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handoutMasterIdLst>
    <p:handoutMasterId r:id="rId80"/>
  </p:handoutMasterIdLst>
  <p:sldIdLst>
    <p:sldId id="308" r:id="rId5"/>
    <p:sldId id="393" r:id="rId6"/>
    <p:sldId id="453"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45" r:id="rId24"/>
    <p:sldId id="446" r:id="rId25"/>
    <p:sldId id="447" r:id="rId26"/>
    <p:sldId id="448" r:id="rId27"/>
    <p:sldId id="449" r:id="rId28"/>
    <p:sldId id="450" r:id="rId29"/>
    <p:sldId id="451" r:id="rId30"/>
    <p:sldId id="452" r:id="rId31"/>
    <p:sldId id="396" r:id="rId32"/>
    <p:sldId id="395" r:id="rId33"/>
    <p:sldId id="398" r:id="rId34"/>
    <p:sldId id="397"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0" r:id="rId50"/>
    <p:sldId id="471" r:id="rId51"/>
    <p:sldId id="472" r:id="rId52"/>
    <p:sldId id="473" r:id="rId53"/>
    <p:sldId id="474" r:id="rId54"/>
    <p:sldId id="475" r:id="rId55"/>
    <p:sldId id="476" r:id="rId56"/>
    <p:sldId id="477" r:id="rId57"/>
    <p:sldId id="478" r:id="rId58"/>
    <p:sldId id="479" r:id="rId59"/>
    <p:sldId id="480" r:id="rId60"/>
    <p:sldId id="481" r:id="rId61"/>
    <p:sldId id="482" r:id="rId62"/>
    <p:sldId id="483" r:id="rId63"/>
    <p:sldId id="484" r:id="rId64"/>
    <p:sldId id="401" r:id="rId65"/>
    <p:sldId id="406" r:id="rId66"/>
    <p:sldId id="407" r:id="rId67"/>
    <p:sldId id="408" r:id="rId68"/>
    <p:sldId id="402" r:id="rId69"/>
    <p:sldId id="412" r:id="rId70"/>
    <p:sldId id="413" r:id="rId71"/>
    <p:sldId id="414" r:id="rId72"/>
    <p:sldId id="415" r:id="rId73"/>
    <p:sldId id="416" r:id="rId74"/>
    <p:sldId id="417" r:id="rId75"/>
    <p:sldId id="394" r:id="rId76"/>
    <p:sldId id="405" r:id="rId77"/>
    <p:sldId id="404" r:id="rId78"/>
  </p:sldIdLst>
  <p:sldSz cx="9144000" cy="6858000" type="screen4x3"/>
  <p:notesSz cx="6858000" cy="9144000"/>
  <p:defaultTextStyle>
    <a:defPPr>
      <a:defRPr lang="en-US"/>
    </a:defPPr>
    <a:lvl1pPr algn="l" rtl="0" fontAlgn="base">
      <a:spcBef>
        <a:spcPct val="0"/>
      </a:spcBef>
      <a:spcAft>
        <a:spcPct val="0"/>
      </a:spcAft>
      <a:defRPr kern="1200">
        <a:solidFill>
          <a:srgbClr val="A2998A"/>
        </a:solidFill>
        <a:latin typeface="Segoe"/>
        <a:ea typeface="+mn-ea"/>
        <a:cs typeface="+mn-cs"/>
      </a:defRPr>
    </a:lvl1pPr>
    <a:lvl2pPr marL="457200" algn="l" rtl="0" fontAlgn="base">
      <a:spcBef>
        <a:spcPct val="0"/>
      </a:spcBef>
      <a:spcAft>
        <a:spcPct val="0"/>
      </a:spcAft>
      <a:defRPr kern="1200">
        <a:solidFill>
          <a:srgbClr val="A2998A"/>
        </a:solidFill>
        <a:latin typeface="Segoe"/>
        <a:ea typeface="+mn-ea"/>
        <a:cs typeface="+mn-cs"/>
      </a:defRPr>
    </a:lvl2pPr>
    <a:lvl3pPr marL="914400" algn="l" rtl="0" fontAlgn="base">
      <a:spcBef>
        <a:spcPct val="0"/>
      </a:spcBef>
      <a:spcAft>
        <a:spcPct val="0"/>
      </a:spcAft>
      <a:defRPr kern="1200">
        <a:solidFill>
          <a:srgbClr val="A2998A"/>
        </a:solidFill>
        <a:latin typeface="Segoe"/>
        <a:ea typeface="+mn-ea"/>
        <a:cs typeface="+mn-cs"/>
      </a:defRPr>
    </a:lvl3pPr>
    <a:lvl4pPr marL="1371600" algn="l" rtl="0" fontAlgn="base">
      <a:spcBef>
        <a:spcPct val="0"/>
      </a:spcBef>
      <a:spcAft>
        <a:spcPct val="0"/>
      </a:spcAft>
      <a:defRPr kern="1200">
        <a:solidFill>
          <a:srgbClr val="A2998A"/>
        </a:solidFill>
        <a:latin typeface="Segoe"/>
        <a:ea typeface="+mn-ea"/>
        <a:cs typeface="+mn-cs"/>
      </a:defRPr>
    </a:lvl4pPr>
    <a:lvl5pPr marL="1828800" algn="l" rtl="0" fontAlgn="base">
      <a:spcBef>
        <a:spcPct val="0"/>
      </a:spcBef>
      <a:spcAft>
        <a:spcPct val="0"/>
      </a:spcAft>
      <a:defRPr kern="1200">
        <a:solidFill>
          <a:srgbClr val="A2998A"/>
        </a:solidFill>
        <a:latin typeface="Segoe"/>
        <a:ea typeface="+mn-ea"/>
        <a:cs typeface="+mn-cs"/>
      </a:defRPr>
    </a:lvl5pPr>
    <a:lvl6pPr marL="2286000" algn="l" defTabSz="914400" rtl="0" eaLnBrk="1" latinLnBrk="0" hangingPunct="1">
      <a:defRPr kern="1200">
        <a:solidFill>
          <a:srgbClr val="A2998A"/>
        </a:solidFill>
        <a:latin typeface="Segoe"/>
        <a:ea typeface="+mn-ea"/>
        <a:cs typeface="+mn-cs"/>
      </a:defRPr>
    </a:lvl6pPr>
    <a:lvl7pPr marL="2743200" algn="l" defTabSz="914400" rtl="0" eaLnBrk="1" latinLnBrk="0" hangingPunct="1">
      <a:defRPr kern="1200">
        <a:solidFill>
          <a:srgbClr val="A2998A"/>
        </a:solidFill>
        <a:latin typeface="Segoe"/>
        <a:ea typeface="+mn-ea"/>
        <a:cs typeface="+mn-cs"/>
      </a:defRPr>
    </a:lvl7pPr>
    <a:lvl8pPr marL="3200400" algn="l" defTabSz="914400" rtl="0" eaLnBrk="1" latinLnBrk="0" hangingPunct="1">
      <a:defRPr kern="1200">
        <a:solidFill>
          <a:srgbClr val="A2998A"/>
        </a:solidFill>
        <a:latin typeface="Segoe"/>
        <a:ea typeface="+mn-ea"/>
        <a:cs typeface="+mn-cs"/>
      </a:defRPr>
    </a:lvl8pPr>
    <a:lvl9pPr marL="3657600" algn="l" defTabSz="914400" rtl="0" eaLnBrk="1" latinLnBrk="0" hangingPunct="1">
      <a:defRPr kern="1200">
        <a:solidFill>
          <a:srgbClr val="A2998A"/>
        </a:solidFill>
        <a:latin typeface="Segoe"/>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Watson" initials="AW" lastIdx="1" clrIdx="0"/>
  <p:cmAuthor id="1" name="rakesh" initials="r" lastIdx="3" clrIdx="1"/>
  <p:cmAuthor id="2" name="Corey J. Hynes" initials="CJ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prstClr val="red"/>
    </p:penClr>
  </p:showPr>
  <p:clrMru>
    <a:srgbClr val="FFFFFF"/>
    <a:srgbClr val="99CCFF"/>
    <a:srgbClr val="00AEDB"/>
    <a:srgbClr val="CCFFFF"/>
    <a:srgbClr val="CCECFF"/>
    <a:srgbClr val="666666"/>
    <a:srgbClr val="D59E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48" autoAdjust="0"/>
    <p:restoredTop sz="69718" autoAdjust="0"/>
  </p:normalViewPr>
  <p:slideViewPr>
    <p:cSldViewPr snapToGrid="0">
      <p:cViewPr varScale="1">
        <p:scale>
          <a:sx n="51" d="100"/>
          <a:sy n="51" d="100"/>
        </p:scale>
        <p:origin x="-1026" y="-84"/>
      </p:cViewPr>
      <p:guideLst>
        <p:guide orient="horz" pos="1565"/>
        <p:guide orient="horz" pos="4195"/>
        <p:guide pos="2880"/>
        <p:guide pos="340"/>
        <p:guide pos="1136"/>
      </p:guideLst>
    </p:cSldViewPr>
  </p:slideViewPr>
  <p:notesTextViewPr>
    <p:cViewPr>
      <p:scale>
        <a:sx n="100" d="100"/>
        <a:sy n="100" d="100"/>
      </p:scale>
      <p:origin x="0" y="0"/>
    </p:cViewPr>
  </p:notesTextViewPr>
  <p:sorterViewPr>
    <p:cViewPr>
      <p:scale>
        <a:sx n="90" d="100"/>
        <a:sy n="90" d="100"/>
      </p:scale>
      <p:origin x="0" y="17910"/>
    </p:cViewPr>
  </p:sorterViewPr>
  <p:notesViewPr>
    <p:cSldViewPr snapToGrid="0" showGuides="1">
      <p:cViewPr varScale="1">
        <p:scale>
          <a:sx n="81" d="100"/>
          <a:sy n="81" d="100"/>
        </p:scale>
        <p:origin x="-208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F24E1-F736-42D6-9AB1-3BCC81D40089}" type="doc">
      <dgm:prSet loTypeId="urn:microsoft.com/office/officeart/2005/8/layout/hChevron3" loCatId="process" qsTypeId="urn:microsoft.com/office/officeart/2005/8/quickstyle/simple1" qsCatId="simple" csTypeId="urn:microsoft.com/office/officeart/2005/8/colors/accent1_2" csCatId="accent1" phldr="1"/>
      <dgm:spPr/>
    </dgm:pt>
    <dgm:pt modelId="{58A73403-CC23-4A3B-8B0F-FEA3A3CC2F31}">
      <dgm:prSet phldrT="[Text]"/>
      <dgm:spPr/>
      <dgm:t>
        <a:bodyPr/>
        <a:lstStyle/>
        <a:p>
          <a:r>
            <a:rPr lang="en-GB" dirty="0" smtClean="0"/>
            <a:t>Hyper-V</a:t>
          </a:r>
          <a:endParaRPr lang="en-GB" dirty="0"/>
        </a:p>
      </dgm:t>
    </dgm:pt>
    <dgm:pt modelId="{AC82B9BD-50C4-491D-8A08-CDFECEC1F588}" type="parTrans" cxnId="{CD1D75D7-7FCE-4F62-B62D-39E056086DD3}">
      <dgm:prSet/>
      <dgm:spPr/>
      <dgm:t>
        <a:bodyPr/>
        <a:lstStyle/>
        <a:p>
          <a:endParaRPr lang="en-GB"/>
        </a:p>
      </dgm:t>
    </dgm:pt>
    <dgm:pt modelId="{77181FA1-15F8-4325-B335-EDEC5B80A5CB}" type="sibTrans" cxnId="{CD1D75D7-7FCE-4F62-B62D-39E056086DD3}">
      <dgm:prSet/>
      <dgm:spPr/>
      <dgm:t>
        <a:bodyPr/>
        <a:lstStyle/>
        <a:p>
          <a:endParaRPr lang="en-GB"/>
        </a:p>
      </dgm:t>
    </dgm:pt>
    <dgm:pt modelId="{B4FCDE19-6C0B-43AD-8D0D-2C3889D433B2}" type="pres">
      <dgm:prSet presAssocID="{057F24E1-F736-42D6-9AB1-3BCC81D40089}" presName="Name0" presStyleCnt="0">
        <dgm:presLayoutVars>
          <dgm:dir/>
          <dgm:resizeHandles val="exact"/>
        </dgm:presLayoutVars>
      </dgm:prSet>
      <dgm:spPr/>
    </dgm:pt>
    <dgm:pt modelId="{82AB6FF9-C422-473A-BAD9-EAEC9B0C2EBB}" type="pres">
      <dgm:prSet presAssocID="{58A73403-CC23-4A3B-8B0F-FEA3A3CC2F31}" presName="parTxOnly" presStyleLbl="node1" presStyleIdx="0" presStyleCnt="1">
        <dgm:presLayoutVars>
          <dgm:bulletEnabled val="1"/>
        </dgm:presLayoutVars>
      </dgm:prSet>
      <dgm:spPr/>
      <dgm:t>
        <a:bodyPr/>
        <a:lstStyle/>
        <a:p>
          <a:endParaRPr lang="en-GB"/>
        </a:p>
      </dgm:t>
    </dgm:pt>
  </dgm:ptLst>
  <dgm:cxnLst>
    <dgm:cxn modelId="{CD1D75D7-7FCE-4F62-B62D-39E056086DD3}" srcId="{057F24E1-F736-42D6-9AB1-3BCC81D40089}" destId="{58A73403-CC23-4A3B-8B0F-FEA3A3CC2F31}" srcOrd="0" destOrd="0" parTransId="{AC82B9BD-50C4-491D-8A08-CDFECEC1F588}" sibTransId="{77181FA1-15F8-4325-B335-EDEC5B80A5CB}"/>
    <dgm:cxn modelId="{41B08DE7-7362-4025-B3B1-B7D237C5D331}" type="presOf" srcId="{58A73403-CC23-4A3B-8B0F-FEA3A3CC2F31}" destId="{82AB6FF9-C422-473A-BAD9-EAEC9B0C2EBB}" srcOrd="0" destOrd="0" presId="urn:microsoft.com/office/officeart/2005/8/layout/hChevron3"/>
    <dgm:cxn modelId="{58D60F51-0CA5-417D-8277-38B6FD172B8A}" type="presOf" srcId="{057F24E1-F736-42D6-9AB1-3BCC81D40089}" destId="{B4FCDE19-6C0B-43AD-8D0D-2C3889D433B2}" srcOrd="0" destOrd="0" presId="urn:microsoft.com/office/officeart/2005/8/layout/hChevron3"/>
    <dgm:cxn modelId="{A5632F82-312F-4D77-9022-E422E73BCC8C}" type="presParOf" srcId="{B4FCDE19-6C0B-43AD-8D0D-2C3889D433B2}" destId="{82AB6FF9-C422-473A-BAD9-EAEC9B0C2EBB}" srcOrd="0"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057F24E1-F736-42D6-9AB1-3BCC81D40089}" type="doc">
      <dgm:prSet loTypeId="urn:microsoft.com/office/officeart/2005/8/layout/hChevron3" loCatId="process" qsTypeId="urn:microsoft.com/office/officeart/2005/8/quickstyle/simple1" qsCatId="simple" csTypeId="urn:microsoft.com/office/officeart/2005/8/colors/accent1_2" csCatId="accent1" phldr="1"/>
      <dgm:spPr/>
    </dgm:pt>
    <dgm:pt modelId="{58A73403-CC23-4A3B-8B0F-FEA3A3CC2F31}">
      <dgm:prSet phldrT="[Text]"/>
      <dgm:spPr/>
      <dgm:t>
        <a:bodyPr/>
        <a:lstStyle/>
        <a:p>
          <a:r>
            <a:rPr lang="en-GB" dirty="0" smtClean="0"/>
            <a:t>Network Access Protection</a:t>
          </a:r>
          <a:endParaRPr lang="en-GB" dirty="0"/>
        </a:p>
      </dgm:t>
    </dgm:pt>
    <dgm:pt modelId="{AC82B9BD-50C4-491D-8A08-CDFECEC1F588}" type="parTrans" cxnId="{CD1D75D7-7FCE-4F62-B62D-39E056086DD3}">
      <dgm:prSet/>
      <dgm:spPr/>
      <dgm:t>
        <a:bodyPr/>
        <a:lstStyle/>
        <a:p>
          <a:endParaRPr lang="en-GB"/>
        </a:p>
      </dgm:t>
    </dgm:pt>
    <dgm:pt modelId="{77181FA1-15F8-4325-B335-EDEC5B80A5CB}" type="sibTrans" cxnId="{CD1D75D7-7FCE-4F62-B62D-39E056086DD3}">
      <dgm:prSet/>
      <dgm:spPr/>
      <dgm:t>
        <a:bodyPr/>
        <a:lstStyle/>
        <a:p>
          <a:endParaRPr lang="en-GB"/>
        </a:p>
      </dgm:t>
    </dgm:pt>
    <dgm:pt modelId="{B4FCDE19-6C0B-43AD-8D0D-2C3889D433B2}" type="pres">
      <dgm:prSet presAssocID="{057F24E1-F736-42D6-9AB1-3BCC81D40089}" presName="Name0" presStyleCnt="0">
        <dgm:presLayoutVars>
          <dgm:dir/>
          <dgm:resizeHandles val="exact"/>
        </dgm:presLayoutVars>
      </dgm:prSet>
      <dgm:spPr/>
    </dgm:pt>
    <dgm:pt modelId="{82AB6FF9-C422-473A-BAD9-EAEC9B0C2EBB}" type="pres">
      <dgm:prSet presAssocID="{58A73403-CC23-4A3B-8B0F-FEA3A3CC2F31}" presName="parTxOnly" presStyleLbl="node1" presStyleIdx="0" presStyleCnt="1">
        <dgm:presLayoutVars>
          <dgm:bulletEnabled val="1"/>
        </dgm:presLayoutVars>
      </dgm:prSet>
      <dgm:spPr/>
      <dgm:t>
        <a:bodyPr/>
        <a:lstStyle/>
        <a:p>
          <a:endParaRPr lang="en-GB"/>
        </a:p>
      </dgm:t>
    </dgm:pt>
  </dgm:ptLst>
  <dgm:cxnLst>
    <dgm:cxn modelId="{A9113950-DFA1-4EC3-8705-8BD89F140492}" type="presOf" srcId="{057F24E1-F736-42D6-9AB1-3BCC81D40089}" destId="{B4FCDE19-6C0B-43AD-8D0D-2C3889D433B2}" srcOrd="0" destOrd="0" presId="urn:microsoft.com/office/officeart/2005/8/layout/hChevron3"/>
    <dgm:cxn modelId="{CD1D75D7-7FCE-4F62-B62D-39E056086DD3}" srcId="{057F24E1-F736-42D6-9AB1-3BCC81D40089}" destId="{58A73403-CC23-4A3B-8B0F-FEA3A3CC2F31}" srcOrd="0" destOrd="0" parTransId="{AC82B9BD-50C4-491D-8A08-CDFECEC1F588}" sibTransId="{77181FA1-15F8-4325-B335-EDEC5B80A5CB}"/>
    <dgm:cxn modelId="{165B9582-C0CB-45B6-9811-D67D9D4CBBB7}" type="presOf" srcId="{58A73403-CC23-4A3B-8B0F-FEA3A3CC2F31}" destId="{82AB6FF9-C422-473A-BAD9-EAEC9B0C2EBB}" srcOrd="0" destOrd="0" presId="urn:microsoft.com/office/officeart/2005/8/layout/hChevron3"/>
    <dgm:cxn modelId="{8983AD23-67A7-4889-BC32-E625258BB124}" type="presParOf" srcId="{B4FCDE19-6C0B-43AD-8D0D-2C3889D433B2}" destId="{82AB6FF9-C422-473A-BAD9-EAEC9B0C2EBB}" srcOrd="0" destOrd="0" presId="urn:microsoft.com/office/officeart/2005/8/layout/hChevron3"/>
  </dgm:cxnLst>
  <dgm:bg/>
  <dgm:whole/>
</dgm:dataModel>
</file>

<file path=ppt/diagrams/data3.xml><?xml version="1.0" encoding="utf-8"?>
<dgm:dataModel xmlns:dgm="http://schemas.openxmlformats.org/drawingml/2006/diagram" xmlns:a="http://schemas.openxmlformats.org/drawingml/2006/main">
  <dgm:ptLst>
    <dgm:pt modelId="{057F24E1-F736-42D6-9AB1-3BCC81D40089}" type="doc">
      <dgm:prSet loTypeId="urn:microsoft.com/office/officeart/2005/8/layout/hChevron3" loCatId="process" qsTypeId="urn:microsoft.com/office/officeart/2005/8/quickstyle/simple1" qsCatId="simple" csTypeId="urn:microsoft.com/office/officeart/2005/8/colors/accent1_2" csCatId="accent1" phldr="1"/>
      <dgm:spPr/>
    </dgm:pt>
    <dgm:pt modelId="{58A73403-CC23-4A3B-8B0F-FEA3A3CC2F31}">
      <dgm:prSet phldrT="[Text]"/>
      <dgm:spPr/>
      <dgm:t>
        <a:bodyPr/>
        <a:lstStyle/>
        <a:p>
          <a:r>
            <a:rPr lang="en-GB" dirty="0" smtClean="0"/>
            <a:t>Terminal Services</a:t>
          </a:r>
          <a:endParaRPr lang="en-GB" dirty="0"/>
        </a:p>
      </dgm:t>
    </dgm:pt>
    <dgm:pt modelId="{AC82B9BD-50C4-491D-8A08-CDFECEC1F588}" type="parTrans" cxnId="{CD1D75D7-7FCE-4F62-B62D-39E056086DD3}">
      <dgm:prSet/>
      <dgm:spPr/>
      <dgm:t>
        <a:bodyPr/>
        <a:lstStyle/>
        <a:p>
          <a:endParaRPr lang="en-GB"/>
        </a:p>
      </dgm:t>
    </dgm:pt>
    <dgm:pt modelId="{77181FA1-15F8-4325-B335-EDEC5B80A5CB}" type="sibTrans" cxnId="{CD1D75D7-7FCE-4F62-B62D-39E056086DD3}">
      <dgm:prSet/>
      <dgm:spPr/>
      <dgm:t>
        <a:bodyPr/>
        <a:lstStyle/>
        <a:p>
          <a:endParaRPr lang="en-GB"/>
        </a:p>
      </dgm:t>
    </dgm:pt>
    <dgm:pt modelId="{B4FCDE19-6C0B-43AD-8D0D-2C3889D433B2}" type="pres">
      <dgm:prSet presAssocID="{057F24E1-F736-42D6-9AB1-3BCC81D40089}" presName="Name0" presStyleCnt="0">
        <dgm:presLayoutVars>
          <dgm:dir/>
          <dgm:resizeHandles val="exact"/>
        </dgm:presLayoutVars>
      </dgm:prSet>
      <dgm:spPr/>
    </dgm:pt>
    <dgm:pt modelId="{82AB6FF9-C422-473A-BAD9-EAEC9B0C2EBB}" type="pres">
      <dgm:prSet presAssocID="{58A73403-CC23-4A3B-8B0F-FEA3A3CC2F31}" presName="parTxOnly" presStyleLbl="node1" presStyleIdx="0" presStyleCnt="1" custLinFactNeighborX="-23594" custLinFactNeighborY="-16286">
        <dgm:presLayoutVars>
          <dgm:bulletEnabled val="1"/>
        </dgm:presLayoutVars>
      </dgm:prSet>
      <dgm:spPr/>
      <dgm:t>
        <a:bodyPr/>
        <a:lstStyle/>
        <a:p>
          <a:endParaRPr lang="en-GB"/>
        </a:p>
      </dgm:t>
    </dgm:pt>
  </dgm:ptLst>
  <dgm:cxnLst>
    <dgm:cxn modelId="{59472C3E-3BE7-4B03-9E50-37741545E09B}" type="presOf" srcId="{057F24E1-F736-42D6-9AB1-3BCC81D40089}" destId="{B4FCDE19-6C0B-43AD-8D0D-2C3889D433B2}" srcOrd="0" destOrd="0" presId="urn:microsoft.com/office/officeart/2005/8/layout/hChevron3"/>
    <dgm:cxn modelId="{CD1D75D7-7FCE-4F62-B62D-39E056086DD3}" srcId="{057F24E1-F736-42D6-9AB1-3BCC81D40089}" destId="{58A73403-CC23-4A3B-8B0F-FEA3A3CC2F31}" srcOrd="0" destOrd="0" parTransId="{AC82B9BD-50C4-491D-8A08-CDFECEC1F588}" sibTransId="{77181FA1-15F8-4325-B335-EDEC5B80A5CB}"/>
    <dgm:cxn modelId="{9DC8C2A0-6DB9-41CE-BB75-C3DB65955787}" type="presOf" srcId="{58A73403-CC23-4A3B-8B0F-FEA3A3CC2F31}" destId="{82AB6FF9-C422-473A-BAD9-EAEC9B0C2EBB}" srcOrd="0" destOrd="0" presId="urn:microsoft.com/office/officeart/2005/8/layout/hChevron3"/>
    <dgm:cxn modelId="{FF383B05-BADD-4205-A98D-9AE8208EAFB3}" type="presParOf" srcId="{B4FCDE19-6C0B-43AD-8D0D-2C3889D433B2}" destId="{82AB6FF9-C422-473A-BAD9-EAEC9B0C2EBB}" srcOrd="0"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057F24E1-F736-42D6-9AB1-3BCC81D40089}" type="doc">
      <dgm:prSet loTypeId="urn:microsoft.com/office/officeart/2005/8/layout/hChevron3" loCatId="process" qsTypeId="urn:microsoft.com/office/officeart/2005/8/quickstyle/simple1" qsCatId="simple" csTypeId="urn:microsoft.com/office/officeart/2005/8/colors/accent1_2" csCatId="accent1" phldr="1"/>
      <dgm:spPr/>
    </dgm:pt>
    <dgm:pt modelId="{58A73403-CC23-4A3B-8B0F-FEA3A3CC2F31}">
      <dgm:prSet phldrT="[Text]"/>
      <dgm:spPr/>
      <dgm:t>
        <a:bodyPr/>
        <a:lstStyle/>
        <a:p>
          <a:r>
            <a:rPr lang="en-GB" dirty="0" err="1" smtClean="0"/>
            <a:t>BitLocker</a:t>
          </a:r>
          <a:endParaRPr lang="en-GB" dirty="0"/>
        </a:p>
      </dgm:t>
    </dgm:pt>
    <dgm:pt modelId="{AC82B9BD-50C4-491D-8A08-CDFECEC1F588}" type="parTrans" cxnId="{CD1D75D7-7FCE-4F62-B62D-39E056086DD3}">
      <dgm:prSet/>
      <dgm:spPr/>
      <dgm:t>
        <a:bodyPr/>
        <a:lstStyle/>
        <a:p>
          <a:endParaRPr lang="en-GB"/>
        </a:p>
      </dgm:t>
    </dgm:pt>
    <dgm:pt modelId="{77181FA1-15F8-4325-B335-EDEC5B80A5CB}" type="sibTrans" cxnId="{CD1D75D7-7FCE-4F62-B62D-39E056086DD3}">
      <dgm:prSet/>
      <dgm:spPr/>
      <dgm:t>
        <a:bodyPr/>
        <a:lstStyle/>
        <a:p>
          <a:endParaRPr lang="en-GB"/>
        </a:p>
      </dgm:t>
    </dgm:pt>
    <dgm:pt modelId="{B4FCDE19-6C0B-43AD-8D0D-2C3889D433B2}" type="pres">
      <dgm:prSet presAssocID="{057F24E1-F736-42D6-9AB1-3BCC81D40089}" presName="Name0" presStyleCnt="0">
        <dgm:presLayoutVars>
          <dgm:dir/>
          <dgm:resizeHandles val="exact"/>
        </dgm:presLayoutVars>
      </dgm:prSet>
      <dgm:spPr/>
    </dgm:pt>
    <dgm:pt modelId="{82AB6FF9-C422-473A-BAD9-EAEC9B0C2EBB}" type="pres">
      <dgm:prSet presAssocID="{58A73403-CC23-4A3B-8B0F-FEA3A3CC2F31}" presName="parTxOnly" presStyleLbl="node1" presStyleIdx="0" presStyleCnt="1">
        <dgm:presLayoutVars>
          <dgm:bulletEnabled val="1"/>
        </dgm:presLayoutVars>
      </dgm:prSet>
      <dgm:spPr/>
      <dgm:t>
        <a:bodyPr/>
        <a:lstStyle/>
        <a:p>
          <a:endParaRPr lang="en-GB"/>
        </a:p>
      </dgm:t>
    </dgm:pt>
  </dgm:ptLst>
  <dgm:cxnLst>
    <dgm:cxn modelId="{CD1D75D7-7FCE-4F62-B62D-39E056086DD3}" srcId="{057F24E1-F736-42D6-9AB1-3BCC81D40089}" destId="{58A73403-CC23-4A3B-8B0F-FEA3A3CC2F31}" srcOrd="0" destOrd="0" parTransId="{AC82B9BD-50C4-491D-8A08-CDFECEC1F588}" sibTransId="{77181FA1-15F8-4325-B335-EDEC5B80A5CB}"/>
    <dgm:cxn modelId="{15BD55B4-01FB-4700-A808-2DE6CAAD8D9B}" type="presOf" srcId="{58A73403-CC23-4A3B-8B0F-FEA3A3CC2F31}" destId="{82AB6FF9-C422-473A-BAD9-EAEC9B0C2EBB}" srcOrd="0" destOrd="0" presId="urn:microsoft.com/office/officeart/2005/8/layout/hChevron3"/>
    <dgm:cxn modelId="{B5EF8448-E735-4DEC-B4FD-8FF05DDDC3C2}" type="presOf" srcId="{057F24E1-F736-42D6-9AB1-3BCC81D40089}" destId="{B4FCDE19-6C0B-43AD-8D0D-2C3889D433B2}" srcOrd="0" destOrd="0" presId="urn:microsoft.com/office/officeart/2005/8/layout/hChevron3"/>
    <dgm:cxn modelId="{B999F25C-95A5-47C6-97DD-31852B8DFB9B}" type="presParOf" srcId="{B4FCDE19-6C0B-43AD-8D0D-2C3889D433B2}" destId="{82AB6FF9-C422-473A-BAD9-EAEC9B0C2EBB}" srcOrd="0"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057F24E1-F736-42D6-9AB1-3BCC81D40089}" type="doc">
      <dgm:prSet loTypeId="urn:microsoft.com/office/officeart/2005/8/layout/hChevron3" loCatId="process" qsTypeId="urn:microsoft.com/office/officeart/2005/8/quickstyle/simple1" qsCatId="simple" csTypeId="urn:microsoft.com/office/officeart/2005/8/colors/accent1_2" csCatId="accent1" phldr="1"/>
      <dgm:spPr/>
    </dgm:pt>
    <dgm:pt modelId="{58A73403-CC23-4A3B-8B0F-FEA3A3CC2F31}">
      <dgm:prSet phldrT="[Text]"/>
      <dgm:spPr/>
      <dgm:t>
        <a:bodyPr/>
        <a:lstStyle/>
        <a:p>
          <a:r>
            <a:rPr lang="en-GB" dirty="0" smtClean="0"/>
            <a:t>Branch Office</a:t>
          </a:r>
          <a:endParaRPr lang="en-GB" dirty="0"/>
        </a:p>
      </dgm:t>
    </dgm:pt>
    <dgm:pt modelId="{AC82B9BD-50C4-491D-8A08-CDFECEC1F588}" type="parTrans" cxnId="{CD1D75D7-7FCE-4F62-B62D-39E056086DD3}">
      <dgm:prSet/>
      <dgm:spPr/>
      <dgm:t>
        <a:bodyPr/>
        <a:lstStyle/>
        <a:p>
          <a:endParaRPr lang="en-GB"/>
        </a:p>
      </dgm:t>
    </dgm:pt>
    <dgm:pt modelId="{77181FA1-15F8-4325-B335-EDEC5B80A5CB}" type="sibTrans" cxnId="{CD1D75D7-7FCE-4F62-B62D-39E056086DD3}">
      <dgm:prSet/>
      <dgm:spPr/>
      <dgm:t>
        <a:bodyPr/>
        <a:lstStyle/>
        <a:p>
          <a:endParaRPr lang="en-GB"/>
        </a:p>
      </dgm:t>
    </dgm:pt>
    <dgm:pt modelId="{B4FCDE19-6C0B-43AD-8D0D-2C3889D433B2}" type="pres">
      <dgm:prSet presAssocID="{057F24E1-F736-42D6-9AB1-3BCC81D40089}" presName="Name0" presStyleCnt="0">
        <dgm:presLayoutVars>
          <dgm:dir/>
          <dgm:resizeHandles val="exact"/>
        </dgm:presLayoutVars>
      </dgm:prSet>
      <dgm:spPr/>
    </dgm:pt>
    <dgm:pt modelId="{82AB6FF9-C422-473A-BAD9-EAEC9B0C2EBB}" type="pres">
      <dgm:prSet presAssocID="{58A73403-CC23-4A3B-8B0F-FEA3A3CC2F31}" presName="parTxOnly" presStyleLbl="node1" presStyleIdx="0" presStyleCnt="1">
        <dgm:presLayoutVars>
          <dgm:bulletEnabled val="1"/>
        </dgm:presLayoutVars>
      </dgm:prSet>
      <dgm:spPr/>
      <dgm:t>
        <a:bodyPr/>
        <a:lstStyle/>
        <a:p>
          <a:endParaRPr lang="en-GB"/>
        </a:p>
      </dgm:t>
    </dgm:pt>
  </dgm:ptLst>
  <dgm:cxnLst>
    <dgm:cxn modelId="{CD1D75D7-7FCE-4F62-B62D-39E056086DD3}" srcId="{057F24E1-F736-42D6-9AB1-3BCC81D40089}" destId="{58A73403-CC23-4A3B-8B0F-FEA3A3CC2F31}" srcOrd="0" destOrd="0" parTransId="{AC82B9BD-50C4-491D-8A08-CDFECEC1F588}" sibTransId="{77181FA1-15F8-4325-B335-EDEC5B80A5CB}"/>
    <dgm:cxn modelId="{D86C5E22-B302-4739-BEFF-3E291CB44BF6}" type="presOf" srcId="{58A73403-CC23-4A3B-8B0F-FEA3A3CC2F31}" destId="{82AB6FF9-C422-473A-BAD9-EAEC9B0C2EBB}" srcOrd="0" destOrd="0" presId="urn:microsoft.com/office/officeart/2005/8/layout/hChevron3"/>
    <dgm:cxn modelId="{54A873E1-C4C4-4105-9760-123A2567F516}" type="presOf" srcId="{057F24E1-F736-42D6-9AB1-3BCC81D40089}" destId="{B4FCDE19-6C0B-43AD-8D0D-2C3889D433B2}" srcOrd="0" destOrd="0" presId="urn:microsoft.com/office/officeart/2005/8/layout/hChevron3"/>
    <dgm:cxn modelId="{8A5BF010-F412-4E4F-9B2C-FC5669507179}" type="presParOf" srcId="{B4FCDE19-6C0B-43AD-8D0D-2C3889D433B2}" destId="{82AB6FF9-C422-473A-BAD9-EAEC9B0C2EBB}" srcOrd="0" destOrd="0" presId="urn:microsoft.com/office/officeart/2005/8/layout/hChevron3"/>
  </dgm:cxnLst>
  <dgm:bg/>
  <dgm:whole/>
</dgm:dataModel>
</file>

<file path=ppt/diagrams/data6.xml><?xml version="1.0" encoding="utf-8"?>
<dgm:dataModel xmlns:dgm="http://schemas.openxmlformats.org/drawingml/2006/diagram" xmlns:a="http://schemas.openxmlformats.org/drawingml/2006/main">
  <dgm:ptLst>
    <dgm:pt modelId="{057F24E1-F736-42D6-9AB1-3BCC81D40089}" type="doc">
      <dgm:prSet loTypeId="urn:microsoft.com/office/officeart/2005/8/layout/hChevron3" loCatId="process" qsTypeId="urn:microsoft.com/office/officeart/2005/8/quickstyle/simple1" qsCatId="simple" csTypeId="urn:microsoft.com/office/officeart/2005/8/colors/accent1_2" csCatId="accent1" phldr="1"/>
      <dgm:spPr/>
    </dgm:pt>
    <dgm:pt modelId="{58A73403-CC23-4A3B-8B0F-FEA3A3CC2F31}">
      <dgm:prSet phldrT="[Text]"/>
      <dgm:spPr/>
      <dgm:t>
        <a:bodyPr/>
        <a:lstStyle/>
        <a:p>
          <a:r>
            <a:rPr lang="en-GB" dirty="0" smtClean="0"/>
            <a:t>Reference Material</a:t>
          </a:r>
          <a:endParaRPr lang="en-GB" dirty="0"/>
        </a:p>
      </dgm:t>
    </dgm:pt>
    <dgm:pt modelId="{AC82B9BD-50C4-491D-8A08-CDFECEC1F588}" type="parTrans" cxnId="{CD1D75D7-7FCE-4F62-B62D-39E056086DD3}">
      <dgm:prSet/>
      <dgm:spPr/>
      <dgm:t>
        <a:bodyPr/>
        <a:lstStyle/>
        <a:p>
          <a:endParaRPr lang="en-GB"/>
        </a:p>
      </dgm:t>
    </dgm:pt>
    <dgm:pt modelId="{77181FA1-15F8-4325-B335-EDEC5B80A5CB}" type="sibTrans" cxnId="{CD1D75D7-7FCE-4F62-B62D-39E056086DD3}">
      <dgm:prSet/>
      <dgm:spPr/>
      <dgm:t>
        <a:bodyPr/>
        <a:lstStyle/>
        <a:p>
          <a:endParaRPr lang="en-GB"/>
        </a:p>
      </dgm:t>
    </dgm:pt>
    <dgm:pt modelId="{B4FCDE19-6C0B-43AD-8D0D-2C3889D433B2}" type="pres">
      <dgm:prSet presAssocID="{057F24E1-F736-42D6-9AB1-3BCC81D40089}" presName="Name0" presStyleCnt="0">
        <dgm:presLayoutVars>
          <dgm:dir/>
          <dgm:resizeHandles val="exact"/>
        </dgm:presLayoutVars>
      </dgm:prSet>
      <dgm:spPr/>
    </dgm:pt>
    <dgm:pt modelId="{82AB6FF9-C422-473A-BAD9-EAEC9B0C2EBB}" type="pres">
      <dgm:prSet presAssocID="{58A73403-CC23-4A3B-8B0F-FEA3A3CC2F31}" presName="parTxOnly" presStyleLbl="node1" presStyleIdx="0" presStyleCnt="1">
        <dgm:presLayoutVars>
          <dgm:bulletEnabled val="1"/>
        </dgm:presLayoutVars>
      </dgm:prSet>
      <dgm:spPr/>
      <dgm:t>
        <a:bodyPr/>
        <a:lstStyle/>
        <a:p>
          <a:endParaRPr lang="en-GB"/>
        </a:p>
      </dgm:t>
    </dgm:pt>
  </dgm:ptLst>
  <dgm:cxnLst>
    <dgm:cxn modelId="{CD1D75D7-7FCE-4F62-B62D-39E056086DD3}" srcId="{057F24E1-F736-42D6-9AB1-3BCC81D40089}" destId="{58A73403-CC23-4A3B-8B0F-FEA3A3CC2F31}" srcOrd="0" destOrd="0" parTransId="{AC82B9BD-50C4-491D-8A08-CDFECEC1F588}" sibTransId="{77181FA1-15F8-4325-B335-EDEC5B80A5CB}"/>
    <dgm:cxn modelId="{115770BD-6CCC-4E29-9BF8-C803AED46FD9}" type="presOf" srcId="{057F24E1-F736-42D6-9AB1-3BCC81D40089}" destId="{B4FCDE19-6C0B-43AD-8D0D-2C3889D433B2}" srcOrd="0" destOrd="0" presId="urn:microsoft.com/office/officeart/2005/8/layout/hChevron3"/>
    <dgm:cxn modelId="{DFBE38A4-1936-4B6E-8721-3CE35EEE3220}" type="presOf" srcId="{58A73403-CC23-4A3B-8B0F-FEA3A3CC2F31}" destId="{82AB6FF9-C422-473A-BAD9-EAEC9B0C2EBB}" srcOrd="0" destOrd="0" presId="urn:microsoft.com/office/officeart/2005/8/layout/hChevron3"/>
    <dgm:cxn modelId="{18F4B77E-06F2-493E-932B-74401A6039B7}" type="presParOf" srcId="{B4FCDE19-6C0B-43AD-8D0D-2C3889D433B2}" destId="{82AB6FF9-C422-473A-BAD9-EAEC9B0C2EBB}" srcOrd="0"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 Id="rId4" Type="http://schemas.openxmlformats.org/officeDocument/2006/relationships/image" Target="../media/image10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B5F247-DC62-4861-81ED-D2D197CE7AB1}" type="datetimeFigureOut">
              <a:rPr lang="en-US" smtClean="0"/>
              <a:pPr/>
              <a:t>12/12/2007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SRV201</a:t>
            </a: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6BAF4A-5C7F-422A-B8CD-D084A840848F}"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7855C364-6901-4C75-AF6B-A9E1674E55F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BB488-4CEA-4F29-ADEC-90F14F432DE9}" type="slidenum">
              <a:rPr lang="en-GB"/>
              <a:pPr/>
              <a:t>12</a:t>
            </a:fld>
            <a:endParaRPr lang="en-GB"/>
          </a:p>
        </p:txBody>
      </p:sp>
      <p:sp>
        <p:nvSpPr>
          <p:cNvPr id="378882" name="Rectangle 2"/>
          <p:cNvSpPr>
            <a:spLocks noGrp="1" noRot="1" noChangeAspect="1" noChangeArrowheads="1" noTextEdit="1"/>
          </p:cNvSpPr>
          <p:nvPr>
            <p:ph type="sldImg"/>
          </p:nvPr>
        </p:nvSpPr>
        <p:spPr>
          <a:xfrm>
            <a:off x="4191000" y="455613"/>
            <a:ext cx="2541588" cy="1906587"/>
          </a:xfrm>
          <a:ln/>
        </p:spPr>
      </p:sp>
      <p:sp>
        <p:nvSpPr>
          <p:cNvPr id="378883" name="Rectangle 3"/>
          <p:cNvSpPr>
            <a:spLocks noGrp="1" noChangeArrowheads="1"/>
          </p:cNvSpPr>
          <p:nvPr>
            <p:ph type="body" idx="1"/>
          </p:nvPr>
        </p:nvSpPr>
        <p:spPr>
          <a:xfrm>
            <a:off x="177800" y="2528888"/>
            <a:ext cx="6424613" cy="598487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21F820E-2C70-49CB-9C2A-437E7DB48DDB}" type="slidenum">
              <a:rPr lang="en-GB"/>
              <a:pPr/>
              <a:t>13</a:t>
            </a:fld>
            <a:endParaRPr lang="en-GB"/>
          </a:p>
        </p:txBody>
      </p:sp>
      <p:sp>
        <p:nvSpPr>
          <p:cNvPr id="357378"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B44AF84-723C-4DD8-81BA-EE9477842882}" type="slidenum">
              <a:rPr lang="en-GB"/>
              <a:pPr/>
              <a:t>14</a:t>
            </a:fld>
            <a:endParaRPr lang="en-GB"/>
          </a:p>
        </p:txBody>
      </p:sp>
      <p:sp>
        <p:nvSpPr>
          <p:cNvPr id="361474"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DE3192-9042-4FE8-8E70-97158246CDB2}"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9027A-C0B3-4E9D-B000-BFF8E1BD3C1A}" type="slidenum">
              <a:rPr lang="en-GB"/>
              <a:pPr/>
              <a:t>16</a:t>
            </a:fld>
            <a:endParaRPr lang="en-GB"/>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B6CACC0-FED1-492A-8D53-A6E3D209E3A2}" type="slidenum">
              <a:rPr lang="en-GB"/>
              <a:pPr/>
              <a:t>17</a:t>
            </a:fld>
            <a:endParaRPr lang="en-GB"/>
          </a:p>
        </p:txBody>
      </p:sp>
      <p:sp>
        <p:nvSpPr>
          <p:cNvPr id="367618"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726DFD-25FE-403C-A601-AAF59923E7C7}" type="slidenum">
              <a:rPr lang="en-GB"/>
              <a:pPr/>
              <a:t>18</a:t>
            </a:fld>
            <a:endParaRPr lang="en-GB"/>
          </a:p>
        </p:txBody>
      </p:sp>
      <p:sp>
        <p:nvSpPr>
          <p:cNvPr id="369666"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Grp="1" noChangeArrowheads="1"/>
          </p:cNvSpPr>
          <p:nvPr>
            <p:ph type="sldNum" sz="quarter" idx="5"/>
          </p:nvPr>
        </p:nvSpPr>
        <p:spPr>
          <a:noFill/>
        </p:spPr>
        <p:txBody>
          <a:bodyPr/>
          <a:lstStyle/>
          <a:p>
            <a:fld id="{3DB75AF3-08B5-4CC0-97A6-C2D3FD99B689}" type="slidenum">
              <a:rPr lang="en-US" smtClean="0"/>
              <a:pPr/>
              <a:t>20</a:t>
            </a:fld>
            <a:endParaRPr lang="en-US" dirty="0" smtClean="0"/>
          </a:p>
        </p:txBody>
      </p:sp>
      <p:sp>
        <p:nvSpPr>
          <p:cNvPr id="38917" name="Rectangle 2"/>
          <p:cNvSpPr>
            <a:spLocks noGrp="1" noRot="1" noChangeAspect="1" noChangeArrowheads="1" noTextEdit="1"/>
          </p:cNvSpPr>
          <p:nvPr>
            <p:ph type="sldImg"/>
          </p:nvPr>
        </p:nvSpPr>
        <p:spPr>
          <a:xfrm>
            <a:off x="1143000" y="687388"/>
            <a:ext cx="4572000" cy="3429000"/>
          </a:xfrm>
          <a:ln/>
        </p:spPr>
      </p:sp>
      <p:sp>
        <p:nvSpPr>
          <p:cNvPr id="92163" name="Rectangle 3"/>
          <p:cNvSpPr>
            <a:spLocks noGrp="1" noChangeArrowheads="1"/>
          </p:cNvSpPr>
          <p:nvPr>
            <p:ph type="body" idx="1"/>
          </p:nvPr>
        </p:nvSpPr>
        <p:spPr/>
        <p:txBody>
          <a:bodyPr/>
          <a:lstStyle/>
          <a:p>
            <a:pPr marL="0" marR="0">
              <a:lnSpc>
                <a:spcPct val="115000"/>
              </a:lnSpc>
              <a:spcBef>
                <a:spcPts val="0"/>
              </a:spcBef>
              <a:spcAft>
                <a:spcPts val="0"/>
              </a:spcAft>
            </a:pPr>
            <a:endParaRPr lang="en-US" dirty="0"/>
          </a:p>
        </p:txBody>
      </p:sp>
      <p:sp>
        <p:nvSpPr>
          <p:cNvPr id="7"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12/12/2007 11:31 AM</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nvSpPr>
        <p:spPr bwMode="auto">
          <a:xfrm>
            <a:off x="2971800" y="8686489"/>
            <a:ext cx="520700" cy="457512"/>
          </a:xfrm>
          <a:prstGeom prst="rect">
            <a:avLst/>
          </a:prstGeom>
          <a:noFill/>
          <a:ln w="9525" cap="flat" cmpd="sng" algn="ctr">
            <a:noFill/>
            <a:prstDash val="solid"/>
            <a:miter lim="800000"/>
            <a:headEnd type="none" w="med" len="med"/>
            <a:tailEnd type="none" w="med" len="med"/>
          </a:ln>
        </p:spPr>
        <p:txBody>
          <a:bodyPr anchor="b"/>
          <a:lstStyle/>
          <a:p>
            <a:pPr algn="r">
              <a:lnSpc>
                <a:spcPct val="100000"/>
              </a:lnSpc>
              <a:spcBef>
                <a:spcPct val="0"/>
              </a:spcBef>
              <a:buFontTx/>
              <a:buNone/>
            </a:pPr>
            <a:fld id="{A587B3F9-4C8D-482F-B56B-FB89854158F0}" type="slidenum">
              <a:rPr lang="en-GB" sz="1200">
                <a:solidFill>
                  <a:schemeClr val="tx1"/>
                </a:solidFill>
                <a:effectLst/>
                <a:latin typeface="Times New Roman" pitchFamily="18" charset="0"/>
              </a:rPr>
              <a:pPr algn="r">
                <a:lnSpc>
                  <a:spcPct val="100000"/>
                </a:lnSpc>
                <a:spcBef>
                  <a:spcPct val="0"/>
                </a:spcBef>
                <a:buFontTx/>
                <a:buNone/>
              </a:pPr>
              <a:t>25</a:t>
            </a:fld>
            <a:endParaRPr lang="en-US" sz="1200" dirty="0">
              <a:solidFill>
                <a:schemeClr val="tx1"/>
              </a:solidFill>
              <a:effectLst/>
              <a:latin typeface="Times New Roman" pitchFamily="18" charset="0"/>
            </a:endParaRPr>
          </a:p>
        </p:txBody>
      </p:sp>
      <p:sp>
        <p:nvSpPr>
          <p:cNvPr id="134147" name="Rectangle 4"/>
          <p:cNvSpPr>
            <a:spLocks noGrp="1" noRot="1" noChangeAspect="1" noChangeArrowheads="1" noTextEdit="1"/>
          </p:cNvSpPr>
          <p:nvPr>
            <p:ph type="sldImg"/>
          </p:nvPr>
        </p:nvSpPr>
        <p:spPr>
          <a:ln/>
        </p:spPr>
      </p:sp>
      <p:sp>
        <p:nvSpPr>
          <p:cNvPr id="134148" name="Rectangle 5"/>
          <p:cNvSpPr>
            <a:spLocks noGrp="1" noChangeArrowheads="1"/>
          </p:cNvSpPr>
          <p:nvPr>
            <p:ph type="body" idx="1"/>
          </p:nvPr>
        </p:nvSpPr>
        <p:spPr/>
        <p:txBody>
          <a:bodyPr/>
          <a:lstStyle/>
          <a:p>
            <a:endParaRPr lang="en-US" dirty="0"/>
          </a:p>
        </p:txBody>
      </p:sp>
      <p:sp>
        <p:nvSpPr>
          <p:cNvPr id="5"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12/12/2007 11:31 AM</a:t>
            </a:fld>
            <a:endParaRPr lang="en-US" dirty="0" smtClean="0"/>
          </a:p>
        </p:txBody>
      </p:sp>
      <p:sp>
        <p:nvSpPr>
          <p:cNvPr id="6" name="Rectangle 7"/>
          <p:cNvSpPr>
            <a:spLocks noGrp="1" noChangeArrowheads="1"/>
          </p:cNvSpPr>
          <p:nvPr>
            <p:ph type="sldNum" sz="quarter" idx="5"/>
          </p:nvPr>
        </p:nvSpPr>
        <p:spPr>
          <a:xfrm>
            <a:off x="5583238" y="8685213"/>
            <a:ext cx="1273175" cy="457200"/>
          </a:xfrm>
          <a:noFill/>
        </p:spPr>
        <p:txBody>
          <a:bodyPr/>
          <a:lstStyle/>
          <a:p>
            <a:fld id="{0A2A5636-2237-457B-AA5A-91B63051A699}" type="slidenum">
              <a:rPr lang="en-US" smtClean="0"/>
              <a:pPr/>
              <a:t>25</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nvSpPr>
        <p:spPr bwMode="auto">
          <a:xfrm>
            <a:off x="2971800" y="8686489"/>
            <a:ext cx="520700" cy="457512"/>
          </a:xfrm>
          <a:prstGeom prst="rect">
            <a:avLst/>
          </a:prstGeom>
          <a:noFill/>
          <a:ln w="9525" cap="flat" cmpd="sng" algn="ctr">
            <a:noFill/>
            <a:prstDash val="solid"/>
            <a:miter lim="800000"/>
            <a:headEnd type="none" w="med" len="med"/>
            <a:tailEnd type="none" w="med" len="med"/>
          </a:ln>
        </p:spPr>
        <p:txBody>
          <a:bodyPr anchor="b"/>
          <a:lstStyle/>
          <a:p>
            <a:pPr algn="r">
              <a:lnSpc>
                <a:spcPct val="100000"/>
              </a:lnSpc>
              <a:spcBef>
                <a:spcPct val="0"/>
              </a:spcBef>
              <a:buFontTx/>
              <a:buNone/>
            </a:pPr>
            <a:fld id="{A587B3F9-4C8D-482F-B56B-FB89854158F0}" type="slidenum">
              <a:rPr lang="en-GB" sz="1200">
                <a:solidFill>
                  <a:schemeClr val="tx1"/>
                </a:solidFill>
                <a:effectLst/>
                <a:latin typeface="Times New Roman" pitchFamily="18" charset="0"/>
              </a:rPr>
              <a:pPr algn="r">
                <a:lnSpc>
                  <a:spcPct val="100000"/>
                </a:lnSpc>
                <a:spcBef>
                  <a:spcPct val="0"/>
                </a:spcBef>
                <a:buFontTx/>
                <a:buNone/>
              </a:pPr>
              <a:t>26</a:t>
            </a:fld>
            <a:endParaRPr lang="en-US" sz="1200" dirty="0">
              <a:solidFill>
                <a:schemeClr val="tx1"/>
              </a:solidFill>
              <a:effectLst/>
              <a:latin typeface="Times New Roman" pitchFamily="18" charset="0"/>
            </a:endParaRPr>
          </a:p>
        </p:txBody>
      </p:sp>
      <p:sp>
        <p:nvSpPr>
          <p:cNvPr id="134147" name="Rectangle 4"/>
          <p:cNvSpPr>
            <a:spLocks noGrp="1" noRot="1" noChangeAspect="1" noChangeArrowheads="1" noTextEdit="1"/>
          </p:cNvSpPr>
          <p:nvPr>
            <p:ph type="sldImg"/>
          </p:nvPr>
        </p:nvSpPr>
        <p:spPr>
          <a:ln/>
        </p:spPr>
      </p:sp>
      <p:sp>
        <p:nvSpPr>
          <p:cNvPr id="134148" name="Rectangle 5"/>
          <p:cNvSpPr>
            <a:spLocks noGrp="1" noChangeArrowheads="1"/>
          </p:cNvSpPr>
          <p:nvPr>
            <p:ph type="body" idx="1"/>
          </p:nvPr>
        </p:nvSpPr>
        <p:spPr/>
        <p:txBody>
          <a:bodyPr/>
          <a:lstStyle/>
          <a:p>
            <a:endParaRPr lang="en-US" dirty="0"/>
          </a:p>
        </p:txBody>
      </p:sp>
      <p:sp>
        <p:nvSpPr>
          <p:cNvPr id="5"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12/12/2007 11:31 AM</a:t>
            </a:fld>
            <a:endParaRPr lang="en-US" dirty="0" smtClean="0"/>
          </a:p>
        </p:txBody>
      </p:sp>
      <p:sp>
        <p:nvSpPr>
          <p:cNvPr id="6" name="Rectangle 7"/>
          <p:cNvSpPr>
            <a:spLocks noGrp="1" noChangeArrowheads="1"/>
          </p:cNvSpPr>
          <p:nvPr>
            <p:ph type="sldNum" sz="quarter" idx="5"/>
          </p:nvPr>
        </p:nvSpPr>
        <p:spPr>
          <a:xfrm>
            <a:off x="5583238" y="8685213"/>
            <a:ext cx="1273175" cy="457200"/>
          </a:xfrm>
          <a:noFill/>
        </p:spPr>
        <p:txBody>
          <a:bodyPr/>
          <a:lstStyle/>
          <a:p>
            <a:fld id="{0A2A5636-2237-457B-AA5A-91B63051A699}" type="slidenum">
              <a:rPr lang="en-US" smtClean="0"/>
              <a:pPr/>
              <a:t>26</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Grp="1" noChangeArrowheads="1"/>
          </p:cNvSpPr>
          <p:nvPr>
            <p:ph type="sldNum" sz="quarter" idx="5"/>
          </p:nvPr>
        </p:nvSpPr>
        <p:spPr>
          <a:noFill/>
        </p:spPr>
        <p:txBody>
          <a:bodyPr/>
          <a:lstStyle/>
          <a:p>
            <a:fld id="{3DB75AF3-08B5-4CC0-97A6-C2D3FD99B689}" type="slidenum">
              <a:rPr lang="en-US" smtClean="0"/>
              <a:pPr/>
              <a:t>27</a:t>
            </a:fld>
            <a:endParaRPr lang="en-US" dirty="0" smtClean="0"/>
          </a:p>
        </p:txBody>
      </p:sp>
      <p:sp>
        <p:nvSpPr>
          <p:cNvPr id="38917" name="Rectangle 2"/>
          <p:cNvSpPr>
            <a:spLocks noGrp="1" noRot="1" noChangeAspect="1" noChangeArrowheads="1" noTextEdit="1"/>
          </p:cNvSpPr>
          <p:nvPr>
            <p:ph type="sldImg"/>
          </p:nvPr>
        </p:nvSpPr>
        <p:spPr>
          <a:xfrm>
            <a:off x="1143000" y="687388"/>
            <a:ext cx="4572000" cy="3429000"/>
          </a:xfrm>
          <a:ln/>
        </p:spPr>
      </p:sp>
      <p:sp>
        <p:nvSpPr>
          <p:cNvPr id="92163" name="Rectangle 3"/>
          <p:cNvSpPr>
            <a:spLocks noGrp="1" noChangeArrowheads="1"/>
          </p:cNvSpPr>
          <p:nvPr>
            <p:ph type="body" idx="1"/>
          </p:nvPr>
        </p:nvSpPr>
        <p:spPr/>
        <p:txBody>
          <a:bodyPr/>
          <a:lstStyle/>
          <a:p>
            <a:endParaRPr lang="en-US" dirty="0"/>
          </a:p>
        </p:txBody>
      </p:sp>
      <p:sp>
        <p:nvSpPr>
          <p:cNvPr id="7"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12/12/2007 11:31 AM</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28367-93CD-4145-AE3E-97C80DE4048D}" type="slidenum">
              <a:rPr lang="en-US"/>
              <a:pPr/>
              <a:t>29</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GB" sz="1200" dirty="0" smtClean="0"/>
              <a:t>Policy</a:t>
            </a:r>
            <a:r>
              <a:rPr lang="en-GB" sz="1200" baseline="0" dirty="0" smtClean="0"/>
              <a:t> enforcement @ point of entry</a:t>
            </a:r>
          </a:p>
          <a:p>
            <a:endParaRPr lang="en-GB" sz="1200" baseline="0" dirty="0" smtClean="0"/>
          </a:p>
          <a:p>
            <a:r>
              <a:rPr lang="en-GB" sz="1200" dirty="0" smtClean="0"/>
              <a:t>802.1x</a:t>
            </a:r>
          </a:p>
          <a:p>
            <a:pPr>
              <a:buNone/>
            </a:pPr>
            <a:endParaRPr lang="en-GB" sz="1200" dirty="0" smtClean="0"/>
          </a:p>
          <a:p>
            <a:r>
              <a:rPr lang="en-GB" sz="1200" dirty="0" smtClean="0"/>
              <a:t>DHCP</a:t>
            </a:r>
          </a:p>
          <a:p>
            <a:endParaRPr lang="en-GB" sz="1200" dirty="0" smtClean="0"/>
          </a:p>
          <a:p>
            <a:r>
              <a:rPr lang="en-GB" sz="1200" dirty="0" smtClean="0"/>
              <a:t>IPSec</a:t>
            </a:r>
          </a:p>
          <a:p>
            <a:pPr>
              <a:buNone/>
            </a:pPr>
            <a:endParaRPr lang="en-GB" sz="1200" dirty="0" smtClean="0"/>
          </a:p>
          <a:p>
            <a:r>
              <a:rPr lang="en-GB" sz="1200" dirty="0" smtClean="0"/>
              <a:t>RRAS</a:t>
            </a:r>
          </a:p>
          <a:p>
            <a:endParaRPr lang="en-US" dirty="0" smtClean="0"/>
          </a:p>
          <a:p>
            <a:endParaRPr lang="en-US" dirty="0" smtClean="0"/>
          </a:p>
          <a:p>
            <a:r>
              <a:rPr lang="en-US" dirty="0" smtClean="0"/>
              <a:t>The </a:t>
            </a:r>
            <a:r>
              <a:rPr lang="en-US" dirty="0"/>
              <a:t>way we think about the perimeter is changing.  Businesses are global, physically dispersed and are increasingly becoming logical constructs. Assets are global, workers are mobile, a growing number of devices proliferate, and threats to the network are becoming more sophisticated. The traditional concept of the “edge” is blurring.  Firewalls are becoming inadequate protection in this new connectivity paradigm.  Microsoft shares the vision that the edge is increasingly no longer a physical boundary.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27A77-0E0C-40F0-8269-543870100BE5}" type="slidenum">
              <a:rPr lang="en-US"/>
              <a:pPr/>
              <a:t>30</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pPr>
              <a:lnSpc>
                <a:spcPct val="90000"/>
              </a:lnSpc>
            </a:pPr>
            <a:r>
              <a:rPr lang="en-US" sz="1000"/>
              <a:t>This is a build of Network Access Protection in action (DHCP/VPN example).  </a:t>
            </a:r>
          </a:p>
          <a:p>
            <a:pPr>
              <a:lnSpc>
                <a:spcPct val="90000"/>
              </a:lnSpc>
            </a:pPr>
            <a:endParaRPr lang="en-US" sz="1000"/>
          </a:p>
          <a:p>
            <a:pPr>
              <a:lnSpc>
                <a:spcPct val="90000"/>
              </a:lnSpc>
            </a:pPr>
            <a:r>
              <a:rPr lang="en-US" sz="1000"/>
              <a:t>Health policy is set by the IT administrator.  It is asynchronously plumbed by the system health servers to the Network Policy Server (NPS).  The NPS server keeps a health cache at any given time.</a:t>
            </a:r>
          </a:p>
          <a:p>
            <a:pPr>
              <a:lnSpc>
                <a:spcPct val="90000"/>
              </a:lnSpc>
            </a:pPr>
            <a:endParaRPr lang="en-US" sz="1000"/>
          </a:p>
          <a:p>
            <a:pPr>
              <a:lnSpc>
                <a:spcPct val="90000"/>
              </a:lnSpc>
            </a:pPr>
            <a:r>
              <a:rPr lang="en-US" sz="1000"/>
              <a:t>The client tries to come in and requests network access.  It passes across its statement of health (SoH).  The Network Access Device ships this information over to the Network Policy Server (NPS).  NPS compares it to what’s in cache and makes certain determinations.  If the SoH doesn’t meet health policy, the Network Policy Server (NPS) tells the Network Access Device to restrict the client.  The client could be put in a VLAN or separate subnet.  The Network Policy Server (NPS) also tells the Network Access Device what the client needs to be healthy.  </a:t>
            </a:r>
          </a:p>
          <a:p>
            <a:pPr>
              <a:lnSpc>
                <a:spcPct val="90000"/>
              </a:lnSpc>
            </a:pPr>
            <a:endParaRPr lang="en-US" sz="1000"/>
          </a:p>
          <a:p>
            <a:pPr>
              <a:lnSpc>
                <a:spcPct val="90000"/>
              </a:lnSpc>
            </a:pPr>
            <a:r>
              <a:rPr lang="en-US" sz="1000"/>
              <a:t>The NAP system information passed to the client by the NAP platform tells it how to access the fix up servers.  The client contacts the fix-up server and requests update(s).  Once updated, the client then presents a new SoH to the Network Access Device.  This time, the health declarations match policy so the client gains full access to network resources.</a:t>
            </a:r>
          </a:p>
          <a:p>
            <a:pPr>
              <a:lnSpc>
                <a:spcPct val="90000"/>
              </a:lnSpc>
            </a:pPr>
            <a:endParaRPr lang="en-US" sz="1000"/>
          </a:p>
          <a:p>
            <a:pPr>
              <a:lnSpc>
                <a:spcPct val="90000"/>
              </a:lnSpc>
            </a:pPr>
            <a:r>
              <a:rPr lang="en-US" sz="1000"/>
              <a:t>The SoH is re-used to continue to access network resources until the policy is updated.  The cycle continues to go to provide ongoing assessment and protection.  When the client requests network access presenting an up-to-date SoH that matches policy, the client is granted immediate access to the network.  Changes to policy may dynamically trigger the scan and remediate process.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90AE9-813A-409F-ABAC-B86A64B58589}" type="slidenum">
              <a:rPr lang="en-US"/>
              <a:pPr/>
              <a:t>31</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dirty="0"/>
              <a:t>Uses Kerberos</a:t>
            </a:r>
          </a:p>
          <a:p>
            <a:r>
              <a:rPr lang="en-US" dirty="0"/>
              <a:t>Integrated with Active Directory and Group </a:t>
            </a:r>
            <a:r>
              <a:rPr lang="en-US" dirty="0" smtClean="0"/>
              <a:t>Policy</a:t>
            </a:r>
          </a:p>
          <a:p>
            <a:endParaRPr lang="en-US" dirty="0" smtClean="0"/>
          </a:p>
          <a:p>
            <a:pPr rtl="0" eaLnBrk="1" fontAlgn="base" latinLnBrk="0" hangingPunct="1"/>
            <a:r>
              <a:rPr lang="en-US" sz="1200" b="1" i="0" u="none" strike="noStrike" kern="1200" baseline="0" dirty="0" smtClean="0">
                <a:solidFill>
                  <a:schemeClr val="tx1"/>
                </a:solidFill>
                <a:latin typeface="Arial" charset="0"/>
                <a:ea typeface="+mn-ea"/>
                <a:cs typeface="+mn-cs"/>
              </a:rPr>
              <a:t>Policy Definitions</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1" i="0" u="none" strike="noStrike" kern="1200" baseline="0" dirty="0" smtClean="0">
                <a:solidFill>
                  <a:schemeClr val="tx1"/>
                </a:solidFill>
                <a:latin typeface="Arial" charset="0"/>
                <a:ea typeface="+mn-ea"/>
                <a:cs typeface="+mn-cs"/>
              </a:rPr>
              <a:t>Protected</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1" i="0" u="none" strike="noStrike" kern="1200" baseline="0" dirty="0" smtClean="0">
                <a:solidFill>
                  <a:schemeClr val="tx1"/>
                </a:solidFill>
                <a:latin typeface="Arial" charset="0"/>
                <a:ea typeface="+mn-ea"/>
                <a:cs typeface="+mn-cs"/>
              </a:rPr>
              <a:t>Zone</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0" i="0" u="none" strike="noStrike" kern="1200" baseline="0" dirty="0" smtClean="0">
                <a:solidFill>
                  <a:schemeClr val="tx1"/>
                </a:solidFill>
                <a:latin typeface="Arial" charset="0"/>
                <a:ea typeface="+mn-ea"/>
                <a:cs typeface="+mn-cs"/>
              </a:rPr>
              <a:t> All systems possess a Health Certificate</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0" i="0" u="none" strike="noStrike" kern="1200" baseline="0" dirty="0" smtClean="0">
                <a:solidFill>
                  <a:schemeClr val="tx1"/>
                </a:solidFill>
                <a:latin typeface="Arial" charset="0"/>
                <a:ea typeface="+mn-ea"/>
                <a:cs typeface="+mn-cs"/>
              </a:rPr>
              <a:t>Authentication required to connect into a system</a:t>
            </a:r>
          </a:p>
          <a:p>
            <a:pPr rtl="0" eaLnBrk="1" fontAlgn="base" latinLnBrk="0" hangingPunct="1"/>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1" i="0" u="none" strike="noStrike" kern="1200" baseline="0" dirty="0" smtClean="0">
                <a:solidFill>
                  <a:schemeClr val="tx1"/>
                </a:solidFill>
                <a:latin typeface="Arial" charset="0"/>
                <a:ea typeface="+mn-ea"/>
                <a:cs typeface="+mn-cs"/>
              </a:rPr>
              <a:t>Boundary</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1" i="0" u="none" strike="noStrike" kern="1200" baseline="0" dirty="0" smtClean="0">
                <a:solidFill>
                  <a:schemeClr val="tx1"/>
                </a:solidFill>
                <a:latin typeface="Arial" charset="0"/>
                <a:ea typeface="+mn-ea"/>
                <a:cs typeface="+mn-cs"/>
              </a:rPr>
              <a:t>Zone</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0" i="0" u="none" strike="noStrike" kern="1200" baseline="0" dirty="0" smtClean="0">
                <a:solidFill>
                  <a:schemeClr val="tx1"/>
                </a:solidFill>
                <a:latin typeface="Arial" charset="0"/>
                <a:ea typeface="+mn-ea"/>
                <a:cs typeface="+mn-cs"/>
              </a:rPr>
              <a:t>All systems possess a Health Certificate</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0" i="0" u="none" strike="noStrike" kern="1200" baseline="0" dirty="0" smtClean="0">
                <a:solidFill>
                  <a:schemeClr val="tx1"/>
                </a:solidFill>
                <a:latin typeface="Arial" charset="0"/>
                <a:ea typeface="+mn-ea"/>
                <a:cs typeface="+mn-cs"/>
              </a:rPr>
              <a:t>Authentication requested but not required to connect into a system</a:t>
            </a:r>
          </a:p>
          <a:p>
            <a:pPr rtl="0" eaLnBrk="1" fontAlgn="base" latinLnBrk="0" hangingPunct="1"/>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1" i="0" u="none" strike="noStrike" kern="1200" baseline="0" dirty="0" smtClean="0">
                <a:solidFill>
                  <a:schemeClr val="tx1"/>
                </a:solidFill>
                <a:latin typeface="Arial" charset="0"/>
                <a:ea typeface="+mn-ea"/>
                <a:cs typeface="+mn-cs"/>
              </a:rPr>
              <a:t>Quarantine</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1" i="0" u="none" strike="noStrike" kern="1200" baseline="0" dirty="0" smtClean="0">
                <a:solidFill>
                  <a:schemeClr val="tx1"/>
                </a:solidFill>
                <a:latin typeface="Arial" charset="0"/>
                <a:ea typeface="+mn-ea"/>
                <a:cs typeface="+mn-cs"/>
              </a:rPr>
              <a:t>Zone</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0" i="0" u="none" strike="noStrike" kern="1200" baseline="0" dirty="0" smtClean="0">
                <a:solidFill>
                  <a:schemeClr val="tx1"/>
                </a:solidFill>
                <a:latin typeface="Arial" charset="0"/>
                <a:ea typeface="+mn-ea"/>
                <a:cs typeface="+mn-cs"/>
              </a:rPr>
              <a:t>No Health Certificates</a:t>
            </a:r>
            <a:endParaRPr lang="en-GB" sz="1200" b="0" i="0" u="none" strike="noStrike" kern="1200" dirty="0" smtClean="0">
              <a:solidFill>
                <a:schemeClr val="tx1"/>
              </a:solidFill>
              <a:latin typeface="Arial" charset="0"/>
              <a:ea typeface="+mn-ea"/>
              <a:cs typeface="+mn-cs"/>
            </a:endParaRPr>
          </a:p>
          <a:p>
            <a:pPr rtl="0" eaLnBrk="1" fontAlgn="base" latinLnBrk="0" hangingPunct="1"/>
            <a:r>
              <a:rPr lang="en-US" sz="1200" b="0" i="0" u="none" strike="noStrike" kern="1200" baseline="0" dirty="0" smtClean="0">
                <a:solidFill>
                  <a:schemeClr val="tx1"/>
                </a:solidFill>
                <a:latin typeface="Arial" charset="0"/>
                <a:ea typeface="+mn-ea"/>
                <a:cs typeface="+mn-cs"/>
              </a:rPr>
              <a:t>No </a:t>
            </a:r>
            <a:r>
              <a:rPr lang="en-US" sz="1200" b="0" i="0" u="none" strike="noStrike" kern="1200" baseline="0" dirty="0" err="1" smtClean="0">
                <a:solidFill>
                  <a:schemeClr val="tx1"/>
                </a:solidFill>
                <a:latin typeface="Arial" charset="0"/>
                <a:ea typeface="+mn-ea"/>
                <a:cs typeface="+mn-cs"/>
              </a:rPr>
              <a:t>IPsec</a:t>
            </a:r>
            <a:r>
              <a:rPr lang="en-US" sz="1200" b="0" i="0" u="none" strike="noStrike" kern="1200" baseline="0" dirty="0" smtClean="0">
                <a:solidFill>
                  <a:schemeClr val="tx1"/>
                </a:solidFill>
                <a:latin typeface="Arial" charset="0"/>
                <a:ea typeface="+mn-ea"/>
                <a:cs typeface="+mn-cs"/>
              </a:rPr>
              <a:t> policies</a:t>
            </a:r>
            <a:endParaRPr lang="en-GB" sz="1200" b="0" i="0" u="none" strike="noStrike" kern="1200" dirty="0" smtClean="0">
              <a:solidFill>
                <a:schemeClr val="tx1"/>
              </a:solidFill>
              <a:latin typeface="Arial" charset="0"/>
              <a:ea typeface="+mn-ea"/>
              <a:cs typeface="+mn-cs"/>
            </a:endParaRPr>
          </a:p>
          <a:p>
            <a:endParaRPr lang="en-US" dirty="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Grp="1" noChangeArrowheads="1"/>
          </p:cNvSpPr>
          <p:nvPr>
            <p:ph type="sldNum" sz="quarter" idx="5"/>
          </p:nvPr>
        </p:nvSpPr>
        <p:spPr>
          <a:noFill/>
        </p:spPr>
        <p:txBody>
          <a:bodyPr/>
          <a:lstStyle/>
          <a:p>
            <a:fld id="{3DB75AF3-08B5-4CC0-97A6-C2D3FD99B689}" type="slidenum">
              <a:rPr lang="en-US" smtClean="0"/>
              <a:pPr/>
              <a:t>5</a:t>
            </a:fld>
            <a:endParaRPr lang="en-US" dirty="0" smtClean="0"/>
          </a:p>
        </p:txBody>
      </p:sp>
      <p:sp>
        <p:nvSpPr>
          <p:cNvPr id="38917" name="Rectangle 2"/>
          <p:cNvSpPr>
            <a:spLocks noGrp="1" noRot="1" noChangeAspect="1" noChangeArrowheads="1" noTextEdit="1"/>
          </p:cNvSpPr>
          <p:nvPr>
            <p:ph type="sldImg"/>
          </p:nvPr>
        </p:nvSpPr>
        <p:spPr>
          <a:xfrm>
            <a:off x="1143000" y="687388"/>
            <a:ext cx="4572000" cy="3429000"/>
          </a:xfrm>
          <a:ln/>
        </p:spPr>
      </p:sp>
      <p:sp>
        <p:nvSpPr>
          <p:cNvPr id="92163" name="Rectangle 3"/>
          <p:cNvSpPr>
            <a:spLocks noGrp="1" noChangeArrowheads="1"/>
          </p:cNvSpPr>
          <p:nvPr>
            <p:ph type="body" idx="1"/>
          </p:nvPr>
        </p:nvSpPr>
        <p:spPr/>
        <p:txBody>
          <a:bodyPr/>
          <a:lstStyle/>
          <a:p>
            <a:endParaRPr lang="en-US" sz="1000" kern="1200" dirty="0">
              <a:solidFill>
                <a:schemeClr val="tx1"/>
              </a:solidFill>
              <a:latin typeface="+mn-lt"/>
              <a:ea typeface="+mn-ea"/>
              <a:cs typeface="+mn-cs"/>
            </a:endParaRPr>
          </a:p>
        </p:txBody>
      </p:sp>
      <p:sp>
        <p:nvSpPr>
          <p:cNvPr id="7"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12/12/2007 11:30 AM</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1EFC249-99D3-4AD7-80B3-3F6555961D81}" type="slidenum">
              <a:rPr lang="en-GB" smtClean="0"/>
              <a:pPr/>
              <a:t>44</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4"/>
          <p:cNvSpPr>
            <a:spLocks noGrp="1" noChangeArrowheads="1"/>
          </p:cNvSpPr>
          <p:nvPr>
            <p:ph type="sldNum" sz="quarter" idx="5"/>
          </p:nvPr>
        </p:nvSpPr>
        <p:spPr>
          <a:noFill/>
          <a:ln>
            <a:headEnd/>
            <a:tailEnd/>
          </a:ln>
        </p:spPr>
        <p:txBody>
          <a:bodyPr/>
          <a:lstStyle/>
          <a:p>
            <a:fld id="{8350B6E8-6014-4EDD-BC41-B11A8389D484}" type="slidenum">
              <a:rPr lang="en-US"/>
              <a:pPr/>
              <a:t>62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5425" indent="-225425" eaLnBrk="0">
              <a:lnSpc>
                <a:spcPct val="90000"/>
              </a:lnSpc>
              <a:spcBef>
                <a:spcPct val="30000"/>
              </a:spcBef>
            </a:pPr>
            <a:r>
              <a:rPr lang="en-US" dirty="0" smtClean="0">
                <a:solidFill>
                  <a:schemeClr val="accent1"/>
                </a:solidFill>
                <a:sym typeface="Wingdings" pitchFamily="2" charset="2"/>
              </a:rPr>
              <a:t>Where’s the Encryption Key?</a:t>
            </a:r>
          </a:p>
          <a:p>
            <a:pPr marL="342900" indent="-342900" eaLnBrk="0">
              <a:lnSpc>
                <a:spcPct val="90000"/>
              </a:lnSpc>
              <a:spcBef>
                <a:spcPct val="30000"/>
              </a:spcBef>
              <a:buAutoNum type="arabicPeriod"/>
            </a:pPr>
            <a:r>
              <a:rPr lang="en-US" dirty="0" smtClean="0">
                <a:solidFill>
                  <a:schemeClr val="accent1"/>
                </a:solidFill>
                <a:sym typeface="Wingdings" pitchFamily="2" charset="2"/>
              </a:rPr>
              <a:t>Data is encrypted with the FVEK</a:t>
            </a:r>
          </a:p>
          <a:p>
            <a:pPr marL="342900" indent="-342900" eaLnBrk="0">
              <a:lnSpc>
                <a:spcPct val="90000"/>
              </a:lnSpc>
              <a:spcBef>
                <a:spcPct val="30000"/>
              </a:spcBef>
              <a:buAutoNum type="arabicPeriod"/>
            </a:pPr>
            <a:r>
              <a:rPr lang="en-US" dirty="0" smtClean="0">
                <a:solidFill>
                  <a:schemeClr val="accent1"/>
                </a:solidFill>
                <a:sym typeface="Wingdings" pitchFamily="2" charset="2"/>
              </a:rPr>
              <a:t>The FVEK is encrypted with the VMK and then stored in the volume metadata.</a:t>
            </a:r>
          </a:p>
          <a:p>
            <a:pPr marL="342900" indent="-342900" eaLnBrk="0">
              <a:lnSpc>
                <a:spcPct val="90000"/>
              </a:lnSpc>
              <a:spcBef>
                <a:spcPct val="30000"/>
              </a:spcBef>
              <a:buAutoNum type="arabicPeriod"/>
            </a:pPr>
            <a:r>
              <a:rPr lang="en-US" dirty="0" smtClean="0">
                <a:solidFill>
                  <a:schemeClr val="accent1"/>
                </a:solidFill>
                <a:sym typeface="Wingdings" pitchFamily="2" charset="2"/>
              </a:rPr>
              <a:t>The VMK is encrypted by one or more key protectors, then stored in the volume metadata.</a:t>
            </a:r>
          </a:p>
          <a:p>
            <a:pPr marL="342900" indent="-342900" eaLnBrk="0">
              <a:lnSpc>
                <a:spcPct val="90000"/>
              </a:lnSpc>
              <a:spcBef>
                <a:spcPct val="30000"/>
              </a:spcBef>
              <a:buAutoNum type="arabicPeriod"/>
            </a:pPr>
            <a:r>
              <a:rPr lang="en-US" dirty="0" smtClean="0">
                <a:solidFill>
                  <a:schemeClr val="accent1"/>
                </a:solidFill>
                <a:sym typeface="Wingdings" pitchFamily="2" charset="2"/>
              </a:rPr>
              <a:t>The Trusted Platform Module will not decrypt the VMK if the system integrity check fails.</a:t>
            </a:r>
            <a:endParaRPr lang="en-US" dirty="0" smtClean="0">
              <a:solidFill>
                <a:schemeClr val="accent1"/>
              </a:solidFill>
            </a:endParaRPr>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Protect and RODC with </a:t>
            </a:r>
            <a:r>
              <a:rPr lang="en-US" dirty="0" err="1" smtClean="0"/>
              <a:t>BitLocker</a:t>
            </a:r>
            <a:endParaRPr lang="en-US" dirty="0" smtClean="0"/>
          </a:p>
          <a:p>
            <a:pPr lvl="1"/>
            <a:r>
              <a:rPr lang="en-US" dirty="0" smtClean="0"/>
              <a:t>If running as VM, protect host</a:t>
            </a:r>
          </a:p>
          <a:p>
            <a:r>
              <a:rPr lang="en-US" dirty="0" smtClean="0"/>
              <a:t>RODC *must* be in a site adjacent with a writeable WS08 DC</a:t>
            </a:r>
          </a:p>
          <a:p>
            <a:pPr lvl="1"/>
            <a:r>
              <a:rPr lang="en-US" dirty="0" smtClean="0"/>
              <a:t>If site link bridging is turned on, then all sites are adjacent</a:t>
            </a:r>
          </a:p>
          <a:p>
            <a:pPr lvl="1"/>
            <a:r>
              <a:rPr lang="en-US" dirty="0" smtClean="0"/>
              <a:t>If using manual site links, take care!</a:t>
            </a:r>
          </a:p>
          <a:p>
            <a:r>
              <a:rPr lang="en-US" dirty="0" smtClean="0"/>
              <a:t>Auto Site Coverage (WS03)</a:t>
            </a:r>
          </a:p>
          <a:p>
            <a:pPr lvl="1"/>
            <a:r>
              <a:rPr lang="en-US" dirty="0" smtClean="0"/>
              <a:t>WS03 hub DC should not cover a site with an RODC</a:t>
            </a:r>
          </a:p>
          <a:p>
            <a:r>
              <a:rPr lang="en-US" dirty="0" smtClean="0"/>
              <a:t>DNS</a:t>
            </a:r>
          </a:p>
          <a:p>
            <a:pPr lvl="1"/>
            <a:r>
              <a:rPr lang="en-US" dirty="0" smtClean="0"/>
              <a:t>Clients should use RODC DNS as primary DNS</a:t>
            </a:r>
          </a:p>
          <a:p>
            <a:pPr lvl="1"/>
            <a:r>
              <a:rPr lang="en-US" dirty="0" smtClean="0"/>
              <a:t>DNS is read-only, but will write-forward updates and immediately replicate them down</a:t>
            </a:r>
          </a:p>
          <a:p>
            <a:pPr lvl="1"/>
            <a:r>
              <a:rPr lang="en-US" dirty="0" smtClean="0"/>
              <a:t>If WAN fails, name resolution may fail in a multi subnet branch</a:t>
            </a:r>
          </a:p>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7200" indent="-457200">
              <a:buFont typeface="+mj-lt"/>
              <a:buAutoNum type="arabicPeriod"/>
            </a:pPr>
            <a:r>
              <a:rPr lang="en-US" sz="2400" dirty="0" smtClean="0"/>
              <a:t>No passwords cached (default)</a:t>
            </a:r>
          </a:p>
          <a:p>
            <a:pPr marL="619050" lvl="1" indent="-285717"/>
            <a:r>
              <a:rPr lang="en-US" sz="1700" dirty="0" smtClean="0">
                <a:solidFill>
                  <a:schemeClr val="accent1"/>
                </a:solidFill>
              </a:rPr>
              <a:t>Pro: </a:t>
            </a:r>
            <a:r>
              <a:rPr lang="en-US" sz="1700" dirty="0" smtClean="0"/>
              <a:t> Most secure, still provides fast authentication and local policy processing </a:t>
            </a:r>
          </a:p>
          <a:p>
            <a:pPr marL="619050" lvl="1" indent="-285717"/>
            <a:r>
              <a:rPr lang="en-US" sz="1700" dirty="0" smtClean="0">
                <a:solidFill>
                  <a:schemeClr val="accent1"/>
                </a:solidFill>
              </a:rPr>
              <a:t>Con:</a:t>
            </a:r>
            <a:r>
              <a:rPr lang="en-US" sz="1700" dirty="0" smtClean="0"/>
              <a:t>  No offline access for anyone. WAN required for Logon</a:t>
            </a:r>
            <a:endParaRPr lang="en-US" sz="2000" dirty="0" smtClean="0"/>
          </a:p>
          <a:p>
            <a:pPr marL="457200" indent="-457200">
              <a:buFont typeface="+mj-lt"/>
              <a:buAutoNum type="arabicPeriod"/>
            </a:pPr>
            <a:r>
              <a:rPr lang="en-US" sz="2400" dirty="0" smtClean="0"/>
              <a:t>Most passwords cached</a:t>
            </a:r>
          </a:p>
          <a:p>
            <a:pPr marL="619050" lvl="1" indent="-285717"/>
            <a:r>
              <a:rPr lang="en-US" sz="1700" dirty="0" smtClean="0">
                <a:solidFill>
                  <a:schemeClr val="accent1"/>
                </a:solidFill>
              </a:rPr>
              <a:t>Pro: </a:t>
            </a:r>
            <a:r>
              <a:rPr lang="en-US" sz="1700" dirty="0" smtClean="0"/>
              <a:t> Ease of password management. Intended for customers who care most about manageability improvements of RODC and not security</a:t>
            </a:r>
          </a:p>
          <a:p>
            <a:pPr marL="619050" lvl="1" indent="-285717"/>
            <a:r>
              <a:rPr lang="en-US" sz="1700" dirty="0" smtClean="0">
                <a:solidFill>
                  <a:schemeClr val="accent1"/>
                </a:solidFill>
              </a:rPr>
              <a:t>Con:</a:t>
            </a:r>
            <a:r>
              <a:rPr lang="en-US" sz="1700" dirty="0" smtClean="0"/>
              <a:t>  More passwords potentially exposed to RODC</a:t>
            </a:r>
            <a:endParaRPr lang="en-US" sz="2000" dirty="0" smtClean="0"/>
          </a:p>
          <a:p>
            <a:pPr marL="457200" indent="-457200">
              <a:buFont typeface="+mj-lt"/>
              <a:buAutoNum type="arabicPeriod"/>
            </a:pPr>
            <a:r>
              <a:rPr lang="en-US" sz="2400" dirty="0" smtClean="0"/>
              <a:t>Few passwords (branch-specific accounts) cached </a:t>
            </a:r>
          </a:p>
          <a:p>
            <a:pPr marL="619050" lvl="1" indent="-285717"/>
            <a:r>
              <a:rPr lang="en-US" sz="1700" dirty="0" smtClean="0">
                <a:solidFill>
                  <a:schemeClr val="accent1"/>
                </a:solidFill>
              </a:rPr>
              <a:t>Pro: </a:t>
            </a:r>
            <a:r>
              <a:rPr lang="en-US" sz="1700" dirty="0" smtClean="0"/>
              <a:t> Enables offline access for those that need it, and maximizes security for other</a:t>
            </a:r>
          </a:p>
          <a:p>
            <a:pPr marL="619050" lvl="1" indent="-285717"/>
            <a:r>
              <a:rPr lang="en-US" sz="1700" dirty="0" smtClean="0">
                <a:solidFill>
                  <a:schemeClr val="accent1"/>
                </a:solidFill>
              </a:rPr>
              <a:t>Con:</a:t>
            </a:r>
            <a:r>
              <a:rPr lang="en-US" sz="1700" dirty="0" smtClean="0"/>
              <a:t>  Fine grained administration is new task</a:t>
            </a:r>
          </a:p>
          <a:p>
            <a:pPr marL="619050" lvl="2" indent="-285717"/>
            <a:r>
              <a:rPr lang="en-US" sz="1500" dirty="0" smtClean="0"/>
              <a:t>Need to map computers per branch</a:t>
            </a:r>
          </a:p>
          <a:p>
            <a:pPr marL="857147" lvl="2" indent="-238095"/>
            <a:r>
              <a:rPr lang="en-US" sz="1500" dirty="0" smtClean="0"/>
              <a:t>Requires watching Auth2 attribute list to manually identify accounts, or use ILM to automate.</a:t>
            </a:r>
          </a:p>
          <a:p>
            <a:pPr marL="1095243" lvl="3" indent="-238095"/>
            <a:r>
              <a:rPr lang="en-US" sz="1300" dirty="0" smtClean="0"/>
              <a:t>There is an enhancement to </a:t>
            </a:r>
            <a:r>
              <a:rPr lang="en-US" sz="1300" dirty="0" err="1" smtClean="0"/>
              <a:t>Repadmin</a:t>
            </a:r>
            <a:r>
              <a:rPr lang="en-US" sz="1300" dirty="0" smtClean="0"/>
              <a:t> under development to help automate moving from </a:t>
            </a:r>
            <a:br>
              <a:rPr lang="en-US" sz="1300" dirty="0" smtClean="0"/>
            </a:br>
            <a:r>
              <a:rPr lang="en-US" sz="1300" dirty="0" smtClean="0"/>
              <a:t>Auth2 to Allow</a:t>
            </a:r>
          </a:p>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tx1"/>
              </a:buClr>
            </a:pPr>
            <a:r>
              <a:rPr lang="en-US" dirty="0" smtClean="0"/>
              <a:t>Admin Role Separation</a:t>
            </a:r>
            <a:endParaRPr lang="en-US" dirty="0" smtClean="0">
              <a:solidFill>
                <a:schemeClr val="accent1"/>
              </a:solidFill>
            </a:endParaRPr>
          </a:p>
          <a:p>
            <a:pPr>
              <a:buClr>
                <a:schemeClr val="tx1"/>
              </a:buClr>
            </a:pPr>
            <a:endParaRPr lang="en-US" dirty="0" smtClean="0">
              <a:solidFill>
                <a:schemeClr val="accent1"/>
              </a:solidFill>
            </a:endParaRPr>
          </a:p>
          <a:p>
            <a:pPr>
              <a:buClr>
                <a:schemeClr val="tx1"/>
              </a:buClr>
            </a:pPr>
            <a:r>
              <a:rPr lang="en-US" dirty="0" smtClean="0">
                <a:solidFill>
                  <a:schemeClr val="accent1"/>
                </a:solidFill>
              </a:rPr>
              <a:t>Problem</a:t>
            </a:r>
          </a:p>
          <a:p>
            <a:pPr lvl="1">
              <a:buClr>
                <a:schemeClr val="tx1"/>
              </a:buClr>
            </a:pPr>
            <a:r>
              <a:rPr lang="en-US" dirty="0" smtClean="0"/>
              <a:t>Customers have too many Domain </a:t>
            </a:r>
            <a:r>
              <a:rPr lang="en-US" dirty="0" err="1" smtClean="0"/>
              <a:t>Admins</a:t>
            </a:r>
            <a:endParaRPr lang="en-US" dirty="0" smtClean="0"/>
          </a:p>
          <a:p>
            <a:pPr lvl="1">
              <a:buClr>
                <a:schemeClr val="tx1"/>
              </a:buClr>
            </a:pPr>
            <a:r>
              <a:rPr lang="en-US" dirty="0" smtClean="0"/>
              <a:t>Most Domain </a:t>
            </a:r>
            <a:r>
              <a:rPr lang="en-US" dirty="0" err="1" smtClean="0"/>
              <a:t>Admins</a:t>
            </a:r>
            <a:r>
              <a:rPr lang="en-US" dirty="0" smtClean="0"/>
              <a:t> are really server </a:t>
            </a:r>
            <a:r>
              <a:rPr lang="en-US" dirty="0" err="1" smtClean="0"/>
              <a:t>admins</a:t>
            </a:r>
            <a:r>
              <a:rPr lang="en-US" dirty="0" smtClean="0"/>
              <a:t> </a:t>
            </a:r>
            <a:br>
              <a:rPr lang="en-US" dirty="0" smtClean="0"/>
            </a:br>
            <a:r>
              <a:rPr lang="en-US" dirty="0" smtClean="0"/>
              <a:t>(patch management, etc)</a:t>
            </a:r>
          </a:p>
          <a:p>
            <a:pPr>
              <a:buClr>
                <a:schemeClr val="tx1"/>
              </a:buClr>
            </a:pPr>
            <a:r>
              <a:rPr lang="en-US" dirty="0" smtClean="0">
                <a:solidFill>
                  <a:schemeClr val="accent1"/>
                </a:solidFill>
              </a:rPr>
              <a:t>Solution</a:t>
            </a:r>
          </a:p>
          <a:p>
            <a:pPr lvl="1">
              <a:buClr>
                <a:schemeClr val="tx1"/>
              </a:buClr>
            </a:pPr>
            <a:r>
              <a:rPr lang="en-US" dirty="0" smtClean="0"/>
              <a:t>Provides a new “local admin” level of access per RODC</a:t>
            </a:r>
          </a:p>
          <a:p>
            <a:pPr lvl="2">
              <a:buClr>
                <a:schemeClr val="tx1"/>
              </a:buClr>
            </a:pPr>
            <a:r>
              <a:rPr lang="en-US" sz="2000" dirty="0" smtClean="0"/>
              <a:t>Also includes all Built-in groups (Backup Operators, etc)</a:t>
            </a:r>
          </a:p>
          <a:p>
            <a:pPr lvl="1">
              <a:buClr>
                <a:schemeClr val="tx1"/>
              </a:buClr>
            </a:pPr>
            <a:r>
              <a:rPr lang="en-US" dirty="0" smtClean="0"/>
              <a:t>Prevents accidental AD modifications by machine administrators</a:t>
            </a:r>
          </a:p>
          <a:p>
            <a:pPr lvl="1">
              <a:buClr>
                <a:schemeClr val="tx1"/>
              </a:buClr>
            </a:pPr>
            <a:r>
              <a:rPr lang="en-US" dirty="0" smtClean="0"/>
              <a:t>Does not prevent “local admin” from maliciously modifying the local database</a:t>
            </a:r>
          </a:p>
          <a:p>
            <a:pPr lvl="1">
              <a:buClr>
                <a:schemeClr val="tx1"/>
              </a:buClr>
            </a:pPr>
            <a:r>
              <a:rPr lang="en-US" dirty="0" smtClean="0"/>
              <a:t>This is a true security feature for Read-only DC</a:t>
            </a:r>
          </a:p>
          <a:p>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96B88-1783-4E3E-95E6-B68CB45C707E}" type="slidenum">
              <a:rPr lang="en-US"/>
              <a:pPr/>
              <a:t>74</a:t>
            </a:fld>
            <a:endParaRPr lang="en-US"/>
          </a:p>
        </p:txBody>
      </p:sp>
      <p:sp>
        <p:nvSpPr>
          <p:cNvPr id="357378" name="Rectangle 2"/>
          <p:cNvSpPr>
            <a:spLocks noGrp="1" noRot="1" noChangeAspect="1" noChangeArrowheads="1" noTextEdit="1"/>
          </p:cNvSpPr>
          <p:nvPr>
            <p:ph type="sldImg"/>
          </p:nvPr>
        </p:nvSpPr>
        <p:spPr>
          <a:xfrm>
            <a:off x="1143000" y="684213"/>
            <a:ext cx="4572000" cy="3429000"/>
          </a:xfrm>
          <a:ln/>
        </p:spPr>
      </p:sp>
      <p:sp>
        <p:nvSpPr>
          <p:cNvPr id="357379" name="Rectangle 3"/>
          <p:cNvSpPr>
            <a:spLocks noGrp="1" noChangeArrowheads="1"/>
          </p:cNvSpPr>
          <p:nvPr>
            <p:ph type="body" idx="1"/>
          </p:nvPr>
        </p:nvSpPr>
        <p:spPr>
          <a:xfrm>
            <a:off x="685800" y="4343400"/>
            <a:ext cx="5486400" cy="4116388"/>
          </a:xfrm>
        </p:spPr>
        <p:txBody>
          <a:bodyPr/>
          <a:lstStyle/>
          <a:p>
            <a:pPr>
              <a:lnSpc>
                <a:spcPct val="80000"/>
              </a:lnSpc>
            </a:pPr>
            <a:r>
              <a:rPr lang="en-US" sz="800"/>
              <a:t>Static NAP architecture slide – no build</a:t>
            </a:r>
          </a:p>
          <a:p>
            <a:pPr>
              <a:lnSpc>
                <a:spcPct val="80000"/>
              </a:lnSpc>
            </a:pPr>
            <a:endParaRPr lang="en-US"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65541"/>
          <p:cNvSpPr>
            <a:spLocks noGrp="1" noRot="1" noChangeAspect="1" noChangeArrowheads="1" noTextEdit="1"/>
          </p:cNvSpPr>
          <p:nvPr>
            <p:ph type="sldImg"/>
          </p:nvPr>
        </p:nvSpPr>
        <p:spPr>
          <a:xfrm>
            <a:off x="1143000" y="685800"/>
            <a:ext cx="4573588" cy="3430588"/>
          </a:xfrm>
          <a:noFill/>
          <a:ln cap="flat">
            <a:headEnd type="none" w="med" len="med"/>
            <a:tailEnd type="none" w="med" len="med"/>
          </a:ln>
        </p:spPr>
      </p:sp>
      <p:sp>
        <p:nvSpPr>
          <p:cNvPr id="87048" name="Rectangle 65542"/>
          <p:cNvSpPr>
            <a:spLocks noGrp="1" noChangeArrowheads="1"/>
          </p:cNvSpPr>
          <p:nvPr>
            <p:ph type="body" idx="1"/>
          </p:nvPr>
        </p:nvSpPr>
        <p:spPr>
          <a:xfrm>
            <a:off x="912813" y="4343400"/>
            <a:ext cx="5032375" cy="4114800"/>
          </a:xfrm>
          <a:noFill/>
          <a:ln/>
        </p:spPr>
        <p:txBody>
          <a:bodyPr lIns="91426" tIns="45713" rIns="91426" bIns="45713"/>
          <a:lstStyle/>
          <a:p>
            <a:endParaRPr lang="en-US" dirty="0"/>
          </a:p>
        </p:txBody>
      </p:sp>
      <p:sp>
        <p:nvSpPr>
          <p:cNvPr id="8"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12/12/2007 11:30 AM</a:t>
            </a:fld>
            <a:endParaRPr lang="en-US" dirty="0" smtClean="0"/>
          </a:p>
        </p:txBody>
      </p:sp>
      <p:sp>
        <p:nvSpPr>
          <p:cNvPr id="9" name="Rectangle 7"/>
          <p:cNvSpPr>
            <a:spLocks noGrp="1" noChangeArrowheads="1"/>
          </p:cNvSpPr>
          <p:nvPr>
            <p:ph type="sldNum" sz="quarter" idx="5"/>
          </p:nvPr>
        </p:nvSpPr>
        <p:spPr>
          <a:xfrm>
            <a:off x="5583238" y="8685213"/>
            <a:ext cx="1273175" cy="457200"/>
          </a:xfrm>
          <a:noFill/>
        </p:spPr>
        <p:txBody>
          <a:bodyPr/>
          <a:lstStyle/>
          <a:p>
            <a:fld id="{0A2A5636-2237-457B-AA5A-91B63051A699}" type="slidenum">
              <a:rPr lang="en-US" smtClean="0"/>
              <a:pPr/>
              <a:t>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0B73C-63BD-4D46-A09D-F5413F57E909}" type="slidenum">
              <a:rPr lang="en-GB"/>
              <a:pPr/>
              <a:t>7</a:t>
            </a:fld>
            <a:endParaRPr lang="en-GB"/>
          </a:p>
        </p:txBody>
      </p:sp>
      <p:sp>
        <p:nvSpPr>
          <p:cNvPr id="293890" name="Rectangle 2"/>
          <p:cNvSpPr>
            <a:spLocks noGrp="1" noRot="1" noChangeAspect="1" noChangeArrowheads="1" noTextEdit="1"/>
          </p:cNvSpPr>
          <p:nvPr>
            <p:ph type="sldImg"/>
          </p:nvPr>
        </p:nvSpPr>
        <p:spPr>
          <a:xfrm>
            <a:off x="4191000" y="455613"/>
            <a:ext cx="2541588" cy="1906587"/>
          </a:xfrm>
          <a:ln/>
        </p:spPr>
      </p:sp>
      <p:sp>
        <p:nvSpPr>
          <p:cNvPr id="293891" name="Rectangle 3"/>
          <p:cNvSpPr>
            <a:spLocks noGrp="1" noChangeArrowheads="1"/>
          </p:cNvSpPr>
          <p:nvPr>
            <p:ph type="body" idx="1"/>
          </p:nvPr>
        </p:nvSpPr>
        <p:spPr>
          <a:xfrm>
            <a:off x="177800" y="2528888"/>
            <a:ext cx="6424613" cy="598487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2A92E-60A8-4000-B270-1E3CD8EE8F73}" type="slidenum">
              <a:rPr lang="en-GB"/>
              <a:pPr/>
              <a:t>8</a:t>
            </a:fld>
            <a:endParaRPr lang="en-GB"/>
          </a:p>
        </p:txBody>
      </p:sp>
      <p:sp>
        <p:nvSpPr>
          <p:cNvPr id="289794" name="Rectangle 2"/>
          <p:cNvSpPr>
            <a:spLocks noGrp="1" noRot="1" noChangeAspect="1" noChangeArrowheads="1" noTextEdit="1"/>
          </p:cNvSpPr>
          <p:nvPr>
            <p:ph type="sldImg"/>
          </p:nvPr>
        </p:nvSpPr>
        <p:spPr>
          <a:xfrm>
            <a:off x="4191000" y="455613"/>
            <a:ext cx="2541588" cy="1906587"/>
          </a:xfrm>
          <a:ln/>
        </p:spPr>
      </p:sp>
      <p:sp>
        <p:nvSpPr>
          <p:cNvPr id="289795" name="Rectangle 3"/>
          <p:cNvSpPr>
            <a:spLocks noGrp="1" noChangeArrowheads="1"/>
          </p:cNvSpPr>
          <p:nvPr>
            <p:ph type="body" idx="1"/>
          </p:nvPr>
        </p:nvSpPr>
        <p:spPr>
          <a:xfrm>
            <a:off x="177800" y="2528888"/>
            <a:ext cx="6424613" cy="598487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DE3192-9042-4FE8-8E70-97158246CDB2}"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generic-lines-for-header.png"/>
          <p:cNvPicPr>
            <a:picLocks noChangeAspect="1"/>
          </p:cNvPicPr>
          <p:nvPr userDrawn="1"/>
        </p:nvPicPr>
        <p:blipFill>
          <a:blip r:embed="rId2"/>
          <a:srcRect t="5280"/>
          <a:stretch>
            <a:fillRect/>
          </a:stretch>
        </p:blipFill>
        <p:spPr bwMode="auto">
          <a:xfrm>
            <a:off x="0" y="0"/>
            <a:ext cx="9144000" cy="2557463"/>
          </a:xfrm>
          <a:prstGeom prst="rect">
            <a:avLst/>
          </a:prstGeom>
          <a:noFill/>
          <a:ln w="9525">
            <a:noFill/>
            <a:miter lim="800000"/>
            <a:headEnd/>
            <a:tailEnd/>
          </a:ln>
        </p:spPr>
      </p:pic>
      <p:sp>
        <p:nvSpPr>
          <p:cNvPr id="4098" name="Rectangle 2"/>
          <p:cNvSpPr>
            <a:spLocks noGrp="1" noChangeArrowheads="1"/>
          </p:cNvSpPr>
          <p:nvPr>
            <p:ph type="ctrTitle"/>
          </p:nvPr>
        </p:nvSpPr>
        <p:spPr>
          <a:xfrm>
            <a:off x="1683659" y="2779486"/>
            <a:ext cx="6370277" cy="1636939"/>
          </a:xfrm>
        </p:spPr>
        <p:txBody>
          <a:bodyPr anchor="b"/>
          <a:lstStyle>
            <a:lvl1pPr>
              <a:defRPr>
                <a:solidFill>
                  <a:schemeClr val="accent3"/>
                </a:solidFill>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691259" y="4556125"/>
            <a:ext cx="6364170" cy="1752600"/>
          </a:xfrm>
        </p:spPr>
        <p:txBody>
          <a:bodyPr/>
          <a:lstStyle>
            <a:lvl1pPr marL="0" indent="0">
              <a:buFontTx/>
              <a:buNone/>
              <a:defRPr>
                <a:solidFill>
                  <a:schemeClr val="accent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2588" y="390525"/>
            <a:ext cx="8380412" cy="54451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2588" y="1219200"/>
            <a:ext cx="8380412" cy="2154238"/>
          </a:xfrm>
        </p:spPr>
        <p:txBody>
          <a:bodyPr/>
          <a:lstStyle/>
          <a:p>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854867"/>
          </a:xfrm>
        </p:spPr>
        <p:txBody>
          <a:bodyPr/>
          <a:lstStyle>
            <a:lvl1pPr>
              <a:lnSpc>
                <a:spcPct val="90000"/>
              </a:lnSpc>
              <a:buFont typeface="Arial" pitchFamily="34" charset="0"/>
              <a:buChar char="•"/>
              <a:defRPr/>
            </a:lvl1pPr>
            <a:lvl2pPr>
              <a:lnSpc>
                <a:spcPct val="90000"/>
              </a:lnSpc>
              <a:buFont typeface="Arial" pitchFamily="34" charset="0"/>
              <a:buChar char="•"/>
              <a:defRPr/>
            </a:lvl2pPr>
            <a:lvl3pPr>
              <a:lnSpc>
                <a:spcPct val="90000"/>
              </a:lnSpc>
              <a:buFont typeface="Arial" pitchFamily="34" charset="0"/>
              <a:buChar char="•"/>
              <a:defRPr/>
            </a:lvl3pPr>
            <a:lvl4pPr>
              <a:lnSpc>
                <a:spcPct val="90000"/>
              </a:lnSpc>
              <a:buFont typeface="Arial" pitchFamily="34" charset="0"/>
              <a:buChar char="•"/>
              <a:defRPr/>
            </a:lvl4pPr>
            <a:lvl5pPr>
              <a:lnSpc>
                <a:spcPct val="90000"/>
              </a:lnSpc>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6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25600"/>
            <a:ext cx="4038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25600"/>
            <a:ext cx="4038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285750"/>
            <a:ext cx="8048625" cy="123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Lst>
  <p:txStyles>
    <p:titleStyle>
      <a:lvl1pPr algn="l" rtl="0" eaLnBrk="0" fontAlgn="base" hangingPunct="0">
        <a:spcBef>
          <a:spcPct val="0"/>
        </a:spcBef>
        <a:spcAft>
          <a:spcPct val="0"/>
        </a:spcAft>
        <a:defRPr sz="3600">
          <a:solidFill>
            <a:srgbClr val="FFCC00"/>
          </a:solidFill>
          <a:latin typeface="+mn-lt"/>
          <a:ea typeface="+mj-ea"/>
          <a:cs typeface="+mj-cs"/>
        </a:defRPr>
      </a:lvl1pPr>
      <a:lvl2pPr algn="l" rtl="0" eaLnBrk="0" fontAlgn="base" hangingPunct="0">
        <a:spcBef>
          <a:spcPct val="0"/>
        </a:spcBef>
        <a:spcAft>
          <a:spcPct val="0"/>
        </a:spcAft>
        <a:defRPr sz="3600">
          <a:solidFill>
            <a:srgbClr val="FFCC00"/>
          </a:solidFill>
          <a:latin typeface="Segoe"/>
        </a:defRPr>
      </a:lvl2pPr>
      <a:lvl3pPr algn="l" rtl="0" eaLnBrk="0" fontAlgn="base" hangingPunct="0">
        <a:spcBef>
          <a:spcPct val="0"/>
        </a:spcBef>
        <a:spcAft>
          <a:spcPct val="0"/>
        </a:spcAft>
        <a:defRPr sz="3600">
          <a:solidFill>
            <a:srgbClr val="FFCC00"/>
          </a:solidFill>
          <a:latin typeface="Segoe"/>
        </a:defRPr>
      </a:lvl3pPr>
      <a:lvl4pPr algn="l" rtl="0" eaLnBrk="0" fontAlgn="base" hangingPunct="0">
        <a:spcBef>
          <a:spcPct val="0"/>
        </a:spcBef>
        <a:spcAft>
          <a:spcPct val="0"/>
        </a:spcAft>
        <a:defRPr sz="3600">
          <a:solidFill>
            <a:srgbClr val="FFCC00"/>
          </a:solidFill>
          <a:latin typeface="Segoe"/>
        </a:defRPr>
      </a:lvl4pPr>
      <a:lvl5pPr algn="l" rtl="0" eaLnBrk="0" fontAlgn="base" hangingPunct="0">
        <a:spcBef>
          <a:spcPct val="0"/>
        </a:spcBef>
        <a:spcAft>
          <a:spcPct val="0"/>
        </a:spcAft>
        <a:defRPr sz="3600">
          <a:solidFill>
            <a:srgbClr val="FFCC00"/>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SzPct val="80000"/>
        <a:buBlip>
          <a:blip r:embed="rId18"/>
        </a:buBlip>
        <a:defRPr sz="2400">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SzPct val="80000"/>
        <a:buBlip>
          <a:blip r:embed="rId18"/>
        </a:buBlip>
        <a:defRPr sz="2000">
          <a:solidFill>
            <a:schemeClr val="accent1"/>
          </a:solidFill>
          <a:latin typeface="+mn-lt"/>
        </a:defRPr>
      </a:lvl2pPr>
      <a:lvl3pPr marL="1143000" indent="-228600" algn="l" rtl="0" eaLnBrk="0" fontAlgn="base" hangingPunct="0">
        <a:spcBef>
          <a:spcPct val="20000"/>
        </a:spcBef>
        <a:spcAft>
          <a:spcPct val="0"/>
        </a:spcAft>
        <a:buClr>
          <a:schemeClr val="accent1"/>
        </a:buClr>
        <a:buSzPct val="80000"/>
        <a:buBlip>
          <a:blip r:embed="rId18"/>
        </a:buBlip>
        <a:defRPr sz="2400">
          <a:solidFill>
            <a:schemeClr val="accent1"/>
          </a:solidFill>
          <a:latin typeface="+mn-lt"/>
        </a:defRPr>
      </a:lvl3pPr>
      <a:lvl4pPr marL="1600200" indent="-228600" algn="l" rtl="0" eaLnBrk="0" fontAlgn="base" hangingPunct="0">
        <a:spcBef>
          <a:spcPct val="20000"/>
        </a:spcBef>
        <a:spcAft>
          <a:spcPct val="0"/>
        </a:spcAft>
        <a:buClr>
          <a:schemeClr val="accent1"/>
        </a:buClr>
        <a:buSzPct val="80000"/>
        <a:buBlip>
          <a:blip r:embed="rId18"/>
        </a:buBlip>
        <a:defRPr sz="2000">
          <a:solidFill>
            <a:schemeClr val="accent1"/>
          </a:solidFill>
          <a:latin typeface="+mn-lt"/>
        </a:defRPr>
      </a:lvl4pPr>
      <a:lvl5pPr marL="2057400" indent="-228600" algn="l" rtl="0" eaLnBrk="0" fontAlgn="base" hangingPunct="0">
        <a:spcBef>
          <a:spcPct val="20000"/>
        </a:spcBef>
        <a:spcAft>
          <a:spcPct val="0"/>
        </a:spcAft>
        <a:buClr>
          <a:schemeClr val="accent1"/>
        </a:buClr>
        <a:buSzPct val="80000"/>
        <a:buBlip>
          <a:blip r:embed="rId18"/>
        </a:buBlip>
        <a:defRPr sz="2000">
          <a:solidFill>
            <a:schemeClr val="accent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www.microsoft.com/winlogo/hardwar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80.jpeg"/><Relationship Id="rId5" Type="http://schemas.openxmlformats.org/officeDocument/2006/relationships/image" Target="../media/image74.pn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75.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6.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43.png"/><Relationship Id="rId9"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8.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5.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notesSlide" Target="../notesSlides/notesSlide31.xml"/><Relationship Id="rId7" Type="http://schemas.openxmlformats.org/officeDocument/2006/relationships/image" Target="../media/image120.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oleObject" Target="../embeddings/oleObject5.bin"/><Relationship Id="rId9" Type="http://schemas.openxmlformats.org/officeDocument/2006/relationships/image" Target="../media/image12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3.xml"/><Relationship Id="rId7"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26.png"/><Relationship Id="rId4" Type="http://schemas.openxmlformats.org/officeDocument/2006/relationships/oleObject" Target="../embeddings/oleObject7.bin"/></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70.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4.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9" Type="http://schemas.openxmlformats.org/officeDocument/2006/relationships/image" Target="../media/image1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1569359" y="634482"/>
            <a:ext cx="7332045" cy="2867543"/>
          </a:xfrm>
        </p:spPr>
        <p:txBody>
          <a:bodyPr/>
          <a:lstStyle/>
          <a:p>
            <a:r>
              <a:rPr lang="en-US" sz="4400" dirty="0" smtClean="0"/>
              <a:t>An Architectural Lap Around </a:t>
            </a:r>
            <a:br>
              <a:rPr lang="en-US" sz="4400" dirty="0" smtClean="0"/>
            </a:br>
            <a:r>
              <a:rPr lang="en-US" sz="4400" dirty="0" smtClean="0"/>
              <a:t>Windows Server 2008</a:t>
            </a:r>
            <a:endParaRPr lang="en-US" sz="4400" dirty="0"/>
          </a:p>
        </p:txBody>
      </p:sp>
      <p:sp>
        <p:nvSpPr>
          <p:cNvPr id="6" name="Subtitle 1"/>
          <p:cNvSpPr>
            <a:spLocks noGrp="1"/>
          </p:cNvSpPr>
          <p:nvPr>
            <p:ph type="subTitle" idx="1"/>
          </p:nvPr>
        </p:nvSpPr>
        <p:spPr>
          <a:xfrm>
            <a:off x="527020" y="3613152"/>
            <a:ext cx="7727980" cy="1073148"/>
          </a:xfrm>
        </p:spPr>
        <p:txBody>
          <a:bodyPr/>
          <a:lstStyle/>
          <a:p>
            <a:r>
              <a:rPr lang="en-US" sz="2000" b="1" dirty="0" smtClean="0">
                <a:solidFill>
                  <a:schemeClr val="accent1"/>
                </a:solidFill>
                <a:effectLst>
                  <a:outerShdw blurRad="38100" dist="38100" dir="2700000" algn="tl">
                    <a:srgbClr val="000000">
                      <a:alpha val="43137"/>
                    </a:srgbClr>
                  </a:outerShdw>
                </a:effectLst>
              </a:rPr>
              <a:t>Stephen Lamb, IT Pro Evangelist, Microsoft UK Ltd.</a:t>
            </a:r>
          </a:p>
          <a:p>
            <a:r>
              <a:rPr lang="en-US" sz="2000" b="1" dirty="0" smtClean="0">
                <a:solidFill>
                  <a:schemeClr val="accent1"/>
                </a:solidFill>
                <a:effectLst>
                  <a:outerShdw blurRad="38100" dist="38100" dir="2700000" algn="tl">
                    <a:srgbClr val="000000">
                      <a:alpha val="43137"/>
                    </a:srgbClr>
                  </a:outerShdw>
                </a:effectLst>
              </a:rPr>
              <a:t>http://blogs.technet.com/steve_lamb</a:t>
            </a:r>
          </a:p>
          <a:p>
            <a:r>
              <a:rPr lang="en-US" sz="2000" b="1" dirty="0" smtClean="0">
                <a:solidFill>
                  <a:schemeClr val="accent1"/>
                </a:solidFill>
                <a:effectLst>
                  <a:outerShdw blurRad="38100" dist="38100" dir="2700000" algn="tl">
                    <a:srgbClr val="000000">
                      <a:alpha val="43137"/>
                    </a:srgbClr>
                  </a:outerShdw>
                </a:effectLst>
              </a:rPr>
              <a:t>+44 7812 980621</a:t>
            </a:r>
          </a:p>
          <a:p>
            <a:endParaRPr lang="en-GB" dirty="0"/>
          </a:p>
        </p:txBody>
      </p:sp>
      <p:sp>
        <p:nvSpPr>
          <p:cNvPr id="4" name="Subtitle 1"/>
          <p:cNvSpPr txBox="1">
            <a:spLocks/>
          </p:cNvSpPr>
          <p:nvPr/>
        </p:nvSpPr>
        <p:spPr bwMode="auto">
          <a:xfrm>
            <a:off x="546100" y="4984752"/>
            <a:ext cx="6642100" cy="135254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lang="en-US" sz="2000" b="1" kern="0" dirty="0" smtClean="0">
                <a:solidFill>
                  <a:schemeClr val="accent1"/>
                </a:solidFill>
                <a:effectLst>
                  <a:outerShdw blurRad="38100" dist="38100" dir="2700000" algn="tl">
                    <a:srgbClr val="000000"/>
                  </a:outerShdw>
                </a:effectLst>
              </a:rPr>
              <a:t>James O’Neill, </a:t>
            </a:r>
            <a:r>
              <a:rPr kumimoji="0" lang="en-US" sz="20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rPr>
              <a:t>IT Pro Evangelist, Microsoft UK Ltd.</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kumimoji="0" lang="en-US" sz="20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rPr>
              <a:t>http://blogs.technet.com/jamesone</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lang="en-US" sz="2000" b="1" kern="0" dirty="0" smtClean="0">
                <a:solidFill>
                  <a:schemeClr val="accent1"/>
                </a:solidFill>
                <a:effectLst>
                  <a:outerShdw blurRad="38100" dist="38100" dir="2700000" algn="tl">
                    <a:srgbClr val="000000"/>
                  </a:outerShdw>
                </a:effectLst>
              </a:rPr>
              <a:t>+44 118 9093080</a:t>
            </a:r>
            <a:endParaRPr kumimoji="0" lang="en-US" sz="20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endParaRPr kumimoji="0" lang="en-GB"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Hardware drivers</a:t>
            </a:r>
            <a:endParaRPr lang="en-GB" dirty="0"/>
          </a:p>
        </p:txBody>
      </p:sp>
      <p:sp>
        <p:nvSpPr>
          <p:cNvPr id="3" name="Content Placeholder 2"/>
          <p:cNvSpPr>
            <a:spLocks noGrp="1"/>
          </p:cNvSpPr>
          <p:nvPr>
            <p:ph idx="1"/>
          </p:nvPr>
        </p:nvSpPr>
        <p:spPr/>
        <p:txBody>
          <a:bodyPr/>
          <a:lstStyle/>
          <a:p>
            <a:r>
              <a:rPr lang="en-GB" dirty="0" smtClean="0"/>
              <a:t>Multi-core architectures can deliver their best </a:t>
            </a:r>
            <a:br>
              <a:rPr lang="en-GB" dirty="0" smtClean="0"/>
            </a:br>
            <a:r>
              <a:rPr lang="en-GB" dirty="0" smtClean="0"/>
              <a:t>with virtualization</a:t>
            </a:r>
          </a:p>
          <a:p>
            <a:pPr lvl="1"/>
            <a:r>
              <a:rPr lang="en-GB" dirty="0" smtClean="0"/>
              <a:t>Many work loads are “a bit parallel” </a:t>
            </a:r>
            <a:br>
              <a:rPr lang="en-GB" dirty="0" smtClean="0"/>
            </a:br>
            <a:r>
              <a:rPr lang="en-GB" dirty="0" smtClean="0"/>
              <a:t>but not “Embarrassingly parallel” </a:t>
            </a:r>
          </a:p>
          <a:p>
            <a:r>
              <a:rPr lang="en-GB" dirty="0" smtClean="0"/>
              <a:t>Processors are going “Embarrassingly parallel” </a:t>
            </a:r>
          </a:p>
          <a:p>
            <a:pPr lvl="1"/>
            <a:r>
              <a:rPr lang="en-GB" dirty="0" smtClean="0"/>
              <a:t>Wattage goes up with Square of clock speed</a:t>
            </a:r>
          </a:p>
          <a:p>
            <a:pPr lvl="1"/>
            <a:r>
              <a:rPr lang="en-GB" dirty="0" smtClean="0"/>
              <a:t>Moore’s law gains will give more cores,</a:t>
            </a:r>
            <a:br>
              <a:rPr lang="en-GB" dirty="0" smtClean="0"/>
            </a:br>
            <a:r>
              <a:rPr lang="en-GB" dirty="0" smtClean="0"/>
              <a:t>not faster clock speed</a:t>
            </a:r>
          </a:p>
          <a:p>
            <a:r>
              <a:rPr lang="en-GB" dirty="0" smtClean="0"/>
              <a:t>Virtualization support on chip from Intel and AMD</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maturity</a:t>
            </a:r>
            <a:endParaRPr lang="en-GB" dirty="0"/>
          </a:p>
        </p:txBody>
      </p:sp>
      <p:sp>
        <p:nvSpPr>
          <p:cNvPr id="3" name="Content Placeholder 2"/>
          <p:cNvSpPr>
            <a:spLocks noGrp="1"/>
          </p:cNvSpPr>
          <p:nvPr>
            <p:ph idx="1"/>
          </p:nvPr>
        </p:nvSpPr>
        <p:spPr/>
        <p:txBody>
          <a:bodyPr/>
          <a:lstStyle/>
          <a:p>
            <a:r>
              <a:rPr lang="en-GB" dirty="0" smtClean="0"/>
              <a:t>The need is there, the hardware is there ...</a:t>
            </a:r>
          </a:p>
          <a:p>
            <a:r>
              <a:rPr lang="en-GB" dirty="0" smtClean="0"/>
              <a:t>Software is maturing too</a:t>
            </a:r>
          </a:p>
          <a:p>
            <a:pPr lvl="1"/>
            <a:r>
              <a:rPr lang="en-GB" dirty="0" smtClean="0"/>
              <a:t>More than one credible player in the market</a:t>
            </a:r>
          </a:p>
          <a:p>
            <a:r>
              <a:rPr lang="en-GB" dirty="0" smtClean="0"/>
              <a:t>We have moved beyond “Virtual PC”</a:t>
            </a:r>
          </a:p>
          <a:p>
            <a:pPr lvl="1"/>
            <a:r>
              <a:rPr lang="en-GB" dirty="0" smtClean="0"/>
              <a:t>It’s not just the Virtualization technology...</a:t>
            </a:r>
          </a:p>
          <a:p>
            <a:pPr lvl="1"/>
            <a:r>
              <a:rPr lang="en-GB" dirty="0" smtClean="0"/>
              <a:t>Management tools</a:t>
            </a:r>
          </a:p>
          <a:p>
            <a:pPr lvl="1"/>
            <a:r>
              <a:rPr lang="en-GB" dirty="0" smtClean="0"/>
              <a:t>High availability</a:t>
            </a:r>
          </a:p>
          <a:p>
            <a:pPr lvl="1"/>
            <a:r>
              <a:rPr lang="en-GB" dirty="0" smtClean="0"/>
              <a:t>Interoperability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AutoShape 2"/>
          <p:cNvSpPr>
            <a:spLocks noChangeArrowheads="1"/>
          </p:cNvSpPr>
          <p:nvPr/>
        </p:nvSpPr>
        <p:spPr bwMode="auto">
          <a:xfrm>
            <a:off x="261911" y="1743065"/>
            <a:ext cx="4364037" cy="4446587"/>
          </a:xfrm>
          <a:prstGeom prst="roundRect">
            <a:avLst>
              <a:gd name="adj" fmla="val 16667"/>
            </a:avLst>
          </a:prstGeom>
          <a:solidFill>
            <a:srgbClr val="CCFFFF">
              <a:alpha val="41000"/>
            </a:srgbClr>
          </a:solidFill>
          <a:ln w="12700">
            <a:solidFill>
              <a:srgbClr val="FFFFFF"/>
            </a:solidFill>
            <a:round/>
            <a:headEnd/>
            <a:tailEnd/>
          </a:ln>
          <a:effectLst/>
        </p:spPr>
        <p:txBody>
          <a:bodyPr anchor="ctr">
            <a:spAutoFit/>
          </a:bodyPr>
          <a:lstStyle/>
          <a:p>
            <a:endParaRPr lang="en-GB"/>
          </a:p>
        </p:txBody>
      </p:sp>
      <p:grpSp>
        <p:nvGrpSpPr>
          <p:cNvPr id="2" name="Group 3"/>
          <p:cNvGrpSpPr>
            <a:grpSpLocks/>
          </p:cNvGrpSpPr>
          <p:nvPr/>
        </p:nvGrpSpPr>
        <p:grpSpPr bwMode="auto">
          <a:xfrm>
            <a:off x="714348" y="1928802"/>
            <a:ext cx="3505200" cy="731838"/>
            <a:chOff x="528" y="780"/>
            <a:chExt cx="2208" cy="758"/>
          </a:xfrm>
        </p:grpSpPr>
        <p:sp>
          <p:nvSpPr>
            <p:cNvPr id="377860" name="Rectangle 4"/>
            <p:cNvSpPr>
              <a:spLocks noChangeArrowheads="1"/>
            </p:cNvSpPr>
            <p:nvPr/>
          </p:nvSpPr>
          <p:spPr bwMode="auto">
            <a:xfrm>
              <a:off x="528" y="780"/>
              <a:ext cx="1056" cy="758"/>
            </a:xfrm>
            <a:prstGeom prst="rect">
              <a:avLst/>
            </a:prstGeom>
            <a:gradFill rotWithShape="0">
              <a:gsLst>
                <a:gs pos="0">
                  <a:schemeClr val="hlink"/>
                </a:gs>
                <a:gs pos="100000">
                  <a:schemeClr val="hlink">
                    <a:gamma/>
                    <a:shade val="54118"/>
                    <a:invGamma/>
                  </a:schemeClr>
                </a:gs>
              </a:gsLst>
              <a:lin ang="5400000" scaled="1"/>
            </a:gradFill>
            <a:ln w="12700" algn="ctr">
              <a:solidFill>
                <a:schemeClr val="accent2"/>
              </a:solidFill>
              <a:miter lim="800000"/>
              <a:headEnd type="none" w="sm" len="sm"/>
              <a:tailEnd type="none" w="lg" len="lg"/>
            </a:ln>
            <a:effectLst/>
          </p:spPr>
          <p:txBody>
            <a:bodyPr wrap="none" anchor="ctr"/>
            <a:lstStyle/>
            <a:p>
              <a:pPr algn="ctr" eaLnBrk="0" hangingPunct="0"/>
              <a:r>
                <a:rPr lang="en-US" sz="2400" dirty="0">
                  <a:solidFill>
                    <a:srgbClr val="F8F8F8"/>
                  </a:solidFill>
                  <a:effectLst>
                    <a:outerShdw blurRad="38100" dist="38100" dir="2700000" algn="tl">
                      <a:srgbClr val="000000"/>
                    </a:outerShdw>
                  </a:effectLst>
                  <a:cs typeface="Arial" pitchFamily="34" charset="0"/>
                </a:rPr>
                <a:t>Application</a:t>
              </a:r>
              <a:br>
                <a:rPr lang="en-US" sz="2400" dirty="0">
                  <a:solidFill>
                    <a:srgbClr val="F8F8F8"/>
                  </a:solidFill>
                  <a:effectLst>
                    <a:outerShdw blurRad="38100" dist="38100" dir="2700000" algn="tl">
                      <a:srgbClr val="000000"/>
                    </a:outerShdw>
                  </a:effectLst>
                  <a:cs typeface="Arial" pitchFamily="34" charset="0"/>
                </a:rPr>
              </a:br>
              <a:r>
                <a:rPr lang="en-US" sz="2400" dirty="0">
                  <a:solidFill>
                    <a:srgbClr val="F8F8F8"/>
                  </a:solidFill>
                  <a:effectLst>
                    <a:outerShdw blurRad="38100" dist="38100" dir="2700000" algn="tl">
                      <a:srgbClr val="000000"/>
                    </a:outerShdw>
                  </a:effectLst>
                  <a:cs typeface="Arial" pitchFamily="34" charset="0"/>
                </a:rPr>
                <a:t>Guest OS</a:t>
              </a:r>
            </a:p>
          </p:txBody>
        </p:sp>
        <p:sp>
          <p:nvSpPr>
            <p:cNvPr id="377861" name="Rectangle 5"/>
            <p:cNvSpPr>
              <a:spLocks noChangeArrowheads="1"/>
            </p:cNvSpPr>
            <p:nvPr/>
          </p:nvSpPr>
          <p:spPr bwMode="auto">
            <a:xfrm>
              <a:off x="1680" y="780"/>
              <a:ext cx="1056" cy="758"/>
            </a:xfrm>
            <a:prstGeom prst="rect">
              <a:avLst/>
            </a:prstGeom>
            <a:gradFill rotWithShape="0">
              <a:gsLst>
                <a:gs pos="0">
                  <a:schemeClr val="hlink"/>
                </a:gs>
                <a:gs pos="100000">
                  <a:schemeClr val="hlink">
                    <a:gamma/>
                    <a:shade val="54118"/>
                    <a:invGamma/>
                  </a:schemeClr>
                </a:gs>
              </a:gsLst>
              <a:lin ang="5400000" scaled="1"/>
            </a:gradFill>
            <a:ln w="12700" algn="ctr">
              <a:solidFill>
                <a:schemeClr val="accent2"/>
              </a:solidFill>
              <a:miter lim="800000"/>
              <a:headEnd type="none" w="sm" len="sm"/>
              <a:tailEnd type="none" w="lg" len="lg"/>
            </a:ln>
            <a:effectLst/>
          </p:spPr>
          <p:txBody>
            <a:bodyPr wrap="none" anchor="ctr"/>
            <a:lstStyle/>
            <a:p>
              <a:pPr algn="ctr" eaLnBrk="0" hangingPunct="0"/>
              <a:r>
                <a:rPr lang="en-US" sz="2400">
                  <a:solidFill>
                    <a:srgbClr val="F8F8F8"/>
                  </a:solidFill>
                  <a:effectLst>
                    <a:outerShdw blurRad="38100" dist="38100" dir="2700000" algn="tl">
                      <a:srgbClr val="000000"/>
                    </a:outerShdw>
                  </a:effectLst>
                  <a:cs typeface="Arial" pitchFamily="34" charset="0"/>
                </a:rPr>
                <a:t>Application</a:t>
              </a:r>
              <a:br>
                <a:rPr lang="en-US" sz="2400">
                  <a:solidFill>
                    <a:srgbClr val="F8F8F8"/>
                  </a:solidFill>
                  <a:effectLst>
                    <a:outerShdw blurRad="38100" dist="38100" dir="2700000" algn="tl">
                      <a:srgbClr val="000000"/>
                    </a:outerShdw>
                  </a:effectLst>
                  <a:cs typeface="Arial" pitchFamily="34" charset="0"/>
                </a:rPr>
              </a:br>
              <a:r>
                <a:rPr lang="en-US" sz="2400">
                  <a:solidFill>
                    <a:srgbClr val="F8F8F8"/>
                  </a:solidFill>
                  <a:effectLst>
                    <a:outerShdw blurRad="38100" dist="38100" dir="2700000" algn="tl">
                      <a:srgbClr val="000000"/>
                    </a:outerShdw>
                  </a:effectLst>
                  <a:cs typeface="Arial" pitchFamily="34" charset="0"/>
                </a:rPr>
                <a:t>Guest OS</a:t>
              </a:r>
            </a:p>
          </p:txBody>
        </p:sp>
      </p:grpSp>
      <p:grpSp>
        <p:nvGrpSpPr>
          <p:cNvPr id="3" name="Group 6"/>
          <p:cNvGrpSpPr>
            <a:grpSpLocks/>
          </p:cNvGrpSpPr>
          <p:nvPr/>
        </p:nvGrpSpPr>
        <p:grpSpPr bwMode="auto">
          <a:xfrm>
            <a:off x="714348" y="4456102"/>
            <a:ext cx="3505200" cy="731838"/>
            <a:chOff x="432" y="2560"/>
            <a:chExt cx="2208" cy="461"/>
          </a:xfrm>
        </p:grpSpPr>
        <p:sp>
          <p:nvSpPr>
            <p:cNvPr id="377863" name="Rectangle 7"/>
            <p:cNvSpPr>
              <a:spLocks noChangeArrowheads="1"/>
            </p:cNvSpPr>
            <p:nvPr/>
          </p:nvSpPr>
          <p:spPr bwMode="auto">
            <a:xfrm>
              <a:off x="432" y="2560"/>
              <a:ext cx="2208" cy="461"/>
            </a:xfrm>
            <a:prstGeom prst="rect">
              <a:avLst/>
            </a:prstGeom>
            <a:gradFill rotWithShape="0">
              <a:gsLst>
                <a:gs pos="0">
                  <a:srgbClr val="777777">
                    <a:gamma/>
                    <a:shade val="54118"/>
                    <a:invGamma/>
                  </a:srgbClr>
                </a:gs>
                <a:gs pos="50000">
                  <a:srgbClr val="777777"/>
                </a:gs>
                <a:gs pos="100000">
                  <a:srgbClr val="777777">
                    <a:gamma/>
                    <a:shade val="54118"/>
                    <a:invGamma/>
                  </a:srgbClr>
                </a:gs>
              </a:gsLst>
              <a:lin ang="2700000" scaled="1"/>
            </a:gradFill>
            <a:ln w="12700" algn="ctr">
              <a:solidFill>
                <a:schemeClr val="accent2"/>
              </a:solidFill>
              <a:miter lim="800000"/>
              <a:headEnd type="none" w="sm" len="sm"/>
              <a:tailEnd type="none" w="lg" len="lg"/>
            </a:ln>
            <a:effectLst/>
          </p:spPr>
          <p:txBody>
            <a:bodyPr wrap="none" anchor="ctr"/>
            <a:lstStyle/>
            <a:p>
              <a:pPr algn="ctr" eaLnBrk="0" hangingPunct="0"/>
              <a:endParaRPr lang="en-US" sz="2400">
                <a:latin typeface="Segoe" pitchFamily="2" charset="0"/>
                <a:cs typeface="Arial" pitchFamily="34" charset="0"/>
              </a:endParaRPr>
            </a:p>
          </p:txBody>
        </p:sp>
        <p:pic>
          <p:nvPicPr>
            <p:cNvPr id="377864" name="Picture 8" descr="Windows Server 2003 logo horizontal white"/>
            <p:cNvPicPr>
              <a:picLocks noChangeAspect="1" noChangeArrowheads="1"/>
            </p:cNvPicPr>
            <p:nvPr/>
          </p:nvPicPr>
          <p:blipFill>
            <a:blip r:embed="rId3"/>
            <a:srcRect/>
            <a:stretch>
              <a:fillRect/>
            </a:stretch>
          </p:blipFill>
          <p:spPr bwMode="auto">
            <a:xfrm>
              <a:off x="529" y="2655"/>
              <a:ext cx="2015" cy="247"/>
            </a:xfrm>
            <a:prstGeom prst="rect">
              <a:avLst/>
            </a:prstGeom>
            <a:noFill/>
            <a:ln w="9525">
              <a:noFill/>
              <a:miter lim="800000"/>
              <a:headEnd/>
              <a:tailEnd/>
            </a:ln>
          </p:spPr>
        </p:pic>
      </p:grpSp>
      <p:grpSp>
        <p:nvGrpSpPr>
          <p:cNvPr id="4" name="Group 9"/>
          <p:cNvGrpSpPr>
            <a:grpSpLocks/>
          </p:cNvGrpSpPr>
          <p:nvPr/>
        </p:nvGrpSpPr>
        <p:grpSpPr bwMode="auto">
          <a:xfrm>
            <a:off x="714348" y="5291127"/>
            <a:ext cx="3505200" cy="731838"/>
            <a:chOff x="432" y="3190"/>
            <a:chExt cx="2208" cy="461"/>
          </a:xfrm>
        </p:grpSpPr>
        <p:sp>
          <p:nvSpPr>
            <p:cNvPr id="377866" name="Rectangle 10"/>
            <p:cNvSpPr>
              <a:spLocks noChangeArrowheads="1"/>
            </p:cNvSpPr>
            <p:nvPr/>
          </p:nvSpPr>
          <p:spPr bwMode="auto">
            <a:xfrm>
              <a:off x="432" y="3190"/>
              <a:ext cx="2208" cy="461"/>
            </a:xfrm>
            <a:prstGeom prst="rect">
              <a:avLst/>
            </a:prstGeom>
            <a:gradFill rotWithShape="1">
              <a:gsLst>
                <a:gs pos="0">
                  <a:srgbClr val="99CC00"/>
                </a:gs>
                <a:gs pos="100000">
                  <a:srgbClr val="99CC00">
                    <a:gamma/>
                    <a:shade val="54118"/>
                    <a:invGamma/>
                  </a:srgbClr>
                </a:gs>
              </a:gsLst>
              <a:lin ang="5400000" scaled="1"/>
            </a:gradFill>
            <a:ln w="12700" algn="ctr">
              <a:solidFill>
                <a:schemeClr val="accent2"/>
              </a:solidFill>
              <a:miter lim="800000"/>
              <a:headEnd type="none" w="sm" len="sm"/>
              <a:tailEnd type="none" w="lg" len="lg"/>
            </a:ln>
            <a:effectLst/>
          </p:spPr>
          <p:txBody>
            <a:bodyPr wrap="none" anchor="ctr"/>
            <a:lstStyle/>
            <a:p>
              <a:pPr algn="ctr" eaLnBrk="0" hangingPunct="0"/>
              <a:r>
                <a:rPr lang="en-US" sz="2400" b="1">
                  <a:solidFill>
                    <a:srgbClr val="F8F8F8"/>
                  </a:solidFill>
                  <a:effectLst>
                    <a:outerShdw blurRad="38100" dist="38100" dir="2700000" algn="tl">
                      <a:srgbClr val="000000"/>
                    </a:outerShdw>
                  </a:effectLst>
                  <a:latin typeface="Segoe" pitchFamily="2" charset="0"/>
                  <a:cs typeface="Arial" pitchFamily="34" charset="0"/>
                </a:rPr>
                <a:t>   x86/x64 server</a:t>
              </a:r>
            </a:p>
          </p:txBody>
        </p:sp>
        <p:pic>
          <p:nvPicPr>
            <p:cNvPr id="377867" name="Picture 11" descr="dfw_svr2003_logo">
              <a:hlinkClick r:id="rId4"/>
            </p:cNvPr>
            <p:cNvPicPr>
              <a:picLocks noChangeAspect="1" noChangeArrowheads="1"/>
            </p:cNvPicPr>
            <p:nvPr/>
          </p:nvPicPr>
          <p:blipFill>
            <a:blip r:embed="rId5"/>
            <a:srcRect/>
            <a:stretch>
              <a:fillRect/>
            </a:stretch>
          </p:blipFill>
          <p:spPr bwMode="auto">
            <a:xfrm>
              <a:off x="528" y="3238"/>
              <a:ext cx="250" cy="384"/>
            </a:xfrm>
            <a:prstGeom prst="rect">
              <a:avLst/>
            </a:prstGeom>
            <a:noFill/>
          </p:spPr>
        </p:pic>
      </p:grpSp>
      <p:grpSp>
        <p:nvGrpSpPr>
          <p:cNvPr id="5" name="Group 12"/>
          <p:cNvGrpSpPr>
            <a:grpSpLocks/>
          </p:cNvGrpSpPr>
          <p:nvPr/>
        </p:nvGrpSpPr>
        <p:grpSpPr bwMode="auto">
          <a:xfrm>
            <a:off x="714348" y="3622665"/>
            <a:ext cx="3505200" cy="731837"/>
            <a:chOff x="432" y="2043"/>
            <a:chExt cx="2208" cy="461"/>
          </a:xfrm>
        </p:grpSpPr>
        <p:sp>
          <p:nvSpPr>
            <p:cNvPr id="377869" name="Rectangle 13"/>
            <p:cNvSpPr>
              <a:spLocks noChangeArrowheads="1"/>
            </p:cNvSpPr>
            <p:nvPr/>
          </p:nvSpPr>
          <p:spPr bwMode="auto">
            <a:xfrm>
              <a:off x="432" y="2043"/>
              <a:ext cx="2208" cy="461"/>
            </a:xfrm>
            <a:prstGeom prst="rect">
              <a:avLst/>
            </a:prstGeom>
            <a:gradFill rotWithShape="0">
              <a:gsLst>
                <a:gs pos="0">
                  <a:srgbClr val="EAEAEA">
                    <a:gamma/>
                    <a:shade val="54118"/>
                    <a:invGamma/>
                  </a:srgbClr>
                </a:gs>
                <a:gs pos="50000">
                  <a:srgbClr val="EAEAEA"/>
                </a:gs>
                <a:gs pos="100000">
                  <a:srgbClr val="EAEAEA">
                    <a:gamma/>
                    <a:shade val="54118"/>
                    <a:invGamma/>
                  </a:srgbClr>
                </a:gs>
              </a:gsLst>
              <a:lin ang="2700000" scaled="1"/>
            </a:gradFill>
            <a:ln w="12700" algn="ctr">
              <a:solidFill>
                <a:schemeClr val="accent2"/>
              </a:solidFill>
              <a:miter lim="800000"/>
              <a:headEnd type="none" w="sm" len="sm"/>
              <a:tailEnd type="none" w="lg" len="lg"/>
            </a:ln>
            <a:effectLst/>
          </p:spPr>
          <p:txBody>
            <a:bodyPr wrap="none" anchor="ctr"/>
            <a:lstStyle/>
            <a:p>
              <a:pPr algn="ctr" eaLnBrk="0" hangingPunct="0"/>
              <a:endParaRPr lang="en-US" sz="2400">
                <a:latin typeface="Segoe" pitchFamily="2" charset="0"/>
                <a:cs typeface="Arial" pitchFamily="34" charset="0"/>
              </a:endParaRPr>
            </a:p>
          </p:txBody>
        </p:sp>
        <p:pic>
          <p:nvPicPr>
            <p:cNvPr id="377870" name="Picture 14" descr="VS2005black"/>
            <p:cNvPicPr>
              <a:picLocks noChangeAspect="1" noChangeArrowheads="1"/>
            </p:cNvPicPr>
            <p:nvPr/>
          </p:nvPicPr>
          <p:blipFill>
            <a:blip r:embed="rId6"/>
            <a:srcRect/>
            <a:stretch>
              <a:fillRect/>
            </a:stretch>
          </p:blipFill>
          <p:spPr bwMode="auto">
            <a:xfrm>
              <a:off x="528" y="2110"/>
              <a:ext cx="2064" cy="312"/>
            </a:xfrm>
            <a:prstGeom prst="rect">
              <a:avLst/>
            </a:prstGeom>
            <a:noFill/>
            <a:effectLst>
              <a:outerShdw dist="45791" dir="2021404" algn="ctr" rotWithShape="0">
                <a:srgbClr val="808080">
                  <a:alpha val="50000"/>
                </a:srgbClr>
              </a:outerShdw>
            </a:effectLst>
          </p:spPr>
        </p:pic>
      </p:grpSp>
      <p:grpSp>
        <p:nvGrpSpPr>
          <p:cNvPr id="6" name="Group 15"/>
          <p:cNvGrpSpPr>
            <a:grpSpLocks/>
          </p:cNvGrpSpPr>
          <p:nvPr/>
        </p:nvGrpSpPr>
        <p:grpSpPr bwMode="auto">
          <a:xfrm>
            <a:off x="714348" y="2774940"/>
            <a:ext cx="3505200" cy="731837"/>
            <a:chOff x="432" y="1461"/>
            <a:chExt cx="2208" cy="461"/>
          </a:xfrm>
        </p:grpSpPr>
        <p:grpSp>
          <p:nvGrpSpPr>
            <p:cNvPr id="7" name="Group 16"/>
            <p:cNvGrpSpPr>
              <a:grpSpLocks/>
            </p:cNvGrpSpPr>
            <p:nvPr/>
          </p:nvGrpSpPr>
          <p:grpSpPr bwMode="auto">
            <a:xfrm>
              <a:off x="1584" y="1461"/>
              <a:ext cx="1056" cy="461"/>
              <a:chOff x="1584" y="1461"/>
              <a:chExt cx="1056" cy="461"/>
            </a:xfrm>
          </p:grpSpPr>
          <p:sp>
            <p:nvSpPr>
              <p:cNvPr id="377873" name="Rectangle 17"/>
              <p:cNvSpPr>
                <a:spLocks noChangeArrowheads="1"/>
              </p:cNvSpPr>
              <p:nvPr/>
            </p:nvSpPr>
            <p:spPr bwMode="auto">
              <a:xfrm>
                <a:off x="1584" y="1461"/>
                <a:ext cx="1056" cy="461"/>
              </a:xfrm>
              <a:prstGeom prst="rect">
                <a:avLst/>
              </a:prstGeom>
              <a:gradFill rotWithShape="0">
                <a:gsLst>
                  <a:gs pos="0">
                    <a:schemeClr val="accent2"/>
                  </a:gs>
                  <a:gs pos="100000">
                    <a:schemeClr val="accent2">
                      <a:gamma/>
                      <a:shade val="54118"/>
                      <a:invGamma/>
                    </a:schemeClr>
                  </a:gs>
                </a:gsLst>
                <a:lin ang="5400000" scaled="1"/>
              </a:gradFill>
              <a:ln w="12700" algn="ctr">
                <a:solidFill>
                  <a:schemeClr val="accent2"/>
                </a:solidFill>
                <a:miter lim="800000"/>
                <a:headEnd type="none" w="sm" len="sm"/>
                <a:tailEnd type="none" w="lg" len="lg"/>
              </a:ln>
              <a:effectLst/>
            </p:spPr>
            <p:txBody>
              <a:bodyPr wrap="none" anchor="ctr"/>
              <a:lstStyle/>
              <a:p>
                <a:pPr eaLnBrk="0" hangingPunct="0"/>
                <a:r>
                  <a:rPr lang="en-US" sz="2400" b="1" dirty="0">
                    <a:solidFill>
                      <a:srgbClr val="F8F8F8"/>
                    </a:solidFill>
                    <a:effectLst>
                      <a:outerShdw blurRad="38100" dist="38100" dir="2700000" algn="tl">
                        <a:srgbClr val="000000"/>
                      </a:outerShdw>
                    </a:effectLst>
                    <a:cs typeface="Arial" pitchFamily="34" charset="0"/>
                  </a:rPr>
                  <a:t>Virtual</a:t>
                </a:r>
                <a:br>
                  <a:rPr lang="en-US" sz="2400" b="1" dirty="0">
                    <a:solidFill>
                      <a:srgbClr val="F8F8F8"/>
                    </a:solidFill>
                    <a:effectLst>
                      <a:outerShdw blurRad="38100" dist="38100" dir="2700000" algn="tl">
                        <a:srgbClr val="000000"/>
                      </a:outerShdw>
                    </a:effectLst>
                    <a:cs typeface="Arial" pitchFamily="34" charset="0"/>
                  </a:rPr>
                </a:br>
                <a:r>
                  <a:rPr lang="en-US" sz="2400" b="1" dirty="0">
                    <a:solidFill>
                      <a:srgbClr val="F8F8F8"/>
                    </a:solidFill>
                    <a:effectLst>
                      <a:outerShdw blurRad="38100" dist="38100" dir="2700000" algn="tl">
                        <a:srgbClr val="000000"/>
                      </a:outerShdw>
                    </a:effectLst>
                    <a:cs typeface="Arial" pitchFamily="34" charset="0"/>
                  </a:rPr>
                  <a:t>H/W</a:t>
                </a:r>
              </a:p>
            </p:txBody>
          </p:sp>
          <p:pic>
            <p:nvPicPr>
              <p:cNvPr id="377874" name="Picture 18" descr="P4"/>
              <p:cNvPicPr>
                <a:picLocks noChangeAspect="1" noChangeArrowheads="1"/>
              </p:cNvPicPr>
              <p:nvPr/>
            </p:nvPicPr>
            <p:blipFill>
              <a:blip r:embed="rId7"/>
              <a:srcRect/>
              <a:stretch>
                <a:fillRect/>
              </a:stretch>
            </p:blipFill>
            <p:spPr bwMode="auto">
              <a:xfrm>
                <a:off x="2288" y="1548"/>
                <a:ext cx="288" cy="292"/>
              </a:xfrm>
              <a:prstGeom prst="rect">
                <a:avLst/>
              </a:prstGeom>
              <a:noFill/>
            </p:spPr>
          </p:pic>
        </p:grpSp>
        <p:grpSp>
          <p:nvGrpSpPr>
            <p:cNvPr id="8" name="Group 19"/>
            <p:cNvGrpSpPr>
              <a:grpSpLocks/>
            </p:cNvGrpSpPr>
            <p:nvPr/>
          </p:nvGrpSpPr>
          <p:grpSpPr bwMode="auto">
            <a:xfrm>
              <a:off x="432" y="1461"/>
              <a:ext cx="1056" cy="461"/>
              <a:chOff x="432" y="1461"/>
              <a:chExt cx="1056" cy="461"/>
            </a:xfrm>
          </p:grpSpPr>
          <p:sp>
            <p:nvSpPr>
              <p:cNvPr id="377876" name="Rectangle 20"/>
              <p:cNvSpPr>
                <a:spLocks noChangeArrowheads="1"/>
              </p:cNvSpPr>
              <p:nvPr/>
            </p:nvSpPr>
            <p:spPr bwMode="auto">
              <a:xfrm>
                <a:off x="432" y="1461"/>
                <a:ext cx="1056" cy="461"/>
              </a:xfrm>
              <a:prstGeom prst="rect">
                <a:avLst/>
              </a:prstGeom>
              <a:gradFill rotWithShape="0">
                <a:gsLst>
                  <a:gs pos="0">
                    <a:schemeClr val="accent2"/>
                  </a:gs>
                  <a:gs pos="100000">
                    <a:schemeClr val="accent2">
                      <a:gamma/>
                      <a:shade val="54118"/>
                      <a:invGamma/>
                    </a:schemeClr>
                  </a:gs>
                </a:gsLst>
                <a:lin ang="5400000" scaled="1"/>
              </a:gradFill>
              <a:ln w="12700" algn="ctr">
                <a:solidFill>
                  <a:schemeClr val="accent2"/>
                </a:solidFill>
                <a:miter lim="800000"/>
                <a:headEnd type="none" w="sm" len="sm"/>
                <a:tailEnd type="none" w="lg" len="lg"/>
              </a:ln>
              <a:effectLst/>
            </p:spPr>
            <p:txBody>
              <a:bodyPr wrap="none" anchor="ctr"/>
              <a:lstStyle/>
              <a:p>
                <a:pPr algn="r" eaLnBrk="0" hangingPunct="0"/>
                <a:r>
                  <a:rPr lang="en-US" sz="2400" b="1" dirty="0">
                    <a:solidFill>
                      <a:srgbClr val="F8F8F8"/>
                    </a:solidFill>
                    <a:effectLst>
                      <a:outerShdw blurRad="38100" dist="38100" dir="2700000" algn="tl">
                        <a:srgbClr val="000000"/>
                      </a:outerShdw>
                    </a:effectLst>
                    <a:latin typeface="+mj-lt"/>
                    <a:cs typeface="Arial" pitchFamily="34" charset="0"/>
                  </a:rPr>
                  <a:t>Virtual</a:t>
                </a:r>
                <a:br>
                  <a:rPr lang="en-US" sz="2400" b="1" dirty="0">
                    <a:solidFill>
                      <a:srgbClr val="F8F8F8"/>
                    </a:solidFill>
                    <a:effectLst>
                      <a:outerShdw blurRad="38100" dist="38100" dir="2700000" algn="tl">
                        <a:srgbClr val="000000"/>
                      </a:outerShdw>
                    </a:effectLst>
                    <a:latin typeface="+mj-lt"/>
                    <a:cs typeface="Arial" pitchFamily="34" charset="0"/>
                  </a:rPr>
                </a:br>
                <a:r>
                  <a:rPr lang="en-US" sz="2400" b="1" dirty="0">
                    <a:solidFill>
                      <a:srgbClr val="F8F8F8"/>
                    </a:solidFill>
                    <a:effectLst>
                      <a:outerShdw blurRad="38100" dist="38100" dir="2700000" algn="tl">
                        <a:srgbClr val="000000"/>
                      </a:outerShdw>
                    </a:effectLst>
                    <a:latin typeface="+mj-lt"/>
                    <a:cs typeface="Arial" pitchFamily="34" charset="0"/>
                  </a:rPr>
                  <a:t>H/W</a:t>
                </a:r>
              </a:p>
            </p:txBody>
          </p:sp>
          <p:pic>
            <p:nvPicPr>
              <p:cNvPr id="377877" name="Picture 21" descr="P4"/>
              <p:cNvPicPr>
                <a:picLocks noChangeAspect="1" noChangeArrowheads="1"/>
              </p:cNvPicPr>
              <p:nvPr/>
            </p:nvPicPr>
            <p:blipFill>
              <a:blip r:embed="rId7">
                <a:lum bright="12000"/>
              </a:blip>
              <a:srcRect/>
              <a:stretch>
                <a:fillRect/>
              </a:stretch>
            </p:blipFill>
            <p:spPr bwMode="auto">
              <a:xfrm>
                <a:off x="504" y="1550"/>
                <a:ext cx="288" cy="292"/>
              </a:xfrm>
              <a:prstGeom prst="rect">
                <a:avLst/>
              </a:prstGeom>
              <a:noFill/>
            </p:spPr>
          </p:pic>
        </p:grpSp>
      </p:grpSp>
      <p:sp>
        <p:nvSpPr>
          <p:cNvPr id="377878" name="AutoShape 22"/>
          <p:cNvSpPr>
            <a:spLocks noChangeArrowheads="1"/>
          </p:cNvSpPr>
          <p:nvPr/>
        </p:nvSpPr>
        <p:spPr bwMode="auto">
          <a:xfrm>
            <a:off x="5013298" y="3648065"/>
            <a:ext cx="3895725" cy="1412875"/>
          </a:xfrm>
          <a:prstGeom prst="wedgeRoundRectCallout">
            <a:avLst>
              <a:gd name="adj1" fmla="val -74856"/>
              <a:gd name="adj2" fmla="val 33148"/>
              <a:gd name="adj3" fmla="val 16667"/>
            </a:avLst>
          </a:prstGeom>
          <a:solidFill>
            <a:srgbClr val="CCFFFF">
              <a:alpha val="80000"/>
            </a:srgbClr>
          </a:solidFill>
          <a:ln w="12700">
            <a:solidFill>
              <a:schemeClr val="tx1"/>
            </a:solidFill>
            <a:miter lim="800000"/>
            <a:headEnd/>
            <a:tailEnd/>
          </a:ln>
          <a:effectLst/>
        </p:spPr>
        <p:txBody>
          <a:bodyPr anchor="ctr"/>
          <a:lstStyle/>
          <a:p>
            <a:pPr>
              <a:spcBef>
                <a:spcPct val="20000"/>
              </a:spcBef>
              <a:buFontTx/>
              <a:buChar char="•"/>
            </a:pPr>
            <a:r>
              <a:rPr lang="en-US">
                <a:solidFill>
                  <a:srgbClr val="000000"/>
                </a:solidFill>
              </a:rPr>
              <a:t>VS works with Windows:</a:t>
            </a:r>
          </a:p>
          <a:p>
            <a:pPr lvl="1">
              <a:spcBef>
                <a:spcPct val="20000"/>
              </a:spcBef>
              <a:buClr>
                <a:srgbClr val="000000"/>
              </a:buClr>
              <a:buFontTx/>
              <a:buChar char="–"/>
            </a:pPr>
            <a:r>
              <a:rPr lang="en-US">
                <a:solidFill>
                  <a:srgbClr val="000000"/>
                </a:solidFill>
              </a:rPr>
              <a:t>Heartbeat from kernel/ scheduler</a:t>
            </a:r>
          </a:p>
          <a:p>
            <a:pPr lvl="1">
              <a:spcBef>
                <a:spcPct val="20000"/>
              </a:spcBef>
              <a:buClr>
                <a:srgbClr val="000000"/>
              </a:buClr>
              <a:buFontTx/>
              <a:buChar char="–"/>
            </a:pPr>
            <a:r>
              <a:rPr lang="en-US">
                <a:solidFill>
                  <a:srgbClr val="000000"/>
                </a:solidFill>
              </a:rPr>
              <a:t>Windows Device drivers</a:t>
            </a:r>
          </a:p>
        </p:txBody>
      </p:sp>
      <p:sp>
        <p:nvSpPr>
          <p:cNvPr id="377882" name="AutoShape 26"/>
          <p:cNvSpPr>
            <a:spLocks noChangeArrowheads="1"/>
          </p:cNvSpPr>
          <p:nvPr/>
        </p:nvSpPr>
        <p:spPr bwMode="auto">
          <a:xfrm>
            <a:off x="5013298" y="1743065"/>
            <a:ext cx="3895725" cy="4446587"/>
          </a:xfrm>
          <a:prstGeom prst="wedgeRoundRectCallout">
            <a:avLst>
              <a:gd name="adj1" fmla="val -72250"/>
              <a:gd name="adj2" fmla="val 37685"/>
              <a:gd name="adj3" fmla="val 16667"/>
            </a:avLst>
          </a:prstGeom>
          <a:solidFill>
            <a:srgbClr val="CCFFFF">
              <a:alpha val="80000"/>
            </a:srgbClr>
          </a:solidFill>
          <a:ln w="12700">
            <a:solidFill>
              <a:schemeClr val="tx1"/>
            </a:solidFill>
            <a:miter lim="800000"/>
            <a:headEnd/>
            <a:tailEnd/>
          </a:ln>
          <a:effectLst/>
        </p:spPr>
        <p:txBody>
          <a:bodyPr anchor="ctr"/>
          <a:lstStyle/>
          <a:p>
            <a:pPr>
              <a:lnSpc>
                <a:spcPct val="80000"/>
              </a:lnSpc>
              <a:spcBef>
                <a:spcPct val="20000"/>
              </a:spcBef>
              <a:buFontTx/>
              <a:buChar char="•"/>
            </a:pPr>
            <a:r>
              <a:rPr lang="en-US">
                <a:solidFill>
                  <a:srgbClr val="000000"/>
                </a:solidFill>
              </a:rPr>
              <a:t>Up to 32 host CPUs</a:t>
            </a:r>
          </a:p>
          <a:p>
            <a:pPr>
              <a:lnSpc>
                <a:spcPct val="80000"/>
              </a:lnSpc>
              <a:spcBef>
                <a:spcPct val="20000"/>
              </a:spcBef>
              <a:buFontTx/>
              <a:buChar char="•"/>
            </a:pPr>
            <a:r>
              <a:rPr lang="en-US">
                <a:solidFill>
                  <a:srgbClr val="000000"/>
                </a:solidFill>
              </a:rPr>
              <a:t>Up to 64GB host RAM</a:t>
            </a:r>
          </a:p>
          <a:p>
            <a:pPr>
              <a:lnSpc>
                <a:spcPct val="80000"/>
              </a:lnSpc>
              <a:spcBef>
                <a:spcPct val="20000"/>
              </a:spcBef>
              <a:buClr>
                <a:srgbClr val="000000"/>
              </a:buClr>
              <a:buFontTx/>
              <a:buChar char="•"/>
            </a:pPr>
            <a:r>
              <a:rPr lang="en-US">
                <a:solidFill>
                  <a:srgbClr val="000000"/>
                </a:solidFill>
              </a:rPr>
              <a:t>VS leverages existing system storage, networking and security infrastructure</a:t>
            </a:r>
          </a:p>
          <a:p>
            <a:pPr lvl="1">
              <a:lnSpc>
                <a:spcPct val="80000"/>
              </a:lnSpc>
              <a:spcBef>
                <a:spcPct val="20000"/>
              </a:spcBef>
              <a:buClr>
                <a:srgbClr val="000000"/>
              </a:buClr>
              <a:buFontTx/>
              <a:buChar char="–"/>
            </a:pPr>
            <a:r>
              <a:rPr lang="en-US">
                <a:solidFill>
                  <a:srgbClr val="000000"/>
                </a:solidFill>
              </a:rPr>
              <a:t>Teamed NICs, teamed HBAs</a:t>
            </a:r>
          </a:p>
          <a:p>
            <a:pPr>
              <a:lnSpc>
                <a:spcPct val="80000"/>
              </a:lnSpc>
              <a:spcBef>
                <a:spcPct val="20000"/>
              </a:spcBef>
              <a:buFontTx/>
              <a:buChar char="•"/>
            </a:pPr>
            <a:r>
              <a:rPr lang="en-US">
                <a:solidFill>
                  <a:srgbClr val="000000"/>
                </a:solidFill>
              </a:rPr>
              <a:t>VS Standard Edition Optimized for Windows Server 2003 Standard Edition (2-4P/32GB)</a:t>
            </a:r>
          </a:p>
          <a:p>
            <a:pPr>
              <a:lnSpc>
                <a:spcPct val="80000"/>
              </a:lnSpc>
              <a:spcBef>
                <a:spcPct val="20000"/>
              </a:spcBef>
              <a:buFontTx/>
              <a:buChar char="•"/>
            </a:pPr>
            <a:r>
              <a:rPr lang="en-US">
                <a:solidFill>
                  <a:srgbClr val="000000"/>
                </a:solidFill>
              </a:rPr>
              <a:t>VS Enterprise Edition Optimized for Windows Server 2003 Enterprise Edition (&lt;8P/64GB)</a:t>
            </a:r>
          </a:p>
        </p:txBody>
      </p:sp>
      <p:sp>
        <p:nvSpPr>
          <p:cNvPr id="377883" name="AutoShape 27"/>
          <p:cNvSpPr>
            <a:spLocks noChangeArrowheads="1"/>
          </p:cNvSpPr>
          <p:nvPr/>
        </p:nvSpPr>
        <p:spPr bwMode="auto">
          <a:xfrm>
            <a:off x="5025998" y="2570152"/>
            <a:ext cx="3895725" cy="2617788"/>
          </a:xfrm>
          <a:prstGeom prst="wedgeRoundRectCallout">
            <a:avLst>
              <a:gd name="adj1" fmla="val -74245"/>
              <a:gd name="adj2" fmla="val 153"/>
              <a:gd name="adj3" fmla="val 16667"/>
            </a:avLst>
          </a:prstGeom>
          <a:solidFill>
            <a:srgbClr val="CCFFFF">
              <a:alpha val="80000"/>
            </a:srgbClr>
          </a:solidFill>
          <a:ln w="12700">
            <a:solidFill>
              <a:schemeClr val="tx1"/>
            </a:solidFill>
            <a:miter lim="800000"/>
            <a:headEnd/>
            <a:tailEnd/>
          </a:ln>
          <a:effectLst/>
        </p:spPr>
        <p:txBody>
          <a:bodyPr anchor="ctr"/>
          <a:lstStyle/>
          <a:p>
            <a:pPr>
              <a:spcBef>
                <a:spcPct val="20000"/>
              </a:spcBef>
              <a:buFontTx/>
              <a:buChar char="•"/>
            </a:pPr>
            <a:r>
              <a:rPr lang="en-US">
                <a:solidFill>
                  <a:srgbClr val="000000"/>
                </a:solidFill>
              </a:rPr>
              <a:t>Virtualization infrastructure</a:t>
            </a:r>
          </a:p>
          <a:p>
            <a:pPr lvl="1">
              <a:spcBef>
                <a:spcPct val="20000"/>
              </a:spcBef>
              <a:buFontTx/>
              <a:buChar char="–"/>
            </a:pPr>
            <a:r>
              <a:rPr lang="en-US">
                <a:solidFill>
                  <a:srgbClr val="000000"/>
                </a:solidFill>
              </a:rPr>
              <a:t>VM monitor</a:t>
            </a:r>
          </a:p>
          <a:p>
            <a:pPr lvl="1">
              <a:spcBef>
                <a:spcPct val="20000"/>
              </a:spcBef>
              <a:buFontTx/>
              <a:buChar char="–"/>
            </a:pPr>
            <a:r>
              <a:rPr lang="en-US">
                <a:solidFill>
                  <a:srgbClr val="000000"/>
                </a:solidFill>
              </a:rPr>
              <a:t>COM API</a:t>
            </a:r>
          </a:p>
          <a:p>
            <a:pPr lvl="1">
              <a:spcBef>
                <a:spcPct val="20000"/>
              </a:spcBef>
              <a:buFontTx/>
              <a:buChar char="–"/>
            </a:pPr>
            <a:r>
              <a:rPr lang="en-US">
                <a:solidFill>
                  <a:srgbClr val="000000"/>
                </a:solidFill>
              </a:rPr>
              <a:t>Resource management</a:t>
            </a:r>
          </a:p>
          <a:p>
            <a:pPr lvl="1">
              <a:spcBef>
                <a:spcPct val="20000"/>
              </a:spcBef>
              <a:buFontTx/>
              <a:buChar char="–"/>
            </a:pPr>
            <a:r>
              <a:rPr lang="en-US">
                <a:solidFill>
                  <a:srgbClr val="000000"/>
                </a:solidFill>
              </a:rPr>
              <a:t>WMI/event log integration</a:t>
            </a:r>
          </a:p>
          <a:p>
            <a:pPr lvl="1">
              <a:spcBef>
                <a:spcPct val="20000"/>
              </a:spcBef>
              <a:buFontTx/>
              <a:buChar char="–"/>
            </a:pPr>
            <a:r>
              <a:rPr lang="en-US">
                <a:solidFill>
                  <a:srgbClr val="000000"/>
                </a:solidFill>
              </a:rPr>
              <a:t>Multiple Threaded Support</a:t>
            </a:r>
          </a:p>
        </p:txBody>
      </p:sp>
      <p:sp>
        <p:nvSpPr>
          <p:cNvPr id="30" name="Title 29"/>
          <p:cNvSpPr>
            <a:spLocks noGrp="1"/>
          </p:cNvSpPr>
          <p:nvPr>
            <p:ph type="title"/>
          </p:nvPr>
        </p:nvSpPr>
        <p:spPr/>
        <p:txBody>
          <a:bodyPr>
            <a:normAutofit/>
          </a:bodyPr>
          <a:lstStyle/>
          <a:p>
            <a:r>
              <a:rPr lang="en-US" dirty="0" smtClean="0"/>
              <a:t>Configuration and Architecture </a:t>
            </a:r>
            <a:br>
              <a:rPr lang="en-US" dirty="0" smtClean="0"/>
            </a:br>
            <a:r>
              <a:rPr lang="en-US" dirty="0" smtClean="0"/>
              <a:t>Virtual Server 2005	</a:t>
            </a:r>
            <a:endParaRPr lang="en-GB" dirty="0"/>
          </a:p>
        </p:txBody>
      </p:sp>
      <p:sp>
        <p:nvSpPr>
          <p:cNvPr id="377880" name="AutoShape 24"/>
          <p:cNvSpPr>
            <a:spLocks noChangeArrowheads="1"/>
          </p:cNvSpPr>
          <p:nvPr/>
        </p:nvSpPr>
        <p:spPr bwMode="auto">
          <a:xfrm>
            <a:off x="5013298" y="1646227"/>
            <a:ext cx="3895725" cy="4543425"/>
          </a:xfrm>
          <a:prstGeom prst="wedgeRoundRectCallout">
            <a:avLst>
              <a:gd name="adj1" fmla="val -75796"/>
              <a:gd name="adj2" fmla="val -34278"/>
              <a:gd name="adj3" fmla="val 16667"/>
            </a:avLst>
          </a:prstGeom>
          <a:solidFill>
            <a:srgbClr val="CCFFFF">
              <a:alpha val="80000"/>
            </a:srgbClr>
          </a:solidFill>
          <a:ln w="12700">
            <a:solidFill>
              <a:schemeClr val="tx1"/>
            </a:solidFill>
            <a:miter lim="800000"/>
            <a:headEnd/>
            <a:tailEnd/>
          </a:ln>
          <a:effectLst/>
        </p:spPr>
        <p:txBody>
          <a:bodyPr anchor="ctr"/>
          <a:lstStyle/>
          <a:p>
            <a:pPr>
              <a:spcBef>
                <a:spcPct val="20000"/>
              </a:spcBef>
              <a:buFontTx/>
              <a:buChar char="•"/>
            </a:pPr>
            <a:r>
              <a:rPr lang="en-US" dirty="0">
                <a:solidFill>
                  <a:srgbClr val="000000"/>
                </a:solidFill>
              </a:rPr>
              <a:t>Guest OS:</a:t>
            </a:r>
          </a:p>
          <a:p>
            <a:pPr lvl="1">
              <a:spcBef>
                <a:spcPct val="20000"/>
              </a:spcBef>
              <a:buClr>
                <a:srgbClr val="000000"/>
              </a:buClr>
              <a:buFontTx/>
              <a:buChar char="–"/>
            </a:pPr>
            <a:r>
              <a:rPr lang="en-US" dirty="0">
                <a:solidFill>
                  <a:srgbClr val="000000"/>
                </a:solidFill>
              </a:rPr>
              <a:t>Runs all major x86 operating systems</a:t>
            </a:r>
          </a:p>
          <a:p>
            <a:pPr lvl="1">
              <a:spcBef>
                <a:spcPct val="20000"/>
              </a:spcBef>
              <a:buClr>
                <a:srgbClr val="000000"/>
              </a:buClr>
              <a:buFontTx/>
              <a:buChar char="–"/>
            </a:pPr>
            <a:r>
              <a:rPr lang="en-US" dirty="0">
                <a:solidFill>
                  <a:srgbClr val="000000"/>
                </a:solidFill>
              </a:rPr>
              <a:t>3.6GB RAM</a:t>
            </a:r>
          </a:p>
          <a:p>
            <a:pPr lvl="1">
              <a:spcBef>
                <a:spcPct val="20000"/>
              </a:spcBef>
              <a:buClr>
                <a:srgbClr val="000000"/>
              </a:buClr>
              <a:buFontTx/>
              <a:buChar char="–"/>
            </a:pPr>
            <a:r>
              <a:rPr lang="en-US" dirty="0">
                <a:solidFill>
                  <a:srgbClr val="000000"/>
                </a:solidFill>
              </a:rPr>
              <a:t>4 NICs</a:t>
            </a:r>
          </a:p>
          <a:p>
            <a:pPr lvl="1">
              <a:spcBef>
                <a:spcPct val="20000"/>
              </a:spcBef>
              <a:buClr>
                <a:srgbClr val="000000"/>
              </a:buClr>
              <a:buFontTx/>
              <a:buChar char="–"/>
            </a:pPr>
            <a:r>
              <a:rPr lang="en-US" dirty="0">
                <a:solidFill>
                  <a:srgbClr val="000000"/>
                </a:solidFill>
              </a:rPr>
              <a:t>56.5TB storage (IDE -SCSI)</a:t>
            </a:r>
          </a:p>
          <a:p>
            <a:pPr lvl="1">
              <a:spcBef>
                <a:spcPct val="20000"/>
              </a:spcBef>
              <a:buClr>
                <a:srgbClr val="000000"/>
              </a:buClr>
              <a:buFontTx/>
              <a:buChar char="–"/>
            </a:pPr>
            <a:r>
              <a:rPr lang="en-US" dirty="0">
                <a:solidFill>
                  <a:srgbClr val="000000"/>
                </a:solidFill>
              </a:rPr>
              <a:t>2-N failover MSCS </a:t>
            </a:r>
            <a:r>
              <a:rPr lang="en-US" dirty="0" smtClean="0">
                <a:solidFill>
                  <a:srgbClr val="000000"/>
                </a:solidFill>
              </a:rPr>
              <a:t>clustering</a:t>
            </a:r>
            <a:endParaRPr lang="en-US" dirty="0">
              <a:solidFill>
                <a:srgbClr val="000000"/>
              </a:solidFill>
            </a:endParaRPr>
          </a:p>
        </p:txBody>
      </p:sp>
      <p:sp>
        <p:nvSpPr>
          <p:cNvPr id="377879" name="AutoShape 23"/>
          <p:cNvSpPr>
            <a:spLocks noChangeArrowheads="1"/>
          </p:cNvSpPr>
          <p:nvPr/>
        </p:nvSpPr>
        <p:spPr bwMode="auto">
          <a:xfrm>
            <a:off x="5014886" y="1719252"/>
            <a:ext cx="3895725" cy="4446588"/>
          </a:xfrm>
          <a:prstGeom prst="wedgeRoundRectCallout">
            <a:avLst>
              <a:gd name="adj1" fmla="val -73227"/>
              <a:gd name="adj2" fmla="val -16120"/>
              <a:gd name="adj3" fmla="val 16667"/>
            </a:avLst>
          </a:prstGeom>
          <a:solidFill>
            <a:srgbClr val="CCFFFF">
              <a:alpha val="80000"/>
            </a:srgbClr>
          </a:solidFill>
          <a:ln w="12700">
            <a:solidFill>
              <a:schemeClr val="tx1"/>
            </a:solidFill>
            <a:miter lim="800000"/>
            <a:headEnd/>
            <a:tailEnd/>
          </a:ln>
          <a:effectLst/>
        </p:spPr>
        <p:txBody>
          <a:bodyPr anchor="ctr"/>
          <a:lstStyle/>
          <a:p>
            <a:pPr>
              <a:spcBef>
                <a:spcPct val="20000"/>
              </a:spcBef>
              <a:buFontTx/>
              <a:buChar char="•"/>
            </a:pPr>
            <a:r>
              <a:rPr lang="en-US" dirty="0">
                <a:solidFill>
                  <a:srgbClr val="000000"/>
                </a:solidFill>
              </a:rPr>
              <a:t>Industry-standard device models</a:t>
            </a:r>
          </a:p>
          <a:p>
            <a:pPr lvl="1">
              <a:spcBef>
                <a:spcPct val="20000"/>
              </a:spcBef>
              <a:buFontTx/>
              <a:buChar char="–"/>
            </a:pPr>
            <a:r>
              <a:rPr lang="en-US" dirty="0">
                <a:solidFill>
                  <a:srgbClr val="000000"/>
                </a:solidFill>
              </a:rPr>
              <a:t>Intel 440BX motherboard</a:t>
            </a:r>
          </a:p>
          <a:p>
            <a:pPr lvl="1">
              <a:spcBef>
                <a:spcPct val="20000"/>
              </a:spcBef>
              <a:buFontTx/>
              <a:buChar char="–"/>
            </a:pPr>
            <a:r>
              <a:rPr lang="en-US" dirty="0" smtClean="0">
                <a:solidFill>
                  <a:srgbClr val="000000"/>
                </a:solidFill>
              </a:rPr>
              <a:t>DEC 21140 </a:t>
            </a:r>
            <a:r>
              <a:rPr lang="en-US" dirty="0">
                <a:solidFill>
                  <a:srgbClr val="000000"/>
                </a:solidFill>
              </a:rPr>
              <a:t>NIC</a:t>
            </a:r>
          </a:p>
          <a:p>
            <a:pPr lvl="1">
              <a:spcBef>
                <a:spcPct val="20000"/>
              </a:spcBef>
              <a:buFontTx/>
              <a:buChar char="–"/>
            </a:pPr>
            <a:r>
              <a:rPr lang="en-US" dirty="0">
                <a:solidFill>
                  <a:srgbClr val="000000"/>
                </a:solidFill>
              </a:rPr>
              <a:t>S3 Trio64 </a:t>
            </a:r>
            <a:r>
              <a:rPr lang="en-US" dirty="0" smtClean="0">
                <a:solidFill>
                  <a:srgbClr val="000000"/>
                </a:solidFill>
              </a:rPr>
              <a:t>SVGA</a:t>
            </a:r>
            <a:endParaRPr lang="en-US" dirty="0">
              <a:solidFill>
                <a:srgbClr val="000000"/>
              </a:solidFill>
            </a:endParaRPr>
          </a:p>
          <a:p>
            <a:pPr lvl="1">
              <a:spcBef>
                <a:spcPct val="20000"/>
              </a:spcBef>
              <a:buFontTx/>
              <a:buChar char="–"/>
            </a:pPr>
            <a:r>
              <a:rPr lang="en-US" dirty="0">
                <a:solidFill>
                  <a:srgbClr val="000000"/>
                </a:solidFill>
              </a:rPr>
              <a:t>IDE/ATAPI controller</a:t>
            </a:r>
          </a:p>
          <a:p>
            <a:pPr lvl="1">
              <a:spcBef>
                <a:spcPct val="20000"/>
              </a:spcBef>
              <a:buFontTx/>
              <a:buChar char="–"/>
            </a:pPr>
            <a:r>
              <a:rPr lang="en-US" dirty="0">
                <a:solidFill>
                  <a:srgbClr val="000000"/>
                </a:solidFill>
              </a:rPr>
              <a:t>Adaptec 2940 SCSI controller</a:t>
            </a:r>
          </a:p>
          <a:p>
            <a:pPr lvl="1">
              <a:spcBef>
                <a:spcPct val="20000"/>
              </a:spcBef>
              <a:buFontTx/>
              <a:buChar char="–"/>
            </a:pPr>
            <a:r>
              <a:rPr lang="en-US" dirty="0">
                <a:solidFill>
                  <a:srgbClr val="000000"/>
                </a:solidFill>
              </a:rPr>
              <a:t>Legacy devices </a:t>
            </a:r>
          </a:p>
          <a:p>
            <a:pPr lvl="2">
              <a:spcBef>
                <a:spcPct val="20000"/>
              </a:spcBef>
              <a:buFontTx/>
              <a:buChar char="•"/>
            </a:pPr>
            <a:r>
              <a:rPr lang="en-US" dirty="0">
                <a:solidFill>
                  <a:srgbClr val="000000"/>
                </a:solidFill>
              </a:rPr>
              <a:t>KBD, </a:t>
            </a:r>
            <a:r>
              <a:rPr lang="en-US" dirty="0" smtClean="0">
                <a:solidFill>
                  <a:srgbClr val="000000"/>
                </a:solidFill>
              </a:rPr>
              <a:t>Mouse etc</a:t>
            </a:r>
            <a:endParaRPr lang="en-US" dirty="0">
              <a:solidFill>
                <a:schemeClr val="bg1"/>
              </a:solidFill>
            </a:endParaRPr>
          </a:p>
          <a:p>
            <a:pPr>
              <a:spcBef>
                <a:spcPct val="20000"/>
              </a:spcBef>
              <a:buFontTx/>
              <a:buChar char="•"/>
            </a:pPr>
            <a:r>
              <a:rPr lang="en-US" dirty="0">
                <a:solidFill>
                  <a:srgbClr val="000000"/>
                </a:solidFill>
              </a:rPr>
              <a:t>No custom drivers </a:t>
            </a:r>
            <a:r>
              <a:rPr lang="en-US" dirty="0" smtClean="0">
                <a:solidFill>
                  <a:srgbClr val="000000"/>
                </a:solidFill>
              </a:rPr>
              <a:t>needed</a:t>
            </a:r>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fade">
                                      <p:cBhvr>
                                        <p:cTn id="7" dur="500"/>
                                        <p:tgtEl>
                                          <p:spTgt spid="37785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77882"/>
                                        </p:tgtEl>
                                        <p:attrNameLst>
                                          <p:attrName>style.visibility</p:attrName>
                                        </p:attrNameLst>
                                      </p:cBhvr>
                                      <p:to>
                                        <p:strVal val="visible"/>
                                      </p:to>
                                    </p:set>
                                    <p:animEffect transition="in" filter="wipe(left)">
                                      <p:cBhvr>
                                        <p:cTn id="14" dur="500"/>
                                        <p:tgtEl>
                                          <p:spTgt spid="37788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par>
                          <p:cTn id="20" fill="hold">
                            <p:stCondLst>
                              <p:cond delay="500"/>
                            </p:stCondLst>
                            <p:childTnLst>
                              <p:par>
                                <p:cTn id="21" presetID="1" presetClass="exit" presetSubtype="0" fill="hold" grpId="1" nodeType="afterEffect">
                                  <p:stCondLst>
                                    <p:cond delay="0"/>
                                  </p:stCondLst>
                                  <p:childTnLst>
                                    <p:set>
                                      <p:cBhvr>
                                        <p:cTn id="22" dur="1" fill="hold">
                                          <p:stCondLst>
                                            <p:cond delay="0"/>
                                          </p:stCondLst>
                                        </p:cTn>
                                        <p:tgtEl>
                                          <p:spTgt spid="377882"/>
                                        </p:tgtEl>
                                        <p:attrNameLst>
                                          <p:attrName>style.visibility</p:attrName>
                                        </p:attrNameLst>
                                      </p:cBhvr>
                                      <p:to>
                                        <p:strVal val="hidden"/>
                                      </p:to>
                                    </p:se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77878"/>
                                        </p:tgtEl>
                                        <p:attrNameLst>
                                          <p:attrName>style.visibility</p:attrName>
                                        </p:attrNameLst>
                                      </p:cBhvr>
                                      <p:to>
                                        <p:strVal val="visible"/>
                                      </p:to>
                                    </p:set>
                                    <p:animEffect transition="in" filter="wipe(left)">
                                      <p:cBhvr>
                                        <p:cTn id="26" dur="500"/>
                                        <p:tgtEl>
                                          <p:spTgt spid="37787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Bottom)">
                                      <p:cBhvr>
                                        <p:cTn id="31" dur="500"/>
                                        <p:tgtEl>
                                          <p:spTgt spid="5"/>
                                        </p:tgtEl>
                                      </p:cBhvr>
                                    </p:animEffect>
                                  </p:childTnLst>
                                </p:cTn>
                              </p:par>
                            </p:childTnLst>
                          </p:cTn>
                        </p:par>
                        <p:par>
                          <p:cTn id="32" fill="hold">
                            <p:stCondLst>
                              <p:cond delay="500"/>
                            </p:stCondLst>
                            <p:childTnLst>
                              <p:par>
                                <p:cTn id="33" presetID="1" presetClass="exit" presetSubtype="0" fill="hold" grpId="1" nodeType="afterEffect">
                                  <p:stCondLst>
                                    <p:cond delay="0"/>
                                  </p:stCondLst>
                                  <p:childTnLst>
                                    <p:set>
                                      <p:cBhvr>
                                        <p:cTn id="34" dur="1" fill="hold">
                                          <p:stCondLst>
                                            <p:cond delay="0"/>
                                          </p:stCondLst>
                                        </p:cTn>
                                        <p:tgtEl>
                                          <p:spTgt spid="377878"/>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77883"/>
                                        </p:tgtEl>
                                        <p:attrNameLst>
                                          <p:attrName>style.visibility</p:attrName>
                                        </p:attrNameLst>
                                      </p:cBhvr>
                                      <p:to>
                                        <p:strVal val="visible"/>
                                      </p:to>
                                    </p:set>
                                    <p:animEffect transition="in" filter="wipe(left)">
                                      <p:cBhvr>
                                        <p:cTn id="38" dur="500"/>
                                        <p:tgtEl>
                                          <p:spTgt spid="37788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lide(fromBottom)">
                                      <p:cBhvr>
                                        <p:cTn id="43" dur="500"/>
                                        <p:tgtEl>
                                          <p:spTgt spid="6"/>
                                        </p:tgtEl>
                                      </p:cBhvr>
                                    </p:animEffect>
                                  </p:childTnLst>
                                </p:cTn>
                              </p:par>
                            </p:childTnLst>
                          </p:cTn>
                        </p:par>
                        <p:par>
                          <p:cTn id="44" fill="hold">
                            <p:stCondLst>
                              <p:cond delay="500"/>
                            </p:stCondLst>
                            <p:childTnLst>
                              <p:par>
                                <p:cTn id="45" presetID="1" presetClass="exit" presetSubtype="0" fill="hold" grpId="1" nodeType="afterEffect">
                                  <p:stCondLst>
                                    <p:cond delay="0"/>
                                  </p:stCondLst>
                                  <p:childTnLst>
                                    <p:set>
                                      <p:cBhvr>
                                        <p:cTn id="46" dur="1" fill="hold">
                                          <p:stCondLst>
                                            <p:cond delay="0"/>
                                          </p:stCondLst>
                                        </p:cTn>
                                        <p:tgtEl>
                                          <p:spTgt spid="377883"/>
                                        </p:tgtEl>
                                        <p:attrNameLst>
                                          <p:attrName>style.visibility</p:attrName>
                                        </p:attrNameLst>
                                      </p:cBhvr>
                                      <p:to>
                                        <p:strVal val="hidden"/>
                                      </p:to>
                                    </p:se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377879"/>
                                        </p:tgtEl>
                                        <p:attrNameLst>
                                          <p:attrName>style.visibility</p:attrName>
                                        </p:attrNameLst>
                                      </p:cBhvr>
                                      <p:to>
                                        <p:strVal val="visible"/>
                                      </p:to>
                                    </p:set>
                                    <p:animEffect transition="in" filter="wipe(left)">
                                      <p:cBhvr>
                                        <p:cTn id="50" dur="500"/>
                                        <p:tgtEl>
                                          <p:spTgt spid="37787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slide(fromBottom)">
                                      <p:cBhvr>
                                        <p:cTn id="55" dur="500"/>
                                        <p:tgtEl>
                                          <p:spTgt spid="2"/>
                                        </p:tgtEl>
                                      </p:cBhvr>
                                    </p:animEffect>
                                  </p:childTnLst>
                                </p:cTn>
                              </p:par>
                            </p:childTnLst>
                          </p:cTn>
                        </p:par>
                        <p:par>
                          <p:cTn id="56" fill="hold">
                            <p:stCondLst>
                              <p:cond delay="500"/>
                            </p:stCondLst>
                            <p:childTnLst>
                              <p:par>
                                <p:cTn id="57" presetID="1" presetClass="exit" presetSubtype="0" fill="hold" grpId="1" nodeType="afterEffect">
                                  <p:stCondLst>
                                    <p:cond delay="0"/>
                                  </p:stCondLst>
                                  <p:childTnLst>
                                    <p:set>
                                      <p:cBhvr>
                                        <p:cTn id="58" dur="1" fill="hold">
                                          <p:stCondLst>
                                            <p:cond delay="0"/>
                                          </p:stCondLst>
                                        </p:cTn>
                                        <p:tgtEl>
                                          <p:spTgt spid="377879"/>
                                        </p:tgtEl>
                                        <p:attrNameLst>
                                          <p:attrName>style.visibility</p:attrName>
                                        </p:attrNameLst>
                                      </p:cBhvr>
                                      <p:to>
                                        <p:strVal val="hidden"/>
                                      </p:to>
                                    </p:se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77880"/>
                                        </p:tgtEl>
                                        <p:attrNameLst>
                                          <p:attrName>style.visibility</p:attrName>
                                        </p:attrNameLst>
                                      </p:cBhvr>
                                      <p:to>
                                        <p:strVal val="visible"/>
                                      </p:to>
                                    </p:set>
                                    <p:animEffect transition="in" filter="wipe(left)">
                                      <p:cBhvr>
                                        <p:cTn id="62" dur="500"/>
                                        <p:tgtEl>
                                          <p:spTgt spid="377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animBg="1"/>
      <p:bldP spid="377878" grpId="0" animBg="1"/>
      <p:bldP spid="377878" grpId="1" animBg="1"/>
      <p:bldP spid="377882" grpId="0" animBg="1"/>
      <p:bldP spid="377882" grpId="1" animBg="1"/>
      <p:bldP spid="377883" grpId="0" animBg="1"/>
      <p:bldP spid="377883" grpId="1" animBg="1"/>
      <p:bldP spid="377880" grpId="0" animBg="1"/>
      <p:bldP spid="377879" grpId="0" animBg="1"/>
      <p:bldP spid="377879"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6358" name="Rectangle 6"/>
          <p:cNvSpPr>
            <a:spLocks noGrp="1" noChangeArrowheads="1"/>
          </p:cNvSpPr>
          <p:nvPr>
            <p:ph type="title"/>
          </p:nvPr>
        </p:nvSpPr>
        <p:spPr/>
        <p:txBody>
          <a:bodyPr>
            <a:normAutofit/>
          </a:bodyPr>
          <a:lstStyle/>
          <a:p>
            <a:r>
              <a:rPr lang="en-US" dirty="0" smtClean="0"/>
              <a:t>Configuration and Architecture </a:t>
            </a:r>
            <a:br>
              <a:rPr lang="en-US" dirty="0" smtClean="0"/>
            </a:br>
            <a:r>
              <a:rPr lang="en-US" dirty="0" smtClean="0"/>
              <a:t>Virtual Server Performance &amp; scale</a:t>
            </a:r>
            <a:endParaRPr lang="en-US" dirty="0"/>
          </a:p>
        </p:txBody>
      </p:sp>
      <p:sp>
        <p:nvSpPr>
          <p:cNvPr id="356359" name="Rectangle 7"/>
          <p:cNvSpPr>
            <a:spLocks noGrp="1" noChangeArrowheads="1"/>
          </p:cNvSpPr>
          <p:nvPr>
            <p:ph idx="1"/>
          </p:nvPr>
        </p:nvSpPr>
        <p:spPr/>
        <p:txBody>
          <a:bodyPr>
            <a:normAutofit fontScale="92500" lnSpcReduction="10000"/>
          </a:bodyPr>
          <a:lstStyle/>
          <a:p>
            <a:r>
              <a:rPr lang="en-US" dirty="0" smtClean="0"/>
              <a:t>R2 </a:t>
            </a:r>
            <a:r>
              <a:rPr lang="en-US" dirty="0" err="1" smtClean="0"/>
              <a:t>increasedScalability</a:t>
            </a:r>
            <a:r>
              <a:rPr lang="en-US" dirty="0" smtClean="0"/>
              <a:t> with 64-bit</a:t>
            </a:r>
          </a:p>
          <a:p>
            <a:pPr lvl="1"/>
            <a:r>
              <a:rPr lang="en-US" dirty="0" smtClean="0"/>
              <a:t>x64 hosts - 32-bit guests</a:t>
            </a:r>
          </a:p>
          <a:p>
            <a:pPr lvl="2"/>
            <a:r>
              <a:rPr lang="en-US" dirty="0" smtClean="0"/>
              <a:t>Windows Server 2003 Standard/Enterprise x64 Edition</a:t>
            </a:r>
          </a:p>
          <a:p>
            <a:pPr lvl="2"/>
            <a:r>
              <a:rPr lang="en-US" dirty="0" smtClean="0"/>
              <a:t>Windows XP Professional x64 Edition</a:t>
            </a:r>
          </a:p>
          <a:p>
            <a:pPr lvl="1"/>
            <a:r>
              <a:rPr lang="en-US" dirty="0" smtClean="0"/>
              <a:t>64-bit port of VMM and service</a:t>
            </a:r>
          </a:p>
          <a:p>
            <a:pPr lvl="2"/>
            <a:r>
              <a:rPr lang="en-US" dirty="0" smtClean="0"/>
              <a:t>Better scaling from larger kernel address space</a:t>
            </a:r>
          </a:p>
          <a:p>
            <a:pPr lvl="2"/>
            <a:r>
              <a:rPr lang="en-US" dirty="0" smtClean="0"/>
              <a:t>x64 systems typically can have more RAM</a:t>
            </a:r>
          </a:p>
          <a:p>
            <a:r>
              <a:rPr lang="en-US" dirty="0" smtClean="0"/>
              <a:t>Increased Performance </a:t>
            </a:r>
          </a:p>
          <a:p>
            <a:pPr lvl="1"/>
            <a:r>
              <a:rPr lang="en-US" dirty="0" smtClean="0"/>
              <a:t>Improved shadow page table management</a:t>
            </a:r>
          </a:p>
          <a:p>
            <a:pPr lvl="1"/>
            <a:r>
              <a:rPr lang="en-US" dirty="0" smtClean="0"/>
              <a:t>Improved performance of guest process switching</a:t>
            </a:r>
            <a:br>
              <a:rPr lang="en-US" dirty="0" smtClean="0"/>
            </a:br>
            <a:r>
              <a:rPr lang="en-US" dirty="0" smtClean="0"/>
              <a:t>and memory intensive application</a:t>
            </a:r>
          </a:p>
          <a:p>
            <a:pPr lvl="1"/>
            <a:r>
              <a:rPr lang="en-US" dirty="0" smtClean="0"/>
              <a:t>Early customer saw a 50% drop in CPU utilization</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0452" name="Rectangle 4"/>
          <p:cNvSpPr>
            <a:spLocks noGrp="1" noChangeArrowheads="1"/>
          </p:cNvSpPr>
          <p:nvPr>
            <p:ph type="title"/>
          </p:nvPr>
        </p:nvSpPr>
        <p:spPr/>
        <p:txBody>
          <a:bodyPr/>
          <a:lstStyle/>
          <a:p>
            <a:r>
              <a:rPr lang="en-US" dirty="0" smtClean="0"/>
              <a:t>Virtual Server 2005 R2 interoperability</a:t>
            </a:r>
            <a:endParaRPr lang="en-US" dirty="0"/>
          </a:p>
        </p:txBody>
      </p:sp>
      <p:sp>
        <p:nvSpPr>
          <p:cNvPr id="360453" name="Rectangle 5"/>
          <p:cNvSpPr>
            <a:spLocks noGrp="1" noChangeArrowheads="1"/>
          </p:cNvSpPr>
          <p:nvPr>
            <p:ph idx="1"/>
          </p:nvPr>
        </p:nvSpPr>
        <p:spPr/>
        <p:txBody>
          <a:bodyPr/>
          <a:lstStyle/>
          <a:p>
            <a:r>
              <a:rPr lang="en-GB" smtClean="0"/>
              <a:t>Wider Guest OS support</a:t>
            </a:r>
            <a:endParaRPr lang="en-US" smtClean="0"/>
          </a:p>
          <a:p>
            <a:pPr lvl="1"/>
            <a:r>
              <a:rPr lang="en-US" smtClean="0"/>
              <a:t>Linux VM Additions </a:t>
            </a:r>
          </a:p>
          <a:p>
            <a:pPr lvl="1"/>
            <a:r>
              <a:rPr lang="en-US" smtClean="0"/>
              <a:t>Additional guests supported</a:t>
            </a:r>
          </a:p>
          <a:p>
            <a:pPr lvl="2"/>
            <a:r>
              <a:rPr lang="en-US" smtClean="0"/>
              <a:t>Windows NT4</a:t>
            </a:r>
          </a:p>
          <a:p>
            <a:pPr lvl="2"/>
            <a:r>
              <a:rPr lang="en-US" smtClean="0"/>
              <a:t>Windows Server 2000</a:t>
            </a:r>
          </a:p>
          <a:p>
            <a:pPr lvl="2"/>
            <a:r>
              <a:rPr lang="en-US" smtClean="0"/>
              <a:t>Windows Server 2003 (&amp; SP1) </a:t>
            </a:r>
          </a:p>
          <a:p>
            <a:pPr lvl="2"/>
            <a:r>
              <a:rPr lang="en-US" smtClean="0"/>
              <a:t>Windows XP Professional Service Pack 2</a:t>
            </a:r>
          </a:p>
          <a:p>
            <a:r>
              <a:rPr lang="en-US" smtClean="0"/>
              <a:t>Emulated Ethernet card supports PXE booting</a:t>
            </a:r>
          </a:p>
          <a:p>
            <a:pPr lvl="1"/>
            <a:r>
              <a:rPr lang="en-US" smtClean="0"/>
              <a:t>Integrates VMs into deployment infrastructure</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Virtual Sever 2005 R2 – SP1</a:t>
            </a:r>
            <a:endParaRPr lang="en-GB" dirty="0"/>
          </a:p>
        </p:txBody>
      </p:sp>
      <p:sp>
        <p:nvSpPr>
          <p:cNvPr id="3" name="Content Placeholder 2"/>
          <p:cNvSpPr>
            <a:spLocks noGrp="1"/>
          </p:cNvSpPr>
          <p:nvPr>
            <p:ph idx="1"/>
          </p:nvPr>
        </p:nvSpPr>
        <p:spPr/>
        <p:txBody>
          <a:bodyPr>
            <a:normAutofit fontScale="85000" lnSpcReduction="10000"/>
          </a:bodyPr>
          <a:lstStyle/>
          <a:p>
            <a:r>
              <a:rPr lang="en-IN" dirty="0" smtClean="0"/>
              <a:t>Hardware-assisted virtualization support (</a:t>
            </a:r>
            <a:r>
              <a:rPr lang="en-US" dirty="0" smtClean="0"/>
              <a:t>Intel VT / AMD Pacifica)</a:t>
            </a:r>
          </a:p>
          <a:p>
            <a:r>
              <a:rPr lang="en-IN" dirty="0" smtClean="0"/>
              <a:t>Additional Guest and Host Operating Systems</a:t>
            </a:r>
            <a:endParaRPr lang="en-GB" dirty="0" smtClean="0"/>
          </a:p>
          <a:p>
            <a:r>
              <a:rPr lang="en-IN" dirty="0" smtClean="0"/>
              <a:t>Support for greater than 64 virtual machines on x64-based hosts</a:t>
            </a:r>
            <a:endParaRPr lang="en-GB" dirty="0" smtClean="0"/>
          </a:p>
          <a:p>
            <a:r>
              <a:rPr lang="en-IN" dirty="0" smtClean="0"/>
              <a:t>VHD </a:t>
            </a:r>
            <a:r>
              <a:rPr lang="en-IN" dirty="0"/>
              <a:t>Mount command-line tool and </a:t>
            </a:r>
            <a:r>
              <a:rPr lang="en-IN" dirty="0" smtClean="0"/>
              <a:t>APIs</a:t>
            </a:r>
          </a:p>
          <a:p>
            <a:r>
              <a:rPr lang="en-IN" dirty="0" smtClean="0"/>
              <a:t>Tested </a:t>
            </a:r>
            <a:r>
              <a:rPr lang="en-IN" dirty="0"/>
              <a:t>for interoperability with SCVMM Beta 2 RC </a:t>
            </a:r>
            <a:endParaRPr lang="en-GB" dirty="0"/>
          </a:p>
          <a:p>
            <a:r>
              <a:rPr lang="en-IN" dirty="0" smtClean="0"/>
              <a:t>Interoperability </a:t>
            </a:r>
            <a:r>
              <a:rPr lang="en-IN" dirty="0"/>
              <a:t>with Volume Shadow Copy Service. </a:t>
            </a:r>
            <a:endParaRPr lang="en-GB" dirty="0"/>
          </a:p>
          <a:p>
            <a:r>
              <a:rPr lang="en-IN" dirty="0" smtClean="0"/>
              <a:t>Service </a:t>
            </a:r>
            <a:r>
              <a:rPr lang="en-IN" dirty="0"/>
              <a:t>Publication using Active Directory Service Connection Points</a:t>
            </a:r>
            <a:endParaRPr lang="en-GB" dirty="0"/>
          </a:p>
          <a:p>
            <a:r>
              <a:rPr lang="en-IN" dirty="0" smtClean="0"/>
              <a:t>Host </a:t>
            </a:r>
            <a:r>
              <a:rPr lang="en-IN" dirty="0"/>
              <a:t>clustering whitepaper</a:t>
            </a:r>
            <a:endParaRPr lang="en-GB" dirty="0"/>
          </a:p>
          <a:p>
            <a:r>
              <a:rPr lang="en-IN" dirty="0" smtClean="0"/>
              <a:t>Virtual </a:t>
            </a:r>
            <a:r>
              <a:rPr lang="en-IN" dirty="0"/>
              <a:t>SCSI fix for Linux guests</a:t>
            </a:r>
            <a:endParaRPr lang="en-GB" dirty="0"/>
          </a:p>
          <a:p>
            <a:r>
              <a:rPr lang="en-IN" dirty="0" smtClean="0"/>
              <a:t>Larger </a:t>
            </a:r>
            <a:r>
              <a:rPr lang="en-IN" dirty="0"/>
              <a:t>default size for dynamically expanding virtual hard disks</a:t>
            </a:r>
            <a:endParaRPr lang="en-GB" dirty="0"/>
          </a:p>
          <a:p>
            <a:r>
              <a:rPr lang="en-IN" dirty="0" smtClean="0"/>
              <a:t>VMRC </a:t>
            </a:r>
            <a:r>
              <a:rPr lang="en-IN" dirty="0"/>
              <a:t>ActiveX control and Internet Explorer Security Zones</a:t>
            </a:r>
            <a:endParaRPr lang="en-GB" dirty="0"/>
          </a:p>
          <a:p>
            <a:r>
              <a:rPr lang="en-IN" dirty="0" smtClean="0"/>
              <a:t>API’s </a:t>
            </a:r>
            <a:r>
              <a:rPr lang="en-IN" dirty="0"/>
              <a:t>returns more operating system </a:t>
            </a:r>
            <a:r>
              <a:rPr lang="en-IN" dirty="0" smtClean="0"/>
              <a:t>information</a:t>
            </a:r>
            <a:endParaRPr lang="en-GB"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0" y="565150"/>
            <a:ext cx="2641600" cy="1192213"/>
          </a:xfrm>
          <a:prstGeom prst="rect">
            <a:avLst/>
          </a:prstGeom>
          <a:noFill/>
          <a:ln w="9525" algn="ctr">
            <a:noFill/>
            <a:miter lim="800000"/>
            <a:headEnd/>
            <a:tailEnd/>
          </a:ln>
          <a:effectLst/>
        </p:spPr>
        <p:txBody>
          <a:bodyPr>
            <a:spAutoFit/>
          </a:bodyPr>
          <a:lstStyle/>
          <a:p>
            <a:pPr algn="ctr" eaLnBrk="0" hangingPunct="0">
              <a:spcBef>
                <a:spcPct val="50000"/>
              </a:spcBef>
            </a:pPr>
            <a:endParaRPr lang="en-US">
              <a:latin typeface="Garamond" pitchFamily="18" charset="0"/>
            </a:endParaRPr>
          </a:p>
          <a:p>
            <a:pPr algn="ctr" eaLnBrk="0" hangingPunct="0">
              <a:spcBef>
                <a:spcPct val="50000"/>
              </a:spcBef>
            </a:pPr>
            <a:endParaRPr lang="en-US">
              <a:latin typeface="Garamond" pitchFamily="18" charset="0"/>
            </a:endParaRPr>
          </a:p>
          <a:p>
            <a:pPr algn="ctr" eaLnBrk="0" hangingPunct="0">
              <a:spcBef>
                <a:spcPct val="50000"/>
              </a:spcBef>
            </a:pPr>
            <a:endParaRPr lang="en-US">
              <a:latin typeface="Garamond" pitchFamily="18" charset="0"/>
            </a:endParaRPr>
          </a:p>
        </p:txBody>
      </p:sp>
      <p:sp>
        <p:nvSpPr>
          <p:cNvPr id="364548" name="Text Box 4"/>
          <p:cNvSpPr txBox="1">
            <a:spLocks noChangeArrowheads="1"/>
          </p:cNvSpPr>
          <p:nvPr/>
        </p:nvSpPr>
        <p:spPr bwMode="auto">
          <a:xfrm>
            <a:off x="1712913" y="1528763"/>
            <a:ext cx="5603875" cy="701675"/>
          </a:xfrm>
          <a:prstGeom prst="rect">
            <a:avLst/>
          </a:prstGeom>
          <a:noFill/>
          <a:ln w="9525" algn="ctr">
            <a:noFill/>
            <a:miter lim="800000"/>
            <a:headEnd/>
            <a:tailEnd/>
          </a:ln>
          <a:effectLst/>
        </p:spPr>
        <p:txBody>
          <a:bodyPr>
            <a:spAutoFit/>
          </a:bodyPr>
          <a:lstStyle/>
          <a:p>
            <a:pPr algn="ctr"/>
            <a:r>
              <a:rPr lang="en-US" sz="2000" b="1">
                <a:solidFill>
                  <a:schemeClr val="accent1"/>
                </a:solidFill>
              </a:rPr>
              <a:t>Windows Server R2 Enterprise Edition                   </a:t>
            </a:r>
            <a:r>
              <a:rPr lang="en-US" sz="2000" b="1" u="sng">
                <a:solidFill>
                  <a:schemeClr val="accent1"/>
                </a:solidFill>
              </a:rPr>
              <a:t>INCLUDES</a:t>
            </a:r>
            <a:r>
              <a:rPr lang="en-US" sz="2000" b="1">
                <a:solidFill>
                  <a:schemeClr val="accent1"/>
                </a:solidFill>
              </a:rPr>
              <a:t> 4 Instances</a:t>
            </a:r>
          </a:p>
        </p:txBody>
      </p:sp>
      <p:sp>
        <p:nvSpPr>
          <p:cNvPr id="364549" name="Rectangle 5"/>
          <p:cNvSpPr>
            <a:spLocks noChangeArrowheads="1"/>
          </p:cNvSpPr>
          <p:nvPr/>
        </p:nvSpPr>
        <p:spPr bwMode="auto">
          <a:xfrm>
            <a:off x="177800" y="6243638"/>
            <a:ext cx="4567238" cy="275460"/>
          </a:xfrm>
          <a:prstGeom prst="rect">
            <a:avLst/>
          </a:prstGeom>
          <a:noFill/>
          <a:ln w="9525" algn="ctr">
            <a:noFill/>
            <a:miter lim="800000"/>
            <a:headEnd/>
            <a:tailEnd/>
          </a:ln>
          <a:effectLst/>
        </p:spPr>
        <p:txBody>
          <a:bodyPr>
            <a:spAutoFit/>
          </a:bodyPr>
          <a:lstStyle/>
          <a:p>
            <a:pPr>
              <a:lnSpc>
                <a:spcPct val="80000"/>
              </a:lnSpc>
              <a:spcBef>
                <a:spcPct val="70000"/>
              </a:spcBef>
              <a:buClr>
                <a:schemeClr val="tx2"/>
              </a:buClr>
              <a:buSzPct val="95000"/>
              <a:buFont typeface="Wingdings" pitchFamily="2" charset="2"/>
              <a:buChar char="l"/>
            </a:pPr>
            <a:endParaRPr lang="en-US" sz="1400" b="1">
              <a:latin typeface="Segoe" pitchFamily="2" charset="0"/>
            </a:endParaRPr>
          </a:p>
        </p:txBody>
      </p:sp>
      <p:grpSp>
        <p:nvGrpSpPr>
          <p:cNvPr id="2" name="Group 6"/>
          <p:cNvGrpSpPr>
            <a:grpSpLocks/>
          </p:cNvGrpSpPr>
          <p:nvPr/>
        </p:nvGrpSpPr>
        <p:grpSpPr bwMode="auto">
          <a:xfrm>
            <a:off x="2701925" y="2378075"/>
            <a:ext cx="3660775" cy="2044700"/>
            <a:chOff x="3084" y="1210"/>
            <a:chExt cx="2306" cy="1288"/>
          </a:xfrm>
        </p:grpSpPr>
        <p:pic>
          <p:nvPicPr>
            <p:cNvPr id="364551" name="Picture 7" descr="0 Rectangle 5to2 Gel - steelgray"/>
            <p:cNvPicPr>
              <a:picLocks noChangeAspect="1" noChangeArrowheads="1"/>
            </p:cNvPicPr>
            <p:nvPr/>
          </p:nvPicPr>
          <p:blipFill>
            <a:blip r:embed="rId3"/>
            <a:srcRect/>
            <a:stretch>
              <a:fillRect/>
            </a:stretch>
          </p:blipFill>
          <p:spPr bwMode="auto">
            <a:xfrm rot="16200000">
              <a:off x="4060" y="536"/>
              <a:ext cx="340" cy="2292"/>
            </a:xfrm>
            <a:prstGeom prst="rect">
              <a:avLst/>
            </a:prstGeom>
            <a:noFill/>
          </p:spPr>
        </p:pic>
        <p:pic>
          <p:nvPicPr>
            <p:cNvPr id="364552" name="Picture 8" descr="0 Rectangle 5to2 Gel - MS yellow"/>
            <p:cNvPicPr>
              <a:picLocks noChangeAspect="1" noChangeArrowheads="1"/>
            </p:cNvPicPr>
            <p:nvPr/>
          </p:nvPicPr>
          <p:blipFill>
            <a:blip r:embed="rId4"/>
            <a:srcRect/>
            <a:stretch>
              <a:fillRect/>
            </a:stretch>
          </p:blipFill>
          <p:spPr bwMode="auto">
            <a:xfrm rot="16200000">
              <a:off x="4074" y="860"/>
              <a:ext cx="324" cy="2292"/>
            </a:xfrm>
            <a:prstGeom prst="rect">
              <a:avLst/>
            </a:prstGeom>
            <a:noFill/>
          </p:spPr>
        </p:pic>
        <p:pic>
          <p:nvPicPr>
            <p:cNvPr id="364553" name="Picture 9" descr="0 Rectangle 5to2 Gel - MS red"/>
            <p:cNvPicPr>
              <a:picLocks noChangeAspect="1" noChangeArrowheads="1"/>
            </p:cNvPicPr>
            <p:nvPr/>
          </p:nvPicPr>
          <p:blipFill>
            <a:blip r:embed="rId5"/>
            <a:srcRect/>
            <a:stretch>
              <a:fillRect/>
            </a:stretch>
          </p:blipFill>
          <p:spPr bwMode="auto">
            <a:xfrm rot="-5400000">
              <a:off x="4078" y="1186"/>
              <a:ext cx="332" cy="2292"/>
            </a:xfrm>
            <a:prstGeom prst="rect">
              <a:avLst/>
            </a:prstGeom>
            <a:noFill/>
          </p:spPr>
        </p:pic>
        <p:sp>
          <p:nvSpPr>
            <p:cNvPr id="364554" name="Text Box 10"/>
            <p:cNvSpPr txBox="1">
              <a:spLocks noChangeArrowheads="1"/>
            </p:cNvSpPr>
            <p:nvPr/>
          </p:nvSpPr>
          <p:spPr bwMode="auto">
            <a:xfrm>
              <a:off x="3192" y="1872"/>
              <a:ext cx="2104" cy="250"/>
            </a:xfrm>
            <a:prstGeom prst="rect">
              <a:avLst/>
            </a:prstGeom>
            <a:noFill/>
            <a:ln w="12700" algn="ctr">
              <a:noFill/>
              <a:miter lim="800000"/>
              <a:headEnd/>
              <a:tailEnd/>
            </a:ln>
            <a:effectLst/>
          </p:spPr>
          <p:txBody>
            <a:bodyPr>
              <a:spAutoFit/>
            </a:bodyPr>
            <a:lstStyle/>
            <a:p>
              <a:pPr algn="ctr" eaLnBrk="0" hangingPunct="0">
                <a:spcBef>
                  <a:spcPct val="50000"/>
                </a:spcBef>
              </a:pPr>
              <a:r>
                <a:rPr lang="en-US" b="1">
                  <a:latin typeface="Segoe Semibold" pitchFamily="2" charset="0"/>
                </a:rPr>
                <a:t>Windows Server </a:t>
              </a:r>
              <a:r>
                <a:rPr lang="en-US" sz="2000" b="1">
                  <a:latin typeface="Segoe Semibold" pitchFamily="2" charset="0"/>
                </a:rPr>
                <a:t>2003</a:t>
              </a:r>
              <a:r>
                <a:rPr lang="en-US" b="1">
                  <a:latin typeface="Segoe Semibold" pitchFamily="2" charset="0"/>
                </a:rPr>
                <a:t> R2 EE</a:t>
              </a:r>
            </a:p>
          </p:txBody>
        </p:sp>
        <p:sp>
          <p:nvSpPr>
            <p:cNvPr id="364555" name="Text Box 11"/>
            <p:cNvSpPr txBox="1">
              <a:spLocks noChangeArrowheads="1"/>
            </p:cNvSpPr>
            <p:nvPr/>
          </p:nvSpPr>
          <p:spPr bwMode="auto">
            <a:xfrm>
              <a:off x="3720" y="2224"/>
              <a:ext cx="1184" cy="250"/>
            </a:xfrm>
            <a:prstGeom prst="rect">
              <a:avLst/>
            </a:prstGeom>
            <a:noFill/>
            <a:ln w="12700" algn="ctr">
              <a:noFill/>
              <a:miter lim="800000"/>
              <a:headEnd/>
              <a:tailEnd/>
            </a:ln>
            <a:effectLst/>
          </p:spPr>
          <p:txBody>
            <a:bodyPr>
              <a:spAutoFit/>
            </a:bodyPr>
            <a:lstStyle/>
            <a:p>
              <a:pPr algn="ctr" eaLnBrk="0" hangingPunct="0">
                <a:spcBef>
                  <a:spcPct val="50000"/>
                </a:spcBef>
              </a:pPr>
              <a:r>
                <a:rPr lang="en-US" sz="2000" b="1">
                  <a:latin typeface="Segoe Semibold" pitchFamily="2" charset="0"/>
                </a:rPr>
                <a:t>Hardware</a:t>
              </a:r>
            </a:p>
          </p:txBody>
        </p:sp>
        <p:sp>
          <p:nvSpPr>
            <p:cNvPr id="364556" name="Text Box 12"/>
            <p:cNvSpPr txBox="1">
              <a:spLocks noChangeArrowheads="1"/>
            </p:cNvSpPr>
            <p:nvPr/>
          </p:nvSpPr>
          <p:spPr bwMode="auto">
            <a:xfrm>
              <a:off x="3296" y="1552"/>
              <a:ext cx="1816" cy="250"/>
            </a:xfrm>
            <a:prstGeom prst="rect">
              <a:avLst/>
            </a:prstGeom>
            <a:noFill/>
            <a:ln w="12700" algn="ctr">
              <a:noFill/>
              <a:miter lim="800000"/>
              <a:headEnd/>
              <a:tailEnd/>
            </a:ln>
            <a:effectLst/>
          </p:spPr>
          <p:txBody>
            <a:bodyPr>
              <a:spAutoFit/>
            </a:bodyPr>
            <a:lstStyle/>
            <a:p>
              <a:pPr algn="ctr" eaLnBrk="0" hangingPunct="0">
                <a:spcBef>
                  <a:spcPct val="50000"/>
                </a:spcBef>
              </a:pPr>
              <a:r>
                <a:rPr lang="en-US" sz="2000" b="1">
                  <a:latin typeface="Segoe Semibold" pitchFamily="2" charset="0"/>
                </a:rPr>
                <a:t>Virtualization Layer</a:t>
              </a:r>
            </a:p>
          </p:txBody>
        </p:sp>
        <p:grpSp>
          <p:nvGrpSpPr>
            <p:cNvPr id="3" name="Group 13"/>
            <p:cNvGrpSpPr>
              <a:grpSpLocks/>
            </p:cNvGrpSpPr>
            <p:nvPr/>
          </p:nvGrpSpPr>
          <p:grpSpPr bwMode="auto">
            <a:xfrm>
              <a:off x="3144" y="1210"/>
              <a:ext cx="544" cy="269"/>
              <a:chOff x="3040" y="1050"/>
              <a:chExt cx="544" cy="269"/>
            </a:xfrm>
          </p:grpSpPr>
          <p:pic>
            <p:nvPicPr>
              <p:cNvPr id="364558" name="Picture 14" descr="0 Rectangle 3to4 Gel Gel2 - MS yellow"/>
              <p:cNvPicPr>
                <a:picLocks noChangeAspect="1" noChangeArrowheads="1"/>
              </p:cNvPicPr>
              <p:nvPr/>
            </p:nvPicPr>
            <p:blipFill>
              <a:blip r:embed="rId6" cstate="print"/>
              <a:srcRect/>
              <a:stretch>
                <a:fillRect/>
              </a:stretch>
            </p:blipFill>
            <p:spPr bwMode="auto">
              <a:xfrm>
                <a:off x="3054" y="1050"/>
                <a:ext cx="492" cy="269"/>
              </a:xfrm>
              <a:prstGeom prst="rect">
                <a:avLst/>
              </a:prstGeom>
              <a:noFill/>
            </p:spPr>
          </p:pic>
          <p:sp>
            <p:nvSpPr>
              <p:cNvPr id="364559" name="Text Box 15"/>
              <p:cNvSpPr txBox="1">
                <a:spLocks noChangeArrowheads="1"/>
              </p:cNvSpPr>
              <p:nvPr/>
            </p:nvSpPr>
            <p:spPr bwMode="auto">
              <a:xfrm>
                <a:off x="3040" y="1088"/>
                <a:ext cx="544" cy="173"/>
              </a:xfrm>
              <a:prstGeom prst="rect">
                <a:avLst/>
              </a:prstGeom>
              <a:noFill/>
              <a:ln w="12700" algn="ctr">
                <a:noFill/>
                <a:miter lim="800000"/>
                <a:headEnd/>
                <a:tailEnd/>
              </a:ln>
              <a:effectLst/>
            </p:spPr>
            <p:txBody>
              <a:bodyPr>
                <a:spAutoFit/>
              </a:bodyPr>
              <a:lstStyle/>
              <a:p>
                <a:pPr algn="ctr" eaLnBrk="0" hangingPunct="0">
                  <a:spcBef>
                    <a:spcPct val="50000"/>
                  </a:spcBef>
                </a:pPr>
                <a:r>
                  <a:rPr lang="en-US" sz="1200" b="1">
                    <a:latin typeface="Segoe Semibold" pitchFamily="2" charset="0"/>
                  </a:rPr>
                  <a:t>Windows</a:t>
                </a:r>
              </a:p>
            </p:txBody>
          </p:sp>
        </p:grpSp>
        <p:grpSp>
          <p:nvGrpSpPr>
            <p:cNvPr id="4" name="Group 16"/>
            <p:cNvGrpSpPr>
              <a:grpSpLocks/>
            </p:cNvGrpSpPr>
            <p:nvPr/>
          </p:nvGrpSpPr>
          <p:grpSpPr bwMode="auto">
            <a:xfrm>
              <a:off x="3688" y="1210"/>
              <a:ext cx="544" cy="269"/>
              <a:chOff x="3040" y="1050"/>
              <a:chExt cx="544" cy="269"/>
            </a:xfrm>
          </p:grpSpPr>
          <p:pic>
            <p:nvPicPr>
              <p:cNvPr id="364561" name="Picture 17" descr="0 Rectangle 3to4 Gel Gel2 - MS yellow"/>
              <p:cNvPicPr>
                <a:picLocks noChangeAspect="1" noChangeArrowheads="1"/>
              </p:cNvPicPr>
              <p:nvPr/>
            </p:nvPicPr>
            <p:blipFill>
              <a:blip r:embed="rId6" cstate="print"/>
              <a:srcRect/>
              <a:stretch>
                <a:fillRect/>
              </a:stretch>
            </p:blipFill>
            <p:spPr bwMode="auto">
              <a:xfrm>
                <a:off x="3054" y="1050"/>
                <a:ext cx="492" cy="269"/>
              </a:xfrm>
              <a:prstGeom prst="rect">
                <a:avLst/>
              </a:prstGeom>
              <a:noFill/>
            </p:spPr>
          </p:pic>
          <p:sp>
            <p:nvSpPr>
              <p:cNvPr id="364562" name="Text Box 18"/>
              <p:cNvSpPr txBox="1">
                <a:spLocks noChangeArrowheads="1"/>
              </p:cNvSpPr>
              <p:nvPr/>
            </p:nvSpPr>
            <p:spPr bwMode="auto">
              <a:xfrm>
                <a:off x="3040" y="1088"/>
                <a:ext cx="544" cy="173"/>
              </a:xfrm>
              <a:prstGeom prst="rect">
                <a:avLst/>
              </a:prstGeom>
              <a:noFill/>
              <a:ln w="12700" algn="ctr">
                <a:noFill/>
                <a:miter lim="800000"/>
                <a:headEnd/>
                <a:tailEnd/>
              </a:ln>
              <a:effectLst/>
            </p:spPr>
            <p:txBody>
              <a:bodyPr>
                <a:spAutoFit/>
              </a:bodyPr>
              <a:lstStyle/>
              <a:p>
                <a:pPr algn="ctr" eaLnBrk="0" hangingPunct="0">
                  <a:spcBef>
                    <a:spcPct val="50000"/>
                  </a:spcBef>
                </a:pPr>
                <a:r>
                  <a:rPr lang="en-US" sz="1200" b="1">
                    <a:latin typeface="Segoe Semibold" pitchFamily="2" charset="0"/>
                  </a:rPr>
                  <a:t>Windows</a:t>
                </a:r>
              </a:p>
            </p:txBody>
          </p:sp>
        </p:grpSp>
        <p:grpSp>
          <p:nvGrpSpPr>
            <p:cNvPr id="5" name="Group 19"/>
            <p:cNvGrpSpPr>
              <a:grpSpLocks/>
            </p:cNvGrpSpPr>
            <p:nvPr/>
          </p:nvGrpSpPr>
          <p:grpSpPr bwMode="auto">
            <a:xfrm>
              <a:off x="4236" y="1218"/>
              <a:ext cx="544" cy="269"/>
              <a:chOff x="3040" y="1050"/>
              <a:chExt cx="544" cy="269"/>
            </a:xfrm>
          </p:grpSpPr>
          <p:pic>
            <p:nvPicPr>
              <p:cNvPr id="364564" name="Picture 20" descr="0 Rectangle 3to4 Gel Gel2 - MS yellow"/>
              <p:cNvPicPr>
                <a:picLocks noChangeAspect="1" noChangeArrowheads="1"/>
              </p:cNvPicPr>
              <p:nvPr/>
            </p:nvPicPr>
            <p:blipFill>
              <a:blip r:embed="rId6" cstate="print"/>
              <a:srcRect/>
              <a:stretch>
                <a:fillRect/>
              </a:stretch>
            </p:blipFill>
            <p:spPr bwMode="auto">
              <a:xfrm>
                <a:off x="3054" y="1050"/>
                <a:ext cx="492" cy="269"/>
              </a:xfrm>
              <a:prstGeom prst="rect">
                <a:avLst/>
              </a:prstGeom>
              <a:noFill/>
            </p:spPr>
          </p:pic>
          <p:sp>
            <p:nvSpPr>
              <p:cNvPr id="364565" name="Text Box 21"/>
              <p:cNvSpPr txBox="1">
                <a:spLocks noChangeArrowheads="1"/>
              </p:cNvSpPr>
              <p:nvPr/>
            </p:nvSpPr>
            <p:spPr bwMode="auto">
              <a:xfrm>
                <a:off x="3040" y="1088"/>
                <a:ext cx="544" cy="173"/>
              </a:xfrm>
              <a:prstGeom prst="rect">
                <a:avLst/>
              </a:prstGeom>
              <a:noFill/>
              <a:ln w="12700" algn="ctr">
                <a:noFill/>
                <a:miter lim="800000"/>
                <a:headEnd/>
                <a:tailEnd/>
              </a:ln>
              <a:effectLst/>
            </p:spPr>
            <p:txBody>
              <a:bodyPr>
                <a:spAutoFit/>
              </a:bodyPr>
              <a:lstStyle/>
              <a:p>
                <a:pPr algn="ctr" eaLnBrk="0" hangingPunct="0">
                  <a:spcBef>
                    <a:spcPct val="50000"/>
                  </a:spcBef>
                </a:pPr>
                <a:r>
                  <a:rPr lang="en-US" sz="1200" b="1">
                    <a:latin typeface="Segoe Semibold" pitchFamily="2" charset="0"/>
                  </a:rPr>
                  <a:t>Windows</a:t>
                </a:r>
              </a:p>
            </p:txBody>
          </p:sp>
        </p:grpSp>
        <p:grpSp>
          <p:nvGrpSpPr>
            <p:cNvPr id="6" name="Group 22"/>
            <p:cNvGrpSpPr>
              <a:grpSpLocks/>
            </p:cNvGrpSpPr>
            <p:nvPr/>
          </p:nvGrpSpPr>
          <p:grpSpPr bwMode="auto">
            <a:xfrm>
              <a:off x="4804" y="1218"/>
              <a:ext cx="544" cy="269"/>
              <a:chOff x="3040" y="1050"/>
              <a:chExt cx="544" cy="269"/>
            </a:xfrm>
          </p:grpSpPr>
          <p:pic>
            <p:nvPicPr>
              <p:cNvPr id="364567" name="Picture 23" descr="0 Rectangle 3to4 Gel Gel2 - MS yellow"/>
              <p:cNvPicPr>
                <a:picLocks noChangeAspect="1" noChangeArrowheads="1"/>
              </p:cNvPicPr>
              <p:nvPr/>
            </p:nvPicPr>
            <p:blipFill>
              <a:blip r:embed="rId6" cstate="print"/>
              <a:srcRect/>
              <a:stretch>
                <a:fillRect/>
              </a:stretch>
            </p:blipFill>
            <p:spPr bwMode="auto">
              <a:xfrm>
                <a:off x="3054" y="1050"/>
                <a:ext cx="492" cy="269"/>
              </a:xfrm>
              <a:prstGeom prst="rect">
                <a:avLst/>
              </a:prstGeom>
              <a:noFill/>
            </p:spPr>
          </p:pic>
          <p:sp>
            <p:nvSpPr>
              <p:cNvPr id="364568" name="Text Box 24"/>
              <p:cNvSpPr txBox="1">
                <a:spLocks noChangeArrowheads="1"/>
              </p:cNvSpPr>
              <p:nvPr/>
            </p:nvSpPr>
            <p:spPr bwMode="auto">
              <a:xfrm>
                <a:off x="3040" y="1088"/>
                <a:ext cx="544" cy="173"/>
              </a:xfrm>
              <a:prstGeom prst="rect">
                <a:avLst/>
              </a:prstGeom>
              <a:noFill/>
              <a:ln w="12700" algn="ctr">
                <a:noFill/>
                <a:miter lim="800000"/>
                <a:headEnd/>
                <a:tailEnd/>
              </a:ln>
              <a:effectLst/>
            </p:spPr>
            <p:txBody>
              <a:bodyPr>
                <a:spAutoFit/>
              </a:bodyPr>
              <a:lstStyle/>
              <a:p>
                <a:pPr algn="ctr" eaLnBrk="0" hangingPunct="0">
                  <a:spcBef>
                    <a:spcPct val="50000"/>
                  </a:spcBef>
                </a:pPr>
                <a:r>
                  <a:rPr lang="en-US" sz="1200" b="1">
                    <a:latin typeface="Segoe Semibold" pitchFamily="2" charset="0"/>
                  </a:rPr>
                  <a:t>Windows</a:t>
                </a:r>
              </a:p>
            </p:txBody>
          </p:sp>
        </p:grpSp>
      </p:grpSp>
      <p:sp>
        <p:nvSpPr>
          <p:cNvPr id="364569" name="Text Box 25"/>
          <p:cNvSpPr txBox="1">
            <a:spLocks noChangeArrowheads="1"/>
          </p:cNvSpPr>
          <p:nvPr/>
        </p:nvSpPr>
        <p:spPr bwMode="auto">
          <a:xfrm>
            <a:off x="330200" y="4406900"/>
            <a:ext cx="8609013" cy="1460500"/>
          </a:xfrm>
          <a:prstGeom prst="rect">
            <a:avLst/>
          </a:prstGeom>
          <a:noFill/>
          <a:ln w="9525" algn="ctr">
            <a:noFill/>
            <a:miter lim="800000"/>
            <a:headEnd/>
            <a:tailEnd/>
          </a:ln>
          <a:effectLst/>
        </p:spPr>
        <p:txBody>
          <a:bodyPr/>
          <a:lstStyle/>
          <a:p>
            <a:pPr marL="357188" indent="-357188">
              <a:buSzPct val="110000"/>
              <a:buFontTx/>
              <a:buBlip>
                <a:blip r:embed="rId7"/>
              </a:buBlip>
            </a:pPr>
            <a:r>
              <a:rPr lang="en-US" dirty="0" smtClean="0"/>
              <a:t>Pre R2 License </a:t>
            </a:r>
            <a:r>
              <a:rPr lang="en-US" dirty="0"/>
              <a:t>Model :  		Total: 5 Windows Licenses</a:t>
            </a:r>
          </a:p>
          <a:p>
            <a:pPr marL="357188" indent="-357188">
              <a:buSzPct val="110000"/>
              <a:buFontTx/>
              <a:buBlip>
                <a:blip r:embed="rId7"/>
              </a:buBlip>
            </a:pPr>
            <a:r>
              <a:rPr lang="en-US" dirty="0" smtClean="0">
                <a:solidFill>
                  <a:schemeClr val="folHlink"/>
                </a:solidFill>
              </a:rPr>
              <a:t>Windows </a:t>
            </a:r>
            <a:r>
              <a:rPr lang="en-US" dirty="0">
                <a:solidFill>
                  <a:schemeClr val="folHlink"/>
                </a:solidFill>
              </a:rPr>
              <a:t>Server R2 EE</a:t>
            </a:r>
            <a:r>
              <a:rPr lang="en-US" dirty="0" smtClean="0">
                <a:solidFill>
                  <a:schemeClr val="folHlink"/>
                </a:solidFill>
              </a:rPr>
              <a:t>:	  </a:t>
            </a:r>
            <a:r>
              <a:rPr lang="en-US" dirty="0">
                <a:solidFill>
                  <a:schemeClr val="folHlink"/>
                </a:solidFill>
              </a:rPr>
              <a:t>	Total: 1 License</a:t>
            </a:r>
          </a:p>
          <a:p>
            <a:pPr marL="357188" indent="-357188">
              <a:buSzPct val="110000"/>
            </a:pPr>
            <a:endParaRPr lang="en-US" dirty="0">
              <a:solidFill>
                <a:schemeClr val="folHlink"/>
              </a:solidFill>
            </a:endParaRPr>
          </a:p>
        </p:txBody>
      </p:sp>
      <p:sp>
        <p:nvSpPr>
          <p:cNvPr id="364571" name="Rectangle 27"/>
          <p:cNvSpPr>
            <a:spLocks noGrp="1" noChangeArrowheads="1"/>
          </p:cNvSpPr>
          <p:nvPr>
            <p:ph type="title"/>
          </p:nvPr>
        </p:nvSpPr>
        <p:spPr/>
        <p:txBody>
          <a:bodyPr>
            <a:normAutofit/>
          </a:bodyPr>
          <a:lstStyle/>
          <a:p>
            <a:r>
              <a:rPr lang="en-US" smtClean="0"/>
              <a:t>Configuration and Architecture </a:t>
            </a:r>
            <a:br>
              <a:rPr lang="en-US" smtClean="0"/>
            </a:br>
            <a:r>
              <a:rPr lang="en-US" smtClean="0"/>
              <a:t>Windows Server R2 EE Licensing (1)</a:t>
            </a:r>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05075" y="2674938"/>
            <a:ext cx="1219200" cy="1554162"/>
            <a:chOff x="1082" y="925"/>
            <a:chExt cx="768" cy="979"/>
          </a:xfrm>
        </p:grpSpPr>
        <p:pic>
          <p:nvPicPr>
            <p:cNvPr id="366595" name="Picture 3"/>
            <p:cNvPicPr>
              <a:picLocks noChangeAspect="1" noChangeArrowheads="1"/>
            </p:cNvPicPr>
            <p:nvPr/>
          </p:nvPicPr>
          <p:blipFill>
            <a:blip r:embed="rId3" cstate="print"/>
            <a:srcRect/>
            <a:stretch>
              <a:fillRect/>
            </a:stretch>
          </p:blipFill>
          <p:spPr bwMode="auto">
            <a:xfrm>
              <a:off x="1104" y="1081"/>
              <a:ext cx="746" cy="96"/>
            </a:xfrm>
            <a:prstGeom prst="rect">
              <a:avLst/>
            </a:prstGeom>
            <a:noFill/>
            <a:ln w="9525" algn="ctr">
              <a:noFill/>
              <a:miter lim="800000"/>
              <a:headEnd/>
              <a:tailEnd/>
            </a:ln>
            <a:effectLst/>
          </p:spPr>
        </p:pic>
        <p:pic>
          <p:nvPicPr>
            <p:cNvPr id="366596" name="Picture 4"/>
            <p:cNvPicPr>
              <a:picLocks noChangeAspect="1" noChangeArrowheads="1"/>
            </p:cNvPicPr>
            <p:nvPr/>
          </p:nvPicPr>
          <p:blipFill>
            <a:blip r:embed="rId3" cstate="print"/>
            <a:srcRect/>
            <a:stretch>
              <a:fillRect/>
            </a:stretch>
          </p:blipFill>
          <p:spPr bwMode="auto">
            <a:xfrm>
              <a:off x="1100" y="1232"/>
              <a:ext cx="746" cy="96"/>
            </a:xfrm>
            <a:prstGeom prst="rect">
              <a:avLst/>
            </a:prstGeom>
            <a:noFill/>
            <a:ln w="9525" algn="ctr">
              <a:noFill/>
              <a:miter lim="800000"/>
              <a:headEnd/>
              <a:tailEnd/>
            </a:ln>
            <a:effectLst/>
          </p:spPr>
        </p:pic>
        <p:pic>
          <p:nvPicPr>
            <p:cNvPr id="366597" name="Picture 5"/>
            <p:cNvPicPr>
              <a:picLocks noChangeAspect="1" noChangeArrowheads="1"/>
            </p:cNvPicPr>
            <p:nvPr/>
          </p:nvPicPr>
          <p:blipFill>
            <a:blip r:embed="rId3" cstate="print"/>
            <a:srcRect/>
            <a:stretch>
              <a:fillRect/>
            </a:stretch>
          </p:blipFill>
          <p:spPr bwMode="auto">
            <a:xfrm>
              <a:off x="1095" y="1382"/>
              <a:ext cx="746" cy="96"/>
            </a:xfrm>
            <a:prstGeom prst="rect">
              <a:avLst/>
            </a:prstGeom>
            <a:noFill/>
            <a:ln w="9525" algn="ctr">
              <a:noFill/>
              <a:miter lim="800000"/>
              <a:headEnd/>
              <a:tailEnd/>
            </a:ln>
            <a:effectLst/>
          </p:spPr>
        </p:pic>
        <p:pic>
          <p:nvPicPr>
            <p:cNvPr id="366598" name="Picture 6"/>
            <p:cNvPicPr>
              <a:picLocks noChangeAspect="1" noChangeArrowheads="1"/>
            </p:cNvPicPr>
            <p:nvPr/>
          </p:nvPicPr>
          <p:blipFill>
            <a:blip r:embed="rId3" cstate="print"/>
            <a:srcRect/>
            <a:stretch>
              <a:fillRect/>
            </a:stretch>
          </p:blipFill>
          <p:spPr bwMode="auto">
            <a:xfrm>
              <a:off x="1091" y="1524"/>
              <a:ext cx="746" cy="96"/>
            </a:xfrm>
            <a:prstGeom prst="rect">
              <a:avLst/>
            </a:prstGeom>
            <a:noFill/>
            <a:ln w="9525" algn="ctr">
              <a:noFill/>
              <a:miter lim="800000"/>
              <a:headEnd/>
              <a:tailEnd/>
            </a:ln>
            <a:effectLst/>
          </p:spPr>
        </p:pic>
        <p:pic>
          <p:nvPicPr>
            <p:cNvPr id="366599" name="Picture 7"/>
            <p:cNvPicPr>
              <a:picLocks noChangeAspect="1" noChangeArrowheads="1"/>
            </p:cNvPicPr>
            <p:nvPr/>
          </p:nvPicPr>
          <p:blipFill>
            <a:blip r:embed="rId3" cstate="print"/>
            <a:srcRect/>
            <a:stretch>
              <a:fillRect/>
            </a:stretch>
          </p:blipFill>
          <p:spPr bwMode="auto">
            <a:xfrm>
              <a:off x="1086" y="1666"/>
              <a:ext cx="746" cy="96"/>
            </a:xfrm>
            <a:prstGeom prst="rect">
              <a:avLst/>
            </a:prstGeom>
            <a:noFill/>
            <a:ln w="9525" algn="ctr">
              <a:noFill/>
              <a:miter lim="800000"/>
              <a:headEnd/>
              <a:tailEnd/>
            </a:ln>
            <a:effectLst/>
          </p:spPr>
        </p:pic>
        <p:pic>
          <p:nvPicPr>
            <p:cNvPr id="366600" name="Picture 8"/>
            <p:cNvPicPr>
              <a:picLocks noChangeAspect="1" noChangeArrowheads="1"/>
            </p:cNvPicPr>
            <p:nvPr/>
          </p:nvPicPr>
          <p:blipFill>
            <a:blip r:embed="rId3" cstate="print"/>
            <a:srcRect/>
            <a:stretch>
              <a:fillRect/>
            </a:stretch>
          </p:blipFill>
          <p:spPr bwMode="auto">
            <a:xfrm>
              <a:off x="1082" y="1808"/>
              <a:ext cx="746" cy="96"/>
            </a:xfrm>
            <a:prstGeom prst="rect">
              <a:avLst/>
            </a:prstGeom>
            <a:noFill/>
            <a:ln w="9525" algn="ctr">
              <a:noFill/>
              <a:miter lim="800000"/>
              <a:headEnd/>
              <a:tailEnd/>
            </a:ln>
            <a:effectLst/>
          </p:spPr>
        </p:pic>
        <p:pic>
          <p:nvPicPr>
            <p:cNvPr id="366601" name="Picture 9"/>
            <p:cNvPicPr>
              <a:picLocks noChangeAspect="1" noChangeArrowheads="1"/>
            </p:cNvPicPr>
            <p:nvPr/>
          </p:nvPicPr>
          <p:blipFill>
            <a:blip r:embed="rId3" cstate="print"/>
            <a:srcRect/>
            <a:stretch>
              <a:fillRect/>
            </a:stretch>
          </p:blipFill>
          <p:spPr bwMode="auto">
            <a:xfrm>
              <a:off x="1086" y="925"/>
              <a:ext cx="746" cy="96"/>
            </a:xfrm>
            <a:prstGeom prst="rect">
              <a:avLst/>
            </a:prstGeom>
            <a:noFill/>
            <a:ln w="9525" algn="ctr">
              <a:noFill/>
              <a:miter lim="800000"/>
              <a:headEnd/>
              <a:tailEnd/>
            </a:ln>
            <a:effectLst/>
          </p:spPr>
        </p:pic>
      </p:grpSp>
      <p:sp>
        <p:nvSpPr>
          <p:cNvPr id="366603" name="Text Box 11"/>
          <p:cNvSpPr txBox="1">
            <a:spLocks noChangeArrowheads="1"/>
          </p:cNvSpPr>
          <p:nvPr/>
        </p:nvSpPr>
        <p:spPr bwMode="auto">
          <a:xfrm>
            <a:off x="333375" y="1779588"/>
            <a:ext cx="1773238" cy="519112"/>
          </a:xfrm>
          <a:prstGeom prst="rect">
            <a:avLst/>
          </a:prstGeom>
          <a:noFill/>
          <a:ln w="9525" algn="ctr">
            <a:noFill/>
            <a:miter lim="800000"/>
            <a:headEnd/>
            <a:tailEnd/>
          </a:ln>
          <a:effectLst/>
        </p:spPr>
        <p:txBody>
          <a:bodyPr>
            <a:spAutoFit/>
          </a:bodyPr>
          <a:lstStyle/>
          <a:p>
            <a:pPr eaLnBrk="0" hangingPunct="0">
              <a:spcBef>
                <a:spcPct val="50000"/>
              </a:spcBef>
            </a:pPr>
            <a:r>
              <a:rPr lang="en-US" sz="1200" b="1" dirty="0">
                <a:solidFill>
                  <a:schemeClr val="accent3"/>
                </a:solidFill>
              </a:rPr>
              <a:t>Library with </a:t>
            </a:r>
            <a:r>
              <a:rPr lang="en-US" sz="1600" b="1" u="sng" dirty="0">
                <a:solidFill>
                  <a:schemeClr val="accent3"/>
                </a:solidFill>
              </a:rPr>
              <a:t>100</a:t>
            </a:r>
            <a:r>
              <a:rPr lang="en-US" sz="1200" b="1" dirty="0">
                <a:solidFill>
                  <a:schemeClr val="accent3"/>
                </a:solidFill>
              </a:rPr>
              <a:t> images of Windows</a:t>
            </a:r>
          </a:p>
        </p:txBody>
      </p:sp>
      <p:sp>
        <p:nvSpPr>
          <p:cNvPr id="366604" name="Text Box 12"/>
          <p:cNvSpPr txBox="1">
            <a:spLocks noChangeArrowheads="1"/>
          </p:cNvSpPr>
          <p:nvPr/>
        </p:nvSpPr>
        <p:spPr bwMode="auto">
          <a:xfrm>
            <a:off x="2051050" y="1790700"/>
            <a:ext cx="1957388" cy="686342"/>
          </a:xfrm>
          <a:prstGeom prst="rect">
            <a:avLst/>
          </a:prstGeom>
          <a:noFill/>
          <a:ln w="9525" algn="ctr">
            <a:noFill/>
            <a:miter lim="800000"/>
            <a:headEnd/>
            <a:tailEnd/>
          </a:ln>
          <a:effectLst/>
        </p:spPr>
        <p:txBody>
          <a:bodyPr>
            <a:spAutoFit/>
          </a:bodyPr>
          <a:lstStyle/>
          <a:p>
            <a:pPr algn="ctr" eaLnBrk="0" hangingPunct="0">
              <a:lnSpc>
                <a:spcPct val="95000"/>
              </a:lnSpc>
              <a:spcBef>
                <a:spcPct val="5000"/>
              </a:spcBef>
            </a:pPr>
            <a:r>
              <a:rPr lang="en-US" sz="1600" b="1" u="sng" dirty="0">
                <a:solidFill>
                  <a:schemeClr val="accent3"/>
                </a:solidFill>
              </a:rPr>
              <a:t>7</a:t>
            </a:r>
            <a:r>
              <a:rPr lang="en-US" sz="1600" b="1" dirty="0">
                <a:solidFill>
                  <a:schemeClr val="accent3"/>
                </a:solidFill>
              </a:rPr>
              <a:t> </a:t>
            </a:r>
            <a:r>
              <a:rPr lang="en-US" sz="1200" b="1" dirty="0">
                <a:solidFill>
                  <a:schemeClr val="accent3"/>
                </a:solidFill>
              </a:rPr>
              <a:t>Servers running images</a:t>
            </a:r>
          </a:p>
          <a:p>
            <a:pPr algn="ctr" eaLnBrk="0" hangingPunct="0">
              <a:lnSpc>
                <a:spcPct val="95000"/>
              </a:lnSpc>
              <a:spcBef>
                <a:spcPct val="5000"/>
              </a:spcBef>
            </a:pPr>
            <a:r>
              <a:rPr lang="en-US" sz="1200" b="1" dirty="0">
                <a:solidFill>
                  <a:schemeClr val="accent3"/>
                </a:solidFill>
              </a:rPr>
              <a:t>(1 per server)</a:t>
            </a:r>
          </a:p>
        </p:txBody>
      </p:sp>
      <p:sp>
        <p:nvSpPr>
          <p:cNvPr id="366605" name="Text Box 13"/>
          <p:cNvSpPr txBox="1">
            <a:spLocks noChangeArrowheads="1"/>
          </p:cNvSpPr>
          <p:nvPr/>
        </p:nvSpPr>
        <p:spPr bwMode="auto">
          <a:xfrm>
            <a:off x="350838" y="1289050"/>
            <a:ext cx="3625850" cy="366713"/>
          </a:xfrm>
          <a:prstGeom prst="rect">
            <a:avLst/>
          </a:prstGeom>
          <a:noFill/>
          <a:ln w="9525" algn="ctr">
            <a:noFill/>
            <a:miter lim="800000"/>
            <a:headEnd/>
            <a:tailEnd/>
          </a:ln>
          <a:effectLst/>
        </p:spPr>
        <p:txBody>
          <a:bodyPr wrap="none">
            <a:spAutoFit/>
          </a:bodyPr>
          <a:lstStyle/>
          <a:p>
            <a:r>
              <a:rPr lang="en-US" b="1" dirty="0">
                <a:solidFill>
                  <a:schemeClr val="tx1">
                    <a:lumMod val="60000"/>
                    <a:lumOff val="40000"/>
                  </a:schemeClr>
                </a:solidFill>
              </a:rPr>
              <a:t>License by “running instances”</a:t>
            </a:r>
          </a:p>
        </p:txBody>
      </p:sp>
      <p:sp>
        <p:nvSpPr>
          <p:cNvPr id="366606" name="Text Box 14"/>
          <p:cNvSpPr txBox="1">
            <a:spLocks noChangeArrowheads="1"/>
          </p:cNvSpPr>
          <p:nvPr/>
        </p:nvSpPr>
        <p:spPr bwMode="auto">
          <a:xfrm>
            <a:off x="266700" y="4581525"/>
            <a:ext cx="4240213" cy="631825"/>
          </a:xfrm>
          <a:prstGeom prst="rect">
            <a:avLst/>
          </a:prstGeom>
          <a:noFill/>
          <a:ln w="9525" algn="ctr">
            <a:noFill/>
            <a:miter lim="800000"/>
            <a:headEnd/>
            <a:tailEnd/>
          </a:ln>
          <a:effectLst/>
        </p:spPr>
        <p:txBody>
          <a:bodyPr/>
          <a:lstStyle/>
          <a:p>
            <a:pPr marL="266700" indent="-266700">
              <a:buSzPct val="110000"/>
            </a:pPr>
            <a:r>
              <a:rPr lang="en-US" b="1" dirty="0" smtClean="0"/>
              <a:t>Pre R2 License </a:t>
            </a:r>
            <a:r>
              <a:rPr lang="en-US" b="1" dirty="0"/>
              <a:t>model</a:t>
            </a:r>
          </a:p>
          <a:p>
            <a:pPr marL="266700" indent="-266700">
              <a:buSzPct val="110000"/>
              <a:buFontTx/>
              <a:buChar char="•"/>
            </a:pPr>
            <a:r>
              <a:rPr lang="en-US" b="1" dirty="0"/>
              <a:t>Total: 107 Windows Licenses </a:t>
            </a:r>
          </a:p>
        </p:txBody>
      </p:sp>
      <p:sp>
        <p:nvSpPr>
          <p:cNvPr id="366607" name="Line 15"/>
          <p:cNvSpPr>
            <a:spLocks noChangeShapeType="1"/>
          </p:cNvSpPr>
          <p:nvPr/>
        </p:nvSpPr>
        <p:spPr bwMode="auto">
          <a:xfrm flipV="1">
            <a:off x="4376738" y="1350963"/>
            <a:ext cx="26987" cy="4892675"/>
          </a:xfrm>
          <a:prstGeom prst="line">
            <a:avLst/>
          </a:prstGeom>
          <a:noFill/>
          <a:ln w="9525">
            <a:solidFill>
              <a:schemeClr val="tx1"/>
            </a:solidFill>
            <a:round/>
            <a:headEnd/>
            <a:tailEnd/>
          </a:ln>
          <a:effectLst/>
        </p:spPr>
        <p:txBody>
          <a:bodyPr>
            <a:spAutoFit/>
          </a:bodyPr>
          <a:lstStyle/>
          <a:p>
            <a:endParaRPr lang="en-GB"/>
          </a:p>
        </p:txBody>
      </p:sp>
      <p:sp>
        <p:nvSpPr>
          <p:cNvPr id="366608" name="Text Box 16"/>
          <p:cNvSpPr txBox="1">
            <a:spLocks noChangeArrowheads="1"/>
          </p:cNvSpPr>
          <p:nvPr/>
        </p:nvSpPr>
        <p:spPr bwMode="auto">
          <a:xfrm>
            <a:off x="3913188" y="1036638"/>
            <a:ext cx="3028950" cy="366712"/>
          </a:xfrm>
          <a:prstGeom prst="rect">
            <a:avLst/>
          </a:prstGeom>
          <a:noFill/>
          <a:ln w="9525" algn="ctr">
            <a:noFill/>
            <a:miter lim="800000"/>
            <a:headEnd/>
            <a:tailEnd/>
          </a:ln>
          <a:effectLst/>
        </p:spPr>
        <p:txBody>
          <a:bodyPr>
            <a:spAutoFit/>
          </a:bodyPr>
          <a:lstStyle/>
          <a:p>
            <a:pPr algn="ctr" eaLnBrk="0" hangingPunct="0"/>
            <a:endParaRPr lang="en-US">
              <a:latin typeface="Garamond" pitchFamily="18" charset="0"/>
            </a:endParaRPr>
          </a:p>
        </p:txBody>
      </p:sp>
      <p:grpSp>
        <p:nvGrpSpPr>
          <p:cNvPr id="3" name="Group 18"/>
          <p:cNvGrpSpPr>
            <a:grpSpLocks/>
          </p:cNvGrpSpPr>
          <p:nvPr/>
        </p:nvGrpSpPr>
        <p:grpSpPr bwMode="auto">
          <a:xfrm>
            <a:off x="317500" y="2306638"/>
            <a:ext cx="1838325" cy="2041525"/>
            <a:chOff x="200" y="1271"/>
            <a:chExt cx="1158" cy="1286"/>
          </a:xfrm>
        </p:grpSpPr>
        <p:pic>
          <p:nvPicPr>
            <p:cNvPr id="366611" name="Picture 19" descr="GEL 4x3 Frame MS-yellow"/>
            <p:cNvPicPr>
              <a:picLocks noChangeAspect="1" noChangeArrowheads="1"/>
            </p:cNvPicPr>
            <p:nvPr/>
          </p:nvPicPr>
          <p:blipFill>
            <a:blip r:embed="rId4" cstate="print"/>
            <a:srcRect/>
            <a:stretch>
              <a:fillRect/>
            </a:stretch>
          </p:blipFill>
          <p:spPr bwMode="auto">
            <a:xfrm rot="5400000">
              <a:off x="136" y="1335"/>
              <a:ext cx="1286" cy="1158"/>
            </a:xfrm>
            <a:prstGeom prst="rect">
              <a:avLst/>
            </a:prstGeom>
            <a:noFill/>
          </p:spPr>
        </p:pic>
        <p:grpSp>
          <p:nvGrpSpPr>
            <p:cNvPr id="4" name="Group 20"/>
            <p:cNvGrpSpPr>
              <a:grpSpLocks/>
            </p:cNvGrpSpPr>
            <p:nvPr/>
          </p:nvGrpSpPr>
          <p:grpSpPr bwMode="auto">
            <a:xfrm>
              <a:off x="1098" y="1379"/>
              <a:ext cx="157" cy="1096"/>
              <a:chOff x="1098" y="1355"/>
              <a:chExt cx="157" cy="1096"/>
            </a:xfrm>
          </p:grpSpPr>
          <p:sp>
            <p:nvSpPr>
              <p:cNvPr id="366613" name="AutoShape 21"/>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14" name="AutoShape 22"/>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15" name="AutoShape 23"/>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16" name="AutoShape 24"/>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17" name="AutoShape 25"/>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grpSp>
        <p:grpSp>
          <p:nvGrpSpPr>
            <p:cNvPr id="5" name="Group 26"/>
            <p:cNvGrpSpPr>
              <a:grpSpLocks/>
            </p:cNvGrpSpPr>
            <p:nvPr/>
          </p:nvGrpSpPr>
          <p:grpSpPr bwMode="auto">
            <a:xfrm>
              <a:off x="702" y="1364"/>
              <a:ext cx="157" cy="1096"/>
              <a:chOff x="1098" y="1355"/>
              <a:chExt cx="157" cy="1096"/>
            </a:xfrm>
          </p:grpSpPr>
          <p:sp>
            <p:nvSpPr>
              <p:cNvPr id="366619" name="AutoShape 27"/>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0" name="AutoShape 28"/>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1" name="AutoShape 29"/>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2" name="AutoShape 30"/>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3" name="AutoShape 31"/>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grpSp>
        <p:grpSp>
          <p:nvGrpSpPr>
            <p:cNvPr id="6" name="Group 32"/>
            <p:cNvGrpSpPr>
              <a:grpSpLocks/>
            </p:cNvGrpSpPr>
            <p:nvPr/>
          </p:nvGrpSpPr>
          <p:grpSpPr bwMode="auto">
            <a:xfrm>
              <a:off x="486" y="1361"/>
              <a:ext cx="157" cy="1096"/>
              <a:chOff x="1098" y="1355"/>
              <a:chExt cx="157" cy="1096"/>
            </a:xfrm>
          </p:grpSpPr>
          <p:sp>
            <p:nvSpPr>
              <p:cNvPr id="366625" name="AutoShape 33"/>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6" name="AutoShape 34"/>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7" name="AutoShape 35"/>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8" name="AutoShape 36"/>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29" name="AutoShape 37"/>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grpSp>
        <p:grpSp>
          <p:nvGrpSpPr>
            <p:cNvPr id="7" name="Group 38"/>
            <p:cNvGrpSpPr>
              <a:grpSpLocks/>
            </p:cNvGrpSpPr>
            <p:nvPr/>
          </p:nvGrpSpPr>
          <p:grpSpPr bwMode="auto">
            <a:xfrm>
              <a:off x="288" y="1361"/>
              <a:ext cx="157" cy="1096"/>
              <a:chOff x="1098" y="1355"/>
              <a:chExt cx="157" cy="1096"/>
            </a:xfrm>
          </p:grpSpPr>
          <p:sp>
            <p:nvSpPr>
              <p:cNvPr id="366631" name="AutoShape 39"/>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32" name="AutoShape 40"/>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33" name="AutoShape 41"/>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34" name="AutoShape 42"/>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35" name="AutoShape 43"/>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grpSp>
        <p:grpSp>
          <p:nvGrpSpPr>
            <p:cNvPr id="8" name="Group 44"/>
            <p:cNvGrpSpPr>
              <a:grpSpLocks/>
            </p:cNvGrpSpPr>
            <p:nvPr/>
          </p:nvGrpSpPr>
          <p:grpSpPr bwMode="auto">
            <a:xfrm>
              <a:off x="900" y="1373"/>
              <a:ext cx="157" cy="1096"/>
              <a:chOff x="1098" y="1355"/>
              <a:chExt cx="157" cy="1096"/>
            </a:xfrm>
          </p:grpSpPr>
          <p:sp>
            <p:nvSpPr>
              <p:cNvPr id="366637" name="AutoShape 45"/>
              <p:cNvSpPr>
                <a:spLocks noChangeArrowheads="1"/>
              </p:cNvSpPr>
              <p:nvPr/>
            </p:nvSpPr>
            <p:spPr bwMode="auto">
              <a:xfrm rot="10800000">
                <a:off x="1112" y="1355"/>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38" name="AutoShape 46"/>
              <p:cNvSpPr>
                <a:spLocks noChangeArrowheads="1"/>
              </p:cNvSpPr>
              <p:nvPr/>
            </p:nvSpPr>
            <p:spPr bwMode="auto">
              <a:xfrm rot="10800000">
                <a:off x="1107" y="1585"/>
                <a:ext cx="143" cy="178"/>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39" name="AutoShape 47"/>
              <p:cNvSpPr>
                <a:spLocks noChangeArrowheads="1"/>
              </p:cNvSpPr>
              <p:nvPr/>
            </p:nvSpPr>
            <p:spPr bwMode="auto">
              <a:xfrm rot="10800000">
                <a:off x="1101" y="182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40" name="AutoShape 48"/>
              <p:cNvSpPr>
                <a:spLocks noChangeArrowheads="1"/>
              </p:cNvSpPr>
              <p:nvPr/>
            </p:nvSpPr>
            <p:spPr bwMode="auto">
              <a:xfrm rot="10800000">
                <a:off x="1105" y="2050"/>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sp>
            <p:nvSpPr>
              <p:cNvPr id="366641" name="AutoShape 49"/>
              <p:cNvSpPr>
                <a:spLocks noChangeArrowheads="1"/>
              </p:cNvSpPr>
              <p:nvPr/>
            </p:nvSpPr>
            <p:spPr bwMode="auto">
              <a:xfrm rot="10800000">
                <a:off x="1098" y="2272"/>
                <a:ext cx="143" cy="179"/>
              </a:xfrm>
              <a:prstGeom prst="foldedCorner">
                <a:avLst>
                  <a:gd name="adj" fmla="val 12500"/>
                </a:avLst>
              </a:prstGeom>
              <a:gradFill rotWithShape="1">
                <a:gsLst>
                  <a:gs pos="0">
                    <a:schemeClr val="hlink"/>
                  </a:gs>
                  <a:gs pos="100000">
                    <a:schemeClr val="hlink">
                      <a:gamma/>
                      <a:shade val="63529"/>
                      <a:invGamma/>
                    </a:schemeClr>
                  </a:gs>
                </a:gsLst>
                <a:path path="rect">
                  <a:fillToRect l="50000" t="50000" r="50000" b="50000"/>
                </a:path>
              </a:gradFill>
              <a:ln w="12700">
                <a:solidFill>
                  <a:schemeClr val="hlink"/>
                </a:solidFill>
                <a:round/>
                <a:headEnd/>
                <a:tailEnd/>
              </a:ln>
              <a:effectLst>
                <a:outerShdw dist="107763" dir="13500000" algn="ctr" rotWithShape="0">
                  <a:schemeClr val="bg2">
                    <a:alpha val="50000"/>
                  </a:schemeClr>
                </a:outerShdw>
              </a:effectLst>
            </p:spPr>
            <p:txBody>
              <a:bodyPr wrap="none" anchor="ctr"/>
              <a:lstStyle/>
              <a:p>
                <a:endParaRPr lang="en-GB"/>
              </a:p>
            </p:txBody>
          </p:sp>
        </p:grpSp>
      </p:grpSp>
      <p:sp>
        <p:nvSpPr>
          <p:cNvPr id="366642" name="Text Box 50"/>
          <p:cNvSpPr txBox="1">
            <a:spLocks noChangeArrowheads="1"/>
          </p:cNvSpPr>
          <p:nvPr/>
        </p:nvSpPr>
        <p:spPr bwMode="auto">
          <a:xfrm>
            <a:off x="215900" y="5457825"/>
            <a:ext cx="4240213" cy="674688"/>
          </a:xfrm>
          <a:prstGeom prst="rect">
            <a:avLst/>
          </a:prstGeom>
          <a:noFill/>
          <a:ln w="9525" algn="ctr">
            <a:noFill/>
            <a:miter lim="800000"/>
            <a:headEnd/>
            <a:tailEnd/>
          </a:ln>
          <a:effectLst/>
        </p:spPr>
        <p:txBody>
          <a:bodyPr/>
          <a:lstStyle/>
          <a:p>
            <a:pPr marL="266700" indent="-266700">
              <a:buSzPct val="110000"/>
            </a:pPr>
            <a:r>
              <a:rPr lang="en-US" b="1" dirty="0">
                <a:solidFill>
                  <a:schemeClr val="folHlink"/>
                </a:solidFill>
              </a:rPr>
              <a:t>New License rights:</a:t>
            </a:r>
          </a:p>
          <a:p>
            <a:pPr marL="266700" indent="-266700">
              <a:buSzPct val="110000"/>
              <a:buFontTx/>
              <a:buChar char="•"/>
            </a:pPr>
            <a:r>
              <a:rPr lang="en-US" b="1" dirty="0">
                <a:solidFill>
                  <a:schemeClr val="folHlink"/>
                </a:solidFill>
              </a:rPr>
              <a:t>Total: 7 Windows Licenses </a:t>
            </a:r>
          </a:p>
        </p:txBody>
      </p:sp>
      <p:sp>
        <p:nvSpPr>
          <p:cNvPr id="366644" name="Rectangle 52"/>
          <p:cNvSpPr>
            <a:spLocks noGrp="1" noChangeArrowheads="1"/>
          </p:cNvSpPr>
          <p:nvPr>
            <p:ph type="title"/>
          </p:nvPr>
        </p:nvSpPr>
        <p:spPr>
          <a:xfrm>
            <a:off x="457200" y="220663"/>
            <a:ext cx="8229600" cy="993759"/>
          </a:xfrm>
        </p:spPr>
        <p:txBody>
          <a:bodyPr>
            <a:normAutofit fontScale="90000"/>
          </a:bodyPr>
          <a:lstStyle/>
          <a:p>
            <a:r>
              <a:rPr lang="en-US" dirty="0" smtClean="0"/>
              <a:t>Configuration and Architecture </a:t>
            </a:r>
            <a:br>
              <a:rPr lang="en-US" dirty="0" smtClean="0"/>
            </a:br>
            <a:r>
              <a:rPr lang="en-US" dirty="0" smtClean="0"/>
              <a:t>Windows Server R2 EE Licensing (2)</a:t>
            </a:r>
            <a:endParaRPr lang="en-GB" dirty="0"/>
          </a:p>
        </p:txBody>
      </p:sp>
      <p:sp>
        <p:nvSpPr>
          <p:cNvPr id="366646" name="Rectangle 54"/>
          <p:cNvSpPr>
            <a:spLocks noGrp="1" noChangeArrowheads="1"/>
          </p:cNvSpPr>
          <p:nvPr>
            <p:ph type="body" sz="half" idx="2"/>
          </p:nvPr>
        </p:nvSpPr>
        <p:spPr/>
        <p:txBody>
          <a:bodyPr>
            <a:normAutofit/>
          </a:bodyPr>
          <a:lstStyle/>
          <a:p>
            <a:r>
              <a:rPr lang="en-US" dirty="0" smtClean="0"/>
              <a:t>Promotes the use of virtualization and a more dynamic data centre</a:t>
            </a:r>
          </a:p>
          <a:p>
            <a:r>
              <a:rPr lang="en-US" dirty="0" smtClean="0"/>
              <a:t>Create and store images as needed</a:t>
            </a:r>
          </a:p>
          <a:p>
            <a:r>
              <a:rPr lang="en-US" dirty="0" smtClean="0"/>
              <a:t>License the machine used instances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normAutofit/>
          </a:bodyPr>
          <a:lstStyle/>
          <a:p>
            <a:r>
              <a:rPr lang="en-US" dirty="0" smtClean="0"/>
              <a:t>Application Licensing</a:t>
            </a:r>
            <a:endParaRPr lang="en-US" dirty="0"/>
          </a:p>
        </p:txBody>
      </p:sp>
      <p:sp>
        <p:nvSpPr>
          <p:cNvPr id="368643" name="Rectangle 3"/>
          <p:cNvSpPr>
            <a:spLocks noGrp="1" noChangeArrowheads="1"/>
          </p:cNvSpPr>
          <p:nvPr>
            <p:ph idx="1"/>
          </p:nvPr>
        </p:nvSpPr>
        <p:spPr/>
        <p:txBody>
          <a:bodyPr/>
          <a:lstStyle/>
          <a:p>
            <a:r>
              <a:rPr lang="en-US" dirty="0" smtClean="0"/>
              <a:t>App. Vendors beginning to account for virtualization</a:t>
            </a:r>
          </a:p>
          <a:p>
            <a:r>
              <a:rPr lang="en-US" dirty="0" smtClean="0"/>
              <a:t>E.g. Microsoft </a:t>
            </a:r>
            <a:br>
              <a:rPr lang="en-US" dirty="0" smtClean="0"/>
            </a:br>
            <a:r>
              <a:rPr lang="en-US" dirty="0" smtClean="0"/>
              <a:t>SQL Server</a:t>
            </a:r>
            <a:br>
              <a:rPr lang="en-US" dirty="0" smtClean="0"/>
            </a:br>
            <a:r>
              <a:rPr lang="en-US" dirty="0" smtClean="0"/>
              <a:t>BizTalk® Server</a:t>
            </a:r>
            <a:br>
              <a:rPr lang="en-US" dirty="0" smtClean="0"/>
            </a:br>
            <a:r>
              <a:rPr lang="en-US" dirty="0" smtClean="0"/>
              <a:t>ISA Server</a:t>
            </a:r>
            <a:br>
              <a:rPr lang="en-US" dirty="0" smtClean="0"/>
            </a:br>
            <a:r>
              <a:rPr lang="en-US" dirty="0" smtClean="0"/>
              <a:t>Licensed per </a:t>
            </a:r>
            <a:r>
              <a:rPr lang="en-US" u="sng" dirty="0" smtClean="0"/>
              <a:t>virtual</a:t>
            </a:r>
            <a:r>
              <a:rPr lang="en-US" dirty="0" smtClean="0"/>
              <a:t> processor in virtual machines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Virtual Machine management</a:t>
            </a:r>
            <a:endParaRPr lang="en-GB" dirty="0"/>
          </a:p>
        </p:txBody>
      </p:sp>
      <p:sp>
        <p:nvSpPr>
          <p:cNvPr id="3" name="Content Placeholder 2"/>
          <p:cNvSpPr>
            <a:spLocks noGrp="1"/>
          </p:cNvSpPr>
          <p:nvPr>
            <p:ph idx="1"/>
          </p:nvPr>
        </p:nvSpPr>
        <p:spPr/>
        <p:txBody>
          <a:bodyPr/>
          <a:lstStyle/>
          <a:p>
            <a:r>
              <a:rPr lang="en-GB" dirty="0" smtClean="0"/>
              <a:t>Microsoft System-</a:t>
            </a:r>
            <a:r>
              <a:rPr lang="en-GB" dirty="0" err="1" smtClean="0"/>
              <a:t>Center</a:t>
            </a:r>
            <a:r>
              <a:rPr lang="en-GB" dirty="0" smtClean="0"/>
              <a:t> Virtual Machine Manager</a:t>
            </a:r>
          </a:p>
          <a:p>
            <a:pPr lvl="1"/>
            <a:r>
              <a:rPr lang="en-GB" dirty="0" err="1" smtClean="0"/>
              <a:t>Powershell</a:t>
            </a:r>
            <a:r>
              <a:rPr lang="en-GB" dirty="0" smtClean="0"/>
              <a:t> applets, built on existing APIs </a:t>
            </a:r>
            <a:br>
              <a:rPr lang="en-GB" dirty="0" smtClean="0"/>
            </a:br>
            <a:r>
              <a:rPr lang="en-GB" dirty="0" smtClean="0"/>
              <a:t>to manage Servers, </a:t>
            </a:r>
            <a:r>
              <a:rPr lang="en-GB" dirty="0" err="1" smtClean="0"/>
              <a:t>VMs</a:t>
            </a:r>
            <a:r>
              <a:rPr lang="en-GB" dirty="0" smtClean="0"/>
              <a:t> and Libraries</a:t>
            </a:r>
          </a:p>
          <a:p>
            <a:pPr lvl="1"/>
            <a:r>
              <a:rPr lang="en-GB" dirty="0" smtClean="0"/>
              <a:t>Scripting interface to support Data centre automation</a:t>
            </a:r>
          </a:p>
          <a:p>
            <a:pPr lvl="1"/>
            <a:r>
              <a:rPr lang="en-GB" dirty="0" smtClean="0"/>
              <a:t>MMC user interface built on top</a:t>
            </a:r>
          </a:p>
          <a:p>
            <a:pPr lvl="1"/>
            <a:r>
              <a:rPr lang="en-GB" dirty="0" smtClean="0"/>
              <a:t>V1 for VS2005-R2/SP1. </a:t>
            </a:r>
            <a:br>
              <a:rPr lang="en-GB" dirty="0" smtClean="0"/>
            </a:br>
            <a:r>
              <a:rPr lang="en-GB" dirty="0" smtClean="0"/>
              <a:t>New API in WSV 2008 – support in V2.</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Hyper-V</a:t>
            </a:r>
          </a:p>
          <a:p>
            <a:r>
              <a:rPr lang="en-GB" dirty="0" smtClean="0"/>
              <a:t>Network Access Protection</a:t>
            </a:r>
          </a:p>
          <a:p>
            <a:endParaRPr lang="en-GB" dirty="0" smtClean="0"/>
          </a:p>
          <a:p>
            <a:r>
              <a:rPr lang="en-GB" dirty="0" smtClean="0"/>
              <a:t>Branch Office</a:t>
            </a:r>
          </a:p>
          <a:p>
            <a:pPr lvl="1"/>
            <a:r>
              <a:rPr lang="en-GB" dirty="0" smtClean="0"/>
              <a:t>Terminal Services</a:t>
            </a:r>
          </a:p>
          <a:p>
            <a:pPr lvl="1"/>
            <a:r>
              <a:rPr lang="en-GB" dirty="0" err="1" smtClean="0"/>
              <a:t>BitLocker</a:t>
            </a:r>
            <a:endParaRPr lang="en-GB" dirty="0" smtClean="0"/>
          </a:p>
          <a:p>
            <a:pPr lvl="1"/>
            <a:r>
              <a:rPr lang="en-GB" dirty="0" smtClean="0"/>
              <a:t>Read-only Domain Controllers</a:t>
            </a:r>
          </a:p>
          <a:p>
            <a:pPr lvl="1">
              <a:buNone/>
            </a:pPr>
            <a:endParaRPr lang="en-GB" dirty="0" smtClean="0"/>
          </a:p>
          <a:p>
            <a:r>
              <a:rPr lang="en-GB" dirty="0" smtClean="0"/>
              <a:t>Q&amp;A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a:xfrm>
            <a:off x="381000" y="182880"/>
            <a:ext cx="8382000" cy="646331"/>
          </a:xfrm>
        </p:spPr>
        <p:txBody>
          <a:bodyPr>
            <a:normAutofit/>
          </a:bodyPr>
          <a:lstStyle/>
          <a:p>
            <a:pPr lvl="0"/>
            <a:r>
              <a:rPr lang="en-US" dirty="0" smtClean="0"/>
              <a:t>Hyper-V</a:t>
            </a:r>
            <a:endParaRPr lang="en-GB" dirty="0"/>
          </a:p>
        </p:txBody>
      </p:sp>
      <p:sp>
        <p:nvSpPr>
          <p:cNvPr id="59" name="Text Placeholder 58"/>
          <p:cNvSpPr>
            <a:spLocks noGrp="1"/>
          </p:cNvSpPr>
          <p:nvPr>
            <p:ph sz="half" idx="1"/>
          </p:nvPr>
        </p:nvSpPr>
        <p:spPr>
          <a:xfrm>
            <a:off x="381000" y="1427163"/>
            <a:ext cx="4129088" cy="3625608"/>
          </a:xfrm>
        </p:spPr>
        <p:txBody>
          <a:bodyPr/>
          <a:lstStyle/>
          <a:p>
            <a:pPr marL="282575" indent="-282575">
              <a:lnSpc>
                <a:spcPct val="100000"/>
              </a:lnSpc>
              <a:buBlip>
                <a:blip r:embed="rId3"/>
              </a:buBlip>
            </a:pPr>
            <a:r>
              <a:rPr lang="en-US" sz="1600" dirty="0" smtClean="0"/>
              <a:t>Greater Scalability and improved performance</a:t>
            </a:r>
          </a:p>
          <a:p>
            <a:pPr marL="739775" lvl="1" indent="-282575">
              <a:lnSpc>
                <a:spcPct val="100000"/>
              </a:lnSpc>
              <a:buBlip>
                <a:blip r:embed="rId3"/>
              </a:buBlip>
            </a:pPr>
            <a:r>
              <a:rPr lang="en-US" sz="1600" dirty="0" smtClean="0"/>
              <a:t>SMP &amp; x64 bit guest support</a:t>
            </a:r>
          </a:p>
          <a:p>
            <a:pPr marL="282575" indent="-282575">
              <a:lnSpc>
                <a:spcPct val="100000"/>
              </a:lnSpc>
              <a:buBlip>
                <a:blip r:embed="rId3"/>
              </a:buBlip>
            </a:pPr>
            <a:r>
              <a:rPr lang="en-US" sz="1600" dirty="0" smtClean="0"/>
              <a:t>Increased reliability and security</a:t>
            </a:r>
          </a:p>
          <a:p>
            <a:pPr marL="739775" lvl="1" indent="-282575">
              <a:lnSpc>
                <a:spcPct val="100000"/>
              </a:lnSpc>
              <a:buBlip>
                <a:blip r:embed="rId3"/>
              </a:buBlip>
            </a:pPr>
            <a:r>
              <a:rPr lang="en-US" sz="1600" dirty="0" smtClean="0"/>
              <a:t>Minimal Trusted Code base </a:t>
            </a:r>
          </a:p>
          <a:p>
            <a:pPr marL="282575" indent="-282575">
              <a:lnSpc>
                <a:spcPct val="100000"/>
              </a:lnSpc>
              <a:buBlip>
                <a:blip r:embed="rId3"/>
              </a:buBlip>
            </a:pPr>
            <a:r>
              <a:rPr lang="en-US" sz="1600" dirty="0" smtClean="0"/>
              <a:t>Better flexibility and manageability</a:t>
            </a:r>
          </a:p>
          <a:p>
            <a:pPr marL="739775" lvl="1" indent="-282575">
              <a:lnSpc>
                <a:spcPct val="100000"/>
              </a:lnSpc>
              <a:buBlip>
                <a:blip r:embed="rId3"/>
              </a:buBlip>
            </a:pPr>
            <a:r>
              <a:rPr lang="en-US" sz="1600" dirty="0" smtClean="0"/>
              <a:t>New UI</a:t>
            </a:r>
          </a:p>
          <a:p>
            <a:pPr marL="739775" lvl="1" indent="-282575">
              <a:lnSpc>
                <a:spcPct val="100000"/>
              </a:lnSpc>
              <a:buBlip>
                <a:blip r:embed="rId3"/>
              </a:buBlip>
            </a:pPr>
            <a:r>
              <a:rPr lang="en-US" sz="1600" dirty="0" smtClean="0"/>
              <a:t>Integration with SCVMM</a:t>
            </a:r>
          </a:p>
          <a:p>
            <a:pPr marL="739775" lvl="1" indent="-282575">
              <a:lnSpc>
                <a:spcPct val="100000"/>
              </a:lnSpc>
              <a:buBlip>
                <a:blip r:embed="rId3"/>
              </a:buBlip>
            </a:pPr>
            <a:r>
              <a:rPr lang="en-US" sz="1600" dirty="0" smtClean="0"/>
              <a:t>(Dynamically Add resources)</a:t>
            </a:r>
          </a:p>
          <a:p>
            <a:pPr marL="739775" lvl="1" indent="-282575">
              <a:lnSpc>
                <a:spcPct val="100000"/>
              </a:lnSpc>
              <a:buBlip>
                <a:blip r:embed="rId3"/>
              </a:buBlip>
            </a:pPr>
            <a:r>
              <a:rPr lang="en-US" sz="1600" dirty="0" smtClean="0"/>
              <a:t>(Live OS/App Migration )</a:t>
            </a:r>
          </a:p>
          <a:p>
            <a:pPr marL="739775" lvl="1" indent="-282575">
              <a:lnSpc>
                <a:spcPct val="100000"/>
              </a:lnSpc>
              <a:buBlip>
                <a:blip r:embed="rId3"/>
              </a:buBlip>
            </a:pPr>
            <a:endParaRPr lang="en-GB" dirty="0"/>
          </a:p>
        </p:txBody>
      </p:sp>
      <p:sp>
        <p:nvSpPr>
          <p:cNvPr id="21518" name="Text Box 54"/>
          <p:cNvSpPr txBox="1">
            <a:spLocks noChangeArrowheads="1"/>
          </p:cNvSpPr>
          <p:nvPr/>
        </p:nvSpPr>
        <p:spPr bwMode="auto">
          <a:xfrm>
            <a:off x="2613025" y="7053263"/>
            <a:ext cx="184150" cy="366712"/>
          </a:xfrm>
          <a:prstGeom prst="rect">
            <a:avLst/>
          </a:prstGeom>
          <a:noFill/>
          <a:ln w="9525">
            <a:noFill/>
            <a:miter lim="800000"/>
            <a:headEnd/>
            <a:tailEnd/>
          </a:ln>
        </p:spPr>
        <p:txBody>
          <a:bodyPr wrap="none">
            <a:spAutoFit/>
          </a:bodyPr>
          <a:lstStyle/>
          <a:p>
            <a:endParaRPr lang="en-US" dirty="0"/>
          </a:p>
        </p:txBody>
      </p:sp>
      <p:grpSp>
        <p:nvGrpSpPr>
          <p:cNvPr id="2" name="Group 48"/>
          <p:cNvGrpSpPr/>
          <p:nvPr/>
        </p:nvGrpSpPr>
        <p:grpSpPr>
          <a:xfrm>
            <a:off x="6201933" y="4664223"/>
            <a:ext cx="2707224" cy="608364"/>
            <a:chOff x="5660611" y="5250126"/>
            <a:chExt cx="2455583" cy="648527"/>
          </a:xfrm>
          <a:effectLst>
            <a:outerShdw blurRad="50800" dist="38100" dir="5400000" algn="t" rotWithShape="0">
              <a:prstClr val="black">
                <a:alpha val="40000"/>
              </a:prstClr>
            </a:outerShdw>
          </a:effectLst>
        </p:grpSpPr>
        <p:sp>
          <p:nvSpPr>
            <p:cNvPr id="21534" name="AutoShape 29"/>
            <p:cNvSpPr>
              <a:spLocks noChangeArrowheads="1"/>
            </p:cNvSpPr>
            <p:nvPr/>
          </p:nvSpPr>
          <p:spPr bwMode="auto">
            <a:xfrm>
              <a:off x="5724025" y="5250126"/>
              <a:ext cx="2392169" cy="612353"/>
            </a:xfrm>
            <a:prstGeom prst="cube">
              <a:avLst>
                <a:gd name="adj" fmla="val 55769"/>
              </a:avLst>
            </a:prstGeom>
            <a:gradFill flip="none" rotWithShape="1">
              <a:gsLst>
                <a:gs pos="0">
                  <a:srgbClr val="00B050">
                    <a:alpha val="80000"/>
                  </a:srgbClr>
                </a:gs>
                <a:gs pos="61000">
                  <a:srgbClr val="00DA63">
                    <a:alpha val="80000"/>
                  </a:srgbClr>
                </a:gs>
                <a:gs pos="100000">
                  <a:srgbClr val="00B050">
                    <a:alpha val="80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endParaRPr lang="en-US" dirty="0">
                <a:latin typeface="+mn-lt"/>
              </a:endParaRPr>
            </a:p>
          </p:txBody>
        </p:sp>
        <p:sp>
          <p:nvSpPr>
            <p:cNvPr id="46" name="TextBox 45"/>
            <p:cNvSpPr txBox="1"/>
            <p:nvPr/>
          </p:nvSpPr>
          <p:spPr>
            <a:xfrm>
              <a:off x="5660611" y="5577120"/>
              <a:ext cx="2235199" cy="321533"/>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n-lt"/>
                </a:rPr>
                <a:t>AMD-V / Intel VT</a:t>
              </a:r>
              <a:endParaRPr lang="en-US" sz="1600" dirty="0">
                <a:effectLst>
                  <a:outerShdw blurRad="38100" dist="38100" dir="2700000" algn="tl">
                    <a:srgbClr val="000000">
                      <a:alpha val="43137"/>
                    </a:srgbClr>
                  </a:outerShdw>
                </a:effectLst>
                <a:latin typeface="+mn-lt"/>
              </a:endParaRPr>
            </a:p>
          </p:txBody>
        </p:sp>
      </p:grpSp>
      <p:grpSp>
        <p:nvGrpSpPr>
          <p:cNvPr id="3" name="Group 50"/>
          <p:cNvGrpSpPr/>
          <p:nvPr/>
        </p:nvGrpSpPr>
        <p:grpSpPr>
          <a:xfrm>
            <a:off x="6318738" y="4289092"/>
            <a:ext cx="2609849" cy="624699"/>
            <a:chOff x="5733554" y="4919036"/>
            <a:chExt cx="2409793" cy="551970"/>
          </a:xfrm>
          <a:effectLst>
            <a:outerShdw blurRad="50800" dist="38100" dir="5400000" algn="t" rotWithShape="0">
              <a:prstClr val="black">
                <a:alpha val="40000"/>
              </a:prstClr>
            </a:outerShdw>
          </a:effectLst>
        </p:grpSpPr>
        <p:sp>
          <p:nvSpPr>
            <p:cNvPr id="91169" name="AutoShape 33"/>
            <p:cNvSpPr>
              <a:spLocks noChangeArrowheads="1"/>
            </p:cNvSpPr>
            <p:nvPr/>
          </p:nvSpPr>
          <p:spPr bwMode="auto">
            <a:xfrm>
              <a:off x="5733554" y="4919036"/>
              <a:ext cx="2409793" cy="533495"/>
            </a:xfrm>
            <a:prstGeom prst="cube">
              <a:avLst>
                <a:gd name="adj" fmla="val 55769"/>
              </a:avLst>
            </a:prstGeom>
            <a:gradFill flip="none" rotWithShape="1">
              <a:gsLst>
                <a:gs pos="0">
                  <a:schemeClr val="folHlink">
                    <a:gamma/>
                    <a:shade val="66275"/>
                    <a:invGamma/>
                    <a:alpha val="80000"/>
                  </a:schemeClr>
                </a:gs>
                <a:gs pos="50000">
                  <a:schemeClr val="folHlink">
                    <a:alpha val="80000"/>
                  </a:schemeClr>
                </a:gs>
                <a:gs pos="100000">
                  <a:srgbClr val="C00000">
                    <a:alpha val="80000"/>
                  </a:srgb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mn-lt"/>
              </a:endParaRPr>
            </a:p>
          </p:txBody>
        </p:sp>
        <p:sp>
          <p:nvSpPr>
            <p:cNvPr id="47" name="TextBox 46"/>
            <p:cNvSpPr txBox="1"/>
            <p:nvPr/>
          </p:nvSpPr>
          <p:spPr>
            <a:xfrm>
              <a:off x="5873757" y="5204500"/>
              <a:ext cx="1981390" cy="266506"/>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n-lt"/>
                </a:rPr>
                <a:t>Windows Hypervisor</a:t>
              </a:r>
              <a:endParaRPr lang="en-US" sz="1600" dirty="0">
                <a:effectLst>
                  <a:outerShdw blurRad="38100" dist="38100" dir="2700000" algn="tl">
                    <a:srgbClr val="000000">
                      <a:alpha val="43137"/>
                    </a:srgbClr>
                  </a:outerShdw>
                </a:effectLst>
                <a:latin typeface="+mn-lt"/>
              </a:endParaRPr>
            </a:p>
          </p:txBody>
        </p:sp>
        <p:pic>
          <p:nvPicPr>
            <p:cNvPr id="50" name="Picture 46" descr="Windows XP Flag"/>
            <p:cNvPicPr>
              <a:picLocks noChangeAspect="1" noChangeArrowheads="1"/>
            </p:cNvPicPr>
            <p:nvPr/>
          </p:nvPicPr>
          <p:blipFill>
            <a:blip r:embed="rId4" cstate="print"/>
            <a:srcRect/>
            <a:stretch>
              <a:fillRect/>
            </a:stretch>
          </p:blipFill>
          <p:spPr bwMode="auto">
            <a:xfrm>
              <a:off x="5769449" y="5238915"/>
              <a:ext cx="213069" cy="188048"/>
            </a:xfrm>
            <a:prstGeom prst="rect">
              <a:avLst/>
            </a:prstGeom>
            <a:noFill/>
          </p:spPr>
        </p:pic>
      </p:grpSp>
      <p:pic>
        <p:nvPicPr>
          <p:cNvPr id="21532" name="Picture 19" descr="Gel - Gel2 arrow MS yellow"/>
          <p:cNvPicPr>
            <a:picLocks noChangeAspect="1" noChangeArrowheads="1"/>
          </p:cNvPicPr>
          <p:nvPr/>
        </p:nvPicPr>
        <p:blipFill>
          <a:blip r:embed="rId5" cstate="print">
            <a:lum bright="6000"/>
          </a:blip>
          <a:srcRect/>
          <a:stretch>
            <a:fillRect/>
          </a:stretch>
        </p:blipFill>
        <p:spPr bwMode="auto">
          <a:xfrm rot="16200000">
            <a:off x="7383480" y="3824931"/>
            <a:ext cx="601030" cy="282353"/>
          </a:xfrm>
          <a:prstGeom prst="rect">
            <a:avLst/>
          </a:prstGeom>
          <a:noFill/>
          <a:ln w="9525">
            <a:noFill/>
            <a:miter lim="800000"/>
            <a:headEnd/>
            <a:tailEnd/>
          </a:ln>
          <a:effectLst>
            <a:outerShdw blurRad="177800" dist="152400" dir="5400000" sx="90000" sy="-19000" rotWithShape="0">
              <a:prstClr val="black">
                <a:alpha val="60000"/>
              </a:prstClr>
            </a:outerShdw>
          </a:effectLst>
        </p:spPr>
      </p:pic>
      <p:pic>
        <p:nvPicPr>
          <p:cNvPr id="21533" name="Picture 20" descr="Gel - Gel2 arrow MS yellow"/>
          <p:cNvPicPr>
            <a:picLocks noChangeAspect="1" noChangeArrowheads="1"/>
          </p:cNvPicPr>
          <p:nvPr/>
        </p:nvPicPr>
        <p:blipFill>
          <a:blip r:embed="rId5" cstate="print">
            <a:lum bright="6000"/>
          </a:blip>
          <a:srcRect/>
          <a:stretch>
            <a:fillRect/>
          </a:stretch>
        </p:blipFill>
        <p:spPr bwMode="auto">
          <a:xfrm rot="16200000">
            <a:off x="8150214" y="3825425"/>
            <a:ext cx="601030" cy="282353"/>
          </a:xfrm>
          <a:prstGeom prst="rect">
            <a:avLst/>
          </a:prstGeom>
          <a:noFill/>
          <a:ln w="9525">
            <a:noFill/>
            <a:miter lim="800000"/>
            <a:headEnd/>
            <a:tailEnd/>
          </a:ln>
          <a:effectLst>
            <a:outerShdw blurRad="177800" dist="152400" dir="5400000" sx="90000" sy="-19000" rotWithShape="0">
              <a:prstClr val="black">
                <a:alpha val="60000"/>
              </a:prstClr>
            </a:outerShdw>
          </a:effectLst>
        </p:spPr>
      </p:pic>
      <p:sp>
        <p:nvSpPr>
          <p:cNvPr id="91150" name="AutoShape 14"/>
          <p:cNvSpPr>
            <a:spLocks noChangeArrowheads="1"/>
          </p:cNvSpPr>
          <p:nvPr/>
        </p:nvSpPr>
        <p:spPr bwMode="auto">
          <a:xfrm>
            <a:off x="6494584" y="2852610"/>
            <a:ext cx="926123" cy="702614"/>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135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r>
              <a:rPr lang="en-US" sz="1300" dirty="0">
                <a:effectLst>
                  <a:outerShdw blurRad="38100" dist="38100" dir="2700000" algn="tl">
                    <a:srgbClr val="000000"/>
                  </a:outerShdw>
                </a:effectLst>
                <a:latin typeface="+mn-lt"/>
              </a:rPr>
              <a:t>VM 1</a:t>
            </a:r>
            <a:br>
              <a:rPr lang="en-US" sz="1300" dirty="0">
                <a:effectLst>
                  <a:outerShdw blurRad="38100" dist="38100" dir="2700000" algn="tl">
                    <a:srgbClr val="000000"/>
                  </a:outerShdw>
                </a:effectLst>
                <a:latin typeface="+mn-lt"/>
              </a:rPr>
            </a:br>
            <a:r>
              <a:rPr lang="en-US" sz="1300" dirty="0">
                <a:effectLst>
                  <a:outerShdw blurRad="38100" dist="38100" dir="2700000" algn="tl">
                    <a:srgbClr val="000000"/>
                  </a:outerShdw>
                </a:effectLst>
                <a:latin typeface="+mn-lt"/>
              </a:rPr>
              <a:t>“Parent”</a:t>
            </a:r>
          </a:p>
        </p:txBody>
      </p:sp>
      <p:sp>
        <p:nvSpPr>
          <p:cNvPr id="91151" name="AutoShape 15"/>
          <p:cNvSpPr>
            <a:spLocks noChangeArrowheads="1"/>
          </p:cNvSpPr>
          <p:nvPr/>
        </p:nvSpPr>
        <p:spPr bwMode="auto">
          <a:xfrm>
            <a:off x="7373812" y="2457064"/>
            <a:ext cx="731520" cy="1086497"/>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135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r>
              <a:rPr lang="en-US" sz="1300" dirty="0">
                <a:effectLst>
                  <a:outerShdw blurRad="38100" dist="38100" dir="2700000" algn="tl">
                    <a:srgbClr val="000000"/>
                  </a:outerShdw>
                </a:effectLst>
                <a:latin typeface="+mn-lt"/>
              </a:rPr>
              <a:t>VM 2</a:t>
            </a:r>
            <a:br>
              <a:rPr lang="en-US" sz="1300" dirty="0">
                <a:effectLst>
                  <a:outerShdw blurRad="38100" dist="38100" dir="2700000" algn="tl">
                    <a:srgbClr val="000000"/>
                  </a:outerShdw>
                </a:effectLst>
                <a:latin typeface="+mn-lt"/>
              </a:rPr>
            </a:br>
            <a:r>
              <a:rPr lang="en-US" sz="1300" dirty="0">
                <a:effectLst>
                  <a:outerShdw blurRad="38100" dist="38100" dir="2700000" algn="tl">
                    <a:srgbClr val="000000"/>
                  </a:outerShdw>
                </a:effectLst>
                <a:latin typeface="+mn-lt"/>
              </a:rPr>
              <a:t>“Child”</a:t>
            </a:r>
          </a:p>
        </p:txBody>
      </p:sp>
      <p:sp>
        <p:nvSpPr>
          <p:cNvPr id="91152" name="AutoShape 16"/>
          <p:cNvSpPr>
            <a:spLocks noChangeArrowheads="1"/>
          </p:cNvSpPr>
          <p:nvPr/>
        </p:nvSpPr>
        <p:spPr bwMode="auto">
          <a:xfrm>
            <a:off x="8135814" y="2460564"/>
            <a:ext cx="731520" cy="1087666"/>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13500000" scaled="1"/>
            <a:tileRect/>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r>
              <a:rPr lang="en-US" sz="1300" dirty="0">
                <a:effectLst>
                  <a:outerShdw blurRad="38100" dist="38100" dir="2700000" algn="tl">
                    <a:srgbClr val="000000"/>
                  </a:outerShdw>
                </a:effectLst>
                <a:latin typeface="+mn-lt"/>
              </a:rPr>
              <a:t>VM </a:t>
            </a:r>
            <a:r>
              <a:rPr lang="en-US" sz="1300" dirty="0" smtClean="0">
                <a:effectLst>
                  <a:outerShdw blurRad="38100" dist="38100" dir="2700000" algn="tl">
                    <a:srgbClr val="000000"/>
                  </a:outerShdw>
                </a:effectLst>
                <a:latin typeface="+mn-lt"/>
              </a:rPr>
              <a:t>3</a:t>
            </a:r>
            <a:r>
              <a:rPr lang="en-US" sz="1300" dirty="0">
                <a:effectLst>
                  <a:outerShdw blurRad="38100" dist="38100" dir="2700000" algn="tl">
                    <a:srgbClr val="000000"/>
                  </a:outerShdw>
                </a:effectLst>
                <a:latin typeface="+mn-lt"/>
              </a:rPr>
              <a:t/>
            </a:r>
            <a:br>
              <a:rPr lang="en-US" sz="1300" dirty="0">
                <a:effectLst>
                  <a:outerShdw blurRad="38100" dist="38100" dir="2700000" algn="tl">
                    <a:srgbClr val="000000"/>
                  </a:outerShdw>
                </a:effectLst>
                <a:latin typeface="+mn-lt"/>
              </a:rPr>
            </a:br>
            <a:r>
              <a:rPr lang="en-US" sz="1300" dirty="0">
                <a:effectLst>
                  <a:outerShdw blurRad="38100" dist="38100" dir="2700000" algn="tl">
                    <a:srgbClr val="000000"/>
                  </a:outerShdw>
                </a:effectLst>
                <a:latin typeface="+mn-lt"/>
              </a:rPr>
              <a:t>“Child”</a:t>
            </a:r>
          </a:p>
        </p:txBody>
      </p:sp>
      <p:grpSp>
        <p:nvGrpSpPr>
          <p:cNvPr id="4" name="Group 13"/>
          <p:cNvGrpSpPr>
            <a:grpSpLocks/>
          </p:cNvGrpSpPr>
          <p:nvPr/>
        </p:nvGrpSpPr>
        <p:grpSpPr bwMode="auto">
          <a:xfrm>
            <a:off x="5681179" y="5568908"/>
            <a:ext cx="1030136" cy="1116013"/>
            <a:chOff x="5743" y="1615"/>
            <a:chExt cx="831" cy="674"/>
          </a:xfrm>
          <a:effectLst>
            <a:outerShdw blurRad="50800" dist="38100" dir="2700000" algn="tl" rotWithShape="0">
              <a:prstClr val="black">
                <a:alpha val="40000"/>
              </a:prstClr>
            </a:outerShdw>
          </a:effectLst>
        </p:grpSpPr>
        <p:pic>
          <p:nvPicPr>
            <p:cNvPr id="36" name="Picture 14" descr="orange gel cylinder"/>
            <p:cNvPicPr>
              <a:picLocks noChangeAspect="1" noChangeArrowheads="1"/>
            </p:cNvPicPr>
            <p:nvPr/>
          </p:nvPicPr>
          <p:blipFill>
            <a:blip r:embed="rId6" cstate="print"/>
            <a:srcRect/>
            <a:stretch>
              <a:fillRect/>
            </a:stretch>
          </p:blipFill>
          <p:spPr bwMode="auto">
            <a:xfrm>
              <a:off x="5743" y="1615"/>
              <a:ext cx="826" cy="674"/>
            </a:xfrm>
            <a:prstGeom prst="rect">
              <a:avLst/>
            </a:prstGeom>
            <a:noFill/>
          </p:spPr>
        </p:pic>
        <p:sp>
          <p:nvSpPr>
            <p:cNvPr id="37" name="AutoShape 15"/>
            <p:cNvSpPr>
              <a:spLocks noChangeArrowheads="1"/>
            </p:cNvSpPr>
            <p:nvPr/>
          </p:nvSpPr>
          <p:spPr bwMode="auto">
            <a:xfrm>
              <a:off x="5841" y="1630"/>
              <a:ext cx="194" cy="150"/>
            </a:xfrm>
            <a:prstGeom prst="cube">
              <a:avLst>
                <a:gd name="adj" fmla="val 25000"/>
              </a:avLst>
            </a:prstGeom>
            <a:gradFill rotWithShape="1">
              <a:gsLst>
                <a:gs pos="0">
                  <a:srgbClr val="4B94FF">
                    <a:gamma/>
                    <a:shade val="56078"/>
                    <a:invGamma/>
                  </a:srgbClr>
                </a:gs>
                <a:gs pos="100000">
                  <a:srgbClr val="4B94FF"/>
                </a:gs>
              </a:gsLst>
              <a:lin ang="5400000" scaled="1"/>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endParaRPr lang="en-US">
                <a:latin typeface="+mn-lt"/>
              </a:endParaRPr>
            </a:p>
          </p:txBody>
        </p:sp>
        <p:sp>
          <p:nvSpPr>
            <p:cNvPr id="38" name="AutoShape 16"/>
            <p:cNvSpPr>
              <a:spLocks noChangeArrowheads="1"/>
            </p:cNvSpPr>
            <p:nvPr/>
          </p:nvSpPr>
          <p:spPr bwMode="auto">
            <a:xfrm>
              <a:off x="6052" y="1723"/>
              <a:ext cx="194" cy="150"/>
            </a:xfrm>
            <a:prstGeom prst="cube">
              <a:avLst>
                <a:gd name="adj" fmla="val 25000"/>
              </a:avLst>
            </a:prstGeom>
            <a:gradFill rotWithShape="1">
              <a:gsLst>
                <a:gs pos="0">
                  <a:srgbClr val="4B94FF">
                    <a:gamma/>
                    <a:shade val="56078"/>
                    <a:invGamma/>
                  </a:srgbClr>
                </a:gs>
                <a:gs pos="100000">
                  <a:srgbClr val="4B94FF"/>
                </a:gs>
              </a:gsLst>
              <a:lin ang="5400000" scaled="1"/>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endParaRPr lang="en-US">
                <a:latin typeface="+mn-lt"/>
              </a:endParaRPr>
            </a:p>
          </p:txBody>
        </p:sp>
        <p:sp>
          <p:nvSpPr>
            <p:cNvPr id="39" name="AutoShape 17"/>
            <p:cNvSpPr>
              <a:spLocks noChangeArrowheads="1"/>
            </p:cNvSpPr>
            <p:nvPr/>
          </p:nvSpPr>
          <p:spPr bwMode="auto">
            <a:xfrm>
              <a:off x="6283" y="1630"/>
              <a:ext cx="194" cy="150"/>
            </a:xfrm>
            <a:prstGeom prst="cube">
              <a:avLst>
                <a:gd name="adj" fmla="val 25000"/>
              </a:avLst>
            </a:prstGeom>
            <a:gradFill rotWithShape="1">
              <a:gsLst>
                <a:gs pos="0">
                  <a:srgbClr val="4B94FF">
                    <a:gamma/>
                    <a:shade val="56078"/>
                    <a:invGamma/>
                  </a:srgbClr>
                </a:gs>
                <a:gs pos="100000">
                  <a:srgbClr val="4B94FF"/>
                </a:gs>
              </a:gsLst>
              <a:lin ang="5400000" scaled="1"/>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endParaRPr lang="en-US">
                <a:latin typeface="+mn-lt"/>
              </a:endParaRPr>
            </a:p>
          </p:txBody>
        </p:sp>
        <p:sp>
          <p:nvSpPr>
            <p:cNvPr id="40" name="Text Box 18"/>
            <p:cNvSpPr txBox="1">
              <a:spLocks noChangeArrowheads="1"/>
            </p:cNvSpPr>
            <p:nvPr/>
          </p:nvSpPr>
          <p:spPr bwMode="auto">
            <a:xfrm>
              <a:off x="5778" y="1921"/>
              <a:ext cx="796" cy="323"/>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algn="ctr" eaLnBrk="0" hangingPunct="0">
                <a:lnSpc>
                  <a:spcPct val="80000"/>
                </a:lnSpc>
              </a:pPr>
              <a:r>
                <a:rPr lang="en-US" sz="1200" b="1" dirty="0">
                  <a:solidFill>
                    <a:schemeClr val="bg1"/>
                  </a:solidFill>
                  <a:effectLst>
                    <a:outerShdw blurRad="38100" dist="38100" dir="2700000" algn="tl">
                      <a:srgbClr val="000000"/>
                    </a:outerShdw>
                  </a:effectLst>
                  <a:latin typeface="+mn-lt"/>
                </a:rPr>
                <a:t>Virtual</a:t>
              </a:r>
              <a:br>
                <a:rPr lang="en-US" sz="1200" b="1" dirty="0">
                  <a:solidFill>
                    <a:schemeClr val="bg1"/>
                  </a:solidFill>
                  <a:effectLst>
                    <a:outerShdw blurRad="38100" dist="38100" dir="2700000" algn="tl">
                      <a:srgbClr val="000000"/>
                    </a:outerShdw>
                  </a:effectLst>
                  <a:latin typeface="+mn-lt"/>
                </a:rPr>
              </a:br>
              <a:r>
                <a:rPr lang="en-US" sz="1200" b="1" dirty="0">
                  <a:solidFill>
                    <a:schemeClr val="bg1"/>
                  </a:solidFill>
                  <a:effectLst>
                    <a:outerShdw blurRad="38100" dist="38100" dir="2700000" algn="tl">
                      <a:srgbClr val="000000"/>
                    </a:outerShdw>
                  </a:effectLst>
                  <a:latin typeface="+mn-lt"/>
                </a:rPr>
                <a:t>Hard Disks</a:t>
              </a:r>
            </a:p>
            <a:p>
              <a:pPr algn="ctr" eaLnBrk="0" hangingPunct="0">
                <a:lnSpc>
                  <a:spcPct val="80000"/>
                </a:lnSpc>
              </a:pPr>
              <a:r>
                <a:rPr lang="en-US" sz="1200" b="1" dirty="0">
                  <a:solidFill>
                    <a:schemeClr val="bg1"/>
                  </a:solidFill>
                  <a:effectLst>
                    <a:outerShdw blurRad="38100" dist="38100" dir="2700000" algn="tl">
                      <a:srgbClr val="000000"/>
                    </a:outerShdw>
                  </a:effectLst>
                  <a:latin typeface="+mn-lt"/>
                </a:rPr>
                <a:t>(VHD)</a:t>
              </a:r>
            </a:p>
          </p:txBody>
        </p:sp>
      </p:grpSp>
      <p:sp>
        <p:nvSpPr>
          <p:cNvPr id="42" name="AutoShape 56"/>
          <p:cNvSpPr>
            <a:spLocks noChangeArrowheads="1"/>
          </p:cNvSpPr>
          <p:nvPr/>
        </p:nvSpPr>
        <p:spPr bwMode="auto">
          <a:xfrm>
            <a:off x="3500688" y="4745835"/>
            <a:ext cx="2526323" cy="500688"/>
          </a:xfrm>
          <a:prstGeom prst="cube">
            <a:avLst>
              <a:gd name="adj" fmla="val 55769"/>
            </a:avLst>
          </a:prstGeom>
          <a:gradFill>
            <a:gsLst>
              <a:gs pos="10000">
                <a:srgbClr val="00B050">
                  <a:alpha val="80000"/>
                </a:srgbClr>
              </a:gs>
              <a:gs pos="61000">
                <a:srgbClr val="00C459">
                  <a:alpha val="80000"/>
                </a:srgbClr>
              </a:gs>
              <a:gs pos="100000">
                <a:srgbClr val="00B050">
                  <a:alpha val="80000"/>
                </a:srgbClr>
              </a:gs>
            </a:gsLst>
            <a:lin ang="2700000" scaled="1"/>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a:r>
              <a:rPr lang="en-US" sz="1400" dirty="0">
                <a:effectLst>
                  <a:outerShdw blurRad="38100" dist="38100" dir="2700000" algn="tl">
                    <a:srgbClr val="000000">
                      <a:alpha val="43137"/>
                    </a:srgbClr>
                  </a:outerShdw>
                </a:effectLst>
                <a:latin typeface="+mn-lt"/>
              </a:rPr>
              <a:t>Hardware</a:t>
            </a:r>
          </a:p>
        </p:txBody>
      </p:sp>
      <p:sp>
        <p:nvSpPr>
          <p:cNvPr id="43" name="AutoShape 59"/>
          <p:cNvSpPr>
            <a:spLocks noChangeArrowheads="1"/>
          </p:cNvSpPr>
          <p:nvPr/>
        </p:nvSpPr>
        <p:spPr bwMode="auto">
          <a:xfrm>
            <a:off x="3524133" y="4436002"/>
            <a:ext cx="2526323" cy="502119"/>
          </a:xfrm>
          <a:prstGeom prst="cube">
            <a:avLst>
              <a:gd name="adj" fmla="val 55769"/>
            </a:avLst>
          </a:prstGeom>
          <a:gradFill>
            <a:gsLst>
              <a:gs pos="0">
                <a:schemeClr val="bg1">
                  <a:lumMod val="50000"/>
                  <a:alpha val="90000"/>
                </a:schemeClr>
              </a:gs>
              <a:gs pos="61000">
                <a:schemeClr val="bg1">
                  <a:lumMod val="60000"/>
                  <a:lumOff val="40000"/>
                  <a:alpha val="90000"/>
                </a:schemeClr>
              </a:gs>
              <a:gs pos="100000">
                <a:schemeClr val="bg1">
                  <a:lumMod val="75000"/>
                  <a:alpha val="90000"/>
                </a:schemeClr>
              </a:gs>
            </a:gsLst>
            <a:lin ang="2700000" scaled="1"/>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a:r>
              <a:rPr lang="en-US" sz="1400" dirty="0">
                <a:effectLst>
                  <a:outerShdw blurRad="38100" dist="38100" dir="2700000" algn="tl">
                    <a:srgbClr val="000000">
                      <a:alpha val="43137"/>
                    </a:srgbClr>
                  </a:outerShdw>
                </a:effectLst>
                <a:latin typeface="+mn-lt"/>
              </a:rPr>
              <a:t>Windows Server 2003</a:t>
            </a:r>
          </a:p>
        </p:txBody>
      </p:sp>
      <p:sp>
        <p:nvSpPr>
          <p:cNvPr id="44" name="AutoShape 62"/>
          <p:cNvSpPr>
            <a:spLocks noChangeArrowheads="1"/>
          </p:cNvSpPr>
          <p:nvPr/>
        </p:nvSpPr>
        <p:spPr bwMode="auto">
          <a:xfrm>
            <a:off x="3899274" y="4139566"/>
            <a:ext cx="2174631" cy="502119"/>
          </a:xfrm>
          <a:prstGeom prst="cube">
            <a:avLst>
              <a:gd name="adj" fmla="val 55769"/>
            </a:avLst>
          </a:prstGeom>
          <a:gradFill>
            <a:gsLst>
              <a:gs pos="0">
                <a:schemeClr val="bg2">
                  <a:alpha val="80000"/>
                </a:schemeClr>
              </a:gs>
              <a:gs pos="61000">
                <a:schemeClr val="bg2">
                  <a:lumMod val="65000"/>
                  <a:lumOff val="35000"/>
                  <a:alpha val="80000"/>
                </a:schemeClr>
              </a:gs>
              <a:gs pos="100000">
                <a:schemeClr val="bg2">
                  <a:alpha val="80000"/>
                </a:schemeClr>
              </a:gs>
            </a:gsLst>
            <a:lin ang="2700000" scaled="1"/>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a:r>
              <a:rPr lang="en-US" sz="1400" dirty="0">
                <a:effectLst>
                  <a:outerShdw blurRad="38100" dist="38100" dir="2700000" algn="tl">
                    <a:srgbClr val="000000">
                      <a:alpha val="43137"/>
                    </a:srgbClr>
                  </a:outerShdw>
                </a:effectLst>
                <a:latin typeface="+mn-lt"/>
              </a:rPr>
              <a:t>Virtual Server 2005 R2</a:t>
            </a:r>
          </a:p>
        </p:txBody>
      </p:sp>
      <p:sp>
        <p:nvSpPr>
          <p:cNvPr id="48" name="AutoShape 49"/>
          <p:cNvSpPr>
            <a:spLocks noChangeArrowheads="1"/>
          </p:cNvSpPr>
          <p:nvPr/>
        </p:nvSpPr>
        <p:spPr bwMode="auto">
          <a:xfrm>
            <a:off x="4286135" y="2819846"/>
            <a:ext cx="798635" cy="808254"/>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eaLnBrk="0" hangingPunct="0"/>
            <a:r>
              <a:rPr lang="en-US" sz="1300" dirty="0">
                <a:solidFill>
                  <a:schemeClr val="tx1"/>
                </a:solidFill>
                <a:effectLst>
                  <a:outerShdw blurRad="38100" dist="38100" dir="2700000" algn="tl">
                    <a:srgbClr val="000000"/>
                  </a:outerShdw>
                </a:effectLst>
                <a:latin typeface="+mn-lt"/>
              </a:rPr>
              <a:t>VM 2</a:t>
            </a:r>
          </a:p>
        </p:txBody>
      </p:sp>
      <p:sp>
        <p:nvSpPr>
          <p:cNvPr id="52" name="AutoShape 50"/>
          <p:cNvSpPr>
            <a:spLocks noChangeArrowheads="1"/>
          </p:cNvSpPr>
          <p:nvPr/>
        </p:nvSpPr>
        <p:spPr bwMode="auto">
          <a:xfrm>
            <a:off x="5102354" y="2821277"/>
            <a:ext cx="798635" cy="808254"/>
          </a:xfrm>
          <a:prstGeom prst="cube">
            <a:avLst>
              <a:gd name="adj" fmla="val 25000"/>
            </a:avLst>
          </a:prstGeom>
          <a:gradFill flip="none" rotWithShape="1">
            <a:gsLst>
              <a:gs pos="0">
                <a:schemeClr val="accent6">
                  <a:lumMod val="50000"/>
                  <a:alpha val="80000"/>
                </a:schemeClr>
              </a:gs>
              <a:gs pos="50000">
                <a:srgbClr val="4B94FF">
                  <a:alpha val="80000"/>
                </a:srgbClr>
              </a:gs>
              <a:gs pos="100000">
                <a:schemeClr val="accent6">
                  <a:lumMod val="50000"/>
                  <a:alpha val="80000"/>
                </a:schemeClr>
              </a:gs>
            </a:gsLst>
            <a:lin ang="2700000" scaled="1"/>
            <a:tileRect/>
          </a:gradFill>
          <a:ln w="9525">
            <a:no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eaLnBrk="0" hangingPunct="0"/>
            <a:r>
              <a:rPr lang="en-US" sz="1300" dirty="0">
                <a:solidFill>
                  <a:schemeClr val="tx1"/>
                </a:solidFill>
                <a:effectLst>
                  <a:outerShdw blurRad="38100" dist="38100" dir="2700000" algn="tl">
                    <a:srgbClr val="000000"/>
                  </a:outerShdw>
                </a:effectLst>
                <a:latin typeface="+mn-lt"/>
              </a:rPr>
              <a:t>VM 3</a:t>
            </a:r>
          </a:p>
        </p:txBody>
      </p:sp>
      <p:grpSp>
        <p:nvGrpSpPr>
          <p:cNvPr id="5" name="Group 63"/>
          <p:cNvGrpSpPr>
            <a:grpSpLocks/>
          </p:cNvGrpSpPr>
          <p:nvPr/>
        </p:nvGrpSpPr>
        <p:grpSpPr bwMode="auto">
          <a:xfrm>
            <a:off x="4598262" y="3670979"/>
            <a:ext cx="1060939" cy="549327"/>
            <a:chOff x="1763" y="2618"/>
            <a:chExt cx="724" cy="384"/>
          </a:xfrm>
        </p:grpSpPr>
        <p:pic>
          <p:nvPicPr>
            <p:cNvPr id="55" name="Picture 53" descr="Gel - Gel2 arrow MS yellow"/>
            <p:cNvPicPr>
              <a:picLocks noChangeAspect="1" noChangeArrowheads="1"/>
            </p:cNvPicPr>
            <p:nvPr/>
          </p:nvPicPr>
          <p:blipFill>
            <a:blip r:embed="rId7" cstate="print">
              <a:lum bright="6000"/>
            </a:blip>
            <a:srcRect/>
            <a:stretch>
              <a:fillRect/>
            </a:stretch>
          </p:blipFill>
          <p:spPr bwMode="auto">
            <a:xfrm rot="16200000">
              <a:off x="1655" y="2726"/>
              <a:ext cx="384" cy="167"/>
            </a:xfrm>
            <a:prstGeom prst="rect">
              <a:avLst/>
            </a:prstGeom>
            <a:noFill/>
            <a:effectLst>
              <a:outerShdw blurRad="152400" dist="63500" dir="5400000" sx="90000" sy="-19000" rotWithShape="0">
                <a:prstClr val="black">
                  <a:alpha val="60000"/>
                </a:prstClr>
              </a:outerShdw>
            </a:effectLst>
          </p:spPr>
        </p:pic>
        <p:pic>
          <p:nvPicPr>
            <p:cNvPr id="56" name="Picture 54" descr="Gel - Gel2 arrow MS yellow"/>
            <p:cNvPicPr>
              <a:picLocks noChangeAspect="1" noChangeArrowheads="1"/>
            </p:cNvPicPr>
            <p:nvPr/>
          </p:nvPicPr>
          <p:blipFill>
            <a:blip r:embed="rId7" cstate="print">
              <a:lum bright="6000"/>
            </a:blip>
            <a:srcRect/>
            <a:stretch>
              <a:fillRect/>
            </a:stretch>
          </p:blipFill>
          <p:spPr bwMode="auto">
            <a:xfrm rot="16200000">
              <a:off x="2212" y="2726"/>
              <a:ext cx="384" cy="167"/>
            </a:xfrm>
            <a:prstGeom prst="rect">
              <a:avLst/>
            </a:prstGeom>
            <a:noFill/>
            <a:effectLst>
              <a:outerShdw blurRad="152400" dist="63500" dir="5400000" sx="90000" sy="-19000" rotWithShape="0">
                <a:prstClr val="black">
                  <a:alpha val="60000"/>
                </a:prstClr>
              </a:outerShdw>
            </a:effectLst>
          </p:spPr>
        </p:pic>
      </p:grpSp>
      <p:pic>
        <p:nvPicPr>
          <p:cNvPr id="57" name="Picture 6" descr="C:\Documents and Settings\rajivaru\My Documents\MS_Files\VS_R2\infoweb\SysCenter_bL.png"/>
          <p:cNvPicPr>
            <a:picLocks noChangeAspect="1" noChangeArrowheads="1"/>
          </p:cNvPicPr>
          <p:nvPr/>
        </p:nvPicPr>
        <p:blipFill>
          <a:blip r:embed="rId8">
            <a:duotone>
              <a:schemeClr val="tx1"/>
              <a:srgbClr val="FFF1C1"/>
            </a:duotone>
          </a:blip>
          <a:srcRect/>
          <a:stretch>
            <a:fillRect/>
          </a:stretch>
        </p:blipFill>
        <p:spPr bwMode="auto">
          <a:xfrm>
            <a:off x="5240038" y="994726"/>
            <a:ext cx="2355809" cy="533605"/>
          </a:xfrm>
          <a:prstGeom prst="rect">
            <a:avLst/>
          </a:prstGeom>
          <a:noFill/>
          <a:effectLst>
            <a:outerShdw blurRad="50800" dist="38100" dir="2700000" algn="tl" rotWithShape="0">
              <a:prstClr val="black">
                <a:alpha val="40000"/>
              </a:prstClr>
            </a:outerShdw>
          </a:effectLst>
        </p:spPr>
      </p:pic>
      <p:pic>
        <p:nvPicPr>
          <p:cNvPr id="58" name="Picture 13" descr="C:\Documents and Settings\rajivaru\My Documents\MS_Files\VS_R2\Events\VMworld\SysCenter-VMM_bL_r.png"/>
          <p:cNvPicPr>
            <a:picLocks noChangeAspect="1" noChangeArrowheads="1"/>
          </p:cNvPicPr>
          <p:nvPr/>
        </p:nvPicPr>
        <p:blipFill>
          <a:blip r:embed="rId9">
            <a:lum bright="-100000" contrast="100000"/>
          </a:blip>
          <a:srcRect/>
          <a:stretch>
            <a:fillRect/>
          </a:stretch>
        </p:blipFill>
        <p:spPr bwMode="auto">
          <a:xfrm>
            <a:off x="5502396" y="1609311"/>
            <a:ext cx="1648681" cy="424795"/>
          </a:xfrm>
          <a:prstGeom prst="rect">
            <a:avLst/>
          </a:prstGeom>
          <a:noFill/>
          <a:effectLst>
            <a:outerShdw blurRad="50800" dist="38100" dir="2700000" algn="tl" rotWithShape="0">
              <a:prstClr val="black">
                <a:alpha val="40000"/>
              </a:prstClr>
            </a:outerShdw>
          </a:effectLst>
        </p:spPr>
      </p:pic>
      <p:grpSp>
        <p:nvGrpSpPr>
          <p:cNvPr id="6" name="Group 62"/>
          <p:cNvGrpSpPr/>
          <p:nvPr/>
        </p:nvGrpSpPr>
        <p:grpSpPr>
          <a:xfrm>
            <a:off x="6793685" y="3632516"/>
            <a:ext cx="283464" cy="731520"/>
            <a:chOff x="6735069" y="3071366"/>
            <a:chExt cx="283464" cy="820677"/>
          </a:xfrm>
          <a:effectLst>
            <a:outerShdw blurRad="177800" dist="38100" dir="5400000" sx="90000" sy="-19000" rotWithShape="0">
              <a:prstClr val="black">
                <a:alpha val="60000"/>
              </a:prstClr>
            </a:outerShdw>
          </a:effectLst>
        </p:grpSpPr>
        <p:pic>
          <p:nvPicPr>
            <p:cNvPr id="21531" name="Picture 18" descr="Gel - Gel2 arrow MS yellow"/>
            <p:cNvPicPr>
              <a:picLocks noChangeArrowheads="1"/>
            </p:cNvPicPr>
            <p:nvPr/>
          </p:nvPicPr>
          <p:blipFill>
            <a:blip r:embed="rId5" cstate="print">
              <a:lum bright="6000"/>
            </a:blip>
            <a:srcRect/>
            <a:stretch>
              <a:fillRect/>
            </a:stretch>
          </p:blipFill>
          <p:spPr bwMode="auto">
            <a:xfrm rot="16200000">
              <a:off x="6625341" y="3181094"/>
              <a:ext cx="502920" cy="283464"/>
            </a:xfrm>
            <a:prstGeom prst="rect">
              <a:avLst/>
            </a:prstGeom>
            <a:noFill/>
            <a:ln w="9525">
              <a:noFill/>
              <a:miter lim="800000"/>
              <a:headEnd/>
              <a:tailEnd/>
            </a:ln>
            <a:effectLst/>
          </p:spPr>
        </p:pic>
        <p:pic>
          <p:nvPicPr>
            <p:cNvPr id="62" name="Picture 18" descr="Gel - Gel2 arrow MS yellow"/>
            <p:cNvPicPr>
              <a:picLocks noChangeArrowheads="1"/>
            </p:cNvPicPr>
            <p:nvPr/>
          </p:nvPicPr>
          <p:blipFill>
            <a:blip r:embed="rId10" cstate="print">
              <a:lum bright="6000"/>
            </a:blip>
            <a:srcRect/>
            <a:stretch>
              <a:fillRect/>
            </a:stretch>
          </p:blipFill>
          <p:spPr bwMode="auto">
            <a:xfrm rot="16200000" flipH="1">
              <a:off x="6622480" y="3507416"/>
              <a:ext cx="502920" cy="266333"/>
            </a:xfrm>
            <a:prstGeom prst="rect">
              <a:avLst/>
            </a:prstGeom>
            <a:noFill/>
            <a:ln w="9525">
              <a:noFill/>
              <a:miter lim="800000"/>
              <a:headEnd/>
              <a:tailEnd/>
            </a:ln>
            <a:effectLst/>
          </p:spPr>
        </p:pic>
      </p:grpSp>
      <p:pic>
        <p:nvPicPr>
          <p:cNvPr id="496641" name="Picture 1" descr="D:\Aeshen\TechNet 2006\12-December\Msft-longhorn-papers\TDM Deck\Windows Illustration Icons\Download Arrow.png"/>
          <p:cNvPicPr>
            <a:picLocks noChangeAspect="1" noChangeArrowheads="1"/>
          </p:cNvPicPr>
          <p:nvPr/>
        </p:nvPicPr>
        <p:blipFill>
          <a:blip r:embed="rId11"/>
          <a:srcRect/>
          <a:stretch>
            <a:fillRect/>
          </a:stretch>
        </p:blipFill>
        <p:spPr bwMode="auto">
          <a:xfrm rot="12055100">
            <a:off x="7015472" y="5408568"/>
            <a:ext cx="775602" cy="1013711"/>
          </a:xfrm>
          <a:prstGeom prst="rect">
            <a:avLst/>
          </a:prstGeom>
          <a:noFill/>
          <a:effectLst>
            <a:outerShdw blurRad="50800" dist="38100" dir="2700000" algn="tl" rotWithShape="0">
              <a:prstClr val="black">
                <a:alpha val="40000"/>
              </a:prstClr>
            </a:outerShdw>
          </a:effectLst>
        </p:spPr>
      </p:pic>
      <p:pic>
        <p:nvPicPr>
          <p:cNvPr id="64" name="Picture 1" descr="D:\Aeshen\TechNet 2006\12-December\Msft-longhorn-papers\TDM Deck\Windows Illustration Icons\Download Arrow.png"/>
          <p:cNvPicPr>
            <a:picLocks noChangeArrowheads="1"/>
          </p:cNvPicPr>
          <p:nvPr/>
        </p:nvPicPr>
        <p:blipFill>
          <a:blip r:embed="rId11"/>
          <a:srcRect/>
          <a:stretch>
            <a:fillRect/>
          </a:stretch>
        </p:blipFill>
        <p:spPr bwMode="auto">
          <a:xfrm rot="9757834" flipH="1">
            <a:off x="4578062" y="5388033"/>
            <a:ext cx="777240" cy="1014984"/>
          </a:xfrm>
          <a:prstGeom prst="rect">
            <a:avLst/>
          </a:prstGeom>
          <a:noFill/>
          <a:effectLst>
            <a:outerShdw blurRad="50800" dist="38100" dir="2700000" algn="tl" rotWithShape="0">
              <a:prstClr val="black">
                <a:alpha val="40000"/>
              </a:prstClr>
            </a:outerShdw>
          </a:effectLst>
        </p:spPr>
      </p:pic>
      <p:pic>
        <p:nvPicPr>
          <p:cNvPr id="65" name="Picture 1" descr="D:\Aeshen\TechNet 2006\12-December\Msft-longhorn-papers\TDM Deck\Windows Illustration Icons\Download Arrow.png"/>
          <p:cNvPicPr>
            <a:picLocks noChangeAspect="1" noChangeArrowheads="1"/>
          </p:cNvPicPr>
          <p:nvPr/>
        </p:nvPicPr>
        <p:blipFill>
          <a:blip r:embed="rId11"/>
          <a:srcRect/>
          <a:stretch>
            <a:fillRect/>
          </a:stretch>
        </p:blipFill>
        <p:spPr bwMode="auto">
          <a:xfrm rot="10494254" flipV="1">
            <a:off x="7244700" y="1454550"/>
            <a:ext cx="775602" cy="927045"/>
          </a:xfrm>
          <a:prstGeom prst="rect">
            <a:avLst/>
          </a:prstGeom>
          <a:noFill/>
          <a:effectLst>
            <a:outerShdw blurRad="50800" dist="38100" dir="2700000" algn="tl" rotWithShape="0">
              <a:prstClr val="black">
                <a:alpha val="40000"/>
              </a:prstClr>
            </a:outerShdw>
          </a:effectLst>
        </p:spPr>
      </p:pic>
      <p:pic>
        <p:nvPicPr>
          <p:cNvPr id="66" name="Picture 1" descr="D:\Aeshen\TechNet 2006\12-December\Msft-longhorn-papers\TDM Deck\Windows Illustration Icons\Download Arrow.png"/>
          <p:cNvPicPr>
            <a:picLocks noChangeArrowheads="1"/>
          </p:cNvPicPr>
          <p:nvPr/>
        </p:nvPicPr>
        <p:blipFill>
          <a:blip r:embed="rId11"/>
          <a:srcRect/>
          <a:stretch>
            <a:fillRect/>
          </a:stretch>
        </p:blipFill>
        <p:spPr bwMode="auto">
          <a:xfrm rot="10800000" flipH="1" flipV="1">
            <a:off x="4416963" y="1514745"/>
            <a:ext cx="777240" cy="928209"/>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1000"/>
                                        <p:tgtEl>
                                          <p:spTgt spid="43"/>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1000"/>
                                        <p:tgtEl>
                                          <p:spTgt spid="44"/>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par>
                          <p:cTn id="31" fill="hold">
                            <p:stCondLst>
                              <p:cond delay="6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1000"/>
                                        <p:tgtEl>
                                          <p:spTgt spid="3"/>
                                        </p:tgtEl>
                                      </p:cBhvr>
                                    </p:animEffect>
                                  </p:childTnLst>
                                </p:cTn>
                              </p:par>
                            </p:childTnLst>
                          </p:cTn>
                        </p:par>
                        <p:par>
                          <p:cTn id="35" fill="hold">
                            <p:stCondLst>
                              <p:cond delay="7000"/>
                            </p:stCondLst>
                            <p:childTnLst>
                              <p:par>
                                <p:cTn id="36" presetID="22" presetClass="entr" presetSubtype="4"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1000"/>
                                        <p:tgtEl>
                                          <p:spTgt spid="6"/>
                                        </p:tgtEl>
                                      </p:cBhvr>
                                    </p:animEffect>
                                  </p:childTnLst>
                                </p:cTn>
                              </p:par>
                              <p:par>
                                <p:cTn id="39" presetID="22" presetClass="entr" presetSubtype="4" fill="hold" nodeType="withEffect">
                                  <p:stCondLst>
                                    <p:cond delay="0"/>
                                  </p:stCondLst>
                                  <p:childTnLst>
                                    <p:set>
                                      <p:cBhvr>
                                        <p:cTn id="40" dur="1" fill="hold">
                                          <p:stCondLst>
                                            <p:cond delay="0"/>
                                          </p:stCondLst>
                                        </p:cTn>
                                        <p:tgtEl>
                                          <p:spTgt spid="21532"/>
                                        </p:tgtEl>
                                        <p:attrNameLst>
                                          <p:attrName>style.visibility</p:attrName>
                                        </p:attrNameLst>
                                      </p:cBhvr>
                                      <p:to>
                                        <p:strVal val="visible"/>
                                      </p:to>
                                    </p:set>
                                    <p:animEffect transition="in" filter="wipe(down)">
                                      <p:cBhvr>
                                        <p:cTn id="41" dur="1000"/>
                                        <p:tgtEl>
                                          <p:spTgt spid="21532"/>
                                        </p:tgtEl>
                                      </p:cBhvr>
                                    </p:animEffect>
                                  </p:childTnLst>
                                </p:cTn>
                              </p:par>
                              <p:par>
                                <p:cTn id="42" presetID="22" presetClass="entr" presetSubtype="4" fill="hold" nodeType="withEffect">
                                  <p:stCondLst>
                                    <p:cond delay="0"/>
                                  </p:stCondLst>
                                  <p:childTnLst>
                                    <p:set>
                                      <p:cBhvr>
                                        <p:cTn id="43" dur="1" fill="hold">
                                          <p:stCondLst>
                                            <p:cond delay="0"/>
                                          </p:stCondLst>
                                        </p:cTn>
                                        <p:tgtEl>
                                          <p:spTgt spid="21533"/>
                                        </p:tgtEl>
                                        <p:attrNameLst>
                                          <p:attrName>style.visibility</p:attrName>
                                        </p:attrNameLst>
                                      </p:cBhvr>
                                      <p:to>
                                        <p:strVal val="visible"/>
                                      </p:to>
                                    </p:set>
                                    <p:animEffect transition="in" filter="wipe(down)">
                                      <p:cBhvr>
                                        <p:cTn id="44" dur="1000"/>
                                        <p:tgtEl>
                                          <p:spTgt spid="21533"/>
                                        </p:tgtEl>
                                      </p:cBhvr>
                                    </p:animEffect>
                                  </p:childTnLst>
                                </p:cTn>
                              </p:par>
                            </p:childTnLst>
                          </p:cTn>
                        </p:par>
                        <p:par>
                          <p:cTn id="45" fill="hold">
                            <p:stCondLst>
                              <p:cond delay="8000"/>
                            </p:stCondLst>
                            <p:childTnLst>
                              <p:par>
                                <p:cTn id="46" presetID="10" presetClass="entr" presetSubtype="0" fill="hold" grpId="0" nodeType="afterEffect">
                                  <p:stCondLst>
                                    <p:cond delay="0"/>
                                  </p:stCondLst>
                                  <p:childTnLst>
                                    <p:set>
                                      <p:cBhvr>
                                        <p:cTn id="47" dur="1" fill="hold">
                                          <p:stCondLst>
                                            <p:cond delay="0"/>
                                          </p:stCondLst>
                                        </p:cTn>
                                        <p:tgtEl>
                                          <p:spTgt spid="91150"/>
                                        </p:tgtEl>
                                        <p:attrNameLst>
                                          <p:attrName>style.visibility</p:attrName>
                                        </p:attrNameLst>
                                      </p:cBhvr>
                                      <p:to>
                                        <p:strVal val="visible"/>
                                      </p:to>
                                    </p:set>
                                    <p:animEffect transition="in" filter="fade">
                                      <p:cBhvr>
                                        <p:cTn id="48" dur="1000"/>
                                        <p:tgtEl>
                                          <p:spTgt spid="911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1151"/>
                                        </p:tgtEl>
                                        <p:attrNameLst>
                                          <p:attrName>style.visibility</p:attrName>
                                        </p:attrNameLst>
                                      </p:cBhvr>
                                      <p:to>
                                        <p:strVal val="visible"/>
                                      </p:to>
                                    </p:set>
                                    <p:animEffect transition="in" filter="fade">
                                      <p:cBhvr>
                                        <p:cTn id="51" dur="1000"/>
                                        <p:tgtEl>
                                          <p:spTgt spid="911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1152"/>
                                        </p:tgtEl>
                                        <p:attrNameLst>
                                          <p:attrName>style.visibility</p:attrName>
                                        </p:attrNameLst>
                                      </p:cBhvr>
                                      <p:to>
                                        <p:strVal val="visible"/>
                                      </p:to>
                                    </p:set>
                                    <p:animEffect transition="in" filter="fade">
                                      <p:cBhvr>
                                        <p:cTn id="54" dur="1000"/>
                                        <p:tgtEl>
                                          <p:spTgt spid="911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childTnLst>
                                </p:cTn>
                              </p:par>
                            </p:childTnLst>
                          </p:cTn>
                        </p:par>
                        <p:par>
                          <p:cTn id="60" fill="hold">
                            <p:stCondLst>
                              <p:cond delay="1000"/>
                            </p:stCondLst>
                            <p:childTnLst>
                              <p:par>
                                <p:cTn id="61" presetID="22" presetClass="entr" presetSubtype="4" fill="hold" nodeType="afterEffect">
                                  <p:stCondLst>
                                    <p:cond delay="0"/>
                                  </p:stCondLst>
                                  <p:childTnLst>
                                    <p:set>
                                      <p:cBhvr>
                                        <p:cTn id="62" dur="1" fill="hold">
                                          <p:stCondLst>
                                            <p:cond delay="0"/>
                                          </p:stCondLst>
                                        </p:cTn>
                                        <p:tgtEl>
                                          <p:spTgt spid="496641"/>
                                        </p:tgtEl>
                                        <p:attrNameLst>
                                          <p:attrName>style.visibility</p:attrName>
                                        </p:attrNameLst>
                                      </p:cBhvr>
                                      <p:to>
                                        <p:strVal val="visible"/>
                                      </p:to>
                                    </p:set>
                                    <p:animEffect transition="in" filter="wipe(down)">
                                      <p:cBhvr>
                                        <p:cTn id="63" dur="1000"/>
                                        <p:tgtEl>
                                          <p:spTgt spid="496641"/>
                                        </p:tgtEl>
                                      </p:cBhvr>
                                    </p:animEffect>
                                  </p:childTnLst>
                                </p:cTn>
                              </p:par>
                              <p:par>
                                <p:cTn id="64" presetID="22" presetClass="entr" presetSubtype="4"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down)">
                                      <p:cBhvr>
                                        <p:cTn id="66" dur="10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childTnLst>
                                </p:cTn>
                              </p:par>
                            </p:childTnLst>
                          </p:cTn>
                        </p:par>
                        <p:par>
                          <p:cTn id="76" fill="hold">
                            <p:stCondLst>
                              <p:cond delay="2000"/>
                            </p:stCondLst>
                            <p:childTnLst>
                              <p:par>
                                <p:cTn id="77" presetID="22" presetClass="entr" presetSubtype="1" fill="hold" nodeType="after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up)">
                                      <p:cBhvr>
                                        <p:cTn id="79" dur="1000"/>
                                        <p:tgtEl>
                                          <p:spTgt spid="65"/>
                                        </p:tgtEl>
                                      </p:cBhvr>
                                    </p:animEffect>
                                  </p:childTnLst>
                                </p:cTn>
                              </p:par>
                              <p:par>
                                <p:cTn id="80" presetID="22" presetClass="entr" presetSubtype="1"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wipe(up)">
                                      <p:cBhvr>
                                        <p:cTn id="8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0" grpId="0" animBg="1"/>
      <p:bldP spid="91151" grpId="0" animBg="1"/>
      <p:bldP spid="91152" grpId="0" animBg="1"/>
      <p:bldP spid="42" grpId="0" animBg="1"/>
      <p:bldP spid="43" grpId="0" animBg="1"/>
      <p:bldP spid="44" grpId="0" animBg="1"/>
      <p:bldP spid="48"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Hyper-V </a:t>
            </a:r>
            <a:r>
              <a:rPr lang="en-GB" dirty="0" err="1" smtClean="0"/>
              <a:t>vs</a:t>
            </a:r>
            <a:r>
              <a:rPr lang="en-GB" dirty="0" smtClean="0"/>
              <a:t> Virtual server</a:t>
            </a:r>
            <a:endParaRPr lang="en-GB" dirty="0"/>
          </a:p>
        </p:txBody>
      </p:sp>
      <p:graphicFrame>
        <p:nvGraphicFramePr>
          <p:cNvPr id="92161" name="Object 1"/>
          <p:cNvGraphicFramePr>
            <a:graphicFrameLocks noChangeAspect="1"/>
          </p:cNvGraphicFramePr>
          <p:nvPr/>
        </p:nvGraphicFramePr>
        <p:xfrm>
          <a:off x="549275" y="1981200"/>
          <a:ext cx="8039100" cy="4495800"/>
        </p:xfrm>
        <a:graphic>
          <a:graphicData uri="http://schemas.openxmlformats.org/presentationml/2006/ole">
            <p:oleObj spid="_x0000_s44034" name="Document" r:id="rId4" imgW="8392848" imgH="4601448" progId="Word.Document.12">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and enlightenments</a:t>
            </a:r>
            <a:endParaRPr lang="en-GB" dirty="0"/>
          </a:p>
        </p:txBody>
      </p:sp>
      <p:sp>
        <p:nvSpPr>
          <p:cNvPr id="5" name="Content Placeholder 4"/>
          <p:cNvSpPr>
            <a:spLocks noGrp="1"/>
          </p:cNvSpPr>
          <p:nvPr>
            <p:ph idx="1"/>
          </p:nvPr>
        </p:nvSpPr>
        <p:spPr/>
        <p:txBody>
          <a:bodyPr/>
          <a:lstStyle/>
          <a:p>
            <a:r>
              <a:rPr lang="en-GB" dirty="0" err="1" smtClean="0"/>
              <a:t>VMs</a:t>
            </a:r>
            <a:r>
              <a:rPr lang="en-GB" dirty="0" smtClean="0"/>
              <a:t> in virtual server see </a:t>
            </a:r>
            <a:r>
              <a:rPr lang="en-GB" i="1" dirty="0" smtClean="0"/>
              <a:t>emulated </a:t>
            </a:r>
            <a:r>
              <a:rPr lang="en-GB" dirty="0" smtClean="0"/>
              <a:t>hardware</a:t>
            </a:r>
          </a:p>
          <a:p>
            <a:pPr lvl="1"/>
            <a:r>
              <a:rPr lang="en-GB" dirty="0" smtClean="0"/>
              <a:t>S3 Trio Graphics, DEC 21140 </a:t>
            </a:r>
            <a:r>
              <a:rPr lang="en-GB" dirty="0" err="1" smtClean="0"/>
              <a:t>ethernet</a:t>
            </a:r>
            <a:r>
              <a:rPr lang="en-GB" dirty="0" smtClean="0"/>
              <a:t> etc</a:t>
            </a:r>
          </a:p>
          <a:p>
            <a:pPr lvl="1"/>
            <a:r>
              <a:rPr lang="en-GB" dirty="0" smtClean="0"/>
              <a:t>Significant overhead</a:t>
            </a:r>
          </a:p>
          <a:p>
            <a:r>
              <a:rPr lang="en-GB" dirty="0" smtClean="0"/>
              <a:t>Enlightened </a:t>
            </a:r>
            <a:r>
              <a:rPr lang="en-GB" dirty="0" err="1" smtClean="0"/>
              <a:t>VMs</a:t>
            </a:r>
            <a:r>
              <a:rPr lang="en-GB" dirty="0" smtClean="0"/>
              <a:t> in Hyper-V see a Software bus</a:t>
            </a:r>
          </a:p>
          <a:p>
            <a:r>
              <a:rPr lang="en-GB" dirty="0" smtClean="0"/>
              <a:t>VM bus devices for network, graphics etc</a:t>
            </a:r>
          </a:p>
          <a:p>
            <a:pPr lvl="1"/>
            <a:r>
              <a:rPr lang="en-GB" dirty="0" smtClean="0"/>
              <a:t>VM bus links “stub” in child partition</a:t>
            </a:r>
            <a:br>
              <a:rPr lang="en-GB" dirty="0" smtClean="0"/>
            </a:br>
            <a:r>
              <a:rPr lang="en-GB" dirty="0" smtClean="0"/>
              <a:t>to driver in parent partition</a:t>
            </a:r>
          </a:p>
          <a:p>
            <a:r>
              <a:rPr lang="en-GB" dirty="0" smtClean="0"/>
              <a:t>Can can </a:t>
            </a:r>
            <a:r>
              <a:rPr lang="en-GB" i="1" dirty="0" smtClean="0"/>
              <a:t>still </a:t>
            </a:r>
            <a:r>
              <a:rPr lang="en-GB" dirty="0" smtClean="0"/>
              <a:t>emulate for unenlightened </a:t>
            </a:r>
            <a:r>
              <a:rPr lang="en-GB" dirty="0" err="1" smtClean="0"/>
              <a:t>VMs</a:t>
            </a:r>
            <a:endParaRPr lang="en-GB" dirty="0" smtClean="0"/>
          </a:p>
          <a:p>
            <a:endParaRPr lang="en-GB" dirty="0" smtClean="0"/>
          </a:p>
          <a:p>
            <a:pPr lvl="1"/>
            <a:endParaRPr lang="en-GB" dirty="0" smtClean="0"/>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Demo</a:t>
            </a:r>
            <a:endParaRPr lang="en-GB" dirty="0"/>
          </a:p>
        </p:txBody>
      </p:sp>
      <p:sp>
        <p:nvSpPr>
          <p:cNvPr id="6" name="Subtitle 5"/>
          <p:cNvSpPr>
            <a:spLocks noGrp="1"/>
          </p:cNvSpPr>
          <p:nvPr>
            <p:ph type="subTitle" idx="1"/>
          </p:nvPr>
        </p:nvSpPr>
        <p:spPr/>
        <p:txBody>
          <a:bodyPr/>
          <a:lstStyle/>
          <a:p>
            <a:r>
              <a:rPr lang="en-GB" dirty="0" smtClean="0"/>
              <a:t>Hyper-V</a:t>
            </a:r>
            <a:br>
              <a:rPr lang="en-GB" dirty="0" smtClean="0"/>
            </a:br>
            <a:r>
              <a:rPr lang="en-GB" dirty="0" smtClean="0"/>
              <a:t> Management, Configuration and VM bus</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VMWare</a:t>
            </a:r>
            <a:r>
              <a:rPr lang="en-GB" dirty="0" smtClean="0"/>
              <a:t> comparison</a:t>
            </a:r>
            <a:endParaRPr lang="en-GB" dirty="0"/>
          </a:p>
        </p:txBody>
      </p:sp>
      <p:graphicFrame>
        <p:nvGraphicFramePr>
          <p:cNvPr id="4" name="Table 3"/>
          <p:cNvGraphicFramePr>
            <a:graphicFrameLocks noGrp="1"/>
          </p:cNvGraphicFramePr>
          <p:nvPr/>
        </p:nvGraphicFramePr>
        <p:xfrm>
          <a:off x="357158" y="1785926"/>
          <a:ext cx="8358248" cy="4106027"/>
        </p:xfrm>
        <a:graphic>
          <a:graphicData uri="http://schemas.openxmlformats.org/drawingml/2006/table">
            <a:tbl>
              <a:tblPr/>
              <a:tblGrid>
                <a:gridCol w="1979585"/>
                <a:gridCol w="1906267"/>
                <a:gridCol w="1466359"/>
                <a:gridCol w="1437076"/>
                <a:gridCol w="1568961"/>
              </a:tblGrid>
              <a:tr h="542015">
                <a:tc>
                  <a:txBody>
                    <a:bodyPr/>
                    <a:lstStyle/>
                    <a:p>
                      <a:pPr marL="0" marR="0" algn="ctr" fontAlgn="t">
                        <a:spcBef>
                          <a:spcPts val="0"/>
                        </a:spcBef>
                        <a:spcAft>
                          <a:spcPts val="0"/>
                        </a:spcAft>
                      </a:pPr>
                      <a:r>
                        <a:rPr lang="en-GB" sz="1400" b="1" dirty="0">
                          <a:latin typeface="Calibri"/>
                        </a:rPr>
                        <a:t>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400" b="1" dirty="0">
                          <a:latin typeface="Calibri"/>
                        </a:rPr>
                        <a:t>Windows Server 2008  Virtualization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400" b="1" dirty="0" err="1">
                          <a:latin typeface="Calibri"/>
                        </a:rPr>
                        <a:t>VMware</a:t>
                      </a:r>
                      <a:r>
                        <a:rPr lang="en-GB" sz="1400" b="1" dirty="0">
                          <a:latin typeface="Calibri"/>
                        </a:rPr>
                        <a:t> V13 Starter</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400" b="1" dirty="0" err="1">
                          <a:latin typeface="Calibri"/>
                        </a:rPr>
                        <a:t>VMware</a:t>
                      </a:r>
                      <a:r>
                        <a:rPr lang="en-GB" sz="1400" b="1" dirty="0">
                          <a:latin typeface="Calibri"/>
                        </a:rPr>
                        <a:t> V13 Standard</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en-GB" sz="1400" b="1" dirty="0" err="1">
                          <a:latin typeface="Calibri"/>
                        </a:rPr>
                        <a:t>VMware</a:t>
                      </a:r>
                      <a:r>
                        <a:rPr lang="en-GB" sz="1400" b="1" dirty="0">
                          <a:latin typeface="Calibri"/>
                        </a:rPr>
                        <a:t> V13 Enterprise</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42015">
                <a:tc>
                  <a:txBody>
                    <a:bodyPr/>
                    <a:lstStyle/>
                    <a:p>
                      <a:pPr marL="0" marR="0" fontAlgn="t">
                        <a:spcBef>
                          <a:spcPts val="0"/>
                        </a:spcBef>
                        <a:spcAft>
                          <a:spcPts val="0"/>
                        </a:spcAft>
                      </a:pPr>
                      <a:r>
                        <a:rPr lang="en-GB" sz="1400" b="1" dirty="0">
                          <a:latin typeface="Calibri"/>
                        </a:rPr>
                        <a:t>Volume Shadow Service </a:t>
                      </a:r>
                      <a:r>
                        <a:rPr lang="en-GB" sz="1400" b="1" dirty="0" smtClean="0">
                          <a:latin typeface="Calibri"/>
                        </a:rPr>
                        <a:t/>
                      </a:r>
                      <a:br>
                        <a:rPr lang="en-GB" sz="1400" b="1" dirty="0" smtClean="0">
                          <a:latin typeface="Calibri"/>
                        </a:rPr>
                      </a:br>
                      <a:r>
                        <a:rPr lang="en-GB" sz="1400" b="1" dirty="0" smtClean="0">
                          <a:latin typeface="Calibri"/>
                        </a:rPr>
                        <a:t>Support </a:t>
                      </a:r>
                      <a:r>
                        <a:rPr lang="en-GB" sz="1400" b="1" dirty="0">
                          <a:latin typeface="Calibri"/>
                        </a:rPr>
                        <a:t>for Host backup?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Yes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Proprietary  </a:t>
                      </a:r>
                      <a:r>
                        <a:rPr lang="en-GB" sz="1400" dirty="0" smtClean="0">
                          <a:latin typeface="Calibri"/>
                        </a:rPr>
                        <a:t>Solution </a:t>
                      </a:r>
                      <a:endParaRPr lang="en-GB" sz="1400" dirty="0">
                        <a:latin typeface="Calibri"/>
                      </a:endParaRP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31644">
                <a:tc>
                  <a:txBody>
                    <a:bodyPr/>
                    <a:lstStyle/>
                    <a:p>
                      <a:pPr marL="0" marR="0" fontAlgn="t">
                        <a:spcBef>
                          <a:spcPts val="0"/>
                        </a:spcBef>
                        <a:spcAft>
                          <a:spcPts val="0"/>
                        </a:spcAft>
                      </a:pPr>
                      <a:r>
                        <a:rPr lang="en-GB" sz="1400" b="1" dirty="0">
                          <a:latin typeface="Calibri"/>
                        </a:rPr>
                        <a:t>Quick Migration?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b="1" dirty="0">
                          <a:solidFill>
                            <a:srgbClr val="FF0000"/>
                          </a:solidFill>
                          <a:latin typeface="Calibri"/>
                        </a:rPr>
                        <a:t>Yes, RTM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N/A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31644">
                <a:tc>
                  <a:txBody>
                    <a:bodyPr/>
                    <a:lstStyle/>
                    <a:p>
                      <a:pPr marL="0" marR="0" fontAlgn="t">
                        <a:spcBef>
                          <a:spcPts val="0"/>
                        </a:spcBef>
                        <a:spcAft>
                          <a:spcPts val="0"/>
                        </a:spcAft>
                      </a:pPr>
                      <a:r>
                        <a:rPr lang="en-GB" sz="1400" b="1" dirty="0">
                          <a:latin typeface="Calibri"/>
                        </a:rPr>
                        <a:t>Live Migration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b="1" dirty="0">
                          <a:solidFill>
                            <a:srgbClr val="FF0000"/>
                          </a:solidFill>
                          <a:latin typeface="Calibri"/>
                        </a:rPr>
                        <a:t>RTM +1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b="1" dirty="0">
                          <a:latin typeface="Calibri"/>
                        </a:rPr>
                        <a:t>Yes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42015">
                <a:tc>
                  <a:txBody>
                    <a:bodyPr/>
                    <a:lstStyle/>
                    <a:p>
                      <a:pPr marL="0" marR="0" fontAlgn="t">
                        <a:spcBef>
                          <a:spcPts val="0"/>
                        </a:spcBef>
                        <a:spcAft>
                          <a:spcPts val="0"/>
                        </a:spcAft>
                      </a:pPr>
                      <a:r>
                        <a:rPr lang="en-GB" sz="1400" b="1" dirty="0">
                          <a:latin typeface="Calibri"/>
                        </a:rPr>
                        <a:t>Unplanned downtime </a:t>
                      </a:r>
                      <a:endParaRPr lang="en-GB" sz="1400" b="1" dirty="0" smtClean="0">
                        <a:latin typeface="Calibri"/>
                      </a:endParaRPr>
                    </a:p>
                    <a:p>
                      <a:pPr marL="0" marR="0" fontAlgn="t">
                        <a:spcBef>
                          <a:spcPts val="0"/>
                        </a:spcBef>
                        <a:spcAft>
                          <a:spcPts val="0"/>
                        </a:spcAft>
                      </a:pPr>
                      <a:r>
                        <a:rPr lang="en-GB" sz="1400" b="1" dirty="0" smtClean="0">
                          <a:latin typeface="Calibri"/>
                        </a:rPr>
                        <a:t>failover</a:t>
                      </a:r>
                      <a:endParaRPr lang="en-GB" sz="1400" b="1" dirty="0">
                        <a:latin typeface="Calibri"/>
                      </a:endParaRP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Yes, RTM; Parity with VMware V13 EE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No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a:latin typeface="Calibri"/>
                        </a:rPr>
                        <a:t>Yes;  Parity with Windows  Virtualization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685590">
                <a:tc>
                  <a:txBody>
                    <a:bodyPr/>
                    <a:lstStyle/>
                    <a:p>
                      <a:pPr marL="0" marR="0" fontAlgn="t">
                        <a:spcBef>
                          <a:spcPts val="0"/>
                        </a:spcBef>
                        <a:spcAft>
                          <a:spcPts val="0"/>
                        </a:spcAft>
                      </a:pPr>
                      <a:r>
                        <a:rPr lang="en-GB" sz="1400" b="1" dirty="0">
                          <a:latin typeface="Calibri"/>
                        </a:rPr>
                        <a:t>Cost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smtClean="0">
                          <a:latin typeface="Calibri"/>
                        </a:rPr>
                        <a:t>$28</a:t>
                      </a:r>
                      <a:endParaRPr lang="en-GB" sz="1400" dirty="0">
                        <a:latin typeface="Calibri"/>
                      </a:endParaRP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$1000 / 2 sockets</a:t>
                      </a:r>
                    </a:p>
                    <a:p>
                      <a:pPr marL="0" marR="0" fontAlgn="t">
                        <a:spcBef>
                          <a:spcPts val="0"/>
                        </a:spcBef>
                        <a:spcAft>
                          <a:spcPts val="0"/>
                        </a:spcAft>
                      </a:pPr>
                      <a:r>
                        <a:rPr lang="en-GB" sz="1400" dirty="0">
                          <a:latin typeface="Calibri"/>
                        </a:rPr>
                        <a:t>$2000 / 4 sockets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$3,750 / 2 sockets</a:t>
                      </a:r>
                    </a:p>
                    <a:p>
                      <a:pPr marL="0" marR="0" fontAlgn="t">
                        <a:spcBef>
                          <a:spcPts val="0"/>
                        </a:spcBef>
                        <a:spcAft>
                          <a:spcPts val="0"/>
                        </a:spcAft>
                      </a:pPr>
                      <a:r>
                        <a:rPr lang="en-GB" sz="1400" dirty="0">
                          <a:latin typeface="Calibri"/>
                        </a:rPr>
                        <a:t>$7,500 / 4 sockets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$5750 / 2 sockets</a:t>
                      </a:r>
                    </a:p>
                    <a:p>
                      <a:pPr marL="0" marR="0" fontAlgn="t">
                        <a:spcBef>
                          <a:spcPts val="0"/>
                        </a:spcBef>
                        <a:spcAft>
                          <a:spcPts val="0"/>
                        </a:spcAft>
                      </a:pPr>
                      <a:r>
                        <a:rPr lang="en-GB" sz="1400" dirty="0">
                          <a:latin typeface="Calibri"/>
                        </a:rPr>
                        <a:t>$11,500 / 4 sockets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962755">
                <a:tc>
                  <a:txBody>
                    <a:bodyPr/>
                    <a:lstStyle/>
                    <a:p>
                      <a:pPr marL="0" marR="0" fontAlgn="t">
                        <a:spcBef>
                          <a:spcPts val="0"/>
                        </a:spcBef>
                        <a:spcAft>
                          <a:spcPts val="0"/>
                        </a:spcAft>
                      </a:pPr>
                      <a:r>
                        <a:rPr lang="en-GB" sz="1400" b="1" dirty="0">
                          <a:latin typeface="Calibri"/>
                        </a:rPr>
                        <a:t>Additional  Comments:</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High Availability Built In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No SAN support </a:t>
                      </a:r>
                    </a:p>
                    <a:p>
                      <a:pPr marL="0" marR="0" fontAlgn="t">
                        <a:spcBef>
                          <a:spcPts val="0"/>
                        </a:spcBef>
                        <a:spcAft>
                          <a:spcPts val="0"/>
                        </a:spcAft>
                      </a:pPr>
                      <a:r>
                        <a:rPr lang="en-GB" sz="1400" dirty="0">
                          <a:latin typeface="Calibri"/>
                        </a:rPr>
                        <a:t>Limited to 8 GB </a:t>
                      </a:r>
                    </a:p>
                    <a:p>
                      <a:pPr marL="0" marR="0" fontAlgn="t">
                        <a:spcBef>
                          <a:spcPts val="0"/>
                        </a:spcBef>
                        <a:spcAft>
                          <a:spcPts val="0"/>
                        </a:spcAft>
                      </a:pPr>
                      <a:r>
                        <a:rPr lang="en-GB" sz="1400" dirty="0">
                          <a:latin typeface="Calibri"/>
                        </a:rPr>
                        <a:t>of physical </a:t>
                      </a:r>
                    </a:p>
                    <a:p>
                      <a:pPr marL="0" marR="0" fontAlgn="t">
                        <a:spcBef>
                          <a:spcPts val="0"/>
                        </a:spcBef>
                        <a:spcAft>
                          <a:spcPts val="0"/>
                        </a:spcAft>
                      </a:pPr>
                      <a:r>
                        <a:rPr lang="en-GB" sz="1400" dirty="0">
                          <a:latin typeface="Calibri"/>
                        </a:rPr>
                        <a:t>memory support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No migration or </a:t>
                      </a:r>
                    </a:p>
                    <a:p>
                      <a:pPr marL="0" marR="0" fontAlgn="t">
                        <a:spcBef>
                          <a:spcPts val="0"/>
                        </a:spcBef>
                        <a:spcAft>
                          <a:spcPts val="0"/>
                        </a:spcAft>
                      </a:pPr>
                      <a:r>
                        <a:rPr lang="en-GB" sz="1400" dirty="0">
                          <a:latin typeface="Calibri"/>
                        </a:rPr>
                        <a:t>server side </a:t>
                      </a:r>
                    </a:p>
                    <a:p>
                      <a:pPr marL="0" marR="0" fontAlgn="t">
                        <a:spcBef>
                          <a:spcPts val="0"/>
                        </a:spcBef>
                        <a:spcAft>
                          <a:spcPts val="0"/>
                        </a:spcAft>
                      </a:pPr>
                      <a:r>
                        <a:rPr lang="en-GB" sz="1400" dirty="0">
                          <a:latin typeface="Calibri"/>
                        </a:rPr>
                        <a:t>backup </a:t>
                      </a:r>
                    </a:p>
                    <a:p>
                      <a:pPr marL="0" marR="0" fontAlgn="t">
                        <a:spcBef>
                          <a:spcPts val="0"/>
                        </a:spcBef>
                        <a:spcAft>
                          <a:spcPts val="0"/>
                        </a:spcAft>
                      </a:pPr>
                      <a:r>
                        <a:rPr lang="en-GB" sz="1400" dirty="0">
                          <a:latin typeface="Calibri"/>
                        </a:rPr>
                        <a:t>capabilities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GB" sz="1400" dirty="0">
                          <a:latin typeface="Calibri"/>
                        </a:rPr>
                        <a:t> </a:t>
                      </a:r>
                    </a:p>
                  </a:txBody>
                  <a:tcPr marL="35142" marR="35142" marT="35142" marB="35142">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ardrop 22"/>
          <p:cNvSpPr/>
          <p:nvPr/>
        </p:nvSpPr>
        <p:spPr bwMode="auto">
          <a:xfrm>
            <a:off x="8229600" y="0"/>
            <a:ext cx="923192" cy="791308"/>
          </a:xfrm>
          <a:prstGeom prst="teardrop">
            <a:avLst/>
          </a:prstGeom>
          <a:gradFill flip="none" rotWithShape="1">
            <a:gsLst>
              <a:gs pos="15000">
                <a:srgbClr val="FFC000">
                  <a:alpha val="50000"/>
                </a:srgbClr>
              </a:gs>
              <a:gs pos="50000">
                <a:srgbClr val="FFCD2F">
                  <a:alpha val="50000"/>
                </a:srgbClr>
              </a:gs>
              <a:gs pos="100000">
                <a:srgbClr val="FFE38B">
                  <a:alpha val="20000"/>
                </a:srgbClr>
              </a:gs>
            </a:gsLst>
            <a:path path="circle">
              <a:fillToRect t="100000" r="100000"/>
            </a:path>
            <a:tileRect l="-100000" b="-100000"/>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chemeClr val="accent3"/>
              </a:solidFill>
              <a:effectLst/>
              <a:latin typeface="Arial" charset="0"/>
            </a:endParaRPr>
          </a:p>
        </p:txBody>
      </p:sp>
      <p:sp>
        <p:nvSpPr>
          <p:cNvPr id="27" name="TextBox 26"/>
          <p:cNvSpPr txBox="1"/>
          <p:nvPr/>
        </p:nvSpPr>
        <p:spPr>
          <a:xfrm>
            <a:off x="8247888" y="182880"/>
            <a:ext cx="931985" cy="523220"/>
          </a:xfrm>
          <a:prstGeom prst="rect">
            <a:avLst/>
          </a:prstGeom>
          <a:noFill/>
        </p:spPr>
        <p:txBody>
          <a:bodyPr wrap="square" rtlCol="0">
            <a:spAutoFit/>
          </a:bodyPr>
          <a:lstStyle/>
          <a:p>
            <a:r>
              <a:rPr lang="en-US" sz="1400" dirty="0" smtClean="0">
                <a:solidFill>
                  <a:schemeClr val="accent3"/>
                </a:solidFill>
              </a:rPr>
              <a:t>Greater Flexibility</a:t>
            </a:r>
            <a:endParaRPr lang="en-US" sz="1400" dirty="0">
              <a:solidFill>
                <a:schemeClr val="accent3"/>
              </a:solidFill>
            </a:endParaRPr>
          </a:p>
        </p:txBody>
      </p:sp>
      <p:pic>
        <p:nvPicPr>
          <p:cNvPr id="929817" name="Rectangle 929816"/>
          <p:cNvPicPr>
            <a:picLocks noChangeArrowheads="1"/>
          </p:cNvPicPr>
          <p:nvPr/>
        </p:nvPicPr>
        <p:blipFill>
          <a:blip r:embed="rId3"/>
          <a:srcRect l="-64008"/>
          <a:stretch>
            <a:fillRect/>
          </a:stretch>
        </p:blipFill>
        <p:spPr bwMode="auto">
          <a:xfrm rot="16200000">
            <a:off x="2682667" y="4952808"/>
            <a:ext cx="325599" cy="2573400"/>
          </a:xfrm>
          <a:prstGeom prst="rect">
            <a:avLst/>
          </a:prstGeom>
          <a:noFill/>
          <a:ln w="9525">
            <a:noFill/>
            <a:miter lim="800000"/>
            <a:headEnd/>
            <a:tailEnd/>
          </a:ln>
        </p:spPr>
      </p:pic>
      <p:sp>
        <p:nvSpPr>
          <p:cNvPr id="133122"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lnSpc>
                <a:spcPct val="100000"/>
              </a:lnSpc>
              <a:spcBef>
                <a:spcPct val="0"/>
              </a:spcBef>
              <a:buFontTx/>
              <a:buNone/>
            </a:pPr>
            <a:endParaRPr lang="en-GB" sz="3600" b="1" dirty="0">
              <a:solidFill>
                <a:schemeClr val="accent3"/>
              </a:solidFill>
              <a:effectLst/>
            </a:endParaRPr>
          </a:p>
        </p:txBody>
      </p:sp>
      <p:sp>
        <p:nvSpPr>
          <p:cNvPr id="537611" name="Rectangle 11"/>
          <p:cNvSpPr>
            <a:spLocks noGrp="1" noChangeArrowheads="1"/>
          </p:cNvSpPr>
          <p:nvPr>
            <p:ph type="title"/>
          </p:nvPr>
        </p:nvSpPr>
        <p:spPr>
          <a:xfrm>
            <a:off x="500770" y="144977"/>
            <a:ext cx="8382000" cy="646331"/>
          </a:xfrm>
        </p:spPr>
        <p:txBody>
          <a:bodyPr>
            <a:normAutofit/>
          </a:bodyPr>
          <a:lstStyle/>
          <a:p>
            <a:r>
              <a:rPr lang="en-US" dirty="0" smtClean="0">
                <a:solidFill>
                  <a:schemeClr val="accent3"/>
                </a:solidFill>
              </a:rPr>
              <a:t>Terminal Services </a:t>
            </a:r>
            <a:r>
              <a:rPr lang="en-US" dirty="0" err="1" smtClean="0">
                <a:solidFill>
                  <a:schemeClr val="accent3"/>
                </a:solidFill>
              </a:rPr>
              <a:t>RemoteApp</a:t>
            </a:r>
            <a:endParaRPr lang="en-US" dirty="0" smtClean="0">
              <a:solidFill>
                <a:schemeClr val="accent3"/>
              </a:solidFill>
            </a:endParaRPr>
          </a:p>
        </p:txBody>
      </p:sp>
      <p:sp>
        <p:nvSpPr>
          <p:cNvPr id="133127" name="TextBox 570403"/>
          <p:cNvSpPr txBox="1">
            <a:spLocks noChangeArrowheads="1"/>
          </p:cNvSpPr>
          <p:nvPr/>
        </p:nvSpPr>
        <p:spPr bwMode="auto">
          <a:xfrm>
            <a:off x="4735075" y="6071648"/>
            <a:ext cx="1703307" cy="523220"/>
          </a:xfrm>
          <a:prstGeom prst="rect">
            <a:avLst/>
          </a:prstGeom>
          <a:noFill/>
          <a:ln w="9525">
            <a:noFill/>
            <a:miter lim="800000"/>
            <a:headEnd/>
            <a:tailEnd/>
          </a:ln>
        </p:spPr>
        <p:txBody>
          <a:bodyPr wrap="square">
            <a:spAutoFit/>
          </a:bodyPr>
          <a:lstStyle/>
          <a:p>
            <a:pPr marL="117475" indent="-117475" algn="l" eaLnBrk="1" hangingPunct="1">
              <a:lnSpc>
                <a:spcPct val="100000"/>
              </a:lnSpc>
              <a:spcBef>
                <a:spcPct val="0"/>
              </a:spcBef>
              <a:buFontTx/>
              <a:buNone/>
            </a:pPr>
            <a:r>
              <a:rPr lang="en-US" sz="1400" b="1" dirty="0">
                <a:solidFill>
                  <a:schemeClr val="accent3"/>
                </a:solidFill>
                <a:effectLst/>
              </a:rPr>
              <a:t>Terminal </a:t>
            </a:r>
            <a:r>
              <a:rPr lang="en-US" sz="1400" b="1" dirty="0" smtClean="0">
                <a:solidFill>
                  <a:schemeClr val="accent3"/>
                </a:solidFill>
                <a:effectLst/>
              </a:rPr>
              <a:t>Services</a:t>
            </a:r>
          </a:p>
          <a:p>
            <a:pPr marL="117475" indent="-117475" algn="l" eaLnBrk="1" hangingPunct="1">
              <a:lnSpc>
                <a:spcPct val="100000"/>
              </a:lnSpc>
              <a:spcBef>
                <a:spcPct val="0"/>
              </a:spcBef>
              <a:buFontTx/>
              <a:buNone/>
            </a:pPr>
            <a:r>
              <a:rPr lang="en-US" sz="1400" b="1" dirty="0" smtClean="0">
                <a:solidFill>
                  <a:schemeClr val="accent3"/>
                </a:solidFill>
                <a:effectLst/>
              </a:rPr>
              <a:t>Gateway </a:t>
            </a:r>
            <a:r>
              <a:rPr lang="en-US" sz="1400" b="1" dirty="0">
                <a:solidFill>
                  <a:schemeClr val="accent3"/>
                </a:solidFill>
                <a:effectLst/>
              </a:rPr>
              <a:t>Server</a:t>
            </a:r>
          </a:p>
        </p:txBody>
      </p:sp>
      <p:pic>
        <p:nvPicPr>
          <p:cNvPr id="133128" name="Picture 8" descr="01-TSremote"/>
          <p:cNvPicPr>
            <a:picLocks noChangeAspect="1" noChangeArrowheads="1"/>
          </p:cNvPicPr>
          <p:nvPr/>
        </p:nvPicPr>
        <p:blipFill>
          <a:blip r:embed="rId4"/>
          <a:srcRect/>
          <a:stretch>
            <a:fillRect/>
          </a:stretch>
        </p:blipFill>
        <p:spPr bwMode="auto">
          <a:xfrm>
            <a:off x="3092491" y="771345"/>
            <a:ext cx="5819775" cy="4819650"/>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
        <p:nvSpPr>
          <p:cNvPr id="21" name="TextBox 20"/>
          <p:cNvSpPr txBox="1"/>
          <p:nvPr/>
        </p:nvSpPr>
        <p:spPr>
          <a:xfrm>
            <a:off x="36576" y="1145894"/>
            <a:ext cx="3009418" cy="2585323"/>
          </a:xfrm>
          <a:prstGeom prst="rect">
            <a:avLst/>
          </a:prstGeom>
          <a:gradFill flip="none" rotWithShape="1">
            <a:gsLst>
              <a:gs pos="0">
                <a:schemeClr val="accent2">
                  <a:lumMod val="50000"/>
                  <a:alpha val="90000"/>
                </a:schemeClr>
              </a:gs>
              <a:gs pos="100000">
                <a:schemeClr val="accent2">
                  <a:alpha val="90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r>
              <a:rPr lang="en-US" dirty="0" smtClean="0">
                <a:solidFill>
                  <a:schemeClr val="accent3"/>
                </a:solidFill>
              </a:rPr>
              <a:t>Remote programs integrated with local computer</a:t>
            </a:r>
          </a:p>
          <a:p>
            <a:pPr algn="l">
              <a:lnSpc>
                <a:spcPct val="100000"/>
              </a:lnSpc>
              <a:buFont typeface="Arial" pitchFamily="34" charset="0"/>
              <a:buChar char="•"/>
            </a:pPr>
            <a:r>
              <a:rPr lang="en-US" dirty="0" smtClean="0">
                <a:solidFill>
                  <a:schemeClr val="accent3"/>
                </a:solidFill>
              </a:rPr>
              <a:t>Centrally configure a terminal server with the Terminal Server Configuration console</a:t>
            </a:r>
          </a:p>
          <a:p>
            <a:pPr algn="l">
              <a:lnSpc>
                <a:spcPct val="100000"/>
              </a:lnSpc>
              <a:buFont typeface="Arial" pitchFamily="34" charset="0"/>
              <a:buChar char="•"/>
            </a:pPr>
            <a:endParaRPr lang="en-US" dirty="0">
              <a:solidFill>
                <a:schemeClr val="accent3"/>
              </a:solidFill>
            </a:endParaRPr>
          </a:p>
        </p:txBody>
      </p:sp>
      <p:sp>
        <p:nvSpPr>
          <p:cNvPr id="22" name="TextBox 21"/>
          <p:cNvSpPr txBox="1"/>
          <p:nvPr/>
        </p:nvSpPr>
        <p:spPr>
          <a:xfrm>
            <a:off x="36576" y="1143000"/>
            <a:ext cx="3009418" cy="2585323"/>
          </a:xfrm>
          <a:prstGeom prst="rect">
            <a:avLst/>
          </a:prstGeom>
          <a:noFill/>
          <a:effectLst/>
        </p:spPr>
        <p:txBody>
          <a:bodyPr wrap="square" rtlCol="0">
            <a:spAutoFit/>
          </a:bodyPr>
          <a:lstStyle/>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r>
              <a:rPr lang="en-US" dirty="0" err="1" smtClean="0">
                <a:solidFill>
                  <a:schemeClr val="accent3"/>
                </a:solidFill>
              </a:rPr>
              <a:t>RemoteApp</a:t>
            </a:r>
            <a:r>
              <a:rPr lang="en-US" dirty="0" smtClean="0">
                <a:solidFill>
                  <a:schemeClr val="accent3"/>
                </a:solidFill>
              </a:rPr>
              <a:t> console used to make application available</a:t>
            </a:r>
          </a:p>
          <a:p>
            <a:pPr algn="l">
              <a:lnSpc>
                <a:spcPct val="100000"/>
              </a:lnSpc>
              <a:buFont typeface="Arial" pitchFamily="34" charset="0"/>
              <a:buChar char="•"/>
            </a:pPr>
            <a:r>
              <a:rPr lang="en-US" dirty="0" smtClean="0">
                <a:solidFill>
                  <a:schemeClr val="accent3"/>
                </a:solidFill>
              </a:rPr>
              <a:t>Also used to make programs available via TS Web Access</a:t>
            </a:r>
          </a:p>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endParaRPr lang="en-US" dirty="0">
              <a:solidFill>
                <a:schemeClr val="accent3"/>
              </a:solidFill>
            </a:endParaRPr>
          </a:p>
        </p:txBody>
      </p:sp>
      <p:sp>
        <p:nvSpPr>
          <p:cNvPr id="19" name="TextBox 18"/>
          <p:cNvSpPr txBox="1"/>
          <p:nvPr/>
        </p:nvSpPr>
        <p:spPr>
          <a:xfrm>
            <a:off x="36576" y="1143000"/>
            <a:ext cx="3009418" cy="2308324"/>
          </a:xfrm>
          <a:prstGeom prst="rect">
            <a:avLst/>
          </a:prstGeom>
          <a:noFill/>
          <a:effectLst/>
        </p:spPr>
        <p:txBody>
          <a:bodyPr wrap="square" rtlCol="0">
            <a:spAutoFit/>
          </a:bodyPr>
          <a:lstStyle/>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r>
              <a:rPr lang="en-US" dirty="0" smtClean="0">
                <a:solidFill>
                  <a:schemeClr val="accent3"/>
                </a:solidFill>
              </a:rPr>
              <a:t>Programs look like they are running locally</a:t>
            </a:r>
          </a:p>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endParaRPr lang="en-US" dirty="0">
              <a:solidFill>
                <a:schemeClr val="accent3"/>
              </a:solidFill>
            </a:endParaRPr>
          </a:p>
        </p:txBody>
      </p:sp>
      <p:sp>
        <p:nvSpPr>
          <p:cNvPr id="20" name="TextBox 19"/>
          <p:cNvSpPr txBox="1"/>
          <p:nvPr/>
        </p:nvSpPr>
        <p:spPr>
          <a:xfrm>
            <a:off x="36576" y="1143000"/>
            <a:ext cx="3009418" cy="1200329"/>
          </a:xfrm>
          <a:prstGeom prst="rect">
            <a:avLst/>
          </a:prstGeom>
          <a:noFill/>
          <a:effectLst/>
        </p:spPr>
        <p:txBody>
          <a:bodyPr wrap="square" rtlCol="0">
            <a:spAutoFit/>
          </a:bodyPr>
          <a:lstStyle/>
          <a:p>
            <a:pPr algn="l">
              <a:lnSpc>
                <a:spcPct val="100000"/>
              </a:lnSpc>
              <a:buFont typeface="Arial" pitchFamily="34" charset="0"/>
              <a:buChar char="•"/>
            </a:pPr>
            <a:endParaRPr lang="en-US" dirty="0" smtClean="0">
              <a:solidFill>
                <a:schemeClr val="accent3"/>
              </a:solidFill>
            </a:endParaRPr>
          </a:p>
          <a:p>
            <a:pPr algn="l">
              <a:lnSpc>
                <a:spcPct val="100000"/>
              </a:lnSpc>
              <a:buFont typeface="Arial" pitchFamily="34" charset="0"/>
              <a:buChar char="•"/>
            </a:pPr>
            <a:r>
              <a:rPr lang="en-US" dirty="0" smtClean="0">
                <a:solidFill>
                  <a:schemeClr val="accent3"/>
                </a:solidFill>
              </a:rPr>
              <a:t>Only supported by Remote Desktop client </a:t>
            </a:r>
            <a:r>
              <a:rPr lang="en-US" dirty="0" smtClean="0">
                <a:solidFill>
                  <a:schemeClr val="accent3"/>
                </a:solidFill>
                <a:cs typeface="Arial" pitchFamily="34" charset="0"/>
              </a:rPr>
              <a:t>6.0, or newer</a:t>
            </a:r>
            <a:endParaRPr lang="en-US" dirty="0" smtClean="0">
              <a:solidFill>
                <a:schemeClr val="accent3"/>
              </a:solidFill>
            </a:endParaRPr>
          </a:p>
        </p:txBody>
      </p:sp>
      <p:pic>
        <p:nvPicPr>
          <p:cNvPr id="26" name="Picture 4" descr="C:\Users\Administrator\Desktop\Specs to Update\PNGs\Server.png"/>
          <p:cNvPicPr>
            <a:picLocks noChangeAspect="1" noChangeArrowheads="1"/>
          </p:cNvPicPr>
          <p:nvPr/>
        </p:nvPicPr>
        <p:blipFill>
          <a:blip r:embed="rId5"/>
          <a:srcRect/>
          <a:stretch>
            <a:fillRect/>
          </a:stretch>
        </p:blipFill>
        <p:spPr bwMode="auto">
          <a:xfrm>
            <a:off x="4133352" y="5760720"/>
            <a:ext cx="757700" cy="1036853"/>
          </a:xfrm>
          <a:prstGeom prst="rect">
            <a:avLst/>
          </a:prstGeom>
          <a:noFill/>
          <a:effectLst>
            <a:outerShdw blurRad="50800" dist="38100" dir="2700000" algn="tl" rotWithShape="0">
              <a:prstClr val="black">
                <a:alpha val="40000"/>
              </a:prstClr>
            </a:outerShdw>
          </a:effectLst>
        </p:spPr>
      </p:pic>
      <p:grpSp>
        <p:nvGrpSpPr>
          <p:cNvPr id="2" name="Group 29"/>
          <p:cNvGrpSpPr/>
          <p:nvPr/>
        </p:nvGrpSpPr>
        <p:grpSpPr>
          <a:xfrm>
            <a:off x="251012" y="5596588"/>
            <a:ext cx="1592458" cy="1117977"/>
            <a:chOff x="725413" y="5740023"/>
            <a:chExt cx="1592458" cy="1117977"/>
          </a:xfrm>
        </p:grpSpPr>
        <p:pic>
          <p:nvPicPr>
            <p:cNvPr id="25" name="Picture 5" descr="C:\Users\Administrator\Desktop\Specs to Update\PNGs\Mobility.png"/>
            <p:cNvPicPr>
              <a:picLocks noChangeAspect="1" noChangeArrowheads="1"/>
            </p:cNvPicPr>
            <p:nvPr/>
          </p:nvPicPr>
          <p:blipFill>
            <a:blip r:embed="rId6"/>
            <a:srcRect/>
            <a:stretch>
              <a:fillRect/>
            </a:stretch>
          </p:blipFill>
          <p:spPr bwMode="auto">
            <a:xfrm>
              <a:off x="1271700" y="5827122"/>
              <a:ext cx="1046171" cy="914337"/>
            </a:xfrm>
            <a:prstGeom prst="rect">
              <a:avLst/>
            </a:prstGeom>
            <a:noFill/>
            <a:effectLst>
              <a:outerShdw blurRad="50800" dist="38100" dir="2700000" algn="tl" rotWithShape="0">
                <a:prstClr val="black">
                  <a:alpha val="40000"/>
                </a:prstClr>
              </a:outerShdw>
            </a:effectLst>
          </p:spPr>
        </p:pic>
        <p:pic>
          <p:nvPicPr>
            <p:cNvPr id="24" name="Picture 4" descr="D:\Aeshen\TechNet 2006\12-December\Msft-longhorn-papers\TDM Deck\Windows Illustration Icons\Male User.png"/>
            <p:cNvPicPr>
              <a:picLocks noChangeAspect="1" noChangeArrowheads="1"/>
            </p:cNvPicPr>
            <p:nvPr/>
          </p:nvPicPr>
          <p:blipFill>
            <a:blip r:embed="rId7"/>
            <a:srcRect/>
            <a:stretch>
              <a:fillRect/>
            </a:stretch>
          </p:blipFill>
          <p:spPr bwMode="auto">
            <a:xfrm flipH="1">
              <a:off x="725413" y="5740023"/>
              <a:ext cx="1082132" cy="1117977"/>
            </a:xfrm>
            <a:prstGeom prst="rect">
              <a:avLst/>
            </a:prstGeom>
            <a:noFill/>
            <a:effectLst>
              <a:outerShdw blurRad="50800" dist="38100" dir="2700000" algn="tl" rotWithShape="0">
                <a:prstClr val="black">
                  <a:alpha val="40000"/>
                </a:prstClr>
              </a:outerShdw>
            </a:effectLst>
          </p:spPr>
        </p:pic>
      </p:grpSp>
      <p:sp>
        <p:nvSpPr>
          <p:cNvPr id="149510" name="Rounded Rectangle 149509"/>
          <p:cNvSpPr>
            <a:spLocks noChangeArrowheads="1"/>
          </p:cNvSpPr>
          <p:nvPr/>
        </p:nvSpPr>
        <p:spPr bwMode="auto">
          <a:xfrm>
            <a:off x="555284" y="4696254"/>
            <a:ext cx="1909762" cy="954087"/>
          </a:xfrm>
          <a:prstGeom prst="roundRect">
            <a:avLst>
              <a:gd name="adj" fmla="val 4167"/>
            </a:avLst>
          </a:prstGeom>
          <a:solidFill>
            <a:schemeClr val="tx1">
              <a:lumMod val="75000"/>
            </a:schemeClr>
          </a:solidFill>
          <a:ln w="9525" cap="flat" cmpd="sng" algn="ctr">
            <a:solidFill>
              <a:srgbClr val="4D4D4D"/>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algn="ctr" eaLnBrk="1" hangingPunct="1">
              <a:lnSpc>
                <a:spcPct val="100000"/>
              </a:lnSpc>
              <a:spcBef>
                <a:spcPct val="0"/>
              </a:spcBef>
              <a:buFontTx/>
              <a:buNone/>
            </a:pPr>
            <a:r>
              <a:rPr lang="en-US" sz="1800" b="1" dirty="0">
                <a:solidFill>
                  <a:schemeClr val="accent3"/>
                </a:solidFill>
                <a:effectLst/>
              </a:rPr>
              <a:t>Remote Desktop client required</a:t>
            </a:r>
          </a:p>
        </p:txBody>
      </p:sp>
      <p:pic>
        <p:nvPicPr>
          <p:cNvPr id="133139" name="Picture 19" descr="XP icon control panel"/>
          <p:cNvPicPr>
            <a:picLocks noChangeAspect="1" noChangeArrowheads="1"/>
          </p:cNvPicPr>
          <p:nvPr/>
        </p:nvPicPr>
        <p:blipFill>
          <a:blip r:embed="rId8" cstate="print"/>
          <a:srcRect/>
          <a:stretch>
            <a:fillRect/>
          </a:stretch>
        </p:blipFill>
        <p:spPr bwMode="auto">
          <a:xfrm>
            <a:off x="150471" y="4855004"/>
            <a:ext cx="685800" cy="690562"/>
          </a:xfrm>
          <a:prstGeom prst="rect">
            <a:avLst/>
          </a:prstGeom>
          <a:noFill/>
        </p:spPr>
      </p:pic>
      <p:pic>
        <p:nvPicPr>
          <p:cNvPr id="112642" name="Picture 2" descr="D:\Aeshen\TechNet 2006\12-December\Msft-longhorn-papers\fodder\TSRemoteApp Manager.jpg"/>
          <p:cNvPicPr>
            <a:picLocks noChangeAspect="1" noChangeArrowheads="1"/>
          </p:cNvPicPr>
          <p:nvPr/>
        </p:nvPicPr>
        <p:blipFill>
          <a:blip r:embed="rId9"/>
          <a:srcRect/>
          <a:stretch>
            <a:fillRect/>
          </a:stretch>
        </p:blipFill>
        <p:spPr bwMode="auto">
          <a:xfrm>
            <a:off x="3088342" y="1489822"/>
            <a:ext cx="5794428" cy="3317310"/>
          </a:xfrm>
          <a:prstGeom prst="rect">
            <a:avLst/>
          </a:prstGeom>
          <a:noFill/>
          <a:ln>
            <a:solidFill>
              <a:schemeClr val="accent1"/>
            </a:solidFill>
          </a:ln>
          <a:effectLst>
            <a:outerShdw blurRad="50800" dist="38100" dir="2700000" sx="101000" sy="101000" algn="tl" rotWithShape="0">
              <a:prstClr val="black">
                <a:alpha val="40000"/>
              </a:prstClr>
            </a:outerShdw>
          </a:effectLst>
        </p:spPr>
      </p:pic>
      <p:pic>
        <p:nvPicPr>
          <p:cNvPr id="112643" name="Picture 3" descr="D:\Aeshen\TechNet 2006\12-December\Msft-longhorn-papers\fodder\TS Web Access Only.jpg"/>
          <p:cNvPicPr>
            <a:picLocks noChangeAspect="1" noChangeArrowheads="1"/>
          </p:cNvPicPr>
          <p:nvPr/>
        </p:nvPicPr>
        <p:blipFill>
          <a:blip r:embed="rId10"/>
          <a:srcRect/>
          <a:stretch>
            <a:fillRect/>
          </a:stretch>
        </p:blipFill>
        <p:spPr bwMode="auto">
          <a:xfrm>
            <a:off x="3034553" y="921123"/>
            <a:ext cx="5248835" cy="3936627"/>
          </a:xfrm>
          <a:prstGeom prst="rect">
            <a:avLst/>
          </a:prstGeom>
          <a:noFill/>
          <a:ln>
            <a:solidFill>
              <a:schemeClr val="accent1"/>
            </a:solidFill>
          </a:ln>
          <a:effectLst>
            <a:outerShdw blurRad="50800" dist="38100" dir="2700000" sx="101000" sy="101000" algn="tl" rotWithShape="0">
              <a:prstClr val="black">
                <a:alpha val="40000"/>
              </a:prstClr>
            </a:outerShdw>
          </a:effectLst>
        </p:spPr>
      </p:pic>
      <p:pic>
        <p:nvPicPr>
          <p:cNvPr id="112644" name="Picture 4" descr="D:\Aeshen\TechNet 2006\12-December\Msft-longhorn-papers\fodder\Remote Outlook.jpg"/>
          <p:cNvPicPr>
            <a:picLocks noChangeAspect="1" noChangeArrowheads="1"/>
          </p:cNvPicPr>
          <p:nvPr/>
        </p:nvPicPr>
        <p:blipFill>
          <a:blip r:embed="rId11" cstate="print"/>
          <a:srcRect/>
          <a:stretch>
            <a:fillRect/>
          </a:stretch>
        </p:blipFill>
        <p:spPr bwMode="auto">
          <a:xfrm>
            <a:off x="5831540" y="3771899"/>
            <a:ext cx="3124200" cy="2343150"/>
          </a:xfrm>
          <a:prstGeom prst="rect">
            <a:avLst/>
          </a:prstGeom>
          <a:noFill/>
          <a:ln>
            <a:solidFill>
              <a:schemeClr val="accent1"/>
            </a:solidFill>
          </a:ln>
          <a:effectLst>
            <a:outerShdw blurRad="50800" dist="38100" dir="2700000" sx="101000" sy="101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17187 0.42599 L -1.94444E-6 2.40518E-7 " pathEditMode="relative" rAng="0" ptsTypes="AA">
                                      <p:cBhvr>
                                        <p:cTn id="6" dur="1000" fill="hold"/>
                                        <p:tgtEl>
                                          <p:spTgt spid="133128"/>
                                        </p:tgtEl>
                                        <p:attrNameLst>
                                          <p:attrName>ppt_x</p:attrName>
                                          <p:attrName>ppt_y</p:attrName>
                                        </p:attrNameLst>
                                      </p:cBhvr>
                                      <p:rCtr x="86" y="-213"/>
                                    </p:animMotion>
                                  </p:childTnLst>
                                </p:cTn>
                              </p:par>
                              <p:par>
                                <p:cTn id="7" presetID="23" presetClass="entr" presetSubtype="16" fill="hold" nodeType="withEffect">
                                  <p:stCondLst>
                                    <p:cond delay="0"/>
                                  </p:stCondLst>
                                  <p:childTnLst>
                                    <p:set>
                                      <p:cBhvr>
                                        <p:cTn id="8" dur="1" fill="hold">
                                          <p:stCondLst>
                                            <p:cond delay="0"/>
                                          </p:stCondLst>
                                        </p:cTn>
                                        <p:tgtEl>
                                          <p:spTgt spid="133128"/>
                                        </p:tgtEl>
                                        <p:attrNameLst>
                                          <p:attrName>style.visibility</p:attrName>
                                        </p:attrNameLst>
                                      </p:cBhvr>
                                      <p:to>
                                        <p:strVal val="visible"/>
                                      </p:to>
                                    </p:set>
                                    <p:anim calcmode="lin" valueType="num">
                                      <p:cBhvr>
                                        <p:cTn id="9" dur="1000" fill="hold"/>
                                        <p:tgtEl>
                                          <p:spTgt spid="133128"/>
                                        </p:tgtEl>
                                        <p:attrNameLst>
                                          <p:attrName>ppt_w</p:attrName>
                                        </p:attrNameLst>
                                      </p:cBhvr>
                                      <p:tavLst>
                                        <p:tav tm="0">
                                          <p:val>
                                            <p:fltVal val="0"/>
                                          </p:val>
                                        </p:tav>
                                        <p:tav tm="100000">
                                          <p:val>
                                            <p:strVal val="#ppt_w"/>
                                          </p:val>
                                        </p:tav>
                                      </p:tavLst>
                                    </p:anim>
                                    <p:anim calcmode="lin" valueType="num">
                                      <p:cBhvr>
                                        <p:cTn id="10" dur="1000" fill="hold"/>
                                        <p:tgtEl>
                                          <p:spTgt spid="133128"/>
                                        </p:tgtEl>
                                        <p:attrNameLst>
                                          <p:attrName>ppt_h</p:attrName>
                                        </p:attrNameLst>
                                      </p:cBhvr>
                                      <p:tavLst>
                                        <p:tav tm="0">
                                          <p:val>
                                            <p:fltVal val="0"/>
                                          </p:val>
                                        </p:tav>
                                        <p:tav tm="100000">
                                          <p:val>
                                            <p:strVal val="#ppt_h"/>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1">
                                            <p:bg/>
                                          </p:spTgt>
                                        </p:tgtEl>
                                        <p:attrNameLst>
                                          <p:attrName>style.visibility</p:attrName>
                                        </p:attrNameLst>
                                      </p:cBhvr>
                                      <p:to>
                                        <p:strVal val="visible"/>
                                      </p:to>
                                    </p:set>
                                    <p:animEffect transition="in" filter="wipe(left)">
                                      <p:cBhvr>
                                        <p:cTn id="14" dur="1000"/>
                                        <p:tgtEl>
                                          <p:spTgt spid="21">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ipe(left)">
                                      <p:cBhvr>
                                        <p:cTn id="17" dur="1000"/>
                                        <p:tgtEl>
                                          <p:spTgt spid="21">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wipe(left)">
                                      <p:cBhvr>
                                        <p:cTn id="20" dur="10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133128"/>
                                        </p:tgtEl>
                                        <p:attrNameLst>
                                          <p:attrName>style.opacity</p:attrName>
                                        </p:attrNameLst>
                                      </p:cBhvr>
                                      <p:to>
                                        <p:strVal val="0.5"/>
                                      </p:to>
                                    </p:set>
                                    <p:animEffect filter="image" prLst="opacity: 0.5">
                                      <p:cBhvr rctx="IE">
                                        <p:cTn id="25" dur="indefinite"/>
                                        <p:tgtEl>
                                          <p:spTgt spid="133128"/>
                                        </p:tgtEl>
                                      </p:cBhvr>
                                    </p:animEffect>
                                  </p:childTnLst>
                                </p:cTn>
                              </p:par>
                              <p:par>
                                <p:cTn id="26" presetID="23" presetClass="entr" presetSubtype="16" fill="hold" nodeType="withEffect">
                                  <p:stCondLst>
                                    <p:cond delay="0"/>
                                  </p:stCondLst>
                                  <p:childTnLst>
                                    <p:set>
                                      <p:cBhvr>
                                        <p:cTn id="27" dur="1" fill="hold">
                                          <p:stCondLst>
                                            <p:cond delay="0"/>
                                          </p:stCondLst>
                                        </p:cTn>
                                        <p:tgtEl>
                                          <p:spTgt spid="112642"/>
                                        </p:tgtEl>
                                        <p:attrNameLst>
                                          <p:attrName>style.visibility</p:attrName>
                                        </p:attrNameLst>
                                      </p:cBhvr>
                                      <p:to>
                                        <p:strVal val="visible"/>
                                      </p:to>
                                    </p:set>
                                    <p:anim calcmode="lin" valueType="num">
                                      <p:cBhvr>
                                        <p:cTn id="28" dur="1000" fill="hold"/>
                                        <p:tgtEl>
                                          <p:spTgt spid="112642"/>
                                        </p:tgtEl>
                                        <p:attrNameLst>
                                          <p:attrName>ppt_w</p:attrName>
                                        </p:attrNameLst>
                                      </p:cBhvr>
                                      <p:tavLst>
                                        <p:tav tm="0">
                                          <p:val>
                                            <p:fltVal val="0"/>
                                          </p:val>
                                        </p:tav>
                                        <p:tav tm="100000">
                                          <p:val>
                                            <p:strVal val="#ppt_w"/>
                                          </p:val>
                                        </p:tav>
                                      </p:tavLst>
                                    </p:anim>
                                    <p:anim calcmode="lin" valueType="num">
                                      <p:cBhvr>
                                        <p:cTn id="29" dur="1000" fill="hold"/>
                                        <p:tgtEl>
                                          <p:spTgt spid="112642"/>
                                        </p:tgtEl>
                                        <p:attrNameLst>
                                          <p:attrName>ppt_h</p:attrName>
                                        </p:attrNameLst>
                                      </p:cBhvr>
                                      <p:tavLst>
                                        <p:tav tm="0">
                                          <p:val>
                                            <p:fltVal val="0"/>
                                          </p:val>
                                        </p:tav>
                                        <p:tav tm="100000">
                                          <p:val>
                                            <p:strVal val="#ppt_h"/>
                                          </p:val>
                                        </p:tav>
                                      </p:tavLst>
                                    </p:anim>
                                  </p:childTnLst>
                                </p:cTn>
                              </p:par>
                              <p:par>
                                <p:cTn id="30" presetID="10" presetClass="exit" presetSubtype="0" fill="hold" nodeType="withEffect">
                                  <p:stCondLst>
                                    <p:cond delay="0"/>
                                  </p:stCondLst>
                                  <p:childTnLst>
                                    <p:animEffect transition="out" filter="fade">
                                      <p:cBhvr>
                                        <p:cTn id="31" dur="500"/>
                                        <p:tgtEl>
                                          <p:spTgt spid="21">
                                            <p:txEl>
                                              <p:pRg st="1" end="1"/>
                                            </p:txEl>
                                          </p:spTgt>
                                        </p:tgtEl>
                                      </p:cBhvr>
                                    </p:animEffect>
                                    <p:set>
                                      <p:cBhvr>
                                        <p:cTn id="32" dur="1" fill="hold">
                                          <p:stCondLst>
                                            <p:cond delay="499"/>
                                          </p:stCondLst>
                                        </p:cTn>
                                        <p:tgtEl>
                                          <p:spTgt spid="21">
                                            <p:txEl>
                                              <p:pRg st="1" end="1"/>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xEl>
                                              <p:pRg st="2" end="2"/>
                                            </p:txEl>
                                          </p:spTgt>
                                        </p:tgtEl>
                                      </p:cBhvr>
                                    </p:animEffect>
                                    <p:set>
                                      <p:cBhvr>
                                        <p:cTn id="35" dur="1" fill="hold">
                                          <p:stCondLst>
                                            <p:cond delay="499"/>
                                          </p:stCondLst>
                                        </p:cTn>
                                        <p:tgtEl>
                                          <p:spTgt spid="21">
                                            <p:txEl>
                                              <p:pRg st="2" end="2"/>
                                            </p:txEl>
                                          </p:spTgt>
                                        </p:tgtEl>
                                        <p:attrNameLst>
                                          <p:attrName>style.visibility</p:attrName>
                                        </p:attrNameLst>
                                      </p:cBhvr>
                                      <p:to>
                                        <p:strVal val="hidden"/>
                                      </p:to>
                                    </p:se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2">
                                            <p:txEl>
                                              <p:pRg st="1" end="1"/>
                                            </p:txEl>
                                          </p:spTgt>
                                        </p:tgtEl>
                                        <p:attrNameLst>
                                          <p:attrName>style.visibility</p:attrName>
                                        </p:attrNameLst>
                                      </p:cBhvr>
                                      <p:to>
                                        <p:strVal val="visible"/>
                                      </p:to>
                                    </p:set>
                                    <p:animEffect transition="in" filter="wipe(left)">
                                      <p:cBhvr>
                                        <p:cTn id="39" dur="1000"/>
                                        <p:tgtEl>
                                          <p:spTgt spid="22">
                                            <p:txEl>
                                              <p:pRg st="1" end="1"/>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Effect transition="in" filter="wipe(left)">
                                      <p:cBhvr>
                                        <p:cTn id="42" dur="1000"/>
                                        <p:tgtEl>
                                          <p:spTgt spid="2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112642"/>
                                        </p:tgtEl>
                                      </p:cBhvr>
                                    </p:animEffect>
                                    <p:set>
                                      <p:cBhvr>
                                        <p:cTn id="47" dur="1" fill="hold">
                                          <p:stCondLst>
                                            <p:cond delay="999"/>
                                          </p:stCondLst>
                                        </p:cTn>
                                        <p:tgtEl>
                                          <p:spTgt spid="11264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3128"/>
                                        </p:tgtEl>
                                      </p:cBhvr>
                                    </p:animEffect>
                                    <p:set>
                                      <p:cBhvr>
                                        <p:cTn id="50" dur="1" fill="hold">
                                          <p:stCondLst>
                                            <p:cond delay="499"/>
                                          </p:stCondLst>
                                        </p:cTn>
                                        <p:tgtEl>
                                          <p:spTgt spid="13312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2">
                                            <p:txEl>
                                              <p:pRg st="1" end="1"/>
                                            </p:txEl>
                                          </p:spTgt>
                                        </p:tgtEl>
                                      </p:cBhvr>
                                    </p:animEffect>
                                    <p:set>
                                      <p:cBhvr>
                                        <p:cTn id="53" dur="1" fill="hold">
                                          <p:stCondLst>
                                            <p:cond delay="499"/>
                                          </p:stCondLst>
                                        </p:cTn>
                                        <p:tgtEl>
                                          <p:spTgt spid="22">
                                            <p:txEl>
                                              <p:pRg st="1" end="1"/>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2">
                                            <p:txEl>
                                              <p:pRg st="2" end="2"/>
                                            </p:txEl>
                                          </p:spTgt>
                                        </p:tgtEl>
                                      </p:cBhvr>
                                    </p:animEffect>
                                    <p:set>
                                      <p:cBhvr>
                                        <p:cTn id="56" dur="1" fill="hold">
                                          <p:stCondLst>
                                            <p:cond delay="499"/>
                                          </p:stCondLst>
                                        </p:cTn>
                                        <p:tgtEl>
                                          <p:spTgt spid="22">
                                            <p:txEl>
                                              <p:pRg st="2" end="2"/>
                                            </p:txEl>
                                          </p:spTgt>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929817"/>
                                        </p:tgtEl>
                                        <p:attrNameLst>
                                          <p:attrName>style.visibility</p:attrName>
                                        </p:attrNameLst>
                                      </p:cBhvr>
                                      <p:to>
                                        <p:strVal val="visible"/>
                                      </p:to>
                                    </p:set>
                                    <p:animEffect transition="in" filter="wipe(left)">
                                      <p:cBhvr>
                                        <p:cTn id="63" dur="1000"/>
                                        <p:tgtEl>
                                          <p:spTgt spid="92981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
                                            <p:txEl>
                                              <p:pRg st="1" end="1"/>
                                            </p:txEl>
                                          </p:spTgt>
                                        </p:tgtEl>
                                        <p:attrNameLst>
                                          <p:attrName>style.visibility</p:attrName>
                                        </p:attrNameLst>
                                      </p:cBhvr>
                                      <p:to>
                                        <p:strVal val="visible"/>
                                      </p:to>
                                    </p:set>
                                    <p:animEffect transition="in" filter="wipe(left)">
                                      <p:cBhvr>
                                        <p:cTn id="66" dur="1000"/>
                                        <p:tgtEl>
                                          <p:spTgt spid="19">
                                            <p:txEl>
                                              <p:pRg st="1" end="1"/>
                                            </p:txEl>
                                          </p:spTgt>
                                        </p:tgtEl>
                                      </p:cBhvr>
                                    </p:animEffect>
                                  </p:childTnLst>
                                </p:cTn>
                              </p:par>
                            </p:childTnLst>
                          </p:cTn>
                        </p:par>
                        <p:par>
                          <p:cTn id="67" fill="hold">
                            <p:stCondLst>
                              <p:cond delay="2000"/>
                            </p:stCondLst>
                            <p:childTnLst>
                              <p:par>
                                <p:cTn id="68" presetID="53" presetClass="entr" presetSubtype="0" fill="hold" nodeType="afterEffect">
                                  <p:stCondLst>
                                    <p:cond delay="0"/>
                                  </p:stCondLst>
                                  <p:childTnLst>
                                    <p:set>
                                      <p:cBhvr>
                                        <p:cTn id="69" dur="1" fill="hold">
                                          <p:stCondLst>
                                            <p:cond delay="0"/>
                                          </p:stCondLst>
                                        </p:cTn>
                                        <p:tgtEl>
                                          <p:spTgt spid="112643"/>
                                        </p:tgtEl>
                                        <p:attrNameLst>
                                          <p:attrName>style.visibility</p:attrName>
                                        </p:attrNameLst>
                                      </p:cBhvr>
                                      <p:to>
                                        <p:strVal val="visible"/>
                                      </p:to>
                                    </p:set>
                                    <p:anim calcmode="lin" valueType="num">
                                      <p:cBhvr>
                                        <p:cTn id="70" dur="1000" fill="hold"/>
                                        <p:tgtEl>
                                          <p:spTgt spid="112643"/>
                                        </p:tgtEl>
                                        <p:attrNameLst>
                                          <p:attrName>ppt_w</p:attrName>
                                        </p:attrNameLst>
                                      </p:cBhvr>
                                      <p:tavLst>
                                        <p:tav tm="0">
                                          <p:val>
                                            <p:fltVal val="0"/>
                                          </p:val>
                                        </p:tav>
                                        <p:tav tm="100000">
                                          <p:val>
                                            <p:strVal val="#ppt_w"/>
                                          </p:val>
                                        </p:tav>
                                      </p:tavLst>
                                    </p:anim>
                                    <p:anim calcmode="lin" valueType="num">
                                      <p:cBhvr>
                                        <p:cTn id="71" dur="1000" fill="hold"/>
                                        <p:tgtEl>
                                          <p:spTgt spid="112643"/>
                                        </p:tgtEl>
                                        <p:attrNameLst>
                                          <p:attrName>ppt_h</p:attrName>
                                        </p:attrNameLst>
                                      </p:cBhvr>
                                      <p:tavLst>
                                        <p:tav tm="0">
                                          <p:val>
                                            <p:fltVal val="0"/>
                                          </p:val>
                                        </p:tav>
                                        <p:tav tm="100000">
                                          <p:val>
                                            <p:strVal val="#ppt_h"/>
                                          </p:val>
                                        </p:tav>
                                      </p:tavLst>
                                    </p:anim>
                                    <p:animEffect transition="in" filter="fade">
                                      <p:cBhvr>
                                        <p:cTn id="72" dur="1000"/>
                                        <p:tgtEl>
                                          <p:spTgt spid="112643"/>
                                        </p:tgtEl>
                                      </p:cBhvr>
                                    </p:animEffect>
                                  </p:childTnLst>
                                </p:cTn>
                              </p:par>
                              <p:par>
                                <p:cTn id="73" presetID="56" presetClass="path" presetSubtype="0" accel="50000" decel="50000" fill="hold" nodeType="withEffect">
                                  <p:stCondLst>
                                    <p:cond delay="0"/>
                                  </p:stCondLst>
                                  <p:childTnLst>
                                    <p:animMotion origin="layout" path="M -0.47135 0.48194 L 0.0257 -0.01158 " pathEditMode="relative" rAng="0" ptsTypes="AA">
                                      <p:cBhvr>
                                        <p:cTn id="74" dur="1000" fill="hold"/>
                                        <p:tgtEl>
                                          <p:spTgt spid="112643"/>
                                        </p:tgtEl>
                                        <p:attrNameLst>
                                          <p:attrName>ppt_x</p:attrName>
                                          <p:attrName>ppt_y</p:attrName>
                                        </p:attrNameLst>
                                      </p:cBhvr>
                                      <p:rCtr x="248" y="-247"/>
                                    </p:animMotion>
                                  </p:childTnLst>
                                </p:cTn>
                              </p:par>
                            </p:childTnLst>
                          </p:cTn>
                        </p:par>
                        <p:par>
                          <p:cTn id="75" fill="hold">
                            <p:stCondLst>
                              <p:cond delay="3000"/>
                            </p:stCondLst>
                            <p:childTnLst>
                              <p:par>
                                <p:cTn id="76" presetID="53" presetClass="entr" presetSubtype="0" fill="hold" nodeType="afterEffect">
                                  <p:stCondLst>
                                    <p:cond delay="1000"/>
                                  </p:stCondLst>
                                  <p:childTnLst>
                                    <p:set>
                                      <p:cBhvr>
                                        <p:cTn id="77" dur="1" fill="hold">
                                          <p:stCondLst>
                                            <p:cond delay="0"/>
                                          </p:stCondLst>
                                        </p:cTn>
                                        <p:tgtEl>
                                          <p:spTgt spid="112644"/>
                                        </p:tgtEl>
                                        <p:attrNameLst>
                                          <p:attrName>style.visibility</p:attrName>
                                        </p:attrNameLst>
                                      </p:cBhvr>
                                      <p:to>
                                        <p:strVal val="visible"/>
                                      </p:to>
                                    </p:set>
                                    <p:anim calcmode="lin" valueType="num">
                                      <p:cBhvr>
                                        <p:cTn id="78" dur="2000" fill="hold"/>
                                        <p:tgtEl>
                                          <p:spTgt spid="112644"/>
                                        </p:tgtEl>
                                        <p:attrNameLst>
                                          <p:attrName>ppt_w</p:attrName>
                                        </p:attrNameLst>
                                      </p:cBhvr>
                                      <p:tavLst>
                                        <p:tav tm="0">
                                          <p:val>
                                            <p:fltVal val="0"/>
                                          </p:val>
                                        </p:tav>
                                        <p:tav tm="100000">
                                          <p:val>
                                            <p:strVal val="#ppt_w"/>
                                          </p:val>
                                        </p:tav>
                                      </p:tavLst>
                                    </p:anim>
                                    <p:anim calcmode="lin" valueType="num">
                                      <p:cBhvr>
                                        <p:cTn id="79" dur="2000" fill="hold"/>
                                        <p:tgtEl>
                                          <p:spTgt spid="112644"/>
                                        </p:tgtEl>
                                        <p:attrNameLst>
                                          <p:attrName>ppt_h</p:attrName>
                                        </p:attrNameLst>
                                      </p:cBhvr>
                                      <p:tavLst>
                                        <p:tav tm="0">
                                          <p:val>
                                            <p:fltVal val="0"/>
                                          </p:val>
                                        </p:tav>
                                        <p:tav tm="100000">
                                          <p:val>
                                            <p:strVal val="#ppt_h"/>
                                          </p:val>
                                        </p:tav>
                                      </p:tavLst>
                                    </p:anim>
                                    <p:animEffect transition="in" filter="fade">
                                      <p:cBhvr>
                                        <p:cTn id="80" dur="2000"/>
                                        <p:tgtEl>
                                          <p:spTgt spid="112644"/>
                                        </p:tgtEl>
                                      </p:cBhvr>
                                    </p:animEffect>
                                  </p:childTnLst>
                                </p:cTn>
                              </p:par>
                              <p:par>
                                <p:cTn id="81" presetID="56" presetClass="path" presetSubtype="0" accel="50000" decel="50000" fill="hold" nodeType="withEffect">
                                  <p:stCondLst>
                                    <p:cond delay="1000"/>
                                  </p:stCondLst>
                                  <p:childTnLst>
                                    <p:animMotion origin="layout" path="M -0.40018 -0.20578 L 3.05556E-6 -3.33333E-6 " pathEditMode="relative" rAng="0" ptsTypes="AA">
                                      <p:cBhvr>
                                        <p:cTn id="82" dur="2000" fill="hold"/>
                                        <p:tgtEl>
                                          <p:spTgt spid="112644"/>
                                        </p:tgtEl>
                                        <p:attrNameLst>
                                          <p:attrName>ppt_x</p:attrName>
                                          <p:attrName>ppt_y</p:attrName>
                                        </p:attrNameLst>
                                      </p:cBhvr>
                                      <p:rCtr x="200" y="103"/>
                                    </p:animMotion>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xEl>
                                              <p:pRg st="1" end="1"/>
                                            </p:txEl>
                                          </p:spTgt>
                                        </p:tgtEl>
                                      </p:cBhvr>
                                    </p:animEffect>
                                    <p:set>
                                      <p:cBhvr>
                                        <p:cTn id="87" dur="1" fill="hold">
                                          <p:stCondLst>
                                            <p:cond delay="499"/>
                                          </p:stCondLst>
                                        </p:cTn>
                                        <p:tgtEl>
                                          <p:spTgt spid="19">
                                            <p:txEl>
                                              <p:pRg st="1" end="1"/>
                                            </p:txEl>
                                          </p:spTgt>
                                        </p:tgtEl>
                                        <p:attrNameLst>
                                          <p:attrName>style.visibility</p:attrName>
                                        </p:attrNameLst>
                                      </p:cBhvr>
                                      <p:to>
                                        <p:strVal val="hidden"/>
                                      </p:to>
                                    </p:set>
                                  </p:childTnLst>
                                </p:cTn>
                              </p:par>
                              <p:par>
                                <p:cTn id="88" presetID="12" presetClass="entr" presetSubtype="4" fill="hold" grpId="0" nodeType="withEffect">
                                  <p:stCondLst>
                                    <p:cond delay="0"/>
                                  </p:stCondLst>
                                  <p:childTnLst>
                                    <p:set>
                                      <p:cBhvr>
                                        <p:cTn id="89" dur="1" fill="hold">
                                          <p:stCondLst>
                                            <p:cond delay="0"/>
                                          </p:stCondLst>
                                        </p:cTn>
                                        <p:tgtEl>
                                          <p:spTgt spid="149510"/>
                                        </p:tgtEl>
                                        <p:attrNameLst>
                                          <p:attrName>style.visibility</p:attrName>
                                        </p:attrNameLst>
                                      </p:cBhvr>
                                      <p:to>
                                        <p:strVal val="visible"/>
                                      </p:to>
                                    </p:set>
                                    <p:animEffect transition="in" filter="slide(fromBottom)">
                                      <p:cBhvr>
                                        <p:cTn id="90" dur="1000"/>
                                        <p:tgtEl>
                                          <p:spTgt spid="149510"/>
                                        </p:tgtEl>
                                      </p:cBhvr>
                                    </p:animEffect>
                                  </p:childTnLst>
                                </p:cTn>
                              </p:par>
                            </p:childTnLst>
                          </p:cTn>
                        </p:par>
                        <p:par>
                          <p:cTn id="91" fill="hold">
                            <p:stCondLst>
                              <p:cond delay="1000"/>
                            </p:stCondLst>
                            <p:childTnLst>
                              <p:par>
                                <p:cTn id="92" presetID="53" presetClass="entr" presetSubtype="0" fill="hold" nodeType="afterEffect">
                                  <p:stCondLst>
                                    <p:cond delay="0"/>
                                  </p:stCondLst>
                                  <p:childTnLst>
                                    <p:set>
                                      <p:cBhvr>
                                        <p:cTn id="93" dur="1" fill="hold">
                                          <p:stCondLst>
                                            <p:cond delay="0"/>
                                          </p:stCondLst>
                                        </p:cTn>
                                        <p:tgtEl>
                                          <p:spTgt spid="133139"/>
                                        </p:tgtEl>
                                        <p:attrNameLst>
                                          <p:attrName>style.visibility</p:attrName>
                                        </p:attrNameLst>
                                      </p:cBhvr>
                                      <p:to>
                                        <p:strVal val="visible"/>
                                      </p:to>
                                    </p:set>
                                    <p:anim calcmode="lin" valueType="num">
                                      <p:cBhvr>
                                        <p:cTn id="94" dur="1000" fill="hold"/>
                                        <p:tgtEl>
                                          <p:spTgt spid="133139"/>
                                        </p:tgtEl>
                                        <p:attrNameLst>
                                          <p:attrName>ppt_w</p:attrName>
                                        </p:attrNameLst>
                                      </p:cBhvr>
                                      <p:tavLst>
                                        <p:tav tm="0">
                                          <p:val>
                                            <p:fltVal val="0"/>
                                          </p:val>
                                        </p:tav>
                                        <p:tav tm="100000">
                                          <p:val>
                                            <p:strVal val="#ppt_w"/>
                                          </p:val>
                                        </p:tav>
                                      </p:tavLst>
                                    </p:anim>
                                    <p:anim calcmode="lin" valueType="num">
                                      <p:cBhvr>
                                        <p:cTn id="95" dur="1000" fill="hold"/>
                                        <p:tgtEl>
                                          <p:spTgt spid="133139"/>
                                        </p:tgtEl>
                                        <p:attrNameLst>
                                          <p:attrName>ppt_h</p:attrName>
                                        </p:attrNameLst>
                                      </p:cBhvr>
                                      <p:tavLst>
                                        <p:tav tm="0">
                                          <p:val>
                                            <p:fltVal val="0"/>
                                          </p:val>
                                        </p:tav>
                                        <p:tav tm="100000">
                                          <p:val>
                                            <p:strVal val="#ppt_h"/>
                                          </p:val>
                                        </p:tav>
                                      </p:tavLst>
                                    </p:anim>
                                    <p:animEffect transition="in" filter="fade">
                                      <p:cBhvr>
                                        <p:cTn id="96" dur="1000"/>
                                        <p:tgtEl>
                                          <p:spTgt spid="13313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0">
                                            <p:txEl>
                                              <p:pRg st="1" end="1"/>
                                            </p:txEl>
                                          </p:spTgt>
                                        </p:tgtEl>
                                        <p:attrNameLst>
                                          <p:attrName>style.visibility</p:attrName>
                                        </p:attrNameLst>
                                      </p:cBhvr>
                                      <p:to>
                                        <p:strVal val="visible"/>
                                      </p:to>
                                    </p:set>
                                    <p:animEffect transition="in" filter="wipe(left)">
                                      <p:cBhvr>
                                        <p:cTn id="99" dur="1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2" grpId="0" build="allAtOnce"/>
      <p:bldP spid="22" grpId="1" build="allAtOnce"/>
      <p:bldP spid="19" grpId="0" build="allAtOnce"/>
      <p:bldP spid="20" grpId="0" build="allAtOnce"/>
      <p:bldP spid="14951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 name="Rounded Rectangle 107"/>
          <p:cNvSpPr/>
          <p:nvPr/>
        </p:nvSpPr>
        <p:spPr bwMode="auto">
          <a:xfrm>
            <a:off x="1293223" y="2013055"/>
            <a:ext cx="7262948" cy="809897"/>
          </a:xfrm>
          <a:prstGeom prst="roundRect">
            <a:avLst/>
          </a:prstGeom>
          <a:solidFill>
            <a:srgbClr val="0000FF">
              <a:alpha val="5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none" lIns="91440" tIns="45720" rIns="91440" bIns="45720" rtlCol="0" anchor="ctr" compatLnSpc="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alpha val="100000"/>
                </a:srgbClr>
              </a:solidFill>
              <a:effectLst/>
              <a:uLnTx/>
              <a:uFillTx/>
              <a:latin typeface="Arial" charset="0"/>
            </a:endParaRPr>
          </a:p>
        </p:txBody>
      </p:sp>
      <p:pic>
        <p:nvPicPr>
          <p:cNvPr id="110" name="Picture 53" descr="D:\Aeshen\Templates\Sample Documents\New Graphics\Shapes and Graphics\Firewall\brick wall horizontal.png"/>
          <p:cNvPicPr>
            <a:picLocks noChangeArrowheads="1"/>
          </p:cNvPicPr>
          <p:nvPr/>
        </p:nvPicPr>
        <p:blipFill>
          <a:blip r:embed="rId3"/>
          <a:srcRect/>
          <a:stretch>
            <a:fillRect/>
          </a:stretch>
        </p:blipFill>
        <p:spPr bwMode="auto">
          <a:xfrm rot="5400000">
            <a:off x="1247926" y="3799042"/>
            <a:ext cx="5346934" cy="93241"/>
          </a:xfrm>
          <a:prstGeom prst="rect">
            <a:avLst/>
          </a:prstGeom>
          <a:noFill/>
          <a:effectLst>
            <a:outerShdw blurRad="50800" dist="38100" algn="l" rotWithShape="0">
              <a:prstClr val="black">
                <a:alpha val="40000"/>
              </a:prstClr>
            </a:outerShdw>
          </a:effectLst>
        </p:spPr>
      </p:pic>
      <p:sp>
        <p:nvSpPr>
          <p:cNvPr id="133122"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lnSpc>
                <a:spcPct val="100000"/>
              </a:lnSpc>
              <a:spcBef>
                <a:spcPct val="0"/>
              </a:spcBef>
              <a:buFontTx/>
              <a:buNone/>
            </a:pPr>
            <a:endParaRPr lang="en-GB" sz="3600" b="1" dirty="0">
              <a:solidFill>
                <a:srgbClr val="FFFF99"/>
              </a:solidFill>
              <a:effectLst/>
            </a:endParaRPr>
          </a:p>
        </p:txBody>
      </p:sp>
      <p:sp>
        <p:nvSpPr>
          <p:cNvPr id="109" name="Straight Connector 108"/>
          <p:cNvSpPr>
            <a:spLocks noChangeShapeType="1"/>
          </p:cNvSpPr>
          <p:nvPr/>
        </p:nvSpPr>
        <p:spPr bwMode="auto">
          <a:xfrm flipV="1">
            <a:off x="1485900" y="3717757"/>
            <a:ext cx="3289301" cy="45719"/>
          </a:xfrm>
          <a:prstGeom prst="line">
            <a:avLst/>
          </a:pr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Arial"/>
            </a:endParaRPr>
          </a:p>
        </p:txBody>
      </p:sp>
      <p:pic>
        <p:nvPicPr>
          <p:cNvPr id="111" name="Picture 110" descr="D:\Aeshen\Templates\Sample Documents\New Graphics\Shapes and Graphics\Firewall\brick wall horizontal.png"/>
          <p:cNvPicPr>
            <a:picLocks noChangeArrowheads="1"/>
          </p:cNvPicPr>
          <p:nvPr/>
        </p:nvPicPr>
        <p:blipFill>
          <a:blip r:embed="rId3"/>
          <a:srcRect/>
          <a:stretch>
            <a:fillRect/>
          </a:stretch>
        </p:blipFill>
        <p:spPr bwMode="auto">
          <a:xfrm rot="5400000">
            <a:off x="3355866" y="3811719"/>
            <a:ext cx="5348721" cy="91440"/>
          </a:xfrm>
          <a:prstGeom prst="rect">
            <a:avLst/>
          </a:prstGeom>
          <a:noFill/>
          <a:effectLst>
            <a:outerShdw blurRad="50800" dist="38100" algn="l" rotWithShape="0">
              <a:prstClr val="black">
                <a:alpha val="40000"/>
              </a:prstClr>
            </a:outerShdw>
          </a:effectLst>
        </p:spPr>
      </p:pic>
      <p:sp>
        <p:nvSpPr>
          <p:cNvPr id="112" name="TextBox 38922"/>
          <p:cNvSpPr txBox="1">
            <a:spLocks noChangeArrowheads="1"/>
          </p:cNvSpPr>
          <p:nvPr/>
        </p:nvSpPr>
        <p:spPr bwMode="auto">
          <a:xfrm rot="-5400000">
            <a:off x="2726198" y="2163280"/>
            <a:ext cx="2018501" cy="369332"/>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a:ln>
                  <a:noFill/>
                </a:ln>
                <a:gradFill>
                  <a:gsLst>
                    <a:gs pos="0">
                      <a:srgbClr val="FFF200"/>
                    </a:gs>
                    <a:gs pos="45000">
                      <a:srgbClr val="FF7A00"/>
                    </a:gs>
                    <a:gs pos="70000">
                      <a:srgbClr val="FF0300"/>
                    </a:gs>
                    <a:gs pos="100000">
                      <a:srgbClr val="4D0808"/>
                    </a:gs>
                  </a:gsLst>
                  <a:lin ang="5400000" scaled="0"/>
                </a:gradFill>
                <a:effectLst/>
                <a:uLnTx/>
                <a:uFillTx/>
                <a:latin typeface="Arial"/>
              </a:rPr>
              <a:t>External Firewall</a:t>
            </a:r>
          </a:p>
        </p:txBody>
      </p:sp>
      <p:sp>
        <p:nvSpPr>
          <p:cNvPr id="113" name="TextBox 38923"/>
          <p:cNvSpPr txBox="1">
            <a:spLocks noChangeArrowheads="1"/>
          </p:cNvSpPr>
          <p:nvPr/>
        </p:nvSpPr>
        <p:spPr bwMode="auto">
          <a:xfrm rot="-5400000">
            <a:off x="4858399" y="2125180"/>
            <a:ext cx="1941557" cy="369332"/>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a:ln>
                  <a:noFill/>
                </a:ln>
                <a:gradFill>
                  <a:gsLst>
                    <a:gs pos="0">
                      <a:srgbClr val="FFF200"/>
                    </a:gs>
                    <a:gs pos="45000">
                      <a:srgbClr val="FF7A00"/>
                    </a:gs>
                    <a:gs pos="70000">
                      <a:srgbClr val="FF0300"/>
                    </a:gs>
                    <a:gs pos="100000">
                      <a:srgbClr val="4D0808"/>
                    </a:gs>
                  </a:gsLst>
                  <a:lin ang="5400000" scaled="0"/>
                </a:gradFill>
                <a:effectLst/>
                <a:uLnTx/>
                <a:uFillTx/>
                <a:latin typeface="Arial"/>
              </a:rPr>
              <a:t>Internal Firewall</a:t>
            </a:r>
          </a:p>
        </p:txBody>
      </p:sp>
      <p:pic>
        <p:nvPicPr>
          <p:cNvPr id="114" name="Rectangle 38935"/>
          <p:cNvPicPr>
            <a:picLocks noChangeAspect="1" noChangeArrowheads="1"/>
          </p:cNvPicPr>
          <p:nvPr/>
        </p:nvPicPr>
        <p:blipFill>
          <a:blip r:embed="rId4"/>
          <a:srcRect/>
          <a:stretch>
            <a:fillRect/>
          </a:stretch>
        </p:blipFill>
        <p:spPr bwMode="auto">
          <a:xfrm>
            <a:off x="2083868" y="3176337"/>
            <a:ext cx="1455329" cy="9992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5" name="TextBox 114"/>
          <p:cNvSpPr txBox="1"/>
          <p:nvPr/>
        </p:nvSpPr>
        <p:spPr>
          <a:xfrm>
            <a:off x="706582" y="1330828"/>
            <a:ext cx="251921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rPr>
              <a:t>Internet</a:t>
            </a:r>
            <a:endParaRPr kumimoji="0" lang="en-US" sz="2400" b="1" i="0" u="none" strike="noStrike" kern="0" cap="none" spc="0" normalizeH="0" baseline="0" noProof="0" dirty="0">
              <a:ln>
                <a:noFill/>
              </a:ln>
              <a:solidFill>
                <a:schemeClr val="tx1"/>
              </a:solidFill>
              <a:effectLst/>
              <a:uLnTx/>
              <a:uFillTx/>
            </a:endParaRPr>
          </a:p>
        </p:txBody>
      </p:sp>
      <p:sp>
        <p:nvSpPr>
          <p:cNvPr id="116" name="TextBox 115"/>
          <p:cNvSpPr txBox="1"/>
          <p:nvPr/>
        </p:nvSpPr>
        <p:spPr>
          <a:xfrm>
            <a:off x="3962400" y="1127630"/>
            <a:ext cx="20066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rPr>
              <a:t>Perimeter Network</a:t>
            </a:r>
            <a:endParaRPr kumimoji="0" lang="en-US" sz="2400" b="1" i="0" u="none" strike="noStrike" kern="0" cap="none" spc="0" normalizeH="0" baseline="0" noProof="0" dirty="0">
              <a:ln>
                <a:noFill/>
              </a:ln>
              <a:solidFill>
                <a:schemeClr val="tx1"/>
              </a:solidFill>
              <a:effectLst/>
              <a:uLnTx/>
              <a:uFillTx/>
            </a:endParaRPr>
          </a:p>
        </p:txBody>
      </p:sp>
      <p:sp>
        <p:nvSpPr>
          <p:cNvPr id="117" name="TextBox 116"/>
          <p:cNvSpPr txBox="1"/>
          <p:nvPr/>
        </p:nvSpPr>
        <p:spPr>
          <a:xfrm>
            <a:off x="6667500" y="1165728"/>
            <a:ext cx="20066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rPr>
              <a:t>Corporate Network</a:t>
            </a:r>
            <a:endParaRPr kumimoji="0" lang="en-US" sz="2400" b="1" i="0" u="none" strike="noStrike" kern="0" cap="none" spc="0" normalizeH="0" baseline="0" noProof="0" dirty="0">
              <a:ln>
                <a:noFill/>
              </a:ln>
              <a:solidFill>
                <a:schemeClr val="tx1"/>
              </a:solidFill>
              <a:effectLst/>
              <a:uLnTx/>
              <a:uFillTx/>
            </a:endParaRPr>
          </a:p>
        </p:txBody>
      </p:sp>
      <p:grpSp>
        <p:nvGrpSpPr>
          <p:cNvPr id="2" name="Group 117"/>
          <p:cNvGrpSpPr/>
          <p:nvPr/>
        </p:nvGrpSpPr>
        <p:grpSpPr>
          <a:xfrm>
            <a:off x="163830" y="2909530"/>
            <a:ext cx="1753870" cy="2127659"/>
            <a:chOff x="163830" y="2620772"/>
            <a:chExt cx="1753870" cy="2127659"/>
          </a:xfrm>
        </p:grpSpPr>
        <p:pic>
          <p:nvPicPr>
            <p:cNvPr id="119" name="Picture 5" descr="C:\Users\Administrator\Desktop\Specs to Update\PNGs\Mobility.png"/>
            <p:cNvPicPr>
              <a:picLocks noChangeAspect="1" noChangeArrowheads="1"/>
            </p:cNvPicPr>
            <p:nvPr/>
          </p:nvPicPr>
          <p:blipFill>
            <a:blip r:embed="rId5"/>
            <a:srcRect/>
            <a:stretch>
              <a:fillRect/>
            </a:stretch>
          </p:blipFill>
          <p:spPr bwMode="auto">
            <a:xfrm>
              <a:off x="163830" y="2620772"/>
              <a:ext cx="1569293" cy="1371537"/>
            </a:xfrm>
            <a:prstGeom prst="rect">
              <a:avLst/>
            </a:prstGeom>
            <a:noFill/>
            <a:effectLst>
              <a:outerShdw blurRad="50800" dist="38100" dir="2700000" algn="tl" rotWithShape="0">
                <a:prstClr val="black">
                  <a:alpha val="40000"/>
                </a:prstClr>
              </a:outerShdw>
            </a:effectLst>
          </p:spPr>
        </p:pic>
        <p:sp>
          <p:nvSpPr>
            <p:cNvPr id="120" name="TextBox 119"/>
            <p:cNvSpPr txBox="1"/>
            <p:nvPr/>
          </p:nvSpPr>
          <p:spPr>
            <a:xfrm>
              <a:off x="330200" y="4102100"/>
              <a:ext cx="15875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Remote/ Mobile User</a:t>
              </a:r>
              <a:endParaRPr kumimoji="0" lang="en-US" sz="1800" b="0" i="0" u="none" strike="noStrike" kern="0" cap="none" spc="0" normalizeH="0" baseline="0" noProof="0" dirty="0">
                <a:ln>
                  <a:noFill/>
                </a:ln>
                <a:solidFill>
                  <a:srgbClr val="FFFFFF"/>
                </a:solidFill>
                <a:effectLst/>
                <a:uLnTx/>
                <a:uFillTx/>
              </a:endParaRPr>
            </a:p>
          </p:txBody>
        </p:sp>
      </p:grpSp>
      <p:grpSp>
        <p:nvGrpSpPr>
          <p:cNvPr id="3" name="Group 120"/>
          <p:cNvGrpSpPr/>
          <p:nvPr/>
        </p:nvGrpSpPr>
        <p:grpSpPr>
          <a:xfrm>
            <a:off x="4168140" y="3131021"/>
            <a:ext cx="1587500" cy="2255377"/>
            <a:chOff x="4168140" y="2842263"/>
            <a:chExt cx="1587500" cy="2255377"/>
          </a:xfrm>
        </p:grpSpPr>
        <p:pic>
          <p:nvPicPr>
            <p:cNvPr id="122" name="Picture 2" descr="C:\Users\Administrator\Desktop\Specs to Update\PNGs\VPN.png"/>
            <p:cNvPicPr>
              <a:picLocks noChangeAspect="1" noChangeArrowheads="1"/>
            </p:cNvPicPr>
            <p:nvPr/>
          </p:nvPicPr>
          <p:blipFill>
            <a:blip r:embed="rId6"/>
            <a:srcRect/>
            <a:stretch>
              <a:fillRect/>
            </a:stretch>
          </p:blipFill>
          <p:spPr bwMode="auto">
            <a:xfrm>
              <a:off x="4516882" y="2842263"/>
              <a:ext cx="977529" cy="1367472"/>
            </a:xfrm>
            <a:prstGeom prst="rect">
              <a:avLst/>
            </a:prstGeom>
            <a:noFill/>
            <a:effectLst>
              <a:outerShdw blurRad="50800" dist="38100" dir="2700000" algn="tl" rotWithShape="0">
                <a:prstClr val="black">
                  <a:alpha val="40000"/>
                </a:prstClr>
              </a:outerShdw>
            </a:effectLst>
          </p:spPr>
        </p:pic>
        <p:sp>
          <p:nvSpPr>
            <p:cNvPr id="123" name="TextBox 122"/>
            <p:cNvSpPr txBox="1"/>
            <p:nvPr/>
          </p:nvSpPr>
          <p:spPr>
            <a:xfrm>
              <a:off x="4168140" y="4174310"/>
              <a:ext cx="15875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Terminal Services Gateway</a:t>
              </a:r>
              <a:endParaRPr kumimoji="0" lang="en-US" sz="1800" b="0" i="0" u="none" strike="noStrike" kern="0" cap="none" spc="0" normalizeH="0" baseline="0" noProof="0" dirty="0">
                <a:ln>
                  <a:noFill/>
                </a:ln>
                <a:solidFill>
                  <a:srgbClr val="FFFFFF"/>
                </a:solidFill>
                <a:effectLst/>
                <a:uLnTx/>
                <a:uFillTx/>
              </a:endParaRPr>
            </a:p>
          </p:txBody>
        </p:sp>
      </p:grpSp>
      <p:sp>
        <p:nvSpPr>
          <p:cNvPr id="124" name="Straight Connector 123"/>
          <p:cNvSpPr>
            <a:spLocks noChangeShapeType="1"/>
          </p:cNvSpPr>
          <p:nvPr/>
        </p:nvSpPr>
        <p:spPr bwMode="auto">
          <a:xfrm>
            <a:off x="5342710" y="4103112"/>
            <a:ext cx="2808514" cy="548639"/>
          </a:xfrm>
          <a:prstGeom prst="line">
            <a:avLst/>
          </a:pr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Arial"/>
            </a:endParaRPr>
          </a:p>
        </p:txBody>
      </p:sp>
      <p:sp>
        <p:nvSpPr>
          <p:cNvPr id="125" name="Straight Connector 124"/>
          <p:cNvSpPr>
            <a:spLocks noChangeShapeType="1"/>
          </p:cNvSpPr>
          <p:nvPr/>
        </p:nvSpPr>
        <p:spPr bwMode="auto">
          <a:xfrm>
            <a:off x="5368833" y="4142300"/>
            <a:ext cx="1227909" cy="692331"/>
          </a:xfrm>
          <a:prstGeom prst="line">
            <a:avLst/>
          </a:pr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Arial"/>
            </a:endParaRPr>
          </a:p>
        </p:txBody>
      </p:sp>
      <p:grpSp>
        <p:nvGrpSpPr>
          <p:cNvPr id="4" name="Group 125"/>
          <p:cNvGrpSpPr/>
          <p:nvPr/>
        </p:nvGrpSpPr>
        <p:grpSpPr>
          <a:xfrm>
            <a:off x="6043386" y="4581719"/>
            <a:ext cx="3100614" cy="1730550"/>
            <a:chOff x="6043386" y="4292961"/>
            <a:chExt cx="3100614" cy="1730550"/>
          </a:xfrm>
        </p:grpSpPr>
        <p:sp>
          <p:nvSpPr>
            <p:cNvPr id="127" name="TextBox 126"/>
            <p:cNvSpPr txBox="1"/>
            <p:nvPr/>
          </p:nvSpPr>
          <p:spPr>
            <a:xfrm>
              <a:off x="6043386" y="5363028"/>
              <a:ext cx="165063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Network Policy Server</a:t>
              </a:r>
              <a:endParaRPr kumimoji="0" lang="en-US" sz="1800" b="0" i="0" u="none" strike="noStrike" kern="0" cap="none" spc="0" normalizeH="0" baseline="0" noProof="0" dirty="0">
                <a:ln>
                  <a:noFill/>
                </a:ln>
                <a:solidFill>
                  <a:srgbClr val="FFFFFF"/>
                </a:solidFill>
                <a:effectLst/>
                <a:uLnTx/>
                <a:uFillTx/>
              </a:endParaRPr>
            </a:p>
          </p:txBody>
        </p:sp>
        <p:sp>
          <p:nvSpPr>
            <p:cNvPr id="128" name="TextBox 127"/>
            <p:cNvSpPr txBox="1"/>
            <p:nvPr/>
          </p:nvSpPr>
          <p:spPr>
            <a:xfrm>
              <a:off x="7556500" y="5377180"/>
              <a:ext cx="15875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Active Directory DC</a:t>
              </a:r>
              <a:endParaRPr kumimoji="0" lang="en-US" sz="1800" b="0" i="0" u="none" strike="noStrike" kern="0" cap="none" spc="0" normalizeH="0" baseline="0" noProof="0" dirty="0">
                <a:ln>
                  <a:noFill/>
                </a:ln>
                <a:solidFill>
                  <a:srgbClr val="FFFFFF"/>
                </a:solidFill>
                <a:effectLst/>
                <a:uLnTx/>
                <a:uFillTx/>
              </a:endParaRPr>
            </a:p>
          </p:txBody>
        </p:sp>
        <p:pic>
          <p:nvPicPr>
            <p:cNvPr id="129" name="Picture 4" descr="C:\Users\Administrator\Desktop\Specs to Update\PNGs\Server.png"/>
            <p:cNvPicPr>
              <a:picLocks noChangeAspect="1" noChangeArrowheads="1"/>
            </p:cNvPicPr>
            <p:nvPr/>
          </p:nvPicPr>
          <p:blipFill>
            <a:blip r:embed="rId7"/>
            <a:srcRect/>
            <a:stretch>
              <a:fillRect/>
            </a:stretch>
          </p:blipFill>
          <p:spPr bwMode="auto">
            <a:xfrm>
              <a:off x="8014235" y="4304936"/>
              <a:ext cx="858710" cy="1175077"/>
            </a:xfrm>
            <a:prstGeom prst="rect">
              <a:avLst/>
            </a:prstGeom>
            <a:noFill/>
            <a:effectLst>
              <a:outerShdw blurRad="50800" dist="38100" dir="2700000" algn="tl" rotWithShape="0">
                <a:prstClr val="black">
                  <a:alpha val="40000"/>
                </a:prstClr>
              </a:outerShdw>
            </a:effectLst>
          </p:spPr>
        </p:pic>
        <p:pic>
          <p:nvPicPr>
            <p:cNvPr id="130" name="Picture 4" descr="C:\Users\Administrator\Desktop\Specs to Update\PNGs\Server.png"/>
            <p:cNvPicPr>
              <a:picLocks noChangeAspect="1" noChangeArrowheads="1"/>
            </p:cNvPicPr>
            <p:nvPr/>
          </p:nvPicPr>
          <p:blipFill>
            <a:blip r:embed="rId7"/>
            <a:srcRect/>
            <a:stretch>
              <a:fillRect/>
            </a:stretch>
          </p:blipFill>
          <p:spPr bwMode="auto">
            <a:xfrm>
              <a:off x="6625219" y="4292961"/>
              <a:ext cx="858710" cy="1175077"/>
            </a:xfrm>
            <a:prstGeom prst="rect">
              <a:avLst/>
            </a:prstGeom>
            <a:noFill/>
            <a:effectLst>
              <a:outerShdw blurRad="50800" dist="38100" dir="2700000" algn="tl" rotWithShape="0">
                <a:prstClr val="black">
                  <a:alpha val="40000"/>
                </a:prstClr>
              </a:outerShdw>
            </a:effectLst>
          </p:spPr>
        </p:pic>
      </p:grpSp>
      <p:sp>
        <p:nvSpPr>
          <p:cNvPr id="131" name="Straight Connector 130"/>
          <p:cNvSpPr>
            <a:spLocks noChangeShapeType="1"/>
          </p:cNvSpPr>
          <p:nvPr/>
        </p:nvSpPr>
        <p:spPr bwMode="auto">
          <a:xfrm flipV="1">
            <a:off x="5342709" y="3423842"/>
            <a:ext cx="1554480" cy="248195"/>
          </a:xfrm>
          <a:prstGeom prst="line">
            <a:avLst/>
          </a:pr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Arial"/>
            </a:endParaRPr>
          </a:p>
        </p:txBody>
      </p:sp>
      <p:sp>
        <p:nvSpPr>
          <p:cNvPr id="132" name="TextBox 131"/>
          <p:cNvSpPr txBox="1"/>
          <p:nvPr/>
        </p:nvSpPr>
        <p:spPr>
          <a:xfrm>
            <a:off x="1594032" y="2079403"/>
            <a:ext cx="19177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rPr>
              <a:t>Tunnels RDP over HTTPs</a:t>
            </a:r>
            <a:endParaRPr kumimoji="0" lang="en-US" sz="2000" b="0" i="0" u="none" strike="noStrike" kern="0" cap="none" spc="0" normalizeH="0" baseline="0" noProof="0" dirty="0">
              <a:ln>
                <a:noFill/>
              </a:ln>
              <a:solidFill>
                <a:srgbClr val="FFFF00"/>
              </a:solidFill>
              <a:effectLst/>
              <a:uLnTx/>
              <a:uFillTx/>
            </a:endParaRPr>
          </a:p>
        </p:txBody>
      </p:sp>
      <p:sp>
        <p:nvSpPr>
          <p:cNvPr id="133" name="TextBox 132"/>
          <p:cNvSpPr txBox="1"/>
          <p:nvPr/>
        </p:nvSpPr>
        <p:spPr>
          <a:xfrm>
            <a:off x="3999411" y="2015903"/>
            <a:ext cx="17653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rPr>
              <a:t>Strips off RDP / HTTPs</a:t>
            </a:r>
            <a:endParaRPr kumimoji="0" lang="en-US" sz="2000" b="0" i="0" u="none" strike="noStrike" kern="0" cap="none" spc="0" normalizeH="0" baseline="0" noProof="0" dirty="0">
              <a:ln>
                <a:noFill/>
              </a:ln>
              <a:solidFill>
                <a:srgbClr val="FFFF00"/>
              </a:solidFill>
              <a:effectLst/>
              <a:uLnTx/>
              <a:uFillTx/>
            </a:endParaRPr>
          </a:p>
        </p:txBody>
      </p:sp>
      <p:grpSp>
        <p:nvGrpSpPr>
          <p:cNvPr id="5" name="Group 133"/>
          <p:cNvGrpSpPr/>
          <p:nvPr/>
        </p:nvGrpSpPr>
        <p:grpSpPr>
          <a:xfrm>
            <a:off x="6481527" y="2782674"/>
            <a:ext cx="2479593" cy="1359627"/>
            <a:chOff x="6481527" y="2493916"/>
            <a:chExt cx="2479593" cy="1359627"/>
          </a:xfrm>
        </p:grpSpPr>
        <p:sp>
          <p:nvSpPr>
            <p:cNvPr id="135" name="TextBox 134"/>
            <p:cNvSpPr txBox="1"/>
            <p:nvPr/>
          </p:nvSpPr>
          <p:spPr>
            <a:xfrm>
              <a:off x="7576458" y="2493916"/>
              <a:ext cx="1384662"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rPr>
                <a:t>Terminal Servers  and other RDP Hosts</a:t>
              </a:r>
              <a:endParaRPr kumimoji="0" lang="en-US" sz="1800" b="0" i="0" u="none" strike="noStrike" kern="0" cap="none" spc="0" normalizeH="0" baseline="0" noProof="0" dirty="0">
                <a:ln>
                  <a:noFill/>
                </a:ln>
                <a:solidFill>
                  <a:srgbClr val="FFFFFF"/>
                </a:solidFill>
                <a:effectLst/>
                <a:uLnTx/>
                <a:uFillTx/>
              </a:endParaRPr>
            </a:p>
          </p:txBody>
        </p:sp>
        <p:grpSp>
          <p:nvGrpSpPr>
            <p:cNvPr id="6" name="Group 36"/>
            <p:cNvGrpSpPr/>
            <p:nvPr/>
          </p:nvGrpSpPr>
          <p:grpSpPr>
            <a:xfrm>
              <a:off x="6481527" y="2555601"/>
              <a:ext cx="1262005" cy="1297942"/>
              <a:chOff x="9642738" y="1980835"/>
              <a:chExt cx="1262005" cy="1297942"/>
            </a:xfrm>
          </p:grpSpPr>
          <p:pic>
            <p:nvPicPr>
              <p:cNvPr id="137" name="Picture 4" descr="C:\Users\Administrator\Desktop\Specs to Update\PNGs\Server.png"/>
              <p:cNvPicPr>
                <a:picLocks noChangeAspect="1" noChangeArrowheads="1"/>
              </p:cNvPicPr>
              <p:nvPr/>
            </p:nvPicPr>
            <p:blipFill>
              <a:blip r:embed="rId7"/>
              <a:srcRect/>
              <a:stretch>
                <a:fillRect/>
              </a:stretch>
            </p:blipFill>
            <p:spPr bwMode="auto">
              <a:xfrm>
                <a:off x="9642738" y="1980836"/>
                <a:ext cx="858710" cy="1175077"/>
              </a:xfrm>
              <a:prstGeom prst="rect">
                <a:avLst/>
              </a:prstGeom>
              <a:noFill/>
              <a:effectLst>
                <a:outerShdw blurRad="50800" dist="38100" dir="2700000" algn="tl" rotWithShape="0">
                  <a:prstClr val="black">
                    <a:alpha val="40000"/>
                  </a:prstClr>
                </a:outerShdw>
              </a:effectLst>
            </p:spPr>
          </p:pic>
          <p:pic>
            <p:nvPicPr>
              <p:cNvPr id="138" name="Picture 4" descr="C:\Users\Administrator\Desktop\Specs to Update\PNGs\Server.png"/>
              <p:cNvPicPr>
                <a:picLocks noChangeAspect="1" noChangeArrowheads="1"/>
              </p:cNvPicPr>
              <p:nvPr/>
            </p:nvPicPr>
            <p:blipFill>
              <a:blip r:embed="rId7"/>
              <a:srcRect/>
              <a:stretch>
                <a:fillRect/>
              </a:stretch>
            </p:blipFill>
            <p:spPr bwMode="auto">
              <a:xfrm>
                <a:off x="9956247" y="1980835"/>
                <a:ext cx="948496" cy="1297942"/>
              </a:xfrm>
              <a:prstGeom prst="rect">
                <a:avLst/>
              </a:prstGeom>
              <a:noFill/>
              <a:effectLst>
                <a:outerShdw blurRad="50800" dist="38100" dir="2700000" algn="tl" rotWithShape="0">
                  <a:prstClr val="black">
                    <a:alpha val="40000"/>
                  </a:prstClr>
                </a:outerShdw>
              </a:effectLst>
            </p:spPr>
          </p:pic>
        </p:grpSp>
      </p:grpSp>
      <p:sp>
        <p:nvSpPr>
          <p:cNvPr id="139" name="TextBox 138"/>
          <p:cNvSpPr txBox="1"/>
          <p:nvPr/>
        </p:nvSpPr>
        <p:spPr>
          <a:xfrm>
            <a:off x="6146800" y="2054003"/>
            <a:ext cx="22987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rPr>
              <a:t>RDP </a:t>
            </a:r>
            <a:r>
              <a:rPr kumimoji="0" lang="en-US" sz="2000" b="0" i="0" u="none" strike="noStrike" kern="0" cap="none" spc="0" normalizeH="0" noProof="0" dirty="0" smtClean="0">
                <a:ln>
                  <a:noFill/>
                </a:ln>
                <a:solidFill>
                  <a:srgbClr val="FFFF00"/>
                </a:solidFill>
                <a:effectLst/>
                <a:uLnTx/>
                <a:uFillTx/>
              </a:rPr>
              <a:t> </a:t>
            </a:r>
            <a:r>
              <a:rPr kumimoji="0" lang="en-US" sz="2000" b="0" i="0" u="none" strike="noStrike" kern="0" cap="none" spc="0" normalizeH="0" baseline="0" noProof="0" dirty="0" smtClean="0">
                <a:ln>
                  <a:noFill/>
                </a:ln>
                <a:solidFill>
                  <a:srgbClr val="FFFF00"/>
                </a:solidFill>
                <a:effectLst/>
                <a:uLnTx/>
                <a:uFillTx/>
              </a:rPr>
              <a:t>traffic passed to TS</a:t>
            </a:r>
            <a:endParaRPr kumimoji="0" lang="en-US" sz="2000" b="0" i="0" u="none" strike="noStrike" kern="0" cap="none" spc="0" normalizeH="0" baseline="0" noProof="0" dirty="0">
              <a:ln>
                <a:noFill/>
              </a:ln>
              <a:solidFill>
                <a:srgbClr val="FFFF00"/>
              </a:solidFill>
              <a:effectLst/>
              <a:uLnTx/>
              <a:uFillTx/>
            </a:endParaRPr>
          </a:p>
        </p:txBody>
      </p:sp>
      <p:sp>
        <p:nvSpPr>
          <p:cNvPr id="140" name="TextBox 38936"/>
          <p:cNvSpPr txBox="1">
            <a:spLocks noChangeArrowheads="1"/>
          </p:cNvSpPr>
          <p:nvPr/>
        </p:nvSpPr>
        <p:spPr bwMode="auto">
          <a:xfrm>
            <a:off x="2316480" y="3495828"/>
            <a:ext cx="958850" cy="366713"/>
          </a:xfrm>
          <a:prstGeom prst="rect">
            <a:avLst/>
          </a:prstGeom>
          <a:noFill/>
          <a:ln w="9525">
            <a:noFill/>
            <a:miter lim="800000"/>
            <a:headEnd/>
            <a:tailEnd/>
          </a:ln>
        </p:spPr>
        <p:txBody>
          <a:bodyPr wrap="none">
            <a:spAutoFit/>
          </a:bodyPr>
          <a:lstStyle/>
          <a:p>
            <a:pPr algn="l">
              <a:lnSpc>
                <a:spcPct val="100000"/>
              </a:lnSpc>
              <a:spcBef>
                <a:spcPct val="0"/>
              </a:spcBef>
            </a:pPr>
            <a:r>
              <a:rPr lang="en-US" sz="1800" dirty="0">
                <a:solidFill>
                  <a:schemeClr val="bg2"/>
                </a:solidFill>
                <a:effectLst/>
                <a:latin typeface="+mn-lt"/>
              </a:rPr>
              <a:t>Internet</a:t>
            </a:r>
          </a:p>
        </p:txBody>
      </p:sp>
      <p:sp>
        <p:nvSpPr>
          <p:cNvPr id="49" name="Title 48"/>
          <p:cNvSpPr>
            <a:spLocks noGrp="1"/>
          </p:cNvSpPr>
          <p:nvPr>
            <p:ph type="title"/>
          </p:nvPr>
        </p:nvSpPr>
        <p:spPr/>
        <p:txBody>
          <a:bodyPr>
            <a:normAutofit/>
          </a:bodyPr>
          <a:lstStyle/>
          <a:p>
            <a:pPr lvl="0"/>
            <a:r>
              <a:rPr lang="en-US" dirty="0" smtClean="0"/>
              <a:t>Terminal Services Gateway</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1000"/>
                                        <p:tgtEl>
                                          <p:spTgt spid="10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2000"/>
                                        <p:tgtEl>
                                          <p:spTgt spid="10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wipe(left)">
                                      <p:cBhvr>
                                        <p:cTn id="14" dur="1000"/>
                                        <p:tgtEl>
                                          <p:spTgt spid="1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wipe(left)">
                                      <p:cBhvr>
                                        <p:cTn id="19" dur="1000"/>
                                        <p:tgtEl>
                                          <p:spTgt spid="13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1000"/>
                                        <p:tgtEl>
                                          <p:spTgt spid="125"/>
                                        </p:tgtEl>
                                      </p:cBhvr>
                                    </p:animEffect>
                                  </p:childTnLst>
                                </p:cTn>
                              </p:par>
                            </p:childTnLst>
                          </p:cTn>
                        </p:par>
                        <p:par>
                          <p:cTn id="23" fill="hold">
                            <p:stCondLst>
                              <p:cond delay="1000"/>
                            </p:stCondLst>
                            <p:childTnLst>
                              <p:par>
                                <p:cTn id="24" presetID="26" presetClass="emph" presetSubtype="0" fill="hold" grpId="1" nodeType="afterEffect">
                                  <p:stCondLst>
                                    <p:cond delay="0"/>
                                  </p:stCondLst>
                                  <p:childTnLst>
                                    <p:animEffect transition="out" filter="fade">
                                      <p:cBhvr>
                                        <p:cTn id="25" dur="1000" tmFilter="0, 0; .2, .5; .8, .5; 1, 0"/>
                                        <p:tgtEl>
                                          <p:spTgt spid="125"/>
                                        </p:tgtEl>
                                      </p:cBhvr>
                                    </p:animEffect>
                                    <p:animScale>
                                      <p:cBhvr>
                                        <p:cTn id="26" dur="500" autoRev="1" fill="hold"/>
                                        <p:tgtEl>
                                          <p:spTgt spid="125"/>
                                        </p:tgtEl>
                                      </p:cBhvr>
                                      <p:by x="105000" y="105000"/>
                                    </p:animScale>
                                  </p:childTnLst>
                                </p:cTn>
                              </p:par>
                            </p:childTnLst>
                          </p:cTn>
                        </p:par>
                        <p:par>
                          <p:cTn id="27" fill="hold">
                            <p:stCondLst>
                              <p:cond delay="2000"/>
                            </p:stCondLst>
                            <p:childTnLst>
                              <p:par>
                                <p:cTn id="28" presetID="7" presetClass="emph" presetSubtype="2" fill="hold" nodeType="afterEffect">
                                  <p:stCondLst>
                                    <p:cond delay="0"/>
                                  </p:stCondLst>
                                  <p:childTnLst>
                                    <p:animClr clrSpc="rgb">
                                      <p:cBhvr>
                                        <p:cTn id="29" dur="1000" fill="hold"/>
                                        <p:tgtEl>
                                          <p:spTgt spid="125"/>
                                        </p:tgtEl>
                                        <p:attrNameLst>
                                          <p:attrName>stroke.color</p:attrName>
                                        </p:attrNameLst>
                                      </p:cBhvr>
                                      <p:to>
                                        <a:srgbClr val="66FF33"/>
                                      </p:to>
                                    </p:animClr>
                                    <p:set>
                                      <p:cBhvr>
                                        <p:cTn id="30" dur="1000" fill="hold"/>
                                        <p:tgtEl>
                                          <p:spTgt spid="125"/>
                                        </p:tgtEl>
                                        <p:attrNameLst>
                                          <p:attrName>stroke.on</p:attrName>
                                        </p:attrNameLst>
                                      </p:cBhvr>
                                      <p:to>
                                        <p:strVal val="true"/>
                                      </p:to>
                                    </p:se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1000"/>
                                        <p:tgtEl>
                                          <p:spTgt spid="124"/>
                                        </p:tgtEl>
                                      </p:cBhvr>
                                    </p:animEffect>
                                  </p:childTnLst>
                                </p:cTn>
                              </p:par>
                            </p:childTnLst>
                          </p:cTn>
                        </p:par>
                        <p:par>
                          <p:cTn id="35" fill="hold">
                            <p:stCondLst>
                              <p:cond delay="4000"/>
                            </p:stCondLst>
                            <p:childTnLst>
                              <p:par>
                                <p:cTn id="36" presetID="26" presetClass="emph" presetSubtype="0" fill="hold" grpId="1" nodeType="afterEffect">
                                  <p:stCondLst>
                                    <p:cond delay="0"/>
                                  </p:stCondLst>
                                  <p:childTnLst>
                                    <p:animEffect transition="out" filter="fade">
                                      <p:cBhvr>
                                        <p:cTn id="37" dur="1000" tmFilter="0, 0; .2, .5; .8, .5; 1, 0"/>
                                        <p:tgtEl>
                                          <p:spTgt spid="124"/>
                                        </p:tgtEl>
                                      </p:cBhvr>
                                    </p:animEffect>
                                    <p:animScale>
                                      <p:cBhvr>
                                        <p:cTn id="38" dur="500" autoRev="1" fill="hold"/>
                                        <p:tgtEl>
                                          <p:spTgt spid="124"/>
                                        </p:tgtEl>
                                      </p:cBhvr>
                                      <p:by x="105000" y="105000"/>
                                    </p:animScale>
                                  </p:childTnLst>
                                </p:cTn>
                              </p:par>
                            </p:childTnLst>
                          </p:cTn>
                        </p:par>
                        <p:par>
                          <p:cTn id="39" fill="hold">
                            <p:stCondLst>
                              <p:cond delay="5000"/>
                            </p:stCondLst>
                            <p:childTnLst>
                              <p:par>
                                <p:cTn id="40" presetID="7" presetClass="emph" presetSubtype="2" fill="hold" nodeType="afterEffect">
                                  <p:stCondLst>
                                    <p:cond delay="0"/>
                                  </p:stCondLst>
                                  <p:childTnLst>
                                    <p:animClr clrSpc="rgb">
                                      <p:cBhvr>
                                        <p:cTn id="41" dur="1000" fill="hold"/>
                                        <p:tgtEl>
                                          <p:spTgt spid="124"/>
                                        </p:tgtEl>
                                        <p:attrNameLst>
                                          <p:attrName>stroke.color</p:attrName>
                                        </p:attrNameLst>
                                      </p:cBhvr>
                                      <p:to>
                                        <a:srgbClr val="66FF33"/>
                                      </p:to>
                                    </p:animClr>
                                    <p:set>
                                      <p:cBhvr>
                                        <p:cTn id="42" dur="1000" fill="hold"/>
                                        <p:tgtEl>
                                          <p:spTgt spid="124"/>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1"/>
                                        </p:tgtEl>
                                        <p:attrNameLst>
                                          <p:attrName>style.visibility</p:attrName>
                                        </p:attrNameLst>
                                      </p:cBhvr>
                                      <p:to>
                                        <p:strVal val="visible"/>
                                      </p:to>
                                    </p:set>
                                    <p:animEffect transition="in" filter="wipe(left)">
                                      <p:cBhvr>
                                        <p:cTn id="47" dur="1000"/>
                                        <p:tgtEl>
                                          <p:spTgt spid="13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wipe(left)">
                                      <p:cBhvr>
                                        <p:cTn id="50"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24" grpId="0" animBg="1"/>
      <p:bldP spid="124" grpId="1" animBg="1"/>
      <p:bldP spid="125" grpId="0" animBg="1"/>
      <p:bldP spid="125" grpId="1" animBg="1"/>
      <p:bldP spid="131" grpId="0" animBg="1"/>
      <p:bldP spid="132" grpId="0"/>
      <p:bldP spid="133" grpId="0"/>
      <p:bldP spid="139"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Down Arrow 35"/>
          <p:cNvSpPr/>
          <p:nvPr/>
        </p:nvSpPr>
        <p:spPr bwMode="auto">
          <a:xfrm rot="3813261">
            <a:off x="6765387" y="3497271"/>
            <a:ext cx="626174" cy="1879310"/>
          </a:xfrm>
          <a:prstGeom prst="downArrow">
            <a:avLst/>
          </a:prstGeom>
          <a:gradFill flip="none" rotWithShape="1">
            <a:gsLst>
              <a:gs pos="0">
                <a:schemeClr val="accent2">
                  <a:lumMod val="50000"/>
                  <a:alpha val="80000"/>
                </a:schemeClr>
              </a:gs>
              <a:gs pos="100000">
                <a:schemeClr val="accent2">
                  <a:alpha val="80000"/>
                </a:schemeClr>
              </a:gs>
            </a:gsLst>
            <a:lin ang="16200000" scaled="1"/>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p:spPr>
        <p:txBody>
          <a:bodyPr vert="vert270"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ndParaRPr>
          </a:p>
        </p:txBody>
      </p:sp>
      <p:cxnSp>
        <p:nvCxnSpPr>
          <p:cNvPr id="37" name="Straight Connector 36"/>
          <p:cNvCxnSpPr/>
          <p:nvPr/>
        </p:nvCxnSpPr>
        <p:spPr bwMode="auto">
          <a:xfrm flipV="1">
            <a:off x="6371925" y="4109993"/>
            <a:ext cx="1395662" cy="683387"/>
          </a:xfrm>
          <a:prstGeom prst="line">
            <a:avLst/>
          </a:prstGeom>
          <a:gradFill rotWithShape="0">
            <a:gsLst>
              <a:gs pos="0">
                <a:schemeClr val="accent2">
                  <a:gamma/>
                  <a:shade val="57255"/>
                  <a:invGamma/>
                </a:schemeClr>
              </a:gs>
              <a:gs pos="100000">
                <a:schemeClr val="accent2"/>
              </a:gs>
            </a:gsLst>
            <a:lin ang="2700000" scaled="1"/>
          </a:gradFill>
          <a:ln w="76200" cap="rnd" cmpd="sng" algn="ctr">
            <a:solidFill>
              <a:srgbClr val="FF6600"/>
            </a:solidFill>
            <a:prstDash val="sysDot"/>
            <a:round/>
            <a:headEnd type="none" w="med" len="med"/>
            <a:tailEnd type="none" w="med" len="med"/>
          </a:ln>
          <a:effectLst>
            <a:glow rad="63500">
              <a:srgbClr val="FF0000">
                <a:alpha val="40000"/>
              </a:srgbClr>
            </a:glow>
            <a:outerShdw blurRad="50800" dist="38100" dir="2700000" algn="tl" rotWithShape="0">
              <a:prstClr val="black">
                <a:alpha val="40000"/>
              </a:prstClr>
            </a:outerShdw>
          </a:effectLst>
        </p:spPr>
      </p:cxnSp>
      <p:sp>
        <p:nvSpPr>
          <p:cNvPr id="21515" name="Rectangle 35"/>
          <p:cNvSpPr>
            <a:spLocks noGrp="1" noChangeArrowheads="1"/>
          </p:cNvSpPr>
          <p:nvPr>
            <p:ph type="title"/>
          </p:nvPr>
        </p:nvSpPr>
        <p:spPr/>
        <p:txBody>
          <a:bodyPr/>
          <a:lstStyle/>
          <a:p>
            <a:pPr lvl="0"/>
            <a:r>
              <a:rPr lang="en-US" dirty="0" smtClean="0"/>
              <a:t>Application Virtualization: </a:t>
            </a:r>
            <a:r>
              <a:rPr lang="en-US" dirty="0" err="1" smtClean="0"/>
              <a:t>Softgrid</a:t>
            </a:r>
            <a:endParaRPr lang="en-US" dirty="0" smtClean="0"/>
          </a:p>
        </p:txBody>
      </p:sp>
      <p:sp>
        <p:nvSpPr>
          <p:cNvPr id="29" name="Text Placeholder 28"/>
          <p:cNvSpPr>
            <a:spLocks noGrp="1"/>
          </p:cNvSpPr>
          <p:nvPr>
            <p:ph sz="half" idx="1"/>
          </p:nvPr>
        </p:nvSpPr>
        <p:spPr/>
        <p:txBody>
          <a:bodyPr/>
          <a:lstStyle/>
          <a:p>
            <a:r>
              <a:rPr lang="en-US" dirty="0" smtClean="0"/>
              <a:t>Application Isolation</a:t>
            </a:r>
          </a:p>
          <a:p>
            <a:r>
              <a:rPr lang="en-US" dirty="0" smtClean="0"/>
              <a:t>Dynamic Streaming</a:t>
            </a:r>
          </a:p>
          <a:p>
            <a:r>
              <a:rPr lang="en-US" dirty="0" smtClean="0"/>
              <a:t>System Center Integration</a:t>
            </a:r>
          </a:p>
          <a:p>
            <a:r>
              <a:rPr lang="en-US" smtClean="0"/>
              <a:t>Software as a Centrally-managed Service</a:t>
            </a:r>
          </a:p>
          <a:p>
            <a:r>
              <a:rPr lang="en-US" dirty="0" smtClean="0"/>
              <a:t>Available through…</a:t>
            </a:r>
            <a:endParaRPr lang="en-GB" dirty="0"/>
          </a:p>
        </p:txBody>
      </p:sp>
      <p:sp>
        <p:nvSpPr>
          <p:cNvPr id="21518" name="Text Box 54"/>
          <p:cNvSpPr txBox="1">
            <a:spLocks noChangeArrowheads="1"/>
          </p:cNvSpPr>
          <p:nvPr/>
        </p:nvSpPr>
        <p:spPr bwMode="auto">
          <a:xfrm>
            <a:off x="2613025" y="7053263"/>
            <a:ext cx="184150" cy="366712"/>
          </a:xfrm>
          <a:prstGeom prst="rect">
            <a:avLst/>
          </a:prstGeom>
          <a:noFill/>
          <a:ln w="9525">
            <a:noFill/>
            <a:miter lim="800000"/>
            <a:headEnd/>
            <a:tailEnd/>
          </a:ln>
        </p:spPr>
        <p:txBody>
          <a:bodyPr wrap="none">
            <a:spAutoFit/>
          </a:bodyPr>
          <a:lstStyle/>
          <a:p>
            <a:endParaRPr lang="en-US" dirty="0"/>
          </a:p>
        </p:txBody>
      </p:sp>
      <p:pic>
        <p:nvPicPr>
          <p:cNvPr id="111" name="Picture 3" descr="C:\Documents and Settings\rajivaru\My Documents\MS_Files\VS_R2\infoweb\Microsoft-SoftGrid-Logo-White.png"/>
          <p:cNvPicPr>
            <a:picLocks noChangeAspect="1" noChangeArrowheads="1"/>
          </p:cNvPicPr>
          <p:nvPr/>
        </p:nvPicPr>
        <p:blipFill>
          <a:blip r:embed="rId3">
            <a:lum bright="14000" contrast="74000"/>
          </a:blip>
          <a:srcRect/>
          <a:stretch>
            <a:fillRect/>
          </a:stretch>
        </p:blipFill>
        <p:spPr bwMode="auto">
          <a:xfrm>
            <a:off x="5113633" y="1189223"/>
            <a:ext cx="3349869" cy="1057942"/>
          </a:xfrm>
          <a:prstGeom prst="rect">
            <a:avLst/>
          </a:prstGeom>
          <a:noFill/>
          <a:ln w="9525">
            <a:noFill/>
            <a:miter lim="800000"/>
            <a:headEnd/>
            <a:tailEnd/>
          </a:ln>
        </p:spPr>
      </p:pic>
      <p:pic>
        <p:nvPicPr>
          <p:cNvPr id="113" name="Picture 10" descr="logo"/>
          <p:cNvPicPr>
            <a:picLocks noChangeAspect="1" noChangeArrowheads="1"/>
          </p:cNvPicPr>
          <p:nvPr/>
        </p:nvPicPr>
        <p:blipFill>
          <a:blip r:embed="rId4">
            <a:duotone>
              <a:prstClr val="black"/>
              <a:schemeClr val="tx1">
                <a:tint val="45000"/>
                <a:satMod val="400000"/>
              </a:schemeClr>
            </a:duotone>
            <a:lum bright="-100000" contrast="-100000"/>
          </a:blip>
          <a:srcRect/>
          <a:stretch>
            <a:fillRect/>
          </a:stretch>
        </p:blipFill>
        <p:spPr bwMode="auto">
          <a:xfrm>
            <a:off x="955290" y="5549382"/>
            <a:ext cx="2732088" cy="509588"/>
          </a:xfrm>
          <a:prstGeom prst="rect">
            <a:avLst/>
          </a:prstGeom>
          <a:noFill/>
          <a:ln w="9525">
            <a:noFill/>
            <a:miter lim="800000"/>
            <a:headEnd/>
            <a:tailEnd/>
          </a:ln>
        </p:spPr>
      </p:pic>
      <p:pic>
        <p:nvPicPr>
          <p:cNvPr id="22" name="Picture 1" descr="D:\Aeshen\TechNet 2006\12-December\Msft-longhorn-papers\TDM Deck\Windows Illustration Icons\Computer.png"/>
          <p:cNvPicPr>
            <a:picLocks noChangeAspect="1" noChangeArrowheads="1"/>
          </p:cNvPicPr>
          <p:nvPr/>
        </p:nvPicPr>
        <p:blipFill>
          <a:blip r:embed="rId5" cstate="print"/>
          <a:srcRect/>
          <a:stretch>
            <a:fillRect/>
          </a:stretch>
        </p:blipFill>
        <p:spPr bwMode="auto">
          <a:xfrm>
            <a:off x="4915808" y="1987469"/>
            <a:ext cx="1417320" cy="1417320"/>
          </a:xfrm>
          <a:prstGeom prst="rect">
            <a:avLst/>
          </a:prstGeom>
          <a:noFill/>
          <a:ln>
            <a:noFill/>
          </a:ln>
          <a:effectLst>
            <a:outerShdw blurRad="50800" dist="38100" dir="2700000" algn="tl" rotWithShape="0">
              <a:prstClr val="black">
                <a:alpha val="40000"/>
              </a:prstClr>
            </a:outerShdw>
          </a:effectLst>
        </p:spPr>
      </p:pic>
      <p:sp>
        <p:nvSpPr>
          <p:cNvPr id="25" name="Rectangle 24"/>
          <p:cNvSpPr/>
          <p:nvPr/>
        </p:nvSpPr>
        <p:spPr bwMode="auto">
          <a:xfrm>
            <a:off x="5486400" y="2483316"/>
            <a:ext cx="404261" cy="413887"/>
          </a:xfrm>
          <a:prstGeom prst="rect">
            <a:avLst/>
          </a:prstGeom>
          <a:gradFill>
            <a:gsLst>
              <a:gs pos="0">
                <a:srgbClr val="FF6600">
                  <a:alpha val="90000"/>
                </a:srgbClr>
              </a:gs>
              <a:gs pos="100000">
                <a:srgbClr val="FF6600">
                  <a:alpha val="90000"/>
                </a:srgbClr>
              </a:gs>
            </a:gsLst>
            <a:lin ang="2700000" scaled="1"/>
          </a:gradFill>
          <a:ln w="25400" cap="flat" cmpd="sng" algn="ctr">
            <a:solidFill>
              <a:srgbClr val="FF6600"/>
            </a:solidFill>
            <a:prstDash val="solid"/>
            <a:round/>
            <a:headEnd type="none" w="med" len="med"/>
            <a:tailEnd type="none" w="med" len="med"/>
          </a:ln>
          <a:effectLst>
            <a:glow rad="63500">
              <a:srgbClr val="FF0000">
                <a:alpha val="40000"/>
              </a:srgbClr>
            </a:glow>
            <a:outerShdw blurRad="50800" dist="38100" dir="2700000" algn="tl" rotWithShape="0">
              <a:prstClr val="black">
                <a:alpha val="40000"/>
              </a:prstClr>
            </a:outerShdw>
          </a:effectLst>
          <a:scene3d>
            <a:camera prst="perspectiveHeroicExtremeLeftFacing"/>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pic>
        <p:nvPicPr>
          <p:cNvPr id="27" name="Picture 1" descr="D:\Aeshen\TechNet 2006\12-December\Msft-longhorn-papers\TDM Deck\Windows Illustration Icons\Computer.png"/>
          <p:cNvPicPr>
            <a:picLocks noChangeAspect="1" noChangeArrowheads="1"/>
          </p:cNvPicPr>
          <p:nvPr/>
        </p:nvPicPr>
        <p:blipFill>
          <a:blip r:embed="rId5" cstate="print"/>
          <a:srcRect/>
          <a:stretch>
            <a:fillRect/>
          </a:stretch>
        </p:blipFill>
        <p:spPr bwMode="auto">
          <a:xfrm>
            <a:off x="4912253" y="4103422"/>
            <a:ext cx="1417320" cy="1417320"/>
          </a:xfrm>
          <a:prstGeom prst="rect">
            <a:avLst/>
          </a:prstGeom>
          <a:noFill/>
          <a:ln>
            <a:noFill/>
          </a:ln>
          <a:effectLst>
            <a:outerShdw blurRad="50800" dist="38100" dir="2700000" algn="tl" rotWithShape="0">
              <a:prstClr val="black">
                <a:alpha val="40000"/>
              </a:prstClr>
            </a:outerShdw>
          </a:effectLst>
        </p:spPr>
      </p:pic>
      <p:sp>
        <p:nvSpPr>
          <p:cNvPr id="28" name="Rectangle 27"/>
          <p:cNvSpPr/>
          <p:nvPr/>
        </p:nvSpPr>
        <p:spPr bwMode="auto">
          <a:xfrm>
            <a:off x="5513671" y="4599269"/>
            <a:ext cx="404261" cy="413887"/>
          </a:xfrm>
          <a:prstGeom prst="rect">
            <a:avLst/>
          </a:prstGeom>
          <a:gradFill>
            <a:gsLst>
              <a:gs pos="0">
                <a:srgbClr val="FF6600">
                  <a:alpha val="90000"/>
                </a:srgbClr>
              </a:gs>
              <a:gs pos="100000">
                <a:srgbClr val="FF6600">
                  <a:alpha val="90000"/>
                </a:srgbClr>
              </a:gs>
            </a:gsLst>
            <a:lin ang="2700000" scaled="1"/>
          </a:gradFill>
          <a:ln w="25400" cap="flat" cmpd="sng" algn="ctr">
            <a:solidFill>
              <a:srgbClr val="FF6600"/>
            </a:solidFill>
            <a:prstDash val="solid"/>
            <a:round/>
            <a:headEnd type="none" w="med" len="med"/>
            <a:tailEnd type="none" w="med" len="med"/>
          </a:ln>
          <a:effectLst>
            <a:glow rad="63500">
              <a:srgbClr val="FF0000">
                <a:alpha val="40000"/>
              </a:srgbClr>
            </a:glow>
            <a:outerShdw blurRad="50800" dist="38100" dir="2700000" algn="tl" rotWithShape="0">
              <a:prstClr val="black">
                <a:alpha val="40000"/>
              </a:prstClr>
            </a:outerShdw>
          </a:effectLst>
          <a:scene3d>
            <a:camera prst="perspectiveHeroicExtremeLeftFacing"/>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sp>
        <p:nvSpPr>
          <p:cNvPr id="30" name="Down Arrow 29"/>
          <p:cNvSpPr/>
          <p:nvPr/>
        </p:nvSpPr>
        <p:spPr bwMode="auto">
          <a:xfrm rot="6999946">
            <a:off x="6766993" y="2372719"/>
            <a:ext cx="626174" cy="1879310"/>
          </a:xfrm>
          <a:prstGeom prst="downArrow">
            <a:avLst/>
          </a:prstGeom>
          <a:gradFill flip="none" rotWithShape="1">
            <a:gsLst>
              <a:gs pos="0">
                <a:schemeClr val="accent2">
                  <a:lumMod val="50000"/>
                  <a:alpha val="80000"/>
                </a:schemeClr>
              </a:gs>
              <a:gs pos="100000">
                <a:schemeClr val="accent2">
                  <a:alpha val="80000"/>
                </a:schemeClr>
              </a:gs>
            </a:gsLst>
            <a:lin ang="16200000" scaled="1"/>
            <a:tileRect/>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balanced" dir="t"/>
          </a:scene3d>
          <a:sp3d/>
        </p:spPr>
        <p:txBody>
          <a:bodyPr vert="vert270"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ndParaRPr>
          </a:p>
        </p:txBody>
      </p:sp>
      <p:cxnSp>
        <p:nvCxnSpPr>
          <p:cNvPr id="33" name="Straight Connector 32"/>
          <p:cNvCxnSpPr>
            <a:endCxn id="30" idx="0"/>
          </p:cNvCxnSpPr>
          <p:nvPr/>
        </p:nvCxnSpPr>
        <p:spPr bwMode="auto">
          <a:xfrm>
            <a:off x="6381549" y="2945330"/>
            <a:ext cx="1538244" cy="788747"/>
          </a:xfrm>
          <a:prstGeom prst="line">
            <a:avLst/>
          </a:prstGeom>
          <a:gradFill rotWithShape="0">
            <a:gsLst>
              <a:gs pos="0">
                <a:schemeClr val="accent2">
                  <a:gamma/>
                  <a:shade val="57255"/>
                  <a:invGamma/>
                </a:schemeClr>
              </a:gs>
              <a:gs pos="100000">
                <a:schemeClr val="accent2"/>
              </a:gs>
            </a:gsLst>
            <a:lin ang="2700000" scaled="1"/>
          </a:gradFill>
          <a:ln w="76200" cap="rnd" cmpd="sng" algn="ctr">
            <a:solidFill>
              <a:srgbClr val="FF6600"/>
            </a:solidFill>
            <a:prstDash val="sysDot"/>
            <a:round/>
            <a:headEnd type="none" w="med" len="med"/>
            <a:tailEnd type="none" w="med" len="med"/>
          </a:ln>
          <a:effectLst>
            <a:glow rad="63500">
              <a:srgbClr val="FF0000">
                <a:alpha val="40000"/>
              </a:srgbClr>
            </a:glow>
            <a:outerShdw blurRad="50800" dist="38100" dir="2700000" algn="tl" rotWithShape="0">
              <a:prstClr val="black">
                <a:alpha val="40000"/>
              </a:prstClr>
            </a:outerShdw>
          </a:effectLst>
        </p:spPr>
      </p:cxnSp>
      <p:grpSp>
        <p:nvGrpSpPr>
          <p:cNvPr id="2" name="Group 25"/>
          <p:cNvGrpSpPr/>
          <p:nvPr/>
        </p:nvGrpSpPr>
        <p:grpSpPr>
          <a:xfrm>
            <a:off x="7744478" y="3132963"/>
            <a:ext cx="1047865" cy="1486869"/>
            <a:chOff x="8302745" y="2834580"/>
            <a:chExt cx="1047865" cy="1486869"/>
          </a:xfrm>
        </p:grpSpPr>
        <p:pic>
          <p:nvPicPr>
            <p:cNvPr id="24" name="Picture 2" descr="D:\Aeshen\TechNet 2006\12-December\Msft-longhorn-papers\TDM Deck\Windows Illustration Icons\Server.png"/>
            <p:cNvPicPr>
              <a:picLocks noChangeAspect="1" noChangeArrowheads="1"/>
            </p:cNvPicPr>
            <p:nvPr/>
          </p:nvPicPr>
          <p:blipFill>
            <a:blip r:embed="rId6" cstate="print"/>
            <a:srcRect/>
            <a:stretch>
              <a:fillRect/>
            </a:stretch>
          </p:blipFill>
          <p:spPr bwMode="auto">
            <a:xfrm>
              <a:off x="8302745" y="2834580"/>
              <a:ext cx="1047865" cy="1433921"/>
            </a:xfrm>
            <a:prstGeom prst="rect">
              <a:avLst/>
            </a:prstGeom>
            <a:noFill/>
            <a:effectLst>
              <a:outerShdw blurRad="50800" dist="38100" dir="2700000" algn="tl" rotWithShape="0">
                <a:prstClr val="black">
                  <a:alpha val="40000"/>
                </a:prstClr>
              </a:outerShdw>
            </a:effectLst>
          </p:spPr>
        </p:pic>
        <p:pic>
          <p:nvPicPr>
            <p:cNvPr id="23" name="Picture 1" descr="D:\Aeshen\TechNet 2006\12-December\Msft-longhorn-papers\TDM Deck\Windows Illustration Icons\New\balls_in_box.png"/>
            <p:cNvPicPr>
              <a:picLocks noChangeAspect="1" noChangeArrowheads="1"/>
            </p:cNvPicPr>
            <p:nvPr/>
          </p:nvPicPr>
          <p:blipFill>
            <a:blip r:embed="rId7" cstate="print"/>
            <a:srcRect/>
            <a:stretch>
              <a:fillRect/>
            </a:stretch>
          </p:blipFill>
          <p:spPr bwMode="auto">
            <a:xfrm>
              <a:off x="8718759" y="3745362"/>
              <a:ext cx="543540" cy="576087"/>
            </a:xfrm>
            <a:prstGeom prst="rect">
              <a:avLst/>
            </a:prstGeom>
            <a:noFill/>
            <a:effectLst>
              <a:outerShdw blurRad="50800" dist="38100" dir="2700000" algn="tl" rotWithShape="0">
                <a:prstClr val="black">
                  <a:alpha val="40000"/>
                </a:prst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1000"/>
                                        <p:tgtEl>
                                          <p:spTgt spid="1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childTnLst>
                                </p:cTn>
                              </p:par>
                            </p:childTnLst>
                          </p:cTn>
                        </p:par>
                        <p:par>
                          <p:cTn id="19" fill="hold">
                            <p:stCondLst>
                              <p:cond delay="3000"/>
                            </p:stCondLst>
                            <p:childTnLst>
                              <p:par>
                                <p:cTn id="20" presetID="22" presetClass="entr" presetSubtype="2"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right)">
                                      <p:cBhvr>
                                        <p:cTn id="22" dur="1000"/>
                                        <p:tgtEl>
                                          <p:spTgt spid="30"/>
                                        </p:tgtEl>
                                      </p:cBhvr>
                                    </p:animEffect>
                                  </p:childTnLst>
                                </p:cTn>
                              </p:par>
                            </p:childTnLst>
                          </p:cTn>
                        </p:par>
                        <p:par>
                          <p:cTn id="23" fill="hold">
                            <p:stCondLst>
                              <p:cond delay="4000"/>
                            </p:stCondLst>
                            <p:childTnLst>
                              <p:par>
                                <p:cTn id="24" presetID="22" presetClass="entr" presetSubtype="2"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1000"/>
                                        <p:tgtEl>
                                          <p:spTgt spid="33"/>
                                        </p:tgtEl>
                                      </p:cBhvr>
                                    </p:animEffect>
                                  </p:childTnLst>
                                </p:cTn>
                              </p:par>
                            </p:childTnLst>
                          </p:cTn>
                        </p:par>
                        <p:par>
                          <p:cTn id="27" fill="hold">
                            <p:stCondLst>
                              <p:cond delay="5000"/>
                            </p:stCondLst>
                            <p:childTnLst>
                              <p:par>
                                <p:cTn id="28" presetID="53"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6000"/>
                            </p:stCondLst>
                            <p:childTnLst>
                              <p:par>
                                <p:cTn id="34" presetID="22" presetClass="entr" presetSubtype="2"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right)">
                                      <p:cBhvr>
                                        <p:cTn id="36" dur="1000"/>
                                        <p:tgtEl>
                                          <p:spTgt spid="36"/>
                                        </p:tgtEl>
                                      </p:cBhvr>
                                    </p:animEffect>
                                  </p:childTnLst>
                                </p:cTn>
                              </p:par>
                            </p:childTnLst>
                          </p:cTn>
                        </p:par>
                        <p:par>
                          <p:cTn id="37" fill="hold">
                            <p:stCondLst>
                              <p:cond delay="7000"/>
                            </p:stCondLst>
                            <p:childTnLst>
                              <p:par>
                                <p:cTn id="38" presetID="22" presetClass="entr" presetSubtype="2"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1000"/>
                                        <p:tgtEl>
                                          <p:spTgt spid="37"/>
                                        </p:tgtEl>
                                      </p:cBhvr>
                                    </p:animEffect>
                                  </p:childTnLst>
                                </p:cTn>
                              </p:par>
                            </p:childTnLst>
                          </p:cTn>
                        </p:par>
                        <p:par>
                          <p:cTn id="41" fill="hold">
                            <p:stCondLst>
                              <p:cond delay="8000"/>
                            </p:stCondLst>
                            <p:childTnLst>
                              <p:par>
                                <p:cTn id="42" presetID="53"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Effect transition="in" filter="fade">
                                      <p:cBhvr>
                                        <p:cTn id="4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8"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070100"/>
          <a:ext cx="9144000"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cloud illustration icon"/>
          <p:cNvPicPr>
            <a:picLocks noChangeAspect="1" noChangeArrowheads="1"/>
          </p:cNvPicPr>
          <p:nvPr/>
        </p:nvPicPr>
        <p:blipFill>
          <a:blip r:embed="rId3"/>
          <a:srcRect/>
          <a:stretch>
            <a:fillRect/>
          </a:stretch>
        </p:blipFill>
        <p:spPr bwMode="auto">
          <a:xfrm>
            <a:off x="0" y="1752600"/>
            <a:ext cx="9448800" cy="5478463"/>
          </a:xfrm>
          <a:prstGeom prst="rect">
            <a:avLst/>
          </a:prstGeom>
          <a:noFill/>
        </p:spPr>
      </p:pic>
      <p:pic>
        <p:nvPicPr>
          <p:cNvPr id="330755" name="Picture 3" descr="gray oval disc"/>
          <p:cNvPicPr>
            <a:picLocks noChangeAspect="1" noChangeArrowheads="1"/>
          </p:cNvPicPr>
          <p:nvPr/>
        </p:nvPicPr>
        <p:blipFill>
          <a:blip r:embed="rId4"/>
          <a:srcRect/>
          <a:stretch>
            <a:fillRect/>
          </a:stretch>
        </p:blipFill>
        <p:spPr bwMode="auto">
          <a:xfrm>
            <a:off x="2133600" y="3724275"/>
            <a:ext cx="4913313" cy="2570163"/>
          </a:xfrm>
          <a:prstGeom prst="rect">
            <a:avLst/>
          </a:prstGeom>
          <a:noFill/>
        </p:spPr>
      </p:pic>
      <p:pic>
        <p:nvPicPr>
          <p:cNvPr id="330756" name="Picture 4" descr="cloud"/>
          <p:cNvPicPr>
            <a:picLocks noChangeAspect="1" noChangeArrowheads="1"/>
          </p:cNvPicPr>
          <p:nvPr/>
        </p:nvPicPr>
        <p:blipFill>
          <a:blip r:embed="rId5"/>
          <a:srcRect/>
          <a:stretch>
            <a:fillRect/>
          </a:stretch>
        </p:blipFill>
        <p:spPr bwMode="auto">
          <a:xfrm>
            <a:off x="-76200" y="2066925"/>
            <a:ext cx="7696200" cy="4505325"/>
          </a:xfrm>
          <a:prstGeom prst="rect">
            <a:avLst/>
          </a:prstGeom>
          <a:noFill/>
        </p:spPr>
      </p:pic>
      <p:pic>
        <p:nvPicPr>
          <p:cNvPr id="330757" name="Picture 5" descr="laptop"/>
          <p:cNvPicPr>
            <a:picLocks noChangeAspect="1" noChangeArrowheads="1"/>
          </p:cNvPicPr>
          <p:nvPr/>
        </p:nvPicPr>
        <p:blipFill>
          <a:blip r:embed="rId6"/>
          <a:srcRect/>
          <a:stretch>
            <a:fillRect/>
          </a:stretch>
        </p:blipFill>
        <p:spPr bwMode="auto">
          <a:xfrm>
            <a:off x="1633538" y="5284788"/>
            <a:ext cx="1309687" cy="1017587"/>
          </a:xfrm>
          <a:prstGeom prst="rect">
            <a:avLst/>
          </a:prstGeom>
          <a:noFill/>
        </p:spPr>
      </p:pic>
      <p:pic>
        <p:nvPicPr>
          <p:cNvPr id="330758" name="Picture 6" descr="XP icon cell phone"/>
          <p:cNvPicPr>
            <a:picLocks noChangeAspect="1" noChangeArrowheads="1"/>
          </p:cNvPicPr>
          <p:nvPr/>
        </p:nvPicPr>
        <p:blipFill>
          <a:blip r:embed="rId7"/>
          <a:srcRect/>
          <a:stretch>
            <a:fillRect/>
          </a:stretch>
        </p:blipFill>
        <p:spPr bwMode="auto">
          <a:xfrm>
            <a:off x="6854825" y="4957763"/>
            <a:ext cx="463550" cy="1219200"/>
          </a:xfrm>
          <a:prstGeom prst="rect">
            <a:avLst/>
          </a:prstGeom>
          <a:noFill/>
        </p:spPr>
      </p:pic>
      <p:pic>
        <p:nvPicPr>
          <p:cNvPr id="330759" name="Picture 7" descr="iMac new Apple"/>
          <p:cNvPicPr>
            <a:picLocks noChangeAspect="1" noChangeArrowheads="1"/>
          </p:cNvPicPr>
          <p:nvPr/>
        </p:nvPicPr>
        <p:blipFill>
          <a:blip r:embed="rId8" cstate="print"/>
          <a:srcRect/>
          <a:stretch>
            <a:fillRect/>
          </a:stretch>
        </p:blipFill>
        <p:spPr bwMode="auto">
          <a:xfrm>
            <a:off x="6116638" y="2632075"/>
            <a:ext cx="1362075" cy="1363663"/>
          </a:xfrm>
          <a:prstGeom prst="rect">
            <a:avLst/>
          </a:prstGeom>
          <a:noFill/>
        </p:spPr>
      </p:pic>
      <p:pic>
        <p:nvPicPr>
          <p:cNvPr id="330760" name="Picture 8" descr="enterprise blue"/>
          <p:cNvPicPr>
            <a:picLocks noChangeAspect="1" noChangeArrowheads="1"/>
          </p:cNvPicPr>
          <p:nvPr/>
        </p:nvPicPr>
        <p:blipFill>
          <a:blip r:embed="rId9" cstate="print"/>
          <a:srcRect/>
          <a:stretch>
            <a:fillRect/>
          </a:stretch>
        </p:blipFill>
        <p:spPr bwMode="auto">
          <a:xfrm>
            <a:off x="1828800" y="2441575"/>
            <a:ext cx="1084263" cy="1625600"/>
          </a:xfrm>
          <a:prstGeom prst="rect">
            <a:avLst/>
          </a:prstGeom>
          <a:noFill/>
        </p:spPr>
      </p:pic>
      <p:pic>
        <p:nvPicPr>
          <p:cNvPr id="330761" name="Picture 9" descr="brick-wall"/>
          <p:cNvPicPr>
            <a:picLocks noChangeAspect="1" noChangeArrowheads="1"/>
          </p:cNvPicPr>
          <p:nvPr/>
        </p:nvPicPr>
        <p:blipFill>
          <a:blip r:embed="rId10"/>
          <a:srcRect b="49663"/>
          <a:stretch>
            <a:fillRect/>
          </a:stretch>
        </p:blipFill>
        <p:spPr bwMode="auto">
          <a:xfrm>
            <a:off x="2552700" y="3321050"/>
            <a:ext cx="4057650" cy="946150"/>
          </a:xfrm>
          <a:prstGeom prst="rect">
            <a:avLst/>
          </a:prstGeom>
          <a:noFill/>
        </p:spPr>
      </p:pic>
      <p:pic>
        <p:nvPicPr>
          <p:cNvPr id="330762" name="Picture 10" descr="purple starburst"/>
          <p:cNvPicPr>
            <a:picLocks noChangeAspect="1" noChangeArrowheads="1"/>
          </p:cNvPicPr>
          <p:nvPr/>
        </p:nvPicPr>
        <p:blipFill>
          <a:blip r:embed="rId11"/>
          <a:srcRect b="50256"/>
          <a:stretch>
            <a:fillRect/>
          </a:stretch>
        </p:blipFill>
        <p:spPr bwMode="auto">
          <a:xfrm>
            <a:off x="2582863" y="2932113"/>
            <a:ext cx="4106862" cy="1212850"/>
          </a:xfrm>
          <a:prstGeom prst="rect">
            <a:avLst/>
          </a:prstGeom>
          <a:noFill/>
        </p:spPr>
      </p:pic>
      <p:pic>
        <p:nvPicPr>
          <p:cNvPr id="330763" name="Picture 11" descr="brick-wall"/>
          <p:cNvPicPr>
            <a:picLocks noChangeAspect="1" noChangeArrowheads="1"/>
          </p:cNvPicPr>
          <p:nvPr/>
        </p:nvPicPr>
        <p:blipFill>
          <a:blip r:embed="rId10"/>
          <a:srcRect t="50169"/>
          <a:stretch>
            <a:fillRect/>
          </a:stretch>
        </p:blipFill>
        <p:spPr bwMode="auto">
          <a:xfrm>
            <a:off x="2552700" y="4264025"/>
            <a:ext cx="4057650" cy="936625"/>
          </a:xfrm>
          <a:prstGeom prst="rect">
            <a:avLst/>
          </a:prstGeom>
          <a:noFill/>
        </p:spPr>
      </p:pic>
      <p:pic>
        <p:nvPicPr>
          <p:cNvPr id="330764" name="Picture 12" descr="purple starburst"/>
          <p:cNvPicPr>
            <a:picLocks noChangeAspect="1" noChangeArrowheads="1"/>
          </p:cNvPicPr>
          <p:nvPr/>
        </p:nvPicPr>
        <p:blipFill>
          <a:blip r:embed="rId11"/>
          <a:srcRect t="49948"/>
          <a:stretch>
            <a:fillRect/>
          </a:stretch>
        </p:blipFill>
        <p:spPr bwMode="auto">
          <a:xfrm>
            <a:off x="2478088" y="4141788"/>
            <a:ext cx="4106862" cy="1546225"/>
          </a:xfrm>
          <a:prstGeom prst="rect">
            <a:avLst/>
          </a:prstGeom>
          <a:noFill/>
        </p:spPr>
      </p:pic>
      <p:pic>
        <p:nvPicPr>
          <p:cNvPr id="330765" name="Picture 13" descr="enterprise red taller"/>
          <p:cNvPicPr>
            <a:picLocks noChangeAspect="1" noChangeArrowheads="1"/>
          </p:cNvPicPr>
          <p:nvPr/>
        </p:nvPicPr>
        <p:blipFill>
          <a:blip r:embed="rId12" cstate="print"/>
          <a:srcRect/>
          <a:stretch>
            <a:fillRect/>
          </a:stretch>
        </p:blipFill>
        <p:spPr bwMode="auto">
          <a:xfrm>
            <a:off x="4011613" y="2486025"/>
            <a:ext cx="949325" cy="2211388"/>
          </a:xfrm>
          <a:prstGeom prst="rect">
            <a:avLst/>
          </a:prstGeom>
          <a:noFill/>
        </p:spPr>
      </p:pic>
      <p:grpSp>
        <p:nvGrpSpPr>
          <p:cNvPr id="2" name="Group 14"/>
          <p:cNvGrpSpPr>
            <a:grpSpLocks/>
          </p:cNvGrpSpPr>
          <p:nvPr/>
        </p:nvGrpSpPr>
        <p:grpSpPr bwMode="auto">
          <a:xfrm>
            <a:off x="2852738" y="3584575"/>
            <a:ext cx="3327400" cy="1749425"/>
            <a:chOff x="1797" y="2258"/>
            <a:chExt cx="2096" cy="1102"/>
          </a:xfrm>
        </p:grpSpPr>
        <p:pic>
          <p:nvPicPr>
            <p:cNvPr id="330767" name="Picture 15" descr="arrow 1 Bright blue Curved Arrow Large"/>
            <p:cNvPicPr>
              <a:picLocks noChangeAspect="1" noChangeArrowheads="1"/>
            </p:cNvPicPr>
            <p:nvPr/>
          </p:nvPicPr>
          <p:blipFill>
            <a:blip r:embed="rId13" cstate="print"/>
            <a:srcRect/>
            <a:stretch>
              <a:fillRect/>
            </a:stretch>
          </p:blipFill>
          <p:spPr bwMode="auto">
            <a:xfrm rot="12343915" flipH="1">
              <a:off x="1797" y="2258"/>
              <a:ext cx="824" cy="478"/>
            </a:xfrm>
            <a:prstGeom prst="rect">
              <a:avLst/>
            </a:prstGeom>
            <a:noFill/>
          </p:spPr>
        </p:pic>
        <p:pic>
          <p:nvPicPr>
            <p:cNvPr id="330768" name="Picture 16" descr="arrow 1 Bright blue Curved Arrow Large"/>
            <p:cNvPicPr>
              <a:picLocks noChangeAspect="1" noChangeArrowheads="1"/>
            </p:cNvPicPr>
            <p:nvPr/>
          </p:nvPicPr>
          <p:blipFill>
            <a:blip r:embed="rId13" cstate="print"/>
            <a:srcRect/>
            <a:stretch>
              <a:fillRect/>
            </a:stretch>
          </p:blipFill>
          <p:spPr bwMode="auto">
            <a:xfrm rot="9572494">
              <a:off x="2991" y="2294"/>
              <a:ext cx="824" cy="478"/>
            </a:xfrm>
            <a:prstGeom prst="rect">
              <a:avLst/>
            </a:prstGeom>
            <a:noFill/>
          </p:spPr>
        </p:pic>
        <p:pic>
          <p:nvPicPr>
            <p:cNvPr id="330769" name="Picture 17" descr="arrow 1 Bright blue Curved Arrow Large"/>
            <p:cNvPicPr>
              <a:picLocks noChangeAspect="1" noChangeArrowheads="1"/>
            </p:cNvPicPr>
            <p:nvPr/>
          </p:nvPicPr>
          <p:blipFill>
            <a:blip r:embed="rId13" cstate="print"/>
            <a:srcRect/>
            <a:stretch>
              <a:fillRect/>
            </a:stretch>
          </p:blipFill>
          <p:spPr bwMode="auto">
            <a:xfrm rot="12350998">
              <a:off x="3069" y="2882"/>
              <a:ext cx="824" cy="478"/>
            </a:xfrm>
            <a:prstGeom prst="rect">
              <a:avLst/>
            </a:prstGeom>
            <a:noFill/>
          </p:spPr>
        </p:pic>
        <p:pic>
          <p:nvPicPr>
            <p:cNvPr id="330770" name="Picture 18" descr="arrow 1 Bright blue Curved Arrow Large"/>
            <p:cNvPicPr>
              <a:picLocks noChangeAspect="1" noChangeArrowheads="1"/>
            </p:cNvPicPr>
            <p:nvPr/>
          </p:nvPicPr>
          <p:blipFill>
            <a:blip r:embed="rId13" cstate="print"/>
            <a:srcRect/>
            <a:stretch>
              <a:fillRect/>
            </a:stretch>
          </p:blipFill>
          <p:spPr bwMode="auto">
            <a:xfrm rot="9249002" flipH="1">
              <a:off x="1821" y="2828"/>
              <a:ext cx="824" cy="478"/>
            </a:xfrm>
            <a:prstGeom prst="rect">
              <a:avLst/>
            </a:prstGeom>
            <a:noFill/>
          </p:spPr>
        </p:pic>
      </p:grpSp>
      <p:sp>
        <p:nvSpPr>
          <p:cNvPr id="330771" name="Rectangle 19"/>
          <p:cNvSpPr>
            <a:spLocks noChangeArrowheads="1"/>
          </p:cNvSpPr>
          <p:nvPr/>
        </p:nvSpPr>
        <p:spPr bwMode="auto">
          <a:xfrm>
            <a:off x="349250" y="374650"/>
            <a:ext cx="8372475" cy="887413"/>
          </a:xfrm>
          <a:prstGeom prst="rect">
            <a:avLst/>
          </a:prstGeom>
          <a:noFill/>
          <a:ln w="9525" algn="ctr">
            <a:noFill/>
            <a:miter lim="800000"/>
            <a:headEnd/>
            <a:tailEnd/>
          </a:ln>
          <a:effectLst/>
        </p:spPr>
        <p:txBody>
          <a:bodyPr>
            <a:spAutoFit/>
          </a:bodyPr>
          <a:lstStyle/>
          <a:p>
            <a:pPr>
              <a:lnSpc>
                <a:spcPct val="90000"/>
              </a:lnSpc>
            </a:pPr>
            <a:r>
              <a:rPr lang="en-US" sz="3300" b="1" dirty="0">
                <a:solidFill>
                  <a:schemeClr val="accent1"/>
                </a:solidFill>
                <a:latin typeface="Segoe Semibold" pitchFamily="34" charset="0"/>
              </a:rPr>
              <a:t>Integrating the Edge</a:t>
            </a:r>
            <a:r>
              <a:rPr lang="en-US" sz="3300" b="1" dirty="0">
                <a:solidFill>
                  <a:schemeClr val="tx2"/>
                </a:solidFill>
                <a:latin typeface="Segoe Semibold" pitchFamily="34" charset="0"/>
              </a:rPr>
              <a:t/>
            </a:r>
            <a:br>
              <a:rPr lang="en-US" sz="3300" b="1" dirty="0">
                <a:solidFill>
                  <a:schemeClr val="tx2"/>
                </a:solidFill>
                <a:latin typeface="Segoe Semibold" pitchFamily="34" charset="0"/>
              </a:rPr>
            </a:br>
            <a:r>
              <a:rPr lang="en-US" sz="2500" b="1" dirty="0">
                <a:solidFill>
                  <a:schemeClr val="accent3"/>
                </a:solidFill>
                <a:latin typeface="Segoe Semibold" pitchFamily="34" charset="0"/>
              </a:rPr>
              <a:t>Policy</a:t>
            </a:r>
            <a:r>
              <a:rPr lang="en-US" sz="2500" b="1" dirty="0">
                <a:solidFill>
                  <a:schemeClr val="accent1"/>
                </a:solidFill>
                <a:latin typeface="Segoe Semibold" pitchFamily="34" charset="0"/>
              </a:rPr>
              <a:t>, not topology, defines the edge</a:t>
            </a:r>
            <a:endParaRPr lang="en-US" sz="3300" b="1" dirty="0">
              <a:solidFill>
                <a:schemeClr val="tx2"/>
              </a:solidFill>
              <a:latin typeface="Segoe Semibol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30754"/>
                                        </p:tgtEl>
                                        <p:attrNameLst>
                                          <p:attrName>style.opacity</p:attrName>
                                        </p:attrNameLst>
                                      </p:cBhvr>
                                      <p:to>
                                        <p:strVal val="0.25"/>
                                      </p:to>
                                    </p:set>
                                    <p:animEffect filter="image" prLst="opacity: 0.25">
                                      <p:cBhvr rctx="IE">
                                        <p:cTn id="7" dur="indefinite"/>
                                        <p:tgtEl>
                                          <p:spTgt spid="3307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30764"/>
                                        </p:tgtEl>
                                        <p:attrNameLst>
                                          <p:attrName>style.visibility</p:attrName>
                                        </p:attrNameLst>
                                      </p:cBhvr>
                                      <p:to>
                                        <p:strVal val="visible"/>
                                      </p:to>
                                    </p:set>
                                    <p:animEffect transition="in" filter="fade">
                                      <p:cBhvr>
                                        <p:cTn id="15" dur="500"/>
                                        <p:tgtEl>
                                          <p:spTgt spid="330764"/>
                                        </p:tgtEl>
                                      </p:cBhvr>
                                    </p:animEffect>
                                  </p:childTnLst>
                                </p:cTn>
                              </p:par>
                              <p:par>
                                <p:cTn id="16" presetID="10" presetClass="entr" presetSubtype="0" fill="hold" nodeType="withEffect">
                                  <p:stCondLst>
                                    <p:cond delay="0"/>
                                  </p:stCondLst>
                                  <p:childTnLst>
                                    <p:set>
                                      <p:cBhvr>
                                        <p:cTn id="17" dur="1" fill="hold">
                                          <p:stCondLst>
                                            <p:cond delay="0"/>
                                          </p:stCondLst>
                                        </p:cTn>
                                        <p:tgtEl>
                                          <p:spTgt spid="330762"/>
                                        </p:tgtEl>
                                        <p:attrNameLst>
                                          <p:attrName>style.visibility</p:attrName>
                                        </p:attrNameLst>
                                      </p:cBhvr>
                                      <p:to>
                                        <p:strVal val="visible"/>
                                      </p:to>
                                    </p:set>
                                    <p:animEffect transition="in" filter="fade">
                                      <p:cBhvr>
                                        <p:cTn id="18" dur="500"/>
                                        <p:tgtEl>
                                          <p:spTgt spid="330762"/>
                                        </p:tgtEl>
                                      </p:cBhvr>
                                    </p:animEffect>
                                  </p:childTnLst>
                                </p:cTn>
                              </p:par>
                              <p:par>
                                <p:cTn id="19" presetID="6" presetClass="entr" presetSubtype="32" fill="hold" nodeType="withEffect">
                                  <p:stCondLst>
                                    <p:cond delay="900"/>
                                  </p:stCondLst>
                                  <p:childTnLst>
                                    <p:set>
                                      <p:cBhvr>
                                        <p:cTn id="20" dur="1" fill="hold">
                                          <p:stCondLst>
                                            <p:cond delay="0"/>
                                          </p:stCondLst>
                                        </p:cTn>
                                        <p:tgtEl>
                                          <p:spTgt spid="330756"/>
                                        </p:tgtEl>
                                        <p:attrNameLst>
                                          <p:attrName>style.visibility</p:attrName>
                                        </p:attrNameLst>
                                      </p:cBhvr>
                                      <p:to>
                                        <p:strVal val="visible"/>
                                      </p:to>
                                    </p:set>
                                    <p:animEffect transition="in" filter="circle(out)">
                                      <p:cBhvr>
                                        <p:cTn id="21" dur="900"/>
                                        <p:tgtEl>
                                          <p:spTgt spid="330756"/>
                                        </p:tgtEl>
                                      </p:cBhvr>
                                    </p:animEffect>
                                  </p:childTnLst>
                                </p:cTn>
                              </p:par>
                              <p:par>
                                <p:cTn id="22" presetID="10" presetClass="exit" presetSubtype="0" fill="hold" nodeType="withEffect">
                                  <p:stCondLst>
                                    <p:cond delay="500"/>
                                  </p:stCondLst>
                                  <p:childTnLst>
                                    <p:animEffect transition="out" filter="fade">
                                      <p:cBhvr>
                                        <p:cTn id="23" dur="500"/>
                                        <p:tgtEl>
                                          <p:spTgt spid="330763"/>
                                        </p:tgtEl>
                                      </p:cBhvr>
                                    </p:animEffect>
                                    <p:set>
                                      <p:cBhvr>
                                        <p:cTn id="24" dur="1" fill="hold">
                                          <p:stCondLst>
                                            <p:cond delay="499"/>
                                          </p:stCondLst>
                                        </p:cTn>
                                        <p:tgtEl>
                                          <p:spTgt spid="330763"/>
                                        </p:tgtEl>
                                        <p:attrNameLst>
                                          <p:attrName>style.visibility</p:attrName>
                                        </p:attrNameLst>
                                      </p:cBhvr>
                                      <p:to>
                                        <p:strVal val="hidden"/>
                                      </p:to>
                                    </p:set>
                                  </p:childTnLst>
                                </p:cTn>
                              </p:par>
                              <p:par>
                                <p:cTn id="25" presetID="10" presetClass="exit" presetSubtype="0" fill="hold" nodeType="withEffect">
                                  <p:stCondLst>
                                    <p:cond delay="500"/>
                                  </p:stCondLst>
                                  <p:childTnLst>
                                    <p:animEffect transition="out" filter="fade">
                                      <p:cBhvr>
                                        <p:cTn id="26" dur="500"/>
                                        <p:tgtEl>
                                          <p:spTgt spid="330761"/>
                                        </p:tgtEl>
                                      </p:cBhvr>
                                    </p:animEffect>
                                    <p:set>
                                      <p:cBhvr>
                                        <p:cTn id="27" dur="1" fill="hold">
                                          <p:stCondLst>
                                            <p:cond delay="499"/>
                                          </p:stCondLst>
                                        </p:cTn>
                                        <p:tgtEl>
                                          <p:spTgt spid="330761"/>
                                        </p:tgtEl>
                                        <p:attrNameLst>
                                          <p:attrName>style.visibility</p:attrName>
                                        </p:attrNameLst>
                                      </p:cBhvr>
                                      <p:to>
                                        <p:strVal val="hidden"/>
                                      </p:to>
                                    </p:set>
                                  </p:childTnLst>
                                </p:cTn>
                              </p:par>
                              <p:par>
                                <p:cTn id="28" presetID="10" presetClass="exit" presetSubtype="0" fill="hold" nodeType="withEffect">
                                  <p:stCondLst>
                                    <p:cond delay="1600"/>
                                  </p:stCondLst>
                                  <p:childTnLst>
                                    <p:animEffect transition="out" filter="fade">
                                      <p:cBhvr>
                                        <p:cTn id="29" dur="1000"/>
                                        <p:tgtEl>
                                          <p:spTgt spid="2"/>
                                        </p:tgtEl>
                                      </p:cBhvr>
                                    </p:animEffect>
                                    <p:set>
                                      <p:cBhvr>
                                        <p:cTn id="3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070100"/>
          <a:ext cx="9144000" cy="25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119188" y="3798888"/>
            <a:ext cx="2416175" cy="825500"/>
          </a:xfrm>
          <a:prstGeom prst="rect">
            <a:avLst/>
          </a:prstGeom>
          <a:noFill/>
          <a:ln w="9525">
            <a:noFill/>
            <a:miter lim="800000"/>
            <a:headEnd/>
            <a:tailEnd/>
          </a:ln>
          <a:effectLst/>
        </p:spPr>
        <p:txBody>
          <a:bodyPr lIns="91430" tIns="45715" rIns="91430" bIns="45715">
            <a:spAutoFit/>
          </a:bodyPr>
          <a:lstStyle/>
          <a:p>
            <a:pPr algn="r" eaLnBrk="0" hangingPunct="0"/>
            <a:r>
              <a:rPr lang="en-US" sz="1600">
                <a:solidFill>
                  <a:schemeClr val="accent1"/>
                </a:solidFill>
                <a:effectLst>
                  <a:outerShdw blurRad="38100" dist="38100" dir="2700000" algn="tl">
                    <a:srgbClr val="000000"/>
                  </a:outerShdw>
                </a:effectLst>
              </a:rPr>
              <a:t>Requesting access.  Here’s my new</a:t>
            </a:r>
          </a:p>
          <a:p>
            <a:pPr algn="r" eaLnBrk="0" hangingPunct="0"/>
            <a:r>
              <a:rPr lang="en-US" sz="1600">
                <a:solidFill>
                  <a:schemeClr val="accent1"/>
                </a:solidFill>
                <a:effectLst>
                  <a:outerShdw blurRad="38100" dist="38100" dir="2700000" algn="tl">
                    <a:srgbClr val="000000"/>
                  </a:outerShdw>
                </a:effectLst>
              </a:rPr>
              <a:t>health status.</a:t>
            </a:r>
          </a:p>
        </p:txBody>
      </p:sp>
      <p:sp>
        <p:nvSpPr>
          <p:cNvPr id="338947" name="Line 3"/>
          <p:cNvSpPr>
            <a:spLocks noChangeShapeType="1"/>
          </p:cNvSpPr>
          <p:nvPr/>
        </p:nvSpPr>
        <p:spPr bwMode="auto">
          <a:xfrm rot="-5400000">
            <a:off x="1137444" y="3367882"/>
            <a:ext cx="5348287" cy="25400"/>
          </a:xfrm>
          <a:prstGeom prst="line">
            <a:avLst/>
          </a:prstGeom>
          <a:noFill/>
          <a:ln w="38100">
            <a:solidFill>
              <a:srgbClr val="FAA906">
                <a:alpha val="75000"/>
              </a:srgbClr>
            </a:solidFill>
            <a:round/>
            <a:headEnd/>
            <a:tailEnd/>
          </a:ln>
          <a:effectLst/>
        </p:spPr>
        <p:txBody>
          <a:bodyPr/>
          <a:lstStyle/>
          <a:p>
            <a:endParaRPr lang="en-GB"/>
          </a:p>
        </p:txBody>
      </p:sp>
      <p:sp>
        <p:nvSpPr>
          <p:cNvPr id="338948" name="Rectangle 4"/>
          <p:cNvSpPr>
            <a:spLocks noGrp="1" noChangeArrowheads="1"/>
          </p:cNvSpPr>
          <p:nvPr>
            <p:ph type="title"/>
          </p:nvPr>
        </p:nvSpPr>
        <p:spPr>
          <a:xfrm>
            <a:off x="382588" y="258763"/>
            <a:ext cx="8380412" cy="461962"/>
          </a:xfrm>
        </p:spPr>
        <p:txBody>
          <a:bodyPr/>
          <a:lstStyle/>
          <a:p>
            <a:r>
              <a:rPr lang="en-US" sz="2700">
                <a:effectLst>
                  <a:outerShdw blurRad="38100" dist="38100" dir="2700000" algn="tl">
                    <a:srgbClr val="000000"/>
                  </a:outerShdw>
                </a:effectLst>
              </a:rPr>
              <a:t>Network Access Protection Walk-through</a:t>
            </a:r>
          </a:p>
        </p:txBody>
      </p:sp>
      <p:pic>
        <p:nvPicPr>
          <p:cNvPr id="338949" name="Picture 5" descr="application server"/>
          <p:cNvPicPr>
            <a:picLocks noChangeAspect="1" noChangeArrowheads="1"/>
          </p:cNvPicPr>
          <p:nvPr/>
        </p:nvPicPr>
        <p:blipFill>
          <a:blip r:embed="rId3"/>
          <a:srcRect/>
          <a:stretch>
            <a:fillRect/>
          </a:stretch>
        </p:blipFill>
        <p:spPr bwMode="auto">
          <a:xfrm>
            <a:off x="7724775" y="4151313"/>
            <a:ext cx="635000" cy="923925"/>
          </a:xfrm>
          <a:prstGeom prst="rect">
            <a:avLst/>
          </a:prstGeom>
          <a:noFill/>
        </p:spPr>
      </p:pic>
      <p:sp>
        <p:nvSpPr>
          <p:cNvPr id="338950" name="Rectangle 6"/>
          <p:cNvSpPr>
            <a:spLocks noChangeArrowheads="1"/>
          </p:cNvSpPr>
          <p:nvPr/>
        </p:nvSpPr>
        <p:spPr bwMode="auto">
          <a:xfrm>
            <a:off x="7526338" y="5257800"/>
            <a:ext cx="1160462" cy="336550"/>
          </a:xfrm>
          <a:prstGeom prst="rect">
            <a:avLst/>
          </a:prstGeom>
          <a:noFill/>
          <a:ln w="9525">
            <a:noFill/>
            <a:miter lim="800000"/>
            <a:headEnd/>
            <a:tailEnd/>
          </a:ln>
          <a:effectLst/>
        </p:spPr>
        <p:txBody>
          <a:bodyPr wrap="none" anchor="ctr"/>
          <a:lstStyle/>
          <a:p>
            <a:pPr algn="ctr"/>
            <a:r>
              <a:rPr lang="en-US" sz="1600" b="1">
                <a:solidFill>
                  <a:schemeClr val="accent1"/>
                </a:solidFill>
                <a:effectLst>
                  <a:outerShdw blurRad="38100" dist="38100" dir="2700000" algn="tl">
                    <a:srgbClr val="000000"/>
                  </a:outerShdw>
                </a:effectLst>
                <a:latin typeface="Segoe Semibold" pitchFamily="34" charset="0"/>
              </a:rPr>
              <a:t>Network</a:t>
            </a:r>
          </a:p>
          <a:p>
            <a:pPr algn="ctr"/>
            <a:r>
              <a:rPr lang="en-US" sz="1600" b="1">
                <a:solidFill>
                  <a:schemeClr val="accent1"/>
                </a:solidFill>
                <a:effectLst>
                  <a:outerShdw blurRad="38100" dist="38100" dir="2700000" algn="tl">
                    <a:srgbClr val="000000"/>
                  </a:outerShdw>
                </a:effectLst>
                <a:latin typeface="Segoe Semibold" pitchFamily="34" charset="0"/>
              </a:rPr>
              <a:t>Policy</a:t>
            </a:r>
          </a:p>
          <a:p>
            <a:pPr algn="ctr"/>
            <a:r>
              <a:rPr lang="en-US" sz="1600" b="1">
                <a:solidFill>
                  <a:schemeClr val="accent1"/>
                </a:solidFill>
                <a:effectLst>
                  <a:outerShdw blurRad="38100" dist="38100" dir="2700000" algn="tl">
                    <a:srgbClr val="000000"/>
                  </a:outerShdw>
                </a:effectLst>
                <a:latin typeface="Segoe Semibold" pitchFamily="34" charset="0"/>
              </a:rPr>
              <a:t>Server</a:t>
            </a:r>
          </a:p>
        </p:txBody>
      </p:sp>
      <p:pic>
        <p:nvPicPr>
          <p:cNvPr id="338951" name="Picture 7" descr="laptop"/>
          <p:cNvPicPr>
            <a:picLocks noChangeAspect="1" noChangeArrowheads="1"/>
          </p:cNvPicPr>
          <p:nvPr/>
        </p:nvPicPr>
        <p:blipFill>
          <a:blip r:embed="rId4" cstate="print"/>
          <a:srcRect/>
          <a:stretch>
            <a:fillRect/>
          </a:stretch>
        </p:blipFill>
        <p:spPr bwMode="auto">
          <a:xfrm>
            <a:off x="731838" y="4383088"/>
            <a:ext cx="784225" cy="576262"/>
          </a:xfrm>
          <a:prstGeom prst="rect">
            <a:avLst/>
          </a:prstGeom>
          <a:noFill/>
        </p:spPr>
      </p:pic>
      <p:sp>
        <p:nvSpPr>
          <p:cNvPr id="338952" name="Rectangle 8"/>
          <p:cNvSpPr>
            <a:spLocks noChangeArrowheads="1"/>
          </p:cNvSpPr>
          <p:nvPr/>
        </p:nvSpPr>
        <p:spPr bwMode="auto">
          <a:xfrm>
            <a:off x="779463" y="5070475"/>
            <a:ext cx="511175" cy="334963"/>
          </a:xfrm>
          <a:prstGeom prst="rect">
            <a:avLst/>
          </a:prstGeom>
          <a:noFill/>
          <a:ln w="9525">
            <a:noFill/>
            <a:miter lim="800000"/>
            <a:headEnd/>
            <a:tailEnd/>
          </a:ln>
          <a:effectLst/>
        </p:spPr>
        <p:txBody>
          <a:bodyPr wrap="none" anchor="ctr"/>
          <a:lstStyle/>
          <a:p>
            <a:r>
              <a:rPr lang="en-US" sz="1600" b="1">
                <a:solidFill>
                  <a:schemeClr val="accent1"/>
                </a:solidFill>
                <a:effectLst>
                  <a:outerShdw blurRad="38100" dist="38100" dir="2700000" algn="tl">
                    <a:srgbClr val="000000"/>
                  </a:outerShdw>
                </a:effectLst>
                <a:latin typeface="Segoe Semibold" pitchFamily="34" charset="0"/>
              </a:rPr>
              <a:t>Client</a:t>
            </a:r>
          </a:p>
        </p:txBody>
      </p:sp>
      <p:sp>
        <p:nvSpPr>
          <p:cNvPr id="338953" name="Rectangle 9"/>
          <p:cNvSpPr>
            <a:spLocks noChangeArrowheads="1"/>
          </p:cNvSpPr>
          <p:nvPr/>
        </p:nvSpPr>
        <p:spPr bwMode="auto">
          <a:xfrm>
            <a:off x="4075113" y="5097463"/>
            <a:ext cx="738187" cy="1144587"/>
          </a:xfrm>
          <a:prstGeom prst="rect">
            <a:avLst/>
          </a:prstGeom>
          <a:noFill/>
          <a:ln w="9525">
            <a:noFill/>
            <a:miter lim="800000"/>
            <a:headEnd/>
            <a:tailEnd/>
          </a:ln>
          <a:effectLst/>
        </p:spPr>
        <p:txBody>
          <a:bodyPr wrap="none" anchor="ctr"/>
          <a:lstStyle/>
          <a:p>
            <a:pPr algn="ctr"/>
            <a:r>
              <a:rPr lang="en-US" sz="1600" b="1" dirty="0">
                <a:solidFill>
                  <a:schemeClr val="accent1"/>
                </a:solidFill>
                <a:effectLst>
                  <a:outerShdw blurRad="38100" dist="38100" dir="2700000" algn="tl">
                    <a:srgbClr val="000000"/>
                  </a:outerShdw>
                </a:effectLst>
                <a:latin typeface="Segoe Semibold" pitchFamily="34" charset="0"/>
              </a:rPr>
              <a:t>Network </a:t>
            </a:r>
          </a:p>
          <a:p>
            <a:pPr algn="ctr"/>
            <a:r>
              <a:rPr lang="en-US" sz="1600" b="1" dirty="0">
                <a:solidFill>
                  <a:schemeClr val="accent1"/>
                </a:solidFill>
                <a:effectLst>
                  <a:outerShdw blurRad="38100" dist="38100" dir="2700000" algn="tl">
                    <a:srgbClr val="000000"/>
                  </a:outerShdw>
                </a:effectLst>
                <a:latin typeface="Segoe Semibold" pitchFamily="34" charset="0"/>
              </a:rPr>
              <a:t>Access </a:t>
            </a:r>
          </a:p>
          <a:p>
            <a:pPr algn="ctr"/>
            <a:r>
              <a:rPr lang="en-US" sz="1600" b="1" dirty="0">
                <a:solidFill>
                  <a:schemeClr val="accent1"/>
                </a:solidFill>
                <a:effectLst>
                  <a:outerShdw blurRad="38100" dist="38100" dir="2700000" algn="tl">
                    <a:srgbClr val="000000"/>
                  </a:outerShdw>
                </a:effectLst>
                <a:latin typeface="Segoe Semibold" pitchFamily="34" charset="0"/>
              </a:rPr>
              <a:t>Device</a:t>
            </a:r>
          </a:p>
          <a:p>
            <a:pPr algn="ctr"/>
            <a:r>
              <a:rPr lang="en-US" sz="1400" dirty="0">
                <a:solidFill>
                  <a:schemeClr val="accent1"/>
                </a:solidFill>
                <a:effectLst>
                  <a:outerShdw blurRad="38100" dist="38100" dir="2700000" algn="tl">
                    <a:srgbClr val="000000"/>
                  </a:outerShdw>
                </a:effectLst>
                <a:latin typeface="Segoe Semibold" pitchFamily="34" charset="0"/>
              </a:rPr>
              <a:t>(DHCP, VPN)</a:t>
            </a:r>
          </a:p>
        </p:txBody>
      </p:sp>
      <p:grpSp>
        <p:nvGrpSpPr>
          <p:cNvPr id="2" name="Group 10"/>
          <p:cNvGrpSpPr>
            <a:grpSpLocks/>
          </p:cNvGrpSpPr>
          <p:nvPr/>
        </p:nvGrpSpPr>
        <p:grpSpPr bwMode="auto">
          <a:xfrm>
            <a:off x="4164013" y="2033588"/>
            <a:ext cx="581025" cy="687387"/>
            <a:chOff x="3703" y="1281"/>
            <a:chExt cx="366" cy="433"/>
          </a:xfrm>
        </p:grpSpPr>
        <p:pic>
          <p:nvPicPr>
            <p:cNvPr id="338955" name="Picture 11" descr="application server"/>
            <p:cNvPicPr>
              <a:picLocks noChangeAspect="1" noChangeArrowheads="1"/>
            </p:cNvPicPr>
            <p:nvPr/>
          </p:nvPicPr>
          <p:blipFill>
            <a:blip r:embed="rId5" cstate="print"/>
            <a:srcRect/>
            <a:stretch>
              <a:fillRect/>
            </a:stretch>
          </p:blipFill>
          <p:spPr bwMode="auto">
            <a:xfrm>
              <a:off x="3842" y="1332"/>
              <a:ext cx="227" cy="382"/>
            </a:xfrm>
            <a:prstGeom prst="rect">
              <a:avLst/>
            </a:prstGeom>
            <a:noFill/>
          </p:spPr>
        </p:pic>
        <p:pic>
          <p:nvPicPr>
            <p:cNvPr id="338956" name="Picture 12" descr="application server"/>
            <p:cNvPicPr>
              <a:picLocks noChangeAspect="1" noChangeArrowheads="1"/>
            </p:cNvPicPr>
            <p:nvPr/>
          </p:nvPicPr>
          <p:blipFill>
            <a:blip r:embed="rId6" cstate="print"/>
            <a:srcRect/>
            <a:stretch>
              <a:fillRect/>
            </a:stretch>
          </p:blipFill>
          <p:spPr bwMode="auto">
            <a:xfrm>
              <a:off x="3703" y="1281"/>
              <a:ext cx="249" cy="421"/>
            </a:xfrm>
            <a:prstGeom prst="rect">
              <a:avLst/>
            </a:prstGeom>
            <a:noFill/>
          </p:spPr>
        </p:pic>
      </p:grpSp>
      <p:sp>
        <p:nvSpPr>
          <p:cNvPr id="338957" name="Rectangle 13"/>
          <p:cNvSpPr>
            <a:spLocks noChangeArrowheads="1"/>
          </p:cNvSpPr>
          <p:nvPr/>
        </p:nvSpPr>
        <p:spPr bwMode="auto">
          <a:xfrm>
            <a:off x="3790950" y="1514475"/>
            <a:ext cx="1531938" cy="347663"/>
          </a:xfrm>
          <a:prstGeom prst="rect">
            <a:avLst/>
          </a:prstGeom>
          <a:noFill/>
          <a:ln w="9525">
            <a:noFill/>
            <a:miter lim="800000"/>
            <a:headEnd/>
            <a:tailEnd/>
          </a:ln>
          <a:effectLst/>
        </p:spPr>
        <p:txBody>
          <a:bodyPr wrap="none" anchor="ctr"/>
          <a:lstStyle/>
          <a:p>
            <a:pPr algn="ctr"/>
            <a:r>
              <a:rPr lang="en-US" sz="1600" b="1" dirty="0">
                <a:solidFill>
                  <a:schemeClr val="accent3"/>
                </a:solidFill>
                <a:effectLst>
                  <a:outerShdw blurRad="38100" dist="38100" dir="2700000" algn="tl">
                    <a:srgbClr val="000000"/>
                  </a:outerShdw>
                </a:effectLst>
                <a:latin typeface="Segoe Semibold" pitchFamily="34" charset="0"/>
              </a:rPr>
              <a:t>Remediation </a:t>
            </a:r>
          </a:p>
          <a:p>
            <a:pPr algn="ctr"/>
            <a:r>
              <a:rPr lang="en-US" sz="1600" b="1" dirty="0">
                <a:solidFill>
                  <a:schemeClr val="accent3"/>
                </a:solidFill>
                <a:effectLst>
                  <a:outerShdw blurRad="38100" dist="38100" dir="2700000" algn="tl">
                    <a:srgbClr val="000000"/>
                  </a:outerShdw>
                </a:effectLst>
                <a:latin typeface="Segoe Semibold" pitchFamily="34" charset="0"/>
              </a:rPr>
              <a:t>Servers </a:t>
            </a:r>
            <a:endParaRPr lang="en-US" sz="1600" dirty="0">
              <a:solidFill>
                <a:schemeClr val="accent3"/>
              </a:solidFill>
              <a:effectLst>
                <a:outerShdw blurRad="38100" dist="38100" dir="2700000" algn="tl">
                  <a:srgbClr val="000000"/>
                </a:outerShdw>
              </a:effectLst>
              <a:latin typeface="Segoe Semibold" pitchFamily="34" charset="0"/>
            </a:endParaRPr>
          </a:p>
        </p:txBody>
      </p:sp>
      <p:pic>
        <p:nvPicPr>
          <p:cNvPr id="338958" name="Picture 14" descr="application server"/>
          <p:cNvPicPr>
            <a:picLocks noChangeAspect="1" noChangeArrowheads="1"/>
          </p:cNvPicPr>
          <p:nvPr/>
        </p:nvPicPr>
        <p:blipFill>
          <a:blip r:embed="rId7" cstate="print"/>
          <a:srcRect/>
          <a:stretch>
            <a:fillRect/>
          </a:stretch>
        </p:blipFill>
        <p:spPr bwMode="auto">
          <a:xfrm>
            <a:off x="4186238" y="4298950"/>
            <a:ext cx="514350" cy="693738"/>
          </a:xfrm>
          <a:prstGeom prst="rect">
            <a:avLst/>
          </a:prstGeom>
          <a:noFill/>
        </p:spPr>
      </p:pic>
      <p:sp>
        <p:nvSpPr>
          <p:cNvPr id="338959" name="Line 15"/>
          <p:cNvSpPr>
            <a:spLocks noChangeShapeType="1"/>
          </p:cNvSpPr>
          <p:nvPr/>
        </p:nvSpPr>
        <p:spPr bwMode="auto">
          <a:xfrm>
            <a:off x="1935163" y="4610100"/>
            <a:ext cx="1554162" cy="0"/>
          </a:xfrm>
          <a:prstGeom prst="line">
            <a:avLst/>
          </a:prstGeom>
          <a:noFill/>
          <a:ln w="12700">
            <a:solidFill>
              <a:srgbClr val="DDDDDD"/>
            </a:solidFill>
            <a:round/>
            <a:headEnd/>
            <a:tailEnd type="arrow" w="med" len="med"/>
          </a:ln>
          <a:effectLst/>
        </p:spPr>
        <p:txBody>
          <a:bodyPr anchor="ctr"/>
          <a:lstStyle/>
          <a:p>
            <a:endParaRPr lang="en-GB">
              <a:solidFill>
                <a:schemeClr val="accent1"/>
              </a:solidFill>
            </a:endParaRPr>
          </a:p>
        </p:txBody>
      </p:sp>
      <p:sp>
        <p:nvSpPr>
          <p:cNvPr id="338960" name="Line 16"/>
          <p:cNvSpPr>
            <a:spLocks noChangeShapeType="1"/>
          </p:cNvSpPr>
          <p:nvPr/>
        </p:nvSpPr>
        <p:spPr bwMode="auto">
          <a:xfrm>
            <a:off x="5434013" y="4619625"/>
            <a:ext cx="1685925" cy="0"/>
          </a:xfrm>
          <a:prstGeom prst="line">
            <a:avLst/>
          </a:prstGeom>
          <a:noFill/>
          <a:ln w="12700">
            <a:solidFill>
              <a:srgbClr val="DDDDDD"/>
            </a:solidFill>
            <a:round/>
            <a:headEnd/>
            <a:tailEnd type="arrow" w="med" len="med"/>
          </a:ln>
          <a:effectLst/>
        </p:spPr>
        <p:txBody>
          <a:bodyPr anchor="ctr"/>
          <a:lstStyle/>
          <a:p>
            <a:endParaRPr lang="en-GB">
              <a:solidFill>
                <a:schemeClr val="accent1"/>
              </a:solidFill>
            </a:endParaRPr>
          </a:p>
        </p:txBody>
      </p:sp>
      <p:sp>
        <p:nvSpPr>
          <p:cNvPr id="338961" name="Line 17"/>
          <p:cNvSpPr>
            <a:spLocks noChangeShapeType="1"/>
          </p:cNvSpPr>
          <p:nvPr/>
        </p:nvSpPr>
        <p:spPr bwMode="auto">
          <a:xfrm>
            <a:off x="5434013" y="4733925"/>
            <a:ext cx="1685925" cy="0"/>
          </a:xfrm>
          <a:prstGeom prst="line">
            <a:avLst/>
          </a:prstGeom>
          <a:noFill/>
          <a:ln w="12700">
            <a:solidFill>
              <a:srgbClr val="DDDDDD"/>
            </a:solidFill>
            <a:round/>
            <a:headEnd type="arrow" w="med" len="med"/>
            <a:tailEnd/>
          </a:ln>
          <a:effectLst/>
        </p:spPr>
        <p:txBody>
          <a:bodyPr anchor="ctr"/>
          <a:lstStyle/>
          <a:p>
            <a:endParaRPr lang="en-GB">
              <a:solidFill>
                <a:schemeClr val="accent1"/>
              </a:solidFill>
            </a:endParaRPr>
          </a:p>
        </p:txBody>
      </p:sp>
      <p:sp>
        <p:nvSpPr>
          <p:cNvPr id="338962" name="Line 18"/>
          <p:cNvSpPr>
            <a:spLocks noChangeShapeType="1"/>
          </p:cNvSpPr>
          <p:nvPr/>
        </p:nvSpPr>
        <p:spPr bwMode="auto">
          <a:xfrm>
            <a:off x="1916113" y="4733925"/>
            <a:ext cx="1554162" cy="0"/>
          </a:xfrm>
          <a:prstGeom prst="line">
            <a:avLst/>
          </a:prstGeom>
          <a:noFill/>
          <a:ln w="12700">
            <a:solidFill>
              <a:srgbClr val="DDDDDD"/>
            </a:solidFill>
            <a:round/>
            <a:headEnd type="arrow" w="med" len="med"/>
            <a:tailEnd/>
          </a:ln>
          <a:effectLst/>
        </p:spPr>
        <p:txBody>
          <a:bodyPr anchor="ctr"/>
          <a:lstStyle/>
          <a:p>
            <a:endParaRPr lang="en-GB">
              <a:solidFill>
                <a:schemeClr val="accent1"/>
              </a:solidFill>
            </a:endParaRPr>
          </a:p>
        </p:txBody>
      </p:sp>
      <p:sp>
        <p:nvSpPr>
          <p:cNvPr id="338963" name="Text Box 19"/>
          <p:cNvSpPr txBox="1">
            <a:spLocks noChangeArrowheads="1"/>
          </p:cNvSpPr>
          <p:nvPr/>
        </p:nvSpPr>
        <p:spPr bwMode="auto">
          <a:xfrm>
            <a:off x="1601788" y="3732213"/>
            <a:ext cx="2724150" cy="825500"/>
          </a:xfrm>
          <a:prstGeom prst="rect">
            <a:avLst/>
          </a:prstGeom>
          <a:noFill/>
          <a:ln w="9525">
            <a:noFill/>
            <a:miter lim="800000"/>
            <a:headEnd/>
            <a:tailEnd/>
          </a:ln>
          <a:effectLst/>
        </p:spPr>
        <p:txBody>
          <a:bodyPr lIns="91430" tIns="45715" rIns="91430" bIns="45715">
            <a:spAutoFit/>
          </a:bodyPr>
          <a:lstStyle/>
          <a:p>
            <a:pPr eaLnBrk="0" hangingPunct="0"/>
            <a:r>
              <a:rPr lang="en-US" sz="1600">
                <a:solidFill>
                  <a:schemeClr val="accent1"/>
                </a:solidFill>
                <a:effectLst>
                  <a:outerShdw blurRad="38100" dist="38100" dir="2700000" algn="tl">
                    <a:srgbClr val="000000"/>
                  </a:outerShdw>
                </a:effectLst>
              </a:rPr>
              <a:t>May I have access?</a:t>
            </a:r>
          </a:p>
          <a:p>
            <a:pPr eaLnBrk="0" hangingPunct="0"/>
            <a:r>
              <a:rPr lang="en-US" sz="1600">
                <a:solidFill>
                  <a:schemeClr val="accent1"/>
                </a:solidFill>
                <a:effectLst>
                  <a:outerShdw blurRad="38100" dist="38100" dir="2700000" algn="tl">
                    <a:srgbClr val="000000"/>
                  </a:outerShdw>
                </a:effectLst>
              </a:rPr>
              <a:t>Here’s my current </a:t>
            </a:r>
          </a:p>
          <a:p>
            <a:pPr eaLnBrk="0" hangingPunct="0"/>
            <a:r>
              <a:rPr lang="en-US" sz="1600">
                <a:solidFill>
                  <a:schemeClr val="accent1"/>
                </a:solidFill>
                <a:effectLst>
                  <a:outerShdw blurRad="38100" dist="38100" dir="2700000" algn="tl">
                    <a:srgbClr val="000000"/>
                  </a:outerShdw>
                </a:effectLst>
              </a:rPr>
              <a:t>health status. </a:t>
            </a:r>
          </a:p>
        </p:txBody>
      </p:sp>
      <p:sp>
        <p:nvSpPr>
          <p:cNvPr id="338964" name="Text Box 20"/>
          <p:cNvSpPr txBox="1">
            <a:spLocks noChangeArrowheads="1"/>
          </p:cNvSpPr>
          <p:nvPr/>
        </p:nvSpPr>
        <p:spPr bwMode="auto">
          <a:xfrm>
            <a:off x="5380038" y="3792538"/>
            <a:ext cx="2276475" cy="825500"/>
          </a:xfrm>
          <a:prstGeom prst="rect">
            <a:avLst/>
          </a:prstGeom>
          <a:noFill/>
          <a:ln w="9525">
            <a:noFill/>
            <a:miter lim="800000"/>
            <a:headEnd/>
            <a:tailEnd/>
          </a:ln>
          <a:effectLst/>
        </p:spPr>
        <p:txBody>
          <a:bodyPr lIns="91430" tIns="45715" rIns="91430" bIns="45715">
            <a:spAutoFit/>
          </a:bodyPr>
          <a:lstStyle/>
          <a:p>
            <a:pPr eaLnBrk="0" hangingPunct="0"/>
            <a:r>
              <a:rPr lang="en-US" sz="1600">
                <a:solidFill>
                  <a:schemeClr val="accent1"/>
                </a:solidFill>
                <a:effectLst>
                  <a:outerShdw blurRad="38100" dist="38100" dir="2700000" algn="tl">
                    <a:srgbClr val="000000"/>
                  </a:outerShdw>
                </a:effectLst>
              </a:rPr>
              <a:t>Should this client be restricted based</a:t>
            </a:r>
          </a:p>
          <a:p>
            <a:pPr eaLnBrk="0" hangingPunct="0"/>
            <a:r>
              <a:rPr lang="en-US" sz="1600">
                <a:solidFill>
                  <a:schemeClr val="accent1"/>
                </a:solidFill>
                <a:effectLst>
                  <a:outerShdw blurRad="38100" dist="38100" dir="2700000" algn="tl">
                    <a:srgbClr val="000000"/>
                  </a:outerShdw>
                </a:effectLst>
              </a:rPr>
              <a:t>on its health? </a:t>
            </a:r>
          </a:p>
        </p:txBody>
      </p:sp>
      <p:sp>
        <p:nvSpPr>
          <p:cNvPr id="338965" name="Text Box 21"/>
          <p:cNvSpPr txBox="1">
            <a:spLocks noChangeArrowheads="1"/>
          </p:cNvSpPr>
          <p:nvPr/>
        </p:nvSpPr>
        <p:spPr bwMode="auto">
          <a:xfrm>
            <a:off x="5348288" y="3155950"/>
            <a:ext cx="2489200" cy="581025"/>
          </a:xfrm>
          <a:prstGeom prst="rect">
            <a:avLst/>
          </a:prstGeom>
          <a:noFill/>
          <a:ln w="9525">
            <a:noFill/>
            <a:miter lim="800000"/>
            <a:headEnd/>
            <a:tailEnd/>
          </a:ln>
          <a:effectLst/>
        </p:spPr>
        <p:txBody>
          <a:bodyPr lIns="91430" tIns="45715" rIns="91430" bIns="45715">
            <a:spAutoFit/>
          </a:bodyPr>
          <a:lstStyle/>
          <a:p>
            <a:pPr algn="r" eaLnBrk="0" hangingPunct="0"/>
            <a:r>
              <a:rPr lang="en-US" sz="1600">
                <a:solidFill>
                  <a:schemeClr val="accent1"/>
                </a:solidFill>
                <a:effectLst>
                  <a:outerShdw blurRad="38100" dist="38100" dir="2700000" algn="tl">
                    <a:srgbClr val="000000"/>
                  </a:outerShdw>
                </a:effectLst>
              </a:rPr>
              <a:t>Ongoing policy updates to Network Policy Server </a:t>
            </a:r>
          </a:p>
        </p:txBody>
      </p:sp>
      <p:sp>
        <p:nvSpPr>
          <p:cNvPr id="338966" name="Text Box 22"/>
          <p:cNvSpPr txBox="1">
            <a:spLocks noChangeArrowheads="1"/>
          </p:cNvSpPr>
          <p:nvPr/>
        </p:nvSpPr>
        <p:spPr bwMode="auto">
          <a:xfrm>
            <a:off x="1831975" y="4946650"/>
            <a:ext cx="2478088" cy="825500"/>
          </a:xfrm>
          <a:prstGeom prst="rect">
            <a:avLst/>
          </a:prstGeom>
          <a:noFill/>
          <a:ln w="9525">
            <a:noFill/>
            <a:miter lim="800000"/>
            <a:headEnd/>
            <a:tailEnd/>
          </a:ln>
          <a:effectLst/>
        </p:spPr>
        <p:txBody>
          <a:bodyPr lIns="91430" tIns="45715" rIns="91430" bIns="45715">
            <a:spAutoFit/>
          </a:bodyPr>
          <a:lstStyle/>
          <a:p>
            <a:pPr eaLnBrk="0" hangingPunct="0"/>
            <a:r>
              <a:rPr lang="en-US" sz="1600">
                <a:solidFill>
                  <a:schemeClr val="accent1"/>
                </a:solidFill>
                <a:effectLst>
                  <a:outerShdw blurRad="38100" dist="38100" dir="2700000" algn="tl">
                    <a:srgbClr val="000000"/>
                  </a:outerShdw>
                </a:effectLst>
              </a:rPr>
              <a:t>You are given </a:t>
            </a:r>
            <a:br>
              <a:rPr lang="en-US" sz="1600">
                <a:solidFill>
                  <a:schemeClr val="accent1"/>
                </a:solidFill>
                <a:effectLst>
                  <a:outerShdw blurRad="38100" dist="38100" dir="2700000" algn="tl">
                    <a:srgbClr val="000000"/>
                  </a:outerShdw>
                </a:effectLst>
              </a:rPr>
            </a:br>
            <a:r>
              <a:rPr lang="en-US" sz="1600">
                <a:solidFill>
                  <a:schemeClr val="accent1"/>
                </a:solidFill>
                <a:effectLst>
                  <a:outerShdw blurRad="38100" dist="38100" dir="2700000" algn="tl">
                    <a:srgbClr val="000000"/>
                  </a:outerShdw>
                </a:effectLst>
              </a:rPr>
              <a:t>restricted access</a:t>
            </a:r>
          </a:p>
          <a:p>
            <a:pPr eaLnBrk="0" hangingPunct="0"/>
            <a:r>
              <a:rPr lang="en-US" sz="1600">
                <a:solidFill>
                  <a:schemeClr val="accent1"/>
                </a:solidFill>
                <a:effectLst>
                  <a:outerShdw blurRad="38100" dist="38100" dir="2700000" algn="tl">
                    <a:srgbClr val="000000"/>
                  </a:outerShdw>
                </a:effectLst>
              </a:rPr>
              <a:t>until fix-up.</a:t>
            </a:r>
          </a:p>
        </p:txBody>
      </p:sp>
      <p:sp>
        <p:nvSpPr>
          <p:cNvPr id="338967" name="Text Box 23"/>
          <p:cNvSpPr txBox="1">
            <a:spLocks noChangeArrowheads="1"/>
          </p:cNvSpPr>
          <p:nvPr/>
        </p:nvSpPr>
        <p:spPr bwMode="auto">
          <a:xfrm>
            <a:off x="1208088" y="3006725"/>
            <a:ext cx="1743075" cy="581025"/>
          </a:xfrm>
          <a:prstGeom prst="rect">
            <a:avLst/>
          </a:prstGeom>
          <a:noFill/>
          <a:ln w="9525">
            <a:noFill/>
            <a:miter lim="800000"/>
            <a:headEnd/>
            <a:tailEnd/>
          </a:ln>
          <a:effectLst/>
        </p:spPr>
        <p:txBody>
          <a:bodyPr lIns="91430" tIns="45715" rIns="91430" bIns="45715">
            <a:spAutoFit/>
          </a:bodyPr>
          <a:lstStyle/>
          <a:p>
            <a:pPr eaLnBrk="0" hangingPunct="0"/>
            <a:r>
              <a:rPr lang="en-US" sz="1600">
                <a:solidFill>
                  <a:schemeClr val="accent1"/>
                </a:solidFill>
                <a:effectLst>
                  <a:outerShdw blurRad="38100" dist="38100" dir="2700000" algn="tl">
                    <a:srgbClr val="000000"/>
                  </a:outerShdw>
                </a:effectLst>
              </a:rPr>
              <a:t>Can I have updates?</a:t>
            </a:r>
          </a:p>
        </p:txBody>
      </p:sp>
      <p:sp>
        <p:nvSpPr>
          <p:cNvPr id="338968" name="Text Box 24"/>
          <p:cNvSpPr txBox="1">
            <a:spLocks noChangeArrowheads="1"/>
          </p:cNvSpPr>
          <p:nvPr/>
        </p:nvSpPr>
        <p:spPr bwMode="auto">
          <a:xfrm>
            <a:off x="2192338" y="2466975"/>
            <a:ext cx="1790700" cy="336550"/>
          </a:xfrm>
          <a:prstGeom prst="rect">
            <a:avLst/>
          </a:prstGeom>
          <a:noFill/>
          <a:ln w="9525">
            <a:noFill/>
            <a:miter lim="800000"/>
            <a:headEnd/>
            <a:tailEnd/>
          </a:ln>
          <a:effectLst/>
        </p:spPr>
        <p:txBody>
          <a:bodyPr lIns="91430" tIns="45715" rIns="91430" bIns="45715">
            <a:spAutoFit/>
          </a:bodyPr>
          <a:lstStyle/>
          <a:p>
            <a:pPr eaLnBrk="0" hangingPunct="0"/>
            <a:r>
              <a:rPr lang="en-US" sz="1600">
                <a:solidFill>
                  <a:schemeClr val="accent1"/>
                </a:solidFill>
                <a:effectLst>
                  <a:outerShdw blurRad="38100" dist="38100" dir="2700000" algn="tl">
                    <a:srgbClr val="000000"/>
                  </a:outerShdw>
                </a:effectLst>
              </a:rPr>
              <a:t>Here you go.</a:t>
            </a:r>
          </a:p>
        </p:txBody>
      </p:sp>
      <p:sp>
        <p:nvSpPr>
          <p:cNvPr id="338969" name="Text Box 25"/>
          <p:cNvSpPr txBox="1">
            <a:spLocks noChangeArrowheads="1"/>
          </p:cNvSpPr>
          <p:nvPr/>
        </p:nvSpPr>
        <p:spPr bwMode="auto">
          <a:xfrm>
            <a:off x="5379649" y="4797425"/>
            <a:ext cx="2092325" cy="1314450"/>
          </a:xfrm>
          <a:prstGeom prst="rect">
            <a:avLst/>
          </a:prstGeom>
          <a:noFill/>
          <a:ln w="9525">
            <a:noFill/>
            <a:miter lim="800000"/>
            <a:headEnd/>
            <a:tailEnd/>
          </a:ln>
          <a:effectLst/>
        </p:spPr>
        <p:txBody>
          <a:bodyPr lIns="91430" tIns="45715" rIns="91430" bIns="45715">
            <a:spAutoFit/>
          </a:bodyPr>
          <a:lstStyle/>
          <a:p>
            <a:pPr eaLnBrk="0" hangingPunct="0"/>
            <a:r>
              <a:rPr lang="en-US" sz="1600" dirty="0">
                <a:solidFill>
                  <a:schemeClr val="accent1"/>
                </a:solidFill>
              </a:rPr>
              <a:t>According to policy, the client is not up to date.  Quarantine client, request it to update.</a:t>
            </a:r>
          </a:p>
        </p:txBody>
      </p:sp>
      <p:sp>
        <p:nvSpPr>
          <p:cNvPr id="338970" name="Text Box 26"/>
          <p:cNvSpPr txBox="1">
            <a:spLocks noChangeArrowheads="1"/>
          </p:cNvSpPr>
          <p:nvPr/>
        </p:nvSpPr>
        <p:spPr bwMode="auto">
          <a:xfrm>
            <a:off x="3930650" y="708025"/>
            <a:ext cx="2012950" cy="336550"/>
          </a:xfrm>
          <a:prstGeom prst="rect">
            <a:avLst/>
          </a:prstGeom>
          <a:noFill/>
          <a:ln w="12700">
            <a:noFill/>
            <a:miter lim="800000"/>
            <a:headEnd/>
            <a:tailEnd/>
          </a:ln>
          <a:effectLst/>
        </p:spPr>
        <p:txBody>
          <a:bodyPr wrap="none">
            <a:spAutoFit/>
          </a:bodyPr>
          <a:lstStyle/>
          <a:p>
            <a:r>
              <a:rPr lang="en-US" sz="1600" b="1">
                <a:solidFill>
                  <a:schemeClr val="folHlink"/>
                </a:solidFill>
                <a:effectLst>
                  <a:outerShdw blurRad="38100" dist="38100" dir="2700000" algn="tl">
                    <a:srgbClr val="000000"/>
                  </a:outerShdw>
                </a:effectLst>
                <a:latin typeface="Segoe Semibold" pitchFamily="34" charset="0"/>
              </a:rPr>
              <a:t>Corporate Network</a:t>
            </a:r>
          </a:p>
        </p:txBody>
      </p:sp>
      <p:sp>
        <p:nvSpPr>
          <p:cNvPr id="338971" name="Text Box 27"/>
          <p:cNvSpPr txBox="1">
            <a:spLocks noChangeArrowheads="1"/>
          </p:cNvSpPr>
          <p:nvPr/>
        </p:nvSpPr>
        <p:spPr bwMode="auto">
          <a:xfrm>
            <a:off x="590550" y="1185863"/>
            <a:ext cx="2036763" cy="336550"/>
          </a:xfrm>
          <a:prstGeom prst="rect">
            <a:avLst/>
          </a:prstGeom>
          <a:noFill/>
          <a:ln w="12700">
            <a:noFill/>
            <a:miter lim="800000"/>
            <a:headEnd/>
            <a:tailEnd/>
          </a:ln>
          <a:effectLst/>
        </p:spPr>
        <p:txBody>
          <a:bodyPr wrap="none">
            <a:spAutoFit/>
          </a:bodyPr>
          <a:lstStyle/>
          <a:p>
            <a:r>
              <a:rPr lang="en-US" sz="1600" b="1" dirty="0">
                <a:solidFill>
                  <a:schemeClr val="accent3"/>
                </a:solidFill>
                <a:effectLst>
                  <a:outerShdw blurRad="38100" dist="38100" dir="2700000" algn="tl">
                    <a:srgbClr val="000000"/>
                  </a:outerShdw>
                </a:effectLst>
                <a:latin typeface="Segoe Semibold" pitchFamily="34" charset="0"/>
              </a:rPr>
              <a:t>Restricted Network</a:t>
            </a:r>
          </a:p>
        </p:txBody>
      </p:sp>
      <p:sp>
        <p:nvSpPr>
          <p:cNvPr id="338972" name="Rectangle 28"/>
          <p:cNvSpPr>
            <a:spLocks noChangeArrowheads="1"/>
          </p:cNvSpPr>
          <p:nvPr/>
        </p:nvSpPr>
        <p:spPr bwMode="auto">
          <a:xfrm>
            <a:off x="5022850" y="5762625"/>
            <a:ext cx="3552825" cy="361950"/>
          </a:xfrm>
          <a:prstGeom prst="rect">
            <a:avLst/>
          </a:prstGeom>
          <a:noFill/>
          <a:ln w="12700">
            <a:noFill/>
            <a:miter lim="800000"/>
            <a:headEnd/>
            <a:tailEnd/>
          </a:ln>
          <a:effectLst/>
        </p:spPr>
        <p:txBody>
          <a:bodyPr wrap="none" anchor="ctr"/>
          <a:lstStyle/>
          <a:p>
            <a:r>
              <a:rPr lang="en-US" sz="1600" b="1" dirty="0">
                <a:solidFill>
                  <a:schemeClr val="accent1"/>
                </a:solidFill>
                <a:effectLst>
                  <a:outerShdw blurRad="38100" dist="38100" dir="2700000" algn="tl">
                    <a:srgbClr val="000000"/>
                  </a:outerShdw>
                </a:effectLst>
                <a:latin typeface="Segoe Semibold" pitchFamily="34" charset="0"/>
              </a:rPr>
              <a:t>Client is granted access to full intranet. </a:t>
            </a:r>
          </a:p>
        </p:txBody>
      </p:sp>
      <p:sp>
        <p:nvSpPr>
          <p:cNvPr id="338973" name="PubL"/>
          <p:cNvSpPr>
            <a:spLocks noEditPoints="1" noChangeArrowheads="1"/>
          </p:cNvSpPr>
          <p:nvPr/>
        </p:nvSpPr>
        <p:spPr bwMode="auto">
          <a:xfrm rot="5400000">
            <a:off x="361950" y="1254125"/>
            <a:ext cx="5102225" cy="4822825"/>
          </a:xfrm>
          <a:custGeom>
            <a:avLst/>
            <a:gdLst>
              <a:gd name="G0" fmla="+- 0 0 0"/>
              <a:gd name="G1" fmla="*/ 9270 1 2"/>
              <a:gd name="G2" fmla="+- 9270 0 0"/>
              <a:gd name="G3" fmla="+- 5 0 0"/>
              <a:gd name="G4" fmla="*/ 5 1 2"/>
              <a:gd name="G5" fmla="+- 10800 G4 0"/>
              <a:gd name="T0" fmla="*/ 4635 w 21600"/>
              <a:gd name="T1" fmla="*/ 0 h 21600"/>
              <a:gd name="T2" fmla="*/ 0 w 21600"/>
              <a:gd name="T3" fmla="*/ 10800 h 21600"/>
              <a:gd name="T4" fmla="*/ 10800 w 21600"/>
              <a:gd name="T5" fmla="*/ 21600 h 21600"/>
              <a:gd name="T6" fmla="*/ 21600 w 21600"/>
              <a:gd name="T7" fmla="*/ 10803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5"/>
                </a:lnTo>
                <a:lnTo>
                  <a:pt x="9270" y="5"/>
                </a:lnTo>
                <a:lnTo>
                  <a:pt x="9270" y="0"/>
                </a:lnTo>
                <a:close/>
              </a:path>
            </a:pathLst>
          </a:custGeom>
          <a:noFill/>
          <a:ln w="19050">
            <a:solidFill>
              <a:srgbClr val="00FF99"/>
            </a:solidFill>
            <a:prstDash val="dash"/>
            <a:miter lim="800000"/>
            <a:headEnd/>
            <a:tailEnd/>
          </a:ln>
          <a:effectLst/>
        </p:spPr>
        <p:txBody>
          <a:bodyPr/>
          <a:lstStyle/>
          <a:p>
            <a:endParaRPr lang="en-GB"/>
          </a:p>
        </p:txBody>
      </p:sp>
      <p:grpSp>
        <p:nvGrpSpPr>
          <p:cNvPr id="3" name="Group 30"/>
          <p:cNvGrpSpPr>
            <a:grpSpLocks/>
          </p:cNvGrpSpPr>
          <p:nvPr/>
        </p:nvGrpSpPr>
        <p:grpSpPr bwMode="auto">
          <a:xfrm>
            <a:off x="7459663" y="1512888"/>
            <a:ext cx="1168400" cy="1227137"/>
            <a:chOff x="4678" y="953"/>
            <a:chExt cx="736" cy="773"/>
          </a:xfrm>
        </p:grpSpPr>
        <p:sp>
          <p:nvSpPr>
            <p:cNvPr id="338975" name="Rectangle 31"/>
            <p:cNvSpPr>
              <a:spLocks noChangeArrowheads="1"/>
            </p:cNvSpPr>
            <p:nvPr/>
          </p:nvSpPr>
          <p:spPr bwMode="auto">
            <a:xfrm>
              <a:off x="4678" y="953"/>
              <a:ext cx="736" cy="220"/>
            </a:xfrm>
            <a:prstGeom prst="rect">
              <a:avLst/>
            </a:prstGeom>
            <a:noFill/>
            <a:ln w="9525">
              <a:noFill/>
              <a:miter lim="800000"/>
              <a:headEnd/>
              <a:tailEnd/>
            </a:ln>
            <a:effectLst/>
          </p:spPr>
          <p:txBody>
            <a:bodyPr wrap="none" anchor="ctr"/>
            <a:lstStyle/>
            <a:p>
              <a:pPr algn="ctr"/>
              <a:r>
                <a:rPr lang="en-US" sz="1600" b="1" dirty="0">
                  <a:solidFill>
                    <a:schemeClr val="accent3"/>
                  </a:solidFill>
                  <a:effectLst>
                    <a:outerShdw blurRad="38100" dist="38100" dir="2700000" algn="tl">
                      <a:srgbClr val="000000"/>
                    </a:outerShdw>
                  </a:effectLst>
                  <a:latin typeface="Segoe Semibold" pitchFamily="34" charset="0"/>
                </a:rPr>
                <a:t>System Health </a:t>
              </a:r>
            </a:p>
            <a:p>
              <a:pPr algn="ctr"/>
              <a:r>
                <a:rPr lang="en-US" sz="1600" b="1" dirty="0">
                  <a:solidFill>
                    <a:schemeClr val="accent3"/>
                  </a:solidFill>
                  <a:effectLst>
                    <a:outerShdw blurRad="38100" dist="38100" dir="2700000" algn="tl">
                      <a:srgbClr val="000000"/>
                    </a:outerShdw>
                  </a:effectLst>
                  <a:latin typeface="Segoe Semibold" pitchFamily="34" charset="0"/>
                </a:rPr>
                <a:t>Servers </a:t>
              </a:r>
              <a:endParaRPr lang="en-US" sz="1600" dirty="0">
                <a:solidFill>
                  <a:schemeClr val="accent3"/>
                </a:solidFill>
                <a:effectLst>
                  <a:outerShdw blurRad="38100" dist="38100" dir="2700000" algn="tl">
                    <a:srgbClr val="000000"/>
                  </a:outerShdw>
                </a:effectLst>
                <a:latin typeface="Segoe Semibold" pitchFamily="34" charset="0"/>
              </a:endParaRPr>
            </a:p>
          </p:txBody>
        </p:sp>
        <p:grpSp>
          <p:nvGrpSpPr>
            <p:cNvPr id="4" name="Group 32"/>
            <p:cNvGrpSpPr>
              <a:grpSpLocks/>
            </p:cNvGrpSpPr>
            <p:nvPr/>
          </p:nvGrpSpPr>
          <p:grpSpPr bwMode="auto">
            <a:xfrm>
              <a:off x="4853" y="1293"/>
              <a:ext cx="366" cy="433"/>
              <a:chOff x="4789" y="1293"/>
              <a:chExt cx="366" cy="433"/>
            </a:xfrm>
          </p:grpSpPr>
          <p:pic>
            <p:nvPicPr>
              <p:cNvPr id="338977" name="Picture 33" descr="application server"/>
              <p:cNvPicPr>
                <a:picLocks noChangeAspect="1" noChangeArrowheads="1"/>
              </p:cNvPicPr>
              <p:nvPr/>
            </p:nvPicPr>
            <p:blipFill>
              <a:blip r:embed="rId5" cstate="print"/>
              <a:srcRect/>
              <a:stretch>
                <a:fillRect/>
              </a:stretch>
            </p:blipFill>
            <p:spPr bwMode="auto">
              <a:xfrm>
                <a:off x="4928" y="1344"/>
                <a:ext cx="227" cy="382"/>
              </a:xfrm>
              <a:prstGeom prst="rect">
                <a:avLst/>
              </a:prstGeom>
              <a:noFill/>
            </p:spPr>
          </p:pic>
          <p:pic>
            <p:nvPicPr>
              <p:cNvPr id="338978" name="Picture 34" descr="application server"/>
              <p:cNvPicPr>
                <a:picLocks noChangeAspect="1" noChangeArrowheads="1"/>
              </p:cNvPicPr>
              <p:nvPr/>
            </p:nvPicPr>
            <p:blipFill>
              <a:blip r:embed="rId6" cstate="print"/>
              <a:srcRect/>
              <a:stretch>
                <a:fillRect/>
              </a:stretch>
            </p:blipFill>
            <p:spPr bwMode="auto">
              <a:xfrm>
                <a:off x="4789" y="1293"/>
                <a:ext cx="249" cy="421"/>
              </a:xfrm>
              <a:prstGeom prst="rect">
                <a:avLst/>
              </a:prstGeom>
              <a:noFill/>
            </p:spPr>
          </p:pic>
        </p:grpSp>
      </p:grpSp>
      <p:grpSp>
        <p:nvGrpSpPr>
          <p:cNvPr id="5" name="Group 35"/>
          <p:cNvGrpSpPr>
            <a:grpSpLocks/>
          </p:cNvGrpSpPr>
          <p:nvPr/>
        </p:nvGrpSpPr>
        <p:grpSpPr bwMode="auto">
          <a:xfrm>
            <a:off x="7889875" y="3022600"/>
            <a:ext cx="304800" cy="889000"/>
            <a:chOff x="5056" y="1904"/>
            <a:chExt cx="192" cy="560"/>
          </a:xfrm>
        </p:grpSpPr>
        <p:sp>
          <p:nvSpPr>
            <p:cNvPr id="338980" name="Line 36"/>
            <p:cNvSpPr>
              <a:spLocks noChangeShapeType="1"/>
            </p:cNvSpPr>
            <p:nvPr/>
          </p:nvSpPr>
          <p:spPr bwMode="auto">
            <a:xfrm flipH="1">
              <a:off x="5056" y="1904"/>
              <a:ext cx="48" cy="560"/>
            </a:xfrm>
            <a:prstGeom prst="line">
              <a:avLst/>
            </a:prstGeom>
            <a:noFill/>
            <a:ln w="15875">
              <a:solidFill>
                <a:srgbClr val="DDDDDD"/>
              </a:solidFill>
              <a:prstDash val="dash"/>
              <a:round/>
              <a:headEnd/>
              <a:tailEnd type="arrow" w="med" len="med"/>
            </a:ln>
            <a:effectLst/>
          </p:spPr>
          <p:txBody>
            <a:bodyPr wrap="none" anchor="ctr"/>
            <a:lstStyle/>
            <a:p>
              <a:endParaRPr lang="en-GB">
                <a:solidFill>
                  <a:schemeClr val="accent1"/>
                </a:solidFill>
              </a:endParaRPr>
            </a:p>
          </p:txBody>
        </p:sp>
        <p:sp>
          <p:nvSpPr>
            <p:cNvPr id="338981" name="Line 37"/>
            <p:cNvSpPr>
              <a:spLocks noChangeShapeType="1"/>
            </p:cNvSpPr>
            <p:nvPr/>
          </p:nvSpPr>
          <p:spPr bwMode="auto">
            <a:xfrm>
              <a:off x="5184" y="1912"/>
              <a:ext cx="64" cy="552"/>
            </a:xfrm>
            <a:prstGeom prst="line">
              <a:avLst/>
            </a:prstGeom>
            <a:noFill/>
            <a:ln w="15875">
              <a:solidFill>
                <a:srgbClr val="DDDDDD"/>
              </a:solidFill>
              <a:prstDash val="dash"/>
              <a:round/>
              <a:headEnd/>
              <a:tailEnd type="arrow" w="med" len="med"/>
            </a:ln>
            <a:effectLst/>
          </p:spPr>
          <p:txBody>
            <a:bodyPr wrap="none" anchor="ctr"/>
            <a:lstStyle/>
            <a:p>
              <a:endParaRPr lang="en-GB">
                <a:solidFill>
                  <a:schemeClr val="accent1"/>
                </a:solidFill>
              </a:endParaRPr>
            </a:p>
          </p:txBody>
        </p:sp>
        <p:sp>
          <p:nvSpPr>
            <p:cNvPr id="338982" name="Line 38"/>
            <p:cNvSpPr>
              <a:spLocks noChangeShapeType="1"/>
            </p:cNvSpPr>
            <p:nvPr/>
          </p:nvSpPr>
          <p:spPr bwMode="auto">
            <a:xfrm>
              <a:off x="5144" y="1920"/>
              <a:ext cx="0" cy="528"/>
            </a:xfrm>
            <a:prstGeom prst="line">
              <a:avLst/>
            </a:prstGeom>
            <a:noFill/>
            <a:ln w="15875">
              <a:solidFill>
                <a:srgbClr val="DDDDDD"/>
              </a:solidFill>
              <a:prstDash val="dash"/>
              <a:round/>
              <a:headEnd/>
              <a:tailEnd type="arrow" w="med" len="med"/>
            </a:ln>
            <a:effectLst/>
          </p:spPr>
          <p:txBody>
            <a:bodyPr wrap="none" anchor="ctr"/>
            <a:lstStyle/>
            <a:p>
              <a:endParaRPr lang="en-GB">
                <a:solidFill>
                  <a:schemeClr val="accent1"/>
                </a:solidFill>
              </a:endParaRPr>
            </a:p>
          </p:txBody>
        </p:sp>
      </p:grpSp>
      <p:sp>
        <p:nvSpPr>
          <p:cNvPr id="338983" name="Text Box 39"/>
          <p:cNvSpPr txBox="1">
            <a:spLocks noChangeArrowheads="1"/>
          </p:cNvSpPr>
          <p:nvPr/>
        </p:nvSpPr>
        <p:spPr bwMode="auto">
          <a:xfrm>
            <a:off x="5360988" y="4797425"/>
            <a:ext cx="2079625" cy="1314450"/>
          </a:xfrm>
          <a:prstGeom prst="rect">
            <a:avLst/>
          </a:prstGeom>
          <a:noFill/>
          <a:ln w="9525">
            <a:noFill/>
            <a:miter lim="800000"/>
            <a:headEnd/>
            <a:tailEnd/>
          </a:ln>
          <a:effectLst/>
        </p:spPr>
        <p:txBody>
          <a:bodyPr lIns="91430" tIns="45715" rIns="91430" bIns="45715">
            <a:spAutoFit/>
          </a:bodyPr>
          <a:lstStyle/>
          <a:p>
            <a:pPr eaLnBrk="0" hangingPunct="0"/>
            <a:r>
              <a:rPr lang="en-US" sz="1600" dirty="0">
                <a:solidFill>
                  <a:schemeClr val="accent1"/>
                </a:solidFill>
                <a:effectLst>
                  <a:outerShdw blurRad="38100" dist="38100" dir="2700000" algn="tl">
                    <a:srgbClr val="000000"/>
                  </a:outerShdw>
                </a:effectLst>
              </a:rPr>
              <a:t>According to policy, the client is up to date.  </a:t>
            </a:r>
          </a:p>
          <a:p>
            <a:pPr eaLnBrk="0" hangingPunct="0"/>
            <a:endParaRPr lang="en-US" sz="1600" dirty="0">
              <a:solidFill>
                <a:schemeClr val="accent1"/>
              </a:solidFill>
              <a:effectLst>
                <a:outerShdw blurRad="38100" dist="38100" dir="2700000" algn="tl">
                  <a:srgbClr val="000000"/>
                </a:outerShdw>
              </a:effectLst>
            </a:endParaRPr>
          </a:p>
          <a:p>
            <a:pPr eaLnBrk="0" hangingPunct="0"/>
            <a:r>
              <a:rPr lang="en-US" sz="1600" dirty="0">
                <a:solidFill>
                  <a:schemeClr val="accent1"/>
                </a:solidFill>
                <a:effectLst>
                  <a:outerShdw blurRad="38100" dist="38100" dir="2700000" algn="tl">
                    <a:srgbClr val="000000"/>
                  </a:outerShdw>
                </a:effectLst>
              </a:rPr>
              <a:t>Grant access.</a:t>
            </a:r>
          </a:p>
        </p:txBody>
      </p:sp>
      <p:sp>
        <p:nvSpPr>
          <p:cNvPr id="338984" name="Line 40"/>
          <p:cNvSpPr>
            <a:spLocks noChangeShapeType="1"/>
          </p:cNvSpPr>
          <p:nvPr/>
        </p:nvSpPr>
        <p:spPr bwMode="auto">
          <a:xfrm flipV="1">
            <a:off x="1625600" y="2667000"/>
            <a:ext cx="1971675" cy="1270000"/>
          </a:xfrm>
          <a:prstGeom prst="line">
            <a:avLst/>
          </a:prstGeom>
          <a:noFill/>
          <a:ln w="12700">
            <a:solidFill>
              <a:schemeClr val="tx1"/>
            </a:solidFill>
            <a:round/>
            <a:headEnd/>
            <a:tailEnd type="triangle" w="med" len="med"/>
          </a:ln>
          <a:effectLst/>
        </p:spPr>
        <p:txBody>
          <a:bodyPr anchor="ctr"/>
          <a:lstStyle/>
          <a:p>
            <a:endParaRPr lang="en-GB">
              <a:solidFill>
                <a:schemeClr val="accent1"/>
              </a:solidFill>
            </a:endParaRPr>
          </a:p>
        </p:txBody>
      </p:sp>
      <p:sp>
        <p:nvSpPr>
          <p:cNvPr id="338985" name="Line 41"/>
          <p:cNvSpPr>
            <a:spLocks noChangeShapeType="1"/>
          </p:cNvSpPr>
          <p:nvPr/>
        </p:nvSpPr>
        <p:spPr bwMode="auto">
          <a:xfrm flipH="1">
            <a:off x="1778000" y="2832100"/>
            <a:ext cx="1797050" cy="1193800"/>
          </a:xfrm>
          <a:prstGeom prst="line">
            <a:avLst/>
          </a:prstGeom>
          <a:noFill/>
          <a:ln w="12700">
            <a:solidFill>
              <a:schemeClr val="tx1"/>
            </a:solidFill>
            <a:round/>
            <a:headEnd/>
            <a:tailEnd type="triangle" w="med" len="med"/>
          </a:ln>
          <a:effectLst/>
        </p:spPr>
        <p:txBody>
          <a:bodyPr anchor="ctr"/>
          <a:lstStyle/>
          <a:p>
            <a:endParaRPr lang="en-GB">
              <a:solidFill>
                <a:schemeClr val="accent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38965"/>
                                        </p:tgtEl>
                                        <p:attrNameLst>
                                          <p:attrName>style.visibility</p:attrName>
                                        </p:attrNameLst>
                                      </p:cBhvr>
                                      <p:to>
                                        <p:strVal val="visible"/>
                                      </p:to>
                                    </p:set>
                                    <p:animEffect transition="in" filter="wipe(left)">
                                      <p:cBhvr>
                                        <p:cTn id="7" dur="500"/>
                                        <p:tgtEl>
                                          <p:spTgt spid="338965"/>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338965"/>
                                        </p:tgtEl>
                                      </p:cBhvr>
                                    </p:animEffect>
                                    <p:set>
                                      <p:cBhvr>
                                        <p:cTn id="23" dur="1" fill="hold">
                                          <p:stCondLst>
                                            <p:cond delay="499"/>
                                          </p:stCondLst>
                                        </p:cTn>
                                        <p:tgtEl>
                                          <p:spTgt spid="338965"/>
                                        </p:tgtEl>
                                        <p:attrNameLst>
                                          <p:attrName>style.visibility</p:attrName>
                                        </p:attrNameLst>
                                      </p:cBhvr>
                                      <p:to>
                                        <p:strVal val="hidden"/>
                                      </p:to>
                                    </p:set>
                                  </p:childTnLst>
                                </p:cTn>
                              </p:par>
                              <p:par>
                                <p:cTn id="24" presetID="9" presetClass="emph" presetSubtype="0" nodeType="with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38959"/>
                                        </p:tgtEl>
                                        <p:attrNameLst>
                                          <p:attrName>style.visibility</p:attrName>
                                        </p:attrNameLst>
                                      </p:cBhvr>
                                      <p:to>
                                        <p:strVal val="visible"/>
                                      </p:to>
                                    </p:set>
                                    <p:animEffect transition="in" filter="wipe(left)">
                                      <p:cBhvr>
                                        <p:cTn id="29" dur="500"/>
                                        <p:tgtEl>
                                          <p:spTgt spid="33895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8963"/>
                                        </p:tgtEl>
                                        <p:attrNameLst>
                                          <p:attrName>style.visibility</p:attrName>
                                        </p:attrNameLst>
                                      </p:cBhvr>
                                      <p:to>
                                        <p:strVal val="visible"/>
                                      </p:to>
                                    </p:set>
                                    <p:animEffect transition="in" filter="wipe(left)">
                                      <p:cBhvr>
                                        <p:cTn id="32" dur="500"/>
                                        <p:tgtEl>
                                          <p:spTgt spid="3389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60"/>
                                        </p:tgtEl>
                                        <p:attrNameLst>
                                          <p:attrName>style.visibility</p:attrName>
                                        </p:attrNameLst>
                                      </p:cBhvr>
                                      <p:to>
                                        <p:strVal val="visible"/>
                                      </p:to>
                                    </p:set>
                                    <p:animEffect transition="in" filter="wipe(left)">
                                      <p:cBhvr>
                                        <p:cTn id="37" dur="500"/>
                                        <p:tgtEl>
                                          <p:spTgt spid="33896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8964"/>
                                        </p:tgtEl>
                                        <p:attrNameLst>
                                          <p:attrName>style.visibility</p:attrName>
                                        </p:attrNameLst>
                                      </p:cBhvr>
                                      <p:to>
                                        <p:strVal val="visible"/>
                                      </p:to>
                                    </p:set>
                                    <p:animEffect transition="in" filter="wipe(left)">
                                      <p:cBhvr>
                                        <p:cTn id="40" dur="500"/>
                                        <p:tgtEl>
                                          <p:spTgt spid="338964"/>
                                        </p:tgtEl>
                                      </p:cBhvr>
                                    </p:animEffect>
                                  </p:childTnLst>
                                </p:cTn>
                              </p:par>
                              <p:par>
                                <p:cTn id="41" presetID="9" presetClass="exit" presetSubtype="0" fill="hold" grpId="1" nodeType="withEffect">
                                  <p:stCondLst>
                                    <p:cond delay="0"/>
                                  </p:stCondLst>
                                  <p:childTnLst>
                                    <p:animEffect transition="out" filter="dissolve">
                                      <p:cBhvr>
                                        <p:cTn id="42" dur="500"/>
                                        <p:tgtEl>
                                          <p:spTgt spid="338963"/>
                                        </p:tgtEl>
                                      </p:cBhvr>
                                    </p:animEffect>
                                    <p:set>
                                      <p:cBhvr>
                                        <p:cTn id="43" dur="1" fill="hold">
                                          <p:stCondLst>
                                            <p:cond delay="499"/>
                                          </p:stCondLst>
                                        </p:cTn>
                                        <p:tgtEl>
                                          <p:spTgt spid="338963"/>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338959"/>
                                        </p:tgtEl>
                                      </p:cBhvr>
                                    </p:animEffect>
                                    <p:set>
                                      <p:cBhvr>
                                        <p:cTn id="46" dur="1" fill="hold">
                                          <p:stCondLst>
                                            <p:cond delay="499"/>
                                          </p:stCondLst>
                                        </p:cTn>
                                        <p:tgtEl>
                                          <p:spTgt spid="33895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38961"/>
                                        </p:tgtEl>
                                        <p:attrNameLst>
                                          <p:attrName>style.visibility</p:attrName>
                                        </p:attrNameLst>
                                      </p:cBhvr>
                                      <p:to>
                                        <p:strVal val="visible"/>
                                      </p:to>
                                    </p:set>
                                    <p:animEffect transition="in" filter="wipe(right)">
                                      <p:cBhvr>
                                        <p:cTn id="51" dur="500"/>
                                        <p:tgtEl>
                                          <p:spTgt spid="338961"/>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38969"/>
                                        </p:tgtEl>
                                        <p:attrNameLst>
                                          <p:attrName>style.visibility</p:attrName>
                                        </p:attrNameLst>
                                      </p:cBhvr>
                                      <p:to>
                                        <p:strVal val="visible"/>
                                      </p:to>
                                    </p:set>
                                    <p:animEffect transition="in" filter="wipe(right)">
                                      <p:cBhvr>
                                        <p:cTn id="54" dur="500"/>
                                        <p:tgtEl>
                                          <p:spTgt spid="338969"/>
                                        </p:tgtEl>
                                      </p:cBhvr>
                                    </p:animEffect>
                                  </p:childTnLst>
                                </p:cTn>
                              </p:par>
                              <p:par>
                                <p:cTn id="55" presetID="9" presetClass="exit" presetSubtype="0" fill="hold" grpId="1" nodeType="withEffect">
                                  <p:stCondLst>
                                    <p:cond delay="0"/>
                                  </p:stCondLst>
                                  <p:childTnLst>
                                    <p:animEffect transition="out" filter="dissolve">
                                      <p:cBhvr>
                                        <p:cTn id="56" dur="500"/>
                                        <p:tgtEl>
                                          <p:spTgt spid="338964"/>
                                        </p:tgtEl>
                                      </p:cBhvr>
                                    </p:animEffect>
                                    <p:set>
                                      <p:cBhvr>
                                        <p:cTn id="57" dur="1" fill="hold">
                                          <p:stCondLst>
                                            <p:cond delay="499"/>
                                          </p:stCondLst>
                                        </p:cTn>
                                        <p:tgtEl>
                                          <p:spTgt spid="338964"/>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338960"/>
                                        </p:tgtEl>
                                      </p:cBhvr>
                                    </p:animEffect>
                                    <p:set>
                                      <p:cBhvr>
                                        <p:cTn id="60" dur="1" fill="hold">
                                          <p:stCondLst>
                                            <p:cond delay="499"/>
                                          </p:stCondLst>
                                        </p:cTn>
                                        <p:tgtEl>
                                          <p:spTgt spid="33896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38962"/>
                                        </p:tgtEl>
                                        <p:attrNameLst>
                                          <p:attrName>style.visibility</p:attrName>
                                        </p:attrNameLst>
                                      </p:cBhvr>
                                      <p:to>
                                        <p:strVal val="visible"/>
                                      </p:to>
                                    </p:set>
                                    <p:animEffect transition="in" filter="wipe(right)">
                                      <p:cBhvr>
                                        <p:cTn id="65" dur="500"/>
                                        <p:tgtEl>
                                          <p:spTgt spid="338962"/>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38966"/>
                                        </p:tgtEl>
                                        <p:attrNameLst>
                                          <p:attrName>style.visibility</p:attrName>
                                        </p:attrNameLst>
                                      </p:cBhvr>
                                      <p:to>
                                        <p:strVal val="visible"/>
                                      </p:to>
                                    </p:set>
                                    <p:animEffect transition="in" filter="wipe(right)">
                                      <p:cBhvr>
                                        <p:cTn id="68" dur="500"/>
                                        <p:tgtEl>
                                          <p:spTgt spid="338966"/>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38971"/>
                                        </p:tgtEl>
                                        <p:attrNameLst>
                                          <p:attrName>style.visibility</p:attrName>
                                        </p:attrNameLst>
                                      </p:cBhvr>
                                      <p:to>
                                        <p:strVal val="visible"/>
                                      </p:to>
                                    </p:set>
                                    <p:animEffect transition="in" filter="wipe(left)">
                                      <p:cBhvr>
                                        <p:cTn id="72" dur="500"/>
                                        <p:tgtEl>
                                          <p:spTgt spid="33897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38973"/>
                                        </p:tgtEl>
                                        <p:attrNameLst>
                                          <p:attrName>style.visibility</p:attrName>
                                        </p:attrNameLst>
                                      </p:cBhvr>
                                      <p:to>
                                        <p:strVal val="visible"/>
                                      </p:to>
                                    </p:set>
                                    <p:animEffect transition="in" filter="wipe(down)">
                                      <p:cBhvr>
                                        <p:cTn id="75" dur="1000"/>
                                        <p:tgtEl>
                                          <p:spTgt spid="338973"/>
                                        </p:tgtEl>
                                      </p:cBhvr>
                                    </p:animEffect>
                                  </p:childTnLst>
                                </p:cTn>
                              </p:par>
                            </p:childTnLst>
                          </p:cTn>
                        </p:par>
                        <p:par>
                          <p:cTn id="76" fill="hold">
                            <p:stCondLst>
                              <p:cond delay="1500"/>
                            </p:stCondLst>
                            <p:childTnLst>
                              <p:par>
                                <p:cTn id="77" presetID="24" presetClass="emph" presetSubtype="0" fill="hold" grpId="0" nodeType="afterEffect">
                                  <p:stCondLst>
                                    <p:cond delay="0"/>
                                  </p:stCondLst>
                                  <p:childTnLst>
                                    <p:animClr clrSpc="hsl" dir="cw">
                                      <p:cBhvr override="childStyle">
                                        <p:cTn id="78" dur="500" fill="hold"/>
                                        <p:tgtEl>
                                          <p:spTgt spid="338970"/>
                                        </p:tgtEl>
                                        <p:attrNameLst>
                                          <p:attrName>style.color</p:attrName>
                                        </p:attrNameLst>
                                      </p:cBhvr>
                                      <p:by>
                                        <p:hsl h="0" s="-12549" l="-25098"/>
                                      </p:by>
                                    </p:animClr>
                                    <p:animClr clrSpc="hsl" dir="cw">
                                      <p:cBhvr>
                                        <p:cTn id="79" dur="500" fill="hold"/>
                                        <p:tgtEl>
                                          <p:spTgt spid="338970"/>
                                        </p:tgtEl>
                                        <p:attrNameLst>
                                          <p:attrName>fillcolor</p:attrName>
                                        </p:attrNameLst>
                                      </p:cBhvr>
                                      <p:by>
                                        <p:hsl h="0" s="-12549" l="-25098"/>
                                      </p:by>
                                    </p:animClr>
                                    <p:animClr clrSpc="hsl" dir="cw">
                                      <p:cBhvr>
                                        <p:cTn id="80" dur="500" fill="hold"/>
                                        <p:tgtEl>
                                          <p:spTgt spid="338970"/>
                                        </p:tgtEl>
                                        <p:attrNameLst>
                                          <p:attrName>stroke.color</p:attrName>
                                        </p:attrNameLst>
                                      </p:cBhvr>
                                      <p:by>
                                        <p:hsl h="0" s="-12549" l="-25098"/>
                                      </p:by>
                                    </p:animClr>
                                    <p:set>
                                      <p:cBhvr>
                                        <p:cTn id="81" dur="500" fill="hold"/>
                                        <p:tgtEl>
                                          <p:spTgt spid="338970"/>
                                        </p:tgtEl>
                                        <p:attrNameLst>
                                          <p:attrName>fill.type</p:attrName>
                                        </p:attrNameLst>
                                      </p:cBhvr>
                                      <p:to>
                                        <p:strVal val="solid"/>
                                      </p:to>
                                    </p:set>
                                  </p:childTnLst>
                                </p:cTn>
                              </p:par>
                              <p:par>
                                <p:cTn id="82" presetID="24" presetClass="emph" presetSubtype="0" fill="hold" grpId="0" nodeType="withEffect">
                                  <p:stCondLst>
                                    <p:cond delay="0"/>
                                  </p:stCondLst>
                                  <p:childTnLst>
                                    <p:animClr clrSpc="hsl" dir="cw">
                                      <p:cBhvr override="childStyle">
                                        <p:cTn id="83" dur="500" fill="hold"/>
                                        <p:tgtEl>
                                          <p:spTgt spid="338947"/>
                                        </p:tgtEl>
                                        <p:attrNameLst>
                                          <p:attrName>style.color</p:attrName>
                                        </p:attrNameLst>
                                      </p:cBhvr>
                                      <p:by>
                                        <p:hsl h="0" s="-12549" l="-25098"/>
                                      </p:by>
                                    </p:animClr>
                                    <p:animClr clrSpc="hsl" dir="cw">
                                      <p:cBhvr>
                                        <p:cTn id="84" dur="500" fill="hold"/>
                                        <p:tgtEl>
                                          <p:spTgt spid="338947"/>
                                        </p:tgtEl>
                                        <p:attrNameLst>
                                          <p:attrName>fillcolor</p:attrName>
                                        </p:attrNameLst>
                                      </p:cBhvr>
                                      <p:by>
                                        <p:hsl h="0" s="-12549" l="-25098"/>
                                      </p:by>
                                    </p:animClr>
                                    <p:animClr clrSpc="hsl" dir="cw">
                                      <p:cBhvr>
                                        <p:cTn id="85" dur="500" fill="hold"/>
                                        <p:tgtEl>
                                          <p:spTgt spid="338947"/>
                                        </p:tgtEl>
                                        <p:attrNameLst>
                                          <p:attrName>stroke.color</p:attrName>
                                        </p:attrNameLst>
                                      </p:cBhvr>
                                      <p:by>
                                        <p:hsl h="0" s="-12549" l="-25098"/>
                                      </p:by>
                                    </p:animClr>
                                    <p:set>
                                      <p:cBhvr>
                                        <p:cTn id="86" dur="500" fill="hold"/>
                                        <p:tgtEl>
                                          <p:spTgt spid="338947"/>
                                        </p:tgtEl>
                                        <p:attrNameLst>
                                          <p:attrName>fill.type</p:attrName>
                                        </p:attrNameLst>
                                      </p:cBhvr>
                                      <p:to>
                                        <p:strVal val="solid"/>
                                      </p:to>
                                    </p:set>
                                  </p:childTnLst>
                                </p:cTn>
                              </p:par>
                              <p:par>
                                <p:cTn id="87" presetID="9" presetClass="exit" presetSubtype="0" fill="hold" grpId="1" nodeType="withEffect">
                                  <p:stCondLst>
                                    <p:cond delay="0"/>
                                  </p:stCondLst>
                                  <p:childTnLst>
                                    <p:animEffect transition="out" filter="dissolve">
                                      <p:cBhvr>
                                        <p:cTn id="88" dur="500"/>
                                        <p:tgtEl>
                                          <p:spTgt spid="338961"/>
                                        </p:tgtEl>
                                      </p:cBhvr>
                                    </p:animEffect>
                                    <p:set>
                                      <p:cBhvr>
                                        <p:cTn id="89" dur="1" fill="hold">
                                          <p:stCondLst>
                                            <p:cond delay="499"/>
                                          </p:stCondLst>
                                        </p:cTn>
                                        <p:tgtEl>
                                          <p:spTgt spid="338961"/>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338969"/>
                                        </p:tgtEl>
                                      </p:cBhvr>
                                    </p:animEffect>
                                    <p:set>
                                      <p:cBhvr>
                                        <p:cTn id="92" dur="1" fill="hold">
                                          <p:stCondLst>
                                            <p:cond delay="499"/>
                                          </p:stCondLst>
                                        </p:cTn>
                                        <p:tgtEl>
                                          <p:spTgt spid="33896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38984"/>
                                        </p:tgtEl>
                                        <p:attrNameLst>
                                          <p:attrName>style.visibility</p:attrName>
                                        </p:attrNameLst>
                                      </p:cBhvr>
                                      <p:to>
                                        <p:strVal val="visible"/>
                                      </p:to>
                                    </p:set>
                                    <p:animEffect transition="in" filter="wipe(down)">
                                      <p:cBhvr>
                                        <p:cTn id="97" dur="500"/>
                                        <p:tgtEl>
                                          <p:spTgt spid="33898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38967"/>
                                        </p:tgtEl>
                                        <p:attrNameLst>
                                          <p:attrName>style.visibility</p:attrName>
                                        </p:attrNameLst>
                                      </p:cBhvr>
                                      <p:to>
                                        <p:strVal val="visible"/>
                                      </p:to>
                                    </p:set>
                                    <p:animEffect transition="in" filter="wipe(left)">
                                      <p:cBhvr>
                                        <p:cTn id="100" dur="500"/>
                                        <p:tgtEl>
                                          <p:spTgt spid="338967"/>
                                        </p:tgtEl>
                                      </p:cBhvr>
                                    </p:animEffect>
                                  </p:childTnLst>
                                </p:cTn>
                              </p:par>
                              <p:par>
                                <p:cTn id="101" presetID="9" presetClass="exit" presetSubtype="0" fill="hold" grpId="1" nodeType="withEffect">
                                  <p:stCondLst>
                                    <p:cond delay="0"/>
                                  </p:stCondLst>
                                  <p:childTnLst>
                                    <p:animEffect transition="out" filter="dissolve">
                                      <p:cBhvr>
                                        <p:cTn id="102" dur="500"/>
                                        <p:tgtEl>
                                          <p:spTgt spid="338962"/>
                                        </p:tgtEl>
                                      </p:cBhvr>
                                    </p:animEffect>
                                    <p:set>
                                      <p:cBhvr>
                                        <p:cTn id="103" dur="1" fill="hold">
                                          <p:stCondLst>
                                            <p:cond delay="499"/>
                                          </p:stCondLst>
                                        </p:cTn>
                                        <p:tgtEl>
                                          <p:spTgt spid="338962"/>
                                        </p:tgtEl>
                                        <p:attrNameLst>
                                          <p:attrName>style.visibility</p:attrName>
                                        </p:attrNameLst>
                                      </p:cBhvr>
                                      <p:to>
                                        <p:strVal val="hidden"/>
                                      </p:to>
                                    </p:set>
                                  </p:childTnLst>
                                </p:cTn>
                              </p:par>
                              <p:par>
                                <p:cTn id="104" presetID="9" presetClass="exit" presetSubtype="0" fill="hold" grpId="1" nodeType="withEffect">
                                  <p:stCondLst>
                                    <p:cond delay="0"/>
                                  </p:stCondLst>
                                  <p:childTnLst>
                                    <p:animEffect transition="out" filter="dissolve">
                                      <p:cBhvr>
                                        <p:cTn id="105" dur="500"/>
                                        <p:tgtEl>
                                          <p:spTgt spid="338966"/>
                                        </p:tgtEl>
                                      </p:cBhvr>
                                    </p:animEffect>
                                    <p:set>
                                      <p:cBhvr>
                                        <p:cTn id="106" dur="1" fill="hold">
                                          <p:stCondLst>
                                            <p:cond delay="499"/>
                                          </p:stCondLst>
                                        </p:cTn>
                                        <p:tgtEl>
                                          <p:spTgt spid="33896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338985"/>
                                        </p:tgtEl>
                                        <p:attrNameLst>
                                          <p:attrName>style.visibility</p:attrName>
                                        </p:attrNameLst>
                                      </p:cBhvr>
                                      <p:to>
                                        <p:strVal val="visible"/>
                                      </p:to>
                                    </p:set>
                                    <p:animEffect transition="in" filter="wipe(up)">
                                      <p:cBhvr>
                                        <p:cTn id="111" dur="500"/>
                                        <p:tgtEl>
                                          <p:spTgt spid="338985"/>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338968"/>
                                        </p:tgtEl>
                                        <p:attrNameLst>
                                          <p:attrName>style.visibility</p:attrName>
                                        </p:attrNameLst>
                                      </p:cBhvr>
                                      <p:to>
                                        <p:strVal val="visible"/>
                                      </p:to>
                                    </p:set>
                                    <p:animEffect transition="in" filter="wipe(right)">
                                      <p:cBhvr>
                                        <p:cTn id="114" dur="500"/>
                                        <p:tgtEl>
                                          <p:spTgt spid="338968"/>
                                        </p:tgtEl>
                                      </p:cBhvr>
                                    </p:animEffect>
                                  </p:childTnLst>
                                </p:cTn>
                              </p:par>
                              <p:par>
                                <p:cTn id="115" presetID="10" presetClass="exit" presetSubtype="0" fill="hold" grpId="1" nodeType="withEffect">
                                  <p:stCondLst>
                                    <p:cond delay="0"/>
                                  </p:stCondLst>
                                  <p:childTnLst>
                                    <p:animEffect transition="out" filter="fade">
                                      <p:cBhvr>
                                        <p:cTn id="116" dur="500"/>
                                        <p:tgtEl>
                                          <p:spTgt spid="338984"/>
                                        </p:tgtEl>
                                      </p:cBhvr>
                                    </p:animEffect>
                                    <p:set>
                                      <p:cBhvr>
                                        <p:cTn id="117" dur="1" fill="hold">
                                          <p:stCondLst>
                                            <p:cond delay="499"/>
                                          </p:stCondLst>
                                        </p:cTn>
                                        <p:tgtEl>
                                          <p:spTgt spid="338984"/>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338967"/>
                                        </p:tgtEl>
                                      </p:cBhvr>
                                    </p:animEffect>
                                    <p:set>
                                      <p:cBhvr>
                                        <p:cTn id="120" dur="1" fill="hold">
                                          <p:stCondLst>
                                            <p:cond delay="499"/>
                                          </p:stCondLst>
                                        </p:cTn>
                                        <p:tgtEl>
                                          <p:spTgt spid="338967"/>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2" nodeType="clickEffect">
                                  <p:stCondLst>
                                    <p:cond delay="0"/>
                                  </p:stCondLst>
                                  <p:childTnLst>
                                    <p:set>
                                      <p:cBhvr>
                                        <p:cTn id="124" dur="1" fill="hold">
                                          <p:stCondLst>
                                            <p:cond delay="0"/>
                                          </p:stCondLst>
                                        </p:cTn>
                                        <p:tgtEl>
                                          <p:spTgt spid="338959"/>
                                        </p:tgtEl>
                                        <p:attrNameLst>
                                          <p:attrName>style.visibility</p:attrName>
                                        </p:attrNameLst>
                                      </p:cBhvr>
                                      <p:to>
                                        <p:strVal val="visible"/>
                                      </p:to>
                                    </p:set>
                                    <p:animEffect transition="in" filter="wipe(left)">
                                      <p:cBhvr>
                                        <p:cTn id="125" dur="500"/>
                                        <p:tgtEl>
                                          <p:spTgt spid="338959"/>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338946"/>
                                        </p:tgtEl>
                                        <p:attrNameLst>
                                          <p:attrName>style.visibility</p:attrName>
                                        </p:attrNameLst>
                                      </p:cBhvr>
                                      <p:to>
                                        <p:strVal val="visible"/>
                                      </p:to>
                                    </p:set>
                                    <p:animEffect transition="in" filter="wipe(left)">
                                      <p:cBhvr>
                                        <p:cTn id="128" dur="500"/>
                                        <p:tgtEl>
                                          <p:spTgt spid="338946"/>
                                        </p:tgtEl>
                                      </p:cBhvr>
                                    </p:animEffect>
                                  </p:childTnLst>
                                </p:cTn>
                              </p:par>
                              <p:par>
                                <p:cTn id="129" presetID="10" presetClass="exit" presetSubtype="0" fill="hold" grpId="1" nodeType="withEffect">
                                  <p:stCondLst>
                                    <p:cond delay="0"/>
                                  </p:stCondLst>
                                  <p:childTnLst>
                                    <p:animEffect transition="out" filter="fade">
                                      <p:cBhvr>
                                        <p:cTn id="130" dur="500"/>
                                        <p:tgtEl>
                                          <p:spTgt spid="338985"/>
                                        </p:tgtEl>
                                      </p:cBhvr>
                                    </p:animEffect>
                                    <p:set>
                                      <p:cBhvr>
                                        <p:cTn id="131" dur="1" fill="hold">
                                          <p:stCondLst>
                                            <p:cond delay="499"/>
                                          </p:stCondLst>
                                        </p:cTn>
                                        <p:tgtEl>
                                          <p:spTgt spid="338985"/>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338968"/>
                                        </p:tgtEl>
                                      </p:cBhvr>
                                    </p:animEffect>
                                    <p:set>
                                      <p:cBhvr>
                                        <p:cTn id="134" dur="1" fill="hold">
                                          <p:stCondLst>
                                            <p:cond delay="499"/>
                                          </p:stCondLst>
                                        </p:cTn>
                                        <p:tgtEl>
                                          <p:spTgt spid="33896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2" nodeType="clickEffect">
                                  <p:stCondLst>
                                    <p:cond delay="0"/>
                                  </p:stCondLst>
                                  <p:childTnLst>
                                    <p:set>
                                      <p:cBhvr>
                                        <p:cTn id="138" dur="1" fill="hold">
                                          <p:stCondLst>
                                            <p:cond delay="0"/>
                                          </p:stCondLst>
                                        </p:cTn>
                                        <p:tgtEl>
                                          <p:spTgt spid="338960"/>
                                        </p:tgtEl>
                                        <p:attrNameLst>
                                          <p:attrName>style.visibility</p:attrName>
                                        </p:attrNameLst>
                                      </p:cBhvr>
                                      <p:to>
                                        <p:strVal val="visible"/>
                                      </p:to>
                                    </p:set>
                                    <p:animEffect transition="in" filter="wipe(left)">
                                      <p:cBhvr>
                                        <p:cTn id="139" dur="500"/>
                                        <p:tgtEl>
                                          <p:spTgt spid="338960"/>
                                        </p:tgtEl>
                                      </p:cBhvr>
                                    </p:animEffect>
                                  </p:childTnLst>
                                </p:cTn>
                              </p:par>
                              <p:par>
                                <p:cTn id="140" presetID="22" presetClass="entr" presetSubtype="8" fill="hold" grpId="2" nodeType="withEffect">
                                  <p:stCondLst>
                                    <p:cond delay="0"/>
                                  </p:stCondLst>
                                  <p:childTnLst>
                                    <p:set>
                                      <p:cBhvr>
                                        <p:cTn id="141" dur="1" fill="hold">
                                          <p:stCondLst>
                                            <p:cond delay="0"/>
                                          </p:stCondLst>
                                        </p:cTn>
                                        <p:tgtEl>
                                          <p:spTgt spid="338964"/>
                                        </p:tgtEl>
                                        <p:attrNameLst>
                                          <p:attrName>style.visibility</p:attrName>
                                        </p:attrNameLst>
                                      </p:cBhvr>
                                      <p:to>
                                        <p:strVal val="visible"/>
                                      </p:to>
                                    </p:set>
                                    <p:animEffect transition="in" filter="wipe(left)">
                                      <p:cBhvr>
                                        <p:cTn id="142" dur="500"/>
                                        <p:tgtEl>
                                          <p:spTgt spid="338964"/>
                                        </p:tgtEl>
                                      </p:cBhvr>
                                    </p:animEffect>
                                  </p:childTnLst>
                                </p:cTn>
                              </p:par>
                              <p:par>
                                <p:cTn id="143" presetID="9" presetClass="exit" presetSubtype="0" fill="hold" grpId="1" nodeType="withEffect">
                                  <p:stCondLst>
                                    <p:cond delay="0"/>
                                  </p:stCondLst>
                                  <p:childTnLst>
                                    <p:animEffect transition="out" filter="dissolve">
                                      <p:cBhvr>
                                        <p:cTn id="144" dur="500"/>
                                        <p:tgtEl>
                                          <p:spTgt spid="338946"/>
                                        </p:tgtEl>
                                      </p:cBhvr>
                                    </p:animEffect>
                                    <p:set>
                                      <p:cBhvr>
                                        <p:cTn id="145" dur="1" fill="hold">
                                          <p:stCondLst>
                                            <p:cond delay="499"/>
                                          </p:stCondLst>
                                        </p:cTn>
                                        <p:tgtEl>
                                          <p:spTgt spid="338946"/>
                                        </p:tgtEl>
                                        <p:attrNameLst>
                                          <p:attrName>style.visibility</p:attrName>
                                        </p:attrNameLst>
                                      </p:cBhvr>
                                      <p:to>
                                        <p:strVal val="hidden"/>
                                      </p:to>
                                    </p:set>
                                  </p:childTnLst>
                                </p:cTn>
                              </p:par>
                              <p:par>
                                <p:cTn id="146" presetID="9" presetClass="exit" presetSubtype="0" fill="hold" grpId="3" nodeType="withEffect">
                                  <p:stCondLst>
                                    <p:cond delay="0"/>
                                  </p:stCondLst>
                                  <p:childTnLst>
                                    <p:animEffect transition="out" filter="dissolve">
                                      <p:cBhvr>
                                        <p:cTn id="147" dur="500"/>
                                        <p:tgtEl>
                                          <p:spTgt spid="338959"/>
                                        </p:tgtEl>
                                      </p:cBhvr>
                                    </p:animEffect>
                                    <p:set>
                                      <p:cBhvr>
                                        <p:cTn id="148" dur="1" fill="hold">
                                          <p:stCondLst>
                                            <p:cond delay="499"/>
                                          </p:stCondLst>
                                        </p:cTn>
                                        <p:tgtEl>
                                          <p:spTgt spid="338959"/>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grpId="2" nodeType="clickEffect">
                                  <p:stCondLst>
                                    <p:cond delay="0"/>
                                  </p:stCondLst>
                                  <p:childTnLst>
                                    <p:set>
                                      <p:cBhvr>
                                        <p:cTn id="152" dur="1" fill="hold">
                                          <p:stCondLst>
                                            <p:cond delay="0"/>
                                          </p:stCondLst>
                                        </p:cTn>
                                        <p:tgtEl>
                                          <p:spTgt spid="338961"/>
                                        </p:tgtEl>
                                        <p:attrNameLst>
                                          <p:attrName>style.visibility</p:attrName>
                                        </p:attrNameLst>
                                      </p:cBhvr>
                                      <p:to>
                                        <p:strVal val="visible"/>
                                      </p:to>
                                    </p:set>
                                    <p:animEffect transition="in" filter="wipe(right)">
                                      <p:cBhvr>
                                        <p:cTn id="153" dur="500"/>
                                        <p:tgtEl>
                                          <p:spTgt spid="338961"/>
                                        </p:tgtEl>
                                      </p:cBhvr>
                                    </p:animEffect>
                                  </p:childTnLst>
                                </p:cTn>
                              </p:par>
                              <p:par>
                                <p:cTn id="154" presetID="22" presetClass="entr" presetSubtype="2" fill="hold" grpId="0" nodeType="withEffect">
                                  <p:stCondLst>
                                    <p:cond delay="0"/>
                                  </p:stCondLst>
                                  <p:childTnLst>
                                    <p:set>
                                      <p:cBhvr>
                                        <p:cTn id="155" dur="1" fill="hold">
                                          <p:stCondLst>
                                            <p:cond delay="0"/>
                                          </p:stCondLst>
                                        </p:cTn>
                                        <p:tgtEl>
                                          <p:spTgt spid="338983"/>
                                        </p:tgtEl>
                                        <p:attrNameLst>
                                          <p:attrName>style.visibility</p:attrName>
                                        </p:attrNameLst>
                                      </p:cBhvr>
                                      <p:to>
                                        <p:strVal val="visible"/>
                                      </p:to>
                                    </p:set>
                                    <p:animEffect transition="in" filter="wipe(right)">
                                      <p:cBhvr>
                                        <p:cTn id="156" dur="500"/>
                                        <p:tgtEl>
                                          <p:spTgt spid="338983"/>
                                        </p:tgtEl>
                                      </p:cBhvr>
                                    </p:animEffect>
                                  </p:childTnLst>
                                </p:cTn>
                              </p:par>
                              <p:par>
                                <p:cTn id="157" presetID="9" presetClass="exit" presetSubtype="0" fill="hold" grpId="3" nodeType="withEffect">
                                  <p:stCondLst>
                                    <p:cond delay="0"/>
                                  </p:stCondLst>
                                  <p:childTnLst>
                                    <p:animEffect transition="out" filter="dissolve">
                                      <p:cBhvr>
                                        <p:cTn id="158" dur="500"/>
                                        <p:tgtEl>
                                          <p:spTgt spid="338964"/>
                                        </p:tgtEl>
                                      </p:cBhvr>
                                    </p:animEffect>
                                    <p:set>
                                      <p:cBhvr>
                                        <p:cTn id="159" dur="1" fill="hold">
                                          <p:stCondLst>
                                            <p:cond delay="499"/>
                                          </p:stCondLst>
                                        </p:cTn>
                                        <p:tgtEl>
                                          <p:spTgt spid="338964"/>
                                        </p:tgtEl>
                                        <p:attrNameLst>
                                          <p:attrName>style.visibility</p:attrName>
                                        </p:attrNameLst>
                                      </p:cBhvr>
                                      <p:to>
                                        <p:strVal val="hidden"/>
                                      </p:to>
                                    </p:set>
                                  </p:childTnLst>
                                </p:cTn>
                              </p:par>
                              <p:par>
                                <p:cTn id="160" presetID="9" presetClass="exit" presetSubtype="0" fill="hold" grpId="3" nodeType="withEffect">
                                  <p:stCondLst>
                                    <p:cond delay="0"/>
                                  </p:stCondLst>
                                  <p:childTnLst>
                                    <p:animEffect transition="out" filter="dissolve">
                                      <p:cBhvr>
                                        <p:cTn id="161" dur="500"/>
                                        <p:tgtEl>
                                          <p:spTgt spid="338960"/>
                                        </p:tgtEl>
                                      </p:cBhvr>
                                    </p:animEffect>
                                    <p:set>
                                      <p:cBhvr>
                                        <p:cTn id="162" dur="1" fill="hold">
                                          <p:stCondLst>
                                            <p:cond delay="499"/>
                                          </p:stCondLst>
                                        </p:cTn>
                                        <p:tgtEl>
                                          <p:spTgt spid="338960"/>
                                        </p:tgtEl>
                                        <p:attrNameLst>
                                          <p:attrName>style.visibility</p:attrName>
                                        </p:attrNameLst>
                                      </p:cBhvr>
                                      <p:to>
                                        <p:strVal val="hidden"/>
                                      </p:to>
                                    </p:set>
                                  </p:childTnLst>
                                </p:cTn>
                              </p:par>
                            </p:childTnLst>
                          </p:cTn>
                        </p:par>
                        <p:par>
                          <p:cTn id="163" fill="hold">
                            <p:stCondLst>
                              <p:cond delay="500"/>
                            </p:stCondLst>
                            <p:childTnLst>
                              <p:par>
                                <p:cTn id="164" presetID="9" presetClass="exit" presetSubtype="0" fill="hold" grpId="1" nodeType="afterEffect">
                                  <p:stCondLst>
                                    <p:cond delay="0"/>
                                  </p:stCondLst>
                                  <p:childTnLst>
                                    <p:animEffect transition="out" filter="dissolve">
                                      <p:cBhvr>
                                        <p:cTn id="165" dur="500"/>
                                        <p:tgtEl>
                                          <p:spTgt spid="338973"/>
                                        </p:tgtEl>
                                      </p:cBhvr>
                                    </p:animEffect>
                                    <p:set>
                                      <p:cBhvr>
                                        <p:cTn id="166" dur="1" fill="hold">
                                          <p:stCondLst>
                                            <p:cond delay="499"/>
                                          </p:stCondLst>
                                        </p:cTn>
                                        <p:tgtEl>
                                          <p:spTgt spid="338973"/>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338971"/>
                                        </p:tgtEl>
                                      </p:cBhvr>
                                    </p:animEffect>
                                    <p:set>
                                      <p:cBhvr>
                                        <p:cTn id="169" dur="1" fill="hold">
                                          <p:stCondLst>
                                            <p:cond delay="499"/>
                                          </p:stCondLst>
                                        </p:cTn>
                                        <p:tgtEl>
                                          <p:spTgt spid="338971"/>
                                        </p:tgtEl>
                                        <p:attrNameLst>
                                          <p:attrName>style.visibility</p:attrName>
                                        </p:attrNameLst>
                                      </p:cBhvr>
                                      <p:to>
                                        <p:strVal val="hidden"/>
                                      </p:to>
                                    </p:set>
                                  </p:childTnLst>
                                </p:cTn>
                              </p:par>
                              <p:par>
                                <p:cTn id="170" presetID="30" presetClass="emph" presetSubtype="0" fill="hold" grpId="1" nodeType="withEffect">
                                  <p:stCondLst>
                                    <p:cond delay="0"/>
                                  </p:stCondLst>
                                  <p:childTnLst>
                                    <p:animClr clrSpc="hsl" dir="cw">
                                      <p:cBhvr override="childStyle">
                                        <p:cTn id="171" dur="500" fill="hold"/>
                                        <p:tgtEl>
                                          <p:spTgt spid="338970"/>
                                        </p:tgtEl>
                                        <p:attrNameLst>
                                          <p:attrName>style.color</p:attrName>
                                        </p:attrNameLst>
                                      </p:cBhvr>
                                      <p:by>
                                        <p:hsl h="0" s="12549" l="25098"/>
                                      </p:by>
                                    </p:animClr>
                                    <p:animClr clrSpc="hsl" dir="cw">
                                      <p:cBhvr>
                                        <p:cTn id="172" dur="500" fill="hold"/>
                                        <p:tgtEl>
                                          <p:spTgt spid="338970"/>
                                        </p:tgtEl>
                                        <p:attrNameLst>
                                          <p:attrName>fillcolor</p:attrName>
                                        </p:attrNameLst>
                                      </p:cBhvr>
                                      <p:by>
                                        <p:hsl h="0" s="12549" l="25098"/>
                                      </p:by>
                                    </p:animClr>
                                    <p:animClr clrSpc="hsl" dir="cw">
                                      <p:cBhvr>
                                        <p:cTn id="173" dur="500" fill="hold"/>
                                        <p:tgtEl>
                                          <p:spTgt spid="338970"/>
                                        </p:tgtEl>
                                        <p:attrNameLst>
                                          <p:attrName>stroke.color</p:attrName>
                                        </p:attrNameLst>
                                      </p:cBhvr>
                                      <p:by>
                                        <p:hsl h="0" s="12549" l="25098"/>
                                      </p:by>
                                    </p:animClr>
                                    <p:set>
                                      <p:cBhvr>
                                        <p:cTn id="174" dur="500" fill="hold"/>
                                        <p:tgtEl>
                                          <p:spTgt spid="338970"/>
                                        </p:tgtEl>
                                        <p:attrNameLst>
                                          <p:attrName>fill.type</p:attrName>
                                        </p:attrNameLst>
                                      </p:cBhvr>
                                      <p:to>
                                        <p:strVal val="solid"/>
                                      </p:to>
                                    </p:set>
                                  </p:childTnLst>
                                </p:cTn>
                              </p:par>
                              <p:par>
                                <p:cTn id="175" presetID="30" presetClass="emph" presetSubtype="0" fill="hold" grpId="1" nodeType="withEffect">
                                  <p:stCondLst>
                                    <p:cond delay="0"/>
                                  </p:stCondLst>
                                  <p:childTnLst>
                                    <p:animClr clrSpc="hsl" dir="cw">
                                      <p:cBhvr override="childStyle">
                                        <p:cTn id="176" dur="500" fill="hold"/>
                                        <p:tgtEl>
                                          <p:spTgt spid="338947"/>
                                        </p:tgtEl>
                                        <p:attrNameLst>
                                          <p:attrName>style.color</p:attrName>
                                        </p:attrNameLst>
                                      </p:cBhvr>
                                      <p:by>
                                        <p:hsl h="0" s="12549" l="25098"/>
                                      </p:by>
                                    </p:animClr>
                                    <p:animClr clrSpc="hsl" dir="cw">
                                      <p:cBhvr>
                                        <p:cTn id="177" dur="500" fill="hold"/>
                                        <p:tgtEl>
                                          <p:spTgt spid="338947"/>
                                        </p:tgtEl>
                                        <p:attrNameLst>
                                          <p:attrName>fillcolor</p:attrName>
                                        </p:attrNameLst>
                                      </p:cBhvr>
                                      <p:by>
                                        <p:hsl h="0" s="12549" l="25098"/>
                                      </p:by>
                                    </p:animClr>
                                    <p:animClr clrSpc="hsl" dir="cw">
                                      <p:cBhvr>
                                        <p:cTn id="178" dur="500" fill="hold"/>
                                        <p:tgtEl>
                                          <p:spTgt spid="338947"/>
                                        </p:tgtEl>
                                        <p:attrNameLst>
                                          <p:attrName>stroke.color</p:attrName>
                                        </p:attrNameLst>
                                      </p:cBhvr>
                                      <p:by>
                                        <p:hsl h="0" s="12549" l="25098"/>
                                      </p:by>
                                    </p:animClr>
                                    <p:set>
                                      <p:cBhvr>
                                        <p:cTn id="179" dur="500" fill="hold"/>
                                        <p:tgtEl>
                                          <p:spTgt spid="338947"/>
                                        </p:tgtEl>
                                        <p:attrNameLst>
                                          <p:attrName>fill.type</p:attrName>
                                        </p:attrNameLst>
                                      </p:cBhvr>
                                      <p:to>
                                        <p:strVal val="solid"/>
                                      </p:to>
                                    </p:set>
                                  </p:childTnLst>
                                </p:cTn>
                              </p:par>
                            </p:childTnLst>
                          </p:cTn>
                        </p:par>
                        <p:par>
                          <p:cTn id="180" fill="hold">
                            <p:stCondLst>
                              <p:cond delay="1000"/>
                            </p:stCondLst>
                            <p:childTnLst>
                              <p:par>
                                <p:cTn id="181" presetID="35" presetClass="path" presetSubtype="0" accel="50000" decel="50000" fill="hold" grpId="2" nodeType="afterEffect">
                                  <p:stCondLst>
                                    <p:cond delay="0"/>
                                  </p:stCondLst>
                                  <p:childTnLst>
                                    <p:animMotion origin="layout" path="M 8.33333E-7 2.96296E-6 L -0.12292 2.96296E-6 " pathEditMode="relative" rAng="0" ptsTypes="AA">
                                      <p:cBhvr>
                                        <p:cTn id="182" dur="2000" fill="hold"/>
                                        <p:tgtEl>
                                          <p:spTgt spid="338947"/>
                                        </p:tgtEl>
                                        <p:attrNameLst>
                                          <p:attrName>ppt_x</p:attrName>
                                          <p:attrName>ppt_y</p:attrName>
                                        </p:attrNameLst>
                                      </p:cBhvr>
                                      <p:rCtr x="-61" y="0"/>
                                    </p:animMotion>
                                  </p:childTnLst>
                                </p:cTn>
                              </p:par>
                              <p:par>
                                <p:cTn id="183" presetID="35" presetClass="path" presetSubtype="0" accel="50000" decel="50000" fill="hold" grpId="2" nodeType="withEffect">
                                  <p:stCondLst>
                                    <p:cond delay="0"/>
                                  </p:stCondLst>
                                  <p:childTnLst>
                                    <p:animMotion origin="layout" path="M 1.94444E-6 -4.07407E-6 L -0.11979 -4.07407E-6 " pathEditMode="relative" rAng="0" ptsTypes="AA">
                                      <p:cBhvr>
                                        <p:cTn id="184" dur="2000" fill="hold"/>
                                        <p:tgtEl>
                                          <p:spTgt spid="338970"/>
                                        </p:tgtEl>
                                        <p:attrNameLst>
                                          <p:attrName>ppt_x</p:attrName>
                                          <p:attrName>ppt_y</p:attrName>
                                        </p:attrNameLst>
                                      </p:cBhvr>
                                      <p:rCtr x="-60" y="0"/>
                                    </p:animMotion>
                                  </p:childTnLst>
                                </p:cTn>
                              </p:par>
                            </p:childTnLst>
                          </p:cTn>
                        </p:par>
                        <p:par>
                          <p:cTn id="185" fill="hold">
                            <p:stCondLst>
                              <p:cond delay="3000"/>
                            </p:stCondLst>
                            <p:childTnLst>
                              <p:par>
                                <p:cTn id="186" presetID="63" presetClass="path" presetSubtype="0" accel="50000" decel="50000" fill="hold" nodeType="afterEffect">
                                  <p:stCondLst>
                                    <p:cond delay="0"/>
                                  </p:stCondLst>
                                  <p:childTnLst>
                                    <p:animMotion origin="layout" path="M 4.44444E-6 1.48148E-6 L 0.24618 1.48148E-6 " pathEditMode="relative" rAng="0" ptsTypes="AA">
                                      <p:cBhvr>
                                        <p:cTn id="187" dur="2000" fill="hold"/>
                                        <p:tgtEl>
                                          <p:spTgt spid="338951"/>
                                        </p:tgtEl>
                                        <p:attrNameLst>
                                          <p:attrName>ppt_x</p:attrName>
                                          <p:attrName>ppt_y</p:attrName>
                                        </p:attrNameLst>
                                      </p:cBhvr>
                                      <p:rCtr x="123" y="0"/>
                                    </p:animMotion>
                                  </p:childTnLst>
                                </p:cTn>
                              </p:par>
                              <p:par>
                                <p:cTn id="188" presetID="63" presetClass="path" presetSubtype="0" accel="50000" decel="50000" fill="hold" grpId="0" nodeType="withEffect">
                                  <p:stCondLst>
                                    <p:cond delay="0"/>
                                  </p:stCondLst>
                                  <p:childTnLst>
                                    <p:animMotion origin="layout" path="M 1.11111E-6 -2.96296E-6 L 0.2316 -2.96296E-6 " pathEditMode="relative" rAng="0" ptsTypes="AA">
                                      <p:cBhvr>
                                        <p:cTn id="189" dur="2000" fill="hold"/>
                                        <p:tgtEl>
                                          <p:spTgt spid="338952"/>
                                        </p:tgtEl>
                                        <p:attrNameLst>
                                          <p:attrName>ppt_x</p:attrName>
                                          <p:attrName>ppt_y</p:attrName>
                                        </p:attrNameLst>
                                      </p:cBhvr>
                                      <p:rCtr x="116" y="0"/>
                                    </p:animMotion>
                                  </p:childTnLst>
                                </p:cTn>
                              </p:par>
                              <p:par>
                                <p:cTn id="190" presetID="30" presetClass="emph" presetSubtype="0" fill="hold" nodeType="withEffect">
                                  <p:stCondLst>
                                    <p:cond delay="0"/>
                                  </p:stCondLst>
                                  <p:childTnLst>
                                    <p:animClr clrSpc="hsl" dir="cw">
                                      <p:cBhvr override="childStyle">
                                        <p:cTn id="191" dur="500" fill="hold"/>
                                        <p:tgtEl>
                                          <p:spTgt spid="338958"/>
                                        </p:tgtEl>
                                        <p:attrNameLst>
                                          <p:attrName>style.color</p:attrName>
                                        </p:attrNameLst>
                                      </p:cBhvr>
                                      <p:by>
                                        <p:hsl h="0" s="12549" l="25098"/>
                                      </p:by>
                                    </p:animClr>
                                    <p:animClr clrSpc="hsl" dir="cw">
                                      <p:cBhvr>
                                        <p:cTn id="192" dur="500" fill="hold"/>
                                        <p:tgtEl>
                                          <p:spTgt spid="338958"/>
                                        </p:tgtEl>
                                        <p:attrNameLst>
                                          <p:attrName>fillcolor</p:attrName>
                                        </p:attrNameLst>
                                      </p:cBhvr>
                                      <p:by>
                                        <p:hsl h="0" s="12549" l="25098"/>
                                      </p:by>
                                    </p:animClr>
                                    <p:animClr clrSpc="hsl" dir="cw">
                                      <p:cBhvr>
                                        <p:cTn id="193" dur="500" fill="hold"/>
                                        <p:tgtEl>
                                          <p:spTgt spid="338958"/>
                                        </p:tgtEl>
                                        <p:attrNameLst>
                                          <p:attrName>stroke.color</p:attrName>
                                        </p:attrNameLst>
                                      </p:cBhvr>
                                      <p:by>
                                        <p:hsl h="0" s="12549" l="25098"/>
                                      </p:by>
                                    </p:animClr>
                                    <p:set>
                                      <p:cBhvr>
                                        <p:cTn id="194" dur="500" fill="hold"/>
                                        <p:tgtEl>
                                          <p:spTgt spid="338958"/>
                                        </p:tgtEl>
                                        <p:attrNameLst>
                                          <p:attrName>fill.type</p:attrName>
                                        </p:attrNameLst>
                                      </p:cBhvr>
                                      <p:to>
                                        <p:strVal val="solid"/>
                                      </p:to>
                                    </p:set>
                                  </p:childTnLst>
                                </p:cTn>
                              </p:par>
                              <p:par>
                                <p:cTn id="195" presetID="30" presetClass="emph" presetSubtype="0" fill="hold" grpId="0" nodeType="withEffect">
                                  <p:stCondLst>
                                    <p:cond delay="0"/>
                                  </p:stCondLst>
                                  <p:childTnLst>
                                    <p:animClr clrSpc="hsl" dir="cw">
                                      <p:cBhvr override="childStyle">
                                        <p:cTn id="196" dur="500" fill="hold"/>
                                        <p:tgtEl>
                                          <p:spTgt spid="338953"/>
                                        </p:tgtEl>
                                        <p:attrNameLst>
                                          <p:attrName>style.color</p:attrName>
                                        </p:attrNameLst>
                                      </p:cBhvr>
                                      <p:by>
                                        <p:hsl h="0" s="12549" l="25098"/>
                                      </p:by>
                                    </p:animClr>
                                    <p:animClr clrSpc="hsl" dir="cw">
                                      <p:cBhvr>
                                        <p:cTn id="197" dur="500" fill="hold"/>
                                        <p:tgtEl>
                                          <p:spTgt spid="338953"/>
                                        </p:tgtEl>
                                        <p:attrNameLst>
                                          <p:attrName>fillcolor</p:attrName>
                                        </p:attrNameLst>
                                      </p:cBhvr>
                                      <p:by>
                                        <p:hsl h="0" s="12549" l="25098"/>
                                      </p:by>
                                    </p:animClr>
                                    <p:animClr clrSpc="hsl" dir="cw">
                                      <p:cBhvr>
                                        <p:cTn id="198" dur="500" fill="hold"/>
                                        <p:tgtEl>
                                          <p:spTgt spid="338953"/>
                                        </p:tgtEl>
                                        <p:attrNameLst>
                                          <p:attrName>stroke.color</p:attrName>
                                        </p:attrNameLst>
                                      </p:cBhvr>
                                      <p:by>
                                        <p:hsl h="0" s="12549" l="25098"/>
                                      </p:by>
                                    </p:animClr>
                                    <p:set>
                                      <p:cBhvr>
                                        <p:cTn id="199" dur="500" fill="hold"/>
                                        <p:tgtEl>
                                          <p:spTgt spid="338953"/>
                                        </p:tgtEl>
                                        <p:attrNameLst>
                                          <p:attrName>fill.type</p:attrName>
                                        </p:attrNameLst>
                                      </p:cBhvr>
                                      <p:to>
                                        <p:strVal val="solid"/>
                                      </p:to>
                                    </p:set>
                                  </p:childTnLst>
                                </p:cTn>
                              </p:par>
                              <p:par>
                                <p:cTn id="200" presetID="30" presetClass="emph" presetSubtype="0" fill="hold" nodeType="withEffect">
                                  <p:stCondLst>
                                    <p:cond delay="0"/>
                                  </p:stCondLst>
                                  <p:childTnLst>
                                    <p:animClr clrSpc="hsl" dir="cw">
                                      <p:cBhvr override="childStyle">
                                        <p:cTn id="201" dur="500" fill="hold"/>
                                        <p:tgtEl>
                                          <p:spTgt spid="338949"/>
                                        </p:tgtEl>
                                        <p:attrNameLst>
                                          <p:attrName>style.color</p:attrName>
                                        </p:attrNameLst>
                                      </p:cBhvr>
                                      <p:by>
                                        <p:hsl h="0" s="12549" l="25098"/>
                                      </p:by>
                                    </p:animClr>
                                    <p:animClr clrSpc="hsl" dir="cw">
                                      <p:cBhvr>
                                        <p:cTn id="202" dur="500" fill="hold"/>
                                        <p:tgtEl>
                                          <p:spTgt spid="338949"/>
                                        </p:tgtEl>
                                        <p:attrNameLst>
                                          <p:attrName>fillcolor</p:attrName>
                                        </p:attrNameLst>
                                      </p:cBhvr>
                                      <p:by>
                                        <p:hsl h="0" s="12549" l="25098"/>
                                      </p:by>
                                    </p:animClr>
                                    <p:animClr clrSpc="hsl" dir="cw">
                                      <p:cBhvr>
                                        <p:cTn id="203" dur="500" fill="hold"/>
                                        <p:tgtEl>
                                          <p:spTgt spid="338949"/>
                                        </p:tgtEl>
                                        <p:attrNameLst>
                                          <p:attrName>stroke.color</p:attrName>
                                        </p:attrNameLst>
                                      </p:cBhvr>
                                      <p:by>
                                        <p:hsl h="0" s="12549" l="25098"/>
                                      </p:by>
                                    </p:animClr>
                                    <p:set>
                                      <p:cBhvr>
                                        <p:cTn id="204" dur="500" fill="hold"/>
                                        <p:tgtEl>
                                          <p:spTgt spid="338949"/>
                                        </p:tgtEl>
                                        <p:attrNameLst>
                                          <p:attrName>fill.type</p:attrName>
                                        </p:attrNameLst>
                                      </p:cBhvr>
                                      <p:to>
                                        <p:strVal val="solid"/>
                                      </p:to>
                                    </p:set>
                                  </p:childTnLst>
                                </p:cTn>
                              </p:par>
                              <p:par>
                                <p:cTn id="205" presetID="30" presetClass="emph" presetSubtype="0" fill="hold" grpId="0" nodeType="withEffect">
                                  <p:stCondLst>
                                    <p:cond delay="0"/>
                                  </p:stCondLst>
                                  <p:childTnLst>
                                    <p:animClr clrSpc="hsl" dir="cw">
                                      <p:cBhvr override="childStyle">
                                        <p:cTn id="206" dur="500" fill="hold"/>
                                        <p:tgtEl>
                                          <p:spTgt spid="338950"/>
                                        </p:tgtEl>
                                        <p:attrNameLst>
                                          <p:attrName>style.color</p:attrName>
                                        </p:attrNameLst>
                                      </p:cBhvr>
                                      <p:by>
                                        <p:hsl h="0" s="12549" l="25098"/>
                                      </p:by>
                                    </p:animClr>
                                    <p:animClr clrSpc="hsl" dir="cw">
                                      <p:cBhvr>
                                        <p:cTn id="207" dur="500" fill="hold"/>
                                        <p:tgtEl>
                                          <p:spTgt spid="338950"/>
                                        </p:tgtEl>
                                        <p:attrNameLst>
                                          <p:attrName>fillcolor</p:attrName>
                                        </p:attrNameLst>
                                      </p:cBhvr>
                                      <p:by>
                                        <p:hsl h="0" s="12549" l="25098"/>
                                      </p:by>
                                    </p:animClr>
                                    <p:animClr clrSpc="hsl" dir="cw">
                                      <p:cBhvr>
                                        <p:cTn id="208" dur="500" fill="hold"/>
                                        <p:tgtEl>
                                          <p:spTgt spid="338950"/>
                                        </p:tgtEl>
                                        <p:attrNameLst>
                                          <p:attrName>stroke.color</p:attrName>
                                        </p:attrNameLst>
                                      </p:cBhvr>
                                      <p:by>
                                        <p:hsl h="0" s="12549" l="25098"/>
                                      </p:by>
                                    </p:animClr>
                                    <p:set>
                                      <p:cBhvr>
                                        <p:cTn id="209" dur="500" fill="hold"/>
                                        <p:tgtEl>
                                          <p:spTgt spid="338950"/>
                                        </p:tgtEl>
                                        <p:attrNameLst>
                                          <p:attrName>fill.type</p:attrName>
                                        </p:attrNameLst>
                                      </p:cBhvr>
                                      <p:to>
                                        <p:strVal val="solid"/>
                                      </p:to>
                                    </p:set>
                                  </p:childTnLst>
                                </p:cTn>
                              </p:par>
                            </p:childTnLst>
                          </p:cTn>
                        </p:par>
                        <p:par>
                          <p:cTn id="210" fill="hold">
                            <p:stCondLst>
                              <p:cond delay="5000"/>
                            </p:stCondLst>
                            <p:childTnLst>
                              <p:par>
                                <p:cTn id="211" presetID="9" presetClass="exit" presetSubtype="0" fill="hold" grpId="3" nodeType="afterEffect">
                                  <p:stCondLst>
                                    <p:cond delay="0"/>
                                  </p:stCondLst>
                                  <p:childTnLst>
                                    <p:animEffect transition="out" filter="dissolve">
                                      <p:cBhvr>
                                        <p:cTn id="212" dur="500"/>
                                        <p:tgtEl>
                                          <p:spTgt spid="338961"/>
                                        </p:tgtEl>
                                      </p:cBhvr>
                                    </p:animEffect>
                                    <p:set>
                                      <p:cBhvr>
                                        <p:cTn id="213" dur="1" fill="hold">
                                          <p:stCondLst>
                                            <p:cond delay="499"/>
                                          </p:stCondLst>
                                        </p:cTn>
                                        <p:tgtEl>
                                          <p:spTgt spid="338961"/>
                                        </p:tgtEl>
                                        <p:attrNameLst>
                                          <p:attrName>style.visibility</p:attrName>
                                        </p:attrNameLst>
                                      </p:cBhvr>
                                      <p:to>
                                        <p:strVal val="hidden"/>
                                      </p:to>
                                    </p:set>
                                  </p:childTnLst>
                                </p:cTn>
                              </p:par>
                              <p:par>
                                <p:cTn id="214" presetID="9" presetClass="exit" presetSubtype="0" fill="hold" grpId="1" nodeType="withEffect">
                                  <p:stCondLst>
                                    <p:cond delay="0"/>
                                  </p:stCondLst>
                                  <p:childTnLst>
                                    <p:animEffect transition="out" filter="dissolve">
                                      <p:cBhvr>
                                        <p:cTn id="215" dur="500"/>
                                        <p:tgtEl>
                                          <p:spTgt spid="338983"/>
                                        </p:tgtEl>
                                      </p:cBhvr>
                                    </p:animEffect>
                                    <p:set>
                                      <p:cBhvr>
                                        <p:cTn id="216" dur="1" fill="hold">
                                          <p:stCondLst>
                                            <p:cond delay="499"/>
                                          </p:stCondLst>
                                        </p:cTn>
                                        <p:tgtEl>
                                          <p:spTgt spid="338983"/>
                                        </p:tgtEl>
                                        <p:attrNameLst>
                                          <p:attrName>style.visibility</p:attrName>
                                        </p:attrNameLst>
                                      </p:cBhvr>
                                      <p:to>
                                        <p:strVal val="hidden"/>
                                      </p:to>
                                    </p:set>
                                  </p:childTnLst>
                                </p:cTn>
                              </p:par>
                            </p:childTnLst>
                          </p:cTn>
                        </p:par>
                        <p:par>
                          <p:cTn id="217" fill="hold">
                            <p:stCondLst>
                              <p:cond delay="5500"/>
                            </p:stCondLst>
                            <p:childTnLst>
                              <p:par>
                                <p:cTn id="218" presetID="10" presetClass="entr" presetSubtype="0" fill="hold" grpId="0" nodeType="afterEffect">
                                  <p:stCondLst>
                                    <p:cond delay="0"/>
                                  </p:stCondLst>
                                  <p:childTnLst>
                                    <p:set>
                                      <p:cBhvr>
                                        <p:cTn id="219" dur="1" fill="hold">
                                          <p:stCondLst>
                                            <p:cond delay="0"/>
                                          </p:stCondLst>
                                        </p:cTn>
                                        <p:tgtEl>
                                          <p:spTgt spid="338972"/>
                                        </p:tgtEl>
                                        <p:attrNameLst>
                                          <p:attrName>style.visibility</p:attrName>
                                        </p:attrNameLst>
                                      </p:cBhvr>
                                      <p:to>
                                        <p:strVal val="visible"/>
                                      </p:to>
                                    </p:set>
                                    <p:animEffect transition="in" filter="fade">
                                      <p:cBhvr>
                                        <p:cTn id="220" dur="500"/>
                                        <p:tgtEl>
                                          <p:spTgt spid="338972"/>
                                        </p:tgtEl>
                                      </p:cBhvr>
                                    </p:animEffect>
                                  </p:childTnLst>
                                </p:cTn>
                              </p:par>
                              <p:par>
                                <p:cTn id="221" presetID="9" presetClass="exit" presetSubtype="0" fill="hold" grpId="2" nodeType="withEffect">
                                  <p:stCondLst>
                                    <p:cond delay="0"/>
                                  </p:stCondLst>
                                  <p:childTnLst>
                                    <p:animEffect transition="out" filter="dissolve">
                                      <p:cBhvr>
                                        <p:cTn id="222" dur="500"/>
                                        <p:tgtEl>
                                          <p:spTgt spid="338983"/>
                                        </p:tgtEl>
                                      </p:cBhvr>
                                    </p:animEffect>
                                    <p:set>
                                      <p:cBhvr>
                                        <p:cTn id="223" dur="1" fill="hold">
                                          <p:stCondLst>
                                            <p:cond delay="499"/>
                                          </p:stCondLst>
                                        </p:cTn>
                                        <p:tgtEl>
                                          <p:spTgt spid="338983"/>
                                        </p:tgtEl>
                                        <p:attrNameLst>
                                          <p:attrName>style.visibility</p:attrName>
                                        </p:attrNameLst>
                                      </p:cBhvr>
                                      <p:to>
                                        <p:strVal val="hidden"/>
                                      </p:to>
                                    </p:set>
                                  </p:childTnLst>
                                </p:cTn>
                              </p:par>
                              <p:par>
                                <p:cTn id="224" presetID="9" presetClass="exit" presetSubtype="0" fill="hold" grpId="4" nodeType="withEffect">
                                  <p:stCondLst>
                                    <p:cond delay="0"/>
                                  </p:stCondLst>
                                  <p:childTnLst>
                                    <p:animEffect transition="out" filter="dissolve">
                                      <p:cBhvr>
                                        <p:cTn id="225" dur="500"/>
                                        <p:tgtEl>
                                          <p:spTgt spid="338961"/>
                                        </p:tgtEl>
                                      </p:cBhvr>
                                    </p:animEffect>
                                    <p:set>
                                      <p:cBhvr>
                                        <p:cTn id="226" dur="1" fill="hold">
                                          <p:stCondLst>
                                            <p:cond delay="499"/>
                                          </p:stCondLst>
                                        </p:cTn>
                                        <p:tgtEl>
                                          <p:spTgt spid="3389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p:bldP spid="338946" grpId="1"/>
      <p:bldP spid="338947" grpId="0" animBg="1"/>
      <p:bldP spid="338947" grpId="1" animBg="1"/>
      <p:bldP spid="338947" grpId="2" animBg="1"/>
      <p:bldP spid="338950" grpId="0"/>
      <p:bldP spid="338952" grpId="0"/>
      <p:bldP spid="338953" grpId="0"/>
      <p:bldP spid="338959" grpId="0" animBg="1"/>
      <p:bldP spid="338959" grpId="1" animBg="1"/>
      <p:bldP spid="338959" grpId="2" animBg="1"/>
      <p:bldP spid="338959" grpId="3" animBg="1"/>
      <p:bldP spid="338960" grpId="0" animBg="1"/>
      <p:bldP spid="338960" grpId="1" animBg="1"/>
      <p:bldP spid="338960" grpId="2" animBg="1"/>
      <p:bldP spid="338960" grpId="3" animBg="1"/>
      <p:bldP spid="338961" grpId="0" animBg="1"/>
      <p:bldP spid="338961" grpId="1" animBg="1"/>
      <p:bldP spid="338961" grpId="2" animBg="1"/>
      <p:bldP spid="338961" grpId="3" animBg="1"/>
      <p:bldP spid="338961" grpId="4" animBg="1"/>
      <p:bldP spid="338962" grpId="0" animBg="1"/>
      <p:bldP spid="338962" grpId="1" animBg="1"/>
      <p:bldP spid="338963" grpId="0"/>
      <p:bldP spid="338963" grpId="1"/>
      <p:bldP spid="338964" grpId="0"/>
      <p:bldP spid="338964" grpId="1"/>
      <p:bldP spid="338964" grpId="2"/>
      <p:bldP spid="338964" grpId="3"/>
      <p:bldP spid="338965" grpId="0"/>
      <p:bldP spid="338965" grpId="1"/>
      <p:bldP spid="338966" grpId="0"/>
      <p:bldP spid="338966" grpId="1"/>
      <p:bldP spid="338967" grpId="0"/>
      <p:bldP spid="338967" grpId="1"/>
      <p:bldP spid="338968" grpId="0"/>
      <p:bldP spid="338968" grpId="1"/>
      <p:bldP spid="338969" grpId="0"/>
      <p:bldP spid="338969" grpId="1"/>
      <p:bldP spid="338970" grpId="0"/>
      <p:bldP spid="338970" grpId="1"/>
      <p:bldP spid="338970" grpId="2"/>
      <p:bldP spid="338971" grpId="0"/>
      <p:bldP spid="338971" grpId="1"/>
      <p:bldP spid="338972" grpId="0"/>
      <p:bldP spid="338973" grpId="0" animBg="1"/>
      <p:bldP spid="338973" grpId="1" animBg="1"/>
      <p:bldP spid="338983" grpId="0"/>
      <p:bldP spid="338983" grpId="1"/>
      <p:bldP spid="338983" grpId="2"/>
      <p:bldP spid="338984" grpId="0" animBg="1"/>
      <p:bldP spid="338984" grpId="1" animBg="1"/>
      <p:bldP spid="338985" grpId="0" animBg="1"/>
      <p:bldP spid="338985"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3042" name="Oval 2"/>
          <p:cNvSpPr>
            <a:spLocks noChangeArrowheads="1"/>
          </p:cNvSpPr>
          <p:nvPr/>
        </p:nvSpPr>
        <p:spPr bwMode="auto">
          <a:xfrm>
            <a:off x="2832100" y="1090613"/>
            <a:ext cx="6134100" cy="5421312"/>
          </a:xfrm>
          <a:prstGeom prst="ellipse">
            <a:avLst/>
          </a:prstGeom>
          <a:gradFill rotWithShape="1">
            <a:gsLst>
              <a:gs pos="0">
                <a:srgbClr val="FFFFFF"/>
              </a:gs>
              <a:gs pos="50000">
                <a:srgbClr val="DDDDDD">
                  <a:alpha val="20000"/>
                </a:srgbClr>
              </a:gs>
              <a:gs pos="100000">
                <a:srgbClr val="FFFFFF"/>
              </a:gs>
            </a:gsLst>
            <a:lin ang="2700000" scaled="1"/>
          </a:gradFill>
          <a:ln w="12700" algn="ctr">
            <a:solidFill>
              <a:srgbClr val="C0C0C0"/>
            </a:solidFill>
            <a:round/>
            <a:headEnd/>
            <a:tailEnd/>
          </a:ln>
          <a:effectLst/>
        </p:spPr>
        <p:txBody>
          <a:bodyPr wrap="none" anchor="ctr"/>
          <a:lstStyle/>
          <a:p>
            <a:endParaRPr lang="en-GB"/>
          </a:p>
        </p:txBody>
      </p:sp>
      <p:sp>
        <p:nvSpPr>
          <p:cNvPr id="343043" name="Rectangle 3"/>
          <p:cNvSpPr>
            <a:spLocks noGrp="1" noChangeArrowheads="1"/>
          </p:cNvSpPr>
          <p:nvPr>
            <p:ph type="title"/>
          </p:nvPr>
        </p:nvSpPr>
        <p:spPr>
          <a:xfrm>
            <a:off x="384175" y="239713"/>
            <a:ext cx="8378825" cy="465137"/>
          </a:xfrm>
          <a:noFill/>
        </p:spPr>
        <p:txBody>
          <a:bodyPr/>
          <a:lstStyle/>
          <a:p>
            <a:r>
              <a:rPr lang="en-US" sz="2700"/>
              <a:t>IPsec-based NAP Isolation Model</a:t>
            </a:r>
          </a:p>
        </p:txBody>
      </p:sp>
      <p:graphicFrame>
        <p:nvGraphicFramePr>
          <p:cNvPr id="343044" name="Object 4"/>
          <p:cNvGraphicFramePr>
            <a:graphicFrameLocks noChangeAspect="1"/>
          </p:cNvGraphicFramePr>
          <p:nvPr>
            <p:ph sz="half" idx="1"/>
          </p:nvPr>
        </p:nvGraphicFramePr>
        <p:xfrm>
          <a:off x="3810000" y="4724400"/>
          <a:ext cx="925513" cy="827088"/>
        </p:xfrm>
        <a:graphic>
          <a:graphicData uri="http://schemas.openxmlformats.org/presentationml/2006/ole">
            <p:oleObj spid="_x0000_s1026" name="Visio" r:id="rId4" imgW="926211" imgH="826618" progId="">
              <p:embed/>
            </p:oleObj>
          </a:graphicData>
        </a:graphic>
      </p:graphicFrame>
      <p:sp>
        <p:nvSpPr>
          <p:cNvPr id="343045" name="Oval 5"/>
          <p:cNvSpPr>
            <a:spLocks noChangeArrowheads="1"/>
          </p:cNvSpPr>
          <p:nvPr/>
        </p:nvSpPr>
        <p:spPr bwMode="auto">
          <a:xfrm>
            <a:off x="4800600" y="1535113"/>
            <a:ext cx="4044950" cy="4667250"/>
          </a:xfrm>
          <a:prstGeom prst="ellipse">
            <a:avLst/>
          </a:prstGeom>
          <a:gradFill rotWithShape="1">
            <a:gsLst>
              <a:gs pos="0">
                <a:srgbClr val="FFFF99">
                  <a:alpha val="80000"/>
                </a:srgbClr>
              </a:gs>
              <a:gs pos="100000">
                <a:srgbClr val="FFFF99">
                  <a:gamma/>
                  <a:shade val="83922"/>
                  <a:invGamma/>
                </a:srgbClr>
              </a:gs>
            </a:gsLst>
            <a:lin ang="2700000" scaled="1"/>
          </a:gradFill>
          <a:ln w="12700" algn="ctr">
            <a:solidFill>
              <a:schemeClr val="tx2"/>
            </a:solidFill>
            <a:round/>
            <a:headEnd/>
            <a:tailEnd/>
          </a:ln>
          <a:effectLst/>
        </p:spPr>
        <p:txBody>
          <a:bodyPr wrap="none" anchor="ctr"/>
          <a:lstStyle/>
          <a:p>
            <a:endParaRPr lang="en-GB"/>
          </a:p>
        </p:txBody>
      </p:sp>
      <p:graphicFrame>
        <p:nvGraphicFramePr>
          <p:cNvPr id="343046" name="Object 6"/>
          <p:cNvGraphicFramePr>
            <a:graphicFrameLocks noChangeAspect="1"/>
          </p:cNvGraphicFramePr>
          <p:nvPr/>
        </p:nvGraphicFramePr>
        <p:xfrm>
          <a:off x="3344863" y="3625850"/>
          <a:ext cx="431800" cy="558800"/>
        </p:xfrm>
        <a:graphic>
          <a:graphicData uri="http://schemas.openxmlformats.org/presentationml/2006/ole">
            <p:oleObj spid="_x0000_s1027" name="Visio" r:id="rId5" imgW="432054" imgH="558394" progId="">
              <p:embed/>
            </p:oleObj>
          </a:graphicData>
        </a:graphic>
      </p:graphicFrame>
      <p:sp>
        <p:nvSpPr>
          <p:cNvPr id="343047" name="Oval 7"/>
          <p:cNvSpPr>
            <a:spLocks noChangeArrowheads="1"/>
          </p:cNvSpPr>
          <p:nvPr/>
        </p:nvSpPr>
        <p:spPr bwMode="auto">
          <a:xfrm>
            <a:off x="6170613" y="2089150"/>
            <a:ext cx="2700337" cy="3502025"/>
          </a:xfrm>
          <a:prstGeom prst="ellipse">
            <a:avLst/>
          </a:prstGeom>
          <a:gradFill rotWithShape="1">
            <a:gsLst>
              <a:gs pos="0">
                <a:srgbClr val="CCFFCC"/>
              </a:gs>
              <a:gs pos="50000">
                <a:schemeClr val="accent2">
                  <a:alpha val="80000"/>
                </a:schemeClr>
              </a:gs>
              <a:gs pos="100000">
                <a:srgbClr val="CCFFCC"/>
              </a:gs>
            </a:gsLst>
            <a:lin ang="2700000" scaled="1"/>
          </a:gradFill>
          <a:ln w="9525" algn="ctr">
            <a:solidFill>
              <a:srgbClr val="99CC00"/>
            </a:solidFill>
            <a:round/>
            <a:headEnd/>
            <a:tailEnd/>
          </a:ln>
          <a:effectLst/>
        </p:spPr>
        <p:txBody>
          <a:bodyPr wrap="none" anchor="ctr"/>
          <a:lstStyle/>
          <a:p>
            <a:endParaRPr lang="en-GB"/>
          </a:p>
        </p:txBody>
      </p:sp>
      <p:sp>
        <p:nvSpPr>
          <p:cNvPr id="343048" name="AutoShape 8"/>
          <p:cNvSpPr>
            <a:spLocks noChangeArrowheads="1"/>
          </p:cNvSpPr>
          <p:nvPr/>
        </p:nvSpPr>
        <p:spPr bwMode="auto">
          <a:xfrm>
            <a:off x="4149725" y="3365500"/>
            <a:ext cx="2801938" cy="290513"/>
          </a:xfrm>
          <a:prstGeom prst="homePlate">
            <a:avLst>
              <a:gd name="adj" fmla="val 54207"/>
            </a:avLst>
          </a:prstGeom>
          <a:gradFill rotWithShape="1">
            <a:gsLst>
              <a:gs pos="0">
                <a:srgbClr val="FF0000">
                  <a:gamma/>
                  <a:shade val="54118"/>
                  <a:invGamma/>
                </a:srgbClr>
              </a:gs>
              <a:gs pos="50000">
                <a:srgbClr val="FF0000"/>
              </a:gs>
              <a:gs pos="100000">
                <a:srgbClr val="FF0000">
                  <a:gamma/>
                  <a:shade val="54118"/>
                  <a:invGamma/>
                </a:srgbClr>
              </a:gs>
            </a:gsLst>
            <a:lin ang="5400000" scaled="1"/>
          </a:gradFill>
          <a:ln w="12700">
            <a:solidFill>
              <a:srgbClr val="FF0000"/>
            </a:solidFill>
            <a:miter lim="800000"/>
            <a:headEnd/>
            <a:tailEnd/>
          </a:ln>
          <a:effectLst/>
        </p:spPr>
        <p:txBody>
          <a:bodyPr wrap="none" anchor="ctr"/>
          <a:lstStyle/>
          <a:p>
            <a:pPr algn="ctr"/>
            <a:r>
              <a:rPr lang="en-US" sz="1400" b="1">
                <a:effectLst>
                  <a:outerShdw blurRad="38100" dist="38100" dir="2700000" algn="tl">
                    <a:srgbClr val="000000"/>
                  </a:outerShdw>
                </a:effectLst>
                <a:latin typeface="Segoe Semibold" pitchFamily="34" charset="0"/>
              </a:rPr>
              <a:t>BLOCKED</a:t>
            </a:r>
          </a:p>
        </p:txBody>
      </p:sp>
      <p:pic>
        <p:nvPicPr>
          <p:cNvPr id="343049" name="Picture 9" descr="server"/>
          <p:cNvPicPr>
            <a:picLocks noChangeAspect="1" noChangeArrowheads="1"/>
          </p:cNvPicPr>
          <p:nvPr/>
        </p:nvPicPr>
        <p:blipFill>
          <a:blip r:embed="rId6"/>
          <a:srcRect/>
          <a:stretch>
            <a:fillRect/>
          </a:stretch>
        </p:blipFill>
        <p:spPr bwMode="auto">
          <a:xfrm>
            <a:off x="5264150" y="4111625"/>
            <a:ext cx="596900" cy="990600"/>
          </a:xfrm>
          <a:prstGeom prst="rect">
            <a:avLst/>
          </a:prstGeom>
          <a:noFill/>
        </p:spPr>
      </p:pic>
      <p:pic>
        <p:nvPicPr>
          <p:cNvPr id="343050" name="Picture 10" descr="server"/>
          <p:cNvPicPr>
            <a:picLocks noChangeAspect="1" noChangeArrowheads="1"/>
          </p:cNvPicPr>
          <p:nvPr/>
        </p:nvPicPr>
        <p:blipFill>
          <a:blip r:embed="rId6"/>
          <a:srcRect/>
          <a:stretch>
            <a:fillRect/>
          </a:stretch>
        </p:blipFill>
        <p:spPr bwMode="auto">
          <a:xfrm>
            <a:off x="5562600" y="4267200"/>
            <a:ext cx="596900" cy="990600"/>
          </a:xfrm>
          <a:prstGeom prst="rect">
            <a:avLst/>
          </a:prstGeom>
          <a:noFill/>
        </p:spPr>
      </p:pic>
      <p:grpSp>
        <p:nvGrpSpPr>
          <p:cNvPr id="2" name="Group 11"/>
          <p:cNvGrpSpPr>
            <a:grpSpLocks/>
          </p:cNvGrpSpPr>
          <p:nvPr/>
        </p:nvGrpSpPr>
        <p:grpSpPr bwMode="auto">
          <a:xfrm>
            <a:off x="7467600" y="3124200"/>
            <a:ext cx="831850" cy="879475"/>
            <a:chOff x="4352" y="1417"/>
            <a:chExt cx="632" cy="607"/>
          </a:xfrm>
        </p:grpSpPr>
        <p:pic>
          <p:nvPicPr>
            <p:cNvPr id="343052" name="Picture 12" descr="server"/>
            <p:cNvPicPr>
              <a:picLocks noChangeAspect="1" noChangeArrowheads="1"/>
            </p:cNvPicPr>
            <p:nvPr/>
          </p:nvPicPr>
          <p:blipFill>
            <a:blip r:embed="rId6"/>
            <a:srcRect/>
            <a:stretch>
              <a:fillRect/>
            </a:stretch>
          </p:blipFill>
          <p:spPr bwMode="auto">
            <a:xfrm>
              <a:off x="4352" y="1417"/>
              <a:ext cx="406" cy="607"/>
            </a:xfrm>
            <a:prstGeom prst="rect">
              <a:avLst/>
            </a:prstGeom>
            <a:noFill/>
          </p:spPr>
        </p:pic>
        <p:pic>
          <p:nvPicPr>
            <p:cNvPr id="343053" name="Picture 13" descr="server"/>
            <p:cNvPicPr>
              <a:picLocks noChangeAspect="1" noChangeArrowheads="1"/>
            </p:cNvPicPr>
            <p:nvPr/>
          </p:nvPicPr>
          <p:blipFill>
            <a:blip r:embed="rId6"/>
            <a:srcRect/>
            <a:stretch>
              <a:fillRect/>
            </a:stretch>
          </p:blipFill>
          <p:spPr bwMode="auto">
            <a:xfrm>
              <a:off x="4577" y="1417"/>
              <a:ext cx="407" cy="607"/>
            </a:xfrm>
            <a:prstGeom prst="rect">
              <a:avLst/>
            </a:prstGeom>
            <a:noFill/>
          </p:spPr>
        </p:pic>
      </p:grpSp>
      <p:sp>
        <p:nvSpPr>
          <p:cNvPr id="343054" name="Text Box 14"/>
          <p:cNvSpPr txBox="1">
            <a:spLocks noChangeArrowheads="1"/>
          </p:cNvSpPr>
          <p:nvPr/>
        </p:nvSpPr>
        <p:spPr bwMode="auto">
          <a:xfrm>
            <a:off x="4259263" y="1212850"/>
            <a:ext cx="1917700" cy="411163"/>
          </a:xfrm>
          <a:prstGeom prst="rect">
            <a:avLst/>
          </a:prstGeom>
          <a:noFill/>
          <a:ln w="9525" algn="ctr">
            <a:noFill/>
            <a:miter lim="800000"/>
            <a:headEnd/>
            <a:tailEnd/>
          </a:ln>
          <a:effectLst/>
        </p:spPr>
        <p:txBody>
          <a:bodyPr lIns="91430" tIns="45715" rIns="91430" bIns="45715">
            <a:spAutoFit/>
          </a:bodyPr>
          <a:lstStyle/>
          <a:p>
            <a:pPr algn="r" eaLnBrk="0" hangingPunct="0">
              <a:lnSpc>
                <a:spcPct val="50000"/>
              </a:lnSpc>
              <a:spcBef>
                <a:spcPct val="50000"/>
              </a:spcBef>
            </a:pPr>
            <a:r>
              <a:rPr lang="en-US" sz="1400" b="1">
                <a:solidFill>
                  <a:srgbClr val="FF3300"/>
                </a:solidFill>
              </a:rPr>
              <a:t>Quarantine</a:t>
            </a:r>
          </a:p>
          <a:p>
            <a:pPr algn="r" eaLnBrk="0" hangingPunct="0">
              <a:lnSpc>
                <a:spcPct val="50000"/>
              </a:lnSpc>
              <a:spcBef>
                <a:spcPct val="50000"/>
              </a:spcBef>
            </a:pPr>
            <a:r>
              <a:rPr lang="en-US" sz="1400" b="1">
                <a:solidFill>
                  <a:srgbClr val="FF3300"/>
                </a:solidFill>
              </a:rPr>
              <a:t>Zone</a:t>
            </a:r>
          </a:p>
        </p:txBody>
      </p:sp>
      <p:sp>
        <p:nvSpPr>
          <p:cNvPr id="343055" name="Text Box 15"/>
          <p:cNvSpPr txBox="1">
            <a:spLocks noChangeArrowheads="1"/>
          </p:cNvSpPr>
          <p:nvPr/>
        </p:nvSpPr>
        <p:spPr bwMode="auto">
          <a:xfrm>
            <a:off x="5435600" y="1671638"/>
            <a:ext cx="1917700" cy="411162"/>
          </a:xfrm>
          <a:prstGeom prst="rect">
            <a:avLst/>
          </a:prstGeom>
          <a:noFill/>
          <a:ln w="9525" algn="ctr">
            <a:noFill/>
            <a:miter lim="800000"/>
            <a:headEnd/>
            <a:tailEnd/>
          </a:ln>
          <a:effectLst/>
        </p:spPr>
        <p:txBody>
          <a:bodyPr lIns="91430" tIns="45715" rIns="91430" bIns="45715">
            <a:spAutoFit/>
          </a:bodyPr>
          <a:lstStyle/>
          <a:p>
            <a:pPr algn="r" eaLnBrk="0" hangingPunct="0">
              <a:lnSpc>
                <a:spcPct val="50000"/>
              </a:lnSpc>
              <a:spcBef>
                <a:spcPct val="50000"/>
              </a:spcBef>
            </a:pPr>
            <a:r>
              <a:rPr lang="en-US" sz="1400" b="1">
                <a:solidFill>
                  <a:srgbClr val="FF3300"/>
                </a:solidFill>
              </a:rPr>
              <a:t>Boundary</a:t>
            </a:r>
          </a:p>
          <a:p>
            <a:pPr algn="r" eaLnBrk="0" hangingPunct="0">
              <a:lnSpc>
                <a:spcPct val="50000"/>
              </a:lnSpc>
              <a:spcBef>
                <a:spcPct val="50000"/>
              </a:spcBef>
            </a:pPr>
            <a:r>
              <a:rPr lang="en-US" sz="1400" b="1">
                <a:solidFill>
                  <a:srgbClr val="FF3300"/>
                </a:solidFill>
              </a:rPr>
              <a:t>Zone</a:t>
            </a:r>
          </a:p>
        </p:txBody>
      </p:sp>
      <p:sp>
        <p:nvSpPr>
          <p:cNvPr id="343056" name="Text Box 16"/>
          <p:cNvSpPr txBox="1">
            <a:spLocks noChangeArrowheads="1"/>
          </p:cNvSpPr>
          <p:nvPr/>
        </p:nvSpPr>
        <p:spPr bwMode="auto">
          <a:xfrm>
            <a:off x="6199188" y="2286000"/>
            <a:ext cx="1917700" cy="411163"/>
          </a:xfrm>
          <a:prstGeom prst="rect">
            <a:avLst/>
          </a:prstGeom>
          <a:noFill/>
          <a:ln w="9525" algn="ctr">
            <a:noFill/>
            <a:miter lim="800000"/>
            <a:headEnd/>
            <a:tailEnd/>
          </a:ln>
          <a:effectLst/>
        </p:spPr>
        <p:txBody>
          <a:bodyPr lIns="91430" tIns="45715" rIns="91430" bIns="45715">
            <a:spAutoFit/>
          </a:bodyPr>
          <a:lstStyle/>
          <a:p>
            <a:pPr algn="r" eaLnBrk="0" hangingPunct="0">
              <a:lnSpc>
                <a:spcPct val="50000"/>
              </a:lnSpc>
              <a:spcBef>
                <a:spcPct val="50000"/>
              </a:spcBef>
            </a:pPr>
            <a:r>
              <a:rPr lang="en-US" sz="1400" b="1">
                <a:solidFill>
                  <a:srgbClr val="FF3300"/>
                </a:solidFill>
              </a:rPr>
              <a:t>Protected</a:t>
            </a:r>
          </a:p>
          <a:p>
            <a:pPr algn="r" eaLnBrk="0" hangingPunct="0">
              <a:lnSpc>
                <a:spcPct val="50000"/>
              </a:lnSpc>
              <a:spcBef>
                <a:spcPct val="50000"/>
              </a:spcBef>
            </a:pPr>
            <a:r>
              <a:rPr lang="en-US" sz="1400" b="1">
                <a:solidFill>
                  <a:srgbClr val="FF3300"/>
                </a:solidFill>
              </a:rPr>
              <a:t>Zone</a:t>
            </a:r>
          </a:p>
        </p:txBody>
      </p:sp>
      <p:graphicFrame>
        <p:nvGraphicFramePr>
          <p:cNvPr id="343057" name="Object 17"/>
          <p:cNvGraphicFramePr>
            <a:graphicFrameLocks noChangeAspect="1"/>
          </p:cNvGraphicFramePr>
          <p:nvPr/>
        </p:nvGraphicFramePr>
        <p:xfrm>
          <a:off x="3421063" y="3778250"/>
          <a:ext cx="769937" cy="717550"/>
        </p:xfrm>
        <a:graphic>
          <a:graphicData uri="http://schemas.openxmlformats.org/presentationml/2006/ole">
            <p:oleObj spid="_x0000_s1028" name="Visio" r:id="rId7" imgW="770382" imgH="717702" progId="">
              <p:embed/>
            </p:oleObj>
          </a:graphicData>
        </a:graphic>
      </p:graphicFrame>
      <p:graphicFrame>
        <p:nvGraphicFramePr>
          <p:cNvPr id="343058" name="Object 18"/>
          <p:cNvGraphicFramePr>
            <a:graphicFrameLocks noChangeAspect="1"/>
          </p:cNvGraphicFramePr>
          <p:nvPr/>
        </p:nvGraphicFramePr>
        <p:xfrm>
          <a:off x="7086600" y="4267200"/>
          <a:ext cx="941388" cy="814388"/>
        </p:xfrm>
        <a:graphic>
          <a:graphicData uri="http://schemas.openxmlformats.org/presentationml/2006/ole">
            <p:oleObj spid="_x0000_s1029" name="Visio" r:id="rId8" imgW="941451" imgH="813613" progId="">
              <p:embed/>
            </p:oleObj>
          </a:graphicData>
        </a:graphic>
      </p:graphicFrame>
      <p:sp>
        <p:nvSpPr>
          <p:cNvPr id="343059" name="AutoShape 19"/>
          <p:cNvSpPr>
            <a:spLocks noChangeArrowheads="1"/>
          </p:cNvSpPr>
          <p:nvPr/>
        </p:nvSpPr>
        <p:spPr bwMode="auto">
          <a:xfrm rot="10800000">
            <a:off x="4337050" y="2438400"/>
            <a:ext cx="2462213" cy="323850"/>
          </a:xfrm>
          <a:prstGeom prst="homePlate">
            <a:avLst>
              <a:gd name="adj" fmla="val 81380"/>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rot="10800000" wrap="none" anchor="ctr"/>
          <a:lstStyle/>
          <a:p>
            <a:pPr algn="ctr"/>
            <a:r>
              <a:rPr lang="en-US" sz="1400" b="1">
                <a:effectLst>
                  <a:outerShdw blurRad="38100" dist="38100" dir="2700000" algn="tl">
                    <a:srgbClr val="000000"/>
                  </a:outerShdw>
                </a:effectLst>
                <a:latin typeface="Segoe Semibold" pitchFamily="34" charset="0"/>
              </a:rPr>
              <a:t>ALLOWED</a:t>
            </a:r>
          </a:p>
        </p:txBody>
      </p:sp>
      <p:grpSp>
        <p:nvGrpSpPr>
          <p:cNvPr id="3" name="Group 20"/>
          <p:cNvGrpSpPr>
            <a:grpSpLocks/>
          </p:cNvGrpSpPr>
          <p:nvPr/>
        </p:nvGrpSpPr>
        <p:grpSpPr bwMode="auto">
          <a:xfrm>
            <a:off x="5578475" y="2873375"/>
            <a:ext cx="1376363" cy="361950"/>
            <a:chOff x="3230" y="1786"/>
            <a:chExt cx="867" cy="228"/>
          </a:xfrm>
        </p:grpSpPr>
        <p:grpSp>
          <p:nvGrpSpPr>
            <p:cNvPr id="4" name="Group 21"/>
            <p:cNvGrpSpPr>
              <a:grpSpLocks/>
            </p:cNvGrpSpPr>
            <p:nvPr/>
          </p:nvGrpSpPr>
          <p:grpSpPr bwMode="auto">
            <a:xfrm>
              <a:off x="3230" y="1786"/>
              <a:ext cx="867" cy="228"/>
              <a:chOff x="3230" y="1786"/>
              <a:chExt cx="867" cy="228"/>
            </a:xfrm>
          </p:grpSpPr>
          <p:sp>
            <p:nvSpPr>
              <p:cNvPr id="343062" name="AutoShape 22"/>
              <p:cNvSpPr>
                <a:spLocks noChangeArrowheads="1"/>
              </p:cNvSpPr>
              <p:nvPr/>
            </p:nvSpPr>
            <p:spPr bwMode="auto">
              <a:xfrm rot="10800000">
                <a:off x="3230" y="1786"/>
                <a:ext cx="471" cy="228"/>
              </a:xfrm>
              <a:prstGeom prst="homePlate">
                <a:avLst>
                  <a:gd name="adj" fmla="val 51645"/>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GB"/>
              </a:p>
            </p:txBody>
          </p:sp>
          <p:sp>
            <p:nvSpPr>
              <p:cNvPr id="343063" name="AutoShape 23"/>
              <p:cNvSpPr>
                <a:spLocks noChangeArrowheads="1"/>
              </p:cNvSpPr>
              <p:nvPr/>
            </p:nvSpPr>
            <p:spPr bwMode="auto">
              <a:xfrm>
                <a:off x="3695" y="1786"/>
                <a:ext cx="402" cy="228"/>
              </a:xfrm>
              <a:prstGeom prst="homePlate">
                <a:avLst>
                  <a:gd name="adj" fmla="val 44079"/>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GB"/>
              </a:p>
            </p:txBody>
          </p:sp>
        </p:grpSp>
        <p:sp>
          <p:nvSpPr>
            <p:cNvPr id="343064" name="Text Box 24"/>
            <p:cNvSpPr txBox="1">
              <a:spLocks noChangeArrowheads="1"/>
            </p:cNvSpPr>
            <p:nvPr/>
          </p:nvSpPr>
          <p:spPr bwMode="auto">
            <a:xfrm>
              <a:off x="3344" y="1796"/>
              <a:ext cx="692" cy="192"/>
            </a:xfrm>
            <a:prstGeom prst="rect">
              <a:avLst/>
            </a:prstGeom>
            <a:noFill/>
            <a:ln w="12700">
              <a:noFill/>
              <a:miter lim="800000"/>
              <a:headEnd/>
              <a:tailEnd/>
            </a:ln>
            <a:effectLst/>
          </p:spPr>
          <p:txBody>
            <a:bodyPr>
              <a:spAutoFit/>
            </a:bodyPr>
            <a:lstStyle/>
            <a:p>
              <a:pPr>
                <a:spcBef>
                  <a:spcPct val="50000"/>
                </a:spcBef>
              </a:pPr>
              <a:r>
                <a:rPr lang="en-US" sz="1400" b="1">
                  <a:effectLst>
                    <a:outerShdw blurRad="38100" dist="38100" dir="2700000" algn="tl">
                      <a:srgbClr val="000000"/>
                    </a:outerShdw>
                  </a:effectLst>
                  <a:latin typeface="Segoe Semibold" pitchFamily="34" charset="0"/>
                </a:rPr>
                <a:t>ALLOWED</a:t>
              </a:r>
            </a:p>
          </p:txBody>
        </p:sp>
      </p:grpSp>
      <p:pic>
        <p:nvPicPr>
          <p:cNvPr id="343065" name="Picture 25" descr="server"/>
          <p:cNvPicPr>
            <a:picLocks noChangeAspect="1" noChangeArrowheads="1"/>
          </p:cNvPicPr>
          <p:nvPr/>
        </p:nvPicPr>
        <p:blipFill>
          <a:blip r:embed="rId6"/>
          <a:srcRect/>
          <a:stretch>
            <a:fillRect/>
          </a:stretch>
        </p:blipFill>
        <p:spPr bwMode="auto">
          <a:xfrm>
            <a:off x="4724400" y="5486400"/>
            <a:ext cx="596900" cy="990600"/>
          </a:xfrm>
          <a:prstGeom prst="rect">
            <a:avLst/>
          </a:prstGeom>
          <a:noFill/>
        </p:spPr>
      </p:pic>
      <p:grpSp>
        <p:nvGrpSpPr>
          <p:cNvPr id="5" name="Group 26"/>
          <p:cNvGrpSpPr>
            <a:grpSpLocks/>
          </p:cNvGrpSpPr>
          <p:nvPr/>
        </p:nvGrpSpPr>
        <p:grpSpPr bwMode="auto">
          <a:xfrm>
            <a:off x="4067175" y="2873375"/>
            <a:ext cx="1376363" cy="361950"/>
            <a:chOff x="3230" y="1786"/>
            <a:chExt cx="867" cy="228"/>
          </a:xfrm>
        </p:grpSpPr>
        <p:grpSp>
          <p:nvGrpSpPr>
            <p:cNvPr id="6" name="Group 27"/>
            <p:cNvGrpSpPr>
              <a:grpSpLocks/>
            </p:cNvGrpSpPr>
            <p:nvPr/>
          </p:nvGrpSpPr>
          <p:grpSpPr bwMode="auto">
            <a:xfrm>
              <a:off x="3230" y="1786"/>
              <a:ext cx="867" cy="228"/>
              <a:chOff x="3230" y="1786"/>
              <a:chExt cx="867" cy="228"/>
            </a:xfrm>
          </p:grpSpPr>
          <p:sp>
            <p:nvSpPr>
              <p:cNvPr id="343068" name="AutoShape 28"/>
              <p:cNvSpPr>
                <a:spLocks noChangeArrowheads="1"/>
              </p:cNvSpPr>
              <p:nvPr/>
            </p:nvSpPr>
            <p:spPr bwMode="auto">
              <a:xfrm rot="10800000">
                <a:off x="3230" y="1786"/>
                <a:ext cx="471" cy="228"/>
              </a:xfrm>
              <a:prstGeom prst="homePlate">
                <a:avLst>
                  <a:gd name="adj" fmla="val 51645"/>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GB"/>
              </a:p>
            </p:txBody>
          </p:sp>
          <p:sp>
            <p:nvSpPr>
              <p:cNvPr id="343069" name="AutoShape 29"/>
              <p:cNvSpPr>
                <a:spLocks noChangeArrowheads="1"/>
              </p:cNvSpPr>
              <p:nvPr/>
            </p:nvSpPr>
            <p:spPr bwMode="auto">
              <a:xfrm>
                <a:off x="3695" y="1786"/>
                <a:ext cx="402" cy="228"/>
              </a:xfrm>
              <a:prstGeom prst="homePlate">
                <a:avLst>
                  <a:gd name="adj" fmla="val 44079"/>
                </a:avLst>
              </a:prstGeom>
              <a:gradFill rotWithShape="1">
                <a:gsLst>
                  <a:gs pos="0">
                    <a:srgbClr val="008000">
                      <a:gamma/>
                      <a:shade val="54118"/>
                      <a:invGamma/>
                    </a:srgbClr>
                  </a:gs>
                  <a:gs pos="50000">
                    <a:srgbClr val="008000"/>
                  </a:gs>
                  <a:gs pos="100000">
                    <a:srgbClr val="008000">
                      <a:gamma/>
                      <a:shade val="54118"/>
                      <a:invGamma/>
                    </a:srgbClr>
                  </a:gs>
                </a:gsLst>
                <a:lin ang="5400000" scaled="1"/>
              </a:gradFill>
              <a:ln w="12700">
                <a:noFill/>
                <a:miter lim="800000"/>
                <a:headEnd/>
                <a:tailEnd/>
              </a:ln>
              <a:effectLst/>
            </p:spPr>
            <p:txBody>
              <a:bodyPr wrap="none" anchor="ctr"/>
              <a:lstStyle/>
              <a:p>
                <a:endParaRPr lang="en-GB"/>
              </a:p>
            </p:txBody>
          </p:sp>
        </p:grpSp>
        <p:sp>
          <p:nvSpPr>
            <p:cNvPr id="343070" name="Text Box 30"/>
            <p:cNvSpPr txBox="1">
              <a:spLocks noChangeArrowheads="1"/>
            </p:cNvSpPr>
            <p:nvPr/>
          </p:nvSpPr>
          <p:spPr bwMode="auto">
            <a:xfrm>
              <a:off x="3344" y="1796"/>
              <a:ext cx="692" cy="192"/>
            </a:xfrm>
            <a:prstGeom prst="rect">
              <a:avLst/>
            </a:prstGeom>
            <a:noFill/>
            <a:ln w="12700">
              <a:noFill/>
              <a:miter lim="800000"/>
              <a:headEnd/>
              <a:tailEnd/>
            </a:ln>
            <a:effectLst/>
          </p:spPr>
          <p:txBody>
            <a:bodyPr>
              <a:spAutoFit/>
            </a:bodyPr>
            <a:lstStyle/>
            <a:p>
              <a:pPr>
                <a:spcBef>
                  <a:spcPct val="50000"/>
                </a:spcBef>
              </a:pPr>
              <a:r>
                <a:rPr lang="en-US" sz="1400" b="1">
                  <a:effectLst>
                    <a:outerShdw blurRad="38100" dist="38100" dir="2700000" algn="tl">
                      <a:srgbClr val="000000"/>
                    </a:outerShdw>
                  </a:effectLst>
                  <a:latin typeface="Segoe Semibold" pitchFamily="34" charset="0"/>
                </a:rPr>
                <a:t>ALLOWED</a:t>
              </a:r>
            </a:p>
          </p:txBody>
        </p:sp>
      </p:grpSp>
      <p:grpSp>
        <p:nvGrpSpPr>
          <p:cNvPr id="7" name="Group 47"/>
          <p:cNvGrpSpPr>
            <a:grpSpLocks/>
          </p:cNvGrpSpPr>
          <p:nvPr/>
        </p:nvGrpSpPr>
        <p:grpSpPr bwMode="auto">
          <a:xfrm>
            <a:off x="7848600" y="3429000"/>
            <a:ext cx="831850" cy="879475"/>
            <a:chOff x="4352" y="1417"/>
            <a:chExt cx="632" cy="607"/>
          </a:xfrm>
        </p:grpSpPr>
        <p:pic>
          <p:nvPicPr>
            <p:cNvPr id="343088" name="Picture 48" descr="server"/>
            <p:cNvPicPr>
              <a:picLocks noChangeAspect="1" noChangeArrowheads="1"/>
            </p:cNvPicPr>
            <p:nvPr/>
          </p:nvPicPr>
          <p:blipFill>
            <a:blip r:embed="rId6"/>
            <a:srcRect/>
            <a:stretch>
              <a:fillRect/>
            </a:stretch>
          </p:blipFill>
          <p:spPr bwMode="auto">
            <a:xfrm>
              <a:off x="4352" y="1417"/>
              <a:ext cx="406" cy="607"/>
            </a:xfrm>
            <a:prstGeom prst="rect">
              <a:avLst/>
            </a:prstGeom>
            <a:noFill/>
          </p:spPr>
        </p:pic>
        <p:pic>
          <p:nvPicPr>
            <p:cNvPr id="343089" name="Picture 49" descr="server"/>
            <p:cNvPicPr>
              <a:picLocks noChangeAspect="1" noChangeArrowheads="1"/>
            </p:cNvPicPr>
            <p:nvPr/>
          </p:nvPicPr>
          <p:blipFill>
            <a:blip r:embed="rId6"/>
            <a:srcRect/>
            <a:stretch>
              <a:fillRect/>
            </a:stretch>
          </p:blipFill>
          <p:spPr bwMode="auto">
            <a:xfrm>
              <a:off x="4577" y="1417"/>
              <a:ext cx="407" cy="607"/>
            </a:xfrm>
            <a:prstGeom prst="rect">
              <a:avLst/>
            </a:prstGeom>
            <a:noFill/>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070100"/>
          <a:ext cx="9144000" cy="25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new in Terminal Services ?</a:t>
            </a:r>
            <a:endParaRPr lang="en-GB" dirty="0"/>
          </a:p>
        </p:txBody>
      </p:sp>
      <p:sp>
        <p:nvSpPr>
          <p:cNvPr id="3" name="Content Placeholder 2"/>
          <p:cNvSpPr>
            <a:spLocks noGrp="1"/>
          </p:cNvSpPr>
          <p:nvPr>
            <p:ph idx="1"/>
          </p:nvPr>
        </p:nvSpPr>
        <p:spPr>
          <a:xfrm>
            <a:off x="457200" y="1600201"/>
            <a:ext cx="8229600" cy="685792"/>
          </a:xfrm>
        </p:spPr>
        <p:txBody>
          <a:bodyPr/>
          <a:lstStyle/>
          <a:p>
            <a:r>
              <a:rPr lang="en-GB" dirty="0" smtClean="0"/>
              <a:t>Because it isn’t new, is it ?</a:t>
            </a:r>
            <a:endParaRPr lang="en-GB" dirty="0"/>
          </a:p>
        </p:txBody>
      </p:sp>
      <p:sp>
        <p:nvSpPr>
          <p:cNvPr id="4" name="5-Point Star 3"/>
          <p:cNvSpPr/>
          <p:nvPr/>
        </p:nvSpPr>
        <p:spPr>
          <a:xfrm>
            <a:off x="642910" y="2428868"/>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Device </a:t>
            </a:r>
            <a:br>
              <a:rPr lang="en-GB" sz="1600" dirty="0" smtClean="0">
                <a:solidFill>
                  <a:srgbClr val="FF0000"/>
                </a:solidFill>
              </a:rPr>
            </a:br>
            <a:r>
              <a:rPr lang="en-GB" sz="1600" dirty="0" smtClean="0">
                <a:solidFill>
                  <a:srgbClr val="FF0000"/>
                </a:solidFill>
              </a:rPr>
              <a:t>Support</a:t>
            </a:r>
            <a:endParaRPr lang="en-GB" sz="1600" dirty="0">
              <a:solidFill>
                <a:srgbClr val="FF0000"/>
              </a:solidFill>
            </a:endParaRPr>
          </a:p>
        </p:txBody>
      </p:sp>
      <p:sp>
        <p:nvSpPr>
          <p:cNvPr id="5" name="5-Point Star 4"/>
          <p:cNvSpPr/>
          <p:nvPr/>
        </p:nvSpPr>
        <p:spPr>
          <a:xfrm>
            <a:off x="1142976" y="2928934"/>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Display Changes</a:t>
            </a:r>
            <a:endParaRPr lang="en-GB" sz="1600" dirty="0">
              <a:solidFill>
                <a:srgbClr val="FF0000"/>
              </a:solidFill>
            </a:endParaRPr>
          </a:p>
        </p:txBody>
      </p:sp>
      <p:sp>
        <p:nvSpPr>
          <p:cNvPr id="6" name="5-Point Star 5"/>
          <p:cNvSpPr/>
          <p:nvPr/>
        </p:nvSpPr>
        <p:spPr>
          <a:xfrm>
            <a:off x="2500298" y="2357430"/>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True </a:t>
            </a:r>
            <a:br>
              <a:rPr lang="en-GB" sz="1600" dirty="0" smtClean="0">
                <a:solidFill>
                  <a:srgbClr val="FF0000"/>
                </a:solidFill>
              </a:rPr>
            </a:br>
            <a:r>
              <a:rPr lang="en-GB" sz="1600" dirty="0" smtClean="0">
                <a:solidFill>
                  <a:srgbClr val="FF0000"/>
                </a:solidFill>
              </a:rPr>
              <a:t>Type</a:t>
            </a:r>
            <a:endParaRPr lang="en-GB" sz="1600" dirty="0">
              <a:solidFill>
                <a:srgbClr val="FF0000"/>
              </a:solidFill>
            </a:endParaRPr>
          </a:p>
        </p:txBody>
      </p:sp>
      <p:sp>
        <p:nvSpPr>
          <p:cNvPr id="8" name="5-Point Star 7"/>
          <p:cNvSpPr/>
          <p:nvPr/>
        </p:nvSpPr>
        <p:spPr>
          <a:xfrm>
            <a:off x="3071802" y="3214686"/>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Single</a:t>
            </a:r>
            <a:br>
              <a:rPr lang="en-GB" sz="1600" dirty="0" smtClean="0">
                <a:solidFill>
                  <a:srgbClr val="FF0000"/>
                </a:solidFill>
              </a:rPr>
            </a:br>
            <a:r>
              <a:rPr lang="en-GB" sz="1600" dirty="0" smtClean="0">
                <a:solidFill>
                  <a:srgbClr val="FF0000"/>
                </a:solidFill>
              </a:rPr>
              <a:t>Sign-on</a:t>
            </a:r>
            <a:endParaRPr lang="en-GB" sz="1600" dirty="0">
              <a:solidFill>
                <a:srgbClr val="FF0000"/>
              </a:solidFill>
            </a:endParaRPr>
          </a:p>
        </p:txBody>
      </p:sp>
      <p:sp>
        <p:nvSpPr>
          <p:cNvPr id="9" name="5-Point Star 8"/>
          <p:cNvSpPr/>
          <p:nvPr/>
        </p:nvSpPr>
        <p:spPr>
          <a:xfrm>
            <a:off x="4357686" y="2714620"/>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Server Roles</a:t>
            </a:r>
            <a:endParaRPr lang="en-GB" sz="1600" dirty="0">
              <a:solidFill>
                <a:srgbClr val="FF0000"/>
              </a:solidFill>
            </a:endParaRPr>
          </a:p>
        </p:txBody>
      </p:sp>
      <p:sp>
        <p:nvSpPr>
          <p:cNvPr id="10" name="5-Point Star 9"/>
          <p:cNvSpPr/>
          <p:nvPr/>
        </p:nvSpPr>
        <p:spPr>
          <a:xfrm>
            <a:off x="1285852" y="3786190"/>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Remote</a:t>
            </a:r>
            <a:br>
              <a:rPr lang="en-GB" sz="1600" dirty="0" smtClean="0">
                <a:solidFill>
                  <a:srgbClr val="FF0000"/>
                </a:solidFill>
              </a:rPr>
            </a:br>
            <a:r>
              <a:rPr lang="en-GB" sz="1600" dirty="0" smtClean="0">
                <a:solidFill>
                  <a:srgbClr val="FF0000"/>
                </a:solidFill>
              </a:rPr>
              <a:t>App</a:t>
            </a:r>
            <a:endParaRPr lang="en-GB" sz="1600" dirty="0">
              <a:solidFill>
                <a:srgbClr val="FF0000"/>
              </a:solidFill>
            </a:endParaRPr>
          </a:p>
        </p:txBody>
      </p:sp>
      <p:sp>
        <p:nvSpPr>
          <p:cNvPr id="11" name="5-Point Star 10"/>
          <p:cNvSpPr/>
          <p:nvPr/>
        </p:nvSpPr>
        <p:spPr>
          <a:xfrm>
            <a:off x="2857488" y="4000504"/>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TS  Web-</a:t>
            </a:r>
            <a:br>
              <a:rPr lang="en-GB" sz="1600" dirty="0" smtClean="0">
                <a:solidFill>
                  <a:srgbClr val="FF0000"/>
                </a:solidFill>
              </a:rPr>
            </a:br>
            <a:r>
              <a:rPr lang="en-GB" sz="1600" dirty="0" smtClean="0">
                <a:solidFill>
                  <a:srgbClr val="FF0000"/>
                </a:solidFill>
              </a:rPr>
              <a:t>Access</a:t>
            </a:r>
            <a:endParaRPr lang="en-GB" sz="1600" dirty="0">
              <a:solidFill>
                <a:srgbClr val="FF0000"/>
              </a:solidFill>
            </a:endParaRPr>
          </a:p>
        </p:txBody>
      </p:sp>
      <p:sp>
        <p:nvSpPr>
          <p:cNvPr id="12" name="5-Point Star 11"/>
          <p:cNvSpPr/>
          <p:nvPr/>
        </p:nvSpPr>
        <p:spPr>
          <a:xfrm>
            <a:off x="4429124" y="3857628"/>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TS  </a:t>
            </a:r>
            <a:br>
              <a:rPr lang="en-GB" sz="1600" dirty="0" smtClean="0">
                <a:solidFill>
                  <a:srgbClr val="FF0000"/>
                </a:solidFill>
              </a:rPr>
            </a:br>
            <a:r>
              <a:rPr lang="en-GB" sz="1600" dirty="0" smtClean="0">
                <a:solidFill>
                  <a:srgbClr val="FF0000"/>
                </a:solidFill>
              </a:rPr>
              <a:t>Gateway</a:t>
            </a:r>
            <a:endParaRPr lang="en-GB" sz="1600" dirty="0">
              <a:solidFill>
                <a:srgbClr val="FF0000"/>
              </a:solidFill>
            </a:endParaRPr>
          </a:p>
        </p:txBody>
      </p:sp>
      <p:sp>
        <p:nvSpPr>
          <p:cNvPr id="13" name="5-Point Star 12"/>
          <p:cNvSpPr/>
          <p:nvPr/>
        </p:nvSpPr>
        <p:spPr>
          <a:xfrm>
            <a:off x="5357818" y="3286124"/>
            <a:ext cx="2857520" cy="12858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FF0000"/>
                </a:solidFill>
              </a:rPr>
              <a:t>Session</a:t>
            </a:r>
            <a:br>
              <a:rPr lang="en-GB" sz="1600" dirty="0" smtClean="0">
                <a:solidFill>
                  <a:srgbClr val="FF0000"/>
                </a:solidFill>
              </a:rPr>
            </a:br>
            <a:r>
              <a:rPr lang="en-GB" sz="1600" dirty="0" smtClean="0">
                <a:solidFill>
                  <a:srgbClr val="FF0000"/>
                </a:solidFill>
              </a:rPr>
              <a:t>Broker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GB" dirty="0" smtClean="0"/>
              <a:t>Making Terminal Services </a:t>
            </a:r>
            <a:br>
              <a:rPr lang="en-GB" dirty="0" smtClean="0"/>
            </a:br>
            <a:r>
              <a:rPr lang="en-GB" dirty="0" smtClean="0"/>
              <a:t>a first class citizen</a:t>
            </a:r>
            <a:endParaRPr lang="en-GB" dirty="0"/>
          </a:p>
        </p:txBody>
      </p:sp>
      <p:sp>
        <p:nvSpPr>
          <p:cNvPr id="2" name="Title 1"/>
          <p:cNvSpPr>
            <a:spLocks noGrp="1"/>
          </p:cNvSpPr>
          <p:nvPr>
            <p:ph type="ctrTitle"/>
          </p:nvPr>
        </p:nvSpPr>
        <p:spPr/>
        <p:txBody>
          <a:bodyPr>
            <a:normAutofit/>
          </a:bodyPr>
          <a:lstStyle/>
          <a:p>
            <a:r>
              <a:rPr lang="en-GB" dirty="0" smtClean="0"/>
              <a:t>Support for Client side improvements</a:t>
            </a:r>
            <a:endParaRPr lang="en-GB"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Device support</a:t>
            </a:r>
            <a:endParaRPr lang="en-GB" dirty="0"/>
          </a:p>
        </p:txBody>
      </p:sp>
      <p:sp>
        <p:nvSpPr>
          <p:cNvPr id="3" name="Content Placeholder 2"/>
          <p:cNvSpPr>
            <a:spLocks noGrp="1"/>
          </p:cNvSpPr>
          <p:nvPr>
            <p:ph idx="1"/>
          </p:nvPr>
        </p:nvSpPr>
        <p:spPr>
          <a:xfrm>
            <a:off x="457200" y="1600200"/>
            <a:ext cx="4257676" cy="4525963"/>
          </a:xfrm>
        </p:spPr>
        <p:txBody>
          <a:bodyPr>
            <a:normAutofit/>
          </a:bodyPr>
          <a:lstStyle/>
          <a:p>
            <a:r>
              <a:rPr lang="en-GB" dirty="0" smtClean="0"/>
              <a:t>Can use client’s</a:t>
            </a:r>
          </a:p>
          <a:p>
            <a:pPr lvl="1"/>
            <a:r>
              <a:rPr lang="en-GB" dirty="0" smtClean="0"/>
              <a:t>Audio</a:t>
            </a:r>
          </a:p>
          <a:p>
            <a:pPr lvl="1"/>
            <a:r>
              <a:rPr lang="en-GB" dirty="0" smtClean="0"/>
              <a:t>Printer</a:t>
            </a:r>
          </a:p>
          <a:p>
            <a:pPr lvl="1"/>
            <a:r>
              <a:rPr lang="en-GB" dirty="0" smtClean="0"/>
              <a:t>Clipboard</a:t>
            </a:r>
          </a:p>
          <a:p>
            <a:pPr lvl="1"/>
            <a:r>
              <a:rPr lang="en-GB" dirty="0" smtClean="0"/>
              <a:t>Smart Card</a:t>
            </a:r>
          </a:p>
          <a:p>
            <a:pPr lvl="1"/>
            <a:r>
              <a:rPr lang="en-GB" dirty="0" smtClean="0"/>
              <a:t>Serial port</a:t>
            </a:r>
          </a:p>
          <a:p>
            <a:pPr lvl="1"/>
            <a:r>
              <a:rPr lang="en-GB" dirty="0" smtClean="0"/>
              <a:t>Drives</a:t>
            </a:r>
          </a:p>
          <a:p>
            <a:pPr lvl="1"/>
            <a:r>
              <a:rPr lang="en-GB" dirty="0" smtClean="0"/>
              <a:t>Camera / MP3 player </a:t>
            </a:r>
          </a:p>
          <a:p>
            <a:pPr lvl="1"/>
            <a:endParaRPr lang="en-GB" dirty="0" smtClean="0"/>
          </a:p>
          <a:p>
            <a:pPr lvl="1"/>
            <a:endParaRPr lang="en-GB" dirty="0" smtClean="0"/>
          </a:p>
          <a:p>
            <a:endParaRPr lang="en-GB" dirty="0"/>
          </a:p>
        </p:txBody>
      </p:sp>
      <p:pic>
        <p:nvPicPr>
          <p:cNvPr id="2050" name="Picture 2"/>
          <p:cNvPicPr>
            <a:picLocks noChangeAspect="1" noChangeArrowheads="1"/>
          </p:cNvPicPr>
          <p:nvPr/>
        </p:nvPicPr>
        <p:blipFill>
          <a:blip r:embed="rId2"/>
          <a:srcRect/>
          <a:stretch>
            <a:fillRect/>
          </a:stretch>
        </p:blipFill>
        <p:spPr bwMode="auto">
          <a:xfrm>
            <a:off x="4929190" y="1571612"/>
            <a:ext cx="3990975" cy="4076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RDC display changes</a:t>
            </a:r>
            <a:endParaRPr lang="en-GB" dirty="0"/>
          </a:p>
        </p:txBody>
      </p:sp>
      <p:sp>
        <p:nvSpPr>
          <p:cNvPr id="3" name="Content Placeholder 2"/>
          <p:cNvSpPr>
            <a:spLocks noGrp="1"/>
          </p:cNvSpPr>
          <p:nvPr>
            <p:ph idx="1"/>
          </p:nvPr>
        </p:nvSpPr>
        <p:spPr/>
        <p:txBody>
          <a:bodyPr/>
          <a:lstStyle/>
          <a:p>
            <a:r>
              <a:rPr lang="en-GB" dirty="0" smtClean="0"/>
              <a:t>Display improvements </a:t>
            </a:r>
          </a:p>
          <a:p>
            <a:pPr lvl="1"/>
            <a:r>
              <a:rPr lang="en-GB" dirty="0" smtClean="0"/>
              <a:t>Display was 4:3 and capped at 1600x1200 </a:t>
            </a:r>
          </a:p>
          <a:p>
            <a:pPr lvl="1"/>
            <a:r>
              <a:rPr lang="en-GB" dirty="0" smtClean="0"/>
              <a:t>Now can be any size, </a:t>
            </a:r>
            <a:br>
              <a:rPr lang="en-GB" dirty="0" smtClean="0"/>
            </a:br>
            <a:r>
              <a:rPr lang="en-GB" dirty="0" smtClean="0"/>
              <a:t>including spanned monitors</a:t>
            </a:r>
          </a:p>
          <a:p>
            <a:r>
              <a:rPr lang="en-GB" dirty="0" err="1" smtClean="0"/>
              <a:t>ClearType</a:t>
            </a:r>
            <a:r>
              <a:rPr lang="en-GB" dirty="0" smtClean="0"/>
              <a:t> supported</a:t>
            </a:r>
          </a:p>
          <a:p>
            <a:r>
              <a:rPr lang="en-GB" dirty="0" smtClean="0"/>
              <a:t>Vista-style desktop experience supported</a:t>
            </a:r>
          </a:p>
          <a:p>
            <a:r>
              <a:rPr lang="en-GB" dirty="0" smtClean="0"/>
              <a:t>Display prioritization </a:t>
            </a:r>
          </a:p>
          <a:p>
            <a:pPr lvl="1"/>
            <a:r>
              <a:rPr lang="en-GB" dirty="0" smtClean="0"/>
              <a:t>Print jobs don’t affect user experience</a:t>
            </a:r>
          </a:p>
          <a:p>
            <a:endParaRPr lang="en-GB"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Experience options (off vs. on)</a:t>
            </a:r>
            <a:endParaRPr lang="en-GB" dirty="0"/>
          </a:p>
        </p:txBody>
      </p:sp>
      <p:pic>
        <p:nvPicPr>
          <p:cNvPr id="7170" name="Picture 2"/>
          <p:cNvPicPr>
            <a:picLocks noGrp="1" noChangeAspect="1" noChangeArrowheads="1"/>
          </p:cNvPicPr>
          <p:nvPr>
            <p:ph idx="1"/>
          </p:nvPr>
        </p:nvPicPr>
        <p:blipFill>
          <a:blip r:embed="rId2"/>
          <a:srcRect l="865" t="1199" r="40000" b="62842"/>
          <a:stretch>
            <a:fillRect/>
          </a:stretch>
        </p:blipFill>
        <p:spPr bwMode="auto">
          <a:xfrm>
            <a:off x="428596" y="1428736"/>
            <a:ext cx="4881540" cy="214314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r="32641" b="58940"/>
          <a:stretch>
            <a:fillRect/>
          </a:stretch>
        </p:blipFill>
        <p:spPr bwMode="auto">
          <a:xfrm>
            <a:off x="2857488" y="3929066"/>
            <a:ext cx="5191329" cy="24288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Single sign-on</a:t>
            </a:r>
            <a:endParaRPr lang="en-GB" dirty="0"/>
          </a:p>
        </p:txBody>
      </p:sp>
      <p:sp>
        <p:nvSpPr>
          <p:cNvPr id="3" name="Content Placeholder 2"/>
          <p:cNvSpPr>
            <a:spLocks noGrp="1"/>
          </p:cNvSpPr>
          <p:nvPr>
            <p:ph idx="1"/>
          </p:nvPr>
        </p:nvSpPr>
        <p:spPr/>
        <p:txBody>
          <a:bodyPr/>
          <a:lstStyle/>
          <a:p>
            <a:r>
              <a:rPr lang="en-GB" dirty="0" smtClean="0"/>
              <a:t>Requires Vista or Server 2008 as the client</a:t>
            </a:r>
          </a:p>
          <a:p>
            <a:r>
              <a:rPr lang="en-GB" dirty="0" smtClean="0"/>
              <a:t>Group Policy setting</a:t>
            </a:r>
          </a:p>
          <a:p>
            <a:pPr lvl="1"/>
            <a:r>
              <a:rPr lang="en-GB" b="1" dirty="0" smtClean="0"/>
              <a:t>/Computer Configuration</a:t>
            </a:r>
            <a:br>
              <a:rPr lang="en-GB" b="1" dirty="0" smtClean="0"/>
            </a:br>
            <a:r>
              <a:rPr lang="en-GB" b="1" dirty="0" smtClean="0"/>
              <a:t>  /Administrative Templates</a:t>
            </a:r>
            <a:br>
              <a:rPr lang="en-GB" b="1" dirty="0" smtClean="0"/>
            </a:br>
            <a:r>
              <a:rPr lang="en-GB" b="1" dirty="0" smtClean="0"/>
              <a:t>    /System</a:t>
            </a:r>
            <a:br>
              <a:rPr lang="en-GB" b="1" dirty="0" smtClean="0"/>
            </a:br>
            <a:r>
              <a:rPr lang="en-GB" b="1" dirty="0" smtClean="0"/>
              <a:t>      /Credentials Delegation</a:t>
            </a:r>
            <a:r>
              <a:rPr lang="en-GB" dirty="0" smtClean="0"/>
              <a:t>. </a:t>
            </a:r>
          </a:p>
          <a:p>
            <a:pPr lvl="1"/>
            <a:r>
              <a:rPr lang="en-GB" b="1" dirty="0" smtClean="0"/>
              <a:t>In “Allow Delegating Default Credentials</a:t>
            </a:r>
            <a:r>
              <a:rPr lang="en-GB" dirty="0" smtClean="0"/>
              <a:t>”</a:t>
            </a:r>
            <a:br>
              <a:rPr lang="en-GB" dirty="0" smtClean="0"/>
            </a:br>
            <a:r>
              <a:rPr lang="en-GB" b="1" dirty="0" smtClean="0"/>
              <a:t>Add  </a:t>
            </a:r>
            <a:r>
              <a:rPr lang="en-GB" b="1" dirty="0" err="1" smtClean="0"/>
              <a:t>termsrv</a:t>
            </a:r>
            <a:r>
              <a:rPr lang="en-GB" b="1" dirty="0" smtClean="0"/>
              <a:t>/</a:t>
            </a:r>
            <a:r>
              <a:rPr lang="en-GB" b="1" i="1" dirty="0" err="1" smtClean="0"/>
              <a:t>Servername</a:t>
            </a:r>
            <a:endParaRPr lang="en-GB" i="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GB"/>
          </a:p>
        </p:txBody>
      </p:sp>
      <p:sp>
        <p:nvSpPr>
          <p:cNvPr id="4" name="Title 3"/>
          <p:cNvSpPr>
            <a:spLocks noGrp="1"/>
          </p:cNvSpPr>
          <p:nvPr>
            <p:ph type="ctrTitle"/>
          </p:nvPr>
        </p:nvSpPr>
        <p:spPr/>
        <p:txBody>
          <a:bodyPr/>
          <a:lstStyle/>
          <a:p>
            <a:r>
              <a:rPr lang="en-GB" dirty="0" smtClean="0"/>
              <a:t>Server Changes</a:t>
            </a:r>
            <a:endParaRPr lang="en-GB"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Hyper-v</a:t>
            </a:r>
            <a:endParaRPr lang="en-GB" dirty="0"/>
          </a:p>
        </p:txBody>
      </p:sp>
      <p:sp>
        <p:nvSpPr>
          <p:cNvPr id="3" name="Content Placeholder 2"/>
          <p:cNvSpPr>
            <a:spLocks noGrp="1"/>
          </p:cNvSpPr>
          <p:nvPr>
            <p:ph idx="1"/>
          </p:nvPr>
        </p:nvSpPr>
        <p:spPr/>
        <p:txBody>
          <a:bodyPr/>
          <a:lstStyle/>
          <a:p>
            <a:r>
              <a:rPr lang="en-GB" dirty="0" smtClean="0"/>
              <a:t>The technology formerly known as </a:t>
            </a:r>
            <a:br>
              <a:rPr lang="en-GB" dirty="0" smtClean="0"/>
            </a:br>
            <a:r>
              <a:rPr lang="en-GB" dirty="0" smtClean="0"/>
              <a:t>“Windows Server virtualization”</a:t>
            </a:r>
          </a:p>
          <a:p>
            <a:endParaRPr lang="en-GB" dirty="0" smtClean="0"/>
          </a:p>
          <a:p>
            <a:endParaRPr lang="en-GB" dirty="0" smtClean="0"/>
          </a:p>
          <a:p>
            <a:r>
              <a:rPr lang="en-GB" dirty="0" smtClean="0"/>
              <a:t>Where is Microsoft going with virtualization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Terminal Services Roles</a:t>
            </a:r>
            <a:endParaRPr lang="en-GB" dirty="0"/>
          </a:p>
        </p:txBody>
      </p:sp>
      <p:pic>
        <p:nvPicPr>
          <p:cNvPr id="3074" name="Picture 2"/>
          <p:cNvPicPr>
            <a:picLocks noGrp="1" noChangeAspect="1" noChangeArrowheads="1"/>
          </p:cNvPicPr>
          <p:nvPr>
            <p:ph idx="1"/>
          </p:nvPr>
        </p:nvPicPr>
        <p:blipFill>
          <a:blip r:embed="rId2"/>
          <a:srcRect l="1335" t="4104" r="27539" b="54858"/>
          <a:stretch>
            <a:fillRect/>
          </a:stretch>
        </p:blipFill>
        <p:spPr bwMode="auto">
          <a:xfrm>
            <a:off x="2144482" y="2321711"/>
            <a:ext cx="4855036" cy="2214578"/>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GB"/>
          </a:p>
        </p:txBody>
      </p:sp>
      <p:sp>
        <p:nvSpPr>
          <p:cNvPr id="4" name="Title 3"/>
          <p:cNvSpPr>
            <a:spLocks noGrp="1"/>
          </p:cNvSpPr>
          <p:nvPr>
            <p:ph type="ctrTitle"/>
          </p:nvPr>
        </p:nvSpPr>
        <p:spPr/>
        <p:txBody>
          <a:bodyPr/>
          <a:lstStyle/>
          <a:p>
            <a:r>
              <a:rPr lang="en-GB" dirty="0" smtClean="0"/>
              <a:t>TS Remote App</a:t>
            </a:r>
            <a:endParaRPr lang="en-GB"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 Remote App</a:t>
            </a:r>
            <a:endParaRPr lang="en-GB" dirty="0"/>
          </a:p>
        </p:txBody>
      </p:sp>
      <p:sp>
        <p:nvSpPr>
          <p:cNvPr id="3" name="Content Placeholder 2"/>
          <p:cNvSpPr>
            <a:spLocks noGrp="1"/>
          </p:cNvSpPr>
          <p:nvPr>
            <p:ph idx="1"/>
          </p:nvPr>
        </p:nvSpPr>
        <p:spPr/>
        <p:txBody>
          <a:bodyPr/>
          <a:lstStyle/>
          <a:p>
            <a:r>
              <a:rPr lang="en-GB" dirty="0" smtClean="0"/>
              <a:t>Client sees an </a:t>
            </a:r>
            <a:r>
              <a:rPr lang="en-GB" i="1" dirty="0" smtClean="0"/>
              <a:t>application</a:t>
            </a:r>
            <a:r>
              <a:rPr lang="en-GB" dirty="0" smtClean="0"/>
              <a:t> not a desktop</a:t>
            </a:r>
          </a:p>
          <a:p>
            <a:r>
              <a:rPr lang="en-GB" dirty="0" smtClean="0"/>
              <a:t>Applications identified at the server</a:t>
            </a:r>
          </a:p>
          <a:p>
            <a:r>
              <a:rPr lang="en-GB" dirty="0" smtClean="0"/>
              <a:t>Published in one of 3 ways</a:t>
            </a:r>
          </a:p>
          <a:p>
            <a:pPr lvl="1"/>
            <a:r>
              <a:rPr lang="en-GB" dirty="0" smtClean="0"/>
              <a:t>.MSI file</a:t>
            </a:r>
          </a:p>
          <a:p>
            <a:pPr lvl="1"/>
            <a:r>
              <a:rPr lang="en-GB" dirty="0" smtClean="0"/>
              <a:t>.RDP file</a:t>
            </a:r>
          </a:p>
          <a:p>
            <a:pPr lvl="1"/>
            <a:r>
              <a:rPr lang="en-GB" dirty="0" smtClean="0"/>
              <a:t>TS Web access</a:t>
            </a:r>
          </a:p>
          <a:p>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 Remote App</a:t>
            </a:r>
            <a:endParaRPr lang="en-GB" dirty="0"/>
          </a:p>
        </p:txBody>
      </p:sp>
      <p:pic>
        <p:nvPicPr>
          <p:cNvPr id="4098" name="Picture 2"/>
          <p:cNvPicPr>
            <a:picLocks noGrp="1" noChangeAspect="1" noChangeArrowheads="1"/>
          </p:cNvPicPr>
          <p:nvPr>
            <p:ph idx="1"/>
          </p:nvPr>
        </p:nvPicPr>
        <p:blipFill>
          <a:blip r:embed="rId2"/>
          <a:stretch>
            <a:fillRect/>
          </a:stretch>
        </p:blipFill>
        <p:spPr bwMode="auto">
          <a:xfrm>
            <a:off x="2000232" y="1500174"/>
            <a:ext cx="5769372" cy="4541847"/>
          </a:xfrm>
          <a:prstGeom prst="rect">
            <a:avLst/>
          </a:prstGeom>
          <a:noFill/>
          <a:ln w="9525">
            <a:noFill/>
            <a:miter lim="800000"/>
            <a:headEnd/>
            <a:tailEnd/>
          </a:ln>
          <a:effectLst/>
        </p:spPr>
      </p:pic>
      <p:sp>
        <p:nvSpPr>
          <p:cNvPr id="5" name="TextBox 4"/>
          <p:cNvSpPr txBox="1"/>
          <p:nvPr/>
        </p:nvSpPr>
        <p:spPr>
          <a:xfrm>
            <a:off x="285720" y="2143116"/>
            <a:ext cx="1608133" cy="738664"/>
          </a:xfrm>
          <a:prstGeom prst="rect">
            <a:avLst/>
          </a:prstGeom>
          <a:noFill/>
        </p:spPr>
        <p:txBody>
          <a:bodyPr wrap="none" rtlCol="0">
            <a:spAutoFit/>
          </a:bodyPr>
          <a:lstStyle/>
          <a:p>
            <a:r>
              <a:rPr lang="en-GB" sz="1400" dirty="0" smtClean="0"/>
              <a:t>Manage Apps</a:t>
            </a:r>
            <a:br>
              <a:rPr lang="en-GB" sz="1400" dirty="0" smtClean="0"/>
            </a:br>
            <a:r>
              <a:rPr lang="en-GB" sz="1400" dirty="0" smtClean="0"/>
              <a:t>Manage </a:t>
            </a:r>
            <a:r>
              <a:rPr lang="en-GB" sz="1400" dirty="0" err="1" smtClean="0"/>
              <a:t>Config</a:t>
            </a:r>
            <a:endParaRPr lang="en-GB" sz="1400" dirty="0" smtClean="0"/>
          </a:p>
          <a:p>
            <a:r>
              <a:rPr lang="en-GB" sz="1400" dirty="0" smtClean="0"/>
              <a:t>Manage Sessions</a:t>
            </a:r>
            <a:endParaRPr lang="en-GB" sz="1400" dirty="0"/>
          </a:p>
        </p:txBody>
      </p:sp>
      <p:sp>
        <p:nvSpPr>
          <p:cNvPr id="6" name="TextBox 5"/>
          <p:cNvSpPr txBox="1"/>
          <p:nvPr/>
        </p:nvSpPr>
        <p:spPr>
          <a:xfrm>
            <a:off x="7885113" y="2071678"/>
            <a:ext cx="798617" cy="276999"/>
          </a:xfrm>
          <a:prstGeom prst="rect">
            <a:avLst/>
          </a:prstGeom>
          <a:noFill/>
        </p:spPr>
        <p:txBody>
          <a:bodyPr wrap="none" rtlCol="0">
            <a:spAutoFit/>
          </a:bodyPr>
          <a:lstStyle/>
          <a:p>
            <a:r>
              <a:rPr lang="en-GB" sz="1200" dirty="0" smtClean="0"/>
              <a:t>Add app.</a:t>
            </a:r>
            <a:endParaRPr lang="en-GB" sz="1200" dirty="0"/>
          </a:p>
        </p:txBody>
      </p:sp>
      <p:sp>
        <p:nvSpPr>
          <p:cNvPr id="7" name="TextBox 6"/>
          <p:cNvSpPr txBox="1"/>
          <p:nvPr/>
        </p:nvSpPr>
        <p:spPr>
          <a:xfrm>
            <a:off x="7885113" y="2357430"/>
            <a:ext cx="958917" cy="461665"/>
          </a:xfrm>
          <a:prstGeom prst="rect">
            <a:avLst/>
          </a:prstGeom>
          <a:noFill/>
        </p:spPr>
        <p:txBody>
          <a:bodyPr wrap="none" rtlCol="0">
            <a:spAutoFit/>
          </a:bodyPr>
          <a:lstStyle/>
          <a:p>
            <a:r>
              <a:rPr lang="en-GB" sz="1200" dirty="0" smtClean="0"/>
              <a:t>Connection</a:t>
            </a:r>
            <a:br>
              <a:rPr lang="en-GB" sz="1200" dirty="0" smtClean="0"/>
            </a:br>
            <a:r>
              <a:rPr lang="en-GB" sz="1200" dirty="0" smtClean="0"/>
              <a:t>settings</a:t>
            </a:r>
            <a:endParaRPr lang="en-GB" sz="1200" dirty="0"/>
          </a:p>
        </p:txBody>
      </p:sp>
      <p:sp>
        <p:nvSpPr>
          <p:cNvPr id="8" name="TextBox 7"/>
          <p:cNvSpPr txBox="1"/>
          <p:nvPr/>
        </p:nvSpPr>
        <p:spPr>
          <a:xfrm>
            <a:off x="7885113" y="2786058"/>
            <a:ext cx="585417" cy="461665"/>
          </a:xfrm>
          <a:prstGeom prst="rect">
            <a:avLst/>
          </a:prstGeom>
          <a:noFill/>
        </p:spPr>
        <p:txBody>
          <a:bodyPr wrap="none" rtlCol="0">
            <a:spAutoFit/>
          </a:bodyPr>
          <a:lstStyle/>
          <a:p>
            <a:r>
              <a:rPr lang="en-GB" sz="1200" dirty="0" smtClean="0"/>
              <a:t>Copy </a:t>
            </a:r>
            <a:br>
              <a:rPr lang="en-GB" sz="1200" dirty="0" smtClean="0"/>
            </a:br>
            <a:r>
              <a:rPr lang="en-GB" sz="1200" dirty="0" smtClean="0"/>
              <a:t>apps</a:t>
            </a:r>
            <a:endParaRPr lang="en-GB" sz="1200" dirty="0"/>
          </a:p>
        </p:txBody>
      </p:sp>
      <p:sp>
        <p:nvSpPr>
          <p:cNvPr id="9" name="TextBox 8"/>
          <p:cNvSpPr txBox="1"/>
          <p:nvPr/>
        </p:nvSpPr>
        <p:spPr>
          <a:xfrm>
            <a:off x="7885113" y="3929066"/>
            <a:ext cx="688009" cy="646331"/>
          </a:xfrm>
          <a:prstGeom prst="rect">
            <a:avLst/>
          </a:prstGeom>
          <a:noFill/>
        </p:spPr>
        <p:txBody>
          <a:bodyPr wrap="none" rtlCol="0">
            <a:spAutoFit/>
          </a:bodyPr>
          <a:lstStyle/>
          <a:p>
            <a:r>
              <a:rPr lang="en-GB" sz="1200" dirty="0" smtClean="0"/>
              <a:t>Create </a:t>
            </a:r>
            <a:br>
              <a:rPr lang="en-GB" sz="1200" dirty="0" smtClean="0"/>
            </a:br>
            <a:r>
              <a:rPr lang="en-GB" sz="1200" dirty="0" smtClean="0"/>
              <a:t>Install</a:t>
            </a:r>
            <a:br>
              <a:rPr lang="en-GB" sz="1200" dirty="0" smtClean="0"/>
            </a:br>
            <a:r>
              <a:rPr lang="en-GB" sz="1200" dirty="0" smtClean="0"/>
              <a:t>files</a:t>
            </a:r>
            <a:endParaRPr lang="en-GB" sz="12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TS Remote App</a:t>
            </a:r>
            <a:endParaRPr lang="en-GB" dirty="0"/>
          </a:p>
        </p:txBody>
      </p:sp>
      <p:sp>
        <p:nvSpPr>
          <p:cNvPr id="4" name="Title 3"/>
          <p:cNvSpPr>
            <a:spLocks noGrp="1"/>
          </p:cNvSpPr>
          <p:nvPr>
            <p:ph type="ctrTitle"/>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Making available apps </a:t>
            </a:r>
            <a:r>
              <a:rPr lang="en-GB" dirty="0" err="1" smtClean="0"/>
              <a:t>browsable</a:t>
            </a:r>
            <a:r>
              <a:rPr lang="en-GB" dirty="0" smtClean="0"/>
              <a:t> </a:t>
            </a:r>
            <a:endParaRPr lang="en-GB" dirty="0"/>
          </a:p>
        </p:txBody>
      </p:sp>
      <p:sp>
        <p:nvSpPr>
          <p:cNvPr id="4" name="Title 3"/>
          <p:cNvSpPr>
            <a:spLocks noGrp="1"/>
          </p:cNvSpPr>
          <p:nvPr>
            <p:ph type="ctrTitle"/>
          </p:nvPr>
        </p:nvSpPr>
        <p:spPr/>
        <p:txBody>
          <a:bodyPr/>
          <a:lstStyle/>
          <a:p>
            <a:r>
              <a:rPr lang="en-GB" dirty="0" smtClean="0"/>
              <a:t>TS Web access</a:t>
            </a:r>
            <a:endParaRPr lang="en-GB"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 Web Access</a:t>
            </a:r>
            <a:endParaRPr lang="en-GB" dirty="0"/>
          </a:p>
        </p:txBody>
      </p:sp>
      <p:sp>
        <p:nvSpPr>
          <p:cNvPr id="3" name="Content Placeholder 2"/>
          <p:cNvSpPr>
            <a:spLocks noGrp="1"/>
          </p:cNvSpPr>
          <p:nvPr>
            <p:ph idx="1"/>
          </p:nvPr>
        </p:nvSpPr>
        <p:spPr/>
        <p:txBody>
          <a:bodyPr/>
          <a:lstStyle/>
          <a:p>
            <a:r>
              <a:rPr lang="en-GB" dirty="0" smtClean="0"/>
              <a:t>Can embed TS client object on web page</a:t>
            </a:r>
          </a:p>
          <a:p>
            <a:pPr lvl="1"/>
            <a:r>
              <a:rPr lang="en-GB" dirty="0" smtClean="0"/>
              <a:t>Since NT 4.0 !!</a:t>
            </a:r>
          </a:p>
          <a:p>
            <a:r>
              <a:rPr lang="en-GB" dirty="0" smtClean="0"/>
              <a:t>Now have ability to launch apps or desktop</a:t>
            </a:r>
          </a:p>
          <a:p>
            <a:pPr lvl="1"/>
            <a:r>
              <a:rPr lang="en-GB" dirty="0" smtClean="0"/>
              <a:t>Pull down RDP file from web page</a:t>
            </a:r>
          </a:p>
          <a:p>
            <a:pPr lvl="1"/>
            <a:r>
              <a:rPr lang="en-GB" dirty="0" smtClean="0"/>
              <a:t>Run normal client</a:t>
            </a:r>
          </a:p>
          <a:p>
            <a:pPr>
              <a:buNone/>
            </a:pPr>
            <a:endParaRPr lang="en-GB"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GB" dirty="0" smtClean="0"/>
              <a:t>TS Web Access</a:t>
            </a:r>
            <a:endParaRPr lang="en-GB" dirty="0"/>
          </a:p>
        </p:txBody>
      </p:sp>
      <p:sp>
        <p:nvSpPr>
          <p:cNvPr id="2" name="Title 1"/>
          <p:cNvSpPr>
            <a:spLocks noGrp="1"/>
          </p:cNvSpPr>
          <p:nvPr>
            <p:ph type="ctrTitle"/>
          </p:nvPr>
        </p:nvSpPr>
        <p:spPr/>
        <p:txBody>
          <a:bodyPr/>
          <a:lstStyle/>
          <a:p>
            <a:r>
              <a:rPr lang="en-GB" dirty="0" smtClean="0"/>
              <a:t>Demo</a:t>
            </a:r>
            <a:endParaRPr lang="en-GB"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srcRect/>
          <a:stretch>
            <a:fillRect/>
          </a:stretch>
        </p:blipFill>
        <p:spPr bwMode="auto">
          <a:xfrm>
            <a:off x="0" y="0"/>
            <a:ext cx="6134921" cy="4525963"/>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3011424" y="2212848"/>
            <a:ext cx="6132576" cy="46451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Moving from servers to farms</a:t>
            </a:r>
            <a:endParaRPr lang="en-GB" dirty="0"/>
          </a:p>
        </p:txBody>
      </p:sp>
      <p:sp>
        <p:nvSpPr>
          <p:cNvPr id="4" name="Title 3"/>
          <p:cNvSpPr>
            <a:spLocks noGrp="1"/>
          </p:cNvSpPr>
          <p:nvPr>
            <p:ph type="ctrTitle"/>
          </p:nvPr>
        </p:nvSpPr>
        <p:spPr/>
        <p:txBody>
          <a:bodyPr/>
          <a:lstStyle/>
          <a:p>
            <a:r>
              <a:rPr lang="en-GB" dirty="0" smtClean="0"/>
              <a:t>TS Session broker</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3" descr="Circular-Field"/>
          <p:cNvPicPr>
            <a:picLocks noChangeAspect="1" noChangeArrowheads="1"/>
          </p:cNvPicPr>
          <p:nvPr/>
        </p:nvPicPr>
        <p:blipFill>
          <a:blip r:embed="rId3"/>
          <a:srcRect/>
          <a:stretch>
            <a:fillRect/>
          </a:stretch>
        </p:blipFill>
        <p:spPr bwMode="auto">
          <a:xfrm>
            <a:off x="504824" y="1495424"/>
            <a:ext cx="8477400" cy="5212080"/>
          </a:xfrm>
          <a:prstGeom prst="rect">
            <a:avLst/>
          </a:prstGeom>
          <a:noFill/>
          <a:ln w="9525">
            <a:noFill/>
            <a:miter lim="800000"/>
            <a:headEnd/>
            <a:tailEnd/>
          </a:ln>
        </p:spPr>
      </p:pic>
      <p:pic>
        <p:nvPicPr>
          <p:cNvPr id="68" name="Picture 23" descr="Circular-Field"/>
          <p:cNvPicPr>
            <a:picLocks noChangeAspect="1" noChangeArrowheads="1"/>
          </p:cNvPicPr>
          <p:nvPr/>
        </p:nvPicPr>
        <p:blipFill>
          <a:blip r:embed="rId3"/>
          <a:srcRect/>
          <a:stretch>
            <a:fillRect/>
          </a:stretch>
        </p:blipFill>
        <p:spPr bwMode="auto">
          <a:xfrm>
            <a:off x="506412" y="1503362"/>
            <a:ext cx="8477400" cy="5212080"/>
          </a:xfrm>
          <a:prstGeom prst="rect">
            <a:avLst/>
          </a:prstGeom>
          <a:noFill/>
          <a:ln w="9525">
            <a:noFill/>
            <a:miter lim="800000"/>
            <a:headEnd/>
            <a:tailEnd/>
          </a:ln>
        </p:spPr>
      </p:pic>
      <p:sp>
        <p:nvSpPr>
          <p:cNvPr id="35" name="Quad Arrow 34"/>
          <p:cNvSpPr/>
          <p:nvPr/>
        </p:nvSpPr>
        <p:spPr bwMode="auto">
          <a:xfrm rot="3978989">
            <a:off x="2746939" y="1659695"/>
            <a:ext cx="3960386" cy="4012305"/>
          </a:xfrm>
          <a:prstGeom prst="quadArrow">
            <a:avLst>
              <a:gd name="adj1" fmla="val 11557"/>
              <a:gd name="adj2" fmla="val 14901"/>
              <a:gd name="adj3" fmla="val 15813"/>
            </a:avLst>
          </a:prstGeom>
          <a:gradFill flip="none" rotWithShape="1">
            <a:gsLst>
              <a:gs pos="0">
                <a:schemeClr val="tx1">
                  <a:lumMod val="95000"/>
                  <a:alpha val="0"/>
                </a:schemeClr>
              </a:gs>
              <a:gs pos="40000">
                <a:schemeClr val="accent2">
                  <a:alpha val="60000"/>
                </a:schemeClr>
              </a:gs>
              <a:gs pos="71000">
                <a:schemeClr val="accent2">
                  <a:lumMod val="50000"/>
                  <a:alpha val="90000"/>
                </a:schemeClr>
              </a:gs>
            </a:gsLst>
            <a:path path="circle">
              <a:fillToRect l="50000" t="50000" r="50000" b="50000"/>
            </a:path>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isometricRightUp"/>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sp>
        <p:nvSpPr>
          <p:cNvPr id="21518" name="Text Box 54"/>
          <p:cNvSpPr txBox="1">
            <a:spLocks noChangeArrowheads="1"/>
          </p:cNvSpPr>
          <p:nvPr/>
        </p:nvSpPr>
        <p:spPr bwMode="auto">
          <a:xfrm>
            <a:off x="2613025" y="6640375"/>
            <a:ext cx="184150" cy="366712"/>
          </a:xfrm>
          <a:prstGeom prst="rect">
            <a:avLst/>
          </a:prstGeom>
          <a:noFill/>
          <a:ln w="9525">
            <a:noFill/>
            <a:miter lim="800000"/>
            <a:headEnd/>
            <a:tailEnd/>
          </a:ln>
        </p:spPr>
        <p:txBody>
          <a:bodyPr wrap="none">
            <a:spAutoFit/>
          </a:bodyPr>
          <a:lstStyle/>
          <a:p>
            <a:endParaRPr lang="en-US" dirty="0"/>
          </a:p>
        </p:txBody>
      </p:sp>
      <p:pic>
        <p:nvPicPr>
          <p:cNvPr id="38" name="Picture 9" descr="Logo-SoftGrid"/>
          <p:cNvPicPr>
            <a:picLocks noChangeAspect="1" noChangeArrowheads="1"/>
          </p:cNvPicPr>
          <p:nvPr/>
        </p:nvPicPr>
        <p:blipFill>
          <a:blip r:embed="rId4">
            <a:lum bright="-100000" contrast="-100000"/>
          </a:blip>
          <a:srcRect/>
          <a:stretch>
            <a:fillRect/>
          </a:stretch>
        </p:blipFill>
        <p:spPr bwMode="auto">
          <a:xfrm>
            <a:off x="7613373" y="5137150"/>
            <a:ext cx="914400" cy="396875"/>
          </a:xfrm>
          <a:prstGeom prst="rect">
            <a:avLst/>
          </a:prstGeom>
          <a:noFill/>
          <a:ln w="9525">
            <a:noFill/>
            <a:miter lim="800000"/>
            <a:headEnd/>
            <a:tailEnd/>
          </a:ln>
        </p:spPr>
      </p:pic>
      <p:pic>
        <p:nvPicPr>
          <p:cNvPr id="39" name="Picture 10" descr="Logo-Systems-Center"/>
          <p:cNvPicPr>
            <a:picLocks noChangeAspect="1" noChangeArrowheads="1"/>
          </p:cNvPicPr>
          <p:nvPr/>
        </p:nvPicPr>
        <p:blipFill>
          <a:blip r:embed="rId5">
            <a:lum bright="-100000" contrast="-100000"/>
          </a:blip>
          <a:srcRect/>
          <a:stretch>
            <a:fillRect/>
          </a:stretch>
        </p:blipFill>
        <p:spPr bwMode="auto">
          <a:xfrm>
            <a:off x="4010150" y="3661613"/>
            <a:ext cx="1428750" cy="385762"/>
          </a:xfrm>
          <a:prstGeom prst="rect">
            <a:avLst/>
          </a:prstGeom>
          <a:noFill/>
          <a:ln w="9525">
            <a:noFill/>
            <a:miter lim="800000"/>
            <a:headEnd/>
            <a:tailEnd/>
          </a:ln>
        </p:spPr>
      </p:pic>
      <p:pic>
        <p:nvPicPr>
          <p:cNvPr id="40" name="Picture 11" descr="Logo-Terminal-Services"/>
          <p:cNvPicPr>
            <a:picLocks noChangeAspect="1" noChangeArrowheads="1"/>
          </p:cNvPicPr>
          <p:nvPr/>
        </p:nvPicPr>
        <p:blipFill>
          <a:blip r:embed="rId6">
            <a:lum bright="-100000" contrast="-100000"/>
          </a:blip>
          <a:srcRect/>
          <a:stretch>
            <a:fillRect/>
          </a:stretch>
        </p:blipFill>
        <p:spPr bwMode="auto">
          <a:xfrm>
            <a:off x="521269" y="2295904"/>
            <a:ext cx="1520825" cy="339725"/>
          </a:xfrm>
          <a:prstGeom prst="rect">
            <a:avLst/>
          </a:prstGeom>
          <a:noFill/>
          <a:ln w="9525">
            <a:noFill/>
            <a:miter lim="800000"/>
            <a:headEnd/>
            <a:tailEnd/>
          </a:ln>
        </p:spPr>
      </p:pic>
      <p:pic>
        <p:nvPicPr>
          <p:cNvPr id="41" name="Picture 12" descr="Logo-Virtual-PC"/>
          <p:cNvPicPr>
            <a:picLocks noChangeAspect="1" noChangeArrowheads="1"/>
          </p:cNvPicPr>
          <p:nvPr/>
        </p:nvPicPr>
        <p:blipFill>
          <a:blip r:embed="rId7">
            <a:duotone>
              <a:prstClr val="black"/>
              <a:srgbClr val="000000">
                <a:tint val="45000"/>
                <a:satMod val="400000"/>
              </a:srgbClr>
            </a:duotone>
            <a:lum bright="-100000" contrast="-100000"/>
          </a:blip>
          <a:srcRect/>
          <a:stretch>
            <a:fillRect/>
          </a:stretch>
        </p:blipFill>
        <p:spPr bwMode="auto">
          <a:xfrm>
            <a:off x="515176" y="4999934"/>
            <a:ext cx="936625" cy="365125"/>
          </a:xfrm>
          <a:prstGeom prst="rect">
            <a:avLst/>
          </a:prstGeom>
          <a:noFill/>
          <a:ln w="9525">
            <a:noFill/>
            <a:miter lim="800000"/>
            <a:headEnd/>
            <a:tailEnd/>
          </a:ln>
        </p:spPr>
      </p:pic>
      <p:pic>
        <p:nvPicPr>
          <p:cNvPr id="42" name="Picture 13" descr="Logo-Virtual-Server-2005-R2"/>
          <p:cNvPicPr>
            <a:picLocks noChangeAspect="1" noChangeArrowheads="1"/>
          </p:cNvPicPr>
          <p:nvPr/>
        </p:nvPicPr>
        <p:blipFill>
          <a:blip r:embed="rId8">
            <a:lum bright="-100000" contrast="-100000"/>
          </a:blip>
          <a:srcRect/>
          <a:stretch>
            <a:fillRect/>
          </a:stretch>
        </p:blipFill>
        <p:spPr bwMode="auto">
          <a:xfrm>
            <a:off x="7281779" y="2195309"/>
            <a:ext cx="1663700" cy="322262"/>
          </a:xfrm>
          <a:prstGeom prst="rect">
            <a:avLst/>
          </a:prstGeom>
          <a:noFill/>
          <a:ln w="9525">
            <a:noFill/>
            <a:miter lim="800000"/>
            <a:headEnd/>
            <a:tailEnd/>
          </a:ln>
        </p:spPr>
      </p:pic>
      <p:pic>
        <p:nvPicPr>
          <p:cNvPr id="57" name="Picture 2" descr="D:\Aeshen\TechNet 2006\12-December\Msft-longhorn-papers\TDM Deck\Windows Illustration Icons\Server.png"/>
          <p:cNvPicPr>
            <a:picLocks noChangeAspect="1" noChangeArrowheads="1"/>
          </p:cNvPicPr>
          <p:nvPr/>
        </p:nvPicPr>
        <p:blipFill>
          <a:blip r:embed="rId9" cstate="print"/>
          <a:srcRect/>
          <a:stretch>
            <a:fillRect/>
          </a:stretch>
        </p:blipFill>
        <p:spPr bwMode="auto">
          <a:xfrm>
            <a:off x="6016011" y="1536168"/>
            <a:ext cx="1047865" cy="1433921"/>
          </a:xfrm>
          <a:prstGeom prst="rect">
            <a:avLst/>
          </a:prstGeom>
          <a:noFill/>
          <a:effectLst>
            <a:outerShdw blurRad="50800" dist="38100" dir="2700000" algn="tl" rotWithShape="0">
              <a:prstClr val="black">
                <a:alpha val="40000"/>
              </a:prstClr>
            </a:outerShdw>
          </a:effectLst>
        </p:spPr>
      </p:pic>
      <p:grpSp>
        <p:nvGrpSpPr>
          <p:cNvPr id="3" name="Group 68"/>
          <p:cNvGrpSpPr/>
          <p:nvPr/>
        </p:nvGrpSpPr>
        <p:grpSpPr>
          <a:xfrm>
            <a:off x="6468694" y="2377486"/>
            <a:ext cx="672393" cy="683340"/>
            <a:chOff x="6468694" y="2377486"/>
            <a:chExt cx="672393" cy="683340"/>
          </a:xfrm>
        </p:grpSpPr>
        <p:pic>
          <p:nvPicPr>
            <p:cNvPr id="61" name="Picture 2" descr="D:\Aeshen\TechNet 2006\12-December\Msft-longhorn-papers\TDM Deck\Windows Illustration Icons\Server.png"/>
            <p:cNvPicPr>
              <a:picLocks noChangeAspect="1" noChangeArrowheads="1"/>
            </p:cNvPicPr>
            <p:nvPr/>
          </p:nvPicPr>
          <p:blipFill>
            <a:blip r:embed="rId10" cstate="print"/>
            <a:srcRect/>
            <a:stretch>
              <a:fillRect/>
            </a:stretch>
          </p:blipFill>
          <p:spPr bwMode="auto">
            <a:xfrm>
              <a:off x="6468694" y="2377486"/>
              <a:ext cx="467751" cy="640080"/>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p:spPr>
        </p:pic>
        <p:pic>
          <p:nvPicPr>
            <p:cNvPr id="62" name="Picture 2" descr="D:\Aeshen\TechNet 2006\12-December\Msft-longhorn-papers\TDM Deck\Windows Illustration Icons\Server.png"/>
            <p:cNvPicPr>
              <a:picLocks noChangeAspect="1" noChangeArrowheads="1"/>
            </p:cNvPicPr>
            <p:nvPr/>
          </p:nvPicPr>
          <p:blipFill>
            <a:blip r:embed="rId10" cstate="print"/>
            <a:srcRect/>
            <a:stretch>
              <a:fillRect/>
            </a:stretch>
          </p:blipFill>
          <p:spPr bwMode="auto">
            <a:xfrm>
              <a:off x="6673336" y="2420746"/>
              <a:ext cx="467751" cy="640080"/>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p:spPr>
        </p:pic>
      </p:grpSp>
      <p:pic>
        <p:nvPicPr>
          <p:cNvPr id="63" name="Picture 1" descr="D:\Aeshen\TechNet 2006\12-December\Msft-longhorn-papers\TDM Deck\Windows Illustration Icons\Computer.png"/>
          <p:cNvPicPr>
            <a:picLocks noChangeAspect="1" noChangeArrowheads="1"/>
          </p:cNvPicPr>
          <p:nvPr/>
        </p:nvPicPr>
        <p:blipFill>
          <a:blip r:embed="rId11" cstate="print"/>
          <a:srcRect/>
          <a:stretch>
            <a:fillRect/>
          </a:stretch>
        </p:blipFill>
        <p:spPr bwMode="auto">
          <a:xfrm>
            <a:off x="1808504" y="3939630"/>
            <a:ext cx="1418404" cy="1418404"/>
          </a:xfrm>
          <a:prstGeom prst="rect">
            <a:avLst/>
          </a:prstGeom>
          <a:noFill/>
          <a:ln>
            <a:noFill/>
          </a:ln>
          <a:effectLst>
            <a:outerShdw blurRad="50800" dist="38100" dir="2700000" algn="tl" rotWithShape="0">
              <a:prstClr val="black">
                <a:alpha val="40000"/>
              </a:prstClr>
            </a:outerShdw>
          </a:effectLst>
        </p:spPr>
      </p:pic>
      <p:pic>
        <p:nvPicPr>
          <p:cNvPr id="56" name="Picture 1" descr="D:\Aeshen\TechNet 2006\12-December\Msft-longhorn-papers\TDM Deck\Windows Illustration Icons\Computer.png"/>
          <p:cNvPicPr>
            <a:picLocks noChangeAspect="1" noChangeArrowheads="1"/>
          </p:cNvPicPr>
          <p:nvPr/>
        </p:nvPicPr>
        <p:blipFill>
          <a:blip r:embed="rId11" cstate="print"/>
          <a:srcRect/>
          <a:stretch>
            <a:fillRect/>
          </a:stretch>
        </p:blipFill>
        <p:spPr bwMode="auto">
          <a:xfrm>
            <a:off x="2792505" y="4671905"/>
            <a:ext cx="785281" cy="785281"/>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59" name="Picture 1" descr="D:\Aeshen\TechNet 2006\12-December\Msft-longhorn-papers\TDM Deck\Windows Illustration Icons\Computer.png"/>
          <p:cNvPicPr>
            <a:picLocks noChangeAspect="1" noChangeArrowheads="1"/>
          </p:cNvPicPr>
          <p:nvPr/>
        </p:nvPicPr>
        <p:blipFill>
          <a:blip r:embed="rId11" cstate="print"/>
          <a:srcRect/>
          <a:stretch>
            <a:fillRect/>
          </a:stretch>
        </p:blipFill>
        <p:spPr bwMode="auto">
          <a:xfrm>
            <a:off x="2207167" y="1414297"/>
            <a:ext cx="1417320" cy="1417320"/>
          </a:xfrm>
          <a:prstGeom prst="rect">
            <a:avLst/>
          </a:prstGeom>
          <a:noFill/>
          <a:ln>
            <a:noFill/>
          </a:ln>
          <a:effectLst>
            <a:outerShdw blurRad="50800" dist="38100" dir="2700000" algn="tl" rotWithShape="0">
              <a:prstClr val="black">
                <a:alpha val="40000"/>
              </a:prstClr>
            </a:outerShdw>
          </a:effectLst>
        </p:spPr>
      </p:pic>
      <p:pic>
        <p:nvPicPr>
          <p:cNvPr id="60" name="Picture 1" descr="D:\Aeshen\TechNet 2006\12-December\Msft-longhorn-papers\TDM Deck\Windows Illustration Icons\Computer.png"/>
          <p:cNvPicPr>
            <a:picLocks noChangeAspect="1" noChangeArrowheads="1"/>
          </p:cNvPicPr>
          <p:nvPr/>
        </p:nvPicPr>
        <p:blipFill>
          <a:blip r:embed="rId11" cstate="print"/>
          <a:srcRect/>
          <a:stretch>
            <a:fillRect/>
          </a:stretch>
        </p:blipFill>
        <p:spPr bwMode="auto">
          <a:xfrm>
            <a:off x="5699533" y="4202279"/>
            <a:ext cx="1417320" cy="1417320"/>
          </a:xfrm>
          <a:prstGeom prst="rect">
            <a:avLst/>
          </a:prstGeom>
          <a:noFill/>
          <a:ln>
            <a:noFill/>
          </a:ln>
          <a:effectLst>
            <a:outerShdw blurRad="50800" dist="38100" dir="2700000" algn="tl" rotWithShape="0">
              <a:prstClr val="black">
                <a:alpha val="40000"/>
              </a:prstClr>
            </a:outerShdw>
          </a:effectLst>
        </p:spPr>
      </p:pic>
      <p:pic>
        <p:nvPicPr>
          <p:cNvPr id="228353" name="Picture 1" descr="D:\Aeshen\TechNet 2006\12-December\Msft-longhorn-papers\TDM Deck\Windows Illustration Icons\New\balls_in_box.png"/>
          <p:cNvPicPr>
            <a:picLocks noChangeAspect="1" noChangeArrowheads="1"/>
          </p:cNvPicPr>
          <p:nvPr/>
        </p:nvPicPr>
        <p:blipFill>
          <a:blip r:embed="rId12" cstate="print"/>
          <a:srcRect/>
          <a:stretch>
            <a:fillRect/>
          </a:stretch>
        </p:blipFill>
        <p:spPr bwMode="auto">
          <a:xfrm>
            <a:off x="6653406" y="5103523"/>
            <a:ext cx="543540" cy="576087"/>
          </a:xfrm>
          <a:prstGeom prst="rect">
            <a:avLst/>
          </a:prstGeom>
          <a:noFill/>
          <a:effectLst>
            <a:outerShdw blurRad="50800" dist="38100" dir="2700000" algn="tl" rotWithShape="0">
              <a:prstClr val="black">
                <a:alpha val="40000"/>
              </a:prstClr>
            </a:outerShdw>
          </a:effectLst>
        </p:spPr>
      </p:pic>
      <p:sp>
        <p:nvSpPr>
          <p:cNvPr id="37" name="TextBox 36"/>
          <p:cNvSpPr txBox="1"/>
          <p:nvPr/>
        </p:nvSpPr>
        <p:spPr>
          <a:xfrm>
            <a:off x="7224805" y="2539034"/>
            <a:ext cx="1688188" cy="307777"/>
          </a:xfrm>
          <a:prstGeom prst="rect">
            <a:avLst/>
          </a:prstGeom>
          <a:noFill/>
        </p:spPr>
        <p:txBody>
          <a:bodyPr wrap="square" rtlCol="0">
            <a:spAutoFit/>
          </a:bodyPr>
          <a:lstStyle/>
          <a:p>
            <a:r>
              <a:rPr lang="en-US" sz="1400" b="1" dirty="0" smtClean="0">
                <a:solidFill>
                  <a:schemeClr val="bg2">
                    <a:lumMod val="10000"/>
                  </a:schemeClr>
                </a:solidFill>
              </a:rPr>
              <a:t>Hyper-V</a:t>
            </a:r>
            <a:endParaRPr lang="en-US" sz="1400" b="1" dirty="0">
              <a:solidFill>
                <a:schemeClr val="bg2">
                  <a:lumMod val="10000"/>
                </a:schemeClr>
              </a:solidFill>
            </a:endParaRPr>
          </a:p>
        </p:txBody>
      </p:sp>
      <p:sp>
        <p:nvSpPr>
          <p:cNvPr id="43" name="Rounded Rectangle 42"/>
          <p:cNvSpPr/>
          <p:nvPr/>
        </p:nvSpPr>
        <p:spPr bwMode="auto">
          <a:xfrm>
            <a:off x="7255564" y="1469584"/>
            <a:ext cx="1728216" cy="640080"/>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dirty="0" smtClean="0">
                <a:solidFill>
                  <a:srgbClr val="FFFF00"/>
                </a:solidFill>
              </a:rPr>
              <a:t>Server Virtualization</a:t>
            </a:r>
          </a:p>
        </p:txBody>
      </p:sp>
      <p:sp>
        <p:nvSpPr>
          <p:cNvPr id="44" name="Rounded Rectangle 43"/>
          <p:cNvSpPr/>
          <p:nvPr/>
        </p:nvSpPr>
        <p:spPr bwMode="auto">
          <a:xfrm>
            <a:off x="417443" y="1621984"/>
            <a:ext cx="1728216" cy="638754"/>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dirty="0" smtClean="0">
                <a:solidFill>
                  <a:srgbClr val="FFFF00"/>
                </a:solidFill>
              </a:rPr>
              <a:t>Presentation Virtualization</a:t>
            </a:r>
          </a:p>
        </p:txBody>
      </p:sp>
      <p:sp>
        <p:nvSpPr>
          <p:cNvPr id="58" name="Rounded Rectangle 57"/>
          <p:cNvSpPr/>
          <p:nvPr/>
        </p:nvSpPr>
        <p:spPr bwMode="auto">
          <a:xfrm>
            <a:off x="7169424" y="4395002"/>
            <a:ext cx="1726098" cy="640080"/>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dirty="0" smtClean="0">
                <a:solidFill>
                  <a:srgbClr val="FFFF00"/>
                </a:solidFill>
              </a:rPr>
              <a:t>Application Virtualization</a:t>
            </a:r>
          </a:p>
        </p:txBody>
      </p:sp>
      <p:sp>
        <p:nvSpPr>
          <p:cNvPr id="64" name="Rounded Rectangle 63"/>
          <p:cNvSpPr/>
          <p:nvPr/>
        </p:nvSpPr>
        <p:spPr bwMode="auto">
          <a:xfrm>
            <a:off x="91440" y="4249227"/>
            <a:ext cx="1728216" cy="640080"/>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dirty="0" smtClean="0">
                <a:solidFill>
                  <a:srgbClr val="FFFF00"/>
                </a:solidFill>
              </a:rPr>
              <a:t>Desktop Virtualization</a:t>
            </a:r>
          </a:p>
        </p:txBody>
      </p:sp>
      <p:sp>
        <p:nvSpPr>
          <p:cNvPr id="66" name="Rounded Rectangle 65"/>
          <p:cNvSpPr/>
          <p:nvPr/>
        </p:nvSpPr>
        <p:spPr bwMode="auto">
          <a:xfrm>
            <a:off x="3839607" y="3011090"/>
            <a:ext cx="1728216" cy="640080"/>
          </a:xfrm>
          <a:prstGeom prst="roundRect">
            <a:avLst/>
          </a:prstGeom>
          <a:gradFill rotWithShape="0">
            <a:gsLst>
              <a:gs pos="0">
                <a:schemeClr val="bg2">
                  <a:alpha val="40000"/>
                </a:schemeClr>
              </a:gs>
              <a:gs pos="100000">
                <a:schemeClr val="bg1">
                  <a:lumMod val="50000"/>
                  <a:alpha val="4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dirty="0" smtClean="0">
                <a:solidFill>
                  <a:srgbClr val="FFFF00"/>
                </a:solidFill>
              </a:rPr>
              <a:t>Management</a:t>
            </a:r>
          </a:p>
        </p:txBody>
      </p:sp>
      <p:pic>
        <p:nvPicPr>
          <p:cNvPr id="2" name="Picture 1"/>
          <p:cNvPicPr>
            <a:picLocks noChangeAspect="1" noChangeArrowheads="1"/>
          </p:cNvPicPr>
          <p:nvPr/>
        </p:nvPicPr>
        <p:blipFill>
          <a:blip r:embed="rId13"/>
          <a:srcRect/>
          <a:stretch>
            <a:fillRect/>
          </a:stretch>
        </p:blipFill>
        <p:spPr bwMode="auto">
          <a:xfrm>
            <a:off x="2806148" y="1822174"/>
            <a:ext cx="447531" cy="64273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0" name="Title 29"/>
          <p:cNvSpPr>
            <a:spLocks noGrp="1"/>
          </p:cNvSpPr>
          <p:nvPr>
            <p:ph type="title"/>
          </p:nvPr>
        </p:nvSpPr>
        <p:spPr>
          <a:xfrm>
            <a:off x="381000" y="228600"/>
            <a:ext cx="8393113" cy="646331"/>
          </a:xfrm>
        </p:spPr>
        <p:txBody>
          <a:bodyPr>
            <a:normAutofit/>
          </a:bodyPr>
          <a:lstStyle/>
          <a:p>
            <a:pPr lvl="0"/>
            <a:r>
              <a:rPr lang="en-US" dirty="0" smtClean="0"/>
              <a:t>Server 2008 Virtualization Technologies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childTnLst>
                                </p:cTn>
                              </p:par>
                            </p:childTnLst>
                          </p:cTn>
                        </p:par>
                        <p:par>
                          <p:cTn id="28" fill="hold">
                            <p:stCondLst>
                              <p:cond delay="1000"/>
                            </p:stCondLst>
                            <p:childTnLst>
                              <p:par>
                                <p:cTn id="29" presetID="12" presetClass="entr" presetSubtype="8"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slide(fromLeft)">
                                      <p:cBhvr>
                                        <p:cTn id="31" dur="10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1000"/>
                                        <p:tgtEl>
                                          <p:spTgt spid="64"/>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childTnLst>
                                </p:cTn>
                              </p:par>
                            </p:childTnLst>
                          </p:cTn>
                        </p:par>
                        <p:par>
                          <p:cTn id="44" fill="hold">
                            <p:stCondLst>
                              <p:cond delay="1000"/>
                            </p:stCondLst>
                            <p:childTnLst>
                              <p:par>
                                <p:cTn id="45" presetID="53"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childTnLst>
                                </p:cTn>
                              </p:par>
                            </p:childTnLst>
                          </p:cTn>
                        </p:par>
                        <p:par>
                          <p:cTn id="62" fill="hold">
                            <p:stCondLst>
                              <p:cond delay="1000"/>
                            </p:stCondLst>
                            <p:childTnLst>
                              <p:par>
                                <p:cTn id="63" presetID="12" presetClass="entr" presetSubtype="8" fill="hold" nodeType="afterEffect">
                                  <p:stCondLst>
                                    <p:cond delay="0"/>
                                  </p:stCondLst>
                                  <p:childTnLst>
                                    <p:set>
                                      <p:cBhvr>
                                        <p:cTn id="64" dur="1" fill="hold">
                                          <p:stCondLst>
                                            <p:cond delay="0"/>
                                          </p:stCondLst>
                                        </p:cTn>
                                        <p:tgtEl>
                                          <p:spTgt spid="228353"/>
                                        </p:tgtEl>
                                        <p:attrNameLst>
                                          <p:attrName>style.visibility</p:attrName>
                                        </p:attrNameLst>
                                      </p:cBhvr>
                                      <p:to>
                                        <p:strVal val="visible"/>
                                      </p:to>
                                    </p:set>
                                    <p:animEffect transition="in" filter="slide(fromLeft)">
                                      <p:cBhvr>
                                        <p:cTn id="65" dur="1000"/>
                                        <p:tgtEl>
                                          <p:spTgt spid="22835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000"/>
                                        <p:tgtEl>
                                          <p:spTgt spid="58"/>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circle(out)">
                                      <p:cBhvr>
                                        <p:cTn id="77" dur="2000"/>
                                        <p:tgtEl>
                                          <p:spTgt spid="35"/>
                                        </p:tgtEl>
                                      </p:cBhvr>
                                    </p:animEffect>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1000"/>
                                        <p:tgtEl>
                                          <p:spTgt spid="66"/>
                                        </p:tgtEl>
                                      </p:cBhvr>
                                    </p:animEffect>
                                  </p:childTnLst>
                                </p:cTn>
                              </p:par>
                            </p:childTnLst>
                          </p:cTn>
                        </p:par>
                        <p:par>
                          <p:cTn id="82" fill="hold">
                            <p:stCondLst>
                              <p:cond delay="3000"/>
                            </p:stCondLst>
                            <p:childTnLst>
                              <p:par>
                                <p:cTn id="83" presetID="10" presetClass="entr" presetSubtype="0" fill="hold"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43" grpId="0" animBg="1"/>
      <p:bldP spid="44" grpId="0" animBg="1"/>
      <p:bldP spid="58" grpId="0" animBg="1"/>
      <p:bldP spid="64" grpId="0" animBg="1"/>
      <p:bldP spid="6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 Session Broker</a:t>
            </a:r>
            <a:endParaRPr lang="en-GB" dirty="0"/>
          </a:p>
        </p:txBody>
      </p:sp>
      <p:sp>
        <p:nvSpPr>
          <p:cNvPr id="3" name="Content Placeholder 2"/>
          <p:cNvSpPr>
            <a:spLocks noGrp="1"/>
          </p:cNvSpPr>
          <p:nvPr>
            <p:ph idx="1"/>
          </p:nvPr>
        </p:nvSpPr>
        <p:spPr/>
        <p:txBody>
          <a:bodyPr/>
          <a:lstStyle/>
          <a:p>
            <a:r>
              <a:rPr lang="en-GB" dirty="0" smtClean="0"/>
              <a:t>Load balances sessions to terminal servers</a:t>
            </a:r>
          </a:p>
          <a:p>
            <a:r>
              <a:rPr lang="en-GB" dirty="0" smtClean="0"/>
              <a:t>Basic operation </a:t>
            </a:r>
          </a:p>
          <a:p>
            <a:pPr lvl="1"/>
            <a:r>
              <a:rPr lang="en-GB" dirty="0" smtClean="0"/>
              <a:t>User connects to a terminal server</a:t>
            </a:r>
          </a:p>
          <a:p>
            <a:pPr lvl="1"/>
            <a:r>
              <a:rPr lang="en-GB" dirty="0" smtClean="0"/>
              <a:t>Server knows it is in a farm</a:t>
            </a:r>
          </a:p>
          <a:p>
            <a:pPr lvl="1"/>
            <a:r>
              <a:rPr lang="en-GB" dirty="0" smtClean="0"/>
              <a:t>Server asks broker “where should this go ?”</a:t>
            </a:r>
          </a:p>
          <a:p>
            <a:pPr lvl="1"/>
            <a:r>
              <a:rPr lang="en-GB" dirty="0" smtClean="0"/>
              <a:t>User session is re-directed </a:t>
            </a:r>
          </a:p>
          <a:p>
            <a:pPr>
              <a:buNone/>
            </a:pPr>
            <a:endParaRPr lang="en-GB" dirty="0" smtClean="0"/>
          </a:p>
          <a:p>
            <a:pPr lvl="1"/>
            <a:endParaRPr lang="en-GB"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Broker’s decision process</a:t>
            </a:r>
            <a:endParaRPr lang="en-GB" dirty="0"/>
          </a:p>
        </p:txBody>
      </p:sp>
      <p:sp>
        <p:nvSpPr>
          <p:cNvPr id="3" name="Content Placeholder 2"/>
          <p:cNvSpPr>
            <a:spLocks noGrp="1"/>
          </p:cNvSpPr>
          <p:nvPr>
            <p:ph idx="1"/>
          </p:nvPr>
        </p:nvSpPr>
        <p:spPr/>
        <p:txBody>
          <a:bodyPr>
            <a:normAutofit/>
          </a:bodyPr>
          <a:lstStyle/>
          <a:p>
            <a:r>
              <a:rPr lang="en-GB" dirty="0" smtClean="0"/>
              <a:t>Does this user have a session ?</a:t>
            </a:r>
          </a:p>
          <a:p>
            <a:pPr lvl="1"/>
            <a:r>
              <a:rPr lang="en-GB" dirty="0" smtClean="0"/>
              <a:t>Reconnecting an open session</a:t>
            </a:r>
          </a:p>
          <a:p>
            <a:pPr lvl="1"/>
            <a:r>
              <a:rPr lang="en-GB" dirty="0" smtClean="0"/>
              <a:t>Second TS App session</a:t>
            </a:r>
          </a:p>
          <a:p>
            <a:pPr lvl="1"/>
            <a:r>
              <a:rPr lang="en-GB" dirty="0" smtClean="0"/>
              <a:t>If so connect to the same server</a:t>
            </a:r>
          </a:p>
          <a:p>
            <a:r>
              <a:rPr lang="en-GB" dirty="0" smtClean="0"/>
              <a:t>Does the server participate in load balancing ?</a:t>
            </a:r>
          </a:p>
          <a:p>
            <a:pPr lvl="1"/>
            <a:r>
              <a:rPr lang="en-GB" dirty="0" smtClean="0"/>
              <a:t>If not let it have the session </a:t>
            </a:r>
          </a:p>
          <a:p>
            <a:pPr lvl="1"/>
            <a:r>
              <a:rPr lang="en-GB" dirty="0" smtClean="0"/>
              <a:t>Otherwise, which servers allow new sessions ? </a:t>
            </a:r>
          </a:p>
          <a:p>
            <a:pPr lvl="1"/>
            <a:r>
              <a:rPr lang="en-GB" dirty="0" smtClean="0"/>
              <a:t>Calculate sessions / relative weight</a:t>
            </a:r>
          </a:p>
          <a:p>
            <a:pPr lvl="1"/>
            <a:r>
              <a:rPr lang="en-GB" dirty="0" smtClean="0"/>
              <a:t>Connect to server with lowest relative load </a:t>
            </a:r>
          </a:p>
          <a:p>
            <a:endParaRPr lang="en-GB" dirty="0" smtClean="0"/>
          </a:p>
          <a:p>
            <a:pPr lvl="1"/>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Server roles in a farm</a:t>
            </a:r>
            <a:endParaRPr lang="en-GB" dirty="0"/>
          </a:p>
        </p:txBody>
      </p:sp>
      <p:sp>
        <p:nvSpPr>
          <p:cNvPr id="3" name="Content Placeholder 2"/>
          <p:cNvSpPr>
            <a:spLocks noGrp="1"/>
          </p:cNvSpPr>
          <p:nvPr>
            <p:ph idx="1"/>
          </p:nvPr>
        </p:nvSpPr>
        <p:spPr/>
        <p:txBody>
          <a:bodyPr/>
          <a:lstStyle/>
          <a:p>
            <a:r>
              <a:rPr lang="en-GB" dirty="0" smtClean="0"/>
              <a:t>Broker</a:t>
            </a:r>
          </a:p>
          <a:p>
            <a:pPr lvl="1"/>
            <a:r>
              <a:rPr lang="en-GB" dirty="0" smtClean="0"/>
              <a:t>Tracks sessions</a:t>
            </a:r>
          </a:p>
          <a:p>
            <a:r>
              <a:rPr lang="en-GB" dirty="0" smtClean="0"/>
              <a:t>Redirector</a:t>
            </a:r>
          </a:p>
          <a:p>
            <a:pPr lvl="1"/>
            <a:r>
              <a:rPr lang="en-GB" dirty="0" smtClean="0"/>
              <a:t>All servers which users initially connect to</a:t>
            </a:r>
          </a:p>
          <a:p>
            <a:pPr lvl="1"/>
            <a:r>
              <a:rPr lang="en-GB" dirty="0" smtClean="0"/>
              <a:t>Connection might be round robin DNS</a:t>
            </a:r>
            <a:br>
              <a:rPr lang="en-GB" dirty="0" smtClean="0"/>
            </a:br>
            <a:r>
              <a:rPr lang="en-GB" dirty="0" smtClean="0"/>
              <a:t>or more sophisticated</a:t>
            </a:r>
          </a:p>
          <a:p>
            <a:r>
              <a:rPr lang="en-GB" dirty="0" smtClean="0"/>
              <a:t>Terminal server</a:t>
            </a:r>
          </a:p>
          <a:p>
            <a:pPr lvl="1"/>
            <a:r>
              <a:rPr lang="en-GB" dirty="0" smtClean="0"/>
              <a:t>Runs the user’s workload</a:t>
            </a:r>
          </a:p>
          <a:p>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Configuring Farm membership</a:t>
            </a:r>
            <a:endParaRPr lang="en-GB" dirty="0"/>
          </a:p>
        </p:txBody>
      </p:sp>
      <p:sp>
        <p:nvSpPr>
          <p:cNvPr id="3" name="Content Placeholder 2"/>
          <p:cNvSpPr>
            <a:spLocks noGrp="1"/>
          </p:cNvSpPr>
          <p:nvPr>
            <p:ph idx="1"/>
          </p:nvPr>
        </p:nvSpPr>
        <p:spPr>
          <a:xfrm>
            <a:off x="457200" y="1600200"/>
            <a:ext cx="4043362" cy="4525963"/>
          </a:xfrm>
        </p:spPr>
        <p:txBody>
          <a:bodyPr/>
          <a:lstStyle/>
          <a:p>
            <a:r>
              <a:rPr lang="en-GB" dirty="0" smtClean="0"/>
              <a:t>Group Policy</a:t>
            </a:r>
          </a:p>
          <a:p>
            <a:r>
              <a:rPr lang="en-GB" dirty="0" smtClean="0"/>
              <a:t>Or TS configuration</a:t>
            </a:r>
          </a:p>
        </p:txBody>
      </p:sp>
      <p:pic>
        <p:nvPicPr>
          <p:cNvPr id="1026" name="Picture 2"/>
          <p:cNvPicPr>
            <a:picLocks noChangeAspect="1" noChangeArrowheads="1"/>
          </p:cNvPicPr>
          <p:nvPr/>
        </p:nvPicPr>
        <p:blipFill>
          <a:blip r:embed="rId2"/>
          <a:srcRect/>
          <a:stretch>
            <a:fillRect/>
          </a:stretch>
        </p:blipFill>
        <p:spPr bwMode="auto">
          <a:xfrm>
            <a:off x="5072066" y="1714488"/>
            <a:ext cx="3848100" cy="4610100"/>
          </a:xfrm>
          <a:prstGeom prst="rect">
            <a:avLst/>
          </a:prstGeom>
          <a:noFill/>
          <a:ln w="9525">
            <a:noFill/>
            <a:miter lim="800000"/>
            <a:headEnd/>
            <a:tailEnd/>
          </a:ln>
          <a:effec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Or “</a:t>
            </a:r>
            <a:r>
              <a:rPr lang="en-GB" i="1" dirty="0" smtClean="0"/>
              <a:t>VPN considered harmful</a:t>
            </a:r>
            <a:r>
              <a:rPr lang="en-GB" dirty="0" smtClean="0"/>
              <a:t>”</a:t>
            </a:r>
            <a:endParaRPr lang="en-GB" dirty="0"/>
          </a:p>
        </p:txBody>
      </p:sp>
      <p:sp>
        <p:nvSpPr>
          <p:cNvPr id="4" name="Title 3"/>
          <p:cNvSpPr>
            <a:spLocks noGrp="1"/>
          </p:cNvSpPr>
          <p:nvPr>
            <p:ph type="ctrTitle"/>
          </p:nvPr>
        </p:nvSpPr>
        <p:spPr/>
        <p:txBody>
          <a:bodyPr/>
          <a:lstStyle/>
          <a:p>
            <a:r>
              <a:rPr lang="en-GB" dirty="0" smtClean="0"/>
              <a:t>TS Gateway</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 Gateway</a:t>
            </a:r>
            <a:endParaRPr lang="en-GB" dirty="0"/>
          </a:p>
        </p:txBody>
      </p:sp>
      <p:sp>
        <p:nvSpPr>
          <p:cNvPr id="3" name="Content Placeholder 2"/>
          <p:cNvSpPr>
            <a:spLocks noGrp="1"/>
          </p:cNvSpPr>
          <p:nvPr>
            <p:ph idx="1"/>
          </p:nvPr>
        </p:nvSpPr>
        <p:spPr/>
        <p:txBody>
          <a:bodyPr/>
          <a:lstStyle/>
          <a:p>
            <a:r>
              <a:rPr lang="en-GB" dirty="0" smtClean="0"/>
              <a:t>Tunnel RDP using “RPC over HTTP” technology</a:t>
            </a:r>
          </a:p>
          <a:p>
            <a:r>
              <a:rPr lang="en-GB" dirty="0" smtClean="0"/>
              <a:t>Allow client to connect from anywhere</a:t>
            </a:r>
          </a:p>
          <a:p>
            <a:endParaRPr lang="en-GB" dirty="0" smtClean="0"/>
          </a:p>
          <a:p>
            <a:endParaRPr lang="en-GB" dirty="0"/>
          </a:p>
        </p:txBody>
      </p:sp>
      <p:pic>
        <p:nvPicPr>
          <p:cNvPr id="8195" name="Picture 3"/>
          <p:cNvPicPr>
            <a:picLocks noChangeAspect="1" noChangeArrowheads="1"/>
          </p:cNvPicPr>
          <p:nvPr/>
        </p:nvPicPr>
        <p:blipFill>
          <a:blip r:embed="rId2"/>
          <a:srcRect/>
          <a:stretch>
            <a:fillRect/>
          </a:stretch>
        </p:blipFill>
        <p:spPr bwMode="auto">
          <a:xfrm>
            <a:off x="785786" y="3071810"/>
            <a:ext cx="2936081" cy="33147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3714744" y="3600450"/>
            <a:ext cx="2936081" cy="32575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Adds Additional roles...</a:t>
            </a:r>
            <a:endParaRPr lang="en-GB" dirty="0"/>
          </a:p>
        </p:txBody>
      </p:sp>
      <p:pic>
        <p:nvPicPr>
          <p:cNvPr id="6146" name="Picture 2"/>
          <p:cNvPicPr>
            <a:picLocks noGrp="1" noChangeAspect="1" noChangeArrowheads="1"/>
          </p:cNvPicPr>
          <p:nvPr>
            <p:ph idx="1"/>
          </p:nvPr>
        </p:nvPicPr>
        <p:blipFill>
          <a:blip r:embed="rId2"/>
          <a:stretch>
            <a:fillRect/>
          </a:stretch>
        </p:blipFill>
        <p:spPr bwMode="auto">
          <a:xfrm>
            <a:off x="1595437" y="2374106"/>
            <a:ext cx="5953125" cy="35623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Configuration</a:t>
            </a:r>
            <a:endParaRPr lang="en-GB" dirty="0"/>
          </a:p>
        </p:txBody>
      </p:sp>
      <p:sp>
        <p:nvSpPr>
          <p:cNvPr id="3" name="Content Placeholder 2"/>
          <p:cNvSpPr>
            <a:spLocks noGrp="1"/>
          </p:cNvSpPr>
          <p:nvPr>
            <p:ph idx="1"/>
          </p:nvPr>
        </p:nvSpPr>
        <p:spPr/>
        <p:txBody>
          <a:bodyPr/>
          <a:lstStyle/>
          <a:p>
            <a:r>
              <a:rPr lang="en-GB" dirty="0" smtClean="0"/>
              <a:t>Client</a:t>
            </a:r>
          </a:p>
          <a:p>
            <a:pPr lvl="1"/>
            <a:r>
              <a:rPr lang="en-GB" dirty="0" smtClean="0"/>
              <a:t>Setting in Group policy, or per connection</a:t>
            </a:r>
          </a:p>
          <a:p>
            <a:r>
              <a:rPr lang="en-GB" dirty="0" smtClean="0"/>
              <a:t>Server</a:t>
            </a:r>
          </a:p>
          <a:p>
            <a:pPr lvl="1"/>
            <a:r>
              <a:rPr lang="en-GB" dirty="0" smtClean="0"/>
              <a:t>Install role</a:t>
            </a:r>
          </a:p>
          <a:p>
            <a:pPr lvl="1"/>
            <a:r>
              <a:rPr lang="en-GB" dirty="0" smtClean="0"/>
              <a:t>Choose a Certificate </a:t>
            </a:r>
          </a:p>
          <a:p>
            <a:pPr lvl="1"/>
            <a:r>
              <a:rPr lang="en-GB" dirty="0" smtClean="0"/>
              <a:t>Set a Connection Access policy </a:t>
            </a:r>
          </a:p>
          <a:p>
            <a:pPr lvl="2"/>
            <a:r>
              <a:rPr lang="en-GB" dirty="0" smtClean="0"/>
              <a:t>Who and How</a:t>
            </a:r>
          </a:p>
          <a:p>
            <a:pPr lvl="1"/>
            <a:r>
              <a:rPr lang="en-GB" dirty="0" smtClean="0"/>
              <a:t>Set a Resource  Access Policy</a:t>
            </a:r>
          </a:p>
          <a:p>
            <a:pPr lvl="2"/>
            <a:r>
              <a:rPr lang="en-GB" dirty="0" smtClean="0"/>
              <a:t>What</a:t>
            </a:r>
          </a:p>
          <a:p>
            <a:pPr lvl="1"/>
            <a:r>
              <a:rPr lang="en-GB" dirty="0" smtClean="0"/>
              <a:t>Multiple Servers can form farms</a:t>
            </a:r>
          </a:p>
          <a:p>
            <a:pPr lvl="1"/>
            <a:r>
              <a:rPr lang="en-GB" dirty="0" smtClean="0"/>
              <a:t>Publish with ISA...</a:t>
            </a:r>
          </a:p>
          <a:p>
            <a:endParaRPr lang="en-GB" dirty="0" smtClean="0"/>
          </a:p>
          <a:p>
            <a:pPr lvl="1"/>
            <a:endParaRPr lang="en-GB" dirty="0" smtClean="0"/>
          </a:p>
          <a:p>
            <a:endParaRPr lang="en-GB"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TS Gateway</a:t>
            </a:r>
            <a:endParaRPr lang="en-GB" dirty="0"/>
          </a:p>
        </p:txBody>
      </p:sp>
      <p:sp>
        <p:nvSpPr>
          <p:cNvPr id="4" name="Title 3"/>
          <p:cNvSpPr>
            <a:spLocks noGrp="1"/>
          </p:cNvSpPr>
          <p:nvPr>
            <p:ph type="ctrTitle"/>
          </p:nvPr>
        </p:nvSpPr>
        <p:spPr/>
        <p:txBody>
          <a:bodyPr/>
          <a:lstStyle/>
          <a:p>
            <a:r>
              <a:rPr lang="en-GB" dirty="0" smtClean="0"/>
              <a:t>Demo</a:t>
            </a:r>
            <a:endParaRPr lang="en-GB"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Combining Web Access with gateway</a:t>
            </a:r>
            <a:endParaRPr lang="en-GB" dirty="0"/>
          </a:p>
        </p:txBody>
      </p:sp>
      <p:sp>
        <p:nvSpPr>
          <p:cNvPr id="3" name="Content Placeholder 2"/>
          <p:cNvSpPr>
            <a:spLocks noGrp="1"/>
          </p:cNvSpPr>
          <p:nvPr>
            <p:ph idx="1"/>
          </p:nvPr>
        </p:nvSpPr>
        <p:spPr/>
        <p:txBody>
          <a:bodyPr/>
          <a:lstStyle/>
          <a:p>
            <a:r>
              <a:rPr lang="en-GB" dirty="0" smtClean="0"/>
              <a:t>The Apps on offer in Web access</a:t>
            </a:r>
            <a:br>
              <a:rPr lang="en-GB" dirty="0" smtClean="0"/>
            </a:br>
            <a:r>
              <a:rPr lang="en-GB" dirty="0" smtClean="0"/>
              <a:t>can specify the gateway</a:t>
            </a:r>
          </a:p>
          <a:p>
            <a:pPr>
              <a:buNone/>
            </a:pPr>
            <a:r>
              <a:rPr lang="en-GB" dirty="0" smtClean="0"/>
              <a:t> 	(And can specify the TS Farm)</a:t>
            </a:r>
          </a:p>
          <a:p>
            <a:r>
              <a:rPr lang="en-GB" dirty="0" smtClean="0"/>
              <a:t>So publish the Web Access page and</a:t>
            </a:r>
            <a:br>
              <a:rPr lang="en-GB" dirty="0" smtClean="0"/>
            </a:br>
            <a:r>
              <a:rPr lang="en-GB" dirty="0" smtClean="0"/>
              <a:t>publish the gateway ....</a:t>
            </a:r>
          </a:p>
          <a:p>
            <a:endParaRPr lang="en-GB" dirty="0" smtClean="0"/>
          </a:p>
          <a:p>
            <a:r>
              <a:rPr lang="en-GB" dirty="0" smtClean="0"/>
              <a:t>Users get a portal of published LOB apps </a:t>
            </a:r>
            <a:br>
              <a:rPr lang="en-GB" dirty="0" smtClean="0"/>
            </a:br>
            <a:r>
              <a:rPr lang="en-GB" dirty="0" smtClean="0"/>
              <a:t>Accessible from wherever they are</a:t>
            </a:r>
          </a:p>
          <a:p>
            <a:pPr>
              <a:buNone/>
            </a:pPr>
            <a:endParaRPr lang="en-GB" dirty="0" smtClean="0"/>
          </a:p>
          <a:p>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Rectangle 30721" descr="5 bar glass rectangle"/>
          <p:cNvPicPr>
            <a:picLocks noChangeAspect="1" noChangeArrowheads="1"/>
          </p:cNvPicPr>
          <p:nvPr/>
        </p:nvPicPr>
        <p:blipFill>
          <a:blip r:embed="rId3"/>
          <a:srcRect/>
          <a:stretch>
            <a:fillRect/>
          </a:stretch>
        </p:blipFill>
        <p:spPr bwMode="auto">
          <a:xfrm>
            <a:off x="238125" y="1524000"/>
            <a:ext cx="8683625" cy="4899025"/>
          </a:xfrm>
          <a:prstGeom prst="rect">
            <a:avLst/>
          </a:prstGeom>
          <a:gradFill>
            <a:gsLst>
              <a:gs pos="0">
                <a:schemeClr val="bg2">
                  <a:alpha val="80000"/>
                </a:schemeClr>
              </a:gs>
              <a:gs pos="100000">
                <a:schemeClr val="bg2">
                  <a:lumMod val="65000"/>
                  <a:lumOff val="35000"/>
                  <a:alpha val="80000"/>
                </a:schemeClr>
              </a:gs>
            </a:gsLst>
            <a:lin ang="5400000" scaled="1"/>
          </a:gradFill>
          <a:ln w="9525">
            <a:noFill/>
            <a:miter lim="800000"/>
            <a:headEnd/>
            <a:tailEnd/>
          </a:ln>
          <a:effectLst>
            <a:outerShdw blurRad="63500" sx="102000" sy="102000" algn="ctr" rotWithShape="0">
              <a:prstClr val="black">
                <a:alpha val="40000"/>
              </a:prstClr>
            </a:outerShdw>
            <a:softEdge rad="31750"/>
          </a:effectLst>
        </p:spPr>
      </p:pic>
      <p:pic>
        <p:nvPicPr>
          <p:cNvPr id="30723" name="Rectangle 30722" descr="white bar with faded ends"/>
          <p:cNvPicPr>
            <a:picLocks noChangeAspect="1" noChangeArrowheads="1"/>
          </p:cNvPicPr>
          <p:nvPr/>
        </p:nvPicPr>
        <p:blipFill>
          <a:blip r:embed="rId4">
            <a:lum bright="-96000"/>
          </a:blip>
          <a:srcRect/>
          <a:stretch>
            <a:fillRect/>
          </a:stretch>
        </p:blipFill>
        <p:spPr bwMode="auto">
          <a:xfrm>
            <a:off x="358775" y="1630363"/>
            <a:ext cx="8456613" cy="857250"/>
          </a:xfrm>
          <a:prstGeom prst="rect">
            <a:avLst/>
          </a:prstGeom>
          <a:noFill/>
          <a:ln w="9525">
            <a:noFill/>
            <a:miter lim="800000"/>
            <a:headEnd/>
            <a:tailEnd/>
          </a:ln>
        </p:spPr>
      </p:pic>
      <p:pic>
        <p:nvPicPr>
          <p:cNvPr id="30724" name="Rectangle 30723" descr="long rectangle"/>
          <p:cNvPicPr>
            <a:picLocks noChangeAspect="1" noChangeArrowheads="1"/>
          </p:cNvPicPr>
          <p:nvPr/>
        </p:nvPicPr>
        <p:blipFill>
          <a:blip r:embed="rId5"/>
          <a:srcRect/>
          <a:stretch>
            <a:fillRect/>
          </a:stretch>
        </p:blipFill>
        <p:spPr bwMode="auto">
          <a:xfrm>
            <a:off x="342900" y="1663700"/>
            <a:ext cx="8488363" cy="790575"/>
          </a:xfrm>
          <a:prstGeom prst="rect">
            <a:avLst/>
          </a:prstGeom>
          <a:noFill/>
          <a:ln w="9525">
            <a:noFill/>
            <a:miter lim="800000"/>
            <a:headEnd/>
            <a:tailEnd/>
          </a:ln>
        </p:spPr>
      </p:pic>
      <p:pic>
        <p:nvPicPr>
          <p:cNvPr id="30725" name="Rectangle 30724" descr="5 bar - 2"/>
          <p:cNvPicPr>
            <a:picLocks noChangeAspect="1" noChangeArrowheads="1"/>
          </p:cNvPicPr>
          <p:nvPr/>
        </p:nvPicPr>
        <p:blipFill>
          <a:blip r:embed="rId6"/>
          <a:srcRect/>
          <a:stretch>
            <a:fillRect/>
          </a:stretch>
        </p:blipFill>
        <p:spPr bwMode="auto">
          <a:xfrm>
            <a:off x="1978025" y="2540000"/>
            <a:ext cx="1758950" cy="3878263"/>
          </a:xfrm>
          <a:prstGeom prst="rect">
            <a:avLst/>
          </a:prstGeom>
          <a:noFill/>
          <a:ln w="9525">
            <a:noFill/>
            <a:miter lim="800000"/>
            <a:headEnd/>
            <a:tailEnd/>
          </a:ln>
          <a:effectLst>
            <a:innerShdw blurRad="114300">
              <a:prstClr val="black"/>
            </a:innerShdw>
          </a:effectLst>
        </p:spPr>
      </p:pic>
      <p:pic>
        <p:nvPicPr>
          <p:cNvPr id="30726" name="Rectangle 30725" descr="5 bar - 1"/>
          <p:cNvPicPr>
            <a:picLocks noChangeAspect="1" noChangeArrowheads="1"/>
          </p:cNvPicPr>
          <p:nvPr/>
        </p:nvPicPr>
        <p:blipFill>
          <a:blip r:embed="rId7"/>
          <a:srcRect/>
          <a:stretch>
            <a:fillRect/>
          </a:stretch>
        </p:blipFill>
        <p:spPr bwMode="auto">
          <a:xfrm>
            <a:off x="292100" y="2540000"/>
            <a:ext cx="1693863" cy="3878263"/>
          </a:xfrm>
          <a:prstGeom prst="rect">
            <a:avLst/>
          </a:prstGeom>
          <a:noFill/>
          <a:ln w="9525">
            <a:noFill/>
            <a:miter lim="800000"/>
            <a:headEnd/>
            <a:tailEnd/>
          </a:ln>
          <a:effectLst>
            <a:innerShdw blurRad="114300">
              <a:prstClr val="black"/>
            </a:innerShdw>
          </a:effectLst>
        </p:spPr>
      </p:pic>
      <p:pic>
        <p:nvPicPr>
          <p:cNvPr id="30727" name="Rectangle 30726" descr="5 bar - 3"/>
          <p:cNvPicPr>
            <a:picLocks noChangeAspect="1" noChangeArrowheads="1"/>
          </p:cNvPicPr>
          <p:nvPr/>
        </p:nvPicPr>
        <p:blipFill>
          <a:blip r:embed="rId8"/>
          <a:srcRect/>
          <a:stretch>
            <a:fillRect/>
          </a:stretch>
        </p:blipFill>
        <p:spPr bwMode="auto">
          <a:xfrm>
            <a:off x="3727450" y="2540000"/>
            <a:ext cx="1758950" cy="3878263"/>
          </a:xfrm>
          <a:prstGeom prst="rect">
            <a:avLst/>
          </a:prstGeom>
          <a:noFill/>
          <a:ln w="9525">
            <a:noFill/>
            <a:miter lim="800000"/>
            <a:headEnd/>
            <a:tailEnd/>
          </a:ln>
          <a:effectLst>
            <a:innerShdw blurRad="114300">
              <a:prstClr val="black"/>
            </a:innerShdw>
          </a:effectLst>
        </p:spPr>
      </p:pic>
      <p:pic>
        <p:nvPicPr>
          <p:cNvPr id="30728" name="Rectangle 30727" descr="5 bar - 4"/>
          <p:cNvPicPr>
            <a:picLocks noChangeAspect="1" noChangeArrowheads="1"/>
          </p:cNvPicPr>
          <p:nvPr/>
        </p:nvPicPr>
        <p:blipFill>
          <a:blip r:embed="rId9"/>
          <a:srcRect/>
          <a:stretch>
            <a:fillRect/>
          </a:stretch>
        </p:blipFill>
        <p:spPr bwMode="auto">
          <a:xfrm>
            <a:off x="5486400" y="2540000"/>
            <a:ext cx="1758950" cy="3878263"/>
          </a:xfrm>
          <a:prstGeom prst="rect">
            <a:avLst/>
          </a:prstGeom>
          <a:noFill/>
          <a:ln w="9525">
            <a:noFill/>
            <a:miter lim="800000"/>
            <a:headEnd/>
            <a:tailEnd/>
          </a:ln>
          <a:effectLst>
            <a:innerShdw blurRad="114300">
              <a:prstClr val="black"/>
            </a:innerShdw>
          </a:effectLst>
        </p:spPr>
      </p:pic>
      <p:pic>
        <p:nvPicPr>
          <p:cNvPr id="30729" name="Rectangle 30728" descr="5 bar - 5"/>
          <p:cNvPicPr>
            <a:picLocks noChangeAspect="1" noChangeArrowheads="1"/>
          </p:cNvPicPr>
          <p:nvPr/>
        </p:nvPicPr>
        <p:blipFill>
          <a:blip r:embed="rId10"/>
          <a:srcRect/>
          <a:stretch>
            <a:fillRect/>
          </a:stretch>
        </p:blipFill>
        <p:spPr bwMode="auto">
          <a:xfrm>
            <a:off x="7226300" y="2540000"/>
            <a:ext cx="1685925" cy="3878263"/>
          </a:xfrm>
          <a:prstGeom prst="rect">
            <a:avLst/>
          </a:prstGeom>
          <a:noFill/>
          <a:ln w="9525">
            <a:noFill/>
            <a:miter lim="800000"/>
            <a:headEnd/>
            <a:tailEnd/>
          </a:ln>
          <a:effectLst>
            <a:innerShdw blurRad="114300">
              <a:prstClr val="black"/>
            </a:innerShdw>
          </a:effectLst>
        </p:spPr>
      </p:pic>
      <p:sp>
        <p:nvSpPr>
          <p:cNvPr id="36876" name="Shape 30731"/>
          <p:cNvSpPr>
            <a:spLocks noGrp="1" noChangeArrowheads="1"/>
          </p:cNvSpPr>
          <p:nvPr>
            <p:ph type="title"/>
          </p:nvPr>
        </p:nvSpPr>
        <p:spPr/>
        <p:txBody>
          <a:bodyPr>
            <a:normAutofit/>
          </a:bodyPr>
          <a:lstStyle/>
          <a:p>
            <a:r>
              <a:rPr lang="en-US" dirty="0" smtClean="0"/>
              <a:t>Virtualization Investments</a:t>
            </a:r>
            <a:endParaRPr lang="en-US" dirty="0"/>
          </a:p>
        </p:txBody>
      </p:sp>
      <p:pic>
        <p:nvPicPr>
          <p:cNvPr id="30734" name="Rectangle 30733" descr="System Center Virtual Machine Manager logo bl"/>
          <p:cNvPicPr>
            <a:picLocks noChangeAspect="1" noChangeArrowheads="1"/>
          </p:cNvPicPr>
          <p:nvPr/>
        </p:nvPicPr>
        <p:blipFill>
          <a:blip r:embed="rId11"/>
          <a:srcRect/>
          <a:stretch>
            <a:fillRect/>
          </a:stretch>
        </p:blipFill>
        <p:spPr bwMode="auto">
          <a:xfrm>
            <a:off x="3886200" y="3048000"/>
            <a:ext cx="1514475" cy="395288"/>
          </a:xfrm>
          <a:prstGeom prst="rect">
            <a:avLst/>
          </a:prstGeom>
          <a:noFill/>
          <a:ln w="9525">
            <a:noFill/>
            <a:miter lim="800000"/>
            <a:headEnd/>
            <a:tailEnd/>
          </a:ln>
        </p:spPr>
      </p:pic>
      <p:pic>
        <p:nvPicPr>
          <p:cNvPr id="30735" name="Rectangle 30734" descr="virtual server 2005 r2 standard edition logo cl"/>
          <p:cNvPicPr>
            <a:picLocks noChangeAspect="1" noChangeArrowheads="1"/>
          </p:cNvPicPr>
          <p:nvPr/>
        </p:nvPicPr>
        <p:blipFill>
          <a:blip r:embed="rId12"/>
          <a:srcRect/>
          <a:stretch>
            <a:fillRect/>
          </a:stretch>
        </p:blipFill>
        <p:spPr bwMode="auto">
          <a:xfrm>
            <a:off x="2085975" y="3505200"/>
            <a:ext cx="1498600" cy="219075"/>
          </a:xfrm>
          <a:prstGeom prst="rect">
            <a:avLst/>
          </a:prstGeom>
          <a:noFill/>
          <a:ln w="9525">
            <a:noFill/>
            <a:miter lim="800000"/>
            <a:headEnd/>
            <a:tailEnd/>
          </a:ln>
        </p:spPr>
      </p:pic>
      <p:pic>
        <p:nvPicPr>
          <p:cNvPr id="30736" name="Rectangle 30735" descr="Windows Vista Logo Horizontal B"/>
          <p:cNvPicPr>
            <a:picLocks noChangeAspect="1" noChangeArrowheads="1"/>
          </p:cNvPicPr>
          <p:nvPr/>
        </p:nvPicPr>
        <p:blipFill>
          <a:blip r:embed="rId13"/>
          <a:srcRect/>
          <a:stretch>
            <a:fillRect/>
          </a:stretch>
        </p:blipFill>
        <p:spPr bwMode="auto">
          <a:xfrm>
            <a:off x="381000" y="3438525"/>
            <a:ext cx="1524000" cy="306388"/>
          </a:xfrm>
          <a:prstGeom prst="rect">
            <a:avLst/>
          </a:prstGeom>
          <a:noFill/>
          <a:ln w="9525">
            <a:noFill/>
            <a:miter lim="800000"/>
            <a:headEnd/>
            <a:tailEnd/>
          </a:ln>
        </p:spPr>
      </p:pic>
      <p:sp>
        <p:nvSpPr>
          <p:cNvPr id="30737" name="Rectangle 30736"/>
          <p:cNvSpPr>
            <a:spLocks noChangeArrowheads="1"/>
          </p:cNvSpPr>
          <p:nvPr/>
        </p:nvSpPr>
        <p:spPr bwMode="ltGray">
          <a:xfrm>
            <a:off x="3733800" y="1946275"/>
            <a:ext cx="1676400" cy="2215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600" b="1" dirty="0">
                <a:solidFill>
                  <a:schemeClr val="bg1"/>
                </a:solidFill>
                <a:effectLst>
                  <a:outerShdw blurRad="38100" dist="38100" dir="2700000" algn="tl">
                    <a:srgbClr val="000000"/>
                  </a:outerShdw>
                </a:effectLst>
                <a:latin typeface="+mn-lt"/>
              </a:rPr>
              <a:t>Management</a:t>
            </a:r>
          </a:p>
        </p:txBody>
      </p:sp>
      <p:sp>
        <p:nvSpPr>
          <p:cNvPr id="30738" name="TextBox 30737"/>
          <p:cNvSpPr txBox="1">
            <a:spLocks noChangeArrowheads="1"/>
          </p:cNvSpPr>
          <p:nvPr/>
        </p:nvSpPr>
        <p:spPr bwMode="ltGray">
          <a:xfrm>
            <a:off x="1981200" y="1946275"/>
            <a:ext cx="1619250" cy="2215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600" b="1" dirty="0">
                <a:solidFill>
                  <a:schemeClr val="bg1"/>
                </a:solidFill>
                <a:effectLst>
                  <a:outerShdw blurRad="38100" dist="38100" dir="2700000" algn="tl">
                    <a:srgbClr val="000000"/>
                  </a:outerShdw>
                </a:effectLst>
                <a:latin typeface="+mn-lt"/>
              </a:rPr>
              <a:t>Infrastructure</a:t>
            </a:r>
          </a:p>
        </p:txBody>
      </p:sp>
      <p:sp>
        <p:nvSpPr>
          <p:cNvPr id="30739" name="Rectangle 30738"/>
          <p:cNvSpPr>
            <a:spLocks noChangeArrowheads="1"/>
          </p:cNvSpPr>
          <p:nvPr/>
        </p:nvSpPr>
        <p:spPr bwMode="ltGray">
          <a:xfrm>
            <a:off x="7216775" y="1946275"/>
            <a:ext cx="1622425" cy="2215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600" b="1" dirty="0">
                <a:solidFill>
                  <a:schemeClr val="bg1"/>
                </a:solidFill>
                <a:effectLst>
                  <a:outerShdw blurRad="38100" dist="38100" dir="2700000" algn="tl">
                    <a:srgbClr val="000000"/>
                  </a:outerShdw>
                </a:effectLst>
                <a:latin typeface="+mn-lt"/>
              </a:rPr>
              <a:t>Applications </a:t>
            </a:r>
          </a:p>
        </p:txBody>
      </p:sp>
      <p:sp>
        <p:nvSpPr>
          <p:cNvPr id="30740" name="Rectangle 30739"/>
          <p:cNvSpPr>
            <a:spLocks noChangeArrowheads="1"/>
          </p:cNvSpPr>
          <p:nvPr/>
        </p:nvSpPr>
        <p:spPr bwMode="ltGray">
          <a:xfrm>
            <a:off x="5467350" y="1946275"/>
            <a:ext cx="1695450" cy="2215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600" b="1" dirty="0">
                <a:solidFill>
                  <a:schemeClr val="bg1"/>
                </a:solidFill>
                <a:effectLst>
                  <a:outerShdw blurRad="38100" dist="38100" dir="2700000" algn="tl">
                    <a:srgbClr val="000000"/>
                  </a:outerShdw>
                </a:effectLst>
                <a:latin typeface="+mn-lt"/>
              </a:rPr>
              <a:t>Interoperability</a:t>
            </a:r>
          </a:p>
        </p:txBody>
      </p:sp>
      <p:sp>
        <p:nvSpPr>
          <p:cNvPr id="30741" name="Rectangle 30740"/>
          <p:cNvSpPr>
            <a:spLocks noChangeArrowheads="1"/>
          </p:cNvSpPr>
          <p:nvPr/>
        </p:nvSpPr>
        <p:spPr bwMode="ltGray">
          <a:xfrm>
            <a:off x="390525" y="1946275"/>
            <a:ext cx="1524000" cy="2215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n-US" sz="1600" b="1" dirty="0">
                <a:solidFill>
                  <a:schemeClr val="bg1"/>
                </a:solidFill>
                <a:effectLst>
                  <a:outerShdw blurRad="38100" dist="38100" dir="2700000" algn="tl">
                    <a:srgbClr val="000000"/>
                  </a:outerShdw>
                </a:effectLst>
                <a:latin typeface="+mn-lt"/>
              </a:rPr>
              <a:t>Licensing</a:t>
            </a:r>
          </a:p>
        </p:txBody>
      </p:sp>
      <p:pic>
        <p:nvPicPr>
          <p:cNvPr id="30742" name="Rectangle 30741" descr="Windows Server 2003 v b logo"/>
          <p:cNvPicPr>
            <a:picLocks noChangeAspect="1" noChangeArrowheads="1"/>
          </p:cNvPicPr>
          <p:nvPr/>
        </p:nvPicPr>
        <p:blipFill>
          <a:blip r:embed="rId14"/>
          <a:srcRect/>
          <a:stretch>
            <a:fillRect/>
          </a:stretch>
        </p:blipFill>
        <p:spPr bwMode="auto">
          <a:xfrm>
            <a:off x="365125" y="2743200"/>
            <a:ext cx="1524000" cy="458788"/>
          </a:xfrm>
          <a:prstGeom prst="rect">
            <a:avLst/>
          </a:prstGeom>
          <a:noFill/>
          <a:ln w="9525">
            <a:noFill/>
            <a:miter lim="800000"/>
            <a:headEnd/>
            <a:tailEnd/>
          </a:ln>
        </p:spPr>
      </p:pic>
      <p:grpSp>
        <p:nvGrpSpPr>
          <p:cNvPr id="2" name="Group 46"/>
          <p:cNvGrpSpPr>
            <a:grpSpLocks/>
          </p:cNvGrpSpPr>
          <p:nvPr/>
        </p:nvGrpSpPr>
        <p:grpSpPr bwMode="auto">
          <a:xfrm>
            <a:off x="5830888" y="2571626"/>
            <a:ext cx="1069975" cy="1415546"/>
            <a:chOff x="3600" y="1667"/>
            <a:chExt cx="786" cy="1015"/>
          </a:xfrm>
        </p:grpSpPr>
        <p:grpSp>
          <p:nvGrpSpPr>
            <p:cNvPr id="3" name="Group 44"/>
            <p:cNvGrpSpPr>
              <a:grpSpLocks/>
            </p:cNvGrpSpPr>
            <p:nvPr/>
          </p:nvGrpSpPr>
          <p:grpSpPr bwMode="auto">
            <a:xfrm>
              <a:off x="3600" y="1667"/>
              <a:ext cx="786" cy="1015"/>
              <a:chOff x="3630" y="1710"/>
              <a:chExt cx="646" cy="835"/>
            </a:xfrm>
          </p:grpSpPr>
          <p:pic>
            <p:nvPicPr>
              <p:cNvPr id="36897" name="Rectangle 30751"/>
              <p:cNvPicPr>
                <a:picLocks noChangeAspect="1" noChangeArrowheads="1"/>
              </p:cNvPicPr>
              <p:nvPr/>
            </p:nvPicPr>
            <p:blipFill>
              <a:blip r:embed="rId15">
                <a:clrChange>
                  <a:clrFrom>
                    <a:srgbClr val="FFFFFF"/>
                  </a:clrFrom>
                  <a:clrTo>
                    <a:srgbClr val="FFFFFF">
                      <a:alpha val="0"/>
                    </a:srgbClr>
                  </a:clrTo>
                </a:clrChange>
                <a:lum bright="48000" contrast="66000"/>
              </a:blip>
              <a:srcRect/>
              <a:stretch>
                <a:fillRect/>
              </a:stretch>
            </p:blipFill>
            <p:spPr bwMode="auto">
              <a:xfrm>
                <a:off x="3720" y="2379"/>
                <a:ext cx="388" cy="166"/>
              </a:xfrm>
              <a:prstGeom prst="rect">
                <a:avLst/>
              </a:prstGeom>
              <a:noFill/>
              <a:ln w="9525">
                <a:noFill/>
                <a:miter lim="800000"/>
                <a:headEnd/>
                <a:tailEnd/>
              </a:ln>
            </p:spPr>
          </p:pic>
          <p:pic>
            <p:nvPicPr>
              <p:cNvPr id="36898" name="Rectangle 30752" descr="Windows Vista Logo Vertical B"/>
              <p:cNvPicPr>
                <a:picLocks noChangeAspect="1" noChangeArrowheads="1"/>
              </p:cNvPicPr>
              <p:nvPr/>
            </p:nvPicPr>
            <p:blipFill>
              <a:blip r:embed="rId16" cstate="print"/>
              <a:srcRect/>
              <a:stretch>
                <a:fillRect/>
              </a:stretch>
            </p:blipFill>
            <p:spPr bwMode="auto">
              <a:xfrm>
                <a:off x="3630" y="1710"/>
                <a:ext cx="288" cy="244"/>
              </a:xfrm>
              <a:prstGeom prst="rect">
                <a:avLst/>
              </a:prstGeom>
              <a:noFill/>
              <a:ln w="9525">
                <a:noFill/>
                <a:miter lim="800000"/>
                <a:headEnd/>
                <a:tailEnd/>
              </a:ln>
            </p:spPr>
          </p:pic>
          <p:pic>
            <p:nvPicPr>
              <p:cNvPr id="36899" name="Rectangle 30753" descr="3 white curved arrows"/>
              <p:cNvPicPr>
                <a:picLocks noChangeAspect="1" noChangeArrowheads="1"/>
              </p:cNvPicPr>
              <p:nvPr/>
            </p:nvPicPr>
            <p:blipFill>
              <a:blip r:embed="rId17" cstate="print">
                <a:lum bright="-100000"/>
              </a:blip>
              <a:srcRect/>
              <a:stretch>
                <a:fillRect/>
              </a:stretch>
            </p:blipFill>
            <p:spPr bwMode="auto">
              <a:xfrm rot="1483270">
                <a:off x="3744" y="1728"/>
                <a:ext cx="418" cy="492"/>
              </a:xfrm>
              <a:prstGeom prst="rect">
                <a:avLst/>
              </a:prstGeom>
              <a:noFill/>
              <a:ln w="9525">
                <a:noFill/>
                <a:miter lim="800000"/>
                <a:headEnd/>
                <a:tailEnd/>
              </a:ln>
            </p:spPr>
          </p:pic>
          <p:pic>
            <p:nvPicPr>
              <p:cNvPr id="36900" name="Rectangle 30754"/>
              <p:cNvPicPr>
                <a:picLocks noChangeAspect="1" noChangeArrowheads="1"/>
              </p:cNvPicPr>
              <p:nvPr/>
            </p:nvPicPr>
            <p:blipFill>
              <a:blip r:embed="rId18"/>
              <a:srcRect/>
              <a:stretch>
                <a:fillRect/>
              </a:stretch>
            </p:blipFill>
            <p:spPr bwMode="auto">
              <a:xfrm>
                <a:off x="4008" y="1734"/>
                <a:ext cx="268" cy="311"/>
              </a:xfrm>
              <a:prstGeom prst="rect">
                <a:avLst/>
              </a:prstGeom>
              <a:noFill/>
              <a:ln w="9525">
                <a:noFill/>
                <a:miter lim="800000"/>
                <a:headEnd/>
                <a:tailEnd/>
              </a:ln>
            </p:spPr>
          </p:pic>
        </p:grpSp>
        <p:pic>
          <p:nvPicPr>
            <p:cNvPr id="36896" name="Rectangle 30750" descr="Server"/>
            <p:cNvPicPr>
              <a:picLocks noChangeAspect="1" noChangeArrowheads="1"/>
            </p:cNvPicPr>
            <p:nvPr/>
          </p:nvPicPr>
          <p:blipFill>
            <a:blip r:embed="rId19" cstate="print"/>
            <a:srcRect/>
            <a:stretch>
              <a:fillRect/>
            </a:stretch>
          </p:blipFill>
          <p:spPr bwMode="auto">
            <a:xfrm>
              <a:off x="3888" y="1920"/>
              <a:ext cx="187" cy="256"/>
            </a:xfrm>
            <a:prstGeom prst="rect">
              <a:avLst/>
            </a:prstGeom>
            <a:noFill/>
            <a:ln w="9525">
              <a:noFill/>
              <a:miter lim="800000"/>
              <a:headEnd/>
              <a:tailEnd/>
            </a:ln>
          </p:spPr>
        </p:pic>
      </p:grpSp>
      <p:sp>
        <p:nvSpPr>
          <p:cNvPr id="30745" name="Rounded Rectangle 30744"/>
          <p:cNvSpPr>
            <a:spLocks noChangeArrowheads="1"/>
          </p:cNvSpPr>
          <p:nvPr/>
        </p:nvSpPr>
        <p:spPr bwMode="blackGray">
          <a:xfrm>
            <a:off x="2047875" y="3982720"/>
            <a:ext cx="1590675" cy="2324100"/>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rIns="9144"/>
          <a:lstStyle/>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Create agility</a:t>
            </a:r>
          </a:p>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Better utilize</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server resources</a:t>
            </a:r>
          </a:p>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Partner with AMD and Intel</a:t>
            </a:r>
          </a:p>
          <a:p>
            <a:pPr marL="95250" indent="-95250" eaLnBrk="0" hangingPunct="0">
              <a:lnSpc>
                <a:spcPct val="90000"/>
              </a:lnSpc>
              <a:spcBef>
                <a:spcPct val="30000"/>
              </a:spcBef>
              <a:buClr>
                <a:schemeClr val="tx2"/>
              </a:buClr>
              <a:buSzPct val="65000"/>
              <a:buFont typeface="Wingdings 2" pitchFamily="18" charset="2"/>
              <a:buBlip>
                <a:blip r:embed="rId20"/>
              </a:buBlip>
            </a:pPr>
            <a:endParaRPr lang="en-US" sz="1400" dirty="0">
              <a:solidFill>
                <a:srgbClr val="000000"/>
              </a:solidFill>
              <a:latin typeface="+mn-lt"/>
              <a:ea typeface="Gulim" pitchFamily="34" charset="-127"/>
            </a:endParaRPr>
          </a:p>
        </p:txBody>
      </p:sp>
      <p:sp>
        <p:nvSpPr>
          <p:cNvPr id="30746" name="Rounded Rectangle 30745"/>
          <p:cNvSpPr>
            <a:spLocks noChangeArrowheads="1"/>
          </p:cNvSpPr>
          <p:nvPr/>
        </p:nvSpPr>
        <p:spPr bwMode="blackGray">
          <a:xfrm>
            <a:off x="3781425" y="3982720"/>
            <a:ext cx="1590675" cy="2324100"/>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rIns="9144"/>
          <a:lstStyle/>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Ease consolidation</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onto virtual infrastructure</a:t>
            </a:r>
          </a:p>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Better utilize</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management</a:t>
            </a:r>
            <a:br>
              <a:rPr lang="en-US" sz="1400" dirty="0">
                <a:solidFill>
                  <a:srgbClr val="000000"/>
                </a:solidFill>
                <a:latin typeface="+mn-lt"/>
                <a:ea typeface="Gulim" pitchFamily="34" charset="-127"/>
              </a:rPr>
            </a:br>
            <a:r>
              <a:rPr lang="en-US" sz="1400" dirty="0" smtClean="0">
                <a:solidFill>
                  <a:srgbClr val="000000"/>
                </a:solidFill>
                <a:latin typeface="+mn-lt"/>
                <a:ea typeface="Gulim" pitchFamily="34" charset="-127"/>
              </a:rPr>
              <a:t>resources</a:t>
            </a:r>
            <a:endParaRPr lang="en-US" sz="1400" dirty="0">
              <a:solidFill>
                <a:srgbClr val="000000"/>
              </a:solidFill>
              <a:latin typeface="+mn-lt"/>
              <a:ea typeface="Gulim" pitchFamily="34" charset="-127"/>
            </a:endParaRPr>
          </a:p>
        </p:txBody>
      </p:sp>
      <p:sp>
        <p:nvSpPr>
          <p:cNvPr id="30747" name="Rounded Rectangle 30746"/>
          <p:cNvSpPr>
            <a:spLocks noChangeArrowheads="1"/>
          </p:cNvSpPr>
          <p:nvPr/>
        </p:nvSpPr>
        <p:spPr bwMode="blackGray">
          <a:xfrm>
            <a:off x="5534025" y="3982720"/>
            <a:ext cx="1590675" cy="2324100"/>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rIns="9144"/>
          <a:lstStyle/>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Support</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heterogeneity</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across the</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datacenter</a:t>
            </a:r>
          </a:p>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OSP (Open Specification Promise) VHD</a:t>
            </a:r>
          </a:p>
          <a:p>
            <a:pPr marL="95250" indent="-95250" eaLnBrk="0" hangingPunct="0">
              <a:lnSpc>
                <a:spcPct val="90000"/>
              </a:lnSpc>
              <a:spcBef>
                <a:spcPct val="30000"/>
              </a:spcBef>
              <a:buClr>
                <a:schemeClr val="tx2"/>
              </a:buClr>
              <a:buSzPct val="65000"/>
              <a:buFont typeface="Wingdings 2" pitchFamily="18" charset="2"/>
              <a:buBlip>
                <a:blip r:embed="rId20"/>
              </a:buBlip>
            </a:pPr>
            <a:endParaRPr lang="en-US" sz="1400" dirty="0">
              <a:solidFill>
                <a:srgbClr val="000000"/>
              </a:solidFill>
              <a:latin typeface="+mn-lt"/>
              <a:ea typeface="Gulim" pitchFamily="34" charset="-127"/>
            </a:endParaRPr>
          </a:p>
        </p:txBody>
      </p:sp>
      <p:sp>
        <p:nvSpPr>
          <p:cNvPr id="30748" name="Rounded Rectangle 30747"/>
          <p:cNvSpPr>
            <a:spLocks noChangeArrowheads="1"/>
          </p:cNvSpPr>
          <p:nvPr/>
        </p:nvSpPr>
        <p:spPr bwMode="blackGray">
          <a:xfrm>
            <a:off x="7296150" y="3982720"/>
            <a:ext cx="1514475" cy="2324100"/>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rIns="9144"/>
          <a:lstStyle/>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Accelerate</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deployment</a:t>
            </a:r>
          </a:p>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Reduce the cost of supporting</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applications </a:t>
            </a:r>
          </a:p>
        </p:txBody>
      </p:sp>
      <p:sp>
        <p:nvSpPr>
          <p:cNvPr id="30749" name="Rounded Rectangle 30748"/>
          <p:cNvSpPr>
            <a:spLocks noChangeArrowheads="1"/>
          </p:cNvSpPr>
          <p:nvPr/>
        </p:nvSpPr>
        <p:spPr bwMode="blackGray">
          <a:xfrm>
            <a:off x="354648" y="3982720"/>
            <a:ext cx="1495425" cy="2324100"/>
          </a:xfrm>
          <a:prstGeom prst="roundRect">
            <a:avLst>
              <a:gd name="adj" fmla="val 7458"/>
            </a:avLst>
          </a:prstGeom>
          <a:gradFill rotWithShape="1">
            <a:gsLst>
              <a:gs pos="0">
                <a:srgbClr val="FFFFFF">
                  <a:alpha val="67998"/>
                </a:srgbClr>
              </a:gs>
              <a:gs pos="100000">
                <a:schemeClr val="tx1">
                  <a:alpha val="0"/>
                </a:schemeClr>
              </a:gs>
            </a:gsLst>
            <a:lin ang="5400000" scaled="1"/>
          </a:gradFill>
          <a:ln w="9525" algn="ctr">
            <a:solidFill>
              <a:srgbClr val="FFFFFF">
                <a:alpha val="27843"/>
              </a:srgbClr>
            </a:solidFill>
            <a:round/>
            <a:headEnd/>
            <a:tailEnd/>
          </a:ln>
          <a:effectLst>
            <a:outerShdw blurRad="63500" sx="102000" sy="102000" algn="ctr" rotWithShape="0">
              <a:prstClr val="black">
                <a:alpha val="40000"/>
              </a:prstClr>
            </a:outerShdw>
          </a:effectLst>
        </p:spPr>
        <p:txBody>
          <a:bodyPr lIns="9144" rIns="9144"/>
          <a:lstStyle/>
          <a:p>
            <a:pPr marL="95250" indent="-95250" algn="l" eaLnBrk="0" hangingPunct="0">
              <a:lnSpc>
                <a:spcPct val="90000"/>
              </a:lnSpc>
              <a:spcBef>
                <a:spcPct val="30000"/>
              </a:spcBef>
              <a:buClr>
                <a:schemeClr val="tx2"/>
              </a:buClr>
              <a:buSzPct val="65000"/>
              <a:buFont typeface="Wingdings 2" pitchFamily="18" charset="2"/>
              <a:buBlip>
                <a:blip r:embed="rId20"/>
              </a:buBlip>
            </a:pPr>
            <a:r>
              <a:rPr lang="en-US" sz="1400" dirty="0">
                <a:solidFill>
                  <a:srgbClr val="000000"/>
                </a:solidFill>
                <a:latin typeface="+mn-lt"/>
                <a:ea typeface="Gulim" pitchFamily="34" charset="-127"/>
              </a:rPr>
              <a:t>Deliver </a:t>
            </a:r>
            <a:br>
              <a:rPr lang="en-US" sz="1400" dirty="0">
                <a:solidFill>
                  <a:srgbClr val="000000"/>
                </a:solidFill>
                <a:latin typeface="+mn-lt"/>
                <a:ea typeface="Gulim" pitchFamily="34" charset="-127"/>
              </a:rPr>
            </a:br>
            <a:r>
              <a:rPr lang="en-US" sz="1400" dirty="0">
                <a:solidFill>
                  <a:srgbClr val="000000"/>
                </a:solidFill>
                <a:latin typeface="+mn-lt"/>
                <a:ea typeface="Gulim" pitchFamily="34" charset="-127"/>
              </a:rPr>
              <a:t>cost-effective, flexible and simplified </a:t>
            </a:r>
            <a:r>
              <a:rPr lang="en-US" sz="1400" dirty="0" smtClean="0">
                <a:solidFill>
                  <a:srgbClr val="000000"/>
                </a:solidFill>
                <a:latin typeface="+mn-lt"/>
                <a:ea typeface="Gulim" pitchFamily="34" charset="-127"/>
              </a:rPr>
              <a:t>licensing</a:t>
            </a:r>
          </a:p>
          <a:p>
            <a:pPr marL="95250" indent="-95250" algn="l">
              <a:lnSpc>
                <a:spcPct val="90000"/>
              </a:lnSpc>
              <a:spcBef>
                <a:spcPct val="30000"/>
              </a:spcBef>
              <a:buClr>
                <a:schemeClr val="tx2"/>
              </a:buClr>
              <a:buSzPct val="65000"/>
              <a:buBlip>
                <a:blip r:embed="rId20"/>
              </a:buBlip>
            </a:pPr>
            <a:r>
              <a:rPr lang="en-US" sz="1400" dirty="0" smtClean="0">
                <a:solidFill>
                  <a:srgbClr val="000000"/>
                </a:solidFill>
                <a:ea typeface="Gulim" pitchFamily="34" charset="-127"/>
              </a:rPr>
              <a:t>Royalty Free VHD format</a:t>
            </a:r>
            <a:endParaRPr lang="en-US" sz="1400" dirty="0">
              <a:solidFill>
                <a:srgbClr val="000000"/>
              </a:solidFill>
              <a:latin typeface="+mn-lt"/>
              <a:ea typeface="Gulim" pitchFamily="34" charset="-127"/>
            </a:endParaRPr>
          </a:p>
          <a:p>
            <a:pPr marL="95250" indent="-95250"/>
            <a:endParaRPr lang="en-US" sz="1400" dirty="0">
              <a:latin typeface="+mn-lt"/>
            </a:endParaRPr>
          </a:p>
        </p:txBody>
      </p:sp>
      <p:pic>
        <p:nvPicPr>
          <p:cNvPr id="504870" name="Picture 38" descr="Microsoft-SoftGrid-Logo"/>
          <p:cNvPicPr>
            <a:picLocks noChangeAspect="1" noChangeArrowheads="1"/>
          </p:cNvPicPr>
          <p:nvPr/>
        </p:nvPicPr>
        <p:blipFill>
          <a:blip r:embed="rId21">
            <a:lum bright="-68000"/>
          </a:blip>
          <a:srcRect r="42459" b="24588"/>
          <a:stretch>
            <a:fillRect/>
          </a:stretch>
        </p:blipFill>
        <p:spPr bwMode="auto">
          <a:xfrm>
            <a:off x="7378700" y="2933700"/>
            <a:ext cx="1487488" cy="574675"/>
          </a:xfrm>
          <a:prstGeom prst="rect">
            <a:avLst/>
          </a:prstGeom>
          <a:noFill/>
          <a:ln w="9525">
            <a:noFill/>
            <a:miter lim="800000"/>
            <a:headEnd/>
            <a:tailEnd/>
          </a:ln>
        </p:spPr>
      </p:pic>
      <p:pic>
        <p:nvPicPr>
          <p:cNvPr id="35" name="Picture 2" descr="I:\LOGOS\GEN_LOGO\N\Novell-red.png"/>
          <p:cNvPicPr>
            <a:picLocks noChangeAspect="1" noChangeArrowheads="1"/>
          </p:cNvPicPr>
          <p:nvPr/>
        </p:nvPicPr>
        <p:blipFill>
          <a:blip r:embed="rId22" cstate="print"/>
          <a:srcRect/>
          <a:stretch>
            <a:fillRect/>
          </a:stretch>
        </p:blipFill>
        <p:spPr bwMode="auto">
          <a:xfrm>
            <a:off x="5723304" y="3509913"/>
            <a:ext cx="662842" cy="152486"/>
          </a:xfrm>
          <a:prstGeom prst="rect">
            <a:avLst/>
          </a:prstGeom>
          <a:noFill/>
          <a:effectLst/>
        </p:spPr>
      </p:pic>
      <p:pic>
        <p:nvPicPr>
          <p:cNvPr id="36" name="Picture 2" descr="C:\Users\swinard\Desktop\Muglia 11-14 TechEd EMEA IT Forume\Artwork\Logos\SUSE_Linux.png"/>
          <p:cNvPicPr>
            <a:picLocks noChangeAspect="1" noChangeArrowheads="1"/>
          </p:cNvPicPr>
          <p:nvPr/>
        </p:nvPicPr>
        <p:blipFill>
          <a:blip r:embed="rId23" cstate="print"/>
          <a:srcRect b="12129"/>
          <a:stretch>
            <a:fillRect/>
          </a:stretch>
        </p:blipFill>
        <p:spPr bwMode="auto">
          <a:xfrm>
            <a:off x="6452381" y="3370054"/>
            <a:ext cx="571554" cy="359052"/>
          </a:xfrm>
          <a:prstGeom prst="rect">
            <a:avLst/>
          </a:prstGeom>
          <a:noFill/>
          <a:effectLst>
            <a:outerShdw blurRad="203200" sx="108000" sy="108000" algn="ctr" rotWithShape="0">
              <a:srgbClr val="FFFFFF"/>
            </a:outerShdw>
          </a:effectLst>
        </p:spPr>
      </p:pic>
      <p:sp>
        <p:nvSpPr>
          <p:cNvPr id="37" name="TextBox 36"/>
          <p:cNvSpPr txBox="1"/>
          <p:nvPr/>
        </p:nvSpPr>
        <p:spPr>
          <a:xfrm>
            <a:off x="1726593" y="1010652"/>
            <a:ext cx="5606716" cy="510909"/>
          </a:xfrm>
          <a:prstGeom prst="rect">
            <a:avLst/>
          </a:prstGeom>
          <a:noFill/>
        </p:spPr>
        <p:txBody>
          <a:bodyPr wrap="square" rtlCol="0">
            <a:spAutoFit/>
          </a:bodyPr>
          <a:lstStyle/>
          <a:p>
            <a:r>
              <a:rPr lang="en-US" sz="3200" i="1" dirty="0" smtClean="0">
                <a:solidFill>
                  <a:schemeClr val="tx1"/>
                </a:solidFill>
                <a:latin typeface="+mn-lt"/>
              </a:rPr>
              <a:t>A Multi-level Approach</a:t>
            </a:r>
            <a:endParaRPr lang="en-US" sz="3200" dirty="0">
              <a:latin typeface="+mn-lt"/>
            </a:endParaRPr>
          </a:p>
        </p:txBody>
      </p:sp>
      <p:pic>
        <p:nvPicPr>
          <p:cNvPr id="45" name="Rectangle 30742" descr="Windows Server Code Name Longhorn logo b v"/>
          <p:cNvPicPr>
            <a:picLocks noChangeAspect="1" noChangeArrowheads="1"/>
          </p:cNvPicPr>
          <p:nvPr/>
        </p:nvPicPr>
        <p:blipFill>
          <a:blip r:embed="rId24"/>
          <a:srcRect/>
          <a:stretch>
            <a:fillRect/>
          </a:stretch>
        </p:blipFill>
        <p:spPr bwMode="auto">
          <a:xfrm>
            <a:off x="2133600" y="2657475"/>
            <a:ext cx="1447800" cy="728663"/>
          </a:xfrm>
          <a:prstGeom prst="rect">
            <a:avLst/>
          </a:prstGeom>
          <a:noFill/>
          <a:ln w="9525">
            <a:noFill/>
            <a:miter lim="800000"/>
            <a:headEnd/>
            <a:tailEnd/>
          </a:ln>
        </p:spPr>
      </p:pic>
      <p:sp>
        <p:nvSpPr>
          <p:cNvPr id="39" name="TextBox 38"/>
          <p:cNvSpPr txBox="1"/>
          <p:nvPr/>
        </p:nvSpPr>
        <p:spPr>
          <a:xfrm>
            <a:off x="7141464" y="3550722"/>
            <a:ext cx="1805049" cy="261610"/>
          </a:xfrm>
          <a:prstGeom prst="rect">
            <a:avLst/>
          </a:prstGeom>
          <a:noFill/>
        </p:spPr>
        <p:txBody>
          <a:bodyPr wrap="square" rtlCol="0">
            <a:spAutoFit/>
          </a:bodyPr>
          <a:lstStyle/>
          <a:p>
            <a:r>
              <a:rPr lang="en-US" sz="1100" dirty="0" smtClean="0">
                <a:solidFill>
                  <a:schemeClr val="bg2"/>
                </a:solidFill>
              </a:rPr>
              <a:t>Terminal Services</a:t>
            </a:r>
            <a:endParaRPr lang="en-US" sz="11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1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fade">
                                      <p:cBhvr>
                                        <p:cTn id="10" dur="1000"/>
                                        <p:tgtEl>
                                          <p:spTgt spid="3072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fade">
                                      <p:cBhvr>
                                        <p:cTn id="14" dur="1000"/>
                                        <p:tgtEl>
                                          <p:spTgt spid="3072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fade">
                                      <p:cBhvr>
                                        <p:cTn id="18" dur="1000"/>
                                        <p:tgtEl>
                                          <p:spTgt spid="307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741"/>
                                        </p:tgtEl>
                                        <p:attrNameLst>
                                          <p:attrName>style.visibility</p:attrName>
                                        </p:attrNameLst>
                                      </p:cBhvr>
                                      <p:to>
                                        <p:strVal val="visible"/>
                                      </p:to>
                                    </p:set>
                                    <p:animEffect transition="in" filter="fade">
                                      <p:cBhvr>
                                        <p:cTn id="23" dur="1000"/>
                                        <p:tgtEl>
                                          <p:spTgt spid="3074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0726"/>
                                        </p:tgtEl>
                                        <p:attrNameLst>
                                          <p:attrName>style.visibility</p:attrName>
                                        </p:attrNameLst>
                                      </p:cBhvr>
                                      <p:to>
                                        <p:strVal val="visible"/>
                                      </p:to>
                                    </p:set>
                                    <p:animEffect transition="in" filter="fade">
                                      <p:cBhvr>
                                        <p:cTn id="27" dur="1000"/>
                                        <p:tgtEl>
                                          <p:spTgt spid="30726"/>
                                        </p:tgtEl>
                                      </p:cBhvr>
                                    </p:animEffect>
                                  </p:childTnLst>
                                </p:cTn>
                              </p:par>
                              <p:par>
                                <p:cTn id="28" presetID="10" presetClass="entr" presetSubtype="0" fill="hold" nodeType="withEffect">
                                  <p:stCondLst>
                                    <p:cond delay="0"/>
                                  </p:stCondLst>
                                  <p:childTnLst>
                                    <p:set>
                                      <p:cBhvr>
                                        <p:cTn id="29" dur="1" fill="hold">
                                          <p:stCondLst>
                                            <p:cond delay="0"/>
                                          </p:stCondLst>
                                        </p:cTn>
                                        <p:tgtEl>
                                          <p:spTgt spid="30742"/>
                                        </p:tgtEl>
                                        <p:attrNameLst>
                                          <p:attrName>style.visibility</p:attrName>
                                        </p:attrNameLst>
                                      </p:cBhvr>
                                      <p:to>
                                        <p:strVal val="visible"/>
                                      </p:to>
                                    </p:set>
                                    <p:animEffect transition="in" filter="fade">
                                      <p:cBhvr>
                                        <p:cTn id="30" dur="1000"/>
                                        <p:tgtEl>
                                          <p:spTgt spid="30742"/>
                                        </p:tgtEl>
                                      </p:cBhvr>
                                    </p:animEffect>
                                  </p:childTnLst>
                                </p:cTn>
                              </p:par>
                              <p:par>
                                <p:cTn id="31" presetID="10" presetClass="entr" presetSubtype="0" fill="hold" nodeType="withEffect">
                                  <p:stCondLst>
                                    <p:cond delay="0"/>
                                  </p:stCondLst>
                                  <p:childTnLst>
                                    <p:set>
                                      <p:cBhvr>
                                        <p:cTn id="32" dur="1" fill="hold">
                                          <p:stCondLst>
                                            <p:cond delay="0"/>
                                          </p:stCondLst>
                                        </p:cTn>
                                        <p:tgtEl>
                                          <p:spTgt spid="30736"/>
                                        </p:tgtEl>
                                        <p:attrNameLst>
                                          <p:attrName>style.visibility</p:attrName>
                                        </p:attrNameLst>
                                      </p:cBhvr>
                                      <p:to>
                                        <p:strVal val="visible"/>
                                      </p:to>
                                    </p:set>
                                    <p:animEffect transition="in" filter="fade">
                                      <p:cBhvr>
                                        <p:cTn id="33" dur="1000"/>
                                        <p:tgtEl>
                                          <p:spTgt spid="30736"/>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30749"/>
                                        </p:tgtEl>
                                        <p:attrNameLst>
                                          <p:attrName>style.visibility</p:attrName>
                                        </p:attrNameLst>
                                      </p:cBhvr>
                                      <p:to>
                                        <p:strVal val="visible"/>
                                      </p:to>
                                    </p:set>
                                    <p:animEffect transition="in" filter="wipe(left)">
                                      <p:cBhvr>
                                        <p:cTn id="37" dur="1000"/>
                                        <p:tgtEl>
                                          <p:spTgt spid="307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738"/>
                                        </p:tgtEl>
                                        <p:attrNameLst>
                                          <p:attrName>style.visibility</p:attrName>
                                        </p:attrNameLst>
                                      </p:cBhvr>
                                      <p:to>
                                        <p:strVal val="visible"/>
                                      </p:to>
                                    </p:set>
                                    <p:animEffect transition="in" filter="fade">
                                      <p:cBhvr>
                                        <p:cTn id="42" dur="1000"/>
                                        <p:tgtEl>
                                          <p:spTgt spid="30738"/>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0725"/>
                                        </p:tgtEl>
                                        <p:attrNameLst>
                                          <p:attrName>style.visibility</p:attrName>
                                        </p:attrNameLst>
                                      </p:cBhvr>
                                      <p:to>
                                        <p:strVal val="visible"/>
                                      </p:to>
                                    </p:set>
                                    <p:animEffect transition="in" filter="fade">
                                      <p:cBhvr>
                                        <p:cTn id="46" dur="1000"/>
                                        <p:tgtEl>
                                          <p:spTgt spid="30725"/>
                                        </p:tgtEl>
                                      </p:cBhvr>
                                    </p:animEffect>
                                  </p:childTnLst>
                                </p:cTn>
                              </p:par>
                              <p:par>
                                <p:cTn id="47" presetID="10"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childTnLst>
                                </p:cTn>
                              </p:par>
                              <p:par>
                                <p:cTn id="50" presetID="10" presetClass="entr" presetSubtype="0" fill="hold" nodeType="withEffect">
                                  <p:stCondLst>
                                    <p:cond delay="0"/>
                                  </p:stCondLst>
                                  <p:childTnLst>
                                    <p:set>
                                      <p:cBhvr>
                                        <p:cTn id="51" dur="1" fill="hold">
                                          <p:stCondLst>
                                            <p:cond delay="0"/>
                                          </p:stCondLst>
                                        </p:cTn>
                                        <p:tgtEl>
                                          <p:spTgt spid="30735"/>
                                        </p:tgtEl>
                                        <p:attrNameLst>
                                          <p:attrName>style.visibility</p:attrName>
                                        </p:attrNameLst>
                                      </p:cBhvr>
                                      <p:to>
                                        <p:strVal val="visible"/>
                                      </p:to>
                                    </p:set>
                                    <p:animEffect transition="in" filter="fade">
                                      <p:cBhvr>
                                        <p:cTn id="52" dur="1000"/>
                                        <p:tgtEl>
                                          <p:spTgt spid="30735"/>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0745"/>
                                        </p:tgtEl>
                                        <p:attrNameLst>
                                          <p:attrName>style.visibility</p:attrName>
                                        </p:attrNameLst>
                                      </p:cBhvr>
                                      <p:to>
                                        <p:strVal val="visible"/>
                                      </p:to>
                                    </p:set>
                                    <p:animEffect transition="in" filter="wipe(left)">
                                      <p:cBhvr>
                                        <p:cTn id="56" dur="1000"/>
                                        <p:tgtEl>
                                          <p:spTgt spid="3074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737"/>
                                        </p:tgtEl>
                                        <p:attrNameLst>
                                          <p:attrName>style.visibility</p:attrName>
                                        </p:attrNameLst>
                                      </p:cBhvr>
                                      <p:to>
                                        <p:strVal val="visible"/>
                                      </p:to>
                                    </p:set>
                                    <p:animEffect transition="in" filter="fade">
                                      <p:cBhvr>
                                        <p:cTn id="61" dur="1000"/>
                                        <p:tgtEl>
                                          <p:spTgt spid="30737"/>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30727"/>
                                        </p:tgtEl>
                                        <p:attrNameLst>
                                          <p:attrName>style.visibility</p:attrName>
                                        </p:attrNameLst>
                                      </p:cBhvr>
                                      <p:to>
                                        <p:strVal val="visible"/>
                                      </p:to>
                                    </p:set>
                                    <p:animEffect transition="in" filter="fade">
                                      <p:cBhvr>
                                        <p:cTn id="65" dur="1000"/>
                                        <p:tgtEl>
                                          <p:spTgt spid="30727"/>
                                        </p:tgtEl>
                                      </p:cBhvr>
                                    </p:animEffect>
                                  </p:childTnLst>
                                </p:cTn>
                              </p:par>
                              <p:par>
                                <p:cTn id="66" presetID="10" presetClass="entr" presetSubtype="0" fill="hold" nodeType="withEffect">
                                  <p:stCondLst>
                                    <p:cond delay="0"/>
                                  </p:stCondLst>
                                  <p:childTnLst>
                                    <p:set>
                                      <p:cBhvr>
                                        <p:cTn id="67" dur="1" fill="hold">
                                          <p:stCondLst>
                                            <p:cond delay="0"/>
                                          </p:stCondLst>
                                        </p:cTn>
                                        <p:tgtEl>
                                          <p:spTgt spid="30734"/>
                                        </p:tgtEl>
                                        <p:attrNameLst>
                                          <p:attrName>style.visibility</p:attrName>
                                        </p:attrNameLst>
                                      </p:cBhvr>
                                      <p:to>
                                        <p:strVal val="visible"/>
                                      </p:to>
                                    </p:set>
                                    <p:animEffect transition="in" filter="fade">
                                      <p:cBhvr>
                                        <p:cTn id="68" dur="1000"/>
                                        <p:tgtEl>
                                          <p:spTgt spid="30734"/>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30746"/>
                                        </p:tgtEl>
                                        <p:attrNameLst>
                                          <p:attrName>style.visibility</p:attrName>
                                        </p:attrNameLst>
                                      </p:cBhvr>
                                      <p:to>
                                        <p:strVal val="visible"/>
                                      </p:to>
                                    </p:set>
                                    <p:animEffect transition="in" filter="wipe(left)">
                                      <p:cBhvr>
                                        <p:cTn id="72" dur="1000"/>
                                        <p:tgtEl>
                                          <p:spTgt spid="307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740"/>
                                        </p:tgtEl>
                                        <p:attrNameLst>
                                          <p:attrName>style.visibility</p:attrName>
                                        </p:attrNameLst>
                                      </p:cBhvr>
                                      <p:to>
                                        <p:strVal val="visible"/>
                                      </p:to>
                                    </p:set>
                                    <p:animEffect transition="in" filter="fade">
                                      <p:cBhvr>
                                        <p:cTn id="77" dur="1000"/>
                                        <p:tgtEl>
                                          <p:spTgt spid="30740"/>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30728"/>
                                        </p:tgtEl>
                                        <p:attrNameLst>
                                          <p:attrName>style.visibility</p:attrName>
                                        </p:attrNameLst>
                                      </p:cBhvr>
                                      <p:to>
                                        <p:strVal val="visible"/>
                                      </p:to>
                                    </p:set>
                                    <p:animEffect transition="in" filter="fade">
                                      <p:cBhvr>
                                        <p:cTn id="81" dur="1000"/>
                                        <p:tgtEl>
                                          <p:spTgt spid="30728"/>
                                        </p:tgtEl>
                                      </p:cBhvr>
                                    </p:animEffect>
                                  </p:childTnLst>
                                </p:cTn>
                              </p:par>
                              <p:par>
                                <p:cTn id="82" presetID="10" presetClass="entr" presetSubtype="0" fill="hold"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1000"/>
                                        <p:tgtEl>
                                          <p:spTgt spid="2"/>
                                        </p:tgtEl>
                                      </p:cBhvr>
                                    </p:animEffect>
                                  </p:childTnLst>
                                </p:cTn>
                              </p:par>
                              <p:par>
                                <p:cTn id="85" presetID="10"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childTnLst>
                                </p:cTn>
                              </p:par>
                              <p:par>
                                <p:cTn id="88" presetID="10"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childTnLst>
                                </p:cTn>
                              </p:par>
                            </p:childTnLst>
                          </p:cTn>
                        </p:par>
                        <p:par>
                          <p:cTn id="91" fill="hold">
                            <p:stCondLst>
                              <p:cond delay="2000"/>
                            </p:stCondLst>
                            <p:childTnLst>
                              <p:par>
                                <p:cTn id="92" presetID="22" presetClass="entr" presetSubtype="8" fill="hold" grpId="0" nodeType="afterEffect">
                                  <p:stCondLst>
                                    <p:cond delay="0"/>
                                  </p:stCondLst>
                                  <p:childTnLst>
                                    <p:set>
                                      <p:cBhvr>
                                        <p:cTn id="93" dur="1" fill="hold">
                                          <p:stCondLst>
                                            <p:cond delay="0"/>
                                          </p:stCondLst>
                                        </p:cTn>
                                        <p:tgtEl>
                                          <p:spTgt spid="30747"/>
                                        </p:tgtEl>
                                        <p:attrNameLst>
                                          <p:attrName>style.visibility</p:attrName>
                                        </p:attrNameLst>
                                      </p:cBhvr>
                                      <p:to>
                                        <p:strVal val="visible"/>
                                      </p:to>
                                    </p:set>
                                    <p:animEffect transition="in" filter="wipe(left)">
                                      <p:cBhvr>
                                        <p:cTn id="94" dur="1000"/>
                                        <p:tgtEl>
                                          <p:spTgt spid="3074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0739"/>
                                        </p:tgtEl>
                                        <p:attrNameLst>
                                          <p:attrName>style.visibility</p:attrName>
                                        </p:attrNameLst>
                                      </p:cBhvr>
                                      <p:to>
                                        <p:strVal val="visible"/>
                                      </p:to>
                                    </p:set>
                                    <p:animEffect transition="in" filter="fade">
                                      <p:cBhvr>
                                        <p:cTn id="99" dur="1000"/>
                                        <p:tgtEl>
                                          <p:spTgt spid="30739"/>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0729"/>
                                        </p:tgtEl>
                                        <p:attrNameLst>
                                          <p:attrName>style.visibility</p:attrName>
                                        </p:attrNameLst>
                                      </p:cBhvr>
                                      <p:to>
                                        <p:strVal val="visible"/>
                                      </p:to>
                                    </p:set>
                                    <p:animEffect transition="in" filter="fade">
                                      <p:cBhvr>
                                        <p:cTn id="103" dur="1000"/>
                                        <p:tgtEl>
                                          <p:spTgt spid="30729"/>
                                        </p:tgtEl>
                                      </p:cBhvr>
                                    </p:animEffect>
                                  </p:childTnLst>
                                </p:cTn>
                              </p:par>
                              <p:par>
                                <p:cTn id="104" presetID="10" presetClass="entr" presetSubtype="0" fill="hold" nodeType="withEffect">
                                  <p:stCondLst>
                                    <p:cond delay="0"/>
                                  </p:stCondLst>
                                  <p:childTnLst>
                                    <p:set>
                                      <p:cBhvr>
                                        <p:cTn id="105" dur="1" fill="hold">
                                          <p:stCondLst>
                                            <p:cond delay="0"/>
                                          </p:stCondLst>
                                        </p:cTn>
                                        <p:tgtEl>
                                          <p:spTgt spid="504870"/>
                                        </p:tgtEl>
                                        <p:attrNameLst>
                                          <p:attrName>style.visibility</p:attrName>
                                        </p:attrNameLst>
                                      </p:cBhvr>
                                      <p:to>
                                        <p:strVal val="visible"/>
                                      </p:to>
                                    </p:set>
                                    <p:animEffect transition="in" filter="fade">
                                      <p:cBhvr>
                                        <p:cTn id="106" dur="1000"/>
                                        <p:tgtEl>
                                          <p:spTgt spid="50487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1000"/>
                                        <p:tgtEl>
                                          <p:spTgt spid="39"/>
                                        </p:tgtEl>
                                      </p:cBhvr>
                                    </p:animEffect>
                                  </p:childTnLst>
                                </p:cTn>
                              </p:par>
                            </p:childTnLst>
                          </p:cTn>
                        </p:par>
                        <p:par>
                          <p:cTn id="110" fill="hold">
                            <p:stCondLst>
                              <p:cond delay="2000"/>
                            </p:stCondLst>
                            <p:childTnLst>
                              <p:par>
                                <p:cTn id="111" presetID="22" presetClass="entr" presetSubtype="8" fill="hold" grpId="0" nodeType="afterEffect">
                                  <p:stCondLst>
                                    <p:cond delay="0"/>
                                  </p:stCondLst>
                                  <p:childTnLst>
                                    <p:set>
                                      <p:cBhvr>
                                        <p:cTn id="112" dur="1" fill="hold">
                                          <p:stCondLst>
                                            <p:cond delay="0"/>
                                          </p:stCondLst>
                                        </p:cTn>
                                        <p:tgtEl>
                                          <p:spTgt spid="30748"/>
                                        </p:tgtEl>
                                        <p:attrNameLst>
                                          <p:attrName>style.visibility</p:attrName>
                                        </p:attrNameLst>
                                      </p:cBhvr>
                                      <p:to>
                                        <p:strVal val="visible"/>
                                      </p:to>
                                    </p:set>
                                    <p:animEffect transition="in" filter="wipe(left)">
                                      <p:cBhvr>
                                        <p:cTn id="113" dur="1000"/>
                                        <p:tgtEl>
                                          <p:spTgt spid="30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P spid="30738" grpId="0"/>
      <p:bldP spid="30739" grpId="0"/>
      <p:bldP spid="30740" grpId="0"/>
      <p:bldP spid="30741" grpId="0"/>
      <p:bldP spid="30745" grpId="0" animBg="1"/>
      <p:bldP spid="30746" grpId="0" animBg="1"/>
      <p:bldP spid="30747" grpId="0" animBg="1"/>
      <p:bldP spid="30748" grpId="0" animBg="1"/>
      <p:bldP spid="30749" grpId="0" animBg="1"/>
      <p:bldP spid="37"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Publish Apps: not desktops</a:t>
            </a:r>
          </a:p>
          <a:p>
            <a:r>
              <a:rPr lang="en-GB" dirty="0" smtClean="0"/>
              <a:t>Better client experience</a:t>
            </a:r>
          </a:p>
          <a:p>
            <a:r>
              <a:rPr lang="en-GB" dirty="0" smtClean="0"/>
              <a:t>Multiple publication options</a:t>
            </a:r>
          </a:p>
          <a:p>
            <a:r>
              <a:rPr lang="en-GB" dirty="0" smtClean="0"/>
              <a:t>Anywhere Access </a:t>
            </a:r>
          </a:p>
          <a:p>
            <a:pPr lvl="1"/>
            <a:r>
              <a:rPr lang="en-GB" dirty="0" smtClean="0"/>
              <a:t>Access Mail, IM anywhere, why not </a:t>
            </a:r>
            <a:r>
              <a:rPr lang="en-GB" dirty="0" err="1" smtClean="0"/>
              <a:t>L.o.B</a:t>
            </a:r>
            <a:r>
              <a:rPr lang="en-GB" dirty="0" smtClean="0"/>
              <a:t> apps ?</a:t>
            </a:r>
          </a:p>
          <a:p>
            <a:r>
              <a:rPr lang="en-GB" dirty="0" smtClean="0"/>
              <a:t>Scale with server farms</a:t>
            </a:r>
          </a:p>
          <a:p>
            <a:r>
              <a:rPr lang="en-GB" dirty="0" smtClean="0"/>
              <a:t>Third parties (e.g. Citrix) </a:t>
            </a:r>
            <a:r>
              <a:rPr lang="en-GB" u="sng" dirty="0" smtClean="0"/>
              <a:t>still</a:t>
            </a:r>
            <a:r>
              <a:rPr lang="en-GB" dirty="0" smtClean="0"/>
              <a:t> add value</a:t>
            </a:r>
          </a:p>
          <a:p>
            <a:endParaRPr lang="en-GB" dirty="0" smtClean="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070100"/>
          <a:ext cx="9144000"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hape 687105"/>
          <p:cNvSpPr>
            <a:spLocks noGrp="1" noChangeArrowheads="1"/>
          </p:cNvSpPr>
          <p:nvPr>
            <p:ph type="title"/>
          </p:nvPr>
        </p:nvSpPr>
        <p:spPr>
          <a:xfrm>
            <a:off x="381000" y="228600"/>
            <a:ext cx="8382000" cy="646331"/>
          </a:xfrm>
        </p:spPr>
        <p:txBody>
          <a:bodyPr anchor="t"/>
          <a:lstStyle/>
          <a:p>
            <a:pPr marL="0" indent="0" defTabSz="914400" eaLnBrk="1" hangingPunct="1"/>
            <a:r>
              <a:rPr lang="en-US" sz="4000" dirty="0" smtClean="0">
                <a:effectLst>
                  <a:outerShdw blurRad="38100" dist="38100" dir="2700000" algn="tl">
                    <a:srgbClr val="000000">
                      <a:alpha val="43137"/>
                    </a:srgbClr>
                  </a:outerShdw>
                </a:effectLst>
              </a:rPr>
              <a:t>BitLocker</a:t>
            </a:r>
            <a:r>
              <a:rPr lang="en-US" sz="4000" dirty="0" smtClean="0">
                <a:effectLst>
                  <a:outerShdw blurRad="38100" dist="38100" dir="2700000" algn="tl">
                    <a:srgbClr val="000000">
                      <a:alpha val="43137"/>
                    </a:srgbClr>
                  </a:outerShdw>
                </a:effectLst>
                <a:latin typeface="Calibri"/>
              </a:rPr>
              <a:t>™</a:t>
            </a:r>
            <a:r>
              <a:rPr lang="en-US" sz="4000" dirty="0" smtClean="0">
                <a:effectLst>
                  <a:outerShdw blurRad="38100" dist="38100" dir="2700000" algn="tl">
                    <a:srgbClr val="000000">
                      <a:alpha val="43137"/>
                    </a:srgbClr>
                  </a:outerShdw>
                </a:effectLst>
              </a:rPr>
              <a:t> Drive Encryption</a:t>
            </a:r>
          </a:p>
        </p:txBody>
      </p:sp>
      <p:sp>
        <p:nvSpPr>
          <p:cNvPr id="2052" name="Rectangle 2050"/>
          <p:cNvSpPr>
            <a:spLocks noChangeArrowheads="1"/>
          </p:cNvSpPr>
          <p:nvPr/>
        </p:nvSpPr>
        <p:spPr bwMode="auto">
          <a:xfrm>
            <a:off x="1791835" y="1184003"/>
            <a:ext cx="5448720" cy="4731605"/>
          </a:xfrm>
          <a:prstGeom prst="rect">
            <a:avLst/>
          </a:prstGeom>
          <a:gradFill rotWithShape="1">
            <a:gsLst>
              <a:gs pos="0">
                <a:srgbClr val="00CCFF"/>
              </a:gs>
              <a:gs pos="100000">
                <a:srgbClr val="8EE8FF"/>
              </a:gs>
            </a:gsLst>
            <a:lin ang="5400000" scaled="1"/>
          </a:gradFill>
          <a:ln w="9525">
            <a:noFill/>
            <a:miter lim="800000"/>
            <a:headEnd/>
            <a:tailEnd/>
          </a:ln>
        </p:spPr>
        <p:txBody>
          <a:bodyPr wrap="none" anchor="ctr"/>
          <a:lstStyle/>
          <a:p>
            <a:endParaRPr lang="en-US" dirty="0">
              <a:solidFill>
                <a:srgbClr val="000000"/>
              </a:solidFill>
            </a:endParaRPr>
          </a:p>
        </p:txBody>
      </p:sp>
      <p:sp>
        <p:nvSpPr>
          <p:cNvPr id="687109" name="Oval 687108"/>
          <p:cNvSpPr>
            <a:spLocks noChangeArrowheads="1"/>
          </p:cNvSpPr>
          <p:nvPr/>
        </p:nvSpPr>
        <p:spPr bwMode="auto">
          <a:xfrm>
            <a:off x="1768022" y="1387203"/>
            <a:ext cx="4645512" cy="4921181"/>
          </a:xfrm>
          <a:prstGeom prst="ellipse">
            <a:avLst/>
          </a:prstGeom>
          <a:gradFill rotWithShape="1">
            <a:gsLst>
              <a:gs pos="0">
                <a:schemeClr val="tx1">
                  <a:alpha val="80000"/>
                </a:schemeClr>
              </a:gs>
              <a:gs pos="100000">
                <a:schemeClr val="tx1">
                  <a:gamma/>
                  <a:tint val="0"/>
                  <a:invGamma/>
                  <a:alpha val="0"/>
                </a:schemeClr>
              </a:gs>
            </a:gsLst>
            <a:path path="shape">
              <a:fillToRect l="50000" t="50000" r="50000" b="50000"/>
            </a:path>
          </a:gradFill>
          <a:ln w="12700" cap="flat" cmpd="sng" algn="ctr">
            <a:noFill/>
            <a:prstDash val="solid"/>
            <a:round/>
            <a:headEnd type="none" w="med" len="med"/>
            <a:tailEnd type="none" w="med" len="med"/>
          </a:ln>
          <a:effectLst/>
        </p:spPr>
        <p:txBody>
          <a:bodyPr wrap="none" anchor="ctr"/>
          <a:lstStyle/>
          <a:p>
            <a:pPr>
              <a:defRPr/>
            </a:pPr>
            <a:endParaRPr lang="en-US" dirty="0">
              <a:solidFill>
                <a:srgbClr val="000000"/>
              </a:solidFill>
            </a:endParaRPr>
          </a:p>
        </p:txBody>
      </p:sp>
      <p:sp>
        <p:nvSpPr>
          <p:cNvPr id="687110" name="Rectangle 687109"/>
          <p:cNvSpPr>
            <a:spLocks noChangeArrowheads="1"/>
          </p:cNvSpPr>
          <p:nvPr/>
        </p:nvSpPr>
        <p:spPr bwMode="auto">
          <a:xfrm>
            <a:off x="1793422" y="1190353"/>
            <a:ext cx="5433799" cy="1991244"/>
          </a:xfrm>
          <a:prstGeom prst="rect">
            <a:avLst/>
          </a:prstGeom>
          <a:gradFill rotWithShape="0">
            <a:gsLst>
              <a:gs pos="0">
                <a:schemeClr val="bg1">
                  <a:alpha val="60001"/>
                </a:schemeClr>
              </a:gs>
              <a:gs pos="100000">
                <a:schemeClr val="bg1">
                  <a:gamma/>
                  <a:tint val="0"/>
                  <a:invGamma/>
                  <a:alpha val="0"/>
                </a:schemeClr>
              </a:gs>
            </a:gsLst>
            <a:lin ang="5400000" scaled="1"/>
          </a:gradFill>
          <a:ln w="12700" cap="flat" cmpd="sng" algn="ctr">
            <a:noFill/>
            <a:prstDash val="solid"/>
            <a:miter lim="800000"/>
            <a:headEnd type="none" w="med" len="med"/>
            <a:tailEnd type="none" w="med" len="med"/>
          </a:ln>
          <a:effectLst/>
        </p:spPr>
        <p:txBody>
          <a:bodyPr wrap="none" anchor="ctr"/>
          <a:lstStyle/>
          <a:p>
            <a:pPr>
              <a:defRPr/>
            </a:pPr>
            <a:endParaRPr lang="en-US" dirty="0">
              <a:solidFill>
                <a:srgbClr val="000000"/>
              </a:solidFill>
            </a:endParaRPr>
          </a:p>
        </p:txBody>
      </p:sp>
      <p:sp>
        <p:nvSpPr>
          <p:cNvPr id="687112" name="TextBox 687111"/>
          <p:cNvSpPr txBox="1">
            <a:spLocks noChangeArrowheads="1"/>
          </p:cNvSpPr>
          <p:nvPr/>
        </p:nvSpPr>
        <p:spPr bwMode="auto">
          <a:xfrm>
            <a:off x="2145847" y="1317352"/>
            <a:ext cx="4720364" cy="461665"/>
          </a:xfrm>
          <a:prstGeom prst="rect">
            <a:avLst/>
          </a:prstGeom>
          <a:noFill/>
          <a:ln w="9525" cap="flat" cmpd="sng" algn="ctr">
            <a:noFill/>
            <a:prstDash val="solid"/>
            <a:miter lim="800000"/>
            <a:headEnd type="none" w="med" len="med"/>
            <a:tailEnd type="none" w="med" len="med"/>
          </a:ln>
          <a:effectLst/>
        </p:spPr>
        <p:txBody>
          <a:bodyPr wrap="square">
            <a:spAutoFit/>
          </a:bodyPr>
          <a:lstStyle/>
          <a:p>
            <a:pPr>
              <a:spcBef>
                <a:spcPct val="50000"/>
              </a:spcBef>
              <a:defRPr/>
            </a:pPr>
            <a:r>
              <a:rPr lang="en-US" sz="2400" dirty="0">
                <a:effectLst>
                  <a:outerShdw blurRad="38100" dist="38100" dir="2700000" algn="tl">
                    <a:srgbClr val="C0C0C0"/>
                  </a:outerShdw>
                </a:effectLst>
              </a:rPr>
              <a:t> </a:t>
            </a:r>
            <a:r>
              <a:rPr lang="en-US" sz="2400" b="1" dirty="0">
                <a:effectLst>
                  <a:outerShdw blurRad="38100" dist="38100" dir="2700000" algn="tl">
                    <a:srgbClr val="C0C0C0"/>
                  </a:outerShdw>
                </a:effectLst>
              </a:rPr>
              <a:t> BitLocker</a:t>
            </a:r>
            <a:endParaRPr lang="en-US" dirty="0"/>
          </a:p>
        </p:txBody>
      </p:sp>
      <p:sp>
        <p:nvSpPr>
          <p:cNvPr id="2056" name="Straight Connector 2055"/>
          <p:cNvSpPr>
            <a:spLocks noChangeShapeType="1"/>
          </p:cNvSpPr>
          <p:nvPr/>
        </p:nvSpPr>
        <p:spPr bwMode="auto">
          <a:xfrm>
            <a:off x="3876222" y="3641453"/>
            <a:ext cx="921617" cy="868990"/>
          </a:xfrm>
          <a:prstGeom prst="line">
            <a:avLst/>
          </a:prstGeom>
          <a:noFill/>
          <a:ln w="38100" algn="ctr">
            <a:solidFill>
              <a:srgbClr val="FFFFFF">
                <a:alpha val="59999"/>
              </a:srgbClr>
            </a:solidFill>
            <a:round/>
            <a:headEnd/>
            <a:tailEnd type="triangle" w="med" len="med"/>
          </a:ln>
        </p:spPr>
        <p:txBody>
          <a:bodyPr/>
          <a:lstStyle/>
          <a:p>
            <a:pPr>
              <a:defRPr/>
            </a:pPr>
            <a:endParaRPr lang="en-US" kern="0" dirty="0"/>
          </a:p>
        </p:txBody>
      </p:sp>
      <p:graphicFrame>
        <p:nvGraphicFramePr>
          <p:cNvPr id="2050" name="Object 1"/>
          <p:cNvGraphicFramePr>
            <a:graphicFrameLocks noChangeAspect="1"/>
          </p:cNvGraphicFramePr>
          <p:nvPr/>
        </p:nvGraphicFramePr>
        <p:xfrm>
          <a:off x="4368346" y="4125641"/>
          <a:ext cx="1309913" cy="1174243"/>
        </p:xfrm>
        <a:graphic>
          <a:graphicData uri="http://schemas.openxmlformats.org/presentationml/2006/ole">
            <p:oleObj spid="_x0000_s2050" name="Visio" r:id="rId4" imgW="672306" imgH="573405" progId="">
              <p:embed/>
            </p:oleObj>
          </a:graphicData>
        </a:graphic>
      </p:graphicFrame>
      <p:grpSp>
        <p:nvGrpSpPr>
          <p:cNvPr id="2" name="Group 11"/>
          <p:cNvGrpSpPr>
            <a:grpSpLocks/>
          </p:cNvGrpSpPr>
          <p:nvPr/>
        </p:nvGrpSpPr>
        <p:grpSpPr bwMode="auto">
          <a:xfrm>
            <a:off x="2260147" y="1974578"/>
            <a:ext cx="3120399" cy="3127436"/>
            <a:chOff x="296" y="1915"/>
            <a:chExt cx="1463" cy="1416"/>
          </a:xfrm>
        </p:grpSpPr>
        <p:grpSp>
          <p:nvGrpSpPr>
            <p:cNvPr id="3" name="Group 12"/>
            <p:cNvGrpSpPr>
              <a:grpSpLocks/>
            </p:cNvGrpSpPr>
            <p:nvPr/>
          </p:nvGrpSpPr>
          <p:grpSpPr bwMode="auto">
            <a:xfrm>
              <a:off x="1423" y="2347"/>
              <a:ext cx="336" cy="403"/>
              <a:chOff x="1116" y="2220"/>
              <a:chExt cx="336" cy="403"/>
            </a:xfrm>
          </p:grpSpPr>
          <p:pic>
            <p:nvPicPr>
              <p:cNvPr id="2064" name="Rectangle 2062"/>
              <p:cNvPicPr>
                <a:picLocks noChangeAspect="1" noChangeArrowheads="1"/>
              </p:cNvPicPr>
              <p:nvPr/>
            </p:nvPicPr>
            <p:blipFill>
              <a:blip r:embed="rId5"/>
              <a:srcRect/>
              <a:stretch>
                <a:fillRect/>
              </a:stretch>
            </p:blipFill>
            <p:spPr bwMode="auto">
              <a:xfrm>
                <a:off x="1116" y="2220"/>
                <a:ext cx="336" cy="403"/>
              </a:xfrm>
              <a:prstGeom prst="rect">
                <a:avLst/>
              </a:prstGeom>
              <a:noFill/>
              <a:ln w="9525">
                <a:noFill/>
                <a:miter lim="800000"/>
                <a:headEnd/>
                <a:tailEnd/>
              </a:ln>
            </p:spPr>
          </p:pic>
          <p:pic>
            <p:nvPicPr>
              <p:cNvPr id="2065" name="Rectangle 2063"/>
              <p:cNvPicPr>
                <a:picLocks noChangeAspect="1" noChangeArrowheads="1"/>
              </p:cNvPicPr>
              <p:nvPr/>
            </p:nvPicPr>
            <p:blipFill>
              <a:blip r:embed="rId6"/>
              <a:srcRect/>
              <a:stretch>
                <a:fillRect/>
              </a:stretch>
            </p:blipFill>
            <p:spPr bwMode="auto">
              <a:xfrm>
                <a:off x="1192" y="2368"/>
                <a:ext cx="165" cy="223"/>
              </a:xfrm>
              <a:prstGeom prst="rect">
                <a:avLst/>
              </a:prstGeom>
              <a:noFill/>
              <a:ln w="9525">
                <a:noFill/>
                <a:miter lim="800000"/>
                <a:headEnd/>
                <a:tailEnd/>
              </a:ln>
            </p:spPr>
          </p:pic>
        </p:grpSp>
        <p:pic>
          <p:nvPicPr>
            <p:cNvPr id="2063" name="Rectangle 2061"/>
            <p:cNvPicPr>
              <a:picLocks noChangeAspect="1" noChangeArrowheads="1"/>
            </p:cNvPicPr>
            <p:nvPr/>
          </p:nvPicPr>
          <p:blipFill>
            <a:blip r:embed="rId7"/>
            <a:srcRect/>
            <a:stretch>
              <a:fillRect/>
            </a:stretch>
          </p:blipFill>
          <p:spPr bwMode="auto">
            <a:xfrm>
              <a:off x="296" y="1915"/>
              <a:ext cx="1348" cy="1416"/>
            </a:xfrm>
            <a:prstGeom prst="rect">
              <a:avLst/>
            </a:prstGeom>
            <a:noFill/>
            <a:ln w="9525">
              <a:noFill/>
              <a:miter lim="800000"/>
              <a:headEnd/>
              <a:tailEnd/>
            </a:ln>
          </p:spPr>
        </p:pic>
      </p:grpSp>
      <p:pic>
        <p:nvPicPr>
          <p:cNvPr id="2059" name="Rectangle 2057"/>
          <p:cNvPicPr>
            <a:picLocks noChangeAspect="1" noChangeArrowheads="1"/>
          </p:cNvPicPr>
          <p:nvPr/>
        </p:nvPicPr>
        <p:blipFill>
          <a:blip r:embed="rId8"/>
          <a:srcRect/>
          <a:stretch>
            <a:fillRect/>
          </a:stretch>
        </p:blipFill>
        <p:spPr bwMode="auto">
          <a:xfrm>
            <a:off x="4536621" y="4330428"/>
            <a:ext cx="486539" cy="446775"/>
          </a:xfrm>
          <a:prstGeom prst="rect">
            <a:avLst/>
          </a:prstGeom>
          <a:noFill/>
          <a:ln w="9525">
            <a:noFill/>
            <a:miter lim="800000"/>
            <a:headEnd/>
            <a:tailEnd/>
          </a:ln>
        </p:spPr>
      </p:pic>
      <p:pic>
        <p:nvPicPr>
          <p:cNvPr id="2060" name="Rectangle 2058"/>
          <p:cNvPicPr>
            <a:picLocks noChangeAspect="1" noChangeArrowheads="1"/>
          </p:cNvPicPr>
          <p:nvPr/>
        </p:nvPicPr>
        <p:blipFill>
          <a:blip r:embed="rId9"/>
          <a:srcRect/>
          <a:stretch>
            <a:fillRect/>
          </a:stretch>
        </p:blipFill>
        <p:spPr bwMode="auto">
          <a:xfrm>
            <a:off x="1677535" y="1076053"/>
            <a:ext cx="5768294" cy="3111043"/>
          </a:xfrm>
          <a:prstGeom prst="rect">
            <a:avLst/>
          </a:prstGeom>
          <a:noFill/>
          <a:ln w="9525">
            <a:noFill/>
            <a:miter lim="800000"/>
            <a:headEnd/>
            <a:tailEnd/>
          </a:ln>
        </p:spPr>
      </p:pic>
      <p:pic>
        <p:nvPicPr>
          <p:cNvPr id="2061" name="Rectangle 2059"/>
          <p:cNvPicPr>
            <a:picLocks noChangeAspect="1" noChangeArrowheads="1"/>
          </p:cNvPicPr>
          <p:nvPr/>
        </p:nvPicPr>
        <p:blipFill>
          <a:blip r:embed="rId10"/>
          <a:srcRect/>
          <a:stretch>
            <a:fillRect/>
          </a:stretch>
        </p:blipFill>
        <p:spPr bwMode="auto">
          <a:xfrm>
            <a:off x="1677535" y="3195366"/>
            <a:ext cx="5768294" cy="29239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0" y="342900"/>
            <a:ext cx="9144000" cy="978729"/>
          </a:xfrm>
        </p:spPr>
        <p:txBody>
          <a:bodyPr/>
          <a:lstStyle/>
          <a:p>
            <a:r>
              <a:rPr lang="en-US" sz="4000" dirty="0" smtClean="0"/>
              <a:t>BitLocker™ Drive Encryption </a:t>
            </a:r>
            <a:br>
              <a:rPr lang="en-US" sz="4000" dirty="0" smtClean="0"/>
            </a:br>
            <a:r>
              <a:rPr lang="en-US" sz="2400" dirty="0" smtClean="0">
                <a:solidFill>
                  <a:schemeClr val="bg2"/>
                </a:solidFill>
              </a:rPr>
              <a:t>Static Root of Trust Measurement of early boot components</a:t>
            </a:r>
            <a:endParaRPr lang="en-US" sz="2400" dirty="0">
              <a:solidFill>
                <a:schemeClr val="bg2"/>
              </a:solidFill>
            </a:endParaRPr>
          </a:p>
        </p:txBody>
      </p:sp>
      <p:graphicFrame>
        <p:nvGraphicFramePr>
          <p:cNvPr id="17410" name="Object 2"/>
          <p:cNvGraphicFramePr>
            <a:graphicFrameLocks noChangeAspect="1"/>
          </p:cNvGraphicFramePr>
          <p:nvPr>
            <p:ph sz="half" idx="4294967295"/>
          </p:nvPr>
        </p:nvGraphicFramePr>
        <p:xfrm>
          <a:off x="143075" y="1414463"/>
          <a:ext cx="9000925" cy="4586287"/>
        </p:xfrm>
        <a:graphic>
          <a:graphicData uri="http://schemas.openxmlformats.org/presentationml/2006/ole">
            <p:oleObj spid="_x0000_s3074" name="Visio" r:id="rId4" imgW="12554065" imgH="6394399" progId="">
              <p:embed/>
            </p:oleObj>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329565"/>
            <a:ext cx="8380412" cy="590931"/>
          </a:xfrm>
        </p:spPr>
        <p:txBody>
          <a:bodyPr/>
          <a:lstStyle/>
          <a:p>
            <a:r>
              <a:rPr lang="en-US" sz="3600" dirty="0" smtClean="0"/>
              <a:t>Keys and Protectors (“Authenticators”)</a:t>
            </a:r>
            <a:endParaRPr lang="en-US" sz="3600" dirty="0"/>
          </a:p>
        </p:txBody>
      </p:sp>
      <p:sp>
        <p:nvSpPr>
          <p:cNvPr id="41" name="Rounded Rectangle 40"/>
          <p:cNvSpPr/>
          <p:nvPr/>
        </p:nvSpPr>
        <p:spPr bwMode="auto">
          <a:xfrm>
            <a:off x="0" y="931594"/>
            <a:ext cx="9144000" cy="5926405"/>
          </a:xfrm>
          <a:prstGeom prst="roundRect">
            <a:avLst/>
          </a:prstGeom>
          <a:gradFill rotWithShape="0">
            <a:gsLst>
              <a:gs pos="0">
                <a:schemeClr val="folHlink">
                  <a:gamma/>
                  <a:shade val="54118"/>
                  <a:invGamma/>
                  <a:alpha val="65000"/>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2"/>
              </a:solidFill>
              <a:latin typeface="Segoe Semibold" pitchFamily="34" charset="0"/>
            </a:endParaRPr>
          </a:p>
        </p:txBody>
      </p:sp>
      <p:grpSp>
        <p:nvGrpSpPr>
          <p:cNvPr id="7" name="Group 22"/>
          <p:cNvGrpSpPr>
            <a:grpSpLocks/>
          </p:cNvGrpSpPr>
          <p:nvPr/>
        </p:nvGrpSpPr>
        <p:grpSpPr bwMode="auto">
          <a:xfrm>
            <a:off x="5629149" y="4294030"/>
            <a:ext cx="1447515" cy="1598221"/>
            <a:chOff x="5073" y="2322"/>
            <a:chExt cx="653" cy="484"/>
          </a:xfrm>
        </p:grpSpPr>
        <p:graphicFrame>
          <p:nvGraphicFramePr>
            <p:cNvPr id="24" name="Object 3"/>
            <p:cNvGraphicFramePr>
              <a:graphicFrameLocks noChangeAspect="1"/>
            </p:cNvGraphicFramePr>
            <p:nvPr/>
          </p:nvGraphicFramePr>
          <p:xfrm>
            <a:off x="5073" y="2322"/>
            <a:ext cx="459" cy="187"/>
          </p:xfrm>
          <a:graphic>
            <a:graphicData uri="http://schemas.openxmlformats.org/presentationml/2006/ole">
              <p:oleObj spid="_x0000_s4098" name="Visio" r:id="rId4" imgW="422228" imgH="401523" progId="">
                <p:embed/>
              </p:oleObj>
            </a:graphicData>
          </a:graphic>
        </p:graphicFrame>
        <p:sp>
          <p:nvSpPr>
            <p:cNvPr id="25" name="Text Box 27"/>
            <p:cNvSpPr>
              <a:spLocks noChangeArrowheads="1"/>
            </p:cNvSpPr>
            <p:nvPr/>
          </p:nvSpPr>
          <p:spPr bwMode="auto">
            <a:xfrm>
              <a:off x="5136" y="2544"/>
              <a:ext cx="590" cy="262"/>
            </a:xfrm>
            <a:prstGeom prst="rect">
              <a:avLst/>
            </a:prstGeom>
            <a:noFill/>
            <a:ln w="9525">
              <a:noFill/>
              <a:miter lim="800000"/>
              <a:headEnd/>
              <a:tailEnd/>
            </a:ln>
          </p:spPr>
          <p:txBody>
            <a:bodyPr/>
            <a:lstStyle/>
            <a:p>
              <a:pPr algn="l" eaLnBrk="0">
                <a:lnSpc>
                  <a:spcPct val="100000"/>
                </a:lnSpc>
                <a:spcBef>
                  <a:spcPct val="50000"/>
                </a:spcBef>
              </a:pPr>
              <a:r>
                <a:rPr lang="en-US" sz="1600" dirty="0" smtClean="0">
                  <a:solidFill>
                    <a:schemeClr val="accent1"/>
                  </a:solidFill>
                  <a:sym typeface="Wingdings" pitchFamily="2" charset="2"/>
                </a:rPr>
                <a:t>TPM</a:t>
              </a:r>
              <a:endParaRPr lang="en-US" sz="1600" dirty="0">
                <a:solidFill>
                  <a:schemeClr val="accent1"/>
                </a:solidFill>
                <a:sym typeface="Wingdings" pitchFamily="2" charset="2"/>
              </a:endParaRPr>
            </a:p>
          </p:txBody>
        </p:sp>
        <p:sp>
          <p:nvSpPr>
            <p:cNvPr id="26" name="Oval 25"/>
            <p:cNvSpPr>
              <a:spLocks/>
            </p:cNvSpPr>
            <p:nvPr/>
          </p:nvSpPr>
          <p:spPr bwMode="auto">
            <a:xfrm>
              <a:off x="5224" y="2352"/>
              <a:ext cx="144" cy="144"/>
            </a:xfrm>
            <a:prstGeom prst="ellipse">
              <a:avLst/>
            </a:prstGeom>
            <a:solidFill>
              <a:schemeClr val="tx2"/>
            </a:solidFill>
            <a:ln w="9525" algn="ctr">
              <a:solidFill>
                <a:schemeClr val="tx2"/>
              </a:solidFill>
              <a:round/>
              <a:headEnd/>
              <a:tailEnd/>
            </a:ln>
          </p:spPr>
          <p:txBody>
            <a:bodyPr wrap="none" anchor="ctr"/>
            <a:lstStyle/>
            <a:p>
              <a:pPr algn="ctr" eaLnBrk="0">
                <a:lnSpc>
                  <a:spcPct val="100000"/>
                </a:lnSpc>
                <a:spcBef>
                  <a:spcPct val="0"/>
                </a:spcBef>
              </a:pPr>
              <a:r>
                <a:rPr lang="en-US" sz="1600" dirty="0">
                  <a:solidFill>
                    <a:schemeClr val="bg2"/>
                  </a:solidFill>
                  <a:sym typeface="Wingdings" pitchFamily="2" charset="2"/>
                </a:rPr>
                <a:t>4</a:t>
              </a:r>
            </a:p>
          </p:txBody>
        </p:sp>
      </p:grpSp>
      <p:grpSp>
        <p:nvGrpSpPr>
          <p:cNvPr id="8" name="Group 34"/>
          <p:cNvGrpSpPr/>
          <p:nvPr/>
        </p:nvGrpSpPr>
        <p:grpSpPr>
          <a:xfrm>
            <a:off x="3696209" y="2763079"/>
            <a:ext cx="1969094" cy="1432124"/>
            <a:chOff x="6696205" y="3306243"/>
            <a:chExt cx="1288093" cy="912939"/>
          </a:xfrm>
        </p:grpSpPr>
        <p:grpSp>
          <p:nvGrpSpPr>
            <p:cNvPr id="9" name="Group 33"/>
            <p:cNvGrpSpPr/>
            <p:nvPr/>
          </p:nvGrpSpPr>
          <p:grpSpPr>
            <a:xfrm>
              <a:off x="6718647" y="3306243"/>
              <a:ext cx="1243209" cy="646274"/>
              <a:chOff x="6510403" y="3306243"/>
              <a:chExt cx="1243209" cy="580445"/>
            </a:xfrm>
          </p:grpSpPr>
          <p:pic>
            <p:nvPicPr>
              <p:cNvPr id="100355" name="Picture 3" descr="C:\Users\bhynes\AppData\Local\Microsoft\Windows\Temporary Internet Files\Content.IE5\NSMSYG4Y\MCj04315710000[1].png"/>
              <p:cNvPicPr>
                <a:picLocks noChangeAspect="1" noChangeArrowheads="1"/>
              </p:cNvPicPr>
              <p:nvPr/>
            </p:nvPicPr>
            <p:blipFill>
              <a:blip r:embed="rId5"/>
              <a:srcRect/>
              <a:stretch>
                <a:fillRect/>
              </a:stretch>
            </p:blipFill>
            <p:spPr bwMode="auto">
              <a:xfrm>
                <a:off x="7177011" y="3306243"/>
                <a:ext cx="576601" cy="580445"/>
              </a:xfrm>
              <a:prstGeom prst="rect">
                <a:avLst/>
              </a:prstGeom>
              <a:noFill/>
            </p:spPr>
          </p:pic>
          <p:graphicFrame>
            <p:nvGraphicFramePr>
              <p:cNvPr id="100356" name="Object 3"/>
              <p:cNvGraphicFramePr>
                <a:graphicFrameLocks noChangeAspect="1"/>
              </p:cNvGraphicFramePr>
              <p:nvPr/>
            </p:nvGraphicFramePr>
            <p:xfrm>
              <a:off x="6510403" y="3445072"/>
              <a:ext cx="592138" cy="282575"/>
            </p:xfrm>
            <a:graphic>
              <a:graphicData uri="http://schemas.openxmlformats.org/presentationml/2006/ole">
                <p:oleObj spid="_x0000_s4099" name="Visio" r:id="rId6" imgW="422228" imgH="401523" progId="">
                  <p:embed/>
                </p:oleObj>
              </a:graphicData>
            </a:graphic>
          </p:graphicFrame>
        </p:grpSp>
        <p:sp>
          <p:nvSpPr>
            <p:cNvPr id="28" name="Text Box 27"/>
            <p:cNvSpPr>
              <a:spLocks noChangeArrowheads="1"/>
            </p:cNvSpPr>
            <p:nvPr/>
          </p:nvSpPr>
          <p:spPr bwMode="auto">
            <a:xfrm>
              <a:off x="6696205" y="3778527"/>
              <a:ext cx="1288093" cy="440655"/>
            </a:xfrm>
            <a:prstGeom prst="rect">
              <a:avLst/>
            </a:prstGeom>
            <a:noFill/>
            <a:ln w="9525">
              <a:noFill/>
              <a:miter lim="800000"/>
              <a:headEnd/>
              <a:tailEnd/>
            </a:ln>
          </p:spPr>
          <p:txBody>
            <a:bodyPr/>
            <a:lstStyle/>
            <a:p>
              <a:pPr algn="ctr" eaLnBrk="0">
                <a:lnSpc>
                  <a:spcPct val="100000"/>
                </a:lnSpc>
                <a:spcBef>
                  <a:spcPct val="50000"/>
                </a:spcBef>
              </a:pPr>
              <a:r>
                <a:rPr lang="en-US" sz="1600" dirty="0" smtClean="0">
                  <a:solidFill>
                    <a:schemeClr val="accent1"/>
                  </a:solidFill>
                  <a:sym typeface="Wingdings" pitchFamily="2" charset="2"/>
                </a:rPr>
                <a:t>TPM+USB</a:t>
              </a:r>
            </a:p>
          </p:txBody>
        </p:sp>
      </p:grpSp>
      <p:grpSp>
        <p:nvGrpSpPr>
          <p:cNvPr id="13" name="Group 35"/>
          <p:cNvGrpSpPr/>
          <p:nvPr/>
        </p:nvGrpSpPr>
        <p:grpSpPr>
          <a:xfrm>
            <a:off x="1529482" y="1881944"/>
            <a:ext cx="1794652" cy="1683601"/>
            <a:chOff x="6696205" y="1943839"/>
            <a:chExt cx="1288093" cy="1049880"/>
          </a:xfrm>
        </p:grpSpPr>
        <p:sp>
          <p:nvSpPr>
            <p:cNvPr id="29" name="Text Box 27"/>
            <p:cNvSpPr>
              <a:spLocks noChangeArrowheads="1"/>
            </p:cNvSpPr>
            <p:nvPr/>
          </p:nvSpPr>
          <p:spPr bwMode="auto">
            <a:xfrm>
              <a:off x="6696205" y="2553064"/>
              <a:ext cx="1288093" cy="440655"/>
            </a:xfrm>
            <a:prstGeom prst="rect">
              <a:avLst/>
            </a:prstGeom>
            <a:noFill/>
            <a:ln w="9525">
              <a:noFill/>
              <a:miter lim="800000"/>
              <a:headEnd/>
              <a:tailEnd/>
            </a:ln>
          </p:spPr>
          <p:txBody>
            <a:bodyPr/>
            <a:lstStyle/>
            <a:p>
              <a:pPr algn="ctr" eaLnBrk="0">
                <a:lnSpc>
                  <a:spcPct val="100000"/>
                </a:lnSpc>
                <a:spcBef>
                  <a:spcPct val="50000"/>
                </a:spcBef>
              </a:pPr>
              <a:r>
                <a:rPr lang="en-US" sz="1600" dirty="0" smtClean="0">
                  <a:solidFill>
                    <a:schemeClr val="accent1"/>
                  </a:solidFill>
                  <a:sym typeface="Wingdings" pitchFamily="2" charset="2"/>
                </a:rPr>
                <a:t>TPM+PIN</a:t>
              </a:r>
              <a:endParaRPr lang="en-US" sz="1600" dirty="0">
                <a:solidFill>
                  <a:schemeClr val="accent1"/>
                </a:solidFill>
                <a:sym typeface="Wingdings" pitchFamily="2" charset="2"/>
              </a:endParaRPr>
            </a:p>
          </p:txBody>
        </p:sp>
        <p:pic>
          <p:nvPicPr>
            <p:cNvPr id="100359"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919749" y="2289001"/>
              <a:ext cx="841005" cy="240098"/>
            </a:xfrm>
            <a:prstGeom prst="rect">
              <a:avLst/>
            </a:prstGeom>
            <a:noFill/>
            <a:ln w="9525">
              <a:noFill/>
              <a:miter lim="800000"/>
              <a:headEnd/>
              <a:tailEnd/>
            </a:ln>
            <a:effectLst/>
          </p:spPr>
        </p:pic>
        <p:graphicFrame>
          <p:nvGraphicFramePr>
            <p:cNvPr id="100360" name="Object 3"/>
            <p:cNvGraphicFramePr>
              <a:graphicFrameLocks noChangeAspect="1"/>
            </p:cNvGraphicFramePr>
            <p:nvPr/>
          </p:nvGraphicFramePr>
          <p:xfrm>
            <a:off x="7044183" y="1943839"/>
            <a:ext cx="592137" cy="314622"/>
          </p:xfrm>
          <a:graphic>
            <a:graphicData uri="http://schemas.openxmlformats.org/presentationml/2006/ole">
              <p:oleObj spid="_x0000_s4100" name="Visio" r:id="rId8" imgW="422228" imgH="401523" progId="">
                <p:embed/>
              </p:oleObj>
            </a:graphicData>
          </a:graphic>
        </p:graphicFrame>
      </p:grpSp>
      <p:grpSp>
        <p:nvGrpSpPr>
          <p:cNvPr id="14" name="Group 36"/>
          <p:cNvGrpSpPr/>
          <p:nvPr/>
        </p:nvGrpSpPr>
        <p:grpSpPr>
          <a:xfrm>
            <a:off x="-655982" y="845633"/>
            <a:ext cx="3041011" cy="1807912"/>
            <a:chOff x="6563638" y="1028594"/>
            <a:chExt cx="1553226" cy="1088305"/>
          </a:xfrm>
        </p:grpSpPr>
        <p:pic>
          <p:nvPicPr>
            <p:cNvPr id="31" name="Picture 3" descr="C:\Users\bhynes\AppData\Local\Microsoft\Windows\Temporary Internet Files\Content.IE5\NSMSYG4Y\MCj04315710000[1].png"/>
            <p:cNvPicPr>
              <a:picLocks noChangeAspect="1" noChangeArrowheads="1"/>
            </p:cNvPicPr>
            <p:nvPr/>
          </p:nvPicPr>
          <p:blipFill>
            <a:blip r:embed="rId5"/>
            <a:srcRect/>
            <a:stretch>
              <a:fillRect/>
            </a:stretch>
          </p:blipFill>
          <p:spPr bwMode="auto">
            <a:xfrm>
              <a:off x="7051951" y="1028594"/>
              <a:ext cx="576601" cy="646274"/>
            </a:xfrm>
            <a:prstGeom prst="rect">
              <a:avLst/>
            </a:prstGeom>
            <a:noFill/>
          </p:spPr>
        </p:pic>
        <p:sp>
          <p:nvSpPr>
            <p:cNvPr id="33" name="Text Box 27"/>
            <p:cNvSpPr>
              <a:spLocks noChangeArrowheads="1"/>
            </p:cNvSpPr>
            <p:nvPr/>
          </p:nvSpPr>
          <p:spPr bwMode="auto">
            <a:xfrm>
              <a:off x="6563638" y="1500878"/>
              <a:ext cx="1553226" cy="616021"/>
            </a:xfrm>
            <a:prstGeom prst="rect">
              <a:avLst/>
            </a:prstGeom>
            <a:noFill/>
            <a:ln w="9525">
              <a:noFill/>
              <a:miter lim="800000"/>
              <a:headEnd/>
              <a:tailEnd/>
            </a:ln>
          </p:spPr>
          <p:txBody>
            <a:bodyPr/>
            <a:lstStyle/>
            <a:p>
              <a:pPr algn="ctr" eaLnBrk="0">
                <a:lnSpc>
                  <a:spcPct val="100000"/>
                </a:lnSpc>
                <a:spcBef>
                  <a:spcPct val="50000"/>
                </a:spcBef>
              </a:pPr>
              <a:r>
                <a:rPr lang="en-US" sz="1600" dirty="0" smtClean="0">
                  <a:solidFill>
                    <a:schemeClr val="accent1"/>
                  </a:solidFill>
                  <a:sym typeface="Wingdings" pitchFamily="2" charset="2"/>
                </a:rPr>
                <a:t>USB Key</a:t>
              </a:r>
              <a:r>
                <a:rPr lang="en-US" sz="1800" dirty="0" smtClean="0">
                  <a:solidFill>
                    <a:schemeClr val="accent1"/>
                  </a:solidFill>
                  <a:sym typeface="Wingdings" pitchFamily="2" charset="2"/>
                </a:rPr>
                <a:t/>
              </a:r>
              <a:br>
                <a:rPr lang="en-US" sz="1800" dirty="0" smtClean="0">
                  <a:solidFill>
                    <a:schemeClr val="accent1"/>
                  </a:solidFill>
                  <a:sym typeface="Wingdings" pitchFamily="2" charset="2"/>
                </a:rPr>
              </a:br>
              <a:r>
                <a:rPr lang="en-US" sz="1000" dirty="0" smtClean="0">
                  <a:solidFill>
                    <a:schemeClr val="accent1"/>
                  </a:solidFill>
                  <a:sym typeface="Wingdings" pitchFamily="2" charset="2"/>
                </a:rPr>
                <a:t>(Recovery or Non-TPM)</a:t>
              </a:r>
              <a:endParaRPr lang="en-US" sz="1000" dirty="0">
                <a:solidFill>
                  <a:schemeClr val="accent1"/>
                </a:solidFill>
                <a:sym typeface="Wingdings" pitchFamily="2" charset="2"/>
              </a:endParaRPr>
            </a:p>
          </p:txBody>
        </p:sp>
      </p:grpSp>
      <p:grpSp>
        <p:nvGrpSpPr>
          <p:cNvPr id="19" name="Group 39"/>
          <p:cNvGrpSpPr/>
          <p:nvPr/>
        </p:nvGrpSpPr>
        <p:grpSpPr>
          <a:xfrm>
            <a:off x="6480354" y="5301946"/>
            <a:ext cx="2663646" cy="1556054"/>
            <a:chOff x="6240193" y="5323559"/>
            <a:chExt cx="2163221" cy="980961"/>
          </a:xfrm>
        </p:grpSpPr>
        <p:sp>
          <p:nvSpPr>
            <p:cNvPr id="38" name="Flowchart: Document 37"/>
            <p:cNvSpPr/>
            <p:nvPr/>
          </p:nvSpPr>
          <p:spPr bwMode="auto">
            <a:xfrm>
              <a:off x="6964470" y="5323559"/>
              <a:ext cx="701458" cy="563672"/>
            </a:xfrm>
            <a:prstGeom prst="flowChartDocument">
              <a:avLst/>
            </a:prstGeom>
            <a:gradFill rotWithShape="0">
              <a:gsLst>
                <a:gs pos="0">
                  <a:srgbClr val="FFEFD1"/>
                </a:gs>
                <a:gs pos="64999">
                  <a:srgbClr val="F0EBD5"/>
                </a:gs>
                <a:gs pos="100000">
                  <a:srgbClr val="D1C39F"/>
                </a:gs>
              </a:gsLst>
              <a:lin ang="2700000" scaled="0"/>
            </a:gra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2"/>
                  </a:solidFill>
                  <a:latin typeface="Segoe Semibold" pitchFamily="34" charset="0"/>
                </a:rPr>
                <a:t>123456-789012-345678-</a:t>
              </a:r>
            </a:p>
          </p:txBody>
        </p:sp>
        <p:sp>
          <p:nvSpPr>
            <p:cNvPr id="39" name="Rectangle 38"/>
            <p:cNvSpPr/>
            <p:nvPr/>
          </p:nvSpPr>
          <p:spPr>
            <a:xfrm>
              <a:off x="6240193" y="5812077"/>
              <a:ext cx="2163221" cy="492443"/>
            </a:xfrm>
            <a:prstGeom prst="rect">
              <a:avLst/>
            </a:prstGeom>
          </p:spPr>
          <p:txBody>
            <a:bodyPr wrap="square">
              <a:spAutoFit/>
            </a:bodyPr>
            <a:lstStyle/>
            <a:p>
              <a:pPr algn="ctr"/>
              <a:r>
                <a:rPr lang="en-US" sz="1600" dirty="0" smtClean="0">
                  <a:solidFill>
                    <a:schemeClr val="accent1"/>
                  </a:solidFill>
                  <a:sym typeface="Wingdings" pitchFamily="2" charset="2"/>
                </a:rPr>
                <a:t>Recovery Password</a:t>
              </a:r>
              <a:r>
                <a:rPr lang="en-US" dirty="0" smtClean="0">
                  <a:solidFill>
                    <a:schemeClr val="accent1"/>
                  </a:solidFill>
                  <a:sym typeface="Wingdings" pitchFamily="2" charset="2"/>
                </a:rPr>
                <a:t/>
              </a:r>
              <a:br>
                <a:rPr lang="en-US" dirty="0" smtClean="0">
                  <a:solidFill>
                    <a:schemeClr val="accent1"/>
                  </a:solidFill>
                  <a:sym typeface="Wingdings" pitchFamily="2" charset="2"/>
                </a:rPr>
              </a:br>
              <a:r>
                <a:rPr lang="en-US" sz="1000" dirty="0" smtClean="0">
                  <a:solidFill>
                    <a:schemeClr val="accent1"/>
                  </a:solidFill>
                  <a:sym typeface="Wingdings" pitchFamily="2" charset="2"/>
                </a:rPr>
                <a:t>(48 Digits)</a:t>
              </a:r>
              <a:endParaRPr lang="en-US" sz="1000" dirty="0">
                <a:solidFill>
                  <a:schemeClr val="accent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070100"/>
          <a:ext cx="9144000"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arnshaw-environmental.com/images/branch.jpg"/>
          <p:cNvPicPr>
            <a:picLocks noChangeAspect="1" noChangeArrowheads="1"/>
          </p:cNvPicPr>
          <p:nvPr/>
        </p:nvPicPr>
        <p:blipFill>
          <a:blip r:embed="rId2"/>
          <a:srcRect/>
          <a:stretch>
            <a:fillRect/>
          </a:stretch>
        </p:blipFill>
        <p:spPr bwMode="auto">
          <a:xfrm>
            <a:off x="545119" y="621719"/>
            <a:ext cx="8244317" cy="558781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 for the Branch Office</a:t>
            </a:r>
            <a:endParaRPr lang="en-US" dirty="0"/>
          </a:p>
        </p:txBody>
      </p:sp>
      <p:sp>
        <p:nvSpPr>
          <p:cNvPr id="3" name="Content Placeholder 2"/>
          <p:cNvSpPr>
            <a:spLocks noGrp="1"/>
          </p:cNvSpPr>
          <p:nvPr>
            <p:ph idx="1"/>
          </p:nvPr>
        </p:nvSpPr>
        <p:spPr/>
        <p:txBody>
          <a:bodyPr/>
          <a:lstStyle/>
          <a:p>
            <a:r>
              <a:rPr lang="en-US" dirty="0" smtClean="0"/>
              <a:t>Virtualization</a:t>
            </a:r>
          </a:p>
          <a:p>
            <a:r>
              <a:rPr lang="en-US" dirty="0" smtClean="0"/>
              <a:t>Read-Only Domain Controllers</a:t>
            </a:r>
          </a:p>
          <a:p>
            <a:pPr lvl="1"/>
            <a:r>
              <a:rPr lang="en-US" dirty="0" smtClean="0"/>
              <a:t>Which run on Server Core</a:t>
            </a:r>
          </a:p>
          <a:p>
            <a:r>
              <a:rPr lang="en-US" dirty="0" smtClean="0"/>
              <a:t>Admin Role Separation</a:t>
            </a:r>
          </a:p>
          <a:p>
            <a:pPr lvl="1"/>
            <a:r>
              <a:rPr lang="en-US" dirty="0" smtClean="0"/>
              <a:t>Let Server </a:t>
            </a:r>
            <a:r>
              <a:rPr lang="en-US" dirty="0" err="1" smtClean="0"/>
              <a:t>admins</a:t>
            </a:r>
            <a:r>
              <a:rPr lang="en-US" dirty="0" smtClean="0"/>
              <a:t> be server </a:t>
            </a:r>
            <a:r>
              <a:rPr lang="en-US" dirty="0" err="1" smtClean="0"/>
              <a:t>admins</a:t>
            </a:r>
            <a:endParaRPr lang="en-US" dirty="0" smtClean="0"/>
          </a:p>
          <a:p>
            <a:r>
              <a:rPr lang="en-US" dirty="0" smtClean="0"/>
              <a:t>DFS-R for FRS</a:t>
            </a:r>
          </a:p>
          <a:p>
            <a:pPr lvl="1"/>
            <a:r>
              <a:rPr lang="en-US" dirty="0" smtClean="0"/>
              <a:t>Cut WAN traffic, reduce exposure</a:t>
            </a:r>
          </a:p>
          <a:p>
            <a:r>
              <a:rPr lang="en-US" dirty="0" smtClean="0"/>
              <a:t>DNS</a:t>
            </a:r>
          </a:p>
          <a:p>
            <a:pPr lvl="1"/>
            <a:r>
              <a:rPr lang="en-US" dirty="0" smtClean="0"/>
              <a:t>Write-forwarding DNS servers in branch offices</a:t>
            </a:r>
          </a:p>
          <a:p>
            <a:r>
              <a:rPr lang="en-US" dirty="0" err="1" smtClean="0"/>
              <a:t>Bitlocker</a:t>
            </a:r>
            <a:endParaRPr lang="en-US" dirty="0" smtClean="0"/>
          </a:p>
          <a:p>
            <a:pPr lvl="1"/>
            <a:r>
              <a:rPr lang="en-US" dirty="0" smtClean="0"/>
              <a:t>Blanket encryption</a:t>
            </a:r>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Only Domain Controller</a:t>
            </a:r>
            <a:endParaRPr lang="en-US" dirty="0"/>
          </a:p>
        </p:txBody>
      </p:sp>
      <p:sp>
        <p:nvSpPr>
          <p:cNvPr id="3" name="Content Placeholder 2"/>
          <p:cNvSpPr>
            <a:spLocks noGrp="1"/>
          </p:cNvSpPr>
          <p:nvPr>
            <p:ph idx="1"/>
          </p:nvPr>
        </p:nvSpPr>
        <p:spPr>
          <a:xfrm>
            <a:off x="539750" y="1600200"/>
            <a:ext cx="8361654" cy="4525963"/>
          </a:xfrm>
        </p:spPr>
        <p:txBody>
          <a:bodyPr/>
          <a:lstStyle/>
          <a:p>
            <a:r>
              <a:rPr lang="en-US" sz="3600" dirty="0" smtClean="0"/>
              <a:t>Allows you to control three key things</a:t>
            </a:r>
          </a:p>
          <a:p>
            <a:pPr lvl="1"/>
            <a:r>
              <a:rPr lang="en-US" sz="3200" dirty="0" smtClean="0"/>
              <a:t>Location of credentials</a:t>
            </a:r>
          </a:p>
          <a:p>
            <a:pPr lvl="1"/>
            <a:r>
              <a:rPr lang="en-US" sz="3200" dirty="0" smtClean="0"/>
              <a:t>Resistance to WAN failure</a:t>
            </a:r>
          </a:p>
          <a:p>
            <a:pPr lvl="1"/>
            <a:r>
              <a:rPr lang="en-US" sz="3200" dirty="0" smtClean="0"/>
              <a:t>Security</a:t>
            </a:r>
            <a:endParaRPr lang="en-US" sz="3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RODC Deployment Considerations</a:t>
            </a:r>
            <a:endParaRPr lang="en-US" dirty="0"/>
          </a:p>
        </p:txBody>
      </p:sp>
      <p:sp>
        <p:nvSpPr>
          <p:cNvPr id="3" name="Content Placeholder 2"/>
          <p:cNvSpPr>
            <a:spLocks noGrp="1"/>
          </p:cNvSpPr>
          <p:nvPr>
            <p:ph idx="1"/>
          </p:nvPr>
        </p:nvSpPr>
        <p:spPr/>
        <p:txBody>
          <a:bodyPr/>
          <a:lstStyle/>
          <a:p>
            <a:r>
              <a:rPr lang="en-US" dirty="0" err="1" smtClean="0"/>
              <a:t>Bitlocker</a:t>
            </a:r>
            <a:r>
              <a:rPr lang="en-US" dirty="0" smtClean="0"/>
              <a:t> host</a:t>
            </a:r>
          </a:p>
          <a:p>
            <a:r>
              <a:rPr lang="en-US" dirty="0" smtClean="0"/>
              <a:t>RODC DNS for clients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arrow-gel-c-edit_B3"/>
          <p:cNvPicPr>
            <a:picLocks noChangeAspect="1" noChangeArrowheads="1"/>
          </p:cNvPicPr>
          <p:nvPr/>
        </p:nvPicPr>
        <p:blipFill>
          <a:blip r:embed="rId3"/>
          <a:srcRect/>
          <a:stretch>
            <a:fillRect/>
          </a:stretch>
        </p:blipFill>
        <p:spPr bwMode="auto">
          <a:xfrm rot="-2035861">
            <a:off x="220663" y="2882900"/>
            <a:ext cx="2643187" cy="1541463"/>
          </a:xfrm>
          <a:prstGeom prst="rect">
            <a:avLst/>
          </a:prstGeom>
          <a:noFill/>
        </p:spPr>
      </p:pic>
      <p:pic>
        <p:nvPicPr>
          <p:cNvPr id="292867" name="Picture 3" descr="GEL-Star-yellow"/>
          <p:cNvPicPr>
            <a:picLocks noChangeAspect="1" noChangeArrowheads="1"/>
          </p:cNvPicPr>
          <p:nvPr/>
        </p:nvPicPr>
        <p:blipFill>
          <a:blip r:embed="rId4"/>
          <a:srcRect/>
          <a:stretch>
            <a:fillRect/>
          </a:stretch>
        </p:blipFill>
        <p:spPr bwMode="auto">
          <a:xfrm>
            <a:off x="1139825" y="1784350"/>
            <a:ext cx="2819400" cy="2438400"/>
          </a:xfrm>
          <a:prstGeom prst="rect">
            <a:avLst/>
          </a:prstGeom>
          <a:noFill/>
        </p:spPr>
      </p:pic>
      <p:sp>
        <p:nvSpPr>
          <p:cNvPr id="292869" name="Text Box 5"/>
          <p:cNvSpPr txBox="1">
            <a:spLocks noChangeArrowheads="1"/>
          </p:cNvSpPr>
          <p:nvPr/>
        </p:nvSpPr>
        <p:spPr bwMode="auto">
          <a:xfrm>
            <a:off x="620713" y="4625975"/>
            <a:ext cx="3244414" cy="1077218"/>
          </a:xfrm>
          <a:prstGeom prst="rect">
            <a:avLst/>
          </a:prstGeom>
          <a:noFill/>
          <a:ln w="9525" algn="ctr">
            <a:noFill/>
            <a:miter lim="800000"/>
            <a:headEnd/>
            <a:tailEnd/>
          </a:ln>
          <a:effectLst/>
        </p:spPr>
        <p:txBody>
          <a:bodyPr wrap="none">
            <a:spAutoFit/>
          </a:bodyPr>
          <a:lstStyle/>
          <a:p>
            <a:pPr algn="ctr"/>
            <a:r>
              <a:rPr lang="en-US" sz="3200" dirty="0">
                <a:cs typeface="Arial" pitchFamily="34" charset="0"/>
              </a:rPr>
              <a:t>Legacy application</a:t>
            </a:r>
          </a:p>
          <a:p>
            <a:pPr algn="ctr"/>
            <a:r>
              <a:rPr lang="en-US" sz="3200" dirty="0">
                <a:cs typeface="Arial" pitchFamily="34" charset="0"/>
              </a:rPr>
              <a:t>migration</a:t>
            </a:r>
          </a:p>
        </p:txBody>
      </p:sp>
      <p:sp>
        <p:nvSpPr>
          <p:cNvPr id="292870" name="Text Box 6"/>
          <p:cNvSpPr txBox="1">
            <a:spLocks noChangeArrowheads="1"/>
          </p:cNvSpPr>
          <p:nvPr/>
        </p:nvSpPr>
        <p:spPr bwMode="auto">
          <a:xfrm>
            <a:off x="6288088" y="1568450"/>
            <a:ext cx="2632075" cy="1569660"/>
          </a:xfrm>
          <a:prstGeom prst="rect">
            <a:avLst/>
          </a:prstGeom>
          <a:noFill/>
          <a:ln w="9525" algn="ctr">
            <a:noFill/>
            <a:miter lim="800000"/>
            <a:headEnd/>
            <a:tailEnd/>
          </a:ln>
          <a:effectLst/>
        </p:spPr>
        <p:txBody>
          <a:bodyPr>
            <a:spAutoFit/>
          </a:bodyPr>
          <a:lstStyle/>
          <a:p>
            <a:pPr algn="ctr"/>
            <a:r>
              <a:rPr lang="en-US" sz="3200" dirty="0">
                <a:cs typeface="Arial" pitchFamily="34" charset="0"/>
              </a:rPr>
              <a:t>Test and development</a:t>
            </a:r>
            <a:br>
              <a:rPr lang="en-US" sz="3200" dirty="0">
                <a:cs typeface="Arial" pitchFamily="34" charset="0"/>
              </a:rPr>
            </a:br>
            <a:r>
              <a:rPr lang="en-US" sz="3200" dirty="0">
                <a:cs typeface="Arial" pitchFamily="34" charset="0"/>
              </a:rPr>
              <a:t>automation</a:t>
            </a:r>
          </a:p>
        </p:txBody>
      </p:sp>
      <p:grpSp>
        <p:nvGrpSpPr>
          <p:cNvPr id="2" name="Group 7"/>
          <p:cNvGrpSpPr>
            <a:grpSpLocks noChangeAspect="1"/>
          </p:cNvGrpSpPr>
          <p:nvPr/>
        </p:nvGrpSpPr>
        <p:grpSpPr bwMode="auto">
          <a:xfrm>
            <a:off x="4240213" y="1558925"/>
            <a:ext cx="2087562" cy="1554163"/>
            <a:chOff x="318" y="2104"/>
            <a:chExt cx="1284" cy="956"/>
          </a:xfrm>
        </p:grpSpPr>
        <p:pic>
          <p:nvPicPr>
            <p:cNvPr id="292872" name="Picture 8" descr="blue 3d disc with glow"/>
            <p:cNvPicPr>
              <a:picLocks noChangeAspect="1" noChangeArrowheads="1"/>
            </p:cNvPicPr>
            <p:nvPr/>
          </p:nvPicPr>
          <p:blipFill>
            <a:blip r:embed="rId5"/>
            <a:srcRect/>
            <a:stretch>
              <a:fillRect/>
            </a:stretch>
          </p:blipFill>
          <p:spPr bwMode="auto">
            <a:xfrm>
              <a:off x="318" y="2268"/>
              <a:ext cx="1284" cy="792"/>
            </a:xfrm>
            <a:prstGeom prst="rect">
              <a:avLst/>
            </a:prstGeom>
            <a:noFill/>
          </p:spPr>
        </p:pic>
        <p:pic>
          <p:nvPicPr>
            <p:cNvPr id="292873" name="Picture 9" descr="Red User sm"/>
            <p:cNvPicPr>
              <a:picLocks noChangeAspect="1" noChangeArrowheads="1"/>
            </p:cNvPicPr>
            <p:nvPr/>
          </p:nvPicPr>
          <p:blipFill>
            <a:blip r:embed="rId6"/>
            <a:srcRect/>
            <a:stretch>
              <a:fillRect/>
            </a:stretch>
          </p:blipFill>
          <p:spPr bwMode="auto">
            <a:xfrm>
              <a:off x="367" y="2301"/>
              <a:ext cx="324" cy="435"/>
            </a:xfrm>
            <a:prstGeom prst="rect">
              <a:avLst/>
            </a:prstGeom>
            <a:noFill/>
          </p:spPr>
        </p:pic>
        <p:pic>
          <p:nvPicPr>
            <p:cNvPr id="292874" name="Picture 10" descr="Yellow User sm"/>
            <p:cNvPicPr>
              <a:picLocks noChangeAspect="1" noChangeArrowheads="1"/>
            </p:cNvPicPr>
            <p:nvPr/>
          </p:nvPicPr>
          <p:blipFill>
            <a:blip r:embed="rId7"/>
            <a:srcRect/>
            <a:stretch>
              <a:fillRect/>
            </a:stretch>
          </p:blipFill>
          <p:spPr bwMode="auto">
            <a:xfrm>
              <a:off x="1151" y="2292"/>
              <a:ext cx="312" cy="418"/>
            </a:xfrm>
            <a:prstGeom prst="rect">
              <a:avLst/>
            </a:prstGeom>
            <a:noFill/>
          </p:spPr>
        </p:pic>
        <p:pic>
          <p:nvPicPr>
            <p:cNvPr id="292875" name="Picture 11" descr="XML Web Service sm"/>
            <p:cNvPicPr>
              <a:picLocks noChangeAspect="1" noChangeArrowheads="1"/>
            </p:cNvPicPr>
            <p:nvPr/>
          </p:nvPicPr>
          <p:blipFill>
            <a:blip r:embed="rId8"/>
            <a:srcRect/>
            <a:stretch>
              <a:fillRect/>
            </a:stretch>
          </p:blipFill>
          <p:spPr bwMode="auto">
            <a:xfrm>
              <a:off x="664" y="2104"/>
              <a:ext cx="584" cy="698"/>
            </a:xfrm>
            <a:prstGeom prst="rect">
              <a:avLst/>
            </a:prstGeom>
            <a:noFill/>
          </p:spPr>
        </p:pic>
      </p:grpSp>
      <p:grpSp>
        <p:nvGrpSpPr>
          <p:cNvPr id="3" name="Group 12"/>
          <p:cNvGrpSpPr>
            <a:grpSpLocks/>
          </p:cNvGrpSpPr>
          <p:nvPr/>
        </p:nvGrpSpPr>
        <p:grpSpPr bwMode="auto">
          <a:xfrm>
            <a:off x="5246688" y="4125913"/>
            <a:ext cx="3432175" cy="2176462"/>
            <a:chOff x="316" y="1484"/>
            <a:chExt cx="2768" cy="1872"/>
          </a:xfrm>
        </p:grpSpPr>
        <p:pic>
          <p:nvPicPr>
            <p:cNvPr id="292877" name="Picture 13" descr="gray-disc"/>
            <p:cNvPicPr>
              <a:picLocks noChangeAspect="1" noChangeArrowheads="1"/>
            </p:cNvPicPr>
            <p:nvPr/>
          </p:nvPicPr>
          <p:blipFill>
            <a:blip r:embed="rId9"/>
            <a:srcRect/>
            <a:stretch>
              <a:fillRect/>
            </a:stretch>
          </p:blipFill>
          <p:spPr bwMode="auto">
            <a:xfrm>
              <a:off x="316" y="1811"/>
              <a:ext cx="2768" cy="1545"/>
            </a:xfrm>
            <a:prstGeom prst="rect">
              <a:avLst/>
            </a:prstGeom>
            <a:noFill/>
            <a:ln w="9525" algn="ctr">
              <a:noFill/>
              <a:miter lim="800000"/>
              <a:headEnd/>
              <a:tailEnd/>
            </a:ln>
            <a:effectLst/>
          </p:spPr>
        </p:pic>
        <p:grpSp>
          <p:nvGrpSpPr>
            <p:cNvPr id="4" name="Group 14"/>
            <p:cNvGrpSpPr>
              <a:grpSpLocks/>
            </p:cNvGrpSpPr>
            <p:nvPr/>
          </p:nvGrpSpPr>
          <p:grpSpPr bwMode="auto">
            <a:xfrm>
              <a:off x="708" y="1484"/>
              <a:ext cx="2051" cy="1261"/>
              <a:chOff x="708" y="1484"/>
              <a:chExt cx="2051" cy="1261"/>
            </a:xfrm>
          </p:grpSpPr>
          <p:grpSp>
            <p:nvGrpSpPr>
              <p:cNvPr id="5" name="Group 15"/>
              <p:cNvGrpSpPr>
                <a:grpSpLocks/>
              </p:cNvGrpSpPr>
              <p:nvPr/>
            </p:nvGrpSpPr>
            <p:grpSpPr bwMode="auto">
              <a:xfrm>
                <a:off x="708" y="1764"/>
                <a:ext cx="1091" cy="981"/>
                <a:chOff x="863" y="1699"/>
                <a:chExt cx="1091" cy="981"/>
              </a:xfrm>
            </p:grpSpPr>
            <p:grpSp>
              <p:nvGrpSpPr>
                <p:cNvPr id="6" name="Group 16"/>
                <p:cNvGrpSpPr>
                  <a:grpSpLocks/>
                </p:cNvGrpSpPr>
                <p:nvPr/>
              </p:nvGrpSpPr>
              <p:grpSpPr bwMode="auto">
                <a:xfrm>
                  <a:off x="863" y="1699"/>
                  <a:ext cx="489" cy="541"/>
                  <a:chOff x="543" y="1479"/>
                  <a:chExt cx="489" cy="541"/>
                </a:xfrm>
              </p:grpSpPr>
              <p:pic>
                <p:nvPicPr>
                  <p:cNvPr id="292881" name="Picture 17" descr="blue 3d disc with glow"/>
                  <p:cNvPicPr>
                    <a:picLocks noChangeAspect="1" noChangeArrowheads="1"/>
                  </p:cNvPicPr>
                  <p:nvPr/>
                </p:nvPicPr>
                <p:blipFill>
                  <a:blip r:embed="rId10" cstate="print"/>
                  <a:srcRect/>
                  <a:stretch>
                    <a:fillRect/>
                  </a:stretch>
                </p:blipFill>
                <p:spPr bwMode="auto">
                  <a:xfrm>
                    <a:off x="543" y="1686"/>
                    <a:ext cx="489" cy="334"/>
                  </a:xfrm>
                  <a:prstGeom prst="rect">
                    <a:avLst/>
                  </a:prstGeom>
                  <a:noFill/>
                  <a:ln w="9525" algn="ctr">
                    <a:noFill/>
                    <a:miter lim="800000"/>
                    <a:headEnd/>
                    <a:tailEnd/>
                  </a:ln>
                  <a:effectLst/>
                </p:spPr>
              </p:pic>
              <p:pic>
                <p:nvPicPr>
                  <p:cNvPr id="292882" name="Picture 18" descr="Server sm"/>
                  <p:cNvPicPr>
                    <a:picLocks noChangeAspect="1" noChangeArrowheads="1"/>
                  </p:cNvPicPr>
                  <p:nvPr/>
                </p:nvPicPr>
                <p:blipFill>
                  <a:blip r:embed="rId11"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19"/>
                <p:cNvGrpSpPr>
                  <a:grpSpLocks/>
                </p:cNvGrpSpPr>
                <p:nvPr/>
              </p:nvGrpSpPr>
              <p:grpSpPr bwMode="auto">
                <a:xfrm>
                  <a:off x="1300" y="1738"/>
                  <a:ext cx="489" cy="542"/>
                  <a:chOff x="1062" y="1473"/>
                  <a:chExt cx="489" cy="542"/>
                </a:xfrm>
              </p:grpSpPr>
              <p:pic>
                <p:nvPicPr>
                  <p:cNvPr id="292884" name="Picture 20" descr="blue 3d disc with glow"/>
                  <p:cNvPicPr>
                    <a:picLocks noChangeAspect="1" noChangeArrowheads="1"/>
                  </p:cNvPicPr>
                  <p:nvPr/>
                </p:nvPicPr>
                <p:blipFill>
                  <a:blip r:embed="rId12" cstate="print"/>
                  <a:srcRect/>
                  <a:stretch>
                    <a:fillRect/>
                  </a:stretch>
                </p:blipFill>
                <p:spPr bwMode="auto">
                  <a:xfrm>
                    <a:off x="1062" y="1680"/>
                    <a:ext cx="489" cy="335"/>
                  </a:xfrm>
                  <a:prstGeom prst="rect">
                    <a:avLst/>
                  </a:prstGeom>
                  <a:noFill/>
                  <a:ln w="9525" algn="ctr">
                    <a:noFill/>
                    <a:miter lim="800000"/>
                    <a:headEnd/>
                    <a:tailEnd/>
                  </a:ln>
                  <a:effectLst/>
                </p:spPr>
              </p:pic>
              <p:pic>
                <p:nvPicPr>
                  <p:cNvPr id="292885" name="Picture 21" descr="Server sm"/>
                  <p:cNvPicPr>
                    <a:picLocks noChangeAspect="1" noChangeArrowheads="1"/>
                  </p:cNvPicPr>
                  <p:nvPr/>
                </p:nvPicPr>
                <p:blipFill>
                  <a:blip r:embed="rId11"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22"/>
                <p:cNvGrpSpPr>
                  <a:grpSpLocks/>
                </p:cNvGrpSpPr>
                <p:nvPr/>
              </p:nvGrpSpPr>
              <p:grpSpPr bwMode="auto">
                <a:xfrm>
                  <a:off x="1465" y="2130"/>
                  <a:ext cx="489" cy="550"/>
                  <a:chOff x="1410" y="2075"/>
                  <a:chExt cx="489" cy="550"/>
                </a:xfrm>
              </p:grpSpPr>
              <p:pic>
                <p:nvPicPr>
                  <p:cNvPr id="292887" name="Picture 23" descr="blue 3d disc with glow"/>
                  <p:cNvPicPr>
                    <a:picLocks noChangeAspect="1" noChangeArrowheads="1"/>
                  </p:cNvPicPr>
                  <p:nvPr/>
                </p:nvPicPr>
                <p:blipFill>
                  <a:blip r:embed="rId12" cstate="print"/>
                  <a:srcRect/>
                  <a:stretch>
                    <a:fillRect/>
                  </a:stretch>
                </p:blipFill>
                <p:spPr bwMode="auto">
                  <a:xfrm>
                    <a:off x="1410" y="2290"/>
                    <a:ext cx="489" cy="335"/>
                  </a:xfrm>
                  <a:prstGeom prst="rect">
                    <a:avLst/>
                  </a:prstGeom>
                  <a:noFill/>
                  <a:ln w="9525" algn="ctr">
                    <a:noFill/>
                    <a:miter lim="800000"/>
                    <a:headEnd/>
                    <a:tailEnd/>
                  </a:ln>
                  <a:effectLst/>
                </p:spPr>
              </p:pic>
              <p:pic>
                <p:nvPicPr>
                  <p:cNvPr id="292888" name="Picture 24" descr="Server sm"/>
                  <p:cNvPicPr>
                    <a:picLocks noChangeAspect="1" noChangeArrowheads="1"/>
                  </p:cNvPicPr>
                  <p:nvPr/>
                </p:nvPicPr>
                <p:blipFill>
                  <a:blip r:embed="rId11"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25"/>
                <p:cNvGrpSpPr>
                  <a:grpSpLocks/>
                </p:cNvGrpSpPr>
                <p:nvPr/>
              </p:nvGrpSpPr>
              <p:grpSpPr bwMode="auto">
                <a:xfrm>
                  <a:off x="1009" y="2015"/>
                  <a:ext cx="489" cy="551"/>
                  <a:chOff x="935" y="2062"/>
                  <a:chExt cx="489" cy="551"/>
                </a:xfrm>
              </p:grpSpPr>
              <p:pic>
                <p:nvPicPr>
                  <p:cNvPr id="292890" name="Picture 26" descr="blue 3d disc with glow"/>
                  <p:cNvPicPr>
                    <a:picLocks noChangeAspect="1" noChangeArrowheads="1"/>
                  </p:cNvPicPr>
                  <p:nvPr/>
                </p:nvPicPr>
                <p:blipFill>
                  <a:blip r:embed="rId12" cstate="print"/>
                  <a:srcRect/>
                  <a:stretch>
                    <a:fillRect/>
                  </a:stretch>
                </p:blipFill>
                <p:spPr bwMode="auto">
                  <a:xfrm>
                    <a:off x="935" y="2278"/>
                    <a:ext cx="489" cy="335"/>
                  </a:xfrm>
                  <a:prstGeom prst="rect">
                    <a:avLst/>
                  </a:prstGeom>
                  <a:noFill/>
                  <a:ln w="9525" algn="ctr">
                    <a:noFill/>
                    <a:miter lim="800000"/>
                    <a:headEnd/>
                    <a:tailEnd/>
                  </a:ln>
                  <a:effectLst/>
                </p:spPr>
              </p:pic>
              <p:pic>
                <p:nvPicPr>
                  <p:cNvPr id="292891" name="Picture 27" descr="Server sm"/>
                  <p:cNvPicPr>
                    <a:picLocks noChangeAspect="1" noChangeArrowheads="1"/>
                  </p:cNvPicPr>
                  <p:nvPr/>
                </p:nvPicPr>
                <p:blipFill>
                  <a:blip r:embed="rId11" cstate="print"/>
                  <a:srcRect/>
                  <a:stretch>
                    <a:fillRect/>
                  </a:stretch>
                </p:blipFill>
                <p:spPr bwMode="auto">
                  <a:xfrm>
                    <a:off x="1040" y="2062"/>
                    <a:ext cx="288" cy="450"/>
                  </a:xfrm>
                  <a:prstGeom prst="rect">
                    <a:avLst/>
                  </a:prstGeom>
                  <a:noFill/>
                  <a:ln w="9525" algn="ctr">
                    <a:noFill/>
                    <a:miter lim="800000"/>
                    <a:headEnd/>
                    <a:tailEnd/>
                  </a:ln>
                  <a:effectLst/>
                </p:spPr>
              </p:pic>
            </p:grpSp>
          </p:grpSp>
          <p:grpSp>
            <p:nvGrpSpPr>
              <p:cNvPr id="10" name="Group 28"/>
              <p:cNvGrpSpPr>
                <a:grpSpLocks/>
              </p:cNvGrpSpPr>
              <p:nvPr/>
            </p:nvGrpSpPr>
            <p:grpSpPr bwMode="auto">
              <a:xfrm>
                <a:off x="1865" y="1484"/>
                <a:ext cx="894" cy="1087"/>
                <a:chOff x="2085" y="1465"/>
                <a:chExt cx="894" cy="1087"/>
              </a:xfrm>
            </p:grpSpPr>
            <p:pic>
              <p:nvPicPr>
                <p:cNvPr id="292893" name="Picture 29" descr="blue 3d disc with glow"/>
                <p:cNvPicPr>
                  <a:picLocks noChangeAspect="1" noChangeArrowheads="1"/>
                </p:cNvPicPr>
                <p:nvPr/>
              </p:nvPicPr>
              <p:blipFill>
                <a:blip r:embed="rId5"/>
                <a:srcRect/>
                <a:stretch>
                  <a:fillRect/>
                </a:stretch>
              </p:blipFill>
              <p:spPr bwMode="auto">
                <a:xfrm>
                  <a:off x="2085" y="1962"/>
                  <a:ext cx="894" cy="590"/>
                </a:xfrm>
                <a:prstGeom prst="rect">
                  <a:avLst/>
                </a:prstGeom>
                <a:noFill/>
                <a:ln w="9525" algn="ctr">
                  <a:noFill/>
                  <a:miter lim="800000"/>
                  <a:headEnd/>
                  <a:tailEnd/>
                </a:ln>
                <a:effectLst/>
              </p:spPr>
            </p:pic>
            <p:pic>
              <p:nvPicPr>
                <p:cNvPr id="292894" name="Picture 30" descr="Host Integration Server (HIS) sm"/>
                <p:cNvPicPr>
                  <a:picLocks noChangeAspect="1" noChangeArrowheads="1"/>
                </p:cNvPicPr>
                <p:nvPr/>
              </p:nvPicPr>
              <p:blipFill>
                <a:blip r:embed="rId13"/>
                <a:srcRect/>
                <a:stretch>
                  <a:fillRect/>
                </a:stretch>
              </p:blipFill>
              <p:spPr bwMode="auto">
                <a:xfrm>
                  <a:off x="2246" y="1465"/>
                  <a:ext cx="625" cy="964"/>
                </a:xfrm>
                <a:prstGeom prst="rect">
                  <a:avLst/>
                </a:prstGeom>
                <a:noFill/>
              </p:spPr>
            </p:pic>
          </p:grpSp>
          <p:pic>
            <p:nvPicPr>
              <p:cNvPr id="292895" name="Picture 31" descr="sm yellow straight down arrow"/>
              <p:cNvPicPr>
                <a:picLocks noChangeAspect="1" noChangeArrowheads="1"/>
              </p:cNvPicPr>
              <p:nvPr/>
            </p:nvPicPr>
            <p:blipFill>
              <a:blip r:embed="rId14">
                <a:lum bright="36000"/>
              </a:blip>
              <a:srcRect/>
              <a:stretch>
                <a:fillRect/>
              </a:stretch>
            </p:blipFill>
            <p:spPr bwMode="auto">
              <a:xfrm>
                <a:off x="1270" y="1750"/>
                <a:ext cx="800" cy="618"/>
              </a:xfrm>
              <a:prstGeom prst="rect">
                <a:avLst/>
              </a:prstGeom>
              <a:noFill/>
              <a:ln w="9525" algn="ctr">
                <a:noFill/>
                <a:miter lim="800000"/>
                <a:headEnd/>
                <a:tailEnd/>
              </a:ln>
              <a:effectLst/>
            </p:spPr>
          </p:pic>
        </p:grpSp>
      </p:grpSp>
      <p:sp>
        <p:nvSpPr>
          <p:cNvPr id="292896" name="Text Box 32"/>
          <p:cNvSpPr txBox="1">
            <a:spLocks noChangeArrowheads="1"/>
          </p:cNvSpPr>
          <p:nvPr/>
        </p:nvSpPr>
        <p:spPr bwMode="auto">
          <a:xfrm>
            <a:off x="4945063" y="3643313"/>
            <a:ext cx="3588418" cy="584775"/>
          </a:xfrm>
          <a:prstGeom prst="rect">
            <a:avLst/>
          </a:prstGeom>
          <a:noFill/>
          <a:ln w="9525" algn="ctr">
            <a:noFill/>
            <a:miter lim="800000"/>
            <a:headEnd/>
            <a:tailEnd/>
          </a:ln>
          <a:effectLst/>
        </p:spPr>
        <p:txBody>
          <a:bodyPr wrap="none">
            <a:spAutoFit/>
          </a:bodyPr>
          <a:lstStyle/>
          <a:p>
            <a:r>
              <a:rPr lang="en-US" sz="3200" dirty="0">
                <a:cs typeface="Arial" pitchFamily="34" charset="0"/>
              </a:rPr>
              <a:t>Server consolidation</a:t>
            </a:r>
          </a:p>
        </p:txBody>
      </p:sp>
      <p:pic>
        <p:nvPicPr>
          <p:cNvPr id="292897" name="Picture 33" descr="WinNTserver24"/>
          <p:cNvPicPr>
            <a:picLocks noChangeAspect="1" noChangeArrowheads="1"/>
          </p:cNvPicPr>
          <p:nvPr/>
        </p:nvPicPr>
        <p:blipFill>
          <a:blip r:embed="rId15"/>
          <a:srcRect/>
          <a:stretch>
            <a:fillRect/>
          </a:stretch>
        </p:blipFill>
        <p:spPr bwMode="auto">
          <a:xfrm>
            <a:off x="360363" y="3419475"/>
            <a:ext cx="992187" cy="1257300"/>
          </a:xfrm>
          <a:prstGeom prst="rect">
            <a:avLst/>
          </a:prstGeom>
          <a:noFill/>
        </p:spPr>
      </p:pic>
      <p:pic>
        <p:nvPicPr>
          <p:cNvPr id="292898" name="Picture 34" descr="WinNTserver8"/>
          <p:cNvPicPr>
            <a:picLocks noChangeAspect="1" noChangeArrowheads="1"/>
          </p:cNvPicPr>
          <p:nvPr/>
        </p:nvPicPr>
        <p:blipFill>
          <a:blip r:embed="rId16"/>
          <a:srcRect/>
          <a:stretch>
            <a:fillRect/>
          </a:stretch>
        </p:blipFill>
        <p:spPr bwMode="auto">
          <a:xfrm>
            <a:off x="2111375" y="2449513"/>
            <a:ext cx="882650" cy="1114425"/>
          </a:xfrm>
          <a:prstGeom prst="rect">
            <a:avLst/>
          </a:prstGeom>
          <a:noFill/>
        </p:spPr>
      </p:pic>
      <p:sp>
        <p:nvSpPr>
          <p:cNvPr id="35" name="Title 34"/>
          <p:cNvSpPr>
            <a:spLocks noGrp="1"/>
          </p:cNvSpPr>
          <p:nvPr>
            <p:ph type="title"/>
          </p:nvPr>
        </p:nvSpPr>
        <p:spPr/>
        <p:txBody>
          <a:bodyPr>
            <a:normAutofit/>
          </a:bodyPr>
          <a:lstStyle/>
          <a:p>
            <a:r>
              <a:rPr lang="en-US" dirty="0" smtClean="0"/>
              <a:t>Introducing Virtualization</a:t>
            </a:r>
            <a:br>
              <a:rPr lang="en-US" dirty="0" smtClean="0"/>
            </a:br>
            <a:r>
              <a:rPr lang="en-US" dirty="0" err="1" smtClean="0"/>
              <a:t>Config</a:t>
            </a:r>
            <a:r>
              <a:rPr lang="en-US" dirty="0" smtClean="0"/>
              <a:t> and Architecture Challenges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2897"/>
                                        </p:tgtEl>
                                        <p:attrNameLst>
                                          <p:attrName>style.visibility</p:attrName>
                                        </p:attrNameLst>
                                      </p:cBhvr>
                                      <p:to>
                                        <p:strVal val="visible"/>
                                      </p:to>
                                    </p:set>
                                    <p:anim calcmode="lin" valueType="num">
                                      <p:cBhvr>
                                        <p:cTn id="7" dur="500" fill="hold"/>
                                        <p:tgtEl>
                                          <p:spTgt spid="292897"/>
                                        </p:tgtEl>
                                        <p:attrNameLst>
                                          <p:attrName>ppt_w</p:attrName>
                                        </p:attrNameLst>
                                      </p:cBhvr>
                                      <p:tavLst>
                                        <p:tav tm="0">
                                          <p:val>
                                            <p:fltVal val="0"/>
                                          </p:val>
                                        </p:tav>
                                        <p:tav tm="100000">
                                          <p:val>
                                            <p:strVal val="#ppt_w"/>
                                          </p:val>
                                        </p:tav>
                                      </p:tavLst>
                                    </p:anim>
                                    <p:anim calcmode="lin" valueType="num">
                                      <p:cBhvr>
                                        <p:cTn id="8" dur="500" fill="hold"/>
                                        <p:tgtEl>
                                          <p:spTgt spid="292897"/>
                                        </p:tgtEl>
                                        <p:attrNameLst>
                                          <p:attrName>ppt_h</p:attrName>
                                        </p:attrNameLst>
                                      </p:cBhvr>
                                      <p:tavLst>
                                        <p:tav tm="0">
                                          <p:val>
                                            <p:fltVal val="0"/>
                                          </p:val>
                                        </p:tav>
                                        <p:tav tm="100000">
                                          <p:val>
                                            <p:strVal val="#ppt_h"/>
                                          </p:val>
                                        </p:tav>
                                      </p:tavLst>
                                    </p:anim>
                                    <p:animEffect transition="in" filter="fade">
                                      <p:cBhvr>
                                        <p:cTn id="9" dur="500"/>
                                        <p:tgtEl>
                                          <p:spTgt spid="29289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92866"/>
                                        </p:tgtEl>
                                        <p:attrNameLst>
                                          <p:attrName>style.visibility</p:attrName>
                                        </p:attrNameLst>
                                      </p:cBhvr>
                                      <p:to>
                                        <p:strVal val="visible"/>
                                      </p:to>
                                    </p:set>
                                    <p:animEffect transition="in" filter="wipe(down)">
                                      <p:cBhvr>
                                        <p:cTn id="13" dur="500"/>
                                        <p:tgtEl>
                                          <p:spTgt spid="29286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2869"/>
                                        </p:tgtEl>
                                        <p:attrNameLst>
                                          <p:attrName>style.visibility</p:attrName>
                                        </p:attrNameLst>
                                      </p:cBhvr>
                                      <p:to>
                                        <p:strVal val="visible"/>
                                      </p:to>
                                    </p:set>
                                  </p:childTnLst>
                                </p:cTn>
                              </p:par>
                              <p:par>
                                <p:cTn id="16" presetID="53" presetClass="entr" presetSubtype="0" fill="hold" nodeType="withEffect">
                                  <p:stCondLst>
                                    <p:cond delay="0"/>
                                  </p:stCondLst>
                                  <p:childTnLst>
                                    <p:set>
                                      <p:cBhvr>
                                        <p:cTn id="17" dur="1" fill="hold">
                                          <p:stCondLst>
                                            <p:cond delay="0"/>
                                          </p:stCondLst>
                                        </p:cTn>
                                        <p:tgtEl>
                                          <p:spTgt spid="292867"/>
                                        </p:tgtEl>
                                        <p:attrNameLst>
                                          <p:attrName>style.visibility</p:attrName>
                                        </p:attrNameLst>
                                      </p:cBhvr>
                                      <p:to>
                                        <p:strVal val="visible"/>
                                      </p:to>
                                    </p:set>
                                    <p:anim calcmode="lin" valueType="num">
                                      <p:cBhvr>
                                        <p:cTn id="18" dur="500" fill="hold"/>
                                        <p:tgtEl>
                                          <p:spTgt spid="292867"/>
                                        </p:tgtEl>
                                        <p:attrNameLst>
                                          <p:attrName>ppt_w</p:attrName>
                                        </p:attrNameLst>
                                      </p:cBhvr>
                                      <p:tavLst>
                                        <p:tav tm="0">
                                          <p:val>
                                            <p:fltVal val="0"/>
                                          </p:val>
                                        </p:tav>
                                        <p:tav tm="100000">
                                          <p:val>
                                            <p:strVal val="#ppt_w"/>
                                          </p:val>
                                        </p:tav>
                                      </p:tavLst>
                                    </p:anim>
                                    <p:anim calcmode="lin" valueType="num">
                                      <p:cBhvr>
                                        <p:cTn id="19" dur="500" fill="hold"/>
                                        <p:tgtEl>
                                          <p:spTgt spid="292867"/>
                                        </p:tgtEl>
                                        <p:attrNameLst>
                                          <p:attrName>ppt_h</p:attrName>
                                        </p:attrNameLst>
                                      </p:cBhvr>
                                      <p:tavLst>
                                        <p:tav tm="0">
                                          <p:val>
                                            <p:fltVal val="0"/>
                                          </p:val>
                                        </p:tav>
                                        <p:tav tm="100000">
                                          <p:val>
                                            <p:strVal val="#ppt_h"/>
                                          </p:val>
                                        </p:tav>
                                      </p:tavLst>
                                    </p:anim>
                                    <p:animEffect transition="in" filter="fade">
                                      <p:cBhvr>
                                        <p:cTn id="20" dur="500"/>
                                        <p:tgtEl>
                                          <p:spTgt spid="292867"/>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928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29289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292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p:bldP spid="292870" grpId="0"/>
      <p:bldP spid="29289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Password Replication Policy</a:t>
            </a:r>
            <a:br>
              <a:rPr lang="en-US" dirty="0" smtClean="0"/>
            </a:br>
            <a:endParaRPr lang="en-US" dirty="0">
              <a:solidFill>
                <a:schemeClr val="accent1"/>
              </a:solidFill>
            </a:endParaRPr>
          </a:p>
        </p:txBody>
      </p:sp>
      <p:sp>
        <p:nvSpPr>
          <p:cNvPr id="3" name="Text Placeholder 2"/>
          <p:cNvSpPr>
            <a:spLocks noGrp="1"/>
          </p:cNvSpPr>
          <p:nvPr>
            <p:ph type="body" sz="quarter" idx="10"/>
          </p:nvPr>
        </p:nvSpPr>
        <p:spPr>
          <a:xfrm>
            <a:off x="378354" y="1373826"/>
            <a:ext cx="8382000" cy="4851585"/>
          </a:xfrm>
        </p:spPr>
        <p:txBody>
          <a:bodyPr/>
          <a:lstStyle/>
          <a:p>
            <a:pPr marL="457200" indent="-457200"/>
            <a:r>
              <a:rPr lang="en-US" sz="3600" dirty="0" smtClean="0"/>
              <a:t>No passwords cached (default)</a:t>
            </a:r>
          </a:p>
          <a:p>
            <a:pPr marL="457200" indent="-457200"/>
            <a:endParaRPr lang="en-US" sz="3600" dirty="0" smtClean="0"/>
          </a:p>
          <a:p>
            <a:pPr marL="457200" indent="-457200"/>
            <a:r>
              <a:rPr lang="en-US" sz="3600" dirty="0" smtClean="0"/>
              <a:t>Most passwords cached</a:t>
            </a:r>
          </a:p>
          <a:p>
            <a:pPr marL="457200" indent="-457200"/>
            <a:endParaRPr lang="en-US" sz="3600" dirty="0" smtClean="0"/>
          </a:p>
          <a:p>
            <a:pPr marL="457200" indent="-457200"/>
            <a:r>
              <a:rPr lang="en-US" sz="3600" dirty="0" smtClean="0"/>
              <a:t>Few passwords (branch-specific accounts) cached </a:t>
            </a:r>
          </a:p>
        </p:txBody>
      </p:sp>
      <p:grpSp>
        <p:nvGrpSpPr>
          <p:cNvPr id="4" name="Diagram group"/>
          <p:cNvGrpSpPr/>
          <p:nvPr/>
        </p:nvGrpSpPr>
        <p:grpSpPr>
          <a:xfrm>
            <a:off x="8212403" y="215990"/>
            <a:ext cx="685800" cy="457200"/>
            <a:chOff x="-291899" y="999998"/>
            <a:chExt cx="2642077" cy="1820391"/>
          </a:xfrm>
        </p:grpSpPr>
        <p:sp>
          <p:nvSpPr>
            <p:cNvPr id="7" name="Rounded Rectangle 6"/>
            <p:cNvSpPr/>
            <p:nvPr/>
          </p:nvSpPr>
          <p:spPr>
            <a:xfrm>
              <a:off x="-291899" y="999998"/>
              <a:ext cx="2642077" cy="1820391"/>
            </a:xfrm>
            <a:prstGeom prst="roundRect">
              <a:avLst/>
            </a:prstGeom>
            <a:blipFill rotWithShape="0">
              <a:blip r:embed="rId3"/>
              <a:stretch>
                <a:fillRect/>
              </a:stretch>
            </a:blipFill>
          </p:spPr>
          <p:style>
            <a:lnRef idx="0">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cSld>
  <p:clrMapOvr>
    <a:masterClrMapping/>
  </p:clrMapOvr>
  <p:transition advTm="282875">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0"/>
            <a:ext cx="9144000" cy="1230313"/>
          </a:xfrm>
        </p:spPr>
        <p:txBody>
          <a:bodyPr/>
          <a:lstStyle/>
          <a:p>
            <a:r>
              <a:rPr lang="en-US" dirty="0" smtClean="0"/>
              <a:t>How Many Domain </a:t>
            </a:r>
            <a:r>
              <a:rPr lang="en-US" dirty="0" err="1" smtClean="0"/>
              <a:t>Admins</a:t>
            </a:r>
            <a:r>
              <a:rPr lang="en-US" dirty="0" smtClean="0"/>
              <a:t> do you have?</a:t>
            </a:r>
            <a:endParaRPr lang="en-US" dirty="0"/>
          </a:p>
        </p:txBody>
      </p:sp>
      <p:sp>
        <p:nvSpPr>
          <p:cNvPr id="5" name="TextBox 4"/>
          <p:cNvSpPr txBox="1"/>
          <p:nvPr/>
        </p:nvSpPr>
        <p:spPr>
          <a:xfrm>
            <a:off x="3750905" y="2202025"/>
            <a:ext cx="1603324" cy="3154710"/>
          </a:xfrm>
          <a:prstGeom prst="rect">
            <a:avLst/>
          </a:prstGeom>
          <a:noFill/>
        </p:spPr>
        <p:txBody>
          <a:bodyPr wrap="none" rtlCol="0">
            <a:spAutoFit/>
          </a:bodyPr>
          <a:lstStyle/>
          <a:p>
            <a:r>
              <a:rPr lang="en-GB" sz="19900" dirty="0" smtClean="0"/>
              <a:t>?</a:t>
            </a: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835" y="1729409"/>
            <a:ext cx="6536982" cy="1569660"/>
          </a:xfrm>
          <a:prstGeom prst="rect">
            <a:avLst/>
          </a:prstGeom>
          <a:noFill/>
        </p:spPr>
        <p:txBody>
          <a:bodyPr wrap="none" rtlCol="0">
            <a:spAutoFit/>
          </a:bodyPr>
          <a:lstStyle/>
          <a:p>
            <a:r>
              <a:rPr lang="en-GB" sz="9600" dirty="0" smtClean="0">
                <a:solidFill>
                  <a:schemeClr val="accent3"/>
                </a:solidFill>
              </a:rPr>
              <a:t>That’s All </a:t>
            </a:r>
            <a:r>
              <a:rPr lang="en-GB" sz="9600" dirty="0" smtClean="0">
                <a:solidFill>
                  <a:schemeClr val="accent3"/>
                </a:solidFill>
                <a:sym typeface="Wingdings" pitchFamily="2" charset="2"/>
              </a:rPr>
              <a:t></a:t>
            </a:r>
            <a:endParaRPr lang="en-GB" sz="9600" dirty="0">
              <a:solidFill>
                <a:schemeClr val="accent3"/>
              </a:solidFill>
            </a:endParaRPr>
          </a:p>
        </p:txBody>
      </p:sp>
      <p:sp>
        <p:nvSpPr>
          <p:cNvPr id="3" name="Subtitle 1"/>
          <p:cNvSpPr txBox="1">
            <a:spLocks/>
          </p:cNvSpPr>
          <p:nvPr/>
        </p:nvSpPr>
        <p:spPr>
          <a:xfrm>
            <a:off x="2285984" y="3929066"/>
            <a:ext cx="8871043" cy="928694"/>
          </a:xfrm>
          <a:prstGeom prst="rect">
            <a:avLst/>
          </a:prstGeom>
        </p:spPr>
        <p:txBody>
          <a:bodyPr/>
          <a:lstStyle/>
          <a:p>
            <a:pPr marL="488950" marR="0" lvl="0" indent="-488950" algn="l" defTabSz="914400" rtl="0" eaLnBrk="1" fontAlgn="base" latinLnBrk="0" hangingPunct="1">
              <a:lnSpc>
                <a:spcPct val="90000"/>
              </a:lnSpc>
              <a:spcBef>
                <a:spcPct val="30000"/>
              </a:spcBef>
              <a:spcAft>
                <a:spcPct val="0"/>
              </a:spcAft>
              <a:buClr>
                <a:schemeClr val="tx2"/>
              </a:buClr>
              <a:buSzPct val="95000"/>
              <a:tabLst/>
              <a:defRPr/>
            </a:pPr>
            <a:r>
              <a:rPr kumimoji="0" lang="en-US" sz="28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rPr>
              <a:t>Stephen Lamb</a:t>
            </a:r>
          </a:p>
          <a:p>
            <a:pPr marL="488950" marR="0" lvl="0" indent="-488950" algn="l" defTabSz="914400" rtl="0" eaLnBrk="1" fontAlgn="base" latinLnBrk="0" hangingPunct="1">
              <a:lnSpc>
                <a:spcPct val="90000"/>
              </a:lnSpc>
              <a:spcBef>
                <a:spcPct val="30000"/>
              </a:spcBef>
              <a:spcAft>
                <a:spcPct val="0"/>
              </a:spcAft>
              <a:buClr>
                <a:schemeClr val="tx2"/>
              </a:buClr>
              <a:buSzPct val="95000"/>
              <a:tabLst/>
              <a:defRPr/>
            </a:pPr>
            <a:r>
              <a:rPr kumimoji="0" lang="en-US" sz="28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rPr>
              <a:t>http://blogs.technet.com/steve_lamb</a:t>
            </a:r>
          </a:p>
          <a:p>
            <a:pPr marL="488950" marR="0" lvl="0" indent="-488950" algn="l" defTabSz="914400" rtl="0" eaLnBrk="1" fontAlgn="base" latinLnBrk="0" hangingPunct="1">
              <a:lnSpc>
                <a:spcPct val="90000"/>
              </a:lnSpc>
              <a:spcBef>
                <a:spcPct val="30000"/>
              </a:spcBef>
              <a:spcAft>
                <a:spcPct val="0"/>
              </a:spcAft>
              <a:buClr>
                <a:schemeClr val="tx2"/>
              </a:buClr>
              <a:buSzPct val="95000"/>
              <a:tabLst/>
              <a:defRPr/>
            </a:pPr>
            <a:endParaRPr kumimoji="0" lang="en-GB"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Subtitle 1"/>
          <p:cNvSpPr txBox="1">
            <a:spLocks/>
          </p:cNvSpPr>
          <p:nvPr/>
        </p:nvSpPr>
        <p:spPr bwMode="auto">
          <a:xfrm>
            <a:off x="2285984" y="5357826"/>
            <a:ext cx="9144000" cy="100013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lang="en-US" sz="2800" b="1" kern="0" dirty="0" smtClean="0">
                <a:solidFill>
                  <a:schemeClr val="accent1"/>
                </a:solidFill>
                <a:effectLst>
                  <a:outerShdw blurRad="38100" dist="38100" dir="2700000" algn="tl">
                    <a:srgbClr val="000000"/>
                  </a:outerShdw>
                </a:effectLst>
              </a:rPr>
              <a:t>James O’Neill</a:t>
            </a:r>
            <a:r>
              <a:rPr kumimoji="0" lang="en-US" sz="28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rPr>
              <a:t/>
            </a:r>
            <a:br>
              <a:rPr kumimoji="0" lang="en-US" sz="28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rPr>
            </a:br>
            <a:r>
              <a:rPr kumimoji="0" lang="en-US" sz="2800" b="1" i="0" u="none" strike="noStrike" kern="0" cap="none" spc="0" normalizeH="0" baseline="0" noProof="0" dirty="0" smtClean="0">
                <a:ln>
                  <a:noFill/>
                </a:ln>
                <a:solidFill>
                  <a:schemeClr val="accent1"/>
                </a:solidFill>
                <a:effectLst>
                  <a:outerShdw blurRad="38100" dist="38100" dir="2700000" algn="tl">
                    <a:srgbClr val="000000"/>
                  </a:outerShdw>
                </a:effectLst>
                <a:uLnTx/>
                <a:uFillTx/>
                <a:latin typeface="+mn-lt"/>
                <a:ea typeface="+mn-ea"/>
                <a:cs typeface="+mn-cs"/>
              </a:rPr>
              <a:t>http://blogs.technet.com/jamesone</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070100"/>
          <a:ext cx="9144000"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AutoShape 2"/>
          <p:cNvSpPr>
            <a:spLocks noChangeArrowheads="1"/>
          </p:cNvSpPr>
          <p:nvPr/>
        </p:nvSpPr>
        <p:spPr bwMode="auto">
          <a:xfrm>
            <a:off x="6303963" y="3248025"/>
            <a:ext cx="2195512" cy="671513"/>
          </a:xfrm>
          <a:prstGeom prst="flowChartAlternateProcess">
            <a:avLst/>
          </a:prstGeom>
          <a:solidFill>
            <a:srgbClr val="CCFFFF">
              <a:alpha val="50000"/>
            </a:srgbClr>
          </a:solidFill>
          <a:ln w="19050" algn="ctr">
            <a:noFill/>
            <a:miter lim="800000"/>
            <a:headEnd/>
            <a:tailEnd/>
          </a:ln>
          <a:effectLst/>
        </p:spPr>
        <p:txBody>
          <a:bodyPr wrap="none" anchor="ctr"/>
          <a:lstStyle/>
          <a:p>
            <a:endParaRPr lang="en-GB"/>
          </a:p>
        </p:txBody>
      </p:sp>
      <p:sp>
        <p:nvSpPr>
          <p:cNvPr id="356355" name="AutoShape 3"/>
          <p:cNvSpPr>
            <a:spLocks noChangeArrowheads="1"/>
          </p:cNvSpPr>
          <p:nvPr/>
        </p:nvSpPr>
        <p:spPr bwMode="auto">
          <a:xfrm>
            <a:off x="766763" y="3248025"/>
            <a:ext cx="2193925" cy="663575"/>
          </a:xfrm>
          <a:prstGeom prst="flowChartAlternateProcess">
            <a:avLst/>
          </a:prstGeom>
          <a:solidFill>
            <a:srgbClr val="CCFFFF">
              <a:alpha val="50000"/>
            </a:srgbClr>
          </a:solidFill>
          <a:ln w="19050" algn="ctr">
            <a:noFill/>
            <a:miter lim="800000"/>
            <a:headEnd/>
            <a:tailEnd/>
          </a:ln>
          <a:effectLst/>
        </p:spPr>
        <p:txBody>
          <a:bodyPr wrap="none" anchor="ctr"/>
          <a:lstStyle/>
          <a:p>
            <a:endParaRPr lang="en-GB"/>
          </a:p>
        </p:txBody>
      </p:sp>
      <p:sp>
        <p:nvSpPr>
          <p:cNvPr id="356356" name="Rectangle 4"/>
          <p:cNvSpPr>
            <a:spLocks noGrp="1" noChangeArrowheads="1"/>
          </p:cNvSpPr>
          <p:nvPr>
            <p:ph type="title"/>
          </p:nvPr>
        </p:nvSpPr>
        <p:spPr>
          <a:xfrm>
            <a:off x="179388" y="187325"/>
            <a:ext cx="8432800" cy="544513"/>
          </a:xfrm>
        </p:spPr>
        <p:txBody>
          <a:bodyPr/>
          <a:lstStyle/>
          <a:p>
            <a:r>
              <a:rPr lang="en-US">
                <a:effectLst>
                  <a:outerShdw blurRad="38100" dist="38100" dir="2700000" algn="tl">
                    <a:srgbClr val="000000"/>
                  </a:outerShdw>
                </a:effectLst>
              </a:rPr>
              <a:t>Network Access Protection Components</a:t>
            </a:r>
            <a:endParaRPr lang="en-US">
              <a:solidFill>
                <a:schemeClr val="accent1"/>
              </a:solidFill>
              <a:effectLst>
                <a:outerShdw blurRad="38100" dist="38100" dir="2700000" algn="tl">
                  <a:srgbClr val="000000"/>
                </a:outerShdw>
              </a:effectLst>
            </a:endParaRPr>
          </a:p>
        </p:txBody>
      </p:sp>
      <p:sp>
        <p:nvSpPr>
          <p:cNvPr id="356357" name="AutoShape 5"/>
          <p:cNvSpPr>
            <a:spLocks noChangeArrowheads="1"/>
          </p:cNvSpPr>
          <p:nvPr/>
        </p:nvSpPr>
        <p:spPr bwMode="auto">
          <a:xfrm>
            <a:off x="6129338" y="4325938"/>
            <a:ext cx="2470150" cy="1905000"/>
          </a:xfrm>
          <a:prstGeom prst="roundRect">
            <a:avLst>
              <a:gd name="adj" fmla="val 6208"/>
            </a:avLst>
          </a:prstGeom>
          <a:solidFill>
            <a:srgbClr val="CCFFFF">
              <a:alpha val="50000"/>
            </a:srgbClr>
          </a:solidFill>
          <a:ln w="12700" algn="ctr">
            <a:noFill/>
            <a:round/>
            <a:headEnd/>
            <a:tailEnd/>
          </a:ln>
          <a:effectLst/>
        </p:spPr>
        <p:txBody>
          <a:bodyPr wrap="none" anchor="ctr"/>
          <a:lstStyle/>
          <a:p>
            <a:endParaRPr lang="en-GB"/>
          </a:p>
        </p:txBody>
      </p:sp>
      <p:sp>
        <p:nvSpPr>
          <p:cNvPr id="356358" name="AutoShape 6"/>
          <p:cNvSpPr>
            <a:spLocks noChangeArrowheads="1"/>
          </p:cNvSpPr>
          <p:nvPr/>
        </p:nvSpPr>
        <p:spPr bwMode="auto">
          <a:xfrm>
            <a:off x="639763" y="4325938"/>
            <a:ext cx="2420937" cy="2170112"/>
          </a:xfrm>
          <a:prstGeom prst="roundRect">
            <a:avLst>
              <a:gd name="adj" fmla="val 6208"/>
            </a:avLst>
          </a:prstGeom>
          <a:solidFill>
            <a:srgbClr val="CCFFFF">
              <a:alpha val="50000"/>
            </a:srgbClr>
          </a:solidFill>
          <a:ln w="12700" algn="ctr">
            <a:noFill/>
            <a:round/>
            <a:headEnd/>
            <a:tailEnd/>
          </a:ln>
          <a:effectLst/>
        </p:spPr>
        <p:txBody>
          <a:bodyPr wrap="none" anchor="ctr"/>
          <a:lstStyle/>
          <a:p>
            <a:endParaRPr lang="en-GB"/>
          </a:p>
        </p:txBody>
      </p:sp>
      <p:pic>
        <p:nvPicPr>
          <p:cNvPr id="356359" name="Picture 7" descr="application server"/>
          <p:cNvPicPr>
            <a:picLocks noChangeAspect="1" noChangeArrowheads="1"/>
          </p:cNvPicPr>
          <p:nvPr/>
        </p:nvPicPr>
        <p:blipFill>
          <a:blip r:embed="rId3" cstate="print"/>
          <a:srcRect/>
          <a:stretch>
            <a:fillRect/>
          </a:stretch>
        </p:blipFill>
        <p:spPr bwMode="auto">
          <a:xfrm>
            <a:off x="6524625" y="4456113"/>
            <a:ext cx="398463" cy="519112"/>
          </a:xfrm>
          <a:prstGeom prst="rect">
            <a:avLst/>
          </a:prstGeom>
          <a:noFill/>
        </p:spPr>
      </p:pic>
      <p:sp>
        <p:nvSpPr>
          <p:cNvPr id="356360" name="Rectangle 8"/>
          <p:cNvSpPr>
            <a:spLocks noChangeArrowheads="1"/>
          </p:cNvSpPr>
          <p:nvPr/>
        </p:nvSpPr>
        <p:spPr bwMode="auto">
          <a:xfrm>
            <a:off x="6945313" y="4545013"/>
            <a:ext cx="1147762" cy="361950"/>
          </a:xfrm>
          <a:prstGeom prst="rect">
            <a:avLst/>
          </a:prstGeom>
          <a:noFill/>
          <a:ln w="9525">
            <a:noFill/>
            <a:miter lim="800000"/>
            <a:headEnd/>
            <a:tailEnd/>
          </a:ln>
          <a:effectLst/>
        </p:spPr>
        <p:txBody>
          <a:bodyPr wrap="none" anchor="ctr"/>
          <a:lstStyle/>
          <a:p>
            <a:r>
              <a:rPr lang="en-US" sz="1400" b="1">
                <a:effectLst>
                  <a:outerShdw blurRad="38100" dist="38100" dir="2700000" algn="tl">
                    <a:srgbClr val="000000"/>
                  </a:outerShdw>
                </a:effectLst>
                <a:latin typeface="Segoe Semibold" pitchFamily="34" charset="0"/>
              </a:rPr>
              <a:t>Network Policy </a:t>
            </a:r>
          </a:p>
          <a:p>
            <a:r>
              <a:rPr lang="en-US" sz="1400" b="1">
                <a:effectLst>
                  <a:outerShdw blurRad="38100" dist="38100" dir="2700000" algn="tl">
                    <a:srgbClr val="000000"/>
                  </a:outerShdw>
                </a:effectLst>
                <a:latin typeface="Segoe Semibold" pitchFamily="34" charset="0"/>
              </a:rPr>
              <a:t>Server</a:t>
            </a:r>
          </a:p>
          <a:p>
            <a:r>
              <a:rPr lang="en-US" sz="1400" b="1">
                <a:effectLst>
                  <a:outerShdw blurRad="38100" dist="38100" dir="2700000" algn="tl">
                    <a:srgbClr val="000000"/>
                  </a:outerShdw>
                </a:effectLst>
                <a:latin typeface="Segoe Semibold" pitchFamily="34" charset="0"/>
              </a:rPr>
              <a:t>(RADIUS)</a:t>
            </a:r>
          </a:p>
        </p:txBody>
      </p:sp>
      <p:sp>
        <p:nvSpPr>
          <p:cNvPr id="356361" name="AutoShape 9"/>
          <p:cNvSpPr>
            <a:spLocks noChangeArrowheads="1"/>
          </p:cNvSpPr>
          <p:nvPr/>
        </p:nvSpPr>
        <p:spPr bwMode="auto">
          <a:xfrm>
            <a:off x="6357938" y="5734050"/>
            <a:ext cx="2016125" cy="346075"/>
          </a:xfrm>
          <a:prstGeom prst="flowChartAlternateProcess">
            <a:avLst/>
          </a:prstGeom>
          <a:solidFill>
            <a:srgbClr val="CC0000">
              <a:alpha val="63000"/>
            </a:srgbClr>
          </a:solidFill>
          <a:ln w="19050" algn="ctr">
            <a:solidFill>
              <a:srgbClr val="EAEAEA"/>
            </a:solidFill>
            <a:miter lim="800000"/>
            <a:headEnd/>
            <a:tailEnd/>
          </a:ln>
          <a:effectLst/>
        </p:spPr>
        <p:txBody>
          <a:bodyPr wrap="none" anchor="ctr"/>
          <a:lstStyle/>
          <a:p>
            <a:pPr algn="ctr"/>
            <a:r>
              <a:rPr lang="en-US" sz="1400">
                <a:effectLst>
                  <a:outerShdw blurRad="38100" dist="38100" dir="2700000" algn="tl">
                    <a:srgbClr val="000000"/>
                  </a:outerShdw>
                </a:effectLst>
                <a:latin typeface="Segoe Semibold" pitchFamily="34" charset="0"/>
              </a:rPr>
              <a:t>Quarantine Server (QS)</a:t>
            </a:r>
          </a:p>
        </p:txBody>
      </p:sp>
      <p:pic>
        <p:nvPicPr>
          <p:cNvPr id="356362" name="Picture 10" descr="laptop"/>
          <p:cNvPicPr>
            <a:picLocks noChangeAspect="1" noChangeArrowheads="1"/>
          </p:cNvPicPr>
          <p:nvPr/>
        </p:nvPicPr>
        <p:blipFill>
          <a:blip r:embed="rId4" cstate="print"/>
          <a:srcRect/>
          <a:stretch>
            <a:fillRect/>
          </a:stretch>
        </p:blipFill>
        <p:spPr bwMode="auto">
          <a:xfrm>
            <a:off x="1222375" y="4321175"/>
            <a:ext cx="525463" cy="390525"/>
          </a:xfrm>
          <a:prstGeom prst="rect">
            <a:avLst/>
          </a:prstGeom>
          <a:noFill/>
        </p:spPr>
      </p:pic>
      <p:sp>
        <p:nvSpPr>
          <p:cNvPr id="356363" name="Rectangle 11"/>
          <p:cNvSpPr>
            <a:spLocks noChangeArrowheads="1"/>
          </p:cNvSpPr>
          <p:nvPr/>
        </p:nvSpPr>
        <p:spPr bwMode="auto">
          <a:xfrm>
            <a:off x="1747838" y="4352925"/>
            <a:ext cx="552450" cy="361950"/>
          </a:xfrm>
          <a:prstGeom prst="rect">
            <a:avLst/>
          </a:prstGeom>
          <a:noFill/>
          <a:ln w="9525">
            <a:noFill/>
            <a:miter lim="800000"/>
            <a:headEnd/>
            <a:tailEnd/>
          </a:ln>
          <a:effectLst/>
        </p:spPr>
        <p:txBody>
          <a:bodyPr wrap="none" anchor="ctr"/>
          <a:lstStyle/>
          <a:p>
            <a:r>
              <a:rPr lang="en-US" sz="1400" b="1">
                <a:effectLst>
                  <a:outerShdw blurRad="38100" dist="38100" dir="2700000" algn="tl">
                    <a:srgbClr val="000000"/>
                  </a:outerShdw>
                </a:effectLst>
                <a:latin typeface="Segoe Semibold" pitchFamily="34" charset="0"/>
              </a:rPr>
              <a:t>Client</a:t>
            </a:r>
          </a:p>
        </p:txBody>
      </p:sp>
      <p:sp>
        <p:nvSpPr>
          <p:cNvPr id="356364" name="AutoShape 12"/>
          <p:cNvSpPr>
            <a:spLocks noChangeArrowheads="1"/>
          </p:cNvSpPr>
          <p:nvPr/>
        </p:nvSpPr>
        <p:spPr bwMode="auto">
          <a:xfrm>
            <a:off x="792163" y="5427663"/>
            <a:ext cx="2116137" cy="300037"/>
          </a:xfrm>
          <a:prstGeom prst="flowChartAlternateProcess">
            <a:avLst/>
          </a:prstGeom>
          <a:solidFill>
            <a:srgbClr val="CC0000">
              <a:alpha val="63000"/>
            </a:srgbClr>
          </a:solidFill>
          <a:ln w="19050">
            <a:solidFill>
              <a:srgbClr val="EAEAEA"/>
            </a:solidFill>
            <a:miter lim="800000"/>
            <a:headEnd/>
            <a:tailEnd/>
          </a:ln>
          <a:effectLst/>
        </p:spPr>
        <p:txBody>
          <a:bodyPr wrap="none" anchor="ctr"/>
          <a:lstStyle/>
          <a:p>
            <a:pPr algn="ctr"/>
            <a:r>
              <a:rPr lang="en-US" sz="1400">
                <a:effectLst>
                  <a:outerShdw blurRad="38100" dist="38100" dir="2700000" algn="tl">
                    <a:srgbClr val="000000"/>
                  </a:outerShdw>
                </a:effectLst>
                <a:latin typeface="Segoe Semibold" pitchFamily="34" charset="0"/>
              </a:rPr>
              <a:t>Quarantine Agent (QA)</a:t>
            </a:r>
          </a:p>
        </p:txBody>
      </p:sp>
      <p:pic>
        <p:nvPicPr>
          <p:cNvPr id="356365" name="Picture 13" descr="application server"/>
          <p:cNvPicPr>
            <a:picLocks noChangeAspect="1" noChangeArrowheads="1"/>
          </p:cNvPicPr>
          <p:nvPr/>
        </p:nvPicPr>
        <p:blipFill>
          <a:blip r:embed="rId5" cstate="print"/>
          <a:srcRect/>
          <a:stretch>
            <a:fillRect/>
          </a:stretch>
        </p:blipFill>
        <p:spPr bwMode="auto">
          <a:xfrm>
            <a:off x="4438650" y="4408488"/>
            <a:ext cx="330200" cy="465137"/>
          </a:xfrm>
          <a:prstGeom prst="rect">
            <a:avLst/>
          </a:prstGeom>
          <a:noFill/>
          <a:ln w="15875">
            <a:miter lim="800000"/>
            <a:headEnd/>
            <a:tailEnd/>
          </a:ln>
        </p:spPr>
      </p:pic>
      <p:sp>
        <p:nvSpPr>
          <p:cNvPr id="356366" name="AutoShape 14"/>
          <p:cNvSpPr>
            <a:spLocks noChangeArrowheads="1"/>
          </p:cNvSpPr>
          <p:nvPr/>
        </p:nvSpPr>
        <p:spPr bwMode="auto">
          <a:xfrm>
            <a:off x="4294188" y="4219575"/>
            <a:ext cx="619125" cy="1257300"/>
          </a:xfrm>
          <a:prstGeom prst="flowChartAlternateProcess">
            <a:avLst/>
          </a:prstGeom>
          <a:noFill/>
          <a:ln w="25400" algn="ctr">
            <a:solidFill>
              <a:srgbClr val="DDDDDD"/>
            </a:solidFill>
            <a:miter lim="800000"/>
            <a:headEnd/>
            <a:tailEnd/>
          </a:ln>
          <a:effectLst/>
        </p:spPr>
        <p:txBody>
          <a:bodyPr wrap="none" anchor="ctr"/>
          <a:lstStyle/>
          <a:p>
            <a:endParaRPr lang="en-GB"/>
          </a:p>
        </p:txBody>
      </p:sp>
      <p:sp>
        <p:nvSpPr>
          <p:cNvPr id="356367" name="Line 15"/>
          <p:cNvSpPr>
            <a:spLocks noChangeShapeType="1"/>
          </p:cNvSpPr>
          <p:nvPr/>
        </p:nvSpPr>
        <p:spPr bwMode="auto">
          <a:xfrm>
            <a:off x="7594600" y="3979863"/>
            <a:ext cx="0" cy="249237"/>
          </a:xfrm>
          <a:prstGeom prst="line">
            <a:avLst/>
          </a:prstGeom>
          <a:noFill/>
          <a:ln w="12700">
            <a:solidFill>
              <a:schemeClr val="tx1"/>
            </a:solidFill>
            <a:round/>
            <a:headEnd/>
            <a:tailEnd type="arrow" w="med" len="med"/>
          </a:ln>
          <a:effectLst/>
        </p:spPr>
        <p:txBody>
          <a:bodyPr anchor="ctr"/>
          <a:lstStyle/>
          <a:p>
            <a:endParaRPr lang="en-GB"/>
          </a:p>
        </p:txBody>
      </p:sp>
      <p:sp>
        <p:nvSpPr>
          <p:cNvPr id="356368" name="Rectangle 16"/>
          <p:cNvSpPr>
            <a:spLocks noChangeArrowheads="1"/>
          </p:cNvSpPr>
          <p:nvPr/>
        </p:nvSpPr>
        <p:spPr bwMode="auto">
          <a:xfrm>
            <a:off x="4491038" y="4002088"/>
            <a:ext cx="2922587" cy="198437"/>
          </a:xfrm>
          <a:prstGeom prst="rect">
            <a:avLst/>
          </a:prstGeom>
          <a:noFill/>
          <a:ln w="12700">
            <a:noFill/>
            <a:miter lim="800000"/>
            <a:headEnd/>
            <a:tailEnd/>
          </a:ln>
          <a:effectLst/>
        </p:spPr>
        <p:txBody>
          <a:bodyPr wrap="none" anchor="ctr"/>
          <a:lstStyle/>
          <a:p>
            <a:pPr algn="r"/>
            <a:r>
              <a:rPr lang="en-US" sz="1200" i="1">
                <a:effectLst>
                  <a:outerShdw blurRad="38100" dist="38100" dir="2700000" algn="tl">
                    <a:srgbClr val="000000"/>
                  </a:outerShdw>
                </a:effectLst>
                <a:latin typeface="Segoe Semibold" pitchFamily="34" charset="0"/>
              </a:rPr>
              <a:t>Health policy</a:t>
            </a:r>
          </a:p>
        </p:txBody>
      </p:sp>
      <p:sp>
        <p:nvSpPr>
          <p:cNvPr id="356369" name="Rectangle 17"/>
          <p:cNvSpPr>
            <a:spLocks noChangeArrowheads="1"/>
          </p:cNvSpPr>
          <p:nvPr/>
        </p:nvSpPr>
        <p:spPr bwMode="auto">
          <a:xfrm>
            <a:off x="1838325" y="4002088"/>
            <a:ext cx="2849563" cy="198437"/>
          </a:xfrm>
          <a:prstGeom prst="rect">
            <a:avLst/>
          </a:prstGeom>
          <a:noFill/>
          <a:ln w="12700">
            <a:noFill/>
            <a:miter lim="800000"/>
            <a:headEnd/>
            <a:tailEnd/>
          </a:ln>
          <a:effectLst/>
        </p:spPr>
        <p:txBody>
          <a:bodyPr wrap="none" anchor="ctr"/>
          <a:lstStyle/>
          <a:p>
            <a:r>
              <a:rPr lang="en-US" sz="1200" i="1">
                <a:effectLst>
                  <a:outerShdw blurRad="38100" dist="38100" dir="2700000" algn="tl">
                    <a:srgbClr val="000000"/>
                  </a:outerShdw>
                </a:effectLst>
                <a:latin typeface="Segoe Semibold" pitchFamily="34" charset="0"/>
              </a:rPr>
              <a:t>Updates</a:t>
            </a:r>
          </a:p>
        </p:txBody>
      </p:sp>
      <p:sp>
        <p:nvSpPr>
          <p:cNvPr id="356370" name="Rectangle 18"/>
          <p:cNvSpPr>
            <a:spLocks noChangeArrowheads="1"/>
          </p:cNvSpPr>
          <p:nvPr/>
        </p:nvSpPr>
        <p:spPr bwMode="auto">
          <a:xfrm>
            <a:off x="3038475" y="4302125"/>
            <a:ext cx="1209675" cy="450850"/>
          </a:xfrm>
          <a:prstGeom prst="rect">
            <a:avLst/>
          </a:prstGeom>
          <a:noFill/>
          <a:ln w="12700">
            <a:noFill/>
            <a:miter lim="800000"/>
            <a:headEnd/>
            <a:tailEnd/>
          </a:ln>
          <a:effectLst/>
        </p:spPr>
        <p:txBody>
          <a:bodyPr wrap="none" anchor="ctr"/>
          <a:lstStyle/>
          <a:p>
            <a:pPr algn="ctr"/>
            <a:r>
              <a:rPr lang="en-US" sz="1200" i="1">
                <a:effectLst>
                  <a:outerShdw blurRad="38100" dist="38100" dir="2700000" algn="tl">
                    <a:srgbClr val="000000"/>
                  </a:outerShdw>
                </a:effectLst>
                <a:latin typeface="Segoe Semibold" pitchFamily="34" charset="0"/>
              </a:rPr>
              <a:t>Health</a:t>
            </a:r>
          </a:p>
          <a:p>
            <a:pPr algn="ctr"/>
            <a:r>
              <a:rPr lang="en-US" sz="1200" i="1">
                <a:effectLst>
                  <a:outerShdw blurRad="38100" dist="38100" dir="2700000" algn="tl">
                    <a:srgbClr val="000000"/>
                  </a:outerShdw>
                </a:effectLst>
                <a:latin typeface="Segoe Semibold" pitchFamily="34" charset="0"/>
              </a:rPr>
              <a:t>Statements</a:t>
            </a:r>
          </a:p>
        </p:txBody>
      </p:sp>
      <p:sp>
        <p:nvSpPr>
          <p:cNvPr id="356371" name="Line 19"/>
          <p:cNvSpPr>
            <a:spLocks noChangeShapeType="1"/>
          </p:cNvSpPr>
          <p:nvPr/>
        </p:nvSpPr>
        <p:spPr bwMode="auto">
          <a:xfrm>
            <a:off x="3097213" y="4752975"/>
            <a:ext cx="1098550" cy="1588"/>
          </a:xfrm>
          <a:prstGeom prst="line">
            <a:avLst/>
          </a:prstGeom>
          <a:noFill/>
          <a:ln w="12700">
            <a:solidFill>
              <a:schemeClr val="tx1"/>
            </a:solidFill>
            <a:round/>
            <a:headEnd/>
            <a:tailEnd type="arrow" w="med" len="med"/>
          </a:ln>
          <a:effectLst/>
        </p:spPr>
        <p:txBody>
          <a:bodyPr anchor="ctr"/>
          <a:lstStyle/>
          <a:p>
            <a:endParaRPr lang="en-GB"/>
          </a:p>
        </p:txBody>
      </p:sp>
      <p:sp>
        <p:nvSpPr>
          <p:cNvPr id="356372" name="Rectangle 20"/>
          <p:cNvSpPr>
            <a:spLocks noChangeArrowheads="1"/>
          </p:cNvSpPr>
          <p:nvPr/>
        </p:nvSpPr>
        <p:spPr bwMode="auto">
          <a:xfrm>
            <a:off x="4984750" y="4140200"/>
            <a:ext cx="1139825" cy="604838"/>
          </a:xfrm>
          <a:prstGeom prst="rect">
            <a:avLst/>
          </a:prstGeom>
          <a:noFill/>
          <a:ln w="12700">
            <a:noFill/>
            <a:miter lim="800000"/>
            <a:headEnd/>
            <a:tailEnd/>
          </a:ln>
          <a:effectLst/>
        </p:spPr>
        <p:txBody>
          <a:bodyPr wrap="none" anchor="ctr"/>
          <a:lstStyle/>
          <a:p>
            <a:pPr algn="ctr"/>
            <a:r>
              <a:rPr lang="en-US" sz="1200" i="1">
                <a:effectLst>
                  <a:outerShdw blurRad="38100" dist="38100" dir="2700000" algn="tl">
                    <a:srgbClr val="000000"/>
                  </a:outerShdw>
                </a:effectLst>
                <a:latin typeface="Segoe Semibold" pitchFamily="34" charset="0"/>
              </a:rPr>
              <a:t>Network</a:t>
            </a:r>
          </a:p>
          <a:p>
            <a:pPr algn="ctr"/>
            <a:r>
              <a:rPr lang="en-US" sz="1200" i="1">
                <a:effectLst>
                  <a:outerShdw blurRad="38100" dist="38100" dir="2700000" algn="tl">
                    <a:srgbClr val="000000"/>
                  </a:outerShdw>
                </a:effectLst>
                <a:latin typeface="Segoe Semibold" pitchFamily="34" charset="0"/>
              </a:rPr>
              <a:t>Access</a:t>
            </a:r>
          </a:p>
          <a:p>
            <a:pPr algn="ctr"/>
            <a:r>
              <a:rPr lang="en-US" sz="1200" i="1">
                <a:effectLst>
                  <a:outerShdw blurRad="38100" dist="38100" dir="2700000" algn="tl">
                    <a:srgbClr val="000000"/>
                  </a:outerShdw>
                </a:effectLst>
                <a:latin typeface="Segoe Semibold" pitchFamily="34" charset="0"/>
              </a:rPr>
              <a:t>Requests</a:t>
            </a:r>
          </a:p>
        </p:txBody>
      </p:sp>
      <p:sp>
        <p:nvSpPr>
          <p:cNvPr id="356373" name="Line 21"/>
          <p:cNvSpPr>
            <a:spLocks noChangeShapeType="1"/>
          </p:cNvSpPr>
          <p:nvPr/>
        </p:nvSpPr>
        <p:spPr bwMode="auto">
          <a:xfrm>
            <a:off x="4948238" y="4752975"/>
            <a:ext cx="1141412" cy="1588"/>
          </a:xfrm>
          <a:prstGeom prst="line">
            <a:avLst/>
          </a:prstGeom>
          <a:noFill/>
          <a:ln w="12700">
            <a:solidFill>
              <a:schemeClr val="tx1"/>
            </a:solidFill>
            <a:round/>
            <a:headEnd type="arrow" w="med" len="med"/>
            <a:tailEnd type="arrow" w="med" len="med"/>
          </a:ln>
          <a:effectLst/>
        </p:spPr>
        <p:txBody>
          <a:bodyPr anchor="ctr"/>
          <a:lstStyle/>
          <a:p>
            <a:endParaRPr lang="en-GB"/>
          </a:p>
        </p:txBody>
      </p:sp>
      <p:sp>
        <p:nvSpPr>
          <p:cNvPr id="356374" name="Rectangle 22"/>
          <p:cNvSpPr>
            <a:spLocks noChangeArrowheads="1"/>
          </p:cNvSpPr>
          <p:nvPr/>
        </p:nvSpPr>
        <p:spPr bwMode="auto">
          <a:xfrm>
            <a:off x="6423025" y="3371850"/>
            <a:ext cx="1262063" cy="379413"/>
          </a:xfrm>
          <a:prstGeom prst="rect">
            <a:avLst/>
          </a:prstGeom>
          <a:noFill/>
          <a:ln w="9525">
            <a:noFill/>
            <a:miter lim="800000"/>
            <a:headEnd/>
            <a:tailEnd/>
          </a:ln>
          <a:effectLst/>
        </p:spPr>
        <p:txBody>
          <a:bodyPr wrap="none" anchor="ctr"/>
          <a:lstStyle/>
          <a:p>
            <a:pPr algn="r"/>
            <a:r>
              <a:rPr lang="en-US" sz="1400">
                <a:solidFill>
                  <a:schemeClr val="bg1"/>
                </a:solidFill>
                <a:latin typeface="Segoe Semibold" pitchFamily="34" charset="0"/>
              </a:rPr>
              <a:t>System Health </a:t>
            </a:r>
          </a:p>
          <a:p>
            <a:pPr algn="r"/>
            <a:r>
              <a:rPr lang="en-US" sz="1400">
                <a:solidFill>
                  <a:schemeClr val="bg1"/>
                </a:solidFill>
                <a:latin typeface="Segoe Semibold" pitchFamily="34" charset="0"/>
              </a:rPr>
              <a:t>Servers</a:t>
            </a:r>
            <a:r>
              <a:rPr lang="en-US" sz="1400">
                <a:latin typeface="Segoe Semibold" pitchFamily="34" charset="0"/>
              </a:rPr>
              <a:t> </a:t>
            </a:r>
          </a:p>
        </p:txBody>
      </p:sp>
      <p:grpSp>
        <p:nvGrpSpPr>
          <p:cNvPr id="2" name="Group 23"/>
          <p:cNvGrpSpPr>
            <a:grpSpLocks/>
          </p:cNvGrpSpPr>
          <p:nvPr/>
        </p:nvGrpSpPr>
        <p:grpSpPr bwMode="auto">
          <a:xfrm>
            <a:off x="7712075" y="3303588"/>
            <a:ext cx="536575" cy="547687"/>
            <a:chOff x="4890" y="1617"/>
            <a:chExt cx="401" cy="418"/>
          </a:xfrm>
        </p:grpSpPr>
        <p:pic>
          <p:nvPicPr>
            <p:cNvPr id="356376" name="Picture 24" descr="application server"/>
            <p:cNvPicPr>
              <a:picLocks noChangeAspect="1" noChangeArrowheads="1"/>
            </p:cNvPicPr>
            <p:nvPr/>
          </p:nvPicPr>
          <p:blipFill>
            <a:blip r:embed="rId6" cstate="print"/>
            <a:srcRect/>
            <a:stretch>
              <a:fillRect/>
            </a:stretch>
          </p:blipFill>
          <p:spPr bwMode="auto">
            <a:xfrm>
              <a:off x="5043" y="1666"/>
              <a:ext cx="248" cy="369"/>
            </a:xfrm>
            <a:prstGeom prst="rect">
              <a:avLst/>
            </a:prstGeom>
            <a:noFill/>
          </p:spPr>
        </p:pic>
        <p:pic>
          <p:nvPicPr>
            <p:cNvPr id="356377" name="Picture 25" descr="application server"/>
            <p:cNvPicPr>
              <a:picLocks noChangeAspect="1" noChangeArrowheads="1"/>
            </p:cNvPicPr>
            <p:nvPr/>
          </p:nvPicPr>
          <p:blipFill>
            <a:blip r:embed="rId7" cstate="print"/>
            <a:srcRect/>
            <a:stretch>
              <a:fillRect/>
            </a:stretch>
          </p:blipFill>
          <p:spPr bwMode="auto">
            <a:xfrm>
              <a:off x="4890" y="1617"/>
              <a:ext cx="274" cy="406"/>
            </a:xfrm>
            <a:prstGeom prst="rect">
              <a:avLst/>
            </a:prstGeom>
            <a:noFill/>
          </p:spPr>
        </p:pic>
      </p:grpSp>
      <p:grpSp>
        <p:nvGrpSpPr>
          <p:cNvPr id="3" name="Group 26"/>
          <p:cNvGrpSpPr>
            <a:grpSpLocks/>
          </p:cNvGrpSpPr>
          <p:nvPr/>
        </p:nvGrpSpPr>
        <p:grpSpPr bwMode="auto">
          <a:xfrm>
            <a:off x="1041400" y="3308350"/>
            <a:ext cx="536575" cy="542925"/>
            <a:chOff x="436" y="1586"/>
            <a:chExt cx="401" cy="415"/>
          </a:xfrm>
        </p:grpSpPr>
        <p:pic>
          <p:nvPicPr>
            <p:cNvPr id="356379" name="Picture 27" descr="application server"/>
            <p:cNvPicPr>
              <a:picLocks noChangeAspect="1" noChangeArrowheads="1"/>
            </p:cNvPicPr>
            <p:nvPr/>
          </p:nvPicPr>
          <p:blipFill>
            <a:blip r:embed="rId8" cstate="print"/>
            <a:srcRect/>
            <a:stretch>
              <a:fillRect/>
            </a:stretch>
          </p:blipFill>
          <p:spPr bwMode="auto">
            <a:xfrm>
              <a:off x="589" y="1635"/>
              <a:ext cx="248" cy="366"/>
            </a:xfrm>
            <a:prstGeom prst="rect">
              <a:avLst/>
            </a:prstGeom>
            <a:noFill/>
          </p:spPr>
        </p:pic>
        <p:pic>
          <p:nvPicPr>
            <p:cNvPr id="356380" name="Picture 28" descr="application server"/>
            <p:cNvPicPr>
              <a:picLocks noChangeAspect="1" noChangeArrowheads="1"/>
            </p:cNvPicPr>
            <p:nvPr/>
          </p:nvPicPr>
          <p:blipFill>
            <a:blip r:embed="rId9" cstate="print"/>
            <a:srcRect/>
            <a:stretch>
              <a:fillRect/>
            </a:stretch>
          </p:blipFill>
          <p:spPr bwMode="auto">
            <a:xfrm>
              <a:off x="436" y="1586"/>
              <a:ext cx="274" cy="403"/>
            </a:xfrm>
            <a:prstGeom prst="rect">
              <a:avLst/>
            </a:prstGeom>
            <a:noFill/>
          </p:spPr>
        </p:pic>
      </p:grpSp>
      <p:sp>
        <p:nvSpPr>
          <p:cNvPr id="356381" name="Rectangle 29"/>
          <p:cNvSpPr>
            <a:spLocks noChangeArrowheads="1"/>
          </p:cNvSpPr>
          <p:nvPr/>
        </p:nvSpPr>
        <p:spPr bwMode="auto">
          <a:xfrm>
            <a:off x="1614488" y="3479800"/>
            <a:ext cx="1155700" cy="376238"/>
          </a:xfrm>
          <a:prstGeom prst="rect">
            <a:avLst/>
          </a:prstGeom>
          <a:noFill/>
          <a:ln w="9525">
            <a:noFill/>
            <a:miter lim="800000"/>
            <a:headEnd/>
            <a:tailEnd/>
          </a:ln>
          <a:effectLst/>
        </p:spPr>
        <p:txBody>
          <a:bodyPr wrap="none" anchor="ctr"/>
          <a:lstStyle/>
          <a:p>
            <a:r>
              <a:rPr lang="en-US" sz="1400">
                <a:solidFill>
                  <a:schemeClr val="bg1"/>
                </a:solidFill>
                <a:latin typeface="Segoe Semibold" pitchFamily="34" charset="0"/>
              </a:rPr>
              <a:t>Remediation </a:t>
            </a:r>
          </a:p>
          <a:p>
            <a:r>
              <a:rPr lang="en-US" sz="1400">
                <a:solidFill>
                  <a:schemeClr val="bg1"/>
                </a:solidFill>
                <a:latin typeface="Segoe Semibold" pitchFamily="34" charset="0"/>
              </a:rPr>
              <a:t>Servers </a:t>
            </a:r>
            <a:br>
              <a:rPr lang="en-US" sz="1400">
                <a:solidFill>
                  <a:schemeClr val="bg1"/>
                </a:solidFill>
                <a:latin typeface="Segoe Semibold" pitchFamily="34" charset="0"/>
              </a:rPr>
            </a:br>
            <a:endParaRPr lang="en-US" sz="1400">
              <a:solidFill>
                <a:schemeClr val="bg1"/>
              </a:solidFill>
              <a:latin typeface="Segoe Semibold" pitchFamily="34" charset="0"/>
            </a:endParaRPr>
          </a:p>
        </p:txBody>
      </p:sp>
      <p:sp>
        <p:nvSpPr>
          <p:cNvPr id="356382" name="Line 30"/>
          <p:cNvSpPr>
            <a:spLocks noChangeShapeType="1"/>
          </p:cNvSpPr>
          <p:nvPr/>
        </p:nvSpPr>
        <p:spPr bwMode="auto">
          <a:xfrm>
            <a:off x="3070225" y="5057775"/>
            <a:ext cx="1120775" cy="1588"/>
          </a:xfrm>
          <a:prstGeom prst="line">
            <a:avLst/>
          </a:prstGeom>
          <a:noFill/>
          <a:ln w="12700">
            <a:solidFill>
              <a:schemeClr val="tx1"/>
            </a:solidFill>
            <a:round/>
            <a:headEnd type="arrow" w="med" len="med"/>
            <a:tailEnd/>
          </a:ln>
          <a:effectLst/>
        </p:spPr>
        <p:txBody>
          <a:bodyPr anchor="ctr"/>
          <a:lstStyle/>
          <a:p>
            <a:endParaRPr lang="en-GB"/>
          </a:p>
        </p:txBody>
      </p:sp>
      <p:sp>
        <p:nvSpPr>
          <p:cNvPr id="356383" name="Rectangle 31"/>
          <p:cNvSpPr>
            <a:spLocks noChangeArrowheads="1"/>
          </p:cNvSpPr>
          <p:nvPr/>
        </p:nvSpPr>
        <p:spPr bwMode="auto">
          <a:xfrm>
            <a:off x="3070225" y="5033963"/>
            <a:ext cx="1209675" cy="450850"/>
          </a:xfrm>
          <a:prstGeom prst="rect">
            <a:avLst/>
          </a:prstGeom>
          <a:noFill/>
          <a:ln w="12700">
            <a:noFill/>
            <a:miter lim="800000"/>
            <a:headEnd/>
            <a:tailEnd/>
          </a:ln>
          <a:effectLst/>
        </p:spPr>
        <p:txBody>
          <a:bodyPr wrap="none" anchor="ctr"/>
          <a:lstStyle/>
          <a:p>
            <a:pPr algn="ctr"/>
            <a:r>
              <a:rPr lang="en-US" sz="1200" i="1">
                <a:effectLst>
                  <a:outerShdw blurRad="38100" dist="38100" dir="2700000" algn="tl">
                    <a:srgbClr val="000000"/>
                  </a:outerShdw>
                </a:effectLst>
                <a:latin typeface="Segoe Semibold" pitchFamily="34" charset="0"/>
              </a:rPr>
              <a:t>Health</a:t>
            </a:r>
          </a:p>
          <a:p>
            <a:pPr algn="ctr"/>
            <a:r>
              <a:rPr lang="en-US" sz="1200" i="1">
                <a:effectLst>
                  <a:outerShdw blurRad="38100" dist="38100" dir="2700000" algn="tl">
                    <a:srgbClr val="000000"/>
                  </a:outerShdw>
                </a:effectLst>
                <a:latin typeface="Segoe Semibold" pitchFamily="34" charset="0"/>
              </a:rPr>
              <a:t>Certificate</a:t>
            </a:r>
          </a:p>
        </p:txBody>
      </p:sp>
      <p:pic>
        <p:nvPicPr>
          <p:cNvPr id="356384" name="Picture 32" descr="application server"/>
          <p:cNvPicPr>
            <a:picLocks noChangeAspect="1" noChangeArrowheads="1"/>
          </p:cNvPicPr>
          <p:nvPr/>
        </p:nvPicPr>
        <p:blipFill>
          <a:blip r:embed="rId5" cstate="print"/>
          <a:srcRect/>
          <a:stretch>
            <a:fillRect/>
          </a:stretch>
        </p:blipFill>
        <p:spPr bwMode="auto">
          <a:xfrm>
            <a:off x="4438650" y="4910138"/>
            <a:ext cx="330200" cy="466725"/>
          </a:xfrm>
          <a:prstGeom prst="rect">
            <a:avLst/>
          </a:prstGeom>
          <a:noFill/>
          <a:ln w="15875">
            <a:miter lim="800000"/>
            <a:headEnd/>
            <a:tailEnd/>
          </a:ln>
        </p:spPr>
      </p:pic>
      <p:sp>
        <p:nvSpPr>
          <p:cNvPr id="356385" name="Rectangle 33"/>
          <p:cNvSpPr>
            <a:spLocks noChangeArrowheads="1"/>
          </p:cNvSpPr>
          <p:nvPr/>
        </p:nvSpPr>
        <p:spPr bwMode="auto">
          <a:xfrm>
            <a:off x="3238500" y="5602288"/>
            <a:ext cx="2735263" cy="450850"/>
          </a:xfrm>
          <a:prstGeom prst="rect">
            <a:avLst/>
          </a:prstGeom>
          <a:noFill/>
          <a:ln w="12700">
            <a:noFill/>
            <a:miter lim="800000"/>
            <a:headEnd/>
            <a:tailEnd/>
          </a:ln>
          <a:effectLst/>
        </p:spPr>
        <p:txBody>
          <a:bodyPr wrap="none" anchor="ctr"/>
          <a:lstStyle/>
          <a:p>
            <a:pPr algn="ctr"/>
            <a:r>
              <a:rPr lang="en-US" sz="1400">
                <a:effectLst>
                  <a:outerShdw blurRad="38100" dist="38100" dir="2700000" algn="tl">
                    <a:srgbClr val="000000"/>
                  </a:outerShdw>
                </a:effectLst>
                <a:latin typeface="Segoe Semibold" pitchFamily="34" charset="0"/>
              </a:rPr>
              <a:t>Network Access Device &amp;</a:t>
            </a:r>
          </a:p>
          <a:p>
            <a:pPr algn="ctr"/>
            <a:r>
              <a:rPr lang="en-US" sz="1400">
                <a:effectLst>
                  <a:outerShdw blurRad="38100" dist="38100" dir="2700000" algn="tl">
                    <a:srgbClr val="000000"/>
                  </a:outerShdw>
                </a:effectLst>
                <a:latin typeface="Segoe Semibold" pitchFamily="34" charset="0"/>
              </a:rPr>
              <a:t>Health Registration Authority </a:t>
            </a:r>
          </a:p>
        </p:txBody>
      </p:sp>
      <p:sp>
        <p:nvSpPr>
          <p:cNvPr id="356386" name="AutoShape 34"/>
          <p:cNvSpPr>
            <a:spLocks noChangeArrowheads="1"/>
          </p:cNvSpPr>
          <p:nvPr/>
        </p:nvSpPr>
        <p:spPr bwMode="auto">
          <a:xfrm>
            <a:off x="800100" y="4783138"/>
            <a:ext cx="2084388" cy="569912"/>
          </a:xfrm>
          <a:prstGeom prst="flowChartAlternateProcess">
            <a:avLst/>
          </a:prstGeom>
          <a:solidFill>
            <a:srgbClr val="6DA400">
              <a:alpha val="70000"/>
            </a:srgbClr>
          </a:solidFill>
          <a:ln w="19050" algn="ctr">
            <a:solidFill>
              <a:srgbClr val="EAEAEA"/>
            </a:solidFill>
            <a:miter lim="800000"/>
            <a:headEnd/>
            <a:tailEnd/>
          </a:ln>
          <a:effectLst/>
        </p:spPr>
        <p:txBody>
          <a:bodyPr wrap="none" anchor="ctr"/>
          <a:lstStyle/>
          <a:p>
            <a:pPr algn="ctr"/>
            <a:r>
              <a:rPr lang="en-US" sz="1300">
                <a:effectLst>
                  <a:outerShdw blurRad="38100" dist="38100" dir="2700000" algn="tl">
                    <a:srgbClr val="000000"/>
                  </a:outerShdw>
                </a:effectLst>
                <a:latin typeface="Segoe Semibold" pitchFamily="34" charset="0"/>
              </a:rPr>
              <a:t>System Health Agent (SHA)</a:t>
            </a:r>
          </a:p>
          <a:p>
            <a:pPr algn="ctr"/>
            <a:r>
              <a:rPr lang="en-US" sz="1300">
                <a:effectLst>
                  <a:outerShdw blurRad="38100" dist="38100" dir="2700000" algn="tl">
                    <a:srgbClr val="000000"/>
                  </a:outerShdw>
                </a:effectLst>
                <a:latin typeface="Segoe Semibold" pitchFamily="34" charset="0"/>
              </a:rPr>
              <a:t>MS and 3rd Parties</a:t>
            </a:r>
          </a:p>
        </p:txBody>
      </p:sp>
      <p:sp>
        <p:nvSpPr>
          <p:cNvPr id="356387" name="AutoShape 35"/>
          <p:cNvSpPr>
            <a:spLocks noChangeArrowheads="1"/>
          </p:cNvSpPr>
          <p:nvPr/>
        </p:nvSpPr>
        <p:spPr bwMode="auto">
          <a:xfrm>
            <a:off x="6361113" y="5121275"/>
            <a:ext cx="2011362" cy="522288"/>
          </a:xfrm>
          <a:prstGeom prst="flowChartAlternateProcess">
            <a:avLst/>
          </a:prstGeom>
          <a:solidFill>
            <a:srgbClr val="6DA400">
              <a:alpha val="70000"/>
            </a:srgbClr>
          </a:solidFill>
          <a:ln w="19050" algn="ctr">
            <a:solidFill>
              <a:srgbClr val="EAEAEA"/>
            </a:solidFill>
            <a:miter lim="800000"/>
            <a:headEnd/>
            <a:tailEnd/>
          </a:ln>
          <a:effectLst/>
        </p:spPr>
        <p:txBody>
          <a:bodyPr wrap="none" anchor="ctr"/>
          <a:lstStyle/>
          <a:p>
            <a:pPr algn="ctr"/>
            <a:r>
              <a:rPr lang="en-US" sz="1300">
                <a:effectLst>
                  <a:outerShdw blurRad="38100" dist="38100" dir="2700000" algn="tl">
                    <a:srgbClr val="000000"/>
                  </a:outerShdw>
                </a:effectLst>
                <a:latin typeface="Segoe Semibold" pitchFamily="34" charset="0"/>
              </a:rPr>
              <a:t>System Health Validator</a:t>
            </a:r>
          </a:p>
          <a:p>
            <a:pPr algn="ctr"/>
            <a:r>
              <a:rPr lang="en-US" sz="1300">
                <a:effectLst>
                  <a:outerShdw blurRad="38100" dist="38100" dir="2700000" algn="tl">
                    <a:srgbClr val="000000"/>
                  </a:outerShdw>
                </a:effectLst>
                <a:latin typeface="Segoe Semibold" pitchFamily="34" charset="0"/>
              </a:rPr>
              <a:t>(SHV)</a:t>
            </a:r>
          </a:p>
        </p:txBody>
      </p:sp>
      <p:sp>
        <p:nvSpPr>
          <p:cNvPr id="356388" name="AutoShape 36"/>
          <p:cNvSpPr>
            <a:spLocks noChangeArrowheads="1"/>
          </p:cNvSpPr>
          <p:nvPr/>
        </p:nvSpPr>
        <p:spPr bwMode="auto">
          <a:xfrm>
            <a:off x="801688" y="5807075"/>
            <a:ext cx="2100262" cy="569913"/>
          </a:xfrm>
          <a:prstGeom prst="flowChartAlternateProcess">
            <a:avLst/>
          </a:prstGeom>
          <a:solidFill>
            <a:srgbClr val="3366FF">
              <a:alpha val="39999"/>
            </a:srgbClr>
          </a:solidFill>
          <a:ln w="19050">
            <a:solidFill>
              <a:srgbClr val="EAEAEA"/>
            </a:solidFill>
            <a:miter lim="800000"/>
            <a:headEnd/>
            <a:tailEnd/>
          </a:ln>
          <a:effectLst/>
        </p:spPr>
        <p:txBody>
          <a:bodyPr wrap="none" anchor="ctr"/>
          <a:lstStyle/>
          <a:p>
            <a:pPr algn="ctr"/>
            <a:r>
              <a:rPr lang="en-US" sz="1300">
                <a:effectLst>
                  <a:outerShdw blurRad="38100" dist="38100" dir="2700000" algn="tl">
                    <a:srgbClr val="000000"/>
                  </a:outerShdw>
                </a:effectLst>
                <a:latin typeface="Segoe Semibold" pitchFamily="34" charset="0"/>
              </a:rPr>
              <a:t>Enforcement Client</a:t>
            </a:r>
          </a:p>
          <a:p>
            <a:pPr algn="ctr"/>
            <a:r>
              <a:rPr lang="en-US" sz="1000">
                <a:effectLst>
                  <a:outerShdw blurRad="38100" dist="38100" dir="2700000" algn="tl">
                    <a:srgbClr val="000000"/>
                  </a:outerShdw>
                </a:effectLst>
                <a:latin typeface="Segoe Semibold" pitchFamily="34" charset="0"/>
              </a:rPr>
              <a:t>(DHCP, IPSec, 802.1X, VPN)</a:t>
            </a:r>
          </a:p>
        </p:txBody>
      </p:sp>
      <p:sp>
        <p:nvSpPr>
          <p:cNvPr id="356389" name="Line 37"/>
          <p:cNvSpPr>
            <a:spLocks noChangeShapeType="1"/>
          </p:cNvSpPr>
          <p:nvPr/>
        </p:nvSpPr>
        <p:spPr bwMode="auto">
          <a:xfrm>
            <a:off x="1838325" y="3979863"/>
            <a:ext cx="0" cy="249237"/>
          </a:xfrm>
          <a:prstGeom prst="line">
            <a:avLst/>
          </a:prstGeom>
          <a:noFill/>
          <a:ln w="12700">
            <a:solidFill>
              <a:schemeClr val="tx1"/>
            </a:solidFill>
            <a:round/>
            <a:headEnd/>
            <a:tailEnd type="arrow" w="med" len="med"/>
          </a:ln>
          <a:effectLst/>
        </p:spPr>
        <p:txBody>
          <a:bodyPr anchor="ctr"/>
          <a:lstStyle/>
          <a:p>
            <a:endParaRPr lang="en-GB"/>
          </a:p>
        </p:txBody>
      </p:sp>
      <p:sp>
        <p:nvSpPr>
          <p:cNvPr id="356390" name="Rectangle 38"/>
          <p:cNvSpPr>
            <a:spLocks noChangeArrowheads="1"/>
          </p:cNvSpPr>
          <p:nvPr/>
        </p:nvSpPr>
        <p:spPr bwMode="auto">
          <a:xfrm>
            <a:off x="360363" y="808038"/>
            <a:ext cx="4976812" cy="2314575"/>
          </a:xfrm>
          <a:prstGeom prst="rect">
            <a:avLst/>
          </a:prstGeom>
          <a:noFill/>
          <a:ln w="9525">
            <a:noFill/>
            <a:miter lim="800000"/>
            <a:headEnd/>
            <a:tailEnd/>
          </a:ln>
          <a:effectLst/>
        </p:spPr>
        <p:txBody>
          <a:bodyPr>
            <a:spAutoFit/>
          </a:bodyPr>
          <a:lstStyle/>
          <a:p>
            <a:pPr marL="171450" indent="-171450" eaLnBrk="0" hangingPunct="0">
              <a:lnSpc>
                <a:spcPct val="130000"/>
              </a:lnSpc>
              <a:buFontTx/>
              <a:buChar char="•"/>
            </a:pPr>
            <a:r>
              <a:rPr lang="en-US" sz="2000" b="1">
                <a:effectLst>
                  <a:outerShdw blurRad="38100" dist="38100" dir="2700000" algn="tl">
                    <a:srgbClr val="000000"/>
                  </a:outerShdw>
                </a:effectLst>
                <a:latin typeface="Segoe Semibold" pitchFamily="34" charset="0"/>
              </a:rPr>
              <a:t>Client</a:t>
            </a:r>
          </a:p>
          <a:p>
            <a:pPr lvl="1" indent="-171450" eaLnBrk="0" hangingPunct="0">
              <a:lnSpc>
                <a:spcPct val="130000"/>
              </a:lnSpc>
              <a:buFontTx/>
              <a:buChar char="•"/>
            </a:pPr>
            <a:r>
              <a:rPr lang="en-US">
                <a:effectLst>
                  <a:outerShdw blurRad="38100" dist="38100" dir="2700000" algn="tl">
                    <a:srgbClr val="000000"/>
                  </a:outerShdw>
                </a:effectLst>
                <a:latin typeface="Segoe Semibold" pitchFamily="34" charset="0"/>
              </a:rPr>
              <a:t>SHA – Health agents check client state</a:t>
            </a:r>
          </a:p>
          <a:p>
            <a:pPr lvl="1" indent="-171450" eaLnBrk="0" hangingPunct="0">
              <a:lnSpc>
                <a:spcPct val="130000"/>
              </a:lnSpc>
              <a:buFontTx/>
              <a:buChar char="•"/>
            </a:pPr>
            <a:r>
              <a:rPr lang="en-US">
                <a:effectLst>
                  <a:outerShdw blurRad="38100" dist="38100" dir="2700000" algn="tl">
                    <a:srgbClr val="000000"/>
                  </a:outerShdw>
                </a:effectLst>
                <a:latin typeface="Segoe Semibold" pitchFamily="34" charset="0"/>
              </a:rPr>
              <a:t>QA – Coordinates SHA/EC</a:t>
            </a:r>
          </a:p>
          <a:p>
            <a:pPr lvl="1" indent="-171450" eaLnBrk="0" hangingPunct="0">
              <a:lnSpc>
                <a:spcPct val="130000"/>
              </a:lnSpc>
              <a:buFontTx/>
              <a:buChar char="•"/>
            </a:pPr>
            <a:r>
              <a:rPr lang="en-US">
                <a:effectLst>
                  <a:outerShdw blurRad="38100" dist="38100" dir="2700000" algn="tl">
                    <a:srgbClr val="000000"/>
                  </a:outerShdw>
                </a:effectLst>
                <a:latin typeface="Segoe Semibold" pitchFamily="34" charset="0"/>
              </a:rPr>
              <a:t>EC – Method of enforcement</a:t>
            </a:r>
          </a:p>
          <a:p>
            <a:pPr marL="171450" indent="-171450" eaLnBrk="0" hangingPunct="0">
              <a:lnSpc>
                <a:spcPct val="130000"/>
              </a:lnSpc>
              <a:buFontTx/>
              <a:buChar char="•"/>
            </a:pPr>
            <a:r>
              <a:rPr lang="en-US" sz="2000" b="1">
                <a:effectLst>
                  <a:outerShdw blurRad="38100" dist="38100" dir="2700000" algn="tl">
                    <a:srgbClr val="000000"/>
                  </a:outerShdw>
                </a:effectLst>
                <a:latin typeface="Segoe Semibold" pitchFamily="34" charset="0"/>
              </a:rPr>
              <a:t>Remediation Server</a:t>
            </a:r>
          </a:p>
          <a:p>
            <a:pPr lvl="1" indent="-171450" eaLnBrk="0" hangingPunct="0">
              <a:lnSpc>
                <a:spcPct val="130000"/>
              </a:lnSpc>
              <a:buFontTx/>
              <a:buChar char="•"/>
            </a:pPr>
            <a:r>
              <a:rPr lang="en-US">
                <a:effectLst>
                  <a:outerShdw blurRad="38100" dist="38100" dir="2700000" algn="tl">
                    <a:srgbClr val="000000"/>
                  </a:outerShdw>
                </a:effectLst>
                <a:latin typeface="Segoe Semibold" pitchFamily="34" charset="0"/>
              </a:rPr>
              <a:t>Serves up patches, AV signatures, etc.</a:t>
            </a:r>
            <a:endParaRPr lang="en-US" sz="1400">
              <a:effectLst>
                <a:outerShdw blurRad="38100" dist="38100" dir="2700000" algn="tl">
                  <a:srgbClr val="000000"/>
                </a:outerShdw>
              </a:effectLst>
              <a:latin typeface="Segoe Semibold" pitchFamily="34" charset="0"/>
            </a:endParaRPr>
          </a:p>
        </p:txBody>
      </p:sp>
      <p:sp>
        <p:nvSpPr>
          <p:cNvPr id="356391" name="Rectangle 39"/>
          <p:cNvSpPr>
            <a:spLocks noChangeArrowheads="1"/>
          </p:cNvSpPr>
          <p:nvPr/>
        </p:nvSpPr>
        <p:spPr bwMode="auto">
          <a:xfrm>
            <a:off x="5395913" y="808038"/>
            <a:ext cx="3565525" cy="2671762"/>
          </a:xfrm>
          <a:prstGeom prst="rect">
            <a:avLst/>
          </a:prstGeom>
          <a:noFill/>
          <a:ln w="9525">
            <a:noFill/>
            <a:miter lim="800000"/>
            <a:headEnd/>
            <a:tailEnd/>
          </a:ln>
          <a:effectLst/>
        </p:spPr>
        <p:txBody>
          <a:bodyPr>
            <a:spAutoFit/>
          </a:bodyPr>
          <a:lstStyle/>
          <a:p>
            <a:pPr marL="171450" indent="-171450" eaLnBrk="0" hangingPunct="0">
              <a:lnSpc>
                <a:spcPct val="130000"/>
              </a:lnSpc>
              <a:buFontTx/>
              <a:buChar char="•"/>
            </a:pPr>
            <a:r>
              <a:rPr lang="en-US" sz="2000" b="1">
                <a:effectLst>
                  <a:outerShdw blurRad="38100" dist="38100" dir="2700000" algn="tl">
                    <a:srgbClr val="000000"/>
                  </a:outerShdw>
                </a:effectLst>
                <a:latin typeface="Segoe Semibold" pitchFamily="34" charset="0"/>
              </a:rPr>
              <a:t>Network Policy Server</a:t>
            </a:r>
          </a:p>
          <a:p>
            <a:pPr lvl="1" indent="-171450" eaLnBrk="0" hangingPunct="0">
              <a:lnSpc>
                <a:spcPct val="130000"/>
              </a:lnSpc>
              <a:buFontTx/>
              <a:buChar char="•"/>
            </a:pPr>
            <a:r>
              <a:rPr lang="en-US">
                <a:effectLst>
                  <a:outerShdw blurRad="38100" dist="38100" dir="2700000" algn="tl">
                    <a:srgbClr val="000000"/>
                  </a:outerShdw>
                </a:effectLst>
                <a:latin typeface="Segoe Semibold" pitchFamily="34" charset="0"/>
              </a:rPr>
              <a:t>QS – evaluates client health</a:t>
            </a:r>
          </a:p>
          <a:p>
            <a:pPr lvl="1" indent="-171450" eaLnBrk="0" hangingPunct="0">
              <a:lnSpc>
                <a:spcPct val="130000"/>
              </a:lnSpc>
              <a:buFontTx/>
              <a:buChar char="•"/>
            </a:pPr>
            <a:r>
              <a:rPr lang="en-US">
                <a:effectLst>
                  <a:outerShdw blurRad="38100" dist="38100" dir="2700000" algn="tl">
                    <a:srgbClr val="000000"/>
                  </a:outerShdw>
                </a:effectLst>
                <a:latin typeface="Segoe Semibold" pitchFamily="34" charset="0"/>
              </a:rPr>
              <a:t>SHV – evaluates SHA answer</a:t>
            </a:r>
          </a:p>
          <a:p>
            <a:pPr marL="171450" indent="-171450" eaLnBrk="0" hangingPunct="0">
              <a:lnSpc>
                <a:spcPct val="130000"/>
              </a:lnSpc>
              <a:buFontTx/>
              <a:buChar char="•"/>
            </a:pPr>
            <a:r>
              <a:rPr lang="en-US" sz="2000" b="1">
                <a:effectLst>
                  <a:outerShdw blurRad="38100" dist="38100" dir="2700000" algn="tl">
                    <a:srgbClr val="000000"/>
                  </a:outerShdw>
                </a:effectLst>
                <a:latin typeface="Segoe Semibold" pitchFamily="34" charset="0"/>
              </a:rPr>
              <a:t>System Health Server</a:t>
            </a:r>
          </a:p>
          <a:p>
            <a:pPr lvl="1" indent="-171450" eaLnBrk="0" hangingPunct="0">
              <a:lnSpc>
                <a:spcPct val="130000"/>
              </a:lnSpc>
              <a:buFontTx/>
              <a:buChar char="•"/>
            </a:pPr>
            <a:r>
              <a:rPr lang="en-US">
                <a:effectLst>
                  <a:outerShdw blurRad="38100" dist="38100" dir="2700000" algn="tl">
                    <a:srgbClr val="000000"/>
                  </a:outerShdw>
                </a:effectLst>
                <a:latin typeface="Segoe Semibold" pitchFamily="34" charset="0"/>
              </a:rPr>
              <a:t>Provides SHV</a:t>
            </a:r>
          </a:p>
          <a:p>
            <a:pPr marL="171450" indent="-171450" eaLnBrk="0" hangingPunct="0">
              <a:lnSpc>
                <a:spcPct val="130000"/>
              </a:lnSpc>
              <a:buFontTx/>
              <a:buChar char="•"/>
            </a:pPr>
            <a:endParaRPr lang="en-US">
              <a:effectLst>
                <a:outerShdw blurRad="38100" dist="38100" dir="2700000" algn="tl">
                  <a:srgbClr val="000000"/>
                </a:outerShdw>
              </a:effectLst>
              <a:latin typeface="Segoe Semibold"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Introducing virtualization:  </a:t>
            </a:r>
            <a:br>
              <a:rPr lang="en-US" dirty="0" smtClean="0"/>
            </a:br>
            <a:r>
              <a:rPr lang="en-US" dirty="0" err="1" smtClean="0"/>
              <a:t>Config</a:t>
            </a:r>
            <a:r>
              <a:rPr lang="en-US" dirty="0" smtClean="0"/>
              <a:t>  &amp; Architecture Challenges</a:t>
            </a:r>
            <a:endParaRPr lang="en-GB" dirty="0"/>
          </a:p>
        </p:txBody>
      </p:sp>
      <p:sp>
        <p:nvSpPr>
          <p:cNvPr id="288773" name="Rectangle 5"/>
          <p:cNvSpPr>
            <a:spLocks noGrp="1" noChangeArrowheads="1"/>
          </p:cNvSpPr>
          <p:nvPr>
            <p:ph idx="1"/>
          </p:nvPr>
        </p:nvSpPr>
        <p:spPr/>
        <p:txBody>
          <a:bodyPr/>
          <a:lstStyle/>
          <a:p>
            <a:r>
              <a:rPr lang="en-GB" dirty="0" smtClean="0"/>
              <a:t>Maintaining test / training environment</a:t>
            </a:r>
          </a:p>
          <a:p>
            <a:pPr lvl="1"/>
            <a:r>
              <a:rPr lang="en-GB" dirty="0" smtClean="0"/>
              <a:t>Segmenting from production</a:t>
            </a:r>
          </a:p>
          <a:p>
            <a:pPr lvl="1"/>
            <a:r>
              <a:rPr lang="en-GB" dirty="0" smtClean="0"/>
              <a:t>Quick rebuild / duplication</a:t>
            </a:r>
          </a:p>
          <a:p>
            <a:r>
              <a:rPr lang="en-GB" dirty="0" smtClean="0"/>
              <a:t>Supporting legacy line-of-business applications on aging hardware</a:t>
            </a:r>
          </a:p>
          <a:p>
            <a:pPr lvl="1"/>
            <a:r>
              <a:rPr lang="en-GB" dirty="0" smtClean="0"/>
              <a:t>Applications only supported on NT 4.0</a:t>
            </a:r>
          </a:p>
          <a:p>
            <a:r>
              <a:rPr lang="en-GB" dirty="0" smtClean="0"/>
              <a:t>Server sprawl</a:t>
            </a:r>
          </a:p>
          <a:p>
            <a:pPr lvl="1"/>
            <a:r>
              <a:rPr lang="en-GB" dirty="0" smtClean="0"/>
              <a:t>“One server, one application”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Server Sprawl ... </a:t>
            </a:r>
            <a:endParaRPr lang="en-GB" dirty="0"/>
          </a:p>
        </p:txBody>
      </p:sp>
      <p:sp>
        <p:nvSpPr>
          <p:cNvPr id="3" name="Content Placeholder 2"/>
          <p:cNvSpPr>
            <a:spLocks noGrp="1"/>
          </p:cNvSpPr>
          <p:nvPr>
            <p:ph idx="1"/>
          </p:nvPr>
        </p:nvSpPr>
        <p:spPr/>
        <p:txBody>
          <a:bodyPr/>
          <a:lstStyle/>
          <a:p>
            <a:r>
              <a:rPr lang="en-GB" dirty="0" smtClean="0"/>
              <a:t>The Data-centre is </a:t>
            </a:r>
            <a:r>
              <a:rPr lang="en-GB"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FULL</a:t>
            </a:r>
          </a:p>
          <a:p>
            <a:pPr lvl="1"/>
            <a:r>
              <a:rPr lang="en-GB" dirty="0" smtClean="0"/>
              <a:t>Full of under-utilized servers</a:t>
            </a:r>
          </a:p>
          <a:p>
            <a:r>
              <a:rPr lang="en-GB" dirty="0" smtClean="0"/>
              <a:t>Greater wattage per unit area than ever</a:t>
            </a:r>
          </a:p>
          <a:p>
            <a:r>
              <a:rPr lang="en-GB" dirty="0" smtClean="0"/>
              <a:t>Cooling at capacity</a:t>
            </a:r>
          </a:p>
          <a:p>
            <a:r>
              <a:rPr lang="en-GB" dirty="0" smtClean="0"/>
              <a:t>In some places, electricity is maxed out</a:t>
            </a:r>
          </a:p>
          <a:p>
            <a:pPr lvl="1"/>
            <a:r>
              <a:rPr lang="en-GB" dirty="0" smtClean="0"/>
              <a:t>We can’t all move to Iceland</a:t>
            </a:r>
          </a:p>
          <a:p>
            <a:r>
              <a:rPr lang="en-GB" dirty="0" smtClean="0"/>
              <a:t>Companies worrying about environmental record</a:t>
            </a:r>
          </a:p>
          <a:p>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Ed2007-ITForum">
  <a:themeElements>
    <a:clrScheme name="Custom 4">
      <a:dk1>
        <a:srgbClr val="0076BF"/>
      </a:dk1>
      <a:lt1>
        <a:srgbClr val="00AEDB"/>
      </a:lt1>
      <a:dk2>
        <a:srgbClr val="666666"/>
      </a:dk2>
      <a:lt2>
        <a:srgbClr val="CCCCCC"/>
      </a:lt2>
      <a:accent1>
        <a:srgbClr val="FFFFFF"/>
      </a:accent1>
      <a:accent2>
        <a:srgbClr val="00AEDB"/>
      </a:accent2>
      <a:accent3>
        <a:srgbClr val="FFCC00"/>
      </a:accent3>
      <a:accent4>
        <a:srgbClr val="66CC33"/>
      </a:accent4>
      <a:accent5>
        <a:srgbClr val="00AEDB"/>
      </a:accent5>
      <a:accent6>
        <a:srgbClr val="002B7F"/>
      </a:accent6>
      <a:hlink>
        <a:srgbClr val="00AEDB"/>
      </a:hlink>
      <a:folHlink>
        <a:srgbClr val="00ADDA"/>
      </a:folHlink>
    </a:clrScheme>
    <a:fontScheme name="Microsoft">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167EBFE19D384BAE62B862DDF3D0E6" ma:contentTypeVersion="0" ma:contentTypeDescription="Create a new document." ma:contentTypeScope="" ma:versionID="06191c0aa07db76b477d3cdb1b6ab87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A5B22A-B0CB-4BC5-9E7C-F0A7D41BED2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2FFEE83B-79C3-4914-BAE2-D4BDE85CC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CFFED3F-8E40-4748-8CB7-AA07234480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TechEd2007-ITForum</Template>
  <TotalTime>1287</TotalTime>
  <Words>2636</Words>
  <Application>Microsoft Office PowerPoint</Application>
  <PresentationFormat>On-screen Show (4:3)</PresentationFormat>
  <Paragraphs>689</Paragraphs>
  <Slides>74</Slides>
  <Notes>39</Notes>
  <HiddenSlides>10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TechEd2007-ITForum</vt:lpstr>
      <vt:lpstr>Document</vt:lpstr>
      <vt:lpstr>Visio</vt:lpstr>
      <vt:lpstr>An Architectural Lap Around  Windows Server 2008</vt:lpstr>
      <vt:lpstr>Agenda</vt:lpstr>
      <vt:lpstr>Slide 3</vt:lpstr>
      <vt:lpstr>Hyper-v</vt:lpstr>
      <vt:lpstr>Server 2008 Virtualization Technologies</vt:lpstr>
      <vt:lpstr>Virtualization Investments</vt:lpstr>
      <vt:lpstr>Introducing Virtualization Config and Architecture Challenges</vt:lpstr>
      <vt:lpstr>Introducing virtualization:   Config  &amp; Architecture Challenges</vt:lpstr>
      <vt:lpstr>Server Sprawl ... </vt:lpstr>
      <vt:lpstr>Hardware drivers</vt:lpstr>
      <vt:lpstr>Software maturity</vt:lpstr>
      <vt:lpstr>Configuration and Architecture  Virtual Server 2005 </vt:lpstr>
      <vt:lpstr>Configuration and Architecture  Virtual Server Performance &amp; scale</vt:lpstr>
      <vt:lpstr>Virtual Server 2005 R2 interoperability</vt:lpstr>
      <vt:lpstr>Virtual Sever 2005 R2 – SP1</vt:lpstr>
      <vt:lpstr>Configuration and Architecture  Windows Server R2 EE Licensing (1)</vt:lpstr>
      <vt:lpstr>Configuration and Architecture  Windows Server R2 EE Licensing (2)</vt:lpstr>
      <vt:lpstr>Application Licensing</vt:lpstr>
      <vt:lpstr>Virtual Machine management</vt:lpstr>
      <vt:lpstr>Hyper-V</vt:lpstr>
      <vt:lpstr>Hyper-V vs Virtual server</vt:lpstr>
      <vt:lpstr>Drivers and enlightenments</vt:lpstr>
      <vt:lpstr>Demo</vt:lpstr>
      <vt:lpstr>VMWare comparison</vt:lpstr>
      <vt:lpstr>Terminal Services RemoteApp</vt:lpstr>
      <vt:lpstr>Terminal Services Gateway</vt:lpstr>
      <vt:lpstr>Application Virtualization: Softgrid</vt:lpstr>
      <vt:lpstr>Slide 28</vt:lpstr>
      <vt:lpstr>Slide 29</vt:lpstr>
      <vt:lpstr>Network Access Protection Walk-through</vt:lpstr>
      <vt:lpstr>IPsec-based NAP Isolation Model</vt:lpstr>
      <vt:lpstr>Slide 32</vt:lpstr>
      <vt:lpstr>What’s new in Terminal Services ?</vt:lpstr>
      <vt:lpstr>Support for Client side improvements</vt:lpstr>
      <vt:lpstr>Device support</vt:lpstr>
      <vt:lpstr>RDC display changes</vt:lpstr>
      <vt:lpstr>Experience options (off vs. on)</vt:lpstr>
      <vt:lpstr>Single sign-on</vt:lpstr>
      <vt:lpstr>Server Changes</vt:lpstr>
      <vt:lpstr>Terminal Services Roles</vt:lpstr>
      <vt:lpstr>TS Remote App</vt:lpstr>
      <vt:lpstr>TS Remote App</vt:lpstr>
      <vt:lpstr>TS Remote App</vt:lpstr>
      <vt:lpstr>Demo</vt:lpstr>
      <vt:lpstr>TS Web access</vt:lpstr>
      <vt:lpstr>TS Web Access</vt:lpstr>
      <vt:lpstr>Demo</vt:lpstr>
      <vt:lpstr>Slide 48</vt:lpstr>
      <vt:lpstr>TS Session broker</vt:lpstr>
      <vt:lpstr>TS Session Broker</vt:lpstr>
      <vt:lpstr>Broker’s decision process</vt:lpstr>
      <vt:lpstr>Server roles in a farm</vt:lpstr>
      <vt:lpstr>Configuring Farm membership</vt:lpstr>
      <vt:lpstr>TS Gateway</vt:lpstr>
      <vt:lpstr>TS Gateway</vt:lpstr>
      <vt:lpstr>Adds Additional roles...</vt:lpstr>
      <vt:lpstr>Configuration</vt:lpstr>
      <vt:lpstr>Demo</vt:lpstr>
      <vt:lpstr>Combining Web Access with gateway</vt:lpstr>
      <vt:lpstr>Conclusions</vt:lpstr>
      <vt:lpstr>Slide 61</vt:lpstr>
      <vt:lpstr>BitLocker™ Drive Encryption</vt:lpstr>
      <vt:lpstr>BitLocker™ Drive Encryption  Static Root of Trust Measurement of early boot components</vt:lpstr>
      <vt:lpstr>Keys and Protectors (“Authenticators”)</vt:lpstr>
      <vt:lpstr>Slide 65</vt:lpstr>
      <vt:lpstr>Slide 66</vt:lpstr>
      <vt:lpstr>Technologies for the Branch Office</vt:lpstr>
      <vt:lpstr>Read Only Domain Controller</vt:lpstr>
      <vt:lpstr>RODC Deployment Considerations</vt:lpstr>
      <vt:lpstr>Choose Password Replication Policy </vt:lpstr>
      <vt:lpstr>How Many Domain Admins do you have?</vt:lpstr>
      <vt:lpstr>Slide 72</vt:lpstr>
      <vt:lpstr>Slide 73</vt:lpstr>
      <vt:lpstr>Network Access Protection Components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Architectural Lap Around Windows Server 2008</dc:title>
  <dc:creator>Steve Lamb</dc:creator>
  <cp:lastModifiedBy>Stephen Lamb</cp:lastModifiedBy>
  <cp:revision>66</cp:revision>
  <dcterms:created xsi:type="dcterms:W3CDTF">2007-05-01T12:52:00Z</dcterms:created>
  <dcterms:modified xsi:type="dcterms:W3CDTF">2007-12-12T11:32:24Z</dcterms:modified>
</cp:coreProperties>
</file>