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1" r:id="rId1"/>
  </p:sldMasterIdLst>
  <p:notesMasterIdLst>
    <p:notesMasterId r:id="rId30"/>
  </p:notesMasterIdLst>
  <p:handoutMasterIdLst>
    <p:handoutMasterId r:id="rId31"/>
  </p:handout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9144000" cy="6858000" type="screen4x3"/>
  <p:notesSz cx="6858000" cy="9945688"/>
  <p:embeddedFontLst>
    <p:embeddedFont>
      <p:font typeface="Segoe" charset="0"/>
      <p:regular r:id="rId32"/>
      <p:bold r:id="rId33"/>
      <p:italic r:id="rId34"/>
      <p:boldItalic r:id="rId35"/>
    </p:embeddedFont>
    <p:embeddedFont>
      <p:font typeface="Segoe Light" charset="0"/>
      <p:regular r:id="rId36"/>
      <p:italic r:id="rId37"/>
    </p:embeddedFont>
    <p:embeddedFont>
      <p:font typeface="Calibri"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38" autoAdjust="0"/>
    <p:restoredTop sz="73529" autoAdjust="0"/>
  </p:normalViewPr>
  <p:slideViewPr>
    <p:cSldViewPr>
      <p:cViewPr varScale="1">
        <p:scale>
          <a:sx n="82" d="100"/>
          <a:sy n="82" d="100"/>
        </p:scale>
        <p:origin x="-17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DAD5E-15BA-4830-88ED-22EA05D62552}" type="doc">
      <dgm:prSet loTypeId="urn:microsoft.com/office/officeart/2005/8/layout/hList1" loCatId="list" qsTypeId="urn:microsoft.com/office/officeart/2005/8/quickstyle/simple4" qsCatId="simple" csTypeId="urn:microsoft.com/office/officeart/2005/8/colors/colorful1" csCatId="colorful" phldr="1"/>
      <dgm:spPr/>
    </dgm:pt>
    <dgm:pt modelId="{8B1EFE5D-B18E-4FE5-829F-1E976B04D9D2}">
      <dgm:prSet phldrT="[Text]"/>
      <dgm:spPr/>
      <dgm:t>
        <a:bodyPr/>
        <a:lstStyle/>
        <a:p>
          <a:r>
            <a:rPr lang="cs-CZ" dirty="0" smtClean="0">
              <a:effectLst>
                <a:outerShdw blurRad="38100" dist="38100" dir="2700000" algn="tl">
                  <a:srgbClr val="000000">
                    <a:alpha val="43137"/>
                  </a:srgbClr>
                </a:outerShdw>
              </a:effectLst>
            </a:rPr>
            <a:t>Jednoduché každodenní operace</a:t>
          </a:r>
          <a:endParaRPr lang="en-US" dirty="0" smtClean="0">
            <a:effectLst>
              <a:outerShdw blurRad="38100" dist="38100" dir="2700000" algn="tl">
                <a:srgbClr val="000000">
                  <a:alpha val="43137"/>
                </a:srgbClr>
              </a:outerShdw>
            </a:effectLst>
          </a:endParaRPr>
        </a:p>
      </dgm:t>
    </dgm:pt>
    <dgm:pt modelId="{CAF120BC-F094-4861-8453-2BCFF40465FE}" type="parTrans" cxnId="{785623E7-29CE-4E9B-AF2F-4E3FD310E78A}">
      <dgm:prSet/>
      <dgm:spPr/>
      <dgm:t>
        <a:bodyPr/>
        <a:lstStyle/>
        <a:p>
          <a:endParaRPr lang="en-US"/>
        </a:p>
      </dgm:t>
    </dgm:pt>
    <dgm:pt modelId="{CFBEF7C9-7493-45C4-8DD4-820E0D1602C8}" type="sibTrans" cxnId="{785623E7-29CE-4E9B-AF2F-4E3FD310E78A}">
      <dgm:prSet/>
      <dgm:spPr/>
      <dgm:t>
        <a:bodyPr/>
        <a:lstStyle/>
        <a:p>
          <a:endParaRPr lang="en-US"/>
        </a:p>
      </dgm:t>
    </dgm:pt>
    <dgm:pt modelId="{878EBC36-99F0-4BEB-A782-AD95BC2B21E7}">
      <dgm:prSet phldrT="[Text]"/>
      <dgm:spPr/>
      <dgm:t>
        <a:bodyPr/>
        <a:lstStyle/>
        <a:p>
          <a:r>
            <a:rPr lang="cs-CZ" dirty="0" smtClean="0">
              <a:effectLst>
                <a:outerShdw blurRad="38100" dist="38100" dir="2700000" algn="tl">
                  <a:srgbClr val="000000">
                    <a:alpha val="43137"/>
                  </a:srgbClr>
                </a:outerShdw>
              </a:effectLst>
            </a:rPr>
            <a:t>Vyšší produktivita na webu</a:t>
          </a:r>
          <a:endParaRPr lang="en-US" dirty="0">
            <a:effectLst>
              <a:outerShdw blurRad="38100" dist="38100" dir="2700000" algn="tl">
                <a:srgbClr val="000000">
                  <a:alpha val="43137"/>
                </a:srgbClr>
              </a:outerShdw>
            </a:effectLst>
          </a:endParaRPr>
        </a:p>
      </dgm:t>
    </dgm:pt>
    <dgm:pt modelId="{5C464AF6-DB9A-4977-8FD5-74956801444E}" type="parTrans" cxnId="{1F841309-3C8B-4252-AF81-6E72D5F1ADCE}">
      <dgm:prSet/>
      <dgm:spPr/>
      <dgm:t>
        <a:bodyPr/>
        <a:lstStyle/>
        <a:p>
          <a:endParaRPr lang="en-US"/>
        </a:p>
      </dgm:t>
    </dgm:pt>
    <dgm:pt modelId="{CC08663E-5864-451C-878F-9DA79E23AA7A}" type="sibTrans" cxnId="{1F841309-3C8B-4252-AF81-6E72D5F1ADCE}">
      <dgm:prSet/>
      <dgm:spPr/>
      <dgm:t>
        <a:bodyPr/>
        <a:lstStyle/>
        <a:p>
          <a:endParaRPr lang="en-US"/>
        </a:p>
      </dgm:t>
    </dgm:pt>
    <dgm:pt modelId="{D6A4F294-9FB1-4BB2-A093-D4414E6CD379}">
      <dgm:prSet phldrT="[Text]"/>
      <dgm:spPr/>
      <dgm:t>
        <a:bodyPr/>
        <a:lstStyle/>
        <a:p>
          <a:r>
            <a:rPr lang="cs-CZ" dirty="0" smtClean="0">
              <a:effectLst>
                <a:outerShdw blurRad="38100" dist="38100" dir="2700000" algn="tl">
                  <a:srgbClr val="000000">
                    <a:alpha val="43137"/>
                  </a:srgbClr>
                </a:outerShdw>
              </a:effectLst>
            </a:rPr>
            <a:t>Bezpečnost, privátnost a spolehlivost</a:t>
          </a:r>
          <a:endParaRPr lang="en-US" dirty="0">
            <a:effectLst>
              <a:outerShdw blurRad="38100" dist="38100" dir="2700000" algn="tl">
                <a:srgbClr val="000000">
                  <a:alpha val="43137"/>
                </a:srgbClr>
              </a:outerShdw>
            </a:effectLst>
          </a:endParaRPr>
        </a:p>
      </dgm:t>
    </dgm:pt>
    <dgm:pt modelId="{4163E871-6B79-4F93-B5B4-5529AEB2231D}" type="parTrans" cxnId="{8CAE6224-F66A-4B19-89E6-CDA314AC1702}">
      <dgm:prSet/>
      <dgm:spPr/>
      <dgm:t>
        <a:bodyPr/>
        <a:lstStyle/>
        <a:p>
          <a:endParaRPr lang="en-US"/>
        </a:p>
      </dgm:t>
    </dgm:pt>
    <dgm:pt modelId="{F0394CAC-7811-46DB-AF2F-CA23314F9FA4}" type="sibTrans" cxnId="{8CAE6224-F66A-4B19-89E6-CDA314AC1702}">
      <dgm:prSet/>
      <dgm:spPr/>
      <dgm:t>
        <a:bodyPr/>
        <a:lstStyle/>
        <a:p>
          <a:endParaRPr lang="en-US"/>
        </a:p>
      </dgm:t>
    </dgm:pt>
    <dgm:pt modelId="{19FF2A64-59EF-44D1-9835-BC9F2D986E7F}">
      <dgm:prSet phldrT="[Text]" custT="1"/>
      <dgm:spPr/>
      <dgm:t>
        <a:bodyPr/>
        <a:lstStyle/>
        <a:p>
          <a:r>
            <a:rPr lang="cs-CZ" sz="1500" b="1" dirty="0" smtClean="0"/>
            <a:t>Informace na dosah</a:t>
          </a:r>
        </a:p>
        <a:p>
          <a:r>
            <a:rPr lang="cs-CZ" sz="1500" dirty="0" smtClean="0"/>
            <a:t>blogy, sportovní výsledky, sociální sítě, …</a:t>
          </a:r>
          <a:br>
            <a:rPr lang="cs-CZ" sz="1500" dirty="0" smtClean="0"/>
          </a:br>
          <a:r>
            <a:rPr lang="cs-CZ" sz="1500" dirty="0" smtClean="0"/>
            <a:t>(Oblasti </a:t>
          </a:r>
          <a:r>
            <a:rPr lang="cs-CZ" sz="1500" dirty="0" err="1" smtClean="0"/>
            <a:t>WebSlice</a:t>
          </a:r>
          <a:r>
            <a:rPr lang="cs-CZ" sz="1500" dirty="0" smtClean="0"/>
            <a:t>)</a:t>
          </a:r>
          <a:endParaRPr lang="en-US" sz="1500" dirty="0" smtClean="0"/>
        </a:p>
      </dgm:t>
    </dgm:pt>
    <dgm:pt modelId="{B6C92B20-1DC9-4DFA-A397-A93EB0509CB1}" type="parTrans" cxnId="{DF11618F-27F3-4B03-B392-C33F7DE771B5}">
      <dgm:prSet/>
      <dgm:spPr/>
      <dgm:t>
        <a:bodyPr/>
        <a:lstStyle/>
        <a:p>
          <a:endParaRPr lang="en-US"/>
        </a:p>
      </dgm:t>
    </dgm:pt>
    <dgm:pt modelId="{DF725DE8-9A1F-481A-A09A-B9A727DDBDE1}" type="sibTrans" cxnId="{DF11618F-27F3-4B03-B392-C33F7DE771B5}">
      <dgm:prSet/>
      <dgm:spPr/>
      <dgm:t>
        <a:bodyPr/>
        <a:lstStyle/>
        <a:p>
          <a:endParaRPr lang="en-US"/>
        </a:p>
      </dgm:t>
    </dgm:pt>
    <dgm:pt modelId="{E7368575-6945-4061-AACB-CE89382F194E}">
      <dgm:prSet custT="1"/>
      <dgm:spPr/>
      <dgm:t>
        <a:bodyPr/>
        <a:lstStyle/>
        <a:p>
          <a:r>
            <a:rPr lang="en-US" sz="1500" dirty="0" smtClean="0"/>
            <a:t>E-mail, </a:t>
          </a:r>
          <a:r>
            <a:rPr lang="cs-CZ" sz="1500" dirty="0" smtClean="0"/>
            <a:t>nákupy</a:t>
          </a:r>
          <a:r>
            <a:rPr lang="en-US" sz="1500" dirty="0" smtClean="0"/>
            <a:t>, </a:t>
          </a:r>
          <a:r>
            <a:rPr lang="cs-CZ" sz="1500" dirty="0" smtClean="0"/>
            <a:t>mapy, akcie, překladové slovníky</a:t>
          </a:r>
          <a:br>
            <a:rPr lang="cs-CZ" sz="1500" dirty="0" smtClean="0"/>
          </a:br>
          <a:r>
            <a:rPr lang="cs-CZ" sz="1500" dirty="0" smtClean="0"/>
            <a:t>(Akcelerátory)</a:t>
          </a:r>
          <a:endParaRPr lang="en-US" sz="1500" dirty="0"/>
        </a:p>
      </dgm:t>
    </dgm:pt>
    <dgm:pt modelId="{FDF860B8-38CC-4FF0-9937-9D06CEBB7081}" type="parTrans" cxnId="{D92D3653-599C-4122-B255-000AF3682A14}">
      <dgm:prSet/>
      <dgm:spPr/>
      <dgm:t>
        <a:bodyPr/>
        <a:lstStyle/>
        <a:p>
          <a:endParaRPr lang="en-US"/>
        </a:p>
      </dgm:t>
    </dgm:pt>
    <dgm:pt modelId="{E9F6CA7D-42C7-449B-B0D8-AC4EA9FCB727}" type="sibTrans" cxnId="{D92D3653-599C-4122-B255-000AF3682A14}">
      <dgm:prSet/>
      <dgm:spPr/>
      <dgm:t>
        <a:bodyPr/>
        <a:lstStyle/>
        <a:p>
          <a:endParaRPr lang="en-US"/>
        </a:p>
      </dgm:t>
    </dgm:pt>
    <dgm:pt modelId="{B5088CE5-0838-47B5-9BF9-32972787D2A0}">
      <dgm:prSet phldrT="[Text]" custT="1"/>
      <dgm:spPr/>
      <dgm:t>
        <a:bodyPr/>
        <a:lstStyle/>
        <a:p>
          <a:r>
            <a:rPr lang="cs-CZ" sz="1500" b="1" dirty="0" smtClean="0"/>
            <a:t>Rychlé vyhledání</a:t>
          </a:r>
          <a:r>
            <a:rPr lang="en-US" sz="1500" b="1" dirty="0" smtClean="0"/>
            <a:t> </a:t>
          </a:r>
          <a:r>
            <a:rPr lang="cs-CZ" sz="1500" dirty="0" smtClean="0"/>
            <a:t>vizualizace</a:t>
          </a:r>
          <a:r>
            <a:rPr lang="en-US" sz="1500" dirty="0" smtClean="0"/>
            <a:t>, </a:t>
          </a:r>
          <a:r>
            <a:rPr lang="cs-CZ" sz="1500" dirty="0" smtClean="0"/>
            <a:t>poskytovatelé,</a:t>
          </a:r>
          <a:br>
            <a:rPr lang="cs-CZ" sz="1500" dirty="0" smtClean="0"/>
          </a:br>
          <a:r>
            <a:rPr lang="cs-CZ" sz="1500" dirty="0" smtClean="0"/>
            <a:t>návrhy vyhledávání</a:t>
          </a:r>
          <a:br>
            <a:rPr lang="cs-CZ" sz="1500" dirty="0" smtClean="0"/>
          </a:br>
          <a:r>
            <a:rPr lang="cs-CZ" sz="1500" dirty="0" smtClean="0"/>
            <a:t>(Visuální vyhledávání)</a:t>
          </a:r>
          <a:br>
            <a:rPr lang="cs-CZ" sz="1500" dirty="0" smtClean="0"/>
          </a:br>
          <a:endParaRPr lang="en-US" sz="1500" dirty="0"/>
        </a:p>
      </dgm:t>
    </dgm:pt>
    <dgm:pt modelId="{6A2A5DE3-43DF-4291-A38A-93BF20586146}" type="parTrans" cxnId="{FA425D5C-DC99-46C7-9D13-A8070E0BC033}">
      <dgm:prSet/>
      <dgm:spPr/>
      <dgm:t>
        <a:bodyPr/>
        <a:lstStyle/>
        <a:p>
          <a:endParaRPr lang="en-US"/>
        </a:p>
      </dgm:t>
    </dgm:pt>
    <dgm:pt modelId="{F533B528-0EDD-4F9C-8649-4A352A2FD37D}" type="sibTrans" cxnId="{FA425D5C-DC99-46C7-9D13-A8070E0BC033}">
      <dgm:prSet/>
      <dgm:spPr/>
      <dgm:t>
        <a:bodyPr/>
        <a:lstStyle/>
        <a:p>
          <a:endParaRPr lang="en-US"/>
        </a:p>
      </dgm:t>
    </dgm:pt>
    <dgm:pt modelId="{E6D2B6C4-24AF-46A5-8F50-DB70886C955F}">
      <dgm:prSet custT="1"/>
      <dgm:spPr/>
      <dgm:t>
        <a:bodyPr/>
        <a:lstStyle/>
        <a:p>
          <a:r>
            <a:rPr lang="cs-CZ" sz="1500" b="1" dirty="0" smtClean="0"/>
            <a:t>Rychleji k cíli</a:t>
          </a:r>
        </a:p>
        <a:p>
          <a:r>
            <a:rPr lang="cs-CZ" sz="1500" dirty="0" smtClean="0"/>
            <a:t>navigace,</a:t>
          </a:r>
          <a:r>
            <a:rPr lang="en-US" sz="1500" dirty="0" smtClean="0"/>
            <a:t> </a:t>
          </a:r>
          <a:r>
            <a:rPr lang="cs-CZ" sz="1500" dirty="0" smtClean="0"/>
            <a:t>Inteligentní panel adresa</a:t>
          </a:r>
          <a:r>
            <a:rPr lang="en-US" sz="1500" dirty="0" smtClean="0"/>
            <a:t>, </a:t>
          </a:r>
          <a:r>
            <a:rPr lang="cs-CZ" sz="1500" dirty="0" smtClean="0"/>
            <a:t>hledání na stránce</a:t>
          </a:r>
          <a:br>
            <a:rPr lang="cs-CZ" sz="1500" dirty="0" smtClean="0"/>
          </a:br>
          <a:endParaRPr lang="en-US" sz="1500" dirty="0"/>
        </a:p>
      </dgm:t>
    </dgm:pt>
    <dgm:pt modelId="{88C5B9FD-2257-42A9-860E-C9C71542664B}" type="parTrans" cxnId="{00A8BA40-509C-4919-8B22-9348B9303B56}">
      <dgm:prSet/>
      <dgm:spPr/>
      <dgm:t>
        <a:bodyPr/>
        <a:lstStyle/>
        <a:p>
          <a:endParaRPr lang="en-US"/>
        </a:p>
      </dgm:t>
    </dgm:pt>
    <dgm:pt modelId="{8C8ECB5A-4BD8-4DB0-9FA1-20B748A649FB}" type="sibTrans" cxnId="{00A8BA40-509C-4919-8B22-9348B9303B56}">
      <dgm:prSet/>
      <dgm:spPr/>
      <dgm:t>
        <a:bodyPr/>
        <a:lstStyle/>
        <a:p>
          <a:endParaRPr lang="en-US"/>
        </a:p>
      </dgm:t>
    </dgm:pt>
    <dgm:pt modelId="{9F463D52-29C0-4087-AC50-EA4EC4215940}">
      <dgm:prSet phldrT="[Text]" custT="1"/>
      <dgm:spPr/>
      <dgm:t>
        <a:bodyPr/>
        <a:lstStyle/>
        <a:p>
          <a:r>
            <a:rPr lang="cs-CZ" sz="1500" b="1" dirty="0" smtClean="0"/>
            <a:t>Prohlížení beze stop</a:t>
          </a:r>
        </a:p>
        <a:p>
          <a:r>
            <a:rPr lang="cs-CZ" sz="1500" dirty="0" err="1" smtClean="0"/>
            <a:t>InPrivate</a:t>
          </a:r>
          <a:r>
            <a:rPr lang="cs-CZ" sz="1500" dirty="0" smtClean="0"/>
            <a:t> mód, selektivní mazání historie</a:t>
          </a:r>
        </a:p>
      </dgm:t>
    </dgm:pt>
    <dgm:pt modelId="{761097F6-679B-4C9C-BD1F-C679918ED0EF}" type="parTrans" cxnId="{63972BA4-C1FB-4A98-BEEA-462DCA1796C7}">
      <dgm:prSet/>
      <dgm:spPr/>
      <dgm:t>
        <a:bodyPr/>
        <a:lstStyle/>
        <a:p>
          <a:endParaRPr lang="en-US"/>
        </a:p>
      </dgm:t>
    </dgm:pt>
    <dgm:pt modelId="{43409B6E-1642-4F12-A7D3-BAE5E5046090}" type="sibTrans" cxnId="{63972BA4-C1FB-4A98-BEEA-462DCA1796C7}">
      <dgm:prSet/>
      <dgm:spPr/>
      <dgm:t>
        <a:bodyPr/>
        <a:lstStyle/>
        <a:p>
          <a:endParaRPr lang="en-US"/>
        </a:p>
      </dgm:t>
    </dgm:pt>
    <dgm:pt modelId="{F448988A-8F18-4479-BB22-33B654291426}">
      <dgm:prSet custT="1"/>
      <dgm:spPr/>
      <dgm:t>
        <a:bodyPr/>
        <a:lstStyle/>
        <a:p>
          <a:r>
            <a:rPr lang="cs-CZ" sz="1500" b="1" dirty="0" smtClean="0"/>
            <a:t>Zotavení po chybě</a:t>
          </a:r>
        </a:p>
        <a:p>
          <a:r>
            <a:rPr lang="en-US" sz="1500" dirty="0" smtClean="0"/>
            <a:t>Auto Crash Recovery</a:t>
          </a:r>
          <a:r>
            <a:rPr lang="cs-CZ" sz="1500" dirty="0" smtClean="0"/>
            <a:t/>
          </a:r>
          <a:br>
            <a:rPr lang="cs-CZ" sz="1500" dirty="0" smtClean="0"/>
          </a:br>
          <a:r>
            <a:rPr lang="cs-CZ" sz="1500" dirty="0" smtClean="0"/>
            <a:t>Izolace záložek</a:t>
          </a:r>
          <a:endParaRPr lang="en-US" sz="1500" dirty="0"/>
        </a:p>
      </dgm:t>
    </dgm:pt>
    <dgm:pt modelId="{2B42CC6E-0195-456E-8B3B-0A24E39765FD}" type="parTrans" cxnId="{0F3E0B46-2276-406E-A838-75F91D8D0F64}">
      <dgm:prSet/>
      <dgm:spPr/>
      <dgm:t>
        <a:bodyPr/>
        <a:lstStyle/>
        <a:p>
          <a:endParaRPr lang="en-US"/>
        </a:p>
      </dgm:t>
    </dgm:pt>
    <dgm:pt modelId="{95938022-FFAA-4BE5-861E-32B68F39C273}" type="sibTrans" cxnId="{0F3E0B46-2276-406E-A838-75F91D8D0F64}">
      <dgm:prSet/>
      <dgm:spPr/>
      <dgm:t>
        <a:bodyPr/>
        <a:lstStyle/>
        <a:p>
          <a:endParaRPr lang="en-US"/>
        </a:p>
      </dgm:t>
    </dgm:pt>
    <dgm:pt modelId="{E555F021-6836-4469-B219-3AB7FBC4AB39}">
      <dgm:prSet phldrT="[Text]" custT="1"/>
      <dgm:spPr/>
      <dgm:t>
        <a:bodyPr/>
        <a:lstStyle/>
        <a:p>
          <a:r>
            <a:rPr lang="cs-CZ" sz="1500" b="1" dirty="0" smtClean="0"/>
            <a:t>Online bezpečí</a:t>
          </a:r>
        </a:p>
        <a:p>
          <a:r>
            <a:rPr lang="en-US" sz="1500" dirty="0" err="1" smtClean="0"/>
            <a:t>SmartScreen</a:t>
          </a:r>
          <a:r>
            <a:rPr lang="en-US" sz="1500" dirty="0" smtClean="0"/>
            <a:t> (Anti-malware/phishing), </a:t>
          </a:r>
          <a:r>
            <a:rPr lang="cs-CZ" sz="1500" dirty="0" smtClean="0"/>
            <a:t>zvýrazňování domén, Filtr XSS</a:t>
          </a:r>
          <a:endParaRPr lang="en-US" sz="1500" dirty="0"/>
        </a:p>
      </dgm:t>
    </dgm:pt>
    <dgm:pt modelId="{3E7BB19E-2EDC-468E-A162-2BD55B366368}" type="parTrans" cxnId="{FBF0929D-3E75-45F7-8E62-855A20DC80A2}">
      <dgm:prSet/>
      <dgm:spPr/>
      <dgm:t>
        <a:bodyPr/>
        <a:lstStyle/>
        <a:p>
          <a:endParaRPr lang="en-US"/>
        </a:p>
      </dgm:t>
    </dgm:pt>
    <dgm:pt modelId="{0A220468-21B2-4964-BB50-D652A5718203}" type="sibTrans" cxnId="{FBF0929D-3E75-45F7-8E62-855A20DC80A2}">
      <dgm:prSet/>
      <dgm:spPr/>
      <dgm:t>
        <a:bodyPr/>
        <a:lstStyle/>
        <a:p>
          <a:endParaRPr lang="en-US"/>
        </a:p>
      </dgm:t>
    </dgm:pt>
    <dgm:pt modelId="{F863F57A-1BB1-44A5-9FF0-77D079540302}">
      <dgm:prSet custT="1"/>
      <dgm:spPr/>
      <dgm:t>
        <a:bodyPr/>
        <a:lstStyle/>
        <a:p>
          <a:r>
            <a:rPr lang="cs-CZ" sz="1500" b="1" dirty="0" smtClean="0"/>
            <a:t>Zpětná kompatibilita </a:t>
          </a:r>
          <a:endParaRPr lang="en-US" sz="1500" b="1" dirty="0"/>
        </a:p>
      </dgm:t>
    </dgm:pt>
    <dgm:pt modelId="{B5983F57-35CD-4194-BB84-97160A3D0F59}" type="parTrans" cxnId="{352FC9AC-89E3-4BF1-BB13-0D21C70C8F51}">
      <dgm:prSet/>
      <dgm:spPr/>
      <dgm:t>
        <a:bodyPr/>
        <a:lstStyle/>
        <a:p>
          <a:endParaRPr lang="en-US"/>
        </a:p>
      </dgm:t>
    </dgm:pt>
    <dgm:pt modelId="{3B2ACF92-D88E-495E-AEA6-D2A58F890E33}" type="sibTrans" cxnId="{352FC9AC-89E3-4BF1-BB13-0D21C70C8F51}">
      <dgm:prSet/>
      <dgm:spPr/>
      <dgm:t>
        <a:bodyPr/>
        <a:lstStyle/>
        <a:p>
          <a:endParaRPr lang="en-US"/>
        </a:p>
      </dgm:t>
    </dgm:pt>
    <dgm:pt modelId="{2E325EB2-6B91-43A5-A0CC-600DB068508C}">
      <dgm:prSet custT="1"/>
      <dgm:spPr/>
      <dgm:t>
        <a:bodyPr/>
        <a:lstStyle/>
        <a:p>
          <a:r>
            <a:rPr lang="cs-CZ" sz="1500" b="1" dirty="0" smtClean="0"/>
            <a:t>Vyšší výkon</a:t>
          </a:r>
          <a:r>
            <a:rPr lang="cs-CZ" sz="1500" dirty="0" smtClean="0"/>
            <a:t/>
          </a:r>
          <a:br>
            <a:rPr lang="cs-CZ" sz="1500" dirty="0" smtClean="0"/>
          </a:br>
          <a:r>
            <a:rPr lang="cs-CZ" sz="1500" dirty="0" smtClean="0"/>
            <a:t>rychlejší vykreslování, otevírání nových záložek</a:t>
          </a:r>
          <a:endParaRPr lang="en-US" sz="1500" dirty="0"/>
        </a:p>
      </dgm:t>
    </dgm:pt>
    <dgm:pt modelId="{F7C652A8-8661-459B-9AB9-FADD3E3F1674}" type="parTrans" cxnId="{6CB6083E-027D-4F4E-99F0-8430CF9E7EDC}">
      <dgm:prSet/>
      <dgm:spPr/>
      <dgm:t>
        <a:bodyPr/>
        <a:lstStyle/>
        <a:p>
          <a:endParaRPr lang="en-US"/>
        </a:p>
      </dgm:t>
    </dgm:pt>
    <dgm:pt modelId="{6C3255D4-59A5-4912-B1EB-83E508FBD8C9}" type="sibTrans" cxnId="{6CB6083E-027D-4F4E-99F0-8430CF9E7EDC}">
      <dgm:prSet/>
      <dgm:spPr/>
      <dgm:t>
        <a:bodyPr/>
        <a:lstStyle/>
        <a:p>
          <a:endParaRPr lang="en-US"/>
        </a:p>
      </dgm:t>
    </dgm:pt>
    <dgm:pt modelId="{E12CD3F0-FF76-4BEE-84E2-CBF7C9E2C83E}" type="pres">
      <dgm:prSet presAssocID="{9B1DAD5E-15BA-4830-88ED-22EA05D62552}" presName="Name0" presStyleCnt="0">
        <dgm:presLayoutVars>
          <dgm:dir/>
          <dgm:animLvl val="lvl"/>
          <dgm:resizeHandles val="exact"/>
        </dgm:presLayoutVars>
      </dgm:prSet>
      <dgm:spPr/>
    </dgm:pt>
    <dgm:pt modelId="{466A4DB0-943A-4D34-9C79-9373FF2F2529}" type="pres">
      <dgm:prSet presAssocID="{8B1EFE5D-B18E-4FE5-829F-1E976B04D9D2}" presName="composite" presStyleCnt="0"/>
      <dgm:spPr/>
    </dgm:pt>
    <dgm:pt modelId="{83744D57-54A8-49F5-8D89-28433D4D0BD0}" type="pres">
      <dgm:prSet presAssocID="{8B1EFE5D-B18E-4FE5-829F-1E976B04D9D2}" presName="parTx" presStyleLbl="alignNode1" presStyleIdx="0" presStyleCnt="3">
        <dgm:presLayoutVars>
          <dgm:chMax val="0"/>
          <dgm:chPref val="0"/>
          <dgm:bulletEnabled val="1"/>
        </dgm:presLayoutVars>
      </dgm:prSet>
      <dgm:spPr/>
      <dgm:t>
        <a:bodyPr/>
        <a:lstStyle/>
        <a:p>
          <a:endParaRPr lang="en-US"/>
        </a:p>
      </dgm:t>
    </dgm:pt>
    <dgm:pt modelId="{5E81A012-A31E-4E89-9337-2900B8C34BF0}" type="pres">
      <dgm:prSet presAssocID="{8B1EFE5D-B18E-4FE5-829F-1E976B04D9D2}" presName="desTx" presStyleLbl="alignAccFollowNode1" presStyleIdx="0" presStyleCnt="3">
        <dgm:presLayoutVars>
          <dgm:bulletEnabled val="1"/>
        </dgm:presLayoutVars>
      </dgm:prSet>
      <dgm:spPr/>
      <dgm:t>
        <a:bodyPr/>
        <a:lstStyle/>
        <a:p>
          <a:endParaRPr lang="en-US"/>
        </a:p>
      </dgm:t>
    </dgm:pt>
    <dgm:pt modelId="{D2E00832-DDEC-4D0C-9C40-EA0BF462626A}" type="pres">
      <dgm:prSet presAssocID="{CFBEF7C9-7493-45C4-8DD4-820E0D1602C8}" presName="space" presStyleCnt="0"/>
      <dgm:spPr/>
    </dgm:pt>
    <dgm:pt modelId="{8BCBDC26-B636-4430-90A2-E0E4B2CCDD51}" type="pres">
      <dgm:prSet presAssocID="{878EBC36-99F0-4BEB-A782-AD95BC2B21E7}" presName="composite" presStyleCnt="0"/>
      <dgm:spPr/>
    </dgm:pt>
    <dgm:pt modelId="{17F072AC-E137-4FA3-A3F2-272340F11E9E}" type="pres">
      <dgm:prSet presAssocID="{878EBC36-99F0-4BEB-A782-AD95BC2B21E7}" presName="parTx" presStyleLbl="alignNode1" presStyleIdx="1" presStyleCnt="3">
        <dgm:presLayoutVars>
          <dgm:chMax val="0"/>
          <dgm:chPref val="0"/>
          <dgm:bulletEnabled val="1"/>
        </dgm:presLayoutVars>
      </dgm:prSet>
      <dgm:spPr/>
      <dgm:t>
        <a:bodyPr/>
        <a:lstStyle/>
        <a:p>
          <a:endParaRPr lang="en-US"/>
        </a:p>
      </dgm:t>
    </dgm:pt>
    <dgm:pt modelId="{42B7516B-BD8F-495B-8280-78AE51861453}" type="pres">
      <dgm:prSet presAssocID="{878EBC36-99F0-4BEB-A782-AD95BC2B21E7}" presName="desTx" presStyleLbl="alignAccFollowNode1" presStyleIdx="1" presStyleCnt="3">
        <dgm:presLayoutVars>
          <dgm:bulletEnabled val="1"/>
        </dgm:presLayoutVars>
      </dgm:prSet>
      <dgm:spPr/>
      <dgm:t>
        <a:bodyPr/>
        <a:lstStyle/>
        <a:p>
          <a:endParaRPr lang="en-US"/>
        </a:p>
      </dgm:t>
    </dgm:pt>
    <dgm:pt modelId="{CC2CC5D9-5CE3-4A2F-8D17-286971883660}" type="pres">
      <dgm:prSet presAssocID="{CC08663E-5864-451C-878F-9DA79E23AA7A}" presName="space" presStyleCnt="0"/>
      <dgm:spPr/>
    </dgm:pt>
    <dgm:pt modelId="{2BF5F5F6-5DE6-432F-8E08-5549F2B91657}" type="pres">
      <dgm:prSet presAssocID="{D6A4F294-9FB1-4BB2-A093-D4414E6CD379}" presName="composite" presStyleCnt="0"/>
      <dgm:spPr/>
    </dgm:pt>
    <dgm:pt modelId="{49F26130-1449-42C2-A9B8-76D791495F36}" type="pres">
      <dgm:prSet presAssocID="{D6A4F294-9FB1-4BB2-A093-D4414E6CD379}" presName="parTx" presStyleLbl="alignNode1" presStyleIdx="2" presStyleCnt="3">
        <dgm:presLayoutVars>
          <dgm:chMax val="0"/>
          <dgm:chPref val="0"/>
          <dgm:bulletEnabled val="1"/>
        </dgm:presLayoutVars>
      </dgm:prSet>
      <dgm:spPr/>
      <dgm:t>
        <a:bodyPr/>
        <a:lstStyle/>
        <a:p>
          <a:endParaRPr lang="en-US"/>
        </a:p>
      </dgm:t>
    </dgm:pt>
    <dgm:pt modelId="{723A559F-9E14-4159-BD4A-32D97D195DFF}" type="pres">
      <dgm:prSet presAssocID="{D6A4F294-9FB1-4BB2-A093-D4414E6CD379}" presName="desTx" presStyleLbl="alignAccFollowNode1" presStyleIdx="2" presStyleCnt="3">
        <dgm:presLayoutVars>
          <dgm:bulletEnabled val="1"/>
        </dgm:presLayoutVars>
      </dgm:prSet>
      <dgm:spPr/>
      <dgm:t>
        <a:bodyPr/>
        <a:lstStyle/>
        <a:p>
          <a:endParaRPr lang="en-US"/>
        </a:p>
      </dgm:t>
    </dgm:pt>
  </dgm:ptLst>
  <dgm:cxnLst>
    <dgm:cxn modelId="{7F616BF1-081D-4E86-98BA-CE2E5B8F2CCB}" type="presOf" srcId="{F448988A-8F18-4479-BB22-33B654291426}" destId="{723A559F-9E14-4159-BD4A-32D97D195DFF}" srcOrd="0" destOrd="2" presId="urn:microsoft.com/office/officeart/2005/8/layout/hList1"/>
    <dgm:cxn modelId="{2086937C-4722-4DB3-922E-F5BD27BAF7C0}" type="presOf" srcId="{2E325EB2-6B91-43A5-A0CC-600DB068508C}" destId="{5E81A012-A31E-4E89-9337-2900B8C34BF0}" srcOrd="0" destOrd="2" presId="urn:microsoft.com/office/officeart/2005/8/layout/hList1"/>
    <dgm:cxn modelId="{D0DAFD6C-5490-4A93-A7E3-8C9770C2F59C}" type="presOf" srcId="{878EBC36-99F0-4BEB-A782-AD95BC2B21E7}" destId="{17F072AC-E137-4FA3-A3F2-272340F11E9E}" srcOrd="0" destOrd="0" presId="urn:microsoft.com/office/officeart/2005/8/layout/hList1"/>
    <dgm:cxn modelId="{51A0F706-DFB7-4316-B530-BAB739E3F9E6}" type="presOf" srcId="{D6A4F294-9FB1-4BB2-A093-D4414E6CD379}" destId="{49F26130-1449-42C2-A9B8-76D791495F36}" srcOrd="0" destOrd="0" presId="urn:microsoft.com/office/officeart/2005/8/layout/hList1"/>
    <dgm:cxn modelId="{D8ABBE6B-038B-4D9B-BAEA-34FF7339C457}" type="presOf" srcId="{9B1DAD5E-15BA-4830-88ED-22EA05D62552}" destId="{E12CD3F0-FF76-4BEE-84E2-CBF7C9E2C83E}" srcOrd="0" destOrd="0" presId="urn:microsoft.com/office/officeart/2005/8/layout/hList1"/>
    <dgm:cxn modelId="{F3A3AF0C-E4B7-4275-B1FE-711E8B50A833}" type="presOf" srcId="{B5088CE5-0838-47B5-9BF9-32972787D2A0}" destId="{42B7516B-BD8F-495B-8280-78AE51861453}" srcOrd="0" destOrd="0" presId="urn:microsoft.com/office/officeart/2005/8/layout/hList1"/>
    <dgm:cxn modelId="{1806301B-A84F-4B90-8867-AB43308561FB}" type="presOf" srcId="{F863F57A-1BB1-44A5-9FF0-77D079540302}" destId="{42B7516B-BD8F-495B-8280-78AE51861453}" srcOrd="0" destOrd="2" presId="urn:microsoft.com/office/officeart/2005/8/layout/hList1"/>
    <dgm:cxn modelId="{63972BA4-C1FB-4A98-BEEA-462DCA1796C7}" srcId="{D6A4F294-9FB1-4BB2-A093-D4414E6CD379}" destId="{9F463D52-29C0-4087-AC50-EA4EC4215940}" srcOrd="0" destOrd="0" parTransId="{761097F6-679B-4C9C-BD1F-C679918ED0EF}" sibTransId="{43409B6E-1642-4F12-A7D3-BAE5E5046090}"/>
    <dgm:cxn modelId="{A6AD6FE8-28EC-49D5-9E99-FF194B01EE73}" type="presOf" srcId="{9F463D52-29C0-4087-AC50-EA4EC4215940}" destId="{723A559F-9E14-4159-BD4A-32D97D195DFF}" srcOrd="0" destOrd="0" presId="urn:microsoft.com/office/officeart/2005/8/layout/hList1"/>
    <dgm:cxn modelId="{8B90BDF2-D615-4239-8AE2-7E15150503FA}" type="presOf" srcId="{E6D2B6C4-24AF-46A5-8F50-DB70886C955F}" destId="{42B7516B-BD8F-495B-8280-78AE51861453}" srcOrd="0" destOrd="1" presId="urn:microsoft.com/office/officeart/2005/8/layout/hList1"/>
    <dgm:cxn modelId="{FA425D5C-DC99-46C7-9D13-A8070E0BC033}" srcId="{878EBC36-99F0-4BEB-A782-AD95BC2B21E7}" destId="{B5088CE5-0838-47B5-9BF9-32972787D2A0}" srcOrd="0" destOrd="0" parTransId="{6A2A5DE3-43DF-4291-A38A-93BF20586146}" sibTransId="{F533B528-0EDD-4F9C-8649-4A352A2FD37D}"/>
    <dgm:cxn modelId="{0F3E0B46-2276-406E-A838-75F91D8D0F64}" srcId="{D6A4F294-9FB1-4BB2-A093-D4414E6CD379}" destId="{F448988A-8F18-4479-BB22-33B654291426}" srcOrd="2" destOrd="0" parTransId="{2B42CC6E-0195-456E-8B3B-0A24E39765FD}" sibTransId="{95938022-FFAA-4BE5-861E-32B68F39C273}"/>
    <dgm:cxn modelId="{93E1D58C-A656-47F9-B236-9459402B5429}" type="presOf" srcId="{8B1EFE5D-B18E-4FE5-829F-1E976B04D9D2}" destId="{83744D57-54A8-49F5-8D89-28433D4D0BD0}" srcOrd="0" destOrd="0" presId="urn:microsoft.com/office/officeart/2005/8/layout/hList1"/>
    <dgm:cxn modelId="{6CB6083E-027D-4F4E-99F0-8430CF9E7EDC}" srcId="{8B1EFE5D-B18E-4FE5-829F-1E976B04D9D2}" destId="{2E325EB2-6B91-43A5-A0CC-600DB068508C}" srcOrd="2" destOrd="0" parTransId="{F7C652A8-8661-459B-9AB9-FADD3E3F1674}" sibTransId="{6C3255D4-59A5-4912-B1EB-83E508FBD8C9}"/>
    <dgm:cxn modelId="{352FC9AC-89E3-4BF1-BB13-0D21C70C8F51}" srcId="{878EBC36-99F0-4BEB-A782-AD95BC2B21E7}" destId="{F863F57A-1BB1-44A5-9FF0-77D079540302}" srcOrd="2" destOrd="0" parTransId="{B5983F57-35CD-4194-BB84-97160A3D0F59}" sibTransId="{3B2ACF92-D88E-495E-AEA6-D2A58F890E33}"/>
    <dgm:cxn modelId="{05E770F2-D221-416B-BFEA-ACE8BFE4D935}" type="presOf" srcId="{E7368575-6945-4061-AACB-CE89382F194E}" destId="{5E81A012-A31E-4E89-9337-2900B8C34BF0}" srcOrd="0" destOrd="1" presId="urn:microsoft.com/office/officeart/2005/8/layout/hList1"/>
    <dgm:cxn modelId="{D92D3653-599C-4122-B255-000AF3682A14}" srcId="{8B1EFE5D-B18E-4FE5-829F-1E976B04D9D2}" destId="{E7368575-6945-4061-AACB-CE89382F194E}" srcOrd="1" destOrd="0" parTransId="{FDF860B8-38CC-4FF0-9937-9D06CEBB7081}" sibTransId="{E9F6CA7D-42C7-449B-B0D8-AC4EA9FCB727}"/>
    <dgm:cxn modelId="{9CFD9322-3275-42C9-A838-6C447002D403}" type="presOf" srcId="{19FF2A64-59EF-44D1-9835-BC9F2D986E7F}" destId="{5E81A012-A31E-4E89-9337-2900B8C34BF0}" srcOrd="0" destOrd="0" presId="urn:microsoft.com/office/officeart/2005/8/layout/hList1"/>
    <dgm:cxn modelId="{D422A050-B3EA-45CD-B3D1-4CA62E69A7DB}" type="presOf" srcId="{E555F021-6836-4469-B219-3AB7FBC4AB39}" destId="{723A559F-9E14-4159-BD4A-32D97D195DFF}" srcOrd="0" destOrd="1" presId="urn:microsoft.com/office/officeart/2005/8/layout/hList1"/>
    <dgm:cxn modelId="{DF11618F-27F3-4B03-B392-C33F7DE771B5}" srcId="{8B1EFE5D-B18E-4FE5-829F-1E976B04D9D2}" destId="{19FF2A64-59EF-44D1-9835-BC9F2D986E7F}" srcOrd="0" destOrd="0" parTransId="{B6C92B20-1DC9-4DFA-A397-A93EB0509CB1}" sibTransId="{DF725DE8-9A1F-481A-A09A-B9A727DDBDE1}"/>
    <dgm:cxn modelId="{00A8BA40-509C-4919-8B22-9348B9303B56}" srcId="{878EBC36-99F0-4BEB-A782-AD95BC2B21E7}" destId="{E6D2B6C4-24AF-46A5-8F50-DB70886C955F}" srcOrd="1" destOrd="0" parTransId="{88C5B9FD-2257-42A9-860E-C9C71542664B}" sibTransId="{8C8ECB5A-4BD8-4DB0-9FA1-20B748A649FB}"/>
    <dgm:cxn modelId="{785623E7-29CE-4E9B-AF2F-4E3FD310E78A}" srcId="{9B1DAD5E-15BA-4830-88ED-22EA05D62552}" destId="{8B1EFE5D-B18E-4FE5-829F-1E976B04D9D2}" srcOrd="0" destOrd="0" parTransId="{CAF120BC-F094-4861-8453-2BCFF40465FE}" sibTransId="{CFBEF7C9-7493-45C4-8DD4-820E0D1602C8}"/>
    <dgm:cxn modelId="{FBF0929D-3E75-45F7-8E62-855A20DC80A2}" srcId="{D6A4F294-9FB1-4BB2-A093-D4414E6CD379}" destId="{E555F021-6836-4469-B219-3AB7FBC4AB39}" srcOrd="1" destOrd="0" parTransId="{3E7BB19E-2EDC-468E-A162-2BD55B366368}" sibTransId="{0A220468-21B2-4964-BB50-D652A5718203}"/>
    <dgm:cxn modelId="{8CAE6224-F66A-4B19-89E6-CDA314AC1702}" srcId="{9B1DAD5E-15BA-4830-88ED-22EA05D62552}" destId="{D6A4F294-9FB1-4BB2-A093-D4414E6CD379}" srcOrd="2" destOrd="0" parTransId="{4163E871-6B79-4F93-B5B4-5529AEB2231D}" sibTransId="{F0394CAC-7811-46DB-AF2F-CA23314F9FA4}"/>
    <dgm:cxn modelId="{1F841309-3C8B-4252-AF81-6E72D5F1ADCE}" srcId="{9B1DAD5E-15BA-4830-88ED-22EA05D62552}" destId="{878EBC36-99F0-4BEB-A782-AD95BC2B21E7}" srcOrd="1" destOrd="0" parTransId="{5C464AF6-DB9A-4977-8FD5-74956801444E}" sibTransId="{CC08663E-5864-451C-878F-9DA79E23AA7A}"/>
    <dgm:cxn modelId="{DF0DD350-4A9A-4215-8934-DAA67F8F8BB3}" type="presParOf" srcId="{E12CD3F0-FF76-4BEE-84E2-CBF7C9E2C83E}" destId="{466A4DB0-943A-4D34-9C79-9373FF2F2529}" srcOrd="0" destOrd="0" presId="urn:microsoft.com/office/officeart/2005/8/layout/hList1"/>
    <dgm:cxn modelId="{57A82409-C47B-4112-BDBD-EA2797DFE0FE}" type="presParOf" srcId="{466A4DB0-943A-4D34-9C79-9373FF2F2529}" destId="{83744D57-54A8-49F5-8D89-28433D4D0BD0}" srcOrd="0" destOrd="0" presId="urn:microsoft.com/office/officeart/2005/8/layout/hList1"/>
    <dgm:cxn modelId="{5F346C60-7184-4372-A020-5FFD8482F7E5}" type="presParOf" srcId="{466A4DB0-943A-4D34-9C79-9373FF2F2529}" destId="{5E81A012-A31E-4E89-9337-2900B8C34BF0}" srcOrd="1" destOrd="0" presId="urn:microsoft.com/office/officeart/2005/8/layout/hList1"/>
    <dgm:cxn modelId="{B8FDD37D-BA82-4A44-BE82-FC306D2AC721}" type="presParOf" srcId="{E12CD3F0-FF76-4BEE-84E2-CBF7C9E2C83E}" destId="{D2E00832-DDEC-4D0C-9C40-EA0BF462626A}" srcOrd="1" destOrd="0" presId="urn:microsoft.com/office/officeart/2005/8/layout/hList1"/>
    <dgm:cxn modelId="{D0E506BD-0F86-4FBE-A6DA-8E6277A6B0C7}" type="presParOf" srcId="{E12CD3F0-FF76-4BEE-84E2-CBF7C9E2C83E}" destId="{8BCBDC26-B636-4430-90A2-E0E4B2CCDD51}" srcOrd="2" destOrd="0" presId="urn:microsoft.com/office/officeart/2005/8/layout/hList1"/>
    <dgm:cxn modelId="{3A8F0751-9920-49AF-9A45-8D82DC588D5A}" type="presParOf" srcId="{8BCBDC26-B636-4430-90A2-E0E4B2CCDD51}" destId="{17F072AC-E137-4FA3-A3F2-272340F11E9E}" srcOrd="0" destOrd="0" presId="urn:microsoft.com/office/officeart/2005/8/layout/hList1"/>
    <dgm:cxn modelId="{ECEA22E4-3986-4FED-88DF-AC7CFF1AB72A}" type="presParOf" srcId="{8BCBDC26-B636-4430-90A2-E0E4B2CCDD51}" destId="{42B7516B-BD8F-495B-8280-78AE51861453}" srcOrd="1" destOrd="0" presId="urn:microsoft.com/office/officeart/2005/8/layout/hList1"/>
    <dgm:cxn modelId="{B0DACBD8-4D84-4E95-BC67-E0F80BAD150D}" type="presParOf" srcId="{E12CD3F0-FF76-4BEE-84E2-CBF7C9E2C83E}" destId="{CC2CC5D9-5CE3-4A2F-8D17-286971883660}" srcOrd="3" destOrd="0" presId="urn:microsoft.com/office/officeart/2005/8/layout/hList1"/>
    <dgm:cxn modelId="{E501A17D-69A9-472F-AC40-973FAE624518}" type="presParOf" srcId="{E12CD3F0-FF76-4BEE-84E2-CBF7C9E2C83E}" destId="{2BF5F5F6-5DE6-432F-8E08-5549F2B91657}" srcOrd="4" destOrd="0" presId="urn:microsoft.com/office/officeart/2005/8/layout/hList1"/>
    <dgm:cxn modelId="{78CF0B90-0E90-49A1-BEDE-D847A4237116}" type="presParOf" srcId="{2BF5F5F6-5DE6-432F-8E08-5549F2B91657}" destId="{49F26130-1449-42C2-A9B8-76D791495F36}" srcOrd="0" destOrd="0" presId="urn:microsoft.com/office/officeart/2005/8/layout/hList1"/>
    <dgm:cxn modelId="{0533B06B-D045-445A-9004-0A2B153B4D2B}" type="presParOf" srcId="{2BF5F5F6-5DE6-432F-8E08-5549F2B91657}" destId="{723A559F-9E14-4159-BD4A-32D97D195DFF}"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1035F209-D0C5-495A-B616-6FE0E42A7510}" type="datetimeFigureOut">
              <a:rPr lang="en-US" smtClean="0"/>
              <a:pPr/>
              <a:t>11/6/2008</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AEC23DDE-ABA9-44A4-B1E8-AA247B8C3BD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atin typeface="Segoe" pitchFamily="34" charset="0"/>
              </a:defRPr>
            </a:lvl1pPr>
          </a:lstStyle>
          <a:p>
            <a:endParaRPr lang="en-US" dirty="0"/>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atin typeface="Segoe" pitchFamily="34" charset="0"/>
              </a:defRPr>
            </a:lvl1pPr>
          </a:lstStyle>
          <a:p>
            <a:fld id="{4F80FEE9-25C4-4CA2-A67C-237F0AD1BF0F}" type="datetimeFigureOut">
              <a:rPr lang="en-US" smtClean="0"/>
              <a:pPr/>
              <a:t>11/6/2008</a:t>
            </a:fld>
            <a:endParaRPr lang="en-US" dirty="0"/>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atin typeface="Segoe" pitchFamily="34" charset="0"/>
              </a:defRPr>
            </a:lvl1pPr>
          </a:lstStyle>
          <a:p>
            <a:endParaRPr lang="en-US" dirty="0"/>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atin typeface="Segoe" pitchFamily="34" charset="0"/>
              </a:defRPr>
            </a:lvl1pPr>
          </a:lstStyle>
          <a:p>
            <a:fld id="{FD5B0679-E401-4724-9818-06FFEBA2E24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pitchFamily="34" charset="0"/>
        <a:ea typeface="+mn-ea"/>
        <a:cs typeface="+mn-cs"/>
      </a:defRPr>
    </a:lvl1pPr>
    <a:lvl2pPr marL="457200" algn="l" defTabSz="914400" rtl="0" eaLnBrk="1" latinLnBrk="0" hangingPunct="1">
      <a:defRPr sz="1200" kern="1200">
        <a:solidFill>
          <a:schemeClr val="tx1"/>
        </a:solidFill>
        <a:latin typeface="Segoe" pitchFamily="34" charset="0"/>
        <a:ea typeface="+mn-ea"/>
        <a:cs typeface="+mn-cs"/>
      </a:defRPr>
    </a:lvl2pPr>
    <a:lvl3pPr marL="914400" algn="l" defTabSz="914400" rtl="0" eaLnBrk="1" latinLnBrk="0" hangingPunct="1">
      <a:defRPr sz="1200" kern="1200">
        <a:solidFill>
          <a:schemeClr val="tx1"/>
        </a:solidFill>
        <a:latin typeface="Segoe" pitchFamily="34" charset="0"/>
        <a:ea typeface="+mn-ea"/>
        <a:cs typeface="+mn-cs"/>
      </a:defRPr>
    </a:lvl3pPr>
    <a:lvl4pPr marL="1371600" algn="l" defTabSz="914400" rtl="0" eaLnBrk="1" latinLnBrk="0" hangingPunct="1">
      <a:defRPr sz="1200" kern="1200">
        <a:solidFill>
          <a:schemeClr val="tx1"/>
        </a:solidFill>
        <a:latin typeface="Segoe" pitchFamily="34" charset="0"/>
        <a:ea typeface="+mn-ea"/>
        <a:cs typeface="+mn-cs"/>
      </a:defRPr>
    </a:lvl4pPr>
    <a:lvl5pPr marL="1828800" algn="l" defTabSz="914400" rtl="0" eaLnBrk="1" latinLnBrk="0" hangingPunct="1">
      <a:defRPr sz="12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942975" y="746125"/>
            <a:ext cx="4972050" cy="3729038"/>
          </a:xfrm>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Segoe"/>
            </a:endParaRP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1217613" rtl="0" fontAlgn="base">
              <a:spcBef>
                <a:spcPct val="0"/>
              </a:spcBef>
              <a:spcAft>
                <a:spcPct val="0"/>
              </a:spcAft>
            </a:pPr>
            <a:fld id="{375E1365-B523-4D35-A67C-4DA8B86E455B}" type="slidenum">
              <a:rPr lang="en-US" sz="1200" kern="1200">
                <a:solidFill>
                  <a:prstClr val="black"/>
                </a:solidFill>
                <a:latin typeface="Arial" charset="0"/>
                <a:ea typeface="+mn-ea"/>
                <a:cs typeface="+mn-cs"/>
              </a:rPr>
              <a:pPr algn="r" defTabSz="1217613" rtl="0" fontAlgn="base">
                <a:spcBef>
                  <a:spcPct val="0"/>
                </a:spcBef>
                <a:spcAft>
                  <a:spcPct val="0"/>
                </a:spcAft>
              </a:pPr>
              <a:t>1</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1217613" rtl="0" fontAlgn="base">
              <a:spcBef>
                <a:spcPct val="0"/>
              </a:spcBef>
              <a:spcAft>
                <a:spcPct val="0"/>
              </a:spcAft>
            </a:pPr>
            <a:fld id="{34CF5E48-B9FF-496C-B5CF-A756E2B5ED01}" type="slidenum">
              <a:rPr lang="en-US" sz="1200" kern="1200">
                <a:solidFill>
                  <a:prstClr val="black"/>
                </a:solidFill>
                <a:latin typeface="Arial" charset="0"/>
                <a:ea typeface="+mn-ea"/>
                <a:cs typeface="+mn-cs"/>
              </a:rPr>
              <a:pPr algn="r" defTabSz="1217613" rtl="0" fontAlgn="base">
                <a:spcBef>
                  <a:spcPct val="0"/>
                </a:spcBef>
                <a:spcAft>
                  <a:spcPct val="0"/>
                </a:spcAft>
              </a:pPr>
              <a:t>16</a:t>
            </a:fld>
            <a:endParaRPr lang="en-US" sz="1200" kern="1200">
              <a:solidFill>
                <a:prstClr val="black"/>
              </a:solidFill>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pPr algn="r" defTabSz="1217613" rtl="0" fontAlgn="base">
              <a:spcBef>
                <a:spcPct val="0"/>
              </a:spcBef>
              <a:spcAft>
                <a:spcPct val="0"/>
              </a:spcAft>
            </a:pPr>
            <a:fld id="{B874D910-DBF5-4DCC-9571-4779B3201020}" type="slidenum">
              <a:rPr lang="en-US" sz="1200" kern="1200">
                <a:solidFill>
                  <a:prstClr val="black"/>
                </a:solidFill>
                <a:latin typeface="Arial" charset="0"/>
                <a:ea typeface="+mn-ea"/>
                <a:cs typeface="+mn-cs"/>
              </a:rPr>
              <a:pPr algn="r" defTabSz="1217613" rtl="0" fontAlgn="base">
                <a:spcBef>
                  <a:spcPct val="0"/>
                </a:spcBef>
                <a:spcAft>
                  <a:spcPct val="0"/>
                </a:spcAft>
              </a:pPr>
              <a:t>18</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1217613" rtl="0" fontAlgn="base">
              <a:spcBef>
                <a:spcPct val="0"/>
              </a:spcBef>
              <a:spcAft>
                <a:spcPct val="0"/>
              </a:spcAft>
            </a:pPr>
            <a:fld id="{34CF5E48-B9FF-496C-B5CF-A756E2B5ED01}" type="slidenum">
              <a:rPr lang="en-US" sz="1200" kern="1200">
                <a:solidFill>
                  <a:prstClr val="black"/>
                </a:solidFill>
                <a:latin typeface="Arial" charset="0"/>
                <a:ea typeface="+mn-ea"/>
                <a:cs typeface="+mn-cs"/>
              </a:rPr>
              <a:pPr algn="r" defTabSz="1217613" rtl="0" fontAlgn="base">
                <a:spcBef>
                  <a:spcPct val="0"/>
                </a:spcBef>
                <a:spcAft>
                  <a:spcPct val="0"/>
                </a:spcAft>
              </a:pPr>
              <a:t>21</a:t>
            </a:fld>
            <a:endParaRPr lang="en-US" sz="1200" kern="1200">
              <a:solidFill>
                <a:prstClr val="black"/>
              </a:solidFill>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lgn="r" defTabSz="1217613" rtl="0" fontAlgn="base">
              <a:spcBef>
                <a:spcPct val="0"/>
              </a:spcBef>
              <a:spcAft>
                <a:spcPct val="0"/>
              </a:spcAft>
            </a:pPr>
            <a:fld id="{B874D910-DBF5-4DCC-9571-4779B3201020}" type="slidenum">
              <a:rPr lang="en-US" sz="1200" kern="1200">
                <a:solidFill>
                  <a:prstClr val="black"/>
                </a:solidFill>
                <a:latin typeface="Arial" charset="0"/>
                <a:ea typeface="+mn-ea"/>
                <a:cs typeface="+mn-cs"/>
              </a:rPr>
              <a:pPr algn="r" defTabSz="1217613" rtl="0" fontAlgn="base">
                <a:spcBef>
                  <a:spcPct val="0"/>
                </a:spcBef>
                <a:spcAft>
                  <a:spcPct val="0"/>
                </a:spcAft>
              </a:pPr>
              <a:t>22</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08013"/>
            <a:ext cx="4548187" cy="3411537"/>
          </a:xfrm>
        </p:spPr>
      </p:sp>
      <p:sp>
        <p:nvSpPr>
          <p:cNvPr id="3" name="Notes Placeholder 2"/>
          <p:cNvSpPr>
            <a:spLocks noGrp="1"/>
          </p:cNvSpPr>
          <p:nvPr>
            <p:ph type="body" idx="1"/>
          </p:nvPr>
        </p:nvSpPr>
        <p:spPr/>
        <p:txBody>
          <a:bodyPr>
            <a:normAutofit/>
          </a:bodyPr>
          <a:lstStyle/>
          <a:p>
            <a:endParaRPr lang="en-US" sz="1200" u="sng" kern="1200" dirty="0" smtClean="0">
              <a:solidFill>
                <a:schemeClr val="tx1"/>
              </a:solidFill>
              <a:latin typeface="Segoe" pitchFamily="34" charset="0"/>
              <a:ea typeface="+mn-ea"/>
              <a:cs typeface="+mn-cs"/>
            </a:endParaRPr>
          </a:p>
        </p:txBody>
      </p:sp>
      <p:sp>
        <p:nvSpPr>
          <p:cNvPr id="4" name="Header Placeholder 3"/>
          <p:cNvSpPr>
            <a:spLocks noGrp="1"/>
          </p:cNvSpPr>
          <p:nvPr>
            <p:ph type="hdr" sz="quarter" idx="10"/>
          </p:nvPr>
        </p:nvSpPr>
        <p:spPr/>
        <p:txBody>
          <a:bodyPr/>
          <a:lstStyle/>
          <a:p>
            <a:pPr algn="l" defTabSz="1217613" rtl="0" fontAlgn="base">
              <a:spcBef>
                <a:spcPct val="0"/>
              </a:spcBef>
              <a:spcAft>
                <a:spcPct val="0"/>
              </a:spcAft>
            </a:pPr>
            <a:endParaRPr lang="en-US" sz="1200" kern="1200" dirty="0">
              <a:solidFill>
                <a:prstClr val="black"/>
              </a:solidFill>
              <a:latin typeface="Arial" charset="0"/>
              <a:ea typeface="+mn-ea"/>
              <a:cs typeface="+mn-cs"/>
            </a:endParaRPr>
          </a:p>
        </p:txBody>
      </p:sp>
      <p:sp>
        <p:nvSpPr>
          <p:cNvPr id="5" name="Date Placeholder 4"/>
          <p:cNvSpPr>
            <a:spLocks noGrp="1"/>
          </p:cNvSpPr>
          <p:nvPr>
            <p:ph type="dt" idx="11"/>
          </p:nvPr>
        </p:nvSpPr>
        <p:spPr/>
        <p:txBody>
          <a:bodyPr/>
          <a:lstStyle/>
          <a:p>
            <a:pPr algn="r" defTabSz="1217613" rtl="0" fontAlgn="base">
              <a:spcBef>
                <a:spcPct val="0"/>
              </a:spcBef>
              <a:spcAft>
                <a:spcPct val="0"/>
              </a:spcAft>
            </a:pPr>
            <a:fld id="{81331B57-0BE5-4F82-AA58-76F53EFF3ADA}" type="datetime8">
              <a:rPr lang="en-US" sz="1200" kern="1200">
                <a:solidFill>
                  <a:prstClr val="black"/>
                </a:solidFill>
                <a:latin typeface="Arial" charset="0"/>
                <a:ea typeface="+mn-ea"/>
                <a:cs typeface="+mn-cs"/>
              </a:rPr>
              <a:pPr algn="r" defTabSz="1217613" rtl="0" fontAlgn="base">
                <a:spcBef>
                  <a:spcPct val="0"/>
                </a:spcBef>
                <a:spcAft>
                  <a:spcPct val="0"/>
                </a:spcAft>
              </a:pPr>
              <a:t>11/6/2008 3:54 PM</a:t>
            </a:fld>
            <a:endParaRPr lang="en-US" sz="1200" kern="1200" dirty="0">
              <a:solidFill>
                <a:prstClr val="black"/>
              </a:solidFill>
              <a:latin typeface="Arial" charset="0"/>
              <a:ea typeface="+mn-ea"/>
              <a:cs typeface="+mn-cs"/>
            </a:endParaRPr>
          </a:p>
        </p:txBody>
      </p:sp>
      <p:sp>
        <p:nvSpPr>
          <p:cNvPr id="6" name="Footer Placeholder 5"/>
          <p:cNvSpPr>
            <a:spLocks noGrp="1"/>
          </p:cNvSpPr>
          <p:nvPr>
            <p:ph type="ftr" sz="quarter" idx="12"/>
          </p:nvPr>
        </p:nvSpPr>
        <p:spPr/>
        <p:txBody>
          <a:bodyPr/>
          <a:lstStyle/>
          <a:p>
            <a:pPr algn="l" defTabSz="1217613" rtl="0" fontAlgn="base">
              <a:spcBef>
                <a:spcPct val="0"/>
              </a:spcBef>
              <a:spcAft>
                <a:spcPct val="0"/>
              </a:spcAft>
            </a:pPr>
            <a:r>
              <a:rPr lang="en-US" sz="1200" kern="1200" dirty="0">
                <a:solidFill>
                  <a:prstClr val="black"/>
                </a:solidFill>
                <a:latin typeface="Arial" charset="0"/>
                <a:ea typeface="+mn-ea"/>
                <a:cs typeface="+mn-cs"/>
              </a:rPr>
              <a:t>© 2006 Microsoft Corporation. All rights reserved. Microsoft, Windows, Windows Vista and other product names are or may be registered trademarks and/or trademarks in the U.S. and/or other countries.</a:t>
            </a:r>
          </a:p>
          <a:p>
            <a:pPr algn="l" defTabSz="1217613" rtl="0" fontAlgn="base">
              <a:spcBef>
                <a:spcPct val="0"/>
              </a:spcBef>
              <a:spcAft>
                <a:spcPct val="0"/>
              </a:spcAft>
            </a:pPr>
            <a:r>
              <a:rPr lang="en-US" sz="1200" kern="1200" dirty="0">
                <a:solidFill>
                  <a:prstClr val="black"/>
                </a:solidFill>
                <a:latin typeface="Arial"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prstClr val="black"/>
                </a:solidFill>
                <a:latin typeface="Arial" charset="0"/>
                <a:ea typeface="+mn-ea"/>
                <a:cs typeface="+mn-cs"/>
              </a:rPr>
            </a:br>
            <a:r>
              <a:rPr lang="en-US" sz="1200" kern="1200" dirty="0">
                <a:solidFill>
                  <a:prstClr val="black"/>
                </a:solidFill>
                <a:latin typeface="Arial" charset="0"/>
                <a:ea typeface="+mn-ea"/>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defTabSz="1217613" rtl="0" fontAlgn="base">
              <a:spcBef>
                <a:spcPct val="0"/>
              </a:spcBef>
              <a:spcAft>
                <a:spcPct val="0"/>
              </a:spcAft>
            </a:pPr>
            <a:fld id="{EC87E0CF-87F6-4B58-B8B8-DCAB2DAAF3CA}" type="slidenum">
              <a:rPr lang="en-US" sz="1200" kern="1200">
                <a:solidFill>
                  <a:prstClr val="black"/>
                </a:solidFill>
                <a:latin typeface="Arial" charset="0"/>
                <a:ea typeface="+mn-ea"/>
                <a:cs typeface="+mn-cs"/>
              </a:rPr>
              <a:pPr algn="r" defTabSz="1217613" rtl="0" fontAlgn="base">
                <a:spcBef>
                  <a:spcPct val="0"/>
                </a:spcBef>
                <a:spcAft>
                  <a:spcPct val="0"/>
                </a:spcAft>
              </a:pPr>
              <a:t>23</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08013"/>
            <a:ext cx="4548187" cy="3411537"/>
          </a:xfrm>
        </p:spPr>
      </p:sp>
      <p:sp>
        <p:nvSpPr>
          <p:cNvPr id="3" name="Notes Placeholder 2"/>
          <p:cNvSpPr>
            <a:spLocks noGrp="1"/>
          </p:cNvSpPr>
          <p:nvPr>
            <p:ph type="body" idx="1"/>
          </p:nvPr>
        </p:nvSpPr>
        <p:spPr/>
        <p:txBody>
          <a:bodyPr>
            <a:normAutofit/>
          </a:bodyPr>
          <a:lstStyle/>
          <a:p>
            <a:endParaRPr lang="en-US" sz="1200" u="sng" kern="1200" dirty="0" smtClean="0">
              <a:solidFill>
                <a:schemeClr val="tx1"/>
              </a:solidFill>
              <a:latin typeface="Segoe" pitchFamily="34" charset="0"/>
              <a:ea typeface="+mn-ea"/>
              <a:cs typeface="+mn-cs"/>
            </a:endParaRPr>
          </a:p>
        </p:txBody>
      </p:sp>
      <p:sp>
        <p:nvSpPr>
          <p:cNvPr id="4" name="Header Placeholder 3"/>
          <p:cNvSpPr>
            <a:spLocks noGrp="1"/>
          </p:cNvSpPr>
          <p:nvPr>
            <p:ph type="hdr" sz="quarter" idx="10"/>
          </p:nvPr>
        </p:nvSpPr>
        <p:spPr/>
        <p:txBody>
          <a:bodyPr/>
          <a:lstStyle/>
          <a:p>
            <a:pPr algn="l" defTabSz="1217613" rtl="0" fontAlgn="base">
              <a:spcBef>
                <a:spcPct val="0"/>
              </a:spcBef>
              <a:spcAft>
                <a:spcPct val="0"/>
              </a:spcAft>
            </a:pPr>
            <a:endParaRPr lang="en-US" sz="1200" kern="1200" dirty="0">
              <a:solidFill>
                <a:prstClr val="black"/>
              </a:solidFill>
              <a:latin typeface="Arial" charset="0"/>
              <a:ea typeface="+mn-ea"/>
              <a:cs typeface="+mn-cs"/>
            </a:endParaRPr>
          </a:p>
        </p:txBody>
      </p:sp>
      <p:sp>
        <p:nvSpPr>
          <p:cNvPr id="5" name="Date Placeholder 4"/>
          <p:cNvSpPr>
            <a:spLocks noGrp="1"/>
          </p:cNvSpPr>
          <p:nvPr>
            <p:ph type="dt" idx="11"/>
          </p:nvPr>
        </p:nvSpPr>
        <p:spPr/>
        <p:txBody>
          <a:bodyPr/>
          <a:lstStyle/>
          <a:p>
            <a:pPr algn="r" defTabSz="1217613" rtl="0" fontAlgn="base">
              <a:spcBef>
                <a:spcPct val="0"/>
              </a:spcBef>
              <a:spcAft>
                <a:spcPct val="0"/>
              </a:spcAft>
            </a:pPr>
            <a:fld id="{81331B57-0BE5-4F82-AA58-76F53EFF3ADA}" type="datetime8">
              <a:rPr lang="en-US" sz="1200" kern="1200">
                <a:solidFill>
                  <a:prstClr val="black"/>
                </a:solidFill>
                <a:latin typeface="Arial" charset="0"/>
                <a:ea typeface="+mn-ea"/>
                <a:cs typeface="+mn-cs"/>
              </a:rPr>
              <a:pPr algn="r" defTabSz="1217613" rtl="0" fontAlgn="base">
                <a:spcBef>
                  <a:spcPct val="0"/>
                </a:spcBef>
                <a:spcAft>
                  <a:spcPct val="0"/>
                </a:spcAft>
              </a:pPr>
              <a:t>11/6/2008 3:54 PM</a:t>
            </a:fld>
            <a:endParaRPr lang="en-US" sz="1200" kern="1200" dirty="0">
              <a:solidFill>
                <a:prstClr val="black"/>
              </a:solidFill>
              <a:latin typeface="Arial" charset="0"/>
              <a:ea typeface="+mn-ea"/>
              <a:cs typeface="+mn-cs"/>
            </a:endParaRPr>
          </a:p>
        </p:txBody>
      </p:sp>
      <p:sp>
        <p:nvSpPr>
          <p:cNvPr id="6" name="Footer Placeholder 5"/>
          <p:cNvSpPr>
            <a:spLocks noGrp="1"/>
          </p:cNvSpPr>
          <p:nvPr>
            <p:ph type="ftr" sz="quarter" idx="12"/>
          </p:nvPr>
        </p:nvSpPr>
        <p:spPr/>
        <p:txBody>
          <a:bodyPr/>
          <a:lstStyle/>
          <a:p>
            <a:pPr algn="l" defTabSz="1217613" rtl="0" fontAlgn="base">
              <a:spcBef>
                <a:spcPct val="0"/>
              </a:spcBef>
              <a:spcAft>
                <a:spcPct val="0"/>
              </a:spcAft>
            </a:pPr>
            <a:r>
              <a:rPr lang="en-US" sz="1200" kern="1200" dirty="0">
                <a:solidFill>
                  <a:prstClr val="black"/>
                </a:solidFill>
                <a:latin typeface="Arial" charset="0"/>
                <a:ea typeface="+mn-ea"/>
                <a:cs typeface="+mn-cs"/>
              </a:rPr>
              <a:t>© 2006 Microsoft Corporation. All rights reserved. Microsoft, Windows, Windows Vista and other product names are or may be registered trademarks and/or trademarks in the U.S. and/or other countries.</a:t>
            </a:r>
          </a:p>
          <a:p>
            <a:pPr algn="l" defTabSz="1217613" rtl="0" fontAlgn="base">
              <a:spcBef>
                <a:spcPct val="0"/>
              </a:spcBef>
              <a:spcAft>
                <a:spcPct val="0"/>
              </a:spcAft>
            </a:pPr>
            <a:r>
              <a:rPr lang="en-US" sz="1200" kern="1200" dirty="0">
                <a:solidFill>
                  <a:prstClr val="black"/>
                </a:solidFill>
                <a:latin typeface="Arial"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prstClr val="black"/>
                </a:solidFill>
                <a:latin typeface="Arial" charset="0"/>
                <a:ea typeface="+mn-ea"/>
                <a:cs typeface="+mn-cs"/>
              </a:rPr>
            </a:br>
            <a:r>
              <a:rPr lang="en-US" sz="1200" kern="1200" dirty="0">
                <a:solidFill>
                  <a:prstClr val="black"/>
                </a:solidFill>
                <a:latin typeface="Arial" charset="0"/>
                <a:ea typeface="+mn-ea"/>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defTabSz="1217613" rtl="0" fontAlgn="base">
              <a:spcBef>
                <a:spcPct val="0"/>
              </a:spcBef>
              <a:spcAft>
                <a:spcPct val="0"/>
              </a:spcAft>
            </a:pPr>
            <a:fld id="{EC87E0CF-87F6-4B58-B8B8-DCAB2DAAF3CA}" type="slidenum">
              <a:rPr lang="en-US" sz="1200" kern="1200">
                <a:solidFill>
                  <a:prstClr val="black"/>
                </a:solidFill>
                <a:latin typeface="Arial" charset="0"/>
                <a:ea typeface="+mn-ea"/>
                <a:cs typeface="+mn-cs"/>
              </a:rPr>
              <a:pPr algn="r" defTabSz="1217613" rtl="0" fontAlgn="base">
                <a:spcBef>
                  <a:spcPct val="0"/>
                </a:spcBef>
                <a:spcAft>
                  <a:spcPct val="0"/>
                </a:spcAft>
              </a:pPr>
              <a:t>25</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42975" y="746125"/>
            <a:ext cx="4972050" cy="3729038"/>
          </a:xfrm>
          <a:noFill/>
          <a:ln cap="flat">
            <a:solidFill>
              <a:srgbClr val="000000"/>
            </a:solidFill>
            <a:miter lim="800000"/>
            <a:headEnd type="none" w="med" len="med"/>
            <a:tailEnd type="none" w="med" len="med"/>
          </a:ln>
        </p:spPr>
      </p:sp>
      <p:sp>
        <p:nvSpPr>
          <p:cNvPr id="37891" name="Rectangle 3"/>
          <p:cNvSpPr>
            <a:spLocks noGrp="1" noChangeArrowheads="1"/>
          </p:cNvSpPr>
          <p:nvPr>
            <p:ph type="body" idx="1"/>
          </p:nvPr>
        </p:nvSpPr>
        <p:spPr>
          <a:noFill/>
          <a:ln/>
        </p:spPr>
        <p:txBody>
          <a:bodyPr lIns="90004" tIns="45002" rIns="90004" bIns="45002" numCol="1" anchorCtr="0">
            <a:prstTxWarp prst="textNoShape">
              <a:avLst/>
            </a:prstTxWarp>
          </a:bodyPr>
          <a:lstStyle/>
          <a:p>
            <a:pPr eaLnBrk="1" hangingPunct="1">
              <a:spcBef>
                <a:spcPct val="0"/>
              </a:spcBef>
            </a:pPr>
            <a:endParaRPr lang="en-US" dirty="0" smtClean="0">
              <a:latin typeface="Calibri" pitchFamily="34" charset="0"/>
            </a:endParaRPr>
          </a:p>
        </p:txBody>
      </p:sp>
      <p:sp>
        <p:nvSpPr>
          <p:cNvPr id="164868" name="Rectangle 7"/>
          <p:cNvSpPr>
            <a:spLocks noGrp="1" noChangeArrowheads="1"/>
          </p:cNvSpPr>
          <p:nvPr/>
        </p:nvSpPr>
        <p:spPr bwMode="auto">
          <a:xfrm>
            <a:off x="3884613" y="9446678"/>
            <a:ext cx="2971800" cy="497284"/>
          </a:xfrm>
          <a:prstGeom prst="rect">
            <a:avLst/>
          </a:prstGeom>
          <a:noFill/>
          <a:ln w="9525">
            <a:miter lim="800000"/>
            <a:headEnd/>
            <a:tailEnd/>
          </a:ln>
        </p:spPr>
        <p:txBody>
          <a:bodyPr lIns="91427" tIns="45713" rIns="91427" bIns="45713" anchor="b"/>
          <a:lstStyle/>
          <a:p>
            <a:pPr algn="r" defTabSz="1217613" rtl="0">
              <a:defRPr/>
            </a:pPr>
            <a:fld id="{41202304-C948-4BD4-97B4-37A1A6B32E8F}" type="slidenum">
              <a:rPr lang="en-US" sz="1200" kern="1200">
                <a:solidFill>
                  <a:prstClr val="black"/>
                </a:solidFill>
                <a:latin typeface="Calibri"/>
                <a:ea typeface="+mn-ea"/>
                <a:cs typeface="+mn-cs"/>
              </a:rPr>
              <a:pPr algn="r" defTabSz="1217613" rtl="0">
                <a:defRPr/>
              </a:pPr>
              <a:t>2</a:t>
            </a:fld>
            <a:endParaRPr lang="en-US" sz="1200" kern="1200" dirty="0">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1217613" rtl="0" fontAlgn="base">
              <a:spcBef>
                <a:spcPct val="0"/>
              </a:spcBef>
              <a:spcAft>
                <a:spcPct val="0"/>
              </a:spcAft>
            </a:pPr>
            <a:fld id="{176A3FFF-68A5-480D-ADBB-BDD8404B0327}" type="slidenum">
              <a:rPr lang="en-US" sz="1200" kern="1200">
                <a:solidFill>
                  <a:prstClr val="black"/>
                </a:solidFill>
                <a:latin typeface="Arial" charset="0"/>
                <a:ea typeface="+mn-ea"/>
                <a:cs typeface="+mn-cs"/>
              </a:rPr>
              <a:pPr algn="r" defTabSz="1217613" rtl="0" fontAlgn="base">
                <a:spcBef>
                  <a:spcPct val="0"/>
                </a:spcBef>
                <a:spcAft>
                  <a:spcPct val="0"/>
                </a:spcAft>
              </a:pPr>
              <a:t>6</a:t>
            </a:fld>
            <a:endParaRPr lang="en-US" sz="1200" kern="1200">
              <a:solidFill>
                <a:prstClr val="black"/>
              </a:solidFill>
              <a:latin typeface="Arial" charset="0"/>
              <a:ea typeface="+mn-ea"/>
              <a:cs typeface="+mn-cs"/>
            </a:endParaRPr>
          </a:p>
        </p:txBody>
      </p:sp>
      <p:sp>
        <p:nvSpPr>
          <p:cNvPr id="378882" name="Rectangle 2"/>
          <p:cNvSpPr>
            <a:spLocks noGrp="1" noRot="1" noChangeAspect="1" noChangeArrowheads="1" noTextEdit="1"/>
          </p:cNvSpPr>
          <p:nvPr>
            <p:ph type="sldImg"/>
          </p:nvPr>
        </p:nvSpPr>
        <p:spPr>
          <a:xfrm>
            <a:off x="942975" y="746125"/>
            <a:ext cx="4972050" cy="3729038"/>
          </a:xfrm>
          <a:ln/>
        </p:spPr>
      </p:sp>
      <p:sp>
        <p:nvSpPr>
          <p:cNvPr id="378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08013"/>
            <a:ext cx="4548187" cy="3411537"/>
          </a:xfrm>
        </p:spPr>
      </p:sp>
      <p:sp>
        <p:nvSpPr>
          <p:cNvPr id="3" name="Notes Placeholder 2"/>
          <p:cNvSpPr>
            <a:spLocks noGrp="1"/>
          </p:cNvSpPr>
          <p:nvPr>
            <p:ph type="body" idx="1"/>
          </p:nvPr>
        </p:nvSpPr>
        <p:spPr/>
        <p:txBody>
          <a:bodyPr>
            <a:normAutofit/>
          </a:bodyPr>
          <a:lstStyle/>
          <a:p>
            <a:endParaRPr lang="en-US" sz="1200" u="sng" kern="1200" dirty="0" smtClean="0">
              <a:solidFill>
                <a:schemeClr val="tx1"/>
              </a:solidFill>
              <a:latin typeface="Segoe" pitchFamily="34" charset="0"/>
              <a:ea typeface="+mn-ea"/>
              <a:cs typeface="+mn-cs"/>
            </a:endParaRPr>
          </a:p>
        </p:txBody>
      </p:sp>
      <p:sp>
        <p:nvSpPr>
          <p:cNvPr id="4" name="Header Placeholder 3"/>
          <p:cNvSpPr>
            <a:spLocks noGrp="1"/>
          </p:cNvSpPr>
          <p:nvPr>
            <p:ph type="hdr" sz="quarter" idx="10"/>
          </p:nvPr>
        </p:nvSpPr>
        <p:spPr/>
        <p:txBody>
          <a:bodyPr/>
          <a:lstStyle/>
          <a:p>
            <a:pPr algn="l" defTabSz="1217613" rtl="0" fontAlgn="base">
              <a:spcBef>
                <a:spcPct val="0"/>
              </a:spcBef>
              <a:spcAft>
                <a:spcPct val="0"/>
              </a:spcAft>
            </a:pPr>
            <a:endParaRPr lang="en-US" sz="1200" kern="1200" dirty="0">
              <a:solidFill>
                <a:prstClr val="black"/>
              </a:solidFill>
              <a:latin typeface="Arial" charset="0"/>
              <a:ea typeface="+mn-ea"/>
              <a:cs typeface="+mn-cs"/>
            </a:endParaRPr>
          </a:p>
        </p:txBody>
      </p:sp>
      <p:sp>
        <p:nvSpPr>
          <p:cNvPr id="5" name="Date Placeholder 4"/>
          <p:cNvSpPr>
            <a:spLocks noGrp="1"/>
          </p:cNvSpPr>
          <p:nvPr>
            <p:ph type="dt" idx="11"/>
          </p:nvPr>
        </p:nvSpPr>
        <p:spPr/>
        <p:txBody>
          <a:bodyPr/>
          <a:lstStyle/>
          <a:p>
            <a:pPr algn="r" defTabSz="1217613" rtl="0" fontAlgn="base">
              <a:spcBef>
                <a:spcPct val="0"/>
              </a:spcBef>
              <a:spcAft>
                <a:spcPct val="0"/>
              </a:spcAft>
            </a:pPr>
            <a:fld id="{81331B57-0BE5-4F82-AA58-76F53EFF3ADA}" type="datetime8">
              <a:rPr lang="en-US" sz="1200" kern="1200">
                <a:solidFill>
                  <a:prstClr val="black"/>
                </a:solidFill>
                <a:latin typeface="Arial" charset="0"/>
                <a:ea typeface="+mn-ea"/>
                <a:cs typeface="+mn-cs"/>
              </a:rPr>
              <a:pPr algn="r" defTabSz="1217613" rtl="0" fontAlgn="base">
                <a:spcBef>
                  <a:spcPct val="0"/>
                </a:spcBef>
                <a:spcAft>
                  <a:spcPct val="0"/>
                </a:spcAft>
              </a:pPr>
              <a:t>11/6/2008 3:53 PM</a:t>
            </a:fld>
            <a:endParaRPr lang="en-US" sz="1200" kern="1200" dirty="0">
              <a:solidFill>
                <a:prstClr val="black"/>
              </a:solidFill>
              <a:latin typeface="Arial" charset="0"/>
              <a:ea typeface="+mn-ea"/>
              <a:cs typeface="+mn-cs"/>
            </a:endParaRPr>
          </a:p>
        </p:txBody>
      </p:sp>
      <p:sp>
        <p:nvSpPr>
          <p:cNvPr id="6" name="Footer Placeholder 5"/>
          <p:cNvSpPr>
            <a:spLocks noGrp="1"/>
          </p:cNvSpPr>
          <p:nvPr>
            <p:ph type="ftr" sz="quarter" idx="12"/>
          </p:nvPr>
        </p:nvSpPr>
        <p:spPr/>
        <p:txBody>
          <a:bodyPr/>
          <a:lstStyle/>
          <a:p>
            <a:pPr algn="l" defTabSz="1217613" rtl="0" fontAlgn="base">
              <a:spcBef>
                <a:spcPct val="0"/>
              </a:spcBef>
              <a:spcAft>
                <a:spcPct val="0"/>
              </a:spcAft>
            </a:pPr>
            <a:r>
              <a:rPr lang="en-US" sz="1200" kern="1200" dirty="0">
                <a:solidFill>
                  <a:prstClr val="black"/>
                </a:solidFill>
                <a:latin typeface="Arial" charset="0"/>
                <a:ea typeface="+mn-ea"/>
                <a:cs typeface="+mn-cs"/>
              </a:rPr>
              <a:t>© 2006 Microsoft Corporation. All rights reserved. Microsoft, Windows, Windows Vista and other product names are or may be registered trademarks and/or trademarks in the U.S. and/or other countries.</a:t>
            </a:r>
          </a:p>
          <a:p>
            <a:pPr algn="l" defTabSz="1217613" rtl="0" fontAlgn="base">
              <a:spcBef>
                <a:spcPct val="0"/>
              </a:spcBef>
              <a:spcAft>
                <a:spcPct val="0"/>
              </a:spcAft>
            </a:pPr>
            <a:r>
              <a:rPr lang="en-US" sz="1200" kern="1200" dirty="0">
                <a:solidFill>
                  <a:prstClr val="black"/>
                </a:solidFill>
                <a:latin typeface="Arial"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prstClr val="black"/>
                </a:solidFill>
                <a:latin typeface="Arial" charset="0"/>
                <a:ea typeface="+mn-ea"/>
                <a:cs typeface="+mn-cs"/>
              </a:rPr>
            </a:br>
            <a:r>
              <a:rPr lang="en-US" sz="1200" kern="1200" dirty="0">
                <a:solidFill>
                  <a:prstClr val="black"/>
                </a:solidFill>
                <a:latin typeface="Arial" charset="0"/>
                <a:ea typeface="+mn-ea"/>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defTabSz="1217613" rtl="0" fontAlgn="base">
              <a:spcBef>
                <a:spcPct val="0"/>
              </a:spcBef>
              <a:spcAft>
                <a:spcPct val="0"/>
              </a:spcAft>
            </a:pPr>
            <a:fld id="{EC87E0CF-87F6-4B58-B8B8-DCAB2DAAF3CA}" type="slidenum">
              <a:rPr lang="en-US" sz="1200" kern="1200">
                <a:solidFill>
                  <a:prstClr val="black"/>
                </a:solidFill>
                <a:latin typeface="Arial" charset="0"/>
                <a:ea typeface="+mn-ea"/>
                <a:cs typeface="+mn-cs"/>
              </a:rPr>
              <a:pPr algn="r" defTabSz="1217613" rtl="0" fontAlgn="base">
                <a:spcBef>
                  <a:spcPct val="0"/>
                </a:spcBef>
                <a:spcAft>
                  <a:spcPct val="0"/>
                </a:spcAft>
              </a:pPr>
              <a:t>7</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pPr algn="l" defTabSz="1217613" rtl="0" fontAlgn="base">
              <a:spcBef>
                <a:spcPct val="0"/>
              </a:spcBef>
              <a:spcAft>
                <a:spcPct val="0"/>
              </a:spcAft>
              <a:defRPr/>
            </a:pPr>
            <a:r>
              <a:rPr lang="en-US" sz="1200" kern="1200" dirty="0">
                <a:solidFill>
                  <a:prstClr val="black"/>
                </a:solidFill>
                <a:latin typeface="Arial" charset="0"/>
                <a:ea typeface="+mn-ea"/>
                <a:cs typeface="+mn-cs"/>
              </a:rPr>
              <a:t>TechReady7 Breakout Chalktalk Template</a:t>
            </a:r>
          </a:p>
        </p:txBody>
      </p:sp>
      <p:sp>
        <p:nvSpPr>
          <p:cNvPr id="5" name="Date Placeholder 4"/>
          <p:cNvSpPr>
            <a:spLocks noGrp="1"/>
          </p:cNvSpPr>
          <p:nvPr>
            <p:ph type="dt" idx="11"/>
          </p:nvPr>
        </p:nvSpPr>
        <p:spPr/>
        <p:txBody>
          <a:bodyPr/>
          <a:lstStyle/>
          <a:p>
            <a:pPr algn="r" defTabSz="1217613" rtl="0" fontAlgn="base">
              <a:spcBef>
                <a:spcPct val="0"/>
              </a:spcBef>
              <a:spcAft>
                <a:spcPct val="0"/>
              </a:spcAft>
              <a:defRPr/>
            </a:pPr>
            <a:fld id="{0F1BBA4F-922E-4054-B879-7A09F6F5CFDB}" type="datetimeFigureOut">
              <a:rPr lang="en-US" sz="1200" kern="1200">
                <a:solidFill>
                  <a:prstClr val="black"/>
                </a:solidFill>
                <a:latin typeface="Arial" charset="0"/>
                <a:ea typeface="+mn-ea"/>
                <a:cs typeface="+mn-cs"/>
              </a:rPr>
              <a:pPr algn="r" defTabSz="1217613" rtl="0" fontAlgn="base">
                <a:spcBef>
                  <a:spcPct val="0"/>
                </a:spcBef>
                <a:spcAft>
                  <a:spcPct val="0"/>
                </a:spcAft>
                <a:defRPr/>
              </a:pPr>
              <a:t>11/6/2008</a:t>
            </a:fld>
            <a:endParaRPr lang="en-US" sz="1200" kern="1200" dirty="0">
              <a:solidFill>
                <a:prstClr val="black"/>
              </a:solidFill>
              <a:latin typeface="Arial" charset="0"/>
              <a:ea typeface="+mn-ea"/>
              <a:cs typeface="+mn-cs"/>
            </a:endParaRPr>
          </a:p>
        </p:txBody>
      </p:sp>
      <p:sp>
        <p:nvSpPr>
          <p:cNvPr id="6" name="Footer Placeholder 5"/>
          <p:cNvSpPr>
            <a:spLocks noGrp="1"/>
          </p:cNvSpPr>
          <p:nvPr>
            <p:ph type="ftr" sz="quarter" idx="12"/>
          </p:nvPr>
        </p:nvSpPr>
        <p:spPr/>
        <p:txBody>
          <a:bodyPr/>
          <a:lstStyle/>
          <a:p>
            <a:pPr algn="l" defTabSz="1217613" rtl="0" fontAlgn="base">
              <a:spcBef>
                <a:spcPct val="0"/>
              </a:spcBef>
              <a:spcAft>
                <a:spcPct val="0"/>
              </a:spcAft>
              <a:defRPr/>
            </a:pPr>
            <a:r>
              <a:rPr lang="en-US" sz="1200" kern="1200" dirty="0">
                <a:solidFill>
                  <a:prstClr val="black"/>
                </a:solidFill>
                <a:latin typeface="Arial" charset="0"/>
                <a:ea typeface="+mn-ea"/>
                <a:cs typeface="+mn-cs"/>
              </a:rPr>
              <a:t>© 2008 Microsoft Corporation. All rights reserved. Microsoft, Windows, Windows Vista and other product names are or may be registered trademarks and/or trademarks in the U.S. and/or other countries.</a:t>
            </a:r>
          </a:p>
          <a:p>
            <a:pPr algn="l" defTabSz="1217613" rtl="0" fontAlgn="base">
              <a:spcBef>
                <a:spcPct val="0"/>
              </a:spcBef>
              <a:spcAft>
                <a:spcPct val="0"/>
              </a:spcAft>
              <a:defRPr/>
            </a:pPr>
            <a:r>
              <a:rPr lang="en-US" sz="1200" kern="1200" dirty="0">
                <a:solidFill>
                  <a:prstClr val="black"/>
                </a:solidFill>
                <a:latin typeface="Arial"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prstClr val="black"/>
                </a:solidFill>
                <a:latin typeface="Arial" charset="0"/>
                <a:ea typeface="+mn-ea"/>
                <a:cs typeface="+mn-cs"/>
              </a:rPr>
            </a:br>
            <a:r>
              <a:rPr lang="en-US" sz="1200" kern="1200" dirty="0">
                <a:solidFill>
                  <a:prstClr val="black"/>
                </a:solidFill>
                <a:latin typeface="Arial" charset="0"/>
                <a:ea typeface="+mn-ea"/>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defTabSz="1217613" rtl="0" fontAlgn="base">
              <a:spcBef>
                <a:spcPct val="0"/>
              </a:spcBef>
              <a:spcAft>
                <a:spcPct val="0"/>
              </a:spcAft>
              <a:defRPr/>
            </a:pPr>
            <a:fld id="{0B428B36-6815-4683-8EF4-AD499A39A4B0}" type="slidenum">
              <a:rPr lang="en-US" sz="1200" kern="1200">
                <a:solidFill>
                  <a:prstClr val="black"/>
                </a:solidFill>
                <a:latin typeface="Arial" charset="0"/>
                <a:ea typeface="+mn-ea"/>
                <a:cs typeface="+mn-cs"/>
              </a:rPr>
              <a:pPr algn="r" defTabSz="1217613" rtl="0" fontAlgn="base">
                <a:spcBef>
                  <a:spcPct val="0"/>
                </a:spcBef>
                <a:spcAft>
                  <a:spcPct val="0"/>
                </a:spcAft>
                <a:defRPr/>
              </a:pPr>
              <a:t>11</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08013"/>
            <a:ext cx="4548187" cy="3411537"/>
          </a:xfrm>
        </p:spPr>
      </p:sp>
      <p:sp>
        <p:nvSpPr>
          <p:cNvPr id="3" name="Notes Placeholder 2"/>
          <p:cNvSpPr>
            <a:spLocks noGrp="1"/>
          </p:cNvSpPr>
          <p:nvPr>
            <p:ph type="body" idx="1"/>
          </p:nvPr>
        </p:nvSpPr>
        <p:spPr/>
        <p:txBody>
          <a:bodyPr>
            <a:normAutofit/>
          </a:bodyPr>
          <a:lstStyle/>
          <a:p>
            <a:endParaRPr lang="en-US" sz="1200" u="sng" kern="1200" dirty="0" smtClean="0">
              <a:solidFill>
                <a:schemeClr val="tx1"/>
              </a:solidFill>
              <a:latin typeface="Segoe" pitchFamily="34" charset="0"/>
              <a:ea typeface="+mn-ea"/>
              <a:cs typeface="+mn-cs"/>
            </a:endParaRPr>
          </a:p>
        </p:txBody>
      </p:sp>
      <p:sp>
        <p:nvSpPr>
          <p:cNvPr id="4" name="Header Placeholder 3"/>
          <p:cNvSpPr>
            <a:spLocks noGrp="1"/>
          </p:cNvSpPr>
          <p:nvPr>
            <p:ph type="hdr" sz="quarter" idx="10"/>
          </p:nvPr>
        </p:nvSpPr>
        <p:spPr/>
        <p:txBody>
          <a:bodyPr/>
          <a:lstStyle/>
          <a:p>
            <a:pPr algn="l" defTabSz="1217613" rtl="0" fontAlgn="base">
              <a:spcBef>
                <a:spcPct val="0"/>
              </a:spcBef>
              <a:spcAft>
                <a:spcPct val="0"/>
              </a:spcAft>
            </a:pPr>
            <a:endParaRPr lang="en-US" sz="1200" kern="1200" dirty="0">
              <a:solidFill>
                <a:prstClr val="black"/>
              </a:solidFill>
              <a:latin typeface="Arial" charset="0"/>
              <a:ea typeface="+mn-ea"/>
              <a:cs typeface="+mn-cs"/>
            </a:endParaRPr>
          </a:p>
        </p:txBody>
      </p:sp>
      <p:sp>
        <p:nvSpPr>
          <p:cNvPr id="5" name="Date Placeholder 4"/>
          <p:cNvSpPr>
            <a:spLocks noGrp="1"/>
          </p:cNvSpPr>
          <p:nvPr>
            <p:ph type="dt" idx="11"/>
          </p:nvPr>
        </p:nvSpPr>
        <p:spPr/>
        <p:txBody>
          <a:bodyPr/>
          <a:lstStyle/>
          <a:p>
            <a:pPr algn="r" defTabSz="1217613" rtl="0" fontAlgn="base">
              <a:spcBef>
                <a:spcPct val="0"/>
              </a:spcBef>
              <a:spcAft>
                <a:spcPct val="0"/>
              </a:spcAft>
            </a:pPr>
            <a:fld id="{81331B57-0BE5-4F82-AA58-76F53EFF3ADA}" type="datetime8">
              <a:rPr lang="en-US" sz="1200" kern="1200">
                <a:solidFill>
                  <a:prstClr val="black"/>
                </a:solidFill>
                <a:latin typeface="Arial" charset="0"/>
                <a:ea typeface="+mn-ea"/>
                <a:cs typeface="+mn-cs"/>
              </a:rPr>
              <a:pPr algn="r" defTabSz="1217613" rtl="0" fontAlgn="base">
                <a:spcBef>
                  <a:spcPct val="0"/>
                </a:spcBef>
                <a:spcAft>
                  <a:spcPct val="0"/>
                </a:spcAft>
              </a:pPr>
              <a:t>11/6/2008 3:53 PM</a:t>
            </a:fld>
            <a:endParaRPr lang="en-US" sz="1200" kern="1200" dirty="0">
              <a:solidFill>
                <a:prstClr val="black"/>
              </a:solidFill>
              <a:latin typeface="Arial" charset="0"/>
              <a:ea typeface="+mn-ea"/>
              <a:cs typeface="+mn-cs"/>
            </a:endParaRPr>
          </a:p>
        </p:txBody>
      </p:sp>
      <p:sp>
        <p:nvSpPr>
          <p:cNvPr id="6" name="Footer Placeholder 5"/>
          <p:cNvSpPr>
            <a:spLocks noGrp="1"/>
          </p:cNvSpPr>
          <p:nvPr>
            <p:ph type="ftr" sz="quarter" idx="12"/>
          </p:nvPr>
        </p:nvSpPr>
        <p:spPr/>
        <p:txBody>
          <a:bodyPr/>
          <a:lstStyle/>
          <a:p>
            <a:pPr algn="l" defTabSz="1217613" rtl="0" fontAlgn="base">
              <a:spcBef>
                <a:spcPct val="0"/>
              </a:spcBef>
              <a:spcAft>
                <a:spcPct val="0"/>
              </a:spcAft>
            </a:pPr>
            <a:r>
              <a:rPr lang="en-US" sz="1200" kern="1200" dirty="0">
                <a:solidFill>
                  <a:prstClr val="black"/>
                </a:solidFill>
                <a:latin typeface="Arial" charset="0"/>
                <a:ea typeface="+mn-ea"/>
                <a:cs typeface="+mn-cs"/>
              </a:rPr>
              <a:t>© 2006 Microsoft Corporation. All rights reserved. Microsoft, Windows, Windows Vista and other product names are or may be registered trademarks and/or trademarks in the U.S. and/or other countries.</a:t>
            </a:r>
          </a:p>
          <a:p>
            <a:pPr algn="l" defTabSz="1217613" rtl="0" fontAlgn="base">
              <a:spcBef>
                <a:spcPct val="0"/>
              </a:spcBef>
              <a:spcAft>
                <a:spcPct val="0"/>
              </a:spcAft>
            </a:pPr>
            <a:r>
              <a:rPr lang="en-US" sz="1200" kern="1200" dirty="0">
                <a:solidFill>
                  <a:prstClr val="black"/>
                </a:solidFill>
                <a:latin typeface="Arial"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prstClr val="black"/>
                </a:solidFill>
                <a:latin typeface="Arial" charset="0"/>
                <a:ea typeface="+mn-ea"/>
                <a:cs typeface="+mn-cs"/>
              </a:rPr>
            </a:br>
            <a:r>
              <a:rPr lang="en-US" sz="1200" kern="1200" dirty="0">
                <a:solidFill>
                  <a:prstClr val="black"/>
                </a:solidFill>
                <a:latin typeface="Arial" charset="0"/>
                <a:ea typeface="+mn-ea"/>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defTabSz="1217613" rtl="0" fontAlgn="base">
              <a:spcBef>
                <a:spcPct val="0"/>
              </a:spcBef>
              <a:spcAft>
                <a:spcPct val="0"/>
              </a:spcAft>
            </a:pPr>
            <a:fld id="{EC87E0CF-87F6-4B58-B8B8-DCAB2DAAF3CA}" type="slidenum">
              <a:rPr lang="en-US" sz="1200" kern="1200">
                <a:solidFill>
                  <a:prstClr val="black"/>
                </a:solidFill>
                <a:latin typeface="Arial" charset="0"/>
                <a:ea typeface="+mn-ea"/>
                <a:cs typeface="+mn-cs"/>
              </a:rPr>
              <a:pPr algn="r" defTabSz="1217613" rtl="0" fontAlgn="base">
                <a:spcBef>
                  <a:spcPct val="0"/>
                </a:spcBef>
                <a:spcAft>
                  <a:spcPct val="0"/>
                </a:spcAft>
              </a:pPr>
              <a:t>12</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1217613" rtl="0" fontAlgn="base">
              <a:spcBef>
                <a:spcPct val="0"/>
              </a:spcBef>
              <a:spcAft>
                <a:spcPct val="0"/>
              </a:spcAft>
              <a:defRPr/>
            </a:pPr>
            <a:fld id="{46027C3B-7B42-4104-825F-B29C896174F6}" type="slidenum">
              <a:rPr lang="en-US" sz="1200" kern="1200">
                <a:solidFill>
                  <a:prstClr val="black"/>
                </a:solidFill>
                <a:latin typeface="Arial" charset="0"/>
                <a:ea typeface="+mn-ea"/>
                <a:cs typeface="+mn-cs"/>
              </a:rPr>
              <a:pPr algn="r" defTabSz="1217613" rtl="0" fontAlgn="base">
                <a:spcBef>
                  <a:spcPct val="0"/>
                </a:spcBef>
                <a:spcAft>
                  <a:spcPct val="0"/>
                </a:spcAft>
                <a:defRPr/>
              </a:pPr>
              <a:t>13</a:t>
            </a:fld>
            <a:endParaRPr lang="en-US" sz="1200" kern="1200">
              <a:solidFill>
                <a:prstClr val="black"/>
              </a:solidFill>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defTabSz="1217613" rtl="0" fontAlgn="base">
              <a:spcBef>
                <a:spcPct val="0"/>
              </a:spcBef>
              <a:spcAft>
                <a:spcPct val="0"/>
              </a:spcAft>
            </a:pPr>
            <a:fld id="{B874D910-DBF5-4DCC-9571-4779B3201020}" type="slidenum">
              <a:rPr lang="en-US" sz="1200" kern="1200">
                <a:solidFill>
                  <a:prstClr val="black"/>
                </a:solidFill>
                <a:latin typeface="Arial" charset="0"/>
                <a:ea typeface="+mn-ea"/>
                <a:cs typeface="+mn-cs"/>
              </a:rPr>
              <a:pPr algn="r" defTabSz="1217613" rtl="0" fontAlgn="base">
                <a:spcBef>
                  <a:spcPct val="0"/>
                </a:spcBef>
                <a:spcAft>
                  <a:spcPct val="0"/>
                </a:spcAft>
              </a:pPr>
              <a:t>14</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1217613" rtl="0" fontAlgn="base">
              <a:spcBef>
                <a:spcPct val="0"/>
              </a:spcBef>
              <a:spcAft>
                <a:spcPct val="0"/>
              </a:spcAft>
              <a:defRPr/>
            </a:pPr>
            <a:fld id="{63B97E07-DB04-4948-88F1-AD8A40D4545E}" type="slidenum">
              <a:rPr lang="en-US" sz="1200" kern="1200">
                <a:solidFill>
                  <a:prstClr val="black"/>
                </a:solidFill>
                <a:latin typeface="Arial" charset="0"/>
                <a:ea typeface="+mn-ea"/>
                <a:cs typeface="+mn-cs"/>
              </a:rPr>
              <a:pPr algn="r" defTabSz="1217613" rtl="0" fontAlgn="base">
                <a:spcBef>
                  <a:spcPct val="0"/>
                </a:spcBef>
                <a:spcAft>
                  <a:spcPct val="0"/>
                </a:spcAft>
                <a:defRPr/>
              </a:pPr>
              <a:t>15</a:t>
            </a:fld>
            <a:endParaRPr lang="en-US" sz="1200" kern="1200" dirty="0">
              <a:solidFill>
                <a:prstClr val="black"/>
              </a:solidFill>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Silverlight_logo_white.png"/>
          <p:cNvPicPr>
            <a:picLocks noChangeAspect="1"/>
          </p:cNvPicPr>
          <p:nvPr userDrawn="1"/>
        </p:nvPicPr>
        <p:blipFill>
          <a:blip r:embed="rId3"/>
          <a:srcRect/>
          <a:stretch>
            <a:fillRect/>
          </a:stretch>
        </p:blipFill>
        <p:spPr bwMode="auto">
          <a:xfrm>
            <a:off x="381100" y="231785"/>
            <a:ext cx="2022208" cy="682616"/>
          </a:xfrm>
          <a:prstGeom prst="rect">
            <a:avLst/>
          </a:prstGeom>
          <a:noFill/>
          <a:ln w="9525">
            <a:noFill/>
            <a:miter lim="800000"/>
            <a:headEnd/>
            <a:tailEnd/>
          </a:ln>
        </p:spPr>
      </p:pic>
      <p:sp>
        <p:nvSpPr>
          <p:cNvPr id="2" name="Title 1"/>
          <p:cNvSpPr>
            <a:spLocks noGrp="1"/>
          </p:cNvSpPr>
          <p:nvPr>
            <p:ph type="ctrTitle"/>
          </p:nvPr>
        </p:nvSpPr>
        <p:spPr>
          <a:xfrm>
            <a:off x="-170065" y="2821190"/>
            <a:ext cx="8031428" cy="609398"/>
          </a:xfrm>
        </p:spPr>
        <p:txBody>
          <a:bodyPr anchor="b" anchorCtr="0"/>
          <a:lstStyle>
            <a:lvl1pPr algn="r">
              <a:lnSpc>
                <a:spcPct val="90000"/>
              </a:lnSpc>
              <a:defRPr sz="4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1247" y="3430595"/>
            <a:ext cx="7690116" cy="332399"/>
          </a:xfrm>
        </p:spPr>
        <p:txBody>
          <a:bodyPr/>
          <a:lstStyle>
            <a:lvl1pPr marL="0" indent="0" algn="r">
              <a:lnSpc>
                <a:spcPct val="90000"/>
              </a:lnSpc>
              <a:spcBef>
                <a:spcPts val="0"/>
              </a:spcBef>
              <a:buNone/>
              <a:defRPr sz="2400" baseline="0">
                <a:solidFill>
                  <a:schemeClr val="accent1"/>
                </a:solidFill>
              </a:defRPr>
            </a:lvl1pPr>
            <a:lvl2pPr marL="609444" indent="0" algn="ctr">
              <a:buNone/>
              <a:defRPr>
                <a:solidFill>
                  <a:schemeClr val="tx1">
                    <a:tint val="75000"/>
                  </a:schemeClr>
                </a:solidFill>
              </a:defRPr>
            </a:lvl2pPr>
            <a:lvl3pPr marL="1218889" indent="0" algn="ctr">
              <a:buNone/>
              <a:defRPr>
                <a:solidFill>
                  <a:schemeClr val="tx1">
                    <a:tint val="75000"/>
                  </a:schemeClr>
                </a:solidFill>
              </a:defRPr>
            </a:lvl3pPr>
            <a:lvl4pPr marL="1828333" indent="0" algn="ctr">
              <a:buNone/>
              <a:defRPr>
                <a:solidFill>
                  <a:schemeClr val="tx1">
                    <a:tint val="75000"/>
                  </a:schemeClr>
                </a:solidFill>
              </a:defRPr>
            </a:lvl4pPr>
            <a:lvl5pPr marL="2437779" indent="0" algn="ctr">
              <a:buNone/>
              <a:defRPr>
                <a:solidFill>
                  <a:schemeClr val="tx1">
                    <a:tint val="75000"/>
                  </a:schemeClr>
                </a:solidFill>
              </a:defRPr>
            </a:lvl5pPr>
            <a:lvl6pPr marL="3047224" indent="0" algn="ctr">
              <a:buNone/>
              <a:defRPr>
                <a:solidFill>
                  <a:schemeClr val="tx1">
                    <a:tint val="75000"/>
                  </a:schemeClr>
                </a:solidFill>
              </a:defRPr>
            </a:lvl6pPr>
            <a:lvl7pPr marL="3656667" indent="0" algn="ctr">
              <a:buNone/>
              <a:defRPr>
                <a:solidFill>
                  <a:schemeClr val="tx1">
                    <a:tint val="75000"/>
                  </a:schemeClr>
                </a:solidFill>
              </a:defRPr>
            </a:lvl7pPr>
            <a:lvl8pPr marL="4266112" indent="0" algn="ctr">
              <a:buNone/>
              <a:defRPr>
                <a:solidFill>
                  <a:schemeClr val="tx1">
                    <a:tint val="75000"/>
                  </a:schemeClr>
                </a:solidFill>
              </a:defRPr>
            </a:lvl8pPr>
            <a:lvl9pPr marL="4875557"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Silverlight_logo_white.png"/>
          <p:cNvPicPr>
            <a:picLocks noChangeAspect="1"/>
          </p:cNvPicPr>
          <p:nvPr userDrawn="1"/>
        </p:nvPicPr>
        <p:blipFill>
          <a:blip r:embed="rId2"/>
          <a:srcRect/>
          <a:stretch>
            <a:fillRect/>
          </a:stretch>
        </p:blipFill>
        <p:spPr bwMode="auto">
          <a:xfrm>
            <a:off x="7663669" y="6053138"/>
            <a:ext cx="1112333" cy="34766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3708" y="1201746"/>
            <a:ext cx="3997854" cy="886397"/>
          </a:xfrm>
        </p:spPr>
        <p:txBody>
          <a:bodyPr anchor="b"/>
          <a:lstStyle>
            <a:lvl1pPr marL="0" indent="0">
              <a:lnSpc>
                <a:spcPct val="90000"/>
              </a:lnSpc>
              <a:spcBef>
                <a:spcPts val="0"/>
              </a:spcBef>
              <a:buNone/>
              <a:defRPr sz="3200" b="0" baseline="0">
                <a:solidFill>
                  <a:schemeClr val="tx1"/>
                </a:solidFill>
                <a:latin typeface="+mn-lt"/>
              </a:defRPr>
            </a:lvl1pPr>
            <a:lvl2pPr marL="609444" indent="0">
              <a:buNone/>
              <a:defRPr sz="2700" b="1"/>
            </a:lvl2pPr>
            <a:lvl3pPr marL="1218889" indent="0">
              <a:buNone/>
              <a:defRPr sz="2400" b="1"/>
            </a:lvl3pPr>
            <a:lvl4pPr marL="1828333" indent="0">
              <a:buNone/>
              <a:defRPr sz="2100" b="1"/>
            </a:lvl4pPr>
            <a:lvl5pPr marL="2437779" indent="0">
              <a:buNone/>
              <a:defRPr sz="2100" b="1"/>
            </a:lvl5pPr>
            <a:lvl6pPr marL="3047224" indent="0">
              <a:buNone/>
              <a:defRPr sz="2100" b="1"/>
            </a:lvl6pPr>
            <a:lvl7pPr marL="3656667" indent="0">
              <a:buNone/>
              <a:defRPr sz="2100" b="1"/>
            </a:lvl7pPr>
            <a:lvl8pPr marL="4266112" indent="0">
              <a:buNone/>
              <a:defRPr sz="2100" b="1"/>
            </a:lvl8pPr>
            <a:lvl9pPr marL="4875557"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353712" y="1793880"/>
            <a:ext cx="4019021" cy="2197525"/>
          </a:xfrm>
        </p:spPr>
        <p:txBody>
          <a:bodyPr/>
          <a:lstStyle>
            <a:lvl1pPr marL="375613" indent="-375613">
              <a:buFont typeface="Arial" pitchFamily="34" charset="0"/>
              <a:buChar char="•"/>
              <a:defRPr sz="2800">
                <a:solidFill>
                  <a:schemeClr val="tx1"/>
                </a:solidFill>
              </a:defRPr>
            </a:lvl1pPr>
            <a:lvl2pPr marL="749463" indent="-354451">
              <a:buFont typeface="Arial" pitchFamily="34" charset="0"/>
              <a:buChar char="•"/>
              <a:defRPr sz="2400">
                <a:solidFill>
                  <a:schemeClr val="tx1"/>
                </a:solidFill>
              </a:defRPr>
            </a:lvl2pPr>
            <a:lvl3pPr marL="1084516" indent="-324473">
              <a:buFont typeface="Arial" pitchFamily="34" charset="0"/>
              <a:buChar char="•"/>
              <a:defRPr sz="2000">
                <a:solidFill>
                  <a:schemeClr val="tx1"/>
                </a:solidFill>
              </a:defRPr>
            </a:lvl3pPr>
            <a:lvl4pPr marL="1400171" indent="-305076">
              <a:buFont typeface="Arial" pitchFamily="34" charset="0"/>
              <a:buChar char="•"/>
              <a:defRPr sz="2000">
                <a:solidFill>
                  <a:schemeClr val="tx1"/>
                </a:solidFill>
              </a:defRPr>
            </a:lvl4pPr>
            <a:lvl5pPr marL="1705247" indent="-275096">
              <a:buFont typeface="Arial" pitchFamily="34" charset="0"/>
              <a:buChar char="•"/>
              <a:defRPr sz="2000">
                <a:solidFill>
                  <a:schemeClr val="tx1"/>
                </a:solidFill>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55663" y="1201746"/>
            <a:ext cx="4020343" cy="886397"/>
          </a:xfrm>
        </p:spPr>
        <p:txBody>
          <a:bodyPr anchor="b"/>
          <a:lstStyle>
            <a:lvl1pPr marL="0" indent="0">
              <a:lnSpc>
                <a:spcPct val="90000"/>
              </a:lnSpc>
              <a:spcBef>
                <a:spcPts val="0"/>
              </a:spcBef>
              <a:buNone/>
              <a:defRPr sz="3200" b="0">
                <a:solidFill>
                  <a:schemeClr val="tx1"/>
                </a:solidFill>
                <a:latin typeface="+mn-lt"/>
              </a:defRPr>
            </a:lvl1pPr>
            <a:lvl2pPr marL="609444" indent="0">
              <a:buNone/>
              <a:defRPr sz="2700" b="1"/>
            </a:lvl2pPr>
            <a:lvl3pPr marL="1218889" indent="0">
              <a:buNone/>
              <a:defRPr sz="2400" b="1"/>
            </a:lvl3pPr>
            <a:lvl4pPr marL="1828333" indent="0">
              <a:buNone/>
              <a:defRPr sz="2100" b="1"/>
            </a:lvl4pPr>
            <a:lvl5pPr marL="2437779" indent="0">
              <a:buNone/>
              <a:defRPr sz="2100" b="1"/>
            </a:lvl5pPr>
            <a:lvl6pPr marL="3047224" indent="0">
              <a:buNone/>
              <a:defRPr sz="2100" b="1"/>
            </a:lvl6pPr>
            <a:lvl7pPr marL="3656667" indent="0">
              <a:buNone/>
              <a:defRPr sz="2100" b="1"/>
            </a:lvl7pPr>
            <a:lvl8pPr marL="4266112" indent="0">
              <a:buNone/>
              <a:defRPr sz="2100" b="1"/>
            </a:lvl8pPr>
            <a:lvl9pPr marL="487555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4755663" y="1793880"/>
            <a:ext cx="4020343" cy="2197525"/>
          </a:xfrm>
        </p:spPr>
        <p:txBody>
          <a:bodyPr/>
          <a:lstStyle>
            <a:lvl1pPr marL="395010" indent="-395010">
              <a:buFont typeface="Arial" pitchFamily="34" charset="0"/>
              <a:buChar char="•"/>
              <a:defRPr sz="2800">
                <a:solidFill>
                  <a:schemeClr val="tx1"/>
                </a:solidFill>
              </a:defRPr>
            </a:lvl1pPr>
            <a:lvl2pPr marL="760043" indent="-365032">
              <a:buFont typeface="Arial" pitchFamily="34" charset="0"/>
              <a:buChar char="•"/>
              <a:defRPr sz="2400">
                <a:solidFill>
                  <a:schemeClr val="tx1"/>
                </a:solidFill>
              </a:defRPr>
            </a:lvl2pPr>
            <a:lvl3pPr marL="1095096" indent="-326236">
              <a:buFont typeface="Arial" pitchFamily="34" charset="0"/>
              <a:buChar char="•"/>
              <a:defRPr sz="2000">
                <a:solidFill>
                  <a:schemeClr val="tx1"/>
                </a:solidFill>
              </a:defRPr>
            </a:lvl3pPr>
            <a:lvl4pPr marL="1400171" indent="-315657">
              <a:buFont typeface="Arial" pitchFamily="34" charset="0"/>
              <a:buChar char="•"/>
              <a:defRPr sz="2000">
                <a:solidFill>
                  <a:schemeClr val="tx1"/>
                </a:solidFill>
              </a:defRPr>
            </a:lvl4pPr>
            <a:lvl5pPr marL="1705247" indent="-294495">
              <a:buFont typeface="Arial" pitchFamily="34" charset="0"/>
              <a:buChar char="•"/>
              <a:defRPr sz="2000">
                <a:solidFill>
                  <a:schemeClr val="tx1"/>
                </a:solidFill>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Silverlight_logo_white.png"/>
          <p:cNvPicPr>
            <a:picLocks noChangeAspect="1"/>
          </p:cNvPicPr>
          <p:nvPr userDrawn="1"/>
        </p:nvPicPr>
        <p:blipFill>
          <a:blip r:embed="rId2"/>
          <a:srcRect/>
          <a:stretch>
            <a:fillRect/>
          </a:stretch>
        </p:blipFill>
        <p:spPr bwMode="auto">
          <a:xfrm>
            <a:off x="7663669" y="6053138"/>
            <a:ext cx="1112333" cy="3476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No Silverligh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5" descr="Silverlight_logo_white.png"/>
          <p:cNvPicPr>
            <a:picLocks noChangeAspect="1"/>
          </p:cNvPicPr>
          <p:nvPr userDrawn="1"/>
        </p:nvPicPr>
        <p:blipFill>
          <a:blip r:embed="rId2"/>
          <a:srcRect/>
          <a:stretch>
            <a:fillRect/>
          </a:stretch>
        </p:blipFill>
        <p:spPr bwMode="auto">
          <a:xfrm>
            <a:off x="7663669" y="6053138"/>
            <a:ext cx="1112333" cy="3476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207608" y="2821190"/>
            <a:ext cx="6650815" cy="609398"/>
          </a:xfrm>
        </p:spPr>
        <p:txBody>
          <a:bodyPr anchor="b" anchorCtr="0"/>
          <a:lstStyle>
            <a:lvl1pPr algn="l">
              <a:lnSpc>
                <a:spcPct val="90000"/>
              </a:lnSpc>
              <a:defRPr sz="4400">
                <a:solidFill>
                  <a:schemeClr val="tx1"/>
                </a:solidFil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207608" y="3430595"/>
            <a:ext cx="6650815" cy="332399"/>
          </a:xfrm>
        </p:spPr>
        <p:txBody>
          <a:bodyPr/>
          <a:lstStyle>
            <a:lvl1pPr marL="0" indent="0" algn="l">
              <a:lnSpc>
                <a:spcPct val="90000"/>
              </a:lnSpc>
              <a:spcBef>
                <a:spcPts val="0"/>
              </a:spcBef>
              <a:buNone/>
              <a:defRPr sz="2400" baseline="0">
                <a:solidFill>
                  <a:schemeClr val="accent1"/>
                </a:solidFill>
              </a:defRPr>
            </a:lvl1pPr>
            <a:lvl2pPr marL="609444" indent="0" algn="ctr">
              <a:buNone/>
              <a:defRPr>
                <a:solidFill>
                  <a:schemeClr val="tx1">
                    <a:tint val="75000"/>
                  </a:schemeClr>
                </a:solidFill>
              </a:defRPr>
            </a:lvl2pPr>
            <a:lvl3pPr marL="1218889" indent="0" algn="ctr">
              <a:buNone/>
              <a:defRPr>
                <a:solidFill>
                  <a:schemeClr val="tx1">
                    <a:tint val="75000"/>
                  </a:schemeClr>
                </a:solidFill>
              </a:defRPr>
            </a:lvl3pPr>
            <a:lvl4pPr marL="1828333" indent="0" algn="ctr">
              <a:buNone/>
              <a:defRPr>
                <a:solidFill>
                  <a:schemeClr val="tx1">
                    <a:tint val="75000"/>
                  </a:schemeClr>
                </a:solidFill>
              </a:defRPr>
            </a:lvl4pPr>
            <a:lvl5pPr marL="2437779" indent="0" algn="ctr">
              <a:buNone/>
              <a:defRPr>
                <a:solidFill>
                  <a:schemeClr val="tx1">
                    <a:tint val="75000"/>
                  </a:schemeClr>
                </a:solidFill>
              </a:defRPr>
            </a:lvl5pPr>
            <a:lvl6pPr marL="3047224" indent="0" algn="ctr">
              <a:buNone/>
              <a:defRPr>
                <a:solidFill>
                  <a:schemeClr val="tx1">
                    <a:tint val="75000"/>
                  </a:schemeClr>
                </a:solidFill>
              </a:defRPr>
            </a:lvl6pPr>
            <a:lvl7pPr marL="3656667" indent="0" algn="ctr">
              <a:buNone/>
              <a:defRPr>
                <a:solidFill>
                  <a:schemeClr val="tx1">
                    <a:tint val="75000"/>
                  </a:schemeClr>
                </a:solidFill>
              </a:defRPr>
            </a:lvl7pPr>
            <a:lvl8pPr marL="4266112" indent="0" algn="ctr">
              <a:buNone/>
              <a:defRPr>
                <a:solidFill>
                  <a:schemeClr val="tx1">
                    <a:tint val="75000"/>
                  </a:schemeClr>
                </a:solidFill>
              </a:defRPr>
            </a:lvl8pPr>
            <a:lvl9pPr marL="4875557"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61"/>
            <a:ext cx="8382000" cy="2012859"/>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61"/>
            <a:ext cx="8382000" cy="2012859"/>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5"/>
            <a:ext cx="9144001" cy="619125"/>
          </a:xfrm>
          <a:solidFill>
            <a:srgbClr val="FFFF99"/>
          </a:solidFill>
        </p:spPr>
        <p:txBody>
          <a:bodyPr lIns="203148" tIns="101574" rIns="203148" bIns="101574"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a:xfrm>
            <a:off x="353708" y="1201738"/>
            <a:ext cx="8381802" cy="387798"/>
          </a:xfrm>
        </p:spPr>
        <p:txBody>
          <a:bodyPr rtlCol="0"/>
          <a:lstStyle/>
          <a:p>
            <a:pPr lvl="0"/>
            <a:endParaRPr lang="en-US" noProof="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0"/>
            <a:ext cx="8393113" cy="6093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416052"/>
            <a:ext cx="4117975" cy="2400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1376" y="1416051"/>
            <a:ext cx="4117975" cy="387798"/>
          </a:xfrm>
        </p:spPr>
        <p:txBody>
          <a:bodyPr/>
          <a:lstStyle/>
          <a:p>
            <a:endParaRPr lang="en-US"/>
          </a:p>
        </p:txBody>
      </p:sp>
    </p:spTree>
  </p:cSld>
  <p:clrMapOvr>
    <a:masterClrMapping/>
  </p:clrMapOvr>
  <p:transition>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01661" y="2783090"/>
            <a:ext cx="8031428" cy="609398"/>
          </a:xfrm>
        </p:spPr>
        <p:txBody>
          <a:bodyPr anchor="b" anchorCtr="0"/>
          <a:lstStyle>
            <a:lvl1pPr algn="l">
              <a:lnSpc>
                <a:spcPct val="90000"/>
              </a:lnSpc>
              <a:defRPr sz="4400">
                <a:solidFill>
                  <a:schemeClr val="tx1"/>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771726" y="4687897"/>
            <a:ext cx="3896740" cy="664797"/>
          </a:xfrm>
        </p:spPr>
        <p:txBody>
          <a:bodyPr/>
          <a:lstStyle>
            <a:lvl1pPr marL="0" indent="0" algn="l">
              <a:lnSpc>
                <a:spcPct val="90000"/>
              </a:lnSpc>
              <a:spcBef>
                <a:spcPts val="0"/>
              </a:spcBef>
              <a:buNone/>
              <a:defRPr sz="2400" baseline="0">
                <a:solidFill>
                  <a:schemeClr val="accent1"/>
                </a:solidFill>
              </a:defRPr>
            </a:lvl1pPr>
            <a:lvl2pPr marL="609444" indent="0" algn="ctr">
              <a:buNone/>
              <a:defRPr>
                <a:solidFill>
                  <a:schemeClr val="tx1">
                    <a:tint val="75000"/>
                  </a:schemeClr>
                </a:solidFill>
              </a:defRPr>
            </a:lvl2pPr>
            <a:lvl3pPr marL="1218889" indent="0" algn="ctr">
              <a:buNone/>
              <a:defRPr>
                <a:solidFill>
                  <a:schemeClr val="tx1">
                    <a:tint val="75000"/>
                  </a:schemeClr>
                </a:solidFill>
              </a:defRPr>
            </a:lvl3pPr>
            <a:lvl4pPr marL="1828333" indent="0" algn="ctr">
              <a:buNone/>
              <a:defRPr>
                <a:solidFill>
                  <a:schemeClr val="tx1">
                    <a:tint val="75000"/>
                  </a:schemeClr>
                </a:solidFill>
              </a:defRPr>
            </a:lvl4pPr>
            <a:lvl5pPr marL="2437779" indent="0" algn="ctr">
              <a:buNone/>
              <a:defRPr>
                <a:solidFill>
                  <a:schemeClr val="tx1">
                    <a:tint val="75000"/>
                  </a:schemeClr>
                </a:solidFill>
              </a:defRPr>
            </a:lvl5pPr>
            <a:lvl6pPr marL="3047224" indent="0" algn="ctr">
              <a:buNone/>
              <a:defRPr>
                <a:solidFill>
                  <a:schemeClr val="tx1">
                    <a:tint val="75000"/>
                  </a:schemeClr>
                </a:solidFill>
              </a:defRPr>
            </a:lvl6pPr>
            <a:lvl7pPr marL="3656667" indent="0" algn="ctr">
              <a:buNone/>
              <a:defRPr>
                <a:solidFill>
                  <a:schemeClr val="tx1">
                    <a:tint val="75000"/>
                  </a:schemeClr>
                </a:solidFill>
              </a:defRPr>
            </a:lvl7pPr>
            <a:lvl8pPr marL="4266112" indent="0" algn="ctr">
              <a:buNone/>
              <a:defRPr>
                <a:solidFill>
                  <a:schemeClr val="tx1">
                    <a:tint val="75000"/>
                  </a:schemeClr>
                </a:solidFill>
              </a:defRPr>
            </a:lvl8pPr>
            <a:lvl9pPr marL="4875557"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9" descr="Silverlight_logo_white.png"/>
          <p:cNvPicPr>
            <a:picLocks noChangeAspect="1"/>
          </p:cNvPicPr>
          <p:nvPr userDrawn="1"/>
        </p:nvPicPr>
        <p:blipFill>
          <a:blip r:embed="rId2"/>
          <a:srcRect/>
          <a:stretch>
            <a:fillRect/>
          </a:stretch>
        </p:blipFill>
        <p:spPr bwMode="auto">
          <a:xfrm>
            <a:off x="7663669" y="6053138"/>
            <a:ext cx="1112333" cy="3476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53708" y="1201747"/>
            <a:ext cx="8382000" cy="2012859"/>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_Expression">
    <p:spTree>
      <p:nvGrpSpPr>
        <p:cNvPr id="1" name=""/>
        <p:cNvGrpSpPr/>
        <p:nvPr/>
      </p:nvGrpSpPr>
      <p:grpSpPr>
        <a:xfrm>
          <a:off x="0" y="0"/>
          <a:ext cx="0" cy="0"/>
          <a:chOff x="0" y="0"/>
          <a:chExt cx="0" cy="0"/>
        </a:xfrm>
      </p:grpSpPr>
      <p:pic>
        <p:nvPicPr>
          <p:cNvPr id="5" name="Picture 8" descr="blue_bar_dusktemplate.png"/>
          <p:cNvPicPr>
            <a:picLocks noChangeAspect="1"/>
          </p:cNvPicPr>
          <p:nvPr userDrawn="1"/>
        </p:nvPicPr>
        <p:blipFill>
          <a:blip r:embed="rId2"/>
          <a:srcRect/>
          <a:stretch>
            <a:fillRect/>
          </a:stretch>
        </p:blipFill>
        <p:spPr bwMode="auto">
          <a:xfrm>
            <a:off x="0" y="6002338"/>
            <a:ext cx="9144000" cy="627062"/>
          </a:xfrm>
          <a:prstGeom prst="rect">
            <a:avLst/>
          </a:prstGeom>
          <a:noFill/>
          <a:ln w="9525">
            <a:noFill/>
            <a:miter lim="800000"/>
            <a:headEnd/>
            <a:tailEnd/>
          </a:ln>
        </p:spPr>
      </p:pic>
      <p:pic>
        <p:nvPicPr>
          <p:cNvPr id="6" name="Picture 10" descr="ms_expression_logo.png"/>
          <p:cNvPicPr>
            <a:picLocks/>
          </p:cNvPicPr>
          <p:nvPr userDrawn="1"/>
        </p:nvPicPr>
        <p:blipFill>
          <a:blip r:embed="rId3"/>
          <a:srcRect/>
          <a:stretch>
            <a:fillRect/>
          </a:stretch>
        </p:blipFill>
        <p:spPr bwMode="auto">
          <a:xfrm>
            <a:off x="7861363" y="6111875"/>
            <a:ext cx="914638" cy="2889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5"/>
          <p:cNvSpPr>
            <a:spLocks noGrp="1"/>
          </p:cNvSpPr>
          <p:nvPr>
            <p:ph type="body" sz="quarter" idx="10"/>
          </p:nvPr>
        </p:nvSpPr>
        <p:spPr>
          <a:xfrm>
            <a:off x="353708" y="1201747"/>
            <a:ext cx="8382000" cy="2012859"/>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_MSnet">
    <p:spTree>
      <p:nvGrpSpPr>
        <p:cNvPr id="1" name=""/>
        <p:cNvGrpSpPr/>
        <p:nvPr/>
      </p:nvGrpSpPr>
      <p:grpSpPr>
        <a:xfrm>
          <a:off x="0" y="0"/>
          <a:ext cx="0" cy="0"/>
          <a:chOff x="0" y="0"/>
          <a:chExt cx="0" cy="0"/>
        </a:xfrm>
      </p:grpSpPr>
      <p:pic>
        <p:nvPicPr>
          <p:cNvPr id="5" name="Picture 10" descr="blue_bar_dusktemplate.png"/>
          <p:cNvPicPr>
            <a:picLocks noChangeAspect="1"/>
          </p:cNvPicPr>
          <p:nvPr userDrawn="1"/>
        </p:nvPicPr>
        <p:blipFill>
          <a:blip r:embed="rId2"/>
          <a:srcRect/>
          <a:stretch>
            <a:fillRect/>
          </a:stretch>
        </p:blipFill>
        <p:spPr bwMode="auto">
          <a:xfrm>
            <a:off x="0" y="6002338"/>
            <a:ext cx="9144000" cy="6270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5"/>
          <p:cNvSpPr>
            <a:spLocks noGrp="1"/>
          </p:cNvSpPr>
          <p:nvPr>
            <p:ph type="body" sz="quarter" idx="10"/>
          </p:nvPr>
        </p:nvSpPr>
        <p:spPr>
          <a:xfrm>
            <a:off x="353708" y="1201747"/>
            <a:ext cx="8382000" cy="2012859"/>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_ASPnet">
    <p:spTree>
      <p:nvGrpSpPr>
        <p:cNvPr id="1" name=""/>
        <p:cNvGrpSpPr/>
        <p:nvPr/>
      </p:nvGrpSpPr>
      <p:grpSpPr>
        <a:xfrm>
          <a:off x="0" y="0"/>
          <a:ext cx="0" cy="0"/>
          <a:chOff x="0" y="0"/>
          <a:chExt cx="0" cy="0"/>
        </a:xfrm>
      </p:grpSpPr>
      <p:pic>
        <p:nvPicPr>
          <p:cNvPr id="5" name="Picture 8" descr="blue_bar_dusktemplate.png"/>
          <p:cNvPicPr>
            <a:picLocks noChangeAspect="1"/>
          </p:cNvPicPr>
          <p:nvPr userDrawn="1"/>
        </p:nvPicPr>
        <p:blipFill>
          <a:blip r:embed="rId2"/>
          <a:srcRect/>
          <a:stretch>
            <a:fillRect/>
          </a:stretch>
        </p:blipFill>
        <p:spPr bwMode="auto">
          <a:xfrm>
            <a:off x="0" y="6002338"/>
            <a:ext cx="9144000" cy="6270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5"/>
          <p:cNvSpPr>
            <a:spLocks noGrp="1"/>
          </p:cNvSpPr>
          <p:nvPr>
            <p:ph type="body" sz="quarter" idx="10"/>
          </p:nvPr>
        </p:nvSpPr>
        <p:spPr>
          <a:xfrm>
            <a:off x="353708" y="1201747"/>
            <a:ext cx="8382000" cy="2012859"/>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_VisualStudio">
    <p:spTree>
      <p:nvGrpSpPr>
        <p:cNvPr id="1" name=""/>
        <p:cNvGrpSpPr/>
        <p:nvPr/>
      </p:nvGrpSpPr>
      <p:grpSpPr>
        <a:xfrm>
          <a:off x="0" y="0"/>
          <a:ext cx="0" cy="0"/>
          <a:chOff x="0" y="0"/>
          <a:chExt cx="0" cy="0"/>
        </a:xfrm>
      </p:grpSpPr>
      <p:pic>
        <p:nvPicPr>
          <p:cNvPr id="5" name="Picture 8" descr="blue_bar_dusktemplate.png"/>
          <p:cNvPicPr>
            <a:picLocks noChangeAspect="1"/>
          </p:cNvPicPr>
          <p:nvPr userDrawn="1"/>
        </p:nvPicPr>
        <p:blipFill>
          <a:blip r:embed="rId2"/>
          <a:srcRect/>
          <a:stretch>
            <a:fillRect/>
          </a:stretch>
        </p:blipFill>
        <p:spPr bwMode="auto">
          <a:xfrm>
            <a:off x="0" y="6002338"/>
            <a:ext cx="9144000" cy="627062"/>
          </a:xfrm>
          <a:prstGeom prst="rect">
            <a:avLst/>
          </a:prstGeom>
          <a:noFill/>
          <a:ln w="9525">
            <a:noFill/>
            <a:miter lim="800000"/>
            <a:headEnd/>
            <a:tailEnd/>
          </a:ln>
        </p:spPr>
      </p:pic>
      <p:pic>
        <p:nvPicPr>
          <p:cNvPr id="6" name="Picture 12" descr="visualstudio_whitelogo02.png"/>
          <p:cNvPicPr>
            <a:picLocks/>
          </p:cNvPicPr>
          <p:nvPr userDrawn="1"/>
        </p:nvPicPr>
        <p:blipFill>
          <a:blip r:embed="rId3" cstate="print"/>
          <a:srcRect/>
          <a:stretch>
            <a:fillRect/>
          </a:stretch>
        </p:blipFill>
        <p:spPr bwMode="auto">
          <a:xfrm>
            <a:off x="7232549" y="6157923"/>
            <a:ext cx="1543452" cy="24287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5"/>
          <p:cNvSpPr>
            <a:spLocks noGrp="1"/>
          </p:cNvSpPr>
          <p:nvPr>
            <p:ph type="body" sz="quarter" idx="10"/>
          </p:nvPr>
        </p:nvSpPr>
        <p:spPr>
          <a:xfrm>
            <a:off x="359833" y="1203862"/>
            <a:ext cx="8382000" cy="2012859"/>
          </a:xfrm>
        </p:spPr>
        <p:txBody>
          <a:bodyPr/>
          <a:lstStyle>
            <a:lvl1pPr>
              <a:lnSpc>
                <a:spcPct val="90000"/>
              </a:lnSpc>
              <a:buSzPct val="100000"/>
              <a:buFont typeface="Arial" pitchFamily="34" charset="0"/>
              <a:buChar char="•"/>
              <a:defRPr>
                <a:solidFill>
                  <a:schemeClr val="tx1"/>
                </a:solidFill>
              </a:defRPr>
            </a:lvl1pPr>
            <a:lvl2pPr>
              <a:lnSpc>
                <a:spcPct val="90000"/>
              </a:lnSpc>
              <a:buSzPct val="100000"/>
              <a:buFont typeface="Arial" pitchFamily="34" charset="0"/>
              <a:buChar char="•"/>
              <a:defRPr>
                <a:solidFill>
                  <a:schemeClr val="tx1"/>
                </a:solidFill>
              </a:defRPr>
            </a:lvl2pPr>
            <a:lvl3pPr>
              <a:lnSpc>
                <a:spcPct val="90000"/>
              </a:lnSpc>
              <a:buSzPct val="100000"/>
              <a:buFont typeface="Arial" pitchFamily="34" charset="0"/>
              <a:buChar char="•"/>
              <a:defRPr>
                <a:solidFill>
                  <a:schemeClr val="tx1"/>
                </a:solidFill>
              </a:defRPr>
            </a:lvl3pPr>
            <a:lvl4pPr>
              <a:lnSpc>
                <a:spcPct val="90000"/>
              </a:lnSpc>
              <a:buSzPct val="100000"/>
              <a:buFont typeface="Arial" pitchFamily="34" charset="0"/>
              <a:buChar char="•"/>
              <a:defRPr>
                <a:solidFill>
                  <a:schemeClr val="tx1"/>
                </a:solidFill>
              </a:defRPr>
            </a:lvl4pPr>
            <a:lvl5pPr>
              <a:lnSpc>
                <a:spcPct val="90000"/>
              </a:lnSpc>
              <a:buSzPct val="10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Silverlight_logo_white.png"/>
          <p:cNvPicPr>
            <a:picLocks noChangeAspect="1"/>
          </p:cNvPicPr>
          <p:nvPr userDrawn="1"/>
        </p:nvPicPr>
        <p:blipFill>
          <a:blip r:embed="rId2"/>
          <a:srcRect/>
          <a:stretch>
            <a:fillRect/>
          </a:stretch>
        </p:blipFill>
        <p:spPr bwMode="auto">
          <a:xfrm>
            <a:off x="7663669" y="6053138"/>
            <a:ext cx="1112333" cy="347662"/>
          </a:xfrm>
          <a:prstGeom prst="rect">
            <a:avLst/>
          </a:prstGeom>
          <a:noFill/>
          <a:ln w="9525">
            <a:noFill/>
            <a:miter lim="800000"/>
            <a:headEnd/>
            <a:tailEnd/>
          </a:ln>
        </p:spPr>
      </p:pic>
      <p:sp>
        <p:nvSpPr>
          <p:cNvPr id="2" name="Title 1"/>
          <p:cNvSpPr>
            <a:spLocks noGrp="1"/>
          </p:cNvSpPr>
          <p:nvPr>
            <p:ph type="title"/>
          </p:nvPr>
        </p:nvSpPr>
        <p:spPr/>
        <p:txBody>
          <a:bodyPr/>
          <a:lstStyle>
            <a:lvl1pPr>
              <a:tabLst>
                <a:tab pos="3112471" algn="l"/>
              </a:tab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53712" y="1201746"/>
            <a:ext cx="4019021" cy="2400657"/>
          </a:xfrm>
        </p:spPr>
        <p:txBody>
          <a:bodyPr/>
          <a:lstStyle>
            <a:lvl1pPr marL="386195" indent="-386195">
              <a:lnSpc>
                <a:spcPct val="90000"/>
              </a:lnSpc>
              <a:buFont typeface="Arial" pitchFamily="34" charset="0"/>
              <a:buChar char="•"/>
              <a:defRPr sz="2800">
                <a:solidFill>
                  <a:schemeClr val="tx1"/>
                </a:solidFill>
              </a:defRPr>
            </a:lvl1pPr>
            <a:lvl2pPr marL="693032" indent="-306838">
              <a:lnSpc>
                <a:spcPct val="90000"/>
              </a:lnSpc>
              <a:buFont typeface="Arial" pitchFamily="34" charset="0"/>
              <a:buChar char="•"/>
              <a:defRPr sz="2400">
                <a:solidFill>
                  <a:schemeClr val="tx1"/>
                </a:solidFill>
              </a:defRPr>
            </a:lvl2pPr>
            <a:lvl3pPr marL="1015742" indent="-322709">
              <a:lnSpc>
                <a:spcPct val="90000"/>
              </a:lnSpc>
              <a:buFont typeface="Arial" pitchFamily="34" charset="0"/>
              <a:buChar char="•"/>
              <a:defRPr sz="2400">
                <a:solidFill>
                  <a:schemeClr val="tx1"/>
                </a:solidFill>
              </a:defRPr>
            </a:lvl3pPr>
            <a:lvl4pPr marL="1338451" indent="-322709">
              <a:lnSpc>
                <a:spcPct val="90000"/>
              </a:lnSpc>
              <a:buFont typeface="Arial" pitchFamily="34" charset="0"/>
              <a:buChar char="•"/>
              <a:defRPr sz="2400">
                <a:solidFill>
                  <a:schemeClr val="tx1"/>
                </a:solidFill>
              </a:defRPr>
            </a:lvl4pPr>
            <a:lvl5pPr marL="1645288" indent="-306838">
              <a:lnSpc>
                <a:spcPct val="90000"/>
              </a:lnSpc>
              <a:buFont typeface="Arial" pitchFamily="34" charset="0"/>
              <a:buChar cha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6599" y="1201746"/>
            <a:ext cx="4020343" cy="2400657"/>
          </a:xfrm>
        </p:spPr>
        <p:txBody>
          <a:bodyPr/>
          <a:lstStyle>
            <a:lvl1pPr marL="386195" indent="-386195">
              <a:lnSpc>
                <a:spcPct val="90000"/>
              </a:lnSpc>
              <a:buFont typeface="Arial" pitchFamily="34" charset="0"/>
              <a:buChar char="•"/>
              <a:defRPr sz="2800">
                <a:solidFill>
                  <a:schemeClr val="tx1"/>
                </a:solidFill>
              </a:defRPr>
            </a:lvl1pPr>
            <a:lvl2pPr marL="693032" indent="-306838">
              <a:lnSpc>
                <a:spcPct val="90000"/>
              </a:lnSpc>
              <a:buFont typeface="Arial" pitchFamily="34" charset="0"/>
              <a:buChar char="•"/>
              <a:defRPr sz="2400">
                <a:solidFill>
                  <a:schemeClr val="tx1"/>
                </a:solidFill>
              </a:defRPr>
            </a:lvl2pPr>
            <a:lvl3pPr marL="1015742" indent="-322709">
              <a:lnSpc>
                <a:spcPct val="90000"/>
              </a:lnSpc>
              <a:buFont typeface="Arial" pitchFamily="34" charset="0"/>
              <a:buChar char="•"/>
              <a:defRPr sz="2400">
                <a:solidFill>
                  <a:schemeClr val="tx1"/>
                </a:solidFill>
              </a:defRPr>
            </a:lvl3pPr>
            <a:lvl4pPr marL="1338451" indent="-322709">
              <a:lnSpc>
                <a:spcPct val="90000"/>
              </a:lnSpc>
              <a:buFont typeface="Arial" pitchFamily="34" charset="0"/>
              <a:buChar char="•"/>
              <a:defRPr sz="2400">
                <a:solidFill>
                  <a:schemeClr val="tx1"/>
                </a:solidFill>
              </a:defRPr>
            </a:lvl4pPr>
            <a:lvl5pPr marL="1645288" indent="-306838">
              <a:lnSpc>
                <a:spcPct val="90000"/>
              </a:lnSpc>
              <a:buFont typeface="Arial" pitchFamily="34" charset="0"/>
              <a:buChar cha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708" y="498475"/>
            <a:ext cx="8381802" cy="609600"/>
          </a:xfrm>
          <a:prstGeom prst="rect">
            <a:avLst/>
          </a:prstGeom>
        </p:spPr>
        <p:txBody>
          <a:bodyPr vert="horz" wrap="square" lIns="0" tIns="0" rIns="0" bIns="0" rtlCol="0" anchor="t">
            <a:spAutoFit/>
          </a:bodyPr>
          <a:lstStyle/>
          <a:p>
            <a:r>
              <a:rPr lang="en-US" dirty="0" smtClean="0"/>
              <a:t>One Column Text Page</a:t>
            </a:r>
            <a:endParaRPr lang="en-US" dirty="0"/>
          </a:p>
        </p:txBody>
      </p:sp>
      <p:sp>
        <p:nvSpPr>
          <p:cNvPr id="1027" name="Text Placeholder 2"/>
          <p:cNvSpPr>
            <a:spLocks noGrp="1"/>
          </p:cNvSpPr>
          <p:nvPr>
            <p:ph type="body" idx="1"/>
          </p:nvPr>
        </p:nvSpPr>
        <p:spPr bwMode="auto">
          <a:xfrm>
            <a:off x="353708" y="1201738"/>
            <a:ext cx="8381802" cy="20129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&lt;Insert First Level Text&gt;</a:t>
            </a:r>
          </a:p>
          <a:p>
            <a:pPr lvl="1"/>
            <a:r>
              <a:rPr lang="en-US" smtClean="0"/>
              <a:t>&lt;Insert Second Level Text&gt;</a:t>
            </a:r>
          </a:p>
          <a:p>
            <a:pPr lvl="2"/>
            <a:r>
              <a:rPr lang="en-US" smtClean="0"/>
              <a:t>&lt;Insert Third Level Text&gt;</a:t>
            </a:r>
          </a:p>
          <a:p>
            <a:pPr lvl="3"/>
            <a:r>
              <a:rPr lang="en-US" smtClean="0"/>
              <a:t>&lt;Insert Fourth Level Text&gt;</a:t>
            </a:r>
          </a:p>
          <a:p>
            <a:pPr lvl="4"/>
            <a:r>
              <a:rPr lang="en-US" smtClean="0"/>
              <a:t>&lt;Insert Fifth Level Text&gt;</a:t>
            </a: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 id="2147483680" r:id="rId18"/>
    <p:sldLayoutId id="2147483681" r:id="rId19"/>
  </p:sldLayoutIdLst>
  <p:transition>
    <p:fade/>
  </p:transition>
  <p:timing>
    <p:tnLst>
      <p:par>
        <p:cTn id="1" dur="indefinite" restart="never" nodeType="tmRoot"/>
      </p:par>
    </p:tnLst>
  </p:timing>
  <p:hf sldNum="0" hdr="0"/>
  <p:txStyles>
    <p:titleStyle>
      <a:lvl1pPr algn="l" defTabSz="1217613" rtl="0" fontAlgn="base">
        <a:lnSpc>
          <a:spcPct val="90000"/>
        </a:lnSpc>
        <a:spcBef>
          <a:spcPct val="0"/>
        </a:spcBef>
        <a:spcAft>
          <a:spcPct val="0"/>
        </a:spcAft>
        <a:defRPr lang="en-US" sz="4400" kern="1200" spc="-167" dirty="0">
          <a:ln w="3175">
            <a:noFill/>
          </a:ln>
          <a:solidFill>
            <a:schemeClr val="bg2"/>
          </a:solidFill>
          <a:latin typeface="Segoe" charset="0"/>
          <a:ea typeface="+mn-ea"/>
          <a:cs typeface="Arial" charset="0"/>
        </a:defRPr>
      </a:lvl1pPr>
      <a:lvl2pPr algn="l" defTabSz="1217613" rtl="0" fontAlgn="base">
        <a:lnSpc>
          <a:spcPct val="90000"/>
        </a:lnSpc>
        <a:spcBef>
          <a:spcPct val="0"/>
        </a:spcBef>
        <a:spcAft>
          <a:spcPct val="0"/>
        </a:spcAft>
        <a:defRPr sz="4400">
          <a:solidFill>
            <a:schemeClr val="bg2"/>
          </a:solidFill>
          <a:latin typeface="Segoe Light"/>
          <a:cs typeface="Arial" charset="0"/>
        </a:defRPr>
      </a:lvl2pPr>
      <a:lvl3pPr algn="l" defTabSz="1217613" rtl="0" fontAlgn="base">
        <a:lnSpc>
          <a:spcPct val="90000"/>
        </a:lnSpc>
        <a:spcBef>
          <a:spcPct val="0"/>
        </a:spcBef>
        <a:spcAft>
          <a:spcPct val="0"/>
        </a:spcAft>
        <a:defRPr sz="4400">
          <a:solidFill>
            <a:schemeClr val="bg2"/>
          </a:solidFill>
          <a:latin typeface="Segoe Light"/>
          <a:cs typeface="Arial" charset="0"/>
        </a:defRPr>
      </a:lvl3pPr>
      <a:lvl4pPr algn="l" defTabSz="1217613" rtl="0" fontAlgn="base">
        <a:lnSpc>
          <a:spcPct val="90000"/>
        </a:lnSpc>
        <a:spcBef>
          <a:spcPct val="0"/>
        </a:spcBef>
        <a:spcAft>
          <a:spcPct val="0"/>
        </a:spcAft>
        <a:defRPr sz="4400">
          <a:solidFill>
            <a:schemeClr val="bg2"/>
          </a:solidFill>
          <a:latin typeface="Segoe Light"/>
          <a:cs typeface="Arial" charset="0"/>
        </a:defRPr>
      </a:lvl4pPr>
      <a:lvl5pPr algn="l" defTabSz="1217613" rtl="0" fontAlgn="base">
        <a:lnSpc>
          <a:spcPct val="90000"/>
        </a:lnSpc>
        <a:spcBef>
          <a:spcPct val="0"/>
        </a:spcBef>
        <a:spcAft>
          <a:spcPct val="0"/>
        </a:spcAft>
        <a:defRPr sz="4400">
          <a:solidFill>
            <a:schemeClr val="bg2"/>
          </a:solidFill>
          <a:latin typeface="Segoe Light"/>
          <a:cs typeface="Arial" charset="0"/>
        </a:defRPr>
      </a:lvl5pPr>
      <a:lvl6pPr marL="457200" algn="l" defTabSz="1217613" rtl="0" fontAlgn="base">
        <a:lnSpc>
          <a:spcPct val="90000"/>
        </a:lnSpc>
        <a:spcBef>
          <a:spcPct val="0"/>
        </a:spcBef>
        <a:spcAft>
          <a:spcPct val="0"/>
        </a:spcAft>
        <a:defRPr sz="4400">
          <a:solidFill>
            <a:schemeClr val="bg2"/>
          </a:solidFill>
          <a:latin typeface="Segoe Light"/>
          <a:cs typeface="Arial" charset="0"/>
        </a:defRPr>
      </a:lvl6pPr>
      <a:lvl7pPr marL="914400" algn="l" defTabSz="1217613" rtl="0" fontAlgn="base">
        <a:lnSpc>
          <a:spcPct val="90000"/>
        </a:lnSpc>
        <a:spcBef>
          <a:spcPct val="0"/>
        </a:spcBef>
        <a:spcAft>
          <a:spcPct val="0"/>
        </a:spcAft>
        <a:defRPr sz="4400">
          <a:solidFill>
            <a:schemeClr val="bg2"/>
          </a:solidFill>
          <a:latin typeface="Segoe Light"/>
          <a:cs typeface="Arial" charset="0"/>
        </a:defRPr>
      </a:lvl7pPr>
      <a:lvl8pPr marL="1371600" algn="l" defTabSz="1217613" rtl="0" fontAlgn="base">
        <a:lnSpc>
          <a:spcPct val="90000"/>
        </a:lnSpc>
        <a:spcBef>
          <a:spcPct val="0"/>
        </a:spcBef>
        <a:spcAft>
          <a:spcPct val="0"/>
        </a:spcAft>
        <a:defRPr sz="4400">
          <a:solidFill>
            <a:schemeClr val="bg2"/>
          </a:solidFill>
          <a:latin typeface="Segoe Light"/>
          <a:cs typeface="Arial" charset="0"/>
        </a:defRPr>
      </a:lvl8pPr>
      <a:lvl9pPr marL="1828800" algn="l" defTabSz="1217613" rtl="0" fontAlgn="base">
        <a:lnSpc>
          <a:spcPct val="90000"/>
        </a:lnSpc>
        <a:spcBef>
          <a:spcPct val="0"/>
        </a:spcBef>
        <a:spcAft>
          <a:spcPct val="0"/>
        </a:spcAft>
        <a:defRPr sz="4400">
          <a:solidFill>
            <a:schemeClr val="bg2"/>
          </a:solidFill>
          <a:latin typeface="Segoe Light"/>
          <a:cs typeface="Arial" charset="0"/>
        </a:defRPr>
      </a:lvl9pPr>
    </p:titleStyle>
    <p:bodyStyle>
      <a:lvl1pPr marL="385763" indent="-385763" algn="l" defTabSz="1217613" rtl="0" fontAlgn="base">
        <a:lnSpc>
          <a:spcPct val="90000"/>
        </a:lnSpc>
        <a:spcBef>
          <a:spcPct val="20000"/>
        </a:spcBef>
        <a:spcAft>
          <a:spcPct val="0"/>
        </a:spcAft>
        <a:buFont typeface="Arial" charset="0"/>
        <a:buChar char="•"/>
        <a:defRPr sz="2800" kern="1200">
          <a:solidFill>
            <a:schemeClr val="tx1"/>
          </a:solidFill>
          <a:latin typeface="+mn-lt"/>
          <a:ea typeface="+mn-ea"/>
          <a:cs typeface="+mn-cs"/>
        </a:defRPr>
      </a:lvl1pPr>
      <a:lvl2pPr marL="692150" indent="-306388" algn="l" defTabSz="1217613" rtl="0" fontAlgn="base">
        <a:lnSpc>
          <a:spcPct val="90000"/>
        </a:lnSpc>
        <a:spcBef>
          <a:spcPct val="20000"/>
        </a:spcBef>
        <a:spcAft>
          <a:spcPct val="0"/>
        </a:spcAft>
        <a:buFont typeface="Arial" charset="0"/>
        <a:buChar char="•"/>
        <a:defRPr sz="2400" kern="1200">
          <a:solidFill>
            <a:schemeClr val="tx1"/>
          </a:solidFill>
          <a:latin typeface="+mn-lt"/>
          <a:ea typeface="+mn-ea"/>
          <a:cs typeface="+mn-cs"/>
        </a:defRPr>
      </a:lvl2pPr>
      <a:lvl3pPr marL="949325" indent="-257175" algn="l" defTabSz="1217613" rtl="0" fontAlgn="base">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273175" indent="-322263" algn="l" defTabSz="1217613" rtl="0" fontAlgn="base">
        <a:lnSpc>
          <a:spcPct val="90000"/>
        </a:lnSpc>
        <a:spcBef>
          <a:spcPct val="20000"/>
        </a:spcBef>
        <a:spcAft>
          <a:spcPct val="0"/>
        </a:spcAft>
        <a:buFont typeface="Arial" charset="0"/>
        <a:buChar char="•"/>
        <a:defRPr sz="2400" kern="1200">
          <a:solidFill>
            <a:schemeClr val="tx1"/>
          </a:solidFill>
          <a:latin typeface="+mn-lt"/>
          <a:ea typeface="+mn-ea"/>
          <a:cs typeface="+mn-cs"/>
        </a:defRPr>
      </a:lvl4pPr>
      <a:lvl5pPr marL="1579563" indent="-306388" algn="l" defTabSz="1217613" rtl="0" fontAlgn="base">
        <a:lnSpc>
          <a:spcPct val="90000"/>
        </a:lnSpc>
        <a:spcBef>
          <a:spcPct val="20000"/>
        </a:spcBef>
        <a:spcAft>
          <a:spcPct val="0"/>
        </a:spcAft>
        <a:buFont typeface="Arial" charset="0"/>
        <a:buChar char="•"/>
        <a:defRPr sz="2400" kern="1200">
          <a:solidFill>
            <a:schemeClr val="tx1"/>
          </a:solidFill>
          <a:latin typeface="+mn-lt"/>
          <a:ea typeface="+mn-ea"/>
          <a:cs typeface="+mn-cs"/>
        </a:defRPr>
      </a:lvl5pPr>
      <a:lvl6pPr marL="3351945"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89"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35"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80" indent="-304723" algn="l" defTabSz="121888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89" rtl="0" eaLnBrk="1" latinLnBrk="0" hangingPunct="1">
        <a:defRPr sz="2400" kern="1200">
          <a:solidFill>
            <a:schemeClr val="tx1"/>
          </a:solidFill>
          <a:latin typeface="+mn-lt"/>
          <a:ea typeface="+mn-ea"/>
          <a:cs typeface="+mn-cs"/>
        </a:defRPr>
      </a:lvl1pPr>
      <a:lvl2pPr marL="609444" algn="l" defTabSz="1218889" rtl="0" eaLnBrk="1" latinLnBrk="0" hangingPunct="1">
        <a:defRPr sz="2400" kern="1200">
          <a:solidFill>
            <a:schemeClr val="tx1"/>
          </a:solidFill>
          <a:latin typeface="+mn-lt"/>
          <a:ea typeface="+mn-ea"/>
          <a:cs typeface="+mn-cs"/>
        </a:defRPr>
      </a:lvl2pPr>
      <a:lvl3pPr marL="1218889" algn="l" defTabSz="1218889" rtl="0" eaLnBrk="1" latinLnBrk="0" hangingPunct="1">
        <a:defRPr sz="2400" kern="1200">
          <a:solidFill>
            <a:schemeClr val="tx1"/>
          </a:solidFill>
          <a:latin typeface="+mn-lt"/>
          <a:ea typeface="+mn-ea"/>
          <a:cs typeface="+mn-cs"/>
        </a:defRPr>
      </a:lvl3pPr>
      <a:lvl4pPr marL="1828333" algn="l" defTabSz="1218889" rtl="0" eaLnBrk="1" latinLnBrk="0" hangingPunct="1">
        <a:defRPr sz="2400" kern="1200">
          <a:solidFill>
            <a:schemeClr val="tx1"/>
          </a:solidFill>
          <a:latin typeface="+mn-lt"/>
          <a:ea typeface="+mn-ea"/>
          <a:cs typeface="+mn-cs"/>
        </a:defRPr>
      </a:lvl4pPr>
      <a:lvl5pPr marL="2437779" algn="l" defTabSz="1218889" rtl="0" eaLnBrk="1" latinLnBrk="0" hangingPunct="1">
        <a:defRPr sz="2400" kern="1200">
          <a:solidFill>
            <a:schemeClr val="tx1"/>
          </a:solidFill>
          <a:latin typeface="+mn-lt"/>
          <a:ea typeface="+mn-ea"/>
          <a:cs typeface="+mn-cs"/>
        </a:defRPr>
      </a:lvl5pPr>
      <a:lvl6pPr marL="3047224" algn="l" defTabSz="1218889" rtl="0" eaLnBrk="1" latinLnBrk="0" hangingPunct="1">
        <a:defRPr sz="2400" kern="1200">
          <a:solidFill>
            <a:schemeClr val="tx1"/>
          </a:solidFill>
          <a:latin typeface="+mn-lt"/>
          <a:ea typeface="+mn-ea"/>
          <a:cs typeface="+mn-cs"/>
        </a:defRPr>
      </a:lvl6pPr>
      <a:lvl7pPr marL="3656667" algn="l" defTabSz="1218889" rtl="0" eaLnBrk="1" latinLnBrk="0" hangingPunct="1">
        <a:defRPr sz="2400" kern="1200">
          <a:solidFill>
            <a:schemeClr val="tx1"/>
          </a:solidFill>
          <a:latin typeface="+mn-lt"/>
          <a:ea typeface="+mn-ea"/>
          <a:cs typeface="+mn-cs"/>
        </a:defRPr>
      </a:lvl7pPr>
      <a:lvl8pPr marL="4266112" algn="l" defTabSz="1218889" rtl="0" eaLnBrk="1" latinLnBrk="0" hangingPunct="1">
        <a:defRPr sz="2400" kern="1200">
          <a:solidFill>
            <a:schemeClr val="tx1"/>
          </a:solidFill>
          <a:latin typeface="+mn-lt"/>
          <a:ea typeface="+mn-ea"/>
          <a:cs typeface="+mn-cs"/>
        </a:defRPr>
      </a:lvl8pPr>
      <a:lvl9pPr marL="4875557" algn="l" defTabSz="121888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32.pn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video" Target="file:///C:\Users\dalibork\Documents\DPE\Konference\DevDays08\SL2Instalace.wmv" TargetMode="Externa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mobilenet.cz/preview/clanek.php?id=p44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07608" y="1050285"/>
            <a:ext cx="6651373" cy="1994392"/>
          </a:xfrm>
        </p:spPr>
        <p:txBody>
          <a:bodyPr/>
          <a:lstStyle/>
          <a:p>
            <a:pPr defTabSz="1218889" fontAlgn="auto">
              <a:spcAft>
                <a:spcPts val="0"/>
              </a:spcAft>
              <a:defRPr/>
            </a:pPr>
            <a:r>
              <a:rPr sz="4800" smtClean="0"/>
              <a:t>Přehled moderních technologií pro tvorbu uživatelského rozhraní</a:t>
            </a:r>
            <a:endParaRPr sz="4800" dirty="0"/>
          </a:p>
        </p:txBody>
      </p:sp>
      <p:sp>
        <p:nvSpPr>
          <p:cNvPr id="5" name="Subtitle 3"/>
          <p:cNvSpPr txBox="1">
            <a:spLocks/>
          </p:cNvSpPr>
          <p:nvPr/>
        </p:nvSpPr>
        <p:spPr bwMode="auto">
          <a:xfrm>
            <a:off x="1251617" y="4905580"/>
            <a:ext cx="3474014" cy="13849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defTabSz="1217613" rtl="0" fontAlgn="base">
              <a:lnSpc>
                <a:spcPct val="90000"/>
              </a:lnSpc>
              <a:spcAft>
                <a:spcPct val="0"/>
              </a:spcAft>
              <a:buFont typeface="Arial" charset="0"/>
              <a:buNone/>
              <a:defRPr/>
            </a:pPr>
            <a:r>
              <a:rPr lang="cs-CZ" sz="2000" kern="1200" dirty="0">
                <a:solidFill>
                  <a:srgbClr val="BFE7F7"/>
                </a:solidFill>
                <a:latin typeface="Segoe"/>
                <a:ea typeface="+mn-ea"/>
                <a:cs typeface="+mn-cs"/>
              </a:rPr>
              <a:t>Dalibor </a:t>
            </a:r>
            <a:r>
              <a:rPr lang="cs-CZ" sz="2000" kern="1200" dirty="0" err="1">
                <a:solidFill>
                  <a:srgbClr val="BFE7F7"/>
                </a:solidFill>
                <a:latin typeface="Segoe"/>
                <a:ea typeface="+mn-ea"/>
                <a:cs typeface="+mn-cs"/>
              </a:rPr>
              <a:t>Kačmář</a:t>
            </a:r>
            <a:endParaRPr lang="cs-CZ" sz="2000" kern="1200" dirty="0">
              <a:solidFill>
                <a:srgbClr val="BFE7F7"/>
              </a:solidFill>
              <a:latin typeface="Segoe"/>
              <a:ea typeface="+mn-ea"/>
              <a:cs typeface="+mn-cs"/>
            </a:endParaRPr>
          </a:p>
          <a:p>
            <a:pPr algn="l" defTabSz="1217613" rtl="0" fontAlgn="base">
              <a:lnSpc>
                <a:spcPct val="90000"/>
              </a:lnSpc>
              <a:spcAft>
                <a:spcPct val="0"/>
              </a:spcAft>
              <a:buFont typeface="Arial" charset="0"/>
              <a:buNone/>
              <a:defRPr/>
            </a:pPr>
            <a:r>
              <a:rPr lang="cs-CZ" sz="2000" kern="1200" dirty="0" err="1">
                <a:solidFill>
                  <a:srgbClr val="BFE7F7"/>
                </a:solidFill>
                <a:latin typeface="Segoe"/>
                <a:ea typeface="+mn-ea"/>
                <a:cs typeface="+mn-cs"/>
              </a:rPr>
              <a:t>Platfor</a:t>
            </a:r>
            <a:r>
              <a:rPr lang="en-US" sz="2000" kern="1200" dirty="0">
                <a:solidFill>
                  <a:srgbClr val="BFE7F7"/>
                </a:solidFill>
                <a:latin typeface="Segoe"/>
                <a:ea typeface="+mn-ea"/>
                <a:cs typeface="+mn-cs"/>
              </a:rPr>
              <a:t>m</a:t>
            </a:r>
            <a:r>
              <a:rPr lang="cs-CZ" sz="2000" kern="1200" dirty="0">
                <a:solidFill>
                  <a:srgbClr val="BFE7F7"/>
                </a:solidFill>
                <a:latin typeface="Segoe"/>
                <a:ea typeface="+mn-ea"/>
                <a:cs typeface="+mn-cs"/>
              </a:rPr>
              <a:t> </a:t>
            </a:r>
            <a:r>
              <a:rPr lang="cs-CZ" sz="2000" kern="1200" dirty="0" err="1">
                <a:solidFill>
                  <a:srgbClr val="BFE7F7"/>
                </a:solidFill>
                <a:latin typeface="Segoe"/>
                <a:ea typeface="+mn-ea"/>
                <a:cs typeface="+mn-cs"/>
              </a:rPr>
              <a:t>Strategy</a:t>
            </a:r>
            <a:r>
              <a:rPr lang="cs-CZ" sz="2000" kern="1200" dirty="0">
                <a:solidFill>
                  <a:srgbClr val="BFE7F7"/>
                </a:solidFill>
                <a:latin typeface="Segoe"/>
                <a:ea typeface="+mn-ea"/>
                <a:cs typeface="+mn-cs"/>
              </a:rPr>
              <a:t> </a:t>
            </a:r>
            <a:r>
              <a:rPr lang="cs-CZ" sz="2000" kern="1200" dirty="0" err="1">
                <a:solidFill>
                  <a:srgbClr val="BFE7F7"/>
                </a:solidFill>
                <a:latin typeface="Segoe"/>
                <a:ea typeface="+mn-ea"/>
                <a:cs typeface="+mn-cs"/>
              </a:rPr>
              <a:t>Advisor</a:t>
            </a:r>
            <a:endParaRPr lang="cs-CZ" sz="2000" kern="1200" dirty="0">
              <a:solidFill>
                <a:srgbClr val="BFE7F7"/>
              </a:solidFill>
              <a:latin typeface="Segoe"/>
              <a:ea typeface="+mn-ea"/>
              <a:cs typeface="+mn-cs"/>
            </a:endParaRPr>
          </a:p>
          <a:p>
            <a:pPr algn="l" defTabSz="1217613" rtl="0" fontAlgn="base">
              <a:lnSpc>
                <a:spcPct val="90000"/>
              </a:lnSpc>
              <a:spcAft>
                <a:spcPct val="0"/>
              </a:spcAft>
              <a:buFont typeface="Arial" charset="0"/>
              <a:buNone/>
              <a:defRPr/>
            </a:pPr>
            <a:r>
              <a:rPr lang="cs-CZ" sz="2000" kern="1200" dirty="0" smtClean="0">
                <a:solidFill>
                  <a:srgbClr val="BFE7F7"/>
                </a:solidFill>
                <a:latin typeface="Segoe"/>
                <a:ea typeface="+mn-ea"/>
                <a:cs typeface="+mn-cs"/>
              </a:rPr>
              <a:t>Microsoft </a:t>
            </a:r>
          </a:p>
          <a:p>
            <a:pPr algn="l" defTabSz="1217613" rtl="0" fontAlgn="base">
              <a:lnSpc>
                <a:spcPct val="90000"/>
              </a:lnSpc>
              <a:spcAft>
                <a:spcPct val="0"/>
              </a:spcAft>
              <a:buFont typeface="Arial" charset="0"/>
              <a:buNone/>
              <a:defRPr/>
            </a:pPr>
            <a:endParaRPr lang="cs-CZ" sz="2000" kern="1200" dirty="0">
              <a:solidFill>
                <a:srgbClr val="BFE7F7"/>
              </a:solidFill>
              <a:latin typeface="Segoe"/>
              <a:ea typeface="+mn-ea"/>
              <a:cs typeface="+mn-cs"/>
            </a:endParaRPr>
          </a:p>
          <a:p>
            <a:pPr algn="l" defTabSz="1217613" rtl="0" fontAlgn="base">
              <a:lnSpc>
                <a:spcPct val="90000"/>
              </a:lnSpc>
              <a:spcAft>
                <a:spcPct val="0"/>
              </a:spcAft>
              <a:buFont typeface="Arial" charset="0"/>
              <a:buNone/>
              <a:defRPr/>
            </a:pPr>
            <a:r>
              <a:rPr lang="cs-CZ" sz="2000" kern="1200" dirty="0">
                <a:solidFill>
                  <a:srgbClr val="BFE7F7"/>
                </a:solidFill>
                <a:latin typeface="Segoe"/>
                <a:ea typeface="+mn-ea"/>
                <a:cs typeface="+mn-cs"/>
              </a:rPr>
              <a:t>dalibork@microsoft.com</a:t>
            </a:r>
            <a:endParaRPr lang="en-US" sz="2000" kern="1200" dirty="0">
              <a:solidFill>
                <a:srgbClr val="BFE7F7"/>
              </a:solidFill>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Použitelné návrhové vzory</a:t>
            </a:r>
            <a:endParaRPr lang="en-US" dirty="0"/>
          </a:p>
        </p:txBody>
      </p:sp>
      <p:sp>
        <p:nvSpPr>
          <p:cNvPr id="3" name="Content Placeholder 2"/>
          <p:cNvSpPr>
            <a:spLocks noGrp="1"/>
          </p:cNvSpPr>
          <p:nvPr>
            <p:ph idx="1"/>
          </p:nvPr>
        </p:nvSpPr>
        <p:spPr>
          <a:xfrm>
            <a:off x="353709" y="1289291"/>
            <a:ext cx="3382686" cy="4087273"/>
          </a:xfrm>
        </p:spPr>
        <p:txBody>
          <a:bodyPr/>
          <a:lstStyle/>
          <a:p>
            <a:r>
              <a:rPr lang="en-US" sz="2400" dirty="0" smtClean="0"/>
              <a:t>MVC </a:t>
            </a:r>
            <a:r>
              <a:rPr lang="cs-CZ" sz="2400" dirty="0" smtClean="0"/>
              <a:t>a</a:t>
            </a:r>
            <a:r>
              <a:rPr lang="en-US" sz="2400" dirty="0" smtClean="0"/>
              <a:t> MVP</a:t>
            </a:r>
          </a:p>
          <a:p>
            <a:pPr lvl="1"/>
            <a:r>
              <a:rPr lang="en-US" sz="2000" dirty="0" smtClean="0"/>
              <a:t>Model </a:t>
            </a:r>
            <a:r>
              <a:rPr lang="cs-CZ" sz="2000" dirty="0" smtClean="0"/>
              <a:t>obsahuje data a doménovou logiku</a:t>
            </a:r>
            <a:endParaRPr lang="en-US" sz="2000" dirty="0" smtClean="0"/>
          </a:p>
          <a:p>
            <a:pPr lvl="1"/>
            <a:r>
              <a:rPr lang="en-US" sz="2000" dirty="0" smtClean="0"/>
              <a:t>View </a:t>
            </a:r>
            <a:r>
              <a:rPr lang="cs-CZ" sz="2000" dirty="0" smtClean="0"/>
              <a:t>zobrazuje data a přijímá vstupy</a:t>
            </a:r>
            <a:endParaRPr lang="en-US" sz="2000" dirty="0" smtClean="0"/>
          </a:p>
          <a:p>
            <a:pPr lvl="1"/>
            <a:r>
              <a:rPr lang="en-US" sz="2000" dirty="0" smtClean="0"/>
              <a:t>Controller/Presenter </a:t>
            </a:r>
            <a:r>
              <a:rPr lang="cs-CZ" sz="2000" dirty="0" smtClean="0"/>
              <a:t>upozorňuje </a:t>
            </a:r>
            <a:r>
              <a:rPr lang="en-US" sz="2000" dirty="0" smtClean="0"/>
              <a:t>Model</a:t>
            </a:r>
            <a:r>
              <a:rPr lang="cs-CZ" sz="2000" dirty="0" smtClean="0"/>
              <a:t> o interakci uživatele a případně modifikuje </a:t>
            </a:r>
            <a:r>
              <a:rPr lang="en-US" sz="2000" dirty="0" smtClean="0"/>
              <a:t>View</a:t>
            </a:r>
            <a:endParaRPr lang="cs-CZ" sz="2000" dirty="0" smtClean="0"/>
          </a:p>
          <a:p>
            <a:r>
              <a:rPr lang="cs-CZ" sz="2400" dirty="0" smtClean="0"/>
              <a:t>Celá řada implementací</a:t>
            </a:r>
          </a:p>
          <a:p>
            <a:pPr lvl="1"/>
            <a:r>
              <a:rPr lang="cs-CZ" sz="2000" dirty="0" smtClean="0"/>
              <a:t>Pro WPF i Silverlight 2.0</a:t>
            </a:r>
            <a:endParaRPr lang="en-US" sz="2000" dirty="0"/>
          </a:p>
        </p:txBody>
      </p:sp>
      <p:sp>
        <p:nvSpPr>
          <p:cNvPr id="4" name="Rectangle 3"/>
          <p:cNvSpPr/>
          <p:nvPr/>
        </p:nvSpPr>
        <p:spPr bwMode="auto">
          <a:xfrm>
            <a:off x="4291414" y="5531112"/>
            <a:ext cx="4066874" cy="107999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kern="1200" dirty="0">
                <a:solidFill>
                  <a:srgbClr val="FFFFFF"/>
                </a:solidFill>
                <a:latin typeface="Segoe" pitchFamily="34" charset="0"/>
                <a:ea typeface="+mn-ea"/>
                <a:cs typeface="+mn-cs"/>
              </a:rPr>
              <a:t>Model</a:t>
            </a:r>
          </a:p>
        </p:txBody>
      </p:sp>
      <p:sp>
        <p:nvSpPr>
          <p:cNvPr id="5" name="Rectangle 4"/>
          <p:cNvSpPr/>
          <p:nvPr/>
        </p:nvSpPr>
        <p:spPr bwMode="auto">
          <a:xfrm>
            <a:off x="4358292" y="4052048"/>
            <a:ext cx="2670889" cy="6359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kern="1200" dirty="0">
              <a:solidFill>
                <a:srgbClr val="FFFFFF"/>
              </a:solidFill>
              <a:latin typeface="Segoe" pitchFamily="34" charset="0"/>
              <a:ea typeface="+mn-ea"/>
              <a:cs typeface="+mn-cs"/>
            </a:endParaRPr>
          </a:p>
        </p:txBody>
      </p:sp>
      <p:sp>
        <p:nvSpPr>
          <p:cNvPr id="6" name="Rectangle 5"/>
          <p:cNvSpPr/>
          <p:nvPr/>
        </p:nvSpPr>
        <p:spPr bwMode="auto">
          <a:xfrm>
            <a:off x="4407729" y="1371600"/>
            <a:ext cx="3841168" cy="180208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rtl="0" fontAlgn="base">
              <a:spcBef>
                <a:spcPct val="0"/>
              </a:spcBef>
              <a:spcAft>
                <a:spcPct val="0"/>
              </a:spcAft>
            </a:pPr>
            <a:r>
              <a:rPr lang="en-US" kern="1200" dirty="0">
                <a:solidFill>
                  <a:srgbClr val="FFFFFF"/>
                </a:solidFill>
                <a:latin typeface="Segoe" pitchFamily="34" charset="0"/>
                <a:ea typeface="+mn-ea"/>
                <a:cs typeface="+mn-cs"/>
              </a:rPr>
              <a:t>View</a:t>
            </a:r>
          </a:p>
        </p:txBody>
      </p:sp>
      <p:sp>
        <p:nvSpPr>
          <p:cNvPr id="7" name="TextBox 6"/>
          <p:cNvSpPr txBox="1"/>
          <p:nvPr/>
        </p:nvSpPr>
        <p:spPr>
          <a:xfrm>
            <a:off x="4720774" y="1474861"/>
            <a:ext cx="1091329" cy="353939"/>
          </a:xfrm>
          <a:prstGeom prst="rect">
            <a:avLst/>
          </a:prstGeom>
          <a:noFill/>
        </p:spPr>
        <p:txBody>
          <a:bodyPr wrap="square" lIns="76197" tIns="38098" rIns="76197" bIns="38098" rtlCol="0">
            <a:spAutoFit/>
          </a:bodyPr>
          <a:lstStyle/>
          <a:p>
            <a:pPr algn="l" defTabSz="1217613" rtl="0" fontAlgn="base">
              <a:spcBef>
                <a:spcPct val="0"/>
              </a:spcBef>
              <a:spcAft>
                <a:spcPct val="0"/>
              </a:spcAft>
            </a:pPr>
            <a:r>
              <a:rPr lang="en-US" kern="1200" dirty="0">
                <a:solidFill>
                  <a:srgbClr val="FFFF00"/>
                </a:solidFill>
                <a:latin typeface="Segoe" pitchFamily="34" charset="0"/>
                <a:ea typeface="+mn-ea"/>
                <a:cs typeface="+mn-cs"/>
              </a:rPr>
              <a:t>Trigger</a:t>
            </a:r>
            <a:r>
              <a:rPr lang="cs-CZ" kern="1200" dirty="0">
                <a:solidFill>
                  <a:srgbClr val="FFFF00"/>
                </a:solidFill>
                <a:latin typeface="Segoe" pitchFamily="34" charset="0"/>
                <a:ea typeface="+mn-ea"/>
                <a:cs typeface="+mn-cs"/>
              </a:rPr>
              <a:t>s</a:t>
            </a:r>
            <a:endParaRPr lang="en-US" kern="1200" dirty="0">
              <a:solidFill>
                <a:srgbClr val="FFFF00"/>
              </a:solidFill>
              <a:latin typeface="Segoe" pitchFamily="34" charset="0"/>
              <a:ea typeface="+mn-ea"/>
              <a:cs typeface="+mn-cs"/>
            </a:endParaRPr>
          </a:p>
        </p:txBody>
      </p:sp>
      <p:grpSp>
        <p:nvGrpSpPr>
          <p:cNvPr id="8" name="Group 26"/>
          <p:cNvGrpSpPr/>
          <p:nvPr/>
        </p:nvGrpSpPr>
        <p:grpSpPr>
          <a:xfrm>
            <a:off x="4938298" y="3175661"/>
            <a:ext cx="4205702" cy="2252375"/>
            <a:chOff x="3357156" y="3810792"/>
            <a:chExt cx="6727370" cy="2270959"/>
          </a:xfrm>
        </p:grpSpPr>
        <p:sp>
          <p:nvSpPr>
            <p:cNvPr id="9" name="TextBox 8"/>
            <p:cNvSpPr txBox="1"/>
            <p:nvPr/>
          </p:nvSpPr>
          <p:spPr>
            <a:xfrm>
              <a:off x="8164286" y="4362995"/>
              <a:ext cx="1920240" cy="372379"/>
            </a:xfrm>
            <a:prstGeom prst="rect">
              <a:avLst/>
            </a:prstGeom>
            <a:noFill/>
          </p:spPr>
          <p:txBody>
            <a:bodyPr wrap="square" rtlCol="0">
              <a:spAutoFit/>
            </a:bodyPr>
            <a:lstStyle/>
            <a:p>
              <a:pPr algn="l" defTabSz="1217613" rtl="0" fontAlgn="base">
                <a:spcBef>
                  <a:spcPct val="0"/>
                </a:spcBef>
                <a:spcAft>
                  <a:spcPct val="0"/>
                </a:spcAft>
              </a:pPr>
              <a:r>
                <a:rPr lang="en-US" kern="1200" dirty="0">
                  <a:solidFill>
                    <a:srgbClr val="FFFFFF"/>
                  </a:solidFill>
                  <a:latin typeface="Segoe" pitchFamily="34" charset="0"/>
                  <a:ea typeface="+mn-ea"/>
                  <a:cs typeface="+mn-cs"/>
                </a:rPr>
                <a:t>Binding</a:t>
              </a:r>
            </a:p>
          </p:txBody>
        </p:sp>
        <p:grpSp>
          <p:nvGrpSpPr>
            <p:cNvPr id="10" name="Group 25"/>
            <p:cNvGrpSpPr/>
            <p:nvPr/>
          </p:nvGrpSpPr>
          <p:grpSpPr>
            <a:xfrm>
              <a:off x="3357156" y="3810792"/>
              <a:ext cx="4980510" cy="2270959"/>
              <a:chOff x="3357156" y="3810792"/>
              <a:chExt cx="4980510" cy="2270959"/>
            </a:xfrm>
          </p:grpSpPr>
          <p:sp>
            <p:nvSpPr>
              <p:cNvPr id="12" name="Up-Down Arrow 7"/>
              <p:cNvSpPr/>
              <p:nvPr/>
            </p:nvSpPr>
            <p:spPr bwMode="auto">
              <a:xfrm>
                <a:off x="7851966" y="3810792"/>
                <a:ext cx="485700" cy="2155371"/>
              </a:xfrm>
              <a:prstGeom prst="upDownArrow">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1620000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fontAlgn="base">
                  <a:spcBef>
                    <a:spcPct val="0"/>
                  </a:spcBef>
                  <a:spcAft>
                    <a:spcPct val="0"/>
                  </a:spcAft>
                </a:pPr>
                <a:endParaRPr lang="en-US" kern="1200" dirty="0">
                  <a:solidFill>
                    <a:srgbClr val="FFFFFF"/>
                  </a:solidFill>
                  <a:latin typeface="Segoe" pitchFamily="34" charset="0"/>
                  <a:ea typeface="+mn-ea"/>
                  <a:cs typeface="+mn-cs"/>
                </a:endParaRPr>
              </a:p>
            </p:txBody>
          </p:sp>
          <p:grpSp>
            <p:nvGrpSpPr>
              <p:cNvPr id="13" name="Group 22"/>
              <p:cNvGrpSpPr/>
              <p:nvPr/>
            </p:nvGrpSpPr>
            <p:grpSpPr>
              <a:xfrm>
                <a:off x="3357156" y="3840480"/>
                <a:ext cx="2583169" cy="2241271"/>
                <a:chOff x="3357156" y="3840480"/>
                <a:chExt cx="2583169" cy="2241271"/>
              </a:xfrm>
            </p:grpSpPr>
            <p:sp>
              <p:nvSpPr>
                <p:cNvPr id="14" name="Up-Down Arrow 10"/>
                <p:cNvSpPr/>
                <p:nvPr/>
              </p:nvSpPr>
              <p:spPr bwMode="auto">
                <a:xfrm>
                  <a:off x="5561504" y="3840480"/>
                  <a:ext cx="378821" cy="769522"/>
                </a:xfrm>
                <a:prstGeom prst="upDownArrow">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1620000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fontAlgn="base">
                    <a:spcBef>
                      <a:spcPct val="0"/>
                    </a:spcBef>
                    <a:spcAft>
                      <a:spcPct val="0"/>
                    </a:spcAft>
                  </a:pPr>
                  <a:endParaRPr lang="en-US" kern="1200" dirty="0">
                    <a:solidFill>
                      <a:srgbClr val="FFFFFF"/>
                    </a:solidFill>
                    <a:latin typeface="Segoe" pitchFamily="34" charset="0"/>
                    <a:ea typeface="+mn-ea"/>
                    <a:cs typeface="+mn-cs"/>
                  </a:endParaRPr>
                </a:p>
              </p:txBody>
            </p:sp>
            <p:sp>
              <p:nvSpPr>
                <p:cNvPr id="15" name="Down Arrow 14"/>
                <p:cNvSpPr/>
                <p:nvPr/>
              </p:nvSpPr>
              <p:spPr bwMode="auto">
                <a:xfrm>
                  <a:off x="3357156" y="3866606"/>
                  <a:ext cx="378822" cy="757645"/>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fontAlgn="base">
                    <a:spcBef>
                      <a:spcPct val="0"/>
                    </a:spcBef>
                    <a:spcAft>
                      <a:spcPct val="0"/>
                    </a:spcAft>
                  </a:pPr>
                  <a:endParaRPr lang="en-US" kern="1200" dirty="0">
                    <a:solidFill>
                      <a:srgbClr val="FFFFFF"/>
                    </a:solidFill>
                    <a:latin typeface="Segoe" pitchFamily="34" charset="0"/>
                    <a:ea typeface="+mn-ea"/>
                    <a:cs typeface="+mn-cs"/>
                  </a:endParaRPr>
                </a:p>
              </p:txBody>
            </p:sp>
            <p:sp>
              <p:nvSpPr>
                <p:cNvPr id="16" name="Up-Down Arrow 15"/>
                <p:cNvSpPr/>
                <p:nvPr/>
              </p:nvSpPr>
              <p:spPr bwMode="auto">
                <a:xfrm>
                  <a:off x="5325292" y="5434149"/>
                  <a:ext cx="378822" cy="647602"/>
                </a:xfrm>
                <a:prstGeom prst="upDownArrow">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1620000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fontAlgn="base">
                    <a:spcBef>
                      <a:spcPct val="0"/>
                    </a:spcBef>
                    <a:spcAft>
                      <a:spcPct val="0"/>
                    </a:spcAft>
                  </a:pPr>
                  <a:endParaRPr lang="en-US" kern="1200" dirty="0">
                    <a:solidFill>
                      <a:srgbClr val="FFFFFF"/>
                    </a:solidFill>
                    <a:latin typeface="Segoe" pitchFamily="34" charset="0"/>
                    <a:ea typeface="+mn-ea"/>
                    <a:cs typeface="+mn-cs"/>
                  </a:endParaRPr>
                </a:p>
              </p:txBody>
            </p:sp>
          </p:grpSp>
        </p:grpSp>
        <p:sp>
          <p:nvSpPr>
            <p:cNvPr id="11" name="TextBox 10"/>
            <p:cNvSpPr txBox="1"/>
            <p:nvPr/>
          </p:nvSpPr>
          <p:spPr>
            <a:xfrm>
              <a:off x="3802250" y="3882255"/>
              <a:ext cx="1496292" cy="372379"/>
            </a:xfrm>
            <a:prstGeom prst="rect">
              <a:avLst/>
            </a:prstGeom>
            <a:noFill/>
          </p:spPr>
          <p:txBody>
            <a:bodyPr wrap="square" rtlCol="0">
              <a:spAutoFit/>
            </a:bodyPr>
            <a:lstStyle/>
            <a:p>
              <a:pPr algn="l" defTabSz="1217613" rtl="0" fontAlgn="base">
                <a:spcBef>
                  <a:spcPct val="0"/>
                </a:spcBef>
                <a:spcAft>
                  <a:spcPct val="0"/>
                </a:spcAft>
              </a:pPr>
              <a:r>
                <a:rPr lang="en-US" kern="1200" dirty="0">
                  <a:solidFill>
                    <a:srgbClr val="FFFFFF"/>
                  </a:solidFill>
                  <a:latin typeface="Segoe" pitchFamily="34" charset="0"/>
                  <a:ea typeface="+mn-ea"/>
                  <a:cs typeface="+mn-cs"/>
                </a:rPr>
                <a:t>Events</a:t>
              </a:r>
            </a:p>
          </p:txBody>
        </p:sp>
      </p:grpSp>
      <p:sp>
        <p:nvSpPr>
          <p:cNvPr id="17" name="TextBox 16"/>
          <p:cNvSpPr txBox="1"/>
          <p:nvPr/>
        </p:nvSpPr>
        <p:spPr>
          <a:xfrm>
            <a:off x="6629400" y="3255262"/>
            <a:ext cx="1180715" cy="630938"/>
          </a:xfrm>
          <a:prstGeom prst="rect">
            <a:avLst/>
          </a:prstGeom>
          <a:noFill/>
        </p:spPr>
        <p:txBody>
          <a:bodyPr wrap="square" lIns="76197" tIns="38098" rIns="76197" bIns="38098" rtlCol="0">
            <a:spAutoFit/>
          </a:bodyPr>
          <a:lstStyle/>
          <a:p>
            <a:pPr algn="l" defTabSz="1217613" rtl="0" fontAlgn="base">
              <a:spcBef>
                <a:spcPct val="0"/>
              </a:spcBef>
              <a:spcAft>
                <a:spcPct val="0"/>
              </a:spcAft>
            </a:pPr>
            <a:r>
              <a:rPr lang="en-US" kern="1200" dirty="0">
                <a:solidFill>
                  <a:srgbClr val="FFFF00"/>
                </a:solidFill>
                <a:latin typeface="Segoe" pitchFamily="34" charset="0"/>
                <a:ea typeface="+mn-ea"/>
                <a:cs typeface="+mn-cs"/>
              </a:rPr>
              <a:t>Data </a:t>
            </a:r>
          </a:p>
          <a:p>
            <a:pPr algn="l" defTabSz="1217613" rtl="0" fontAlgn="base">
              <a:spcBef>
                <a:spcPct val="0"/>
              </a:spcBef>
              <a:spcAft>
                <a:spcPct val="0"/>
              </a:spcAft>
            </a:pPr>
            <a:r>
              <a:rPr lang="en-US" kern="1200" dirty="0">
                <a:solidFill>
                  <a:srgbClr val="FFFF00"/>
                </a:solidFill>
                <a:latin typeface="Segoe" pitchFamily="34" charset="0"/>
                <a:ea typeface="+mn-ea"/>
                <a:cs typeface="+mn-cs"/>
              </a:rPr>
              <a:t>templates</a:t>
            </a:r>
          </a:p>
        </p:txBody>
      </p:sp>
      <p:sp>
        <p:nvSpPr>
          <p:cNvPr id="18" name="Rectangle 17"/>
          <p:cNvSpPr/>
          <p:nvPr/>
        </p:nvSpPr>
        <p:spPr>
          <a:xfrm>
            <a:off x="3785349" y="3232304"/>
            <a:ext cx="1351169" cy="353939"/>
          </a:xfrm>
          <a:prstGeom prst="rect">
            <a:avLst/>
          </a:prstGeom>
        </p:spPr>
        <p:txBody>
          <a:bodyPr wrap="square" lIns="76197" tIns="38098" rIns="76197" bIns="38098">
            <a:spAutoFit/>
          </a:bodyPr>
          <a:lstStyle/>
          <a:p>
            <a:pPr algn="l" defTabSz="1217613" rtl="0" fontAlgn="base">
              <a:spcBef>
                <a:spcPct val="0"/>
              </a:spcBef>
              <a:spcAft>
                <a:spcPct val="0"/>
              </a:spcAft>
            </a:pPr>
            <a:r>
              <a:rPr lang="en-US" kern="1200" dirty="0">
                <a:solidFill>
                  <a:srgbClr val="FFFF00"/>
                </a:solidFill>
                <a:latin typeface="Segoe" pitchFamily="34" charset="0"/>
                <a:ea typeface="+mn-ea"/>
                <a:cs typeface="+mn-cs"/>
              </a:rPr>
              <a:t>Commands</a:t>
            </a:r>
            <a:endParaRPr lang="en-US" kern="1200" dirty="0">
              <a:solidFill>
                <a:srgbClr val="FFFFFF"/>
              </a:solidFill>
              <a:latin typeface="Arial" charset="0"/>
              <a:ea typeface="+mn-ea"/>
              <a:cs typeface="+mn-cs"/>
            </a:endParaRPr>
          </a:p>
        </p:txBody>
      </p:sp>
      <p:sp>
        <p:nvSpPr>
          <p:cNvPr id="19" name="TextBox 18"/>
          <p:cNvSpPr txBox="1"/>
          <p:nvPr/>
        </p:nvSpPr>
        <p:spPr>
          <a:xfrm>
            <a:off x="4713474" y="2575060"/>
            <a:ext cx="1164085" cy="353939"/>
          </a:xfrm>
          <a:prstGeom prst="rect">
            <a:avLst/>
          </a:prstGeom>
          <a:noFill/>
        </p:spPr>
        <p:txBody>
          <a:bodyPr wrap="square" lIns="76197" tIns="38098" rIns="76197" bIns="38098" rtlCol="0">
            <a:spAutoFit/>
          </a:bodyPr>
          <a:lstStyle/>
          <a:p>
            <a:pPr algn="l" defTabSz="1217613" rtl="0" fontAlgn="base">
              <a:spcBef>
                <a:spcPct val="0"/>
              </a:spcBef>
              <a:spcAft>
                <a:spcPct val="0"/>
              </a:spcAft>
            </a:pPr>
            <a:r>
              <a:rPr lang="en-US" kern="1200" dirty="0" err="1">
                <a:solidFill>
                  <a:srgbClr val="FFFF00"/>
                </a:solidFill>
                <a:latin typeface="Segoe" pitchFamily="34" charset="0"/>
                <a:ea typeface="+mn-ea"/>
                <a:cs typeface="+mn-cs"/>
              </a:rPr>
              <a:t>Styl</a:t>
            </a:r>
            <a:r>
              <a:rPr lang="cs-CZ" kern="1200" dirty="0">
                <a:solidFill>
                  <a:srgbClr val="FFFF00"/>
                </a:solidFill>
                <a:latin typeface="Segoe" pitchFamily="34" charset="0"/>
                <a:ea typeface="+mn-ea"/>
                <a:cs typeface="+mn-cs"/>
              </a:rPr>
              <a:t>es</a:t>
            </a:r>
            <a:r>
              <a:rPr lang="en-US" kern="1200" dirty="0">
                <a:solidFill>
                  <a:srgbClr val="FFFF00"/>
                </a:solidFill>
                <a:latin typeface="Segoe" pitchFamily="34" charset="0"/>
                <a:ea typeface="+mn-ea"/>
                <a:cs typeface="+mn-cs"/>
              </a:rPr>
              <a:t> </a:t>
            </a:r>
          </a:p>
        </p:txBody>
      </p:sp>
      <p:sp>
        <p:nvSpPr>
          <p:cNvPr id="20" name="TextBox 19"/>
          <p:cNvSpPr txBox="1"/>
          <p:nvPr/>
        </p:nvSpPr>
        <p:spPr>
          <a:xfrm>
            <a:off x="4705073" y="1855861"/>
            <a:ext cx="2588010" cy="353939"/>
          </a:xfrm>
          <a:prstGeom prst="rect">
            <a:avLst/>
          </a:prstGeom>
          <a:noFill/>
        </p:spPr>
        <p:txBody>
          <a:bodyPr wrap="square" lIns="76197" tIns="38098" rIns="76197" bIns="38098" rtlCol="0">
            <a:spAutoFit/>
          </a:bodyPr>
          <a:lstStyle/>
          <a:p>
            <a:pPr algn="l" defTabSz="1217613" rtl="0" fontAlgn="base">
              <a:spcBef>
                <a:spcPct val="0"/>
              </a:spcBef>
              <a:spcAft>
                <a:spcPct val="0"/>
              </a:spcAft>
            </a:pPr>
            <a:r>
              <a:rPr lang="en-US" kern="1200" dirty="0">
                <a:solidFill>
                  <a:srgbClr val="FFFF00"/>
                </a:solidFill>
                <a:latin typeface="Segoe" pitchFamily="34" charset="0"/>
                <a:ea typeface="+mn-ea"/>
                <a:cs typeface="+mn-cs"/>
              </a:rPr>
              <a:t>Control Templates</a:t>
            </a:r>
          </a:p>
        </p:txBody>
      </p:sp>
      <p:sp>
        <p:nvSpPr>
          <p:cNvPr id="21" name="TextBox 20"/>
          <p:cNvSpPr txBox="1"/>
          <p:nvPr/>
        </p:nvSpPr>
        <p:spPr>
          <a:xfrm>
            <a:off x="4714545" y="2236861"/>
            <a:ext cx="2448255" cy="353939"/>
          </a:xfrm>
          <a:prstGeom prst="rect">
            <a:avLst/>
          </a:prstGeom>
          <a:noFill/>
        </p:spPr>
        <p:txBody>
          <a:bodyPr wrap="square" lIns="76197" tIns="38098" rIns="76197" bIns="38098" rtlCol="0">
            <a:spAutoFit/>
          </a:bodyPr>
          <a:lstStyle/>
          <a:p>
            <a:pPr algn="l" defTabSz="1217613" rtl="0" fontAlgn="base">
              <a:spcBef>
                <a:spcPct val="0"/>
              </a:spcBef>
              <a:spcAft>
                <a:spcPct val="0"/>
              </a:spcAft>
            </a:pPr>
            <a:r>
              <a:rPr lang="en-US" kern="1200" dirty="0">
                <a:solidFill>
                  <a:srgbClr val="FFFF00"/>
                </a:solidFill>
                <a:latin typeface="Segoe" pitchFamily="34" charset="0"/>
                <a:ea typeface="+mn-ea"/>
                <a:cs typeface="+mn-cs"/>
              </a:rPr>
              <a:t>Resource</a:t>
            </a:r>
            <a:r>
              <a:rPr lang="cs-CZ" kern="1200" dirty="0">
                <a:solidFill>
                  <a:srgbClr val="FFFF00"/>
                </a:solidFill>
                <a:latin typeface="Segoe" pitchFamily="34" charset="0"/>
                <a:ea typeface="+mn-ea"/>
                <a:cs typeface="+mn-cs"/>
              </a:rPr>
              <a:t> </a:t>
            </a:r>
            <a:r>
              <a:rPr lang="en-US" kern="1200" dirty="0">
                <a:solidFill>
                  <a:srgbClr val="FFFF00"/>
                </a:solidFill>
                <a:latin typeface="Segoe" pitchFamily="34" charset="0"/>
                <a:ea typeface="+mn-ea"/>
                <a:cs typeface="+mn-cs"/>
              </a:rPr>
              <a:t>Dictionaries</a:t>
            </a:r>
          </a:p>
        </p:txBody>
      </p:sp>
      <p:sp>
        <p:nvSpPr>
          <p:cNvPr id="22" name="TextBox 21"/>
          <p:cNvSpPr txBox="1"/>
          <p:nvPr/>
        </p:nvSpPr>
        <p:spPr>
          <a:xfrm>
            <a:off x="4572000" y="4128597"/>
            <a:ext cx="2440567" cy="353939"/>
          </a:xfrm>
          <a:prstGeom prst="rect">
            <a:avLst/>
          </a:prstGeom>
          <a:noFill/>
        </p:spPr>
        <p:txBody>
          <a:bodyPr wrap="square" lIns="76197" tIns="38098" rIns="76197" bIns="38098" rtlCol="0">
            <a:spAutoFit/>
          </a:bodyPr>
          <a:lstStyle/>
          <a:p>
            <a:pPr algn="l" defTabSz="1217613" rtl="0" fontAlgn="base">
              <a:spcBef>
                <a:spcPct val="0"/>
              </a:spcBef>
              <a:spcAft>
                <a:spcPct val="0"/>
              </a:spcAft>
            </a:pPr>
            <a:r>
              <a:rPr lang="en-US" kern="1200" dirty="0">
                <a:solidFill>
                  <a:srgbClr val="FFFFFF"/>
                </a:solidFill>
                <a:latin typeface="Segoe" pitchFamily="34" charset="0"/>
                <a:ea typeface="+mn-ea"/>
                <a:cs typeface="+mn-cs"/>
              </a:rPr>
              <a:t>Presentation Model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Nasazení </a:t>
            </a:r>
            <a:r>
              <a:rPr smtClean="0"/>
              <a:t>(run-time)</a:t>
            </a:r>
            <a:endParaRPr lang="en-US" dirty="0"/>
          </a:p>
        </p:txBody>
      </p:sp>
      <p:sp>
        <p:nvSpPr>
          <p:cNvPr id="3" name="Text Placeholder 2"/>
          <p:cNvSpPr>
            <a:spLocks noGrp="1"/>
          </p:cNvSpPr>
          <p:nvPr>
            <p:ph type="body" sz="quarter" idx="10"/>
          </p:nvPr>
        </p:nvSpPr>
        <p:spPr>
          <a:xfrm>
            <a:off x="381001" y="1625569"/>
            <a:ext cx="4191000" cy="2419124"/>
          </a:xfrm>
        </p:spPr>
        <p:txBody>
          <a:bodyPr/>
          <a:lstStyle/>
          <a:p>
            <a:r>
              <a:rPr lang="en-US" dirty="0" smtClean="0"/>
              <a:t>Client Profile</a:t>
            </a:r>
          </a:p>
          <a:p>
            <a:pPr lvl="1"/>
            <a:r>
              <a:rPr lang="en-US" dirty="0" smtClean="0"/>
              <a:t>~27 MB</a:t>
            </a:r>
          </a:p>
          <a:p>
            <a:pPr lvl="1"/>
            <a:r>
              <a:rPr lang="en-US" dirty="0" err="1" smtClean="0"/>
              <a:t>WinXP</a:t>
            </a:r>
            <a:r>
              <a:rPr lang="en-US" dirty="0" smtClean="0"/>
              <a:t> (</a:t>
            </a:r>
            <a:r>
              <a:rPr lang="cs-CZ" dirty="0" smtClean="0"/>
              <a:t>bez</a:t>
            </a:r>
            <a:r>
              <a:rPr lang="en-US" dirty="0" smtClean="0"/>
              <a:t> FX)</a:t>
            </a:r>
          </a:p>
          <a:p>
            <a:pPr lvl="1"/>
            <a:r>
              <a:rPr lang="cs-CZ" dirty="0" smtClean="0"/>
              <a:t>Instalace za </a:t>
            </a:r>
            <a:r>
              <a:rPr lang="en-US" dirty="0" smtClean="0"/>
              <a:t>~ 10 </a:t>
            </a:r>
            <a:r>
              <a:rPr lang="cs-CZ" dirty="0" smtClean="0"/>
              <a:t>minut</a:t>
            </a:r>
            <a:endParaRPr lang="en-US" dirty="0" smtClean="0"/>
          </a:p>
          <a:p>
            <a:pPr lvl="1"/>
            <a:r>
              <a:rPr lang="cs-CZ" dirty="0" smtClean="0"/>
              <a:t>Několik scénářů</a:t>
            </a:r>
            <a:endParaRPr lang="en-US" dirty="0" smtClean="0"/>
          </a:p>
          <a:p>
            <a:pPr lvl="1"/>
            <a:endParaRPr lang="en-US" dirty="0" smtClean="0"/>
          </a:p>
        </p:txBody>
      </p:sp>
      <p:sp>
        <p:nvSpPr>
          <p:cNvPr id="22530" name="Rectangle 2"/>
          <p:cNvSpPr>
            <a:spLocks noChangeArrowheads="1"/>
          </p:cNvSpPr>
          <p:nvPr/>
        </p:nvSpPr>
        <p:spPr bwMode="auto">
          <a:xfrm>
            <a:off x="2" y="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defTabSz="1217613" rtl="0" fontAlgn="base">
              <a:spcBef>
                <a:spcPct val="0"/>
              </a:spcBef>
              <a:spcAft>
                <a:spcPct val="0"/>
              </a:spcAft>
            </a:pPr>
            <a:endParaRPr lang="en-US" sz="2400" kern="1200" dirty="0">
              <a:solidFill>
                <a:srgbClr val="FFFFFF"/>
              </a:solidFill>
              <a:latin typeface="Arial" charset="0"/>
              <a:ea typeface="+mn-ea"/>
              <a:cs typeface="+mn-cs"/>
            </a:endParaRPr>
          </a:p>
        </p:txBody>
      </p:sp>
      <p:grpSp>
        <p:nvGrpSpPr>
          <p:cNvPr id="4" name="Group 31"/>
          <p:cNvGrpSpPr/>
          <p:nvPr/>
        </p:nvGrpSpPr>
        <p:grpSpPr>
          <a:xfrm>
            <a:off x="5029200" y="2057400"/>
            <a:ext cx="3276600" cy="2209800"/>
            <a:chOff x="5334000" y="1295400"/>
            <a:chExt cx="3276600" cy="2209800"/>
          </a:xfrm>
        </p:grpSpPr>
        <p:sp>
          <p:nvSpPr>
            <p:cNvPr id="6" name="Rounded Rectangle 5"/>
            <p:cNvSpPr/>
            <p:nvPr/>
          </p:nvSpPr>
          <p:spPr>
            <a:xfrm>
              <a:off x="5334000" y="1295400"/>
              <a:ext cx="3276600" cy="2209800"/>
            </a:xfrm>
            <a:prstGeom prst="roundRect">
              <a:avLst>
                <a:gd name="adj" fmla="val 7537"/>
              </a:avLst>
            </a:prstGeom>
          </p:spPr>
          <p:style>
            <a:lnRef idx="1">
              <a:schemeClr val="accent4"/>
            </a:lnRef>
            <a:fillRef idx="3">
              <a:schemeClr val="accent4"/>
            </a:fillRef>
            <a:effectRef idx="2">
              <a:schemeClr val="accent4"/>
            </a:effectRef>
            <a:fontRef idx="minor">
              <a:schemeClr val="lt1"/>
            </a:fontRef>
          </p:style>
          <p:txBody>
            <a:bodyPr rtlCol="0" anchor="t" anchorCtr="0">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US" b="1" dirty="0" smtClean="0">
                  <a:ln w="50800"/>
                  <a:solidFill>
                    <a:srgbClr val="000000">
                      <a:shade val="50000"/>
                    </a:srgbClr>
                  </a:solidFill>
                  <a:latin typeface="Segoe"/>
                </a:rPr>
                <a:t>.NET Framework</a:t>
              </a:r>
              <a:endParaRPr lang="en-US" b="1" dirty="0">
                <a:ln w="50800"/>
                <a:solidFill>
                  <a:srgbClr val="000000">
                    <a:shade val="50000"/>
                  </a:srgbClr>
                </a:solidFill>
                <a:latin typeface="Segoe"/>
              </a:endParaRPr>
            </a:p>
          </p:txBody>
        </p:sp>
        <p:sp>
          <p:nvSpPr>
            <p:cNvPr id="13" name="Rounded Rectangle 12"/>
            <p:cNvSpPr/>
            <p:nvPr/>
          </p:nvSpPr>
          <p:spPr>
            <a:xfrm>
              <a:off x="5715000" y="1752600"/>
              <a:ext cx="2514600" cy="1219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dirty="0">
                <a:solidFill>
                  <a:srgbClr val="FFFFFF"/>
                </a:solidFill>
                <a:latin typeface="Segoe"/>
              </a:endParaRPr>
            </a:p>
          </p:txBody>
        </p:sp>
        <p:sp>
          <p:nvSpPr>
            <p:cNvPr id="20" name="TextBox 19"/>
            <p:cNvSpPr txBox="1"/>
            <p:nvPr/>
          </p:nvSpPr>
          <p:spPr>
            <a:xfrm rot="16200000">
              <a:off x="6121763" y="2208082"/>
              <a:ext cx="591829" cy="338554"/>
            </a:xfrm>
            <a:prstGeom prst="rect">
              <a:avLst/>
            </a:prstGeom>
            <a:noFill/>
          </p:spPr>
          <p:txBody>
            <a:bodyPr wrap="none" rtlCol="0">
              <a:spAutoFit/>
            </a:bodyPr>
            <a:lstStyle/>
            <a:p>
              <a:pPr algn="l" defTabSz="1217613" rtl="0" fontAlgn="base">
                <a:spcBef>
                  <a:spcPct val="0"/>
                </a:spcBef>
                <a:spcAft>
                  <a:spcPct val="0"/>
                </a:spcAft>
              </a:pPr>
              <a:r>
                <a:rPr lang="en-US" sz="16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a:ea typeface="+mn-ea"/>
                  <a:cs typeface="+mn-cs"/>
                </a:rPr>
                <a:t>WPF</a:t>
              </a:r>
            </a:p>
          </p:txBody>
        </p:sp>
        <p:sp>
          <p:nvSpPr>
            <p:cNvPr id="21" name="TextBox 20"/>
            <p:cNvSpPr txBox="1"/>
            <p:nvPr/>
          </p:nvSpPr>
          <p:spPr>
            <a:xfrm rot="16200000">
              <a:off x="5568690" y="2219131"/>
              <a:ext cx="1088375" cy="338554"/>
            </a:xfrm>
            <a:prstGeom prst="rect">
              <a:avLst/>
            </a:prstGeom>
            <a:noFill/>
          </p:spPr>
          <p:txBody>
            <a:bodyPr wrap="none" rtlCol="0">
              <a:spAutoFit/>
            </a:bodyPr>
            <a:lstStyle/>
            <a:p>
              <a:pPr algn="l" defTabSz="1217613" rtl="0" fontAlgn="base">
                <a:spcBef>
                  <a:spcPct val="0"/>
                </a:spcBef>
                <a:spcAft>
                  <a:spcPct val="0"/>
                </a:spcAft>
              </a:pPr>
              <a:r>
                <a:rPr lang="en-US" sz="16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a:ea typeface="+mn-ea"/>
                  <a:cs typeface="+mn-cs"/>
                </a:rPr>
                <a:t>WinForms</a:t>
              </a:r>
            </a:p>
          </p:txBody>
        </p:sp>
        <p:sp>
          <p:nvSpPr>
            <p:cNvPr id="22" name="TextBox 21"/>
            <p:cNvSpPr txBox="1"/>
            <p:nvPr/>
          </p:nvSpPr>
          <p:spPr>
            <a:xfrm rot="16200000">
              <a:off x="6500988" y="2213693"/>
              <a:ext cx="603050" cy="338554"/>
            </a:xfrm>
            <a:prstGeom prst="rect">
              <a:avLst/>
            </a:prstGeom>
            <a:noFill/>
          </p:spPr>
          <p:txBody>
            <a:bodyPr wrap="none" rtlCol="0">
              <a:spAutoFit/>
            </a:bodyPr>
            <a:lstStyle/>
            <a:p>
              <a:pPr algn="l" defTabSz="1217613" rtl="0" fontAlgn="base">
                <a:spcBef>
                  <a:spcPct val="0"/>
                </a:spcBef>
                <a:spcAft>
                  <a:spcPct val="0"/>
                </a:spcAft>
              </a:pPr>
              <a:r>
                <a:rPr lang="en-US" sz="16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a:ea typeface="+mn-ea"/>
                  <a:cs typeface="+mn-cs"/>
                </a:rPr>
                <a:t>WCF</a:t>
              </a:r>
            </a:p>
          </p:txBody>
        </p:sp>
        <p:sp>
          <p:nvSpPr>
            <p:cNvPr id="23" name="TextBox 22"/>
            <p:cNvSpPr txBox="1"/>
            <p:nvPr/>
          </p:nvSpPr>
          <p:spPr>
            <a:xfrm rot="16200000">
              <a:off x="6881015" y="2139955"/>
              <a:ext cx="476412" cy="338554"/>
            </a:xfrm>
            <a:prstGeom prst="rect">
              <a:avLst/>
            </a:prstGeom>
            <a:noFill/>
          </p:spPr>
          <p:txBody>
            <a:bodyPr wrap="none" rtlCol="0">
              <a:spAutoFit/>
            </a:bodyPr>
            <a:lstStyle/>
            <a:p>
              <a:pPr algn="l" defTabSz="1217613" rtl="0" fontAlgn="base">
                <a:spcBef>
                  <a:spcPct val="0"/>
                </a:spcBef>
                <a:spcAft>
                  <a:spcPct val="0"/>
                </a:spcAft>
              </a:pPr>
              <a:r>
                <a:rPr lang="en-US" sz="16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a:ea typeface="+mn-ea"/>
                  <a:cs typeface="+mn-cs"/>
                </a:rPr>
                <a:t>WF</a:t>
              </a:r>
            </a:p>
          </p:txBody>
        </p:sp>
        <p:sp>
          <p:nvSpPr>
            <p:cNvPr id="24" name="TextBox 23"/>
            <p:cNvSpPr txBox="1"/>
            <p:nvPr/>
          </p:nvSpPr>
          <p:spPr>
            <a:xfrm rot="16200000">
              <a:off x="7149473" y="2176766"/>
              <a:ext cx="651460" cy="338554"/>
            </a:xfrm>
            <a:prstGeom prst="rect">
              <a:avLst/>
            </a:prstGeom>
            <a:noFill/>
          </p:spPr>
          <p:txBody>
            <a:bodyPr wrap="none" rtlCol="0">
              <a:spAutoFit/>
            </a:bodyPr>
            <a:lstStyle/>
            <a:p>
              <a:pPr algn="l" defTabSz="1217613" rtl="0" fontAlgn="base">
                <a:spcBef>
                  <a:spcPct val="0"/>
                </a:spcBef>
                <a:spcAft>
                  <a:spcPct val="0"/>
                </a:spcAft>
              </a:pPr>
              <a:r>
                <a:rPr lang="en-US" sz="16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a:ea typeface="+mn-ea"/>
                  <a:cs typeface="+mn-cs"/>
                </a:rPr>
                <a:t>ASPX</a:t>
              </a:r>
            </a:p>
          </p:txBody>
        </p:sp>
        <p:sp>
          <p:nvSpPr>
            <p:cNvPr id="25" name="TextBox 24"/>
            <p:cNvSpPr txBox="1"/>
            <p:nvPr/>
          </p:nvSpPr>
          <p:spPr>
            <a:xfrm rot="16200000">
              <a:off x="7375401" y="2187816"/>
              <a:ext cx="1132554" cy="338554"/>
            </a:xfrm>
            <a:prstGeom prst="rect">
              <a:avLst/>
            </a:prstGeom>
            <a:noFill/>
          </p:spPr>
          <p:txBody>
            <a:bodyPr wrap="none" rtlCol="0">
              <a:spAutoFit/>
            </a:bodyPr>
            <a:lstStyle/>
            <a:p>
              <a:pPr algn="l" defTabSz="1217613" rtl="0" fontAlgn="base">
                <a:spcBef>
                  <a:spcPct val="0"/>
                </a:spcBef>
                <a:spcAft>
                  <a:spcPct val="0"/>
                </a:spcAft>
              </a:pPr>
              <a:r>
                <a:rPr lang="en-US" sz="16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a:ea typeface="+mn-ea"/>
                  <a:cs typeface="+mn-cs"/>
                </a:rPr>
                <a:t>CardSpace</a:t>
              </a:r>
            </a:p>
          </p:txBody>
        </p:sp>
        <p:sp>
          <p:nvSpPr>
            <p:cNvPr id="26" name="Rounded Rectangle 25"/>
            <p:cNvSpPr/>
            <p:nvPr/>
          </p:nvSpPr>
          <p:spPr>
            <a:xfrm>
              <a:off x="5715000" y="3048000"/>
              <a:ext cx="2514600" cy="304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US" dirty="0" smtClean="0">
                  <a:solidFill>
                    <a:srgbClr val="FFFFFF"/>
                  </a:solidFill>
                  <a:latin typeface="Segoe"/>
                </a:rPr>
                <a:t>BCL</a:t>
              </a:r>
              <a:endParaRPr lang="en-US" dirty="0">
                <a:solidFill>
                  <a:srgbClr val="FFFFFF"/>
                </a:solidFill>
                <a:latin typeface="Segoe"/>
              </a:endParaRPr>
            </a:p>
          </p:txBody>
        </p:sp>
      </p:grpSp>
      <p:grpSp>
        <p:nvGrpSpPr>
          <p:cNvPr id="5" name="Group 32"/>
          <p:cNvGrpSpPr/>
          <p:nvPr/>
        </p:nvGrpSpPr>
        <p:grpSpPr>
          <a:xfrm>
            <a:off x="5021902" y="1986064"/>
            <a:ext cx="2362200" cy="2362200"/>
            <a:chOff x="10363198" y="4114800"/>
            <a:chExt cx="2092234" cy="1981200"/>
          </a:xfrm>
        </p:grpSpPr>
        <p:sp>
          <p:nvSpPr>
            <p:cNvPr id="16" name="Rounded Rectangle 15"/>
            <p:cNvSpPr/>
            <p:nvPr/>
          </p:nvSpPr>
          <p:spPr>
            <a:xfrm>
              <a:off x="10363198" y="4114800"/>
              <a:ext cx="2092234" cy="1981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US" dirty="0" smtClean="0">
                  <a:solidFill>
                    <a:srgbClr val="FFFFFF"/>
                  </a:solidFill>
                  <a:latin typeface="Segoe"/>
                </a:rPr>
                <a:t>Client Profile</a:t>
              </a:r>
              <a:endParaRPr lang="en-US" dirty="0">
                <a:solidFill>
                  <a:srgbClr val="FFFFFF"/>
                </a:solidFill>
                <a:latin typeface="Segoe"/>
              </a:endParaRPr>
            </a:p>
          </p:txBody>
        </p:sp>
        <p:sp>
          <p:nvSpPr>
            <p:cNvPr id="27" name="Rounded Rectangle 26"/>
            <p:cNvSpPr/>
            <p:nvPr/>
          </p:nvSpPr>
          <p:spPr>
            <a:xfrm>
              <a:off x="10515600" y="4572000"/>
              <a:ext cx="1447800"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dirty="0">
                <a:solidFill>
                  <a:srgbClr val="FFFFFF"/>
                </a:solidFill>
                <a:latin typeface="Segoe"/>
              </a:endParaRPr>
            </a:p>
          </p:txBody>
        </p:sp>
        <p:sp>
          <p:nvSpPr>
            <p:cNvPr id="28" name="Rounded Rectangle 27"/>
            <p:cNvSpPr/>
            <p:nvPr/>
          </p:nvSpPr>
          <p:spPr>
            <a:xfrm>
              <a:off x="10515600" y="5562600"/>
              <a:ext cx="1828800" cy="457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US" dirty="0" smtClean="0">
                  <a:solidFill>
                    <a:srgbClr val="FFFFFF"/>
                  </a:solidFill>
                  <a:latin typeface="Segoe"/>
                </a:rPr>
                <a:t>BCL</a:t>
              </a:r>
              <a:endParaRPr lang="en-US" dirty="0">
                <a:solidFill>
                  <a:srgbClr val="FFFFFF"/>
                </a:solidFill>
                <a:latin typeface="Segoe"/>
              </a:endParaRPr>
            </a:p>
          </p:txBody>
        </p:sp>
        <p:sp>
          <p:nvSpPr>
            <p:cNvPr id="29" name="TextBox 28"/>
            <p:cNvSpPr txBox="1"/>
            <p:nvPr/>
          </p:nvSpPr>
          <p:spPr>
            <a:xfrm rot="16200000">
              <a:off x="10972150" y="4865496"/>
              <a:ext cx="496373" cy="299862"/>
            </a:xfrm>
            <a:prstGeom prst="rect">
              <a:avLst/>
            </a:prstGeom>
            <a:noFill/>
          </p:spPr>
          <p:txBody>
            <a:bodyPr wrap="none" rtlCol="0">
              <a:spAutoFit/>
            </a:bodyPr>
            <a:lstStyle/>
            <a:p>
              <a:pPr algn="l" defTabSz="1217613" rtl="0" fontAlgn="base">
                <a:spcBef>
                  <a:spcPct val="0"/>
                </a:spcBef>
                <a:spcAft>
                  <a:spcPct val="0"/>
                </a:spcAft>
              </a:pPr>
              <a:r>
                <a:rPr lang="en-US" sz="16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a:ea typeface="+mn-ea"/>
                  <a:cs typeface="+mn-cs"/>
                </a:rPr>
                <a:t>WPF</a:t>
              </a:r>
            </a:p>
          </p:txBody>
        </p:sp>
        <p:sp>
          <p:nvSpPr>
            <p:cNvPr id="30" name="TextBox 29"/>
            <p:cNvSpPr txBox="1"/>
            <p:nvPr/>
          </p:nvSpPr>
          <p:spPr>
            <a:xfrm rot="16200000">
              <a:off x="10459121" y="4876544"/>
              <a:ext cx="912831" cy="299862"/>
            </a:xfrm>
            <a:prstGeom prst="rect">
              <a:avLst/>
            </a:prstGeom>
            <a:noFill/>
          </p:spPr>
          <p:txBody>
            <a:bodyPr wrap="none" rtlCol="0">
              <a:spAutoFit/>
            </a:bodyPr>
            <a:lstStyle/>
            <a:p>
              <a:pPr algn="l" defTabSz="1217613" rtl="0" fontAlgn="base">
                <a:spcBef>
                  <a:spcPct val="0"/>
                </a:spcBef>
                <a:spcAft>
                  <a:spcPct val="0"/>
                </a:spcAft>
              </a:pPr>
              <a:r>
                <a:rPr lang="en-US" sz="16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a:ea typeface="+mn-ea"/>
                  <a:cs typeface="+mn-cs"/>
                </a:rPr>
                <a:t>WinForms</a:t>
              </a:r>
            </a:p>
          </p:txBody>
        </p:sp>
        <p:sp>
          <p:nvSpPr>
            <p:cNvPr id="31" name="TextBox 30"/>
            <p:cNvSpPr txBox="1"/>
            <p:nvPr/>
          </p:nvSpPr>
          <p:spPr>
            <a:xfrm rot="16200000">
              <a:off x="11352281" y="4871107"/>
              <a:ext cx="505784" cy="299862"/>
            </a:xfrm>
            <a:prstGeom prst="rect">
              <a:avLst/>
            </a:prstGeom>
            <a:noFill/>
          </p:spPr>
          <p:txBody>
            <a:bodyPr wrap="none" rtlCol="0">
              <a:spAutoFit/>
            </a:bodyPr>
            <a:lstStyle/>
            <a:p>
              <a:pPr algn="l" defTabSz="1217613" rtl="0" fontAlgn="base">
                <a:spcBef>
                  <a:spcPct val="0"/>
                </a:spcBef>
                <a:spcAft>
                  <a:spcPct val="0"/>
                </a:spcAft>
              </a:pPr>
              <a:r>
                <a:rPr lang="en-US" sz="16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a:ea typeface="+mn-ea"/>
                  <a:cs typeface="+mn-cs"/>
                </a:rPr>
                <a:t>WCF</a:t>
              </a: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793876"/>
            <a:ext cx="9144000" cy="5064124"/>
          </a:xfrm>
          <a:prstGeom prst="rect">
            <a:avLst/>
          </a:prstGeom>
          <a:gradFill>
            <a:gsLst>
              <a:gs pos="0">
                <a:schemeClr val="dk1">
                  <a:shade val="15000"/>
                  <a:satMod val="180000"/>
                  <a:alpha val="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 name="Rectangle 4"/>
          <p:cNvSpPr/>
          <p:nvPr/>
        </p:nvSpPr>
        <p:spPr bwMode="auto">
          <a:xfrm rot="2700000">
            <a:off x="6333434" y="328947"/>
            <a:ext cx="4196443" cy="955471"/>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en-US" sz="4000" kern="1200" dirty="0">
                <a:solidFill>
                  <a:srgbClr val="FFFFFF"/>
                </a:solidFill>
                <a:effectLst>
                  <a:outerShdw blurRad="38100" dist="38100" dir="2700000" algn="tl">
                    <a:srgbClr val="000000">
                      <a:alpha val="43137"/>
                    </a:srgbClr>
                  </a:outerShdw>
                </a:effectLst>
                <a:latin typeface="Segoe Light" pitchFamily="34" charset="0"/>
                <a:ea typeface="+mn-ea"/>
                <a:cs typeface="+mn-cs"/>
              </a:rPr>
              <a:t>demo</a:t>
            </a:r>
          </a:p>
        </p:txBody>
      </p:sp>
      <p:sp>
        <p:nvSpPr>
          <p:cNvPr id="6" name="TextBox 5"/>
          <p:cNvSpPr txBox="1"/>
          <p:nvPr/>
        </p:nvSpPr>
        <p:spPr>
          <a:xfrm>
            <a:off x="378251" y="3597780"/>
            <a:ext cx="3971146" cy="2862322"/>
          </a:xfrm>
          <a:prstGeom prst="rect">
            <a:avLst/>
          </a:prstGeom>
          <a:noFill/>
        </p:spPr>
        <p:txBody>
          <a:bodyPr wrap="square" rtlCol="0">
            <a:spAutoFit/>
          </a:bodyPr>
          <a:lstStyle/>
          <a:p>
            <a:pPr algn="l" defTabSz="1217613" rtl="0" fontAlgn="base">
              <a:spcBef>
                <a:spcPct val="0"/>
              </a:spcBef>
              <a:spcAft>
                <a:spcPct val="0"/>
              </a:spcAft>
            </a:pPr>
            <a:r>
              <a:rPr lang="cs-CZ" sz="2000" b="1" kern="1200" dirty="0" err="1">
                <a:solidFill>
                  <a:srgbClr val="FFFFFF"/>
                </a:solidFill>
                <a:latin typeface="Arial" charset="0"/>
                <a:ea typeface="+mn-ea"/>
                <a:cs typeface="+mn-cs"/>
              </a:rPr>
              <a:t>Plattův</a:t>
            </a:r>
            <a:r>
              <a:rPr lang="cs-CZ" sz="2000" b="1" kern="1200" dirty="0">
                <a:solidFill>
                  <a:srgbClr val="FFFFFF"/>
                </a:solidFill>
                <a:latin typeface="Arial" charset="0"/>
                <a:ea typeface="+mn-ea"/>
                <a:cs typeface="+mn-cs"/>
              </a:rPr>
              <a:t> 3. zákon vesmíru</a:t>
            </a:r>
          </a:p>
          <a:p>
            <a:pPr algn="l" defTabSz="1217613" rtl="0" fontAlgn="base">
              <a:spcBef>
                <a:spcPct val="0"/>
              </a:spcBef>
              <a:spcAft>
                <a:spcPct val="0"/>
              </a:spcAft>
            </a:pPr>
            <a:endParaRPr lang="en-US" sz="2000" b="1" kern="1200" dirty="0">
              <a:solidFill>
                <a:srgbClr val="FFFFFF"/>
              </a:solidFill>
              <a:latin typeface="Arial" charset="0"/>
              <a:ea typeface="+mn-ea"/>
              <a:cs typeface="+mn-cs"/>
            </a:endParaRPr>
          </a:p>
          <a:p>
            <a:pPr algn="l" defTabSz="1217613" rtl="0" fontAlgn="base">
              <a:spcBef>
                <a:spcPct val="0"/>
              </a:spcBef>
              <a:spcAft>
                <a:spcPct val="0"/>
              </a:spcAft>
            </a:pPr>
            <a:r>
              <a:rPr lang="cs-CZ" sz="2000" kern="1200" dirty="0">
                <a:solidFill>
                  <a:srgbClr val="FFFFFF"/>
                </a:solidFill>
                <a:latin typeface="Arial" charset="0"/>
                <a:ea typeface="+mn-ea"/>
                <a:cs typeface="+mn-cs"/>
              </a:rPr>
              <a:t>“Lenost předčí vše”</a:t>
            </a:r>
          </a:p>
          <a:p>
            <a:pPr algn="l" defTabSz="1217613" rtl="0" fontAlgn="base">
              <a:spcBef>
                <a:spcPct val="0"/>
              </a:spcBef>
              <a:spcAft>
                <a:spcPct val="0"/>
              </a:spcAft>
            </a:pPr>
            <a:endParaRPr lang="cs-CZ" sz="2000" kern="1200" dirty="0">
              <a:solidFill>
                <a:srgbClr val="FFFFFF"/>
              </a:solidFill>
              <a:latin typeface="Arial" charset="0"/>
              <a:ea typeface="+mn-ea"/>
              <a:cs typeface="+mn-cs"/>
            </a:endParaRPr>
          </a:p>
          <a:p>
            <a:pPr algn="l" defTabSz="1217613" rtl="0" fontAlgn="base">
              <a:spcBef>
                <a:spcPct val="0"/>
              </a:spcBef>
              <a:spcAft>
                <a:spcPct val="0"/>
              </a:spcAft>
            </a:pPr>
            <a:r>
              <a:rPr lang="cs-CZ" sz="2000" kern="1200" dirty="0">
                <a:solidFill>
                  <a:srgbClr val="FFFFFF"/>
                </a:solidFill>
                <a:latin typeface="Arial" charset="0"/>
                <a:ea typeface="+mn-ea"/>
                <a:cs typeface="+mn-cs"/>
              </a:rPr>
              <a:t>Každý člověk se narodí neodmyslitelně lenivý a spoléhá se na minimální množství </a:t>
            </a:r>
            <a:r>
              <a:rPr lang="cs-CZ" sz="2000" kern="1200" dirty="0" smtClean="0">
                <a:solidFill>
                  <a:srgbClr val="FFFFFF"/>
                </a:solidFill>
                <a:latin typeface="Arial" charset="0"/>
                <a:ea typeface="+mn-ea"/>
                <a:cs typeface="+mn-cs"/>
              </a:rPr>
              <a:t>práce</a:t>
            </a:r>
            <a:r>
              <a:rPr lang="en-US" sz="2000" kern="1200" dirty="0" smtClean="0">
                <a:solidFill>
                  <a:srgbClr val="FFFFFF"/>
                </a:solidFill>
                <a:latin typeface="Arial" charset="0"/>
                <a:ea typeface="+mn-ea"/>
                <a:cs typeface="+mn-cs"/>
              </a:rPr>
              <a:t>,</a:t>
            </a:r>
            <a:r>
              <a:rPr lang="cs-CZ" sz="2000" kern="1200" dirty="0" smtClean="0">
                <a:solidFill>
                  <a:srgbClr val="FFFFFF"/>
                </a:solidFill>
                <a:latin typeface="Arial" charset="0"/>
                <a:ea typeface="+mn-ea"/>
                <a:cs typeface="+mn-cs"/>
              </a:rPr>
              <a:t> </a:t>
            </a:r>
            <a:r>
              <a:rPr lang="cs-CZ" sz="2000" kern="1200" dirty="0">
                <a:solidFill>
                  <a:srgbClr val="FFFFFF"/>
                </a:solidFill>
                <a:latin typeface="Arial" charset="0"/>
                <a:ea typeface="+mn-ea"/>
                <a:cs typeface="+mn-cs"/>
              </a:rPr>
              <a:t>se kterou může </a:t>
            </a:r>
            <a:r>
              <a:rPr lang="cs-CZ" sz="2000" kern="1200" dirty="0" smtClean="0">
                <a:solidFill>
                  <a:srgbClr val="FFFFFF"/>
                </a:solidFill>
                <a:latin typeface="Arial" charset="0"/>
                <a:ea typeface="+mn-ea"/>
                <a:cs typeface="+mn-cs"/>
              </a:rPr>
              <a:t>vyjít </a:t>
            </a:r>
            <a:r>
              <a:rPr lang="cs-CZ" sz="2000" kern="1200" dirty="0">
                <a:solidFill>
                  <a:srgbClr val="FFFFFF"/>
                </a:solidFill>
                <a:latin typeface="Arial" charset="0"/>
                <a:ea typeface="+mn-ea"/>
                <a:cs typeface="+mn-cs"/>
              </a:rPr>
              <a:t>za jakékoli </a:t>
            </a:r>
            <a:r>
              <a:rPr lang="cs-CZ" sz="2000" kern="1200" dirty="0" smtClean="0">
                <a:solidFill>
                  <a:srgbClr val="FFFFFF"/>
                </a:solidFill>
                <a:latin typeface="Arial" charset="0"/>
                <a:ea typeface="+mn-ea"/>
                <a:cs typeface="+mn-cs"/>
              </a:rPr>
              <a:t>situace</a:t>
            </a:r>
            <a:r>
              <a:rPr lang="en-US" sz="2000" kern="1200" dirty="0" smtClean="0">
                <a:solidFill>
                  <a:srgbClr val="FFFFFF"/>
                </a:solidFill>
                <a:latin typeface="Arial" charset="0"/>
                <a:ea typeface="+mn-ea"/>
                <a:cs typeface="+mn-cs"/>
              </a:rPr>
              <a:t>.</a:t>
            </a:r>
            <a:endParaRPr lang="en-US" sz="2000" kern="1200" dirty="0">
              <a:solidFill>
                <a:srgbClr val="FFFFFF"/>
              </a:solidFill>
              <a:latin typeface="Arial" charset="0"/>
              <a:ea typeface="+mn-ea"/>
              <a:cs typeface="+mn-cs"/>
            </a:endParaRPr>
          </a:p>
        </p:txBody>
      </p:sp>
      <p:sp>
        <p:nvSpPr>
          <p:cNvPr id="9" name="TextBox 8"/>
          <p:cNvSpPr txBox="1"/>
          <p:nvPr/>
        </p:nvSpPr>
        <p:spPr>
          <a:xfrm>
            <a:off x="445156" y="2295731"/>
            <a:ext cx="8354338" cy="830997"/>
          </a:xfrm>
          <a:prstGeom prst="rect">
            <a:avLst/>
          </a:prstGeom>
          <a:noFill/>
        </p:spPr>
        <p:txBody>
          <a:bodyPr wrap="none" rtlCol="0">
            <a:spAutoFit/>
          </a:bodyPr>
          <a:lstStyle/>
          <a:p>
            <a:pPr algn="l" defTabSz="1217613" rtl="0" fontAlgn="base">
              <a:spcBef>
                <a:spcPct val="0"/>
              </a:spcBef>
              <a:spcAft>
                <a:spcPct val="0"/>
              </a:spcAft>
            </a:pPr>
            <a:r>
              <a:rPr lang="cs-CZ" sz="4800" kern="1200" dirty="0">
                <a:solidFill>
                  <a:srgbClr val="FFFFFF"/>
                </a:solidFill>
                <a:latin typeface="Arial" charset="0"/>
                <a:ea typeface="+mn-ea"/>
                <a:cs typeface="+mn-cs"/>
              </a:rPr>
              <a:t>MSDN </a:t>
            </a:r>
            <a:r>
              <a:rPr lang="cs-CZ" sz="4800" kern="1200" dirty="0" err="1">
                <a:solidFill>
                  <a:srgbClr val="FFFFFF"/>
                </a:solidFill>
                <a:latin typeface="Arial" charset="0"/>
                <a:ea typeface="+mn-ea"/>
                <a:cs typeface="+mn-cs"/>
              </a:rPr>
              <a:t>Reader</a:t>
            </a:r>
            <a:r>
              <a:rPr lang="cs-CZ" sz="4800" kern="1200" dirty="0">
                <a:solidFill>
                  <a:srgbClr val="FFFFFF"/>
                </a:solidFill>
                <a:latin typeface="Arial" charset="0"/>
                <a:ea typeface="+mn-ea"/>
                <a:cs typeface="+mn-cs"/>
              </a:rPr>
              <a:t> a </a:t>
            </a:r>
            <a:r>
              <a:rPr lang="cs-CZ" sz="4800" kern="1200" dirty="0" err="1">
                <a:solidFill>
                  <a:srgbClr val="FFFFFF"/>
                </a:solidFill>
                <a:latin typeface="Arial" charset="0"/>
                <a:ea typeface="+mn-ea"/>
                <a:cs typeface="+mn-cs"/>
              </a:rPr>
              <a:t>Family.Show</a:t>
            </a:r>
            <a:endParaRPr lang="en-US" sz="4800" kern="1200" dirty="0">
              <a:solidFill>
                <a:srgbClr val="FFFFFF"/>
              </a:solidFill>
              <a:latin typeface="Arial" charset="0"/>
              <a:ea typeface="+mn-ea"/>
              <a:cs typeface="+mn-cs"/>
            </a:endParaRPr>
          </a:p>
        </p:txBody>
      </p:sp>
      <p:sp>
        <p:nvSpPr>
          <p:cNvPr id="8" name="TextBox 7"/>
          <p:cNvSpPr txBox="1"/>
          <p:nvPr/>
        </p:nvSpPr>
        <p:spPr>
          <a:xfrm>
            <a:off x="4574397" y="4191000"/>
            <a:ext cx="3971146" cy="2246769"/>
          </a:xfrm>
          <a:prstGeom prst="rect">
            <a:avLst/>
          </a:prstGeom>
          <a:noFill/>
        </p:spPr>
        <p:txBody>
          <a:bodyPr wrap="square" rtlCol="0">
            <a:spAutoFit/>
          </a:bodyPr>
          <a:lstStyle/>
          <a:p>
            <a:pPr algn="l" defTabSz="1217613" rtl="0" fontAlgn="base">
              <a:spcBef>
                <a:spcPct val="0"/>
              </a:spcBef>
              <a:spcAft>
                <a:spcPct val="0"/>
              </a:spcAft>
            </a:pPr>
            <a:r>
              <a:rPr lang="cs-CZ" sz="2000" b="1" kern="1200" dirty="0">
                <a:solidFill>
                  <a:srgbClr val="FFFFFF"/>
                </a:solidFill>
                <a:latin typeface="Arial" charset="0"/>
                <a:ea typeface="+mn-ea"/>
                <a:cs typeface="+mn-cs"/>
              </a:rPr>
              <a:t>Co z toho plyne pro aplikace?</a:t>
            </a:r>
          </a:p>
          <a:p>
            <a:pPr algn="l" defTabSz="1217613" rtl="0" fontAlgn="base">
              <a:spcBef>
                <a:spcPct val="0"/>
              </a:spcBef>
              <a:spcAft>
                <a:spcPct val="0"/>
              </a:spcAft>
            </a:pPr>
            <a:endParaRPr lang="cs-CZ" sz="2000" b="1" kern="1200" dirty="0">
              <a:solidFill>
                <a:srgbClr val="FFFFFF"/>
              </a:solidFill>
              <a:latin typeface="Arial" charset="0"/>
              <a:ea typeface="+mn-ea"/>
              <a:cs typeface="+mn-cs"/>
            </a:endParaRPr>
          </a:p>
          <a:p>
            <a:pPr algn="l" defTabSz="1217613" rtl="0" fontAlgn="base">
              <a:spcBef>
                <a:spcPct val="0"/>
              </a:spcBef>
              <a:spcAft>
                <a:spcPct val="0"/>
              </a:spcAft>
            </a:pPr>
            <a:r>
              <a:rPr lang="cs-CZ" sz="2000" kern="1200" dirty="0">
                <a:solidFill>
                  <a:srgbClr val="FFFFFF"/>
                </a:solidFill>
                <a:latin typeface="Arial" charset="0"/>
                <a:ea typeface="+mn-ea"/>
                <a:cs typeface="+mn-cs"/>
              </a:rPr>
              <a:t>Co je jednoduché udělat bude děláno často, ať by mělo být nebo ne. Co je složité udělat se bude dělat jen někdy, ať je třeba nebo ne.</a:t>
            </a:r>
            <a:endParaRPr lang="en-US" sz="2000" kern="1200" dirty="0">
              <a:solidFill>
                <a:srgbClr val="FFFFFF"/>
              </a:solidFill>
              <a:latin typeface="Arial"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1" y="1103089"/>
            <a:ext cx="9144001" cy="4916711"/>
          </a:xfrm>
          <a:prstGeom prst="rect">
            <a:avLst/>
          </a:prstGeom>
          <a:solidFill>
            <a:srgbClr val="F8F8F8">
              <a:alpha val="65882"/>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4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2" name="Title 11"/>
          <p:cNvSpPr>
            <a:spLocks noGrp="1"/>
          </p:cNvSpPr>
          <p:nvPr>
            <p:ph type="title"/>
          </p:nvPr>
        </p:nvSpPr>
        <p:spPr>
          <a:xfrm>
            <a:off x="353708" y="498480"/>
            <a:ext cx="8381802" cy="498598"/>
          </a:xfrm>
        </p:spPr>
        <p:txBody>
          <a:bodyPr/>
          <a:lstStyle/>
          <a:p>
            <a:pPr defTabSz="914327" fontAlgn="auto">
              <a:spcAft>
                <a:spcPts val="0"/>
              </a:spcAft>
              <a:defRPr/>
            </a:pPr>
            <a:r>
              <a:rPr lang="cs-CZ" sz="3600" dirty="0" smtClean="0"/>
              <a:t>Nastává čas pro multimediální web aplikace</a:t>
            </a:r>
            <a:endParaRPr sz="3600" dirty="0"/>
          </a:p>
        </p:txBody>
      </p:sp>
      <p:grpSp>
        <p:nvGrpSpPr>
          <p:cNvPr id="2" name="Group 7"/>
          <p:cNvGrpSpPr>
            <a:grpSpLocks/>
          </p:cNvGrpSpPr>
          <p:nvPr/>
        </p:nvGrpSpPr>
        <p:grpSpPr bwMode="auto">
          <a:xfrm>
            <a:off x="4865930" y="4267200"/>
            <a:ext cx="3741738" cy="1676400"/>
            <a:chOff x="2730" y="1374"/>
            <a:chExt cx="2357" cy="930"/>
          </a:xfrm>
        </p:grpSpPr>
        <p:pic>
          <p:nvPicPr>
            <p:cNvPr id="51212" name="Picture 8" descr="headline quote style 3 wide"/>
            <p:cNvPicPr>
              <a:picLocks noChangeAspect="1" noChangeArrowheads="1"/>
            </p:cNvPicPr>
            <p:nvPr/>
          </p:nvPicPr>
          <p:blipFill>
            <a:blip r:embed="rId3"/>
            <a:srcRect/>
            <a:stretch>
              <a:fillRect/>
            </a:stretch>
          </p:blipFill>
          <p:spPr bwMode="auto">
            <a:xfrm>
              <a:off x="2730" y="1374"/>
              <a:ext cx="2357" cy="930"/>
            </a:xfrm>
            <a:prstGeom prst="rect">
              <a:avLst/>
            </a:prstGeom>
            <a:noFill/>
            <a:ln w="9525">
              <a:noFill/>
              <a:miter lim="800000"/>
              <a:headEnd/>
              <a:tailEnd/>
            </a:ln>
          </p:spPr>
        </p:pic>
        <p:sp>
          <p:nvSpPr>
            <p:cNvPr id="51213" name="Text Box 9"/>
            <p:cNvSpPr txBox="1">
              <a:spLocks noChangeArrowheads="1"/>
            </p:cNvSpPr>
            <p:nvPr/>
          </p:nvSpPr>
          <p:spPr bwMode="auto">
            <a:xfrm>
              <a:off x="2842" y="1513"/>
              <a:ext cx="2175" cy="777"/>
            </a:xfrm>
            <a:prstGeom prst="rect">
              <a:avLst/>
            </a:prstGeom>
            <a:noFill/>
            <a:ln w="12700" algn="ctr">
              <a:noFill/>
              <a:miter lim="800000"/>
              <a:headEnd/>
              <a:tailEnd/>
            </a:ln>
          </p:spPr>
          <p:txBody>
            <a:bodyPr>
              <a:spAutoFit/>
            </a:bodyPr>
            <a:lstStyle/>
            <a:p>
              <a:pPr algn="ctr" defTabSz="1217613" rtl="0" fontAlgn="base">
                <a:spcBef>
                  <a:spcPct val="0"/>
                </a:spcBef>
                <a:spcAft>
                  <a:spcPct val="0"/>
                </a:spcAft>
              </a:pPr>
              <a:r>
                <a:rPr lang="en-US" sz="1700" b="1" kern="1200" dirty="0">
                  <a:solidFill>
                    <a:srgbClr val="54B0E2">
                      <a:lumMod val="75000"/>
                    </a:srgbClr>
                  </a:solidFill>
                  <a:latin typeface="Segoe Semibold" pitchFamily="34" charset="0"/>
                  <a:ea typeface="+mn-ea"/>
                  <a:cs typeface="+mn-cs"/>
                </a:rPr>
                <a:t>$32</a:t>
              </a:r>
              <a:r>
                <a:rPr lang="cs-CZ" sz="1700" b="1" kern="1200" dirty="0" err="1">
                  <a:solidFill>
                    <a:srgbClr val="54B0E2">
                      <a:lumMod val="75000"/>
                    </a:srgbClr>
                  </a:solidFill>
                  <a:latin typeface="Segoe Semibold" pitchFamily="34" charset="0"/>
                  <a:ea typeface="+mn-ea"/>
                  <a:cs typeface="+mn-cs"/>
                </a:rPr>
                <a:t>Md</a:t>
              </a:r>
              <a:r>
                <a:rPr lang="en-US" sz="1700" b="1" kern="1200" dirty="0">
                  <a:solidFill>
                    <a:srgbClr val="54B0E2">
                      <a:lumMod val="75000"/>
                    </a:srgbClr>
                  </a:solidFill>
                  <a:latin typeface="Segoe Semibold" pitchFamily="34" charset="0"/>
                  <a:ea typeface="+mn-ea"/>
                  <a:cs typeface="+mn-cs"/>
                </a:rPr>
                <a:t> </a:t>
              </a:r>
              <a:r>
                <a:rPr lang="cs-CZ" sz="1700" b="1" kern="1200" dirty="0">
                  <a:solidFill>
                    <a:srgbClr val="54B0E2">
                      <a:lumMod val="75000"/>
                    </a:srgbClr>
                  </a:solidFill>
                  <a:latin typeface="Segoe Semibold" pitchFamily="34" charset="0"/>
                  <a:ea typeface="+mn-ea"/>
                  <a:cs typeface="+mn-cs"/>
                </a:rPr>
                <a:t>VC</a:t>
              </a:r>
              <a:r>
                <a:rPr lang="en-US" sz="1700" b="1" kern="1200" dirty="0">
                  <a:solidFill>
                    <a:srgbClr val="54B0E2">
                      <a:lumMod val="75000"/>
                    </a:srgbClr>
                  </a:solidFill>
                  <a:latin typeface="Segoe Semibold" pitchFamily="34" charset="0"/>
                  <a:ea typeface="+mn-ea"/>
                  <a:cs typeface="+mn-cs"/>
                </a:rPr>
                <a:t> </a:t>
              </a:r>
              <a:r>
                <a:rPr lang="cs-CZ" sz="1700" b="1" kern="1200" dirty="0">
                  <a:solidFill>
                    <a:srgbClr val="54B0E2">
                      <a:lumMod val="75000"/>
                    </a:srgbClr>
                  </a:solidFill>
                  <a:latin typeface="Segoe Semibold" pitchFamily="34" charset="0"/>
                  <a:ea typeface="+mn-ea"/>
                  <a:cs typeface="+mn-cs"/>
                </a:rPr>
                <a:t>investic v </a:t>
              </a:r>
              <a:r>
                <a:rPr lang="cs-CZ" sz="1700" b="1" kern="1200" dirty="0" smtClean="0">
                  <a:solidFill>
                    <a:srgbClr val="54B0E2">
                      <a:lumMod val="75000"/>
                    </a:srgbClr>
                  </a:solidFill>
                  <a:latin typeface="Segoe Semibold" pitchFamily="34" charset="0"/>
                  <a:ea typeface="+mn-ea"/>
                  <a:cs typeface="+mn-cs"/>
                </a:rPr>
                <a:t>roce</a:t>
              </a:r>
              <a:r>
                <a:rPr lang="en-US" sz="1700" b="1" kern="1200" dirty="0" smtClean="0">
                  <a:solidFill>
                    <a:srgbClr val="54B0E2">
                      <a:lumMod val="75000"/>
                    </a:srgbClr>
                  </a:solidFill>
                  <a:latin typeface="Segoe Semibold" pitchFamily="34" charset="0"/>
                  <a:ea typeface="+mn-ea"/>
                  <a:cs typeface="+mn-cs"/>
                </a:rPr>
                <a:t> 2006</a:t>
              </a:r>
              <a:r>
                <a:rPr lang="en-US" sz="1700" b="1" kern="1200" dirty="0">
                  <a:solidFill>
                    <a:srgbClr val="54B0E2">
                      <a:lumMod val="75000"/>
                    </a:srgbClr>
                  </a:solidFill>
                  <a:latin typeface="Segoe Semibold" pitchFamily="34" charset="0"/>
                  <a:ea typeface="+mn-ea"/>
                  <a:cs typeface="+mn-cs"/>
                </a:rPr>
                <a:t>; </a:t>
              </a:r>
              <a:r>
                <a:rPr lang="en-US" sz="1700" b="1" kern="1200" dirty="0" smtClean="0">
                  <a:solidFill>
                    <a:srgbClr val="000000"/>
                  </a:solidFill>
                  <a:latin typeface="Segoe Semibold" pitchFamily="34" charset="0"/>
                  <a:ea typeface="+mn-ea"/>
                  <a:cs typeface="+mn-cs"/>
                </a:rPr>
                <a:t>Venture </a:t>
              </a:r>
              <a:r>
                <a:rPr lang="en-US" sz="1700" b="1" kern="1200" dirty="0">
                  <a:solidFill>
                    <a:srgbClr val="000000"/>
                  </a:solidFill>
                  <a:latin typeface="Segoe Semibold" pitchFamily="34" charset="0"/>
                  <a:ea typeface="+mn-ea"/>
                  <a:cs typeface="+mn-cs"/>
                </a:rPr>
                <a:t>capital </a:t>
              </a:r>
              <a:r>
                <a:rPr lang="cs-CZ" sz="1700" b="1" kern="1200" dirty="0">
                  <a:solidFill>
                    <a:srgbClr val="000000"/>
                  </a:solidFill>
                  <a:latin typeface="Segoe Semibold" pitchFamily="34" charset="0"/>
                  <a:ea typeface="+mn-ea"/>
                  <a:cs typeface="+mn-cs"/>
                </a:rPr>
                <a:t>do </a:t>
              </a:r>
              <a:r>
                <a:rPr lang="en-US" sz="1700" b="1" kern="1200" dirty="0">
                  <a:solidFill>
                    <a:srgbClr val="000000"/>
                  </a:solidFill>
                  <a:latin typeface="Segoe Semibold" pitchFamily="34" charset="0"/>
                  <a:ea typeface="+mn-ea"/>
                  <a:cs typeface="+mn-cs"/>
                </a:rPr>
                <a:t>Web 2.0 </a:t>
              </a:r>
              <a:r>
                <a:rPr lang="cs-CZ" sz="1700" b="1" kern="1200" dirty="0">
                  <a:solidFill>
                    <a:srgbClr val="000000"/>
                  </a:solidFill>
                  <a:latin typeface="Segoe Semibold" pitchFamily="34" charset="0"/>
                  <a:ea typeface="+mn-ea"/>
                  <a:cs typeface="+mn-cs"/>
                </a:rPr>
                <a:t>se prakticky každý rok zdvojnásobí</a:t>
              </a:r>
              <a:endParaRPr lang="en-US" sz="1700" b="1" kern="1200" dirty="0">
                <a:solidFill>
                  <a:srgbClr val="000000"/>
                </a:solidFill>
                <a:latin typeface="Segoe Semibold" pitchFamily="34" charset="0"/>
                <a:ea typeface="+mn-ea"/>
                <a:cs typeface="+mn-cs"/>
              </a:endParaRPr>
            </a:p>
            <a:p>
              <a:pPr algn="l" defTabSz="1217613" rtl="0" fontAlgn="base">
                <a:spcBef>
                  <a:spcPct val="0"/>
                </a:spcBef>
                <a:spcAft>
                  <a:spcPct val="0"/>
                </a:spcAft>
              </a:pPr>
              <a:endParaRPr lang="en-US" sz="1700" b="1" kern="1200" dirty="0">
                <a:solidFill>
                  <a:srgbClr val="000000"/>
                </a:solidFill>
                <a:latin typeface="Segoe Semibold" pitchFamily="34" charset="0"/>
                <a:ea typeface="+mn-ea"/>
                <a:cs typeface="+mn-cs"/>
              </a:endParaRPr>
            </a:p>
          </p:txBody>
        </p:sp>
      </p:grpSp>
      <p:grpSp>
        <p:nvGrpSpPr>
          <p:cNvPr id="3" name="Group 13"/>
          <p:cNvGrpSpPr>
            <a:grpSpLocks/>
          </p:cNvGrpSpPr>
          <p:nvPr/>
        </p:nvGrpSpPr>
        <p:grpSpPr bwMode="auto">
          <a:xfrm>
            <a:off x="609601" y="4267200"/>
            <a:ext cx="3643313" cy="1643954"/>
            <a:chOff x="396" y="2571"/>
            <a:chExt cx="2295" cy="629"/>
          </a:xfrm>
        </p:grpSpPr>
        <p:pic>
          <p:nvPicPr>
            <p:cNvPr id="51210" name="Picture 14" descr="headline quote style 1 square"/>
            <p:cNvPicPr>
              <a:picLocks noChangeAspect="1" noChangeArrowheads="1"/>
            </p:cNvPicPr>
            <p:nvPr/>
          </p:nvPicPr>
          <p:blipFill>
            <a:blip r:embed="rId4"/>
            <a:srcRect/>
            <a:stretch>
              <a:fillRect/>
            </a:stretch>
          </p:blipFill>
          <p:spPr bwMode="auto">
            <a:xfrm>
              <a:off x="396" y="2571"/>
              <a:ext cx="2295" cy="629"/>
            </a:xfrm>
            <a:prstGeom prst="rect">
              <a:avLst/>
            </a:prstGeom>
            <a:noFill/>
            <a:ln w="9525">
              <a:noFill/>
              <a:miter lim="800000"/>
              <a:headEnd/>
              <a:tailEnd/>
            </a:ln>
          </p:spPr>
        </p:pic>
        <p:sp>
          <p:nvSpPr>
            <p:cNvPr id="51211" name="Text Box 15"/>
            <p:cNvSpPr txBox="1">
              <a:spLocks noChangeArrowheads="1"/>
            </p:cNvSpPr>
            <p:nvPr/>
          </p:nvSpPr>
          <p:spPr bwMode="auto">
            <a:xfrm>
              <a:off x="540" y="2655"/>
              <a:ext cx="2025" cy="336"/>
            </a:xfrm>
            <a:prstGeom prst="rect">
              <a:avLst/>
            </a:prstGeom>
            <a:noFill/>
            <a:ln w="12700" algn="ctr">
              <a:noFill/>
              <a:miter lim="800000"/>
              <a:headEnd/>
              <a:tailEnd/>
            </a:ln>
          </p:spPr>
          <p:txBody>
            <a:bodyPr>
              <a:spAutoFit/>
            </a:bodyPr>
            <a:lstStyle/>
            <a:p>
              <a:pPr algn="ctr" defTabSz="1217613" rtl="0" fontAlgn="base">
                <a:spcBef>
                  <a:spcPct val="0"/>
                </a:spcBef>
                <a:spcAft>
                  <a:spcPct val="0"/>
                </a:spcAft>
              </a:pPr>
              <a:r>
                <a:rPr lang="en-US" sz="1700" b="1" kern="1200" dirty="0">
                  <a:solidFill>
                    <a:srgbClr val="54B0E2">
                      <a:lumMod val="75000"/>
                    </a:srgbClr>
                  </a:solidFill>
                  <a:latin typeface="Segoe Semibold" pitchFamily="34" charset="0"/>
                  <a:ea typeface="+mn-ea"/>
                  <a:cs typeface="+mn-cs"/>
                </a:rPr>
                <a:t>67% </a:t>
              </a:r>
              <a:r>
                <a:rPr lang="cs-CZ" sz="1700" b="1" kern="1200" dirty="0">
                  <a:solidFill>
                    <a:srgbClr val="54B0E2">
                      <a:lumMod val="75000"/>
                    </a:srgbClr>
                  </a:solidFill>
                  <a:latin typeface="Segoe Semibold" pitchFamily="34" charset="0"/>
                  <a:ea typeface="+mn-ea"/>
                  <a:cs typeface="+mn-cs"/>
                </a:rPr>
                <a:t>inzerentů </a:t>
              </a:r>
              <a:r>
                <a:rPr lang="cs-CZ" sz="1700" b="1" kern="1200" dirty="0">
                  <a:solidFill>
                    <a:srgbClr val="000000"/>
                  </a:solidFill>
                  <a:latin typeface="Segoe Semibold" pitchFamily="34" charset="0"/>
                  <a:ea typeface="+mn-ea"/>
                  <a:cs typeface="+mn-cs"/>
                </a:rPr>
                <a:t>plánuje použití multimédií jakou součást jejich kampaní, včetně videa</a:t>
              </a:r>
              <a:endParaRPr lang="en-US" sz="1700" b="1" kern="1200" dirty="0">
                <a:solidFill>
                  <a:srgbClr val="000000"/>
                </a:solidFill>
                <a:latin typeface="Segoe Semibold" pitchFamily="34" charset="0"/>
                <a:ea typeface="+mn-ea"/>
                <a:cs typeface="+mn-cs"/>
              </a:endParaRPr>
            </a:p>
          </p:txBody>
        </p:sp>
      </p:grpSp>
      <p:pic>
        <p:nvPicPr>
          <p:cNvPr id="4" name="Picture 2"/>
          <p:cNvPicPr>
            <a:picLocks noChangeAspect="1" noChangeArrowheads="1"/>
          </p:cNvPicPr>
          <p:nvPr/>
        </p:nvPicPr>
        <p:blipFill>
          <a:blip r:embed="rId5"/>
          <a:srcRect t="12991"/>
          <a:stretch>
            <a:fillRect/>
          </a:stretch>
        </p:blipFill>
        <p:spPr bwMode="auto">
          <a:xfrm>
            <a:off x="457238" y="1478604"/>
            <a:ext cx="3988310" cy="27885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t="12865"/>
          <a:stretch>
            <a:fillRect/>
          </a:stretch>
        </p:blipFill>
        <p:spPr bwMode="auto">
          <a:xfrm>
            <a:off x="4735348" y="1488332"/>
            <a:ext cx="3986381" cy="2474068"/>
          </a:xfrm>
          <a:prstGeom prst="rect">
            <a:avLst/>
          </a:prstGeom>
          <a:noFill/>
          <a:ln w="9525">
            <a:noFill/>
            <a:miter lim="800000"/>
            <a:headEnd/>
            <a:tailEnd/>
          </a:ln>
          <a:effectLst/>
        </p:spPr>
      </p:pic>
      <p:sp>
        <p:nvSpPr>
          <p:cNvPr id="18" name="TextBox 17"/>
          <p:cNvSpPr txBox="1"/>
          <p:nvPr/>
        </p:nvSpPr>
        <p:spPr>
          <a:xfrm>
            <a:off x="1182220" y="1167319"/>
            <a:ext cx="2738250" cy="338554"/>
          </a:xfrm>
          <a:prstGeom prst="rect">
            <a:avLst/>
          </a:prstGeom>
          <a:noFill/>
        </p:spPr>
        <p:txBody>
          <a:bodyPr wrap="none" rtlCol="0">
            <a:spAutoFit/>
          </a:bodyPr>
          <a:lstStyle/>
          <a:p>
            <a:pPr algn="l" defTabSz="1217613" rtl="0" fontAlgn="base">
              <a:spcBef>
                <a:spcPct val="0"/>
              </a:spcBef>
              <a:spcAft>
                <a:spcPct val="0"/>
              </a:spcAft>
            </a:pPr>
            <a:r>
              <a:rPr lang="en-US" sz="1600" kern="1200" dirty="0">
                <a:solidFill>
                  <a:srgbClr val="000000"/>
                </a:solidFill>
                <a:latin typeface="Arial" charset="0"/>
                <a:ea typeface="+mn-ea"/>
                <a:cs typeface="+mn-cs"/>
              </a:rPr>
              <a:t>Broadband</a:t>
            </a:r>
            <a:r>
              <a:rPr lang="cs-CZ" sz="1600" kern="1200" dirty="0">
                <a:solidFill>
                  <a:srgbClr val="000000"/>
                </a:solidFill>
                <a:latin typeface="Arial" charset="0"/>
                <a:ea typeface="+mn-ea"/>
                <a:cs typeface="+mn-cs"/>
              </a:rPr>
              <a:t> v domácnostech</a:t>
            </a:r>
            <a:endParaRPr lang="en-US" sz="1600" kern="1200" dirty="0">
              <a:solidFill>
                <a:srgbClr val="000000"/>
              </a:solidFill>
              <a:latin typeface="Arial" charset="0"/>
              <a:ea typeface="+mn-ea"/>
              <a:cs typeface="+mn-cs"/>
            </a:endParaRPr>
          </a:p>
        </p:txBody>
      </p:sp>
      <p:sp>
        <p:nvSpPr>
          <p:cNvPr id="19" name="TextBox 18"/>
          <p:cNvSpPr txBox="1"/>
          <p:nvPr/>
        </p:nvSpPr>
        <p:spPr>
          <a:xfrm>
            <a:off x="4572000" y="1167319"/>
            <a:ext cx="4608954" cy="338554"/>
          </a:xfrm>
          <a:prstGeom prst="rect">
            <a:avLst/>
          </a:prstGeom>
          <a:noFill/>
        </p:spPr>
        <p:txBody>
          <a:bodyPr wrap="none" rtlCol="0">
            <a:spAutoFit/>
          </a:bodyPr>
          <a:lstStyle/>
          <a:p>
            <a:pPr algn="l" defTabSz="1217613" rtl="0" fontAlgn="base">
              <a:spcBef>
                <a:spcPct val="0"/>
              </a:spcBef>
              <a:spcAft>
                <a:spcPct val="0"/>
              </a:spcAft>
            </a:pPr>
            <a:r>
              <a:rPr lang="cs-CZ" sz="1600" kern="1200" dirty="0">
                <a:solidFill>
                  <a:srgbClr val="000000"/>
                </a:solidFill>
                <a:latin typeface="Arial" charset="0"/>
                <a:ea typeface="+mn-ea"/>
                <a:cs typeface="+mn-cs"/>
              </a:rPr>
              <a:t>Zisk z internet videa celosvětově (v miliardách $)</a:t>
            </a:r>
            <a:endParaRPr lang="en-US" sz="1600" kern="1200" dirty="0">
              <a:solidFill>
                <a:srgbClr val="000000"/>
              </a:solidFill>
              <a:latin typeface="Arial"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500"/>
                                        <p:tgtEl>
                                          <p:spTgt spid="10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sharepoint\sites\silverlight\Marketing\Branding\Logo_Lockups_r\Logo_Lockups_r\vertical_r\Sl_v_rgb_r.png"/>
          <p:cNvPicPr>
            <a:picLocks noChangeAspect="1" noChangeArrowheads="1"/>
          </p:cNvPicPr>
          <p:nvPr/>
        </p:nvPicPr>
        <p:blipFill>
          <a:blip r:embed="rId3" cstate="print"/>
          <a:srcRect/>
          <a:stretch>
            <a:fillRect/>
          </a:stretch>
        </p:blipFill>
        <p:spPr bwMode="auto">
          <a:xfrm>
            <a:off x="2984711" y="1524000"/>
            <a:ext cx="3180695" cy="3733800"/>
          </a:xfrm>
          <a:prstGeom prst="rect">
            <a:avLst/>
          </a:prstGeom>
          <a:noFill/>
        </p:spPr>
      </p:pic>
      <p:sp>
        <p:nvSpPr>
          <p:cNvPr id="10" name="Rounded Rectangle 9"/>
          <p:cNvSpPr/>
          <p:nvPr/>
        </p:nvSpPr>
        <p:spPr bwMode="auto">
          <a:xfrm>
            <a:off x="4956828" y="2017830"/>
            <a:ext cx="3167887" cy="482600"/>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algn="l" defTabSz="767874" rtl="0" fontAlgn="base">
              <a:spcBef>
                <a:spcPct val="0"/>
              </a:spcBef>
              <a:spcAft>
                <a:spcPct val="0"/>
              </a:spcAft>
            </a:pPr>
            <a:r>
              <a:rPr lang="cs-CZ" sz="4000" kern="1200" dirty="0">
                <a:solidFill>
                  <a:srgbClr val="FFFFFF"/>
                </a:solidFill>
                <a:effectLst>
                  <a:outerShdw blurRad="38100" dist="38100" dir="2700000" algn="tl">
                    <a:srgbClr val="000000">
                      <a:alpha val="43137"/>
                    </a:srgbClr>
                  </a:outerShdw>
                </a:effectLst>
                <a:latin typeface="Segoe" charset="0"/>
              </a:rPr>
              <a:t>Platformy</a:t>
            </a:r>
            <a:endParaRPr lang="en-US" sz="4000" kern="1200" dirty="0">
              <a:solidFill>
                <a:srgbClr val="FFFFFF"/>
              </a:solidFill>
              <a:effectLst>
                <a:outerShdw blurRad="38100" dist="38100" dir="2700000" algn="tl">
                  <a:srgbClr val="000000">
                    <a:alpha val="43137"/>
                  </a:srgbClr>
                </a:outerShdw>
              </a:effectLst>
              <a:latin typeface="Segoe" charset="0"/>
            </a:endParaRPr>
          </a:p>
        </p:txBody>
      </p:sp>
      <p:sp>
        <p:nvSpPr>
          <p:cNvPr id="14" name="Rounded Rectangle 13"/>
          <p:cNvSpPr/>
          <p:nvPr/>
        </p:nvSpPr>
        <p:spPr bwMode="auto">
          <a:xfrm>
            <a:off x="4956823" y="1285682"/>
            <a:ext cx="3170422" cy="412187"/>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algn="l" defTabSz="767874" rtl="0" fontAlgn="base">
              <a:spcBef>
                <a:spcPct val="0"/>
              </a:spcBef>
              <a:spcAft>
                <a:spcPct val="0"/>
              </a:spcAft>
            </a:pPr>
            <a:r>
              <a:rPr lang="cs-CZ" sz="4000" kern="1200" dirty="0">
                <a:solidFill>
                  <a:srgbClr val="FFFFFF"/>
                </a:solidFill>
                <a:effectLst>
                  <a:outerShdw blurRad="38100" dist="38100" dir="2700000" algn="tl">
                    <a:srgbClr val="000000">
                      <a:alpha val="43137"/>
                    </a:srgbClr>
                  </a:outerShdw>
                </a:effectLst>
                <a:latin typeface="Segoe" charset="0"/>
              </a:rPr>
              <a:t>Prohlížeče</a:t>
            </a:r>
            <a:endParaRPr lang="en-US" sz="4000" kern="1200" dirty="0">
              <a:solidFill>
                <a:srgbClr val="FFFFFF"/>
              </a:solidFill>
              <a:effectLst>
                <a:outerShdw blurRad="38100" dist="38100" dir="2700000" algn="tl">
                  <a:srgbClr val="000000">
                    <a:alpha val="43137"/>
                  </a:srgbClr>
                </a:outerShdw>
              </a:effectLst>
              <a:latin typeface="Segoe" charset="0"/>
            </a:endParaRPr>
          </a:p>
        </p:txBody>
      </p:sp>
      <p:sp>
        <p:nvSpPr>
          <p:cNvPr id="16" name="Rounded Rectangle 15"/>
          <p:cNvSpPr/>
          <p:nvPr/>
        </p:nvSpPr>
        <p:spPr bwMode="auto">
          <a:xfrm>
            <a:off x="4956822" y="4296227"/>
            <a:ext cx="4187178" cy="509014"/>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algn="l" defTabSz="767874" rtl="0" fontAlgn="base">
              <a:spcBef>
                <a:spcPct val="0"/>
              </a:spcBef>
              <a:spcAft>
                <a:spcPct val="0"/>
              </a:spcAft>
            </a:pPr>
            <a:r>
              <a:rPr lang="cs-CZ" sz="4000" kern="1200" dirty="0">
                <a:solidFill>
                  <a:srgbClr val="FFFFFF"/>
                </a:solidFill>
                <a:effectLst>
                  <a:outerShdw blurRad="38100" dist="38100" dir="2700000" algn="tl">
                    <a:srgbClr val="000000">
                      <a:alpha val="43137"/>
                    </a:srgbClr>
                  </a:outerShdw>
                </a:effectLst>
                <a:latin typeface="Segoe" charset="0"/>
              </a:rPr>
              <a:t>Multimédia</a:t>
            </a:r>
            <a:endParaRPr lang="en-US" sz="4000" kern="1200" dirty="0">
              <a:solidFill>
                <a:srgbClr val="FFFFFF"/>
              </a:solidFill>
              <a:effectLst>
                <a:outerShdw blurRad="38100" dist="38100" dir="2700000" algn="tl">
                  <a:srgbClr val="000000">
                    <a:alpha val="43137"/>
                  </a:srgbClr>
                </a:outerShdw>
              </a:effectLst>
              <a:latin typeface="Segoe" charset="0"/>
            </a:endParaRPr>
          </a:p>
        </p:txBody>
      </p:sp>
      <p:sp>
        <p:nvSpPr>
          <p:cNvPr id="17" name="Rounded Rectangle 16"/>
          <p:cNvSpPr/>
          <p:nvPr/>
        </p:nvSpPr>
        <p:spPr bwMode="auto">
          <a:xfrm>
            <a:off x="4956828" y="3634089"/>
            <a:ext cx="3167887" cy="445465"/>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algn="l" defTabSz="767874" rtl="0" fontAlgn="base">
              <a:spcBef>
                <a:spcPct val="0"/>
              </a:spcBef>
              <a:spcAft>
                <a:spcPct val="0"/>
              </a:spcAft>
            </a:pPr>
            <a:r>
              <a:rPr lang="en-US" sz="4000" kern="1200" dirty="0">
                <a:solidFill>
                  <a:srgbClr val="FFFFFF"/>
                </a:solidFill>
                <a:effectLst>
                  <a:outerShdw blurRad="38100" dist="38100" dir="2700000" algn="tl">
                    <a:srgbClr val="000000">
                      <a:alpha val="43137"/>
                    </a:srgbClr>
                  </a:outerShdw>
                </a:effectLst>
                <a:latin typeface="Segoe" charset="0"/>
              </a:rPr>
              <a:t>.NET</a:t>
            </a:r>
          </a:p>
        </p:txBody>
      </p:sp>
      <p:sp>
        <p:nvSpPr>
          <p:cNvPr id="18" name="Rounded Rectangle 17"/>
          <p:cNvSpPr/>
          <p:nvPr/>
        </p:nvSpPr>
        <p:spPr bwMode="auto">
          <a:xfrm>
            <a:off x="4956828" y="2820402"/>
            <a:ext cx="3167887" cy="493712"/>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algn="l" defTabSz="767874" rtl="0" fontAlgn="base">
              <a:spcBef>
                <a:spcPct val="0"/>
              </a:spcBef>
              <a:spcAft>
                <a:spcPct val="0"/>
              </a:spcAft>
            </a:pPr>
            <a:r>
              <a:rPr lang="en-US" sz="4000" kern="1200" dirty="0">
                <a:solidFill>
                  <a:srgbClr val="FFFFFF"/>
                </a:solidFill>
                <a:effectLst>
                  <a:outerShdw blurRad="38100" dist="38100" dir="2700000" algn="tl">
                    <a:srgbClr val="000000">
                      <a:alpha val="43137"/>
                    </a:srgbClr>
                  </a:outerShdw>
                </a:effectLst>
                <a:latin typeface="Segoe" charset="0"/>
              </a:rPr>
              <a:t>Plug-In</a:t>
            </a:r>
          </a:p>
        </p:txBody>
      </p:sp>
      <p:pic>
        <p:nvPicPr>
          <p:cNvPr id="19" name="Expression" descr="Expression-Studio_bL" hidden="1"/>
          <p:cNvPicPr preferRelativeResize="0">
            <a:picLocks noChangeAspect="1" noChangeArrowheads="1"/>
          </p:cNvPicPr>
          <p:nvPr/>
        </p:nvPicPr>
        <p:blipFill>
          <a:blip r:embed="rId4">
            <a:lum bright="100000"/>
          </a:blip>
          <a:srcRect/>
          <a:stretch>
            <a:fillRect/>
          </a:stretch>
        </p:blipFill>
        <p:spPr bwMode="auto">
          <a:xfrm>
            <a:off x="7830202" y="472931"/>
            <a:ext cx="976199" cy="281377"/>
          </a:xfrm>
          <a:prstGeom prst="rect">
            <a:avLst/>
          </a:prstGeom>
          <a:noFill/>
          <a:ln w="9525">
            <a:noFill/>
            <a:miter lim="800000"/>
            <a:headEnd/>
            <a:tailEnd/>
          </a:ln>
          <a:effectLst>
            <a:outerShdw blurRad="12700" dist="38100" dir="2700000" sx="98000" sy="98000" algn="tl" rotWithShape="0">
              <a:prstClr val="black">
                <a:alpha val="56000"/>
              </a:prstClr>
            </a:outerShdw>
          </a:effectLst>
        </p:spPr>
      </p:pic>
      <p:pic>
        <p:nvPicPr>
          <p:cNvPr id="20" name="Visual Studio" descr="Visual Studio 2005 logo h white" hidden="1"/>
          <p:cNvPicPr>
            <a:picLocks noChangeAspect="1" noChangeArrowheads="1"/>
          </p:cNvPicPr>
          <p:nvPr/>
        </p:nvPicPr>
        <p:blipFill>
          <a:blip r:embed="rId5"/>
          <a:srcRect/>
          <a:stretch>
            <a:fillRect/>
          </a:stretch>
        </p:blipFill>
        <p:spPr bwMode="auto">
          <a:xfrm>
            <a:off x="7572375" y="337863"/>
            <a:ext cx="1728434" cy="360641"/>
          </a:xfrm>
          <a:prstGeom prst="rect">
            <a:avLst/>
          </a:prstGeom>
          <a:noFill/>
          <a:ln w="9525">
            <a:noFill/>
            <a:miter lim="800000"/>
            <a:headEnd/>
            <a:tailEnd/>
          </a:ln>
        </p:spPr>
      </p:pic>
      <p:sp>
        <p:nvSpPr>
          <p:cNvPr id="21" name="Rounded Rectangle 20"/>
          <p:cNvSpPr/>
          <p:nvPr/>
        </p:nvSpPr>
        <p:spPr bwMode="auto">
          <a:xfrm>
            <a:off x="4956823" y="5067168"/>
            <a:ext cx="3676014" cy="460415"/>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algn="l" defTabSz="767874" rtl="0" fontAlgn="base">
              <a:spcBef>
                <a:spcPct val="0"/>
              </a:spcBef>
              <a:spcAft>
                <a:spcPct val="0"/>
              </a:spcAft>
            </a:pPr>
            <a:r>
              <a:rPr lang="en-US" sz="4000" kern="1200" dirty="0">
                <a:solidFill>
                  <a:srgbClr val="FFFFFF"/>
                </a:solidFill>
                <a:effectLst>
                  <a:outerShdw blurRad="38100" dist="38100" dir="2700000" algn="tl">
                    <a:srgbClr val="000000">
                      <a:alpha val="43137"/>
                    </a:srgbClr>
                  </a:outerShdw>
                </a:effectLst>
                <a:latin typeface="Segoe" charset="0"/>
              </a:rPr>
              <a:t>RIA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decel="50000" fill="hold" nodeType="afterEffect">
                                  <p:stCondLst>
                                    <p:cond delay="0"/>
                                  </p:stCondLst>
                                  <p:childTnLst>
                                    <p:animMotion origin="layout" path="M 3.52796E-6 -4.44444E-6 L -0.23264 -4.44444E-6 " pathEditMode="relative" rAng="0" ptsTypes="AA">
                                      <p:cBhvr>
                                        <p:cTn id="9" dur="1000" fill="hold"/>
                                        <p:tgtEl>
                                          <p:spTgt spid="22"/>
                                        </p:tgtEl>
                                        <p:attrNameLst>
                                          <p:attrName>ppt_x</p:attrName>
                                          <p:attrName>ppt_y</p:attrName>
                                        </p:attrNameLst>
                                      </p:cBhvr>
                                      <p:rCtr x="-11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p:cNvSpPr/>
          <p:nvPr/>
        </p:nvSpPr>
        <p:spPr bwMode="auto">
          <a:xfrm>
            <a:off x="0" y="1981200"/>
            <a:ext cx="9144000" cy="3505200"/>
          </a:xfrm>
          <a:prstGeom prst="rect">
            <a:avLst/>
          </a:prstGeom>
          <a:gradFill flip="none" rotWithShape="1">
            <a:gsLst>
              <a:gs pos="0">
                <a:schemeClr val="accent1">
                  <a:alpha val="0"/>
                </a:schemeClr>
              </a:gs>
              <a:gs pos="28000">
                <a:schemeClr val="accent2">
                  <a:shade val="45000"/>
                  <a:satMod val="170000"/>
                  <a:alpha val="13000"/>
                </a:schemeClr>
              </a:gs>
              <a:gs pos="70000">
                <a:schemeClr val="accent2">
                  <a:tint val="99000"/>
                  <a:shade val="65000"/>
                  <a:satMod val="155000"/>
                  <a:alpha val="24000"/>
                </a:schemeClr>
              </a:gs>
              <a:gs pos="100000">
                <a:schemeClr val="accent2">
                  <a:tint val="95500"/>
                  <a:shade val="100000"/>
                  <a:satMod val="155000"/>
                  <a:alpha val="42000"/>
                </a:schemeClr>
              </a:gs>
            </a:gsLst>
            <a:lin ang="10800000" scaled="0"/>
            <a:tileRect/>
          </a:gradFill>
          <a:ln>
            <a:headEnd type="none" w="med" len="med"/>
            <a:tailEnd type="none" w="med" len="med"/>
          </a:ln>
          <a:effectLst>
            <a:outerShdw blurRad="50800" dist="50800" dir="5400000" algn="ctr" rotWithShape="0">
              <a:srgbClr val="000000">
                <a:alpha val="18000"/>
              </a:srgbClr>
            </a:outerShdw>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nvGrpSpPr>
          <p:cNvPr id="2" name="Group 146"/>
          <p:cNvGrpSpPr/>
          <p:nvPr/>
        </p:nvGrpSpPr>
        <p:grpSpPr>
          <a:xfrm>
            <a:off x="242304" y="2209800"/>
            <a:ext cx="8362822" cy="3048000"/>
            <a:chOff x="265113" y="1642631"/>
            <a:chExt cx="11147525" cy="3558092"/>
          </a:xfrm>
        </p:grpSpPr>
        <p:grpSp>
          <p:nvGrpSpPr>
            <p:cNvPr id="3" name="Group 143"/>
            <p:cNvGrpSpPr/>
            <p:nvPr/>
          </p:nvGrpSpPr>
          <p:grpSpPr>
            <a:xfrm>
              <a:off x="413613" y="3506210"/>
              <a:ext cx="4164668" cy="1694513"/>
              <a:chOff x="413613" y="1577929"/>
              <a:chExt cx="4164668" cy="1694513"/>
            </a:xfrm>
          </p:grpSpPr>
          <p:pic>
            <p:nvPicPr>
              <p:cNvPr id="139" name="Picture 2"/>
              <p:cNvPicPr>
                <a:picLocks noChangeAspect="1" noChangeArrowheads="1"/>
              </p:cNvPicPr>
              <p:nvPr/>
            </p:nvPicPr>
            <p:blipFill>
              <a:blip r:embed="rId3" cstate="print"/>
              <a:srcRect/>
              <a:stretch>
                <a:fillRect/>
              </a:stretch>
            </p:blipFill>
            <p:spPr bwMode="auto">
              <a:xfrm>
                <a:off x="413613" y="1577929"/>
                <a:ext cx="1539012" cy="1694513"/>
              </a:xfrm>
              <a:prstGeom prst="rect">
                <a:avLst/>
              </a:prstGeom>
              <a:noFill/>
              <a:ln w="9525">
                <a:noFill/>
                <a:miter lim="800000"/>
                <a:headEnd/>
                <a:tailEnd/>
              </a:ln>
              <a:effectLst/>
            </p:spPr>
          </p:pic>
          <p:pic>
            <p:nvPicPr>
              <p:cNvPr id="141" name="Expression" descr="Expression-Studio_bL"/>
              <p:cNvPicPr preferRelativeResize="0">
                <a:picLocks noChangeAspect="1" noChangeArrowheads="1"/>
              </p:cNvPicPr>
              <p:nvPr/>
            </p:nvPicPr>
            <p:blipFill>
              <a:blip r:embed="rId4">
                <a:lum bright="100000" contrast="100000"/>
              </a:blip>
              <a:srcRect/>
              <a:stretch>
                <a:fillRect/>
              </a:stretch>
            </p:blipFill>
            <p:spPr bwMode="auto">
              <a:xfrm>
                <a:off x="1930080" y="2020499"/>
                <a:ext cx="2648201" cy="572482"/>
              </a:xfrm>
              <a:prstGeom prst="rect">
                <a:avLst/>
              </a:prstGeom>
              <a:noFill/>
              <a:ln w="9525">
                <a:noFill/>
                <a:miter lim="800000"/>
                <a:headEnd/>
                <a:tailEnd/>
              </a:ln>
              <a:effectLst>
                <a:outerShdw blurRad="12700" dist="38100" dir="2700000" sx="98000" sy="98000" algn="tl" rotWithShape="0">
                  <a:prstClr val="black">
                    <a:alpha val="56000"/>
                  </a:prstClr>
                </a:outerShdw>
              </a:effectLst>
            </p:spPr>
          </p:pic>
        </p:grpSp>
        <p:grpSp>
          <p:nvGrpSpPr>
            <p:cNvPr id="4" name="Group 142"/>
            <p:cNvGrpSpPr/>
            <p:nvPr/>
          </p:nvGrpSpPr>
          <p:grpSpPr>
            <a:xfrm>
              <a:off x="406222" y="1642631"/>
              <a:ext cx="4435224" cy="1585409"/>
              <a:chOff x="406222" y="3591869"/>
              <a:chExt cx="4435224" cy="1585409"/>
            </a:xfrm>
          </p:grpSpPr>
          <p:pic>
            <p:nvPicPr>
              <p:cNvPr id="137" name="Picture 2"/>
              <p:cNvPicPr>
                <a:picLocks noChangeAspect="1" noChangeArrowheads="1"/>
              </p:cNvPicPr>
              <p:nvPr/>
            </p:nvPicPr>
            <p:blipFill>
              <a:blip r:embed="rId5" cstate="print"/>
              <a:stretch>
                <a:fillRect/>
              </a:stretch>
            </p:blipFill>
            <p:spPr bwMode="auto">
              <a:xfrm>
                <a:off x="406222" y="3591869"/>
                <a:ext cx="1314220" cy="1585409"/>
              </a:xfrm>
              <a:prstGeom prst="rect">
                <a:avLst/>
              </a:prstGeom>
              <a:noFill/>
              <a:ln w="9525">
                <a:noFill/>
                <a:miter lim="800000"/>
                <a:headEnd/>
                <a:tailEnd/>
              </a:ln>
              <a:effectLst/>
            </p:spPr>
          </p:pic>
          <p:pic>
            <p:nvPicPr>
              <p:cNvPr id="142" name="Picture 3" descr="Visual Studio 2005 logo h white"/>
              <p:cNvPicPr>
                <a:picLocks noChangeAspect="1" noChangeArrowheads="1"/>
              </p:cNvPicPr>
              <p:nvPr/>
            </p:nvPicPr>
            <p:blipFill>
              <a:blip r:embed="rId6"/>
              <a:srcRect/>
              <a:stretch>
                <a:fillRect/>
              </a:stretch>
            </p:blipFill>
            <p:spPr bwMode="auto">
              <a:xfrm>
                <a:off x="1890532" y="4044235"/>
                <a:ext cx="2950914" cy="461785"/>
              </a:xfrm>
              <a:prstGeom prst="rect">
                <a:avLst/>
              </a:prstGeom>
              <a:noFill/>
              <a:ln w="9525">
                <a:noFill/>
                <a:miter lim="800000"/>
                <a:headEnd/>
                <a:tailEnd/>
              </a:ln>
            </p:spPr>
          </p:pic>
        </p:grpSp>
        <p:cxnSp>
          <p:nvCxnSpPr>
            <p:cNvPr id="146" name="Straight Connector 145"/>
            <p:cNvCxnSpPr/>
            <p:nvPr/>
          </p:nvCxnSpPr>
          <p:spPr>
            <a:xfrm>
              <a:off x="265113" y="3430588"/>
              <a:ext cx="11147525" cy="15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2" name="Title 1"/>
          <p:cNvSpPr>
            <a:spLocks noGrp="1"/>
          </p:cNvSpPr>
          <p:nvPr>
            <p:ph type="title"/>
          </p:nvPr>
        </p:nvSpPr>
        <p:spPr>
          <a:xfrm>
            <a:off x="353708" y="498475"/>
            <a:ext cx="8381802" cy="553998"/>
          </a:xfrm>
          <a:effectLst/>
        </p:spPr>
        <p:txBody>
          <a:bodyPr/>
          <a:lstStyle/>
          <a:p>
            <a:r>
              <a:rPr lang="cs-CZ" sz="4000" dirty="0" smtClean="0">
                <a:solidFill>
                  <a:schemeClr val="bg2"/>
                </a:solidFill>
              </a:rPr>
              <a:t>Aplikace na platformě</a:t>
            </a:r>
            <a:r>
              <a:rPr sz="4000" smtClean="0">
                <a:solidFill>
                  <a:schemeClr val="bg2"/>
                </a:solidFill>
              </a:rPr>
              <a:t>.NET</a:t>
            </a:r>
            <a:endParaRPr sz="4000">
              <a:solidFill>
                <a:schemeClr val="bg2"/>
              </a:solidFill>
            </a:endParaRPr>
          </a:p>
        </p:txBody>
      </p:sp>
      <p:pic>
        <p:nvPicPr>
          <p:cNvPr id="37" name="Picture 36" descr="circ-right.png"/>
          <p:cNvPicPr>
            <a:picLocks noChangeAspect="1"/>
          </p:cNvPicPr>
          <p:nvPr/>
        </p:nvPicPr>
        <p:blipFill>
          <a:blip r:embed="rId7"/>
          <a:stretch>
            <a:fillRect/>
          </a:stretch>
        </p:blipFill>
        <p:spPr>
          <a:xfrm>
            <a:off x="6635807" y="1340542"/>
            <a:ext cx="2508193" cy="4431970"/>
          </a:xfrm>
          <a:prstGeom prst="rect">
            <a:avLst/>
          </a:prstGeom>
        </p:spPr>
      </p:pic>
      <p:pic>
        <p:nvPicPr>
          <p:cNvPr id="38" name="Picture 37" descr="circ-left.png"/>
          <p:cNvPicPr>
            <a:picLocks noChangeAspect="1"/>
          </p:cNvPicPr>
          <p:nvPr/>
        </p:nvPicPr>
        <p:blipFill>
          <a:blip r:embed="rId8"/>
          <a:stretch>
            <a:fillRect/>
          </a:stretch>
        </p:blipFill>
        <p:spPr>
          <a:xfrm>
            <a:off x="4134822" y="1336174"/>
            <a:ext cx="2508193" cy="4431970"/>
          </a:xfrm>
          <a:prstGeom prst="rect">
            <a:avLst/>
          </a:prstGeom>
        </p:spPr>
      </p:pic>
      <p:pic>
        <p:nvPicPr>
          <p:cNvPr id="40" name="Picture 39" descr="logos-right.png"/>
          <p:cNvPicPr>
            <a:picLocks noChangeAspect="1"/>
          </p:cNvPicPr>
          <p:nvPr/>
        </p:nvPicPr>
        <p:blipFill>
          <a:blip r:embed="rId9" cstate="print"/>
          <a:stretch>
            <a:fillRect/>
          </a:stretch>
        </p:blipFill>
        <p:spPr>
          <a:xfrm>
            <a:off x="7205744" y="3103085"/>
            <a:ext cx="1222040" cy="992130"/>
          </a:xfrm>
          <a:prstGeom prst="rect">
            <a:avLst/>
          </a:prstGeom>
        </p:spPr>
      </p:pic>
      <p:pic>
        <p:nvPicPr>
          <p:cNvPr id="48" name="Picture 47" descr="logos-left.png"/>
          <p:cNvPicPr>
            <a:picLocks noChangeAspect="1"/>
          </p:cNvPicPr>
          <p:nvPr/>
        </p:nvPicPr>
        <p:blipFill>
          <a:blip r:embed="rId10" cstate="print"/>
          <a:stretch>
            <a:fillRect/>
          </a:stretch>
        </p:blipFill>
        <p:spPr>
          <a:xfrm>
            <a:off x="4756597" y="3103085"/>
            <a:ext cx="1222041" cy="992130"/>
          </a:xfrm>
          <a:prstGeom prst="rect">
            <a:avLst/>
          </a:prstGeom>
        </p:spPr>
      </p:pic>
      <p:sp>
        <p:nvSpPr>
          <p:cNvPr id="49" name="TextBox 48"/>
          <p:cNvSpPr txBox="1"/>
          <p:nvPr/>
        </p:nvSpPr>
        <p:spPr>
          <a:xfrm>
            <a:off x="4756595" y="2174927"/>
            <a:ext cx="1069058" cy="400110"/>
          </a:xfrm>
          <a:prstGeom prst="rect">
            <a:avLst/>
          </a:prstGeom>
          <a:noFill/>
        </p:spPr>
        <p:txBody>
          <a:bodyPr wrap="square" rtlCol="0">
            <a:spAutoFit/>
          </a:bodyPr>
          <a:lstStyle/>
          <a:p>
            <a:pPr algn="l" defTabSz="1217613" rtl="0" fontAlgn="base">
              <a:spcBef>
                <a:spcPct val="0"/>
              </a:spcBef>
              <a:spcAft>
                <a:spcPct val="0"/>
              </a:spcAft>
            </a:pPr>
            <a:r>
              <a:rPr lang="en-US" sz="2000" kern="1200" dirty="0">
                <a:solidFill>
                  <a:srgbClr val="FFFFFF"/>
                </a:solidFill>
                <a:effectLst>
                  <a:outerShdw blurRad="38100" dist="38100" dir="2700000" algn="tl">
                    <a:srgbClr val="000000">
                      <a:alpha val="43137"/>
                    </a:srgbClr>
                  </a:outerShdw>
                </a:effectLst>
                <a:latin typeface="Segoe Light" pitchFamily="34" charset="0"/>
                <a:ea typeface="+mn-ea"/>
                <a:cs typeface="+mn-cs"/>
              </a:rPr>
              <a:t>web</a:t>
            </a:r>
          </a:p>
        </p:txBody>
      </p:sp>
      <p:sp>
        <p:nvSpPr>
          <p:cNvPr id="50" name="TextBox 49"/>
          <p:cNvSpPr txBox="1"/>
          <p:nvPr/>
        </p:nvSpPr>
        <p:spPr>
          <a:xfrm>
            <a:off x="7205744" y="2246638"/>
            <a:ext cx="1311080" cy="400110"/>
          </a:xfrm>
          <a:prstGeom prst="rect">
            <a:avLst/>
          </a:prstGeom>
          <a:noFill/>
        </p:spPr>
        <p:txBody>
          <a:bodyPr wrap="square" rtlCol="0">
            <a:spAutoFit/>
          </a:bodyPr>
          <a:lstStyle/>
          <a:p>
            <a:pPr algn="l" defTabSz="1217613" rtl="0" fontAlgn="base">
              <a:spcBef>
                <a:spcPct val="0"/>
              </a:spcBef>
              <a:spcAft>
                <a:spcPct val="0"/>
              </a:spcAft>
            </a:pPr>
            <a:r>
              <a:rPr lang="en-US" sz="2000" kern="1200" dirty="0">
                <a:solidFill>
                  <a:srgbClr val="FFFFFF"/>
                </a:solidFill>
                <a:effectLst>
                  <a:outerShdw blurRad="38100" dist="38100" dir="2700000" algn="tl">
                    <a:srgbClr val="000000">
                      <a:alpha val="43137"/>
                    </a:srgbClr>
                  </a:outerShdw>
                </a:effectLst>
                <a:latin typeface="Segoe Light" pitchFamily="34" charset="0"/>
                <a:ea typeface="+mn-ea"/>
                <a:cs typeface="+mn-cs"/>
              </a:rPr>
              <a:t>desktop</a:t>
            </a:r>
          </a:p>
        </p:txBody>
      </p:sp>
      <p:cxnSp>
        <p:nvCxnSpPr>
          <p:cNvPr id="52" name="Straight Connector 51"/>
          <p:cNvCxnSpPr/>
          <p:nvPr/>
        </p:nvCxnSpPr>
        <p:spPr>
          <a:xfrm>
            <a:off x="4756596" y="2766951"/>
            <a:ext cx="1435031"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205743" y="2764971"/>
            <a:ext cx="1435031"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46" name="Picture 45" descr="circ-solid2.png"/>
          <p:cNvPicPr>
            <a:picLocks noChangeAspect="1"/>
          </p:cNvPicPr>
          <p:nvPr/>
        </p:nvPicPr>
        <p:blipFill>
          <a:blip r:embed="rId11"/>
          <a:stretch>
            <a:fillRect/>
          </a:stretch>
        </p:blipFill>
        <p:spPr>
          <a:xfrm>
            <a:off x="4413517" y="1293743"/>
            <a:ext cx="4459621" cy="4525755"/>
          </a:xfrm>
          <a:prstGeom prst="rect">
            <a:avLst/>
          </a:prstGeom>
        </p:spPr>
      </p:pic>
      <p:grpSp>
        <p:nvGrpSpPr>
          <p:cNvPr id="5" name="Group 62"/>
          <p:cNvGrpSpPr/>
          <p:nvPr/>
        </p:nvGrpSpPr>
        <p:grpSpPr>
          <a:xfrm>
            <a:off x="4400254" y="1295048"/>
            <a:ext cx="4454297" cy="4520352"/>
            <a:chOff x="1609725" y="230123"/>
            <a:chExt cx="5821427" cy="5821427"/>
          </a:xfrm>
        </p:grpSpPr>
        <p:pic>
          <p:nvPicPr>
            <p:cNvPr id="47" name="Picture 46" descr="circ-solid3.png"/>
            <p:cNvPicPr>
              <a:picLocks noChangeAspect="1"/>
            </p:cNvPicPr>
            <p:nvPr/>
          </p:nvPicPr>
          <p:blipFill>
            <a:blip r:embed="rId12"/>
            <a:stretch>
              <a:fillRect/>
            </a:stretch>
          </p:blipFill>
          <p:spPr>
            <a:xfrm>
              <a:off x="1609725" y="230123"/>
              <a:ext cx="5821427" cy="5821427"/>
            </a:xfrm>
            <a:prstGeom prst="rect">
              <a:avLst/>
            </a:prstGeom>
          </p:spPr>
        </p:pic>
        <p:sp>
          <p:nvSpPr>
            <p:cNvPr id="60" name="TextBox 59"/>
            <p:cNvSpPr txBox="1"/>
            <p:nvPr/>
          </p:nvSpPr>
          <p:spPr>
            <a:xfrm>
              <a:off x="3146362" y="4995592"/>
              <a:ext cx="2712626" cy="435999"/>
            </a:xfrm>
            <a:prstGeom prst="rect">
              <a:avLst/>
            </a:prstGeom>
            <a:noFill/>
          </p:spPr>
          <p:txBody>
            <a:bodyPr wrap="square" rtlCol="0">
              <a:spAutoFit/>
            </a:bodyPr>
            <a:lstStyle/>
            <a:p>
              <a:pPr algn="ctr" defTabSz="1217613" rtl="0" fontAlgn="base">
                <a:spcBef>
                  <a:spcPct val="0"/>
                </a:spcBef>
                <a:spcAft>
                  <a:spcPct val="0"/>
                </a:spcAft>
              </a:pPr>
              <a:r>
                <a:rPr lang="en-US" sz="1600" kern="1200" dirty="0">
                  <a:solidFill>
                    <a:srgbClr val="FFFFFF"/>
                  </a:solidFill>
                  <a:effectLst>
                    <a:outerShdw blurRad="38100" dist="38100" dir="2700000" algn="tl">
                      <a:srgbClr val="000000">
                        <a:alpha val="43137"/>
                      </a:srgbClr>
                    </a:outerShdw>
                  </a:effectLst>
                  <a:latin typeface="Segoe Light" pitchFamily="34" charset="0"/>
                  <a:ea typeface="+mn-ea"/>
                  <a:cs typeface="+mn-cs"/>
                </a:rPr>
                <a:t>media &amp; RIA</a:t>
              </a:r>
            </a:p>
          </p:txBody>
        </p:sp>
      </p:grpSp>
      <p:sp>
        <p:nvSpPr>
          <p:cNvPr id="56" name="TextBox 55"/>
          <p:cNvSpPr txBox="1"/>
          <p:nvPr/>
        </p:nvSpPr>
        <p:spPr>
          <a:xfrm>
            <a:off x="5129273" y="2187045"/>
            <a:ext cx="1069058" cy="400110"/>
          </a:xfrm>
          <a:prstGeom prst="rect">
            <a:avLst/>
          </a:prstGeom>
          <a:noFill/>
        </p:spPr>
        <p:txBody>
          <a:bodyPr wrap="square" rtlCol="0">
            <a:spAutoFit/>
          </a:bodyPr>
          <a:lstStyle/>
          <a:p>
            <a:pPr algn="l" defTabSz="1217613" rtl="0" fontAlgn="base">
              <a:spcBef>
                <a:spcPct val="0"/>
              </a:spcBef>
              <a:spcAft>
                <a:spcPct val="0"/>
              </a:spcAft>
            </a:pPr>
            <a:r>
              <a:rPr lang="en-US" sz="2000" kern="1200" dirty="0">
                <a:solidFill>
                  <a:srgbClr val="FFFFFF"/>
                </a:solidFill>
                <a:effectLst>
                  <a:outerShdw blurRad="38100" dist="38100" dir="2700000" algn="tl">
                    <a:srgbClr val="000000">
                      <a:alpha val="43137"/>
                    </a:srgbClr>
                  </a:outerShdw>
                </a:effectLst>
                <a:latin typeface="Segoe Light" pitchFamily="34" charset="0"/>
                <a:ea typeface="+mn-ea"/>
                <a:cs typeface="+mn-cs"/>
              </a:rPr>
              <a:t>web</a:t>
            </a:r>
          </a:p>
        </p:txBody>
      </p:sp>
      <p:sp>
        <p:nvSpPr>
          <p:cNvPr id="57" name="TextBox 56"/>
          <p:cNvSpPr txBox="1"/>
          <p:nvPr/>
        </p:nvSpPr>
        <p:spPr>
          <a:xfrm>
            <a:off x="6928096" y="2258756"/>
            <a:ext cx="1311080" cy="400110"/>
          </a:xfrm>
          <a:prstGeom prst="rect">
            <a:avLst/>
          </a:prstGeom>
          <a:noFill/>
        </p:spPr>
        <p:txBody>
          <a:bodyPr wrap="square" rtlCol="0">
            <a:spAutoFit/>
          </a:bodyPr>
          <a:lstStyle/>
          <a:p>
            <a:pPr algn="l" defTabSz="1217613" rtl="0" fontAlgn="base">
              <a:spcBef>
                <a:spcPct val="0"/>
              </a:spcBef>
              <a:spcAft>
                <a:spcPct val="0"/>
              </a:spcAft>
            </a:pPr>
            <a:r>
              <a:rPr lang="en-US" sz="2000" kern="1200" dirty="0">
                <a:solidFill>
                  <a:srgbClr val="FFFFFF"/>
                </a:solidFill>
                <a:effectLst>
                  <a:outerShdw blurRad="38100" dist="38100" dir="2700000" algn="tl">
                    <a:srgbClr val="000000">
                      <a:alpha val="43137"/>
                    </a:srgbClr>
                  </a:outerShdw>
                </a:effectLst>
                <a:latin typeface="Segoe Light" pitchFamily="34" charset="0"/>
                <a:ea typeface="+mn-ea"/>
                <a:cs typeface="+mn-cs"/>
              </a:rPr>
              <a:t>desktop</a:t>
            </a:r>
          </a:p>
        </p:txBody>
      </p:sp>
      <p:pic>
        <p:nvPicPr>
          <p:cNvPr id="45" name="Picture 3" descr="\\sharepoint\sites\silverlight\Marketing\Branding\Logo_Lockups_r\Logo_Lockups_r\vertical_r\Sl_v_rgb_r.png"/>
          <p:cNvPicPr>
            <a:picLocks noChangeAspect="1" noChangeArrowheads="1"/>
          </p:cNvPicPr>
          <p:nvPr/>
        </p:nvPicPr>
        <p:blipFill>
          <a:blip r:embed="rId13" cstate="print"/>
          <a:srcRect/>
          <a:stretch>
            <a:fillRect/>
          </a:stretch>
        </p:blipFill>
        <p:spPr bwMode="auto">
          <a:xfrm>
            <a:off x="6096629" y="3883666"/>
            <a:ext cx="1039330" cy="1177450"/>
          </a:xfrm>
          <a:prstGeom prst="rect">
            <a:avLst/>
          </a:prstGeom>
          <a:noFill/>
        </p:spPr>
      </p:pic>
      <p:cxnSp>
        <p:nvCxnSpPr>
          <p:cNvPr id="65" name="Straight Connector 64"/>
          <p:cNvCxnSpPr/>
          <p:nvPr/>
        </p:nvCxnSpPr>
        <p:spPr>
          <a:xfrm>
            <a:off x="5603643" y="5284521"/>
            <a:ext cx="2093572"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4294695" y="1219200"/>
            <a:ext cx="4696905" cy="4724400"/>
          </a:xfrm>
          <a:prstGeom prst="ellipse">
            <a:avLst/>
          </a:prstGeom>
          <a:gradFill flip="none" rotWithShape="1">
            <a:gsLst>
              <a:gs pos="0">
                <a:schemeClr val="accent3">
                  <a:tint val="62000"/>
                  <a:satMod val="180000"/>
                  <a:alpha val="0"/>
                </a:schemeClr>
              </a:gs>
              <a:gs pos="65000">
                <a:schemeClr val="accent3">
                  <a:tint val="32000"/>
                  <a:satMod val="250000"/>
                  <a:alpha val="26000"/>
                </a:schemeClr>
              </a:gs>
              <a:gs pos="100000">
                <a:schemeClr val="accent3">
                  <a:tint val="23000"/>
                  <a:satMod val="300000"/>
                  <a:alpha val="1000"/>
                </a:schemeClr>
              </a:gs>
            </a:gsLst>
            <a:path path="circle">
              <a:fillToRect l="100000" t="100000"/>
            </a:path>
            <a:tileRect r="-100000" b="-100000"/>
          </a:gradFill>
          <a:ln>
            <a:headEnd type="none" w="med" len="med"/>
            <a:tailEnd type="none" w="med" len="med"/>
          </a:ln>
          <a:effectLst>
            <a:glow rad="228600">
              <a:schemeClr val="accent2">
                <a:satMod val="175000"/>
                <a:alpha val="40000"/>
              </a:schemeClr>
            </a:glow>
            <a:outerShdw blurRad="50800" dist="38100" dir="5400000" rotWithShape="0">
              <a:srgbClr val="000000">
                <a:alpha val="35000"/>
              </a:srgb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rtl="0" fontAlgn="base">
              <a:spcBef>
                <a:spcPct val="0"/>
              </a:spcBef>
              <a:spcAft>
                <a:spcPct val="0"/>
              </a:spcAft>
            </a:pPr>
            <a:endPar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39" name="Picture 38" descr="circ-net.png"/>
          <p:cNvPicPr>
            <a:picLocks noChangeAspect="1"/>
          </p:cNvPicPr>
          <p:nvPr/>
        </p:nvPicPr>
        <p:blipFill>
          <a:blip r:embed="rId14" cstate="print"/>
          <a:stretch>
            <a:fillRect/>
          </a:stretch>
        </p:blipFill>
        <p:spPr>
          <a:xfrm>
            <a:off x="5957860" y="2965292"/>
            <a:ext cx="1332611" cy="553315"/>
          </a:xfrm>
          <a:prstGeom prst="rect">
            <a:avLst/>
          </a:prstGeom>
          <a:effectLst>
            <a:reflection blurRad="6350" stA="50000" endA="300" endPos="90000" dist="508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500"/>
                                        <p:tgtEl>
                                          <p:spTgt spid="53"/>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49"/>
                                        </p:tgtEl>
                                      </p:cBhvr>
                                    </p:animEffect>
                                    <p:set>
                                      <p:cBhvr>
                                        <p:cTn id="40" dur="1" fill="hold">
                                          <p:stCondLst>
                                            <p:cond delay="499"/>
                                          </p:stCondLst>
                                        </p:cTn>
                                        <p:tgtEl>
                                          <p:spTgt spid="4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2"/>
                                        </p:tgtEl>
                                      </p:cBhvr>
                                    </p:animEffect>
                                    <p:set>
                                      <p:cBhvr>
                                        <p:cTn id="43" dur="1" fill="hold">
                                          <p:stCondLst>
                                            <p:cond delay="499"/>
                                          </p:stCondLst>
                                        </p:cTn>
                                        <p:tgtEl>
                                          <p:spTgt spid="5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8"/>
                                        </p:tgtEl>
                                      </p:cBhvr>
                                    </p:animEffect>
                                    <p:set>
                                      <p:cBhvr>
                                        <p:cTn id="46" dur="1" fill="hold">
                                          <p:stCondLst>
                                            <p:cond delay="499"/>
                                          </p:stCondLst>
                                        </p:cTn>
                                        <p:tgtEl>
                                          <p:spTgt spid="4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50"/>
                                        </p:tgtEl>
                                      </p:cBhvr>
                                    </p:animEffect>
                                    <p:set>
                                      <p:cBhvr>
                                        <p:cTn id="49" dur="1" fill="hold">
                                          <p:stCondLst>
                                            <p:cond delay="499"/>
                                          </p:stCondLst>
                                        </p:cTn>
                                        <p:tgtEl>
                                          <p:spTgt spid="5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7"/>
                                        </p:tgtEl>
                                      </p:cBhvr>
                                    </p:animEffect>
                                    <p:set>
                                      <p:cBhvr>
                                        <p:cTn id="58" dur="1" fill="hold">
                                          <p:stCondLst>
                                            <p:cond delay="499"/>
                                          </p:stCondLst>
                                        </p:cTn>
                                        <p:tgtEl>
                                          <p:spTgt spid="3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8"/>
                                        </p:tgtEl>
                                      </p:cBhvr>
                                    </p:animEffect>
                                    <p:set>
                                      <p:cBhvr>
                                        <p:cTn id="61" dur="1" fill="hold">
                                          <p:stCondLst>
                                            <p:cond delay="499"/>
                                          </p:stCondLst>
                                        </p:cTn>
                                        <p:tgtEl>
                                          <p:spTgt spid="38"/>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xit" presetSubtype="0" fill="hold" nodeType="withEffect">
                                  <p:stCondLst>
                                    <p:cond delay="0"/>
                                  </p:stCondLst>
                                  <p:childTnLst>
                                    <p:animEffect transition="out" filter="fade">
                                      <p:cBhvr>
                                        <p:cTn id="72" dur="500"/>
                                        <p:tgtEl>
                                          <p:spTgt spid="46"/>
                                        </p:tgtEl>
                                      </p:cBhvr>
                                    </p:animEffect>
                                    <p:set>
                                      <p:cBhvr>
                                        <p:cTn id="73" dur="1" fill="hold">
                                          <p:stCondLst>
                                            <p:cond delay="499"/>
                                          </p:stCondLst>
                                        </p:cTn>
                                        <p:tgtEl>
                                          <p:spTgt spid="46"/>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left)">
                                      <p:cBhvr>
                                        <p:cTn id="80" dur="500"/>
                                        <p:tgtEl>
                                          <p:spTgt spid="65"/>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500"/>
                                        <p:tgtEl>
                                          <p:spTgt spid="97"/>
                                        </p:tgtEl>
                                      </p:cBhvr>
                                    </p:animEffect>
                                  </p:childTnLst>
                                </p:cTn>
                              </p:par>
                              <p:par>
                                <p:cTn id="90" presetID="10" presetClass="exit" presetSubtype="0" fill="hold" nodeType="withEffect">
                                  <p:stCondLst>
                                    <p:cond delay="0"/>
                                  </p:stCondLst>
                                  <p:childTnLst>
                                    <p:animEffect transition="out" filter="fade">
                                      <p:cBhvr>
                                        <p:cTn id="91" dur="500"/>
                                        <p:tgtEl>
                                          <p:spTgt spid="45"/>
                                        </p:tgtEl>
                                      </p:cBhvr>
                                    </p:animEffect>
                                    <p:set>
                                      <p:cBhvr>
                                        <p:cTn id="92" dur="1" fill="hold">
                                          <p:stCondLst>
                                            <p:cond delay="499"/>
                                          </p:stCondLst>
                                        </p:cTn>
                                        <p:tgtEl>
                                          <p:spTgt spid="4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65"/>
                                        </p:tgtEl>
                                      </p:cBhvr>
                                    </p:animEffect>
                                    <p:set>
                                      <p:cBhvr>
                                        <p:cTn id="95" dur="1" fill="hold">
                                          <p:stCondLst>
                                            <p:cond delay="499"/>
                                          </p:stCondLst>
                                        </p:cTn>
                                        <p:tgtEl>
                                          <p:spTgt spid="65"/>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48"/>
                                        </p:tgtEl>
                                        <p:attrNameLst>
                                          <p:attrName>style.visibility</p:attrName>
                                        </p:attrNameLst>
                                      </p:cBhvr>
                                      <p:to>
                                        <p:strVal val="visible"/>
                                      </p:to>
                                    </p:set>
                                    <p:animEffect transition="in" filter="wipe(left)">
                                      <p:cBhvr>
                                        <p:cTn id="103" dur="500"/>
                                        <p:tgtEl>
                                          <p:spTgt spid="148"/>
                                        </p:tgtEl>
                                      </p:cBhvr>
                                    </p:animEffect>
                                  </p:childTnLst>
                                </p:cTn>
                              </p:par>
                            </p:childTnLst>
                          </p:cTn>
                        </p:par>
                        <p:par>
                          <p:cTn id="104" fill="hold">
                            <p:stCondLst>
                              <p:cond delay="1500"/>
                            </p:stCondLst>
                            <p:childTnLst>
                              <p:par>
                                <p:cTn id="105" presetID="22" presetClass="entr" presetSubtype="8" fill="hold" nodeType="after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wipe(left)">
                                      <p:cBhvr>
                                        <p:cTn id="10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49" grpId="0"/>
      <p:bldP spid="49" grpId="1"/>
      <p:bldP spid="50" grpId="0"/>
      <p:bldP spid="50" grpId="1"/>
      <p:bldP spid="56" grpId="0"/>
      <p:bldP spid="57" grpId="0"/>
      <p:bldP spid="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3708" y="498475"/>
            <a:ext cx="8381802" cy="997196"/>
          </a:xfrm>
        </p:spPr>
        <p:txBody>
          <a:bodyPr/>
          <a:lstStyle/>
          <a:p>
            <a:r>
              <a:rPr lang="cs-CZ" dirty="0" smtClean="0"/>
              <a:t>Silverlight - tam, kde je zákazník</a:t>
            </a:r>
            <a:r>
              <a:rPr smtClean="0"/>
              <a:t/>
            </a:r>
            <a:br>
              <a:rPr smtClean="0"/>
            </a:br>
            <a:r>
              <a:rPr sz="2800" smtClean="0"/>
              <a:t> Cross-platform UX </a:t>
            </a:r>
            <a:r>
              <a:rPr lang="cs-CZ" sz="2800" dirty="0" smtClean="0"/>
              <a:t>pro web a mobilní zařízení</a:t>
            </a:r>
            <a:endParaRPr lang="en-US" dirty="0"/>
          </a:p>
        </p:txBody>
      </p:sp>
      <p:sp>
        <p:nvSpPr>
          <p:cNvPr id="5" name="Text Placeholder 4"/>
          <p:cNvSpPr>
            <a:spLocks noGrp="1"/>
          </p:cNvSpPr>
          <p:nvPr>
            <p:ph type="body" sz="quarter" idx="10"/>
          </p:nvPr>
        </p:nvSpPr>
        <p:spPr>
          <a:xfrm>
            <a:off x="361006" y="1775678"/>
            <a:ext cx="8382000" cy="3659463"/>
          </a:xfrm>
        </p:spPr>
        <p:txBody>
          <a:bodyPr/>
          <a:lstStyle/>
          <a:p>
            <a:r>
              <a:rPr lang="cs-CZ" sz="3200" dirty="0" smtClean="0"/>
              <a:t>Operační systémy</a:t>
            </a:r>
          </a:p>
          <a:p>
            <a:pPr lvl="1"/>
            <a:r>
              <a:rPr lang="en-US" sz="2800" dirty="0" smtClean="0"/>
              <a:t>Windows</a:t>
            </a:r>
            <a:r>
              <a:rPr lang="cs-CZ" sz="2800" dirty="0" smtClean="0"/>
              <a:t> (W2K, XP, Vista)</a:t>
            </a:r>
          </a:p>
          <a:p>
            <a:pPr lvl="1"/>
            <a:r>
              <a:rPr lang="en-US" sz="2800" dirty="0" smtClean="0"/>
              <a:t>Mac</a:t>
            </a:r>
            <a:r>
              <a:rPr lang="cs-CZ" sz="2800" dirty="0" smtClean="0"/>
              <a:t> </a:t>
            </a:r>
          </a:p>
          <a:p>
            <a:pPr lvl="1"/>
            <a:r>
              <a:rPr lang="en-US" sz="2800" dirty="0" smtClean="0"/>
              <a:t>Linux</a:t>
            </a:r>
            <a:r>
              <a:rPr lang="cs-CZ" sz="2800" dirty="0" smtClean="0"/>
              <a:t> (</a:t>
            </a:r>
            <a:r>
              <a:rPr lang="cs-CZ" sz="2800" dirty="0" err="1" smtClean="0"/>
              <a:t>Moonlight</a:t>
            </a:r>
            <a:r>
              <a:rPr lang="cs-CZ" sz="2800" dirty="0" smtClean="0"/>
              <a:t>)</a:t>
            </a:r>
          </a:p>
          <a:p>
            <a:pPr lvl="2"/>
            <a:r>
              <a:rPr lang="cs-CZ" sz="1800" dirty="0" smtClean="0"/>
              <a:t>http://www.mono-</a:t>
            </a:r>
            <a:r>
              <a:rPr lang="cs-CZ" sz="1800" dirty="0" err="1" smtClean="0"/>
              <a:t>project.com</a:t>
            </a:r>
            <a:r>
              <a:rPr lang="cs-CZ" sz="1800" dirty="0" smtClean="0"/>
              <a:t>/</a:t>
            </a:r>
            <a:r>
              <a:rPr lang="cs-CZ" sz="1800" dirty="0" err="1" smtClean="0"/>
              <a:t>Moonlight</a:t>
            </a:r>
            <a:endParaRPr lang="cs-CZ" sz="2800" dirty="0" smtClean="0"/>
          </a:p>
          <a:p>
            <a:r>
              <a:rPr lang="cs-CZ" sz="3200" dirty="0" smtClean="0"/>
              <a:t>Mobilní platforma (v 1.0)</a:t>
            </a:r>
          </a:p>
          <a:p>
            <a:pPr lvl="1"/>
            <a:r>
              <a:rPr lang="cs-CZ" sz="2800" dirty="0" smtClean="0"/>
              <a:t>Windows Mobile</a:t>
            </a:r>
          </a:p>
          <a:p>
            <a:pPr lvl="1"/>
            <a:r>
              <a:rPr lang="cs-CZ" sz="2800" dirty="0" smtClean="0"/>
              <a:t>Nokia </a:t>
            </a:r>
            <a:r>
              <a:rPr lang="cs-CZ" sz="2800" dirty="0" err="1" smtClean="0"/>
              <a:t>Symbian</a:t>
            </a:r>
            <a:r>
              <a:rPr lang="cs-CZ" sz="2800" dirty="0" smtClean="0"/>
              <a:t> (S60 a </a:t>
            </a:r>
            <a:r>
              <a:rPr lang="cs-CZ" sz="2800" dirty="0" err="1" smtClean="0"/>
              <a:t>Series</a:t>
            </a:r>
            <a:r>
              <a:rPr lang="cs-CZ" sz="2800" dirty="0" smtClean="0"/>
              <a:t> 40)</a:t>
            </a:r>
            <a:endParaRPr lang="en-US" sz="2800" dirty="0"/>
          </a:p>
        </p:txBody>
      </p:sp>
      <p:pic>
        <p:nvPicPr>
          <p:cNvPr id="8" name="Picture 7" descr="nokian95.jpg"/>
          <p:cNvPicPr>
            <a:picLocks noChangeAspect="1"/>
          </p:cNvPicPr>
          <p:nvPr/>
        </p:nvPicPr>
        <p:blipFill>
          <a:blip r:embed="rId3" cstate="print"/>
          <a:srcRect l="27273" r="27273"/>
          <a:stretch>
            <a:fillRect/>
          </a:stretch>
        </p:blipFill>
        <p:spPr>
          <a:xfrm>
            <a:off x="6352848" y="4893019"/>
            <a:ext cx="428952" cy="898181"/>
          </a:xfrm>
          <a:prstGeom prst="roundRect">
            <a:avLst>
              <a:gd name="adj" fmla="val 8594"/>
            </a:avLst>
          </a:prstGeom>
          <a:solidFill>
            <a:srgbClr val="FFFFFF">
              <a:shade val="85000"/>
            </a:srgbClr>
          </a:solidFill>
          <a:ln>
            <a:noFill/>
          </a:ln>
          <a:effectLst/>
        </p:spPr>
      </p:pic>
      <p:pic>
        <p:nvPicPr>
          <p:cNvPr id="1026" name="Picture 2" descr="DELL XPS ONE (PRODUCT) RED ALL-IN-ONE PC"/>
          <p:cNvPicPr>
            <a:picLocks noChangeAspect="1" noChangeArrowheads="1"/>
          </p:cNvPicPr>
          <p:nvPr/>
        </p:nvPicPr>
        <p:blipFill>
          <a:blip r:embed="rId4" cstate="print"/>
          <a:srcRect/>
          <a:stretch>
            <a:fillRect/>
          </a:stretch>
        </p:blipFill>
        <p:spPr bwMode="auto">
          <a:xfrm>
            <a:off x="5603384" y="1652411"/>
            <a:ext cx="1533504" cy="1243189"/>
          </a:xfrm>
          <a:prstGeom prst="rect">
            <a:avLst/>
          </a:prstGeom>
          <a:noFill/>
        </p:spPr>
      </p:pic>
      <p:grpSp>
        <p:nvGrpSpPr>
          <p:cNvPr id="2" name="Group 28"/>
          <p:cNvGrpSpPr/>
          <p:nvPr/>
        </p:nvGrpSpPr>
        <p:grpSpPr>
          <a:xfrm>
            <a:off x="5776553" y="3176492"/>
            <a:ext cx="471847" cy="785908"/>
            <a:chOff x="5791200" y="3352800"/>
            <a:chExt cx="1079500" cy="1676400"/>
          </a:xfrm>
        </p:grpSpPr>
        <p:sp>
          <p:nvSpPr>
            <p:cNvPr id="25" name="Rounded Rectangle 24"/>
            <p:cNvSpPr/>
            <p:nvPr/>
          </p:nvSpPr>
          <p:spPr bwMode="auto">
            <a:xfrm>
              <a:off x="5867400" y="3352800"/>
              <a:ext cx="990600" cy="1676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1039" name="Picture 15" descr="http://www.cco.com/images/novell.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91200" y="4572000"/>
              <a:ext cx="1079500" cy="373285"/>
            </a:xfrm>
            <a:prstGeom prst="rect">
              <a:avLst/>
            </a:prstGeom>
            <a:noFill/>
          </p:spPr>
        </p:pic>
        <p:pic>
          <p:nvPicPr>
            <p:cNvPr id="1043" name="Picture 19" descr="http://blogs.zdnet.com/microsoft/images/moonlight_logo.png"/>
            <p:cNvPicPr>
              <a:picLocks noChangeAspect="1" noChangeArrowheads="1"/>
            </p:cNvPicPr>
            <p:nvPr/>
          </p:nvPicPr>
          <p:blipFill>
            <a:blip r:embed="rId6" cstate="print"/>
            <a:srcRect/>
            <a:stretch>
              <a:fillRect/>
            </a:stretch>
          </p:blipFill>
          <p:spPr bwMode="auto">
            <a:xfrm>
              <a:off x="5943600" y="3505200"/>
              <a:ext cx="838200" cy="1051674"/>
            </a:xfrm>
            <a:prstGeom prst="rect">
              <a:avLst/>
            </a:prstGeom>
            <a:noFill/>
          </p:spPr>
        </p:pic>
      </p:grpSp>
      <p:pic>
        <p:nvPicPr>
          <p:cNvPr id="1045" name="Picture 21" descr="iMac"/>
          <p:cNvPicPr>
            <a:picLocks noChangeAspect="1" noChangeArrowheads="1"/>
          </p:cNvPicPr>
          <p:nvPr/>
        </p:nvPicPr>
        <p:blipFill>
          <a:blip r:embed="rId7" cstate="print"/>
          <a:srcRect/>
          <a:stretch>
            <a:fillRect/>
          </a:stretch>
        </p:blipFill>
        <p:spPr bwMode="auto">
          <a:xfrm>
            <a:off x="7388892" y="2127010"/>
            <a:ext cx="1002675" cy="160679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Oblasti použití Silverlight aplikací</a:t>
            </a:r>
            <a:endParaRPr lang="en-US" dirty="0"/>
          </a:p>
        </p:txBody>
      </p:sp>
      <p:sp>
        <p:nvSpPr>
          <p:cNvPr id="3" name="Text Placeholder 2"/>
          <p:cNvSpPr>
            <a:spLocks noGrp="1"/>
          </p:cNvSpPr>
          <p:nvPr>
            <p:ph type="body" sz="quarter" idx="10"/>
          </p:nvPr>
        </p:nvSpPr>
        <p:spPr>
          <a:xfrm>
            <a:off x="353709" y="1446681"/>
            <a:ext cx="3304845" cy="3582519"/>
          </a:xfrm>
        </p:spPr>
        <p:txBody>
          <a:bodyPr/>
          <a:lstStyle/>
          <a:p>
            <a:r>
              <a:rPr lang="cs-CZ" sz="2400" dirty="0" smtClean="0"/>
              <a:t>Reklama</a:t>
            </a:r>
          </a:p>
          <a:p>
            <a:r>
              <a:rPr lang="cs-CZ" sz="2400" dirty="0" smtClean="0"/>
              <a:t>Široce dostupné hry</a:t>
            </a:r>
          </a:p>
          <a:p>
            <a:r>
              <a:rPr lang="cs-CZ" sz="2400" dirty="0" smtClean="0"/>
              <a:t>E-</a:t>
            </a:r>
            <a:r>
              <a:rPr lang="cs-CZ" sz="2400" dirty="0" err="1" smtClean="0"/>
              <a:t>commerce</a:t>
            </a:r>
            <a:endParaRPr lang="cs-CZ" sz="2400" dirty="0" smtClean="0"/>
          </a:p>
          <a:p>
            <a:r>
              <a:rPr lang="cs-CZ" sz="2400" dirty="0" smtClean="0"/>
              <a:t>Interaktivní média</a:t>
            </a:r>
          </a:p>
          <a:p>
            <a:r>
              <a:rPr lang="cs-CZ" sz="2400" dirty="0" smtClean="0"/>
              <a:t>Business aplikace</a:t>
            </a:r>
          </a:p>
          <a:p>
            <a:r>
              <a:rPr lang="cs-CZ" sz="2400" dirty="0" smtClean="0"/>
              <a:t>Digitální marketing</a:t>
            </a:r>
          </a:p>
          <a:p>
            <a:r>
              <a:rPr lang="cs-CZ" sz="2400" dirty="0" smtClean="0"/>
              <a:t>Zábava</a:t>
            </a:r>
          </a:p>
          <a:p>
            <a:r>
              <a:rPr lang="cs-CZ" sz="2400" dirty="0" smtClean="0"/>
              <a:t>Novinky a informace</a:t>
            </a:r>
          </a:p>
          <a:p>
            <a:r>
              <a:rPr lang="cs-CZ" sz="2400" dirty="0" smtClean="0"/>
              <a:t>Sociální sítě /</a:t>
            </a:r>
            <a:r>
              <a:rPr lang="cs-CZ" sz="2400" dirty="0" err="1" smtClean="0"/>
              <a:t>mashup</a:t>
            </a:r>
            <a:endParaRPr lang="en-US" sz="2400" dirty="0"/>
          </a:p>
        </p:txBody>
      </p:sp>
      <p:pic>
        <p:nvPicPr>
          <p:cNvPr id="1026" name="Picture 2"/>
          <p:cNvPicPr>
            <a:picLocks noChangeAspect="1" noChangeArrowheads="1"/>
          </p:cNvPicPr>
          <p:nvPr/>
        </p:nvPicPr>
        <p:blipFill>
          <a:blip r:embed="rId2"/>
          <a:srcRect/>
          <a:stretch>
            <a:fillRect/>
          </a:stretch>
        </p:blipFill>
        <p:spPr bwMode="auto">
          <a:xfrm>
            <a:off x="4514267" y="988786"/>
            <a:ext cx="4087178" cy="43452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Web Theather" descr="Fox_Sample.JPG"/>
          <p:cNvPicPr>
            <a:picLocks noChangeAspect="1"/>
          </p:cNvPicPr>
          <p:nvPr/>
        </p:nvPicPr>
        <p:blipFill>
          <a:blip r:embed="rId3" cstate="screen"/>
          <a:stretch>
            <a:fillRect/>
          </a:stretch>
        </p:blipFill>
        <p:spPr>
          <a:xfrm>
            <a:off x="189150" y="1614274"/>
            <a:ext cx="3239850" cy="2447887"/>
          </a:xfrm>
          <a:prstGeom prst="roundRect">
            <a:avLst>
              <a:gd name="adj" fmla="val 0"/>
            </a:avLst>
          </a:prstGeom>
          <a:solidFill>
            <a:srgbClr val="FFFFFF">
              <a:shade val="85000"/>
            </a:srgbClr>
          </a:solidFill>
          <a:ln>
            <a:noFill/>
          </a:ln>
          <a:effectLst>
            <a:reflection blurRad="6350" stA="50000" endA="300" endPos="55500" dist="50800" dir="5400000" sy="-100000" algn="bl" rotWithShape="0"/>
          </a:effectLst>
          <a:scene3d>
            <a:camera prst="perspectiveHeroicExtremeRightFacing" fov="3900000">
              <a:rot lat="449631" lon="20136786" rev="256838"/>
            </a:camera>
            <a:lightRig rig="threePt" dir="t"/>
          </a:scene3d>
        </p:spPr>
      </p:pic>
      <p:sp>
        <p:nvSpPr>
          <p:cNvPr id="4" name="Title 3"/>
          <p:cNvSpPr>
            <a:spLocks noGrp="1"/>
          </p:cNvSpPr>
          <p:nvPr>
            <p:ph type="title"/>
          </p:nvPr>
        </p:nvSpPr>
        <p:spPr/>
        <p:txBody>
          <a:bodyPr/>
          <a:lstStyle/>
          <a:p>
            <a:r>
              <a:rPr lang="en-US" dirty="0" err="1" smtClean="0">
                <a:effectLst>
                  <a:outerShdw blurRad="38100" dist="38100" dir="2700000" algn="tl">
                    <a:srgbClr val="000000">
                      <a:alpha val="43137"/>
                    </a:srgbClr>
                  </a:outerShdw>
                </a:effectLst>
              </a:rPr>
              <a:t>Silverlight</a:t>
            </a:r>
            <a:r>
              <a:rPr lang="en-US" dirty="0" smtClean="0">
                <a:effectLst>
                  <a:outerShdw blurRad="38100" dist="38100" dir="2700000" algn="tl">
                    <a:srgbClr val="000000">
                      <a:alpha val="43137"/>
                    </a:srgbClr>
                  </a:outerShdw>
                </a:effectLst>
              </a:rPr>
              <a:t> 1.0</a:t>
            </a:r>
            <a:endParaRPr lang="en-US" dirty="0">
              <a:effectLst>
                <a:outerShdw blurRad="38100" dist="38100" dir="2700000" algn="tl">
                  <a:srgbClr val="000000">
                    <a:alpha val="43137"/>
                  </a:srgbClr>
                </a:outerShdw>
              </a:effectLst>
            </a:endParaRPr>
          </a:p>
        </p:txBody>
      </p:sp>
      <p:sp>
        <p:nvSpPr>
          <p:cNvPr id="15" name="Text Placeholder 14"/>
          <p:cNvSpPr>
            <a:spLocks noGrp="1"/>
          </p:cNvSpPr>
          <p:nvPr>
            <p:ph type="body" sz="quarter" idx="4294967295"/>
          </p:nvPr>
        </p:nvSpPr>
        <p:spPr>
          <a:xfrm>
            <a:off x="3968875" y="1134488"/>
            <a:ext cx="4926558" cy="1169551"/>
          </a:xfrm>
        </p:spPr>
        <p:txBody>
          <a:bodyPr/>
          <a:lstStyle/>
          <a:p>
            <a:pPr marL="236538" lvl="0" indent="-236538">
              <a:lnSpc>
                <a:spcPct val="100000"/>
              </a:lnSpc>
              <a:spcBef>
                <a:spcPts val="0"/>
              </a:spcBef>
              <a:spcAft>
                <a:spcPts val="600"/>
              </a:spcAft>
              <a:buClr>
                <a:schemeClr val="bg2"/>
              </a:buClr>
              <a:buNone/>
            </a:pPr>
            <a:r>
              <a:rPr lang="cs-CZ" sz="2200" dirty="0" smtClean="0">
                <a:solidFill>
                  <a:schemeClr val="bg2"/>
                </a:solidFill>
              </a:rPr>
              <a:t>Neuvěřitelná kvalita</a:t>
            </a:r>
            <a:endParaRPr lang="en-US" sz="2200" dirty="0" smtClean="0">
              <a:solidFill>
                <a:schemeClr val="bg2"/>
              </a:solidFill>
            </a:endParaRPr>
          </a:p>
          <a:p>
            <a:pPr marL="236538" lvl="0" indent="-236538">
              <a:lnSpc>
                <a:spcPct val="100000"/>
              </a:lnSpc>
              <a:spcBef>
                <a:spcPts val="0"/>
              </a:spcBef>
              <a:spcAft>
                <a:spcPts val="600"/>
              </a:spcAft>
              <a:buClr>
                <a:schemeClr val="bg2"/>
              </a:buClr>
            </a:pPr>
            <a:r>
              <a:rPr lang="en-US" sz="2200" dirty="0" smtClean="0"/>
              <a:t>HD-quality video &amp; picture in picture</a:t>
            </a:r>
          </a:p>
          <a:p>
            <a:pPr marL="236538" lvl="0" indent="-236538">
              <a:lnSpc>
                <a:spcPct val="100000"/>
              </a:lnSpc>
              <a:spcBef>
                <a:spcPts val="0"/>
              </a:spcBef>
              <a:spcAft>
                <a:spcPts val="600"/>
              </a:spcAft>
              <a:buClr>
                <a:schemeClr val="bg2"/>
              </a:buClr>
            </a:pPr>
            <a:r>
              <a:rPr lang="cs-CZ" sz="2200" dirty="0" smtClean="0"/>
              <a:t>Interaktivní v DVD stylu a </a:t>
            </a:r>
            <a:r>
              <a:rPr lang="en-US" sz="2200" dirty="0" smtClean="0"/>
              <a:t>overlays</a:t>
            </a:r>
          </a:p>
        </p:txBody>
      </p:sp>
      <p:sp>
        <p:nvSpPr>
          <p:cNvPr id="5" name="Text Placeholder 14"/>
          <p:cNvSpPr txBox="1">
            <a:spLocks/>
          </p:cNvSpPr>
          <p:nvPr/>
        </p:nvSpPr>
        <p:spPr bwMode="auto">
          <a:xfrm>
            <a:off x="3968875" y="2737816"/>
            <a:ext cx="4926558" cy="15081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6538" indent="-236538" algn="l" defTabSz="1217613" rtl="0" fontAlgn="base">
              <a:spcAft>
                <a:spcPts val="600"/>
              </a:spcAft>
              <a:buClr>
                <a:srgbClr val="9CF008"/>
              </a:buClr>
              <a:buFont typeface="Arial" charset="0"/>
              <a:buNone/>
              <a:defRPr/>
            </a:pPr>
            <a:r>
              <a:rPr lang="cs-CZ" sz="2200" kern="1200" dirty="0">
                <a:solidFill>
                  <a:srgbClr val="9CF008"/>
                </a:solidFill>
                <a:latin typeface="Segoe"/>
                <a:ea typeface="+mn-ea"/>
                <a:cs typeface="+mn-cs"/>
              </a:rPr>
              <a:t>Flexibilní vývoj</a:t>
            </a:r>
            <a:endParaRPr lang="en-US" sz="2200" kern="1200" dirty="0">
              <a:solidFill>
                <a:srgbClr val="9CF008"/>
              </a:solidFill>
              <a:latin typeface="Segoe"/>
              <a:ea typeface="+mn-ea"/>
              <a:cs typeface="+mn-cs"/>
            </a:endParaRPr>
          </a:p>
          <a:p>
            <a:pPr marL="236538" indent="-236538" algn="l" defTabSz="1217613" rtl="0" fontAlgn="base">
              <a:spcAft>
                <a:spcPts val="600"/>
              </a:spcAft>
              <a:buClr>
                <a:srgbClr val="9CF008"/>
              </a:buClr>
              <a:buFont typeface="Arial" charset="0"/>
              <a:buChar char="•"/>
              <a:defRPr/>
            </a:pPr>
            <a:r>
              <a:rPr lang="cs-CZ" sz="2200" kern="1200" dirty="0">
                <a:solidFill>
                  <a:srgbClr val="FFFFFF"/>
                </a:solidFill>
                <a:latin typeface="Segoe"/>
                <a:ea typeface="+mn-ea"/>
                <a:cs typeface="+mn-cs"/>
              </a:rPr>
              <a:t>Integrace a existujícími </a:t>
            </a:r>
            <a:r>
              <a:rPr lang="cs-CZ" sz="2200" kern="1200" dirty="0" err="1">
                <a:solidFill>
                  <a:srgbClr val="FFFFFF"/>
                </a:solidFill>
                <a:latin typeface="Segoe"/>
                <a:ea typeface="+mn-ea"/>
                <a:cs typeface="+mn-cs"/>
              </a:rPr>
              <a:t>frameworky</a:t>
            </a:r>
            <a:r>
              <a:rPr lang="cs-CZ" sz="2200" kern="1200" dirty="0">
                <a:solidFill>
                  <a:srgbClr val="FFFFFF"/>
                </a:solidFill>
                <a:latin typeface="Segoe"/>
                <a:ea typeface="+mn-ea"/>
                <a:cs typeface="+mn-cs"/>
              </a:rPr>
              <a:t> a portálovými technologiemi</a:t>
            </a:r>
            <a:endParaRPr lang="en-US" sz="2200" kern="1200" dirty="0">
              <a:solidFill>
                <a:srgbClr val="FFFFFF"/>
              </a:solidFill>
              <a:latin typeface="Segoe"/>
              <a:ea typeface="+mn-ea"/>
              <a:cs typeface="+mn-cs"/>
            </a:endParaRPr>
          </a:p>
          <a:p>
            <a:pPr marL="236538" indent="-236538" algn="l" defTabSz="1217613" rtl="0" fontAlgn="base">
              <a:spcAft>
                <a:spcPts val="600"/>
              </a:spcAft>
              <a:buClr>
                <a:srgbClr val="9CF008"/>
              </a:buClr>
              <a:buFont typeface="Arial" charset="0"/>
              <a:buChar char="•"/>
              <a:defRPr/>
            </a:pPr>
            <a:r>
              <a:rPr lang="en-US" sz="2200" kern="1200" dirty="0">
                <a:solidFill>
                  <a:srgbClr val="FFFFFF"/>
                </a:solidFill>
                <a:latin typeface="Segoe"/>
                <a:ea typeface="+mn-ea"/>
                <a:cs typeface="+mn-cs"/>
              </a:rPr>
              <a:t>SMPTE-standard VC-1, WMV </a:t>
            </a:r>
            <a:r>
              <a:rPr lang="cs-CZ" sz="2200" kern="1200" dirty="0">
                <a:solidFill>
                  <a:srgbClr val="FFFFFF"/>
                </a:solidFill>
                <a:latin typeface="Segoe"/>
                <a:ea typeface="+mn-ea"/>
                <a:cs typeface="+mn-cs"/>
              </a:rPr>
              <a:t>a</a:t>
            </a:r>
            <a:r>
              <a:rPr lang="en-US" sz="2200" kern="1200" dirty="0">
                <a:solidFill>
                  <a:srgbClr val="FFFFFF"/>
                </a:solidFill>
                <a:latin typeface="Segoe"/>
                <a:ea typeface="+mn-ea"/>
                <a:cs typeface="+mn-cs"/>
              </a:rPr>
              <a:t> MP3</a:t>
            </a:r>
          </a:p>
        </p:txBody>
      </p:sp>
      <p:sp>
        <p:nvSpPr>
          <p:cNvPr id="6" name="Text Placeholder 14"/>
          <p:cNvSpPr txBox="1">
            <a:spLocks/>
          </p:cNvSpPr>
          <p:nvPr/>
        </p:nvSpPr>
        <p:spPr bwMode="auto">
          <a:xfrm>
            <a:off x="3968875" y="4688123"/>
            <a:ext cx="4926558" cy="15081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6538" indent="-236538" algn="l" defTabSz="1217613" rtl="0" fontAlgn="base">
              <a:spcAft>
                <a:spcPts val="600"/>
              </a:spcAft>
              <a:buClr>
                <a:srgbClr val="9CF008"/>
              </a:buClr>
              <a:buFont typeface="Arial" charset="0"/>
              <a:buNone/>
              <a:defRPr/>
            </a:pPr>
            <a:r>
              <a:rPr lang="cs-CZ" sz="2200" kern="1200" dirty="0">
                <a:solidFill>
                  <a:srgbClr val="9CF008"/>
                </a:solidFill>
                <a:latin typeface="Segoe"/>
                <a:ea typeface="+mn-ea"/>
                <a:cs typeface="+mn-cs"/>
              </a:rPr>
              <a:t>Pružně rozšiřitelný</a:t>
            </a:r>
            <a:endParaRPr lang="en-US" sz="2200" kern="1200" dirty="0">
              <a:solidFill>
                <a:srgbClr val="FFFFFF"/>
              </a:solidFill>
              <a:latin typeface="Segoe"/>
              <a:ea typeface="+mn-ea"/>
              <a:cs typeface="+mn-cs"/>
            </a:endParaRPr>
          </a:p>
          <a:p>
            <a:pPr marL="236538" indent="-236538" algn="l" defTabSz="1217613" rtl="0" fontAlgn="base">
              <a:spcAft>
                <a:spcPts val="600"/>
              </a:spcAft>
              <a:buClr>
                <a:srgbClr val="9CF008"/>
              </a:buClr>
              <a:buFont typeface="Arial" charset="0"/>
              <a:buChar char="•"/>
              <a:defRPr/>
            </a:pPr>
            <a:r>
              <a:rPr lang="en-US" sz="2200" kern="1200" dirty="0">
                <a:solidFill>
                  <a:srgbClr val="FFFFFF"/>
                </a:solidFill>
                <a:latin typeface="Segoe"/>
                <a:ea typeface="+mn-ea"/>
                <a:cs typeface="+mn-cs"/>
              </a:rPr>
              <a:t>Live Streaming </a:t>
            </a:r>
            <a:r>
              <a:rPr lang="cs-CZ" sz="2200" kern="1200" dirty="0" smtClean="0">
                <a:solidFill>
                  <a:srgbClr val="FFFFFF"/>
                </a:solidFill>
                <a:latin typeface="Segoe"/>
                <a:ea typeface="+mn-ea"/>
                <a:cs typeface="+mn-cs"/>
              </a:rPr>
              <a:t>nebo </a:t>
            </a:r>
            <a:r>
              <a:rPr lang="en-US" sz="2200" kern="1200" dirty="0">
                <a:solidFill>
                  <a:srgbClr val="FFFFFF"/>
                </a:solidFill>
                <a:latin typeface="Segoe"/>
                <a:ea typeface="+mn-ea"/>
                <a:cs typeface="+mn-cs"/>
              </a:rPr>
              <a:t>On-Demand</a:t>
            </a:r>
          </a:p>
          <a:p>
            <a:pPr marL="236538" indent="-236538" algn="l" defTabSz="1217613" rtl="0" fontAlgn="base">
              <a:spcAft>
                <a:spcPts val="600"/>
              </a:spcAft>
              <a:buClr>
                <a:srgbClr val="9CF008"/>
              </a:buClr>
              <a:buFont typeface="Arial" charset="0"/>
              <a:buChar char="•"/>
              <a:defRPr/>
            </a:pPr>
            <a:r>
              <a:rPr lang="cs-CZ" sz="2200" kern="1200" dirty="0">
                <a:solidFill>
                  <a:srgbClr val="FFFFFF"/>
                </a:solidFill>
                <a:latin typeface="Segoe"/>
                <a:ea typeface="+mn-ea"/>
                <a:cs typeface="+mn-cs"/>
              </a:rPr>
              <a:t>Výkonnost, škálovatelnost a cena jsou konkurenční výhodou</a:t>
            </a:r>
            <a:endParaRPr lang="en-US" sz="2200" kern="1200" dirty="0">
              <a:solidFill>
                <a:srgbClr val="FFFFFF"/>
              </a:solidFill>
              <a:latin typeface="Segoe"/>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5"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Silverlight 2.0 </a:t>
            </a:r>
            <a:endParaRPr lang="en-US" dirty="0"/>
          </a:p>
        </p:txBody>
      </p:sp>
      <p:sp>
        <p:nvSpPr>
          <p:cNvPr id="3" name="Text Placeholder 14"/>
          <p:cNvSpPr txBox="1">
            <a:spLocks/>
          </p:cNvSpPr>
          <p:nvPr/>
        </p:nvSpPr>
        <p:spPr bwMode="auto">
          <a:xfrm>
            <a:off x="359323" y="1719114"/>
            <a:ext cx="4279200" cy="34624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6538" indent="-236538" algn="l" defTabSz="1217613" rtl="0" fontAlgn="base">
              <a:spcAft>
                <a:spcPts val="600"/>
              </a:spcAft>
              <a:buClr>
                <a:srgbClr val="9CF008"/>
              </a:buClr>
            </a:pPr>
            <a:r>
              <a:rPr lang="cs-CZ" sz="2000" kern="1200" dirty="0">
                <a:solidFill>
                  <a:srgbClr val="9CF008"/>
                </a:solidFill>
                <a:latin typeface="Segoe"/>
                <a:ea typeface="+mn-ea"/>
                <a:cs typeface="+mn-cs"/>
              </a:rPr>
              <a:t>Přiblížení UI operačním systémům</a:t>
            </a:r>
          </a:p>
          <a:p>
            <a:pPr marL="236538" indent="-236538" algn="l" defTabSz="1217613" rtl="0" fontAlgn="base">
              <a:spcAft>
                <a:spcPts val="600"/>
              </a:spcAft>
              <a:buClr>
                <a:srgbClr val="9CF008"/>
              </a:buClr>
              <a:buFont typeface="Arial" charset="0"/>
              <a:buChar char="•"/>
            </a:pPr>
            <a:r>
              <a:rPr lang="cs-CZ" sz="2000" kern="1200" dirty="0">
                <a:solidFill>
                  <a:srgbClr val="FFFFFF"/>
                </a:solidFill>
                <a:latin typeface="Segoe"/>
                <a:ea typeface="+mn-ea"/>
                <a:cs typeface="+mn-cs"/>
              </a:rPr>
              <a:t>Vyšší výkonnost, animace, </a:t>
            </a:r>
            <a:br>
              <a:rPr lang="cs-CZ" sz="2000" kern="1200" dirty="0">
                <a:solidFill>
                  <a:srgbClr val="FFFFFF"/>
                </a:solidFill>
                <a:latin typeface="Segoe"/>
                <a:ea typeface="+mn-ea"/>
                <a:cs typeface="+mn-cs"/>
              </a:rPr>
            </a:br>
            <a:r>
              <a:rPr lang="cs-CZ" sz="2000" kern="1200" dirty="0">
                <a:solidFill>
                  <a:srgbClr val="FFFFFF"/>
                </a:solidFill>
                <a:latin typeface="Segoe"/>
                <a:ea typeface="+mn-ea"/>
                <a:cs typeface="+mn-cs"/>
              </a:rPr>
              <a:t>podpora handicapovaných, …</a:t>
            </a:r>
          </a:p>
          <a:p>
            <a:pPr marL="236538" indent="-236538" algn="l" defTabSz="1217613" rtl="0" fontAlgn="base">
              <a:lnSpc>
                <a:spcPct val="150000"/>
              </a:lnSpc>
              <a:spcAft>
                <a:spcPts val="600"/>
              </a:spcAft>
              <a:buClr>
                <a:srgbClr val="9CF008"/>
              </a:buClr>
            </a:pPr>
            <a:r>
              <a:rPr lang="cs-CZ" sz="2000" kern="1200" dirty="0">
                <a:solidFill>
                  <a:srgbClr val="9CF008"/>
                </a:solidFill>
                <a:latin typeface="Segoe"/>
                <a:ea typeface="+mn-ea"/>
                <a:cs typeface="+mn-cs"/>
              </a:rPr>
              <a:t>Objemná rodina ovládacích prvků</a:t>
            </a:r>
          </a:p>
          <a:p>
            <a:pPr marL="236538" indent="-236538" algn="l" defTabSz="1217613" rtl="0" fontAlgn="base">
              <a:spcAft>
                <a:spcPts val="600"/>
              </a:spcAft>
              <a:buClr>
                <a:srgbClr val="9CF008"/>
              </a:buClr>
              <a:buFont typeface="Arial" charset="0"/>
              <a:buChar char="•"/>
            </a:pPr>
            <a:r>
              <a:rPr lang="cs-CZ" sz="2000" kern="1200" dirty="0">
                <a:solidFill>
                  <a:srgbClr val="FFFFFF"/>
                </a:solidFill>
                <a:latin typeface="Segoe"/>
                <a:ea typeface="+mn-ea"/>
                <a:cs typeface="+mn-cs"/>
              </a:rPr>
              <a:t>Nové prvky s lepší podporou </a:t>
            </a:r>
            <a:br>
              <a:rPr lang="cs-CZ" sz="2000" kern="1200" dirty="0">
                <a:solidFill>
                  <a:srgbClr val="FFFFFF"/>
                </a:solidFill>
                <a:latin typeface="Segoe"/>
                <a:ea typeface="+mn-ea"/>
                <a:cs typeface="+mn-cs"/>
              </a:rPr>
            </a:br>
            <a:r>
              <a:rPr lang="cs-CZ" sz="2000" kern="1200" dirty="0">
                <a:solidFill>
                  <a:srgbClr val="FFFFFF"/>
                </a:solidFill>
                <a:latin typeface="Segoe"/>
                <a:ea typeface="+mn-ea"/>
                <a:cs typeface="+mn-cs"/>
              </a:rPr>
              <a:t>stylování, vyšší výkonnost</a:t>
            </a:r>
          </a:p>
          <a:p>
            <a:pPr marL="236538" indent="-236538" algn="l" defTabSz="1217613" rtl="0" fontAlgn="base">
              <a:lnSpc>
                <a:spcPct val="150000"/>
              </a:lnSpc>
              <a:spcAft>
                <a:spcPts val="600"/>
              </a:spcAft>
              <a:buClr>
                <a:srgbClr val="9CF008"/>
              </a:buClr>
            </a:pPr>
            <a:r>
              <a:rPr lang="cs-CZ" sz="2000" kern="1200" dirty="0">
                <a:solidFill>
                  <a:srgbClr val="9CF008"/>
                </a:solidFill>
                <a:latin typeface="Segoe"/>
                <a:ea typeface="+mn-ea"/>
                <a:cs typeface="+mn-cs"/>
              </a:rPr>
              <a:t>Podpora práce v sítích</a:t>
            </a:r>
          </a:p>
          <a:p>
            <a:pPr marL="236538" indent="-236538" algn="l" defTabSz="1217613" rtl="0" fontAlgn="base">
              <a:spcAft>
                <a:spcPts val="600"/>
              </a:spcAft>
              <a:buClr>
                <a:srgbClr val="9CF008"/>
              </a:buClr>
              <a:buFont typeface="Arial" charset="0"/>
              <a:buChar char="•"/>
            </a:pPr>
            <a:r>
              <a:rPr lang="cs-CZ" sz="2000" kern="1200" dirty="0">
                <a:solidFill>
                  <a:srgbClr val="FFFFFF"/>
                </a:solidFill>
                <a:latin typeface="Segoe"/>
                <a:ea typeface="+mn-ea"/>
                <a:cs typeface="+mn-cs"/>
              </a:rPr>
              <a:t>Zvýšená bezpečnost (XSS), </a:t>
            </a:r>
            <a:br>
              <a:rPr lang="cs-CZ" sz="2000" kern="1200" dirty="0">
                <a:solidFill>
                  <a:srgbClr val="FFFFFF"/>
                </a:solidFill>
                <a:latin typeface="Segoe"/>
                <a:ea typeface="+mn-ea"/>
                <a:cs typeface="+mn-cs"/>
              </a:rPr>
            </a:br>
            <a:r>
              <a:rPr lang="cs-CZ" sz="2000" kern="1200" dirty="0">
                <a:solidFill>
                  <a:srgbClr val="FFFFFF"/>
                </a:solidFill>
                <a:latin typeface="Segoe"/>
                <a:ea typeface="+mn-ea"/>
                <a:cs typeface="+mn-cs"/>
              </a:rPr>
              <a:t>duplexní komunikace, …</a:t>
            </a:r>
          </a:p>
        </p:txBody>
      </p:sp>
      <p:sp>
        <p:nvSpPr>
          <p:cNvPr id="4" name="Text Placeholder 14"/>
          <p:cNvSpPr txBox="1">
            <a:spLocks/>
          </p:cNvSpPr>
          <p:nvPr/>
        </p:nvSpPr>
        <p:spPr bwMode="auto">
          <a:xfrm>
            <a:off x="5041408" y="1733633"/>
            <a:ext cx="3876319" cy="31547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6538" indent="-236538" algn="l" defTabSz="1217613" rtl="0" fontAlgn="base">
              <a:spcAft>
                <a:spcPts val="600"/>
              </a:spcAft>
              <a:buClr>
                <a:srgbClr val="9CF008"/>
              </a:buClr>
            </a:pPr>
            <a:r>
              <a:rPr lang="en-US" sz="2000" kern="1200" dirty="0">
                <a:solidFill>
                  <a:srgbClr val="9CF008"/>
                </a:solidFill>
                <a:latin typeface="Segoe"/>
                <a:ea typeface="+mn-ea"/>
                <a:cs typeface="+mn-cs"/>
              </a:rPr>
              <a:t>Deep Zoom</a:t>
            </a:r>
            <a:endParaRPr lang="cs-CZ" sz="2000" kern="1200" dirty="0">
              <a:solidFill>
                <a:srgbClr val="9CF008"/>
              </a:solidFill>
              <a:latin typeface="Segoe"/>
              <a:ea typeface="+mn-ea"/>
              <a:cs typeface="+mn-cs"/>
            </a:endParaRPr>
          </a:p>
          <a:p>
            <a:pPr marL="236538" indent="-236538" algn="l" defTabSz="1217613" rtl="0" fontAlgn="base">
              <a:spcAft>
                <a:spcPts val="600"/>
              </a:spcAft>
              <a:buClr>
                <a:srgbClr val="9CF008"/>
              </a:buClr>
              <a:buFont typeface="Arial" charset="0"/>
              <a:buChar char="•"/>
            </a:pPr>
            <a:r>
              <a:rPr lang="cs-CZ" sz="2000" kern="1200" dirty="0">
                <a:solidFill>
                  <a:srgbClr val="FFFFFF"/>
                </a:solidFill>
                <a:latin typeface="Segoe"/>
                <a:ea typeface="+mn-ea"/>
                <a:cs typeface="+mn-cs"/>
              </a:rPr>
              <a:t>Extrémně rychlá </a:t>
            </a:r>
            <a:r>
              <a:rPr lang="cs-CZ" sz="2000" kern="1200" dirty="0" smtClean="0">
                <a:solidFill>
                  <a:srgbClr val="FFFFFF"/>
                </a:solidFill>
                <a:latin typeface="Segoe"/>
                <a:ea typeface="+mn-ea"/>
                <a:cs typeface="+mn-cs"/>
              </a:rPr>
              <a:t>technologie </a:t>
            </a:r>
            <a:r>
              <a:rPr lang="cs-CZ" sz="2000" kern="1200" dirty="0">
                <a:solidFill>
                  <a:srgbClr val="FFFFFF"/>
                </a:solidFill>
                <a:latin typeface="Segoe"/>
                <a:ea typeface="+mn-ea"/>
                <a:cs typeface="+mn-cs"/>
              </a:rPr>
              <a:t/>
            </a:r>
            <a:br>
              <a:rPr lang="cs-CZ" sz="2000" kern="1200" dirty="0">
                <a:solidFill>
                  <a:srgbClr val="FFFFFF"/>
                </a:solidFill>
                <a:latin typeface="Segoe"/>
                <a:ea typeface="+mn-ea"/>
                <a:cs typeface="+mn-cs"/>
              </a:rPr>
            </a:br>
            <a:r>
              <a:rPr lang="cs-CZ" sz="2000" kern="1200" dirty="0">
                <a:solidFill>
                  <a:srgbClr val="FFFFFF"/>
                </a:solidFill>
                <a:latin typeface="Segoe"/>
                <a:ea typeface="+mn-ea"/>
                <a:cs typeface="+mn-cs"/>
              </a:rPr>
              <a:t>pro navigaci po velkých fotografiích</a:t>
            </a:r>
            <a:endParaRPr lang="en-US" sz="2000" kern="1200" dirty="0">
              <a:solidFill>
                <a:srgbClr val="FFFFFF"/>
              </a:solidFill>
              <a:latin typeface="Segoe"/>
              <a:ea typeface="+mn-ea"/>
              <a:cs typeface="+mn-cs"/>
            </a:endParaRPr>
          </a:p>
          <a:p>
            <a:pPr marL="236538" indent="-236538" algn="l" defTabSz="1217613" rtl="0" fontAlgn="base">
              <a:lnSpc>
                <a:spcPct val="150000"/>
              </a:lnSpc>
              <a:spcAft>
                <a:spcPts val="600"/>
              </a:spcAft>
              <a:buClr>
                <a:srgbClr val="9CF008"/>
              </a:buClr>
            </a:pPr>
            <a:r>
              <a:rPr lang="cs-CZ" sz="2000" kern="1200" dirty="0">
                <a:solidFill>
                  <a:srgbClr val="9CF008"/>
                </a:solidFill>
                <a:latin typeface="Segoe"/>
                <a:ea typeface="+mn-ea"/>
                <a:cs typeface="+mn-cs"/>
              </a:rPr>
              <a:t>Runtime a knihovny</a:t>
            </a:r>
          </a:p>
          <a:p>
            <a:pPr marL="236538" indent="-236538" algn="l" defTabSz="1217613" rtl="0" fontAlgn="base">
              <a:spcAft>
                <a:spcPts val="600"/>
              </a:spcAft>
              <a:buClr>
                <a:srgbClr val="9CF008"/>
              </a:buClr>
              <a:buFont typeface="Arial" charset="0"/>
              <a:buChar char="•"/>
            </a:pPr>
            <a:r>
              <a:rPr lang="cs-CZ" sz="2000" kern="1200" dirty="0">
                <a:solidFill>
                  <a:srgbClr val="FFFFFF"/>
                </a:solidFill>
                <a:latin typeface="Segoe"/>
                <a:ea typeface="+mn-ea"/>
                <a:cs typeface="+mn-cs"/>
              </a:rPr>
              <a:t>Runtime postaven na .</a:t>
            </a:r>
            <a:r>
              <a:rPr lang="cs-CZ" sz="2000" kern="1200" dirty="0" err="1">
                <a:solidFill>
                  <a:srgbClr val="FFFFFF"/>
                </a:solidFill>
                <a:latin typeface="Segoe"/>
                <a:ea typeface="+mn-ea"/>
                <a:cs typeface="+mn-cs"/>
              </a:rPr>
              <a:t>NETu</a:t>
            </a:r>
            <a:r>
              <a:rPr lang="cs-CZ" sz="2000" kern="1200" dirty="0">
                <a:solidFill>
                  <a:srgbClr val="FFFFFF"/>
                </a:solidFill>
                <a:latin typeface="Segoe"/>
                <a:ea typeface="+mn-ea"/>
                <a:cs typeface="+mn-cs"/>
              </a:rPr>
              <a:t>, podporovány moderní jazyky, implementovány další internetové standardy</a:t>
            </a:r>
            <a:endParaRPr lang="en-US" sz="2000" kern="1200" dirty="0">
              <a:solidFill>
                <a:srgbClr val="FFFFFF"/>
              </a:solidFill>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3"/>
          <p:cNvPicPr>
            <a:picLocks noChangeAspect="1" noChangeArrowheads="1"/>
          </p:cNvPicPr>
          <p:nvPr/>
        </p:nvPicPr>
        <p:blipFill>
          <a:blip r:embed="rId3"/>
          <a:srcRect/>
          <a:stretch>
            <a:fillRect/>
          </a:stretch>
        </p:blipFill>
        <p:spPr bwMode="auto">
          <a:xfrm>
            <a:off x="808039" y="1728788"/>
            <a:ext cx="2628900" cy="3600450"/>
          </a:xfrm>
          <a:prstGeom prst="rect">
            <a:avLst/>
          </a:prstGeom>
          <a:noFill/>
          <a:ln w="9525">
            <a:noFill/>
            <a:miter lim="800000"/>
            <a:headEnd/>
            <a:tailEnd/>
          </a:ln>
        </p:spPr>
      </p:pic>
      <p:pic>
        <p:nvPicPr>
          <p:cNvPr id="163844" name="Picture 4"/>
          <p:cNvPicPr>
            <a:picLocks noChangeAspect="1" noChangeArrowheads="1"/>
          </p:cNvPicPr>
          <p:nvPr/>
        </p:nvPicPr>
        <p:blipFill>
          <a:blip r:embed="rId4"/>
          <a:srcRect/>
          <a:stretch>
            <a:fillRect/>
          </a:stretch>
        </p:blipFill>
        <p:spPr bwMode="auto">
          <a:xfrm>
            <a:off x="5403850" y="1728788"/>
            <a:ext cx="2628900" cy="3600450"/>
          </a:xfrm>
          <a:prstGeom prst="rect">
            <a:avLst/>
          </a:prstGeom>
          <a:noFill/>
          <a:ln w="9525">
            <a:noFill/>
            <a:miter lim="800000"/>
            <a:headEnd/>
            <a:tailEnd/>
          </a:ln>
        </p:spPr>
      </p:pic>
      <p:sp>
        <p:nvSpPr>
          <p:cNvPr id="163845" name="Rectangle 4"/>
          <p:cNvSpPr>
            <a:spLocks noChangeArrowheads="1"/>
          </p:cNvSpPr>
          <p:nvPr/>
        </p:nvSpPr>
        <p:spPr bwMode="auto">
          <a:xfrm>
            <a:off x="381000" y="4267209"/>
            <a:ext cx="2538413" cy="2015936"/>
          </a:xfrm>
          <a:prstGeom prst="rect">
            <a:avLst/>
          </a:prstGeom>
          <a:noFill/>
          <a:ln w="9525">
            <a:noFill/>
            <a:miter lim="800000"/>
            <a:headEnd/>
            <a:tailEnd/>
          </a:ln>
        </p:spPr>
        <p:txBody>
          <a:bodyPr wrap="square" lIns="0" rIns="0">
            <a:spAutoFit/>
          </a:bodyPr>
          <a:lstStyle/>
          <a:p>
            <a:pPr algn="r" defTabSz="1217613" rtl="0" fontAlgn="base">
              <a:lnSpc>
                <a:spcPct val="125000"/>
              </a:lnSpc>
              <a:spcBef>
                <a:spcPct val="0"/>
              </a:spcBef>
              <a:spcAft>
                <a:spcPct val="0"/>
              </a:spcAft>
            </a:pPr>
            <a:r>
              <a:rPr lang="cs-CZ" sz="1600" b="1" kern="1200" dirty="0">
                <a:solidFill>
                  <a:srgbClr val="FFFFFF"/>
                </a:solidFill>
                <a:latin typeface="Segoe Semibold" pitchFamily="34" charset="0"/>
                <a:ea typeface="+mn-ea"/>
                <a:cs typeface="+mn-cs"/>
              </a:rPr>
              <a:t>Jednoduchost použití</a:t>
            </a:r>
            <a:endParaRPr lang="en-US" sz="1600" b="1" kern="1200" dirty="0">
              <a:solidFill>
                <a:srgbClr val="FFFFFF"/>
              </a:solidFill>
              <a:latin typeface="Segoe Semibold" pitchFamily="34" charset="0"/>
              <a:ea typeface="+mn-ea"/>
              <a:cs typeface="+mn-cs"/>
            </a:endParaRPr>
          </a:p>
          <a:p>
            <a:pPr algn="r"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Rychlost učení</a:t>
            </a:r>
            <a:endParaRPr lang="en-US" sz="1200" kern="1200" dirty="0">
              <a:solidFill>
                <a:srgbClr val="FFFFFF"/>
              </a:solidFill>
              <a:latin typeface="Segoe Semibold" pitchFamily="34" charset="0"/>
              <a:ea typeface="+mn-ea"/>
              <a:cs typeface="+mn-cs"/>
            </a:endParaRPr>
          </a:p>
          <a:p>
            <a:pPr algn="r"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Výkonnost</a:t>
            </a:r>
            <a:endParaRPr lang="en-US" sz="1200" kern="1200" dirty="0">
              <a:solidFill>
                <a:srgbClr val="FFFFFF"/>
              </a:solidFill>
              <a:latin typeface="Segoe Semibold" pitchFamily="34" charset="0"/>
              <a:ea typeface="+mn-ea"/>
              <a:cs typeface="+mn-cs"/>
            </a:endParaRPr>
          </a:p>
          <a:p>
            <a:pPr algn="r"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Spolehlivost</a:t>
            </a:r>
            <a:endParaRPr lang="en-US" sz="1200" kern="1200" dirty="0">
              <a:solidFill>
                <a:srgbClr val="FFFFFF"/>
              </a:solidFill>
              <a:latin typeface="Segoe Semibold" pitchFamily="34" charset="0"/>
              <a:ea typeface="+mn-ea"/>
              <a:cs typeface="+mn-cs"/>
            </a:endParaRPr>
          </a:p>
          <a:p>
            <a:pPr algn="r"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Bezpečnost</a:t>
            </a:r>
            <a:endParaRPr lang="en-US" sz="1200" kern="1200" dirty="0">
              <a:solidFill>
                <a:srgbClr val="FFFFFF"/>
              </a:solidFill>
              <a:latin typeface="Segoe Semibold" pitchFamily="34" charset="0"/>
              <a:ea typeface="+mn-ea"/>
              <a:cs typeface="+mn-cs"/>
            </a:endParaRPr>
          </a:p>
          <a:p>
            <a:pPr algn="r" defTabSz="1217613" rtl="0" fontAlgn="base">
              <a:lnSpc>
                <a:spcPct val="125000"/>
              </a:lnSpc>
              <a:spcBef>
                <a:spcPct val="0"/>
              </a:spcBef>
              <a:spcAft>
                <a:spcPct val="0"/>
              </a:spcAft>
            </a:pPr>
            <a:r>
              <a:rPr lang="cs-CZ" sz="1200" kern="1200" dirty="0" smtClean="0">
                <a:solidFill>
                  <a:srgbClr val="FFFFFF"/>
                </a:solidFill>
                <a:latin typeface="Segoe Semibold" pitchFamily="34" charset="0"/>
                <a:ea typeface="+mn-ea"/>
                <a:cs typeface="+mn-cs"/>
              </a:rPr>
              <a:t>Optimalizace pro </a:t>
            </a:r>
            <a:r>
              <a:rPr lang="cs-CZ" sz="1200" kern="1200" dirty="0">
                <a:solidFill>
                  <a:srgbClr val="FFFFFF"/>
                </a:solidFill>
                <a:latin typeface="Segoe Semibold" pitchFamily="34" charset="0"/>
                <a:ea typeface="+mn-ea"/>
                <a:cs typeface="+mn-cs"/>
              </a:rPr>
              <a:t>rozlišení</a:t>
            </a:r>
            <a:endParaRPr lang="en-US" sz="1200" kern="1200" dirty="0">
              <a:solidFill>
                <a:srgbClr val="FFFFFF"/>
              </a:solidFill>
              <a:latin typeface="Segoe Semibold" pitchFamily="34" charset="0"/>
              <a:ea typeface="+mn-ea"/>
              <a:cs typeface="+mn-cs"/>
            </a:endParaRPr>
          </a:p>
          <a:p>
            <a:pPr algn="r"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Čitelnost</a:t>
            </a:r>
            <a:endParaRPr lang="en-US" sz="1200" kern="1200" dirty="0">
              <a:solidFill>
                <a:srgbClr val="FFFFFF"/>
              </a:solidFill>
              <a:latin typeface="Segoe Semibold" pitchFamily="34" charset="0"/>
              <a:ea typeface="+mn-ea"/>
              <a:cs typeface="+mn-cs"/>
            </a:endParaRPr>
          </a:p>
          <a:p>
            <a:pPr algn="r"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Relevance/</a:t>
            </a:r>
            <a:r>
              <a:rPr lang="cs-CZ" sz="1200" kern="1200" dirty="0" err="1">
                <a:solidFill>
                  <a:srgbClr val="FFFFFF"/>
                </a:solidFill>
                <a:latin typeface="Segoe Semibold" pitchFamily="34" charset="0"/>
                <a:ea typeface="+mn-ea"/>
                <a:cs typeface="+mn-cs"/>
              </a:rPr>
              <a:t>Kontextovost</a:t>
            </a:r>
            <a:endParaRPr lang="en-US" sz="1200" kern="1200" dirty="0">
              <a:solidFill>
                <a:srgbClr val="FFFFFF"/>
              </a:solidFill>
              <a:latin typeface="Segoe Semibold" pitchFamily="34" charset="0"/>
              <a:ea typeface="+mn-ea"/>
              <a:cs typeface="+mn-cs"/>
            </a:endParaRPr>
          </a:p>
        </p:txBody>
      </p:sp>
      <p:sp>
        <p:nvSpPr>
          <p:cNvPr id="163846" name="Rectangle 5"/>
          <p:cNvSpPr>
            <a:spLocks noChangeArrowheads="1"/>
          </p:cNvSpPr>
          <p:nvPr/>
        </p:nvSpPr>
        <p:spPr bwMode="auto">
          <a:xfrm>
            <a:off x="6000750" y="4267201"/>
            <a:ext cx="2057400" cy="1785104"/>
          </a:xfrm>
          <a:prstGeom prst="rect">
            <a:avLst/>
          </a:prstGeom>
          <a:noFill/>
          <a:ln w="9525">
            <a:noFill/>
            <a:miter lim="800000"/>
            <a:headEnd/>
            <a:tailEnd/>
          </a:ln>
        </p:spPr>
        <p:txBody>
          <a:bodyPr lIns="0" rIns="0">
            <a:spAutoFit/>
          </a:bodyPr>
          <a:lstStyle/>
          <a:p>
            <a:pPr algn="l" defTabSz="1217613" rtl="0" fontAlgn="base">
              <a:lnSpc>
                <a:spcPct val="125000"/>
              </a:lnSpc>
              <a:spcBef>
                <a:spcPct val="0"/>
              </a:spcBef>
              <a:spcAft>
                <a:spcPct val="0"/>
              </a:spcAft>
            </a:pPr>
            <a:r>
              <a:rPr lang="cs-CZ" sz="1600" b="1" kern="1200" dirty="0">
                <a:solidFill>
                  <a:srgbClr val="FFFFFF"/>
                </a:solidFill>
                <a:latin typeface="Segoe Semibold" pitchFamily="34" charset="0"/>
                <a:ea typeface="+mn-ea"/>
                <a:cs typeface="+mn-cs"/>
              </a:rPr>
              <a:t>Bohatost</a:t>
            </a:r>
            <a:endParaRPr lang="en-US" sz="1600" b="1" kern="1200" dirty="0">
              <a:solidFill>
                <a:srgbClr val="FFFFFF"/>
              </a:solidFill>
              <a:latin typeface="Segoe Semibold" pitchFamily="34" charset="0"/>
              <a:ea typeface="+mn-ea"/>
              <a:cs typeface="+mn-cs"/>
            </a:endParaRPr>
          </a:p>
          <a:p>
            <a:pPr algn="l"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Grafika</a:t>
            </a:r>
            <a:r>
              <a:rPr lang="en-US" sz="1200" kern="1200" dirty="0">
                <a:solidFill>
                  <a:srgbClr val="FFFFFF"/>
                </a:solidFill>
                <a:latin typeface="Segoe Semibold" pitchFamily="34" charset="0"/>
                <a:ea typeface="+mn-ea"/>
                <a:cs typeface="+mn-cs"/>
              </a:rPr>
              <a:t> &amp; </a:t>
            </a:r>
            <a:r>
              <a:rPr lang="cs-CZ" sz="1200" kern="1200" dirty="0">
                <a:solidFill>
                  <a:srgbClr val="FFFFFF"/>
                </a:solidFill>
                <a:latin typeface="Segoe Semibold" pitchFamily="34" charset="0"/>
                <a:ea typeface="+mn-ea"/>
                <a:cs typeface="+mn-cs"/>
              </a:rPr>
              <a:t>Média</a:t>
            </a:r>
            <a:endParaRPr lang="en-US" sz="1200" kern="1200" dirty="0">
              <a:solidFill>
                <a:srgbClr val="FFFFFF"/>
              </a:solidFill>
              <a:latin typeface="Segoe Semibold" pitchFamily="34" charset="0"/>
              <a:ea typeface="+mn-ea"/>
              <a:cs typeface="+mn-cs"/>
            </a:endParaRPr>
          </a:p>
          <a:p>
            <a:pPr algn="l"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Vizualizace dat</a:t>
            </a:r>
            <a:endParaRPr lang="en-US" sz="1200" kern="1200" dirty="0">
              <a:solidFill>
                <a:srgbClr val="FFFFFF"/>
              </a:solidFill>
              <a:latin typeface="Segoe Semibold" pitchFamily="34" charset="0"/>
              <a:ea typeface="+mn-ea"/>
              <a:cs typeface="+mn-cs"/>
            </a:endParaRPr>
          </a:p>
          <a:p>
            <a:pPr algn="l"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Vyšší věrnost informací</a:t>
            </a:r>
            <a:endParaRPr lang="en-US" sz="1200" kern="1200" dirty="0">
              <a:solidFill>
                <a:srgbClr val="FFFFFF"/>
              </a:solidFill>
              <a:latin typeface="Segoe Semibold" pitchFamily="34" charset="0"/>
              <a:ea typeface="+mn-ea"/>
              <a:cs typeface="+mn-cs"/>
            </a:endParaRPr>
          </a:p>
          <a:p>
            <a:pPr algn="l"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Globalizace</a:t>
            </a:r>
            <a:endParaRPr lang="en-US" sz="1200" kern="1200" dirty="0">
              <a:solidFill>
                <a:srgbClr val="FFFFFF"/>
              </a:solidFill>
              <a:latin typeface="Segoe Semibold" pitchFamily="34" charset="0"/>
              <a:ea typeface="+mn-ea"/>
              <a:cs typeface="+mn-cs"/>
            </a:endParaRPr>
          </a:p>
          <a:p>
            <a:pPr algn="l"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Přístupnost handicapovaným</a:t>
            </a:r>
            <a:endParaRPr lang="en-US" sz="1200" kern="1200" dirty="0">
              <a:solidFill>
                <a:srgbClr val="FFFFFF"/>
              </a:solidFill>
              <a:latin typeface="Segoe Semibold" pitchFamily="34" charset="0"/>
              <a:ea typeface="+mn-ea"/>
              <a:cs typeface="+mn-cs"/>
            </a:endParaRPr>
          </a:p>
          <a:p>
            <a:pPr algn="l" defTabSz="1217613" rtl="0" fontAlgn="base">
              <a:lnSpc>
                <a:spcPct val="125000"/>
              </a:lnSpc>
              <a:spcBef>
                <a:spcPct val="0"/>
              </a:spcBef>
              <a:spcAft>
                <a:spcPct val="0"/>
              </a:spcAft>
            </a:pPr>
            <a:r>
              <a:rPr lang="cs-CZ" sz="1200" kern="1200" dirty="0">
                <a:solidFill>
                  <a:srgbClr val="FFFFFF"/>
                </a:solidFill>
                <a:latin typeface="Segoe Semibold" pitchFamily="34" charset="0"/>
                <a:ea typeface="+mn-ea"/>
                <a:cs typeface="+mn-cs"/>
              </a:rPr>
              <a:t>Podpora HW a tisku</a:t>
            </a:r>
            <a:endParaRPr lang="en-US" sz="1200" kern="1200" dirty="0">
              <a:solidFill>
                <a:srgbClr val="FFFFFF"/>
              </a:solidFill>
              <a:latin typeface="Segoe Semibold" pitchFamily="34" charset="0"/>
              <a:ea typeface="+mn-ea"/>
              <a:cs typeface="+mn-cs"/>
            </a:endParaRPr>
          </a:p>
        </p:txBody>
      </p:sp>
      <p:sp>
        <p:nvSpPr>
          <p:cNvPr id="163850" name="AutoShape 8"/>
          <p:cNvSpPr>
            <a:spLocks noChangeArrowheads="1"/>
          </p:cNvSpPr>
          <p:nvPr/>
        </p:nvSpPr>
        <p:spPr bwMode="auto">
          <a:xfrm>
            <a:off x="3344986" y="4267212"/>
            <a:ext cx="2133600" cy="2009775"/>
          </a:xfrm>
          <a:prstGeom prst="roundRect">
            <a:avLst>
              <a:gd name="adj" fmla="val 7222"/>
            </a:avLst>
          </a:prstGeom>
          <a:ln>
            <a:headEnd/>
            <a:tailEnd/>
          </a:ln>
        </p:spPr>
        <p:style>
          <a:lnRef idx="0">
            <a:schemeClr val="accent2"/>
          </a:lnRef>
          <a:fillRef idx="3">
            <a:schemeClr val="accent2"/>
          </a:fillRef>
          <a:effectRef idx="3">
            <a:schemeClr val="accent2"/>
          </a:effectRef>
          <a:fontRef idx="minor">
            <a:schemeClr val="lt1"/>
          </a:fontRef>
        </p:style>
        <p:txBody>
          <a:bodyPr wrap="none" tIns="91440" bIns="91440" anchor="ctr"/>
          <a:lstStyle/>
          <a:p>
            <a:pPr algn="ctr" defTabSz="1217613" rtl="0">
              <a:defRPr/>
            </a:pPr>
            <a:r>
              <a:rPr lang="cs-CZ" sz="1400" b="1" kern="1200" dirty="0">
                <a:solidFill>
                  <a:srgbClr val="FFFFFF"/>
                </a:solidFill>
                <a:latin typeface="Segoe"/>
                <a:ea typeface="+mn-ea"/>
                <a:cs typeface="+mn-cs"/>
              </a:rPr>
              <a:t>Měříme </a:t>
            </a:r>
            <a:r>
              <a:rPr lang="en-US" sz="1400" b="1" kern="1200" dirty="0">
                <a:solidFill>
                  <a:srgbClr val="FFFFFF"/>
                </a:solidFill>
                <a:latin typeface="Segoe"/>
                <a:ea typeface="+mn-ea"/>
                <a:cs typeface="+mn-cs"/>
              </a:rPr>
              <a:t>ROI</a:t>
            </a:r>
          </a:p>
          <a:p>
            <a:pPr algn="ctr" defTabSz="1217613" rtl="0">
              <a:lnSpc>
                <a:spcPct val="150000"/>
              </a:lnSpc>
              <a:defRPr/>
            </a:pPr>
            <a:endParaRPr lang="en-US" sz="500" kern="1200" dirty="0">
              <a:solidFill>
                <a:srgbClr val="FFFFFF"/>
              </a:solidFill>
              <a:latin typeface="Segoe"/>
              <a:ea typeface="+mn-ea"/>
              <a:cs typeface="+mn-cs"/>
            </a:endParaRPr>
          </a:p>
          <a:p>
            <a:pPr algn="ctr" defTabSz="1217613" rtl="0">
              <a:defRPr/>
            </a:pPr>
            <a:r>
              <a:rPr lang="cs-CZ" sz="1200" kern="1200" dirty="0">
                <a:solidFill>
                  <a:srgbClr val="FFFFFF"/>
                </a:solidFill>
                <a:latin typeface="Segoe"/>
                <a:ea typeface="+mn-ea"/>
                <a:cs typeface="+mn-cs"/>
              </a:rPr>
              <a:t>Úspěch</a:t>
            </a:r>
            <a:endParaRPr lang="en-US" sz="1200" kern="1200" dirty="0">
              <a:solidFill>
                <a:srgbClr val="FFFFFF"/>
              </a:solidFill>
              <a:latin typeface="Segoe"/>
              <a:ea typeface="+mn-ea"/>
              <a:cs typeface="+mn-cs"/>
            </a:endParaRPr>
          </a:p>
          <a:p>
            <a:pPr algn="ctr" defTabSz="1217613" rtl="0">
              <a:defRPr/>
            </a:pPr>
            <a:r>
              <a:rPr lang="cs-CZ" sz="1200" kern="1200" dirty="0">
                <a:solidFill>
                  <a:srgbClr val="FFFFFF"/>
                </a:solidFill>
                <a:latin typeface="Segoe"/>
                <a:ea typeface="+mn-ea"/>
                <a:cs typeface="+mn-cs"/>
              </a:rPr>
              <a:t>Produktivita</a:t>
            </a:r>
            <a:endParaRPr lang="en-US" sz="1200" kern="1200" dirty="0">
              <a:solidFill>
                <a:srgbClr val="FFFFFF"/>
              </a:solidFill>
              <a:latin typeface="Segoe"/>
              <a:ea typeface="+mn-ea"/>
              <a:cs typeface="+mn-cs"/>
            </a:endParaRPr>
          </a:p>
          <a:p>
            <a:pPr algn="ctr" defTabSz="1217613" rtl="0">
              <a:defRPr/>
            </a:pPr>
            <a:r>
              <a:rPr lang="cs-CZ" sz="1200" kern="1200" dirty="0">
                <a:solidFill>
                  <a:srgbClr val="FFFFFF"/>
                </a:solidFill>
                <a:latin typeface="Segoe"/>
                <a:ea typeface="+mn-ea"/>
                <a:cs typeface="+mn-cs"/>
              </a:rPr>
              <a:t>Srozumitelnost</a:t>
            </a:r>
            <a:endParaRPr lang="en-US" sz="1200" kern="1200" dirty="0">
              <a:solidFill>
                <a:srgbClr val="FFFFFF"/>
              </a:solidFill>
              <a:latin typeface="Segoe"/>
              <a:ea typeface="+mn-ea"/>
              <a:cs typeface="+mn-cs"/>
            </a:endParaRPr>
          </a:p>
          <a:p>
            <a:pPr algn="ctr" defTabSz="1217613" rtl="0">
              <a:defRPr/>
            </a:pPr>
            <a:r>
              <a:rPr lang="cs-CZ" sz="1200" kern="1200" dirty="0">
                <a:solidFill>
                  <a:srgbClr val="FFFFFF"/>
                </a:solidFill>
                <a:latin typeface="Segoe"/>
                <a:ea typeface="+mn-ea"/>
                <a:cs typeface="+mn-cs"/>
              </a:rPr>
              <a:t>Konverzace</a:t>
            </a:r>
            <a:endParaRPr lang="en-US" sz="1200" kern="1200" dirty="0">
              <a:solidFill>
                <a:srgbClr val="FFFFFF"/>
              </a:solidFill>
              <a:latin typeface="Segoe"/>
              <a:ea typeface="+mn-ea"/>
              <a:cs typeface="+mn-cs"/>
            </a:endParaRPr>
          </a:p>
          <a:p>
            <a:pPr algn="ctr" defTabSz="1217613" rtl="0">
              <a:defRPr/>
            </a:pPr>
            <a:r>
              <a:rPr lang="cs-CZ" sz="1200" kern="1200" dirty="0">
                <a:solidFill>
                  <a:srgbClr val="FFFFFF"/>
                </a:solidFill>
                <a:latin typeface="Segoe"/>
                <a:ea typeface="+mn-ea"/>
                <a:cs typeface="+mn-cs"/>
              </a:rPr>
              <a:t>Spokojenost</a:t>
            </a:r>
            <a:endParaRPr lang="en-US" sz="1200" kern="1200" dirty="0">
              <a:solidFill>
                <a:srgbClr val="FFFFFF"/>
              </a:solidFill>
              <a:latin typeface="Segoe"/>
              <a:ea typeface="+mn-ea"/>
              <a:cs typeface="+mn-cs"/>
            </a:endParaRPr>
          </a:p>
          <a:p>
            <a:pPr algn="ctr" defTabSz="1217613" rtl="0">
              <a:defRPr/>
            </a:pPr>
            <a:r>
              <a:rPr lang="cs-CZ" sz="1200" kern="1200" dirty="0">
                <a:solidFill>
                  <a:srgbClr val="FFFFFF"/>
                </a:solidFill>
                <a:latin typeface="Segoe"/>
                <a:ea typeface="+mn-ea"/>
                <a:cs typeface="+mn-cs"/>
              </a:rPr>
              <a:t>Nadšení</a:t>
            </a:r>
            <a:endParaRPr lang="en-US" sz="1200" kern="1200" dirty="0">
              <a:solidFill>
                <a:srgbClr val="FFFFFF"/>
              </a:solidFill>
              <a:latin typeface="Segoe"/>
              <a:ea typeface="+mn-ea"/>
              <a:cs typeface="+mn-cs"/>
            </a:endParaRPr>
          </a:p>
          <a:p>
            <a:pPr algn="ctr" defTabSz="1217613" rtl="0">
              <a:defRPr/>
            </a:pPr>
            <a:r>
              <a:rPr lang="cs-CZ" sz="1200" kern="1200" dirty="0">
                <a:solidFill>
                  <a:srgbClr val="FFFFFF"/>
                </a:solidFill>
                <a:latin typeface="Segoe"/>
                <a:ea typeface="+mn-ea"/>
                <a:cs typeface="+mn-cs"/>
              </a:rPr>
              <a:t>Opakované použití</a:t>
            </a:r>
            <a:endParaRPr lang="en-US" sz="1200" kern="1200" dirty="0">
              <a:solidFill>
                <a:srgbClr val="FFFFFF"/>
              </a:solidFill>
              <a:latin typeface="Segoe"/>
              <a:ea typeface="+mn-ea"/>
              <a:cs typeface="+mn-cs"/>
            </a:endParaRPr>
          </a:p>
          <a:p>
            <a:pPr algn="ctr" defTabSz="1217613" rtl="0">
              <a:defRPr/>
            </a:pPr>
            <a:endParaRPr lang="en-US" sz="1000" kern="1200" dirty="0">
              <a:solidFill>
                <a:srgbClr val="FFFFFF"/>
              </a:solidFill>
              <a:latin typeface="Segoe"/>
              <a:ea typeface="+mn-ea"/>
              <a:cs typeface="+mn-cs"/>
            </a:endParaRPr>
          </a:p>
        </p:txBody>
      </p:sp>
      <p:sp>
        <p:nvSpPr>
          <p:cNvPr id="163851" name="Rectangle 11"/>
          <p:cNvSpPr>
            <a:spLocks noGrp="1" noChangeArrowheads="1"/>
          </p:cNvSpPr>
          <p:nvPr>
            <p:ph type="title"/>
          </p:nvPr>
        </p:nvSpPr>
        <p:spPr/>
        <p:txBody>
          <a:bodyPr/>
          <a:lstStyle/>
          <a:p>
            <a:r>
              <a:rPr lang="cs-CZ" dirty="0" smtClean="0"/>
              <a:t>Uživatelská zkušenost v první řadě</a:t>
            </a:r>
            <a:endParaRPr lang="en-US" dirty="0"/>
          </a:p>
        </p:txBody>
      </p:sp>
      <p:sp>
        <p:nvSpPr>
          <p:cNvPr id="163852" name="Rectangle 29"/>
          <p:cNvSpPr>
            <a:spLocks noChangeArrowheads="1"/>
          </p:cNvSpPr>
          <p:nvPr/>
        </p:nvSpPr>
        <p:spPr bwMode="auto">
          <a:xfrm>
            <a:off x="1348382" y="3724275"/>
            <a:ext cx="1524264" cy="338554"/>
          </a:xfrm>
          <a:prstGeom prst="rect">
            <a:avLst/>
          </a:prstGeom>
          <a:noFill/>
          <a:ln w="9525">
            <a:miter lim="800000"/>
            <a:headEnd/>
            <a:tailEnd/>
          </a:ln>
        </p:spPr>
        <p:txBody>
          <a:bodyPr wrap="none">
            <a:spAutoFit/>
          </a:bodyPr>
          <a:lstStyle/>
          <a:p>
            <a:pPr algn="ctr" defTabSz="1217613" rtl="0" fontAlgn="base">
              <a:spcBef>
                <a:spcPct val="0"/>
              </a:spcBef>
              <a:spcAft>
                <a:spcPct val="0"/>
              </a:spcAft>
              <a:defRPr/>
            </a:pPr>
            <a:r>
              <a:rPr lang="en-US" sz="1600" kern="1200" dirty="0">
                <a:solidFill>
                  <a:srgbClr val="FFFFFF"/>
                </a:solidFill>
                <a:latin typeface="Segoe Semibold"/>
                <a:ea typeface="+mn-ea"/>
                <a:cs typeface="+mn-cs"/>
              </a:rPr>
              <a:t>Windows Vista</a:t>
            </a:r>
          </a:p>
        </p:txBody>
      </p:sp>
      <p:sp>
        <p:nvSpPr>
          <p:cNvPr id="163853" name="Rectangle 30"/>
          <p:cNvSpPr>
            <a:spLocks noChangeArrowheads="1"/>
          </p:cNvSpPr>
          <p:nvPr/>
        </p:nvSpPr>
        <p:spPr bwMode="auto">
          <a:xfrm>
            <a:off x="6096000" y="3724275"/>
            <a:ext cx="1230914" cy="338554"/>
          </a:xfrm>
          <a:prstGeom prst="rect">
            <a:avLst/>
          </a:prstGeom>
          <a:noFill/>
          <a:ln w="9525">
            <a:miter lim="800000"/>
            <a:headEnd/>
            <a:tailEnd/>
          </a:ln>
        </p:spPr>
        <p:txBody>
          <a:bodyPr wrap="none">
            <a:spAutoFit/>
          </a:bodyPr>
          <a:lstStyle/>
          <a:p>
            <a:pPr algn="ctr" defTabSz="1217613" rtl="0" fontAlgn="base">
              <a:spcBef>
                <a:spcPct val="0"/>
              </a:spcBef>
              <a:spcAft>
                <a:spcPct val="0"/>
              </a:spcAft>
              <a:defRPr/>
            </a:pPr>
            <a:r>
              <a:rPr lang="en-US" sz="1600" kern="1200" dirty="0">
                <a:solidFill>
                  <a:srgbClr val="FFFFFF"/>
                </a:solidFill>
                <a:latin typeface="Segoe Semibold"/>
                <a:ea typeface="+mn-ea"/>
                <a:cs typeface="+mn-cs"/>
              </a:rPr>
              <a:t>Office 2007</a:t>
            </a:r>
          </a:p>
        </p:txBody>
      </p:sp>
      <p:pic>
        <p:nvPicPr>
          <p:cNvPr id="163854" name="Picture 14"/>
          <p:cNvPicPr>
            <a:picLocks noChangeAspect="1" noChangeArrowheads="1"/>
          </p:cNvPicPr>
          <p:nvPr/>
        </p:nvPicPr>
        <p:blipFill>
          <a:blip r:embed="rId5"/>
          <a:srcRect/>
          <a:stretch>
            <a:fillRect/>
          </a:stretch>
        </p:blipFill>
        <p:spPr bwMode="auto">
          <a:xfrm>
            <a:off x="2643194" y="4070350"/>
            <a:ext cx="1171575" cy="2355850"/>
          </a:xfrm>
          <a:prstGeom prst="rect">
            <a:avLst/>
          </a:prstGeom>
          <a:noFill/>
          <a:ln w="9525">
            <a:noFill/>
            <a:miter lim="800000"/>
            <a:headEnd/>
            <a:tailEnd/>
          </a:ln>
        </p:spPr>
      </p:pic>
      <p:pic>
        <p:nvPicPr>
          <p:cNvPr id="163855" name="Picture 15"/>
          <p:cNvPicPr>
            <a:picLocks noChangeAspect="1" noChangeArrowheads="1"/>
          </p:cNvPicPr>
          <p:nvPr/>
        </p:nvPicPr>
        <p:blipFill>
          <a:blip r:embed="rId6"/>
          <a:srcRect/>
          <a:stretch>
            <a:fillRect/>
          </a:stretch>
        </p:blipFill>
        <p:spPr bwMode="auto">
          <a:xfrm>
            <a:off x="5053019" y="4070350"/>
            <a:ext cx="1171575" cy="23558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43"/>
                                        </p:tgtEl>
                                        <p:attrNameLst>
                                          <p:attrName>style.visibility</p:attrName>
                                        </p:attrNameLst>
                                      </p:cBhvr>
                                      <p:to>
                                        <p:strVal val="visible"/>
                                      </p:to>
                                    </p:set>
                                    <p:animEffect transition="in" filter="fade">
                                      <p:cBhvr>
                                        <p:cTn id="7" dur="1000"/>
                                        <p:tgtEl>
                                          <p:spTgt spid="163843"/>
                                        </p:tgtEl>
                                      </p:cBhvr>
                                    </p:animEffect>
                                  </p:childTnLst>
                                </p:cTn>
                              </p:par>
                              <p:par>
                                <p:cTn id="8" presetID="63" presetClass="path" presetSubtype="0" accel="50000" decel="50000" fill="hold" nodeType="withEffect">
                                  <p:stCondLst>
                                    <p:cond delay="0"/>
                                  </p:stCondLst>
                                  <p:childTnLst>
                                    <p:animMotion origin="layout" path="M -0.12934 1.56069E-6 L 1.94444E-6 1.56069E-6 " pathEditMode="relative" rAng="0" ptsTypes="AA">
                                      <p:cBhvr>
                                        <p:cTn id="9" dur="2000" fill="hold"/>
                                        <p:tgtEl>
                                          <p:spTgt spid="163843"/>
                                        </p:tgtEl>
                                        <p:attrNameLst>
                                          <p:attrName>ppt_x</p:attrName>
                                          <p:attrName>ppt_y</p:attrName>
                                        </p:attrNameLst>
                                      </p:cBhvr>
                                      <p:rCtr x="65" y="0"/>
                                    </p:animMotion>
                                  </p:childTnLst>
                                </p:cTn>
                              </p:par>
                              <p:par>
                                <p:cTn id="10" presetID="10" presetClass="entr" presetSubtype="0" fill="hold" nodeType="withEffect">
                                  <p:stCondLst>
                                    <p:cond delay="0"/>
                                  </p:stCondLst>
                                  <p:childTnLst>
                                    <p:set>
                                      <p:cBhvr>
                                        <p:cTn id="11" dur="1" fill="hold">
                                          <p:stCondLst>
                                            <p:cond delay="0"/>
                                          </p:stCondLst>
                                        </p:cTn>
                                        <p:tgtEl>
                                          <p:spTgt spid="163844"/>
                                        </p:tgtEl>
                                        <p:attrNameLst>
                                          <p:attrName>style.visibility</p:attrName>
                                        </p:attrNameLst>
                                      </p:cBhvr>
                                      <p:to>
                                        <p:strVal val="visible"/>
                                      </p:to>
                                    </p:set>
                                    <p:animEffect transition="in" filter="fade">
                                      <p:cBhvr>
                                        <p:cTn id="12" dur="1000"/>
                                        <p:tgtEl>
                                          <p:spTgt spid="163844"/>
                                        </p:tgtEl>
                                      </p:cBhvr>
                                    </p:animEffect>
                                  </p:childTnLst>
                                </p:cTn>
                              </p:par>
                              <p:par>
                                <p:cTn id="13" presetID="35" presetClass="path" presetSubtype="0" accel="50000" decel="50000" fill="hold" nodeType="withEffect">
                                  <p:stCondLst>
                                    <p:cond delay="0"/>
                                  </p:stCondLst>
                                  <p:childTnLst>
                                    <p:animMotion origin="layout" path="M 0.13091 1.56069E-6 L -4.72222E-6 1.56069E-6 " pathEditMode="relative" rAng="0" ptsTypes="AA">
                                      <p:cBhvr>
                                        <p:cTn id="14" dur="2000" fill="hold"/>
                                        <p:tgtEl>
                                          <p:spTgt spid="163844"/>
                                        </p:tgtEl>
                                        <p:attrNameLst>
                                          <p:attrName>ppt_x</p:attrName>
                                          <p:attrName>ppt_y</p:attrName>
                                        </p:attrNameLst>
                                      </p:cBhvr>
                                      <p:rCtr x="-65" y="0"/>
                                    </p:animMotion>
                                  </p:childTnLst>
                                </p:cTn>
                              </p:par>
                            </p:childTnLst>
                          </p:cTn>
                        </p:par>
                        <p:par>
                          <p:cTn id="15" fill="hold">
                            <p:stCondLst>
                              <p:cond delay="2000"/>
                            </p:stCondLst>
                            <p:childTnLst>
                              <p:par>
                                <p:cTn id="16" presetID="6" presetClass="entr" presetSubtype="32" fill="hold" grpId="0" nodeType="afterEffect">
                                  <p:stCondLst>
                                    <p:cond delay="0"/>
                                  </p:stCondLst>
                                  <p:iterate type="lt">
                                    <p:tmPct val="10000"/>
                                  </p:iterate>
                                  <p:childTnLst>
                                    <p:set>
                                      <p:cBhvr>
                                        <p:cTn id="17" dur="1" fill="hold">
                                          <p:stCondLst>
                                            <p:cond delay="0"/>
                                          </p:stCondLst>
                                        </p:cTn>
                                        <p:tgtEl>
                                          <p:spTgt spid="163853"/>
                                        </p:tgtEl>
                                        <p:attrNameLst>
                                          <p:attrName>style.visibility</p:attrName>
                                        </p:attrNameLst>
                                      </p:cBhvr>
                                      <p:to>
                                        <p:strVal val="visible"/>
                                      </p:to>
                                    </p:set>
                                    <p:animEffect transition="in" filter="circle(out)">
                                      <p:cBhvr>
                                        <p:cTn id="18" dur="500"/>
                                        <p:tgtEl>
                                          <p:spTgt spid="163853"/>
                                        </p:tgtEl>
                                      </p:cBhvr>
                                    </p:animEffect>
                                  </p:childTnLst>
                                </p:cTn>
                              </p:par>
                              <p:par>
                                <p:cTn id="19" presetID="6" presetClass="entr" presetSubtype="32" fill="hold" grpId="0" nodeType="withEffect">
                                  <p:stCondLst>
                                    <p:cond delay="0"/>
                                  </p:stCondLst>
                                  <p:iterate type="lt">
                                    <p:tmPct val="10000"/>
                                  </p:iterate>
                                  <p:childTnLst>
                                    <p:set>
                                      <p:cBhvr>
                                        <p:cTn id="20" dur="1" fill="hold">
                                          <p:stCondLst>
                                            <p:cond delay="0"/>
                                          </p:stCondLst>
                                        </p:cTn>
                                        <p:tgtEl>
                                          <p:spTgt spid="163852"/>
                                        </p:tgtEl>
                                        <p:attrNameLst>
                                          <p:attrName>style.visibility</p:attrName>
                                        </p:attrNameLst>
                                      </p:cBhvr>
                                      <p:to>
                                        <p:strVal val="visible"/>
                                      </p:to>
                                    </p:set>
                                    <p:animEffect transition="in" filter="circle(out)">
                                      <p:cBhvr>
                                        <p:cTn id="21" dur="500"/>
                                        <p:tgtEl>
                                          <p:spTgt spid="1638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63845">
                                            <p:txEl>
                                              <p:pRg st="0" end="0"/>
                                            </p:txEl>
                                          </p:spTgt>
                                        </p:tgtEl>
                                        <p:attrNameLst>
                                          <p:attrName>style.visibility</p:attrName>
                                        </p:attrNameLst>
                                      </p:cBhvr>
                                      <p:to>
                                        <p:strVal val="visible"/>
                                      </p:to>
                                    </p:set>
                                    <p:animEffect transition="in" filter="wipe(right)">
                                      <p:cBhvr>
                                        <p:cTn id="26" dur="500"/>
                                        <p:tgtEl>
                                          <p:spTgt spid="163845">
                                            <p:txEl>
                                              <p:pRg st="0" end="0"/>
                                            </p:txEl>
                                          </p:spTgt>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63845">
                                            <p:txEl>
                                              <p:pRg st="1" end="1"/>
                                            </p:txEl>
                                          </p:spTgt>
                                        </p:tgtEl>
                                        <p:attrNameLst>
                                          <p:attrName>style.visibility</p:attrName>
                                        </p:attrNameLst>
                                      </p:cBhvr>
                                      <p:to>
                                        <p:strVal val="visible"/>
                                      </p:to>
                                    </p:set>
                                    <p:animEffect transition="in" filter="wipe(right)">
                                      <p:cBhvr>
                                        <p:cTn id="29" dur="500"/>
                                        <p:tgtEl>
                                          <p:spTgt spid="163845">
                                            <p:txEl>
                                              <p:pRg st="1" end="1"/>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63845">
                                            <p:txEl>
                                              <p:pRg st="2" end="2"/>
                                            </p:txEl>
                                          </p:spTgt>
                                        </p:tgtEl>
                                        <p:attrNameLst>
                                          <p:attrName>style.visibility</p:attrName>
                                        </p:attrNameLst>
                                      </p:cBhvr>
                                      <p:to>
                                        <p:strVal val="visible"/>
                                      </p:to>
                                    </p:set>
                                    <p:animEffect transition="in" filter="wipe(right)">
                                      <p:cBhvr>
                                        <p:cTn id="32" dur="500"/>
                                        <p:tgtEl>
                                          <p:spTgt spid="163845">
                                            <p:txEl>
                                              <p:pRg st="2" end="2"/>
                                            </p:txEl>
                                          </p:spTgt>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63845">
                                            <p:txEl>
                                              <p:pRg st="3" end="3"/>
                                            </p:txEl>
                                          </p:spTgt>
                                        </p:tgtEl>
                                        <p:attrNameLst>
                                          <p:attrName>style.visibility</p:attrName>
                                        </p:attrNameLst>
                                      </p:cBhvr>
                                      <p:to>
                                        <p:strVal val="visible"/>
                                      </p:to>
                                    </p:set>
                                    <p:animEffect transition="in" filter="wipe(right)">
                                      <p:cBhvr>
                                        <p:cTn id="35" dur="500"/>
                                        <p:tgtEl>
                                          <p:spTgt spid="163845">
                                            <p:txEl>
                                              <p:pRg st="3" end="3"/>
                                            </p:txEl>
                                          </p:spTgt>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63845">
                                            <p:txEl>
                                              <p:pRg st="4" end="4"/>
                                            </p:txEl>
                                          </p:spTgt>
                                        </p:tgtEl>
                                        <p:attrNameLst>
                                          <p:attrName>style.visibility</p:attrName>
                                        </p:attrNameLst>
                                      </p:cBhvr>
                                      <p:to>
                                        <p:strVal val="visible"/>
                                      </p:to>
                                    </p:set>
                                    <p:animEffect transition="in" filter="wipe(right)">
                                      <p:cBhvr>
                                        <p:cTn id="38" dur="500"/>
                                        <p:tgtEl>
                                          <p:spTgt spid="163845">
                                            <p:txEl>
                                              <p:pRg st="4" end="4"/>
                                            </p:txEl>
                                          </p:spTgt>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63845">
                                            <p:txEl>
                                              <p:pRg st="5" end="5"/>
                                            </p:txEl>
                                          </p:spTgt>
                                        </p:tgtEl>
                                        <p:attrNameLst>
                                          <p:attrName>style.visibility</p:attrName>
                                        </p:attrNameLst>
                                      </p:cBhvr>
                                      <p:to>
                                        <p:strVal val="visible"/>
                                      </p:to>
                                    </p:set>
                                    <p:animEffect transition="in" filter="wipe(right)">
                                      <p:cBhvr>
                                        <p:cTn id="41" dur="500"/>
                                        <p:tgtEl>
                                          <p:spTgt spid="163845">
                                            <p:txEl>
                                              <p:pRg st="5" end="5"/>
                                            </p:tx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63845">
                                            <p:txEl>
                                              <p:pRg st="6" end="6"/>
                                            </p:txEl>
                                          </p:spTgt>
                                        </p:tgtEl>
                                        <p:attrNameLst>
                                          <p:attrName>style.visibility</p:attrName>
                                        </p:attrNameLst>
                                      </p:cBhvr>
                                      <p:to>
                                        <p:strVal val="visible"/>
                                      </p:to>
                                    </p:set>
                                    <p:animEffect transition="in" filter="wipe(right)">
                                      <p:cBhvr>
                                        <p:cTn id="44" dur="500"/>
                                        <p:tgtEl>
                                          <p:spTgt spid="163845">
                                            <p:txEl>
                                              <p:pRg st="6" end="6"/>
                                            </p:tx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63845">
                                            <p:txEl>
                                              <p:pRg st="7" end="7"/>
                                            </p:txEl>
                                          </p:spTgt>
                                        </p:tgtEl>
                                        <p:attrNameLst>
                                          <p:attrName>style.visibility</p:attrName>
                                        </p:attrNameLst>
                                      </p:cBhvr>
                                      <p:to>
                                        <p:strVal val="visible"/>
                                      </p:to>
                                    </p:set>
                                    <p:animEffect transition="in" filter="wipe(right)">
                                      <p:cBhvr>
                                        <p:cTn id="47" dur="500"/>
                                        <p:tgtEl>
                                          <p:spTgt spid="163845">
                                            <p:txEl>
                                              <p:pRg st="7" end="7"/>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63854"/>
                                        </p:tgtEl>
                                        <p:attrNameLst>
                                          <p:attrName>style.visibility</p:attrName>
                                        </p:attrNameLst>
                                      </p:cBhvr>
                                      <p:to>
                                        <p:strVal val="visible"/>
                                      </p:to>
                                    </p:set>
                                    <p:animEffect transition="in" filter="fade">
                                      <p:cBhvr>
                                        <p:cTn id="51" dur="500"/>
                                        <p:tgtEl>
                                          <p:spTgt spid="163854"/>
                                        </p:tgtEl>
                                      </p:cBhvr>
                                    </p:animEffect>
                                  </p:childTnLst>
                                </p:cTn>
                              </p:par>
                              <p:par>
                                <p:cTn id="52" presetID="63" presetClass="path" presetSubtype="0" accel="50000" decel="50000" fill="hold" nodeType="withEffect">
                                  <p:stCondLst>
                                    <p:cond delay="0"/>
                                  </p:stCondLst>
                                  <p:childTnLst>
                                    <p:animMotion origin="layout" path="M -0.04844 4.73988E-6 L 5E-6 4.73988E-6 " pathEditMode="relative" rAng="0" ptsTypes="AA">
                                      <p:cBhvr>
                                        <p:cTn id="53" dur="500" fill="hold"/>
                                        <p:tgtEl>
                                          <p:spTgt spid="163854"/>
                                        </p:tgtEl>
                                        <p:attrNameLst>
                                          <p:attrName>ppt_x</p:attrName>
                                          <p:attrName>ppt_y</p:attrName>
                                        </p:attrNameLst>
                                      </p:cBhvr>
                                      <p:rCtr x="24" y="0"/>
                                    </p:animMotion>
                                  </p:childTnLst>
                                </p:cTn>
                              </p:par>
                              <p:par>
                                <p:cTn id="54" presetID="22" presetClass="entr" presetSubtype="8" fill="hold" grpId="0" nodeType="withEffect">
                                  <p:stCondLst>
                                    <p:cond delay="0"/>
                                  </p:stCondLst>
                                  <p:childTnLst>
                                    <p:set>
                                      <p:cBhvr>
                                        <p:cTn id="55" dur="1" fill="hold">
                                          <p:stCondLst>
                                            <p:cond delay="0"/>
                                          </p:stCondLst>
                                        </p:cTn>
                                        <p:tgtEl>
                                          <p:spTgt spid="163846">
                                            <p:txEl>
                                              <p:pRg st="0" end="0"/>
                                            </p:txEl>
                                          </p:spTgt>
                                        </p:tgtEl>
                                        <p:attrNameLst>
                                          <p:attrName>style.visibility</p:attrName>
                                        </p:attrNameLst>
                                      </p:cBhvr>
                                      <p:to>
                                        <p:strVal val="visible"/>
                                      </p:to>
                                    </p:set>
                                    <p:animEffect transition="in" filter="wipe(left)">
                                      <p:cBhvr>
                                        <p:cTn id="56" dur="500"/>
                                        <p:tgtEl>
                                          <p:spTgt spid="163846">
                                            <p:txEl>
                                              <p:pRg st="0" end="0"/>
                                            </p:tx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63846">
                                            <p:txEl>
                                              <p:pRg st="1" end="1"/>
                                            </p:txEl>
                                          </p:spTgt>
                                        </p:tgtEl>
                                        <p:attrNameLst>
                                          <p:attrName>style.visibility</p:attrName>
                                        </p:attrNameLst>
                                      </p:cBhvr>
                                      <p:to>
                                        <p:strVal val="visible"/>
                                      </p:to>
                                    </p:set>
                                    <p:animEffect transition="in" filter="wipe(left)">
                                      <p:cBhvr>
                                        <p:cTn id="59" dur="500"/>
                                        <p:tgtEl>
                                          <p:spTgt spid="163846">
                                            <p:txEl>
                                              <p:pRg st="1" end="1"/>
                                            </p:tx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63846">
                                            <p:txEl>
                                              <p:pRg st="2" end="2"/>
                                            </p:txEl>
                                          </p:spTgt>
                                        </p:tgtEl>
                                        <p:attrNameLst>
                                          <p:attrName>style.visibility</p:attrName>
                                        </p:attrNameLst>
                                      </p:cBhvr>
                                      <p:to>
                                        <p:strVal val="visible"/>
                                      </p:to>
                                    </p:set>
                                    <p:animEffect transition="in" filter="wipe(left)">
                                      <p:cBhvr>
                                        <p:cTn id="62" dur="500"/>
                                        <p:tgtEl>
                                          <p:spTgt spid="163846">
                                            <p:txEl>
                                              <p:pRg st="2" end="2"/>
                                            </p:tx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63846">
                                            <p:txEl>
                                              <p:pRg st="3" end="3"/>
                                            </p:txEl>
                                          </p:spTgt>
                                        </p:tgtEl>
                                        <p:attrNameLst>
                                          <p:attrName>style.visibility</p:attrName>
                                        </p:attrNameLst>
                                      </p:cBhvr>
                                      <p:to>
                                        <p:strVal val="visible"/>
                                      </p:to>
                                    </p:set>
                                    <p:animEffect transition="in" filter="wipe(left)">
                                      <p:cBhvr>
                                        <p:cTn id="65" dur="500"/>
                                        <p:tgtEl>
                                          <p:spTgt spid="163846">
                                            <p:txEl>
                                              <p:pRg st="3" end="3"/>
                                            </p:tx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3846">
                                            <p:txEl>
                                              <p:pRg st="4" end="4"/>
                                            </p:txEl>
                                          </p:spTgt>
                                        </p:tgtEl>
                                        <p:attrNameLst>
                                          <p:attrName>style.visibility</p:attrName>
                                        </p:attrNameLst>
                                      </p:cBhvr>
                                      <p:to>
                                        <p:strVal val="visible"/>
                                      </p:to>
                                    </p:set>
                                    <p:animEffect transition="in" filter="wipe(left)">
                                      <p:cBhvr>
                                        <p:cTn id="68" dur="500"/>
                                        <p:tgtEl>
                                          <p:spTgt spid="163846">
                                            <p:txEl>
                                              <p:pRg st="4" end="4"/>
                                            </p:tx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63846">
                                            <p:txEl>
                                              <p:pRg st="5" end="5"/>
                                            </p:txEl>
                                          </p:spTgt>
                                        </p:tgtEl>
                                        <p:attrNameLst>
                                          <p:attrName>style.visibility</p:attrName>
                                        </p:attrNameLst>
                                      </p:cBhvr>
                                      <p:to>
                                        <p:strVal val="visible"/>
                                      </p:to>
                                    </p:set>
                                    <p:animEffect transition="in" filter="wipe(left)">
                                      <p:cBhvr>
                                        <p:cTn id="71" dur="500"/>
                                        <p:tgtEl>
                                          <p:spTgt spid="163846">
                                            <p:txEl>
                                              <p:pRg st="5" end="5"/>
                                            </p:tx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63846">
                                            <p:txEl>
                                              <p:pRg st="6" end="6"/>
                                            </p:txEl>
                                          </p:spTgt>
                                        </p:tgtEl>
                                        <p:attrNameLst>
                                          <p:attrName>style.visibility</p:attrName>
                                        </p:attrNameLst>
                                      </p:cBhvr>
                                      <p:to>
                                        <p:strVal val="visible"/>
                                      </p:to>
                                    </p:set>
                                    <p:animEffect transition="in" filter="wipe(left)">
                                      <p:cBhvr>
                                        <p:cTn id="74" dur="500"/>
                                        <p:tgtEl>
                                          <p:spTgt spid="163846">
                                            <p:txEl>
                                              <p:pRg st="6" end="6"/>
                                            </p:txEl>
                                          </p:spTgt>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163855"/>
                                        </p:tgtEl>
                                        <p:attrNameLst>
                                          <p:attrName>style.visibility</p:attrName>
                                        </p:attrNameLst>
                                      </p:cBhvr>
                                      <p:to>
                                        <p:strVal val="visible"/>
                                      </p:to>
                                    </p:set>
                                    <p:animEffect transition="in" filter="fade">
                                      <p:cBhvr>
                                        <p:cTn id="78" dur="500"/>
                                        <p:tgtEl>
                                          <p:spTgt spid="163855"/>
                                        </p:tgtEl>
                                      </p:cBhvr>
                                    </p:animEffect>
                                  </p:childTnLst>
                                </p:cTn>
                              </p:par>
                              <p:par>
                                <p:cTn id="79" presetID="35" presetClass="path" presetSubtype="0" accel="50000" decel="50000" fill="hold" nodeType="withEffect">
                                  <p:stCondLst>
                                    <p:cond delay="0"/>
                                  </p:stCondLst>
                                  <p:childTnLst>
                                    <p:animMotion origin="layout" path="M 0.04531 4.73988E-6 L 3.33333E-6 4.73988E-6 " pathEditMode="relative" rAng="0" ptsTypes="AA">
                                      <p:cBhvr>
                                        <p:cTn id="80" dur="500" fill="hold"/>
                                        <p:tgtEl>
                                          <p:spTgt spid="163855"/>
                                        </p:tgtEl>
                                        <p:attrNameLst>
                                          <p:attrName>ppt_x</p:attrName>
                                          <p:attrName>ppt_y</p:attrName>
                                        </p:attrNameLst>
                                      </p:cBhvr>
                                      <p:rCtr x="-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build="p" advAuto="0"/>
      <p:bldP spid="163846" grpId="0" uiExpand="1" build="p" advAuto="0"/>
      <p:bldP spid="163852" grpId="0" animBg="1"/>
      <p:bldP spid="1638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Nasazení (run-</a:t>
            </a:r>
            <a:r>
              <a:rPr lang="cs-CZ" dirty="0" err="1" smtClean="0"/>
              <a:t>time</a:t>
            </a:r>
            <a:r>
              <a:rPr lang="cs-CZ" dirty="0" smtClean="0"/>
              <a:t>)</a:t>
            </a:r>
            <a:endParaRPr lang="en-US" dirty="0"/>
          </a:p>
        </p:txBody>
      </p:sp>
      <p:pic>
        <p:nvPicPr>
          <p:cNvPr id="3" name="Picture 3" descr="\\sharepoint\sites\silverlight\Marketing\Branding\Logo_Lockups_r\Logo_Lockups_r\vertical_r\Sl_v_rgb_r.png"/>
          <p:cNvPicPr>
            <a:picLocks noChangeAspect="1" noChangeArrowheads="1"/>
          </p:cNvPicPr>
          <p:nvPr/>
        </p:nvPicPr>
        <p:blipFill>
          <a:blip r:embed="rId3" cstate="print"/>
          <a:srcRect/>
          <a:stretch>
            <a:fillRect/>
          </a:stretch>
        </p:blipFill>
        <p:spPr bwMode="auto">
          <a:xfrm>
            <a:off x="2977414" y="1676400"/>
            <a:ext cx="2619880" cy="3200400"/>
          </a:xfrm>
          <a:prstGeom prst="rect">
            <a:avLst/>
          </a:prstGeom>
          <a:noFill/>
        </p:spPr>
      </p:pic>
      <p:sp>
        <p:nvSpPr>
          <p:cNvPr id="4" name="TextBox 3"/>
          <p:cNvSpPr txBox="1"/>
          <p:nvPr/>
        </p:nvSpPr>
        <p:spPr>
          <a:xfrm>
            <a:off x="3124200" y="4953000"/>
            <a:ext cx="3121880" cy="1015663"/>
          </a:xfrm>
          <a:prstGeom prst="rect">
            <a:avLst/>
          </a:prstGeom>
          <a:noFill/>
        </p:spPr>
        <p:txBody>
          <a:bodyPr wrap="none" rtlCol="0">
            <a:spAutoFit/>
          </a:bodyPr>
          <a:lstStyle/>
          <a:p>
            <a:pPr algn="l" defTabSz="1217613" rtl="0" fontAlgn="base">
              <a:spcBef>
                <a:spcPct val="0"/>
              </a:spcBef>
              <a:spcAft>
                <a:spcPct val="0"/>
              </a:spcAft>
            </a:pPr>
            <a:r>
              <a:rPr lang="cs-CZ" sz="6000" kern="1200" dirty="0">
                <a:solidFill>
                  <a:srgbClr val="FFFFFF"/>
                </a:solidFill>
                <a:latin typeface="Arial" charset="0"/>
                <a:ea typeface="+mn-ea"/>
                <a:cs typeface="+mn-cs"/>
              </a:rPr>
              <a:t>Video …</a:t>
            </a:r>
            <a:endParaRPr lang="en-US" sz="6000" kern="1200" dirty="0">
              <a:solidFill>
                <a:srgbClr val="FFFFFF"/>
              </a:solidFill>
              <a:latin typeface="Arial" charset="0"/>
              <a:ea typeface="+mn-ea"/>
              <a:cs typeface="+mn-cs"/>
            </a:endParaRPr>
          </a:p>
        </p:txBody>
      </p:sp>
      <p:pic>
        <p:nvPicPr>
          <p:cNvPr id="5" name="SL2Instalace.wmv">
            <a:hlinkClick r:id="" action="ppaction://media"/>
          </p:cNvPr>
          <p:cNvPicPr>
            <a:picLocks noRot="1" noChangeAspect="1"/>
          </p:cNvPicPr>
          <p:nvPr>
            <a:videoFile r:link="rId1"/>
          </p:nvPr>
        </p:nvPicPr>
        <p:blipFill>
          <a:blip r:embed="rId4" cstate="print"/>
          <a:stretch>
            <a:fillRect/>
          </a:stretch>
        </p:blipFill>
        <p:spPr>
          <a:xfrm>
            <a:off x="6248400" y="4191000"/>
            <a:ext cx="2336800" cy="1752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decel="50000" fill="hold" nodeType="afterEffect">
                                  <p:stCondLst>
                                    <p:cond delay="0"/>
                                  </p:stCondLst>
                                  <p:childTnLst>
                                    <p:animMotion origin="layout" path="M 3.52796E-6 -4.44444E-6 L -0.23264 -4.44444E-6 " pathEditMode="relative" rAng="0" ptsTypes="AA">
                                      <p:cBhvr>
                                        <p:cTn id="9" dur="1000" fill="hold"/>
                                        <p:tgtEl>
                                          <p:spTgt spid="3"/>
                                        </p:tgtEl>
                                        <p:attrNameLst>
                                          <p:attrName>ppt_x</p:attrName>
                                          <p:attrName>ppt_y</p:attrName>
                                        </p:attrNameLst>
                                      </p:cBhvr>
                                      <p:rCtr x="-11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par>
                          <p:cTn id="19" fill="hold">
                            <p:stCondLst>
                              <p:cond delay="2000"/>
                            </p:stCondLst>
                            <p:childTnLst>
                              <p:par>
                                <p:cTn id="20" presetID="1" presetClass="mediacall" presetSubtype="0" fill="hold" nodeType="afterEffect">
                                  <p:stCondLst>
                                    <p:cond delay="0"/>
                                  </p:stCondLst>
                                  <p:childTnLst>
                                    <p:cmd type="call" cmd="playFrom(0.0)">
                                      <p:cBhvr>
                                        <p:cTn id="21" dur="508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22" fill="hold" display="0">
                  <p:stCondLst>
                    <p:cond delay="indefinite"/>
                  </p:stCondLst>
                  <p:endCondLst>
                    <p:cond evt="onNext" delay="0">
                      <p:tgtEl>
                        <p:sldTgt/>
                      </p:tgtEl>
                    </p:cond>
                    <p:cond evt="onPrev" delay="0">
                      <p:tgtEl>
                        <p:sldTgt/>
                      </p:tgtEl>
                    </p:cond>
                  </p:endCondLst>
                </p:cTn>
                <p:tgtEl>
                  <p:spTgt spid="5"/>
                </p:tgtEl>
              </p:cMediaNode>
            </p:video>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withEffect">
                                  <p:stCondLst>
                                    <p:cond delay="0"/>
                                  </p:stCondLst>
                                  <p:childTnLst>
                                    <p:cmd type="call" cmd="togglePause">
                                      <p:cBhvr>
                                        <p:cTn id="27"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53708" y="498476"/>
            <a:ext cx="8381802" cy="553998"/>
          </a:xfrm>
        </p:spPr>
        <p:txBody>
          <a:bodyPr/>
          <a:lstStyle/>
          <a:p>
            <a:r>
              <a:rPr lang="cs-CZ" sz="4000" dirty="0" smtClean="0"/>
              <a:t>Programovací jazyky pro Silverlight 2.0</a:t>
            </a:r>
            <a:endParaRPr lang="en-US" sz="4000" dirty="0"/>
          </a:p>
        </p:txBody>
      </p:sp>
      <p:sp>
        <p:nvSpPr>
          <p:cNvPr id="14" name="Rounded Rectangle 13"/>
          <p:cNvSpPr/>
          <p:nvPr/>
        </p:nvSpPr>
        <p:spPr bwMode="auto">
          <a:xfrm>
            <a:off x="5195923" y="1971472"/>
            <a:ext cx="900228" cy="59663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rPr>
              <a:t>Ruby</a:t>
            </a:r>
          </a:p>
        </p:txBody>
      </p:sp>
      <p:sp>
        <p:nvSpPr>
          <p:cNvPr id="15" name="Rounded Rectangle 14"/>
          <p:cNvSpPr/>
          <p:nvPr/>
        </p:nvSpPr>
        <p:spPr bwMode="auto">
          <a:xfrm>
            <a:off x="6172617" y="1981200"/>
            <a:ext cx="930611" cy="59663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rPr>
              <a:t>Python</a:t>
            </a:r>
          </a:p>
        </p:txBody>
      </p:sp>
      <p:sp>
        <p:nvSpPr>
          <p:cNvPr id="17" name="Rounded Rectangle 16"/>
          <p:cNvSpPr/>
          <p:nvPr/>
        </p:nvSpPr>
        <p:spPr bwMode="auto">
          <a:xfrm>
            <a:off x="7180884" y="1981200"/>
            <a:ext cx="1201116" cy="59663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rPr>
              <a:t>JavaScript</a:t>
            </a:r>
          </a:p>
        </p:txBody>
      </p:sp>
      <p:sp>
        <p:nvSpPr>
          <p:cNvPr id="18" name="Rounded Rectangle 17"/>
          <p:cNvSpPr/>
          <p:nvPr/>
        </p:nvSpPr>
        <p:spPr bwMode="auto">
          <a:xfrm>
            <a:off x="685800" y="2819400"/>
            <a:ext cx="7696200" cy="2133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p>
            <a:pPr algn="ctr" defTabSz="1096963" rtl="0" fontAlgn="base">
              <a:spcBef>
                <a:spcPct val="0"/>
              </a:spcBef>
              <a:spcAft>
                <a:spcPct val="0"/>
              </a:spcAft>
            </a:pPr>
            <a:r>
              <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rPr>
              <a:t>Common Language Runtime</a:t>
            </a:r>
          </a:p>
        </p:txBody>
      </p:sp>
      <p:sp>
        <p:nvSpPr>
          <p:cNvPr id="19" name="Rounded Rectangle 18"/>
          <p:cNvSpPr/>
          <p:nvPr/>
        </p:nvSpPr>
        <p:spPr bwMode="auto">
          <a:xfrm>
            <a:off x="1752601" y="3124200"/>
            <a:ext cx="57912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rPr>
              <a:t>Dynamic Language Runtime</a:t>
            </a:r>
          </a:p>
        </p:txBody>
      </p:sp>
      <p:sp>
        <p:nvSpPr>
          <p:cNvPr id="12" name="Rounded Rectangle 11"/>
          <p:cNvSpPr/>
          <p:nvPr/>
        </p:nvSpPr>
        <p:spPr bwMode="auto">
          <a:xfrm>
            <a:off x="4145694" y="1971472"/>
            <a:ext cx="962658" cy="59663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cs-CZ" sz="1600" kern="1200" dirty="0">
                <a:solidFill>
                  <a:srgbClr val="FFFFFF"/>
                </a:solidFill>
                <a:effectLst>
                  <a:outerShdw blurRad="38100" dist="38100" dir="2700000" algn="tl">
                    <a:srgbClr val="000000">
                      <a:alpha val="43137"/>
                    </a:srgbClr>
                  </a:outerShdw>
                </a:effectLst>
                <a:latin typeface="Segoe" pitchFamily="34" charset="0"/>
                <a:ea typeface="+mn-ea"/>
                <a:cs typeface="+mn-cs"/>
              </a:rPr>
              <a:t>VB.NET</a:t>
            </a:r>
            <a:endPar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3" name="Rounded Rectangle 12"/>
          <p:cNvSpPr/>
          <p:nvPr/>
        </p:nvSpPr>
        <p:spPr bwMode="auto">
          <a:xfrm>
            <a:off x="3102131" y="1971472"/>
            <a:ext cx="962658" cy="59663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cs-CZ" sz="1600" kern="1200" dirty="0">
                <a:solidFill>
                  <a:srgbClr val="FFFFFF"/>
                </a:solidFill>
                <a:effectLst>
                  <a:outerShdw blurRad="38100" dist="38100" dir="2700000" algn="tl">
                    <a:srgbClr val="000000">
                      <a:alpha val="43137"/>
                    </a:srgbClr>
                  </a:outerShdw>
                </a:effectLst>
                <a:latin typeface="Segoe" pitchFamily="34" charset="0"/>
                <a:ea typeface="+mn-ea"/>
                <a:cs typeface="+mn-cs"/>
              </a:rPr>
              <a:t>C#</a:t>
            </a:r>
            <a:endPar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0" name="Rounded Rectangle 19"/>
          <p:cNvSpPr/>
          <p:nvPr/>
        </p:nvSpPr>
        <p:spPr bwMode="auto">
          <a:xfrm>
            <a:off x="2065866" y="1971472"/>
            <a:ext cx="962658" cy="59663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cs-CZ" sz="1600" kern="1200" dirty="0">
                <a:solidFill>
                  <a:srgbClr val="FFFFFF"/>
                </a:solidFill>
                <a:effectLst>
                  <a:outerShdw blurRad="38100" dist="38100" dir="2700000" algn="tl">
                    <a:srgbClr val="000000">
                      <a:alpha val="43137"/>
                    </a:srgbClr>
                  </a:outerShdw>
                </a:effectLst>
                <a:latin typeface="Segoe" pitchFamily="34" charset="0"/>
                <a:ea typeface="+mn-ea"/>
                <a:cs typeface="+mn-cs"/>
              </a:rPr>
              <a:t>F#</a:t>
            </a:r>
            <a:endPar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1" name="Rounded Rectangle 20"/>
          <p:cNvSpPr/>
          <p:nvPr/>
        </p:nvSpPr>
        <p:spPr bwMode="auto">
          <a:xfrm>
            <a:off x="1022303" y="1971472"/>
            <a:ext cx="962658" cy="59663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cs-CZ" sz="1600" kern="1200" dirty="0">
                <a:solidFill>
                  <a:srgbClr val="FFFFFF"/>
                </a:solidFill>
                <a:effectLst>
                  <a:outerShdw blurRad="38100" dist="38100" dir="2700000" algn="tl">
                    <a:srgbClr val="000000">
                      <a:alpha val="43137"/>
                    </a:srgbClr>
                  </a:outerShdw>
                </a:effectLst>
                <a:latin typeface="Segoe" pitchFamily="34" charset="0"/>
                <a:ea typeface="+mn-ea"/>
                <a:cs typeface="+mn-cs"/>
              </a:rPr>
              <a:t>PHP</a:t>
            </a:r>
            <a:endPar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bwMode="auto">
          <a:xfrm>
            <a:off x="2122584" y="2946347"/>
            <a:ext cx="3315224" cy="1268567"/>
          </a:xfrm>
          <a:prstGeom prst="rightArrow">
            <a:avLst>
              <a:gd name="adj1" fmla="val 50000"/>
              <a:gd name="adj2" fmla="val 45294"/>
            </a:avLst>
          </a:prstGeom>
          <a:ln>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28" name="Rectangle 73738"/>
          <p:cNvPicPr>
            <a:picLocks noChangeAspect="1" noChangeArrowheads="1"/>
          </p:cNvPicPr>
          <p:nvPr/>
        </p:nvPicPr>
        <p:blipFill>
          <a:blip r:embed="rId3" cstate="screen"/>
          <a:stretch>
            <a:fillRect/>
          </a:stretch>
        </p:blipFill>
        <p:spPr bwMode="auto">
          <a:xfrm flipH="1">
            <a:off x="353709" y="2442240"/>
            <a:ext cx="2064045" cy="2282075"/>
          </a:xfrm>
          <a:prstGeom prst="rect">
            <a:avLst/>
          </a:prstGeom>
          <a:ln>
            <a:solidFill>
              <a:schemeClr val="tx1"/>
            </a:solidFill>
          </a:ln>
          <a:effectLst>
            <a:outerShdw blurRad="292100" dist="139700" dir="2700000" algn="tl" rotWithShape="0">
              <a:srgbClr val="333333">
                <a:alpha val="65000"/>
              </a:srgbClr>
            </a:outerShdw>
            <a:reflection blurRad="6350" stA="50000" endA="300" endPos="55500" dist="50800" dir="5400000" sy="-100000" algn="bl" rotWithShape="0"/>
          </a:effectLst>
        </p:spPr>
      </p:pic>
      <p:pic>
        <p:nvPicPr>
          <p:cNvPr id="15" name="Picture 128" descr="map-map2"/>
          <p:cNvPicPr>
            <a:picLocks noChangeAspect="1" noChangeArrowheads="1"/>
          </p:cNvPicPr>
          <p:nvPr/>
        </p:nvPicPr>
        <p:blipFill>
          <a:blip r:embed="rId4">
            <a:duotone>
              <a:schemeClr val="accent2">
                <a:shade val="45000"/>
                <a:satMod val="135000"/>
              </a:schemeClr>
              <a:prstClr val="white"/>
            </a:duotone>
          </a:blip>
          <a:srcRect l="6401" r="16351"/>
          <a:stretch>
            <a:fillRect/>
          </a:stretch>
        </p:blipFill>
        <p:spPr bwMode="auto">
          <a:xfrm>
            <a:off x="3087951" y="1905000"/>
            <a:ext cx="6056053" cy="4800600"/>
          </a:xfrm>
          <a:prstGeom prst="rect">
            <a:avLst/>
          </a:prstGeom>
          <a:noFill/>
        </p:spPr>
      </p:pic>
      <p:sp>
        <p:nvSpPr>
          <p:cNvPr id="14337" name="Title 1"/>
          <p:cNvSpPr>
            <a:spLocks noGrp="1"/>
          </p:cNvSpPr>
          <p:nvPr>
            <p:ph type="title"/>
          </p:nvPr>
        </p:nvSpPr>
        <p:spPr/>
        <p:txBody>
          <a:bodyPr>
            <a:normAutofit fontScale="90000"/>
          </a:bodyPr>
          <a:lstStyle/>
          <a:p>
            <a:r>
              <a:rPr lang="en-US" dirty="0" smtClean="0"/>
              <a:t>Silverlight Streaming </a:t>
            </a:r>
            <a:r>
              <a:rPr lang="cs-CZ" dirty="0" smtClean="0"/>
              <a:t>přes</a:t>
            </a:r>
            <a:r>
              <a:rPr lang="en-US" dirty="0" smtClean="0"/>
              <a:t> Windows Live</a:t>
            </a:r>
            <a:endParaRPr lang="en-US" dirty="0"/>
          </a:p>
        </p:txBody>
      </p:sp>
      <p:sp>
        <p:nvSpPr>
          <p:cNvPr id="4" name="TextBox 3"/>
          <p:cNvSpPr txBox="1"/>
          <p:nvPr/>
        </p:nvSpPr>
        <p:spPr>
          <a:xfrm>
            <a:off x="358704" y="1072484"/>
            <a:ext cx="8417297" cy="683079"/>
          </a:xfrm>
          <a:prstGeom prst="roundRect">
            <a:avLst>
              <a:gd name="adj" fmla="val 0"/>
            </a:avLst>
          </a:prstGeom>
          <a:noFill/>
          <a:ln>
            <a:noFill/>
            <a:headEnd/>
            <a:tailEnd/>
          </a:ln>
          <a:scene3d>
            <a:camera prst="orthographicFront" fov="0">
              <a:rot lat="0" lon="0" rev="0"/>
            </a:camera>
            <a:lightRig rig="glow" dir="t">
              <a:rot lat="0" lon="0" rev="6360000"/>
            </a:lightRig>
          </a:scene3d>
          <a:sp3d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45718" tIns="45718" rIns="45718" bIns="45718" anchor="ctr"/>
          <a:lstStyle/>
          <a:p>
            <a:pPr algn="l" defTabSz="1217613" rtl="0" fontAlgn="base">
              <a:spcBef>
                <a:spcPct val="0"/>
              </a:spcBef>
              <a:spcAft>
                <a:spcPct val="0"/>
              </a:spcAft>
            </a:pPr>
            <a:r>
              <a:rPr lang="cs-CZ" sz="2400" kern="1200" dirty="0">
                <a:solidFill>
                  <a:srgbClr val="FFFFFF"/>
                </a:solidFill>
                <a:latin typeface="Segoe"/>
                <a:ea typeface="+mn-ea"/>
                <a:cs typeface="+mn-cs"/>
              </a:rPr>
              <a:t>Poskytuje uživatelům volně dostupné a škálovatelné řešení pro </a:t>
            </a:r>
            <a:r>
              <a:rPr lang="cs-CZ" sz="2400" kern="1200" dirty="0" err="1">
                <a:solidFill>
                  <a:srgbClr val="FFFFFF"/>
                </a:solidFill>
                <a:latin typeface="Segoe"/>
                <a:ea typeface="+mn-ea"/>
                <a:cs typeface="+mn-cs"/>
              </a:rPr>
              <a:t>streaming</a:t>
            </a:r>
            <a:endParaRPr lang="en-US" sz="2400" kern="1200" dirty="0">
              <a:solidFill>
                <a:srgbClr val="FFFFFF"/>
              </a:solidFill>
              <a:latin typeface="Segoe"/>
              <a:ea typeface="+mn-ea"/>
              <a:cs typeface="+mn-cs"/>
            </a:endParaRPr>
          </a:p>
        </p:txBody>
      </p:sp>
      <p:pic>
        <p:nvPicPr>
          <p:cNvPr id="13" name="Picture 14" descr="laptop-strip"/>
          <p:cNvPicPr>
            <a:picLocks noChangeAspect="1" noChangeArrowheads="1"/>
          </p:cNvPicPr>
          <p:nvPr/>
        </p:nvPicPr>
        <p:blipFill>
          <a:blip r:embed="rId5"/>
          <a:srcRect l="50883" r="24263"/>
          <a:stretch>
            <a:fillRect/>
          </a:stretch>
        </p:blipFill>
        <p:spPr bwMode="auto">
          <a:xfrm>
            <a:off x="1771025" y="3897806"/>
            <a:ext cx="1268244" cy="1275165"/>
          </a:xfrm>
          <a:prstGeom prst="rect">
            <a:avLst/>
          </a:prstGeom>
          <a:noFill/>
          <a:effectLst/>
        </p:spPr>
      </p:pic>
      <p:pic>
        <p:nvPicPr>
          <p:cNvPr id="10" name="Picture 3" descr="\\sharepoint\sites\silverlight\Marketing\Branding\Logo_Lockups_r\Logo_Lockups_r\vertical_r\Sl_v_rgb_r.png"/>
          <p:cNvPicPr>
            <a:picLocks noChangeAspect="1" noChangeArrowheads="1"/>
          </p:cNvPicPr>
          <p:nvPr/>
        </p:nvPicPr>
        <p:blipFill>
          <a:blip r:embed="rId6" cstate="print"/>
          <a:srcRect b="29997"/>
          <a:stretch>
            <a:fillRect/>
          </a:stretch>
        </p:blipFill>
        <p:spPr bwMode="auto">
          <a:xfrm>
            <a:off x="5235521" y="2200570"/>
            <a:ext cx="3175662" cy="2705143"/>
          </a:xfrm>
          <a:prstGeom prst="rect">
            <a:avLst/>
          </a:prstGeom>
          <a:noFill/>
        </p:spPr>
      </p:pic>
      <p:sp>
        <p:nvSpPr>
          <p:cNvPr id="33" name="Rectangle 32"/>
          <p:cNvSpPr/>
          <p:nvPr/>
        </p:nvSpPr>
        <p:spPr>
          <a:xfrm>
            <a:off x="5486400" y="5867875"/>
            <a:ext cx="2921712" cy="400110"/>
          </a:xfrm>
          <a:prstGeom prst="rect">
            <a:avLst/>
          </a:prstGeom>
        </p:spPr>
        <p:txBody>
          <a:bodyPr wrap="square">
            <a:spAutoFit/>
          </a:bodyPr>
          <a:lstStyle/>
          <a:p>
            <a:pPr algn="l" defTabSz="1217613" rtl="0" fontAlgn="base">
              <a:spcBef>
                <a:spcPct val="0"/>
              </a:spcBef>
              <a:spcAft>
                <a:spcPct val="0"/>
              </a:spcAft>
            </a:pPr>
            <a:r>
              <a:rPr lang="en-US" sz="2000" kern="1200" dirty="0">
                <a:solidFill>
                  <a:srgbClr val="FFFFFF"/>
                </a:solidFill>
                <a:effectLst>
                  <a:outerShdw blurRad="38100" dist="38100" dir="2700000" algn="tl">
                    <a:srgbClr val="000000">
                      <a:alpha val="43137"/>
                    </a:srgbClr>
                  </a:outerShdw>
                </a:effectLst>
                <a:latin typeface="Arial" charset="0"/>
                <a:ea typeface="+mn-ea"/>
                <a:cs typeface="+mn-cs"/>
              </a:rPr>
              <a:t>http://silverlight.live.com</a:t>
            </a:r>
          </a:p>
        </p:txBody>
      </p:sp>
      <p:pic>
        <p:nvPicPr>
          <p:cNvPr id="17" name="Picture 14" descr="laptop-strip"/>
          <p:cNvPicPr>
            <a:picLocks noChangeAspect="1" noChangeArrowheads="1"/>
          </p:cNvPicPr>
          <p:nvPr/>
        </p:nvPicPr>
        <p:blipFill>
          <a:blip r:embed="rId7" cstate="print"/>
          <a:srcRect l="50883" r="24263"/>
          <a:stretch>
            <a:fillRect/>
          </a:stretch>
        </p:blipFill>
        <p:spPr bwMode="auto">
          <a:xfrm>
            <a:off x="3264160" y="3078150"/>
            <a:ext cx="472213" cy="474791"/>
          </a:xfrm>
          <a:prstGeom prst="rect">
            <a:avLst/>
          </a:prstGeom>
          <a:noFill/>
          <a:effectLst/>
        </p:spPr>
      </p:pic>
      <p:pic>
        <p:nvPicPr>
          <p:cNvPr id="18" name="Picture 14" descr="laptop-strip"/>
          <p:cNvPicPr>
            <a:picLocks noChangeAspect="1" noChangeArrowheads="1"/>
          </p:cNvPicPr>
          <p:nvPr/>
        </p:nvPicPr>
        <p:blipFill>
          <a:blip r:embed="rId7" cstate="print"/>
          <a:srcRect l="26323" r="48106"/>
          <a:stretch>
            <a:fillRect/>
          </a:stretch>
        </p:blipFill>
        <p:spPr bwMode="auto">
          <a:xfrm>
            <a:off x="4546638" y="2298368"/>
            <a:ext cx="485848" cy="474791"/>
          </a:xfrm>
          <a:prstGeom prst="rect">
            <a:avLst/>
          </a:prstGeom>
          <a:noFill/>
          <a:effectLst/>
        </p:spPr>
      </p:pic>
      <p:pic>
        <p:nvPicPr>
          <p:cNvPr id="19" name="Picture 14" descr="laptop-strip"/>
          <p:cNvPicPr>
            <a:picLocks noChangeAspect="1" noChangeArrowheads="1"/>
          </p:cNvPicPr>
          <p:nvPr/>
        </p:nvPicPr>
        <p:blipFill>
          <a:blip r:embed="rId7" cstate="print"/>
          <a:srcRect l="76063" r="-69"/>
          <a:stretch>
            <a:fillRect/>
          </a:stretch>
        </p:blipFill>
        <p:spPr bwMode="auto">
          <a:xfrm>
            <a:off x="4176359" y="4593032"/>
            <a:ext cx="456102" cy="474791"/>
          </a:xfrm>
          <a:prstGeom prst="rect">
            <a:avLst/>
          </a:prstGeom>
          <a:noFill/>
          <a:effectLst/>
        </p:spPr>
      </p:pic>
      <p:pic>
        <p:nvPicPr>
          <p:cNvPr id="21" name="Picture 14" descr="laptop-strip"/>
          <p:cNvPicPr>
            <a:picLocks noChangeAspect="1" noChangeArrowheads="1"/>
          </p:cNvPicPr>
          <p:nvPr/>
        </p:nvPicPr>
        <p:blipFill>
          <a:blip r:embed="rId7" cstate="print"/>
          <a:srcRect l="-7044" r="74199"/>
          <a:stretch>
            <a:fillRect/>
          </a:stretch>
        </p:blipFill>
        <p:spPr bwMode="auto">
          <a:xfrm>
            <a:off x="8494612" y="4599641"/>
            <a:ext cx="624043" cy="474791"/>
          </a:xfrm>
          <a:prstGeom prst="rect">
            <a:avLst/>
          </a:prstGeom>
          <a:noFill/>
          <a:effectLst/>
        </p:spPr>
      </p:pic>
      <p:pic>
        <p:nvPicPr>
          <p:cNvPr id="22" name="Picture 14" descr="laptop-strip"/>
          <p:cNvPicPr>
            <a:picLocks noChangeAspect="1" noChangeArrowheads="1"/>
          </p:cNvPicPr>
          <p:nvPr/>
        </p:nvPicPr>
        <p:blipFill>
          <a:blip r:embed="rId7" cstate="print"/>
          <a:srcRect l="50883" r="24263"/>
          <a:stretch>
            <a:fillRect/>
          </a:stretch>
        </p:blipFill>
        <p:spPr bwMode="auto">
          <a:xfrm>
            <a:off x="5146510" y="3249970"/>
            <a:ext cx="472213" cy="474791"/>
          </a:xfrm>
          <a:prstGeom prst="rect">
            <a:avLst/>
          </a:prstGeom>
          <a:noFill/>
          <a:effectLst/>
        </p:spPr>
      </p:pic>
      <p:pic>
        <p:nvPicPr>
          <p:cNvPr id="23" name="Picture 14" descr="laptop-strip"/>
          <p:cNvPicPr>
            <a:picLocks noChangeAspect="1" noChangeArrowheads="1"/>
          </p:cNvPicPr>
          <p:nvPr/>
        </p:nvPicPr>
        <p:blipFill>
          <a:blip r:embed="rId7" cstate="print"/>
          <a:srcRect l="76063" r="-69"/>
          <a:stretch>
            <a:fillRect/>
          </a:stretch>
        </p:blipFill>
        <p:spPr bwMode="auto">
          <a:xfrm>
            <a:off x="7745696" y="2497536"/>
            <a:ext cx="456102" cy="474791"/>
          </a:xfrm>
          <a:prstGeom prst="rect">
            <a:avLst/>
          </a:prstGeom>
          <a:noFill/>
          <a:effectLst/>
        </p:spPr>
      </p:pic>
      <p:pic>
        <p:nvPicPr>
          <p:cNvPr id="24" name="Picture 14" descr="laptop-strip"/>
          <p:cNvPicPr>
            <a:picLocks noChangeAspect="1" noChangeArrowheads="1"/>
          </p:cNvPicPr>
          <p:nvPr/>
        </p:nvPicPr>
        <p:blipFill>
          <a:blip r:embed="rId7" cstate="print"/>
          <a:srcRect l="76063" r="-69"/>
          <a:stretch>
            <a:fillRect/>
          </a:stretch>
        </p:blipFill>
        <p:spPr bwMode="auto">
          <a:xfrm>
            <a:off x="8350528" y="5233434"/>
            <a:ext cx="456102" cy="474791"/>
          </a:xfrm>
          <a:prstGeom prst="rect">
            <a:avLst/>
          </a:prstGeom>
          <a:noFill/>
          <a:effectLst/>
        </p:spPr>
      </p:pic>
      <p:pic>
        <p:nvPicPr>
          <p:cNvPr id="25" name="Picture 14" descr="laptop-strip"/>
          <p:cNvPicPr>
            <a:picLocks noChangeAspect="1" noChangeArrowheads="1"/>
          </p:cNvPicPr>
          <p:nvPr/>
        </p:nvPicPr>
        <p:blipFill>
          <a:blip r:embed="rId7" cstate="print"/>
          <a:srcRect l="76063" r="-69"/>
          <a:stretch>
            <a:fillRect/>
          </a:stretch>
        </p:blipFill>
        <p:spPr bwMode="auto">
          <a:xfrm>
            <a:off x="3868831" y="3316984"/>
            <a:ext cx="456102" cy="474791"/>
          </a:xfrm>
          <a:prstGeom prst="rect">
            <a:avLst/>
          </a:prstGeom>
          <a:noFill/>
          <a:effectLst/>
        </p:spPr>
      </p:pic>
      <p:pic>
        <p:nvPicPr>
          <p:cNvPr id="26" name="Picture 14" descr="laptop-strip"/>
          <p:cNvPicPr>
            <a:picLocks noChangeAspect="1" noChangeArrowheads="1"/>
          </p:cNvPicPr>
          <p:nvPr/>
        </p:nvPicPr>
        <p:blipFill>
          <a:blip r:embed="rId7" cstate="print"/>
          <a:srcRect l="50883" r="24263"/>
          <a:stretch>
            <a:fillRect/>
          </a:stretch>
        </p:blipFill>
        <p:spPr bwMode="auto">
          <a:xfrm>
            <a:off x="7501539" y="3887943"/>
            <a:ext cx="472213" cy="474791"/>
          </a:xfrm>
          <a:prstGeom prst="rect">
            <a:avLst/>
          </a:prstGeom>
          <a:noFill/>
          <a:effectLst/>
        </p:spPr>
      </p:pic>
      <p:pic>
        <p:nvPicPr>
          <p:cNvPr id="27" name="Picture 14" descr="laptop-strip"/>
          <p:cNvPicPr>
            <a:picLocks noChangeAspect="1" noChangeArrowheads="1"/>
          </p:cNvPicPr>
          <p:nvPr/>
        </p:nvPicPr>
        <p:blipFill>
          <a:blip r:embed="rId7" cstate="print"/>
          <a:srcRect l="50883" r="24263"/>
          <a:stretch>
            <a:fillRect/>
          </a:stretch>
        </p:blipFill>
        <p:spPr bwMode="auto">
          <a:xfrm>
            <a:off x="7501539" y="3078150"/>
            <a:ext cx="472213" cy="474791"/>
          </a:xfrm>
          <a:prstGeom prst="rect">
            <a:avLst/>
          </a:prstGeom>
          <a:noFill/>
          <a:effectLst/>
        </p:spPr>
      </p:pic>
      <p:pic>
        <p:nvPicPr>
          <p:cNvPr id="29" name="Picture 14" descr="laptop-strip"/>
          <p:cNvPicPr>
            <a:picLocks noChangeAspect="1" noChangeArrowheads="1"/>
          </p:cNvPicPr>
          <p:nvPr/>
        </p:nvPicPr>
        <p:blipFill>
          <a:blip r:embed="rId7" cstate="print"/>
          <a:srcRect l="76063" r="-69"/>
          <a:stretch>
            <a:fillRect/>
          </a:stretch>
        </p:blipFill>
        <p:spPr bwMode="auto">
          <a:xfrm>
            <a:off x="5722985" y="3887943"/>
            <a:ext cx="456102" cy="474791"/>
          </a:xfrm>
          <a:prstGeom prst="rect">
            <a:avLst/>
          </a:prstGeom>
          <a:noFill/>
          <a:effectLst/>
        </p:spPr>
      </p:pic>
      <p:pic>
        <p:nvPicPr>
          <p:cNvPr id="30" name="Picture 14" descr="laptop-strip"/>
          <p:cNvPicPr>
            <a:picLocks noChangeAspect="1" noChangeArrowheads="1"/>
          </p:cNvPicPr>
          <p:nvPr/>
        </p:nvPicPr>
        <p:blipFill>
          <a:blip r:embed="rId7" cstate="print"/>
          <a:srcRect l="26323" r="48106"/>
          <a:stretch>
            <a:fillRect/>
          </a:stretch>
        </p:blipFill>
        <p:spPr bwMode="auto">
          <a:xfrm>
            <a:off x="5567290" y="2787843"/>
            <a:ext cx="485848" cy="474791"/>
          </a:xfrm>
          <a:prstGeom prst="rect">
            <a:avLst/>
          </a:prstGeom>
          <a:noFill/>
          <a:effectLst/>
        </p:spPr>
      </p:pic>
      <p:pic>
        <p:nvPicPr>
          <p:cNvPr id="31" name="Picture 14" descr="laptop-strip"/>
          <p:cNvPicPr>
            <a:picLocks noChangeAspect="1" noChangeArrowheads="1"/>
          </p:cNvPicPr>
          <p:nvPr/>
        </p:nvPicPr>
        <p:blipFill>
          <a:blip r:embed="rId7" cstate="print"/>
          <a:srcRect l="50883" r="24263"/>
          <a:stretch>
            <a:fillRect/>
          </a:stretch>
        </p:blipFill>
        <p:spPr bwMode="auto">
          <a:xfrm>
            <a:off x="3283991" y="3887943"/>
            <a:ext cx="472213" cy="474791"/>
          </a:xfrm>
          <a:prstGeom prst="rect">
            <a:avLst/>
          </a:prstGeom>
          <a:noFill/>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5" presetClass="path" presetSubtype="0" accel="50000" decel="50000" fill="hold" nodeType="withEffect">
                                  <p:stCondLst>
                                    <p:cond delay="0"/>
                                  </p:stCondLst>
                                  <p:childTnLst>
                                    <p:animMotion origin="layout" path="M -3.54167E-6 -9.82659E-7 L -0.56614 -9.82659E-7 " pathEditMode="relative" rAng="0" ptsTypes="AA">
                                      <p:cBhvr>
                                        <p:cTn id="36" dur="2000" fill="hold"/>
                                        <p:tgtEl>
                                          <p:spTgt spid="10"/>
                                        </p:tgtEl>
                                        <p:attrNameLst>
                                          <p:attrName>ppt_x</p:attrName>
                                          <p:attrName>ppt_y</p:attrName>
                                        </p:attrNameLst>
                                      </p:cBhvr>
                                      <p:rCtr x="-283" y="0"/>
                                    </p:animMotion>
                                  </p:childTnLst>
                                </p:cTn>
                              </p:par>
                              <p:par>
                                <p:cTn id="37" presetID="35" presetClass="path" presetSubtype="0" accel="50000" decel="50000" fill="hold" grpId="1" nodeType="withEffect">
                                  <p:stCondLst>
                                    <p:cond delay="0"/>
                                  </p:stCondLst>
                                  <p:childTnLst>
                                    <p:animMotion origin="layout" path="M 3.95833E-6 -3.58382E-6 L -0.57097 -3.58382E-6 " pathEditMode="relative" rAng="0" ptsTypes="AA">
                                      <p:cBhvr>
                                        <p:cTn id="38" dur="2000" fill="hold"/>
                                        <p:tgtEl>
                                          <p:spTgt spid="33"/>
                                        </p:tgtEl>
                                        <p:attrNameLst>
                                          <p:attrName>ppt_x</p:attrName>
                                          <p:attrName>ppt_y</p:attrName>
                                        </p:attrNameLst>
                                      </p:cBhvr>
                                      <p:rCtr x="-286" y="0"/>
                                    </p:animMotion>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childTnLst>
                          </p:cTn>
                        </p:par>
                        <p:par>
                          <p:cTn id="42" fill="hold">
                            <p:stCondLst>
                              <p:cond delay="2000"/>
                            </p:stCondLst>
                            <p:childTnLst>
                              <p:par>
                                <p:cTn id="43" presetID="55"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0.70"/>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par>
                                <p:cTn id="48" presetID="55" presetClass="entr" presetSubtype="0" fill="hold" nodeType="withEffect">
                                  <p:stCondLst>
                                    <p:cond delay="40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strVal val="#ppt_w*0.70"/>
                                          </p:val>
                                        </p:tav>
                                        <p:tav tm="100000">
                                          <p:val>
                                            <p:strVal val="#ppt_w"/>
                                          </p:val>
                                        </p:tav>
                                      </p:tavLst>
                                    </p:anim>
                                    <p:anim calcmode="lin" valueType="num">
                                      <p:cBhvr>
                                        <p:cTn id="51" dur="500" fill="hold"/>
                                        <p:tgtEl>
                                          <p:spTgt spid="18"/>
                                        </p:tgtEl>
                                        <p:attrNameLst>
                                          <p:attrName>ppt_h</p:attrName>
                                        </p:attrNameLst>
                                      </p:cBhvr>
                                      <p:tavLst>
                                        <p:tav tm="0">
                                          <p:val>
                                            <p:strVal val="#ppt_h"/>
                                          </p:val>
                                        </p:tav>
                                        <p:tav tm="100000">
                                          <p:val>
                                            <p:strVal val="#ppt_h"/>
                                          </p:val>
                                        </p:tav>
                                      </p:tavLst>
                                    </p:anim>
                                    <p:animEffect transition="in" filter="fade">
                                      <p:cBhvr>
                                        <p:cTn id="52" dur="500"/>
                                        <p:tgtEl>
                                          <p:spTgt spid="18"/>
                                        </p:tgtEl>
                                      </p:cBhvr>
                                    </p:animEffect>
                                  </p:childTnLst>
                                </p:cTn>
                              </p:par>
                              <p:par>
                                <p:cTn id="53" presetID="55"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ppt_w*0.70"/>
                                          </p:val>
                                        </p:tav>
                                        <p:tav tm="100000">
                                          <p:val>
                                            <p:strVal val="#ppt_w"/>
                                          </p:val>
                                        </p:tav>
                                      </p:tavLst>
                                    </p:anim>
                                    <p:anim calcmode="lin" valueType="num">
                                      <p:cBhvr>
                                        <p:cTn id="56" dur="500" fill="hold"/>
                                        <p:tgtEl>
                                          <p:spTgt spid="19"/>
                                        </p:tgtEl>
                                        <p:attrNameLst>
                                          <p:attrName>ppt_h</p:attrName>
                                        </p:attrNameLst>
                                      </p:cBhvr>
                                      <p:tavLst>
                                        <p:tav tm="0">
                                          <p:val>
                                            <p:strVal val="#ppt_h"/>
                                          </p:val>
                                        </p:tav>
                                        <p:tav tm="100000">
                                          <p:val>
                                            <p:strVal val="#ppt_h"/>
                                          </p:val>
                                        </p:tav>
                                      </p:tavLst>
                                    </p:anim>
                                    <p:animEffect transition="in" filter="fade">
                                      <p:cBhvr>
                                        <p:cTn id="57" dur="500"/>
                                        <p:tgtEl>
                                          <p:spTgt spid="19"/>
                                        </p:tgtEl>
                                      </p:cBhvr>
                                    </p:animEffect>
                                  </p:childTnLst>
                                </p:cTn>
                              </p:par>
                              <p:par>
                                <p:cTn id="58" presetID="55" presetClass="entr" presetSubtype="0" fill="hold" nodeType="withEffect">
                                  <p:stCondLst>
                                    <p:cond delay="30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strVal val="#ppt_w*0.70"/>
                                          </p:val>
                                        </p:tav>
                                        <p:tav tm="100000">
                                          <p:val>
                                            <p:strVal val="#ppt_w"/>
                                          </p:val>
                                        </p:tav>
                                      </p:tavLst>
                                    </p:anim>
                                    <p:anim calcmode="lin" valueType="num">
                                      <p:cBhvr>
                                        <p:cTn id="61" dur="500" fill="hold"/>
                                        <p:tgtEl>
                                          <p:spTgt spid="21"/>
                                        </p:tgtEl>
                                        <p:attrNameLst>
                                          <p:attrName>ppt_h</p:attrName>
                                        </p:attrNameLst>
                                      </p:cBhvr>
                                      <p:tavLst>
                                        <p:tav tm="0">
                                          <p:val>
                                            <p:strVal val="#ppt_h"/>
                                          </p:val>
                                        </p:tav>
                                        <p:tav tm="100000">
                                          <p:val>
                                            <p:strVal val="#ppt_h"/>
                                          </p:val>
                                        </p:tav>
                                      </p:tavLst>
                                    </p:anim>
                                    <p:animEffect transition="in" filter="fade">
                                      <p:cBhvr>
                                        <p:cTn id="62" dur="500"/>
                                        <p:tgtEl>
                                          <p:spTgt spid="21"/>
                                        </p:tgtEl>
                                      </p:cBhvr>
                                    </p:animEffect>
                                  </p:childTnLst>
                                </p:cTn>
                              </p:par>
                              <p:par>
                                <p:cTn id="63" presetID="55"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strVal val="#ppt_w*0.70"/>
                                          </p:val>
                                        </p:tav>
                                        <p:tav tm="100000">
                                          <p:val>
                                            <p:strVal val="#ppt_w"/>
                                          </p:val>
                                        </p:tav>
                                      </p:tavLst>
                                    </p:anim>
                                    <p:anim calcmode="lin" valueType="num">
                                      <p:cBhvr>
                                        <p:cTn id="66" dur="500" fill="hold"/>
                                        <p:tgtEl>
                                          <p:spTgt spid="22"/>
                                        </p:tgtEl>
                                        <p:attrNameLst>
                                          <p:attrName>ppt_h</p:attrName>
                                        </p:attrNameLst>
                                      </p:cBhvr>
                                      <p:tavLst>
                                        <p:tav tm="0">
                                          <p:val>
                                            <p:strVal val="#ppt_h"/>
                                          </p:val>
                                        </p:tav>
                                        <p:tav tm="100000">
                                          <p:val>
                                            <p:strVal val="#ppt_h"/>
                                          </p:val>
                                        </p:tav>
                                      </p:tavLst>
                                    </p:anim>
                                    <p:animEffect transition="in" filter="fade">
                                      <p:cBhvr>
                                        <p:cTn id="67" dur="500"/>
                                        <p:tgtEl>
                                          <p:spTgt spid="22"/>
                                        </p:tgtEl>
                                      </p:cBhvr>
                                    </p:animEffect>
                                  </p:childTnLst>
                                </p:cTn>
                              </p:par>
                              <p:par>
                                <p:cTn id="68" presetID="55" presetClass="entr" presetSubtype="0" fill="hold" nodeType="withEffect">
                                  <p:stCondLst>
                                    <p:cond delay="7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strVal val="#ppt_w*0.70"/>
                                          </p:val>
                                        </p:tav>
                                        <p:tav tm="100000">
                                          <p:val>
                                            <p:strVal val="#ppt_w"/>
                                          </p:val>
                                        </p:tav>
                                      </p:tavLst>
                                    </p:anim>
                                    <p:anim calcmode="lin" valueType="num">
                                      <p:cBhvr>
                                        <p:cTn id="71" dur="500" fill="hold"/>
                                        <p:tgtEl>
                                          <p:spTgt spid="23"/>
                                        </p:tgtEl>
                                        <p:attrNameLst>
                                          <p:attrName>ppt_h</p:attrName>
                                        </p:attrNameLst>
                                      </p:cBhvr>
                                      <p:tavLst>
                                        <p:tav tm="0">
                                          <p:val>
                                            <p:strVal val="#ppt_h"/>
                                          </p:val>
                                        </p:tav>
                                        <p:tav tm="100000">
                                          <p:val>
                                            <p:strVal val="#ppt_h"/>
                                          </p:val>
                                        </p:tav>
                                      </p:tavLst>
                                    </p:anim>
                                    <p:animEffect transition="in" filter="fade">
                                      <p:cBhvr>
                                        <p:cTn id="72" dur="500"/>
                                        <p:tgtEl>
                                          <p:spTgt spid="23"/>
                                        </p:tgtEl>
                                      </p:cBhvr>
                                    </p:animEffect>
                                  </p:childTnLst>
                                </p:cTn>
                              </p:par>
                              <p:par>
                                <p:cTn id="73" presetID="55"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ppt_w*0.70"/>
                                          </p:val>
                                        </p:tav>
                                        <p:tav tm="100000">
                                          <p:val>
                                            <p:strVal val="#ppt_w"/>
                                          </p:val>
                                        </p:tav>
                                      </p:tavLst>
                                    </p:anim>
                                    <p:anim calcmode="lin" valueType="num">
                                      <p:cBhvr>
                                        <p:cTn id="76" dur="500" fill="hold"/>
                                        <p:tgtEl>
                                          <p:spTgt spid="24"/>
                                        </p:tgtEl>
                                        <p:attrNameLst>
                                          <p:attrName>ppt_h</p:attrName>
                                        </p:attrNameLst>
                                      </p:cBhvr>
                                      <p:tavLst>
                                        <p:tav tm="0">
                                          <p:val>
                                            <p:strVal val="#ppt_h"/>
                                          </p:val>
                                        </p:tav>
                                        <p:tav tm="100000">
                                          <p:val>
                                            <p:strVal val="#ppt_h"/>
                                          </p:val>
                                        </p:tav>
                                      </p:tavLst>
                                    </p:anim>
                                    <p:animEffect transition="in" filter="fade">
                                      <p:cBhvr>
                                        <p:cTn id="77" dur="500"/>
                                        <p:tgtEl>
                                          <p:spTgt spid="24"/>
                                        </p:tgtEl>
                                      </p:cBhvr>
                                    </p:animEffect>
                                  </p:childTnLst>
                                </p:cTn>
                              </p:par>
                              <p:par>
                                <p:cTn id="78" presetID="55" presetClass="entr" presetSubtype="0" fill="hold" nodeType="withEffect">
                                  <p:stCondLst>
                                    <p:cond delay="40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strVal val="#ppt_w*0.70"/>
                                          </p:val>
                                        </p:tav>
                                        <p:tav tm="100000">
                                          <p:val>
                                            <p:strVal val="#ppt_w"/>
                                          </p:val>
                                        </p:tav>
                                      </p:tavLst>
                                    </p:anim>
                                    <p:anim calcmode="lin" valueType="num">
                                      <p:cBhvr>
                                        <p:cTn id="81" dur="500" fill="hold"/>
                                        <p:tgtEl>
                                          <p:spTgt spid="25"/>
                                        </p:tgtEl>
                                        <p:attrNameLst>
                                          <p:attrName>ppt_h</p:attrName>
                                        </p:attrNameLst>
                                      </p:cBhvr>
                                      <p:tavLst>
                                        <p:tav tm="0">
                                          <p:val>
                                            <p:strVal val="#ppt_h"/>
                                          </p:val>
                                        </p:tav>
                                        <p:tav tm="100000">
                                          <p:val>
                                            <p:strVal val="#ppt_h"/>
                                          </p:val>
                                        </p:tav>
                                      </p:tavLst>
                                    </p:anim>
                                    <p:animEffect transition="in" filter="fade">
                                      <p:cBhvr>
                                        <p:cTn id="82" dur="500"/>
                                        <p:tgtEl>
                                          <p:spTgt spid="25"/>
                                        </p:tgtEl>
                                      </p:cBhvr>
                                    </p:animEffect>
                                  </p:childTnLst>
                                </p:cTn>
                              </p:par>
                              <p:par>
                                <p:cTn id="83" presetID="55"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ppt_w*0.70"/>
                                          </p:val>
                                        </p:tav>
                                        <p:tav tm="100000">
                                          <p:val>
                                            <p:strVal val="#ppt_w"/>
                                          </p:val>
                                        </p:tav>
                                      </p:tavLst>
                                    </p:anim>
                                    <p:anim calcmode="lin" valueType="num">
                                      <p:cBhvr>
                                        <p:cTn id="86" dur="500" fill="hold"/>
                                        <p:tgtEl>
                                          <p:spTgt spid="26"/>
                                        </p:tgtEl>
                                        <p:attrNameLst>
                                          <p:attrName>ppt_h</p:attrName>
                                        </p:attrNameLst>
                                      </p:cBhvr>
                                      <p:tavLst>
                                        <p:tav tm="0">
                                          <p:val>
                                            <p:strVal val="#ppt_h"/>
                                          </p:val>
                                        </p:tav>
                                        <p:tav tm="100000">
                                          <p:val>
                                            <p:strVal val="#ppt_h"/>
                                          </p:val>
                                        </p:tav>
                                      </p:tavLst>
                                    </p:anim>
                                    <p:animEffect transition="in" filter="fade">
                                      <p:cBhvr>
                                        <p:cTn id="87" dur="500"/>
                                        <p:tgtEl>
                                          <p:spTgt spid="26"/>
                                        </p:tgtEl>
                                      </p:cBhvr>
                                    </p:animEffect>
                                  </p:childTnLst>
                                </p:cTn>
                              </p:par>
                              <p:par>
                                <p:cTn id="88" presetID="55" presetClass="entr" presetSubtype="0" fill="hold" nodeType="withEffect">
                                  <p:stCondLst>
                                    <p:cond delay="30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strVal val="#ppt_w*0.70"/>
                                          </p:val>
                                        </p:tav>
                                        <p:tav tm="100000">
                                          <p:val>
                                            <p:strVal val="#ppt_w"/>
                                          </p:val>
                                        </p:tav>
                                      </p:tavLst>
                                    </p:anim>
                                    <p:anim calcmode="lin" valueType="num">
                                      <p:cBhvr>
                                        <p:cTn id="91" dur="500" fill="hold"/>
                                        <p:tgtEl>
                                          <p:spTgt spid="27"/>
                                        </p:tgtEl>
                                        <p:attrNameLst>
                                          <p:attrName>ppt_h</p:attrName>
                                        </p:attrNameLst>
                                      </p:cBhvr>
                                      <p:tavLst>
                                        <p:tav tm="0">
                                          <p:val>
                                            <p:strVal val="#ppt_h"/>
                                          </p:val>
                                        </p:tav>
                                        <p:tav tm="100000">
                                          <p:val>
                                            <p:strVal val="#ppt_h"/>
                                          </p:val>
                                        </p:tav>
                                      </p:tavLst>
                                    </p:anim>
                                    <p:animEffect transition="in" filter="fade">
                                      <p:cBhvr>
                                        <p:cTn id="92" dur="500"/>
                                        <p:tgtEl>
                                          <p:spTgt spid="27"/>
                                        </p:tgtEl>
                                      </p:cBhvr>
                                    </p:animEffect>
                                  </p:childTnLst>
                                </p:cTn>
                              </p:par>
                              <p:par>
                                <p:cTn id="93" presetID="55" presetClass="entr" presetSubtype="0"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strVal val="#ppt_w*0.70"/>
                                          </p:val>
                                        </p:tav>
                                        <p:tav tm="100000">
                                          <p:val>
                                            <p:strVal val="#ppt_w"/>
                                          </p:val>
                                        </p:tav>
                                      </p:tavLst>
                                    </p:anim>
                                    <p:anim calcmode="lin" valueType="num">
                                      <p:cBhvr>
                                        <p:cTn id="96" dur="500" fill="hold"/>
                                        <p:tgtEl>
                                          <p:spTgt spid="29"/>
                                        </p:tgtEl>
                                        <p:attrNameLst>
                                          <p:attrName>ppt_h</p:attrName>
                                        </p:attrNameLst>
                                      </p:cBhvr>
                                      <p:tavLst>
                                        <p:tav tm="0">
                                          <p:val>
                                            <p:strVal val="#ppt_h"/>
                                          </p:val>
                                        </p:tav>
                                        <p:tav tm="100000">
                                          <p:val>
                                            <p:strVal val="#ppt_h"/>
                                          </p:val>
                                        </p:tav>
                                      </p:tavLst>
                                    </p:anim>
                                    <p:animEffect transition="in" filter="fade">
                                      <p:cBhvr>
                                        <p:cTn id="97" dur="500"/>
                                        <p:tgtEl>
                                          <p:spTgt spid="29"/>
                                        </p:tgtEl>
                                      </p:cBhvr>
                                    </p:animEffect>
                                  </p:childTnLst>
                                </p:cTn>
                              </p:par>
                              <p:par>
                                <p:cTn id="98" presetID="55" presetClass="entr" presetSubtype="0" fill="hold" nodeType="withEffect">
                                  <p:stCondLst>
                                    <p:cond delay="30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strVal val="#ppt_w*0.70"/>
                                          </p:val>
                                        </p:tav>
                                        <p:tav tm="100000">
                                          <p:val>
                                            <p:strVal val="#ppt_w"/>
                                          </p:val>
                                        </p:tav>
                                      </p:tavLst>
                                    </p:anim>
                                    <p:anim calcmode="lin" valueType="num">
                                      <p:cBhvr>
                                        <p:cTn id="101" dur="500" fill="hold"/>
                                        <p:tgtEl>
                                          <p:spTgt spid="30"/>
                                        </p:tgtEl>
                                        <p:attrNameLst>
                                          <p:attrName>ppt_h</p:attrName>
                                        </p:attrNameLst>
                                      </p:cBhvr>
                                      <p:tavLst>
                                        <p:tav tm="0">
                                          <p:val>
                                            <p:strVal val="#ppt_h"/>
                                          </p:val>
                                        </p:tav>
                                        <p:tav tm="100000">
                                          <p:val>
                                            <p:strVal val="#ppt_h"/>
                                          </p:val>
                                        </p:tav>
                                      </p:tavLst>
                                    </p:anim>
                                    <p:animEffect transition="in" filter="fade">
                                      <p:cBhvr>
                                        <p:cTn id="102" dur="500"/>
                                        <p:tgtEl>
                                          <p:spTgt spid="30"/>
                                        </p:tgtEl>
                                      </p:cBhvr>
                                    </p:animEffect>
                                  </p:childTnLst>
                                </p:cTn>
                              </p:par>
                              <p:par>
                                <p:cTn id="103" presetID="55" presetClass="entr" presetSubtype="0" fill="hold"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strVal val="#ppt_w*0.70"/>
                                          </p:val>
                                        </p:tav>
                                        <p:tav tm="100000">
                                          <p:val>
                                            <p:strVal val="#ppt_w"/>
                                          </p:val>
                                        </p:tav>
                                      </p:tavLst>
                                    </p:anim>
                                    <p:anim calcmode="lin" valueType="num">
                                      <p:cBhvr>
                                        <p:cTn id="106" dur="500" fill="hold"/>
                                        <p:tgtEl>
                                          <p:spTgt spid="31"/>
                                        </p:tgtEl>
                                        <p:attrNameLst>
                                          <p:attrName>ppt_h</p:attrName>
                                        </p:attrNameLst>
                                      </p:cBhvr>
                                      <p:tavLst>
                                        <p:tav tm="0">
                                          <p:val>
                                            <p:strVal val="#ppt_h"/>
                                          </p:val>
                                        </p:tav>
                                        <p:tav tm="100000">
                                          <p:val>
                                            <p:strVal val="#ppt_h"/>
                                          </p:val>
                                        </p:tav>
                                      </p:tavLst>
                                    </p:anim>
                                    <p:animEffect transition="in" filter="fade">
                                      <p:cBhvr>
                                        <p:cTn id="10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33" grpId="0"/>
      <p:bldP spid="3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793876"/>
            <a:ext cx="9144000" cy="5064124"/>
          </a:xfrm>
          <a:prstGeom prst="rect">
            <a:avLst/>
          </a:prstGeom>
          <a:gradFill>
            <a:gsLst>
              <a:gs pos="0">
                <a:schemeClr val="dk1">
                  <a:shade val="15000"/>
                  <a:satMod val="180000"/>
                  <a:alpha val="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 name="Rectangle 4"/>
          <p:cNvSpPr/>
          <p:nvPr/>
        </p:nvSpPr>
        <p:spPr bwMode="auto">
          <a:xfrm rot="2700000">
            <a:off x="6333434" y="328947"/>
            <a:ext cx="4196443" cy="955471"/>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en-US" sz="4000" kern="1200" dirty="0">
                <a:solidFill>
                  <a:srgbClr val="FFFFFF"/>
                </a:solidFill>
                <a:effectLst>
                  <a:outerShdw blurRad="38100" dist="38100" dir="2700000" algn="tl">
                    <a:srgbClr val="000000">
                      <a:alpha val="43137"/>
                    </a:srgbClr>
                  </a:outerShdw>
                </a:effectLst>
                <a:latin typeface="Segoe Light" pitchFamily="34" charset="0"/>
                <a:ea typeface="+mn-ea"/>
                <a:cs typeface="+mn-cs"/>
              </a:rPr>
              <a:t>demo</a:t>
            </a:r>
          </a:p>
        </p:txBody>
      </p:sp>
      <p:sp>
        <p:nvSpPr>
          <p:cNvPr id="6" name="TextBox 5"/>
          <p:cNvSpPr txBox="1"/>
          <p:nvPr/>
        </p:nvSpPr>
        <p:spPr>
          <a:xfrm>
            <a:off x="378251" y="3597780"/>
            <a:ext cx="4949303" cy="1938992"/>
          </a:xfrm>
          <a:prstGeom prst="rect">
            <a:avLst/>
          </a:prstGeom>
          <a:noFill/>
        </p:spPr>
        <p:txBody>
          <a:bodyPr wrap="square" rtlCol="0">
            <a:spAutoFit/>
          </a:bodyPr>
          <a:lstStyle/>
          <a:p>
            <a:pPr algn="l" defTabSz="1217613" rtl="0" fontAlgn="base">
              <a:spcBef>
                <a:spcPct val="0"/>
              </a:spcBef>
              <a:spcAft>
                <a:spcPct val="0"/>
              </a:spcAft>
            </a:pPr>
            <a:r>
              <a:rPr lang="en-US" sz="2000" b="1" kern="1200" dirty="0">
                <a:solidFill>
                  <a:srgbClr val="FFFFFF"/>
                </a:solidFill>
                <a:latin typeface="Arial" charset="0"/>
                <a:ea typeface="+mn-ea"/>
                <a:cs typeface="+mn-cs"/>
              </a:rPr>
              <a:t>2. </a:t>
            </a:r>
            <a:r>
              <a:rPr lang="cs-CZ" sz="2000" b="1" kern="1200" dirty="0">
                <a:solidFill>
                  <a:srgbClr val="FFFFFF"/>
                </a:solidFill>
                <a:latin typeface="Arial" charset="0"/>
                <a:ea typeface="+mn-ea"/>
                <a:cs typeface="+mn-cs"/>
              </a:rPr>
              <a:t>důsledek </a:t>
            </a:r>
            <a:r>
              <a:rPr lang="cs-CZ" sz="2000" b="1" kern="1200" dirty="0" err="1">
                <a:solidFill>
                  <a:srgbClr val="FFFFFF"/>
                </a:solidFill>
                <a:latin typeface="Arial" charset="0"/>
                <a:ea typeface="+mn-ea"/>
                <a:cs typeface="+mn-cs"/>
              </a:rPr>
              <a:t>Plattova</a:t>
            </a:r>
            <a:r>
              <a:rPr lang="cs-CZ" sz="2000" b="1" kern="1200" dirty="0">
                <a:solidFill>
                  <a:srgbClr val="FFFFFF"/>
                </a:solidFill>
                <a:latin typeface="Arial" charset="0"/>
                <a:ea typeface="+mn-ea"/>
                <a:cs typeface="+mn-cs"/>
              </a:rPr>
              <a:t> zákona vesmíru</a:t>
            </a:r>
          </a:p>
          <a:p>
            <a:pPr algn="l" defTabSz="1217613" rtl="0" fontAlgn="base">
              <a:spcBef>
                <a:spcPct val="0"/>
              </a:spcBef>
              <a:spcAft>
                <a:spcPct val="0"/>
              </a:spcAft>
            </a:pPr>
            <a:endParaRPr lang="en-US" sz="2000" b="1" kern="1200" dirty="0">
              <a:solidFill>
                <a:srgbClr val="FFFFFF"/>
              </a:solidFill>
              <a:latin typeface="Arial" charset="0"/>
              <a:ea typeface="+mn-ea"/>
              <a:cs typeface="+mn-cs"/>
            </a:endParaRPr>
          </a:p>
          <a:p>
            <a:pPr algn="l" defTabSz="1217613" rtl="0" fontAlgn="base">
              <a:spcBef>
                <a:spcPct val="0"/>
              </a:spcBef>
              <a:spcAft>
                <a:spcPct val="0"/>
              </a:spcAft>
            </a:pPr>
            <a:r>
              <a:rPr lang="cs-CZ" sz="2000" kern="1200" dirty="0">
                <a:solidFill>
                  <a:srgbClr val="FFFFFF"/>
                </a:solidFill>
                <a:latin typeface="Arial" charset="0"/>
                <a:ea typeface="+mn-ea"/>
                <a:cs typeface="+mn-cs"/>
              </a:rPr>
              <a:t>Dobrý design zajistí, že správné, chytré a bezpečné věci lze udělat snadně, zatímco chybné, nebezpečné a stupidní velice obtížně.</a:t>
            </a:r>
            <a:endParaRPr lang="en-US" sz="2000" kern="1200" dirty="0">
              <a:solidFill>
                <a:srgbClr val="FFFFFF"/>
              </a:solidFill>
              <a:latin typeface="Arial" charset="0"/>
              <a:ea typeface="+mn-ea"/>
              <a:cs typeface="+mn-cs"/>
            </a:endParaRPr>
          </a:p>
        </p:txBody>
      </p:sp>
      <p:sp>
        <p:nvSpPr>
          <p:cNvPr id="9" name="TextBox 8"/>
          <p:cNvSpPr txBox="1"/>
          <p:nvPr/>
        </p:nvSpPr>
        <p:spPr>
          <a:xfrm>
            <a:off x="364882" y="2354096"/>
            <a:ext cx="3882794" cy="830997"/>
          </a:xfrm>
          <a:prstGeom prst="rect">
            <a:avLst/>
          </a:prstGeom>
          <a:noFill/>
        </p:spPr>
        <p:txBody>
          <a:bodyPr wrap="none" rtlCol="0">
            <a:spAutoFit/>
          </a:bodyPr>
          <a:lstStyle/>
          <a:p>
            <a:pPr algn="l" defTabSz="1217613" rtl="0" fontAlgn="base">
              <a:spcBef>
                <a:spcPct val="0"/>
              </a:spcBef>
              <a:spcAft>
                <a:spcPct val="0"/>
              </a:spcAft>
            </a:pPr>
            <a:r>
              <a:rPr lang="cs-CZ" sz="4800" kern="1200" dirty="0">
                <a:solidFill>
                  <a:srgbClr val="FFFFFF"/>
                </a:solidFill>
                <a:latin typeface="Arial" charset="0"/>
                <a:ea typeface="+mn-ea"/>
                <a:cs typeface="+mn-cs"/>
              </a:rPr>
              <a:t>Silverlight 2.0</a:t>
            </a:r>
            <a:endParaRPr lang="en-US" sz="4800" kern="1200" dirty="0">
              <a:solidFill>
                <a:srgbClr val="FFFFFF"/>
              </a:solidFill>
              <a:latin typeface="Arial"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Internet Explorer 8</a:t>
            </a:r>
            <a:endParaRPr lang="en-US" dirty="0"/>
          </a:p>
        </p:txBody>
      </p:sp>
      <p:graphicFrame>
        <p:nvGraphicFramePr>
          <p:cNvPr id="11" name="Content Placeholder 10"/>
          <p:cNvGraphicFramePr>
            <a:graphicFrameLocks noGrp="1"/>
          </p:cNvGraphicFramePr>
          <p:nvPr>
            <p:ph idx="1"/>
          </p:nvPr>
        </p:nvGraphicFramePr>
        <p:xfrm>
          <a:off x="353709" y="1201738"/>
          <a:ext cx="8609243" cy="5480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ie8_h2_rgb_r_white.png"/>
          <p:cNvPicPr>
            <a:picLocks noChangeAspect="1"/>
          </p:cNvPicPr>
          <p:nvPr/>
        </p:nvPicPr>
        <p:blipFill>
          <a:blip r:embed="rId6" cstate="print"/>
          <a:srcRect/>
          <a:stretch>
            <a:fillRect/>
          </a:stretch>
        </p:blipFill>
        <p:spPr bwMode="auto">
          <a:xfrm>
            <a:off x="7543800" y="6248400"/>
            <a:ext cx="1299311" cy="49250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793876"/>
            <a:ext cx="9144000" cy="5064124"/>
          </a:xfrm>
          <a:prstGeom prst="rect">
            <a:avLst/>
          </a:prstGeom>
          <a:gradFill>
            <a:gsLst>
              <a:gs pos="0">
                <a:schemeClr val="dk1">
                  <a:shade val="15000"/>
                  <a:satMod val="180000"/>
                  <a:alpha val="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 name="Rectangle 4"/>
          <p:cNvSpPr/>
          <p:nvPr/>
        </p:nvSpPr>
        <p:spPr bwMode="auto">
          <a:xfrm rot="2700000">
            <a:off x="6333434" y="328947"/>
            <a:ext cx="4196443" cy="955471"/>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en-US" sz="4000" kern="1200" dirty="0">
                <a:solidFill>
                  <a:srgbClr val="FFFFFF"/>
                </a:solidFill>
                <a:effectLst>
                  <a:outerShdw blurRad="38100" dist="38100" dir="2700000" algn="tl">
                    <a:srgbClr val="000000">
                      <a:alpha val="43137"/>
                    </a:srgbClr>
                  </a:outerShdw>
                </a:effectLst>
                <a:latin typeface="Segoe Light" pitchFamily="34" charset="0"/>
                <a:ea typeface="+mn-ea"/>
                <a:cs typeface="+mn-cs"/>
              </a:rPr>
              <a:t>demo</a:t>
            </a:r>
          </a:p>
        </p:txBody>
      </p:sp>
      <p:sp>
        <p:nvSpPr>
          <p:cNvPr id="9" name="TextBox 8"/>
          <p:cNvSpPr txBox="1"/>
          <p:nvPr/>
        </p:nvSpPr>
        <p:spPr>
          <a:xfrm>
            <a:off x="364883" y="2354094"/>
            <a:ext cx="7881938" cy="4216539"/>
          </a:xfrm>
          <a:prstGeom prst="rect">
            <a:avLst/>
          </a:prstGeom>
          <a:noFill/>
        </p:spPr>
        <p:txBody>
          <a:bodyPr wrap="square" rtlCol="0">
            <a:spAutoFit/>
          </a:bodyPr>
          <a:lstStyle/>
          <a:p>
            <a:pPr defTabSz="1217613" fontAlgn="base">
              <a:spcBef>
                <a:spcPct val="0"/>
              </a:spcBef>
              <a:spcAft>
                <a:spcPct val="0"/>
              </a:spcAft>
            </a:pPr>
            <a:r>
              <a:rPr lang="cs-CZ" sz="4000" kern="1200" dirty="0">
                <a:solidFill>
                  <a:srgbClr val="FFFFFF"/>
                </a:solidFill>
                <a:latin typeface="Arial" charset="0"/>
                <a:ea typeface="+mn-ea"/>
                <a:cs typeface="+mn-cs"/>
              </a:rPr>
              <a:t>IE8 </a:t>
            </a:r>
            <a:r>
              <a:rPr lang="cs-CZ" sz="4000" kern="1200" dirty="0" smtClean="0">
                <a:solidFill>
                  <a:srgbClr val="FFFFFF"/>
                </a:solidFill>
                <a:latin typeface="Arial" charset="0"/>
                <a:ea typeface="+mn-ea"/>
                <a:cs typeface="+mn-cs"/>
              </a:rPr>
              <a:t>- </a:t>
            </a:r>
            <a:r>
              <a:rPr lang="cs-CZ" sz="4000" kern="1200" dirty="0" err="1" smtClean="0">
                <a:solidFill>
                  <a:srgbClr val="FFFFFF"/>
                </a:solidFill>
                <a:latin typeface="Arial" charset="0"/>
                <a:ea typeface="+mn-ea"/>
                <a:cs typeface="+mn-cs"/>
              </a:rPr>
              <a:t>WebSlice</a:t>
            </a:r>
            <a:r>
              <a:rPr lang="cs-CZ" sz="4000" dirty="0" smtClean="0">
                <a:solidFill>
                  <a:srgbClr val="FFFFFF"/>
                </a:solidFill>
                <a:latin typeface="Arial" charset="0"/>
              </a:rPr>
              <a:t>, </a:t>
            </a:r>
            <a:r>
              <a:rPr lang="cs-CZ" sz="4000" kern="1200" dirty="0" smtClean="0">
                <a:solidFill>
                  <a:srgbClr val="FFFFFF"/>
                </a:solidFill>
                <a:latin typeface="Arial" charset="0"/>
                <a:ea typeface="+mn-ea"/>
                <a:cs typeface="+mn-cs"/>
              </a:rPr>
              <a:t>akcelerátory a </a:t>
            </a:r>
            <a:r>
              <a:rPr lang="cs-CZ" sz="4000" dirty="0" smtClean="0">
                <a:solidFill>
                  <a:srgbClr val="FFFFFF"/>
                </a:solidFill>
                <a:latin typeface="Arial" charset="0"/>
              </a:rPr>
              <a:t>vizuální vyhledávání</a:t>
            </a:r>
            <a:endParaRPr lang="cs-CZ" sz="4000" kern="1200" dirty="0">
              <a:solidFill>
                <a:srgbClr val="FFFFFF"/>
              </a:solidFill>
              <a:latin typeface="Arial" charset="0"/>
              <a:ea typeface="+mn-ea"/>
              <a:cs typeface="+mn-cs"/>
            </a:endParaRPr>
          </a:p>
          <a:p>
            <a:pPr algn="l" defTabSz="1217613" rtl="0" fontAlgn="base">
              <a:spcBef>
                <a:spcPct val="0"/>
              </a:spcBef>
              <a:spcAft>
                <a:spcPct val="0"/>
              </a:spcAft>
            </a:pPr>
            <a:endParaRPr lang="cs-CZ" sz="4000" kern="1200" dirty="0">
              <a:solidFill>
                <a:srgbClr val="FFFFFF"/>
              </a:solidFill>
              <a:latin typeface="Arial" charset="0"/>
              <a:ea typeface="+mn-ea"/>
              <a:cs typeface="+mn-cs"/>
            </a:endParaRPr>
          </a:p>
          <a:p>
            <a:pPr algn="l" defTabSz="1217613" rtl="0" fontAlgn="base">
              <a:spcBef>
                <a:spcPct val="0"/>
              </a:spcBef>
              <a:spcAft>
                <a:spcPct val="0"/>
              </a:spcAft>
            </a:pPr>
            <a:endParaRPr lang="cs-CZ" sz="4000" kern="1200" dirty="0" smtClean="0">
              <a:solidFill>
                <a:srgbClr val="FFFFFF"/>
              </a:solidFill>
              <a:latin typeface="Arial" charset="0"/>
              <a:ea typeface="+mn-ea"/>
              <a:cs typeface="+mn-cs"/>
            </a:endParaRPr>
          </a:p>
          <a:p>
            <a:pPr algn="l" defTabSz="1217613" rtl="0" fontAlgn="base">
              <a:spcBef>
                <a:spcPct val="0"/>
              </a:spcBef>
              <a:spcAft>
                <a:spcPct val="0"/>
              </a:spcAft>
            </a:pPr>
            <a:r>
              <a:rPr lang="cs-CZ" sz="4000" dirty="0" smtClean="0">
                <a:solidFill>
                  <a:srgbClr val="FFFFFF"/>
                </a:solidFill>
                <a:latin typeface="Arial" charset="0"/>
              </a:rPr>
              <a:t>Jakub Černý</a:t>
            </a:r>
          </a:p>
          <a:p>
            <a:pPr defTabSz="1217613" fontAlgn="base">
              <a:spcBef>
                <a:spcPct val="0"/>
              </a:spcBef>
              <a:spcAft>
                <a:spcPct val="0"/>
              </a:spcAft>
            </a:pPr>
            <a:r>
              <a:rPr lang="cs-CZ" sz="2000" dirty="0" smtClean="0">
                <a:solidFill>
                  <a:srgbClr val="FFFFFF"/>
                </a:solidFill>
                <a:latin typeface="Arial" charset="0"/>
              </a:rPr>
              <a:t/>
            </a:r>
            <a:br>
              <a:rPr lang="cs-CZ" sz="2000" dirty="0" smtClean="0">
                <a:solidFill>
                  <a:srgbClr val="FFFFFF"/>
                </a:solidFill>
                <a:latin typeface="Arial" charset="0"/>
              </a:rPr>
            </a:br>
            <a:r>
              <a:rPr lang="cs-CZ" sz="2000" dirty="0" smtClean="0">
                <a:solidFill>
                  <a:srgbClr val="FFFFFF"/>
                </a:solidFill>
                <a:latin typeface="Arial" charset="0"/>
              </a:rPr>
              <a:t>Produktový manažer fulltextového vyhledávání a Seznam Software</a:t>
            </a:r>
            <a:endParaRPr lang="cs-CZ" sz="2000" kern="1200" dirty="0">
              <a:solidFill>
                <a:srgbClr val="FFFFFF"/>
              </a:solidFill>
              <a:latin typeface="Arial" charset="0"/>
              <a:ea typeface="+mn-ea"/>
              <a:cs typeface="+mn-cs"/>
            </a:endParaRPr>
          </a:p>
          <a:p>
            <a:pPr algn="l" defTabSz="1217613" rtl="0" fontAlgn="base">
              <a:spcBef>
                <a:spcPct val="0"/>
              </a:spcBef>
              <a:spcAft>
                <a:spcPct val="0"/>
              </a:spcAft>
            </a:pPr>
            <a:r>
              <a:rPr lang="cs-CZ" sz="2800" kern="1200" dirty="0" smtClean="0">
                <a:solidFill>
                  <a:srgbClr val="FFFFFF"/>
                </a:solidFill>
                <a:latin typeface="Arial" charset="0"/>
                <a:ea typeface="+mn-ea"/>
                <a:cs typeface="+mn-cs"/>
              </a:rPr>
              <a:t>Seznam.cz, a.s</a:t>
            </a:r>
            <a:endParaRPr lang="en-US" sz="3200" kern="1200" dirty="0">
              <a:solidFill>
                <a:srgbClr val="FFFFFF"/>
              </a:solidFill>
              <a:latin typeface="Arial"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Shrnutí</a:t>
            </a:r>
            <a:endParaRPr lang="en-US" dirty="0"/>
          </a:p>
        </p:txBody>
      </p:sp>
      <p:sp>
        <p:nvSpPr>
          <p:cNvPr id="3" name="Text Placeholder 2"/>
          <p:cNvSpPr>
            <a:spLocks noGrp="1"/>
          </p:cNvSpPr>
          <p:nvPr>
            <p:ph type="body" sz="quarter" idx="10"/>
          </p:nvPr>
        </p:nvSpPr>
        <p:spPr>
          <a:xfrm>
            <a:off x="353708" y="1325701"/>
            <a:ext cx="8382000" cy="4653582"/>
          </a:xfrm>
        </p:spPr>
        <p:txBody>
          <a:bodyPr/>
          <a:lstStyle/>
          <a:p>
            <a:pPr>
              <a:lnSpc>
                <a:spcPct val="100000"/>
              </a:lnSpc>
            </a:pPr>
            <a:r>
              <a:rPr lang="en-US" sz="2400" dirty="0" smtClean="0"/>
              <a:t>WPF </a:t>
            </a:r>
            <a:r>
              <a:rPr lang="cs-CZ" sz="2400" dirty="0" smtClean="0"/>
              <a:t>je platformou pro vytváření moderních aplikací</a:t>
            </a:r>
            <a:endParaRPr lang="en-US" sz="2400" dirty="0" smtClean="0"/>
          </a:p>
          <a:p>
            <a:pPr lvl="1">
              <a:lnSpc>
                <a:spcPct val="100000"/>
              </a:lnSpc>
            </a:pPr>
            <a:r>
              <a:rPr lang="cs-CZ" sz="2000" dirty="0" smtClean="0"/>
              <a:t>Velmi vhodné tam, kde je intenzivní vizualizace</a:t>
            </a:r>
            <a:endParaRPr lang="en-US" sz="2000" dirty="0" smtClean="0"/>
          </a:p>
          <a:p>
            <a:pPr lvl="1">
              <a:lnSpc>
                <a:spcPct val="100000"/>
              </a:lnSpc>
            </a:pPr>
            <a:r>
              <a:rPr lang="cs-CZ" sz="2000" dirty="0" smtClean="0"/>
              <a:t>Vyzrálá technologie 3 ½ generace </a:t>
            </a:r>
            <a:endParaRPr lang="en-US" sz="2000" dirty="0" smtClean="0"/>
          </a:p>
          <a:p>
            <a:pPr lvl="1">
              <a:lnSpc>
                <a:spcPct val="100000"/>
              </a:lnSpc>
            </a:pPr>
            <a:r>
              <a:rPr lang="cs-CZ" sz="2000" dirty="0" smtClean="0"/>
              <a:t>Snadnější nasazení běhového prostředí</a:t>
            </a:r>
            <a:endParaRPr lang="en-US" sz="2000" dirty="0" smtClean="0"/>
          </a:p>
          <a:p>
            <a:pPr>
              <a:lnSpc>
                <a:spcPct val="100000"/>
              </a:lnSpc>
            </a:pPr>
            <a:r>
              <a:rPr lang="en-US" sz="2400" dirty="0" smtClean="0"/>
              <a:t>Silverlight 2 </a:t>
            </a:r>
            <a:r>
              <a:rPr lang="cs-CZ" sz="2400" dirty="0" smtClean="0"/>
              <a:t>je nástrojem pro </a:t>
            </a:r>
            <a:r>
              <a:rPr lang="en-US" sz="2400" dirty="0" smtClean="0"/>
              <a:t>Rich Internet Application</a:t>
            </a:r>
          </a:p>
          <a:p>
            <a:pPr lvl="1">
              <a:lnSpc>
                <a:spcPct val="100000"/>
              </a:lnSpc>
            </a:pPr>
            <a:r>
              <a:rPr lang="cs-CZ" sz="2000" dirty="0" smtClean="0"/>
              <a:t>Nezávislá platforma na redukované bázi </a:t>
            </a:r>
            <a:r>
              <a:rPr lang="en-US" sz="2000" dirty="0" smtClean="0"/>
              <a:t>.NET Framework 3.5</a:t>
            </a:r>
            <a:endParaRPr lang="cs-CZ" sz="2000" dirty="0" smtClean="0"/>
          </a:p>
          <a:p>
            <a:pPr lvl="1">
              <a:lnSpc>
                <a:spcPct val="100000"/>
              </a:lnSpc>
            </a:pPr>
            <a:r>
              <a:rPr lang="cs-CZ" sz="2000" dirty="0" smtClean="0"/>
              <a:t>Můžete nyní vyžít znalostí z vývoje .NET aplikací</a:t>
            </a:r>
          </a:p>
          <a:p>
            <a:pPr>
              <a:lnSpc>
                <a:spcPct val="100000"/>
              </a:lnSpc>
            </a:pPr>
            <a:r>
              <a:rPr lang="en-US" sz="2400" dirty="0" smtClean="0"/>
              <a:t>Visual Studio 2008 and Expression Blend </a:t>
            </a:r>
            <a:r>
              <a:rPr lang="cs-CZ" sz="2400" dirty="0" smtClean="0"/>
              <a:t>spojují práci vývojáře a </a:t>
            </a:r>
            <a:r>
              <a:rPr lang="cs-CZ" sz="2400" dirty="0" smtClean="0"/>
              <a:t>designéra</a:t>
            </a:r>
            <a:endParaRPr lang="en-US" sz="2400" dirty="0" smtClean="0"/>
          </a:p>
          <a:p>
            <a:pPr>
              <a:lnSpc>
                <a:spcPct val="100000"/>
              </a:lnSpc>
            </a:pPr>
            <a:r>
              <a:rPr lang="en-US" sz="2400" dirty="0" smtClean="0"/>
              <a:t>IE8 pro</a:t>
            </a:r>
            <a:r>
              <a:rPr lang="cs-CZ" sz="2400" dirty="0" smtClean="0"/>
              <a:t>šel významnou změnou v oblasti zjednodušení práce, zvýšení produktivity, bezpečnosti, privátnosti a spolehlivosti</a:t>
            </a:r>
            <a:endParaRPr lang="en-US" sz="24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Informační zdroje</a:t>
            </a:r>
            <a:endParaRPr lang="en-US" dirty="0"/>
          </a:p>
        </p:txBody>
      </p:sp>
      <p:sp>
        <p:nvSpPr>
          <p:cNvPr id="6" name="Text Placeholder 5"/>
          <p:cNvSpPr>
            <a:spLocks noGrp="1"/>
          </p:cNvSpPr>
          <p:nvPr>
            <p:ph type="body" sz="quarter" idx="10"/>
          </p:nvPr>
        </p:nvSpPr>
        <p:spPr>
          <a:xfrm>
            <a:off x="353708" y="1407887"/>
            <a:ext cx="8382000" cy="4259628"/>
          </a:xfrm>
        </p:spPr>
        <p:txBody>
          <a:bodyPr/>
          <a:lstStyle/>
          <a:p>
            <a:r>
              <a:rPr lang="cs-CZ" sz="2400" dirty="0" smtClean="0"/>
              <a:t>Komunitní stránky</a:t>
            </a:r>
          </a:p>
          <a:p>
            <a:pPr lvl="1">
              <a:buNone/>
            </a:pPr>
            <a:r>
              <a:rPr lang="cs-CZ" dirty="0" smtClean="0"/>
              <a:t>  </a:t>
            </a:r>
            <a:r>
              <a:rPr lang="en-US" dirty="0" smtClean="0"/>
              <a:t>silverlight.net </a:t>
            </a:r>
          </a:p>
          <a:p>
            <a:r>
              <a:rPr lang="cs-CZ" sz="2400" dirty="0" smtClean="0"/>
              <a:t>Hlavní produktové stránky</a:t>
            </a:r>
          </a:p>
          <a:p>
            <a:pPr lvl="1">
              <a:buNone/>
            </a:pPr>
            <a:r>
              <a:rPr lang="cs-CZ" dirty="0" smtClean="0"/>
              <a:t>  </a:t>
            </a:r>
            <a:r>
              <a:rPr lang="en-US" dirty="0" smtClean="0"/>
              <a:t>www.microsoft.com/silverlight</a:t>
            </a:r>
            <a:endParaRPr lang="cs-CZ" dirty="0" smtClean="0"/>
          </a:p>
          <a:p>
            <a:pPr lvl="1">
              <a:buNone/>
            </a:pPr>
            <a:r>
              <a:rPr lang="cs-CZ" sz="2000" dirty="0" smtClean="0"/>
              <a:t>  </a:t>
            </a:r>
            <a:r>
              <a:rPr lang="en-US" sz="2000" dirty="0" smtClean="0"/>
              <a:t> www.microsoft.com/net/WindowsPresentationFoundation.aspx</a:t>
            </a:r>
          </a:p>
          <a:p>
            <a:pPr lvl="1">
              <a:buNone/>
            </a:pPr>
            <a:r>
              <a:rPr lang="en-US" sz="2000" dirty="0" smtClean="0"/>
              <a:t>   www.microsoft.cz/ie8</a:t>
            </a:r>
            <a:endParaRPr lang="en-US" sz="2000" dirty="0" smtClean="0"/>
          </a:p>
          <a:p>
            <a:r>
              <a:rPr lang="en-US" sz="2400" dirty="0" smtClean="0"/>
              <a:t>MSDN </a:t>
            </a:r>
            <a:r>
              <a:rPr lang="cs-CZ" sz="2400" dirty="0" smtClean="0"/>
              <a:t>Centrum</a:t>
            </a:r>
          </a:p>
          <a:p>
            <a:pPr>
              <a:buNone/>
            </a:pPr>
            <a:r>
              <a:rPr lang="cs-CZ" sz="2400" dirty="0" smtClean="0"/>
              <a:t>	  </a:t>
            </a:r>
            <a:r>
              <a:rPr lang="en-US" sz="2400" dirty="0" smtClean="0"/>
              <a:t>msdn.microsoft.com/</a:t>
            </a:r>
            <a:r>
              <a:rPr lang="en-US" sz="2400" dirty="0" err="1" smtClean="0"/>
              <a:t>silverlight</a:t>
            </a:r>
            <a:r>
              <a:rPr lang="en-US" sz="2400" dirty="0" smtClean="0"/>
              <a:t> </a:t>
            </a:r>
            <a:endParaRPr lang="cs-CZ" sz="2400" dirty="0" smtClean="0"/>
          </a:p>
          <a:p>
            <a:pPr>
              <a:buNone/>
            </a:pPr>
            <a:r>
              <a:rPr lang="cs-CZ" sz="2400" dirty="0" smtClean="0"/>
              <a:t> 	  m</a:t>
            </a:r>
            <a:r>
              <a:rPr lang="en-US" sz="2400" dirty="0" smtClean="0"/>
              <a:t>sdn.microsoft.com/</a:t>
            </a:r>
            <a:r>
              <a:rPr lang="cs-CZ" sz="2400" dirty="0" err="1" smtClean="0"/>
              <a:t>wpf</a:t>
            </a:r>
            <a:endParaRPr lang="en-US" sz="2400" dirty="0" smtClean="0"/>
          </a:p>
          <a:p>
            <a:r>
              <a:rPr lang="en-US" sz="2400" dirty="0" smtClean="0"/>
              <a:t>Online F</a:t>
            </a:r>
            <a:r>
              <a:rPr lang="cs-CZ" sz="2400" dirty="0" err="1" smtClean="0"/>
              <a:t>óra</a:t>
            </a:r>
            <a:endParaRPr lang="cs-CZ" sz="2400" dirty="0" smtClean="0"/>
          </a:p>
          <a:p>
            <a:pPr>
              <a:buNone/>
            </a:pPr>
            <a:r>
              <a:rPr lang="cs-CZ" sz="2400" dirty="0" smtClean="0"/>
              <a:t>	  </a:t>
            </a:r>
            <a:r>
              <a:rPr lang="en-US" sz="2400" dirty="0" smtClean="0"/>
              <a:t>silverlight.net/forums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2"/>
          <a:stretch>
            <a:fillRect/>
          </a:stretch>
        </p:blipFill>
        <p:spPr bwMode="black">
          <a:xfrm>
            <a:off x="1990992" y="2845597"/>
            <a:ext cx="5161359" cy="1193003"/>
          </a:xfrm>
          <a:prstGeom prst="rect">
            <a:avLst/>
          </a:prstGeom>
          <a:noFill/>
          <a:ln>
            <a:noFill/>
          </a:ln>
          <a:effectLst>
            <a:outerShdw blurRad="139700" algn="tl" rotWithShape="0">
              <a:schemeClr val="accent3"/>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419" y="2879255"/>
            <a:ext cx="5738096" cy="2049792"/>
          </a:xfrm>
        </p:spPr>
        <p:txBody>
          <a:bodyPr/>
          <a:lstStyle/>
          <a:p>
            <a:pPr algn="l"/>
            <a:r>
              <a:rPr lang="cs-CZ" sz="2800" dirty="0" smtClean="0"/>
              <a:t>První zákon Davida </a:t>
            </a:r>
            <a:r>
              <a:rPr lang="cs-CZ" sz="2800" dirty="0" err="1" smtClean="0"/>
              <a:t>Platta</a:t>
            </a:r>
            <a:r>
              <a:rPr lang="cs-CZ" sz="2800" dirty="0" smtClean="0"/>
              <a:t>*:</a:t>
            </a:r>
            <a:br>
              <a:rPr lang="cs-CZ" sz="2800" dirty="0" smtClean="0"/>
            </a:br>
            <a:r>
              <a:rPr lang="cs-CZ" sz="4000" dirty="0" smtClean="0"/>
              <a:t/>
            </a:r>
            <a:br>
              <a:rPr lang="cs-CZ" sz="4000" dirty="0" smtClean="0"/>
            </a:br>
            <a:r>
              <a:rPr lang="cs-CZ" sz="4000" dirty="0" smtClean="0"/>
              <a:t>Poznej svého uživatele,</a:t>
            </a:r>
            <a:br>
              <a:rPr lang="cs-CZ" sz="4000" dirty="0" smtClean="0"/>
            </a:br>
            <a:r>
              <a:rPr lang="cs-CZ" sz="4000" dirty="0" smtClean="0"/>
              <a:t>není totiž jako ty.</a:t>
            </a:r>
            <a:endParaRPr lang="en-US" sz="4000" dirty="0"/>
          </a:p>
        </p:txBody>
      </p:sp>
      <p:sp>
        <p:nvSpPr>
          <p:cNvPr id="3" name="Subtitle 2"/>
          <p:cNvSpPr>
            <a:spLocks noGrp="1"/>
          </p:cNvSpPr>
          <p:nvPr>
            <p:ph type="subTitle" idx="1"/>
          </p:nvPr>
        </p:nvSpPr>
        <p:spPr>
          <a:xfrm>
            <a:off x="966111" y="5912540"/>
            <a:ext cx="5545242" cy="249299"/>
          </a:xfrm>
        </p:spPr>
        <p:txBody>
          <a:bodyPr/>
          <a:lstStyle/>
          <a:p>
            <a:pPr algn="l"/>
            <a:r>
              <a:rPr lang="cs-CZ" sz="1800" dirty="0" smtClean="0"/>
              <a:t>*David </a:t>
            </a:r>
            <a:r>
              <a:rPr lang="cs-CZ" sz="1800" dirty="0" err="1" smtClean="0"/>
              <a:t>Platt</a:t>
            </a:r>
            <a:r>
              <a:rPr lang="cs-CZ" sz="1800" dirty="0" smtClean="0"/>
              <a:t>, ředitel </a:t>
            </a:r>
            <a:r>
              <a:rPr lang="cs-CZ" sz="1800" dirty="0" err="1" smtClean="0"/>
              <a:t>Rolling</a:t>
            </a:r>
            <a:r>
              <a:rPr lang="cs-CZ" sz="1800" dirty="0" smtClean="0"/>
              <a:t> </a:t>
            </a:r>
            <a:r>
              <a:rPr lang="cs-CZ" sz="1800" dirty="0" err="1" smtClean="0"/>
              <a:t>Thunder</a:t>
            </a:r>
            <a:r>
              <a:rPr lang="cs-CZ" sz="1800" dirty="0" smtClean="0"/>
              <a:t> </a:t>
            </a:r>
            <a:r>
              <a:rPr lang="cs-CZ" sz="1800" dirty="0" err="1" smtClean="0"/>
              <a:t>Computing</a:t>
            </a:r>
            <a:r>
              <a:rPr lang="cs-CZ" sz="1800" dirty="0" smtClean="0"/>
              <a:t>, Inc.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08" y="498478"/>
            <a:ext cx="8381802" cy="553998"/>
          </a:xfrm>
        </p:spPr>
        <p:txBody>
          <a:bodyPr/>
          <a:lstStyle/>
          <a:p>
            <a:r>
              <a:rPr lang="cs-CZ" sz="4000" dirty="0" smtClean="0"/>
              <a:t>Uživatelská zkušenost opravdu funguje</a:t>
            </a:r>
            <a:endParaRPr lang="en-US" sz="4000" dirty="0"/>
          </a:p>
        </p:txBody>
      </p:sp>
      <p:pic>
        <p:nvPicPr>
          <p:cNvPr id="2050" name="Picture 2" descr="Pile of mobile phones for story about changing tariffs"/>
          <p:cNvPicPr>
            <a:picLocks noChangeAspect="1" noChangeArrowheads="1"/>
          </p:cNvPicPr>
          <p:nvPr/>
        </p:nvPicPr>
        <p:blipFill>
          <a:blip r:embed="rId2"/>
          <a:srcRect/>
          <a:stretch>
            <a:fillRect/>
          </a:stretch>
        </p:blipFill>
        <p:spPr bwMode="auto">
          <a:xfrm>
            <a:off x="609601" y="1548793"/>
            <a:ext cx="2402118" cy="3785207"/>
          </a:xfrm>
          <a:prstGeom prst="rect">
            <a:avLst/>
          </a:prstGeom>
          <a:noFill/>
        </p:spPr>
      </p:pic>
      <p:pic>
        <p:nvPicPr>
          <p:cNvPr id="2052" name="Picture 4" descr="iPhone"/>
          <p:cNvPicPr>
            <a:picLocks noChangeAspect="1" noChangeArrowheads="1"/>
          </p:cNvPicPr>
          <p:nvPr/>
        </p:nvPicPr>
        <p:blipFill>
          <a:blip r:embed="rId3"/>
          <a:srcRect/>
          <a:stretch>
            <a:fillRect/>
          </a:stretch>
        </p:blipFill>
        <p:spPr bwMode="auto">
          <a:xfrm>
            <a:off x="5008733" y="1600200"/>
            <a:ext cx="2497148" cy="3738465"/>
          </a:xfrm>
          <a:prstGeom prst="rect">
            <a:avLst/>
          </a:prstGeom>
          <a:noFill/>
        </p:spPr>
      </p:pic>
      <p:grpSp>
        <p:nvGrpSpPr>
          <p:cNvPr id="3" name="Group 11"/>
          <p:cNvGrpSpPr/>
          <p:nvPr/>
        </p:nvGrpSpPr>
        <p:grpSpPr>
          <a:xfrm>
            <a:off x="3429000" y="1524000"/>
            <a:ext cx="5550779" cy="3818599"/>
            <a:chOff x="4731658" y="1718810"/>
            <a:chExt cx="7399110" cy="4522332"/>
          </a:xfrm>
        </p:grpSpPr>
        <p:pic>
          <p:nvPicPr>
            <p:cNvPr id="2058" name="Picture 10" descr="zavřít obrázek">
              <a:hlinkClick r:id="rId4" tooltip="zavřít obrázek"/>
            </p:cNvPr>
            <p:cNvPicPr>
              <a:picLocks noChangeAspect="1" noChangeArrowheads="1"/>
            </p:cNvPicPr>
            <p:nvPr/>
          </p:nvPicPr>
          <p:blipFill>
            <a:blip r:embed="rId5"/>
            <a:srcRect l="18846" t="3395" r="18586" b="2982"/>
            <a:stretch>
              <a:fillRect/>
            </a:stretch>
          </p:blipFill>
          <p:spPr bwMode="auto">
            <a:xfrm>
              <a:off x="4731658" y="1727201"/>
              <a:ext cx="2917372" cy="4499856"/>
            </a:xfrm>
            <a:prstGeom prst="rect">
              <a:avLst/>
            </a:prstGeom>
            <a:noFill/>
          </p:spPr>
        </p:pic>
        <p:pic>
          <p:nvPicPr>
            <p:cNvPr id="2064" name="Picture 16" descr="http://www.htc.com/uploadedImages/Common/Shared_Image/Gallery/HTC_Touch_HD/large7.jpg"/>
            <p:cNvPicPr>
              <a:picLocks noChangeAspect="1" noChangeArrowheads="1"/>
            </p:cNvPicPr>
            <p:nvPr/>
          </p:nvPicPr>
          <p:blipFill>
            <a:blip r:embed="rId6"/>
            <a:srcRect l="6842" r="39029"/>
            <a:stretch>
              <a:fillRect/>
            </a:stretch>
          </p:blipFill>
          <p:spPr bwMode="auto">
            <a:xfrm>
              <a:off x="7663543" y="1718810"/>
              <a:ext cx="4467225" cy="4522332"/>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p:cTn id="13" dur="1000" fill="hold"/>
                                        <p:tgtEl>
                                          <p:spTgt spid="2052"/>
                                        </p:tgtEl>
                                        <p:attrNameLst>
                                          <p:attrName>ppt_w</p:attrName>
                                        </p:attrNameLst>
                                      </p:cBhvr>
                                      <p:tavLst>
                                        <p:tav tm="0">
                                          <p:val>
                                            <p:strVal val="#ppt_w*2.5"/>
                                          </p:val>
                                        </p:tav>
                                        <p:tav tm="100000">
                                          <p:val>
                                            <p:strVal val="#ppt_w"/>
                                          </p:val>
                                        </p:tav>
                                      </p:tavLst>
                                    </p:anim>
                                    <p:anim calcmode="lin" valueType="num">
                                      <p:cBhvr>
                                        <p:cTn id="14" dur="1000" fill="hold"/>
                                        <p:tgtEl>
                                          <p:spTgt spid="2052"/>
                                        </p:tgtEl>
                                        <p:attrNameLst>
                                          <p:attrName>ppt_h</p:attrName>
                                        </p:attrNameLst>
                                      </p:cBhvr>
                                      <p:tavLst>
                                        <p:tav tm="0">
                                          <p:val>
                                            <p:strVal val="#ppt_h*0.01"/>
                                          </p:val>
                                        </p:tav>
                                        <p:tav tm="100000">
                                          <p:val>
                                            <p:strVal val="#ppt_h"/>
                                          </p:val>
                                        </p:tav>
                                      </p:tavLst>
                                    </p:anim>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h+1"/>
                                          </p:val>
                                        </p:tav>
                                        <p:tav tm="100000">
                                          <p:val>
                                            <p:strVal val="#ppt_y"/>
                                          </p:val>
                                        </p:tav>
                                      </p:tavLst>
                                    </p:anim>
                                    <p:animEffect transition="in" filter="fade">
                                      <p:cBhvr>
                                        <p:cTn id="17" dur="1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xit" presetSubtype="0" fill="hold" nodeType="clickEffect">
                                  <p:stCondLst>
                                    <p:cond delay="0"/>
                                  </p:stCondLst>
                                  <p:childTnLst>
                                    <p:animEffect transition="out" filter="fade">
                                      <p:cBhvr>
                                        <p:cTn id="21" dur="3000"/>
                                        <p:tgtEl>
                                          <p:spTgt spid="2052"/>
                                        </p:tgtEl>
                                      </p:cBhvr>
                                    </p:animEffect>
                                    <p:anim calcmode="lin" valueType="num">
                                      <p:cBhvr>
                                        <p:cTn id="22" dur="3000"/>
                                        <p:tgtEl>
                                          <p:spTgt spid="2052"/>
                                        </p:tgtEl>
                                        <p:attrNameLst>
                                          <p:attrName>style.rotation</p:attrName>
                                        </p:attrNameLst>
                                      </p:cBhvr>
                                      <p:tavLst>
                                        <p:tav tm="0">
                                          <p:val>
                                            <p:fltVal val="0"/>
                                          </p:val>
                                        </p:tav>
                                        <p:tav tm="100000">
                                          <p:val>
                                            <p:fltVal val="720"/>
                                          </p:val>
                                        </p:tav>
                                      </p:tavLst>
                                    </p:anim>
                                    <p:anim calcmode="lin" valueType="num">
                                      <p:cBhvr>
                                        <p:cTn id="23" dur="3000"/>
                                        <p:tgtEl>
                                          <p:spTgt spid="2052"/>
                                        </p:tgtEl>
                                        <p:attrNameLst>
                                          <p:attrName>ppt_h</p:attrName>
                                        </p:attrNameLst>
                                      </p:cBhvr>
                                      <p:tavLst>
                                        <p:tav tm="0">
                                          <p:val>
                                            <p:strVal val="ppt_h"/>
                                          </p:val>
                                        </p:tav>
                                        <p:tav tm="100000">
                                          <p:val>
                                            <p:fltVal val="0"/>
                                          </p:val>
                                        </p:tav>
                                      </p:tavLst>
                                    </p:anim>
                                    <p:anim calcmode="lin" valueType="num">
                                      <p:cBhvr>
                                        <p:cTn id="24" dur="3000"/>
                                        <p:tgtEl>
                                          <p:spTgt spid="2052"/>
                                        </p:tgtEl>
                                        <p:attrNameLst>
                                          <p:attrName>ppt_w</p:attrName>
                                        </p:attrNameLst>
                                      </p:cBhvr>
                                      <p:tavLst>
                                        <p:tav tm="0">
                                          <p:val>
                                            <p:strVal val="ppt_w"/>
                                          </p:val>
                                        </p:tav>
                                        <p:tav tm="100000">
                                          <p:val>
                                            <p:fltVal val="0"/>
                                          </p:val>
                                        </p:tav>
                                      </p:tavLst>
                                    </p:anim>
                                    <p:set>
                                      <p:cBhvr>
                                        <p:cTn id="25" dur="1" fill="hold">
                                          <p:stCondLst>
                                            <p:cond delay="2999"/>
                                          </p:stCondLst>
                                        </p:cTn>
                                        <p:tgtEl>
                                          <p:spTgt spid="2052"/>
                                        </p:tgtEl>
                                        <p:attrNameLst>
                                          <p:attrName>style.visibility</p:attrName>
                                        </p:attrNameLst>
                                      </p:cBhvr>
                                      <p:to>
                                        <p:strVal val="hidden"/>
                                      </p:to>
                                    </p:set>
                                  </p:childTnLst>
                                </p:cTn>
                              </p:par>
                              <p:par>
                                <p:cTn id="26" presetID="35" presetClass="path" presetSubtype="0" accel="50000" decel="50000" fill="hold" nodeType="withEffect">
                                  <p:stCondLst>
                                    <p:cond delay="0"/>
                                  </p:stCondLst>
                                  <p:childTnLst>
                                    <p:animMotion origin="layout" path="M -1.38889E-6 8.51064E-7 L -0.47587 8.51064E-7 " pathEditMode="relative" rAng="0" ptsTypes="AA">
                                      <p:cBhvr>
                                        <p:cTn id="27" dur="2000" fill="hold"/>
                                        <p:tgtEl>
                                          <p:spTgt spid="2052"/>
                                        </p:tgtEl>
                                        <p:attrNameLst>
                                          <p:attrName>ppt_x</p:attrName>
                                          <p:attrName>ppt_y</p:attrName>
                                        </p:attrNameLst>
                                      </p:cBhvr>
                                      <p:rCtr x="-238" y="0"/>
                                    </p:animMotion>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Microsoft UI aplikační platforma</a:t>
            </a:r>
            <a:endParaRPr lang="en-US" dirty="0"/>
          </a:p>
        </p:txBody>
      </p:sp>
      <p:sp>
        <p:nvSpPr>
          <p:cNvPr id="6" name="Isosceles Triangle 5"/>
          <p:cNvSpPr/>
          <p:nvPr/>
        </p:nvSpPr>
        <p:spPr bwMode="auto">
          <a:xfrm>
            <a:off x="2057400" y="1905000"/>
            <a:ext cx="4506652" cy="3885045"/>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7" name="Oval 6"/>
          <p:cNvSpPr/>
          <p:nvPr/>
        </p:nvSpPr>
        <p:spPr bwMode="auto">
          <a:xfrm>
            <a:off x="3100754" y="3276600"/>
            <a:ext cx="2438400" cy="24384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8" name="TextBox 7"/>
          <p:cNvSpPr txBox="1"/>
          <p:nvPr/>
        </p:nvSpPr>
        <p:spPr>
          <a:xfrm>
            <a:off x="6583114" y="5486400"/>
            <a:ext cx="795411" cy="461665"/>
          </a:xfrm>
          <a:prstGeom prst="rect">
            <a:avLst/>
          </a:prstGeom>
          <a:noFill/>
        </p:spPr>
        <p:txBody>
          <a:bodyPr wrap="none" rtlCol="0">
            <a:spAutoFit/>
          </a:bodyPr>
          <a:lstStyle/>
          <a:p>
            <a:pPr algn="l" defTabSz="1217613" rtl="0" fontAlgn="base">
              <a:spcBef>
                <a:spcPct val="0"/>
              </a:spcBef>
              <a:spcAft>
                <a:spcPct val="0"/>
              </a:spcAft>
            </a:pPr>
            <a:r>
              <a:rPr lang="en-US" sz="2400" kern="1200" dirty="0">
                <a:solidFill>
                  <a:srgbClr val="9CF008">
                    <a:lumMod val="20000"/>
                    <a:lumOff val="80000"/>
                  </a:srgbClr>
                </a:solidFill>
                <a:latin typeface="Segoe"/>
                <a:ea typeface="+mn-ea"/>
                <a:cs typeface="+mn-cs"/>
              </a:rPr>
              <a:t>WPF</a:t>
            </a:r>
          </a:p>
        </p:txBody>
      </p:sp>
      <p:sp>
        <p:nvSpPr>
          <p:cNvPr id="9" name="TextBox 8"/>
          <p:cNvSpPr txBox="1"/>
          <p:nvPr/>
        </p:nvSpPr>
        <p:spPr>
          <a:xfrm>
            <a:off x="381000" y="5486400"/>
            <a:ext cx="1510350" cy="461665"/>
          </a:xfrm>
          <a:prstGeom prst="rect">
            <a:avLst/>
          </a:prstGeom>
          <a:noFill/>
        </p:spPr>
        <p:txBody>
          <a:bodyPr wrap="none" rtlCol="0">
            <a:spAutoFit/>
          </a:bodyPr>
          <a:lstStyle/>
          <a:p>
            <a:pPr algn="l" defTabSz="1217613" rtl="0" fontAlgn="base">
              <a:spcBef>
                <a:spcPct val="0"/>
              </a:spcBef>
              <a:spcAft>
                <a:spcPct val="0"/>
              </a:spcAft>
            </a:pPr>
            <a:r>
              <a:rPr lang="en-US" sz="2400" kern="1200" dirty="0">
                <a:solidFill>
                  <a:srgbClr val="9CF008">
                    <a:lumMod val="20000"/>
                    <a:lumOff val="80000"/>
                  </a:srgbClr>
                </a:solidFill>
                <a:latin typeface="Segoe"/>
                <a:ea typeface="+mn-ea"/>
                <a:cs typeface="+mn-cs"/>
              </a:rPr>
              <a:t>Silverlight</a:t>
            </a:r>
          </a:p>
        </p:txBody>
      </p:sp>
      <p:sp>
        <p:nvSpPr>
          <p:cNvPr id="10" name="TextBox 9"/>
          <p:cNvSpPr txBox="1"/>
          <p:nvPr/>
        </p:nvSpPr>
        <p:spPr>
          <a:xfrm>
            <a:off x="3024726" y="1434880"/>
            <a:ext cx="2537874" cy="461665"/>
          </a:xfrm>
          <a:prstGeom prst="rect">
            <a:avLst/>
          </a:prstGeom>
          <a:noFill/>
        </p:spPr>
        <p:txBody>
          <a:bodyPr wrap="none" rtlCol="0">
            <a:spAutoFit/>
          </a:bodyPr>
          <a:lstStyle/>
          <a:p>
            <a:pPr algn="l" defTabSz="1217613" rtl="0" fontAlgn="base">
              <a:spcBef>
                <a:spcPct val="0"/>
              </a:spcBef>
              <a:spcAft>
                <a:spcPct val="0"/>
              </a:spcAft>
            </a:pPr>
            <a:r>
              <a:rPr lang="en-US" sz="2400" kern="1200" dirty="0">
                <a:solidFill>
                  <a:srgbClr val="9CF008">
                    <a:lumMod val="20000"/>
                    <a:lumOff val="80000"/>
                  </a:srgbClr>
                </a:solidFill>
                <a:latin typeface="Segoe"/>
                <a:ea typeface="+mn-ea"/>
                <a:cs typeface="+mn-cs"/>
              </a:rPr>
              <a:t>Silverlight Mobile</a:t>
            </a:r>
          </a:p>
        </p:txBody>
      </p:sp>
      <p:cxnSp>
        <p:nvCxnSpPr>
          <p:cNvPr id="12" name="Straight Connector 11"/>
          <p:cNvCxnSpPr>
            <a:stCxn id="7" idx="2"/>
            <a:endCxn id="7" idx="6"/>
          </p:cNvCxnSpPr>
          <p:nvPr/>
        </p:nvCxnSpPr>
        <p:spPr>
          <a:xfrm rot="10800000" flipH="1">
            <a:off x="3100754" y="4495800"/>
            <a:ext cx="2438400" cy="1588"/>
          </a:xfrm>
          <a:prstGeom prst="line">
            <a:avLst/>
          </a:prstGeom>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3772010" y="3657603"/>
            <a:ext cx="1104790" cy="646331"/>
          </a:xfrm>
          <a:prstGeom prst="rect">
            <a:avLst/>
          </a:prstGeom>
          <a:noFill/>
        </p:spPr>
        <p:txBody>
          <a:bodyPr wrap="none" rtlCol="0">
            <a:spAutoFit/>
          </a:bodyPr>
          <a:lstStyle/>
          <a:p>
            <a:pPr algn="l" defTabSz="1217613" rtl="0" fontAlgn="base">
              <a:spcBef>
                <a:spcPct val="0"/>
              </a:spcBef>
              <a:spcAft>
                <a:spcPct val="0"/>
              </a:spcAft>
            </a:pPr>
            <a:r>
              <a:rPr lang="en-US" sz="3600" kern="1200" dirty="0">
                <a:solidFill>
                  <a:srgbClr val="FFFFFF"/>
                </a:solidFill>
                <a:latin typeface="Segoe"/>
                <a:ea typeface="+mn-ea"/>
                <a:cs typeface="+mn-cs"/>
              </a:rPr>
              <a:t>.NET</a:t>
            </a:r>
          </a:p>
        </p:txBody>
      </p:sp>
      <p:sp>
        <p:nvSpPr>
          <p:cNvPr id="14" name="TextBox 13"/>
          <p:cNvSpPr txBox="1"/>
          <p:nvPr/>
        </p:nvSpPr>
        <p:spPr>
          <a:xfrm>
            <a:off x="3733800" y="4724412"/>
            <a:ext cx="1388522" cy="646331"/>
          </a:xfrm>
          <a:prstGeom prst="rect">
            <a:avLst/>
          </a:prstGeom>
          <a:noFill/>
        </p:spPr>
        <p:txBody>
          <a:bodyPr wrap="none" rtlCol="0">
            <a:spAutoFit/>
          </a:bodyPr>
          <a:lstStyle/>
          <a:p>
            <a:pPr algn="l" defTabSz="1217613" rtl="0" fontAlgn="base">
              <a:spcBef>
                <a:spcPct val="0"/>
              </a:spcBef>
              <a:spcAft>
                <a:spcPct val="0"/>
              </a:spcAft>
            </a:pPr>
            <a:r>
              <a:rPr lang="en-US" sz="3600" kern="1200" dirty="0">
                <a:solidFill>
                  <a:srgbClr val="FFFFFF"/>
                </a:solidFill>
                <a:latin typeface="Segoe"/>
                <a:ea typeface="+mn-ea"/>
                <a:cs typeface="+mn-cs"/>
              </a:rPr>
              <a:t>XAML</a:t>
            </a:r>
          </a:p>
        </p:txBody>
      </p:sp>
      <p:sp>
        <p:nvSpPr>
          <p:cNvPr id="15" name="TextBox 14"/>
          <p:cNvSpPr txBox="1"/>
          <p:nvPr/>
        </p:nvSpPr>
        <p:spPr>
          <a:xfrm>
            <a:off x="5106861" y="5328392"/>
            <a:ext cx="1293944" cy="461665"/>
          </a:xfrm>
          <a:prstGeom prst="rect">
            <a:avLst/>
          </a:prstGeom>
          <a:noFill/>
        </p:spPr>
        <p:txBody>
          <a:bodyPr wrap="none" rtlCol="0">
            <a:spAutoFit/>
          </a:bodyPr>
          <a:lstStyle/>
          <a:p>
            <a:pPr algn="r" defTabSz="1217613" rtl="0" fontAlgn="base">
              <a:spcBef>
                <a:spcPct val="0"/>
              </a:spcBef>
              <a:spcAft>
                <a:spcPct val="0"/>
              </a:spcAft>
            </a:pPr>
            <a:r>
              <a:rPr lang="en-US" sz="2400" kern="1200" dirty="0">
                <a:solidFill>
                  <a:srgbClr val="FFFFFF"/>
                </a:solidFill>
                <a:latin typeface="Segoe"/>
                <a:ea typeface="+mn-ea"/>
                <a:cs typeface="+mn-cs"/>
              </a:rPr>
              <a:t>Desktop</a:t>
            </a:r>
          </a:p>
        </p:txBody>
      </p:sp>
      <p:sp>
        <p:nvSpPr>
          <p:cNvPr id="16" name="TextBox 15"/>
          <p:cNvSpPr txBox="1"/>
          <p:nvPr/>
        </p:nvSpPr>
        <p:spPr>
          <a:xfrm>
            <a:off x="2209800" y="5334012"/>
            <a:ext cx="802464" cy="461665"/>
          </a:xfrm>
          <a:prstGeom prst="rect">
            <a:avLst/>
          </a:prstGeom>
          <a:noFill/>
        </p:spPr>
        <p:txBody>
          <a:bodyPr wrap="none" rtlCol="0">
            <a:spAutoFit/>
          </a:bodyPr>
          <a:lstStyle/>
          <a:p>
            <a:pPr algn="l" defTabSz="1217613" rtl="0" fontAlgn="base">
              <a:spcBef>
                <a:spcPct val="0"/>
              </a:spcBef>
              <a:spcAft>
                <a:spcPct val="0"/>
              </a:spcAft>
            </a:pPr>
            <a:r>
              <a:rPr lang="en-US" sz="2400" kern="1200" dirty="0">
                <a:solidFill>
                  <a:srgbClr val="FFFFFF"/>
                </a:solidFill>
                <a:latin typeface="Segoe"/>
                <a:ea typeface="+mn-ea"/>
                <a:cs typeface="+mn-cs"/>
              </a:rPr>
              <a:t>Web</a:t>
            </a:r>
          </a:p>
        </p:txBody>
      </p:sp>
      <p:sp>
        <p:nvSpPr>
          <p:cNvPr id="17" name="TextBox 16"/>
          <p:cNvSpPr txBox="1"/>
          <p:nvPr/>
        </p:nvSpPr>
        <p:spPr>
          <a:xfrm>
            <a:off x="3749568" y="2662535"/>
            <a:ext cx="1127232" cy="461665"/>
          </a:xfrm>
          <a:prstGeom prst="rect">
            <a:avLst/>
          </a:prstGeom>
          <a:noFill/>
        </p:spPr>
        <p:txBody>
          <a:bodyPr wrap="none" rtlCol="0">
            <a:spAutoFit/>
          </a:bodyPr>
          <a:lstStyle/>
          <a:p>
            <a:pPr algn="l" defTabSz="1217613" rtl="0" fontAlgn="base">
              <a:spcBef>
                <a:spcPct val="0"/>
              </a:spcBef>
              <a:spcAft>
                <a:spcPct val="0"/>
              </a:spcAft>
            </a:pPr>
            <a:r>
              <a:rPr lang="en-US" sz="2400" kern="1200" dirty="0">
                <a:solidFill>
                  <a:srgbClr val="FFFFFF"/>
                </a:solidFill>
                <a:latin typeface="Segoe"/>
                <a:ea typeface="+mn-ea"/>
                <a:cs typeface="+mn-cs"/>
              </a:rPr>
              <a:t>Mobile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74" name="Rectangle 18"/>
          <p:cNvSpPr>
            <a:spLocks noChangeArrowheads="1"/>
          </p:cNvSpPr>
          <p:nvPr/>
        </p:nvSpPr>
        <p:spPr bwMode="auto">
          <a:xfrm>
            <a:off x="4966994" y="1905000"/>
            <a:ext cx="3188524" cy="3352800"/>
          </a:xfrm>
          <a:prstGeom prst="rect">
            <a:avLst/>
          </a:prstGeom>
          <a:solidFill>
            <a:srgbClr val="FFFFFF">
              <a:alpha val="12157"/>
            </a:srgbClr>
          </a:solidFill>
          <a:ln w="9525" algn="ctr">
            <a:noFill/>
            <a:miter lim="800000"/>
            <a:headEnd/>
            <a:tailEnd/>
          </a:ln>
          <a:effectLst/>
        </p:spPr>
        <p:txBody>
          <a:bodyPr wrap="none" anchor="ctr"/>
          <a:lstStyle/>
          <a:p>
            <a:pPr marL="742950" indent="-285750" algn="ctr" defTabSz="1217613" rtl="0" fontAlgn="base">
              <a:lnSpc>
                <a:spcPct val="80000"/>
              </a:lnSpc>
              <a:spcBef>
                <a:spcPct val="20000"/>
              </a:spcBef>
              <a:spcAft>
                <a:spcPct val="0"/>
              </a:spcAft>
              <a:buClr>
                <a:srgbClr val="F47E3F"/>
              </a:buClr>
              <a:buSzPct val="65000"/>
              <a:buFont typeface="Wingdings" pitchFamily="2" charset="2"/>
              <a:buChar char="n"/>
            </a:pPr>
            <a:endParaRPr lang="en-GB" sz="1400" kern="1200">
              <a:solidFill>
                <a:srgbClr val="FFFFFF"/>
              </a:solidFill>
              <a:effectLst>
                <a:outerShdw blurRad="38100" dist="38100" dir="2700000" algn="tl">
                  <a:srgbClr val="000000"/>
                </a:outerShdw>
              </a:effectLst>
              <a:latin typeface="Segoe Semibold" pitchFamily="34" charset="0"/>
              <a:ea typeface="+mn-ea"/>
              <a:cs typeface="Arial" pitchFamily="34" charset="0"/>
            </a:endParaRPr>
          </a:p>
        </p:txBody>
      </p:sp>
      <p:sp>
        <p:nvSpPr>
          <p:cNvPr id="377858" name="Rectangle 2"/>
          <p:cNvSpPr>
            <a:spLocks noGrp="1" noChangeArrowheads="1"/>
          </p:cNvSpPr>
          <p:nvPr>
            <p:ph type="title"/>
          </p:nvPr>
        </p:nvSpPr>
        <p:spPr>
          <a:xfrm>
            <a:off x="469900" y="636588"/>
            <a:ext cx="8229600" cy="498598"/>
          </a:xfrm>
        </p:spPr>
        <p:txBody>
          <a:bodyPr/>
          <a:lstStyle/>
          <a:p>
            <a:r>
              <a:rPr lang="cs-CZ" sz="3600" dirty="0" smtClean="0"/>
              <a:t>WPF</a:t>
            </a:r>
            <a:r>
              <a:rPr sz="3600" smtClean="0"/>
              <a:t> - </a:t>
            </a:r>
            <a:r>
              <a:rPr lang="cs-CZ" sz="2800" dirty="0" smtClean="0"/>
              <a:t>jednotný </a:t>
            </a:r>
            <a:r>
              <a:rPr lang="cs-CZ" sz="2800" dirty="0"/>
              <a:t>přístup k UI, dokumentům a médiím</a:t>
            </a:r>
            <a:endParaRPr lang="en-US" sz="3200" dirty="0"/>
          </a:p>
        </p:txBody>
      </p:sp>
      <p:sp>
        <p:nvSpPr>
          <p:cNvPr id="377859" name="Rectangle 3"/>
          <p:cNvSpPr>
            <a:spLocks noGrp="1" noChangeArrowheads="1"/>
          </p:cNvSpPr>
          <p:nvPr>
            <p:ph type="body" sz="half" idx="1"/>
          </p:nvPr>
        </p:nvSpPr>
        <p:spPr>
          <a:xfrm>
            <a:off x="381000" y="1884364"/>
            <a:ext cx="5157788" cy="3861826"/>
          </a:xfrm>
        </p:spPr>
        <p:txBody>
          <a:bodyPr/>
          <a:lstStyle/>
          <a:p>
            <a:pPr>
              <a:lnSpc>
                <a:spcPct val="85000"/>
              </a:lnSpc>
            </a:pPr>
            <a:r>
              <a:rPr lang="en-US" sz="2100" dirty="0"/>
              <a:t> </a:t>
            </a:r>
            <a:r>
              <a:rPr lang="cs-CZ" sz="2100" dirty="0"/>
              <a:t>Aplikační model</a:t>
            </a:r>
            <a:endParaRPr lang="en-US" sz="2100" dirty="0"/>
          </a:p>
          <a:p>
            <a:pPr lvl="1">
              <a:lnSpc>
                <a:spcPct val="85000"/>
              </a:lnSpc>
            </a:pPr>
            <a:r>
              <a:rPr lang="cs-CZ" sz="1800" dirty="0"/>
              <a:t>Deklarativní programování - XAML</a:t>
            </a:r>
            <a:endParaRPr lang="en-US" sz="1800" dirty="0"/>
          </a:p>
          <a:p>
            <a:pPr lvl="1">
              <a:lnSpc>
                <a:spcPct val="85000"/>
              </a:lnSpc>
            </a:pPr>
            <a:r>
              <a:rPr lang="cs-CZ" sz="1800" dirty="0"/>
              <a:t>Integrace médií</a:t>
            </a:r>
            <a:endParaRPr lang="en-US" sz="1800" dirty="0"/>
          </a:p>
          <a:p>
            <a:pPr lvl="1">
              <a:lnSpc>
                <a:spcPct val="85000"/>
              </a:lnSpc>
            </a:pPr>
            <a:r>
              <a:rPr lang="cs-CZ" sz="1800" dirty="0"/>
              <a:t>D</a:t>
            </a:r>
            <a:r>
              <a:rPr lang="en-US" sz="1800" dirty="0" err="1"/>
              <a:t>ata</a:t>
            </a:r>
            <a:r>
              <a:rPr lang="en-US" sz="1800" dirty="0"/>
              <a:t> binding</a:t>
            </a:r>
          </a:p>
          <a:p>
            <a:pPr lvl="1">
              <a:lnSpc>
                <a:spcPct val="85000"/>
              </a:lnSpc>
            </a:pPr>
            <a:r>
              <a:rPr lang="cs-CZ" sz="1800" dirty="0"/>
              <a:t>Styly a témata</a:t>
            </a:r>
            <a:endParaRPr lang="en-US" sz="1800" dirty="0"/>
          </a:p>
          <a:p>
            <a:pPr lvl="1">
              <a:lnSpc>
                <a:spcPct val="85000"/>
              </a:lnSpc>
            </a:pPr>
            <a:r>
              <a:rPr lang="cs-CZ" sz="1800" dirty="0"/>
              <a:t>Hostování uvnitř prohlížeče</a:t>
            </a:r>
          </a:p>
          <a:p>
            <a:pPr>
              <a:lnSpc>
                <a:spcPct val="85000"/>
              </a:lnSpc>
            </a:pPr>
            <a:r>
              <a:rPr lang="en-US" sz="2100" dirty="0"/>
              <a:t> </a:t>
            </a:r>
            <a:r>
              <a:rPr lang="cs-CZ" sz="2100" dirty="0"/>
              <a:t>Grafický model</a:t>
            </a:r>
            <a:endParaRPr lang="en-US" sz="2100" dirty="0"/>
          </a:p>
          <a:p>
            <a:pPr lvl="1">
              <a:lnSpc>
                <a:spcPct val="85000"/>
              </a:lnSpc>
            </a:pPr>
            <a:r>
              <a:rPr lang="en-US" sz="1800" dirty="0"/>
              <a:t>2D &amp; 3D </a:t>
            </a:r>
            <a:r>
              <a:rPr lang="cs-CZ" sz="1800" dirty="0"/>
              <a:t>grafika, rastrová grafika</a:t>
            </a:r>
            <a:endParaRPr lang="en-US" sz="1800" dirty="0"/>
          </a:p>
          <a:p>
            <a:pPr lvl="1">
              <a:lnSpc>
                <a:spcPct val="85000"/>
              </a:lnSpc>
            </a:pPr>
            <a:r>
              <a:rPr lang="en-US" sz="1800" dirty="0"/>
              <a:t>Text</a:t>
            </a:r>
            <a:r>
              <a:rPr lang="cs-CZ" sz="1800" dirty="0"/>
              <a:t>, v</a:t>
            </a:r>
            <a:r>
              <a:rPr lang="en-US" sz="1800" dirty="0" err="1"/>
              <a:t>ideo</a:t>
            </a:r>
            <a:r>
              <a:rPr lang="cs-CZ" sz="1800" dirty="0"/>
              <a:t>, </a:t>
            </a:r>
            <a:r>
              <a:rPr lang="en-US" sz="1800" dirty="0"/>
              <a:t> audio</a:t>
            </a:r>
            <a:r>
              <a:rPr lang="cs-CZ" sz="1800" dirty="0"/>
              <a:t>, animace</a:t>
            </a:r>
            <a:endParaRPr lang="en-US" sz="1800" dirty="0"/>
          </a:p>
          <a:p>
            <a:pPr>
              <a:lnSpc>
                <a:spcPct val="85000"/>
              </a:lnSpc>
            </a:pPr>
            <a:r>
              <a:rPr lang="en-US" sz="2100" dirty="0"/>
              <a:t> </a:t>
            </a:r>
            <a:r>
              <a:rPr lang="cs-CZ" sz="2100" dirty="0"/>
              <a:t>Model dokumentů</a:t>
            </a:r>
            <a:endParaRPr lang="en-US" sz="2100" dirty="0"/>
          </a:p>
          <a:p>
            <a:pPr lvl="1">
              <a:lnSpc>
                <a:spcPct val="85000"/>
              </a:lnSpc>
            </a:pPr>
            <a:r>
              <a:rPr lang="cs-CZ" sz="1800" dirty="0"/>
              <a:t>Variabilní rozložení</a:t>
            </a:r>
            <a:endParaRPr lang="en-US" sz="1800" dirty="0"/>
          </a:p>
          <a:p>
            <a:pPr lvl="1">
              <a:lnSpc>
                <a:spcPct val="85000"/>
              </a:lnSpc>
            </a:pPr>
            <a:r>
              <a:rPr lang="cs-CZ" sz="1800" dirty="0"/>
              <a:t>Pokročilá typografie</a:t>
            </a:r>
            <a:endParaRPr lang="en-US" sz="1800" dirty="0"/>
          </a:p>
          <a:p>
            <a:pPr lvl="1">
              <a:lnSpc>
                <a:spcPct val="85000"/>
              </a:lnSpc>
            </a:pPr>
            <a:r>
              <a:rPr lang="cs-CZ" sz="1800" dirty="0"/>
              <a:t>Řízení práv</a:t>
            </a:r>
            <a:endParaRPr lang="en-US" sz="1800" dirty="0"/>
          </a:p>
        </p:txBody>
      </p:sp>
      <p:sp>
        <p:nvSpPr>
          <p:cNvPr id="377875" name="AutoShape 19"/>
          <p:cNvSpPr>
            <a:spLocks noChangeArrowheads="1"/>
          </p:cNvSpPr>
          <p:nvPr/>
        </p:nvSpPr>
        <p:spPr bwMode="auto">
          <a:xfrm>
            <a:off x="5119428" y="3138088"/>
            <a:ext cx="2498756" cy="633365"/>
          </a:xfrm>
          <a:prstGeom prst="roundRect">
            <a:avLst>
              <a:gd name="adj" fmla="val 16667"/>
            </a:avLst>
          </a:prstGeom>
          <a:solidFill>
            <a:schemeClr val="tx2">
              <a:lumMod val="75000"/>
            </a:schemeClr>
          </a:solidFill>
          <a:ln w="9525" algn="ctr">
            <a:noFill/>
            <a:round/>
            <a:headEnd/>
            <a:tailEnd/>
          </a:ln>
          <a:effectLst/>
        </p:spPr>
        <p:txBody>
          <a:bodyPr wrap="square" lIns="18288" tIns="9144" rIns="9144" bIns="9144" anchor="ctr">
            <a:spAutoFit/>
          </a:bodyPr>
          <a:lstStyle/>
          <a:p>
            <a:pPr algn="ctr" defTabSz="1217613" rtl="0" fontAlgn="base">
              <a:lnSpc>
                <a:spcPct val="90000"/>
              </a:lnSpc>
              <a:spcBef>
                <a:spcPct val="0"/>
              </a:spcBef>
              <a:spcAft>
                <a:spcPct val="0"/>
              </a:spcAft>
            </a:pPr>
            <a:r>
              <a:rPr lang="en-US" sz="2000" kern="1200" dirty="0">
                <a:solidFill>
                  <a:srgbClr val="FFFFFF"/>
                </a:solidFill>
                <a:latin typeface="Segoe Semibold" pitchFamily="34" charset="0"/>
                <a:ea typeface="+mn-ea"/>
                <a:cs typeface="Arial" pitchFamily="34" charset="0"/>
              </a:rPr>
              <a:t>Common Language Runtime</a:t>
            </a:r>
          </a:p>
        </p:txBody>
      </p:sp>
      <p:sp>
        <p:nvSpPr>
          <p:cNvPr id="377876" name="AutoShape 20"/>
          <p:cNvSpPr>
            <a:spLocks noChangeArrowheads="1"/>
          </p:cNvSpPr>
          <p:nvPr/>
        </p:nvSpPr>
        <p:spPr bwMode="auto">
          <a:xfrm>
            <a:off x="5100374" y="2743200"/>
            <a:ext cx="2494541" cy="326898"/>
          </a:xfrm>
          <a:prstGeom prst="roundRect">
            <a:avLst>
              <a:gd name="adj" fmla="val 16667"/>
            </a:avLst>
          </a:prstGeom>
          <a:solidFill>
            <a:schemeClr val="accent6">
              <a:lumMod val="75000"/>
            </a:schemeClr>
          </a:solidFill>
          <a:ln w="9525" algn="ctr">
            <a:noFill/>
            <a:round/>
            <a:headEnd/>
            <a:tailEnd/>
          </a:ln>
          <a:effectLst/>
        </p:spPr>
        <p:txBody>
          <a:bodyPr wrap="square" lIns="18288" tIns="9144" rIns="9144" bIns="9144" anchor="ctr">
            <a:spAutoFit/>
          </a:bodyPr>
          <a:lstStyle/>
          <a:p>
            <a:pPr algn="ctr" defTabSz="1217613" rtl="0" fontAlgn="base">
              <a:lnSpc>
                <a:spcPct val="90000"/>
              </a:lnSpc>
              <a:spcBef>
                <a:spcPct val="0"/>
              </a:spcBef>
              <a:spcAft>
                <a:spcPct val="0"/>
              </a:spcAft>
            </a:pPr>
            <a:r>
              <a:rPr lang="en-US" sz="2000" kern="1200" dirty="0">
                <a:solidFill>
                  <a:srgbClr val="FFFFFF"/>
                </a:solidFill>
                <a:latin typeface="Segoe Semibold" pitchFamily="34" charset="0"/>
                <a:ea typeface="+mn-ea"/>
                <a:cs typeface="Arial" pitchFamily="34" charset="0"/>
              </a:rPr>
              <a:t>Presentation Core</a:t>
            </a:r>
          </a:p>
        </p:txBody>
      </p:sp>
      <p:sp>
        <p:nvSpPr>
          <p:cNvPr id="377881" name="AutoShape 25"/>
          <p:cNvSpPr>
            <a:spLocks noChangeArrowheads="1"/>
          </p:cNvSpPr>
          <p:nvPr/>
        </p:nvSpPr>
        <p:spPr bwMode="auto">
          <a:xfrm>
            <a:off x="5071458" y="4267200"/>
            <a:ext cx="1287809" cy="326898"/>
          </a:xfrm>
          <a:prstGeom prst="roundRect">
            <a:avLst>
              <a:gd name="adj" fmla="val 16667"/>
            </a:avLst>
          </a:prstGeom>
          <a:solidFill>
            <a:schemeClr val="tx2">
              <a:lumMod val="75000"/>
            </a:schemeClr>
          </a:solidFill>
          <a:ln w="9525" algn="ctr">
            <a:noFill/>
            <a:round/>
            <a:headEnd/>
            <a:tailEnd/>
          </a:ln>
          <a:effectLst/>
        </p:spPr>
        <p:txBody>
          <a:bodyPr lIns="18288" tIns="9144" rIns="9144" bIns="9144" anchor="ctr">
            <a:spAutoFit/>
          </a:bodyPr>
          <a:lstStyle/>
          <a:p>
            <a:pPr algn="ctr" defTabSz="1217613" rtl="0" fontAlgn="base">
              <a:lnSpc>
                <a:spcPct val="90000"/>
              </a:lnSpc>
              <a:spcBef>
                <a:spcPct val="0"/>
              </a:spcBef>
              <a:spcAft>
                <a:spcPct val="0"/>
              </a:spcAft>
            </a:pPr>
            <a:r>
              <a:rPr lang="en-US" sz="2000" kern="1200" dirty="0">
                <a:solidFill>
                  <a:srgbClr val="FFFFFF"/>
                </a:solidFill>
                <a:latin typeface="Segoe Semibold" pitchFamily="34" charset="0"/>
                <a:ea typeface="+mn-ea"/>
                <a:cs typeface="Arial" pitchFamily="34" charset="0"/>
              </a:rPr>
              <a:t>User 32</a:t>
            </a:r>
          </a:p>
        </p:txBody>
      </p:sp>
      <p:sp>
        <p:nvSpPr>
          <p:cNvPr id="377884" name="AutoShape 28"/>
          <p:cNvSpPr>
            <a:spLocks noChangeArrowheads="1"/>
          </p:cNvSpPr>
          <p:nvPr/>
        </p:nvSpPr>
        <p:spPr bwMode="auto">
          <a:xfrm rot="16200000">
            <a:off x="6361613" y="3417950"/>
            <a:ext cx="3048000" cy="326898"/>
          </a:xfrm>
          <a:prstGeom prst="roundRect">
            <a:avLst>
              <a:gd name="adj" fmla="val 16667"/>
            </a:avLst>
          </a:prstGeom>
          <a:solidFill>
            <a:schemeClr val="accent3">
              <a:lumMod val="50000"/>
            </a:schemeClr>
          </a:solidFill>
          <a:ln w="9525" algn="ctr">
            <a:noFill/>
            <a:round/>
            <a:headEnd/>
            <a:tailEnd/>
          </a:ln>
          <a:effectLst>
            <a:outerShdw dist="17961" dir="2700000" algn="ctr" rotWithShape="0">
              <a:schemeClr val="bg2">
                <a:alpha val="50000"/>
              </a:schemeClr>
            </a:outerShdw>
          </a:effectLst>
        </p:spPr>
        <p:txBody>
          <a:bodyPr wrap="square" lIns="18288" tIns="9144" rIns="9144" bIns="9144" anchor="ctr">
            <a:spAutoFit/>
          </a:bodyPr>
          <a:lstStyle/>
          <a:p>
            <a:pPr algn="ctr" defTabSz="1217613" rtl="0" fontAlgn="base">
              <a:lnSpc>
                <a:spcPct val="90000"/>
              </a:lnSpc>
              <a:spcBef>
                <a:spcPct val="0"/>
              </a:spcBef>
              <a:spcAft>
                <a:spcPct val="0"/>
              </a:spcAft>
            </a:pPr>
            <a:r>
              <a:rPr lang="cs-CZ" sz="2000" kern="1200">
                <a:solidFill>
                  <a:srgbClr val="FFFFFF"/>
                </a:solidFill>
                <a:latin typeface="Arial" charset="0"/>
                <a:ea typeface="+mn-ea"/>
                <a:cs typeface="Arial" pitchFamily="34" charset="0"/>
              </a:rPr>
              <a:t>Nástroje a jazyky</a:t>
            </a:r>
            <a:endParaRPr lang="en-US" sz="2000" kern="1200">
              <a:solidFill>
                <a:srgbClr val="FFFFFF"/>
              </a:solidFill>
              <a:latin typeface="Arial" charset="0"/>
              <a:ea typeface="+mn-ea"/>
              <a:cs typeface="Arial" pitchFamily="34" charset="0"/>
            </a:endParaRPr>
          </a:p>
        </p:txBody>
      </p:sp>
      <p:sp>
        <p:nvSpPr>
          <p:cNvPr id="17" name="AutoShape 20"/>
          <p:cNvSpPr>
            <a:spLocks noChangeArrowheads="1"/>
          </p:cNvSpPr>
          <p:nvPr/>
        </p:nvSpPr>
        <p:spPr bwMode="auto">
          <a:xfrm>
            <a:off x="5100375" y="2043469"/>
            <a:ext cx="2494541" cy="633365"/>
          </a:xfrm>
          <a:prstGeom prst="roundRect">
            <a:avLst>
              <a:gd name="adj" fmla="val 16667"/>
            </a:avLst>
          </a:prstGeom>
          <a:solidFill>
            <a:schemeClr val="accent6">
              <a:lumMod val="75000"/>
            </a:schemeClr>
          </a:solidFill>
          <a:ln w="9525" algn="ctr">
            <a:noFill/>
            <a:round/>
            <a:headEnd/>
            <a:tailEnd/>
          </a:ln>
          <a:effectLst/>
        </p:spPr>
        <p:txBody>
          <a:bodyPr wrap="square" lIns="18288" tIns="9144" rIns="9144" bIns="9144" anchor="ctr">
            <a:spAutoFit/>
          </a:bodyPr>
          <a:lstStyle/>
          <a:p>
            <a:pPr algn="ctr" defTabSz="1217613" rtl="0" fontAlgn="base">
              <a:lnSpc>
                <a:spcPct val="90000"/>
              </a:lnSpc>
              <a:spcBef>
                <a:spcPct val="0"/>
              </a:spcBef>
              <a:spcAft>
                <a:spcPct val="0"/>
              </a:spcAft>
            </a:pPr>
            <a:r>
              <a:rPr lang="en-US" sz="2000" kern="1200" dirty="0">
                <a:solidFill>
                  <a:srgbClr val="FFFFFF"/>
                </a:solidFill>
                <a:latin typeface="Segoe Semibold" pitchFamily="34" charset="0"/>
                <a:ea typeface="+mn-ea"/>
                <a:cs typeface="Arial" pitchFamily="34" charset="0"/>
              </a:rPr>
              <a:t>Presentation Framework</a:t>
            </a:r>
          </a:p>
        </p:txBody>
      </p:sp>
      <p:sp>
        <p:nvSpPr>
          <p:cNvPr id="18" name="AutoShape 25"/>
          <p:cNvSpPr>
            <a:spLocks noChangeArrowheads="1"/>
          </p:cNvSpPr>
          <p:nvPr/>
        </p:nvSpPr>
        <p:spPr bwMode="auto">
          <a:xfrm>
            <a:off x="6398954" y="4267200"/>
            <a:ext cx="1221046" cy="326898"/>
          </a:xfrm>
          <a:prstGeom prst="roundRect">
            <a:avLst>
              <a:gd name="adj" fmla="val 16667"/>
            </a:avLst>
          </a:prstGeom>
          <a:solidFill>
            <a:schemeClr val="tx2">
              <a:lumMod val="75000"/>
            </a:schemeClr>
          </a:solidFill>
          <a:ln w="9525" algn="ctr">
            <a:noFill/>
            <a:round/>
            <a:headEnd/>
            <a:tailEnd/>
          </a:ln>
          <a:effectLst/>
        </p:spPr>
        <p:txBody>
          <a:bodyPr wrap="square" lIns="18288" tIns="9144" rIns="9144" bIns="9144" anchor="ctr">
            <a:spAutoFit/>
          </a:bodyPr>
          <a:lstStyle/>
          <a:p>
            <a:pPr algn="ctr" defTabSz="1217613" rtl="0" fontAlgn="base">
              <a:lnSpc>
                <a:spcPct val="90000"/>
              </a:lnSpc>
              <a:spcBef>
                <a:spcPct val="0"/>
              </a:spcBef>
              <a:spcAft>
                <a:spcPct val="0"/>
              </a:spcAft>
            </a:pPr>
            <a:r>
              <a:rPr lang="en-US" sz="2000" kern="1200" dirty="0">
                <a:solidFill>
                  <a:srgbClr val="FFFFFF"/>
                </a:solidFill>
                <a:latin typeface="Segoe Semibold" pitchFamily="34" charset="0"/>
                <a:ea typeface="+mn-ea"/>
                <a:cs typeface="Arial" pitchFamily="34" charset="0"/>
              </a:rPr>
              <a:t>DirectX</a:t>
            </a:r>
          </a:p>
        </p:txBody>
      </p:sp>
      <p:sp>
        <p:nvSpPr>
          <p:cNvPr id="19" name="AutoShape 25"/>
          <p:cNvSpPr>
            <a:spLocks noChangeArrowheads="1"/>
          </p:cNvSpPr>
          <p:nvPr/>
        </p:nvSpPr>
        <p:spPr bwMode="auto">
          <a:xfrm>
            <a:off x="5071457" y="4741333"/>
            <a:ext cx="2548544" cy="326898"/>
          </a:xfrm>
          <a:prstGeom prst="roundRect">
            <a:avLst>
              <a:gd name="adj" fmla="val 16667"/>
            </a:avLst>
          </a:prstGeom>
          <a:solidFill>
            <a:schemeClr val="tx2">
              <a:lumMod val="75000"/>
            </a:schemeClr>
          </a:solidFill>
          <a:ln w="9525" algn="ctr">
            <a:noFill/>
            <a:round/>
            <a:headEnd/>
            <a:tailEnd/>
          </a:ln>
          <a:effectLst/>
        </p:spPr>
        <p:txBody>
          <a:bodyPr wrap="square" lIns="18288" tIns="9144" rIns="9144" bIns="9144" anchor="ctr">
            <a:spAutoFit/>
          </a:bodyPr>
          <a:lstStyle/>
          <a:p>
            <a:pPr algn="ctr" defTabSz="1217613" rtl="0" fontAlgn="base">
              <a:lnSpc>
                <a:spcPct val="90000"/>
              </a:lnSpc>
              <a:spcBef>
                <a:spcPct val="0"/>
              </a:spcBef>
              <a:spcAft>
                <a:spcPct val="0"/>
              </a:spcAft>
            </a:pPr>
            <a:r>
              <a:rPr lang="en-US" sz="2000" kern="1200" dirty="0">
                <a:solidFill>
                  <a:srgbClr val="FFFFFF"/>
                </a:solidFill>
                <a:latin typeface="Segoe Semibold" pitchFamily="34" charset="0"/>
                <a:ea typeface="+mn-ea"/>
                <a:cs typeface="Arial" pitchFamily="34" charset="0"/>
              </a:rPr>
              <a:t>Kernel</a:t>
            </a:r>
          </a:p>
        </p:txBody>
      </p:sp>
      <p:sp>
        <p:nvSpPr>
          <p:cNvPr id="20" name="AutoShape 20"/>
          <p:cNvSpPr>
            <a:spLocks noChangeArrowheads="1"/>
          </p:cNvSpPr>
          <p:nvPr/>
        </p:nvSpPr>
        <p:spPr bwMode="auto">
          <a:xfrm>
            <a:off x="6434220" y="3837059"/>
            <a:ext cx="1173398" cy="326898"/>
          </a:xfrm>
          <a:prstGeom prst="roundRect">
            <a:avLst>
              <a:gd name="adj" fmla="val 16667"/>
            </a:avLst>
          </a:prstGeom>
          <a:solidFill>
            <a:schemeClr val="accent6">
              <a:lumMod val="75000"/>
            </a:schemeClr>
          </a:solidFill>
          <a:ln w="9525" algn="ctr">
            <a:noFill/>
            <a:round/>
            <a:headEnd/>
            <a:tailEnd/>
          </a:ln>
          <a:effectLst/>
        </p:spPr>
        <p:txBody>
          <a:bodyPr wrap="square" lIns="18288" tIns="9144" rIns="9144" bIns="9144" anchor="ctr">
            <a:spAutoFit/>
          </a:bodyPr>
          <a:lstStyle/>
          <a:p>
            <a:pPr algn="ctr" defTabSz="1217613" rtl="0" fontAlgn="base">
              <a:lnSpc>
                <a:spcPct val="90000"/>
              </a:lnSpc>
              <a:spcBef>
                <a:spcPct val="0"/>
              </a:spcBef>
              <a:spcAft>
                <a:spcPct val="0"/>
              </a:spcAft>
            </a:pPr>
            <a:r>
              <a:rPr lang="en-US" sz="2000" kern="1200" dirty="0" err="1">
                <a:solidFill>
                  <a:srgbClr val="FFFFFF"/>
                </a:solidFill>
                <a:latin typeface="Segoe Semibold" pitchFamily="34" charset="0"/>
                <a:ea typeface="+mn-ea"/>
                <a:cs typeface="Arial" pitchFamily="34" charset="0"/>
              </a:rPr>
              <a:t>milcore</a:t>
            </a:r>
            <a:endParaRPr lang="en-US" sz="2000" kern="1200" dirty="0">
              <a:solidFill>
                <a:srgbClr val="FFFFFF"/>
              </a:solidFill>
              <a:latin typeface="Segoe Semibold" pitchFamily="34" charset="0"/>
              <a:ea typeface="+mn-ea"/>
              <a:cs typeface="Arial" pitchFamily="34" charset="0"/>
            </a:endParaRPr>
          </a:p>
        </p:txBody>
      </p:sp>
      <p:pic>
        <p:nvPicPr>
          <p:cNvPr id="13" name="Picture 12" descr="NET_h_rgb_r.png"/>
          <p:cNvPicPr>
            <a:picLocks noChangeAspect="1"/>
          </p:cNvPicPr>
          <p:nvPr/>
        </p:nvPicPr>
        <p:blipFill>
          <a:blip r:embed="rId3"/>
          <a:stretch>
            <a:fillRect/>
          </a:stretch>
        </p:blipFill>
        <p:spPr>
          <a:xfrm>
            <a:off x="6858000" y="6172200"/>
            <a:ext cx="1981200" cy="489260"/>
          </a:xfrm>
          <a:prstGeom prst="rect">
            <a:avLst/>
          </a:prstGeom>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793876"/>
            <a:ext cx="9144000" cy="5064124"/>
          </a:xfrm>
          <a:prstGeom prst="rect">
            <a:avLst/>
          </a:prstGeom>
          <a:gradFill>
            <a:gsLst>
              <a:gs pos="0">
                <a:schemeClr val="dk1">
                  <a:shade val="15000"/>
                  <a:satMod val="180000"/>
                  <a:alpha val="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 name="Rectangle 4"/>
          <p:cNvSpPr/>
          <p:nvPr/>
        </p:nvSpPr>
        <p:spPr bwMode="auto">
          <a:xfrm rot="2700000">
            <a:off x="6333434" y="328947"/>
            <a:ext cx="4196443" cy="955471"/>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r>
              <a:rPr lang="en-US" sz="4000" kern="1200" dirty="0">
                <a:solidFill>
                  <a:srgbClr val="FFFFFF"/>
                </a:solidFill>
                <a:effectLst>
                  <a:outerShdw blurRad="38100" dist="38100" dir="2700000" algn="tl">
                    <a:srgbClr val="000000">
                      <a:alpha val="43137"/>
                    </a:srgbClr>
                  </a:outerShdw>
                </a:effectLst>
                <a:latin typeface="Segoe Light" pitchFamily="34" charset="0"/>
                <a:ea typeface="+mn-ea"/>
                <a:cs typeface="+mn-cs"/>
              </a:rPr>
              <a:t>demo</a:t>
            </a:r>
          </a:p>
        </p:txBody>
      </p:sp>
      <p:sp>
        <p:nvSpPr>
          <p:cNvPr id="6" name="TextBox 5"/>
          <p:cNvSpPr txBox="1"/>
          <p:nvPr/>
        </p:nvSpPr>
        <p:spPr>
          <a:xfrm>
            <a:off x="378251" y="3597780"/>
            <a:ext cx="5184349" cy="2554545"/>
          </a:xfrm>
          <a:prstGeom prst="rect">
            <a:avLst/>
          </a:prstGeom>
          <a:noFill/>
        </p:spPr>
        <p:txBody>
          <a:bodyPr wrap="square" rtlCol="0">
            <a:spAutoFit/>
          </a:bodyPr>
          <a:lstStyle/>
          <a:p>
            <a:pPr algn="l" defTabSz="1217613" rtl="0" fontAlgn="base">
              <a:spcBef>
                <a:spcPct val="0"/>
              </a:spcBef>
              <a:spcAft>
                <a:spcPct val="0"/>
              </a:spcAft>
            </a:pPr>
            <a:r>
              <a:rPr lang="en-US" sz="2000" b="1" kern="1200" dirty="0">
                <a:solidFill>
                  <a:srgbClr val="FFFFFF"/>
                </a:solidFill>
                <a:latin typeface="Arial" charset="0"/>
                <a:ea typeface="+mn-ea"/>
                <a:cs typeface="+mn-cs"/>
              </a:rPr>
              <a:t>2. </a:t>
            </a:r>
            <a:r>
              <a:rPr lang="cs-CZ" sz="2000" b="1" kern="1200" dirty="0">
                <a:solidFill>
                  <a:srgbClr val="FFFFFF"/>
                </a:solidFill>
                <a:latin typeface="Arial" charset="0"/>
                <a:ea typeface="+mn-ea"/>
                <a:cs typeface="+mn-cs"/>
              </a:rPr>
              <a:t>důsledek </a:t>
            </a:r>
            <a:r>
              <a:rPr lang="cs-CZ" sz="2000" b="1" kern="1200" dirty="0" err="1">
                <a:solidFill>
                  <a:srgbClr val="FFFFFF"/>
                </a:solidFill>
                <a:latin typeface="Arial" charset="0"/>
                <a:ea typeface="+mn-ea"/>
                <a:cs typeface="+mn-cs"/>
              </a:rPr>
              <a:t>Plattova</a:t>
            </a:r>
            <a:r>
              <a:rPr lang="cs-CZ" sz="2000" b="1" kern="1200" dirty="0">
                <a:solidFill>
                  <a:srgbClr val="FFFFFF"/>
                </a:solidFill>
                <a:latin typeface="Arial" charset="0"/>
                <a:ea typeface="+mn-ea"/>
                <a:cs typeface="+mn-cs"/>
              </a:rPr>
              <a:t> zákona</a:t>
            </a:r>
          </a:p>
          <a:p>
            <a:pPr algn="l" defTabSz="1217613" rtl="0" fontAlgn="base">
              <a:spcBef>
                <a:spcPct val="0"/>
              </a:spcBef>
              <a:spcAft>
                <a:spcPct val="0"/>
              </a:spcAft>
            </a:pPr>
            <a:endParaRPr lang="en-US" sz="2000" b="1" kern="1200" dirty="0">
              <a:solidFill>
                <a:srgbClr val="FFFFFF"/>
              </a:solidFill>
              <a:latin typeface="Arial" charset="0"/>
              <a:ea typeface="+mn-ea"/>
              <a:cs typeface="+mn-cs"/>
            </a:endParaRPr>
          </a:p>
          <a:p>
            <a:pPr algn="l" defTabSz="1217613" rtl="0" fontAlgn="base">
              <a:spcBef>
                <a:spcPct val="0"/>
              </a:spcBef>
              <a:spcAft>
                <a:spcPct val="0"/>
              </a:spcAft>
            </a:pPr>
            <a:r>
              <a:rPr lang="cs-CZ" sz="2000" kern="1200" dirty="0">
                <a:solidFill>
                  <a:srgbClr val="FFFFFF"/>
                </a:solidFill>
                <a:latin typeface="Arial" charset="0"/>
                <a:ea typeface="+mn-ea"/>
                <a:cs typeface="+mn-cs"/>
              </a:rPr>
              <a:t>Pokud vaše aplikace nenabízí </a:t>
            </a:r>
            <a:r>
              <a:rPr lang="en-US" sz="2000" kern="1200" dirty="0">
                <a:solidFill>
                  <a:srgbClr val="FFFFFF"/>
                </a:solidFill>
                <a:latin typeface="Arial" charset="0"/>
                <a:ea typeface="+mn-ea"/>
                <a:cs typeface="+mn-cs"/>
              </a:rPr>
              <a:t>sex </a:t>
            </a:r>
            <a:r>
              <a:rPr lang="cs-CZ" sz="2000" kern="1200" dirty="0">
                <a:solidFill>
                  <a:srgbClr val="FFFFFF"/>
                </a:solidFill>
                <a:latin typeface="Arial" charset="0"/>
                <a:ea typeface="+mn-ea"/>
                <a:cs typeface="+mn-cs"/>
              </a:rPr>
              <a:t>nebo jeho náhražku </a:t>
            </a:r>
            <a:r>
              <a:rPr lang="en-US" sz="2000" kern="1200" dirty="0">
                <a:solidFill>
                  <a:srgbClr val="FFFFFF"/>
                </a:solidFill>
                <a:latin typeface="Arial" charset="0"/>
                <a:ea typeface="+mn-ea"/>
                <a:cs typeface="+mn-cs"/>
              </a:rPr>
              <a:t>(</a:t>
            </a:r>
            <a:r>
              <a:rPr lang="cs-CZ" sz="2000" kern="1200" dirty="0">
                <a:solidFill>
                  <a:srgbClr val="FFFFFF"/>
                </a:solidFill>
                <a:latin typeface="Arial" charset="0"/>
                <a:ea typeface="+mn-ea"/>
                <a:cs typeface="+mn-cs"/>
              </a:rPr>
              <a:t>zejména hry, někdy peníze</a:t>
            </a:r>
            <a:r>
              <a:rPr lang="en-US" sz="2000" kern="1200" dirty="0">
                <a:solidFill>
                  <a:srgbClr val="FFFFFF"/>
                </a:solidFill>
                <a:latin typeface="Arial" charset="0"/>
                <a:ea typeface="+mn-ea"/>
                <a:cs typeface="+mn-cs"/>
              </a:rPr>
              <a:t>),</a:t>
            </a:r>
            <a:r>
              <a:rPr lang="cs-CZ" sz="2000" kern="1200" dirty="0">
                <a:solidFill>
                  <a:srgbClr val="FFFFFF"/>
                </a:solidFill>
                <a:latin typeface="Arial" charset="0"/>
                <a:ea typeface="+mn-ea"/>
                <a:cs typeface="+mn-cs"/>
              </a:rPr>
              <a:t> uživatel bude pravděpodobně někde jinde a dělat něco jiného, místo toho, aby seděl u počítače a  používal vaši aplikaci.</a:t>
            </a:r>
            <a:endParaRPr lang="en-US" sz="2000" kern="1200" dirty="0">
              <a:solidFill>
                <a:srgbClr val="FFFFFF"/>
              </a:solidFill>
              <a:latin typeface="Arial" charset="0"/>
              <a:ea typeface="+mn-ea"/>
              <a:cs typeface="+mn-cs"/>
            </a:endParaRPr>
          </a:p>
          <a:p>
            <a:pPr algn="l" defTabSz="1217613" rtl="0" fontAlgn="base">
              <a:spcBef>
                <a:spcPct val="0"/>
              </a:spcBef>
              <a:spcAft>
                <a:spcPct val="0"/>
              </a:spcAft>
            </a:pPr>
            <a:endParaRPr lang="en-US" sz="2000" kern="1200" dirty="0">
              <a:solidFill>
                <a:srgbClr val="FFFFFF"/>
              </a:solidFill>
              <a:latin typeface="Arial" charset="0"/>
              <a:ea typeface="+mn-ea"/>
              <a:cs typeface="+mn-cs"/>
            </a:endParaRPr>
          </a:p>
        </p:txBody>
      </p:sp>
      <p:sp>
        <p:nvSpPr>
          <p:cNvPr id="9" name="TextBox 8"/>
          <p:cNvSpPr txBox="1"/>
          <p:nvPr/>
        </p:nvSpPr>
        <p:spPr>
          <a:xfrm>
            <a:off x="364882" y="2354096"/>
            <a:ext cx="8026236" cy="830997"/>
          </a:xfrm>
          <a:prstGeom prst="rect">
            <a:avLst/>
          </a:prstGeom>
          <a:noFill/>
        </p:spPr>
        <p:txBody>
          <a:bodyPr wrap="none" rtlCol="0">
            <a:spAutoFit/>
          </a:bodyPr>
          <a:lstStyle/>
          <a:p>
            <a:pPr algn="l" defTabSz="1217613" rtl="0" fontAlgn="base">
              <a:spcBef>
                <a:spcPct val="0"/>
              </a:spcBef>
              <a:spcAft>
                <a:spcPct val="0"/>
              </a:spcAft>
            </a:pPr>
            <a:r>
              <a:rPr lang="en-US" sz="4800" kern="1200" dirty="0">
                <a:solidFill>
                  <a:srgbClr val="FFFFFF"/>
                </a:solidFill>
                <a:latin typeface="Arial" charset="0"/>
                <a:ea typeface="+mn-ea"/>
                <a:cs typeface="+mn-cs"/>
              </a:rPr>
              <a:t>Dynamics Axapta 9.0 a WPF</a:t>
            </a:r>
          </a:p>
        </p:txBody>
      </p:sp>
      <p:pic>
        <p:nvPicPr>
          <p:cNvPr id="12" name="Picture 11" descr="NET_v_rgb_r.png"/>
          <p:cNvPicPr>
            <a:picLocks noChangeAspect="1"/>
          </p:cNvPicPr>
          <p:nvPr/>
        </p:nvPicPr>
        <p:blipFill>
          <a:blip r:embed="rId3"/>
          <a:stretch>
            <a:fillRect/>
          </a:stretch>
        </p:blipFill>
        <p:spPr>
          <a:xfrm>
            <a:off x="304800" y="228600"/>
            <a:ext cx="990600" cy="9410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08" y="457200"/>
            <a:ext cx="8381802" cy="609600"/>
          </a:xfrm>
        </p:spPr>
        <p:txBody>
          <a:bodyPr>
            <a:normAutofit/>
          </a:bodyPr>
          <a:lstStyle/>
          <a:p>
            <a:r>
              <a:rPr lang="en-US" dirty="0" smtClean="0"/>
              <a:t>WPF </a:t>
            </a:r>
            <a:r>
              <a:rPr lang="cs-CZ" dirty="0" smtClean="0"/>
              <a:t>není jen „pastva pro oči“</a:t>
            </a:r>
            <a:endParaRPr lang="en-US" dirty="0"/>
          </a:p>
        </p:txBody>
      </p:sp>
      <p:sp>
        <p:nvSpPr>
          <p:cNvPr id="3" name="Content Placeholder 2"/>
          <p:cNvSpPr>
            <a:spLocks noGrp="1"/>
          </p:cNvSpPr>
          <p:nvPr>
            <p:ph idx="1"/>
          </p:nvPr>
        </p:nvSpPr>
        <p:spPr>
          <a:xfrm>
            <a:off x="353708" y="1201738"/>
            <a:ext cx="8381802" cy="3434786"/>
          </a:xfrm>
        </p:spPr>
        <p:txBody>
          <a:bodyPr/>
          <a:lstStyle/>
          <a:p>
            <a:r>
              <a:rPr lang="cs-CZ" dirty="0" smtClean="0"/>
              <a:t>Každý by brzy poznal, že se nic nezměnilo</a:t>
            </a:r>
            <a:endParaRPr lang="en-US" dirty="0" smtClean="0"/>
          </a:p>
          <a:p>
            <a:r>
              <a:rPr lang="en-US" dirty="0" smtClean="0"/>
              <a:t>WPF </a:t>
            </a:r>
            <a:r>
              <a:rPr lang="cs-CZ" b="1" u="sng" dirty="0" smtClean="0"/>
              <a:t>není</a:t>
            </a:r>
            <a:r>
              <a:rPr lang="cs-CZ" b="1" dirty="0" smtClean="0"/>
              <a:t> </a:t>
            </a:r>
            <a:r>
              <a:rPr lang="cs-CZ" dirty="0" smtClean="0"/>
              <a:t>pouze o uživatelském rozhranní*</a:t>
            </a:r>
          </a:p>
          <a:p>
            <a:r>
              <a:rPr lang="cs-CZ" dirty="0" smtClean="0"/>
              <a:t>Jde o výkonnou aplikační platformu</a:t>
            </a:r>
          </a:p>
          <a:p>
            <a:pPr lvl="1"/>
            <a:r>
              <a:rPr lang="cs-CZ" dirty="0" smtClean="0"/>
              <a:t>Rozšiřitelný a pružný </a:t>
            </a:r>
            <a:r>
              <a:rPr lang="cs-CZ" dirty="0" err="1" smtClean="0"/>
              <a:t>framework</a:t>
            </a:r>
            <a:endParaRPr lang="cs-CZ" dirty="0" smtClean="0"/>
          </a:p>
          <a:p>
            <a:pPr lvl="1"/>
            <a:r>
              <a:rPr lang="cs-CZ" dirty="0" smtClean="0"/>
              <a:t>Modulární</a:t>
            </a:r>
            <a:endParaRPr lang="en-US" dirty="0" smtClean="0"/>
          </a:p>
          <a:p>
            <a:pPr lvl="1"/>
            <a:r>
              <a:rPr lang="cs-CZ" dirty="0" smtClean="0"/>
              <a:t>Vrstevnatý model</a:t>
            </a:r>
            <a:endParaRPr lang="en-US" dirty="0" smtClean="0"/>
          </a:p>
          <a:p>
            <a:pPr lvl="1"/>
            <a:r>
              <a:rPr lang="cs-CZ" dirty="0" smtClean="0"/>
              <a:t>Aplikační logika volně spojena s UI</a:t>
            </a:r>
          </a:p>
          <a:p>
            <a:r>
              <a:rPr lang="cs-CZ" dirty="0" smtClean="0"/>
              <a:t>Snažíme se zamezit …</a:t>
            </a:r>
          </a:p>
        </p:txBody>
      </p:sp>
      <p:sp>
        <p:nvSpPr>
          <p:cNvPr id="4" name="TextBox 3"/>
          <p:cNvSpPr txBox="1"/>
          <p:nvPr/>
        </p:nvSpPr>
        <p:spPr>
          <a:xfrm>
            <a:off x="152400" y="6079788"/>
            <a:ext cx="8884208" cy="400110"/>
          </a:xfrm>
          <a:prstGeom prst="rect">
            <a:avLst/>
          </a:prstGeom>
          <a:noFill/>
        </p:spPr>
        <p:txBody>
          <a:bodyPr wrap="square" rtlCol="0">
            <a:spAutoFit/>
          </a:bodyPr>
          <a:lstStyle/>
          <a:p>
            <a:pPr marL="608013" lvl="1" indent="-150813" algn="l" defTabSz="1217613" rtl="0" fontAlgn="base">
              <a:spcBef>
                <a:spcPct val="0"/>
              </a:spcBef>
              <a:spcAft>
                <a:spcPct val="0"/>
              </a:spcAft>
            </a:pPr>
            <a:r>
              <a:rPr lang="cs-CZ" sz="2000" kern="1200" dirty="0">
                <a:solidFill>
                  <a:srgbClr val="FFFFFF"/>
                </a:solidFill>
                <a:latin typeface="Arial" charset="0"/>
                <a:ea typeface="+mn-ea"/>
                <a:cs typeface="+mn-cs"/>
              </a:rPr>
              <a:t>*Omlouvám se, pokud jste měli tento pocit z mých dřívějších prezentací</a:t>
            </a:r>
            <a:endParaRPr lang="en-US" sz="2000" kern="1200" dirty="0">
              <a:solidFill>
                <a:srgbClr val="FFFFFF"/>
              </a:solidFill>
              <a:latin typeface="Arial" charset="0"/>
              <a:ea typeface="+mn-ea"/>
              <a:cs typeface="+mn-cs"/>
            </a:endParaRPr>
          </a:p>
        </p:txBody>
      </p:sp>
      <p:pic>
        <p:nvPicPr>
          <p:cNvPr id="5" name="Content Placeholder 3" descr="spaghetti.jpg"/>
          <p:cNvPicPr>
            <a:picLocks noChangeAspect="1"/>
          </p:cNvPicPr>
          <p:nvPr/>
        </p:nvPicPr>
        <p:blipFill>
          <a:blip r:embed="rId2"/>
          <a:stretch>
            <a:fillRect/>
          </a:stretch>
        </p:blipFill>
        <p:spPr bwMode="auto">
          <a:xfrm>
            <a:off x="6356250" y="2438400"/>
            <a:ext cx="2517688" cy="3580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0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3 a ½ generace zkušeností</a:t>
            </a:r>
            <a:endParaRPr lang="en-US" dirty="0"/>
          </a:p>
        </p:txBody>
      </p:sp>
      <p:sp>
        <p:nvSpPr>
          <p:cNvPr id="6" name="Text Placeholder 5"/>
          <p:cNvSpPr>
            <a:spLocks noGrp="1"/>
          </p:cNvSpPr>
          <p:nvPr>
            <p:ph type="body" sz="quarter" idx="10"/>
          </p:nvPr>
        </p:nvSpPr>
        <p:spPr>
          <a:xfrm>
            <a:off x="339114" y="1804862"/>
            <a:ext cx="6976086" cy="4087273"/>
          </a:xfrm>
        </p:spPr>
        <p:txBody>
          <a:bodyPr/>
          <a:lstStyle/>
          <a:p>
            <a:r>
              <a:rPr lang="cs-CZ" dirty="0" err="1" smtClean="0"/>
              <a:t>Composite</a:t>
            </a:r>
            <a:r>
              <a:rPr lang="cs-CZ" dirty="0" smtClean="0"/>
              <a:t> </a:t>
            </a:r>
            <a:r>
              <a:rPr lang="cs-CZ" dirty="0" err="1" smtClean="0"/>
              <a:t>Application</a:t>
            </a:r>
            <a:r>
              <a:rPr lang="cs-CZ" dirty="0" smtClean="0"/>
              <a:t> </a:t>
            </a:r>
            <a:r>
              <a:rPr lang="cs-CZ" dirty="0" err="1" smtClean="0"/>
              <a:t>Guidance</a:t>
            </a:r>
            <a:r>
              <a:rPr lang="cs-CZ" dirty="0" smtClean="0"/>
              <a:t> </a:t>
            </a:r>
            <a:r>
              <a:rPr lang="cs-CZ" dirty="0" err="1" smtClean="0"/>
              <a:t>for</a:t>
            </a:r>
            <a:r>
              <a:rPr lang="en-US" dirty="0" smtClean="0"/>
              <a:t> </a:t>
            </a:r>
            <a:r>
              <a:rPr lang="cs-CZ" dirty="0" smtClean="0"/>
              <a:t>WPF</a:t>
            </a:r>
          </a:p>
          <a:p>
            <a:pPr lvl="1"/>
            <a:r>
              <a:rPr lang="cs-CZ" dirty="0" smtClean="0"/>
              <a:t>Jak jednoduše vytvářet </a:t>
            </a:r>
            <a:r>
              <a:rPr lang="en-US" dirty="0" smtClean="0"/>
              <a:t/>
            </a:r>
            <a:br>
              <a:rPr lang="en-US" dirty="0" smtClean="0"/>
            </a:br>
            <a:r>
              <a:rPr lang="cs-CZ" dirty="0" smtClean="0"/>
              <a:t>rozsáhlejší aplikace</a:t>
            </a:r>
          </a:p>
          <a:p>
            <a:pPr lvl="1"/>
            <a:r>
              <a:rPr lang="cs-CZ" dirty="0" smtClean="0"/>
              <a:t>Zaměřeno na kompozici nezávislých</a:t>
            </a:r>
            <a:r>
              <a:rPr lang="en-US" dirty="0" smtClean="0"/>
              <a:t/>
            </a:r>
            <a:br>
              <a:rPr lang="en-US" dirty="0" smtClean="0"/>
            </a:br>
            <a:r>
              <a:rPr lang="cs-CZ" dirty="0" smtClean="0"/>
              <a:t>modulů</a:t>
            </a:r>
            <a:r>
              <a:rPr lang="en-US" dirty="0" smtClean="0"/>
              <a:t> </a:t>
            </a:r>
            <a:r>
              <a:rPr lang="cs-CZ" dirty="0" smtClean="0"/>
              <a:t>a pružnost vývoje</a:t>
            </a:r>
          </a:p>
          <a:p>
            <a:pPr lvl="1"/>
            <a:r>
              <a:rPr lang="cs-CZ" dirty="0" smtClean="0"/>
              <a:t>Návody, referenční implementace,</a:t>
            </a:r>
            <a:r>
              <a:rPr lang="en-US" dirty="0" smtClean="0"/>
              <a:t/>
            </a:r>
            <a:br>
              <a:rPr lang="en-US" dirty="0" smtClean="0"/>
            </a:br>
            <a:r>
              <a:rPr lang="cs-CZ" dirty="0" err="1" smtClean="0"/>
              <a:t>Composite</a:t>
            </a:r>
            <a:r>
              <a:rPr lang="cs-CZ" dirty="0" smtClean="0"/>
              <a:t> </a:t>
            </a:r>
            <a:r>
              <a:rPr lang="cs-CZ" dirty="0" err="1" smtClean="0"/>
              <a:t>App</a:t>
            </a:r>
            <a:r>
              <a:rPr lang="cs-CZ" dirty="0" smtClean="0"/>
              <a:t> </a:t>
            </a:r>
            <a:r>
              <a:rPr lang="cs-CZ" dirty="0" err="1" smtClean="0"/>
              <a:t>Library</a:t>
            </a:r>
            <a:r>
              <a:rPr lang="cs-CZ" dirty="0" smtClean="0"/>
              <a:t>, dokumentace, </a:t>
            </a:r>
            <a:r>
              <a:rPr lang="cs-CZ" dirty="0" err="1" smtClean="0"/>
              <a:t>QuickStart</a:t>
            </a:r>
            <a:r>
              <a:rPr lang="cs-CZ" dirty="0" smtClean="0"/>
              <a:t> tutoriály, </a:t>
            </a:r>
            <a:r>
              <a:rPr lang="cs-CZ" dirty="0" err="1" smtClean="0"/>
              <a:t>hand</a:t>
            </a:r>
            <a:r>
              <a:rPr lang="cs-CZ" dirty="0" smtClean="0"/>
              <a:t>-on </a:t>
            </a:r>
            <a:r>
              <a:rPr lang="cs-CZ" dirty="0" err="1" smtClean="0"/>
              <a:t>laby</a:t>
            </a:r>
            <a:endParaRPr lang="en-US" dirty="0" smtClean="0"/>
          </a:p>
          <a:p>
            <a:pPr lvl="1"/>
            <a:endParaRPr lang="cs-CZ" dirty="0" smtClean="0"/>
          </a:p>
          <a:p>
            <a:pPr lvl="1">
              <a:buNone/>
            </a:pPr>
            <a:endParaRPr lang="cs-CZ" dirty="0" smtClean="0"/>
          </a:p>
          <a:p>
            <a:pPr lvl="1">
              <a:buNone/>
            </a:pPr>
            <a:r>
              <a:rPr lang="en-US" sz="2000" dirty="0" smtClean="0"/>
              <a:t>http://msdn.microsoft.com/en-us/library/cc707819.aspx</a:t>
            </a:r>
            <a:endParaRPr lang="en-US" sz="2000" dirty="0"/>
          </a:p>
        </p:txBody>
      </p:sp>
      <p:pic>
        <p:nvPicPr>
          <p:cNvPr id="49154" name="Picture 2" descr="http://i.msdn.microsoft.com/Cc707869.aa8a4004-3b82-44d4-95c6-dcc2c3071f72(en-us,MSDN.10).png"/>
          <p:cNvPicPr>
            <a:picLocks noChangeAspect="1" noChangeArrowheads="1"/>
          </p:cNvPicPr>
          <p:nvPr/>
        </p:nvPicPr>
        <p:blipFill>
          <a:blip r:embed="rId2"/>
          <a:srcRect/>
          <a:stretch>
            <a:fillRect/>
          </a:stretch>
        </p:blipFill>
        <p:spPr bwMode="auto">
          <a:xfrm>
            <a:off x="6049698" y="2590800"/>
            <a:ext cx="2939140" cy="262467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5|.5|23.5|.8|14.4|.5|.5|71.6|1.8"/>
</p:tagLst>
</file>

<file path=ppt/theme/theme1.xml><?xml version="1.0" encoding="utf-8"?>
<a:theme xmlns:a="http://schemas.openxmlformats.org/drawingml/2006/main" name="Silverlight_16x9_dusk">
  <a:themeElements>
    <a:clrScheme name="Custom 25">
      <a:dk1>
        <a:srgbClr val="000000"/>
      </a:dk1>
      <a:lt1>
        <a:srgbClr val="FFFFFF"/>
      </a:lt1>
      <a:dk2>
        <a:srgbClr val="9CF008"/>
      </a:dk2>
      <a:lt2>
        <a:srgbClr val="125CA7"/>
      </a:lt2>
      <a:accent1>
        <a:srgbClr val="BFE7F7"/>
      </a:accent1>
      <a:accent2>
        <a:srgbClr val="54B0E2"/>
      </a:accent2>
      <a:accent3>
        <a:srgbClr val="E8E8E2"/>
      </a:accent3>
      <a:accent4>
        <a:srgbClr val="9CF008"/>
      </a:accent4>
      <a:accent5>
        <a:srgbClr val="817C77"/>
      </a:accent5>
      <a:accent6>
        <a:srgbClr val="F47E3F"/>
      </a:accent6>
      <a:hlink>
        <a:srgbClr val="54B0E2"/>
      </a:hlink>
      <a:folHlink>
        <a:srgbClr val="F47E3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NET_4_3_drk_v3</Template>
  <TotalTime>0</TotalTime>
  <Words>1437</Words>
  <Application>Microsoft Office PowerPoint</Application>
  <PresentationFormat>On-screen Show (4:3)</PresentationFormat>
  <Paragraphs>295</Paragraphs>
  <Slides>28</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Segoe</vt:lpstr>
      <vt:lpstr>Segoe Semibold</vt:lpstr>
      <vt:lpstr>Wingdings</vt:lpstr>
      <vt:lpstr>Segoe Light</vt:lpstr>
      <vt:lpstr>Calibri</vt:lpstr>
      <vt:lpstr>Silverlight_16x9_dusk</vt:lpstr>
      <vt:lpstr>Přehled moderních technologií pro tvorbu uživatelského rozhraní</vt:lpstr>
      <vt:lpstr>Uživatelská zkušenost v první řadě</vt:lpstr>
      <vt:lpstr>První zákon Davida Platta*:  Poznej svého uživatele, není totiž jako ty.</vt:lpstr>
      <vt:lpstr>Uživatelská zkušenost opravdu funguje</vt:lpstr>
      <vt:lpstr>Microsoft UI aplikační platforma</vt:lpstr>
      <vt:lpstr>WPF - jednotný přístup k UI, dokumentům a médiím</vt:lpstr>
      <vt:lpstr>Slide 7</vt:lpstr>
      <vt:lpstr>WPF není jen „pastva pro oči“</vt:lpstr>
      <vt:lpstr>3 a ½ generace zkušeností</vt:lpstr>
      <vt:lpstr>Použitelné návrhové vzory</vt:lpstr>
      <vt:lpstr>Nasazení (run-time)</vt:lpstr>
      <vt:lpstr>Slide 12</vt:lpstr>
      <vt:lpstr>Nastává čas pro multimediální web aplikace</vt:lpstr>
      <vt:lpstr>Slide 14</vt:lpstr>
      <vt:lpstr>Aplikace na platformě.NET</vt:lpstr>
      <vt:lpstr>Silverlight - tam, kde je zákazník  Cross-platform UX pro web a mobilní zařízení</vt:lpstr>
      <vt:lpstr>Oblasti použití Silverlight aplikací</vt:lpstr>
      <vt:lpstr>Silverlight 1.0</vt:lpstr>
      <vt:lpstr>Silverlight 2.0 </vt:lpstr>
      <vt:lpstr>Nasazení (run-time)</vt:lpstr>
      <vt:lpstr>Programovací jazyky pro Silverlight 2.0</vt:lpstr>
      <vt:lpstr>Silverlight Streaming přes Windows Live</vt:lpstr>
      <vt:lpstr>Slide 23</vt:lpstr>
      <vt:lpstr>Internet Explorer 8</vt:lpstr>
      <vt:lpstr>Slide 25</vt:lpstr>
      <vt:lpstr>Shrnutí</vt:lpstr>
      <vt:lpstr>Informační zdroje</vt:lpstr>
      <vt:lpstr>Slide 28</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2008-11-01T14:04:08Z</dcterms:created>
  <dcterms:modified xsi:type="dcterms:W3CDTF">2008-11-06T15:00:30Z</dcterms:modified>
</cp:coreProperties>
</file>