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95" r:id="rId2"/>
    <p:sldId id="296" r:id="rId3"/>
    <p:sldId id="269" r:id="rId4"/>
    <p:sldId id="299" r:id="rId5"/>
    <p:sldId id="271" r:id="rId6"/>
    <p:sldId id="282" r:id="rId7"/>
    <p:sldId id="297" r:id="rId8"/>
    <p:sldId id="298" r:id="rId9"/>
    <p:sldId id="29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1" autoAdjust="0"/>
    <p:restoredTop sz="79333" autoAdjust="0"/>
  </p:normalViewPr>
  <p:slideViewPr>
    <p:cSldViewPr>
      <p:cViewPr varScale="1">
        <p:scale>
          <a:sx n="69" d="100"/>
          <a:sy n="69" d="100"/>
        </p:scale>
        <p:origin x="-870" y="-96"/>
      </p:cViewPr>
      <p:guideLst>
        <p:guide orient="horz" pos="2160"/>
        <p:guide pos="2880"/>
      </p:guideLst>
    </p:cSldViewPr>
  </p:slideViewPr>
  <p:outlineViewPr>
    <p:cViewPr>
      <p:scale>
        <a:sx n="33" d="100"/>
        <a:sy n="33" d="100"/>
      </p:scale>
      <p:origin x="0" y="7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417C5D-133A-4637-9913-8CD9210FA213}" type="datetimeFigureOut">
              <a:rPr lang="en-US" smtClean="0"/>
              <a:pPr/>
              <a:t>1/20/2008</a:t>
            </a:fld>
            <a:endParaRPr lang="en-IE"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59EC22-A33F-4A62-BA16-B513CAD05440}" type="slidenum">
              <a:rPr lang="en-IE" smtClean="0"/>
              <a:pPr/>
              <a:t>‹#›</a:t>
            </a:fld>
            <a:endParaRPr lang="en-IE"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71874-2F77-42C3-BB15-617EA664469F}" type="slidenum">
              <a:rPr lang="en-US"/>
              <a:pPr/>
              <a:t>1</a:t>
            </a:fld>
            <a:endParaRPr lang="en-US" dirty="0"/>
          </a:p>
        </p:txBody>
      </p:sp>
      <p:sp>
        <p:nvSpPr>
          <p:cNvPr id="650242" name="Rectangle 2"/>
          <p:cNvSpPr>
            <a:spLocks noGrp="1" noRot="1" noChangeAspect="1" noChangeArrowheads="1" noTextEdit="1"/>
          </p:cNvSpPr>
          <p:nvPr>
            <p:ph type="sldImg"/>
          </p:nvPr>
        </p:nvSpPr>
        <p:spPr>
          <a:ln/>
        </p:spPr>
      </p:sp>
      <p:sp>
        <p:nvSpPr>
          <p:cNvPr id="650243"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E66F8A-1311-436F-BCCB-9B019BDC622A}" type="slidenum">
              <a:rPr lang="en-US"/>
              <a:pPr/>
              <a:t>2</a:t>
            </a:fld>
            <a:endParaRPr lang="en-US" dirty="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fld id="{79D3B81C-D83E-4B7D-AC38-990797394911}" type="slidenum">
              <a:rPr lang="en-US" smtClean="0"/>
              <a:pPr/>
              <a:t>3</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fld id="{79D3B81C-D83E-4B7D-AC38-990797394911}" type="slidenum">
              <a:rPr lang="en-US" smtClean="0"/>
              <a:pPr/>
              <a:t>4</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BB496FD8-5ED8-42E3-9E53-23C991DE25E5}" type="slidenum">
              <a:rPr lang="en-US" smtClean="0"/>
              <a:pPr/>
              <a:t>6</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1AB09F-84C1-4F53-8C46-C3AF3A7A98BB}" type="slidenum">
              <a:rPr lang="en-US"/>
              <a:pPr/>
              <a:t>7</a:t>
            </a:fld>
            <a:endParaRPr lang="en-US" dirty="0"/>
          </a:p>
        </p:txBody>
      </p:sp>
      <p:sp>
        <p:nvSpPr>
          <p:cNvPr id="653314" name="Rectangle 2"/>
          <p:cNvSpPr>
            <a:spLocks noGrp="1" noRot="1" noChangeAspect="1" noChangeArrowheads="1" noTextEdit="1"/>
          </p:cNvSpPr>
          <p:nvPr>
            <p:ph type="sldImg"/>
          </p:nvPr>
        </p:nvSpPr>
        <p:spPr>
          <a:ln/>
        </p:spPr>
      </p:sp>
      <p:sp>
        <p:nvSpPr>
          <p:cNvPr id="653315"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6206F4-E819-4D76-BFE7-F19058A00C47}" type="slidenum">
              <a:rPr lang="en-US"/>
              <a:pPr/>
              <a:t>8</a:t>
            </a:fld>
            <a:endParaRPr lang="en-US" dirty="0"/>
          </a:p>
        </p:txBody>
      </p:sp>
      <p:sp>
        <p:nvSpPr>
          <p:cNvPr id="654338" name="Rectangle 2"/>
          <p:cNvSpPr>
            <a:spLocks noGrp="1" noRot="1" noChangeAspect="1" noChangeArrowheads="1" noTextEdit="1"/>
          </p:cNvSpPr>
          <p:nvPr>
            <p:ph type="sldImg"/>
          </p:nvPr>
        </p:nvSpPr>
        <p:spPr>
          <a:ln/>
        </p:spPr>
      </p:sp>
      <p:sp>
        <p:nvSpPr>
          <p:cNvPr id="654339"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4" descr="title-slide-lines_BIG.png"/>
          <p:cNvPicPr>
            <a:picLocks noChangeAspect="1"/>
          </p:cNvPicPr>
          <p:nvPr/>
        </p:nvPicPr>
        <p:blipFill>
          <a:blip r:embed="rId2"/>
          <a:srcRect/>
          <a:stretch>
            <a:fillRect/>
          </a:stretch>
        </p:blipFill>
        <p:spPr bwMode="auto">
          <a:xfrm>
            <a:off x="0" y="2997200"/>
            <a:ext cx="3360738" cy="3860800"/>
          </a:xfrm>
          <a:prstGeom prst="rect">
            <a:avLst/>
          </a:prstGeom>
          <a:noFill/>
          <a:ln w="9525">
            <a:noFill/>
            <a:miter lim="800000"/>
            <a:headEnd/>
            <a:tailEnd/>
          </a:ln>
        </p:spPr>
      </p:pic>
      <p:sp>
        <p:nvSpPr>
          <p:cNvPr id="4098" name="Rectangle 2"/>
          <p:cNvSpPr>
            <a:spLocks noGrp="1" noChangeArrowheads="1"/>
          </p:cNvSpPr>
          <p:nvPr>
            <p:ph type="ctrTitle"/>
          </p:nvPr>
        </p:nvSpPr>
        <p:spPr>
          <a:xfrm>
            <a:off x="1538514" y="2090058"/>
            <a:ext cx="7100662" cy="1719942"/>
          </a:xfrm>
        </p:spPr>
        <p:txBody>
          <a:bodyPr anchor="b"/>
          <a:lstStyle>
            <a:lvl1pPr>
              <a:defRPr sz="3200" b="0">
                <a:solidFill>
                  <a:schemeClr val="accent1"/>
                </a:solidFill>
                <a:latin typeface="+mn-lt"/>
              </a:defRPr>
            </a:lvl1pPr>
          </a:lstStyle>
          <a:p>
            <a:r>
              <a:rPr lang="en-US" smtClean="0"/>
              <a:t>Click to edit Master title style</a:t>
            </a:r>
            <a:endParaRPr lang="en-US" dirty="0"/>
          </a:p>
        </p:txBody>
      </p:sp>
      <p:sp>
        <p:nvSpPr>
          <p:cNvPr id="4099" name="Rectangle 3"/>
          <p:cNvSpPr>
            <a:spLocks noGrp="1" noChangeArrowheads="1"/>
          </p:cNvSpPr>
          <p:nvPr>
            <p:ph type="subTitle" idx="1"/>
          </p:nvPr>
        </p:nvSpPr>
        <p:spPr>
          <a:xfrm>
            <a:off x="1538513" y="3870551"/>
            <a:ext cx="7100662" cy="1136877"/>
          </a:xfrm>
        </p:spPr>
        <p:txBody>
          <a:bodyPr/>
          <a:lstStyle>
            <a:lvl1pPr marL="0" indent="0">
              <a:buFontTx/>
              <a:buNone/>
              <a:defRPr sz="2000">
                <a:solidFill>
                  <a:schemeClr val="bg1"/>
                </a:solidFill>
              </a:defRPr>
            </a:lvl1pPr>
          </a:lstStyle>
          <a:p>
            <a:r>
              <a:rPr lang="en-US" smtClean="0"/>
              <a:t>Click to edit Master subtitle style</a:t>
            </a:r>
            <a:endParaRPr lang="en-US" dirty="0"/>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7013" y="274638"/>
            <a:ext cx="2011362"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274638"/>
            <a:ext cx="58848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Title with Subhead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noFill/>
          <a:ln w="9525">
            <a:noFill/>
            <a:miter lim="800000"/>
            <a:headEnd/>
            <a:tailEnd/>
          </a:ln>
          <a:effectLst/>
        </p:spPr>
        <p:txBody>
          <a:bodyPr vert="horz" wrap="square" lIns="91440" tIns="45720" rIns="91440" bIns="45720" numCol="1" rtlCol="0" anchor="t" anchorCtr="0" compatLnSpc="1">
            <a:prstTxWarp prst="textNoShape">
              <a:avLst/>
            </a:prstTxWarp>
            <a:noAutofit/>
            <a:scene3d>
              <a:camera prst="orthographicFront"/>
              <a:lightRig rig="threePt" dir="t"/>
            </a:scene3d>
            <a:sp3d extrusionH="6350">
              <a:bevelT w="12700" h="25400" prst="coolSlant"/>
              <a:bevelB w="19050" h="19050"/>
              <a:extrusionClr>
                <a:schemeClr val="bg1"/>
              </a:extrusionClr>
            </a:sp3d>
          </a:bodyPr>
          <a:lstStyle>
            <a:lvl1pPr algn="l" defTabSz="914363" rtl="0" eaLnBrk="1" fontAlgn="base" latinLnBrk="0" hangingPunct="1">
              <a:lnSpc>
                <a:spcPct val="90000"/>
              </a:lnSpc>
              <a:spcBef>
                <a:spcPct val="0"/>
              </a:spcBef>
              <a:spcAft>
                <a:spcPct val="0"/>
              </a:spcAft>
              <a:buNone/>
              <a:defRPr lang="en-US" sz="4000" b="0" kern="1200" cap="none" spc="-125" baseline="0" dirty="0">
                <a:ln w="3175">
                  <a:noFill/>
                </a:ln>
                <a:solidFill>
                  <a:schemeClr val="bg1"/>
                </a:solidFill>
                <a:effectLst/>
                <a:latin typeface="+mj-lt"/>
                <a:ea typeface="+mj-ea"/>
                <a:cs typeface="+mj-cs"/>
              </a:defRPr>
            </a:lvl1pPr>
          </a:lstStyle>
          <a:p>
            <a:r>
              <a:rPr lang="en-US" dirty="0" smtClean="0"/>
              <a:t>Click to Edit Title Text</a:t>
            </a:r>
            <a:endParaRPr lang="en-US" dirty="0"/>
          </a:p>
        </p:txBody>
      </p:sp>
      <p:sp>
        <p:nvSpPr>
          <p:cNvPr id="3" name="Content Placeholder 2"/>
          <p:cNvSpPr>
            <a:spLocks noGrp="1"/>
          </p:cNvSpPr>
          <p:nvPr>
            <p:ph idx="1"/>
          </p:nvPr>
        </p:nvSpPr>
        <p:spPr>
          <a:xfrm>
            <a:off x="368300" y="1839913"/>
            <a:ext cx="8382000" cy="1854867"/>
          </a:xfrm>
        </p:spPr>
        <p:txBody>
          <a:bodyPr/>
          <a:lstStyle>
            <a:lvl1pPr>
              <a:lnSpc>
                <a:spcPct val="90000"/>
              </a:lnSpc>
              <a:defRPr sz="2800"/>
            </a:lvl1pPr>
            <a:lvl2pPr>
              <a:lnSpc>
                <a:spcPct val="90000"/>
              </a:lnSpc>
              <a:defRPr sz="2400"/>
            </a:lvl2pPr>
            <a:lvl3pPr>
              <a:lnSpc>
                <a:spcPct val="90000"/>
              </a:lnSpc>
              <a:defRPr sz="2000"/>
            </a:lvl3pPr>
            <a:lvl4pPr>
              <a:lnSpc>
                <a:spcPct val="90000"/>
              </a:lnSpc>
              <a:defRPr sz="1800"/>
            </a:lvl4pPr>
            <a:lvl5pPr>
              <a:lnSpc>
                <a:spcPct val="90000"/>
              </a:lnSpc>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2"/>
          <p:cNvSpPr>
            <a:spLocks noGrp="1"/>
          </p:cNvSpPr>
          <p:nvPr>
            <p:ph type="body" sz="quarter" idx="10" hasCustomPrompt="1"/>
          </p:nvPr>
        </p:nvSpPr>
        <p:spPr>
          <a:xfrm>
            <a:off x="368300" y="767292"/>
            <a:ext cx="8394700" cy="443198"/>
          </a:xfrm>
        </p:spPr>
        <p:txBody>
          <a:bodyPr vert="horz" wrap="square" lIns="91440" tIns="0" rIns="91440" bIns="0" rtlCol="0">
            <a:spAutoFit/>
          </a:bodyPr>
          <a:lstStyle>
            <a:lvl1pPr marL="384939" indent="-384939" algn="l" defTabSz="914327" rtl="0" eaLnBrk="1" latinLnBrk="0" hangingPunct="1">
              <a:lnSpc>
                <a:spcPct val="90000"/>
              </a:lnSpc>
              <a:spcBef>
                <a:spcPct val="20000"/>
              </a:spcBef>
              <a:buFontTx/>
              <a:buNone/>
              <a:defRPr lang="en-US" sz="3200" b="0" kern="1200" baseline="0">
                <a:ln w="18415" cmpd="sng">
                  <a:noFill/>
                  <a:prstDash val="solid"/>
                </a:ln>
                <a:solidFill>
                  <a:srgbClr val="FFFFCC"/>
                </a:solidFill>
                <a:effectLst>
                  <a:outerShdw blurRad="60007" dist="310007" dir="7680000" sy="30000" kx="1300200" algn="ctr" rotWithShape="0">
                    <a:prstClr val="black">
                      <a:alpha val="32000"/>
                    </a:prstClr>
                  </a:outerShdw>
                </a:effectLst>
                <a:latin typeface="Arial Narrow" pitchFamily="34" charset="0"/>
                <a:ea typeface="+mn-ea"/>
                <a:cs typeface="+mn-cs"/>
              </a:defRPr>
            </a:lvl1pPr>
          </a:lstStyle>
          <a:p>
            <a:r>
              <a:rPr lang="en-US" dirty="0" smtClean="0">
                <a:effectLst>
                  <a:outerShdw blurRad="60007" dist="310007" dir="7680000" sy="30000" kx="1300200" algn="ctr" rotWithShape="0">
                    <a:prstClr val="black">
                      <a:alpha val="32000"/>
                    </a:prstClr>
                  </a:outerShdw>
                </a:effectLst>
              </a:rPr>
              <a:t>Click to edit subtitle text</a:t>
            </a:r>
            <a:endParaRPr>
              <a:effectLst>
                <a:outerShdw blurRad="60007" dist="310007" dir="7680000" sy="30000" kx="1300200" algn="ctr" rotWithShape="0">
                  <a:prstClr val="black">
                    <a:alpha val="32000"/>
                  </a:prstClr>
                </a:outerShdw>
              </a:effectLst>
            </a:endParaRPr>
          </a:p>
        </p:txBody>
      </p:sp>
      <p:pic>
        <p:nvPicPr>
          <p:cNvPr id="5" name="Picture 8" descr="D:\Slidework\Jobs\TechEd2007 - Brian Marble\Template\Template\images\TE_logo.png"/>
          <p:cNvPicPr>
            <a:picLocks noChangeAspect="1" noChangeArrowheads="1"/>
          </p:cNvPicPr>
          <p:nvPr/>
        </p:nvPicPr>
        <p:blipFill>
          <a:blip r:embed="rId2"/>
          <a:srcRect/>
          <a:stretch>
            <a:fillRect/>
          </a:stretch>
        </p:blipFill>
        <p:spPr bwMode="auto">
          <a:xfrm>
            <a:off x="7964557" y="6242916"/>
            <a:ext cx="850238" cy="522542"/>
          </a:xfrm>
          <a:prstGeom prst="rect">
            <a:avLst/>
          </a:prstGeom>
          <a:noFill/>
        </p:spPr>
      </p:pic>
    </p:spTree>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4_Title with Subhead NO Content NO LOGO">
    <p:spTree>
      <p:nvGrpSpPr>
        <p:cNvPr id="1" name=""/>
        <p:cNvGrpSpPr/>
        <p:nvPr/>
      </p:nvGrpSpPr>
      <p:grpSpPr>
        <a:xfrm>
          <a:off x="0" y="0"/>
          <a:ext cx="0" cy="0"/>
          <a:chOff x="0" y="0"/>
          <a:chExt cx="0" cy="0"/>
        </a:xfrm>
      </p:grpSpPr>
      <p:sp>
        <p:nvSpPr>
          <p:cNvPr id="2" name="Title 1"/>
          <p:cNvSpPr>
            <a:spLocks noGrp="1"/>
          </p:cNvSpPr>
          <p:nvPr>
            <p:ph type="title" hasCustomPrompt="1"/>
          </p:nvPr>
        </p:nvSpPr>
        <p:spPr bwMode="black">
          <a:noFill/>
          <a:ln w="9525">
            <a:noFill/>
            <a:miter lim="800000"/>
            <a:headEnd/>
            <a:tailEnd/>
          </a:ln>
          <a:effectLst/>
        </p:spPr>
        <p:txBody>
          <a:bodyPr vert="horz" wrap="square" lIns="0" tIns="45720" rIns="91440" bIns="45720" numCol="1" rtlCol="0" anchor="t" anchorCtr="0" compatLnSpc="1">
            <a:prstTxWarp prst="textNoShape">
              <a:avLst/>
            </a:prstTxWarp>
            <a:noAutofit/>
            <a:scene3d>
              <a:camera prst="orthographicFront"/>
              <a:lightRig rig="threePt" dir="t"/>
            </a:scene3d>
            <a:sp3d extrusionH="6350">
              <a:bevelT w="12700" h="25400" prst="coolSlant"/>
              <a:bevelB w="19050" h="19050"/>
              <a:extrusionClr>
                <a:schemeClr val="bg1"/>
              </a:extrusionClr>
            </a:sp3d>
          </a:bodyPr>
          <a:lstStyle>
            <a:lvl1pPr algn="l" defTabSz="914363" rtl="0" eaLnBrk="1" fontAlgn="base" latinLnBrk="0" hangingPunct="1">
              <a:lnSpc>
                <a:spcPct val="90000"/>
              </a:lnSpc>
              <a:spcBef>
                <a:spcPct val="0"/>
              </a:spcBef>
              <a:spcAft>
                <a:spcPct val="0"/>
              </a:spcAft>
              <a:buNone/>
              <a:defRPr lang="en-US" sz="4000" b="0" kern="1200" cap="none" spc="-125" baseline="0" dirty="0">
                <a:ln w="3175">
                  <a:noFill/>
                </a:ln>
                <a:solidFill>
                  <a:schemeClr val="bg1"/>
                </a:solidFill>
                <a:effectLst/>
                <a:latin typeface="+mj-lt"/>
                <a:ea typeface="+mj-ea"/>
                <a:cs typeface="+mj-cs"/>
              </a:defRPr>
            </a:lvl1pPr>
          </a:lstStyle>
          <a:p>
            <a:r>
              <a:rPr lang="en-US" dirty="0" smtClean="0"/>
              <a:t>Click to Edit Title Text</a:t>
            </a:r>
            <a:endParaRPr lang="en-US" dirty="0"/>
          </a:p>
        </p:txBody>
      </p:sp>
      <p:sp>
        <p:nvSpPr>
          <p:cNvPr id="6" name="Text Placeholder 2"/>
          <p:cNvSpPr>
            <a:spLocks noGrp="1"/>
          </p:cNvSpPr>
          <p:nvPr>
            <p:ph type="body" sz="quarter" idx="10" hasCustomPrompt="1"/>
          </p:nvPr>
        </p:nvSpPr>
        <p:spPr bwMode="black">
          <a:xfrm>
            <a:off x="368300" y="776170"/>
            <a:ext cx="8394700" cy="415498"/>
          </a:xfrm>
        </p:spPr>
        <p:txBody>
          <a:bodyPr vert="horz" wrap="square" lIns="0" tIns="0" rIns="91440" bIns="0" rtlCol="0">
            <a:spAutoFit/>
          </a:bodyPr>
          <a:lstStyle>
            <a:lvl1pPr marL="384939" indent="-384939" algn="l" defTabSz="914327" rtl="0" eaLnBrk="1" latinLnBrk="0" hangingPunct="1">
              <a:lnSpc>
                <a:spcPct val="90000"/>
              </a:lnSpc>
              <a:spcBef>
                <a:spcPct val="20000"/>
              </a:spcBef>
              <a:buFontTx/>
              <a:buNone/>
              <a:defRPr lang="en-US" sz="3000" b="0" kern="1200" baseline="0">
                <a:ln w="18415" cmpd="sng">
                  <a:noFill/>
                  <a:prstDash val="solid"/>
                </a:ln>
                <a:solidFill>
                  <a:srgbClr val="FFFFCC"/>
                </a:solidFill>
                <a:effectLst>
                  <a:outerShdw blurRad="60007" dist="310007" dir="7680000" sy="30000" kx="1300200" algn="ctr" rotWithShape="0">
                    <a:prstClr val="black">
                      <a:alpha val="32000"/>
                    </a:prstClr>
                  </a:outerShdw>
                </a:effectLst>
                <a:latin typeface="Arial Narrow" pitchFamily="34" charset="0"/>
                <a:ea typeface="+mn-ea"/>
                <a:cs typeface="+mn-cs"/>
              </a:defRPr>
            </a:lvl1pPr>
          </a:lstStyle>
          <a:p>
            <a:r>
              <a:rPr lang="en-US" dirty="0" smtClean="0">
                <a:effectLst>
                  <a:outerShdw blurRad="60007" dist="310007" dir="7680000" sy="30000" kx="1300200" algn="ctr" rotWithShape="0">
                    <a:prstClr val="black">
                      <a:alpha val="32000"/>
                    </a:prstClr>
                  </a:outerShdw>
                </a:effectLst>
              </a:rPr>
              <a:t>Click to edit subtitle text</a:t>
            </a:r>
            <a:endParaRPr>
              <a:effectLst>
                <a:outerShdw blurRad="60007" dist="310007" dir="7680000" sy="30000" kx="1300200" algn="ctr" rotWithShape="0">
                  <a:prstClr val="black">
                    <a:alpha val="32000"/>
                  </a:prstClr>
                </a:outerShdw>
              </a:effectLst>
            </a:endParaRP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lvl2pPr>
              <a:defRPr sz="220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750" y="1600200"/>
            <a:ext cx="39481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0263" y="1600200"/>
            <a:ext cx="39481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pic>
        <p:nvPicPr>
          <p:cNvPr id="1026" name="Picture 4" descr="title-slide-lines-grey_BIG.png"/>
          <p:cNvPicPr>
            <a:picLocks noChangeAspect="1"/>
          </p:cNvPicPr>
          <p:nvPr/>
        </p:nvPicPr>
        <p:blipFill>
          <a:blip r:embed="rId16">
            <a:lum bright="-6000"/>
          </a:blip>
          <a:srcRect/>
          <a:stretch>
            <a:fillRect/>
          </a:stretch>
        </p:blipFill>
        <p:spPr bwMode="auto">
          <a:xfrm>
            <a:off x="0" y="2990850"/>
            <a:ext cx="3367088" cy="38671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539750" y="285750"/>
            <a:ext cx="8048625"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539750" y="1600200"/>
            <a:ext cx="8048625"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Box 4"/>
          <p:cNvSpPr txBox="1"/>
          <p:nvPr/>
        </p:nvSpPr>
        <p:spPr>
          <a:xfrm>
            <a:off x="8740238" y="6626431"/>
            <a:ext cx="403761" cy="246221"/>
          </a:xfrm>
          <a:prstGeom prst="rect">
            <a:avLst/>
          </a:prstGeom>
          <a:noFill/>
        </p:spPr>
        <p:txBody>
          <a:bodyPr wrap="square" rtlCol="0">
            <a:spAutoFit/>
          </a:bodyPr>
          <a:lstStyle/>
          <a:p>
            <a:fld id="{A1C34FC1-6DA8-4AA0-A96F-E70E919E544D}" type="slidenum">
              <a:rPr lang="en-IE" sz="1000" smtClean="0"/>
              <a:pPr/>
              <a:t>‹#›</a:t>
            </a:fld>
            <a:endParaRPr lang="en-IE" sz="100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ransition>
    <p:wipe dir="r"/>
  </p:transition>
  <p:timing>
    <p:tnLst>
      <p:par>
        <p:cTn id="1" dur="indefinite" restart="never" nodeType="tmRoot"/>
      </p:par>
    </p:tnLst>
  </p:timing>
  <p:txStyles>
    <p:titleStyle>
      <a:lvl1pPr algn="l" rtl="0" eaLnBrk="1" fontAlgn="base" hangingPunct="1">
        <a:spcBef>
          <a:spcPct val="0"/>
        </a:spcBef>
        <a:spcAft>
          <a:spcPct val="0"/>
        </a:spcAft>
        <a:defRPr sz="4000">
          <a:solidFill>
            <a:schemeClr val="accent1"/>
          </a:solidFill>
          <a:latin typeface="+mj-lt"/>
          <a:ea typeface="+mj-ea"/>
          <a:cs typeface="+mj-cs"/>
        </a:defRPr>
      </a:lvl1pPr>
      <a:lvl2pPr algn="l" rtl="0" eaLnBrk="1" fontAlgn="base" hangingPunct="1">
        <a:spcBef>
          <a:spcPct val="0"/>
        </a:spcBef>
        <a:spcAft>
          <a:spcPct val="0"/>
        </a:spcAft>
        <a:defRPr sz="4000">
          <a:solidFill>
            <a:schemeClr val="accent1"/>
          </a:solidFill>
          <a:latin typeface="Segoe"/>
        </a:defRPr>
      </a:lvl2pPr>
      <a:lvl3pPr algn="l" rtl="0" eaLnBrk="1" fontAlgn="base" hangingPunct="1">
        <a:spcBef>
          <a:spcPct val="0"/>
        </a:spcBef>
        <a:spcAft>
          <a:spcPct val="0"/>
        </a:spcAft>
        <a:defRPr sz="4000">
          <a:solidFill>
            <a:schemeClr val="accent1"/>
          </a:solidFill>
          <a:latin typeface="Segoe"/>
        </a:defRPr>
      </a:lvl3pPr>
      <a:lvl4pPr algn="l" rtl="0" eaLnBrk="1" fontAlgn="base" hangingPunct="1">
        <a:spcBef>
          <a:spcPct val="0"/>
        </a:spcBef>
        <a:spcAft>
          <a:spcPct val="0"/>
        </a:spcAft>
        <a:defRPr sz="4000">
          <a:solidFill>
            <a:schemeClr val="accent1"/>
          </a:solidFill>
          <a:latin typeface="Segoe"/>
        </a:defRPr>
      </a:lvl4pPr>
      <a:lvl5pPr algn="l" rtl="0" eaLnBrk="1" fontAlgn="base" hangingPunct="1">
        <a:spcBef>
          <a:spcPct val="0"/>
        </a:spcBef>
        <a:spcAft>
          <a:spcPct val="0"/>
        </a:spcAft>
        <a:defRPr sz="4000">
          <a:solidFill>
            <a:schemeClr val="accent1"/>
          </a:solidFill>
          <a:latin typeface="Segoe"/>
        </a:defRPr>
      </a:lvl5pPr>
      <a:lvl6pPr marL="457200" algn="l" rtl="0" eaLnBrk="1" fontAlgn="base" hangingPunct="1">
        <a:spcBef>
          <a:spcPct val="0"/>
        </a:spcBef>
        <a:spcAft>
          <a:spcPct val="0"/>
        </a:spcAft>
        <a:defRPr sz="4000">
          <a:solidFill>
            <a:schemeClr val="tx2"/>
          </a:solidFill>
          <a:latin typeface="Segoe Semibold" pitchFamily="34" charset="0"/>
        </a:defRPr>
      </a:lvl6pPr>
      <a:lvl7pPr marL="914400" algn="l" rtl="0" eaLnBrk="1" fontAlgn="base" hangingPunct="1">
        <a:spcBef>
          <a:spcPct val="0"/>
        </a:spcBef>
        <a:spcAft>
          <a:spcPct val="0"/>
        </a:spcAft>
        <a:defRPr sz="4000">
          <a:solidFill>
            <a:schemeClr val="tx2"/>
          </a:solidFill>
          <a:latin typeface="Segoe Semibold" pitchFamily="34" charset="0"/>
        </a:defRPr>
      </a:lvl7pPr>
      <a:lvl8pPr marL="1371600" algn="l" rtl="0" eaLnBrk="1" fontAlgn="base" hangingPunct="1">
        <a:spcBef>
          <a:spcPct val="0"/>
        </a:spcBef>
        <a:spcAft>
          <a:spcPct val="0"/>
        </a:spcAft>
        <a:defRPr sz="4000">
          <a:solidFill>
            <a:schemeClr val="tx2"/>
          </a:solidFill>
          <a:latin typeface="Segoe Semibold" pitchFamily="34" charset="0"/>
        </a:defRPr>
      </a:lvl8pPr>
      <a:lvl9pPr marL="1828800" algn="l" rtl="0" eaLnBrk="1" fontAlgn="base" hangingPunct="1">
        <a:spcBef>
          <a:spcPct val="0"/>
        </a:spcBef>
        <a:spcAft>
          <a:spcPct val="0"/>
        </a:spcAft>
        <a:defRPr sz="4000">
          <a:solidFill>
            <a:schemeClr val="tx2"/>
          </a:solidFill>
          <a:latin typeface="Segoe Semibold" pitchFamily="34" charset="0"/>
        </a:defRPr>
      </a:lvl9pPr>
    </p:titleStyle>
    <p:bodyStyle>
      <a:lvl1pPr marL="342900" indent="-342900" algn="l" rtl="0" eaLnBrk="1" fontAlgn="base" hangingPunct="1">
        <a:spcBef>
          <a:spcPct val="20000"/>
        </a:spcBef>
        <a:spcAft>
          <a:spcPct val="0"/>
        </a:spcAft>
        <a:buClr>
          <a:schemeClr val="accent1"/>
        </a:buClr>
        <a:buChar char="•"/>
        <a:defRPr sz="2400">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200">
          <a:solidFill>
            <a:schemeClr val="bg1"/>
          </a:solidFill>
          <a:latin typeface="+mn-lt"/>
        </a:defRPr>
      </a:lvl2pPr>
      <a:lvl3pPr marL="1143000" indent="-228600" algn="l" rtl="0" eaLnBrk="1" fontAlgn="base" hangingPunct="1">
        <a:spcBef>
          <a:spcPct val="20000"/>
        </a:spcBef>
        <a:spcAft>
          <a:spcPct val="0"/>
        </a:spcAft>
        <a:buClr>
          <a:schemeClr val="accent1"/>
        </a:buClr>
        <a:buChar char="•"/>
        <a:defRPr sz="2000">
          <a:solidFill>
            <a:schemeClr val="bg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bg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bg1"/>
          </a:solidFill>
          <a:latin typeface="+mn-lt"/>
        </a:defRPr>
      </a:lvl5pPr>
      <a:lvl6pPr marL="2514600" indent="-228600" algn="l" rtl="0" eaLnBrk="1" fontAlgn="base" hangingPunct="1">
        <a:spcBef>
          <a:spcPct val="20000"/>
        </a:spcBef>
        <a:spcAft>
          <a:spcPct val="0"/>
        </a:spcAft>
        <a:buClr>
          <a:schemeClr val="tx2"/>
        </a:buClr>
        <a:buChar char="•"/>
        <a:defRPr>
          <a:solidFill>
            <a:schemeClr val="tx1"/>
          </a:solidFill>
          <a:latin typeface="+mn-lt"/>
        </a:defRPr>
      </a:lvl6pPr>
      <a:lvl7pPr marL="2971800" indent="-228600" algn="l" rtl="0" eaLnBrk="1" fontAlgn="base" hangingPunct="1">
        <a:spcBef>
          <a:spcPct val="20000"/>
        </a:spcBef>
        <a:spcAft>
          <a:spcPct val="0"/>
        </a:spcAft>
        <a:buClr>
          <a:schemeClr val="tx2"/>
        </a:buClr>
        <a:buChar char="•"/>
        <a:defRPr>
          <a:solidFill>
            <a:schemeClr val="tx1"/>
          </a:solidFill>
          <a:latin typeface="+mn-lt"/>
        </a:defRPr>
      </a:lvl7pPr>
      <a:lvl8pPr marL="3429000" indent="-228600" algn="l" rtl="0" eaLnBrk="1" fontAlgn="base" hangingPunct="1">
        <a:spcBef>
          <a:spcPct val="20000"/>
        </a:spcBef>
        <a:spcAft>
          <a:spcPct val="0"/>
        </a:spcAft>
        <a:buClr>
          <a:schemeClr val="tx2"/>
        </a:buClr>
        <a:buChar char="•"/>
        <a:defRPr>
          <a:solidFill>
            <a:schemeClr val="tx1"/>
          </a:solidFill>
          <a:latin typeface="+mn-lt"/>
        </a:defRPr>
      </a:lvl8pPr>
      <a:lvl9pPr marL="3886200" indent="-228600" algn="l" rtl="0" eaLnBrk="1" fontAlgn="base" hangingPunct="1">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hyperlink" Target="mailto:xy@microsoft.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icrosoft.com/technetspotligh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42" name="Picture 2" descr="Microsoft logo and tagline"/>
          <p:cNvPicPr>
            <a:picLocks noChangeAspect="1" noChangeArrowheads="1"/>
          </p:cNvPicPr>
          <p:nvPr/>
        </p:nvPicPr>
        <p:blipFill>
          <a:blip r:embed="rId3">
            <a:lum bright="50000"/>
          </a:blip>
          <a:srcRect/>
          <a:stretch>
            <a:fillRect/>
          </a:stretch>
        </p:blipFill>
        <p:spPr bwMode="black">
          <a:xfrm>
            <a:off x="1598613" y="2516188"/>
            <a:ext cx="5913437" cy="1276350"/>
          </a:xfrm>
          <a:prstGeom prst="rect">
            <a:avLst/>
          </a:prstGeom>
          <a:noFill/>
          <a:effectLst/>
        </p:spPr>
      </p:pic>
      <p:pic>
        <p:nvPicPr>
          <p:cNvPr id="4" name="Picture 8" descr="probwht-jpg.jpg"/>
          <p:cNvPicPr>
            <a:picLocks noChangeAspect="1"/>
          </p:cNvPicPr>
          <p:nvPr/>
        </p:nvPicPr>
        <p:blipFill>
          <a:blip r:embed="rId4"/>
          <a:srcRect/>
          <a:stretch>
            <a:fillRect/>
          </a:stretch>
        </p:blipFill>
        <p:spPr bwMode="auto">
          <a:xfrm>
            <a:off x="6575796" y="5357826"/>
            <a:ext cx="1925294" cy="9746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8722" name="Rectangle 2"/>
          <p:cNvSpPr>
            <a:spLocks noGrp="1" noChangeArrowheads="1"/>
          </p:cNvSpPr>
          <p:nvPr>
            <p:ph type="ctrTitle"/>
          </p:nvPr>
        </p:nvSpPr>
        <p:spPr/>
        <p:txBody>
          <a:bodyPr/>
          <a:lstStyle/>
          <a:p>
            <a:r>
              <a:rPr lang="en-IE" noProof="0" dirty="0" smtClean="0"/>
              <a:t>Welcome</a:t>
            </a:r>
            <a:endParaRPr lang="en-IE" noProof="0" dirty="0"/>
          </a:p>
        </p:txBody>
      </p:sp>
      <p:sp>
        <p:nvSpPr>
          <p:cNvPr id="158723" name="Rectangle 3"/>
          <p:cNvSpPr>
            <a:spLocks noGrp="1" noChangeArrowheads="1"/>
          </p:cNvSpPr>
          <p:nvPr>
            <p:ph type="subTitle" idx="1"/>
          </p:nvPr>
        </p:nvSpPr>
        <p:spPr/>
        <p:txBody>
          <a:bodyPr/>
          <a:lstStyle/>
          <a:p>
            <a:r>
              <a:rPr lang="en-IE" noProof="0" dirty="0" smtClean="0"/>
              <a:t>X Y</a:t>
            </a:r>
          </a:p>
          <a:p>
            <a:r>
              <a:rPr lang="en-IE" noProof="0" dirty="0" smtClean="0">
                <a:hlinkClick r:id="rId3"/>
              </a:rPr>
              <a:t>xy@microsoft.com</a:t>
            </a:r>
            <a:r>
              <a:rPr lang="en-IE" noProof="0" dirty="0" smtClean="0"/>
              <a:t>   </a:t>
            </a:r>
          </a:p>
          <a:p>
            <a:r>
              <a:rPr lang="en-IE" noProof="0" dirty="0" smtClean="0"/>
              <a:t>Microsoft Subsidiary</a:t>
            </a:r>
            <a:endParaRPr lang="en-IE" noProof="0"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785918" y="2714620"/>
            <a:ext cx="6886573" cy="2000264"/>
          </a:xfrm>
        </p:spPr>
        <p:txBody>
          <a:bodyPr/>
          <a:lstStyle/>
          <a:p>
            <a:pPr eaLnBrk="1" hangingPunct="1">
              <a:defRPr/>
            </a:pPr>
            <a:r>
              <a:rPr lang="en-IE" sz="4400" noProof="0" dirty="0" smtClean="0"/>
              <a:t>Data Mining and Business Intelligence for Enterprises</a:t>
            </a:r>
          </a:p>
        </p:txBody>
      </p:sp>
      <p:pic>
        <p:nvPicPr>
          <p:cNvPr id="5" name="Picture 8" descr="probwht-jpg.jpg"/>
          <p:cNvPicPr>
            <a:picLocks noChangeAspect="1"/>
          </p:cNvPicPr>
          <p:nvPr/>
        </p:nvPicPr>
        <p:blipFill>
          <a:blip r:embed="rId3"/>
          <a:srcRect/>
          <a:stretch>
            <a:fillRect/>
          </a:stretch>
        </p:blipFill>
        <p:spPr bwMode="auto">
          <a:xfrm>
            <a:off x="6858016" y="5500702"/>
            <a:ext cx="1643074" cy="83181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538288" y="2090738"/>
            <a:ext cx="7100887" cy="1719262"/>
          </a:xfrm>
        </p:spPr>
        <p:txBody>
          <a:bodyPr/>
          <a:lstStyle/>
          <a:p>
            <a:pPr eaLnBrk="1" hangingPunct="1">
              <a:defRPr/>
            </a:pPr>
            <a:r>
              <a:rPr lang="en-IE" noProof="0" dirty="0" smtClean="0"/>
              <a:t>Overview of the Day</a:t>
            </a:r>
          </a:p>
        </p:txBody>
      </p:sp>
      <p:sp>
        <p:nvSpPr>
          <p:cNvPr id="27650" name="Rectangle 3"/>
          <p:cNvSpPr>
            <a:spLocks noGrp="1" noChangeArrowheads="1"/>
          </p:cNvSpPr>
          <p:nvPr>
            <p:ph type="subTitle" idx="1"/>
          </p:nvPr>
        </p:nvSpPr>
        <p:spPr>
          <a:xfrm>
            <a:off x="1538288" y="3870325"/>
            <a:ext cx="7100887" cy="1136650"/>
          </a:xfrm>
        </p:spPr>
        <p:txBody>
          <a:bodyPr/>
          <a:lstStyle/>
          <a:p>
            <a:pPr eaLnBrk="1" hangingPunct="1"/>
            <a:r>
              <a:rPr lang="en-IE" noProof="0" dirty="0" smtClean="0">
                <a:solidFill>
                  <a:srgbClr val="A2998A"/>
                </a:solidFill>
              </a:rPr>
              <a:t>Rafal Lukawiecki</a:t>
            </a:r>
            <a:br>
              <a:rPr lang="en-IE" noProof="0" dirty="0" smtClean="0">
                <a:solidFill>
                  <a:srgbClr val="A2998A"/>
                </a:solidFill>
              </a:rPr>
            </a:br>
            <a:r>
              <a:rPr lang="en-IE" noProof="0" dirty="0" smtClean="0">
                <a:solidFill>
                  <a:srgbClr val="A2998A"/>
                </a:solidFill>
              </a:rPr>
              <a:t>Strategic Consultant, Project Botticelli Ltd</a:t>
            </a:r>
          </a:p>
          <a:p>
            <a:pPr eaLnBrk="1" hangingPunct="1"/>
            <a:r>
              <a:rPr lang="en-IE" noProof="0" dirty="0" smtClean="0">
                <a:solidFill>
                  <a:srgbClr val="A2998A"/>
                </a:solidFill>
              </a:rPr>
              <a:t>rafal@projectbotticelli.co.uk</a:t>
            </a:r>
          </a:p>
        </p:txBody>
      </p:sp>
      <p:pic>
        <p:nvPicPr>
          <p:cNvPr id="4" name="Picture 3" descr="probwht-jpg.jpg"/>
          <p:cNvPicPr>
            <a:picLocks noChangeAspect="1"/>
          </p:cNvPicPr>
          <p:nvPr/>
        </p:nvPicPr>
        <p:blipFill>
          <a:blip r:embed="rId3" cstate="print"/>
          <a:srcRect/>
          <a:stretch>
            <a:fillRect/>
          </a:stretch>
        </p:blipFill>
        <p:spPr bwMode="auto">
          <a:xfrm>
            <a:off x="1643042" y="2214554"/>
            <a:ext cx="1000132" cy="50632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Why Do We Need This Seminar?</a:t>
            </a:r>
            <a:endParaRPr lang="en-IE" noProof="0" dirty="0"/>
          </a:p>
        </p:txBody>
      </p:sp>
      <p:sp>
        <p:nvSpPr>
          <p:cNvPr id="3" name="Content Placeholder 2"/>
          <p:cNvSpPr>
            <a:spLocks noGrp="1"/>
          </p:cNvSpPr>
          <p:nvPr>
            <p:ph idx="1"/>
          </p:nvPr>
        </p:nvSpPr>
        <p:spPr>
          <a:xfrm>
            <a:off x="539750" y="1600200"/>
            <a:ext cx="8315492" cy="4525963"/>
          </a:xfrm>
        </p:spPr>
        <p:txBody>
          <a:bodyPr/>
          <a:lstStyle/>
          <a:p>
            <a:r>
              <a:rPr lang="en-IE" noProof="0" dirty="0" smtClean="0"/>
              <a:t>You are not just database admins but Information Keepers in charge of </a:t>
            </a:r>
            <a:r>
              <a:rPr lang="en-IE" noProof="0" dirty="0" smtClean="0">
                <a:solidFill>
                  <a:schemeClr val="accent4"/>
                </a:solidFill>
              </a:rPr>
              <a:t>huge amounts </a:t>
            </a:r>
            <a:r>
              <a:rPr lang="en-IE" noProof="0" dirty="0" smtClean="0"/>
              <a:t>of data</a:t>
            </a:r>
          </a:p>
          <a:p>
            <a:r>
              <a:rPr lang="en-IE" noProof="0" dirty="0" smtClean="0"/>
              <a:t>You know your data has </a:t>
            </a:r>
            <a:r>
              <a:rPr lang="en-IE" noProof="0" dirty="0" smtClean="0">
                <a:solidFill>
                  <a:schemeClr val="accent4"/>
                </a:solidFill>
              </a:rPr>
              <a:t>valuable intelligence </a:t>
            </a:r>
            <a:r>
              <a:rPr lang="en-IE" noProof="0" dirty="0" smtClean="0"/>
              <a:t>hidden in it</a:t>
            </a:r>
          </a:p>
          <a:p>
            <a:r>
              <a:rPr lang="en-IE" noProof="0" dirty="0" smtClean="0"/>
              <a:t>Your colleagues trust you can </a:t>
            </a:r>
            <a:r>
              <a:rPr lang="en-IE" noProof="0" dirty="0" smtClean="0">
                <a:solidFill>
                  <a:schemeClr val="accent4"/>
                </a:solidFill>
              </a:rPr>
              <a:t>find answers </a:t>
            </a:r>
            <a:r>
              <a:rPr lang="en-IE" noProof="0" dirty="0" smtClean="0"/>
              <a:t>to their complex questions in your databases</a:t>
            </a:r>
          </a:p>
          <a:p>
            <a:endParaRPr lang="en-IE" noProof="0" dirty="0" smtClean="0"/>
          </a:p>
          <a:p>
            <a:r>
              <a:rPr lang="en-IE" noProof="0" dirty="0" smtClean="0"/>
              <a:t>We need to harness </a:t>
            </a:r>
            <a:r>
              <a:rPr lang="en-IE" noProof="0" dirty="0" smtClean="0">
                <a:solidFill>
                  <a:schemeClr val="accent4"/>
                </a:solidFill>
              </a:rPr>
              <a:t>Data Mining </a:t>
            </a:r>
            <a:r>
              <a:rPr lang="en-IE" noProof="0" dirty="0" smtClean="0"/>
              <a:t>to explore the hidden gems</a:t>
            </a:r>
            <a:endParaRPr lang="en-IE" noProof="0"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title"/>
          </p:nvPr>
        </p:nvSpPr>
        <p:spPr/>
        <p:txBody>
          <a:bodyPr/>
          <a:lstStyle/>
          <a:p>
            <a:r>
              <a:rPr lang="en-IE" noProof="0" dirty="0" smtClean="0"/>
              <a:t>Acknowledgments &amp; Notes</a:t>
            </a:r>
          </a:p>
        </p:txBody>
      </p:sp>
      <p:sp>
        <p:nvSpPr>
          <p:cNvPr id="4" name="TextBox 3"/>
          <p:cNvSpPr txBox="1">
            <a:spLocks noChangeArrowheads="1"/>
          </p:cNvSpPr>
          <p:nvPr/>
        </p:nvSpPr>
        <p:spPr bwMode="auto">
          <a:xfrm>
            <a:off x="785786" y="3714752"/>
            <a:ext cx="6072230" cy="2516073"/>
          </a:xfrm>
          <a:prstGeom prst="rect">
            <a:avLst/>
          </a:prstGeom>
          <a:noFill/>
          <a:ln w="9525">
            <a:noFill/>
            <a:miter lim="800000"/>
            <a:headEnd/>
            <a:tailEnd/>
          </a:ln>
        </p:spPr>
        <p:txBody>
          <a:bodyPr wrap="square">
            <a:spAutoFit/>
          </a:bodyPr>
          <a:lstStyle/>
          <a:p>
            <a:pPr algn="just"/>
            <a:r>
              <a:rPr lang="en-US" sz="1050" b="0" dirty="0" smtClean="0">
                <a:solidFill>
                  <a:schemeClr val="tx1">
                    <a:lumMod val="65000"/>
                    <a:lumOff val="35000"/>
                  </a:schemeClr>
                </a:solidFill>
              </a:rPr>
              <a:t>The information herein is for informational purposes only and represents the opinions and views of Project Botticelli and/or Rafal Lukawiecki. The material presented is not certain and may vary based on several factors. Microsoft makes no warranties, express, implied or statutory, as to the information in this presentation.</a:t>
            </a:r>
          </a:p>
          <a:p>
            <a:pPr algn="just"/>
            <a:endParaRPr lang="en-US" sz="1050" b="0" dirty="0" smtClean="0">
              <a:solidFill>
                <a:schemeClr val="tx1">
                  <a:lumMod val="65000"/>
                  <a:lumOff val="35000"/>
                </a:schemeClr>
              </a:solidFill>
            </a:endParaRPr>
          </a:p>
          <a:p>
            <a:pPr algn="just"/>
            <a:r>
              <a:rPr lang="en-US" sz="1050" b="0" dirty="0" smtClean="0">
                <a:solidFill>
                  <a:schemeClr val="tx1">
                    <a:lumMod val="65000"/>
                    <a:lumOff val="35000"/>
                  </a:schemeClr>
                </a:solidFill>
              </a:rPr>
              <a:t>© </a:t>
            </a:r>
            <a:r>
              <a:rPr lang="en-US" sz="1050" b="0" dirty="0">
                <a:solidFill>
                  <a:schemeClr val="tx1">
                    <a:lumMod val="65000"/>
                    <a:lumOff val="35000"/>
                  </a:schemeClr>
                </a:solidFill>
              </a:rPr>
              <a:t>2007 Project Botticelli </a:t>
            </a:r>
            <a:r>
              <a:rPr lang="en-US" sz="1050" b="0" dirty="0" smtClean="0">
                <a:solidFill>
                  <a:schemeClr val="tx1">
                    <a:lumMod val="65000"/>
                    <a:lumOff val="35000"/>
                  </a:schemeClr>
                </a:solidFill>
              </a:rPr>
              <a:t>Ltd &amp; Microsoft Corp. Some slides contain quotations from copyrighted materials by other authors, as individually attributed. All </a:t>
            </a:r>
            <a:r>
              <a:rPr lang="en-US" sz="1050" b="0" dirty="0">
                <a:solidFill>
                  <a:schemeClr val="tx1">
                    <a:lumMod val="65000"/>
                    <a:lumOff val="35000"/>
                  </a:schemeClr>
                </a:solidFill>
              </a:rPr>
              <a:t>rights reserved. Microsoft, Windows, Windows Vista and other product names are or may be registered trademarks and/or trademarks in the U.S. and/or other countries. The information herein is for informational purposes only and represents the current view of Project Botticelli Ltd as of the date of this presentation.  Because Project Botticelli &amp; Microsoft must respond to changing market conditions, it should not be interpreted to be a commitment on the part of Microsoft, and Microsoft and Project Botticelli cannot guarantee the accuracy of any information provided after the date of this </a:t>
            </a:r>
            <a:r>
              <a:rPr lang="en-US" sz="1050" b="0" dirty="0" smtClean="0">
                <a:solidFill>
                  <a:schemeClr val="tx1">
                    <a:lumMod val="65000"/>
                    <a:lumOff val="35000"/>
                  </a:schemeClr>
                </a:solidFill>
              </a:rPr>
              <a:t>presentation. Project Botticelli makes no warranties, express, implied or statutory, as to the information in this presentation. E&amp;OE</a:t>
            </a:r>
            <a:r>
              <a:rPr lang="en-US" sz="1050" b="0" dirty="0">
                <a:solidFill>
                  <a:schemeClr val="tx1">
                    <a:lumMod val="65000"/>
                    <a:lumOff val="35000"/>
                  </a:schemeClr>
                </a:solidFill>
              </a:rPr>
              <a:t>.</a:t>
            </a:r>
          </a:p>
        </p:txBody>
      </p:sp>
      <p:pic>
        <p:nvPicPr>
          <p:cNvPr id="6" name="Picture 8" descr="probwht-jpg.jpg"/>
          <p:cNvPicPr>
            <a:picLocks noChangeAspect="1"/>
          </p:cNvPicPr>
          <p:nvPr/>
        </p:nvPicPr>
        <p:blipFill>
          <a:blip r:embed="rId3"/>
          <a:srcRect/>
          <a:stretch>
            <a:fillRect/>
          </a:stretch>
        </p:blipFill>
        <p:spPr bwMode="auto">
          <a:xfrm>
            <a:off x="7000892" y="1714488"/>
            <a:ext cx="1500199" cy="759487"/>
          </a:xfrm>
          <a:prstGeom prst="rect">
            <a:avLst/>
          </a:prstGeom>
          <a:noFill/>
          <a:ln w="9525">
            <a:noFill/>
            <a:miter lim="800000"/>
            <a:headEnd/>
            <a:tailEnd/>
          </a:ln>
        </p:spPr>
      </p:pic>
      <p:sp>
        <p:nvSpPr>
          <p:cNvPr id="7" name="Text Box 5"/>
          <p:cNvSpPr txBox="1">
            <a:spLocks noChangeArrowheads="1"/>
          </p:cNvSpPr>
          <p:nvPr/>
        </p:nvSpPr>
        <p:spPr bwMode="auto">
          <a:xfrm>
            <a:off x="785786" y="1643050"/>
            <a:ext cx="6000792" cy="1815882"/>
          </a:xfrm>
          <a:prstGeom prst="rect">
            <a:avLst/>
          </a:prstGeom>
          <a:noFill/>
          <a:ln w="9525">
            <a:noFill/>
            <a:miter lim="800000"/>
            <a:headEnd/>
            <a:tailEnd/>
          </a:ln>
        </p:spPr>
        <p:txBody>
          <a:bodyPr wrap="square">
            <a:spAutoFit/>
          </a:bodyPr>
          <a:lstStyle/>
          <a:p>
            <a:r>
              <a:rPr lang="en-US" sz="1600" dirty="0" smtClean="0">
                <a:solidFill>
                  <a:schemeClr val="bg1">
                    <a:lumMod val="50000"/>
                  </a:schemeClr>
                </a:solidFill>
              </a:rPr>
              <a:t>This seminar is based on “Data Mining” book by ZhaoHui Tang and Jamie MacLennan, and also on Jamie’s presentations. Thank you to Jamie and to Donald Farmer for helping me in preparing this session. Thank you to Roni Karassik for some slides. Thank you to Mike Tsalidis, Olga Londer, and Marin Bezic for all the support. Thank you to </a:t>
            </a:r>
            <a:r>
              <a:rPr lang="en-US" sz="1600" dirty="0" smtClean="0">
                <a:solidFill>
                  <a:schemeClr val="bg1">
                    <a:lumMod val="75000"/>
                  </a:schemeClr>
                </a:solidFill>
              </a:rPr>
              <a:t>Maciej Pilecki </a:t>
            </a:r>
            <a:r>
              <a:rPr lang="en-US" sz="1600" dirty="0" smtClean="0">
                <a:solidFill>
                  <a:schemeClr val="bg1">
                    <a:lumMod val="50000"/>
                  </a:schemeClr>
                </a:solidFill>
              </a:rPr>
              <a:t>for assistance with demos and preparing datasets.</a:t>
            </a:r>
            <a:endParaRPr lang="en-GB" sz="1600" dirty="0">
              <a:solidFill>
                <a:schemeClr val="bg1">
                  <a:lumMod val="50000"/>
                </a:schemeClr>
              </a:solidFill>
            </a:endParaRP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Grp="1" noChangeArrowheads="1"/>
          </p:cNvSpPr>
          <p:nvPr>
            <p:ph type="title"/>
          </p:nvPr>
        </p:nvSpPr>
        <p:spPr/>
        <p:txBody>
          <a:bodyPr/>
          <a:lstStyle/>
          <a:p>
            <a:r>
              <a:rPr lang="en-IE" noProof="0" dirty="0" smtClean="0"/>
              <a:t>Agenda</a:t>
            </a:r>
            <a:endParaRPr lang="en-IE" noProof="0" dirty="0"/>
          </a:p>
        </p:txBody>
      </p:sp>
      <p:sp>
        <p:nvSpPr>
          <p:cNvPr id="613379" name="Rectangle 3"/>
          <p:cNvSpPr>
            <a:spLocks noGrp="1" noChangeArrowheads="1"/>
          </p:cNvSpPr>
          <p:nvPr>
            <p:ph type="body" idx="1"/>
          </p:nvPr>
        </p:nvSpPr>
        <p:spPr>
          <a:xfrm>
            <a:off x="539750" y="1600200"/>
            <a:ext cx="8389968" cy="4525963"/>
          </a:xfrm>
        </p:spPr>
        <p:txBody>
          <a:bodyPr/>
          <a:lstStyle/>
          <a:p>
            <a:pPr>
              <a:lnSpc>
                <a:spcPct val="150000"/>
              </a:lnSpc>
              <a:buNone/>
            </a:pPr>
            <a:r>
              <a:rPr lang="en-IE" sz="2000" noProof="0" dirty="0" smtClean="0"/>
              <a:t>09:00 – 09:20	Welcome by Microsoft and Overview of the Day</a:t>
            </a:r>
          </a:p>
          <a:p>
            <a:pPr>
              <a:lnSpc>
                <a:spcPct val="150000"/>
              </a:lnSpc>
              <a:buNone/>
            </a:pPr>
            <a:r>
              <a:rPr lang="en-IE" sz="2000" noProof="0" dirty="0" smtClean="0"/>
              <a:t>09:20 – 10:40 	“Introduction to Data Mining”</a:t>
            </a:r>
          </a:p>
          <a:p>
            <a:pPr>
              <a:lnSpc>
                <a:spcPct val="150000"/>
              </a:lnSpc>
              <a:buNone/>
            </a:pPr>
            <a:r>
              <a:rPr lang="en-IE" sz="2000" noProof="0" dirty="0" smtClean="0"/>
              <a:t>11:00 – 12:15	“Working with Data Mining”</a:t>
            </a:r>
          </a:p>
          <a:p>
            <a:pPr>
              <a:lnSpc>
                <a:spcPct val="150000"/>
              </a:lnSpc>
              <a:buNone/>
            </a:pPr>
            <a:r>
              <a:rPr lang="en-IE" sz="2000" i="1" noProof="0" dirty="0" smtClean="0"/>
              <a:t>Lunch: 12.15 –13.15	</a:t>
            </a:r>
          </a:p>
          <a:p>
            <a:pPr>
              <a:lnSpc>
                <a:spcPct val="150000"/>
              </a:lnSpc>
              <a:buNone/>
            </a:pPr>
            <a:r>
              <a:rPr lang="en-IE" sz="2000" noProof="0" dirty="0" smtClean="0"/>
              <a:t>13:15 – 14:30 	“Using Data Mining in Your IT Systems (Part 1)”</a:t>
            </a:r>
          </a:p>
          <a:p>
            <a:pPr>
              <a:lnSpc>
                <a:spcPct val="150000"/>
              </a:lnSpc>
              <a:buNone/>
            </a:pPr>
            <a:r>
              <a:rPr lang="en-IE" sz="2000" noProof="0" dirty="0" smtClean="0"/>
              <a:t>15:00 – 16:00 	“Using Data Mining in Your IT Systems (Part 2)”</a:t>
            </a:r>
          </a:p>
          <a:p>
            <a:pPr>
              <a:lnSpc>
                <a:spcPct val="150000"/>
              </a:lnSpc>
              <a:buNone/>
            </a:pPr>
            <a:r>
              <a:rPr lang="en-IE" sz="2000" noProof="0" dirty="0" smtClean="0"/>
              <a:t>16:00 – 16:30 	Questions and Answers</a:t>
            </a:r>
            <a:endParaRPr lang="en-IE" sz="2000" noProof="0"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1570" name="Rectangle 2"/>
          <p:cNvSpPr>
            <a:spLocks noGrp="1" noChangeArrowheads="1"/>
          </p:cNvSpPr>
          <p:nvPr>
            <p:ph type="title"/>
          </p:nvPr>
        </p:nvSpPr>
        <p:spPr/>
        <p:txBody>
          <a:bodyPr/>
          <a:lstStyle/>
          <a:p>
            <a:r>
              <a:rPr lang="en-IE" noProof="0" dirty="0" smtClean="0"/>
              <a:t>Logistics</a:t>
            </a:r>
            <a:endParaRPr lang="en-IE" noProof="0" dirty="0"/>
          </a:p>
        </p:txBody>
      </p:sp>
      <p:sp>
        <p:nvSpPr>
          <p:cNvPr id="621571" name="Rectangle 3"/>
          <p:cNvSpPr>
            <a:spLocks noGrp="1" noChangeArrowheads="1"/>
          </p:cNvSpPr>
          <p:nvPr>
            <p:ph type="body" idx="1"/>
          </p:nvPr>
        </p:nvSpPr>
        <p:spPr/>
        <p:txBody>
          <a:bodyPr/>
          <a:lstStyle/>
          <a:p>
            <a:pPr>
              <a:lnSpc>
                <a:spcPct val="90000"/>
              </a:lnSpc>
            </a:pPr>
            <a:r>
              <a:rPr lang="en-IE" sz="2400" noProof="0" dirty="0" smtClean="0"/>
              <a:t>You have received an evaluation form. Please complete it – your feedback is </a:t>
            </a:r>
            <a:r>
              <a:rPr lang="en-IE" sz="2400" i="1" noProof="0" dirty="0" smtClean="0"/>
              <a:t>very </a:t>
            </a:r>
            <a:r>
              <a:rPr lang="en-IE" sz="2400" noProof="0" dirty="0" smtClean="0"/>
              <a:t>important to us.</a:t>
            </a:r>
          </a:p>
          <a:p>
            <a:pPr>
              <a:lnSpc>
                <a:spcPct val="90000"/>
              </a:lnSpc>
            </a:pPr>
            <a:r>
              <a:rPr lang="en-IE" sz="2400" noProof="0" dirty="0" smtClean="0"/>
              <a:t>All PowerPoint presentations will be available for download in </a:t>
            </a:r>
            <a:r>
              <a:rPr lang="en-IE" noProof="0" dirty="0" smtClean="0"/>
              <a:t>one</a:t>
            </a:r>
            <a:r>
              <a:rPr lang="en-IE" sz="2400" noProof="0" dirty="0" smtClean="0"/>
              <a:t> week – you will receive an email from Microsoft.</a:t>
            </a:r>
          </a:p>
          <a:p>
            <a:pPr>
              <a:lnSpc>
                <a:spcPct val="90000"/>
              </a:lnSpc>
            </a:pPr>
            <a:r>
              <a:rPr lang="en-IE" sz="2400" noProof="0" dirty="0" smtClean="0"/>
              <a:t>Q&amp;A session at the end of the day, however, </a:t>
            </a:r>
            <a:r>
              <a:rPr lang="en-IE" sz="2400" i="1" noProof="0" dirty="0" smtClean="0"/>
              <a:t>please</a:t>
            </a:r>
            <a:r>
              <a:rPr lang="en-IE" sz="2400" noProof="0" dirty="0" smtClean="0"/>
              <a:t> ask questions at </a:t>
            </a:r>
            <a:r>
              <a:rPr lang="en-IE" sz="2400" i="1" noProof="0" dirty="0" smtClean="0"/>
              <a:t>any</a:t>
            </a:r>
            <a:r>
              <a:rPr lang="en-IE" sz="2400" noProof="0" dirty="0" smtClean="0"/>
              <a:t> time you wish.</a:t>
            </a:r>
          </a:p>
          <a:p>
            <a:pPr>
              <a:lnSpc>
                <a:spcPct val="90000"/>
              </a:lnSpc>
            </a:pPr>
            <a:r>
              <a:rPr lang="en-IE" noProof="0" dirty="0" smtClean="0"/>
              <a:t>I</a:t>
            </a:r>
            <a:r>
              <a:rPr lang="en-IE" sz="2400" noProof="0" dirty="0" smtClean="0"/>
              <a:t>nteresting seminars online at </a:t>
            </a:r>
            <a:r>
              <a:rPr lang="en-IE" sz="2400" noProof="0" dirty="0" smtClean="0">
                <a:hlinkClick r:id="rId3"/>
              </a:rPr>
              <a:t>www.microsoft.com/technetspotlight</a:t>
            </a:r>
            <a:endParaRPr lang="en-IE" sz="2400" noProof="0"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1280238" y="4487228"/>
            <a:ext cx="6275388" cy="1508105"/>
          </a:xfrm>
          <a:prstGeom prst="rect">
            <a:avLst/>
          </a:prstGeom>
          <a:noFill/>
          <a:ln w="9525">
            <a:noFill/>
            <a:miter lim="800000"/>
            <a:headEnd/>
            <a:tailEnd/>
          </a:ln>
        </p:spPr>
        <p:txBody>
          <a:bodyPr wrap="square">
            <a:spAutoFit/>
          </a:bodyPr>
          <a:lstStyle/>
          <a:p>
            <a:pPr algn="just"/>
            <a:r>
              <a:rPr lang="en-US" sz="1100" dirty="0">
                <a:solidFill>
                  <a:schemeClr val="accent1"/>
                </a:solidFill>
                <a:latin typeface="+mj-lt"/>
                <a:cs typeface="Arial" charset="0"/>
              </a:rPr>
              <a:t>© 2007 Microsoft </a:t>
            </a:r>
            <a:r>
              <a:rPr lang="en-US" sz="1100" dirty="0" smtClean="0">
                <a:solidFill>
                  <a:schemeClr val="accent1"/>
                </a:solidFill>
                <a:latin typeface="+mj-lt"/>
                <a:cs typeface="Arial" charset="0"/>
              </a:rPr>
              <a:t>Corporation &amp; Project Botticelli Ltd. </a:t>
            </a:r>
            <a:r>
              <a:rPr lang="en-US" sz="1100" dirty="0">
                <a:solidFill>
                  <a:schemeClr val="accent1"/>
                </a:solidFill>
                <a:latin typeface="+mj-lt"/>
                <a:cs typeface="Arial" charset="0"/>
              </a:rPr>
              <a:t>All rights </a:t>
            </a:r>
            <a:r>
              <a:rPr lang="en-US" sz="1100" dirty="0" smtClean="0">
                <a:solidFill>
                  <a:schemeClr val="accent1"/>
                </a:solidFill>
                <a:latin typeface="+mj-lt"/>
                <a:cs typeface="Arial" charset="0"/>
              </a:rPr>
              <a:t>reserved.</a:t>
            </a:r>
            <a:endParaRPr lang="en-US" sz="1100" b="1" dirty="0">
              <a:solidFill>
                <a:schemeClr val="accent1"/>
              </a:solidFill>
              <a:latin typeface="+mj-lt"/>
              <a:cs typeface="Arial" charset="0"/>
            </a:endParaRPr>
          </a:p>
          <a:p>
            <a:pPr algn="just"/>
            <a:endParaRPr lang="en-US" sz="1100" b="1" dirty="0" smtClean="0">
              <a:solidFill>
                <a:schemeClr val="bg1">
                  <a:lumMod val="85000"/>
                </a:schemeClr>
              </a:solidFill>
              <a:latin typeface="+mj-lt"/>
              <a:cs typeface="Arial" charset="0"/>
            </a:endParaRPr>
          </a:p>
          <a:p>
            <a:pPr algn="just"/>
            <a:r>
              <a:rPr lang="en-US" sz="700" dirty="0" smtClean="0">
                <a:solidFill>
                  <a:schemeClr val="bg1">
                    <a:lumMod val="85000"/>
                  </a:schemeClr>
                </a:solidFill>
              </a:rPr>
              <a:t>The information herein is for informational purposes only and represents the opinions and views of Project Botticelli and/or Rafal Lukawiecki. The material presented is not certain and may vary based on several factors. Microsoft makes no warranties, express, implied or statutory, as to the information in this presentation.</a:t>
            </a:r>
          </a:p>
          <a:p>
            <a:pPr algn="just"/>
            <a:endParaRPr lang="en-US" sz="700" dirty="0" smtClean="0">
              <a:solidFill>
                <a:schemeClr val="bg1">
                  <a:lumMod val="85000"/>
                </a:schemeClr>
              </a:solidFill>
            </a:endParaRPr>
          </a:p>
          <a:p>
            <a:pPr algn="just"/>
            <a:r>
              <a:rPr lang="en-US" sz="700" dirty="0" smtClean="0">
                <a:solidFill>
                  <a:schemeClr val="bg1">
                    <a:lumMod val="85000"/>
                  </a:schemeClr>
                </a:solidFill>
              </a:rPr>
              <a:t>© 2007 Project Botticelli Ltd &amp; Microsoft Corp. Some slides contain quotations from copyrighted materials by other authors, as individually attributed. All rights reserved. Microsoft, Windows, Windows Vista and other product names are or may be registered trademarks and/or trademarks in the U.S. and/or other countries. The information herein is for informational purposes only and represents the current view of Project Botticelli Ltd as of the date of this presentation.  Because Project Botticelli &amp; Microsoft must respond to changing market conditions, it should not be interpreted to be a commitment on the part of Microsoft, and Microsoft and Project Botticelli cannot guarantee the accuracy of any information provided after the date of this presentation. Project Botticelli makes no warranties, express, implied or statutory, as to the information in this presentation. E&amp;OE.</a:t>
            </a:r>
          </a:p>
        </p:txBody>
      </p:sp>
      <p:pic>
        <p:nvPicPr>
          <p:cNvPr id="6" name="Picture 4" descr="logo_ms_big.png"/>
          <p:cNvPicPr>
            <a:picLocks noChangeAspect="1"/>
          </p:cNvPicPr>
          <p:nvPr/>
        </p:nvPicPr>
        <p:blipFill>
          <a:blip r:embed="rId3">
            <a:lum bright="100000"/>
          </a:blip>
          <a:srcRect/>
          <a:stretch>
            <a:fillRect/>
          </a:stretch>
        </p:blipFill>
        <p:spPr bwMode="auto">
          <a:xfrm>
            <a:off x="1346368" y="3265583"/>
            <a:ext cx="3727951" cy="620926"/>
          </a:xfrm>
          <a:prstGeom prst="rect">
            <a:avLst/>
          </a:prstGeom>
          <a:noFill/>
          <a:ln w="9525">
            <a:noFill/>
            <a:miter lim="800000"/>
            <a:headEnd/>
            <a:tailEnd/>
          </a:ln>
        </p:spPr>
      </p:pic>
      <p:pic>
        <p:nvPicPr>
          <p:cNvPr id="7" name="Picture 6" descr="probwht-jpg.jpg"/>
          <p:cNvPicPr>
            <a:picLocks noChangeAspect="1"/>
          </p:cNvPicPr>
          <p:nvPr/>
        </p:nvPicPr>
        <p:blipFill>
          <a:blip r:embed="rId4"/>
          <a:srcRect/>
          <a:stretch>
            <a:fillRect/>
          </a:stretch>
        </p:blipFill>
        <p:spPr bwMode="auto">
          <a:xfrm>
            <a:off x="6215074" y="3286124"/>
            <a:ext cx="1229467" cy="622427"/>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4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TechEd2007-Developer">
  <a:themeElements>
    <a:clrScheme name="Custom 5">
      <a:dk1>
        <a:srgbClr val="000000"/>
      </a:dk1>
      <a:lt1>
        <a:srgbClr val="FFFFFF"/>
      </a:lt1>
      <a:dk2>
        <a:srgbClr val="666666"/>
      </a:dk2>
      <a:lt2>
        <a:srgbClr val="CCCCCC"/>
      </a:lt2>
      <a:accent1>
        <a:srgbClr val="F37720"/>
      </a:accent1>
      <a:accent2>
        <a:srgbClr val="0076BF"/>
      </a:accent2>
      <a:accent3>
        <a:srgbClr val="66CC33"/>
      </a:accent3>
      <a:accent4>
        <a:srgbClr val="FFCC00"/>
      </a:accent4>
      <a:accent5>
        <a:srgbClr val="EE3424"/>
      </a:accent5>
      <a:accent6>
        <a:srgbClr val="FFFFFF"/>
      </a:accent6>
      <a:hlink>
        <a:srgbClr val="F37720"/>
      </a:hlink>
      <a:folHlink>
        <a:srgbClr val="F37720"/>
      </a:folHlink>
    </a:clrScheme>
    <a:fontScheme name="Custom 8">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9F9F8"/>
        </a:lt1>
        <a:dk2>
          <a:srgbClr val="F37736"/>
        </a:dk2>
        <a:lt2>
          <a:srgbClr val="DDDDDD"/>
        </a:lt2>
        <a:accent1>
          <a:srgbClr val="FEC214"/>
        </a:accent1>
        <a:accent2>
          <a:srgbClr val="A2C83A"/>
        </a:accent2>
        <a:accent3>
          <a:srgbClr val="FBFBFB"/>
        </a:accent3>
        <a:accent4>
          <a:srgbClr val="000000"/>
        </a:accent4>
        <a:accent5>
          <a:srgbClr val="FEDDAA"/>
        </a:accent5>
        <a:accent6>
          <a:srgbClr val="92B534"/>
        </a:accent6>
        <a:hlink>
          <a:srgbClr val="519CD5"/>
        </a:hlink>
        <a:folHlink>
          <a:srgbClr val="A2998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756</TotalTime>
  <Words>651</Words>
  <Application>Microsoft Office PowerPoint</Application>
  <PresentationFormat>On-screen Show (4:3)</PresentationFormat>
  <Paragraphs>44</Paragraphs>
  <Slides>9</Slides>
  <Notes>9</Notes>
  <HiddenSlides>1</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TechEd2007-Developer</vt:lpstr>
      <vt:lpstr>Slide 1</vt:lpstr>
      <vt:lpstr>Welcome</vt:lpstr>
      <vt:lpstr>Data Mining and Business Intelligence for Enterprises</vt:lpstr>
      <vt:lpstr>Overview of the Day</vt:lpstr>
      <vt:lpstr>Why Do We Need This Seminar?</vt:lpstr>
      <vt:lpstr>Acknowledgments &amp; Notes</vt:lpstr>
      <vt:lpstr>Agenda</vt:lpstr>
      <vt:lpstr>Logistics</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and Introductions</dc:title>
  <dc:subject>Data Mining and Business Intelligence for Enterprises</dc:subject>
  <dc:creator>Rafal Lukawiecki</dc:creator>
  <cp:keywords>Data Mining Business Intelligence DM BI SQL Server 2005 2008 Rafal Lukawiecki KDD</cp:keywords>
  <dc:description>The information herein is for informational purposes only and represents the opinions and views of Project Botticelli and/or Rafal Lukawiecki. The material presented is not certain and may vary based on several factors. Microsoft makes no warranties, express, implied or statutory, as to the information in this presentation.
© 2007 Project Botticelli Ltd &amp; Microsoft Corp. Some slides contain quotations from copyrighted materials by other authors, as individually attributed. All rights reserved. Microsoft, Windows, Windows Vista and other product names are or may be registered trademarks and/or trademarks in the U.S. and/or other countries. The information herein is for informational purposes only and represents the current view of Project Botticelli Ltd as of the date of this presentation.  Because Project Botticelli &amp; Microsoft must respond to changing market conditions, it should not be interpreted to be a commitment on the part of Microsoft, and Microsoft and Project Botticelli cannot guarantee the accuracy of any information provided after the date of this presentation. Project Botticelli makes no warranties, express, implied or statutory, as to the information in this presentation. E&amp;OE.</dc:description>
  <cp:lastModifiedBy>v-orlyma</cp:lastModifiedBy>
  <cp:revision>39</cp:revision>
  <dcterms:created xsi:type="dcterms:W3CDTF">2007-11-26T12:14:46Z</dcterms:created>
  <dcterms:modified xsi:type="dcterms:W3CDTF">2008-01-20T13:45:56Z</dcterms:modified>
</cp:coreProperties>
</file>