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notesSlides/notesSlide63.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docProps/custom.xml" ContentType="application/vnd.openxmlformats-officedocument.custom-properties+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3.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notesSlides/notesSlide57.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notesSlides/notesSlide55.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ppt/notesSlides/notesSlide53.xml" ContentType="application/vnd.openxmlformats-officedocument.presentationml.notesSlide+xml"/>
  <Override PartName="/ppt/notesSlides/notesSlide62.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51.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65"/>
  </p:notesMasterIdLst>
  <p:handoutMasterIdLst>
    <p:handoutMasterId r:id="rId66"/>
  </p:handoutMasterIdLst>
  <p:sldIdLst>
    <p:sldId id="313" r:id="rId2"/>
    <p:sldId id="314" r:id="rId3"/>
    <p:sldId id="315" r:id="rId4"/>
    <p:sldId id="374" r:id="rId5"/>
    <p:sldId id="316" r:id="rId6"/>
    <p:sldId id="317" r:id="rId7"/>
    <p:sldId id="318" r:id="rId8"/>
    <p:sldId id="319" r:id="rId9"/>
    <p:sldId id="320" r:id="rId10"/>
    <p:sldId id="321" r:id="rId11"/>
    <p:sldId id="322" r:id="rId12"/>
    <p:sldId id="323" r:id="rId13"/>
    <p:sldId id="324" r:id="rId14"/>
    <p:sldId id="325" r:id="rId15"/>
    <p:sldId id="326" r:id="rId16"/>
    <p:sldId id="327" r:id="rId17"/>
    <p:sldId id="328" r:id="rId18"/>
    <p:sldId id="329" r:id="rId19"/>
    <p:sldId id="330" r:id="rId20"/>
    <p:sldId id="331" r:id="rId21"/>
    <p:sldId id="332" r:id="rId22"/>
    <p:sldId id="333" r:id="rId23"/>
    <p:sldId id="334" r:id="rId24"/>
    <p:sldId id="335" r:id="rId25"/>
    <p:sldId id="336" r:id="rId26"/>
    <p:sldId id="337" r:id="rId27"/>
    <p:sldId id="338" r:id="rId28"/>
    <p:sldId id="339" r:id="rId29"/>
    <p:sldId id="340" r:id="rId30"/>
    <p:sldId id="341" r:id="rId31"/>
    <p:sldId id="342" r:id="rId32"/>
    <p:sldId id="343" r:id="rId33"/>
    <p:sldId id="344" r:id="rId34"/>
    <p:sldId id="345" r:id="rId35"/>
    <p:sldId id="346" r:id="rId36"/>
    <p:sldId id="347" r:id="rId37"/>
    <p:sldId id="348" r:id="rId38"/>
    <p:sldId id="349" r:id="rId39"/>
    <p:sldId id="350" r:id="rId40"/>
    <p:sldId id="351" r:id="rId41"/>
    <p:sldId id="352" r:id="rId42"/>
    <p:sldId id="353" r:id="rId43"/>
    <p:sldId id="354" r:id="rId44"/>
    <p:sldId id="355" r:id="rId45"/>
    <p:sldId id="356" r:id="rId46"/>
    <p:sldId id="357" r:id="rId47"/>
    <p:sldId id="358" r:id="rId48"/>
    <p:sldId id="359" r:id="rId49"/>
    <p:sldId id="360" r:id="rId50"/>
    <p:sldId id="361" r:id="rId51"/>
    <p:sldId id="362" r:id="rId52"/>
    <p:sldId id="363" r:id="rId53"/>
    <p:sldId id="364" r:id="rId54"/>
    <p:sldId id="365" r:id="rId55"/>
    <p:sldId id="366" r:id="rId56"/>
    <p:sldId id="367" r:id="rId57"/>
    <p:sldId id="368" r:id="rId58"/>
    <p:sldId id="369" r:id="rId59"/>
    <p:sldId id="370" r:id="rId60"/>
    <p:sldId id="371" r:id="rId61"/>
    <p:sldId id="372" r:id="rId62"/>
    <p:sldId id="373" r:id="rId63"/>
    <p:sldId id="310" r:id="rId64"/>
  </p:sldIdLst>
  <p:sldSz cx="9144000" cy="6858000" type="screen4x3"/>
  <p:notesSz cx="6858000" cy="9144000"/>
  <p:defaultTextStyle>
    <a:defPPr>
      <a:defRPr lang="en-US"/>
    </a:defPPr>
    <a:lvl1pPr algn="l" rtl="0" fontAlgn="base">
      <a:spcBef>
        <a:spcPct val="0"/>
      </a:spcBef>
      <a:spcAft>
        <a:spcPct val="0"/>
      </a:spcAft>
      <a:defRPr b="1" kern="1200">
        <a:solidFill>
          <a:schemeClr val="tx1"/>
        </a:solidFill>
        <a:latin typeface="Segoe Semibold" pitchFamily="34" charset="0"/>
        <a:ea typeface="+mn-ea"/>
        <a:cs typeface="+mn-cs"/>
      </a:defRPr>
    </a:lvl1pPr>
    <a:lvl2pPr marL="457200" algn="l" rtl="0" fontAlgn="base">
      <a:spcBef>
        <a:spcPct val="0"/>
      </a:spcBef>
      <a:spcAft>
        <a:spcPct val="0"/>
      </a:spcAft>
      <a:defRPr b="1" kern="1200">
        <a:solidFill>
          <a:schemeClr val="tx1"/>
        </a:solidFill>
        <a:latin typeface="Segoe Semibold" pitchFamily="34" charset="0"/>
        <a:ea typeface="+mn-ea"/>
        <a:cs typeface="+mn-cs"/>
      </a:defRPr>
    </a:lvl2pPr>
    <a:lvl3pPr marL="914400" algn="l" rtl="0" fontAlgn="base">
      <a:spcBef>
        <a:spcPct val="0"/>
      </a:spcBef>
      <a:spcAft>
        <a:spcPct val="0"/>
      </a:spcAft>
      <a:defRPr b="1" kern="1200">
        <a:solidFill>
          <a:schemeClr val="tx1"/>
        </a:solidFill>
        <a:latin typeface="Segoe Semibold" pitchFamily="34" charset="0"/>
        <a:ea typeface="+mn-ea"/>
        <a:cs typeface="+mn-cs"/>
      </a:defRPr>
    </a:lvl3pPr>
    <a:lvl4pPr marL="1371600" algn="l" rtl="0" fontAlgn="base">
      <a:spcBef>
        <a:spcPct val="0"/>
      </a:spcBef>
      <a:spcAft>
        <a:spcPct val="0"/>
      </a:spcAft>
      <a:defRPr b="1" kern="1200">
        <a:solidFill>
          <a:schemeClr val="tx1"/>
        </a:solidFill>
        <a:latin typeface="Segoe Semibold" pitchFamily="34" charset="0"/>
        <a:ea typeface="+mn-ea"/>
        <a:cs typeface="+mn-cs"/>
      </a:defRPr>
    </a:lvl4pPr>
    <a:lvl5pPr marL="1828800" algn="l" rtl="0" fontAlgn="base">
      <a:spcBef>
        <a:spcPct val="0"/>
      </a:spcBef>
      <a:spcAft>
        <a:spcPct val="0"/>
      </a:spcAft>
      <a:defRPr b="1" kern="1200">
        <a:solidFill>
          <a:schemeClr val="tx1"/>
        </a:solidFill>
        <a:latin typeface="Segoe Semibold" pitchFamily="34" charset="0"/>
        <a:ea typeface="+mn-ea"/>
        <a:cs typeface="+mn-cs"/>
      </a:defRPr>
    </a:lvl5pPr>
    <a:lvl6pPr marL="2286000" algn="l" defTabSz="914400" rtl="0" eaLnBrk="1" latinLnBrk="0" hangingPunct="1">
      <a:defRPr b="1" kern="1200">
        <a:solidFill>
          <a:schemeClr val="tx1"/>
        </a:solidFill>
        <a:latin typeface="Segoe Semibold" pitchFamily="34" charset="0"/>
        <a:ea typeface="+mn-ea"/>
        <a:cs typeface="+mn-cs"/>
      </a:defRPr>
    </a:lvl6pPr>
    <a:lvl7pPr marL="2743200" algn="l" defTabSz="914400" rtl="0" eaLnBrk="1" latinLnBrk="0" hangingPunct="1">
      <a:defRPr b="1" kern="1200">
        <a:solidFill>
          <a:schemeClr val="tx1"/>
        </a:solidFill>
        <a:latin typeface="Segoe Semibold" pitchFamily="34" charset="0"/>
        <a:ea typeface="+mn-ea"/>
        <a:cs typeface="+mn-cs"/>
      </a:defRPr>
    </a:lvl7pPr>
    <a:lvl8pPr marL="3200400" algn="l" defTabSz="914400" rtl="0" eaLnBrk="1" latinLnBrk="0" hangingPunct="1">
      <a:defRPr b="1" kern="1200">
        <a:solidFill>
          <a:schemeClr val="tx1"/>
        </a:solidFill>
        <a:latin typeface="Segoe Semibold" pitchFamily="34" charset="0"/>
        <a:ea typeface="+mn-ea"/>
        <a:cs typeface="+mn-cs"/>
      </a:defRPr>
    </a:lvl8pPr>
    <a:lvl9pPr marL="3657600" algn="l" defTabSz="914400" rtl="0" eaLnBrk="1" latinLnBrk="0" hangingPunct="1">
      <a:defRPr b="1" kern="1200">
        <a:solidFill>
          <a:schemeClr val="tx1"/>
        </a:solidFill>
        <a:latin typeface="Segoe Semibold" pitchFamily="34"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6" clrMode="bw" hiddenSlides="1" frameSlides="1"/>
  <p:clrMru>
    <a:srgbClr val="DDDDDD"/>
    <a:srgbClr val="777777"/>
    <a:srgbClr val="FFFFFF"/>
    <a:srgbClr val="D06800"/>
    <a:srgbClr val="BC5E00"/>
    <a:srgbClr val="FF9933"/>
    <a:srgbClr val="22233A"/>
    <a:srgbClr val="27284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aximized">
    <p:restoredLeft sz="15631" autoAdjust="0"/>
    <p:restoredTop sz="83705" autoAdjust="0"/>
  </p:normalViewPr>
  <p:slideViewPr>
    <p:cSldViewPr snapToGrid="0">
      <p:cViewPr>
        <p:scale>
          <a:sx n="90" d="100"/>
          <a:sy n="90" d="100"/>
        </p:scale>
        <p:origin x="-228" y="-126"/>
      </p:cViewPr>
      <p:guideLst>
        <p:guide orient="horz" pos="891"/>
        <p:guide orient="horz" pos="144"/>
        <p:guide orient="horz" pos="2160"/>
        <p:guide orient="horz" pos="4176"/>
        <p:guide orient="horz" pos="1198"/>
        <p:guide pos="5520"/>
        <p:guide pos="241"/>
        <p:guide pos="458"/>
        <p:guide pos="881"/>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7" d="100"/>
          <a:sy n="77" d="100"/>
        </p:scale>
        <p:origin x="-2827" y="-101"/>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commentAuthors" Target="commentAuthor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dirty="0"/>
          </a:p>
        </p:txBody>
      </p:sp>
      <p:sp>
        <p:nvSpPr>
          <p:cNvPr id="1945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0">
                <a:latin typeface="Segoe" pitchFamily="34" charset="0"/>
              </a:defRPr>
            </a:lvl1pPr>
          </a:lstStyle>
          <a:p>
            <a:fld id="{0C82EE2E-7BD4-43E5-A14F-B1FD4CA7EB2E}" type="datetime8">
              <a:rPr lang="en-US"/>
              <a:pPr/>
              <a:t>2/17/2007 10:44 AM</a:t>
            </a:fld>
            <a:endParaRPr lang="en-US" dirty="0"/>
          </a:p>
        </p:txBody>
      </p:sp>
      <p:sp>
        <p:nvSpPr>
          <p:cNvPr id="19460" name="Rectangle 4"/>
          <p:cNvSpPr>
            <a:spLocks noGrp="1" noChangeArrowheads="1"/>
          </p:cNvSpPr>
          <p:nvPr>
            <p:ph type="ftr" sz="quarter" idx="2"/>
          </p:nvPr>
        </p:nvSpPr>
        <p:spPr bwMode="auto">
          <a:xfrm>
            <a:off x="0" y="8686800"/>
            <a:ext cx="61849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800" b="0">
                <a:latin typeface="Segoe" pitchFamily="34" charset="0"/>
                <a:cs typeface="Arial" charset="0"/>
              </a:defRPr>
            </a:lvl1pPr>
          </a:lstStyle>
          <a:p>
            <a:r>
              <a:rPr lang="en-US" dirty="0"/>
              <a:t>© 2005 Microsoft Corporation. All rights reserved.</a:t>
            </a:r>
          </a:p>
          <a:p>
            <a:r>
              <a:rPr lang="en-US" dirty="0"/>
              <a:t>This presentation is for informational purposes only. Microsoft makes no warranties, express or implied, in this summary.</a:t>
            </a:r>
          </a:p>
        </p:txBody>
      </p:sp>
      <p:sp>
        <p:nvSpPr>
          <p:cNvPr id="19461" name="Rectangle 5"/>
          <p:cNvSpPr>
            <a:spLocks noGrp="1" noChangeArrowheads="1"/>
          </p:cNvSpPr>
          <p:nvPr>
            <p:ph type="sldNum" sz="quarter" idx="3"/>
          </p:nvPr>
        </p:nvSpPr>
        <p:spPr bwMode="auto">
          <a:xfrm>
            <a:off x="6246813" y="8686800"/>
            <a:ext cx="611187"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517CBCAA-054E-495F-99AD-B0546ABACB6A}" type="slidenum">
              <a:rPr lang="en-US"/>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latin typeface="Times New Roman" pitchFamily="18" charset="0"/>
              </a:defRPr>
            </a:lvl1pPr>
          </a:lstStyle>
          <a:p>
            <a:endParaRPr lang="en-US" dirty="0"/>
          </a:p>
        </p:txBody>
      </p:sp>
      <p:sp>
        <p:nvSpPr>
          <p:cNvPr id="296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latin typeface="Times New Roman" pitchFamily="18" charset="0"/>
              </a:defRPr>
            </a:lvl1pPr>
          </a:lstStyle>
          <a:p>
            <a:fld id="{EB6052EE-314C-4779-AA24-B92A8A589297}" type="datetime8">
              <a:rPr lang="en-US"/>
              <a:pPr/>
              <a:t>2/17/2007 10:44 AM</a:t>
            </a:fld>
            <a:endParaRPr lang="en-US" dirty="0"/>
          </a:p>
        </p:txBody>
      </p:sp>
      <p:sp>
        <p:nvSpPr>
          <p:cNvPr id="297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297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9702" name="Rectangle 6"/>
          <p:cNvSpPr>
            <a:spLocks noGrp="1" noChangeArrowheads="1"/>
          </p:cNvSpPr>
          <p:nvPr>
            <p:ph type="ftr" sz="quarter" idx="4"/>
          </p:nvPr>
        </p:nvSpPr>
        <p:spPr bwMode="auto">
          <a:xfrm>
            <a:off x="0" y="8791575"/>
            <a:ext cx="5667375" cy="3508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800" b="0">
                <a:latin typeface="Segoe" pitchFamily="34" charset="0"/>
                <a:cs typeface="Arial" charset="0"/>
              </a:defRPr>
            </a:lvl1pPr>
          </a:lstStyle>
          <a:p>
            <a:r>
              <a:rPr lang="en-US" dirty="0"/>
              <a:t>© 2005 Microsoft Corporation. All rights reserved.</a:t>
            </a:r>
          </a:p>
          <a:p>
            <a:r>
              <a:rPr lang="en-US" dirty="0"/>
              <a:t>This presentation is for informational purposes only. Microsoft makes no warranties, express or implied, in this summary.</a:t>
            </a:r>
          </a:p>
        </p:txBody>
      </p:sp>
      <p:sp>
        <p:nvSpPr>
          <p:cNvPr id="29703" name="Rectangle 7"/>
          <p:cNvSpPr>
            <a:spLocks noGrp="1" noChangeArrowheads="1"/>
          </p:cNvSpPr>
          <p:nvPr>
            <p:ph type="sldNum" sz="quarter" idx="5"/>
          </p:nvPr>
        </p:nvSpPr>
        <p:spPr bwMode="auto">
          <a:xfrm>
            <a:off x="5583238" y="8685213"/>
            <a:ext cx="1273175"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latin typeface="Times New Roman" pitchFamily="18" charset="0"/>
              </a:defRPr>
            </a:lvl1pPr>
          </a:lstStyle>
          <a:p>
            <a:fld id="{1D3C1D7C-6F57-42B5-BBF3-45F62F5CAB4D}" type="slidenum">
              <a:rPr lang="en-US"/>
              <a:pPr/>
              <a:t>‹#›</a:t>
            </a:fld>
            <a:endParaRPr lang="en-US" dirty="0"/>
          </a:p>
        </p:txBody>
      </p:sp>
    </p:spTree>
  </p:cSld>
  <p:clrMap bg1="lt1" tx1="dk1" bg2="lt2" tx2="dk2" accent1="accent1" accent2="accent2" accent3="accent3" accent4="accent4" accent5="accent5" accent6="accent6" hlink="hlink" folHlink="folHlink"/>
  <p:hf hdr="0"/>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FR" dirty="0" smtClean="0"/>
              <a:t>Les « * » représentent des préfixes et des suffixes pour ces API. </a:t>
            </a:r>
          </a:p>
          <a:p>
            <a:endParaRPr lang="fr-FR" dirty="0" smtClean="0"/>
          </a:p>
          <a:p>
            <a:r>
              <a:rPr lang="fr-FR" dirty="0" smtClean="0"/>
              <a:t>Versions « </a:t>
            </a:r>
            <a:r>
              <a:rPr lang="fr-FR" dirty="0" err="1" smtClean="0"/>
              <a:t>exclusiveAccess</a:t>
            </a:r>
            <a:r>
              <a:rPr lang="fr-FR" dirty="0" smtClean="0"/>
              <a:t> » « </a:t>
            </a:r>
            <a:r>
              <a:rPr lang="fr-FR" dirty="0" err="1" smtClean="0"/>
              <a:t>sharedAccess</a:t>
            </a:r>
            <a:r>
              <a:rPr lang="fr-FR" dirty="0" smtClean="0"/>
              <a:t> », par exemple</a:t>
            </a:r>
            <a:endParaRPr lang="fr-FR" dirty="0"/>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FR" dirty="0" smtClean="0"/>
              <a:t>Demandes classique pour</a:t>
            </a:r>
            <a:r>
              <a:rPr lang="fr-FR" baseline="0" dirty="0" smtClean="0"/>
              <a:t> tous les utilisateurs d’Unix.</a:t>
            </a:r>
          </a:p>
          <a:p>
            <a:endParaRPr lang="fr-FR" baseline="0" dirty="0" smtClean="0"/>
          </a:p>
          <a:p>
            <a:r>
              <a:rPr lang="fr-FR" baseline="0" dirty="0" smtClean="0"/>
              <a:t>Pas de liens symboliques avant Windows XP. </a:t>
            </a:r>
          </a:p>
          <a:p>
            <a:r>
              <a:rPr lang="fr-FR" baseline="0" dirty="0" smtClean="0"/>
              <a:t>Windows XP a introduit la notion de liens symboliques pour les répertoires sous la forme de jonctions. </a:t>
            </a:r>
          </a:p>
          <a:p>
            <a:endParaRPr lang="fr-FR" baseline="0" dirty="0" smtClean="0"/>
          </a:p>
          <a:p>
            <a:r>
              <a:rPr lang="fr-FR" baseline="0" dirty="0" smtClean="0"/>
              <a:t>Exemple : </a:t>
            </a:r>
            <a:r>
              <a:rPr lang="fr-FR" baseline="0" dirty="0" err="1" smtClean="0"/>
              <a:t>mklink</a:t>
            </a:r>
            <a:r>
              <a:rPr lang="fr-FR" baseline="0" dirty="0" smtClean="0"/>
              <a:t> notepad-link.exe c:\windows\notepad.exe</a:t>
            </a:r>
            <a:endParaRPr lang="fr-FR" dirty="0"/>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FR" dirty="0" smtClean="0"/>
              <a:t>Ces mécanismes</a:t>
            </a:r>
            <a:r>
              <a:rPr lang="fr-FR" baseline="0" dirty="0" smtClean="0"/>
              <a:t> sont très utiles sur un serveur car ils permettent de passer à l’échelle sur un environnement multiprocesseur. </a:t>
            </a:r>
          </a:p>
          <a:p>
            <a:endParaRPr lang="fr-FR" dirty="0" smtClean="0"/>
          </a:p>
          <a:p>
            <a:r>
              <a:rPr lang="fr-FR" dirty="0" smtClean="0"/>
              <a:t>Avant Windows Vista, chaque fin d’E/S oblige</a:t>
            </a:r>
            <a:r>
              <a:rPr lang="fr-FR" baseline="0" dirty="0" smtClean="0"/>
              <a:t> le thread qui a généré cette E/S de s’exécuter pour effectuer l’opération d’</a:t>
            </a:r>
            <a:r>
              <a:rPr lang="fr-FR" i="1" baseline="0" dirty="0" smtClean="0"/>
              <a:t>I/O </a:t>
            </a:r>
            <a:r>
              <a:rPr lang="fr-FR" i="1" baseline="0" dirty="0" err="1" smtClean="0"/>
              <a:t>completion</a:t>
            </a:r>
            <a:r>
              <a:rPr lang="fr-FR" baseline="0" dirty="0" smtClean="0"/>
              <a:t> même si ce thread était en train de faire autre chose (à travers un mécanisme du noyau appelé APC – </a:t>
            </a:r>
            <a:r>
              <a:rPr lang="fr-FR" baseline="0" dirty="0" err="1" smtClean="0"/>
              <a:t>Asynchronous</a:t>
            </a:r>
            <a:r>
              <a:rPr lang="fr-FR" baseline="0" dirty="0" smtClean="0"/>
              <a:t>  </a:t>
            </a:r>
            <a:r>
              <a:rPr lang="fr-FR" baseline="0" dirty="0" err="1" smtClean="0"/>
              <a:t>Procedure</a:t>
            </a:r>
            <a:r>
              <a:rPr lang="fr-FR" baseline="0" dirty="0" smtClean="0"/>
              <a:t> Call). Ceci provoque des changement de contextes, des opérations de vidage intempestif du cache,…</a:t>
            </a:r>
          </a:p>
          <a:p>
            <a:endParaRPr lang="fr-FR" baseline="0" dirty="0" smtClean="0"/>
          </a:p>
          <a:p>
            <a:r>
              <a:rPr lang="fr-FR" baseline="0" dirty="0" smtClean="0"/>
              <a:t>Ceci change avec Vista puisque l’on attend que le thread récupère l’E/S depuis le </a:t>
            </a:r>
            <a:r>
              <a:rPr lang="fr-FR" i="1" baseline="0" dirty="0" err="1" smtClean="0"/>
              <a:t>completion</a:t>
            </a:r>
            <a:r>
              <a:rPr lang="fr-FR" i="1" baseline="0" dirty="0" smtClean="0"/>
              <a:t> port</a:t>
            </a:r>
            <a:r>
              <a:rPr lang="fr-FR" i="0" baseline="0" dirty="0" smtClean="0"/>
              <a:t>. Ceci permet d’éliminer le changement de contexte, dont d’éviter les éventuelles invalidations du contenu du cache, du TLB,… et améliore donc les performances.</a:t>
            </a:r>
            <a:endParaRPr lang="fr-FR" dirty="0"/>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FR" sz="1200" noProof="0" dirty="0" err="1" smtClean="0"/>
              <a:t>SetFileCompletionNotificationModes</a:t>
            </a:r>
            <a:r>
              <a:rPr lang="fr-FR" sz="1200" noProof="0" dirty="0" smtClean="0"/>
              <a:t> peut être utilisé quand on est pas intéressé par le fait de connaître le statut</a:t>
            </a:r>
            <a:r>
              <a:rPr lang="fr-FR" sz="1200" baseline="0" noProof="0" dirty="0" smtClean="0"/>
              <a:t> d’une </a:t>
            </a:r>
            <a:r>
              <a:rPr lang="fr-FR" sz="1200" baseline="0" noProof="0" dirty="0" smtClean="0"/>
              <a:t>E/S.</a:t>
            </a:r>
            <a:endParaRPr lang="fr-FR" dirty="0"/>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FR" dirty="0" smtClean="0"/>
              <a:t>Avec Windows les E/S ont toujours été conçues pour être pleinement asynchrones</a:t>
            </a:r>
            <a:r>
              <a:rPr lang="fr-FR" baseline="0" dirty="0" smtClean="0"/>
              <a:t> depuis l’origine mais ce n’était pas le cas des « open ». </a:t>
            </a:r>
          </a:p>
          <a:p>
            <a:endParaRPr lang="fr-FR" baseline="0" dirty="0" smtClean="0"/>
          </a:p>
          <a:p>
            <a:r>
              <a:rPr lang="fr-FR" baseline="0" dirty="0" smtClean="0"/>
              <a:t>Egalement nouveau avec Windows Vista, la possibilité de réveiller des opérations d’E/S en mode </a:t>
            </a:r>
            <a:r>
              <a:rPr lang="fr-FR" baseline="0" dirty="0" err="1" smtClean="0"/>
              <a:t>kernel</a:t>
            </a:r>
            <a:r>
              <a:rPr lang="fr-FR" baseline="0" dirty="0" smtClean="0"/>
              <a:t> pour </a:t>
            </a:r>
            <a:r>
              <a:rPr lang="fr-FR" i="1" baseline="0" dirty="0" smtClean="0"/>
              <a:t>thread</a:t>
            </a:r>
            <a:r>
              <a:rPr lang="fr-FR" baseline="0" dirty="0" smtClean="0"/>
              <a:t> et </a:t>
            </a:r>
            <a:r>
              <a:rPr lang="fr-FR" i="1" baseline="0" dirty="0" err="1" smtClean="0"/>
              <a:t>process</a:t>
            </a:r>
            <a:r>
              <a:rPr lang="fr-FR" i="1" baseline="0" dirty="0" smtClean="0"/>
              <a:t> exits</a:t>
            </a:r>
            <a:r>
              <a:rPr lang="fr-FR" baseline="0" dirty="0" smtClean="0"/>
              <a:t>. Avant, on pouvait avoir une application que l’on tentait de « tuer » et cela ne fonctionnait pas car un driver étant en train d’attendre la fin d’une opération d’E/S ; il est maintenant possible avec Vista de l’alerter afin qu’il puisse faire le nécessaire. </a:t>
            </a:r>
            <a:endParaRPr lang="fr-FR" dirty="0"/>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FR" dirty="0" smtClean="0"/>
              <a:t>Pas d’implémentation pour SCSI</a:t>
            </a:r>
            <a:r>
              <a:rPr lang="fr-FR" baseline="0" dirty="0" smtClean="0"/>
              <a:t> considérant que l’essentiel des machines Vista seront SATA ou USB. </a:t>
            </a:r>
            <a:endParaRPr lang="fr-FR" dirty="0"/>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FR" dirty="0" smtClean="0"/>
              <a:t>High et </a:t>
            </a:r>
            <a:r>
              <a:rPr lang="fr-FR" dirty="0" err="1" smtClean="0"/>
              <a:t>Low</a:t>
            </a:r>
            <a:r>
              <a:rPr lang="fr-FR" dirty="0" smtClean="0"/>
              <a:t> sont réservés</a:t>
            </a:r>
            <a:r>
              <a:rPr lang="fr-FR" baseline="0" dirty="0" smtClean="0"/>
              <a:t> mais pas implémentés. Ce sont les processus ou les threads qui doivent spécifier leurs priorités d’E/S. </a:t>
            </a:r>
            <a:endParaRPr lang="fr-FR" dirty="0"/>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FR" dirty="0" smtClean="0"/>
              <a:t>WMP appelle ces fonctions sur le </a:t>
            </a:r>
            <a:r>
              <a:rPr lang="fr-FR" i="1" dirty="0" err="1" smtClean="0"/>
              <a:t>handle</a:t>
            </a:r>
            <a:r>
              <a:rPr lang="fr-FR" dirty="0" smtClean="0"/>
              <a:t> des fichiers multimédia concernés en indiquant la</a:t>
            </a:r>
            <a:r>
              <a:rPr lang="fr-FR" baseline="0" dirty="0" smtClean="0"/>
              <a:t> bande passante exigée ; ces API permettent de retourner la taille d’/ES optimale et le nombre d’E/S en attente qu’il faut maintenir pour tenir cette bande passante. </a:t>
            </a:r>
            <a:endParaRPr lang="fr-FR" dirty="0"/>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FR" dirty="0" smtClean="0"/>
              <a:t>Ceci s’applique pour les périphériques</a:t>
            </a:r>
            <a:r>
              <a:rPr lang="fr-FR" baseline="0" dirty="0" smtClean="0"/>
              <a:t> qui n’ont pas des exigences de performance critiques. </a:t>
            </a:r>
            <a:endParaRPr lang="fr-FR" dirty="0"/>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FR" dirty="0" smtClean="0"/>
              <a:t>Le service héberge les</a:t>
            </a:r>
            <a:r>
              <a:rPr lang="fr-FR" baseline="0" dirty="0" smtClean="0"/>
              <a:t> drivers UMDF en mode user. </a:t>
            </a:r>
            <a:endParaRPr lang="fr-FR" dirty="0"/>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FR" dirty="0" smtClean="0"/>
              <a:t>Avant</a:t>
            </a:r>
            <a:r>
              <a:rPr lang="fr-FR" baseline="0" dirty="0" smtClean="0"/>
              <a:t> Vista, on pouvait, par exemple, avoir un dépassement de la </a:t>
            </a:r>
            <a:r>
              <a:rPr lang="fr-FR" i="1" baseline="0" dirty="0" err="1" smtClean="0"/>
              <a:t>paged</a:t>
            </a:r>
            <a:r>
              <a:rPr lang="fr-FR" i="1" baseline="0" dirty="0" smtClean="0"/>
              <a:t> pool</a:t>
            </a:r>
            <a:r>
              <a:rPr lang="fr-FR" baseline="0" dirty="0" smtClean="0"/>
              <a:t> alors que la </a:t>
            </a:r>
            <a:r>
              <a:rPr lang="fr-FR" i="1" baseline="0" dirty="0" smtClean="0"/>
              <a:t>non </a:t>
            </a:r>
            <a:r>
              <a:rPr lang="fr-FR" i="1" baseline="0" dirty="0" err="1" smtClean="0"/>
              <a:t>paged</a:t>
            </a:r>
            <a:r>
              <a:rPr lang="fr-FR" i="1" baseline="0" dirty="0" smtClean="0"/>
              <a:t> pool</a:t>
            </a:r>
            <a:r>
              <a:rPr lang="fr-FR" baseline="0" dirty="0" smtClean="0"/>
              <a:t> n’était pratiquement pas utilisée. </a:t>
            </a:r>
            <a:endParaRPr lang="fr-FR" dirty="0"/>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3"/>
          <p:cNvSpPr>
            <a:spLocks noGrp="1" noChangeArrowheads="1"/>
          </p:cNvSpPr>
          <p:nvPr>
            <p:ph type="dt" idx="1"/>
          </p:nvPr>
        </p:nvSpPr>
        <p:spPr>
          <a:ln/>
        </p:spPr>
        <p:txBody>
          <a:bodyPr/>
          <a:lstStyle/>
          <a:p>
            <a:fld id="{D9746D24-F7C3-4025-9535-F56A0019D5DA}" type="datetime8">
              <a:rPr lang="en-US"/>
              <a:pPr/>
              <a:t>2/17/2007 10:44 AM</a:t>
            </a:fld>
            <a:endParaRPr lang="en-US"/>
          </a:p>
        </p:txBody>
      </p:sp>
      <p:sp>
        <p:nvSpPr>
          <p:cNvPr id="10" name="Rectangle 6"/>
          <p:cNvSpPr>
            <a:spLocks noGrp="1" noChangeArrowheads="1"/>
          </p:cNvSpPr>
          <p:nvPr>
            <p:ph type="ftr" sz="quarter" idx="4"/>
          </p:nvPr>
        </p:nvSpPr>
        <p:spPr>
          <a:ln/>
        </p:spPr>
        <p:txBody>
          <a:body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11" name="Rectangle 7"/>
          <p:cNvSpPr>
            <a:spLocks noGrp="1" noChangeArrowheads="1"/>
          </p:cNvSpPr>
          <p:nvPr>
            <p:ph type="sldNum" sz="quarter" idx="5"/>
          </p:nvPr>
        </p:nvSpPr>
        <p:spPr>
          <a:ln/>
        </p:spPr>
        <p:txBody>
          <a:bodyPr/>
          <a:lstStyle/>
          <a:p>
            <a:fld id="{020F89D7-A785-42B8-8DBF-6C9E3121AFEC}" type="slidenum">
              <a:rPr lang="en-US"/>
              <a:pPr/>
              <a:t>24</a:t>
            </a:fld>
            <a:endParaRPr lang="en-US"/>
          </a:p>
        </p:txBody>
      </p:sp>
      <p:sp>
        <p:nvSpPr>
          <p:cNvPr id="1031170" name="Rectangle 13"/>
          <p:cNvSpPr>
            <a:spLocks noGrp="1" noRot="1" noChangeAspect="1" noTextEdit="1"/>
          </p:cNvSpPr>
          <p:nvPr>
            <p:ph type="sldImg"/>
          </p:nvPr>
        </p:nvSpPr>
        <p:spPr>
          <a:ln w="12700" algn="ctr">
            <a:round/>
          </a:ln>
        </p:spPr>
      </p:sp>
      <p:sp>
        <p:nvSpPr>
          <p:cNvPr id="1031171" name="Rectangle 27"/>
          <p:cNvSpPr>
            <a:spLocks noGrp="1" noChangeArrowheads="1"/>
          </p:cNvSpPr>
          <p:nvPr>
            <p:ph type="body" idx="1"/>
          </p:nvPr>
        </p:nvSpPr>
        <p:spPr>
          <a:ln/>
        </p:spPr>
        <p:txBody>
          <a:bodyPr/>
          <a:lstStyle/>
          <a:p>
            <a:r>
              <a:rPr lang="fr-FR" noProof="0" smtClean="0"/>
              <a:t>Peut-être la plus grande</a:t>
            </a:r>
            <a:r>
              <a:rPr lang="fr-FR" baseline="0" noProof="0" smtClean="0"/>
              <a:t> amélioration à la gestion de la mémoire depuis l’apparition de la mémoire paginée à la demande. </a:t>
            </a:r>
            <a:endParaRPr lang="fr-FR" noProof="0"/>
          </a:p>
        </p:txBody>
      </p:sp>
      <p:sp>
        <p:nvSpPr>
          <p:cNvPr id="1031172" name="Rectangle 21"/>
          <p:cNvSpPr>
            <a:spLocks noChangeArrowheads="1"/>
          </p:cNvSpPr>
          <p:nvPr/>
        </p:nvSpPr>
        <p:spPr bwMode="auto">
          <a:xfrm>
            <a:off x="3884613" y="0"/>
            <a:ext cx="2971800" cy="457200"/>
          </a:xfrm>
          <a:prstGeom prst="rect">
            <a:avLst/>
          </a:prstGeom>
          <a:noFill/>
          <a:ln w="9525">
            <a:noFill/>
            <a:miter lim="800000"/>
            <a:headEnd/>
            <a:tailEnd/>
          </a:ln>
        </p:spPr>
        <p:txBody>
          <a:bodyPr/>
          <a:lstStyle/>
          <a:p>
            <a:pPr algn="l">
              <a:lnSpc>
                <a:spcPct val="100000"/>
              </a:lnSpc>
              <a:spcBef>
                <a:spcPct val="0"/>
              </a:spcBef>
            </a:pPr>
            <a:fld id="{2F578E29-BB00-4724-BF16-5CB966EE3BB4}" type="datetime8">
              <a:rPr lang="en-US" sz="1200">
                <a:latin typeface="Times New Roman" pitchFamily="18" charset="0"/>
              </a:rPr>
              <a:pPr algn="l">
                <a:lnSpc>
                  <a:spcPct val="100000"/>
                </a:lnSpc>
                <a:spcBef>
                  <a:spcPct val="0"/>
                </a:spcBef>
              </a:pPr>
              <a:t>2/17/2007 10:44 AM</a:t>
            </a:fld>
            <a:endParaRPr kumimoji="1" lang="en-US" sz="1800">
              <a:latin typeface="Arial" charset="0"/>
            </a:endParaRPr>
          </a:p>
        </p:txBody>
      </p:sp>
      <p:sp>
        <p:nvSpPr>
          <p:cNvPr id="1031173" name="Rectangle 30"/>
          <p:cNvSpPr>
            <a:spLocks noChangeArrowheads="1"/>
          </p:cNvSpPr>
          <p:nvPr/>
        </p:nvSpPr>
        <p:spPr bwMode="auto">
          <a:xfrm>
            <a:off x="0" y="8791575"/>
            <a:ext cx="5667375" cy="350838"/>
          </a:xfrm>
          <a:prstGeom prst="rect">
            <a:avLst/>
          </a:prstGeom>
          <a:noFill/>
          <a:ln w="9525">
            <a:noFill/>
            <a:miter lim="800000"/>
            <a:headEnd/>
            <a:tailEnd/>
          </a:ln>
        </p:spPr>
        <p:txBody>
          <a:bodyPr anchor="b"/>
          <a:lstStyle/>
          <a:p>
            <a:pPr algn="l" eaLnBrk="0">
              <a:lnSpc>
                <a:spcPct val="100000"/>
              </a:lnSpc>
              <a:spcBef>
                <a:spcPct val="0"/>
              </a:spcBef>
            </a:pPr>
            <a:r>
              <a:rPr lang="en-US" sz="800"/>
              <a:t>© 2005 Microsoft Corporation. All rights reserved.</a:t>
            </a:r>
            <a:endParaRPr lang="en-US" sz="1800">
              <a:latin typeface="Arial" charset="0"/>
            </a:endParaRPr>
          </a:p>
          <a:p>
            <a:pPr algn="l" hangingPunct="0">
              <a:lnSpc>
                <a:spcPct val="100000"/>
              </a:lnSpc>
              <a:spcBef>
                <a:spcPct val="0"/>
              </a:spcBef>
            </a:pPr>
            <a:r>
              <a:rPr lang="en-US" sz="800">
                <a:cs typeface="Arial" charset="0"/>
              </a:rPr>
              <a:t>This presentation is for informational purposes only. Microsoft makes no warranties, express or implied, in this summary.</a:t>
            </a:r>
            <a:endParaRPr kumimoji="1" lang="en-US" sz="1800">
              <a:latin typeface="Arial" charset="0"/>
            </a:endParaRPr>
          </a:p>
        </p:txBody>
      </p:sp>
      <p:sp>
        <p:nvSpPr>
          <p:cNvPr id="1031174" name="Rectangle 2"/>
          <p:cNvSpPr>
            <a:spLocks noChangeArrowheads="1"/>
          </p:cNvSpPr>
          <p:nvPr/>
        </p:nvSpPr>
        <p:spPr bwMode="auto">
          <a:xfrm>
            <a:off x="5583238" y="8685213"/>
            <a:ext cx="1273175" cy="457200"/>
          </a:xfrm>
          <a:prstGeom prst="rect">
            <a:avLst/>
          </a:prstGeom>
          <a:noFill/>
          <a:ln w="9525">
            <a:noFill/>
            <a:miter lim="800000"/>
            <a:headEnd/>
            <a:tailEnd/>
          </a:ln>
        </p:spPr>
        <p:txBody>
          <a:bodyPr anchor="b"/>
          <a:lstStyle/>
          <a:p>
            <a:pPr algn="l">
              <a:lnSpc>
                <a:spcPct val="100000"/>
              </a:lnSpc>
              <a:spcBef>
                <a:spcPct val="0"/>
              </a:spcBef>
            </a:pPr>
            <a:fld id="{88D9E562-0504-4C4A-9B75-8A7D3EB94A00}" type="slidenum">
              <a:rPr lang="en-US" sz="1200">
                <a:latin typeface="Times New Roman" pitchFamily="18" charset="0"/>
              </a:rPr>
              <a:pPr algn="l">
                <a:lnSpc>
                  <a:spcPct val="100000"/>
                </a:lnSpc>
                <a:spcBef>
                  <a:spcPct val="0"/>
                </a:spcBef>
              </a:pPr>
              <a:t>24</a:t>
            </a:fld>
            <a:endParaRPr kumimoji="1" lang="en-US" sz="1800">
              <a:latin typeface="Arial" charset="0"/>
            </a:endParaRPr>
          </a:p>
        </p:txBody>
      </p:sp>
      <p:sp>
        <p:nvSpPr>
          <p:cNvPr id="1031175" name="Rectangle 24"/>
          <p:cNvSpPr>
            <a:spLocks noChangeArrowheads="1"/>
          </p:cNvSpPr>
          <p:nvPr/>
        </p:nvSpPr>
        <p:spPr bwMode="auto">
          <a:xfrm>
            <a:off x="0" y="0"/>
            <a:ext cx="2971800" cy="457200"/>
          </a:xfrm>
          <a:prstGeom prst="rect">
            <a:avLst/>
          </a:prstGeom>
          <a:noFill/>
          <a:ln w="9525">
            <a:noFill/>
            <a:miter lim="800000"/>
            <a:headEnd/>
            <a:tailEnd/>
          </a:ln>
        </p:spPr>
        <p:txBody>
          <a:bodyPr/>
          <a:lstStyle/>
          <a:p>
            <a:pPr algn="l">
              <a:lnSpc>
                <a:spcPct val="100000"/>
              </a:lnSpc>
              <a:spcBef>
                <a:spcPct val="0"/>
              </a:spcBef>
            </a:pPr>
            <a:endParaRPr lang="en-US" sz="1800">
              <a:latin typeface="Arial"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a:spLocks noGrp="1" noChangeArrowheads="1"/>
          </p:cNvSpPr>
          <p:nvPr>
            <p:ph type="dt" idx="1"/>
          </p:nvPr>
        </p:nvSpPr>
        <p:spPr>
          <a:ln/>
        </p:spPr>
        <p:txBody>
          <a:bodyPr/>
          <a:lstStyle/>
          <a:p>
            <a:fld id="{157056DF-E6B3-418D-9CA0-8657F4B06A16}" type="datetime8">
              <a:rPr lang="en-US"/>
              <a:pPr/>
              <a:t>2/17/2007 10:44 AM</a:t>
            </a:fld>
            <a:endParaRPr lang="en-US"/>
          </a:p>
        </p:txBody>
      </p:sp>
      <p:sp>
        <p:nvSpPr>
          <p:cNvPr id="9" name="Rectangle 6"/>
          <p:cNvSpPr>
            <a:spLocks noGrp="1" noChangeArrowheads="1"/>
          </p:cNvSpPr>
          <p:nvPr>
            <p:ph type="ftr" sz="quarter" idx="4"/>
          </p:nvPr>
        </p:nvSpPr>
        <p:spPr>
          <a:ln/>
        </p:spPr>
        <p:txBody>
          <a:body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10" name="Rectangle 7"/>
          <p:cNvSpPr>
            <a:spLocks noGrp="1" noChangeArrowheads="1"/>
          </p:cNvSpPr>
          <p:nvPr>
            <p:ph type="sldNum" sz="quarter" idx="5"/>
          </p:nvPr>
        </p:nvSpPr>
        <p:spPr>
          <a:ln/>
        </p:spPr>
        <p:txBody>
          <a:bodyPr/>
          <a:lstStyle/>
          <a:p>
            <a:fld id="{FABCBFC6-DBBC-4FDC-834D-1B60B32621F5}" type="slidenum">
              <a:rPr lang="en-US"/>
              <a:pPr/>
              <a:t>26</a:t>
            </a:fld>
            <a:endParaRPr lang="en-US"/>
          </a:p>
        </p:txBody>
      </p:sp>
      <p:sp>
        <p:nvSpPr>
          <p:cNvPr id="1034242" name="Rectangle 2"/>
          <p:cNvSpPr>
            <a:spLocks noGrp="1" noRot="1" noChangeAspect="1" noTextEdit="1"/>
          </p:cNvSpPr>
          <p:nvPr>
            <p:ph type="sldImg"/>
          </p:nvPr>
        </p:nvSpPr>
        <p:spPr>
          <a:ln w="12700" algn="ctr">
            <a:round/>
          </a:ln>
        </p:spPr>
      </p:sp>
      <p:sp>
        <p:nvSpPr>
          <p:cNvPr id="1034243" name="Rectangle 3"/>
          <p:cNvSpPr>
            <a:spLocks noGrp="1" noChangeArrowheads="1"/>
          </p:cNvSpPr>
          <p:nvPr>
            <p:ph type="body" idx="1"/>
          </p:nvPr>
        </p:nvSpPr>
        <p:spPr>
          <a:ln/>
        </p:spPr>
        <p:txBody>
          <a:bodyPr/>
          <a:lstStyle/>
          <a:p>
            <a:pPr eaLnBrk="0"/>
            <a:endParaRPr lang="en-US" sz="1500"/>
          </a:p>
        </p:txBody>
      </p:sp>
      <p:sp>
        <p:nvSpPr>
          <p:cNvPr id="1034244" name="Rectangle 3"/>
          <p:cNvSpPr>
            <a:spLocks noChangeArrowheads="1"/>
          </p:cNvSpPr>
          <p:nvPr/>
        </p:nvSpPr>
        <p:spPr bwMode="auto">
          <a:xfrm>
            <a:off x="3884613" y="0"/>
            <a:ext cx="2971800" cy="457200"/>
          </a:xfrm>
          <a:prstGeom prst="rect">
            <a:avLst/>
          </a:prstGeom>
          <a:noFill/>
          <a:ln w="9525">
            <a:noFill/>
            <a:miter lim="800000"/>
            <a:headEnd/>
            <a:tailEnd/>
          </a:ln>
        </p:spPr>
        <p:txBody>
          <a:bodyPr/>
          <a:lstStyle/>
          <a:p>
            <a:pPr algn="r" eaLnBrk="0">
              <a:lnSpc>
                <a:spcPct val="100000"/>
              </a:lnSpc>
              <a:spcBef>
                <a:spcPct val="0"/>
              </a:spcBef>
            </a:pPr>
            <a:fld id="{3159C51E-70E5-4B06-8DAD-9264B73AE68E}" type="datetime8">
              <a:rPr lang="en-US" sz="1800">
                <a:latin typeface="Arial" charset="0"/>
              </a:rPr>
              <a:pPr algn="r" eaLnBrk="0">
                <a:lnSpc>
                  <a:spcPct val="100000"/>
                </a:lnSpc>
                <a:spcBef>
                  <a:spcPct val="0"/>
                </a:spcBef>
              </a:pPr>
              <a:t>2/17/2007 10:44 AM</a:t>
            </a:fld>
            <a:endParaRPr lang="en-US" sz="1200">
              <a:latin typeface="Times New Roman" pitchFamily="18" charset="0"/>
            </a:endParaRPr>
          </a:p>
        </p:txBody>
      </p:sp>
      <p:sp>
        <p:nvSpPr>
          <p:cNvPr id="1034245" name="Rectangle 7"/>
          <p:cNvSpPr>
            <a:spLocks noChangeArrowheads="1"/>
          </p:cNvSpPr>
          <p:nvPr/>
        </p:nvSpPr>
        <p:spPr bwMode="auto">
          <a:xfrm>
            <a:off x="5583238" y="8685213"/>
            <a:ext cx="1273175" cy="457200"/>
          </a:xfrm>
          <a:prstGeom prst="rect">
            <a:avLst/>
          </a:prstGeom>
          <a:noFill/>
          <a:ln w="9525">
            <a:noFill/>
            <a:miter lim="800000"/>
            <a:headEnd/>
            <a:tailEnd/>
          </a:ln>
        </p:spPr>
        <p:txBody>
          <a:bodyPr anchor="b"/>
          <a:lstStyle/>
          <a:p>
            <a:pPr algn="r" eaLnBrk="0">
              <a:lnSpc>
                <a:spcPct val="100000"/>
              </a:lnSpc>
              <a:spcBef>
                <a:spcPct val="0"/>
              </a:spcBef>
            </a:pPr>
            <a:fld id="{BB4902AC-30D8-4565-B65E-A519E09B950C}" type="slidenum">
              <a:rPr lang="en-US" sz="1800">
                <a:latin typeface="Arial" charset="0"/>
              </a:rPr>
              <a:pPr algn="r" eaLnBrk="0">
                <a:lnSpc>
                  <a:spcPct val="100000"/>
                </a:lnSpc>
                <a:spcBef>
                  <a:spcPct val="0"/>
                </a:spcBef>
              </a:pPr>
              <a:t>26</a:t>
            </a:fld>
            <a:endParaRPr lang="en-US" sz="1200">
              <a:latin typeface="Times New Roman" pitchFamily="18" charset="0"/>
            </a:endParaRPr>
          </a:p>
        </p:txBody>
      </p:sp>
      <p:sp>
        <p:nvSpPr>
          <p:cNvPr id="1034246" name="Rectangle 6"/>
          <p:cNvSpPr>
            <a:spLocks noChangeArrowheads="1"/>
          </p:cNvSpPr>
          <p:nvPr/>
        </p:nvSpPr>
        <p:spPr bwMode="auto">
          <a:xfrm>
            <a:off x="0" y="8791575"/>
            <a:ext cx="5667375" cy="350838"/>
          </a:xfrm>
          <a:prstGeom prst="rect">
            <a:avLst/>
          </a:prstGeom>
          <a:noFill/>
          <a:ln w="9525">
            <a:noFill/>
            <a:miter lim="800000"/>
            <a:headEnd/>
            <a:tailEnd/>
          </a:ln>
        </p:spPr>
        <p:txBody>
          <a:bodyPr anchor="b"/>
          <a:lstStyle/>
          <a:p>
            <a:pPr algn="l" eaLnBrk="0">
              <a:lnSpc>
                <a:spcPct val="100000"/>
              </a:lnSpc>
              <a:spcBef>
                <a:spcPct val="0"/>
              </a:spcBef>
            </a:pPr>
            <a:r>
              <a:rPr lang="en-US" sz="800"/>
              <a:t>© 2005 Microsoft Corporation. All rights reserved.</a:t>
            </a:r>
            <a:endParaRPr lang="en-US" sz="1800">
              <a:latin typeface="Arial" charset="0"/>
            </a:endParaRPr>
          </a:p>
          <a:p>
            <a:pPr algn="l" hangingPunct="0">
              <a:lnSpc>
                <a:spcPct val="100000"/>
              </a:lnSpc>
              <a:spcBef>
                <a:spcPct val="0"/>
              </a:spcBef>
            </a:pPr>
            <a:r>
              <a:rPr lang="en-US" sz="800">
                <a:cs typeface="Arial" charset="0"/>
              </a:rPr>
              <a:t>This presentation is for informational purposes only. Microsoft makes no warranties, express or implied, in this summary.</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03AE437C-CE73-40C1-967F-8818EC55CA75}" type="datetime8">
              <a:rPr lang="en-US"/>
              <a:pPr/>
              <a:t>2/17/2007 10:44 AM</a:t>
            </a:fld>
            <a:endParaRPr lang="en-US"/>
          </a:p>
        </p:txBody>
      </p:sp>
      <p:sp>
        <p:nvSpPr>
          <p:cNvPr id="6" name="Rectangle 6"/>
          <p:cNvSpPr>
            <a:spLocks noGrp="1" noChangeArrowheads="1"/>
          </p:cNvSpPr>
          <p:nvPr>
            <p:ph type="ftr" sz="quarter" idx="4"/>
          </p:nvPr>
        </p:nvSpPr>
        <p:spPr>
          <a:ln/>
        </p:spPr>
        <p:txBody>
          <a:body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8DA0A566-59A6-400A-AB3D-BF90BF89265E}" type="slidenum">
              <a:rPr lang="en-US"/>
              <a:pPr/>
              <a:t>27</a:t>
            </a:fld>
            <a:endParaRPr lang="en-US"/>
          </a:p>
        </p:txBody>
      </p:sp>
      <p:sp>
        <p:nvSpPr>
          <p:cNvPr id="1036290" name="Rectangle 2"/>
          <p:cNvSpPr>
            <a:spLocks noGrp="1" noRot="1" noChangeAspect="1" noChangeArrowheads="1" noTextEdit="1"/>
          </p:cNvSpPr>
          <p:nvPr>
            <p:ph type="sldImg"/>
          </p:nvPr>
        </p:nvSpPr>
        <p:spPr>
          <a:xfrm>
            <a:off x="1143000" y="684213"/>
            <a:ext cx="4572000" cy="3429000"/>
          </a:xfrm>
          <a:ln/>
        </p:spPr>
      </p:sp>
      <p:sp>
        <p:nvSpPr>
          <p:cNvPr id="1036291" name="Rectangle 3"/>
          <p:cNvSpPr>
            <a:spLocks noGrp="1" noChangeArrowheads="1"/>
          </p:cNvSpPr>
          <p:nvPr>
            <p:ph type="body" idx="1"/>
          </p:nvPr>
        </p:nvSpPr>
        <p:spPr>
          <a:xfrm>
            <a:off x="685800" y="4343400"/>
            <a:ext cx="5486400" cy="4116388"/>
          </a:xfrm>
        </p:spPr>
        <p:txBody>
          <a:bodyPr lIns="90571" tIns="45286" rIns="90571" bIns="45286"/>
          <a:lstStyle/>
          <a:p>
            <a:pPr>
              <a:lnSpc>
                <a:spcPct val="90000"/>
              </a:lnSpc>
            </a:pPr>
            <a:r>
              <a:rPr lang="fr-FR" noProof="0" dirty="0" smtClean="0"/>
              <a:t>L’intérêt des disques hybrides est</a:t>
            </a:r>
            <a:r>
              <a:rPr lang="fr-FR" baseline="0" noProof="0" dirty="0" smtClean="0"/>
              <a:t> de permettre d’épargner la batterie sur les portables (on peut, par exemple, ne réveiller le disque dur que tous les ¼ d’heure). De tels disques vont être disponibles très prochainement. Il est probable que ces disques disposeront d’une durée de vie un peu plus courte en raison des opérations de redémarrage plus fréquentes qu’avec un disque normal. </a:t>
            </a:r>
            <a:endParaRPr lang="fr-FR" noProof="0"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8473BEAD-EE8D-44D2-BE9E-E56F25D645A3}" type="datetime8">
              <a:rPr lang="en-US"/>
              <a:pPr/>
              <a:t>2/17/2007 10:44 AM</a:t>
            </a:fld>
            <a:endParaRPr lang="en-US"/>
          </a:p>
        </p:txBody>
      </p:sp>
      <p:sp>
        <p:nvSpPr>
          <p:cNvPr id="5" name="Rectangle 6"/>
          <p:cNvSpPr>
            <a:spLocks noGrp="1" noChangeArrowheads="1"/>
          </p:cNvSpPr>
          <p:nvPr>
            <p:ph type="ftr" sz="quarter" idx="4"/>
          </p:nvPr>
        </p:nvSpPr>
        <p:spPr>
          <a:ln/>
        </p:spPr>
        <p:txBody>
          <a:body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6" name="Rectangle 7"/>
          <p:cNvSpPr>
            <a:spLocks noGrp="1" noChangeArrowheads="1"/>
          </p:cNvSpPr>
          <p:nvPr>
            <p:ph type="sldNum" sz="quarter" idx="5"/>
          </p:nvPr>
        </p:nvSpPr>
        <p:spPr>
          <a:ln/>
        </p:spPr>
        <p:txBody>
          <a:bodyPr/>
          <a:lstStyle/>
          <a:p>
            <a:fld id="{F5EC8638-6D56-4CDC-A7A7-883715219C3E}" type="slidenum">
              <a:rPr lang="en-US"/>
              <a:pPr/>
              <a:t>31</a:t>
            </a:fld>
            <a:endParaRPr lang="en-US"/>
          </a:p>
        </p:txBody>
      </p:sp>
      <p:sp>
        <p:nvSpPr>
          <p:cNvPr id="797698" name="Rectangle 2"/>
          <p:cNvSpPr>
            <a:spLocks noGrp="1" noRot="1" noChangeAspect="1" noChangeArrowheads="1" noTextEdit="1"/>
          </p:cNvSpPr>
          <p:nvPr>
            <p:ph type="sldImg"/>
          </p:nvPr>
        </p:nvSpPr>
        <p:spPr>
          <a:ln/>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a:p>
        </p:txBody>
      </p:sp>
      <p:sp>
        <p:nvSpPr>
          <p:cNvPr id="4" name="Date Placeholder 3"/>
          <p:cNvSpPr>
            <a:spLocks noGrp="1"/>
          </p:cNvSpPr>
          <p:nvPr>
            <p:ph type="dt" idx="10"/>
          </p:nvPr>
        </p:nvSpPr>
        <p:spPr/>
        <p:txBody>
          <a:bodyPr/>
          <a:lstStyle/>
          <a:p>
            <a:fld id="{EB6052EE-314C-4779-AA24-B92A8A589297}" type="datetime8">
              <a:rPr lang="en-US" smtClean="0"/>
              <a:pPr/>
              <a:t>2/17/2007 10:59 AM</a:t>
            </a:fld>
            <a:endParaRPr lang="en-US" dirty="0"/>
          </a:p>
        </p:txBody>
      </p:sp>
      <p:sp>
        <p:nvSpPr>
          <p:cNvPr id="5" name="Footer Placeholder 4"/>
          <p:cNvSpPr>
            <a:spLocks noGrp="1"/>
          </p:cNvSpPr>
          <p:nvPr>
            <p:ph type="ftr" sz="quarter" idx="11"/>
          </p:nvPr>
        </p:nvSpPr>
        <p:spPr/>
        <p:txBody>
          <a:bodyPr/>
          <a:lstStyle/>
          <a:p>
            <a:r>
              <a:rPr lang="en-US" smtClean="0"/>
              <a:t>© 2005 Microsoft Corporation. All rights reserved.</a:t>
            </a:r>
          </a:p>
          <a:p>
            <a:r>
              <a:rPr lang="en-US" smtClean="0"/>
              <a:t>This presentation is for informational purposes only. Microsoft makes no warranties, express or implied, in this summary.</a:t>
            </a:r>
            <a:endParaRPr lang="en-US" dirty="0"/>
          </a:p>
        </p:txBody>
      </p:sp>
      <p:sp>
        <p:nvSpPr>
          <p:cNvPr id="6" name="Slide Number Placeholder 5"/>
          <p:cNvSpPr>
            <a:spLocks noGrp="1"/>
          </p:cNvSpPr>
          <p:nvPr>
            <p:ph type="sldNum" sz="quarter" idx="12"/>
          </p:nvPr>
        </p:nvSpPr>
        <p:spPr/>
        <p:txBody>
          <a:bodyPr/>
          <a:lstStyle/>
          <a:p>
            <a:fld id="{1D3C1D7C-6F57-42B5-BBF3-45F62F5CAB4D}" type="slidenum">
              <a:rPr lang="en-US" smtClean="0"/>
              <a:pPr/>
              <a:t>4</a:t>
            </a:fld>
            <a:endParaRPr lang="en-US" dirty="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0866E140-B3C3-4058-A798-54EDE5640BB1}" type="datetime8">
              <a:rPr lang="en-US"/>
              <a:pPr/>
              <a:t>2/17/2007 10:44 AM</a:t>
            </a:fld>
            <a:endParaRPr lang="en-US"/>
          </a:p>
        </p:txBody>
      </p:sp>
      <p:sp>
        <p:nvSpPr>
          <p:cNvPr id="6" name="Rectangle 6"/>
          <p:cNvSpPr>
            <a:spLocks noGrp="1" noChangeArrowheads="1"/>
          </p:cNvSpPr>
          <p:nvPr>
            <p:ph type="ftr" sz="quarter" idx="4"/>
          </p:nvPr>
        </p:nvSpPr>
        <p:spPr>
          <a:ln/>
        </p:spPr>
        <p:txBody>
          <a:body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2A4EB7FB-EE2D-4BC2-A1AC-315924EA5F73}" type="slidenum">
              <a:rPr lang="en-US"/>
              <a:pPr/>
              <a:t>40</a:t>
            </a:fld>
            <a:endParaRPr lang="en-US"/>
          </a:p>
        </p:txBody>
      </p:sp>
      <p:sp>
        <p:nvSpPr>
          <p:cNvPr id="1043458" name="Rectangle 2"/>
          <p:cNvSpPr>
            <a:spLocks noGrp="1" noRot="1" noChangeAspect="1" noChangeArrowheads="1" noTextEdit="1"/>
          </p:cNvSpPr>
          <p:nvPr>
            <p:ph type="sldImg"/>
          </p:nvPr>
        </p:nvSpPr>
        <p:spPr>
          <a:ln/>
        </p:spPr>
      </p:sp>
      <p:sp>
        <p:nvSpPr>
          <p:cNvPr id="10434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41</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42</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43</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44</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45</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46</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47</a:t>
            </a:fld>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48</a:t>
            </a:fld>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49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5</a:t>
            </a:fld>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E309155D-139C-41A6-BE0C-FA617426B464}" type="datetime8">
              <a:rPr lang="en-US"/>
              <a:pPr/>
              <a:t>2/17/2007 10:44 AM</a:t>
            </a:fld>
            <a:endParaRPr lang="en-US"/>
          </a:p>
        </p:txBody>
      </p:sp>
      <p:sp>
        <p:nvSpPr>
          <p:cNvPr id="5" name="Rectangle 6"/>
          <p:cNvSpPr>
            <a:spLocks noGrp="1" noChangeArrowheads="1"/>
          </p:cNvSpPr>
          <p:nvPr>
            <p:ph type="ftr" sz="quarter" idx="4"/>
          </p:nvPr>
        </p:nvSpPr>
        <p:spPr>
          <a:ln/>
        </p:spPr>
        <p:txBody>
          <a:body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6" name="Rectangle 7"/>
          <p:cNvSpPr>
            <a:spLocks noGrp="1" noChangeArrowheads="1"/>
          </p:cNvSpPr>
          <p:nvPr>
            <p:ph type="sldNum" sz="quarter" idx="5"/>
          </p:nvPr>
        </p:nvSpPr>
        <p:spPr>
          <a:ln/>
        </p:spPr>
        <p:txBody>
          <a:bodyPr/>
          <a:lstStyle/>
          <a:p>
            <a:fld id="{FEF3E01B-BB9A-4C34-A1B0-E8CCAF503FFB}" type="slidenum">
              <a:rPr lang="en-US"/>
              <a:pPr/>
              <a:t>50</a:t>
            </a:fld>
            <a:endParaRPr lang="en-US"/>
          </a:p>
        </p:txBody>
      </p:sp>
      <p:sp>
        <p:nvSpPr>
          <p:cNvPr id="888834" name="Rectangle 2"/>
          <p:cNvSpPr>
            <a:spLocks noGrp="1" noRot="1" noChangeAspect="1" noChangeArrowheads="1" noTextEdit="1"/>
          </p:cNvSpPr>
          <p:nvPr>
            <p:ph type="sldImg"/>
          </p:nvPr>
        </p:nvSpPr>
        <p:spPr>
          <a:ln/>
        </p:spPr>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51</a:t>
            </a:fld>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52</a:t>
            </a:fld>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53</a:t>
            </a:fld>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54</a:t>
            </a:fld>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55</a:t>
            </a:fld>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56</a:t>
            </a:fld>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57</a:t>
            </a:fld>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58</a:t>
            </a:fld>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59</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FR" dirty="0" smtClean="0"/>
              <a:t>La résolution de l’</a:t>
            </a:r>
            <a:r>
              <a:rPr lang="fr-FR" i="1" dirty="0" err="1" smtClean="0"/>
              <a:t>interval</a:t>
            </a:r>
            <a:r>
              <a:rPr lang="fr-FR" i="1" dirty="0" smtClean="0"/>
              <a:t> </a:t>
            </a:r>
            <a:r>
              <a:rPr lang="fr-FR" i="1" dirty="0" err="1" smtClean="0"/>
              <a:t>clock</a:t>
            </a:r>
            <a:r>
              <a:rPr lang="fr-FR" i="1" dirty="0" smtClean="0"/>
              <a:t> </a:t>
            </a:r>
            <a:r>
              <a:rPr lang="fr-FR" i="1" dirty="0" err="1" smtClean="0"/>
              <a:t>timer</a:t>
            </a:r>
            <a:r>
              <a:rPr lang="fr-FR" dirty="0" smtClean="0"/>
              <a:t> dépend de la configuration hardware sur laquelle on se trouve : 10 ms pour la plupart des x86 monoprocesseurs</a:t>
            </a:r>
            <a:r>
              <a:rPr lang="fr-FR" baseline="0" dirty="0" smtClean="0"/>
              <a:t> et 15 ms pour la plupart des X86 multiprocesseurs. Pour afficher cette résolution, utiliser </a:t>
            </a:r>
            <a:r>
              <a:rPr lang="fr-FR" baseline="0" dirty="0" err="1" smtClean="0"/>
              <a:t>ClockRes</a:t>
            </a:r>
            <a:r>
              <a:rPr lang="fr-FR" baseline="0" dirty="0" smtClean="0"/>
              <a:t> (http://www.microsoft.com/technet/sysinternals/Utilities/ClockRes.mspx).</a:t>
            </a:r>
          </a:p>
          <a:p>
            <a:endParaRPr lang="fr-FR" baseline="0" dirty="0" smtClean="0"/>
          </a:p>
          <a:p>
            <a:r>
              <a:rPr lang="fr-FR" baseline="0" dirty="0" smtClean="0"/>
              <a:t>Avant Vista, ces opérations (calcul de l’expiration du quantum d’un thread ou bien compatibilité du temps CPU) n’étaient pas vraiment « justes ». Un thread pouvait, par exemple, ne pratiquement pas s’exécuter ou alors s’exécuter jusqu’à 3 fois. </a:t>
            </a:r>
          </a:p>
          <a:p>
            <a:endParaRPr lang="fr-FR" baseline="0" dirty="0" smtClean="0"/>
          </a:p>
          <a:p>
            <a:r>
              <a:rPr lang="fr-FR" baseline="0" dirty="0" smtClean="0"/>
              <a:t>Exemple ici : un système « </a:t>
            </a:r>
            <a:r>
              <a:rPr lang="fr-FR" baseline="0" dirty="0" err="1" smtClean="0"/>
              <a:t>idle</a:t>
            </a:r>
            <a:r>
              <a:rPr lang="fr-FR" baseline="0" dirty="0" smtClean="0"/>
              <a:t> » et un événement survient, par exemple, la fin d’une E/S et 2 threads se réveillent en réponse à cet événement s’exécutant à la même priorité ; le </a:t>
            </a:r>
            <a:r>
              <a:rPr lang="fr-FR" baseline="0" dirty="0" err="1" smtClean="0"/>
              <a:t>scheduler</a:t>
            </a:r>
            <a:r>
              <a:rPr lang="fr-FR" baseline="0" dirty="0" smtClean="0"/>
              <a:t> en choisit une pour lui donner la main mais cela arrive juste avant l’arrivée de la prochaine interruption de l’horloge ;  lors de l’arrivée de cette interruption, le </a:t>
            </a:r>
            <a:r>
              <a:rPr lang="fr-FR" baseline="0" dirty="0" err="1" smtClean="0"/>
              <a:t>scheduler</a:t>
            </a:r>
            <a:r>
              <a:rPr lang="fr-FR" baseline="0" dirty="0" smtClean="0"/>
              <a:t> voit que T1 s’exécute et décrémente donc son tour et sélectionne donc T2 pour que ce thread s’exécute. </a:t>
            </a:r>
          </a:p>
          <a:p>
            <a:endParaRPr lang="fr-FR" baseline="0" dirty="0" smtClean="0"/>
          </a:p>
          <a:p>
            <a:r>
              <a:rPr lang="fr-FR" baseline="0" dirty="0" smtClean="0"/>
              <a:t>On peut même avoir l’inverse et avoir un thread s’exécutant jusqu’à 3 fois. </a:t>
            </a:r>
          </a:p>
          <a:p>
            <a:endParaRPr lang="fr-FR" baseline="0" dirty="0" smtClean="0"/>
          </a:p>
          <a:p>
            <a:r>
              <a:rPr lang="fr-FR" baseline="0" dirty="0" smtClean="0"/>
              <a:t>Une autre conséquence est que la comptabilisation  du temps n’est pas juste ; quand une interruption intervient, on « charge » le temps d’exécution de cette interruption (ou le temps d’exécuter la DPC résultante) vis-à-vis du thread en train de s’exécuter. Ceci pouvait aboutir au fait que le thread en question n’ait pas vraiment le temps de s’exécuter…</a:t>
            </a:r>
            <a:endParaRPr lang="fr-FR" dirty="0"/>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6</a:t>
            </a:fld>
            <a:endParaRPr 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60</a:t>
            </a:fld>
            <a:endParaRPr 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61</a:t>
            </a:fld>
            <a:endParaRPr 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r-FR"/>
          </a:p>
        </p:txBody>
      </p:sp>
      <p:sp>
        <p:nvSpPr>
          <p:cNvPr id="4" name="Date Placeholder 3"/>
          <p:cNvSpPr>
            <a:spLocks noGrp="1"/>
          </p:cNvSpPr>
          <p:nvPr>
            <p:ph type="dt" idx="10"/>
          </p:nvPr>
        </p:nvSpPr>
        <p:spPr/>
        <p:txBody>
          <a:bodyPr/>
          <a:lstStyle/>
          <a:p>
            <a:fld id="{EB6052EE-314C-4779-AA24-B92A8A589297}" type="datetime8">
              <a:rPr lang="en-US" smtClean="0"/>
              <a:pPr/>
              <a:t>2/17/2007 10:59 AM</a:t>
            </a:fld>
            <a:endParaRPr lang="en-US" dirty="0"/>
          </a:p>
        </p:txBody>
      </p:sp>
      <p:sp>
        <p:nvSpPr>
          <p:cNvPr id="5" name="Footer Placeholder 4"/>
          <p:cNvSpPr>
            <a:spLocks noGrp="1"/>
          </p:cNvSpPr>
          <p:nvPr>
            <p:ph type="ftr" sz="quarter" idx="11"/>
          </p:nvPr>
        </p:nvSpPr>
        <p:spPr/>
        <p:txBody>
          <a:bodyPr/>
          <a:lstStyle/>
          <a:p>
            <a:r>
              <a:rPr lang="en-US" smtClean="0"/>
              <a:t>© 2005 Microsoft Corporation. All rights reserved.</a:t>
            </a:r>
          </a:p>
          <a:p>
            <a:r>
              <a:rPr lang="en-US" smtClean="0"/>
              <a:t>This presentation is for informational purposes only. Microsoft makes no warranties, express or implied, in this summary.</a:t>
            </a:r>
            <a:endParaRPr lang="en-US" dirty="0"/>
          </a:p>
        </p:txBody>
      </p:sp>
      <p:sp>
        <p:nvSpPr>
          <p:cNvPr id="6" name="Slide Number Placeholder 5"/>
          <p:cNvSpPr>
            <a:spLocks noGrp="1"/>
          </p:cNvSpPr>
          <p:nvPr>
            <p:ph type="sldNum" sz="quarter" idx="12"/>
          </p:nvPr>
        </p:nvSpPr>
        <p:spPr/>
        <p:txBody>
          <a:bodyPr/>
          <a:lstStyle/>
          <a:p>
            <a:fld id="{1D3C1D7C-6F57-42B5-BBF3-45F62F5CAB4D}" type="slidenum">
              <a:rPr lang="en-US" smtClean="0"/>
              <a:pPr/>
              <a:t>62</a:t>
            </a:fld>
            <a:endParaRPr lang="en-US" dirty="0"/>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CACC627B-5421-48CE-9DE5-125BB566C2EF}" type="datetime8">
              <a:rPr lang="en-US"/>
              <a:pPr/>
              <a:t>2/17/2007 10:44 AM</a:t>
            </a:fld>
            <a:endParaRPr lang="en-US"/>
          </a:p>
        </p:txBody>
      </p:sp>
      <p:sp>
        <p:nvSpPr>
          <p:cNvPr id="6" name="Rectangle 6"/>
          <p:cNvSpPr>
            <a:spLocks noGrp="1" noChangeArrowheads="1"/>
          </p:cNvSpPr>
          <p:nvPr>
            <p:ph type="ftr" sz="quarter" idx="4"/>
          </p:nvPr>
        </p:nvSpPr>
        <p:spPr>
          <a:ln/>
        </p:spPr>
        <p:txBody>
          <a:bodyPr/>
          <a:lstStyle/>
          <a:p>
            <a:pPr eaLnBrk="1" hangingPunct="1"/>
            <a:r>
              <a:rPr lang="en-US"/>
              <a:t>© 2005 Microsoft Corporation. All rights reserved.</a:t>
            </a:r>
          </a:p>
          <a:p>
            <a:r>
              <a:rPr lang="en-US"/>
              <a:t>This presentation is for informational purposes only. Microsoft makes no warranties, express or implied, in this summary.</a:t>
            </a:r>
          </a:p>
        </p:txBody>
      </p:sp>
      <p:sp>
        <p:nvSpPr>
          <p:cNvPr id="7" name="Rectangle 7"/>
          <p:cNvSpPr>
            <a:spLocks noGrp="1" noChangeArrowheads="1"/>
          </p:cNvSpPr>
          <p:nvPr>
            <p:ph type="sldNum" sz="quarter" idx="5"/>
          </p:nvPr>
        </p:nvSpPr>
        <p:spPr>
          <a:ln/>
        </p:spPr>
        <p:txBody>
          <a:bodyPr/>
          <a:lstStyle/>
          <a:p>
            <a:fld id="{D4671CBA-0724-4B3E-8340-EFA351D508B3}" type="slidenum">
              <a:rPr lang="en-US"/>
              <a:pPr/>
              <a:t>63</a:t>
            </a:fld>
            <a:endParaRPr lang="en-US"/>
          </a:p>
        </p:txBody>
      </p:sp>
      <p:sp>
        <p:nvSpPr>
          <p:cNvPr id="361478" name="Rectangle 6"/>
          <p:cNvSpPr>
            <a:spLocks noGrp="1" noRot="1" noChangeAspect="1" noChangeArrowheads="1" noTextEdit="1"/>
          </p:cNvSpPr>
          <p:nvPr>
            <p:ph type="sldImg"/>
          </p:nvPr>
        </p:nvSpPr>
        <p:spPr>
          <a:ln/>
        </p:spPr>
      </p:sp>
      <p:sp>
        <p:nvSpPr>
          <p:cNvPr id="361479" name="Rectangle 7"/>
          <p:cNvSpPr>
            <a:spLocks noGrp="1" noChangeArrowheads="1"/>
          </p:cNvSpPr>
          <p:nvPr>
            <p:ph type="body" idx="1"/>
          </p:nvPr>
        </p:nvSpPr>
        <p:spPr/>
        <p:txBody>
          <a:bodyPr/>
          <a:lstStyle/>
          <a:p>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FR" dirty="0" smtClean="0"/>
              <a:t>Avec Vista, ce mécanisme est beaucoup plus équitable</a:t>
            </a:r>
            <a:r>
              <a:rPr lang="fr-FR" baseline="0" dirty="0" smtClean="0"/>
              <a:t> et précis car dépendant du TSC (compteur de cycle hardware qui existe sur l’architecture x86 depuis plusieurs années mais n’avait pas été utilisé jusqu’alors en raison de son coût). </a:t>
            </a:r>
          </a:p>
          <a:p>
            <a:endParaRPr lang="fr-FR" baseline="0" dirty="0" smtClean="0"/>
          </a:p>
          <a:p>
            <a:r>
              <a:rPr lang="fr-FR" baseline="0" dirty="0" smtClean="0"/>
              <a:t>Voir </a:t>
            </a:r>
            <a:r>
              <a:rPr lang="fr-FR" baseline="0" dirty="0" err="1" smtClean="0"/>
              <a:t>Process</a:t>
            </a:r>
            <a:r>
              <a:rPr lang="fr-FR" baseline="0" dirty="0" smtClean="0"/>
              <a:t> Explorer (ajouter CPU Cycles Delta nouveau avec Vista) qui permet de savoir le nombre de cycles pendant lequel un thread s’est exécuté entre deux intervalles de rafraichissement de </a:t>
            </a:r>
            <a:r>
              <a:rPr lang="fr-FR" baseline="0" dirty="0" err="1" smtClean="0"/>
              <a:t>Process</a:t>
            </a:r>
            <a:r>
              <a:rPr lang="fr-FR" baseline="0" dirty="0" smtClean="0"/>
              <a:t> Explorer. </a:t>
            </a:r>
            <a:endParaRPr lang="fr-FR" dirty="0"/>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FR" dirty="0" smtClean="0"/>
              <a:t>Implémenté au sein</a:t>
            </a:r>
            <a:r>
              <a:rPr lang="fr-FR" baseline="0" dirty="0" smtClean="0"/>
              <a:t> de Mmcss.dll.</a:t>
            </a:r>
          </a:p>
          <a:p>
            <a:endParaRPr lang="fr-FR" baseline="0" dirty="0" smtClean="0"/>
          </a:p>
          <a:p>
            <a:r>
              <a:rPr lang="fr-FR" baseline="0" dirty="0" smtClean="0"/>
              <a:t>Il faut aussi configurer une clé dans la base de registre indiquant que l’on est client de cette fonctionnalité. </a:t>
            </a:r>
          </a:p>
          <a:p>
            <a:endParaRPr lang="fr-FR" baseline="0" dirty="0" smtClean="0"/>
          </a:p>
          <a:p>
            <a:r>
              <a:rPr lang="fr-FR" baseline="0" dirty="0" smtClean="0"/>
              <a:t>Le </a:t>
            </a:r>
            <a:r>
              <a:rPr lang="fr-FR" i="1" baseline="0" dirty="0" err="1" smtClean="0"/>
              <a:t>multimedia</a:t>
            </a:r>
            <a:r>
              <a:rPr lang="fr-FR" i="1" baseline="0" dirty="0" smtClean="0"/>
              <a:t> class </a:t>
            </a:r>
            <a:r>
              <a:rPr lang="fr-FR" i="1" baseline="0" dirty="0" err="1" smtClean="0"/>
              <a:t>scheduler</a:t>
            </a:r>
            <a:r>
              <a:rPr lang="fr-FR" baseline="0" dirty="0" smtClean="0"/>
              <a:t> augmente la priorité du thread concerné jusqu’au niveau temps réel pour jusqu’à 80 % de la </a:t>
            </a:r>
            <a:r>
              <a:rPr lang="fr-FR" i="1" baseline="0" dirty="0" err="1" smtClean="0"/>
              <a:t>clock</a:t>
            </a:r>
            <a:r>
              <a:rPr lang="fr-FR" i="1" baseline="0" dirty="0" smtClean="0"/>
              <a:t> </a:t>
            </a:r>
            <a:r>
              <a:rPr lang="fr-FR" i="1" baseline="0" dirty="0" err="1" smtClean="0"/>
              <a:t>rate</a:t>
            </a:r>
            <a:r>
              <a:rPr lang="fr-FR" i="0" baseline="0" dirty="0" err="1" smtClean="0"/>
              <a:t>I</a:t>
            </a:r>
            <a:r>
              <a:rPr lang="fr-FR" i="0" baseline="0" dirty="0" smtClean="0"/>
              <a:t>. Une fois consommé ces 80 %, le </a:t>
            </a:r>
            <a:r>
              <a:rPr lang="fr-FR" i="1" baseline="0" dirty="0" err="1" smtClean="0"/>
              <a:t>multimedia</a:t>
            </a:r>
            <a:r>
              <a:rPr lang="fr-FR" i="1" baseline="0" dirty="0" smtClean="0"/>
              <a:t> </a:t>
            </a:r>
            <a:r>
              <a:rPr lang="fr-FR" i="1" baseline="0" dirty="0" err="1" smtClean="0"/>
              <a:t>slass</a:t>
            </a:r>
            <a:r>
              <a:rPr lang="fr-FR" i="1" baseline="0" dirty="0" smtClean="0"/>
              <a:t> </a:t>
            </a:r>
            <a:r>
              <a:rPr lang="fr-FR" i="1" baseline="0" dirty="0" err="1" smtClean="0"/>
              <a:t>scheduler</a:t>
            </a:r>
            <a:r>
              <a:rPr lang="fr-FR" i="1" baseline="0" dirty="0" smtClean="0"/>
              <a:t> </a:t>
            </a:r>
            <a:r>
              <a:rPr lang="fr-FR" i="0" baseline="0" dirty="0" smtClean="0"/>
              <a:t>fait redescendre a priorité du thread à </a:t>
            </a:r>
            <a:r>
              <a:rPr lang="fr-FR" i="1" baseline="0" dirty="0" err="1" smtClean="0"/>
              <a:t>idle</a:t>
            </a:r>
            <a:r>
              <a:rPr lang="fr-FR" i="0" baseline="0" dirty="0" smtClean="0"/>
              <a:t> afin de laisser la place à d’autres travaux afin d’éviter que </a:t>
            </a:r>
            <a:r>
              <a:rPr lang="fr-FR" i="0" baseline="0" dirty="0" smtClean="0"/>
              <a:t>Media Player </a:t>
            </a:r>
            <a:r>
              <a:rPr lang="fr-FR" i="0" baseline="0" dirty="0" smtClean="0"/>
              <a:t>(par exemple) ne consomme toutes les ressources de la machine.</a:t>
            </a:r>
            <a:endParaRPr lang="fr-FR" i="0" dirty="0"/>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FR" dirty="0" smtClean="0"/>
              <a:t>Soft veut dire que l’on pouvait spécifier des quotas sur les</a:t>
            </a:r>
            <a:r>
              <a:rPr lang="fr-FR" baseline="0" dirty="0" smtClean="0"/>
              <a:t> </a:t>
            </a:r>
            <a:r>
              <a:rPr lang="fr-FR" i="1" baseline="0" dirty="0" err="1" smtClean="0"/>
              <a:t>working</a:t>
            </a:r>
            <a:r>
              <a:rPr lang="fr-FR" i="1" baseline="0" dirty="0" smtClean="0"/>
              <a:t> sets, non page pool </a:t>
            </a:r>
            <a:r>
              <a:rPr lang="fr-FR" i="0" baseline="0" dirty="0" smtClean="0"/>
              <a:t>et </a:t>
            </a:r>
            <a:r>
              <a:rPr lang="fr-FR" i="1" baseline="0" dirty="0" err="1" smtClean="0"/>
              <a:t>paged</a:t>
            </a:r>
            <a:r>
              <a:rPr lang="fr-FR" i="1" baseline="0" dirty="0" smtClean="0"/>
              <a:t> pool </a:t>
            </a:r>
            <a:r>
              <a:rPr lang="fr-FR" baseline="0" dirty="0" smtClean="0"/>
              <a:t>et que le </a:t>
            </a:r>
            <a:r>
              <a:rPr lang="fr-FR" i="1" baseline="0" dirty="0" err="1" smtClean="0"/>
              <a:t>memory</a:t>
            </a:r>
            <a:r>
              <a:rPr lang="fr-FR" i="1" baseline="0" dirty="0" smtClean="0"/>
              <a:t> manager</a:t>
            </a:r>
            <a:r>
              <a:rPr lang="fr-FR" baseline="0" dirty="0" smtClean="0"/>
              <a:t> faisait « son possible » pour respecter ces quotas mais cela ne lui servait que de « ligne de conduite », donc pas de caractère obligatoire. </a:t>
            </a:r>
            <a:endParaRPr lang="fr-FR" dirty="0"/>
          </a:p>
        </p:txBody>
      </p:sp>
      <p:sp>
        <p:nvSpPr>
          <p:cNvPr id="4" name="Date Placeholder 3"/>
          <p:cNvSpPr>
            <a:spLocks noGrp="1"/>
          </p:cNvSpPr>
          <p:nvPr>
            <p:ph type="dt" idx="10"/>
          </p:nvPr>
        </p:nvSpPr>
        <p:spPr/>
        <p:txBody>
          <a:bodyPr/>
          <a:lstStyle/>
          <a:p>
            <a:fld id="{A0063569-59F6-43A4-B353-922497FF1C17}" type="datetime8">
              <a:rPr lang="en-US" smtClean="0"/>
              <a:pPr/>
              <a:t>2/17/2007 10:44 AM</a:t>
            </a:fld>
            <a:endParaRPr lang="en-US"/>
          </a:p>
        </p:txBody>
      </p:sp>
      <p:sp>
        <p:nvSpPr>
          <p:cNvPr id="5" name="Footer Placeholder 4"/>
          <p:cNvSpPr>
            <a:spLocks noGrp="1"/>
          </p:cNvSpPr>
          <p:nvPr>
            <p:ph type="ftr" sz="quarter" idx="11"/>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fld id="{0581D893-3C71-4BF0-98F2-9F85C2035591}"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Round Diagonal Corner Rectangle 5"/>
          <p:cNvSpPr/>
          <p:nvPr userDrawn="1"/>
        </p:nvSpPr>
        <p:spPr>
          <a:xfrm>
            <a:off x="269146" y="908102"/>
            <a:ext cx="8643998" cy="4214842"/>
          </a:xfrm>
          <a:prstGeom prst="round2DiagRect">
            <a:avLst>
              <a:gd name="adj1" fmla="val 6687"/>
              <a:gd name="adj2" fmla="val 0"/>
            </a:avLst>
          </a:prstGeom>
          <a:gradFill rotWithShape="1">
            <a:gsLst>
              <a:gs pos="0">
                <a:srgbClr val="4F81BD">
                  <a:shade val="51000"/>
                  <a:satMod val="130000"/>
                  <a:alpha val="13000"/>
                </a:srgbClr>
              </a:gs>
              <a:gs pos="80000">
                <a:srgbClr val="4F81BD">
                  <a:shade val="93000"/>
                  <a:satMod val="130000"/>
                </a:srgbClr>
              </a:gs>
              <a:gs pos="100000">
                <a:srgbClr val="4F81BD">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dirty="0">
              <a:ln>
                <a:noFill/>
              </a:ln>
              <a:solidFill>
                <a:sysClr val="window" lastClr="FFFFFF"/>
              </a:solidFill>
              <a:effectLst/>
              <a:uLnTx/>
              <a:uFillTx/>
              <a:latin typeface="Calibri"/>
              <a:ea typeface="+mn-ea"/>
              <a:cs typeface="+mn-cs"/>
            </a:endParaRPr>
          </a:p>
        </p:txBody>
      </p:sp>
      <p:sp>
        <p:nvSpPr>
          <p:cNvPr id="18434" name="Rectangle 2"/>
          <p:cNvSpPr>
            <a:spLocks noGrp="1" noChangeArrowheads="1"/>
          </p:cNvSpPr>
          <p:nvPr>
            <p:ph type="ctrTitle"/>
          </p:nvPr>
        </p:nvSpPr>
        <p:spPr>
          <a:xfrm>
            <a:off x="644779" y="2319719"/>
            <a:ext cx="7843838" cy="646331"/>
          </a:xfrm>
          <a:ln algn="ctr"/>
        </p:spPr>
        <p:txBody>
          <a:bodyPr anchor="ctr"/>
          <a:lstStyle>
            <a:lvl1pPr>
              <a:defRPr lang="en-US" sz="4000" dirty="0">
                <a:solidFill>
                  <a:schemeClr val="tx2"/>
                </a:solidFill>
                <a:effectLst>
                  <a:outerShdw blurRad="38100" dist="38100" dir="2700000" algn="tl">
                    <a:srgbClr val="000000"/>
                  </a:outerShdw>
                </a:effectLst>
                <a:latin typeface="Segoe Black" pitchFamily="34" charset="0"/>
                <a:ea typeface="+mj-ea"/>
                <a:cs typeface="+mj-cs"/>
              </a:defRPr>
            </a:lvl1pPr>
          </a:lstStyle>
          <a:p>
            <a:r>
              <a:rPr lang="fr-FR" noProof="0" dirty="0" smtClean="0"/>
              <a:t>Click to </a:t>
            </a:r>
            <a:r>
              <a:rPr lang="fr-FR" noProof="0" dirty="0" err="1" smtClean="0"/>
              <a:t>edit</a:t>
            </a:r>
            <a:r>
              <a:rPr lang="fr-FR" noProof="0" dirty="0" smtClean="0"/>
              <a:t> Master </a:t>
            </a:r>
            <a:r>
              <a:rPr lang="fr-FR" noProof="0" dirty="0" err="1" smtClean="0"/>
              <a:t>title</a:t>
            </a:r>
            <a:r>
              <a:rPr lang="fr-FR" noProof="0" dirty="0" smtClean="0"/>
              <a:t> style</a:t>
            </a:r>
            <a:endParaRPr lang="fr-FR" noProof="0" dirty="0"/>
          </a:p>
        </p:txBody>
      </p:sp>
      <p:sp>
        <p:nvSpPr>
          <p:cNvPr id="18435" name="Rectangle 3"/>
          <p:cNvSpPr>
            <a:spLocks noGrp="1" noChangeArrowheads="1"/>
          </p:cNvSpPr>
          <p:nvPr>
            <p:ph type="subTitle" idx="1"/>
          </p:nvPr>
        </p:nvSpPr>
        <p:spPr>
          <a:xfrm>
            <a:off x="690499" y="3713163"/>
            <a:ext cx="8035925" cy="535531"/>
          </a:xfrm>
        </p:spPr>
        <p:txBody>
          <a:bodyPr>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lvl1pPr marL="0" indent="0">
              <a:spcBef>
                <a:spcPct val="0"/>
              </a:spcBef>
              <a:buFont typeface="Wingdings 2" pitchFamily="18" charset="2"/>
              <a:buNone/>
              <a:defRPr sz="3200" b="1" cap="none" spc="0">
                <a:ln/>
                <a:solidFill>
                  <a:srgbClr val="DDDDDD"/>
                </a:solidFill>
                <a:effectLst>
                  <a:outerShdw blurRad="50800" dist="38100" dir="13500000" algn="br" rotWithShape="0">
                    <a:prstClr val="black">
                      <a:alpha val="40000"/>
                    </a:prstClr>
                  </a:outerShdw>
                </a:effectLst>
              </a:defRPr>
            </a:lvl1pPr>
          </a:lstStyle>
          <a:p>
            <a:r>
              <a:rPr lang="fr-FR" noProof="0" dirty="0" smtClean="0"/>
              <a:t>Click to </a:t>
            </a:r>
            <a:r>
              <a:rPr lang="fr-FR" noProof="0" dirty="0" err="1" smtClean="0"/>
              <a:t>edit</a:t>
            </a:r>
            <a:r>
              <a:rPr lang="fr-FR" noProof="0" dirty="0" smtClean="0"/>
              <a:t> Master </a:t>
            </a:r>
            <a:r>
              <a:rPr lang="fr-FR" noProof="0" dirty="0" err="1" smtClean="0"/>
              <a:t>subtitle</a:t>
            </a:r>
            <a:r>
              <a:rPr lang="fr-FR" noProof="0" dirty="0" smtClean="0"/>
              <a:t> style</a:t>
            </a:r>
            <a:endParaRPr lang="fr-FR" noProof="0" dirty="0"/>
          </a:p>
        </p:txBody>
      </p:sp>
      <p:grpSp>
        <p:nvGrpSpPr>
          <p:cNvPr id="14" name="Group 13"/>
          <p:cNvGrpSpPr/>
          <p:nvPr userDrawn="1"/>
        </p:nvGrpSpPr>
        <p:grpSpPr>
          <a:xfrm>
            <a:off x="295276" y="1124712"/>
            <a:ext cx="8477250" cy="795528"/>
            <a:chOff x="0" y="5852160"/>
            <a:chExt cx="8951976" cy="795528"/>
          </a:xfrm>
          <a:effectLst>
            <a:outerShdw blurRad="228600" dist="38100" dir="14520000" sx="106000" sy="106000" algn="bl" rotWithShape="0">
              <a:schemeClr val="tx1">
                <a:alpha val="41000"/>
              </a:schemeClr>
            </a:outerShdw>
          </a:effectLst>
        </p:grpSpPr>
        <p:sp>
          <p:nvSpPr>
            <p:cNvPr id="11" name="Rectangle 10"/>
            <p:cNvSpPr/>
            <p:nvPr userDrawn="1"/>
          </p:nvSpPr>
          <p:spPr bwMode="auto">
            <a:xfrm rot="10800000">
              <a:off x="0" y="5852160"/>
              <a:ext cx="8951976" cy="795528"/>
            </a:xfrm>
            <a:prstGeom prst="rect">
              <a:avLst/>
            </a:prstGeom>
            <a:gradFill flip="none" rotWithShape="1">
              <a:gsLst>
                <a:gs pos="100000">
                  <a:schemeClr val="tx1">
                    <a:alpha val="0"/>
                  </a:schemeClr>
                </a:gs>
                <a:gs pos="63000">
                  <a:schemeClr val="lt1">
                    <a:tint val="45000"/>
                    <a:shade val="99000"/>
                    <a:satMod val="350000"/>
                  </a:schemeClr>
                </a:gs>
              </a:gsLst>
              <a:path path="circle">
                <a:fillToRect l="100000" t="100000"/>
              </a:path>
              <a:tileRect r="-100000" b="-100000"/>
            </a:gradFill>
            <a:ln w="12700" cap="rnd" cmpd="sng" algn="ctr">
              <a:noFill/>
              <a:prstDash val="solid"/>
              <a:round/>
              <a:headEnd type="none" w="med" len="med"/>
              <a:tailEnd type="none" w="med" len="med"/>
            </a:ln>
            <a:effectLst/>
          </p:spPr>
          <p:style>
            <a:lnRef idx="0">
              <a:scrgbClr r="0" g="0" b="0"/>
            </a:lnRef>
            <a:fillRef idx="1002">
              <a:schemeClr val="lt1"/>
            </a:fillRef>
            <a:effectRef idx="0">
              <a:scrgbClr r="0" g="0" b="0"/>
            </a:effectRef>
            <a:fontRef idx="major"/>
          </p:style>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fr-FR" sz="1800" b="1" i="0" u="none" strike="noStrike" cap="none" normalizeH="0" baseline="0" dirty="0" smtClean="0">
                <a:ln>
                  <a:noFill/>
                </a:ln>
                <a:solidFill>
                  <a:schemeClr val="tx1"/>
                </a:solidFill>
                <a:effectLst/>
                <a:latin typeface="Segoe Semibold" pitchFamily="34" charset="0"/>
              </a:endParaRPr>
            </a:p>
          </p:txBody>
        </p:sp>
        <p:pic>
          <p:nvPicPr>
            <p:cNvPr id="2054" name="Picture 6" descr="C:\WFILE\FY07\BigDays\Crea Logo 4\MSTD logo complet\MSTD logo couleur\MSTD_logocoul.gif"/>
            <p:cNvPicPr>
              <a:picLocks noChangeAspect="1" noChangeArrowheads="1"/>
            </p:cNvPicPr>
            <p:nvPr userDrawn="1"/>
          </p:nvPicPr>
          <p:blipFill>
            <a:blip r:embed="rId2"/>
            <a:srcRect/>
            <a:stretch>
              <a:fillRect/>
            </a:stretch>
          </p:blipFill>
          <p:spPr bwMode="auto">
            <a:xfrm>
              <a:off x="0" y="5887509"/>
              <a:ext cx="3969004" cy="735498"/>
            </a:xfrm>
            <a:prstGeom prst="rect">
              <a:avLst/>
            </a:prstGeom>
            <a:noFill/>
            <a:ln cap="rnd">
              <a:noFill/>
              <a:round/>
            </a:ln>
          </p:spPr>
        </p:pic>
      </p:gr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balanced" dir="t">
                <a:rot lat="0" lon="0" rev="2100000"/>
              </a:lightRig>
            </a:scene3d>
            <a:sp3d extrusionH="57150" prstMaterial="metal">
              <a:bevelT w="38100" h="25400"/>
              <a:contourClr>
                <a:schemeClr val="bg2"/>
              </a:contourClr>
            </a:sp3d>
          </a:bodyPr>
          <a:lstStyle>
            <a:lvl1pPr>
              <a:defRPr b="1" cap="none" spc="0">
                <a:ln w="50800"/>
                <a:solidFill>
                  <a:srgbClr val="FFC000"/>
                </a:solidFill>
                <a:effectLst/>
              </a:defRPr>
            </a:lvl1pPr>
          </a:lstStyle>
          <a:p>
            <a:r>
              <a:rPr lang="en-US" dirty="0" smtClean="0"/>
              <a:t>Click to edit Master title style</a:t>
            </a:r>
            <a:endParaRPr lang="fr-FR"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9088" y="228600"/>
            <a:ext cx="2093912" cy="34004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382588" y="228600"/>
            <a:ext cx="6134100" cy="34004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ound Diagonal Corner Rectangle 3"/>
          <p:cNvSpPr/>
          <p:nvPr userDrawn="1"/>
        </p:nvSpPr>
        <p:spPr>
          <a:xfrm>
            <a:off x="0" y="130862"/>
            <a:ext cx="9144000" cy="920698"/>
          </a:xfrm>
          <a:prstGeom prst="round2DiagRect">
            <a:avLst>
              <a:gd name="adj1" fmla="val 6687"/>
              <a:gd name="adj2" fmla="val 0"/>
            </a:avLst>
          </a:prstGeom>
          <a:gradFill rotWithShape="1">
            <a:gsLst>
              <a:gs pos="0">
                <a:srgbClr val="4F81BD">
                  <a:shade val="51000"/>
                  <a:satMod val="130000"/>
                  <a:alpha val="13000"/>
                </a:srgbClr>
              </a:gs>
              <a:gs pos="80000">
                <a:srgbClr val="4F81BD">
                  <a:shade val="93000"/>
                  <a:satMod val="130000"/>
                </a:srgbClr>
              </a:gs>
              <a:gs pos="100000">
                <a:srgbClr val="4F81BD">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dirty="0">
              <a:ln>
                <a:noFill/>
              </a:ln>
              <a:solidFill>
                <a:sysClr val="window" lastClr="FFFFFF"/>
              </a:solidFill>
              <a:effectLst/>
              <a:uLnTx/>
              <a:uFillTx/>
              <a:latin typeface="Calibri"/>
              <a:ea typeface="+mn-ea"/>
              <a:cs typeface="+mn-cs"/>
            </a:endParaRPr>
          </a:p>
        </p:txBody>
      </p:sp>
      <p:sp>
        <p:nvSpPr>
          <p:cNvPr id="2" name="Title 1"/>
          <p:cNvSpPr>
            <a:spLocks noGrp="1"/>
          </p:cNvSpPr>
          <p:nvPr>
            <p:ph type="title"/>
          </p:nvPr>
        </p:nvSpPr>
        <p:spPr>
          <a:xfrm>
            <a:off x="18288" y="228600"/>
            <a:ext cx="8380412" cy="646331"/>
          </a:xfrm>
        </p:spPr>
        <p:txBody>
          <a:bodyPr>
            <a:scene3d>
              <a:camera prst="orthographicFront"/>
              <a:lightRig rig="balanced" dir="t">
                <a:rot lat="0" lon="0" rev="2100000"/>
              </a:lightRig>
            </a:scene3d>
            <a:sp3d extrusionH="57150" prstMaterial="metal">
              <a:bevelT w="38100" h="25400"/>
              <a:contourClr>
                <a:schemeClr val="bg2"/>
              </a:contourClr>
            </a:sp3d>
          </a:bodyPr>
          <a:lstStyle>
            <a:lvl1pPr>
              <a:defRPr sz="4000" b="1" cap="none" spc="0">
                <a:ln w="50800"/>
                <a:solidFill>
                  <a:srgbClr val="FFC000"/>
                </a:solidFill>
                <a:effectLst/>
                <a:latin typeface="Segoe Black" pitchFamily="34" charset="0"/>
              </a:defRPr>
            </a:lvl1pPr>
          </a:lstStyle>
          <a:p>
            <a:r>
              <a:rPr lang="en-US" dirty="0" smtClean="0"/>
              <a:t>Click to edit Master title style</a:t>
            </a:r>
            <a:endParaRPr lang="fr-FR" dirty="0"/>
          </a:p>
        </p:txBody>
      </p:sp>
      <p:sp>
        <p:nvSpPr>
          <p:cNvPr id="3" name="Content Placeholder 2"/>
          <p:cNvSpPr>
            <a:spLocks noGrp="1"/>
          </p:cNvSpPr>
          <p:nvPr>
            <p:ph idx="1"/>
          </p:nvPr>
        </p:nvSpPr>
        <p:spPr>
          <a:xfrm>
            <a:off x="142240" y="1414462"/>
            <a:ext cx="8829040" cy="2234458"/>
          </a:xfrm>
        </p:spPr>
        <p:txBody>
          <a:bodyPr/>
          <a:lstStyle/>
          <a:p>
            <a:pPr lvl="0"/>
            <a:r>
              <a:rPr lang="fr-FR" noProof="0" smtClean="0"/>
              <a:t>Click to edit Master text styles</a:t>
            </a:r>
          </a:p>
          <a:p>
            <a:pPr lvl="1"/>
            <a:r>
              <a:rPr lang="fr-FR" noProof="0" smtClean="0"/>
              <a:t>Second level</a:t>
            </a:r>
          </a:p>
          <a:p>
            <a:pPr lvl="2"/>
            <a:r>
              <a:rPr lang="fr-FR" noProof="0" smtClean="0"/>
              <a:t>Third level</a:t>
            </a:r>
          </a:p>
          <a:p>
            <a:pPr lvl="3"/>
            <a:r>
              <a:rPr lang="fr-FR" noProof="0" smtClean="0"/>
              <a:t>Fourth level</a:t>
            </a:r>
          </a:p>
          <a:p>
            <a:pPr lvl="4"/>
            <a:r>
              <a:rPr lang="fr-FR" noProof="0" smtClean="0"/>
              <a:t>Fifth level</a:t>
            </a:r>
            <a:endParaRPr lang="fr-FR" noProof="0"/>
          </a:p>
        </p:txBody>
      </p:sp>
      <p:grpSp>
        <p:nvGrpSpPr>
          <p:cNvPr id="17" name="Group 16"/>
          <p:cNvGrpSpPr/>
          <p:nvPr userDrawn="1"/>
        </p:nvGrpSpPr>
        <p:grpSpPr>
          <a:xfrm>
            <a:off x="6748272" y="6446520"/>
            <a:ext cx="2295144" cy="356616"/>
            <a:chOff x="5961888" y="6409944"/>
            <a:chExt cx="2295144" cy="356616"/>
          </a:xfrm>
        </p:grpSpPr>
        <p:sp>
          <p:nvSpPr>
            <p:cNvPr id="15" name="Rectangle 14"/>
            <p:cNvSpPr/>
            <p:nvPr userDrawn="1"/>
          </p:nvSpPr>
          <p:spPr bwMode="auto">
            <a:xfrm>
              <a:off x="5961888" y="6409944"/>
              <a:ext cx="2295144" cy="356616"/>
            </a:xfrm>
            <a:prstGeom prst="rect">
              <a:avLst/>
            </a:prstGeom>
            <a:gradFill>
              <a:gsLst>
                <a:gs pos="100000">
                  <a:schemeClr val="tx1">
                    <a:alpha val="0"/>
                  </a:schemeClr>
                </a:gs>
                <a:gs pos="52000">
                  <a:schemeClr val="lt1">
                    <a:tint val="45000"/>
                    <a:shade val="99000"/>
                    <a:satMod val="350000"/>
                  </a:schemeClr>
                </a:gs>
                <a:gs pos="100000">
                  <a:schemeClr val="lt1">
                    <a:shade val="20000"/>
                    <a:satMod val="255000"/>
                  </a:schemeClr>
                </a:gs>
              </a:gsLst>
            </a:gradFill>
            <a:ln w="12700" cap="flat" cmpd="sng" algn="ctr">
              <a:noFill/>
              <a:prstDash val="solid"/>
              <a:round/>
              <a:headEnd type="none" w="med" len="med"/>
              <a:tailEnd type="none" w="med" len="med"/>
            </a:ln>
            <a:effectLst/>
            <a:scene3d>
              <a:camera prst="orthographicFront"/>
              <a:lightRig rig="threePt" dir="t"/>
            </a:scene3d>
            <a:sp3d>
              <a:bevelT/>
            </a:sp3d>
          </p:spPr>
          <p:style>
            <a:lnRef idx="0">
              <a:scrgbClr r="0" g="0" b="0"/>
            </a:lnRef>
            <a:fillRef idx="1002">
              <a:schemeClr val="lt1"/>
            </a:fillRef>
            <a:effectRef idx="0">
              <a:scrgbClr r="0" g="0" b="0"/>
            </a:effectRef>
            <a:fontRef idx="major"/>
          </p:style>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fr-FR" sz="1800" b="1" i="0" u="none" strike="noStrike" cap="none" normalizeH="0" baseline="0" dirty="0" smtClean="0">
                <a:ln>
                  <a:noFill/>
                </a:ln>
                <a:solidFill>
                  <a:schemeClr val="tx1"/>
                </a:solidFill>
                <a:effectLst/>
                <a:latin typeface="Segoe Semibold" pitchFamily="34" charset="0"/>
              </a:endParaRPr>
            </a:p>
          </p:txBody>
        </p:sp>
        <p:pic>
          <p:nvPicPr>
            <p:cNvPr id="1036" name="Picture 12" descr="C:\WFILE\FY07\BigDays\Crea Logo 4\MSTD logo acronyme\MSTD logo couleur\MSTD_logocoul_acr_ssbas.gif"/>
            <p:cNvPicPr>
              <a:picLocks noChangeAspect="1" noChangeArrowheads="1"/>
            </p:cNvPicPr>
            <p:nvPr userDrawn="1"/>
          </p:nvPicPr>
          <p:blipFill>
            <a:blip r:embed="rId2"/>
            <a:srcRect/>
            <a:stretch>
              <a:fillRect/>
            </a:stretch>
          </p:blipFill>
          <p:spPr bwMode="auto">
            <a:xfrm>
              <a:off x="6663343" y="6444446"/>
              <a:ext cx="971897" cy="275971"/>
            </a:xfrm>
            <a:prstGeom prst="rect">
              <a:avLst/>
            </a:prstGeom>
            <a:noFill/>
          </p:spPr>
        </p:pic>
      </p:gr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646331"/>
          </a:xfrm>
        </p:spPr>
        <p:txBody>
          <a:bodyPr>
            <a:scene3d>
              <a:camera prst="orthographicFront"/>
              <a:lightRig rig="balanced" dir="t">
                <a:rot lat="0" lon="0" rev="2100000"/>
              </a:lightRig>
            </a:scene3d>
            <a:sp3d extrusionH="57150" prstMaterial="metal">
              <a:bevelT w="38100" h="25400"/>
              <a:contourClr>
                <a:schemeClr val="bg2"/>
              </a:contourClr>
            </a:sp3d>
          </a:bodyPr>
          <a:lstStyle>
            <a:lvl1pPr algn="l">
              <a:defRPr sz="4000" b="1" cap="none" spc="0">
                <a:ln w="50800"/>
                <a:solidFill>
                  <a:srgbClr val="FFC000"/>
                </a:solidFill>
                <a:effectLst/>
              </a:defRPr>
            </a:lvl1pPr>
          </a:lstStyle>
          <a:p>
            <a:r>
              <a:rPr lang="en-US" dirty="0" smtClean="0"/>
              <a:t>Click to edit Master title style</a:t>
            </a:r>
            <a:endParaRPr lang="fr-FR"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balanced" dir="t">
                <a:rot lat="0" lon="0" rev="2100000"/>
              </a:lightRig>
            </a:scene3d>
            <a:sp3d extrusionH="57150" prstMaterial="metal">
              <a:bevelT w="38100" h="25400"/>
              <a:contourClr>
                <a:schemeClr val="bg2"/>
              </a:contourClr>
            </a:sp3d>
          </a:bodyPr>
          <a:lstStyle>
            <a:lvl1pPr>
              <a:defRPr b="1" cap="none" spc="0">
                <a:ln w="50800"/>
                <a:solidFill>
                  <a:srgbClr val="FFC000"/>
                </a:solidFill>
                <a:effectLst/>
              </a:defRPr>
            </a:lvl1pPr>
          </a:lstStyle>
          <a:p>
            <a:r>
              <a:rPr lang="en-US" dirty="0" smtClean="0"/>
              <a:t>Click to edit Master title style</a:t>
            </a:r>
            <a:endParaRPr lang="fr-FR" dirty="0"/>
          </a:p>
        </p:txBody>
      </p:sp>
      <p:sp>
        <p:nvSpPr>
          <p:cNvPr id="3" name="Content Placeholder 2"/>
          <p:cNvSpPr>
            <a:spLocks noGrp="1"/>
          </p:cNvSpPr>
          <p:nvPr>
            <p:ph sz="half" idx="1"/>
          </p:nvPr>
        </p:nvSpPr>
        <p:spPr>
          <a:xfrm>
            <a:off x="382588" y="1414463"/>
            <a:ext cx="4113212" cy="22145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414463"/>
            <a:ext cx="4114800" cy="22145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1731"/>
          </a:xfrm>
        </p:spPr>
        <p:txBody>
          <a:bodyPr>
            <a:scene3d>
              <a:camera prst="orthographicFront"/>
              <a:lightRig rig="balanced" dir="t">
                <a:rot lat="0" lon="0" rev="2100000"/>
              </a:lightRig>
            </a:scene3d>
            <a:sp3d extrusionH="57150" prstMaterial="metal">
              <a:bevelT w="38100" h="25400"/>
              <a:contourClr>
                <a:schemeClr val="bg2"/>
              </a:contourClr>
            </a:sp3d>
          </a:bodyPr>
          <a:lstStyle>
            <a:lvl1pPr>
              <a:defRPr b="1" cap="none" spc="0">
                <a:ln w="50800"/>
                <a:solidFill>
                  <a:srgbClr val="FFC000"/>
                </a:solidFill>
                <a:effectLst/>
              </a:defRPr>
            </a:lvl1pPr>
          </a:lstStyle>
          <a:p>
            <a:r>
              <a:rPr lang="en-US" dirty="0" smtClean="0"/>
              <a:t>Click to edit Master title style</a:t>
            </a:r>
            <a:endParaRPr lang="fr-FR"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balanced" dir="t">
                <a:rot lat="0" lon="0" rev="2100000"/>
              </a:lightRig>
            </a:scene3d>
            <a:sp3d extrusionH="57150" prstMaterial="metal">
              <a:bevelT w="38100" h="25400"/>
              <a:contourClr>
                <a:schemeClr val="bg2"/>
              </a:contourClr>
            </a:sp3d>
          </a:bodyPr>
          <a:lstStyle>
            <a:lvl1pPr>
              <a:defRPr b="1" cap="none" spc="0">
                <a:ln w="50800"/>
                <a:solidFill>
                  <a:srgbClr val="FFC000"/>
                </a:solidFill>
                <a:effectLst/>
              </a:defRPr>
            </a:lvl1pPr>
          </a:lstStyle>
          <a:p>
            <a:r>
              <a:rPr lang="en-US" dirty="0" smtClean="0"/>
              <a:t>Click to edit Master title style</a:t>
            </a:r>
            <a:endParaRPr lang="fr-FR"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fr-FR"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2588" y="228600"/>
            <a:ext cx="8380412" cy="64633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scene3d>
              <a:camera prst="orthographicFront"/>
              <a:lightRig rig="balanced" dir="t">
                <a:rot lat="0" lon="0" rev="2100000"/>
              </a:lightRig>
            </a:scene3d>
            <a:sp3d extrusionH="57150" prstMaterial="metal">
              <a:bevelT w="38100" h="25400"/>
              <a:contourClr>
                <a:schemeClr val="bg2"/>
              </a:contourClr>
            </a:sp3d>
          </a:bodyPr>
          <a:lstStyle/>
          <a:p>
            <a:pPr lvl="0"/>
            <a:r>
              <a:rPr lang="fr-FR" noProof="0" dirty="0" smtClean="0"/>
              <a:t>Click to </a:t>
            </a:r>
            <a:r>
              <a:rPr lang="fr-FR" noProof="0" dirty="0" err="1" smtClean="0"/>
              <a:t>edit</a:t>
            </a:r>
            <a:r>
              <a:rPr lang="fr-FR" noProof="0" dirty="0" smtClean="0"/>
              <a:t> </a:t>
            </a:r>
            <a:r>
              <a:rPr lang="fr-FR" noProof="0" dirty="0" err="1" smtClean="0"/>
              <a:t>Title</a:t>
            </a:r>
            <a:r>
              <a:rPr lang="fr-FR" noProof="0" dirty="0" smtClean="0"/>
              <a:t> </a:t>
            </a:r>
            <a:r>
              <a:rPr lang="fr-FR" noProof="0" dirty="0" err="1" smtClean="0"/>
              <a:t>Slide</a:t>
            </a:r>
            <a:endParaRPr lang="fr-FR" noProof="0" dirty="0" smtClean="0"/>
          </a:p>
        </p:txBody>
      </p:sp>
      <p:sp>
        <p:nvSpPr>
          <p:cNvPr id="1032" name="Rectangle 8"/>
          <p:cNvSpPr>
            <a:spLocks noGrp="1" noChangeArrowheads="1"/>
          </p:cNvSpPr>
          <p:nvPr>
            <p:ph type="body" idx="1"/>
          </p:nvPr>
        </p:nvSpPr>
        <p:spPr bwMode="auto">
          <a:xfrm>
            <a:off x="382588" y="1414463"/>
            <a:ext cx="8380412" cy="22145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pPr lvl="0"/>
            <a:r>
              <a:rPr lang="fr-FR" noProof="0" dirty="0" smtClean="0"/>
              <a:t>Click to </a:t>
            </a:r>
            <a:r>
              <a:rPr lang="fr-FR" noProof="0" dirty="0" err="1" smtClean="0"/>
              <a:t>edit</a:t>
            </a:r>
            <a:r>
              <a:rPr lang="fr-FR" noProof="0" dirty="0" smtClean="0"/>
              <a:t> Master </a:t>
            </a:r>
            <a:r>
              <a:rPr lang="fr-FR" noProof="0" dirty="0" err="1" smtClean="0"/>
              <a:t>text</a:t>
            </a:r>
            <a:r>
              <a:rPr lang="fr-FR" noProof="0" dirty="0" smtClean="0"/>
              <a:t> styles</a:t>
            </a:r>
          </a:p>
          <a:p>
            <a:pPr lvl="1"/>
            <a:r>
              <a:rPr lang="fr-FR" noProof="0" dirty="0" smtClean="0"/>
              <a:t>Second </a:t>
            </a:r>
            <a:r>
              <a:rPr lang="fr-FR" noProof="0" dirty="0" err="1" smtClean="0"/>
              <a:t>level</a:t>
            </a:r>
            <a:endParaRPr lang="fr-FR" noProof="0" dirty="0" smtClean="0"/>
          </a:p>
          <a:p>
            <a:pPr lvl="2"/>
            <a:r>
              <a:rPr lang="fr-FR" noProof="0" dirty="0" err="1" smtClean="0"/>
              <a:t>Third</a:t>
            </a:r>
            <a:r>
              <a:rPr lang="fr-FR" noProof="0" dirty="0" smtClean="0"/>
              <a:t> </a:t>
            </a:r>
            <a:r>
              <a:rPr lang="fr-FR" noProof="0" dirty="0" err="1" smtClean="0"/>
              <a:t>level</a:t>
            </a:r>
            <a:endParaRPr lang="fr-FR" noProof="0" dirty="0" smtClean="0"/>
          </a:p>
          <a:p>
            <a:pPr lvl="3"/>
            <a:r>
              <a:rPr lang="fr-FR" noProof="0" dirty="0" err="1" smtClean="0"/>
              <a:t>Fourth</a:t>
            </a:r>
            <a:r>
              <a:rPr lang="fr-FR" noProof="0" dirty="0" smtClean="0"/>
              <a:t> </a:t>
            </a:r>
            <a:r>
              <a:rPr lang="fr-FR" noProof="0" dirty="0" err="1" smtClean="0"/>
              <a:t>level</a:t>
            </a:r>
            <a:endParaRPr lang="fr-FR" noProof="0" dirty="0" smtClean="0"/>
          </a:p>
          <a:p>
            <a:pPr lvl="4"/>
            <a:r>
              <a:rPr lang="fr-FR" noProof="0" dirty="0" err="1" smtClean="0"/>
              <a:t>Fifth</a:t>
            </a:r>
            <a:r>
              <a:rPr lang="fr-FR" noProof="0" dirty="0" smtClean="0"/>
              <a:t> </a:t>
            </a:r>
            <a:r>
              <a:rPr lang="fr-FR" noProof="0" dirty="0" err="1" smtClean="0"/>
              <a:t>level</a:t>
            </a:r>
            <a:endParaRPr lang="fr-FR" noProof="0" dirty="0" smtClean="0"/>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fade/>
  </p:transition>
  <p:timing>
    <p:tnLst>
      <p:par>
        <p:cTn id="1" dur="indefinite" restart="never" nodeType="tmRoot"/>
      </p:par>
    </p:tnLst>
  </p:timing>
  <p:txStyles>
    <p:titleStyle>
      <a:lvl1pPr algn="l" rtl="0" eaLnBrk="1" fontAlgn="base" hangingPunct="1">
        <a:lnSpc>
          <a:spcPct val="90000"/>
        </a:lnSpc>
        <a:spcBef>
          <a:spcPct val="0"/>
        </a:spcBef>
        <a:spcAft>
          <a:spcPct val="0"/>
        </a:spcAft>
        <a:defRPr sz="4000" b="1" cap="none" spc="0">
          <a:ln w="50800"/>
          <a:solidFill>
            <a:srgbClr val="FFC000"/>
          </a:solidFill>
          <a:effectLst/>
          <a:latin typeface="Segoe Black" pitchFamily="34" charset="0"/>
          <a:ea typeface="+mj-ea"/>
          <a:cs typeface="+mj-cs"/>
        </a:defRPr>
      </a:lvl1pPr>
      <a:lvl2pPr algn="l" rtl="0" eaLnBrk="1" fontAlgn="base" hangingPunct="1">
        <a:lnSpc>
          <a:spcPct val="90000"/>
        </a:lnSpc>
        <a:spcBef>
          <a:spcPct val="0"/>
        </a:spcBef>
        <a:spcAft>
          <a:spcPct val="0"/>
        </a:spcAft>
        <a:defRPr sz="4800">
          <a:solidFill>
            <a:schemeClr val="tx2"/>
          </a:solidFill>
          <a:effectLst>
            <a:outerShdw blurRad="38100" dist="38100" dir="2700000" algn="tl">
              <a:srgbClr val="000000"/>
            </a:outerShdw>
          </a:effectLst>
          <a:latin typeface="Segoe Semibold" pitchFamily="34" charset="0"/>
        </a:defRPr>
      </a:lvl2pPr>
      <a:lvl3pPr algn="l" rtl="0" eaLnBrk="1" fontAlgn="base" hangingPunct="1">
        <a:lnSpc>
          <a:spcPct val="90000"/>
        </a:lnSpc>
        <a:spcBef>
          <a:spcPct val="0"/>
        </a:spcBef>
        <a:spcAft>
          <a:spcPct val="0"/>
        </a:spcAft>
        <a:defRPr sz="4800">
          <a:solidFill>
            <a:schemeClr val="tx2"/>
          </a:solidFill>
          <a:effectLst>
            <a:outerShdw blurRad="38100" dist="38100" dir="2700000" algn="tl">
              <a:srgbClr val="000000"/>
            </a:outerShdw>
          </a:effectLst>
          <a:latin typeface="Segoe Semibold" pitchFamily="34" charset="0"/>
        </a:defRPr>
      </a:lvl3pPr>
      <a:lvl4pPr algn="l" rtl="0" eaLnBrk="1" fontAlgn="base" hangingPunct="1">
        <a:lnSpc>
          <a:spcPct val="90000"/>
        </a:lnSpc>
        <a:spcBef>
          <a:spcPct val="0"/>
        </a:spcBef>
        <a:spcAft>
          <a:spcPct val="0"/>
        </a:spcAft>
        <a:defRPr sz="4800">
          <a:solidFill>
            <a:schemeClr val="tx2"/>
          </a:solidFill>
          <a:effectLst>
            <a:outerShdw blurRad="38100" dist="38100" dir="2700000" algn="tl">
              <a:srgbClr val="000000"/>
            </a:outerShdw>
          </a:effectLst>
          <a:latin typeface="Segoe Semibold" pitchFamily="34" charset="0"/>
        </a:defRPr>
      </a:lvl4pPr>
      <a:lvl5pPr algn="l" rtl="0" eaLnBrk="1" fontAlgn="base" hangingPunct="1">
        <a:lnSpc>
          <a:spcPct val="90000"/>
        </a:lnSpc>
        <a:spcBef>
          <a:spcPct val="0"/>
        </a:spcBef>
        <a:spcAft>
          <a:spcPct val="0"/>
        </a:spcAft>
        <a:defRPr sz="4800">
          <a:solidFill>
            <a:schemeClr val="tx2"/>
          </a:solidFill>
          <a:effectLst>
            <a:outerShdw blurRad="38100" dist="38100" dir="2700000" algn="tl">
              <a:srgbClr val="000000"/>
            </a:outerShdw>
          </a:effectLst>
          <a:latin typeface="Segoe Semibold" pitchFamily="34" charset="0"/>
        </a:defRPr>
      </a:lvl5pPr>
      <a:lvl6pPr marL="457200" algn="l" rtl="0" eaLnBrk="1" fontAlgn="base" hangingPunct="1">
        <a:lnSpc>
          <a:spcPct val="90000"/>
        </a:lnSpc>
        <a:spcBef>
          <a:spcPct val="0"/>
        </a:spcBef>
        <a:spcAft>
          <a:spcPct val="0"/>
        </a:spcAft>
        <a:defRPr sz="4800">
          <a:solidFill>
            <a:schemeClr val="tx2"/>
          </a:solidFill>
          <a:effectLst>
            <a:outerShdw blurRad="38100" dist="38100" dir="2700000" algn="tl">
              <a:srgbClr val="000000"/>
            </a:outerShdw>
          </a:effectLst>
          <a:latin typeface="Segoe Semibold" pitchFamily="34" charset="0"/>
        </a:defRPr>
      </a:lvl6pPr>
      <a:lvl7pPr marL="914400" algn="l" rtl="0" eaLnBrk="1" fontAlgn="base" hangingPunct="1">
        <a:lnSpc>
          <a:spcPct val="90000"/>
        </a:lnSpc>
        <a:spcBef>
          <a:spcPct val="0"/>
        </a:spcBef>
        <a:spcAft>
          <a:spcPct val="0"/>
        </a:spcAft>
        <a:defRPr sz="4800">
          <a:solidFill>
            <a:schemeClr val="tx2"/>
          </a:solidFill>
          <a:effectLst>
            <a:outerShdw blurRad="38100" dist="38100" dir="2700000" algn="tl">
              <a:srgbClr val="000000"/>
            </a:outerShdw>
          </a:effectLst>
          <a:latin typeface="Segoe Semibold" pitchFamily="34" charset="0"/>
        </a:defRPr>
      </a:lvl7pPr>
      <a:lvl8pPr marL="1371600" algn="l" rtl="0" eaLnBrk="1" fontAlgn="base" hangingPunct="1">
        <a:lnSpc>
          <a:spcPct val="90000"/>
        </a:lnSpc>
        <a:spcBef>
          <a:spcPct val="0"/>
        </a:spcBef>
        <a:spcAft>
          <a:spcPct val="0"/>
        </a:spcAft>
        <a:defRPr sz="4800">
          <a:solidFill>
            <a:schemeClr val="tx2"/>
          </a:solidFill>
          <a:effectLst>
            <a:outerShdw blurRad="38100" dist="38100" dir="2700000" algn="tl">
              <a:srgbClr val="000000"/>
            </a:outerShdw>
          </a:effectLst>
          <a:latin typeface="Segoe Semibold" pitchFamily="34" charset="0"/>
        </a:defRPr>
      </a:lvl8pPr>
      <a:lvl9pPr marL="1828800" algn="l" rtl="0" eaLnBrk="1" fontAlgn="base" hangingPunct="1">
        <a:lnSpc>
          <a:spcPct val="90000"/>
        </a:lnSpc>
        <a:spcBef>
          <a:spcPct val="0"/>
        </a:spcBef>
        <a:spcAft>
          <a:spcPct val="0"/>
        </a:spcAft>
        <a:defRPr sz="4800">
          <a:solidFill>
            <a:schemeClr val="tx2"/>
          </a:solidFill>
          <a:effectLst>
            <a:outerShdw blurRad="38100" dist="38100" dir="2700000" algn="tl">
              <a:srgbClr val="000000"/>
            </a:outerShdw>
          </a:effectLst>
          <a:latin typeface="Segoe Semibold" pitchFamily="34" charset="0"/>
        </a:defRPr>
      </a:lvl9pPr>
    </p:titleStyle>
    <p:bodyStyle>
      <a:lvl1pPr marL="447675" indent="-447675" algn="l" rtl="0" eaLnBrk="1" fontAlgn="base" hangingPunct="1">
        <a:lnSpc>
          <a:spcPct val="90000"/>
        </a:lnSpc>
        <a:spcBef>
          <a:spcPct val="30000"/>
        </a:spcBef>
        <a:spcAft>
          <a:spcPct val="0"/>
        </a:spcAft>
        <a:buClr>
          <a:schemeClr val="tx2"/>
        </a:buClr>
        <a:buFont typeface="Wingdings 2" pitchFamily="18" charset="2"/>
        <a:buBlip>
          <a:blip r:embed="rId14"/>
        </a:buBlip>
        <a:defRPr sz="3200">
          <a:solidFill>
            <a:schemeClr val="tx1"/>
          </a:solidFill>
          <a:effectLst>
            <a:outerShdw blurRad="38100" dist="38100" dir="2700000" algn="tl">
              <a:srgbClr val="000000"/>
            </a:outerShdw>
          </a:effectLst>
          <a:latin typeface="+mn-lt"/>
          <a:ea typeface="+mn-ea"/>
          <a:cs typeface="+mn-cs"/>
        </a:defRPr>
      </a:lvl1pPr>
      <a:lvl2pPr marL="833438" indent="-354013" algn="l" rtl="0" eaLnBrk="1" fontAlgn="base" hangingPunct="1">
        <a:lnSpc>
          <a:spcPct val="90000"/>
        </a:lnSpc>
        <a:spcBef>
          <a:spcPct val="30000"/>
        </a:spcBef>
        <a:spcAft>
          <a:spcPct val="0"/>
        </a:spcAft>
        <a:buClr>
          <a:schemeClr val="tx2"/>
        </a:buClr>
        <a:buFont typeface="Wingdings 2" pitchFamily="18" charset="2"/>
        <a:buBlip>
          <a:blip r:embed="rId14"/>
        </a:buBlip>
        <a:defRPr sz="2800">
          <a:solidFill>
            <a:schemeClr val="tx1"/>
          </a:solidFill>
          <a:effectLst>
            <a:outerShdw blurRad="38100" dist="38100" dir="2700000" algn="tl">
              <a:srgbClr val="000000"/>
            </a:outerShdw>
          </a:effectLst>
          <a:latin typeface="+mn-lt"/>
        </a:defRPr>
      </a:lvl2pPr>
      <a:lvl3pPr marL="1208088" indent="-373063" algn="l" rtl="0" eaLnBrk="1" fontAlgn="base" hangingPunct="1">
        <a:lnSpc>
          <a:spcPct val="90000"/>
        </a:lnSpc>
        <a:spcBef>
          <a:spcPct val="30000"/>
        </a:spcBef>
        <a:spcAft>
          <a:spcPct val="0"/>
        </a:spcAft>
        <a:buClr>
          <a:schemeClr val="tx2"/>
        </a:buClr>
        <a:buFont typeface="Wingdings 2" pitchFamily="18" charset="2"/>
        <a:buBlip>
          <a:blip r:embed="rId14"/>
        </a:buBlip>
        <a:defRPr sz="2400">
          <a:solidFill>
            <a:schemeClr val="tx1"/>
          </a:solidFill>
          <a:effectLst>
            <a:outerShdw blurRad="38100" dist="38100" dir="2700000" algn="tl">
              <a:srgbClr val="000000"/>
            </a:outerShdw>
          </a:effectLst>
          <a:latin typeface="+mn-lt"/>
        </a:defRPr>
      </a:lvl3pPr>
      <a:lvl4pPr marL="1544638" indent="-334963" algn="l" rtl="0" eaLnBrk="1" fontAlgn="base" hangingPunct="1">
        <a:lnSpc>
          <a:spcPct val="90000"/>
        </a:lnSpc>
        <a:spcBef>
          <a:spcPct val="30000"/>
        </a:spcBef>
        <a:spcAft>
          <a:spcPct val="0"/>
        </a:spcAft>
        <a:buClr>
          <a:schemeClr val="tx2"/>
        </a:buClr>
        <a:buFont typeface="Wingdings 2" pitchFamily="18" charset="2"/>
        <a:buBlip>
          <a:blip r:embed="rId14"/>
        </a:buBlip>
        <a:defRPr sz="2000">
          <a:solidFill>
            <a:schemeClr val="tx1"/>
          </a:solidFill>
          <a:effectLst>
            <a:outerShdw blurRad="38100" dist="38100" dir="2700000" algn="tl">
              <a:srgbClr val="000000"/>
            </a:outerShdw>
          </a:effectLst>
          <a:latin typeface="+mn-lt"/>
        </a:defRPr>
      </a:lvl4pPr>
      <a:lvl5pPr marL="1851025" indent="-304800" algn="l" rtl="0" eaLnBrk="1" fontAlgn="base" hangingPunct="1">
        <a:lnSpc>
          <a:spcPct val="90000"/>
        </a:lnSpc>
        <a:spcBef>
          <a:spcPct val="30000"/>
        </a:spcBef>
        <a:spcAft>
          <a:spcPct val="0"/>
        </a:spcAft>
        <a:buClr>
          <a:schemeClr val="tx2"/>
        </a:buClr>
        <a:buFont typeface="Wingdings 2" pitchFamily="18" charset="2"/>
        <a:buBlip>
          <a:blip r:embed="rId14"/>
        </a:buBlip>
        <a:defRPr sz="2000">
          <a:solidFill>
            <a:schemeClr val="tx1"/>
          </a:solidFill>
          <a:effectLst>
            <a:outerShdw blurRad="38100" dist="38100" dir="2700000" algn="tl">
              <a:srgbClr val="000000"/>
            </a:outerShdw>
          </a:effectLst>
          <a:latin typeface="+mn-lt"/>
        </a:defRPr>
      </a:lvl5pPr>
      <a:lvl6pPr marL="2308225" indent="-304800" algn="l" rtl="0" eaLnBrk="1" fontAlgn="base" hangingPunct="1">
        <a:lnSpc>
          <a:spcPct val="90000"/>
        </a:lnSpc>
        <a:spcBef>
          <a:spcPct val="30000"/>
        </a:spcBef>
        <a:spcAft>
          <a:spcPct val="0"/>
        </a:spcAft>
        <a:buClr>
          <a:schemeClr val="tx2"/>
        </a:buClr>
        <a:buFont typeface="Wingdings 2" pitchFamily="18" charset="2"/>
        <a:buBlip>
          <a:blip r:embed="rId14"/>
        </a:buBlip>
        <a:defRPr sz="2000">
          <a:solidFill>
            <a:schemeClr val="tx1"/>
          </a:solidFill>
          <a:effectLst>
            <a:outerShdw blurRad="38100" dist="38100" dir="2700000" algn="tl">
              <a:srgbClr val="000000"/>
            </a:outerShdw>
          </a:effectLst>
          <a:latin typeface="+mn-lt"/>
        </a:defRPr>
      </a:lvl6pPr>
      <a:lvl7pPr marL="2765425" indent="-304800" algn="l" rtl="0" eaLnBrk="1" fontAlgn="base" hangingPunct="1">
        <a:lnSpc>
          <a:spcPct val="90000"/>
        </a:lnSpc>
        <a:spcBef>
          <a:spcPct val="30000"/>
        </a:spcBef>
        <a:spcAft>
          <a:spcPct val="0"/>
        </a:spcAft>
        <a:buClr>
          <a:schemeClr val="tx2"/>
        </a:buClr>
        <a:buFont typeface="Wingdings 2" pitchFamily="18" charset="2"/>
        <a:buBlip>
          <a:blip r:embed="rId14"/>
        </a:buBlip>
        <a:defRPr sz="2000">
          <a:solidFill>
            <a:schemeClr val="tx1"/>
          </a:solidFill>
          <a:effectLst>
            <a:outerShdw blurRad="38100" dist="38100" dir="2700000" algn="tl">
              <a:srgbClr val="000000"/>
            </a:outerShdw>
          </a:effectLst>
          <a:latin typeface="+mn-lt"/>
        </a:defRPr>
      </a:lvl7pPr>
      <a:lvl8pPr marL="3222625" indent="-304800" algn="l" rtl="0" eaLnBrk="1" fontAlgn="base" hangingPunct="1">
        <a:lnSpc>
          <a:spcPct val="90000"/>
        </a:lnSpc>
        <a:spcBef>
          <a:spcPct val="30000"/>
        </a:spcBef>
        <a:spcAft>
          <a:spcPct val="0"/>
        </a:spcAft>
        <a:buClr>
          <a:schemeClr val="tx2"/>
        </a:buClr>
        <a:buFont typeface="Wingdings 2" pitchFamily="18" charset="2"/>
        <a:buBlip>
          <a:blip r:embed="rId14"/>
        </a:buBlip>
        <a:defRPr sz="2000">
          <a:solidFill>
            <a:schemeClr val="tx1"/>
          </a:solidFill>
          <a:effectLst>
            <a:outerShdw blurRad="38100" dist="38100" dir="2700000" algn="tl">
              <a:srgbClr val="000000"/>
            </a:outerShdw>
          </a:effectLst>
          <a:latin typeface="+mn-lt"/>
        </a:defRPr>
      </a:lvl8pPr>
      <a:lvl9pPr marL="3679825" indent="-304800" algn="l" rtl="0" eaLnBrk="1" fontAlgn="base" hangingPunct="1">
        <a:lnSpc>
          <a:spcPct val="90000"/>
        </a:lnSpc>
        <a:spcBef>
          <a:spcPct val="30000"/>
        </a:spcBef>
        <a:spcAft>
          <a:spcPct val="0"/>
        </a:spcAft>
        <a:buClr>
          <a:schemeClr val="tx2"/>
        </a:buClr>
        <a:buFont typeface="Wingdings 2" pitchFamily="18" charset="2"/>
        <a:buBlip>
          <a:blip r:embed="rId14"/>
        </a:buBlip>
        <a:defRPr sz="2000">
          <a:solidFill>
            <a:schemeClr val="tx1"/>
          </a:solidFill>
          <a:effectLst>
            <a:outerShdw blurRad="38100" dist="38100" dir="2700000" algn="tl">
              <a:srgbClr val="000000"/>
            </a:outerShdw>
          </a:effectLst>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hyperlink" Target="http://www.microsoft.com/whdc/system/vista/kernel-en.mspx" TargetMode="External"/><Relationship Id="rId7" Type="http://schemas.openxmlformats.org/officeDocument/2006/relationships/hyperlink" Target="http://www.microsoft.com/whdc/winhec/" TargetMode="External"/><Relationship Id="rId2" Type="http://schemas.openxmlformats.org/officeDocument/2006/relationships/notesSlide" Target="../notesSlides/notesSlide61.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hyperlink" Target="http://www.microsoft.com/whdc/default.mspx" TargetMode="External"/><Relationship Id="rId4" Type="http://schemas.openxmlformats.org/officeDocument/2006/relationships/hyperlink" Target="http://msdn.microsoft.com/windowsvista/" TargetMode="Externa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3.xml"/><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1106" name="Rectangle 2"/>
          <p:cNvSpPr>
            <a:spLocks noGrp="1" noChangeArrowheads="1"/>
          </p:cNvSpPr>
          <p:nvPr>
            <p:ph type="ctrTitle"/>
          </p:nvPr>
        </p:nvSpPr>
        <p:spPr>
          <a:xfrm>
            <a:off x="773113" y="2287588"/>
            <a:ext cx="7851775" cy="1200329"/>
          </a:xfrm>
        </p:spPr>
        <p:txBody>
          <a:bodyPr/>
          <a:lstStyle/>
          <a:p>
            <a:r>
              <a:rPr lang="fr-FR" noProof="0" smtClean="0">
                <a:solidFill>
                  <a:schemeClr val="accent1"/>
                </a:solidFill>
                <a:effectLst>
                  <a:outerShdw blurRad="38100" dist="38100" dir="2700000" algn="tl">
                    <a:srgbClr val="000000"/>
                  </a:outerShdw>
                </a:effectLst>
              </a:rPr>
              <a:t>Windows Vista : Les changements du noyau</a:t>
            </a:r>
            <a:endParaRPr lang="fr-FR" noProof="0">
              <a:solidFill>
                <a:schemeClr val="accent1"/>
              </a:solidFill>
              <a:effectLst>
                <a:outerShdw blurRad="38100" dist="38100" dir="2700000" algn="tl">
                  <a:srgbClr val="000000"/>
                </a:outerShdw>
              </a:effectLst>
            </a:endParaRPr>
          </a:p>
        </p:txBody>
      </p:sp>
      <p:sp>
        <p:nvSpPr>
          <p:cNvPr id="431107" name="Rectangle 3"/>
          <p:cNvSpPr>
            <a:spLocks noGrp="1" noChangeArrowheads="1"/>
          </p:cNvSpPr>
          <p:nvPr>
            <p:ph type="subTitle" idx="1"/>
          </p:nvPr>
        </p:nvSpPr>
        <p:spPr>
          <a:xfrm>
            <a:off x="857250" y="4349750"/>
            <a:ext cx="8077200" cy="1255728"/>
          </a:xfrm>
        </p:spPr>
        <p:txBody>
          <a:bodyPr/>
          <a:lstStyle/>
          <a:p>
            <a:r>
              <a:rPr lang="fr-FR" noProof="0" smtClean="0"/>
              <a:t>Bernard Ourghanlian</a:t>
            </a:r>
          </a:p>
          <a:p>
            <a:r>
              <a:rPr lang="fr-FR" i="1" noProof="0" smtClean="0"/>
              <a:t>Chief Technology &amp; Security Officer</a:t>
            </a:r>
          </a:p>
          <a:p>
            <a:r>
              <a:rPr lang="fr-FR" noProof="0" smtClean="0"/>
              <a:t>Microsoft France</a:t>
            </a:r>
            <a:endParaRPr lang="fr-FR" noProof="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6772" name="Rectangle 4"/>
          <p:cNvSpPr>
            <a:spLocks noGrp="1" noChangeArrowheads="1"/>
          </p:cNvSpPr>
          <p:nvPr>
            <p:ph type="title"/>
          </p:nvPr>
        </p:nvSpPr>
        <p:spPr>
          <a:xfrm>
            <a:off x="381000" y="228600"/>
            <a:ext cx="8382000" cy="646331"/>
          </a:xfrm>
        </p:spPr>
        <p:txBody>
          <a:bodyPr/>
          <a:lstStyle/>
          <a:p>
            <a:r>
              <a:rPr lang="fr-FR" noProof="0" dirty="0" smtClean="0"/>
              <a:t>Nouvelles API de synchronisation</a:t>
            </a:r>
            <a:endParaRPr lang="fr-FR" noProof="0" dirty="0"/>
          </a:p>
        </p:txBody>
      </p:sp>
      <p:sp>
        <p:nvSpPr>
          <p:cNvPr id="1056773" name="Rectangle 5"/>
          <p:cNvSpPr>
            <a:spLocks noGrp="1" noChangeArrowheads="1"/>
          </p:cNvSpPr>
          <p:nvPr>
            <p:ph type="body" idx="1"/>
          </p:nvPr>
        </p:nvSpPr>
        <p:spPr>
          <a:xfrm>
            <a:off x="381000" y="1417638"/>
            <a:ext cx="8410575" cy="4302716"/>
          </a:xfrm>
        </p:spPr>
        <p:txBody>
          <a:bodyPr/>
          <a:lstStyle/>
          <a:p>
            <a:r>
              <a:rPr lang="fr-FR" i="1" noProof="0" dirty="0" smtClean="0"/>
              <a:t>Condition variables</a:t>
            </a:r>
            <a:r>
              <a:rPr lang="fr-FR" noProof="0" dirty="0" smtClean="0"/>
              <a:t> (*</a:t>
            </a:r>
            <a:r>
              <a:rPr lang="fr-FR" noProof="0" dirty="0" err="1" smtClean="0"/>
              <a:t>ConditionVariable</a:t>
            </a:r>
            <a:r>
              <a:rPr lang="fr-FR" noProof="0" dirty="0" smtClean="0"/>
              <a:t>*)</a:t>
            </a:r>
          </a:p>
          <a:p>
            <a:r>
              <a:rPr lang="fr-FR" i="1" noProof="0" dirty="0" smtClean="0"/>
              <a:t>Reader/</a:t>
            </a:r>
            <a:r>
              <a:rPr lang="fr-FR" i="1" noProof="0" dirty="0" err="1" smtClean="0"/>
              <a:t>writer</a:t>
            </a:r>
            <a:r>
              <a:rPr lang="fr-FR" i="1" noProof="0" dirty="0" smtClean="0"/>
              <a:t> </a:t>
            </a:r>
            <a:r>
              <a:rPr lang="fr-FR" i="1" noProof="0" dirty="0" err="1" smtClean="0"/>
              <a:t>locks</a:t>
            </a:r>
            <a:r>
              <a:rPr lang="fr-FR" noProof="0" dirty="0" smtClean="0"/>
              <a:t> (*</a:t>
            </a:r>
            <a:r>
              <a:rPr lang="fr-FR" noProof="0" dirty="0" err="1" smtClean="0"/>
              <a:t>SRWLock</a:t>
            </a:r>
            <a:r>
              <a:rPr lang="fr-FR" noProof="0" dirty="0" smtClean="0"/>
              <a:t>*)</a:t>
            </a:r>
          </a:p>
          <a:p>
            <a:r>
              <a:rPr lang="fr-FR" i="1" noProof="0" dirty="0" smtClean="0"/>
              <a:t>One time </a:t>
            </a:r>
            <a:r>
              <a:rPr lang="fr-FR" i="1" noProof="0" dirty="0" err="1" smtClean="0"/>
              <a:t>initialization</a:t>
            </a:r>
            <a:r>
              <a:rPr lang="fr-FR" noProof="0" dirty="0" smtClean="0"/>
              <a:t> (</a:t>
            </a:r>
            <a:r>
              <a:rPr lang="fr-FR" noProof="0" dirty="0" err="1" smtClean="0"/>
              <a:t>Initonce</a:t>
            </a:r>
            <a:r>
              <a:rPr lang="fr-FR" noProof="0" dirty="0" smtClean="0"/>
              <a:t>*)</a:t>
            </a:r>
          </a:p>
          <a:p>
            <a:r>
              <a:rPr lang="fr-FR" noProof="0" dirty="0" smtClean="0"/>
              <a:t>Version étendue des API </a:t>
            </a:r>
            <a:r>
              <a:rPr lang="fr-FR" noProof="0" dirty="0" err="1" smtClean="0"/>
              <a:t>Create</a:t>
            </a:r>
            <a:r>
              <a:rPr lang="fr-FR" noProof="0" dirty="0" smtClean="0"/>
              <a:t> </a:t>
            </a:r>
            <a:r>
              <a:rPr lang="fr-FR" noProof="0" dirty="0" err="1" smtClean="0"/>
              <a:t>object</a:t>
            </a:r>
            <a:r>
              <a:rPr lang="fr-FR" noProof="0" dirty="0" smtClean="0"/>
              <a:t> pour permettre la spécification des accès souhaités</a:t>
            </a:r>
          </a:p>
          <a:p>
            <a:pPr lvl="1"/>
            <a:r>
              <a:rPr lang="fr-FR" noProof="0" dirty="0" smtClean="0"/>
              <a:t>Event, </a:t>
            </a:r>
            <a:r>
              <a:rPr lang="fr-FR" noProof="0" dirty="0" err="1" smtClean="0"/>
              <a:t>Mutex</a:t>
            </a:r>
            <a:r>
              <a:rPr lang="fr-FR" noProof="0" dirty="0" smtClean="0"/>
              <a:t>, </a:t>
            </a:r>
            <a:r>
              <a:rPr lang="fr-FR" noProof="0" dirty="0" err="1" smtClean="0"/>
              <a:t>Semaphore</a:t>
            </a:r>
            <a:r>
              <a:rPr lang="fr-FR" noProof="0" dirty="0" smtClean="0"/>
              <a:t>, </a:t>
            </a:r>
            <a:r>
              <a:rPr lang="fr-FR" noProof="0" dirty="0" err="1" smtClean="0"/>
              <a:t>Waitable</a:t>
            </a:r>
            <a:r>
              <a:rPr lang="fr-FR" noProof="0" dirty="0" smtClean="0"/>
              <a:t> </a:t>
            </a:r>
            <a:r>
              <a:rPr lang="fr-FR" noProof="0" dirty="0" err="1" smtClean="0"/>
              <a:t>Timer</a:t>
            </a:r>
            <a:endParaRPr lang="fr-FR" noProof="0" dirty="0" smtClean="0"/>
          </a:p>
          <a:p>
            <a:endParaRPr lang="fr-FR" noProof="0" dirty="0"/>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7858" name="Rectangle 2"/>
          <p:cNvSpPr>
            <a:spLocks noGrp="1" noChangeArrowheads="1"/>
          </p:cNvSpPr>
          <p:nvPr>
            <p:ph type="title"/>
          </p:nvPr>
        </p:nvSpPr>
        <p:spPr/>
        <p:txBody>
          <a:bodyPr/>
          <a:lstStyle/>
          <a:p>
            <a:r>
              <a:rPr lang="fr-FR" noProof="0" dirty="0" smtClean="0"/>
              <a:t>Sommaire</a:t>
            </a:r>
            <a:endParaRPr lang="fr-FR" noProof="0" dirty="0"/>
          </a:p>
        </p:txBody>
      </p:sp>
      <p:sp>
        <p:nvSpPr>
          <p:cNvPr id="1017859" name="Rectangle 3"/>
          <p:cNvSpPr>
            <a:spLocks noGrp="1" noChangeArrowheads="1"/>
          </p:cNvSpPr>
          <p:nvPr>
            <p:ph type="body" idx="1"/>
          </p:nvPr>
        </p:nvSpPr>
        <p:spPr>
          <a:xfrm>
            <a:off x="381000" y="1417638"/>
            <a:ext cx="8410575" cy="4065587"/>
          </a:xfrm>
        </p:spPr>
        <p:txBody>
          <a:bodyPr/>
          <a:lstStyle/>
          <a:p>
            <a:r>
              <a:rPr lang="fr-FR" noProof="0" dirty="0" smtClean="0"/>
              <a:t>Introduction</a:t>
            </a:r>
          </a:p>
          <a:p>
            <a:r>
              <a:rPr lang="fr-FR" noProof="0" dirty="0" smtClean="0"/>
              <a:t>Processus et Threads</a:t>
            </a:r>
          </a:p>
          <a:p>
            <a:r>
              <a:rPr lang="fr-FR" noProof="0" dirty="0" smtClean="0"/>
              <a:t>Entrées / Sorties et </a:t>
            </a:r>
            <a:r>
              <a:rPr lang="fr-FR" noProof="0" dirty="0" err="1" smtClean="0"/>
              <a:t>systè</a:t>
            </a:r>
            <a:r>
              <a:rPr lang="fr-FR" dirty="0" smtClean="0"/>
              <a:t>me de fichiers</a:t>
            </a:r>
            <a:endParaRPr lang="fr-FR" noProof="0" dirty="0" smtClean="0"/>
          </a:p>
          <a:p>
            <a:r>
              <a:rPr lang="fr-FR" dirty="0" smtClean="0"/>
              <a:t>Gestion de la mémoire</a:t>
            </a:r>
          </a:p>
          <a:p>
            <a:r>
              <a:rPr lang="fr-FR" dirty="0" smtClean="0"/>
              <a:t>Démarrage et arrêt</a:t>
            </a:r>
          </a:p>
          <a:p>
            <a:r>
              <a:rPr lang="fr-FR" dirty="0" smtClean="0"/>
              <a:t>Fiabilité et récupération</a:t>
            </a:r>
          </a:p>
          <a:p>
            <a:r>
              <a:rPr lang="fr-FR" dirty="0" smtClean="0"/>
              <a:t>Sécurité</a:t>
            </a:r>
            <a:endParaRPr lang="fr-FR" noProof="0" dirty="0" smtClean="0"/>
          </a:p>
          <a:p>
            <a:endParaRPr lang="fr-FR" noProof="0" dirty="0"/>
          </a:p>
        </p:txBody>
      </p:sp>
      <p:sp>
        <p:nvSpPr>
          <p:cNvPr id="1017860" name="Rectangle 4"/>
          <p:cNvSpPr>
            <a:spLocks noChangeArrowheads="1"/>
          </p:cNvSpPr>
          <p:nvPr/>
        </p:nvSpPr>
        <p:spPr bwMode="auto">
          <a:xfrm>
            <a:off x="328613" y="2582020"/>
            <a:ext cx="7858457" cy="539750"/>
          </a:xfrm>
          <a:prstGeom prst="rect">
            <a:avLst/>
          </a:prstGeom>
          <a:noFill/>
          <a:ln w="28575" algn="ctr">
            <a:solidFill>
              <a:schemeClr val="folHlink"/>
            </a:solidFill>
            <a:miter lim="800000"/>
            <a:headEnd/>
            <a:tailEnd/>
          </a:ln>
          <a:effectLst/>
        </p:spPr>
        <p:txBody>
          <a:bodyPr wrap="none" anchor="ctr"/>
          <a:lstStyle/>
          <a:p>
            <a:endParaRPr lang="fr-FR"/>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8882" name="Rectangle 2"/>
          <p:cNvSpPr>
            <a:spLocks noGrp="1" noChangeArrowheads="1"/>
          </p:cNvSpPr>
          <p:nvPr>
            <p:ph type="title"/>
          </p:nvPr>
        </p:nvSpPr>
        <p:spPr>
          <a:xfrm>
            <a:off x="371573" y="228600"/>
            <a:ext cx="8382000" cy="646331"/>
          </a:xfrm>
        </p:spPr>
        <p:txBody>
          <a:bodyPr/>
          <a:lstStyle/>
          <a:p>
            <a:r>
              <a:rPr lang="fr-FR" noProof="0" dirty="0" smtClean="0"/>
              <a:t>Liens symboliques de fichier</a:t>
            </a:r>
            <a:endParaRPr lang="fr-FR" noProof="0" dirty="0"/>
          </a:p>
        </p:txBody>
      </p:sp>
      <p:sp>
        <p:nvSpPr>
          <p:cNvPr id="1018883" name="Rectangle 3"/>
          <p:cNvSpPr>
            <a:spLocks noGrp="1" noChangeArrowheads="1"/>
          </p:cNvSpPr>
          <p:nvPr>
            <p:ph type="body" idx="1"/>
          </p:nvPr>
        </p:nvSpPr>
        <p:spPr>
          <a:xfrm>
            <a:off x="381000" y="1417638"/>
            <a:ext cx="8410575" cy="5440362"/>
          </a:xfrm>
        </p:spPr>
        <p:txBody>
          <a:bodyPr>
            <a:normAutofit fontScale="92500" lnSpcReduction="20000"/>
          </a:bodyPr>
          <a:lstStyle/>
          <a:p>
            <a:r>
              <a:rPr lang="fr-FR" noProof="0" dirty="0" smtClean="0"/>
              <a:t>Avant, NTFS ne supportait que les liens symboliques pour les répertoires (appelés jonctions)</a:t>
            </a:r>
          </a:p>
          <a:p>
            <a:r>
              <a:rPr lang="fr-FR" noProof="0" dirty="0" smtClean="0"/>
              <a:t>Avec Windows Vista, NTFS supporte les liens symboliques de fichier</a:t>
            </a:r>
          </a:p>
          <a:p>
            <a:pPr lvl="1"/>
            <a:r>
              <a:rPr lang="fr-FR" noProof="0" dirty="0" smtClean="0"/>
              <a:t>Comme </a:t>
            </a:r>
            <a:r>
              <a:rPr lang="fr-FR" dirty="0" smtClean="0"/>
              <a:t>les </a:t>
            </a:r>
            <a:r>
              <a:rPr lang="fr-FR" i="1" dirty="0" smtClean="0"/>
              <a:t>soft links</a:t>
            </a:r>
            <a:r>
              <a:rPr lang="fr-FR" dirty="0" smtClean="0"/>
              <a:t> d’UNIX (</a:t>
            </a:r>
            <a:r>
              <a:rPr lang="fr-FR" noProof="0" dirty="0" smtClean="0"/>
              <a:t>ln –s) pour les fichiers</a:t>
            </a:r>
          </a:p>
          <a:p>
            <a:pPr lvl="1"/>
            <a:r>
              <a:rPr lang="fr-FR" noProof="0" dirty="0" smtClean="0"/>
              <a:t>Construit en utilisant </a:t>
            </a:r>
            <a:r>
              <a:rPr lang="fr-FR" dirty="0" smtClean="0"/>
              <a:t>les </a:t>
            </a:r>
            <a:r>
              <a:rPr lang="fr-FR" i="1" dirty="0" err="1" smtClean="0"/>
              <a:t>reparse</a:t>
            </a:r>
            <a:r>
              <a:rPr lang="fr-FR" i="1" dirty="0" smtClean="0"/>
              <a:t> points</a:t>
            </a:r>
            <a:r>
              <a:rPr lang="fr-FR" dirty="0" smtClean="0"/>
              <a:t> NTFS </a:t>
            </a:r>
            <a:r>
              <a:rPr lang="fr-FR" noProof="0" dirty="0" smtClean="0"/>
              <a:t>(comme les jonctions)</a:t>
            </a:r>
          </a:p>
          <a:p>
            <a:r>
              <a:rPr lang="fr-FR" noProof="0" dirty="0" smtClean="0"/>
              <a:t>Créés avec la nouvelle API </a:t>
            </a:r>
            <a:r>
              <a:rPr lang="fr-FR" noProof="0" dirty="0" err="1" smtClean="0"/>
              <a:t>CreateSymbolicLink</a:t>
            </a:r>
            <a:r>
              <a:rPr lang="fr-FR" noProof="0" dirty="0" smtClean="0"/>
              <a:t> ou la commande Mklink.exe</a:t>
            </a:r>
          </a:p>
          <a:p>
            <a:pPr lvl="1"/>
            <a:r>
              <a:rPr lang="fr-FR" noProof="0" dirty="0" smtClean="0"/>
              <a:t>Requiert le privilège </a:t>
            </a:r>
            <a:r>
              <a:rPr lang="fr-FR" dirty="0" smtClean="0"/>
              <a:t>« </a:t>
            </a:r>
            <a:r>
              <a:rPr lang="fr-FR" noProof="0" dirty="0" err="1" smtClean="0"/>
              <a:t>Create</a:t>
            </a:r>
            <a:r>
              <a:rPr lang="fr-FR" noProof="0" dirty="0" smtClean="0"/>
              <a:t> </a:t>
            </a:r>
            <a:r>
              <a:rPr lang="fr-FR" noProof="0" dirty="0" err="1" smtClean="0"/>
              <a:t>Symbolic</a:t>
            </a:r>
            <a:r>
              <a:rPr lang="fr-FR" noProof="0" dirty="0" smtClean="0"/>
              <a:t> Links » (par défaut seulement affecté aux administrateurs)</a:t>
            </a:r>
          </a:p>
          <a:p>
            <a:pPr lvl="1"/>
            <a:r>
              <a:rPr lang="fr-FR" noProof="0" dirty="0" err="1" smtClean="0"/>
              <a:t>Mklink</a:t>
            </a:r>
            <a:r>
              <a:rPr lang="fr-FR" noProof="0" dirty="0" smtClean="0"/>
              <a:t> peut aussi créer des </a:t>
            </a:r>
            <a:r>
              <a:rPr lang="fr-FR" i="1" noProof="0" dirty="0" smtClean="0"/>
              <a:t>hard links </a:t>
            </a:r>
          </a:p>
          <a:p>
            <a:endParaRPr lang="fr-FR" noProof="0" dirty="0"/>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9908" name="Rectangle 4"/>
          <p:cNvSpPr>
            <a:spLocks noGrp="1" noChangeArrowheads="1"/>
          </p:cNvSpPr>
          <p:nvPr>
            <p:ph type="title"/>
          </p:nvPr>
        </p:nvSpPr>
        <p:spPr>
          <a:xfrm>
            <a:off x="381000" y="228600"/>
            <a:ext cx="8382000" cy="1200329"/>
          </a:xfrm>
        </p:spPr>
        <p:txBody>
          <a:bodyPr/>
          <a:lstStyle/>
          <a:p>
            <a:r>
              <a:rPr lang="fr-FR" noProof="0" dirty="0" smtClean="0"/>
              <a:t>Amélioration des </a:t>
            </a:r>
            <a:r>
              <a:rPr lang="fr-FR" i="1" noProof="0" dirty="0" smtClean="0"/>
              <a:t>I/O </a:t>
            </a:r>
            <a:r>
              <a:rPr lang="fr-FR" i="1" noProof="0" dirty="0" err="1" smtClean="0"/>
              <a:t>Completion</a:t>
            </a:r>
            <a:r>
              <a:rPr lang="fr-FR" i="1" noProof="0" dirty="0" smtClean="0"/>
              <a:t> Port</a:t>
            </a:r>
            <a:endParaRPr lang="fr-FR" noProof="0" dirty="0"/>
          </a:p>
        </p:txBody>
      </p:sp>
      <p:sp>
        <p:nvSpPr>
          <p:cNvPr id="1019909" name="Rectangle 5"/>
          <p:cNvSpPr>
            <a:spLocks noGrp="1" noChangeArrowheads="1"/>
          </p:cNvSpPr>
          <p:nvPr>
            <p:ph type="body" idx="1"/>
          </p:nvPr>
        </p:nvSpPr>
        <p:spPr>
          <a:xfrm>
            <a:off x="381000" y="1417638"/>
            <a:ext cx="8410575" cy="4302716"/>
          </a:xfrm>
        </p:spPr>
        <p:txBody>
          <a:bodyPr/>
          <a:lstStyle/>
          <a:p>
            <a:r>
              <a:rPr lang="fr-FR" sz="2400" noProof="0" dirty="0" smtClean="0"/>
              <a:t>Les </a:t>
            </a:r>
            <a:r>
              <a:rPr lang="fr-FR" sz="2400" i="1" noProof="0" dirty="0" smtClean="0"/>
              <a:t>I/O </a:t>
            </a:r>
            <a:r>
              <a:rPr lang="fr-FR" sz="2400" i="1" noProof="0" dirty="0" err="1" smtClean="0"/>
              <a:t>completion</a:t>
            </a:r>
            <a:r>
              <a:rPr lang="fr-FR" sz="2400" i="1" noProof="0" dirty="0" smtClean="0"/>
              <a:t> ports</a:t>
            </a:r>
            <a:r>
              <a:rPr lang="fr-FR" sz="2400" noProof="0" dirty="0" smtClean="0"/>
              <a:t> permettent à des </a:t>
            </a:r>
            <a:r>
              <a:rPr lang="fr-FR" sz="2400" i="1" noProof="0" dirty="0" smtClean="0"/>
              <a:t>threads</a:t>
            </a:r>
            <a:r>
              <a:rPr lang="fr-FR" sz="2400" noProof="0" dirty="0" smtClean="0"/>
              <a:t> d’attendre efficacement la terminaison de plusieurs requêtes d’entrées – sorties</a:t>
            </a:r>
          </a:p>
          <a:p>
            <a:pPr lvl="1"/>
            <a:r>
              <a:rPr lang="fr-FR" sz="2000" noProof="0" dirty="0" smtClean="0"/>
              <a:t>File d’attente des </a:t>
            </a:r>
            <a:r>
              <a:rPr lang="fr-FR" sz="2000" i="1" noProof="0" dirty="0" err="1" smtClean="0"/>
              <a:t>Completed</a:t>
            </a:r>
            <a:r>
              <a:rPr lang="fr-FR" sz="2000" i="1" noProof="0" dirty="0" smtClean="0"/>
              <a:t> I/Os</a:t>
            </a:r>
            <a:r>
              <a:rPr lang="fr-FR" sz="2000" noProof="0" dirty="0" smtClean="0"/>
              <a:t> sur le </a:t>
            </a:r>
            <a:r>
              <a:rPr lang="fr-FR" sz="2000" i="1" noProof="0" dirty="0" err="1" smtClean="0"/>
              <a:t>completion</a:t>
            </a:r>
            <a:r>
              <a:rPr lang="fr-FR" sz="2000" i="1" noProof="0" dirty="0" smtClean="0"/>
              <a:t> port</a:t>
            </a:r>
          </a:p>
          <a:p>
            <a:r>
              <a:rPr lang="fr-FR" sz="2400" noProof="0" dirty="0" smtClean="0"/>
              <a:t>Avant, chaque terminaison provoquait un changement de contexte inutile vers le thread initiateur</a:t>
            </a:r>
          </a:p>
          <a:p>
            <a:pPr lvl="1"/>
            <a:r>
              <a:rPr lang="fr-FR" sz="2000" noProof="0" dirty="0" smtClean="0"/>
              <a:t>Ceci pouvait provoquer des délais puisque le thread pouvait ne pas s’exécuter immédiatement pour effectuer le traitement</a:t>
            </a:r>
          </a:p>
          <a:p>
            <a:r>
              <a:rPr lang="fr-FR" sz="2400" noProof="0" dirty="0" smtClean="0"/>
              <a:t>Windows Vista retarde la fin de l’E/S jusqu’au moment où le thread récupère l’E/S depuis le </a:t>
            </a:r>
            <a:r>
              <a:rPr lang="fr-FR" sz="2400" i="1" noProof="0" dirty="0" err="1" smtClean="0"/>
              <a:t>completion</a:t>
            </a:r>
            <a:r>
              <a:rPr lang="fr-FR" sz="2400" i="1" noProof="0" dirty="0" smtClean="0"/>
              <a:t> port</a:t>
            </a:r>
          </a:p>
          <a:p>
            <a:pPr lvl="1"/>
            <a:r>
              <a:rPr lang="fr-FR" sz="2000" dirty="0" smtClean="0"/>
              <a:t>Elimine le changement de contexte et améliore donc les performances</a:t>
            </a:r>
            <a:endParaRPr lang="fr-FR" sz="2000" noProof="0" dirty="0"/>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0932" name="Rectangle 4"/>
          <p:cNvSpPr>
            <a:spLocks noGrp="1" noChangeArrowheads="1"/>
          </p:cNvSpPr>
          <p:nvPr>
            <p:ph type="title"/>
          </p:nvPr>
        </p:nvSpPr>
        <p:spPr>
          <a:xfrm>
            <a:off x="381000" y="228600"/>
            <a:ext cx="8382000" cy="1089529"/>
          </a:xfrm>
        </p:spPr>
        <p:txBody>
          <a:bodyPr/>
          <a:lstStyle/>
          <a:p>
            <a:r>
              <a:rPr lang="fr-FR" sz="3600" noProof="0" dirty="0" smtClean="0"/>
              <a:t>Améliorations du passage à l’échelle des E/S</a:t>
            </a:r>
            <a:endParaRPr lang="fr-FR" sz="3600" noProof="0" dirty="0"/>
          </a:p>
        </p:txBody>
      </p:sp>
      <p:sp>
        <p:nvSpPr>
          <p:cNvPr id="1020933" name="Rectangle 5"/>
          <p:cNvSpPr>
            <a:spLocks noGrp="1" noChangeArrowheads="1"/>
          </p:cNvSpPr>
          <p:nvPr>
            <p:ph type="body" idx="1"/>
          </p:nvPr>
        </p:nvSpPr>
        <p:spPr>
          <a:xfrm>
            <a:off x="371475" y="1377989"/>
            <a:ext cx="8410575" cy="4487382"/>
          </a:xfrm>
        </p:spPr>
        <p:txBody>
          <a:bodyPr/>
          <a:lstStyle/>
          <a:p>
            <a:r>
              <a:rPr lang="fr-FR" sz="2400" noProof="0" dirty="0" smtClean="0"/>
              <a:t>Avant, </a:t>
            </a:r>
            <a:r>
              <a:rPr lang="fr-FR" sz="2400" noProof="0" dirty="0" err="1" smtClean="0"/>
              <a:t>GetQueuedCompletionStatus</a:t>
            </a:r>
            <a:r>
              <a:rPr lang="fr-FR" sz="2400" noProof="0" dirty="0" smtClean="0"/>
              <a:t> ne retournait qu’un seul résultat d’E/S par appel</a:t>
            </a:r>
          </a:p>
          <a:p>
            <a:r>
              <a:rPr lang="fr-FR" sz="2400" noProof="0" dirty="0" smtClean="0"/>
              <a:t>Avec Windows Vista, </a:t>
            </a:r>
            <a:r>
              <a:rPr lang="fr-FR" sz="2400" noProof="0" dirty="0" err="1" smtClean="0"/>
              <a:t>GetQueuedCompletionStatusEx</a:t>
            </a:r>
            <a:r>
              <a:rPr lang="fr-FR" sz="2400" noProof="0" dirty="0" smtClean="0"/>
              <a:t> peut retourner plusieurs résultats d’E/S en un seul appel</a:t>
            </a:r>
          </a:p>
          <a:p>
            <a:pPr lvl="1"/>
            <a:r>
              <a:rPr lang="fr-FR" sz="2000" noProof="0" dirty="0" smtClean="0"/>
              <a:t>Réduit les transitions du mode </a:t>
            </a:r>
            <a:r>
              <a:rPr lang="fr-FR" sz="2000" i="1" noProof="0" dirty="0" smtClean="0"/>
              <a:t>user</a:t>
            </a:r>
            <a:r>
              <a:rPr lang="fr-FR" sz="2000" noProof="0" dirty="0" smtClean="0"/>
              <a:t> en mode </a:t>
            </a:r>
            <a:r>
              <a:rPr lang="fr-FR" sz="2000" i="1" noProof="0" dirty="0" err="1" smtClean="0"/>
              <a:t>kernel</a:t>
            </a:r>
            <a:endParaRPr lang="fr-FR" sz="2000" i="1" noProof="0" dirty="0" smtClean="0"/>
          </a:p>
          <a:p>
            <a:pPr lvl="1"/>
            <a:r>
              <a:rPr lang="fr-FR" sz="2000" noProof="0" dirty="0" smtClean="0"/>
              <a:t>Ceci s’applique aussi à </a:t>
            </a:r>
            <a:r>
              <a:rPr lang="fr-FR" sz="2000" noProof="0" dirty="0" err="1" smtClean="0"/>
              <a:t>SetFileIoOverlappedRange</a:t>
            </a:r>
            <a:endParaRPr lang="fr-FR" sz="2000" noProof="0" dirty="0" smtClean="0"/>
          </a:p>
          <a:p>
            <a:r>
              <a:rPr lang="fr-FR" sz="2400" noProof="0" dirty="0" smtClean="0"/>
              <a:t>Nouvelle API </a:t>
            </a:r>
            <a:r>
              <a:rPr lang="fr-FR" sz="2400" noProof="0" dirty="0" err="1" smtClean="0"/>
              <a:t>SetFileCompletionNotificationModes</a:t>
            </a:r>
            <a:r>
              <a:rPr lang="fr-FR" sz="2400" noProof="0" dirty="0" smtClean="0"/>
              <a:t> permettant de positionnant des drapeaux pour optimiser l’utilisation des </a:t>
            </a:r>
            <a:r>
              <a:rPr lang="fr-FR" sz="2400" i="1" noProof="0" dirty="0" err="1" smtClean="0"/>
              <a:t>completion</a:t>
            </a:r>
            <a:r>
              <a:rPr lang="fr-FR" sz="2400" i="1" noProof="0" dirty="0" smtClean="0"/>
              <a:t> ports</a:t>
            </a:r>
          </a:p>
          <a:p>
            <a:r>
              <a:rPr lang="fr-FR" sz="2400" noProof="0" dirty="0" smtClean="0"/>
              <a:t>Nouvelle API </a:t>
            </a:r>
            <a:r>
              <a:rPr lang="fr-FR" sz="2400" noProof="0" dirty="0" err="1" smtClean="0"/>
              <a:t>SetFileIoOverlappedRange</a:t>
            </a:r>
            <a:r>
              <a:rPr lang="fr-FR" sz="2400" noProof="0" dirty="0" smtClean="0"/>
              <a:t> permettant à une application de verrouiller un ensemble d’adresses virtuelles en mémoire qui seront utilisées pour des E/S</a:t>
            </a:r>
            <a:endParaRPr lang="fr-FR" sz="2400" noProof="0" dirty="0"/>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028" name="Rectangle 4"/>
          <p:cNvSpPr>
            <a:spLocks noGrp="1" noChangeArrowheads="1"/>
          </p:cNvSpPr>
          <p:nvPr>
            <p:ph type="title"/>
          </p:nvPr>
        </p:nvSpPr>
        <p:spPr/>
        <p:txBody>
          <a:bodyPr/>
          <a:lstStyle/>
          <a:p>
            <a:r>
              <a:rPr lang="fr-FR" noProof="0" dirty="0" smtClean="0"/>
              <a:t>Support d’</a:t>
            </a:r>
            <a:r>
              <a:rPr lang="fr-FR" i="1" noProof="0" dirty="0" smtClean="0"/>
              <a:t>I/O </a:t>
            </a:r>
            <a:r>
              <a:rPr lang="fr-FR" i="1" noProof="0" dirty="0" err="1" smtClean="0"/>
              <a:t>Cancellation</a:t>
            </a:r>
            <a:endParaRPr lang="fr-FR" i="1" noProof="0" dirty="0"/>
          </a:p>
        </p:txBody>
      </p:sp>
      <p:sp>
        <p:nvSpPr>
          <p:cNvPr id="1025029" name="Rectangle 5"/>
          <p:cNvSpPr>
            <a:spLocks noGrp="1" noChangeArrowheads="1"/>
          </p:cNvSpPr>
          <p:nvPr>
            <p:ph type="body" idx="1"/>
          </p:nvPr>
        </p:nvSpPr>
        <p:spPr>
          <a:xfrm>
            <a:off x="390525" y="1230313"/>
            <a:ext cx="8410575" cy="4893647"/>
          </a:xfrm>
        </p:spPr>
        <p:txBody>
          <a:bodyPr/>
          <a:lstStyle/>
          <a:p>
            <a:r>
              <a:rPr lang="fr-FR" sz="2400" noProof="0" dirty="0" smtClean="0"/>
              <a:t>Avant, les « open » ne pouvaient être interrompus</a:t>
            </a:r>
          </a:p>
          <a:p>
            <a:pPr lvl="1"/>
            <a:r>
              <a:rPr lang="fr-FR" sz="2000" noProof="0" dirty="0" smtClean="0"/>
              <a:t>Exemple : vous parcouriez un partage réseau offline lors pendant le dialogue « sauvegarder le fichier » et </a:t>
            </a:r>
            <a:r>
              <a:rPr lang="fr-FR" sz="2000" dirty="0" smtClean="0"/>
              <a:t>vous étiez bloqués jusqu’à la fin du timeout réseau</a:t>
            </a:r>
            <a:endParaRPr lang="fr-FR" sz="2000" noProof="0" dirty="0" smtClean="0"/>
          </a:p>
          <a:p>
            <a:r>
              <a:rPr lang="fr-FR" sz="2400" noProof="0" dirty="0" smtClean="0"/>
              <a:t>Avec Windows Vista, les « open » et d’autres opérations d’E/S synchrones peuvent être interrompues</a:t>
            </a:r>
          </a:p>
          <a:p>
            <a:pPr lvl="1"/>
            <a:r>
              <a:rPr lang="fr-FR" sz="2000" noProof="0" dirty="0" err="1" smtClean="0"/>
              <a:t>CancelSynchronousIo</a:t>
            </a:r>
            <a:r>
              <a:rPr lang="fr-FR" sz="2000" noProof="0" dirty="0" smtClean="0"/>
              <a:t> interrompt une E/S synchrone en cours émise par un autre thread</a:t>
            </a:r>
          </a:p>
          <a:p>
            <a:pPr lvl="1"/>
            <a:r>
              <a:rPr lang="fr-FR" sz="2000" noProof="0" dirty="0" err="1" smtClean="0"/>
              <a:t>CancelIoEx</a:t>
            </a:r>
            <a:r>
              <a:rPr lang="fr-FR" sz="2000" noProof="0" dirty="0" smtClean="0"/>
              <a:t> permet d’interrompre toutes les E/S ou chacune E/S une par une en provenance de n’importe quel thread (</a:t>
            </a:r>
            <a:r>
              <a:rPr lang="fr-FR" sz="2000" noProof="0" dirty="0" err="1" smtClean="0"/>
              <a:t>CancelIo</a:t>
            </a:r>
            <a:r>
              <a:rPr lang="fr-FR" sz="2000" noProof="0" dirty="0" smtClean="0"/>
              <a:t> ne pouvait qu’interrompre </a:t>
            </a:r>
            <a:r>
              <a:rPr lang="fr-FR" sz="2000" dirty="0" smtClean="0"/>
              <a:t>toutes les E/S émises par le thread appelant</a:t>
            </a:r>
            <a:r>
              <a:rPr lang="fr-FR" sz="2000" noProof="0" dirty="0" smtClean="0"/>
              <a:t>)</a:t>
            </a:r>
          </a:p>
          <a:p>
            <a:pPr lvl="1"/>
            <a:r>
              <a:rPr lang="fr-FR" sz="2000" noProof="0" dirty="0" smtClean="0"/>
              <a:t>Le contrôle commun de Windows Vista qui implémente les dialogues « ouvrir/sauvegarder » implémente les </a:t>
            </a:r>
            <a:r>
              <a:rPr lang="fr-FR" sz="2000" i="1" noProof="0" dirty="0" smtClean="0"/>
              <a:t>I/O </a:t>
            </a:r>
            <a:r>
              <a:rPr lang="fr-FR" sz="2000" i="1" noProof="0" dirty="0" err="1" smtClean="0"/>
              <a:t>cancellations</a:t>
            </a:r>
            <a:endParaRPr lang="fr-FR" sz="2000" i="1" noProof="0" dirty="0"/>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1956" name="Rectangle 4"/>
          <p:cNvSpPr>
            <a:spLocks noGrp="1" noChangeArrowheads="1"/>
          </p:cNvSpPr>
          <p:nvPr>
            <p:ph type="title"/>
          </p:nvPr>
        </p:nvSpPr>
        <p:spPr/>
        <p:txBody>
          <a:bodyPr/>
          <a:lstStyle/>
          <a:p>
            <a:r>
              <a:rPr lang="fr-FR" noProof="0" dirty="0" smtClean="0"/>
              <a:t>Priorisation des E/S</a:t>
            </a:r>
            <a:endParaRPr lang="fr-FR" noProof="0" dirty="0"/>
          </a:p>
        </p:txBody>
      </p:sp>
      <p:sp>
        <p:nvSpPr>
          <p:cNvPr id="1021957" name="Rectangle 5"/>
          <p:cNvSpPr>
            <a:spLocks noGrp="1" noChangeArrowheads="1"/>
          </p:cNvSpPr>
          <p:nvPr>
            <p:ph type="body" idx="1"/>
          </p:nvPr>
        </p:nvSpPr>
        <p:spPr>
          <a:xfrm>
            <a:off x="381000" y="1417638"/>
            <a:ext cx="8410575" cy="5244513"/>
          </a:xfrm>
        </p:spPr>
        <p:txBody>
          <a:bodyPr>
            <a:normAutofit fontScale="92500" lnSpcReduction="20000"/>
          </a:bodyPr>
          <a:lstStyle/>
          <a:p>
            <a:r>
              <a:rPr lang="fr-FR" noProof="0" dirty="0" smtClean="0"/>
              <a:t>Les E/S d’arrière plan (par exemple, les analyses d’antivirus, la défragmentation de disque) interfèrent avec les tâches interactives d’avant plan (par exemple, lire ses mails)</a:t>
            </a:r>
          </a:p>
          <a:p>
            <a:r>
              <a:rPr lang="fr-FR" noProof="0" dirty="0" smtClean="0"/>
              <a:t>Avant, la seule façon de prioriser le travail était fondé sur la priorité du thread</a:t>
            </a:r>
          </a:p>
          <a:p>
            <a:r>
              <a:rPr lang="fr-FR" noProof="0" dirty="0" smtClean="0"/>
              <a:t>Windows Vista introduit deux types de priorisation d’E/S :</a:t>
            </a:r>
          </a:p>
          <a:p>
            <a:pPr lvl="1"/>
            <a:r>
              <a:rPr lang="fr-FR" noProof="0" dirty="0" smtClean="0"/>
              <a:t>Priorité d’E/S</a:t>
            </a:r>
          </a:p>
          <a:p>
            <a:pPr lvl="1"/>
            <a:r>
              <a:rPr lang="fr-FR" noProof="0" dirty="0" smtClean="0"/>
              <a:t>Réservation de bande passante d’E/S</a:t>
            </a:r>
          </a:p>
          <a:p>
            <a:r>
              <a:rPr lang="fr-FR" noProof="0" dirty="0" smtClean="0"/>
              <a:t>La priorisation d’E/S est implémenté par les drivers de stockage ATAPI et USB</a:t>
            </a:r>
            <a:endParaRPr lang="fr-FR" noProof="0" dirty="0"/>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2980" name="Rectangle 4"/>
          <p:cNvSpPr>
            <a:spLocks noGrp="1" noChangeArrowheads="1"/>
          </p:cNvSpPr>
          <p:nvPr>
            <p:ph type="title"/>
          </p:nvPr>
        </p:nvSpPr>
        <p:spPr/>
        <p:txBody>
          <a:bodyPr/>
          <a:lstStyle/>
          <a:p>
            <a:r>
              <a:rPr lang="fr-FR" dirty="0" smtClean="0"/>
              <a:t>Priorités d’</a:t>
            </a:r>
            <a:r>
              <a:rPr lang="fr-FR" noProof="0" dirty="0" smtClean="0"/>
              <a:t>E/S</a:t>
            </a:r>
            <a:endParaRPr lang="fr-FR" noProof="0" dirty="0"/>
          </a:p>
        </p:txBody>
      </p:sp>
      <p:sp>
        <p:nvSpPr>
          <p:cNvPr id="1022981" name="Rectangle 5"/>
          <p:cNvSpPr>
            <a:spLocks noGrp="1" noChangeArrowheads="1"/>
          </p:cNvSpPr>
          <p:nvPr>
            <p:ph type="body" idx="1"/>
          </p:nvPr>
        </p:nvSpPr>
        <p:spPr>
          <a:xfrm>
            <a:off x="381000" y="1417638"/>
            <a:ext cx="8410575" cy="4887492"/>
          </a:xfrm>
        </p:spPr>
        <p:txBody>
          <a:bodyPr/>
          <a:lstStyle/>
          <a:p>
            <a:pPr>
              <a:lnSpc>
                <a:spcPct val="80000"/>
              </a:lnSpc>
            </a:pPr>
            <a:r>
              <a:rPr lang="fr-FR" sz="2400" noProof="0" dirty="0" smtClean="0"/>
              <a:t>La priorité d’E/S est fondée sur la priorité du thread émetteur ou par un positionnement explicite de priorité d’E/S</a:t>
            </a:r>
          </a:p>
          <a:p>
            <a:pPr lvl="1">
              <a:lnSpc>
                <a:spcPct val="80000"/>
              </a:lnSpc>
            </a:pPr>
            <a:r>
              <a:rPr lang="fr-FR" sz="2000" noProof="0" dirty="0" smtClean="0"/>
              <a:t>5 niveaux : </a:t>
            </a:r>
            <a:r>
              <a:rPr lang="fr-FR" sz="2000" i="1" noProof="0" dirty="0" err="1" smtClean="0"/>
              <a:t>Critical</a:t>
            </a:r>
            <a:r>
              <a:rPr lang="fr-FR" sz="2000" i="1" noProof="0" dirty="0" smtClean="0"/>
              <a:t>, High, Normal, </a:t>
            </a:r>
            <a:r>
              <a:rPr lang="fr-FR" sz="2000" i="1" noProof="0" dirty="0" err="1" smtClean="0"/>
              <a:t>Low</a:t>
            </a:r>
            <a:r>
              <a:rPr lang="fr-FR" sz="2000" i="1" noProof="0" dirty="0" smtClean="0"/>
              <a:t>, </a:t>
            </a:r>
            <a:r>
              <a:rPr lang="fr-FR" sz="2000" i="1" noProof="0" dirty="0" err="1" smtClean="0"/>
              <a:t>Very</a:t>
            </a:r>
            <a:r>
              <a:rPr lang="fr-FR" sz="2000" i="1" noProof="0" dirty="0" smtClean="0"/>
              <a:t> </a:t>
            </a:r>
            <a:r>
              <a:rPr lang="fr-FR" sz="2000" i="1" noProof="0" dirty="0" err="1" smtClean="0"/>
              <a:t>Low</a:t>
            </a:r>
            <a:endParaRPr lang="fr-FR" sz="2000" i="1" noProof="0" dirty="0" smtClean="0"/>
          </a:p>
          <a:p>
            <a:pPr lvl="2">
              <a:lnSpc>
                <a:spcPct val="80000"/>
              </a:lnSpc>
            </a:pPr>
            <a:r>
              <a:rPr lang="fr-FR" sz="1800" i="1" noProof="0" dirty="0" smtClean="0"/>
              <a:t>High</a:t>
            </a:r>
            <a:r>
              <a:rPr lang="fr-FR" sz="1800" noProof="0" dirty="0" smtClean="0"/>
              <a:t> et </a:t>
            </a:r>
            <a:r>
              <a:rPr lang="fr-FR" sz="1800" i="1" noProof="0" dirty="0" err="1" smtClean="0"/>
              <a:t>Low</a:t>
            </a:r>
            <a:r>
              <a:rPr lang="fr-FR" sz="1800" noProof="0" dirty="0" smtClean="0"/>
              <a:t> ne sont pas implémentés</a:t>
            </a:r>
          </a:p>
          <a:p>
            <a:pPr lvl="2">
              <a:lnSpc>
                <a:spcPct val="80000"/>
              </a:lnSpc>
            </a:pPr>
            <a:r>
              <a:rPr lang="fr-FR" sz="1800" i="1" noProof="0" dirty="0" err="1" smtClean="0"/>
              <a:t>Critical</a:t>
            </a:r>
            <a:r>
              <a:rPr lang="fr-FR" sz="1800" noProof="0" dirty="0" smtClean="0"/>
              <a:t> est utilisé uniquement pas le </a:t>
            </a:r>
            <a:r>
              <a:rPr lang="fr-FR" sz="1800" i="1" noProof="0" dirty="0" err="1" smtClean="0"/>
              <a:t>memory</a:t>
            </a:r>
            <a:r>
              <a:rPr lang="fr-FR" sz="1800" i="1" noProof="0" dirty="0" smtClean="0"/>
              <a:t> manager</a:t>
            </a:r>
          </a:p>
          <a:p>
            <a:pPr lvl="1">
              <a:lnSpc>
                <a:spcPct val="80000"/>
              </a:lnSpc>
            </a:pPr>
            <a:r>
              <a:rPr lang="fr-FR" sz="2000" noProof="0" dirty="0" smtClean="0"/>
              <a:t>Stocké dans des drapeaux de l’</a:t>
            </a:r>
            <a:r>
              <a:rPr lang="fr-FR" sz="2000" i="1" noProof="0" dirty="0" smtClean="0"/>
              <a:t>I/O </a:t>
            </a:r>
            <a:r>
              <a:rPr lang="fr-FR" sz="2000" i="1" noProof="0" dirty="0" err="1" smtClean="0"/>
              <a:t>Request</a:t>
            </a:r>
            <a:r>
              <a:rPr lang="fr-FR" sz="2000" i="1" noProof="0" dirty="0" smtClean="0"/>
              <a:t> </a:t>
            </a:r>
            <a:r>
              <a:rPr lang="fr-FR" sz="2000" i="1" noProof="0" dirty="0" err="1" smtClean="0"/>
              <a:t>Packet</a:t>
            </a:r>
            <a:r>
              <a:rPr lang="fr-FR" sz="2000" noProof="0" dirty="0" smtClean="0"/>
              <a:t> (IRP)</a:t>
            </a:r>
          </a:p>
          <a:p>
            <a:pPr>
              <a:lnSpc>
                <a:spcPct val="80000"/>
              </a:lnSpc>
            </a:pPr>
            <a:r>
              <a:rPr lang="fr-FR" sz="2400" noProof="0" dirty="0" smtClean="0"/>
              <a:t>Les processus et les threads peuvent diminuer leur priorité d’E/S par avec </a:t>
            </a:r>
            <a:r>
              <a:rPr lang="fr-FR" sz="2400" noProof="0" dirty="0" err="1" smtClean="0"/>
              <a:t>SetPriorityClass</a:t>
            </a:r>
            <a:r>
              <a:rPr lang="fr-FR" sz="2400" noProof="0" dirty="0" smtClean="0"/>
              <a:t>, </a:t>
            </a:r>
            <a:br>
              <a:rPr lang="fr-FR" sz="2400" noProof="0" dirty="0" smtClean="0"/>
            </a:br>
            <a:r>
              <a:rPr lang="fr-FR" sz="2400" noProof="0" dirty="0" err="1" smtClean="0"/>
              <a:t>SetThreadPriority</a:t>
            </a:r>
            <a:endParaRPr lang="fr-FR" sz="2400" noProof="0" dirty="0" smtClean="0"/>
          </a:p>
          <a:p>
            <a:pPr lvl="1">
              <a:lnSpc>
                <a:spcPct val="80000"/>
              </a:lnSpc>
            </a:pPr>
            <a:r>
              <a:rPr lang="fr-FR" sz="2000" noProof="0" dirty="0" smtClean="0"/>
              <a:t>Mode « Background »</a:t>
            </a:r>
          </a:p>
          <a:p>
            <a:pPr lvl="1">
              <a:lnSpc>
                <a:spcPct val="80000"/>
              </a:lnSpc>
            </a:pPr>
            <a:r>
              <a:rPr lang="fr-FR" sz="2000" noProof="0" dirty="0" smtClean="0"/>
              <a:t>Utilisé par les tâches d’arrière plan de Windows Vista comme l’indexation ou les analyses de Windows Defender</a:t>
            </a:r>
          </a:p>
          <a:p>
            <a:pPr>
              <a:lnSpc>
                <a:spcPct val="80000"/>
              </a:lnSpc>
            </a:pPr>
            <a:r>
              <a:rPr lang="fr-FR" sz="2400" noProof="0" dirty="0" smtClean="0"/>
              <a:t>Les drivers peuvent utiliser </a:t>
            </a:r>
            <a:r>
              <a:rPr lang="fr-FR" sz="2400" noProof="0" dirty="0" err="1" smtClean="0"/>
              <a:t>IoGetIoPriorityHint</a:t>
            </a:r>
            <a:r>
              <a:rPr lang="fr-FR" sz="2400" noProof="0" dirty="0" smtClean="0"/>
              <a:t> et </a:t>
            </a:r>
            <a:r>
              <a:rPr lang="fr-FR" sz="2400" noProof="0" dirty="0" err="1" smtClean="0"/>
              <a:t>IoSetIoPriorityHint</a:t>
            </a:r>
            <a:endParaRPr lang="fr-FR" sz="2400" noProof="0" dirty="0"/>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02" name="Rectangle 2"/>
          <p:cNvSpPr>
            <a:spLocks noGrp="1" noChangeArrowheads="1"/>
          </p:cNvSpPr>
          <p:nvPr>
            <p:ph type="title"/>
          </p:nvPr>
        </p:nvSpPr>
        <p:spPr>
          <a:xfrm>
            <a:off x="381000" y="228600"/>
            <a:ext cx="8382000" cy="646331"/>
          </a:xfrm>
        </p:spPr>
        <p:txBody>
          <a:bodyPr/>
          <a:lstStyle/>
          <a:p>
            <a:r>
              <a:rPr lang="fr-FR" smtClean="0"/>
              <a:t>Réservation de bande passante</a:t>
            </a:r>
            <a:endParaRPr lang="fr-FR"/>
          </a:p>
        </p:txBody>
      </p:sp>
      <p:sp>
        <p:nvSpPr>
          <p:cNvPr id="1024003" name="Rectangle 3"/>
          <p:cNvSpPr>
            <a:spLocks noGrp="1" noChangeArrowheads="1"/>
          </p:cNvSpPr>
          <p:nvPr>
            <p:ph type="body" idx="1"/>
          </p:nvPr>
        </p:nvSpPr>
        <p:spPr>
          <a:xfrm>
            <a:off x="381000" y="1195388"/>
            <a:ext cx="8410575" cy="4025198"/>
          </a:xfrm>
        </p:spPr>
        <p:txBody>
          <a:bodyPr>
            <a:normAutofit fontScale="92500" lnSpcReduction="20000"/>
          </a:bodyPr>
          <a:lstStyle/>
          <a:p>
            <a:r>
              <a:rPr lang="fr-FR" dirty="0" smtClean="0"/>
              <a:t>Les applications de streaming (telles que Windows Media Player - WMP) peuvent requérir des garanties de bande passante d’E/S</a:t>
            </a:r>
          </a:p>
          <a:p>
            <a:r>
              <a:rPr lang="fr-FR" dirty="0" smtClean="0"/>
              <a:t>Spécifiées sur la base de fichiers individuels :</a:t>
            </a:r>
          </a:p>
          <a:p>
            <a:pPr lvl="1"/>
            <a:r>
              <a:rPr lang="fr-FR" dirty="0" err="1" smtClean="0"/>
              <a:t>GetFileBandwidthReservation</a:t>
            </a:r>
            <a:endParaRPr lang="fr-FR" dirty="0" smtClean="0"/>
          </a:p>
          <a:p>
            <a:pPr lvl="1"/>
            <a:r>
              <a:rPr lang="fr-FR" dirty="0" err="1" smtClean="0"/>
              <a:t>SetFileBandwidthReservation</a:t>
            </a:r>
            <a:endParaRPr lang="fr-FR" dirty="0" smtClean="0"/>
          </a:p>
          <a:p>
            <a:r>
              <a:rPr lang="fr-FR" dirty="0" smtClean="0"/>
              <a:t>Le système d’E/S rapporte à l’application la taille optimale de transfert et le nombre d’E/S en attente qu’elle doit soutenir</a:t>
            </a:r>
          </a:p>
          <a:p>
            <a:endParaRPr lang="fr-FR" dirty="0"/>
          </a:p>
        </p:txBody>
      </p:sp>
      <p:sp>
        <p:nvSpPr>
          <p:cNvPr id="1024004" name="Rectangle 4"/>
          <p:cNvSpPr>
            <a:spLocks noChangeArrowheads="1"/>
          </p:cNvSpPr>
          <p:nvPr/>
        </p:nvSpPr>
        <p:spPr bwMode="auto">
          <a:xfrm>
            <a:off x="3230563" y="5857875"/>
            <a:ext cx="769937" cy="292100"/>
          </a:xfrm>
          <a:prstGeom prst="rect">
            <a:avLst/>
          </a:prstGeom>
          <a:gradFill rotWithShape="0">
            <a:gsLst>
              <a:gs pos="0">
                <a:schemeClr val="hlink">
                  <a:gamma/>
                  <a:shade val="63529"/>
                  <a:invGamma/>
                </a:schemeClr>
              </a:gs>
              <a:gs pos="50000">
                <a:schemeClr val="hlink">
                  <a:alpha val="60001"/>
                </a:schemeClr>
              </a:gs>
              <a:gs pos="100000">
                <a:schemeClr val="hlink">
                  <a:gamma/>
                  <a:shade val="63529"/>
                  <a:invGamma/>
                </a:schemeClr>
              </a:gs>
            </a:gsLst>
            <a:lin ang="2700000" scaled="1"/>
          </a:gradFill>
          <a:ln w="12700">
            <a:solidFill>
              <a:schemeClr val="accent2"/>
            </a:solidFill>
            <a:miter lim="800000"/>
            <a:headEnd type="none" w="sm" len="sm"/>
            <a:tailEnd type="none" w="sm" len="sm"/>
          </a:ln>
          <a:effectLst/>
        </p:spPr>
        <p:txBody>
          <a:bodyPr anchor="ctr"/>
          <a:lstStyle/>
          <a:p>
            <a:pPr eaLnBrk="0" hangingPunct="0"/>
            <a:r>
              <a:rPr lang="fr-FR" sz="1800" b="1" smtClean="0">
                <a:latin typeface="Segoe Semibold" pitchFamily="34" charset="0"/>
              </a:rPr>
              <a:t>WMP</a:t>
            </a:r>
            <a:endParaRPr lang="fr-FR" sz="1800" b="1">
              <a:latin typeface="Segoe Semibold" pitchFamily="34" charset="0"/>
            </a:endParaRPr>
          </a:p>
        </p:txBody>
      </p:sp>
      <p:sp>
        <p:nvSpPr>
          <p:cNvPr id="1024005" name="Line 5"/>
          <p:cNvSpPr>
            <a:spLocks noChangeShapeType="1"/>
          </p:cNvSpPr>
          <p:nvPr/>
        </p:nvSpPr>
        <p:spPr bwMode="invGray">
          <a:xfrm>
            <a:off x="1692275" y="5575300"/>
            <a:ext cx="0" cy="820738"/>
          </a:xfrm>
          <a:prstGeom prst="line">
            <a:avLst/>
          </a:prstGeom>
          <a:noFill/>
          <a:ln w="28575">
            <a:solidFill>
              <a:schemeClr val="tx1"/>
            </a:solidFill>
            <a:round/>
            <a:headEnd/>
            <a:tailEnd/>
          </a:ln>
          <a:effectLst/>
        </p:spPr>
        <p:txBody>
          <a:bodyPr wrap="none">
            <a:spAutoFit/>
          </a:bodyPr>
          <a:lstStyle/>
          <a:p>
            <a:endParaRPr lang="fr-FR"/>
          </a:p>
        </p:txBody>
      </p:sp>
      <p:sp>
        <p:nvSpPr>
          <p:cNvPr id="1024006" name="Line 6"/>
          <p:cNvSpPr>
            <a:spLocks noChangeShapeType="1"/>
          </p:cNvSpPr>
          <p:nvPr/>
        </p:nvSpPr>
        <p:spPr bwMode="invGray">
          <a:xfrm>
            <a:off x="4014788" y="5575300"/>
            <a:ext cx="0" cy="820738"/>
          </a:xfrm>
          <a:prstGeom prst="line">
            <a:avLst/>
          </a:prstGeom>
          <a:noFill/>
          <a:ln w="28575">
            <a:solidFill>
              <a:schemeClr val="tx1"/>
            </a:solidFill>
            <a:round/>
            <a:headEnd/>
            <a:tailEnd/>
          </a:ln>
          <a:effectLst/>
        </p:spPr>
        <p:txBody>
          <a:bodyPr wrap="none">
            <a:spAutoFit/>
          </a:bodyPr>
          <a:lstStyle/>
          <a:p>
            <a:endParaRPr lang="fr-FR"/>
          </a:p>
        </p:txBody>
      </p:sp>
      <p:sp>
        <p:nvSpPr>
          <p:cNvPr id="1024007" name="Rectangle 7"/>
          <p:cNvSpPr>
            <a:spLocks noChangeArrowheads="1"/>
          </p:cNvSpPr>
          <p:nvPr/>
        </p:nvSpPr>
        <p:spPr bwMode="auto">
          <a:xfrm>
            <a:off x="2667000" y="5857875"/>
            <a:ext cx="557213" cy="292100"/>
          </a:xfrm>
          <a:prstGeom prst="rect">
            <a:avLst/>
          </a:prstGeom>
          <a:gradFill rotWithShape="0">
            <a:gsLst>
              <a:gs pos="0">
                <a:schemeClr val="accent2">
                  <a:gamma/>
                  <a:shade val="63529"/>
                  <a:invGamma/>
                </a:schemeClr>
              </a:gs>
              <a:gs pos="50000">
                <a:schemeClr val="accent2">
                  <a:alpha val="60001"/>
                </a:schemeClr>
              </a:gs>
              <a:gs pos="100000">
                <a:schemeClr val="accent2">
                  <a:gamma/>
                  <a:shade val="63529"/>
                  <a:invGamma/>
                </a:schemeClr>
              </a:gs>
            </a:gsLst>
            <a:lin ang="2700000" scaled="1"/>
          </a:gradFill>
          <a:ln w="12700">
            <a:solidFill>
              <a:schemeClr val="accent2"/>
            </a:solidFill>
            <a:miter lim="800000"/>
            <a:headEnd type="none" w="sm" len="sm"/>
            <a:tailEnd type="none" w="sm" len="sm"/>
          </a:ln>
          <a:effectLst/>
        </p:spPr>
        <p:txBody>
          <a:bodyPr anchor="ctr"/>
          <a:lstStyle/>
          <a:p>
            <a:pPr eaLnBrk="0" hangingPunct="0"/>
            <a:endParaRPr lang="fr-FR" sz="1800" b="1">
              <a:latin typeface="Segoe Semibold" pitchFamily="34" charset="0"/>
            </a:endParaRPr>
          </a:p>
        </p:txBody>
      </p:sp>
      <p:sp>
        <p:nvSpPr>
          <p:cNvPr id="1024008" name="Line 8"/>
          <p:cNvSpPr>
            <a:spLocks noChangeShapeType="1"/>
          </p:cNvSpPr>
          <p:nvPr/>
        </p:nvSpPr>
        <p:spPr bwMode="invGray">
          <a:xfrm>
            <a:off x="6326188" y="5576888"/>
            <a:ext cx="0" cy="820737"/>
          </a:xfrm>
          <a:prstGeom prst="line">
            <a:avLst/>
          </a:prstGeom>
          <a:noFill/>
          <a:ln w="28575">
            <a:solidFill>
              <a:schemeClr val="tx1"/>
            </a:solidFill>
            <a:round/>
            <a:headEnd/>
            <a:tailEnd/>
          </a:ln>
          <a:effectLst/>
        </p:spPr>
        <p:txBody>
          <a:bodyPr wrap="none">
            <a:spAutoFit/>
          </a:bodyPr>
          <a:lstStyle/>
          <a:p>
            <a:endParaRPr lang="fr-FR"/>
          </a:p>
        </p:txBody>
      </p:sp>
      <p:sp>
        <p:nvSpPr>
          <p:cNvPr id="1024009" name="Text Box 9"/>
          <p:cNvSpPr txBox="1">
            <a:spLocks noChangeArrowheads="1"/>
          </p:cNvSpPr>
          <p:nvPr/>
        </p:nvSpPr>
        <p:spPr bwMode="invGray">
          <a:xfrm>
            <a:off x="3298825" y="5113338"/>
            <a:ext cx="1359668" cy="301621"/>
          </a:xfrm>
          <a:prstGeom prst="rect">
            <a:avLst/>
          </a:prstGeom>
          <a:noFill/>
          <a:ln w="28575" algn="ctr">
            <a:noFill/>
            <a:miter lim="800000"/>
            <a:headEnd/>
            <a:tailEnd/>
          </a:ln>
          <a:effectLst/>
        </p:spPr>
        <p:txBody>
          <a:bodyPr wrap="none">
            <a:spAutoFit/>
          </a:bodyPr>
          <a:lstStyle/>
          <a:p>
            <a:r>
              <a:rPr lang="fr-FR" smtClean="0">
                <a:effectLst>
                  <a:outerShdw blurRad="38100" dist="38100" dir="2700000" algn="tl">
                    <a:srgbClr val="000000"/>
                  </a:outerShdw>
                </a:effectLst>
              </a:rPr>
              <a:t>E/S en cours</a:t>
            </a:r>
            <a:endParaRPr lang="fr-FR">
              <a:effectLst>
                <a:outerShdw blurRad="38100" dist="38100" dir="2700000" algn="tl">
                  <a:srgbClr val="000000"/>
                </a:outerShdw>
              </a:effectLst>
            </a:endParaRPr>
          </a:p>
        </p:txBody>
      </p:sp>
      <p:sp>
        <p:nvSpPr>
          <p:cNvPr id="1024010" name="Line 10"/>
          <p:cNvSpPr>
            <a:spLocks noChangeShapeType="1"/>
          </p:cNvSpPr>
          <p:nvPr/>
        </p:nvSpPr>
        <p:spPr bwMode="invGray">
          <a:xfrm flipH="1">
            <a:off x="3021013" y="5430838"/>
            <a:ext cx="669925" cy="398462"/>
          </a:xfrm>
          <a:prstGeom prst="line">
            <a:avLst/>
          </a:prstGeom>
          <a:noFill/>
          <a:ln w="28575">
            <a:solidFill>
              <a:schemeClr val="tx1"/>
            </a:solidFill>
            <a:round/>
            <a:headEnd/>
            <a:tailEnd type="triangle" w="med" len="med"/>
          </a:ln>
          <a:effectLst/>
        </p:spPr>
        <p:txBody>
          <a:bodyPr>
            <a:spAutoFit/>
          </a:bodyPr>
          <a:lstStyle/>
          <a:p>
            <a:endParaRPr lang="fr-FR"/>
          </a:p>
        </p:txBody>
      </p:sp>
      <p:sp>
        <p:nvSpPr>
          <p:cNvPr id="1024011" name="Line 11"/>
          <p:cNvSpPr>
            <a:spLocks noChangeShapeType="1"/>
          </p:cNvSpPr>
          <p:nvPr/>
        </p:nvSpPr>
        <p:spPr bwMode="invGray">
          <a:xfrm>
            <a:off x="4392613" y="5372100"/>
            <a:ext cx="825500" cy="447675"/>
          </a:xfrm>
          <a:prstGeom prst="line">
            <a:avLst/>
          </a:prstGeom>
          <a:noFill/>
          <a:ln w="28575">
            <a:solidFill>
              <a:schemeClr val="tx1"/>
            </a:solidFill>
            <a:round/>
            <a:headEnd/>
            <a:tailEnd type="triangle" w="med" len="med"/>
          </a:ln>
          <a:effectLst/>
        </p:spPr>
        <p:txBody>
          <a:bodyPr>
            <a:spAutoFit/>
          </a:bodyPr>
          <a:lstStyle/>
          <a:p>
            <a:endParaRPr lang="fr-FR"/>
          </a:p>
        </p:txBody>
      </p:sp>
      <p:sp>
        <p:nvSpPr>
          <p:cNvPr id="1024012" name="Text Box 12"/>
          <p:cNvSpPr txBox="1">
            <a:spLocks noChangeArrowheads="1"/>
          </p:cNvSpPr>
          <p:nvPr/>
        </p:nvSpPr>
        <p:spPr bwMode="invGray">
          <a:xfrm>
            <a:off x="2411413" y="6408738"/>
            <a:ext cx="1473480" cy="301621"/>
          </a:xfrm>
          <a:prstGeom prst="rect">
            <a:avLst/>
          </a:prstGeom>
          <a:noFill/>
          <a:ln w="28575" algn="ctr">
            <a:noFill/>
            <a:miter lim="800000"/>
            <a:headEnd/>
            <a:tailEnd/>
          </a:ln>
          <a:effectLst/>
        </p:spPr>
        <p:txBody>
          <a:bodyPr wrap="none">
            <a:spAutoFit/>
          </a:bodyPr>
          <a:lstStyle/>
          <a:p>
            <a:r>
              <a:rPr lang="fr-FR" smtClean="0">
                <a:effectLst>
                  <a:outerShdw blurRad="38100" dist="38100" dir="2700000" algn="tl">
                    <a:srgbClr val="000000"/>
                  </a:outerShdw>
                </a:effectLst>
              </a:rPr>
              <a:t>E/S réservées</a:t>
            </a:r>
            <a:endParaRPr lang="fr-FR">
              <a:effectLst>
                <a:outerShdw blurRad="38100" dist="38100" dir="2700000" algn="tl">
                  <a:srgbClr val="000000"/>
                </a:outerShdw>
              </a:effectLst>
            </a:endParaRPr>
          </a:p>
        </p:txBody>
      </p:sp>
      <p:sp>
        <p:nvSpPr>
          <p:cNvPr id="1024013" name="Line 13"/>
          <p:cNvSpPr>
            <a:spLocks noChangeShapeType="1"/>
          </p:cNvSpPr>
          <p:nvPr/>
        </p:nvSpPr>
        <p:spPr bwMode="invGray">
          <a:xfrm flipH="1" flipV="1">
            <a:off x="2393950" y="6172200"/>
            <a:ext cx="58738" cy="203200"/>
          </a:xfrm>
          <a:prstGeom prst="line">
            <a:avLst/>
          </a:prstGeom>
          <a:noFill/>
          <a:ln w="28575">
            <a:solidFill>
              <a:schemeClr val="tx1"/>
            </a:solidFill>
            <a:round/>
            <a:headEnd/>
            <a:tailEnd type="triangle" w="med" len="med"/>
          </a:ln>
          <a:effectLst/>
        </p:spPr>
        <p:txBody>
          <a:bodyPr wrap="none">
            <a:spAutoFit/>
          </a:bodyPr>
          <a:lstStyle/>
          <a:p>
            <a:endParaRPr lang="fr-FR"/>
          </a:p>
        </p:txBody>
      </p:sp>
      <p:sp>
        <p:nvSpPr>
          <p:cNvPr id="1024014" name="Line 14"/>
          <p:cNvSpPr>
            <a:spLocks noChangeShapeType="1"/>
          </p:cNvSpPr>
          <p:nvPr/>
        </p:nvSpPr>
        <p:spPr bwMode="invGray">
          <a:xfrm flipV="1">
            <a:off x="3894138" y="6223000"/>
            <a:ext cx="720725" cy="322263"/>
          </a:xfrm>
          <a:prstGeom prst="line">
            <a:avLst/>
          </a:prstGeom>
          <a:noFill/>
          <a:ln w="28575">
            <a:solidFill>
              <a:schemeClr val="tx1"/>
            </a:solidFill>
            <a:round/>
            <a:headEnd/>
            <a:tailEnd type="triangle" w="med" len="med"/>
          </a:ln>
          <a:effectLst/>
        </p:spPr>
        <p:txBody>
          <a:bodyPr wrap="none">
            <a:spAutoFit/>
          </a:bodyPr>
          <a:lstStyle/>
          <a:p>
            <a:endParaRPr lang="fr-FR"/>
          </a:p>
        </p:txBody>
      </p:sp>
      <p:sp>
        <p:nvSpPr>
          <p:cNvPr id="1024015" name="Rectangle 15"/>
          <p:cNvSpPr>
            <a:spLocks noChangeArrowheads="1"/>
          </p:cNvSpPr>
          <p:nvPr/>
        </p:nvSpPr>
        <p:spPr bwMode="auto">
          <a:xfrm>
            <a:off x="1701800" y="5857875"/>
            <a:ext cx="962025" cy="292100"/>
          </a:xfrm>
          <a:prstGeom prst="rect">
            <a:avLst/>
          </a:prstGeom>
          <a:gradFill rotWithShape="0">
            <a:gsLst>
              <a:gs pos="0">
                <a:schemeClr val="hlink">
                  <a:gamma/>
                  <a:shade val="63529"/>
                  <a:invGamma/>
                </a:schemeClr>
              </a:gs>
              <a:gs pos="50000">
                <a:schemeClr val="hlink">
                  <a:alpha val="60001"/>
                </a:schemeClr>
              </a:gs>
              <a:gs pos="100000">
                <a:schemeClr val="hlink">
                  <a:gamma/>
                  <a:shade val="63529"/>
                  <a:invGamma/>
                </a:schemeClr>
              </a:gs>
            </a:gsLst>
            <a:lin ang="2700000" scaled="1"/>
          </a:gradFill>
          <a:ln w="12700">
            <a:solidFill>
              <a:schemeClr val="accent2"/>
            </a:solidFill>
            <a:miter lim="800000"/>
            <a:headEnd type="none" w="sm" len="sm"/>
            <a:tailEnd type="none" w="sm" len="sm"/>
          </a:ln>
          <a:effectLst/>
        </p:spPr>
        <p:txBody>
          <a:bodyPr anchor="ctr"/>
          <a:lstStyle/>
          <a:p>
            <a:pPr eaLnBrk="0" hangingPunct="0"/>
            <a:r>
              <a:rPr lang="fr-FR" sz="1800" b="1" smtClean="0">
                <a:latin typeface="Segoe Semibold" pitchFamily="34" charset="0"/>
              </a:rPr>
              <a:t>WMP</a:t>
            </a:r>
            <a:endParaRPr lang="fr-FR" sz="1800" b="1">
              <a:latin typeface="Segoe Semibold" pitchFamily="34" charset="0"/>
            </a:endParaRPr>
          </a:p>
        </p:txBody>
      </p:sp>
      <p:sp>
        <p:nvSpPr>
          <p:cNvPr id="1024016" name="Rectangle 16"/>
          <p:cNvSpPr>
            <a:spLocks noChangeArrowheads="1"/>
          </p:cNvSpPr>
          <p:nvPr/>
        </p:nvSpPr>
        <p:spPr bwMode="auto">
          <a:xfrm>
            <a:off x="5549900" y="5857875"/>
            <a:ext cx="769938" cy="292100"/>
          </a:xfrm>
          <a:prstGeom prst="rect">
            <a:avLst/>
          </a:prstGeom>
          <a:gradFill rotWithShape="0">
            <a:gsLst>
              <a:gs pos="0">
                <a:schemeClr val="hlink">
                  <a:gamma/>
                  <a:shade val="63529"/>
                  <a:invGamma/>
                </a:schemeClr>
              </a:gs>
              <a:gs pos="50000">
                <a:schemeClr val="hlink">
                  <a:alpha val="60001"/>
                </a:schemeClr>
              </a:gs>
              <a:gs pos="100000">
                <a:schemeClr val="hlink">
                  <a:gamma/>
                  <a:shade val="63529"/>
                  <a:invGamma/>
                </a:schemeClr>
              </a:gs>
            </a:gsLst>
            <a:lin ang="2700000" scaled="1"/>
          </a:gradFill>
          <a:ln w="12700">
            <a:solidFill>
              <a:schemeClr val="accent2"/>
            </a:solidFill>
            <a:miter lim="800000"/>
            <a:headEnd type="none" w="sm" len="sm"/>
            <a:tailEnd type="none" w="sm" len="sm"/>
          </a:ln>
          <a:effectLst/>
        </p:spPr>
        <p:txBody>
          <a:bodyPr anchor="ctr"/>
          <a:lstStyle/>
          <a:p>
            <a:pPr eaLnBrk="0" hangingPunct="0"/>
            <a:r>
              <a:rPr lang="fr-FR" sz="1800" b="1" smtClean="0">
                <a:latin typeface="Segoe Semibold" pitchFamily="34" charset="0"/>
              </a:rPr>
              <a:t>WMP</a:t>
            </a:r>
            <a:endParaRPr lang="fr-FR" sz="1800" b="1">
              <a:latin typeface="Segoe Semibold" pitchFamily="34" charset="0"/>
            </a:endParaRPr>
          </a:p>
        </p:txBody>
      </p:sp>
      <p:sp>
        <p:nvSpPr>
          <p:cNvPr id="1024017" name="Rectangle 17"/>
          <p:cNvSpPr>
            <a:spLocks noChangeArrowheads="1"/>
          </p:cNvSpPr>
          <p:nvPr/>
        </p:nvSpPr>
        <p:spPr bwMode="auto">
          <a:xfrm>
            <a:off x="4986338" y="5857875"/>
            <a:ext cx="557212" cy="292100"/>
          </a:xfrm>
          <a:prstGeom prst="rect">
            <a:avLst/>
          </a:prstGeom>
          <a:gradFill rotWithShape="0">
            <a:gsLst>
              <a:gs pos="0">
                <a:schemeClr val="accent2">
                  <a:gamma/>
                  <a:shade val="63529"/>
                  <a:invGamma/>
                </a:schemeClr>
              </a:gs>
              <a:gs pos="50000">
                <a:schemeClr val="accent2">
                  <a:alpha val="60001"/>
                </a:schemeClr>
              </a:gs>
              <a:gs pos="100000">
                <a:schemeClr val="accent2">
                  <a:gamma/>
                  <a:shade val="63529"/>
                  <a:invGamma/>
                </a:schemeClr>
              </a:gs>
            </a:gsLst>
            <a:lin ang="2700000" scaled="1"/>
          </a:gradFill>
          <a:ln w="12700">
            <a:solidFill>
              <a:schemeClr val="accent2"/>
            </a:solidFill>
            <a:miter lim="800000"/>
            <a:headEnd type="none" w="sm" len="sm"/>
            <a:tailEnd type="none" w="sm" len="sm"/>
          </a:ln>
          <a:effectLst/>
        </p:spPr>
        <p:txBody>
          <a:bodyPr anchor="ctr"/>
          <a:lstStyle/>
          <a:p>
            <a:pPr eaLnBrk="0" hangingPunct="0"/>
            <a:endParaRPr lang="fr-FR" sz="1800" b="1">
              <a:latin typeface="Segoe Semibold" pitchFamily="34" charset="0"/>
            </a:endParaRPr>
          </a:p>
        </p:txBody>
      </p:sp>
      <p:sp>
        <p:nvSpPr>
          <p:cNvPr id="1024018" name="Rectangle 18"/>
          <p:cNvSpPr>
            <a:spLocks noChangeArrowheads="1"/>
          </p:cNvSpPr>
          <p:nvPr/>
        </p:nvSpPr>
        <p:spPr bwMode="auto">
          <a:xfrm>
            <a:off x="4021138" y="5857875"/>
            <a:ext cx="962025" cy="292100"/>
          </a:xfrm>
          <a:prstGeom prst="rect">
            <a:avLst/>
          </a:prstGeom>
          <a:gradFill rotWithShape="0">
            <a:gsLst>
              <a:gs pos="0">
                <a:schemeClr val="hlink">
                  <a:gamma/>
                  <a:shade val="63529"/>
                  <a:invGamma/>
                </a:schemeClr>
              </a:gs>
              <a:gs pos="50000">
                <a:schemeClr val="hlink">
                  <a:alpha val="60001"/>
                </a:schemeClr>
              </a:gs>
              <a:gs pos="100000">
                <a:schemeClr val="hlink">
                  <a:gamma/>
                  <a:shade val="63529"/>
                  <a:invGamma/>
                </a:schemeClr>
              </a:gs>
            </a:gsLst>
            <a:lin ang="2700000" scaled="1"/>
          </a:gradFill>
          <a:ln w="12700">
            <a:solidFill>
              <a:schemeClr val="accent2"/>
            </a:solidFill>
            <a:miter lim="800000"/>
            <a:headEnd type="none" w="sm" len="sm"/>
            <a:tailEnd type="none" w="sm" len="sm"/>
          </a:ln>
          <a:effectLst/>
        </p:spPr>
        <p:txBody>
          <a:bodyPr anchor="ctr"/>
          <a:lstStyle/>
          <a:p>
            <a:pPr eaLnBrk="0" hangingPunct="0"/>
            <a:r>
              <a:rPr lang="fr-FR" sz="1800" b="1" smtClean="0">
                <a:latin typeface="Segoe Semibold" pitchFamily="34" charset="0"/>
              </a:rPr>
              <a:t>WMP</a:t>
            </a:r>
            <a:endParaRPr lang="fr-FR" sz="1800" b="1">
              <a:latin typeface="Segoe Semibold" pitchFamily="34" charset="0"/>
            </a:endParaRPr>
          </a:p>
        </p:txBody>
      </p:sp>
      <p:sp>
        <p:nvSpPr>
          <p:cNvPr id="1024019" name="Line 19"/>
          <p:cNvSpPr>
            <a:spLocks noChangeShapeType="1"/>
          </p:cNvSpPr>
          <p:nvPr/>
        </p:nvSpPr>
        <p:spPr bwMode="auto">
          <a:xfrm flipV="1">
            <a:off x="3448050" y="6218238"/>
            <a:ext cx="217488" cy="174625"/>
          </a:xfrm>
          <a:prstGeom prst="line">
            <a:avLst/>
          </a:prstGeom>
          <a:noFill/>
          <a:ln w="25400">
            <a:solidFill>
              <a:schemeClr val="tx1"/>
            </a:solidFill>
            <a:round/>
            <a:headEnd/>
            <a:tailEnd type="triangle" w="med" len="med"/>
          </a:ln>
          <a:effectLst/>
        </p:spPr>
        <p:txBody>
          <a:bodyPr/>
          <a:lstStyle/>
          <a:p>
            <a:endParaRPr lang="fr-FR"/>
          </a:p>
        </p:txBody>
      </p:sp>
      <p:sp>
        <p:nvSpPr>
          <p:cNvPr id="1024020" name="Line 20"/>
          <p:cNvSpPr>
            <a:spLocks noChangeShapeType="1"/>
          </p:cNvSpPr>
          <p:nvPr/>
        </p:nvSpPr>
        <p:spPr bwMode="invGray">
          <a:xfrm flipV="1">
            <a:off x="3951288" y="6237288"/>
            <a:ext cx="1670050" cy="382587"/>
          </a:xfrm>
          <a:prstGeom prst="line">
            <a:avLst/>
          </a:prstGeom>
          <a:noFill/>
          <a:ln w="28575">
            <a:solidFill>
              <a:schemeClr val="tx1"/>
            </a:solidFill>
            <a:round/>
            <a:headEnd/>
            <a:tailEnd type="triangle" w="med" len="med"/>
          </a:ln>
          <a:effectLst/>
        </p:spPr>
        <p:txBody>
          <a:bodyPr>
            <a:spAutoFit/>
          </a:bodyPr>
          <a:lstStyle/>
          <a:p>
            <a:endParaRPr lang="fr-FR"/>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050" name="Rectangle 2"/>
          <p:cNvSpPr>
            <a:spLocks noGrp="1" noChangeArrowheads="1"/>
          </p:cNvSpPr>
          <p:nvPr>
            <p:ph type="title"/>
          </p:nvPr>
        </p:nvSpPr>
        <p:spPr>
          <a:xfrm>
            <a:off x="381000" y="228600"/>
            <a:ext cx="8382000" cy="1190625"/>
          </a:xfrm>
        </p:spPr>
        <p:txBody>
          <a:bodyPr/>
          <a:lstStyle/>
          <a:p>
            <a:r>
              <a:rPr lang="fr-FR" noProof="0" dirty="0" smtClean="0"/>
              <a:t>User-Mode Driver Framework (UMDF)</a:t>
            </a:r>
            <a:endParaRPr lang="fr-FR" noProof="0" dirty="0"/>
          </a:p>
        </p:txBody>
      </p:sp>
      <p:sp>
        <p:nvSpPr>
          <p:cNvPr id="1026051" name="Rectangle 3"/>
          <p:cNvSpPr>
            <a:spLocks noGrp="1" noChangeArrowheads="1"/>
          </p:cNvSpPr>
          <p:nvPr>
            <p:ph type="body" idx="1"/>
          </p:nvPr>
        </p:nvSpPr>
        <p:spPr>
          <a:xfrm>
            <a:off x="381000" y="1417638"/>
            <a:ext cx="8410575" cy="4875181"/>
          </a:xfrm>
        </p:spPr>
        <p:txBody>
          <a:bodyPr/>
          <a:lstStyle/>
          <a:p>
            <a:r>
              <a:rPr lang="fr-FR" sz="2400" noProof="0" dirty="0" smtClean="0"/>
              <a:t>Problème : les drivers en mode </a:t>
            </a:r>
            <a:r>
              <a:rPr lang="fr-FR" sz="2400" i="1" noProof="0" dirty="0" err="1" smtClean="0"/>
              <a:t>kernel</a:t>
            </a:r>
            <a:r>
              <a:rPr lang="fr-FR" sz="2400" i="1" noProof="0" dirty="0" smtClean="0"/>
              <a:t> </a:t>
            </a:r>
            <a:r>
              <a:rPr lang="fr-FR" sz="2400" noProof="0" dirty="0" smtClean="0"/>
              <a:t>bogués provoquent des crashes de Windows ou permettent une élévation de privilège</a:t>
            </a:r>
          </a:p>
          <a:p>
            <a:r>
              <a:rPr lang="fr-FR" sz="2400" noProof="0" dirty="0" smtClean="0"/>
              <a:t>UMDF au sein de Windows Vista supporte la migration de certains drivers USB, </a:t>
            </a:r>
            <a:r>
              <a:rPr lang="fr-FR" sz="2400" noProof="0" dirty="0" err="1" smtClean="0"/>
              <a:t>bluetooth</a:t>
            </a:r>
            <a:r>
              <a:rPr lang="fr-FR" sz="2400" noProof="0" dirty="0" smtClean="0"/>
              <a:t> et  IP en mode </a:t>
            </a:r>
            <a:r>
              <a:rPr lang="fr-FR" sz="2400" i="1" noProof="0" dirty="0" smtClean="0"/>
              <a:t>user</a:t>
            </a:r>
            <a:endParaRPr lang="fr-FR" sz="2400" noProof="0" dirty="0" smtClean="0"/>
          </a:p>
          <a:p>
            <a:pPr lvl="1"/>
            <a:r>
              <a:rPr lang="fr-FR" sz="2000" noProof="0" dirty="0" smtClean="0"/>
              <a:t>Les bogues dans les drivers ne provoquent plus de crash</a:t>
            </a:r>
            <a:endParaRPr lang="fr-FR" sz="1800" noProof="0" dirty="0" smtClean="0"/>
          </a:p>
          <a:p>
            <a:pPr lvl="1"/>
            <a:r>
              <a:rPr lang="fr-FR" sz="2000" noProof="0" dirty="0" smtClean="0"/>
              <a:t>Les drivers en mode </a:t>
            </a:r>
            <a:r>
              <a:rPr lang="fr-FR" sz="2000" i="1" noProof="0" dirty="0" smtClean="0"/>
              <a:t>user</a:t>
            </a:r>
            <a:r>
              <a:rPr lang="fr-FR" sz="2000" noProof="0" dirty="0" smtClean="0"/>
              <a:t> peuvent être redémarrés de façon transparente</a:t>
            </a:r>
          </a:p>
          <a:p>
            <a:r>
              <a:rPr lang="fr-FR" sz="2400" noProof="0" dirty="0" smtClean="0"/>
              <a:t>Périphériques supportés : </a:t>
            </a:r>
          </a:p>
          <a:p>
            <a:pPr lvl="1"/>
            <a:r>
              <a:rPr lang="fr-FR" sz="2000" noProof="0" dirty="0" smtClean="0"/>
              <a:t>Caméras numériques</a:t>
            </a:r>
          </a:p>
          <a:p>
            <a:pPr lvl="1"/>
            <a:r>
              <a:rPr lang="fr-FR" sz="2000" noProof="0" dirty="0" smtClean="0"/>
              <a:t>Baladeurs numériques</a:t>
            </a:r>
          </a:p>
          <a:p>
            <a:pPr lvl="1"/>
            <a:r>
              <a:rPr lang="fr-FR" sz="2000" noProof="0" dirty="0" smtClean="0"/>
              <a:t>Téléphone mobile</a:t>
            </a:r>
          </a:p>
          <a:p>
            <a:pPr lvl="1"/>
            <a:r>
              <a:rPr lang="fr-FR" sz="2000" noProof="0" dirty="0" smtClean="0"/>
              <a:t>Assistants personnels (PDA)</a:t>
            </a:r>
            <a:endParaRPr lang="fr-FR" sz="2000" noProof="0" dirty="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7266" name="Rectangle 2"/>
          <p:cNvSpPr>
            <a:spLocks noGrp="1" noChangeArrowheads="1"/>
          </p:cNvSpPr>
          <p:nvPr>
            <p:ph type="title"/>
          </p:nvPr>
        </p:nvSpPr>
        <p:spPr/>
        <p:txBody>
          <a:bodyPr/>
          <a:lstStyle/>
          <a:p>
            <a:r>
              <a:rPr lang="fr-FR" noProof="0" dirty="0" smtClean="0"/>
              <a:t>Sommaire</a:t>
            </a:r>
            <a:endParaRPr lang="fr-FR" noProof="0" dirty="0"/>
          </a:p>
        </p:txBody>
      </p:sp>
      <p:sp>
        <p:nvSpPr>
          <p:cNvPr id="907267" name="Rectangle 3"/>
          <p:cNvSpPr>
            <a:spLocks noGrp="1" noChangeArrowheads="1"/>
          </p:cNvSpPr>
          <p:nvPr>
            <p:ph type="body" idx="1"/>
          </p:nvPr>
        </p:nvSpPr>
        <p:spPr>
          <a:xfrm>
            <a:off x="381000" y="1417638"/>
            <a:ext cx="8410575" cy="4065587"/>
          </a:xfrm>
        </p:spPr>
        <p:txBody>
          <a:bodyPr/>
          <a:lstStyle/>
          <a:p>
            <a:r>
              <a:rPr lang="fr-FR" noProof="0" dirty="0" smtClean="0"/>
              <a:t>Introduction</a:t>
            </a:r>
          </a:p>
          <a:p>
            <a:r>
              <a:rPr lang="fr-FR" noProof="0" dirty="0" smtClean="0"/>
              <a:t>Processus et Threads</a:t>
            </a:r>
          </a:p>
          <a:p>
            <a:r>
              <a:rPr lang="fr-FR" noProof="0" dirty="0" smtClean="0"/>
              <a:t>Entrées / Sorties et système de fichier</a:t>
            </a:r>
          </a:p>
          <a:p>
            <a:r>
              <a:rPr lang="fr-FR" noProof="0" dirty="0" smtClean="0"/>
              <a:t>Gestion de la mémoire</a:t>
            </a:r>
          </a:p>
          <a:p>
            <a:r>
              <a:rPr lang="fr-FR" noProof="0" dirty="0" smtClean="0"/>
              <a:t>Démarrage </a:t>
            </a:r>
            <a:r>
              <a:rPr lang="fr-FR" dirty="0" smtClean="0"/>
              <a:t>et arrêt</a:t>
            </a:r>
            <a:endParaRPr lang="fr-FR" noProof="0" dirty="0" smtClean="0"/>
          </a:p>
          <a:p>
            <a:r>
              <a:rPr lang="fr-FR" noProof="0" dirty="0" smtClean="0"/>
              <a:t>Fiabilité et récupération</a:t>
            </a:r>
          </a:p>
          <a:p>
            <a:r>
              <a:rPr lang="fr-FR" noProof="0" dirty="0" smtClean="0"/>
              <a:t>Sécurité</a:t>
            </a:r>
          </a:p>
          <a:p>
            <a:endParaRPr lang="fr-FR" noProof="0" dirty="0"/>
          </a:p>
        </p:txBody>
      </p:sp>
      <p:sp>
        <p:nvSpPr>
          <p:cNvPr id="907268" name="Rectangle 4"/>
          <p:cNvSpPr>
            <a:spLocks noChangeArrowheads="1"/>
          </p:cNvSpPr>
          <p:nvPr/>
        </p:nvSpPr>
        <p:spPr bwMode="auto">
          <a:xfrm>
            <a:off x="328613" y="1398588"/>
            <a:ext cx="4765675" cy="539750"/>
          </a:xfrm>
          <a:prstGeom prst="rect">
            <a:avLst/>
          </a:prstGeom>
          <a:noFill/>
          <a:ln w="28575" algn="ctr">
            <a:solidFill>
              <a:schemeClr val="folHlink"/>
            </a:solidFill>
            <a:miter lim="800000"/>
            <a:headEnd/>
            <a:tailEnd/>
          </a:ln>
          <a:effectLst/>
        </p:spPr>
        <p:txBody>
          <a:bodyPr wrap="none" anchor="ctr"/>
          <a:lstStyle/>
          <a:p>
            <a:endParaRPr lang="fr-FR"/>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074" name="Rectangle 2"/>
          <p:cNvSpPr>
            <a:spLocks noGrp="1" noChangeArrowheads="1"/>
          </p:cNvSpPr>
          <p:nvPr>
            <p:ph type="title"/>
          </p:nvPr>
        </p:nvSpPr>
        <p:spPr/>
        <p:txBody>
          <a:bodyPr/>
          <a:lstStyle/>
          <a:p>
            <a:r>
              <a:rPr lang="fr-FR" dirty="0" smtClean="0"/>
              <a:t>Architecture UMDF</a:t>
            </a:r>
            <a:endParaRPr lang="fr-FR" noProof="0" dirty="0"/>
          </a:p>
        </p:txBody>
      </p:sp>
      <p:sp>
        <p:nvSpPr>
          <p:cNvPr id="1027075" name="Rectangle 3"/>
          <p:cNvSpPr>
            <a:spLocks noGrp="1" noChangeArrowheads="1"/>
          </p:cNvSpPr>
          <p:nvPr>
            <p:ph type="body" idx="1"/>
          </p:nvPr>
        </p:nvSpPr>
        <p:spPr>
          <a:xfrm>
            <a:off x="381000" y="1209675"/>
            <a:ext cx="8410575" cy="2585323"/>
          </a:xfrm>
        </p:spPr>
        <p:txBody>
          <a:bodyPr/>
          <a:lstStyle/>
          <a:p>
            <a:r>
              <a:rPr lang="fr-FR" sz="2400" dirty="0" smtClean="0"/>
              <a:t>Le </a:t>
            </a:r>
            <a:r>
              <a:rPr lang="fr-FR" sz="2400" noProof="0" dirty="0" smtClean="0"/>
              <a:t>driver s’exécute dans un processus hôte dédié</a:t>
            </a:r>
          </a:p>
          <a:p>
            <a:pPr lvl="1"/>
            <a:r>
              <a:rPr lang="fr-FR" sz="2000" dirty="0" smtClean="0"/>
              <a:t>Créé </a:t>
            </a:r>
            <a:r>
              <a:rPr lang="fr-FR" sz="2000" noProof="0" dirty="0" smtClean="0"/>
              <a:t>par le service UMDF</a:t>
            </a:r>
          </a:p>
          <a:p>
            <a:pPr lvl="1"/>
            <a:r>
              <a:rPr lang="fr-FR" sz="2000" noProof="0" dirty="0" smtClean="0"/>
              <a:t>Ne peut accéder directement au hardware ou à la mémoire </a:t>
            </a:r>
            <a:r>
              <a:rPr lang="fr-FR" sz="2000" i="1" noProof="0" dirty="0" err="1" smtClean="0"/>
              <a:t>kernel</a:t>
            </a:r>
            <a:endParaRPr lang="fr-FR" sz="2000" noProof="0" dirty="0" smtClean="0"/>
          </a:p>
          <a:p>
            <a:pPr lvl="1"/>
            <a:r>
              <a:rPr lang="fr-FR" sz="2000" noProof="0" dirty="0" smtClean="0"/>
              <a:t>S’exécute </a:t>
            </a:r>
            <a:r>
              <a:rPr lang="fr-FR" sz="2000" dirty="0" smtClean="0"/>
              <a:t>sous le compte </a:t>
            </a:r>
            <a:r>
              <a:rPr lang="fr-FR" sz="2000" i="1" noProof="0" dirty="0" smtClean="0"/>
              <a:t>Local Service</a:t>
            </a:r>
            <a:r>
              <a:rPr lang="fr-FR" sz="2000" noProof="0" dirty="0" smtClean="0"/>
              <a:t> pour éviter l’élévation de privilège</a:t>
            </a:r>
          </a:p>
          <a:p>
            <a:r>
              <a:rPr lang="fr-FR" sz="2400" noProof="0" dirty="0" smtClean="0"/>
              <a:t>L’</a:t>
            </a:r>
            <a:r>
              <a:rPr lang="fr-FR" sz="2400" i="1" noProof="0" dirty="0" smtClean="0"/>
              <a:t>UMDF </a:t>
            </a:r>
            <a:r>
              <a:rPr lang="fr-FR" sz="2400" i="1" noProof="0" dirty="0" err="1" smtClean="0"/>
              <a:t>Reflector</a:t>
            </a:r>
            <a:r>
              <a:rPr lang="fr-FR" sz="2400" noProof="0" dirty="0" smtClean="0"/>
              <a:t> gère l’interface vers le driver en mode </a:t>
            </a:r>
            <a:r>
              <a:rPr lang="fr-FR" sz="2400" i="1" noProof="0" dirty="0" err="1" smtClean="0"/>
              <a:t>kernel</a:t>
            </a:r>
            <a:endParaRPr lang="fr-FR" sz="2400" i="1" noProof="0" dirty="0"/>
          </a:p>
        </p:txBody>
      </p:sp>
      <p:sp>
        <p:nvSpPr>
          <p:cNvPr id="1027076" name="Rectangle 4"/>
          <p:cNvSpPr>
            <a:spLocks noChangeArrowheads="1"/>
          </p:cNvSpPr>
          <p:nvPr/>
        </p:nvSpPr>
        <p:spPr bwMode="blackWhite">
          <a:xfrm>
            <a:off x="1870075" y="4292600"/>
            <a:ext cx="2032000" cy="728663"/>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a:tailEnd/>
          </a:ln>
          <a:effectLst/>
        </p:spPr>
        <p:txBody>
          <a:bodyPr wrap="none"/>
          <a:lstStyle/>
          <a:p>
            <a:pPr>
              <a:lnSpc>
                <a:spcPct val="100000"/>
              </a:lnSpc>
              <a:spcBef>
                <a:spcPct val="0"/>
              </a:spcBef>
            </a:pPr>
            <a:r>
              <a:rPr lang="en-US" sz="1800" b="1">
                <a:solidFill>
                  <a:schemeClr val="bg2"/>
                </a:solidFill>
                <a:latin typeface="Arial" charset="0"/>
              </a:rPr>
              <a:t>Application</a:t>
            </a:r>
          </a:p>
        </p:txBody>
      </p:sp>
      <p:sp>
        <p:nvSpPr>
          <p:cNvPr id="1027077" name="Rectangle 5"/>
          <p:cNvSpPr>
            <a:spLocks noChangeArrowheads="1"/>
          </p:cNvSpPr>
          <p:nvPr/>
        </p:nvSpPr>
        <p:spPr bwMode="auto">
          <a:xfrm>
            <a:off x="4343400" y="4292600"/>
            <a:ext cx="1990725" cy="728663"/>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a:tailEnd/>
          </a:ln>
          <a:effectLst/>
        </p:spPr>
        <p:txBody>
          <a:bodyPr wrap="none"/>
          <a:lstStyle/>
          <a:p>
            <a:pPr>
              <a:lnSpc>
                <a:spcPct val="100000"/>
              </a:lnSpc>
              <a:spcBef>
                <a:spcPct val="0"/>
              </a:spcBef>
            </a:pPr>
            <a:r>
              <a:rPr lang="en-US" sz="1800" b="1" dirty="0" err="1" smtClean="0">
                <a:solidFill>
                  <a:schemeClr val="bg2"/>
                </a:solidFill>
                <a:latin typeface="Arial" charset="0"/>
              </a:rPr>
              <a:t>Hôte</a:t>
            </a:r>
            <a:r>
              <a:rPr lang="en-US" sz="1800" b="1" dirty="0" smtClean="0">
                <a:solidFill>
                  <a:schemeClr val="bg2"/>
                </a:solidFill>
                <a:latin typeface="Arial" charset="0"/>
              </a:rPr>
              <a:t> UMDF</a:t>
            </a:r>
            <a:endParaRPr lang="en-US" sz="1800" b="1" dirty="0">
              <a:solidFill>
                <a:schemeClr val="bg2"/>
              </a:solidFill>
              <a:latin typeface="Arial" charset="0"/>
            </a:endParaRPr>
          </a:p>
        </p:txBody>
      </p:sp>
      <p:sp>
        <p:nvSpPr>
          <p:cNvPr id="1027078" name="Rectangle 6"/>
          <p:cNvSpPr>
            <a:spLocks noChangeArrowheads="1"/>
          </p:cNvSpPr>
          <p:nvPr/>
        </p:nvSpPr>
        <p:spPr bwMode="grayWhite">
          <a:xfrm>
            <a:off x="4460875" y="4597400"/>
            <a:ext cx="1752600" cy="381000"/>
          </a:xfrm>
          <a:prstGeom prst="rect">
            <a:avLst/>
          </a:prstGeom>
          <a:gradFill rotWithShape="1">
            <a:gsLst>
              <a:gs pos="0">
                <a:srgbClr val="FFB601"/>
              </a:gs>
              <a:gs pos="50000">
                <a:srgbClr val="FFB601">
                  <a:gamma/>
                  <a:tint val="53725"/>
                  <a:invGamma/>
                </a:srgbClr>
              </a:gs>
              <a:gs pos="100000">
                <a:srgbClr val="FFB601"/>
              </a:gs>
            </a:gsLst>
            <a:lin ang="2700000" scaled="1"/>
          </a:gradFill>
          <a:ln w="3175" algn="ctr">
            <a:solidFill>
              <a:srgbClr val="FFFFFF"/>
            </a:solidFill>
            <a:miter lim="800000"/>
            <a:headEnd/>
            <a:tailEnd/>
          </a:ln>
          <a:effectLst/>
        </p:spPr>
        <p:txBody>
          <a:bodyPr wrap="none" anchor="ctr"/>
          <a:lstStyle/>
          <a:p>
            <a:pPr>
              <a:lnSpc>
                <a:spcPct val="100000"/>
              </a:lnSpc>
              <a:spcBef>
                <a:spcPct val="0"/>
              </a:spcBef>
            </a:pPr>
            <a:r>
              <a:rPr lang="en-US" sz="1800" b="1">
                <a:solidFill>
                  <a:schemeClr val="bg2"/>
                </a:solidFill>
                <a:latin typeface="Arial" charset="0"/>
              </a:rPr>
              <a:t>Driver A</a:t>
            </a:r>
          </a:p>
        </p:txBody>
      </p:sp>
      <p:sp>
        <p:nvSpPr>
          <p:cNvPr id="1027079" name="Rectangle 7"/>
          <p:cNvSpPr>
            <a:spLocks noChangeArrowheads="1"/>
          </p:cNvSpPr>
          <p:nvPr/>
        </p:nvSpPr>
        <p:spPr bwMode="auto">
          <a:xfrm>
            <a:off x="3052763" y="5956300"/>
            <a:ext cx="2454275" cy="546100"/>
          </a:xfrm>
          <a:prstGeom prst="rect">
            <a:avLst/>
          </a:prstGeom>
          <a:gradFill rotWithShape="0">
            <a:gsLst>
              <a:gs pos="0">
                <a:schemeClr val="accent1">
                  <a:gamma/>
                  <a:shade val="63529"/>
                  <a:invGamma/>
                </a:schemeClr>
              </a:gs>
              <a:gs pos="50000">
                <a:schemeClr val="accent1">
                  <a:alpha val="60001"/>
                </a:schemeClr>
              </a:gs>
              <a:gs pos="100000">
                <a:schemeClr val="accent1">
                  <a:gamma/>
                  <a:shade val="63529"/>
                  <a:invGamma/>
                </a:schemeClr>
              </a:gs>
            </a:gsLst>
            <a:lin ang="2700000" scaled="1"/>
          </a:gradFill>
          <a:ln w="12700">
            <a:solidFill>
              <a:schemeClr val="accent2"/>
            </a:solidFill>
            <a:miter lim="800000"/>
            <a:headEnd type="none" w="sm" len="sm"/>
            <a:tailEnd type="none" w="sm" len="sm"/>
          </a:ln>
          <a:effectLst/>
        </p:spPr>
        <p:txBody>
          <a:bodyPr anchor="ctr"/>
          <a:lstStyle/>
          <a:p>
            <a:pPr eaLnBrk="0" hangingPunct="0"/>
            <a:r>
              <a:rPr lang="en-US" sz="1800" b="1" dirty="0" smtClean="0">
                <a:latin typeface="Segoe Semibold" pitchFamily="34" charset="0"/>
              </a:rPr>
              <a:t>Driver USB/1394</a:t>
            </a:r>
            <a:endParaRPr lang="en-US" sz="1800" b="1" dirty="0">
              <a:latin typeface="Segoe Semibold" pitchFamily="34" charset="0"/>
            </a:endParaRPr>
          </a:p>
        </p:txBody>
      </p:sp>
      <p:sp>
        <p:nvSpPr>
          <p:cNvPr id="1027080" name="Rectangle 8"/>
          <p:cNvSpPr>
            <a:spLocks noChangeArrowheads="1"/>
          </p:cNvSpPr>
          <p:nvPr/>
        </p:nvSpPr>
        <p:spPr bwMode="auto">
          <a:xfrm>
            <a:off x="3048000" y="5281613"/>
            <a:ext cx="2471738" cy="533400"/>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a:tailEnd/>
          </a:ln>
          <a:effectLst/>
        </p:spPr>
        <p:txBody>
          <a:bodyPr wrap="none"/>
          <a:lstStyle/>
          <a:p>
            <a:pPr>
              <a:lnSpc>
                <a:spcPct val="100000"/>
              </a:lnSpc>
              <a:spcBef>
                <a:spcPct val="0"/>
              </a:spcBef>
            </a:pPr>
            <a:r>
              <a:rPr lang="en-US" sz="1800" b="1">
                <a:solidFill>
                  <a:schemeClr val="bg2"/>
                </a:solidFill>
                <a:latin typeface="Arial" charset="0"/>
              </a:rPr>
              <a:t>UMDF Reflector</a:t>
            </a:r>
          </a:p>
        </p:txBody>
      </p:sp>
      <p:sp>
        <p:nvSpPr>
          <p:cNvPr id="1027081" name="Line 9"/>
          <p:cNvSpPr>
            <a:spLocks noChangeShapeType="1"/>
          </p:cNvSpPr>
          <p:nvPr/>
        </p:nvSpPr>
        <p:spPr bwMode="invGray">
          <a:xfrm>
            <a:off x="490538" y="5164138"/>
            <a:ext cx="8262937" cy="0"/>
          </a:xfrm>
          <a:prstGeom prst="line">
            <a:avLst/>
          </a:prstGeom>
          <a:noFill/>
          <a:ln w="28575">
            <a:solidFill>
              <a:schemeClr val="tx1"/>
            </a:solidFill>
            <a:round/>
            <a:headEnd/>
            <a:tailEnd/>
          </a:ln>
          <a:effectLst/>
        </p:spPr>
        <p:txBody>
          <a:bodyPr>
            <a:spAutoFit/>
          </a:bodyPr>
          <a:lstStyle/>
          <a:p>
            <a:endParaRPr lang="fr-FR"/>
          </a:p>
        </p:txBody>
      </p:sp>
      <p:sp>
        <p:nvSpPr>
          <p:cNvPr id="1027082" name="Text Box 10"/>
          <p:cNvSpPr txBox="1">
            <a:spLocks noChangeArrowheads="1"/>
          </p:cNvSpPr>
          <p:nvPr/>
        </p:nvSpPr>
        <p:spPr bwMode="invGray">
          <a:xfrm>
            <a:off x="552450" y="4840288"/>
            <a:ext cx="1492716" cy="618631"/>
          </a:xfrm>
          <a:prstGeom prst="rect">
            <a:avLst/>
          </a:prstGeom>
          <a:noFill/>
          <a:ln w="28575" algn="ctr">
            <a:noFill/>
            <a:miter lim="800000"/>
            <a:headEnd/>
            <a:tailEnd/>
          </a:ln>
          <a:effectLst/>
        </p:spPr>
        <p:txBody>
          <a:bodyPr wrap="none">
            <a:spAutoFit/>
          </a:bodyPr>
          <a:lstStyle/>
          <a:p>
            <a:pPr algn="l"/>
            <a:r>
              <a:rPr lang="en-US" sz="1800" dirty="0" smtClean="0">
                <a:effectLst>
                  <a:outerShdw blurRad="38100" dist="38100" dir="2700000" algn="tl">
                    <a:srgbClr val="000000"/>
                  </a:outerShdw>
                </a:effectLst>
              </a:rPr>
              <a:t>Mode </a:t>
            </a:r>
            <a:r>
              <a:rPr lang="en-US" sz="1800" i="1" dirty="0" smtClean="0">
                <a:effectLst>
                  <a:outerShdw blurRad="38100" dist="38100" dir="2700000" algn="tl">
                    <a:srgbClr val="000000"/>
                  </a:outerShdw>
                </a:effectLst>
              </a:rPr>
              <a:t>User</a:t>
            </a:r>
            <a:endParaRPr lang="en-US" sz="1800" i="1" dirty="0">
              <a:effectLst>
                <a:outerShdw blurRad="38100" dist="38100" dir="2700000" algn="tl">
                  <a:srgbClr val="000000"/>
                </a:outerShdw>
              </a:effectLst>
            </a:endParaRPr>
          </a:p>
          <a:p>
            <a:pPr algn="l"/>
            <a:r>
              <a:rPr lang="en-US" sz="1800" dirty="0" smtClean="0">
                <a:effectLst>
                  <a:outerShdw blurRad="38100" dist="38100" dir="2700000" algn="tl">
                    <a:srgbClr val="000000"/>
                  </a:outerShdw>
                </a:effectLst>
              </a:rPr>
              <a:t>Mode </a:t>
            </a:r>
            <a:r>
              <a:rPr lang="en-US" sz="1800" i="1" dirty="0" smtClean="0">
                <a:effectLst>
                  <a:outerShdw blurRad="38100" dist="38100" dir="2700000" algn="tl">
                    <a:srgbClr val="000000"/>
                  </a:outerShdw>
                </a:effectLst>
              </a:rPr>
              <a:t>Kerne</a:t>
            </a:r>
            <a:r>
              <a:rPr lang="en-US" sz="1800" dirty="0" smtClean="0">
                <a:effectLst>
                  <a:outerShdw blurRad="38100" dist="38100" dir="2700000" algn="tl">
                    <a:srgbClr val="000000"/>
                  </a:outerShdw>
                </a:effectLst>
              </a:rPr>
              <a:t>l</a:t>
            </a:r>
            <a:endParaRPr lang="en-US" sz="1800" dirty="0">
              <a:effectLst>
                <a:outerShdw blurRad="38100" dist="38100" dir="2700000" algn="tl">
                  <a:srgbClr val="000000"/>
                </a:outerShdw>
              </a:effectLst>
            </a:endParaRPr>
          </a:p>
        </p:txBody>
      </p:sp>
      <p:sp>
        <p:nvSpPr>
          <p:cNvPr id="1027083" name="Line 11"/>
          <p:cNvSpPr>
            <a:spLocks noChangeShapeType="1"/>
          </p:cNvSpPr>
          <p:nvPr/>
        </p:nvSpPr>
        <p:spPr bwMode="invGray">
          <a:xfrm>
            <a:off x="2921000" y="5021263"/>
            <a:ext cx="474663" cy="244475"/>
          </a:xfrm>
          <a:prstGeom prst="line">
            <a:avLst/>
          </a:prstGeom>
          <a:noFill/>
          <a:ln w="28575">
            <a:solidFill>
              <a:schemeClr val="tx1"/>
            </a:solidFill>
            <a:round/>
            <a:headEnd/>
            <a:tailEnd type="triangle" w="med" len="med"/>
          </a:ln>
          <a:effectLst/>
        </p:spPr>
        <p:txBody>
          <a:bodyPr wrap="none">
            <a:spAutoFit/>
          </a:bodyPr>
          <a:lstStyle/>
          <a:p>
            <a:endParaRPr lang="fr-FR"/>
          </a:p>
        </p:txBody>
      </p:sp>
      <p:sp>
        <p:nvSpPr>
          <p:cNvPr id="1027084" name="Line 12"/>
          <p:cNvSpPr>
            <a:spLocks noChangeShapeType="1"/>
          </p:cNvSpPr>
          <p:nvPr/>
        </p:nvSpPr>
        <p:spPr bwMode="invGray">
          <a:xfrm flipV="1">
            <a:off x="4292600" y="5029200"/>
            <a:ext cx="279400" cy="228600"/>
          </a:xfrm>
          <a:prstGeom prst="line">
            <a:avLst/>
          </a:prstGeom>
          <a:noFill/>
          <a:ln w="28575">
            <a:solidFill>
              <a:schemeClr val="tx1"/>
            </a:solidFill>
            <a:round/>
            <a:headEnd/>
            <a:tailEnd type="triangle" w="med" len="med"/>
          </a:ln>
          <a:effectLst/>
        </p:spPr>
        <p:txBody>
          <a:bodyPr wrap="none">
            <a:spAutoFit/>
          </a:bodyPr>
          <a:lstStyle/>
          <a:p>
            <a:endParaRPr lang="fr-FR"/>
          </a:p>
        </p:txBody>
      </p:sp>
      <p:sp>
        <p:nvSpPr>
          <p:cNvPr id="1027085" name="Line 13"/>
          <p:cNvSpPr>
            <a:spLocks noChangeShapeType="1"/>
          </p:cNvSpPr>
          <p:nvPr/>
        </p:nvSpPr>
        <p:spPr bwMode="invGray">
          <a:xfrm>
            <a:off x="5335588" y="5045075"/>
            <a:ext cx="0" cy="906463"/>
          </a:xfrm>
          <a:prstGeom prst="line">
            <a:avLst/>
          </a:prstGeom>
          <a:noFill/>
          <a:ln w="28575">
            <a:solidFill>
              <a:schemeClr val="tx1"/>
            </a:solidFill>
            <a:round/>
            <a:headEnd/>
            <a:tailEnd type="triangle" w="med" len="med"/>
          </a:ln>
          <a:effectLst/>
        </p:spPr>
        <p:txBody>
          <a:bodyPr wrap="none">
            <a:spAutoFit/>
          </a:bodyPr>
          <a:lstStyle/>
          <a:p>
            <a:endParaRPr lang="fr-FR"/>
          </a:p>
        </p:txBody>
      </p:sp>
      <p:sp>
        <p:nvSpPr>
          <p:cNvPr id="1027086" name="Rectangle 14"/>
          <p:cNvSpPr>
            <a:spLocks noChangeArrowheads="1"/>
          </p:cNvSpPr>
          <p:nvPr/>
        </p:nvSpPr>
        <p:spPr bwMode="auto">
          <a:xfrm>
            <a:off x="5414963" y="3386138"/>
            <a:ext cx="1990725" cy="728662"/>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a:tailEnd/>
          </a:ln>
          <a:effectLst/>
        </p:spPr>
        <p:txBody>
          <a:bodyPr wrap="none"/>
          <a:lstStyle/>
          <a:p>
            <a:pPr>
              <a:lnSpc>
                <a:spcPct val="100000"/>
              </a:lnSpc>
              <a:spcBef>
                <a:spcPct val="0"/>
              </a:spcBef>
            </a:pPr>
            <a:r>
              <a:rPr lang="en-US" sz="1800" b="1" dirty="0" smtClean="0">
                <a:solidFill>
                  <a:schemeClr val="bg2"/>
                </a:solidFill>
                <a:latin typeface="Arial" charset="0"/>
              </a:rPr>
              <a:t>Service</a:t>
            </a:r>
          </a:p>
          <a:p>
            <a:pPr>
              <a:lnSpc>
                <a:spcPct val="100000"/>
              </a:lnSpc>
              <a:spcBef>
                <a:spcPct val="0"/>
              </a:spcBef>
            </a:pPr>
            <a:r>
              <a:rPr lang="en-US" sz="1800" b="1" dirty="0" smtClean="0">
                <a:solidFill>
                  <a:schemeClr val="bg2"/>
                </a:solidFill>
                <a:latin typeface="Arial" charset="0"/>
              </a:rPr>
              <a:t>UMDF </a:t>
            </a:r>
            <a:endParaRPr lang="en-US" sz="1800" b="1" dirty="0">
              <a:solidFill>
                <a:schemeClr val="bg2"/>
              </a:solidFill>
              <a:latin typeface="Arial" charset="0"/>
            </a:endParaRPr>
          </a:p>
          <a:p>
            <a:pPr>
              <a:lnSpc>
                <a:spcPct val="100000"/>
              </a:lnSpc>
              <a:spcBef>
                <a:spcPct val="0"/>
              </a:spcBef>
            </a:pPr>
            <a:endParaRPr lang="en-US" sz="1800" b="1" dirty="0">
              <a:solidFill>
                <a:schemeClr val="bg2"/>
              </a:solidFill>
              <a:latin typeface="Arial" charset="0"/>
            </a:endParaRPr>
          </a:p>
        </p:txBody>
      </p:sp>
      <p:sp>
        <p:nvSpPr>
          <p:cNvPr id="1027087" name="Rectangle 15"/>
          <p:cNvSpPr>
            <a:spLocks noChangeArrowheads="1"/>
          </p:cNvSpPr>
          <p:nvPr/>
        </p:nvSpPr>
        <p:spPr bwMode="auto">
          <a:xfrm>
            <a:off x="6586538" y="4276725"/>
            <a:ext cx="1990725" cy="728663"/>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a:tailEnd/>
          </a:ln>
          <a:effectLst/>
        </p:spPr>
        <p:txBody>
          <a:bodyPr wrap="none"/>
          <a:lstStyle/>
          <a:p>
            <a:pPr>
              <a:lnSpc>
                <a:spcPct val="100000"/>
              </a:lnSpc>
              <a:spcBef>
                <a:spcPct val="0"/>
              </a:spcBef>
            </a:pPr>
            <a:r>
              <a:rPr lang="en-US" sz="1800" b="1" dirty="0" err="1" smtClean="0">
                <a:solidFill>
                  <a:schemeClr val="bg2"/>
                </a:solidFill>
                <a:latin typeface="Arial" charset="0"/>
              </a:rPr>
              <a:t>Hôte</a:t>
            </a:r>
            <a:r>
              <a:rPr lang="en-US" sz="1800" b="1" dirty="0" smtClean="0">
                <a:solidFill>
                  <a:schemeClr val="bg2"/>
                </a:solidFill>
                <a:latin typeface="Arial" charset="0"/>
              </a:rPr>
              <a:t> UMDF</a:t>
            </a:r>
            <a:endParaRPr lang="en-US" sz="1800" b="1" dirty="0">
              <a:solidFill>
                <a:schemeClr val="bg2"/>
              </a:solidFill>
              <a:latin typeface="Arial" charset="0"/>
            </a:endParaRPr>
          </a:p>
        </p:txBody>
      </p:sp>
      <p:sp>
        <p:nvSpPr>
          <p:cNvPr id="1027088" name="Rectangle 16"/>
          <p:cNvSpPr>
            <a:spLocks noChangeArrowheads="1"/>
          </p:cNvSpPr>
          <p:nvPr/>
        </p:nvSpPr>
        <p:spPr bwMode="grayWhite">
          <a:xfrm>
            <a:off x="6704013" y="4581525"/>
            <a:ext cx="1752600" cy="381000"/>
          </a:xfrm>
          <a:prstGeom prst="rect">
            <a:avLst/>
          </a:prstGeom>
          <a:gradFill rotWithShape="1">
            <a:gsLst>
              <a:gs pos="0">
                <a:srgbClr val="FFB601"/>
              </a:gs>
              <a:gs pos="50000">
                <a:srgbClr val="FFB601">
                  <a:gamma/>
                  <a:tint val="53725"/>
                  <a:invGamma/>
                </a:srgbClr>
              </a:gs>
              <a:gs pos="100000">
                <a:srgbClr val="FFB601"/>
              </a:gs>
            </a:gsLst>
            <a:lin ang="2700000" scaled="1"/>
          </a:gradFill>
          <a:ln w="3175" algn="ctr">
            <a:solidFill>
              <a:srgbClr val="FFFFFF"/>
            </a:solidFill>
            <a:miter lim="800000"/>
            <a:headEnd/>
            <a:tailEnd/>
          </a:ln>
          <a:effectLst/>
        </p:spPr>
        <p:txBody>
          <a:bodyPr wrap="none" anchor="ctr"/>
          <a:lstStyle/>
          <a:p>
            <a:pPr>
              <a:lnSpc>
                <a:spcPct val="100000"/>
              </a:lnSpc>
              <a:spcBef>
                <a:spcPct val="0"/>
              </a:spcBef>
            </a:pPr>
            <a:r>
              <a:rPr lang="en-US" sz="1800" b="1">
                <a:solidFill>
                  <a:schemeClr val="bg2"/>
                </a:solidFill>
                <a:latin typeface="Arial" charset="0"/>
              </a:rPr>
              <a:t>Driver B</a:t>
            </a:r>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098" name="Rectangle 2"/>
          <p:cNvSpPr>
            <a:spLocks noGrp="1" noChangeArrowheads="1"/>
          </p:cNvSpPr>
          <p:nvPr>
            <p:ph type="title"/>
          </p:nvPr>
        </p:nvSpPr>
        <p:spPr/>
        <p:txBody>
          <a:bodyPr/>
          <a:lstStyle/>
          <a:p>
            <a:r>
              <a:rPr lang="fr-FR" noProof="0" dirty="0" smtClean="0"/>
              <a:t>Sommaire</a:t>
            </a:r>
            <a:endParaRPr lang="fr-FR" noProof="0" dirty="0"/>
          </a:p>
        </p:txBody>
      </p:sp>
      <p:sp>
        <p:nvSpPr>
          <p:cNvPr id="1028099" name="Rectangle 3"/>
          <p:cNvSpPr>
            <a:spLocks noGrp="1" noChangeArrowheads="1"/>
          </p:cNvSpPr>
          <p:nvPr>
            <p:ph type="body" idx="1"/>
          </p:nvPr>
        </p:nvSpPr>
        <p:spPr>
          <a:xfrm>
            <a:off x="381000" y="1417638"/>
            <a:ext cx="8410575" cy="4065587"/>
          </a:xfrm>
        </p:spPr>
        <p:txBody>
          <a:bodyPr/>
          <a:lstStyle/>
          <a:p>
            <a:r>
              <a:rPr lang="fr-FR" noProof="0" dirty="0" smtClean="0"/>
              <a:t>Introduction</a:t>
            </a:r>
          </a:p>
          <a:p>
            <a:r>
              <a:rPr lang="fr-FR" noProof="0" dirty="0" smtClean="0"/>
              <a:t>Processus et Threads</a:t>
            </a:r>
          </a:p>
          <a:p>
            <a:r>
              <a:rPr lang="fr-FR" noProof="0" dirty="0" smtClean="0"/>
              <a:t>Entrées – Sorties et système de fichiers</a:t>
            </a:r>
          </a:p>
          <a:p>
            <a:r>
              <a:rPr lang="fr-FR" noProof="0" dirty="0" smtClean="0"/>
              <a:t>Gestion de la mémoire</a:t>
            </a:r>
          </a:p>
          <a:p>
            <a:r>
              <a:rPr lang="fr-FR" dirty="0" smtClean="0"/>
              <a:t>Démarrage et arrêt</a:t>
            </a:r>
          </a:p>
          <a:p>
            <a:r>
              <a:rPr lang="fr-FR" dirty="0" smtClean="0"/>
              <a:t>Fiabilité et récupération</a:t>
            </a:r>
          </a:p>
          <a:p>
            <a:r>
              <a:rPr lang="fr-FR" dirty="0" smtClean="0"/>
              <a:t>Sécurité</a:t>
            </a:r>
            <a:endParaRPr lang="fr-FR" noProof="0" dirty="0" smtClean="0"/>
          </a:p>
          <a:p>
            <a:endParaRPr lang="fr-FR" noProof="0" dirty="0"/>
          </a:p>
        </p:txBody>
      </p:sp>
      <p:sp>
        <p:nvSpPr>
          <p:cNvPr id="1028100" name="Rectangle 4"/>
          <p:cNvSpPr>
            <a:spLocks noChangeArrowheads="1"/>
          </p:cNvSpPr>
          <p:nvPr/>
        </p:nvSpPr>
        <p:spPr bwMode="auto">
          <a:xfrm>
            <a:off x="328613" y="3180326"/>
            <a:ext cx="4765675" cy="539750"/>
          </a:xfrm>
          <a:prstGeom prst="rect">
            <a:avLst/>
          </a:prstGeom>
          <a:noFill/>
          <a:ln w="28575" algn="ctr">
            <a:solidFill>
              <a:schemeClr val="folHlink"/>
            </a:solidFill>
            <a:miter lim="800000"/>
            <a:headEnd/>
            <a:tailEnd/>
          </a:ln>
          <a:effectLst/>
        </p:spPr>
        <p:txBody>
          <a:bodyPr wrap="none" anchor="ctr"/>
          <a:lstStyle/>
          <a:p>
            <a:endParaRPr lang="fr-FR"/>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1940" name="Rectangle 4"/>
          <p:cNvSpPr>
            <a:spLocks noGrp="1" noChangeArrowheads="1"/>
          </p:cNvSpPr>
          <p:nvPr>
            <p:ph type="title"/>
          </p:nvPr>
        </p:nvSpPr>
        <p:spPr>
          <a:xfrm>
            <a:off x="381000" y="228600"/>
            <a:ext cx="8382000" cy="1200329"/>
          </a:xfrm>
        </p:spPr>
        <p:txBody>
          <a:bodyPr/>
          <a:lstStyle/>
          <a:p>
            <a:r>
              <a:rPr lang="fr-FR" noProof="0" dirty="0" smtClean="0"/>
              <a:t>Espace d’adressage </a:t>
            </a:r>
            <a:r>
              <a:rPr lang="fr-FR" noProof="0" dirty="0" err="1" smtClean="0"/>
              <a:t>systèm</a:t>
            </a:r>
            <a:r>
              <a:rPr lang="fr-FR" dirty="0" smtClean="0"/>
              <a:t>e dynamique</a:t>
            </a:r>
            <a:endParaRPr lang="fr-FR" noProof="0" dirty="0"/>
          </a:p>
        </p:txBody>
      </p:sp>
      <p:sp>
        <p:nvSpPr>
          <p:cNvPr id="551941" name="Rectangle 5"/>
          <p:cNvSpPr>
            <a:spLocks noGrp="1" noChangeArrowheads="1"/>
          </p:cNvSpPr>
          <p:nvPr>
            <p:ph type="body" idx="1"/>
          </p:nvPr>
        </p:nvSpPr>
        <p:spPr>
          <a:xfrm>
            <a:off x="381000" y="1417638"/>
            <a:ext cx="8410575" cy="5041380"/>
          </a:xfrm>
        </p:spPr>
        <p:txBody>
          <a:bodyPr/>
          <a:lstStyle/>
          <a:p>
            <a:r>
              <a:rPr lang="fr-FR" sz="2000" dirty="0" smtClean="0"/>
              <a:t>Avant l’espace d’adressage virtuel système était divisé entre deux régions fixes lors de l’amorçage</a:t>
            </a:r>
            <a:endParaRPr lang="fr-FR" sz="2000" noProof="0" dirty="0" smtClean="0"/>
          </a:p>
          <a:p>
            <a:pPr lvl="1"/>
            <a:r>
              <a:rPr lang="fr-FR" sz="1600" noProof="0" dirty="0" smtClean="0"/>
              <a:t>La raison pour les limites sur </a:t>
            </a:r>
            <a:r>
              <a:rPr lang="fr-FR" sz="1600" i="1" noProof="0" dirty="0" err="1" smtClean="0"/>
              <a:t>nonpaged</a:t>
            </a:r>
            <a:r>
              <a:rPr lang="fr-FR" sz="1600" i="1" noProof="0" dirty="0" smtClean="0"/>
              <a:t>, </a:t>
            </a:r>
            <a:r>
              <a:rPr lang="fr-FR" sz="1600" i="1" noProof="0" dirty="0" err="1" smtClean="0"/>
              <a:t>paged</a:t>
            </a:r>
            <a:r>
              <a:rPr lang="fr-FR" sz="1600" i="1" noProof="0" dirty="0" smtClean="0"/>
              <a:t> pool, system page table entries</a:t>
            </a:r>
          </a:p>
          <a:p>
            <a:r>
              <a:rPr lang="fr-FR" sz="2000" noProof="0" dirty="0" smtClean="0"/>
              <a:t>En environnement Windows Vista 32 bits, la mémoire virtuelle est affectée en fonction des besoins</a:t>
            </a:r>
          </a:p>
          <a:p>
            <a:pPr lvl="1"/>
            <a:r>
              <a:rPr lang="fr-FR" sz="1600" noProof="0" dirty="0" smtClean="0"/>
              <a:t>Permet de plus grandes </a:t>
            </a:r>
            <a:r>
              <a:rPr lang="fr-FR" sz="1600" i="1" noProof="0" dirty="0" err="1" smtClean="0"/>
              <a:t>paged</a:t>
            </a:r>
            <a:r>
              <a:rPr lang="fr-FR" sz="1600" i="1" noProof="0" dirty="0" smtClean="0"/>
              <a:t>, </a:t>
            </a:r>
            <a:r>
              <a:rPr lang="fr-FR" sz="1600" i="1" noProof="0" dirty="0" err="1" smtClean="0"/>
              <a:t>nonpaged</a:t>
            </a:r>
            <a:r>
              <a:rPr lang="fr-FR" sz="1600" noProof="0" dirty="0" smtClean="0"/>
              <a:t> et </a:t>
            </a:r>
            <a:r>
              <a:rPr lang="fr-FR" sz="1600" i="1" noProof="0" dirty="0" smtClean="0"/>
              <a:t>session pools</a:t>
            </a:r>
          </a:p>
          <a:p>
            <a:pPr lvl="1"/>
            <a:r>
              <a:rPr lang="fr-FR" sz="1600" noProof="0" dirty="0" smtClean="0"/>
              <a:t>Supporte de plus gros serveurs de terminaux, </a:t>
            </a:r>
            <a:r>
              <a:rPr lang="fr-FR" sz="1600" noProof="0" dirty="0" smtClean="0"/>
              <a:t>une </a:t>
            </a:r>
            <a:r>
              <a:rPr lang="fr-FR" sz="1600" noProof="0" dirty="0" smtClean="0"/>
              <a:t>plus grande </a:t>
            </a:r>
            <a:r>
              <a:rPr lang="fr-FR" sz="1600" i="1" noProof="0" dirty="0" smtClean="0"/>
              <a:t>desktop </a:t>
            </a:r>
            <a:r>
              <a:rPr lang="fr-FR" sz="1600" i="1" noProof="0" dirty="0" err="1" smtClean="0"/>
              <a:t>heap</a:t>
            </a:r>
            <a:r>
              <a:rPr lang="fr-FR" sz="1600" noProof="0" dirty="0" smtClean="0"/>
              <a:t>, etc.</a:t>
            </a:r>
          </a:p>
          <a:p>
            <a:pPr lvl="1"/>
            <a:r>
              <a:rPr lang="fr-FR" sz="1600" noProof="0" dirty="0" smtClean="0"/>
              <a:t>Les composants ne peuvent toutefois dépasser les 2 GO sur des systèmes 32 bits</a:t>
            </a:r>
          </a:p>
          <a:p>
            <a:r>
              <a:rPr lang="fr-FR" sz="2000" noProof="0" dirty="0" smtClean="0"/>
              <a:t>Améliorations de l’utilisation de l’espace virtuel système :</a:t>
            </a:r>
          </a:p>
          <a:p>
            <a:pPr lvl="1"/>
            <a:r>
              <a:rPr lang="fr-FR" sz="1600" noProof="0" dirty="0" smtClean="0"/>
              <a:t>Les tables de pages </a:t>
            </a:r>
            <a:r>
              <a:rPr lang="fr-FR" sz="1600" i="1" noProof="0" dirty="0" err="1" smtClean="0"/>
              <a:t>kerne</a:t>
            </a:r>
            <a:r>
              <a:rPr lang="fr-FR" sz="1600" i="1" dirty="0" err="1" smtClean="0"/>
              <a:t>l</a:t>
            </a:r>
            <a:r>
              <a:rPr lang="fr-FR" sz="1600" noProof="0" dirty="0" smtClean="0"/>
              <a:t> </a:t>
            </a:r>
            <a:r>
              <a:rPr lang="fr-FR" sz="1600" noProof="0" dirty="0" smtClean="0"/>
              <a:t>sont allouées à la demande au lieu de l’être au moment du boot</a:t>
            </a:r>
          </a:p>
          <a:p>
            <a:pPr lvl="1"/>
            <a:r>
              <a:rPr lang="fr-FR" sz="1600" noProof="0" dirty="0" smtClean="0"/>
              <a:t>La réduction de l’utilisation de la pile </a:t>
            </a:r>
            <a:r>
              <a:rPr lang="fr-FR" sz="1600" i="1" noProof="0" dirty="0" err="1" smtClean="0"/>
              <a:t>kernel</a:t>
            </a:r>
            <a:r>
              <a:rPr lang="fr-FR" sz="1600" noProof="0" dirty="0" smtClean="0"/>
              <a:t> permet d’avoir plus d’utilisateurs sur des serveurs de terminaux</a:t>
            </a:r>
          </a:p>
          <a:p>
            <a:pPr lvl="1"/>
            <a:r>
              <a:rPr lang="fr-FR" sz="1600" noProof="0" dirty="0" smtClean="0"/>
              <a:t>L’extension de la </a:t>
            </a:r>
            <a:r>
              <a:rPr lang="fr-FR" sz="1600" i="1" noProof="0" dirty="0" smtClean="0"/>
              <a:t>desktop </a:t>
            </a:r>
            <a:r>
              <a:rPr lang="fr-FR" sz="1600" i="1" noProof="0" dirty="0" err="1" smtClean="0"/>
              <a:t>heap</a:t>
            </a:r>
            <a:r>
              <a:rPr lang="fr-FR" sz="1600" noProof="0" dirty="0" smtClean="0"/>
              <a:t> a lieu sans redémarrage</a:t>
            </a:r>
          </a:p>
          <a:p>
            <a:r>
              <a:rPr lang="fr-FR" sz="2000" noProof="0" dirty="0" smtClean="0"/>
              <a:t>Sur des systèmes 64 bits, les régions d’espace d’adressage sont configurés à leur maximum pour toutes les tailles de mémoire</a:t>
            </a:r>
            <a:endParaRPr lang="fr-FR" sz="2000" noProof="0" dirty="0"/>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8820" name="Rectangle 4"/>
          <p:cNvSpPr>
            <a:spLocks noGrp="1" noChangeArrowheads="1"/>
          </p:cNvSpPr>
          <p:nvPr>
            <p:ph type="title"/>
          </p:nvPr>
        </p:nvSpPr>
        <p:spPr/>
        <p:txBody>
          <a:bodyPr/>
          <a:lstStyle/>
          <a:p>
            <a:r>
              <a:rPr lang="fr-FR" noProof="0" dirty="0" smtClean="0"/>
              <a:t>Performance et passage à l’échelle</a:t>
            </a:r>
            <a:endParaRPr lang="fr-FR" noProof="0" dirty="0"/>
          </a:p>
        </p:txBody>
      </p:sp>
      <p:sp>
        <p:nvSpPr>
          <p:cNvPr id="1058821" name="Rectangle 5"/>
          <p:cNvSpPr>
            <a:spLocks noGrp="1" noChangeArrowheads="1"/>
          </p:cNvSpPr>
          <p:nvPr>
            <p:ph type="body" idx="1"/>
          </p:nvPr>
        </p:nvSpPr>
        <p:spPr>
          <a:xfrm>
            <a:off x="355600" y="1237310"/>
            <a:ext cx="8410575" cy="5595378"/>
          </a:xfrm>
        </p:spPr>
        <p:txBody>
          <a:bodyPr/>
          <a:lstStyle/>
          <a:p>
            <a:r>
              <a:rPr lang="fr-FR" sz="1800" noProof="0" dirty="0" smtClean="0"/>
              <a:t>Utilisation plus efficace du disque</a:t>
            </a:r>
          </a:p>
          <a:p>
            <a:pPr lvl="1"/>
            <a:r>
              <a:rPr lang="fr-FR" sz="1600" noProof="0" dirty="0" smtClean="0"/>
              <a:t>Moins de lectures de plus grande taille pour les </a:t>
            </a:r>
            <a:r>
              <a:rPr lang="fr-FR" sz="1600" i="1" noProof="0" dirty="0" smtClean="0"/>
              <a:t>page </a:t>
            </a:r>
            <a:r>
              <a:rPr lang="fr-FR" sz="1600" i="1" noProof="0" dirty="0" err="1" smtClean="0"/>
              <a:t>faults</a:t>
            </a:r>
            <a:r>
              <a:rPr lang="fr-FR" sz="1600" noProof="0" dirty="0" smtClean="0"/>
              <a:t> et lecture en avance de phase du </a:t>
            </a:r>
            <a:r>
              <a:rPr lang="fr-FR" sz="1600" i="1" noProof="0" dirty="0" smtClean="0"/>
              <a:t>system cache</a:t>
            </a:r>
            <a:endParaRPr lang="fr-FR" sz="1600" noProof="0" dirty="0" smtClean="0"/>
          </a:p>
          <a:p>
            <a:pPr lvl="2"/>
            <a:r>
              <a:rPr lang="fr-FR" sz="1400" noProof="0" dirty="0" smtClean="0"/>
              <a:t>Suppression de la limite de 64 KO ; plus grosses E/S en dépit de la plage d’adresses valide</a:t>
            </a:r>
          </a:p>
          <a:p>
            <a:pPr lvl="1"/>
            <a:r>
              <a:rPr lang="fr-FR" sz="1600" noProof="0" dirty="0" smtClean="0"/>
              <a:t>Moins d’écritures, plus rapides et plus grosses en direction du fichier de pagination et pour les E/S mappées</a:t>
            </a:r>
          </a:p>
          <a:p>
            <a:pPr lvl="1"/>
            <a:r>
              <a:rPr lang="fr-FR" sz="1600" noProof="0" dirty="0" smtClean="0"/>
              <a:t>Moins d’écriture disque vers le fichier de pagination</a:t>
            </a:r>
          </a:p>
          <a:p>
            <a:pPr lvl="2"/>
            <a:r>
              <a:rPr lang="fr-FR" sz="1400" noProof="0" dirty="0" smtClean="0"/>
              <a:t>Plus grosse taille de cluster, fragmentation réduite</a:t>
            </a:r>
          </a:p>
          <a:p>
            <a:pPr lvl="2"/>
            <a:r>
              <a:rPr lang="fr-FR" sz="1400" noProof="0" dirty="0" smtClean="0"/>
              <a:t>Elimination des écriture de zéro</a:t>
            </a:r>
          </a:p>
          <a:p>
            <a:r>
              <a:rPr lang="fr-FR" sz="1800" noProof="0" dirty="0" smtClean="0"/>
              <a:t>Meilleure utilisation du CPU</a:t>
            </a:r>
          </a:p>
          <a:p>
            <a:pPr lvl="1"/>
            <a:r>
              <a:rPr lang="fr-FR" sz="1600" noProof="0" dirty="0" smtClean="0"/>
              <a:t>Amélioration du parallélisme dans de nombreux domaines par </a:t>
            </a:r>
            <a:r>
              <a:rPr lang="fr-FR" sz="1600" noProof="0" dirty="0" err="1" smtClean="0"/>
              <a:t>exem</a:t>
            </a:r>
            <a:r>
              <a:rPr lang="fr-FR" sz="1600" dirty="0" err="1" smtClean="0"/>
              <a:t>ple</a:t>
            </a:r>
            <a:r>
              <a:rPr lang="fr-FR" sz="1600" dirty="0" smtClean="0"/>
              <a:t> le verrou de</a:t>
            </a:r>
            <a:r>
              <a:rPr lang="fr-FR" sz="1600" noProof="0" dirty="0" smtClean="0"/>
              <a:t> </a:t>
            </a:r>
            <a:r>
              <a:rPr lang="fr-FR" sz="1600" i="1" noProof="0" dirty="0" smtClean="0"/>
              <a:t>Page Frame </a:t>
            </a:r>
            <a:r>
              <a:rPr lang="fr-FR" sz="1600" i="1" noProof="0" dirty="0" err="1" smtClean="0"/>
              <a:t>Number</a:t>
            </a:r>
            <a:r>
              <a:rPr lang="fr-FR" sz="1600" noProof="0" dirty="0" smtClean="0"/>
              <a:t> ou d’espace d’adressage)</a:t>
            </a:r>
          </a:p>
          <a:p>
            <a:r>
              <a:rPr lang="fr-FR" sz="1800" noProof="0" dirty="0" smtClean="0"/>
              <a:t>Plus robuste et plus résistant aux erreurs</a:t>
            </a:r>
          </a:p>
          <a:p>
            <a:pPr lvl="1"/>
            <a:r>
              <a:rPr lang="fr-FR" sz="1600" dirty="0" smtClean="0"/>
              <a:t>Vues du cache système en lecture seule utilisée pour la base de registre </a:t>
            </a:r>
            <a:r>
              <a:rPr lang="fr-FR" sz="1600" noProof="0" dirty="0" smtClean="0"/>
              <a:t>(protège contre l’écrasement des drivers)</a:t>
            </a:r>
          </a:p>
          <a:p>
            <a:r>
              <a:rPr lang="fr-FR" sz="1800" noProof="0" dirty="0" smtClean="0"/>
              <a:t>Support pour un nouveau modèle vidéo</a:t>
            </a:r>
          </a:p>
          <a:p>
            <a:r>
              <a:rPr lang="fr-FR" sz="1800" noProof="0" dirty="0" smtClean="0"/>
              <a:t>Utilisation plus efficace de la mémoire</a:t>
            </a:r>
          </a:p>
          <a:p>
            <a:pPr lvl="1"/>
            <a:r>
              <a:rPr lang="fr-FR" sz="1600" noProof="0" dirty="0" smtClean="0"/>
              <a:t>Utilisation plus efficace du </a:t>
            </a:r>
            <a:r>
              <a:rPr lang="fr-FR" sz="1600" i="1" noProof="0" dirty="0" smtClean="0"/>
              <a:t>Translation </a:t>
            </a:r>
            <a:r>
              <a:rPr lang="fr-FR" sz="1600" i="1" noProof="0" dirty="0" err="1" smtClean="0"/>
              <a:t>Lookaside</a:t>
            </a:r>
            <a:r>
              <a:rPr lang="fr-FR" sz="1600" i="1" noProof="0" dirty="0" smtClean="0"/>
              <a:t> Buffer</a:t>
            </a:r>
            <a:r>
              <a:rPr lang="fr-FR" sz="1600" noProof="0" dirty="0" smtClean="0"/>
              <a:t> (TLB)</a:t>
            </a:r>
          </a:p>
          <a:p>
            <a:pPr lvl="1"/>
            <a:r>
              <a:rPr lang="fr-FR" sz="1600" noProof="0" dirty="0" smtClean="0"/>
              <a:t>Support de </a:t>
            </a:r>
            <a:r>
              <a:rPr lang="fr-FR" sz="1600" noProof="0" dirty="0" err="1" smtClean="0"/>
              <a:t>Superfetch</a:t>
            </a:r>
            <a:r>
              <a:rPr lang="fr-FR" sz="1600" noProof="0" dirty="0" smtClean="0"/>
              <a:t>™</a:t>
            </a:r>
            <a:endParaRPr lang="fr-FR" sz="1600" noProof="0" dirty="0"/>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0148" name="Rectangle 4"/>
          <p:cNvSpPr>
            <a:spLocks noGrp="1" noChangeArrowheads="1"/>
          </p:cNvSpPr>
          <p:nvPr>
            <p:ph type="title"/>
          </p:nvPr>
        </p:nvSpPr>
        <p:spPr/>
        <p:txBody>
          <a:bodyPr/>
          <a:lstStyle/>
          <a:p>
            <a:r>
              <a:rPr lang="fr-FR" noProof="0" smtClean="0">
                <a:sym typeface="Wingdings" pitchFamily="2" charset="2"/>
              </a:rPr>
              <a:t>SuperFetch™</a:t>
            </a:r>
            <a:endParaRPr lang="fr-FR" noProof="0">
              <a:sym typeface="Wingdings" pitchFamily="2" charset="2"/>
            </a:endParaRPr>
          </a:p>
        </p:txBody>
      </p:sp>
      <p:sp>
        <p:nvSpPr>
          <p:cNvPr id="1030149" name="Rectangle 5"/>
          <p:cNvSpPr>
            <a:spLocks noGrp="1" noChangeArrowheads="1"/>
          </p:cNvSpPr>
          <p:nvPr>
            <p:ph type="body" idx="1"/>
          </p:nvPr>
        </p:nvSpPr>
        <p:spPr>
          <a:xfrm>
            <a:off x="381000" y="1417638"/>
            <a:ext cx="8410575" cy="5299912"/>
          </a:xfrm>
        </p:spPr>
        <p:txBody>
          <a:bodyPr/>
          <a:lstStyle/>
          <a:p>
            <a:r>
              <a:rPr lang="fr-FR" sz="2400" noProof="0" dirty="0" smtClean="0">
                <a:sym typeface="Wingdings" pitchFamily="2" charset="2"/>
              </a:rPr>
              <a:t>Avant :</a:t>
            </a:r>
          </a:p>
          <a:p>
            <a:pPr lvl="1"/>
            <a:r>
              <a:rPr lang="fr-FR" sz="1800" noProof="0" dirty="0" smtClean="0">
                <a:sym typeface="Wingdings" pitchFamily="2" charset="2"/>
              </a:rPr>
              <a:t>La mémoire n’était pas peuplée par anticipation</a:t>
            </a:r>
          </a:p>
          <a:p>
            <a:pPr lvl="1"/>
            <a:r>
              <a:rPr lang="fr-FR" sz="1800" noProof="0" dirty="0" smtClean="0">
                <a:sym typeface="Wingdings" pitchFamily="2" charset="2"/>
              </a:rPr>
              <a:t>La mémoire ne contenant pas souvent un contenu optimal</a:t>
            </a:r>
          </a:p>
          <a:p>
            <a:r>
              <a:rPr lang="fr-FR" sz="2400" noProof="0" dirty="0" smtClean="0">
                <a:sym typeface="Wingdings" pitchFamily="2" charset="2"/>
              </a:rPr>
              <a:t>Windows XP a amélioré la problématique de la population avec le </a:t>
            </a:r>
            <a:r>
              <a:rPr lang="fr-FR" sz="2400" i="1" noProof="0" dirty="0" err="1" smtClean="0">
                <a:sym typeface="Wingdings" pitchFamily="2" charset="2"/>
              </a:rPr>
              <a:t>logical</a:t>
            </a:r>
            <a:r>
              <a:rPr lang="fr-FR" sz="2400" i="1" noProof="0" dirty="0" smtClean="0">
                <a:sym typeface="Wingdings" pitchFamily="2" charset="2"/>
              </a:rPr>
              <a:t> </a:t>
            </a:r>
            <a:r>
              <a:rPr lang="fr-FR" sz="2400" i="1" noProof="0" dirty="0" err="1" smtClean="0">
                <a:sym typeface="Wingdings" pitchFamily="2" charset="2"/>
              </a:rPr>
              <a:t>prefetcher</a:t>
            </a:r>
            <a:r>
              <a:rPr lang="fr-FR" sz="2400" noProof="0" dirty="0" smtClean="0">
                <a:sym typeface="Wingdings" pitchFamily="2" charset="2"/>
              </a:rPr>
              <a:t>, mais cela ne concernait qu’un seul processus à la fois lors de son démarrage</a:t>
            </a:r>
          </a:p>
          <a:p>
            <a:r>
              <a:rPr lang="fr-FR" sz="2400" noProof="0" dirty="0" smtClean="0">
                <a:sym typeface="Wingdings" pitchFamily="2" charset="2"/>
              </a:rPr>
              <a:t>Avec Windows Vista, </a:t>
            </a:r>
            <a:r>
              <a:rPr lang="fr-FR" sz="2400" noProof="0" dirty="0" err="1" smtClean="0">
                <a:sym typeface="Wingdings" pitchFamily="2" charset="2"/>
              </a:rPr>
              <a:t>SuperFetch</a:t>
            </a:r>
            <a:r>
              <a:rPr lang="fr-FR" sz="2400" noProof="0" dirty="0" smtClean="0">
                <a:sym typeface="Wingdings" pitchFamily="2" charset="2"/>
              </a:rPr>
              <a:t> pré-charge la mémoire au travers d’un ensemble d’applications</a:t>
            </a:r>
          </a:p>
          <a:p>
            <a:pPr lvl="1"/>
            <a:r>
              <a:rPr lang="fr-FR" sz="1800" noProof="0" dirty="0" smtClean="0">
                <a:sym typeface="Wingdings" pitchFamily="2" charset="2"/>
              </a:rPr>
              <a:t>Prend en compte la fréquence d’utilisation d’une page, l’utilisation de la page dans le contexte d’autres page en mémoire</a:t>
            </a:r>
          </a:p>
          <a:p>
            <a:pPr lvl="1"/>
            <a:r>
              <a:rPr lang="fr-FR" sz="1800" noProof="0" dirty="0" smtClean="0">
                <a:sym typeface="Wingdings" pitchFamily="2" charset="2"/>
              </a:rPr>
              <a:t>S’adapte aux patterns d’utilisation de la mémoire, y compris des scénarios complexes d’utilisation (par exemple l’utilisation « après le déjeuner » de l’application « X »)</a:t>
            </a:r>
          </a:p>
          <a:p>
            <a:pPr lvl="1"/>
            <a:r>
              <a:rPr lang="fr-FR" sz="1800" noProof="0" dirty="0" smtClean="0">
                <a:sym typeface="Wingdings" pitchFamily="2" charset="2"/>
              </a:rPr>
              <a:t>Utilise les E/S de priorité basse pour effectuer le pré-chargement et la pré-population</a:t>
            </a:r>
            <a:endParaRPr lang="fr-FR" sz="1800" noProof="0" dirty="0">
              <a:sym typeface="Wingdings" pitchFamily="2" charset="2"/>
            </a:endParaRPr>
          </a:p>
        </p:txBody>
      </p:sp>
    </p:spTree>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2196" name="Rectangle 4"/>
          <p:cNvSpPr>
            <a:spLocks noGrp="1" noChangeArrowheads="1"/>
          </p:cNvSpPr>
          <p:nvPr>
            <p:ph type="title"/>
          </p:nvPr>
        </p:nvSpPr>
        <p:spPr/>
        <p:txBody>
          <a:bodyPr/>
          <a:lstStyle/>
          <a:p>
            <a:r>
              <a:rPr lang="fr-FR" dirty="0" smtClean="0"/>
              <a:t>Implémentation de </a:t>
            </a:r>
            <a:r>
              <a:rPr lang="fr-FR" dirty="0" err="1" smtClean="0"/>
              <a:t>SuperFetch</a:t>
            </a:r>
            <a:endParaRPr lang="fr-FR" noProof="0" dirty="0"/>
          </a:p>
        </p:txBody>
      </p:sp>
      <p:sp>
        <p:nvSpPr>
          <p:cNvPr id="1032197" name="Rectangle 5"/>
          <p:cNvSpPr>
            <a:spLocks noGrp="1" noChangeArrowheads="1"/>
          </p:cNvSpPr>
          <p:nvPr>
            <p:ph type="body" idx="1"/>
          </p:nvPr>
        </p:nvSpPr>
        <p:spPr>
          <a:xfrm>
            <a:off x="381000" y="1417638"/>
            <a:ext cx="8410575" cy="4927503"/>
          </a:xfrm>
        </p:spPr>
        <p:txBody>
          <a:bodyPr/>
          <a:lstStyle/>
          <a:p>
            <a:pPr>
              <a:lnSpc>
                <a:spcPct val="80000"/>
              </a:lnSpc>
            </a:pPr>
            <a:r>
              <a:rPr lang="fr-FR" sz="2400" noProof="0" dirty="0" err="1" smtClean="0"/>
              <a:t>SuperFetch</a:t>
            </a:r>
            <a:r>
              <a:rPr lang="fr-FR" sz="2400" noProof="0" dirty="0" smtClean="0"/>
              <a:t> comprend des composants en mode </a:t>
            </a:r>
            <a:r>
              <a:rPr lang="fr-FR" sz="2400" i="1" noProof="0" dirty="0" err="1" smtClean="0"/>
              <a:t>kernel</a:t>
            </a:r>
            <a:r>
              <a:rPr lang="fr-FR" sz="2400" noProof="0" dirty="0" smtClean="0"/>
              <a:t> et en mode user</a:t>
            </a:r>
          </a:p>
          <a:p>
            <a:pPr lvl="1">
              <a:lnSpc>
                <a:spcPct val="80000"/>
              </a:lnSpc>
            </a:pPr>
            <a:r>
              <a:rPr lang="fr-FR" sz="2000" noProof="0" dirty="0" smtClean="0"/>
              <a:t>Les données d’usage des pages sont collectées en mode </a:t>
            </a:r>
            <a:r>
              <a:rPr lang="fr-FR" sz="2000" i="1" noProof="0" dirty="0" err="1" smtClean="0"/>
              <a:t>kernel</a:t>
            </a:r>
            <a:endParaRPr lang="fr-FR" sz="2000" noProof="0" dirty="0" smtClean="0"/>
          </a:p>
          <a:p>
            <a:pPr lvl="1">
              <a:lnSpc>
                <a:spcPct val="80000"/>
              </a:lnSpc>
            </a:pPr>
            <a:r>
              <a:rPr lang="fr-FR" sz="2000" dirty="0" smtClean="0"/>
              <a:t>Le service </a:t>
            </a:r>
            <a:r>
              <a:rPr lang="fr-FR" sz="2000" dirty="0" err="1" smtClean="0"/>
              <a:t>SuperFetch</a:t>
            </a:r>
            <a:r>
              <a:rPr lang="fr-FR" sz="2000" dirty="0" smtClean="0"/>
              <a:t> (</a:t>
            </a:r>
            <a:r>
              <a:rPr lang="fr-FR" sz="2000" noProof="0" dirty="0" smtClean="0"/>
              <a:t>Sysmain.dll) implémente le stockage et les algorithmes de pré-chargement</a:t>
            </a:r>
          </a:p>
          <a:p>
            <a:pPr lvl="2">
              <a:lnSpc>
                <a:spcPct val="80000"/>
              </a:lnSpc>
            </a:pPr>
            <a:r>
              <a:rPr lang="fr-FR" sz="1800" noProof="0" dirty="0" smtClean="0"/>
              <a:t>Stocke les fichiers scénario dans \Windows\</a:t>
            </a:r>
            <a:r>
              <a:rPr lang="fr-FR" sz="1800" noProof="0" dirty="0" err="1" smtClean="0"/>
              <a:t>Prefetch</a:t>
            </a:r>
            <a:r>
              <a:rPr lang="fr-FR" sz="1800" noProof="0" dirty="0" smtClean="0"/>
              <a:t>\Ag*.</a:t>
            </a:r>
            <a:r>
              <a:rPr lang="fr-FR" sz="1800" noProof="0" dirty="0" err="1" smtClean="0"/>
              <a:t>db</a:t>
            </a:r>
            <a:endParaRPr lang="fr-FR" sz="1800" noProof="0" dirty="0" smtClean="0"/>
          </a:p>
          <a:p>
            <a:pPr lvl="2">
              <a:lnSpc>
                <a:spcPct val="80000"/>
              </a:lnSpc>
            </a:pPr>
            <a:r>
              <a:rPr lang="fr-FR" sz="1800" noProof="0" dirty="0" smtClean="0"/>
              <a:t>Appelle le noyau pour retrouver l’historique de la pagination et pré-peupler les listes de pages</a:t>
            </a:r>
          </a:p>
          <a:p>
            <a:pPr lvl="2">
              <a:lnSpc>
                <a:spcPct val="80000"/>
              </a:lnSpc>
            </a:pPr>
            <a:r>
              <a:rPr lang="fr-FR" sz="1800" noProof="0" dirty="0" smtClean="0"/>
              <a:t>Pré-extrait également la mémoire virtuelle privée (le </a:t>
            </a:r>
            <a:r>
              <a:rPr lang="fr-FR" sz="1800" i="1" noProof="0" dirty="0" err="1" smtClean="0"/>
              <a:t>prefetcher</a:t>
            </a:r>
            <a:r>
              <a:rPr lang="fr-FR" sz="1800" noProof="0" dirty="0" smtClean="0"/>
              <a:t> de Windows XP </a:t>
            </a:r>
            <a:r>
              <a:rPr lang="fr-FR" sz="1800" dirty="0" smtClean="0"/>
              <a:t>n’était impliqué que dans les données fichier et image</a:t>
            </a:r>
            <a:r>
              <a:rPr lang="fr-FR" sz="1800" noProof="0" dirty="0" smtClean="0"/>
              <a:t>)</a:t>
            </a:r>
          </a:p>
          <a:p>
            <a:pPr>
              <a:lnSpc>
                <a:spcPct val="80000"/>
              </a:lnSpc>
            </a:pPr>
            <a:r>
              <a:rPr lang="fr-FR" sz="2400" noProof="0" dirty="0" smtClean="0"/>
              <a:t>Les scénarios pour lesquels </a:t>
            </a:r>
            <a:r>
              <a:rPr lang="fr-FR" sz="2400" noProof="0" dirty="0" err="1" smtClean="0"/>
              <a:t>SuperFetch</a:t>
            </a:r>
            <a:r>
              <a:rPr lang="fr-FR" sz="2400" dirty="0" smtClean="0"/>
              <a:t> a un réel apport sont </a:t>
            </a:r>
            <a:r>
              <a:rPr lang="fr-FR" sz="2400" noProof="0" dirty="0" smtClean="0"/>
              <a:t>:</a:t>
            </a:r>
          </a:p>
          <a:p>
            <a:pPr lvl="1">
              <a:lnSpc>
                <a:spcPct val="80000"/>
              </a:lnSpc>
            </a:pPr>
            <a:r>
              <a:rPr lang="fr-FR" sz="2000" noProof="0" dirty="0" smtClean="0"/>
              <a:t>Le lancement d’application</a:t>
            </a:r>
          </a:p>
          <a:p>
            <a:pPr lvl="1">
              <a:lnSpc>
                <a:spcPct val="80000"/>
              </a:lnSpc>
            </a:pPr>
            <a:r>
              <a:rPr lang="fr-FR" sz="2000" noProof="0" dirty="0" smtClean="0"/>
              <a:t>Le redémarrage depuis une hibernation</a:t>
            </a:r>
          </a:p>
          <a:p>
            <a:pPr lvl="1">
              <a:lnSpc>
                <a:spcPct val="80000"/>
              </a:lnSpc>
            </a:pPr>
            <a:r>
              <a:rPr lang="fr-FR" sz="2000" noProof="0" dirty="0" smtClean="0"/>
              <a:t>Les performances après l’exécution de tâches peu fréquentes ou de basse priorité</a:t>
            </a:r>
            <a:endParaRPr lang="fr-FR" sz="2000" noProof="0" dirty="0"/>
          </a:p>
        </p:txBody>
      </p:sp>
    </p:spTree>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3220" name="Rectangle 4"/>
          <p:cNvSpPr>
            <a:spLocks noGrp="1" noChangeArrowheads="1"/>
          </p:cNvSpPr>
          <p:nvPr>
            <p:ph type="title"/>
          </p:nvPr>
        </p:nvSpPr>
        <p:spPr/>
        <p:txBody>
          <a:bodyPr/>
          <a:lstStyle/>
          <a:p>
            <a:r>
              <a:rPr lang="fr-FR" noProof="0" smtClean="0">
                <a:sym typeface="Wingdings" pitchFamily="2" charset="2"/>
              </a:rPr>
              <a:t>ReadyBoost</a:t>
            </a:r>
            <a:endParaRPr lang="fr-FR" noProof="0">
              <a:sym typeface="Wingdings" pitchFamily="2" charset="2"/>
            </a:endParaRPr>
          </a:p>
        </p:txBody>
      </p:sp>
      <p:sp>
        <p:nvSpPr>
          <p:cNvPr id="1033221" name="Rectangle 5"/>
          <p:cNvSpPr>
            <a:spLocks noGrp="1" noChangeArrowheads="1"/>
          </p:cNvSpPr>
          <p:nvPr>
            <p:ph type="body" idx="1"/>
          </p:nvPr>
        </p:nvSpPr>
        <p:spPr>
          <a:xfrm>
            <a:off x="371475" y="1238250"/>
            <a:ext cx="8410575" cy="5336846"/>
          </a:xfrm>
        </p:spPr>
        <p:txBody>
          <a:bodyPr/>
          <a:lstStyle/>
          <a:p>
            <a:r>
              <a:rPr lang="fr-FR" sz="2000" noProof="0" dirty="0" smtClean="0">
                <a:sym typeface="Wingdings" pitchFamily="2" charset="2"/>
              </a:rPr>
              <a:t>Sert de cache supplémentaire pour </a:t>
            </a:r>
            <a:r>
              <a:rPr lang="fr-FR" sz="2000" noProof="0" dirty="0" err="1" smtClean="0">
                <a:sym typeface="Wingdings" pitchFamily="2" charset="2"/>
              </a:rPr>
              <a:t>SuperFetch</a:t>
            </a:r>
            <a:endParaRPr lang="fr-FR" sz="2000" noProof="0" dirty="0" smtClean="0">
              <a:sym typeface="Wingdings" pitchFamily="2" charset="2"/>
            </a:endParaRPr>
          </a:p>
          <a:p>
            <a:pPr lvl="1"/>
            <a:r>
              <a:rPr lang="fr-FR" sz="1800" noProof="0" dirty="0" smtClean="0">
                <a:sym typeface="Wingdings" pitchFamily="2" charset="2"/>
              </a:rPr>
              <a:t>Stocke les pages en lecture seule sur un périphérique mémoire externe non volatile</a:t>
            </a:r>
          </a:p>
          <a:p>
            <a:pPr lvl="1"/>
            <a:r>
              <a:rPr lang="fr-FR" sz="1800" noProof="0" dirty="0" smtClean="0">
                <a:sym typeface="Wingdings" pitchFamily="2" charset="2"/>
              </a:rPr>
              <a:t>Les périphériques supportés comprennent les clés USB, les cartes SD, les </a:t>
            </a:r>
            <a:r>
              <a:rPr lang="fr-FR" sz="1800" i="1" noProof="0" dirty="0" smtClean="0">
                <a:sym typeface="Wingdings" pitchFamily="2" charset="2"/>
              </a:rPr>
              <a:t>Compact Flash</a:t>
            </a:r>
            <a:r>
              <a:rPr lang="fr-FR" sz="1800" noProof="0" dirty="0" smtClean="0">
                <a:sym typeface="Wingdings" pitchFamily="2" charset="2"/>
              </a:rPr>
              <a:t> et les cartes internes PCI express</a:t>
            </a:r>
          </a:p>
          <a:p>
            <a:pPr lvl="1"/>
            <a:r>
              <a:rPr lang="fr-FR" sz="1800" noProof="0" dirty="0" smtClean="0">
                <a:sym typeface="Wingdings" pitchFamily="2" charset="2"/>
              </a:rPr>
              <a:t>Permet </a:t>
            </a:r>
            <a:r>
              <a:rPr lang="fr-FR" sz="1800" dirty="0" smtClean="0">
                <a:sym typeface="Wingdings" pitchFamily="2" charset="2"/>
              </a:rPr>
              <a:t>à des lectures rapides de satisfaire les besoins de </a:t>
            </a:r>
            <a:r>
              <a:rPr lang="fr-FR" sz="1800" i="1" noProof="0" dirty="0" smtClean="0">
                <a:sym typeface="Wingdings" pitchFamily="2" charset="2"/>
              </a:rPr>
              <a:t>page </a:t>
            </a:r>
            <a:r>
              <a:rPr lang="fr-FR" sz="1800" i="1" noProof="0" dirty="0" err="1" smtClean="0">
                <a:sym typeface="Wingdings" pitchFamily="2" charset="2"/>
              </a:rPr>
              <a:t>faults</a:t>
            </a:r>
            <a:r>
              <a:rPr lang="fr-FR" sz="1800" noProof="0" dirty="0" smtClean="0">
                <a:sym typeface="Wingdings" pitchFamily="2" charset="2"/>
              </a:rPr>
              <a:t> quand une page n’est pas en mémoire principale (jusqu’à 10 fois plus rapide que les lectures aléatoires sur disque dur)</a:t>
            </a:r>
          </a:p>
          <a:p>
            <a:r>
              <a:rPr lang="fr-FR" sz="2000" noProof="0" dirty="0" smtClean="0">
                <a:sym typeface="Wingdings" pitchFamily="2" charset="2"/>
              </a:rPr>
              <a:t>Les périphériques doivent présenter des données de performance minimales</a:t>
            </a:r>
          </a:p>
          <a:p>
            <a:pPr lvl="1"/>
            <a:r>
              <a:rPr lang="fr-FR" sz="1800" noProof="0" dirty="0" smtClean="0">
                <a:sym typeface="Wingdings" pitchFamily="2" charset="2"/>
              </a:rPr>
              <a:t>Taux de transfert : </a:t>
            </a:r>
          </a:p>
          <a:p>
            <a:pPr lvl="2"/>
            <a:r>
              <a:rPr lang="fr-FR" sz="1600" noProof="0" dirty="0" smtClean="0">
                <a:sym typeface="Wingdings" pitchFamily="2" charset="2"/>
              </a:rPr>
              <a:t>2,5 MO/s pour des lectures aléatoires de 4 KO</a:t>
            </a:r>
          </a:p>
          <a:p>
            <a:pPr lvl="2"/>
            <a:r>
              <a:rPr lang="fr-FR" sz="1600" noProof="0" dirty="0" smtClean="0">
                <a:sym typeface="Wingdings" pitchFamily="2" charset="2"/>
              </a:rPr>
              <a:t>1,75 MO/s pour des écritures aléatoires de 512 KO</a:t>
            </a:r>
          </a:p>
          <a:p>
            <a:pPr lvl="1"/>
            <a:r>
              <a:rPr lang="fr-FR" sz="1800" noProof="0" dirty="0" smtClean="0">
                <a:sym typeface="Wingdings" pitchFamily="2" charset="2"/>
              </a:rPr>
              <a:t>Taille : </a:t>
            </a:r>
          </a:p>
          <a:p>
            <a:pPr lvl="2"/>
            <a:r>
              <a:rPr lang="fr-FR" sz="1600" noProof="0" dirty="0" smtClean="0">
                <a:sym typeface="Wingdings" pitchFamily="2" charset="2"/>
              </a:rPr>
              <a:t>256 MO – 4 GO (limitation FAT32)</a:t>
            </a:r>
          </a:p>
          <a:p>
            <a:pPr lvl="2"/>
            <a:r>
              <a:rPr lang="fr-FR" sz="1600" noProof="0" dirty="0" smtClean="0">
                <a:sym typeface="Wingdings" pitchFamily="2" charset="2"/>
              </a:rPr>
              <a:t>Taille maximum pour le périphérique de 32 GO</a:t>
            </a:r>
          </a:p>
          <a:p>
            <a:pPr lvl="1"/>
            <a:r>
              <a:rPr lang="fr-FR" sz="1800" noProof="0" dirty="0" smtClean="0">
                <a:sym typeface="Wingdings" pitchFamily="2" charset="2"/>
              </a:rPr>
              <a:t>Un seul périphérique </a:t>
            </a:r>
            <a:r>
              <a:rPr lang="fr-FR" sz="1800" noProof="0" dirty="0" err="1" smtClean="0">
                <a:sym typeface="Wingdings" pitchFamily="2" charset="2"/>
              </a:rPr>
              <a:t>ReadyBoost</a:t>
            </a:r>
            <a:r>
              <a:rPr lang="fr-FR" sz="1800" noProof="0" dirty="0" smtClean="0">
                <a:sym typeface="Wingdings" pitchFamily="2" charset="2"/>
              </a:rPr>
              <a:t> par système</a:t>
            </a:r>
            <a:endParaRPr lang="fr-FR" sz="1800" noProof="0" dirty="0">
              <a:sym typeface="Wingdings" pitchFamily="2" charset="2"/>
            </a:endParaRPr>
          </a:p>
        </p:txBody>
      </p:sp>
    </p:spTree>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5313" name="Rectangle 49"/>
          <p:cNvSpPr>
            <a:spLocks noGrp="1" noChangeArrowheads="1"/>
          </p:cNvSpPr>
          <p:nvPr>
            <p:ph type="title"/>
          </p:nvPr>
        </p:nvSpPr>
        <p:spPr>
          <a:xfrm>
            <a:off x="381000" y="228600"/>
            <a:ext cx="8382000" cy="1200329"/>
          </a:xfrm>
        </p:spPr>
        <p:txBody>
          <a:bodyPr/>
          <a:lstStyle/>
          <a:p>
            <a:r>
              <a:rPr lang="fr-FR" noProof="0" dirty="0" err="1" smtClean="0"/>
              <a:t>ReadyDrive</a:t>
            </a:r>
            <a:r>
              <a:rPr lang="fr-FR" noProof="0" dirty="0" smtClean="0"/>
              <a:t> et les disques durs hybrides</a:t>
            </a:r>
            <a:endParaRPr lang="fr-FR" noProof="0" dirty="0"/>
          </a:p>
        </p:txBody>
      </p:sp>
      <p:sp>
        <p:nvSpPr>
          <p:cNvPr id="1035314" name="Rectangle 50"/>
          <p:cNvSpPr>
            <a:spLocks noGrp="1" noChangeArrowheads="1"/>
          </p:cNvSpPr>
          <p:nvPr>
            <p:ph type="body" idx="1"/>
          </p:nvPr>
        </p:nvSpPr>
        <p:spPr>
          <a:xfrm>
            <a:off x="381000" y="1417638"/>
            <a:ext cx="8410575" cy="4961358"/>
          </a:xfrm>
        </p:spPr>
        <p:txBody>
          <a:bodyPr/>
          <a:lstStyle/>
          <a:p>
            <a:pPr>
              <a:lnSpc>
                <a:spcPct val="80000"/>
              </a:lnSpc>
            </a:pPr>
            <a:r>
              <a:rPr lang="fr-FR" sz="2400" noProof="0" dirty="0" smtClean="0"/>
              <a:t>Les disques durs hybrides comprennent un cache non volatile</a:t>
            </a:r>
          </a:p>
          <a:p>
            <a:pPr lvl="1">
              <a:lnSpc>
                <a:spcPct val="80000"/>
              </a:lnSpc>
            </a:pPr>
            <a:r>
              <a:rPr lang="fr-FR" sz="2000" noProof="0" dirty="0" smtClean="0"/>
              <a:t>Les données cachées peuvent être lues et écrites </a:t>
            </a:r>
            <a:r>
              <a:rPr lang="fr-FR" sz="2000" dirty="0" smtClean="0"/>
              <a:t>quand le disque ne tourne plus</a:t>
            </a:r>
            <a:endParaRPr lang="fr-FR" sz="2000" noProof="0" dirty="0" smtClean="0"/>
          </a:p>
          <a:p>
            <a:pPr lvl="1">
              <a:lnSpc>
                <a:spcPct val="80000"/>
              </a:lnSpc>
            </a:pPr>
            <a:r>
              <a:rPr lang="fr-FR" sz="2000" noProof="0" dirty="0" smtClean="0"/>
              <a:t>Les données restent en cache </a:t>
            </a:r>
            <a:br>
              <a:rPr lang="fr-FR" sz="2000" noProof="0" dirty="0" smtClean="0"/>
            </a:br>
            <a:r>
              <a:rPr lang="fr-FR" sz="2000" noProof="0" dirty="0" smtClean="0"/>
              <a:t>même quand le disque n’est </a:t>
            </a:r>
            <a:br>
              <a:rPr lang="fr-FR" sz="2000" noProof="0" dirty="0" smtClean="0"/>
            </a:br>
            <a:r>
              <a:rPr lang="fr-FR" sz="2000" noProof="0" dirty="0" smtClean="0"/>
              <a:t>plus alimenté</a:t>
            </a:r>
          </a:p>
          <a:p>
            <a:pPr lvl="1">
              <a:lnSpc>
                <a:spcPct val="80000"/>
              </a:lnSpc>
            </a:pPr>
            <a:r>
              <a:rPr lang="fr-FR" sz="2000" noProof="0" dirty="0" smtClean="0"/>
              <a:t>Le cache peut faire de 50 MO à</a:t>
            </a:r>
            <a:br>
              <a:rPr lang="fr-FR" sz="2000" noProof="0" dirty="0" smtClean="0"/>
            </a:br>
            <a:r>
              <a:rPr lang="fr-FR" sz="2000" noProof="0" dirty="0" smtClean="0"/>
              <a:t>2 TO (typiquement 256 MO) </a:t>
            </a:r>
          </a:p>
          <a:p>
            <a:pPr>
              <a:lnSpc>
                <a:spcPct val="80000"/>
              </a:lnSpc>
            </a:pPr>
            <a:r>
              <a:rPr lang="fr-FR" sz="2400" noProof="0" dirty="0" smtClean="0"/>
              <a:t>Le support par le système d’exploitation hôte est nécessaire pour utiliser cette fonctionnalité</a:t>
            </a:r>
          </a:p>
          <a:p>
            <a:pPr>
              <a:lnSpc>
                <a:spcPct val="80000"/>
              </a:lnSpc>
            </a:pPr>
            <a:r>
              <a:rPr lang="fr-FR" sz="2400" noProof="0" dirty="0" smtClean="0"/>
              <a:t>Le cache peut contenir :</a:t>
            </a:r>
          </a:p>
          <a:p>
            <a:pPr lvl="1">
              <a:lnSpc>
                <a:spcPct val="80000"/>
              </a:lnSpc>
            </a:pPr>
            <a:r>
              <a:rPr lang="fr-FR" sz="2000" noProof="0" dirty="0" smtClean="0"/>
              <a:t>Les données </a:t>
            </a:r>
            <a:r>
              <a:rPr lang="fr-FR" sz="2000" noProof="0" dirty="0" err="1" smtClean="0"/>
              <a:t>Superfetch</a:t>
            </a:r>
            <a:r>
              <a:rPr lang="fr-FR" sz="2000" noProof="0" dirty="0" smtClean="0"/>
              <a:t>, les données de démarrage, (une partie du) fichier d’hibernation</a:t>
            </a:r>
          </a:p>
          <a:p>
            <a:pPr lvl="1">
              <a:lnSpc>
                <a:spcPct val="80000"/>
              </a:lnSpc>
            </a:pPr>
            <a:r>
              <a:rPr lang="fr-FR" sz="2000" noProof="0" dirty="0" smtClean="0"/>
              <a:t>Lors d’une fonctionnement sur batterie, on l’utilise comme un cache en écriture</a:t>
            </a:r>
            <a:endParaRPr lang="fr-FR" sz="2000" noProof="0" dirty="0"/>
          </a:p>
        </p:txBody>
      </p:sp>
      <p:sp>
        <p:nvSpPr>
          <p:cNvPr id="1035297" name="Rectangle 33"/>
          <p:cNvSpPr>
            <a:spLocks noChangeArrowheads="1"/>
          </p:cNvSpPr>
          <p:nvPr/>
        </p:nvSpPr>
        <p:spPr bwMode="auto">
          <a:xfrm>
            <a:off x="5921375" y="2455863"/>
            <a:ext cx="1800225" cy="1535112"/>
          </a:xfrm>
          <a:prstGeom prst="rect">
            <a:avLst/>
          </a:prstGeom>
          <a:noFill/>
          <a:ln w="9525" algn="ctr">
            <a:noFill/>
            <a:miter lim="800000"/>
            <a:headEnd/>
            <a:tailEnd/>
          </a:ln>
          <a:effectLst/>
        </p:spPr>
        <p:txBody>
          <a:bodyPr wrap="none" anchor="ctr"/>
          <a:lstStyle/>
          <a:p>
            <a:endParaRPr lang="fr-FR"/>
          </a:p>
        </p:txBody>
      </p:sp>
      <p:sp>
        <p:nvSpPr>
          <p:cNvPr id="1035299" name="Rectangle 35"/>
          <p:cNvSpPr>
            <a:spLocks noChangeArrowheads="1"/>
          </p:cNvSpPr>
          <p:nvPr/>
        </p:nvSpPr>
        <p:spPr bwMode="auto">
          <a:xfrm>
            <a:off x="5665788" y="2466753"/>
            <a:ext cx="1947124" cy="1660747"/>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a:tailEnd/>
          </a:ln>
          <a:effectLst/>
        </p:spPr>
        <p:txBody>
          <a:bodyPr wrap="none"/>
          <a:lstStyle/>
          <a:p>
            <a:pPr>
              <a:lnSpc>
                <a:spcPct val="100000"/>
              </a:lnSpc>
              <a:spcBef>
                <a:spcPct val="0"/>
              </a:spcBef>
            </a:pPr>
            <a:endParaRPr lang="en-US" sz="1800" b="1">
              <a:solidFill>
                <a:schemeClr val="bg2"/>
              </a:solidFill>
              <a:latin typeface="Arial" charset="0"/>
            </a:endParaRPr>
          </a:p>
        </p:txBody>
      </p:sp>
      <p:sp>
        <p:nvSpPr>
          <p:cNvPr id="1035301" name="Rectangle 37"/>
          <p:cNvSpPr>
            <a:spLocks noChangeArrowheads="1"/>
          </p:cNvSpPr>
          <p:nvPr/>
        </p:nvSpPr>
        <p:spPr bwMode="auto">
          <a:xfrm rot="16200000">
            <a:off x="6817871" y="2987232"/>
            <a:ext cx="1216911" cy="346075"/>
          </a:xfrm>
          <a:prstGeom prst="rect">
            <a:avLst/>
          </a:prstGeom>
          <a:gradFill rotWithShape="1">
            <a:gsLst>
              <a:gs pos="0">
                <a:schemeClr val="accent2"/>
              </a:gs>
              <a:gs pos="50000">
                <a:schemeClr val="accent2">
                  <a:gamma/>
                  <a:tint val="53725"/>
                  <a:invGamma/>
                </a:schemeClr>
              </a:gs>
              <a:gs pos="100000">
                <a:schemeClr val="accent2"/>
              </a:gs>
            </a:gsLst>
            <a:lin ang="2700000" scaled="1"/>
          </a:gradFill>
          <a:ln w="3175" algn="ctr">
            <a:solidFill>
              <a:srgbClr val="FFFFFF"/>
            </a:solidFill>
            <a:miter lim="800000"/>
            <a:headEnd/>
            <a:tailEnd/>
          </a:ln>
          <a:effectLst/>
        </p:spPr>
        <p:txBody>
          <a:bodyPr wrap="none"/>
          <a:lstStyle/>
          <a:p>
            <a:r>
              <a:rPr lang="en-US" dirty="0" smtClean="0">
                <a:solidFill>
                  <a:schemeClr val="bg2"/>
                </a:solidFill>
                <a:latin typeface="Arial" charset="0"/>
              </a:rPr>
              <a:t>Cache NV</a:t>
            </a:r>
            <a:endParaRPr lang="en-US" sz="1800" b="1" dirty="0">
              <a:solidFill>
                <a:schemeClr val="bg2"/>
              </a:solidFill>
              <a:latin typeface="Arial" charset="0"/>
            </a:endParaRPr>
          </a:p>
        </p:txBody>
      </p:sp>
      <p:sp>
        <p:nvSpPr>
          <p:cNvPr id="1035302" name="Oval 38"/>
          <p:cNvSpPr>
            <a:spLocks noChangeArrowheads="1"/>
          </p:cNvSpPr>
          <p:nvPr/>
        </p:nvSpPr>
        <p:spPr bwMode="auto">
          <a:xfrm>
            <a:off x="5856288" y="2720975"/>
            <a:ext cx="1238250" cy="1238250"/>
          </a:xfrm>
          <a:prstGeom prst="ellipse">
            <a:avLst/>
          </a:prstGeom>
          <a:gradFill rotWithShape="1">
            <a:gsLst>
              <a:gs pos="0">
                <a:schemeClr val="tx2"/>
              </a:gs>
              <a:gs pos="50000">
                <a:schemeClr val="tx2">
                  <a:gamma/>
                  <a:tint val="53725"/>
                  <a:invGamma/>
                </a:schemeClr>
              </a:gs>
              <a:gs pos="100000">
                <a:schemeClr val="tx2"/>
              </a:gs>
            </a:gsLst>
            <a:lin ang="2700000" scaled="1"/>
          </a:gradFill>
          <a:ln w="3175" algn="ctr">
            <a:solidFill>
              <a:srgbClr val="FFFFFF"/>
            </a:solidFill>
            <a:round/>
            <a:headEnd/>
            <a:tailEnd/>
          </a:ln>
          <a:effectLst/>
        </p:spPr>
        <p:txBody>
          <a:bodyPr wrap="none" anchor="ctr"/>
          <a:lstStyle/>
          <a:p>
            <a:endParaRPr lang="fr-FR"/>
          </a:p>
        </p:txBody>
      </p:sp>
      <p:sp>
        <p:nvSpPr>
          <p:cNvPr id="1035303" name="Oval 39"/>
          <p:cNvSpPr>
            <a:spLocks noChangeArrowheads="1"/>
          </p:cNvSpPr>
          <p:nvPr/>
        </p:nvSpPr>
        <p:spPr bwMode="auto">
          <a:xfrm>
            <a:off x="6423025" y="3305175"/>
            <a:ext cx="88900" cy="88900"/>
          </a:xfrm>
          <a:prstGeom prst="ellipse">
            <a:avLst/>
          </a:prstGeom>
          <a:solidFill>
            <a:schemeClr val="bg1"/>
          </a:solidFill>
          <a:ln w="3175" algn="ctr">
            <a:solidFill>
              <a:srgbClr val="FFFFFF"/>
            </a:solidFill>
            <a:round/>
            <a:headEnd/>
            <a:tailEnd/>
          </a:ln>
          <a:effectLst/>
        </p:spPr>
        <p:txBody>
          <a:bodyPr wrap="none" anchor="ctr"/>
          <a:lstStyle/>
          <a:p>
            <a:endParaRPr lang="fr-FR"/>
          </a:p>
        </p:txBody>
      </p:sp>
      <p:sp>
        <p:nvSpPr>
          <p:cNvPr id="1035305" name="Line 41"/>
          <p:cNvSpPr>
            <a:spLocks noChangeShapeType="1"/>
          </p:cNvSpPr>
          <p:nvPr/>
        </p:nvSpPr>
        <p:spPr bwMode="auto">
          <a:xfrm flipV="1">
            <a:off x="7670800" y="3355975"/>
            <a:ext cx="650875" cy="0"/>
          </a:xfrm>
          <a:prstGeom prst="line">
            <a:avLst/>
          </a:prstGeom>
          <a:noFill/>
          <a:ln w="25400">
            <a:solidFill>
              <a:srgbClr val="FFFFFF"/>
            </a:solidFill>
            <a:round/>
            <a:headEnd type="triangle" w="lg" len="med"/>
            <a:tailEnd type="triangle" w="lg" len="med"/>
          </a:ln>
          <a:effectLst/>
        </p:spPr>
        <p:txBody>
          <a:bodyPr wrap="none"/>
          <a:lstStyle/>
          <a:p>
            <a:endParaRPr lang="fr-FR"/>
          </a:p>
        </p:txBody>
      </p:sp>
      <p:sp>
        <p:nvSpPr>
          <p:cNvPr id="1035306" name="Freeform 42"/>
          <p:cNvSpPr>
            <a:spLocks/>
          </p:cNvSpPr>
          <p:nvPr/>
        </p:nvSpPr>
        <p:spPr bwMode="auto">
          <a:xfrm>
            <a:off x="6011863" y="3460750"/>
            <a:ext cx="346075" cy="495300"/>
          </a:xfrm>
          <a:custGeom>
            <a:avLst/>
            <a:gdLst/>
            <a:ahLst/>
            <a:cxnLst>
              <a:cxn ang="0">
                <a:pos x="0" y="237"/>
              </a:cxn>
              <a:cxn ang="0">
                <a:pos x="88" y="292"/>
              </a:cxn>
              <a:cxn ang="0">
                <a:pos x="102" y="320"/>
              </a:cxn>
              <a:cxn ang="0">
                <a:pos x="265" y="0"/>
              </a:cxn>
              <a:cxn ang="0">
                <a:pos x="23" y="223"/>
              </a:cxn>
            </a:cxnLst>
            <a:rect l="0" t="0" r="r" b="b"/>
            <a:pathLst>
              <a:path w="265" h="363">
                <a:moveTo>
                  <a:pt x="0" y="237"/>
                </a:moveTo>
                <a:cubicBezTo>
                  <a:pt x="21" y="248"/>
                  <a:pt x="70" y="268"/>
                  <a:pt x="88" y="292"/>
                </a:cubicBezTo>
                <a:cubicBezTo>
                  <a:pt x="142" y="363"/>
                  <a:pt x="57" y="275"/>
                  <a:pt x="102" y="320"/>
                </a:cubicBezTo>
                <a:lnTo>
                  <a:pt x="265" y="0"/>
                </a:lnTo>
                <a:lnTo>
                  <a:pt x="23" y="223"/>
                </a:lnTo>
              </a:path>
            </a:pathLst>
          </a:custGeom>
          <a:solidFill>
            <a:schemeClr val="bg1"/>
          </a:solidFill>
          <a:ln w="3175" cap="flat" cmpd="sng">
            <a:solidFill>
              <a:srgbClr val="FFFFFF"/>
            </a:solidFill>
            <a:prstDash val="solid"/>
            <a:round/>
            <a:headEnd/>
            <a:tailEnd/>
          </a:ln>
          <a:effectLst/>
        </p:spPr>
        <p:txBody>
          <a:bodyPr wrap="none"/>
          <a:lstStyle/>
          <a:p>
            <a:endParaRPr lang="fr-FR"/>
          </a:p>
        </p:txBody>
      </p:sp>
      <p:sp>
        <p:nvSpPr>
          <p:cNvPr id="1035308" name="Line 44"/>
          <p:cNvSpPr>
            <a:spLocks noChangeShapeType="1"/>
          </p:cNvSpPr>
          <p:nvPr/>
        </p:nvSpPr>
        <p:spPr bwMode="auto">
          <a:xfrm>
            <a:off x="6842125" y="3368675"/>
            <a:ext cx="398463" cy="0"/>
          </a:xfrm>
          <a:prstGeom prst="line">
            <a:avLst/>
          </a:prstGeom>
          <a:noFill/>
          <a:ln w="25400">
            <a:solidFill>
              <a:srgbClr val="FFFFFF"/>
            </a:solidFill>
            <a:round/>
            <a:headEnd type="triangle" w="lg" len="med"/>
            <a:tailEnd type="triangle" w="lg" len="med"/>
          </a:ln>
          <a:effectLst/>
        </p:spPr>
        <p:txBody>
          <a:bodyPr wrap="none"/>
          <a:lstStyle/>
          <a:p>
            <a:endParaRPr lang="fr-FR"/>
          </a:p>
        </p:txBody>
      </p:sp>
      <p:sp>
        <p:nvSpPr>
          <p:cNvPr id="1035309" name="Line 45"/>
          <p:cNvSpPr>
            <a:spLocks noChangeShapeType="1"/>
          </p:cNvSpPr>
          <p:nvPr/>
        </p:nvSpPr>
        <p:spPr bwMode="auto">
          <a:xfrm>
            <a:off x="6740525" y="3835400"/>
            <a:ext cx="1582738" cy="0"/>
          </a:xfrm>
          <a:prstGeom prst="line">
            <a:avLst/>
          </a:prstGeom>
          <a:noFill/>
          <a:ln w="25400">
            <a:solidFill>
              <a:srgbClr val="FFFFFF"/>
            </a:solidFill>
            <a:round/>
            <a:headEnd type="triangle" w="lg" len="med"/>
            <a:tailEnd type="triangle" w="lg" len="med"/>
          </a:ln>
          <a:effectLst/>
        </p:spPr>
        <p:txBody>
          <a:bodyPr wrap="none"/>
          <a:lstStyle/>
          <a:p>
            <a:endParaRPr lang="fr-FR"/>
          </a:p>
        </p:txBody>
      </p:sp>
      <p:sp>
        <p:nvSpPr>
          <p:cNvPr id="1035310" name="Rectangle 46"/>
          <p:cNvSpPr>
            <a:spLocks noChangeArrowheads="1"/>
          </p:cNvSpPr>
          <p:nvPr/>
        </p:nvSpPr>
        <p:spPr bwMode="auto">
          <a:xfrm>
            <a:off x="8321675" y="3224213"/>
            <a:ext cx="588963" cy="674687"/>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a:tailEnd/>
          </a:ln>
          <a:effectLst/>
        </p:spPr>
        <p:txBody>
          <a:bodyPr wrap="none"/>
          <a:lstStyle/>
          <a:p>
            <a:pPr>
              <a:lnSpc>
                <a:spcPct val="100000"/>
              </a:lnSpc>
              <a:spcBef>
                <a:spcPct val="0"/>
              </a:spcBef>
            </a:pPr>
            <a:r>
              <a:rPr lang="en-US" sz="1800" b="1">
                <a:solidFill>
                  <a:schemeClr val="bg2"/>
                </a:solidFill>
                <a:latin typeface="Arial" charset="0"/>
              </a:rPr>
              <a:t>OS</a:t>
            </a:r>
          </a:p>
        </p:txBody>
      </p:sp>
    </p:spTree>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7314" name="Rectangle 2"/>
          <p:cNvSpPr>
            <a:spLocks noGrp="1" noChangeArrowheads="1"/>
          </p:cNvSpPr>
          <p:nvPr>
            <p:ph type="title"/>
          </p:nvPr>
        </p:nvSpPr>
        <p:spPr/>
        <p:txBody>
          <a:bodyPr/>
          <a:lstStyle/>
          <a:p>
            <a:r>
              <a:rPr lang="fr-FR" noProof="0" dirty="0" smtClean="0"/>
              <a:t>Sommaire</a:t>
            </a:r>
            <a:endParaRPr lang="fr-FR" noProof="0" dirty="0"/>
          </a:p>
        </p:txBody>
      </p:sp>
      <p:sp>
        <p:nvSpPr>
          <p:cNvPr id="1037315" name="Rectangle 3"/>
          <p:cNvSpPr>
            <a:spLocks noGrp="1" noChangeArrowheads="1"/>
          </p:cNvSpPr>
          <p:nvPr>
            <p:ph type="body" idx="1"/>
          </p:nvPr>
        </p:nvSpPr>
        <p:spPr>
          <a:xfrm>
            <a:off x="381000" y="1417638"/>
            <a:ext cx="8410575" cy="4065587"/>
          </a:xfrm>
        </p:spPr>
        <p:txBody>
          <a:bodyPr/>
          <a:lstStyle/>
          <a:p>
            <a:r>
              <a:rPr lang="fr-FR" dirty="0" smtClean="0"/>
              <a:t>Introduction</a:t>
            </a:r>
          </a:p>
          <a:p>
            <a:r>
              <a:rPr lang="fr-FR" dirty="0" smtClean="0"/>
              <a:t>Processus et Threads</a:t>
            </a:r>
          </a:p>
          <a:p>
            <a:r>
              <a:rPr lang="fr-FR" dirty="0" smtClean="0"/>
              <a:t>Entrées – Sorties et système de fichiers</a:t>
            </a:r>
          </a:p>
          <a:p>
            <a:r>
              <a:rPr lang="fr-FR" dirty="0" smtClean="0"/>
              <a:t>Gestion de la mémoire</a:t>
            </a:r>
          </a:p>
          <a:p>
            <a:r>
              <a:rPr lang="fr-FR" dirty="0" smtClean="0"/>
              <a:t>Démarrage et arrêt</a:t>
            </a:r>
          </a:p>
          <a:p>
            <a:r>
              <a:rPr lang="fr-FR" dirty="0" smtClean="0"/>
              <a:t>Fiabilité et récupération</a:t>
            </a:r>
          </a:p>
          <a:p>
            <a:r>
              <a:rPr lang="fr-FR" dirty="0" smtClean="0"/>
              <a:t>Sécurité</a:t>
            </a:r>
            <a:endParaRPr lang="fr-FR" noProof="0" dirty="0" smtClean="0"/>
          </a:p>
          <a:p>
            <a:endParaRPr lang="fr-FR" noProof="0" dirty="0"/>
          </a:p>
        </p:txBody>
      </p:sp>
      <p:sp>
        <p:nvSpPr>
          <p:cNvPr id="1037316" name="Rectangle 4"/>
          <p:cNvSpPr>
            <a:spLocks noChangeArrowheads="1"/>
          </p:cNvSpPr>
          <p:nvPr/>
        </p:nvSpPr>
        <p:spPr bwMode="auto">
          <a:xfrm>
            <a:off x="328613" y="3762906"/>
            <a:ext cx="4765675" cy="539750"/>
          </a:xfrm>
          <a:prstGeom prst="rect">
            <a:avLst/>
          </a:prstGeom>
          <a:noFill/>
          <a:ln w="28575" algn="ctr">
            <a:solidFill>
              <a:schemeClr val="folHlink"/>
            </a:solidFill>
            <a:miter lim="800000"/>
            <a:headEnd/>
            <a:tailEnd/>
          </a:ln>
          <a:effectLst/>
        </p:spPr>
        <p:txBody>
          <a:bodyPr wrap="none" anchor="ctr"/>
          <a:lstStyle/>
          <a:p>
            <a:endParaRPr lang="fr-FR"/>
          </a:p>
        </p:txBody>
      </p:sp>
    </p:spTree>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5877" name="Rectangle 5"/>
          <p:cNvSpPr>
            <a:spLocks noGrp="1" noChangeArrowheads="1"/>
          </p:cNvSpPr>
          <p:nvPr>
            <p:ph type="title"/>
          </p:nvPr>
        </p:nvSpPr>
        <p:spPr/>
        <p:txBody>
          <a:bodyPr/>
          <a:lstStyle/>
          <a:p>
            <a:r>
              <a:rPr lang="fr-FR" noProof="0" smtClean="0"/>
              <a:t>Boot Configuration Database (BCD)</a:t>
            </a:r>
            <a:endParaRPr lang="fr-FR" noProof="0"/>
          </a:p>
        </p:txBody>
      </p:sp>
      <p:sp>
        <p:nvSpPr>
          <p:cNvPr id="975878" name="Rectangle 6"/>
          <p:cNvSpPr>
            <a:spLocks noGrp="1" noChangeArrowheads="1"/>
          </p:cNvSpPr>
          <p:nvPr>
            <p:ph type="body" idx="1"/>
          </p:nvPr>
        </p:nvSpPr>
        <p:spPr>
          <a:xfrm>
            <a:off x="381000" y="1228902"/>
            <a:ext cx="8763000" cy="5890843"/>
          </a:xfrm>
        </p:spPr>
        <p:txBody>
          <a:bodyPr/>
          <a:lstStyle/>
          <a:p>
            <a:r>
              <a:rPr lang="fr-FR" sz="2400" noProof="0" dirty="0" smtClean="0"/>
              <a:t>Avant, les mécanismes d’amorçage étaient spécifiques à la plateforme (BIOS, EFI)</a:t>
            </a:r>
          </a:p>
          <a:p>
            <a:r>
              <a:rPr lang="fr-FR" sz="2400" noProof="0" dirty="0" smtClean="0"/>
              <a:t>Windows Vista unifie le mécanisme de boot afin d’être indépendant de la plateforme</a:t>
            </a:r>
          </a:p>
          <a:p>
            <a:r>
              <a:rPr lang="fr-FR" sz="2400" noProof="0" dirty="0" smtClean="0"/>
              <a:t>Boot.ini est remplacé par la </a:t>
            </a:r>
            <a:r>
              <a:rPr lang="fr-FR" sz="2400" i="1" noProof="0" dirty="0" smtClean="0"/>
              <a:t>Boot Configuration </a:t>
            </a:r>
            <a:r>
              <a:rPr lang="fr-FR" sz="2400" i="1" noProof="0" dirty="0" err="1" smtClean="0"/>
              <a:t>Database</a:t>
            </a:r>
            <a:r>
              <a:rPr lang="fr-FR" sz="2400" noProof="0" dirty="0" smtClean="0"/>
              <a:t> (BCD)</a:t>
            </a:r>
          </a:p>
          <a:p>
            <a:pPr lvl="1"/>
            <a:r>
              <a:rPr lang="fr-FR" sz="2000" noProof="0" dirty="0" smtClean="0"/>
              <a:t>Abstrait le </a:t>
            </a:r>
            <a:r>
              <a:rPr lang="fr-FR" sz="2000" i="1" noProof="0" dirty="0" err="1" smtClean="0"/>
              <a:t>firmware</a:t>
            </a:r>
            <a:r>
              <a:rPr lang="fr-FR" sz="2000" noProof="0" dirty="0" smtClean="0"/>
              <a:t> </a:t>
            </a:r>
          </a:p>
          <a:p>
            <a:pPr lvl="1"/>
            <a:r>
              <a:rPr lang="fr-FR" sz="2000" noProof="0" dirty="0" smtClean="0"/>
              <a:t>Unifié au travers différentes installations de système d’exploitation</a:t>
            </a:r>
          </a:p>
          <a:p>
            <a:pPr lvl="1"/>
            <a:r>
              <a:rPr lang="fr-FR" sz="2000" noProof="0" dirty="0" smtClean="0"/>
              <a:t>Utilise des </a:t>
            </a:r>
            <a:r>
              <a:rPr lang="fr-FR" sz="2000" noProof="0" dirty="0" err="1" smtClean="0"/>
              <a:t>cha</a:t>
            </a:r>
            <a:r>
              <a:rPr lang="fr-FR" sz="2000" dirty="0" err="1" smtClean="0"/>
              <a:t>înes</a:t>
            </a:r>
            <a:r>
              <a:rPr lang="fr-FR" sz="2000" dirty="0" smtClean="0"/>
              <a:t> de caractères</a:t>
            </a:r>
            <a:r>
              <a:rPr lang="fr-FR" sz="2000" noProof="0" dirty="0" smtClean="0"/>
              <a:t> Unicode pour l’internationalisation</a:t>
            </a:r>
          </a:p>
          <a:p>
            <a:r>
              <a:rPr lang="fr-FR" sz="2400" noProof="0" dirty="0" smtClean="0"/>
              <a:t>La BCD est stockée dans la base de registre</a:t>
            </a:r>
          </a:p>
          <a:p>
            <a:pPr lvl="1"/>
            <a:r>
              <a:rPr lang="fr-FR" sz="2000" noProof="0" dirty="0" smtClean="0"/>
              <a:t>Format binaire</a:t>
            </a:r>
          </a:p>
          <a:p>
            <a:pPr lvl="1"/>
            <a:r>
              <a:rPr lang="fr-FR" sz="2000" noProof="0" dirty="0" smtClean="0"/>
              <a:t>La ruche est stockées en \Boot\BCD</a:t>
            </a:r>
          </a:p>
          <a:p>
            <a:pPr lvl="1"/>
            <a:r>
              <a:rPr lang="fr-FR" sz="2000" noProof="0" dirty="0" smtClean="0"/>
              <a:t>Chargée en HKLM\BCD00000000</a:t>
            </a:r>
          </a:p>
          <a:p>
            <a:pPr lvl="1"/>
            <a:r>
              <a:rPr lang="fr-FR" sz="2000" noProof="0" dirty="0" smtClean="0"/>
              <a:t>La sécurité des clés de registre protège les entrées</a:t>
            </a:r>
            <a:endParaRPr lang="fr-FR" sz="2000" noProof="0"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4132" name="Rectangle 4"/>
          <p:cNvSpPr>
            <a:spLocks noGrp="1" noChangeArrowheads="1"/>
          </p:cNvSpPr>
          <p:nvPr>
            <p:ph type="title"/>
          </p:nvPr>
        </p:nvSpPr>
        <p:spPr/>
        <p:txBody>
          <a:bodyPr/>
          <a:lstStyle/>
          <a:p>
            <a:r>
              <a:rPr lang="fr-FR" noProof="0" dirty="0" smtClean="0"/>
              <a:t>Le périmètre couvert</a:t>
            </a:r>
            <a:endParaRPr lang="fr-FR" noProof="0" dirty="0"/>
          </a:p>
        </p:txBody>
      </p:sp>
      <p:sp>
        <p:nvSpPr>
          <p:cNvPr id="944133" name="Rectangle 5"/>
          <p:cNvSpPr>
            <a:spLocks noGrp="1" noChangeArrowheads="1"/>
          </p:cNvSpPr>
          <p:nvPr>
            <p:ph type="body" idx="1"/>
          </p:nvPr>
        </p:nvSpPr>
        <p:spPr>
          <a:xfrm>
            <a:off x="381000" y="1065213"/>
            <a:ext cx="8410575" cy="5416868"/>
          </a:xfrm>
        </p:spPr>
        <p:txBody>
          <a:bodyPr/>
          <a:lstStyle/>
          <a:p>
            <a:pPr>
              <a:lnSpc>
                <a:spcPct val="80000"/>
              </a:lnSpc>
            </a:pPr>
            <a:r>
              <a:rPr lang="fr-FR" sz="2400" noProof="0" dirty="0" smtClean="0"/>
              <a:t>Cette présentation couvre les améliorations relatives au cœur du noyau de Windows Vista et les composants immédiatement associés</a:t>
            </a:r>
          </a:p>
          <a:p>
            <a:pPr lvl="1">
              <a:lnSpc>
                <a:spcPct val="80000"/>
              </a:lnSpc>
            </a:pPr>
            <a:r>
              <a:rPr lang="fr-FR" sz="2000" noProof="0" dirty="0" smtClean="0"/>
              <a:t>De très nombreuses améliorations sensibles dans d’autres domaines du noyau (réseau, graphique, </a:t>
            </a:r>
            <a:r>
              <a:rPr lang="fr-FR" sz="2000" noProof="0" dirty="0" err="1" smtClean="0"/>
              <a:t>Window</a:t>
            </a:r>
            <a:r>
              <a:rPr lang="fr-FR" sz="2000" noProof="0" dirty="0" smtClean="0"/>
              <a:t> Manager, installation, management et surveillance) ne seront pas couvertes ici</a:t>
            </a:r>
          </a:p>
          <a:p>
            <a:pPr>
              <a:lnSpc>
                <a:spcPct val="80000"/>
              </a:lnSpc>
            </a:pPr>
            <a:r>
              <a:rPr lang="fr-FR" sz="2400" noProof="0" dirty="0" smtClean="0"/>
              <a:t>Windows Server « Longhorn » sera un sur-ensemble de Windows Vista</a:t>
            </a:r>
          </a:p>
          <a:p>
            <a:pPr lvl="1">
              <a:lnSpc>
                <a:spcPct val="80000"/>
              </a:lnSpc>
            </a:pPr>
            <a:r>
              <a:rPr lang="fr-FR" sz="2000" noProof="0" dirty="0" smtClean="0"/>
              <a:t>Ces changements fusionneront au sein du noyau de Windows Vista avec le SP1</a:t>
            </a:r>
          </a:p>
          <a:p>
            <a:pPr>
              <a:lnSpc>
                <a:spcPct val="80000"/>
              </a:lnSpc>
            </a:pPr>
            <a:r>
              <a:rPr lang="fr-FR" sz="2400" noProof="0" dirty="0" smtClean="0"/>
              <a:t>Ainsi, toutes les modifications du noyau de Windows Vista décrites dans cette présentation s’appliquent à Windows Server « Longhorn »</a:t>
            </a:r>
          </a:p>
          <a:p>
            <a:pPr lvl="1">
              <a:lnSpc>
                <a:spcPct val="80000"/>
              </a:lnSpc>
            </a:pPr>
            <a:r>
              <a:rPr lang="fr-FR" sz="2000" noProof="0" dirty="0" smtClean="0"/>
              <a:t>Mais les améliorations spécifiques au serveurs (par exemple, les améliorations NUMA, l’ajout ou le remplacement de CPU à chaud, le remplacement à chaud de la mémoire ,…) ne seront pas couverts</a:t>
            </a:r>
            <a:endParaRPr lang="fr-FR" sz="2000" noProof="0" dirty="0"/>
          </a:p>
        </p:txBody>
      </p:sp>
    </p:spTree>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5676" name="Rectangle 28"/>
          <p:cNvSpPr>
            <a:spLocks noGrp="1" noChangeArrowheads="1"/>
          </p:cNvSpPr>
          <p:nvPr>
            <p:ph type="title"/>
          </p:nvPr>
        </p:nvSpPr>
        <p:spPr/>
        <p:txBody>
          <a:bodyPr/>
          <a:lstStyle/>
          <a:p>
            <a:r>
              <a:rPr lang="fr-FR" noProof="0" dirty="0" smtClean="0"/>
              <a:t>Gestion de la BCD</a:t>
            </a:r>
            <a:endParaRPr lang="fr-FR" noProof="0" dirty="0"/>
          </a:p>
        </p:txBody>
      </p:sp>
      <p:sp>
        <p:nvSpPr>
          <p:cNvPr id="795677" name="Rectangle 29"/>
          <p:cNvSpPr>
            <a:spLocks noGrp="1" noChangeArrowheads="1"/>
          </p:cNvSpPr>
          <p:nvPr>
            <p:ph type="body" idx="1"/>
          </p:nvPr>
        </p:nvSpPr>
        <p:spPr>
          <a:xfrm>
            <a:off x="381000" y="1417638"/>
            <a:ext cx="8410575" cy="1883593"/>
          </a:xfrm>
        </p:spPr>
        <p:txBody>
          <a:bodyPr/>
          <a:lstStyle/>
          <a:p>
            <a:r>
              <a:rPr lang="fr-FR" sz="2400" noProof="0" dirty="0" err="1" smtClean="0"/>
              <a:t>BCDEdit</a:t>
            </a:r>
            <a:r>
              <a:rPr lang="fr-FR" sz="2400" noProof="0" dirty="0" smtClean="0"/>
              <a:t> est l’interface de gestion en ligne de commande</a:t>
            </a:r>
          </a:p>
          <a:p>
            <a:r>
              <a:rPr lang="fr-FR" sz="2400" noProof="0" dirty="0" smtClean="0"/>
              <a:t>Utilise WMI pour s’interfacer avec la BCD</a:t>
            </a:r>
          </a:p>
          <a:p>
            <a:pPr lvl="1"/>
            <a:r>
              <a:rPr lang="fr-FR" sz="2000" noProof="0" dirty="0" smtClean="0"/>
              <a:t>Les objets BCD sont documentées dans le SDK</a:t>
            </a:r>
          </a:p>
          <a:p>
            <a:pPr lvl="1"/>
            <a:r>
              <a:rPr lang="fr-FR" sz="2000" noProof="0" dirty="0" smtClean="0"/>
              <a:t>Donc, les développeurs peuvent coder des scripts ou des applications BCD WMI</a:t>
            </a:r>
            <a:endParaRPr lang="fr-FR" sz="2000" noProof="0" dirty="0"/>
          </a:p>
        </p:txBody>
      </p:sp>
      <p:sp>
        <p:nvSpPr>
          <p:cNvPr id="795652" name="Rectangle 4"/>
          <p:cNvSpPr>
            <a:spLocks noChangeArrowheads="1"/>
          </p:cNvSpPr>
          <p:nvPr/>
        </p:nvSpPr>
        <p:spPr bwMode="auto">
          <a:xfrm>
            <a:off x="977900" y="3494088"/>
            <a:ext cx="2454275" cy="698500"/>
          </a:xfrm>
          <a:prstGeom prst="rect">
            <a:avLst/>
          </a:prstGeom>
          <a:gradFill rotWithShape="0">
            <a:gsLst>
              <a:gs pos="0">
                <a:schemeClr val="tx2">
                  <a:gamma/>
                  <a:shade val="63529"/>
                  <a:invGamma/>
                </a:schemeClr>
              </a:gs>
              <a:gs pos="50000">
                <a:schemeClr val="tx2">
                  <a:alpha val="60001"/>
                </a:schemeClr>
              </a:gs>
              <a:gs pos="100000">
                <a:schemeClr val="tx2">
                  <a:gamma/>
                  <a:shade val="63529"/>
                  <a:invGamma/>
                </a:schemeClr>
              </a:gs>
            </a:gsLst>
            <a:lin ang="2700000" scaled="1"/>
          </a:gradFill>
          <a:ln w="12700">
            <a:solidFill>
              <a:schemeClr val="accent2"/>
            </a:solidFill>
            <a:miter lim="800000"/>
            <a:headEnd type="none" w="sm" len="sm"/>
            <a:tailEnd type="none" w="sm" len="sm"/>
          </a:ln>
          <a:effectLst/>
        </p:spPr>
        <p:txBody>
          <a:bodyPr anchor="ctr"/>
          <a:lstStyle/>
          <a:p>
            <a:pPr eaLnBrk="0" hangingPunct="0"/>
            <a:r>
              <a:rPr lang="en-US" sz="1800" b="1">
                <a:latin typeface="Segoe Semibold" pitchFamily="34" charset="0"/>
              </a:rPr>
              <a:t>BCD System Store</a:t>
            </a:r>
          </a:p>
        </p:txBody>
      </p:sp>
      <p:sp>
        <p:nvSpPr>
          <p:cNvPr id="795653" name="Rectangle 5"/>
          <p:cNvSpPr>
            <a:spLocks noChangeArrowheads="1"/>
          </p:cNvSpPr>
          <p:nvPr/>
        </p:nvSpPr>
        <p:spPr bwMode="auto">
          <a:xfrm>
            <a:off x="977900" y="4514850"/>
            <a:ext cx="2454275" cy="546100"/>
          </a:xfrm>
          <a:prstGeom prst="rect">
            <a:avLst/>
          </a:prstGeom>
          <a:gradFill rotWithShape="0">
            <a:gsLst>
              <a:gs pos="0">
                <a:schemeClr val="accent2">
                  <a:gamma/>
                  <a:shade val="63529"/>
                  <a:invGamma/>
                </a:schemeClr>
              </a:gs>
              <a:gs pos="50000">
                <a:schemeClr val="accent2">
                  <a:alpha val="60001"/>
                </a:schemeClr>
              </a:gs>
              <a:gs pos="100000">
                <a:schemeClr val="accent2">
                  <a:gamma/>
                  <a:shade val="63529"/>
                  <a:invGamma/>
                </a:schemeClr>
              </a:gs>
            </a:gsLst>
            <a:lin ang="2700000" scaled="1"/>
          </a:gradFill>
          <a:ln w="12700">
            <a:solidFill>
              <a:schemeClr val="accent2"/>
            </a:solidFill>
            <a:miter lim="800000"/>
            <a:headEnd type="none" w="sm" len="sm"/>
            <a:tailEnd type="none" w="sm" len="sm"/>
          </a:ln>
          <a:effectLst/>
        </p:spPr>
        <p:txBody>
          <a:bodyPr anchor="ctr"/>
          <a:lstStyle/>
          <a:p>
            <a:pPr eaLnBrk="0" hangingPunct="0"/>
            <a:r>
              <a:rPr lang="en-US" sz="1800" b="1">
                <a:latin typeface="Segoe Semibold" pitchFamily="34" charset="0"/>
              </a:rPr>
              <a:t>Boot Manager</a:t>
            </a:r>
          </a:p>
        </p:txBody>
      </p:sp>
      <p:sp>
        <p:nvSpPr>
          <p:cNvPr id="795654" name="Rectangle 6"/>
          <p:cNvSpPr>
            <a:spLocks noChangeArrowheads="1"/>
          </p:cNvSpPr>
          <p:nvPr/>
        </p:nvSpPr>
        <p:spPr bwMode="auto">
          <a:xfrm>
            <a:off x="3587750" y="4514850"/>
            <a:ext cx="2454275" cy="546100"/>
          </a:xfrm>
          <a:prstGeom prst="rect">
            <a:avLst/>
          </a:prstGeom>
          <a:gradFill rotWithShape="0">
            <a:gsLst>
              <a:gs pos="0">
                <a:schemeClr val="accent2">
                  <a:gamma/>
                  <a:shade val="63529"/>
                  <a:invGamma/>
                </a:schemeClr>
              </a:gs>
              <a:gs pos="50000">
                <a:schemeClr val="accent2">
                  <a:alpha val="60001"/>
                </a:schemeClr>
              </a:gs>
              <a:gs pos="100000">
                <a:schemeClr val="accent2">
                  <a:gamma/>
                  <a:shade val="63529"/>
                  <a:invGamma/>
                </a:schemeClr>
              </a:gs>
            </a:gsLst>
            <a:lin ang="2700000" scaled="1"/>
          </a:gradFill>
          <a:ln w="12700">
            <a:solidFill>
              <a:schemeClr val="accent2"/>
            </a:solidFill>
            <a:miter lim="800000"/>
            <a:headEnd type="none" w="sm" len="sm"/>
            <a:tailEnd type="none" w="sm" len="sm"/>
          </a:ln>
          <a:effectLst/>
        </p:spPr>
        <p:txBody>
          <a:bodyPr anchor="ctr"/>
          <a:lstStyle/>
          <a:p>
            <a:pPr eaLnBrk="0" hangingPunct="0"/>
            <a:r>
              <a:rPr lang="en-US" sz="1800" b="1">
                <a:latin typeface="Segoe Semibold" pitchFamily="34" charset="0"/>
              </a:rPr>
              <a:t>Boot Loader</a:t>
            </a:r>
          </a:p>
        </p:txBody>
      </p:sp>
      <p:sp>
        <p:nvSpPr>
          <p:cNvPr id="795655" name="Rectangle 7"/>
          <p:cNvSpPr>
            <a:spLocks noChangeArrowheads="1"/>
          </p:cNvSpPr>
          <p:nvPr/>
        </p:nvSpPr>
        <p:spPr bwMode="auto">
          <a:xfrm>
            <a:off x="6205538" y="4514850"/>
            <a:ext cx="2454275" cy="546100"/>
          </a:xfrm>
          <a:prstGeom prst="rect">
            <a:avLst/>
          </a:prstGeom>
          <a:gradFill rotWithShape="0">
            <a:gsLst>
              <a:gs pos="0">
                <a:schemeClr val="accent2">
                  <a:gamma/>
                  <a:shade val="63529"/>
                  <a:invGamma/>
                </a:schemeClr>
              </a:gs>
              <a:gs pos="50000">
                <a:schemeClr val="accent2">
                  <a:alpha val="60001"/>
                </a:schemeClr>
              </a:gs>
              <a:gs pos="100000">
                <a:schemeClr val="accent2">
                  <a:gamma/>
                  <a:shade val="63529"/>
                  <a:invGamma/>
                </a:schemeClr>
              </a:gs>
            </a:gsLst>
            <a:lin ang="2700000" scaled="1"/>
          </a:gradFill>
          <a:ln w="12700">
            <a:solidFill>
              <a:schemeClr val="accent2"/>
            </a:solidFill>
            <a:miter lim="800000"/>
            <a:headEnd type="none" w="sm" len="sm"/>
            <a:tailEnd type="none" w="sm" len="sm"/>
          </a:ln>
          <a:effectLst/>
        </p:spPr>
        <p:txBody>
          <a:bodyPr anchor="ctr"/>
          <a:lstStyle/>
          <a:p>
            <a:pPr eaLnBrk="0" hangingPunct="0"/>
            <a:r>
              <a:rPr lang="en-US" sz="1800" b="1">
                <a:latin typeface="Segoe Semibold" pitchFamily="34" charset="0"/>
              </a:rPr>
              <a:t>Legacy Boot Loader</a:t>
            </a:r>
          </a:p>
        </p:txBody>
      </p:sp>
      <p:sp>
        <p:nvSpPr>
          <p:cNvPr id="795656" name="Rectangle 8"/>
          <p:cNvSpPr>
            <a:spLocks noChangeArrowheads="1"/>
          </p:cNvSpPr>
          <p:nvPr/>
        </p:nvSpPr>
        <p:spPr bwMode="auto">
          <a:xfrm>
            <a:off x="1698625" y="5260975"/>
            <a:ext cx="1736725" cy="295275"/>
          </a:xfrm>
          <a:prstGeom prst="rect">
            <a:avLst/>
          </a:prstGeom>
          <a:gradFill rotWithShape="0">
            <a:gsLst>
              <a:gs pos="0">
                <a:schemeClr val="hlink">
                  <a:gamma/>
                  <a:shade val="63529"/>
                  <a:invGamma/>
                </a:schemeClr>
              </a:gs>
              <a:gs pos="50000">
                <a:schemeClr val="hlink">
                  <a:alpha val="60001"/>
                </a:schemeClr>
              </a:gs>
              <a:gs pos="100000">
                <a:schemeClr val="hlink">
                  <a:gamma/>
                  <a:shade val="63529"/>
                  <a:invGamma/>
                </a:schemeClr>
              </a:gs>
            </a:gsLst>
            <a:lin ang="2700000" scaled="1"/>
          </a:gradFill>
          <a:ln w="12700">
            <a:solidFill>
              <a:schemeClr val="accent2"/>
            </a:solidFill>
            <a:miter lim="800000"/>
            <a:headEnd type="none" w="sm" len="sm"/>
            <a:tailEnd type="none" w="sm" len="sm"/>
          </a:ln>
          <a:effectLst/>
        </p:spPr>
        <p:txBody>
          <a:bodyPr anchor="ctr"/>
          <a:lstStyle/>
          <a:p>
            <a:pPr eaLnBrk="0" hangingPunct="0"/>
            <a:r>
              <a:rPr lang="en-US" sz="1800" b="1" dirty="0">
                <a:latin typeface="Segoe Semibold" pitchFamily="34" charset="0"/>
              </a:rPr>
              <a:t>Timeout</a:t>
            </a:r>
          </a:p>
        </p:txBody>
      </p:sp>
      <p:sp>
        <p:nvSpPr>
          <p:cNvPr id="795657" name="Rectangle 9"/>
          <p:cNvSpPr>
            <a:spLocks noChangeArrowheads="1"/>
          </p:cNvSpPr>
          <p:nvPr/>
        </p:nvSpPr>
        <p:spPr bwMode="auto">
          <a:xfrm>
            <a:off x="1698625" y="5710238"/>
            <a:ext cx="1736725" cy="295275"/>
          </a:xfrm>
          <a:prstGeom prst="rect">
            <a:avLst/>
          </a:prstGeom>
          <a:gradFill rotWithShape="0">
            <a:gsLst>
              <a:gs pos="0">
                <a:schemeClr val="hlink">
                  <a:gamma/>
                  <a:shade val="63529"/>
                  <a:invGamma/>
                </a:schemeClr>
              </a:gs>
              <a:gs pos="50000">
                <a:schemeClr val="hlink">
                  <a:alpha val="60001"/>
                </a:schemeClr>
              </a:gs>
              <a:gs pos="100000">
                <a:schemeClr val="hlink">
                  <a:gamma/>
                  <a:shade val="63529"/>
                  <a:invGamma/>
                </a:schemeClr>
              </a:gs>
            </a:gsLst>
            <a:lin ang="2700000" scaled="1"/>
          </a:gradFill>
          <a:ln w="12700">
            <a:solidFill>
              <a:schemeClr val="accent2"/>
            </a:solidFill>
            <a:miter lim="800000"/>
            <a:headEnd type="none" w="sm" len="sm"/>
            <a:tailEnd type="none" w="sm" len="sm"/>
          </a:ln>
          <a:effectLst/>
        </p:spPr>
        <p:txBody>
          <a:bodyPr anchor="ctr"/>
          <a:lstStyle/>
          <a:p>
            <a:pPr eaLnBrk="0" hangingPunct="0"/>
            <a:r>
              <a:rPr lang="en-US" sz="1800" b="1">
                <a:latin typeface="Segoe Semibold" pitchFamily="34" charset="0"/>
              </a:rPr>
              <a:t>Default</a:t>
            </a:r>
          </a:p>
        </p:txBody>
      </p:sp>
      <p:sp>
        <p:nvSpPr>
          <p:cNvPr id="795658" name="Rectangle 10"/>
          <p:cNvSpPr>
            <a:spLocks noChangeArrowheads="1"/>
          </p:cNvSpPr>
          <p:nvPr/>
        </p:nvSpPr>
        <p:spPr bwMode="auto">
          <a:xfrm>
            <a:off x="1698625" y="6157913"/>
            <a:ext cx="1736725" cy="295275"/>
          </a:xfrm>
          <a:prstGeom prst="rect">
            <a:avLst/>
          </a:prstGeom>
          <a:gradFill rotWithShape="0">
            <a:gsLst>
              <a:gs pos="0">
                <a:schemeClr val="hlink">
                  <a:gamma/>
                  <a:shade val="63529"/>
                  <a:invGamma/>
                </a:schemeClr>
              </a:gs>
              <a:gs pos="50000">
                <a:schemeClr val="hlink">
                  <a:alpha val="60001"/>
                </a:schemeClr>
              </a:gs>
              <a:gs pos="100000">
                <a:schemeClr val="hlink">
                  <a:gamma/>
                  <a:shade val="63529"/>
                  <a:invGamma/>
                </a:schemeClr>
              </a:gs>
            </a:gsLst>
            <a:lin ang="2700000" scaled="1"/>
          </a:gradFill>
          <a:ln w="12700">
            <a:solidFill>
              <a:schemeClr val="accent2"/>
            </a:solidFill>
            <a:miter lim="800000"/>
            <a:headEnd type="none" w="sm" len="sm"/>
            <a:tailEnd type="none" w="sm" len="sm"/>
          </a:ln>
          <a:effectLst/>
        </p:spPr>
        <p:txBody>
          <a:bodyPr anchor="ctr"/>
          <a:lstStyle/>
          <a:p>
            <a:pPr eaLnBrk="0" hangingPunct="0"/>
            <a:r>
              <a:rPr lang="en-US" sz="1800" b="1">
                <a:latin typeface="Segoe Semibold" pitchFamily="34" charset="0"/>
              </a:rPr>
              <a:t>Display Order</a:t>
            </a:r>
          </a:p>
        </p:txBody>
      </p:sp>
      <p:sp>
        <p:nvSpPr>
          <p:cNvPr id="795659" name="Rectangle 11"/>
          <p:cNvSpPr>
            <a:spLocks noChangeArrowheads="1"/>
          </p:cNvSpPr>
          <p:nvPr/>
        </p:nvSpPr>
        <p:spPr bwMode="auto">
          <a:xfrm>
            <a:off x="4305300" y="5260975"/>
            <a:ext cx="1736725" cy="295275"/>
          </a:xfrm>
          <a:prstGeom prst="rect">
            <a:avLst/>
          </a:prstGeom>
          <a:gradFill rotWithShape="0">
            <a:gsLst>
              <a:gs pos="0">
                <a:schemeClr val="hlink">
                  <a:gamma/>
                  <a:shade val="63529"/>
                  <a:invGamma/>
                </a:schemeClr>
              </a:gs>
              <a:gs pos="50000">
                <a:schemeClr val="hlink">
                  <a:alpha val="60001"/>
                </a:schemeClr>
              </a:gs>
              <a:gs pos="100000">
                <a:schemeClr val="hlink">
                  <a:gamma/>
                  <a:shade val="63529"/>
                  <a:invGamma/>
                </a:schemeClr>
              </a:gs>
            </a:gsLst>
            <a:lin ang="2700000" scaled="1"/>
          </a:gradFill>
          <a:ln w="12700">
            <a:solidFill>
              <a:schemeClr val="accent2"/>
            </a:solidFill>
            <a:miter lim="800000"/>
            <a:headEnd type="none" w="sm" len="sm"/>
            <a:tailEnd type="none" w="sm" len="sm"/>
          </a:ln>
          <a:effectLst/>
        </p:spPr>
        <p:txBody>
          <a:bodyPr anchor="ctr"/>
          <a:lstStyle/>
          <a:p>
            <a:pPr eaLnBrk="0" hangingPunct="0"/>
            <a:r>
              <a:rPr lang="en-US" sz="1800" b="1">
                <a:latin typeface="Segoe Semibold" pitchFamily="34" charset="0"/>
              </a:rPr>
              <a:t>App. Path</a:t>
            </a:r>
          </a:p>
        </p:txBody>
      </p:sp>
      <p:sp>
        <p:nvSpPr>
          <p:cNvPr id="795660" name="Rectangle 12"/>
          <p:cNvSpPr>
            <a:spLocks noChangeArrowheads="1"/>
          </p:cNvSpPr>
          <p:nvPr/>
        </p:nvSpPr>
        <p:spPr bwMode="auto">
          <a:xfrm>
            <a:off x="4305300" y="5710238"/>
            <a:ext cx="1736725" cy="295275"/>
          </a:xfrm>
          <a:prstGeom prst="rect">
            <a:avLst/>
          </a:prstGeom>
          <a:gradFill rotWithShape="0">
            <a:gsLst>
              <a:gs pos="0">
                <a:schemeClr val="hlink">
                  <a:gamma/>
                  <a:shade val="63529"/>
                  <a:invGamma/>
                </a:schemeClr>
              </a:gs>
              <a:gs pos="50000">
                <a:schemeClr val="hlink">
                  <a:alpha val="60001"/>
                </a:schemeClr>
              </a:gs>
              <a:gs pos="100000">
                <a:schemeClr val="hlink">
                  <a:gamma/>
                  <a:shade val="63529"/>
                  <a:invGamma/>
                </a:schemeClr>
              </a:gs>
            </a:gsLst>
            <a:lin ang="2700000" scaled="1"/>
          </a:gradFill>
          <a:ln w="12700">
            <a:solidFill>
              <a:schemeClr val="accent2"/>
            </a:solidFill>
            <a:miter lim="800000"/>
            <a:headEnd type="none" w="sm" len="sm"/>
            <a:tailEnd type="none" w="sm" len="sm"/>
          </a:ln>
          <a:effectLst/>
        </p:spPr>
        <p:txBody>
          <a:bodyPr anchor="ctr"/>
          <a:lstStyle/>
          <a:p>
            <a:pPr eaLnBrk="0" hangingPunct="0"/>
            <a:r>
              <a:rPr lang="en-US" sz="1800" b="1">
                <a:latin typeface="Segoe Semibold" pitchFamily="34" charset="0"/>
              </a:rPr>
              <a:t>NX Settings</a:t>
            </a:r>
          </a:p>
        </p:txBody>
      </p:sp>
      <p:sp>
        <p:nvSpPr>
          <p:cNvPr id="795661" name="Rectangle 13"/>
          <p:cNvSpPr>
            <a:spLocks noChangeArrowheads="1"/>
          </p:cNvSpPr>
          <p:nvPr/>
        </p:nvSpPr>
        <p:spPr bwMode="auto">
          <a:xfrm>
            <a:off x="4305300" y="6157913"/>
            <a:ext cx="1736725" cy="295275"/>
          </a:xfrm>
          <a:prstGeom prst="rect">
            <a:avLst/>
          </a:prstGeom>
          <a:gradFill rotWithShape="0">
            <a:gsLst>
              <a:gs pos="0">
                <a:schemeClr val="hlink">
                  <a:gamma/>
                  <a:shade val="63529"/>
                  <a:invGamma/>
                </a:schemeClr>
              </a:gs>
              <a:gs pos="50000">
                <a:schemeClr val="hlink">
                  <a:alpha val="60001"/>
                </a:schemeClr>
              </a:gs>
              <a:gs pos="100000">
                <a:schemeClr val="hlink">
                  <a:gamma/>
                  <a:shade val="63529"/>
                  <a:invGamma/>
                </a:schemeClr>
              </a:gs>
            </a:gsLst>
            <a:lin ang="2700000" scaled="1"/>
          </a:gradFill>
          <a:ln w="12700">
            <a:solidFill>
              <a:schemeClr val="accent2"/>
            </a:solidFill>
            <a:miter lim="800000"/>
            <a:headEnd type="none" w="sm" len="sm"/>
            <a:tailEnd type="none" w="sm" len="sm"/>
          </a:ln>
          <a:effectLst/>
        </p:spPr>
        <p:txBody>
          <a:bodyPr anchor="ctr"/>
          <a:lstStyle/>
          <a:p>
            <a:pPr eaLnBrk="0" hangingPunct="0"/>
            <a:r>
              <a:rPr lang="en-US" sz="1800" b="1">
                <a:latin typeface="Segoe Semibold" pitchFamily="34" charset="0"/>
              </a:rPr>
              <a:t>PAE Enabled</a:t>
            </a:r>
          </a:p>
        </p:txBody>
      </p:sp>
      <p:sp>
        <p:nvSpPr>
          <p:cNvPr id="795662" name="Rectangle 14"/>
          <p:cNvSpPr>
            <a:spLocks noChangeArrowheads="1"/>
          </p:cNvSpPr>
          <p:nvPr/>
        </p:nvSpPr>
        <p:spPr bwMode="auto">
          <a:xfrm>
            <a:off x="6584950" y="5253038"/>
            <a:ext cx="2095500" cy="295275"/>
          </a:xfrm>
          <a:prstGeom prst="rect">
            <a:avLst/>
          </a:prstGeom>
          <a:noFill/>
          <a:ln w="12700">
            <a:noFill/>
            <a:miter lim="800000"/>
            <a:headEnd type="none" w="sm" len="sm"/>
            <a:tailEnd type="none" w="sm" len="sm"/>
          </a:ln>
          <a:effectLst/>
        </p:spPr>
        <p:txBody>
          <a:bodyPr anchor="ctr"/>
          <a:lstStyle/>
          <a:p>
            <a:pPr eaLnBrk="0" hangingPunct="0"/>
            <a:r>
              <a:rPr lang="en-US" sz="1800" b="1">
                <a:latin typeface="Segoe Semibold" pitchFamily="34" charset="0"/>
              </a:rPr>
              <a:t>NTLDR/BOOT.INI</a:t>
            </a:r>
          </a:p>
        </p:txBody>
      </p:sp>
      <p:sp>
        <p:nvSpPr>
          <p:cNvPr id="795663" name="Line 15"/>
          <p:cNvSpPr>
            <a:spLocks noChangeShapeType="1"/>
          </p:cNvSpPr>
          <p:nvPr/>
        </p:nvSpPr>
        <p:spPr bwMode="invGray">
          <a:xfrm>
            <a:off x="2174875" y="4335463"/>
            <a:ext cx="5275263" cy="0"/>
          </a:xfrm>
          <a:prstGeom prst="line">
            <a:avLst/>
          </a:prstGeom>
          <a:noFill/>
          <a:ln w="28575">
            <a:solidFill>
              <a:schemeClr val="tx1"/>
            </a:solidFill>
            <a:round/>
            <a:headEnd/>
            <a:tailEnd/>
          </a:ln>
          <a:effectLst/>
        </p:spPr>
        <p:txBody>
          <a:bodyPr>
            <a:spAutoFit/>
          </a:bodyPr>
          <a:lstStyle/>
          <a:p>
            <a:endParaRPr lang="fr-FR"/>
          </a:p>
        </p:txBody>
      </p:sp>
      <p:sp>
        <p:nvSpPr>
          <p:cNvPr id="795664" name="Line 16"/>
          <p:cNvSpPr>
            <a:spLocks noChangeShapeType="1"/>
          </p:cNvSpPr>
          <p:nvPr/>
        </p:nvSpPr>
        <p:spPr bwMode="invGray">
          <a:xfrm>
            <a:off x="2166938" y="4198938"/>
            <a:ext cx="0" cy="296862"/>
          </a:xfrm>
          <a:prstGeom prst="line">
            <a:avLst/>
          </a:prstGeom>
          <a:noFill/>
          <a:ln w="28575">
            <a:solidFill>
              <a:schemeClr val="tx1"/>
            </a:solidFill>
            <a:round/>
            <a:headEnd/>
            <a:tailEnd/>
          </a:ln>
          <a:effectLst/>
        </p:spPr>
        <p:txBody>
          <a:bodyPr wrap="none">
            <a:spAutoFit/>
          </a:bodyPr>
          <a:lstStyle/>
          <a:p>
            <a:endParaRPr lang="fr-FR"/>
          </a:p>
        </p:txBody>
      </p:sp>
      <p:sp>
        <p:nvSpPr>
          <p:cNvPr id="795665" name="Line 17"/>
          <p:cNvSpPr>
            <a:spLocks noChangeShapeType="1"/>
          </p:cNvSpPr>
          <p:nvPr/>
        </p:nvSpPr>
        <p:spPr bwMode="invGray">
          <a:xfrm>
            <a:off x="4876800" y="4325938"/>
            <a:ext cx="0" cy="169862"/>
          </a:xfrm>
          <a:prstGeom prst="line">
            <a:avLst/>
          </a:prstGeom>
          <a:noFill/>
          <a:ln w="28575">
            <a:solidFill>
              <a:schemeClr val="tx1"/>
            </a:solidFill>
            <a:round/>
            <a:headEnd/>
            <a:tailEnd/>
          </a:ln>
          <a:effectLst/>
        </p:spPr>
        <p:txBody>
          <a:bodyPr wrap="none">
            <a:spAutoFit/>
          </a:bodyPr>
          <a:lstStyle/>
          <a:p>
            <a:endParaRPr lang="fr-FR"/>
          </a:p>
        </p:txBody>
      </p:sp>
      <p:sp>
        <p:nvSpPr>
          <p:cNvPr id="795666" name="Line 18"/>
          <p:cNvSpPr>
            <a:spLocks noChangeShapeType="1"/>
          </p:cNvSpPr>
          <p:nvPr/>
        </p:nvSpPr>
        <p:spPr bwMode="invGray">
          <a:xfrm>
            <a:off x="7434263" y="4343400"/>
            <a:ext cx="0" cy="152400"/>
          </a:xfrm>
          <a:prstGeom prst="line">
            <a:avLst/>
          </a:prstGeom>
          <a:noFill/>
          <a:ln w="28575">
            <a:solidFill>
              <a:schemeClr val="tx1"/>
            </a:solidFill>
            <a:round/>
            <a:headEnd/>
            <a:tailEnd/>
          </a:ln>
          <a:effectLst/>
        </p:spPr>
        <p:txBody>
          <a:bodyPr wrap="none">
            <a:spAutoFit/>
          </a:bodyPr>
          <a:lstStyle/>
          <a:p>
            <a:endParaRPr lang="fr-FR"/>
          </a:p>
        </p:txBody>
      </p:sp>
      <p:sp>
        <p:nvSpPr>
          <p:cNvPr id="795667" name="Line 19"/>
          <p:cNvSpPr>
            <a:spLocks noChangeShapeType="1"/>
          </p:cNvSpPr>
          <p:nvPr/>
        </p:nvSpPr>
        <p:spPr bwMode="invGray">
          <a:xfrm>
            <a:off x="1227138" y="5072063"/>
            <a:ext cx="0" cy="1193800"/>
          </a:xfrm>
          <a:prstGeom prst="line">
            <a:avLst/>
          </a:prstGeom>
          <a:noFill/>
          <a:ln w="28575">
            <a:solidFill>
              <a:schemeClr val="tx1"/>
            </a:solidFill>
            <a:round/>
            <a:headEnd/>
            <a:tailEnd/>
          </a:ln>
          <a:effectLst/>
        </p:spPr>
        <p:txBody>
          <a:bodyPr wrap="none">
            <a:spAutoFit/>
          </a:bodyPr>
          <a:lstStyle/>
          <a:p>
            <a:endParaRPr lang="fr-FR"/>
          </a:p>
        </p:txBody>
      </p:sp>
      <p:sp>
        <p:nvSpPr>
          <p:cNvPr id="795668" name="Line 20"/>
          <p:cNvSpPr>
            <a:spLocks noChangeShapeType="1"/>
          </p:cNvSpPr>
          <p:nvPr/>
        </p:nvSpPr>
        <p:spPr bwMode="invGray">
          <a:xfrm>
            <a:off x="1244600" y="5410200"/>
            <a:ext cx="431800" cy="0"/>
          </a:xfrm>
          <a:prstGeom prst="line">
            <a:avLst/>
          </a:prstGeom>
          <a:noFill/>
          <a:ln w="28575">
            <a:solidFill>
              <a:schemeClr val="tx1"/>
            </a:solidFill>
            <a:round/>
            <a:headEnd/>
            <a:tailEnd/>
          </a:ln>
          <a:effectLst/>
        </p:spPr>
        <p:txBody>
          <a:bodyPr wrap="none">
            <a:spAutoFit/>
          </a:bodyPr>
          <a:lstStyle/>
          <a:p>
            <a:endParaRPr lang="fr-FR"/>
          </a:p>
        </p:txBody>
      </p:sp>
      <p:sp>
        <p:nvSpPr>
          <p:cNvPr id="795669" name="Line 21"/>
          <p:cNvSpPr>
            <a:spLocks noChangeShapeType="1"/>
          </p:cNvSpPr>
          <p:nvPr/>
        </p:nvSpPr>
        <p:spPr bwMode="invGray">
          <a:xfrm>
            <a:off x="1219200" y="5876925"/>
            <a:ext cx="465138" cy="0"/>
          </a:xfrm>
          <a:prstGeom prst="line">
            <a:avLst/>
          </a:prstGeom>
          <a:noFill/>
          <a:ln w="28575">
            <a:solidFill>
              <a:schemeClr val="tx1"/>
            </a:solidFill>
            <a:round/>
            <a:headEnd/>
            <a:tailEnd/>
          </a:ln>
          <a:effectLst/>
        </p:spPr>
        <p:txBody>
          <a:bodyPr wrap="none">
            <a:spAutoFit/>
          </a:bodyPr>
          <a:lstStyle/>
          <a:p>
            <a:endParaRPr lang="fr-FR"/>
          </a:p>
        </p:txBody>
      </p:sp>
      <p:sp>
        <p:nvSpPr>
          <p:cNvPr id="795670" name="Line 22"/>
          <p:cNvSpPr>
            <a:spLocks noChangeShapeType="1"/>
          </p:cNvSpPr>
          <p:nvPr/>
        </p:nvSpPr>
        <p:spPr bwMode="invGray">
          <a:xfrm>
            <a:off x="1219200" y="6265863"/>
            <a:ext cx="457200" cy="0"/>
          </a:xfrm>
          <a:prstGeom prst="line">
            <a:avLst/>
          </a:prstGeom>
          <a:noFill/>
          <a:ln w="28575">
            <a:solidFill>
              <a:schemeClr val="tx1"/>
            </a:solidFill>
            <a:round/>
            <a:headEnd/>
            <a:tailEnd/>
          </a:ln>
          <a:effectLst/>
        </p:spPr>
        <p:txBody>
          <a:bodyPr wrap="none">
            <a:spAutoFit/>
          </a:bodyPr>
          <a:lstStyle/>
          <a:p>
            <a:endParaRPr lang="fr-FR"/>
          </a:p>
        </p:txBody>
      </p:sp>
      <p:sp>
        <p:nvSpPr>
          <p:cNvPr id="795671" name="Line 23"/>
          <p:cNvSpPr>
            <a:spLocks noChangeShapeType="1"/>
          </p:cNvSpPr>
          <p:nvPr/>
        </p:nvSpPr>
        <p:spPr bwMode="invGray">
          <a:xfrm>
            <a:off x="3843338" y="5081588"/>
            <a:ext cx="0" cy="1193800"/>
          </a:xfrm>
          <a:prstGeom prst="line">
            <a:avLst/>
          </a:prstGeom>
          <a:noFill/>
          <a:ln w="28575">
            <a:solidFill>
              <a:schemeClr val="tx1"/>
            </a:solidFill>
            <a:round/>
            <a:headEnd/>
            <a:tailEnd/>
          </a:ln>
          <a:effectLst/>
        </p:spPr>
        <p:txBody>
          <a:bodyPr wrap="none">
            <a:spAutoFit/>
          </a:bodyPr>
          <a:lstStyle/>
          <a:p>
            <a:endParaRPr lang="fr-FR"/>
          </a:p>
        </p:txBody>
      </p:sp>
      <p:sp>
        <p:nvSpPr>
          <p:cNvPr id="795672" name="Line 24"/>
          <p:cNvSpPr>
            <a:spLocks noChangeShapeType="1"/>
          </p:cNvSpPr>
          <p:nvPr/>
        </p:nvSpPr>
        <p:spPr bwMode="invGray">
          <a:xfrm>
            <a:off x="3860800" y="5419725"/>
            <a:ext cx="431800" cy="0"/>
          </a:xfrm>
          <a:prstGeom prst="line">
            <a:avLst/>
          </a:prstGeom>
          <a:noFill/>
          <a:ln w="28575">
            <a:solidFill>
              <a:schemeClr val="tx1"/>
            </a:solidFill>
            <a:round/>
            <a:headEnd/>
            <a:tailEnd/>
          </a:ln>
          <a:effectLst/>
        </p:spPr>
        <p:txBody>
          <a:bodyPr wrap="none">
            <a:spAutoFit/>
          </a:bodyPr>
          <a:lstStyle/>
          <a:p>
            <a:endParaRPr lang="fr-FR"/>
          </a:p>
        </p:txBody>
      </p:sp>
      <p:sp>
        <p:nvSpPr>
          <p:cNvPr id="795673" name="Line 25"/>
          <p:cNvSpPr>
            <a:spLocks noChangeShapeType="1"/>
          </p:cNvSpPr>
          <p:nvPr/>
        </p:nvSpPr>
        <p:spPr bwMode="invGray">
          <a:xfrm>
            <a:off x="3835400" y="5886450"/>
            <a:ext cx="465138" cy="0"/>
          </a:xfrm>
          <a:prstGeom prst="line">
            <a:avLst/>
          </a:prstGeom>
          <a:noFill/>
          <a:ln w="28575">
            <a:solidFill>
              <a:schemeClr val="tx1"/>
            </a:solidFill>
            <a:round/>
            <a:headEnd/>
            <a:tailEnd/>
          </a:ln>
          <a:effectLst/>
        </p:spPr>
        <p:txBody>
          <a:bodyPr wrap="none">
            <a:spAutoFit/>
          </a:bodyPr>
          <a:lstStyle/>
          <a:p>
            <a:endParaRPr lang="fr-FR"/>
          </a:p>
        </p:txBody>
      </p:sp>
      <p:sp>
        <p:nvSpPr>
          <p:cNvPr id="795674" name="Line 26"/>
          <p:cNvSpPr>
            <a:spLocks noChangeShapeType="1"/>
          </p:cNvSpPr>
          <p:nvPr/>
        </p:nvSpPr>
        <p:spPr bwMode="invGray">
          <a:xfrm>
            <a:off x="3835400" y="6275388"/>
            <a:ext cx="457200" cy="0"/>
          </a:xfrm>
          <a:prstGeom prst="line">
            <a:avLst/>
          </a:prstGeom>
          <a:noFill/>
          <a:ln w="28575">
            <a:solidFill>
              <a:schemeClr val="tx1"/>
            </a:solidFill>
            <a:round/>
            <a:headEnd/>
            <a:tailEnd/>
          </a:ln>
          <a:effectLst/>
        </p:spPr>
        <p:txBody>
          <a:bodyPr wrap="none">
            <a:spAutoFit/>
          </a:bodyPr>
          <a:lstStyle/>
          <a:p>
            <a:endParaRPr lang="fr-FR"/>
          </a:p>
        </p:txBody>
      </p:sp>
      <p:sp>
        <p:nvSpPr>
          <p:cNvPr id="795675" name="Freeform 27"/>
          <p:cNvSpPr>
            <a:spLocks/>
          </p:cNvSpPr>
          <p:nvPr/>
        </p:nvSpPr>
        <p:spPr bwMode="invGray">
          <a:xfrm>
            <a:off x="6375400" y="5080000"/>
            <a:ext cx="261938" cy="312738"/>
          </a:xfrm>
          <a:custGeom>
            <a:avLst/>
            <a:gdLst/>
            <a:ahLst/>
            <a:cxnLst>
              <a:cxn ang="0">
                <a:pos x="0" y="0"/>
              </a:cxn>
              <a:cxn ang="0">
                <a:pos x="43" y="160"/>
              </a:cxn>
              <a:cxn ang="0">
                <a:pos x="165" y="197"/>
              </a:cxn>
            </a:cxnLst>
            <a:rect l="0" t="0" r="r" b="b"/>
            <a:pathLst>
              <a:path w="165" h="197">
                <a:moveTo>
                  <a:pt x="0" y="0"/>
                </a:moveTo>
                <a:cubicBezTo>
                  <a:pt x="8" y="63"/>
                  <a:pt x="16" y="127"/>
                  <a:pt x="43" y="160"/>
                </a:cubicBezTo>
                <a:cubicBezTo>
                  <a:pt x="70" y="193"/>
                  <a:pt x="117" y="195"/>
                  <a:pt x="165" y="197"/>
                </a:cubicBezTo>
              </a:path>
            </a:pathLst>
          </a:custGeom>
          <a:noFill/>
          <a:ln w="28575" cap="flat" cmpd="sng">
            <a:solidFill>
              <a:schemeClr val="tx1"/>
            </a:solidFill>
            <a:prstDash val="sysDot"/>
            <a:round/>
            <a:headEnd type="none" w="med" len="med"/>
            <a:tailEnd type="triangle" w="med" len="med"/>
          </a:ln>
          <a:effectLst/>
        </p:spPr>
        <p:txBody>
          <a:bodyPr wrap="none">
            <a:spAutoFit/>
          </a:bodyPr>
          <a:lstStyle/>
          <a:p>
            <a:endParaRPr lang="fr-FR"/>
          </a:p>
        </p:txBody>
      </p:sp>
    </p:spTree>
  </p:cSld>
  <p:clrMapOvr>
    <a:masterClrMapping/>
  </p:clrMapOvr>
  <p:transition>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6676" name="Rectangle 4"/>
          <p:cNvSpPr>
            <a:spLocks noGrp="1" noChangeArrowheads="1"/>
          </p:cNvSpPr>
          <p:nvPr>
            <p:ph type="title"/>
          </p:nvPr>
        </p:nvSpPr>
        <p:spPr/>
        <p:txBody>
          <a:bodyPr/>
          <a:lstStyle/>
          <a:p>
            <a:r>
              <a:rPr lang="fr-FR" noProof="0" dirty="0" smtClean="0"/>
              <a:t>Exécutables pré-amorçage</a:t>
            </a:r>
            <a:endParaRPr lang="fr-FR" noProof="0" dirty="0"/>
          </a:p>
        </p:txBody>
      </p:sp>
      <p:sp>
        <p:nvSpPr>
          <p:cNvPr id="796677" name="Rectangle 5"/>
          <p:cNvSpPr>
            <a:spLocks noGrp="1" noChangeArrowheads="1"/>
          </p:cNvSpPr>
          <p:nvPr>
            <p:ph type="body" idx="1"/>
          </p:nvPr>
        </p:nvSpPr>
        <p:spPr>
          <a:xfrm>
            <a:off x="381000" y="1266806"/>
            <a:ext cx="8410575" cy="5539978"/>
          </a:xfrm>
        </p:spPr>
        <p:txBody>
          <a:bodyPr>
            <a:normAutofit fontScale="92500" lnSpcReduction="20000"/>
          </a:bodyPr>
          <a:lstStyle/>
          <a:p>
            <a:r>
              <a:rPr lang="fr-FR" i="1" noProof="0" dirty="0" smtClean="0"/>
              <a:t>Windows boot manager</a:t>
            </a:r>
          </a:p>
          <a:p>
            <a:pPr lvl="1"/>
            <a:r>
              <a:rPr lang="fr-FR" noProof="0" dirty="0" smtClean="0"/>
              <a:t>\</a:t>
            </a:r>
            <a:r>
              <a:rPr lang="fr-FR" noProof="0" dirty="0" err="1" smtClean="0"/>
              <a:t>Bootmgr</a:t>
            </a:r>
            <a:r>
              <a:rPr lang="fr-FR" noProof="0" dirty="0" smtClean="0"/>
              <a:t> (pas d’extension)</a:t>
            </a:r>
          </a:p>
          <a:p>
            <a:pPr lvl="1"/>
            <a:r>
              <a:rPr lang="fr-FR" noProof="0" dirty="0" smtClean="0"/>
              <a:t>Lancé par le code du </a:t>
            </a:r>
            <a:r>
              <a:rPr lang="fr-FR" i="1" noProof="0" dirty="0" smtClean="0"/>
              <a:t>boot </a:t>
            </a:r>
            <a:r>
              <a:rPr lang="fr-FR" i="1" noProof="0" dirty="0" err="1" smtClean="0"/>
              <a:t>sector</a:t>
            </a:r>
            <a:endParaRPr lang="fr-FR" noProof="0" dirty="0" smtClean="0"/>
          </a:p>
          <a:p>
            <a:pPr lvl="1"/>
            <a:r>
              <a:rPr lang="fr-FR" noProof="0" dirty="0" smtClean="0"/>
              <a:t>Remplace la première partie de NTLDR (lecture de Boot.ini)</a:t>
            </a:r>
          </a:p>
          <a:p>
            <a:pPr lvl="1"/>
            <a:r>
              <a:rPr lang="fr-FR" noProof="0" dirty="0" smtClean="0"/>
              <a:t>Lance les autres applications Windows </a:t>
            </a:r>
            <a:r>
              <a:rPr lang="fr-FR" noProof="0" dirty="0" err="1" smtClean="0"/>
              <a:t>pr</a:t>
            </a:r>
            <a:r>
              <a:rPr lang="fr-FR" dirty="0" err="1" smtClean="0"/>
              <a:t>écédant</a:t>
            </a:r>
            <a:r>
              <a:rPr lang="fr-FR" dirty="0" smtClean="0"/>
              <a:t> l’amorçage</a:t>
            </a:r>
            <a:endParaRPr lang="fr-FR" noProof="0" dirty="0" smtClean="0"/>
          </a:p>
          <a:p>
            <a:pPr lvl="1"/>
            <a:r>
              <a:rPr lang="fr-FR" noProof="0" dirty="0" smtClean="0"/>
              <a:t>Supporte UEFI sur Longhorn Server</a:t>
            </a:r>
          </a:p>
          <a:p>
            <a:r>
              <a:rPr lang="fr-FR" i="1" noProof="0" dirty="0" smtClean="0"/>
              <a:t>OS loader</a:t>
            </a:r>
          </a:p>
          <a:p>
            <a:pPr lvl="1"/>
            <a:r>
              <a:rPr lang="fr-FR" noProof="0" dirty="0" smtClean="0"/>
              <a:t>\</a:t>
            </a:r>
            <a:r>
              <a:rPr lang="fr-FR" noProof="0" dirty="0" err="1" smtClean="0"/>
              <a:t>Systemroot</a:t>
            </a:r>
            <a:r>
              <a:rPr lang="fr-FR" noProof="0" dirty="0" smtClean="0"/>
              <a:t>\System32\Winload.exe</a:t>
            </a:r>
          </a:p>
          <a:p>
            <a:pPr lvl="1"/>
            <a:r>
              <a:rPr lang="fr-FR" noProof="0" dirty="0" smtClean="0"/>
              <a:t>Remplace la seconde partie de NTLDR (chargement de l’image de l’OS, des </a:t>
            </a:r>
            <a:r>
              <a:rPr lang="fr-FR" i="1" noProof="0" dirty="0" smtClean="0"/>
              <a:t>boot drivers</a:t>
            </a:r>
            <a:r>
              <a:rPr lang="fr-FR" noProof="0" dirty="0" smtClean="0"/>
              <a:t> et de la ruche System)</a:t>
            </a:r>
          </a:p>
          <a:p>
            <a:pPr lvl="1"/>
            <a:r>
              <a:rPr lang="fr-FR" dirty="0" smtClean="0"/>
              <a:t>Un par installation</a:t>
            </a:r>
            <a:r>
              <a:rPr lang="fr-FR" noProof="0" dirty="0" smtClean="0"/>
              <a:t> de système d’exploitation</a:t>
            </a:r>
            <a:endParaRPr lang="fr-FR" noProof="0" dirty="0"/>
          </a:p>
        </p:txBody>
      </p:sp>
    </p:spTree>
  </p:cSld>
  <p:clrMapOvr>
    <a:masterClrMapping/>
  </p:clrMapOvr>
  <p:transition>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24" name="Rectangle 4"/>
          <p:cNvSpPr>
            <a:spLocks noGrp="1" noChangeArrowheads="1"/>
          </p:cNvSpPr>
          <p:nvPr>
            <p:ph type="title"/>
          </p:nvPr>
        </p:nvSpPr>
        <p:spPr>
          <a:xfrm>
            <a:off x="381000" y="228600"/>
            <a:ext cx="8382000" cy="646331"/>
          </a:xfrm>
        </p:spPr>
        <p:txBody>
          <a:bodyPr/>
          <a:lstStyle/>
          <a:p>
            <a:r>
              <a:rPr lang="fr-FR" noProof="0" dirty="0" smtClean="0"/>
              <a:t>Autres exécutables pré-amorçage</a:t>
            </a:r>
            <a:endParaRPr lang="fr-FR" noProof="0" dirty="0"/>
          </a:p>
        </p:txBody>
      </p:sp>
      <p:sp>
        <p:nvSpPr>
          <p:cNvPr id="798725" name="Rectangle 5"/>
          <p:cNvSpPr>
            <a:spLocks noGrp="1" noChangeArrowheads="1"/>
          </p:cNvSpPr>
          <p:nvPr>
            <p:ph type="body" idx="1"/>
          </p:nvPr>
        </p:nvSpPr>
        <p:spPr>
          <a:xfrm>
            <a:off x="381000" y="1417638"/>
            <a:ext cx="8410575" cy="2474524"/>
          </a:xfrm>
        </p:spPr>
        <p:txBody>
          <a:bodyPr/>
          <a:lstStyle/>
          <a:p>
            <a:r>
              <a:rPr lang="fr-FR" noProof="0" dirty="0" err="1" smtClean="0"/>
              <a:t>Winboot</a:t>
            </a:r>
            <a:r>
              <a:rPr lang="fr-FR" noProof="0" dirty="0" smtClean="0"/>
              <a:t> peut exécuter d’autres exécutables :</a:t>
            </a:r>
          </a:p>
          <a:p>
            <a:pPr lvl="1"/>
            <a:r>
              <a:rPr lang="fr-FR" i="1" noProof="0" dirty="0" err="1" smtClean="0"/>
              <a:t>Resume</a:t>
            </a:r>
            <a:r>
              <a:rPr lang="fr-FR" i="1" noProof="0" dirty="0" smtClean="0"/>
              <a:t> loader</a:t>
            </a:r>
          </a:p>
          <a:p>
            <a:pPr lvl="2"/>
            <a:r>
              <a:rPr lang="fr-FR" noProof="0" dirty="0" smtClean="0"/>
              <a:t>\</a:t>
            </a:r>
            <a:r>
              <a:rPr lang="fr-FR" noProof="0" dirty="0" err="1" smtClean="0"/>
              <a:t>Systemroot</a:t>
            </a:r>
            <a:r>
              <a:rPr lang="fr-FR" noProof="0" dirty="0" smtClean="0"/>
              <a:t>\System32\Winresume.exe</a:t>
            </a:r>
          </a:p>
          <a:p>
            <a:pPr lvl="2"/>
            <a:r>
              <a:rPr lang="fr-FR" noProof="0" dirty="0" smtClean="0"/>
              <a:t>Était jusqu’alors implanté dans </a:t>
            </a:r>
            <a:r>
              <a:rPr lang="fr-FR" noProof="0" dirty="0" err="1" smtClean="0"/>
              <a:t>Ntldr</a:t>
            </a:r>
            <a:endParaRPr lang="fr-FR" noProof="0" dirty="0" smtClean="0"/>
          </a:p>
          <a:p>
            <a:pPr lvl="1"/>
            <a:r>
              <a:rPr lang="fr-FR" i="1" noProof="0" dirty="0" smtClean="0"/>
              <a:t>Windows </a:t>
            </a:r>
            <a:r>
              <a:rPr lang="fr-FR" i="1" noProof="0" dirty="0" err="1" smtClean="0"/>
              <a:t>memory</a:t>
            </a:r>
            <a:r>
              <a:rPr lang="fr-FR" i="1" noProof="0" dirty="0" smtClean="0"/>
              <a:t> diagnostic</a:t>
            </a:r>
          </a:p>
          <a:p>
            <a:pPr lvl="2"/>
            <a:r>
              <a:rPr lang="fr-FR" noProof="0" dirty="0" smtClean="0"/>
              <a:t>\Boot\Memtest.exe</a:t>
            </a:r>
            <a:endParaRPr lang="fr-FR" noProof="0" dirty="0"/>
          </a:p>
        </p:txBody>
      </p:sp>
    </p:spTree>
  </p:cSld>
  <p:clrMapOvr>
    <a:masterClrMapping/>
  </p:clrMapOvr>
  <p:transition>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45" name="Rectangle 5"/>
          <p:cNvSpPr>
            <a:spLocks noGrp="1" noChangeArrowheads="1"/>
          </p:cNvSpPr>
          <p:nvPr>
            <p:ph type="title"/>
          </p:nvPr>
        </p:nvSpPr>
        <p:spPr>
          <a:xfrm>
            <a:off x="381000" y="228600"/>
            <a:ext cx="8382000" cy="646331"/>
          </a:xfrm>
        </p:spPr>
        <p:txBody>
          <a:bodyPr/>
          <a:lstStyle/>
          <a:p>
            <a:r>
              <a:rPr lang="fr-FR" noProof="0" dirty="0" smtClean="0"/>
              <a:t>Les processus de démarrage</a:t>
            </a:r>
            <a:endParaRPr lang="fr-FR" noProof="0" dirty="0"/>
          </a:p>
        </p:txBody>
      </p:sp>
      <p:sp>
        <p:nvSpPr>
          <p:cNvPr id="880646" name="Rectangle 6"/>
          <p:cNvSpPr>
            <a:spLocks noGrp="1" noChangeArrowheads="1"/>
          </p:cNvSpPr>
          <p:nvPr>
            <p:ph type="body" idx="1"/>
          </p:nvPr>
        </p:nvSpPr>
        <p:spPr>
          <a:xfrm>
            <a:off x="373063" y="1030288"/>
            <a:ext cx="8410575" cy="5875455"/>
          </a:xfrm>
        </p:spPr>
        <p:txBody>
          <a:bodyPr/>
          <a:lstStyle/>
          <a:p>
            <a:pPr>
              <a:lnSpc>
                <a:spcPct val="80000"/>
              </a:lnSpc>
            </a:pPr>
            <a:r>
              <a:rPr lang="fr-FR" sz="2000" noProof="0" dirty="0" smtClean="0"/>
              <a:t>Avant, la création de sessions était effectuée en série</a:t>
            </a:r>
          </a:p>
          <a:p>
            <a:pPr lvl="1">
              <a:lnSpc>
                <a:spcPct val="80000"/>
              </a:lnSpc>
            </a:pPr>
            <a:r>
              <a:rPr lang="fr-FR" sz="1800" noProof="0" dirty="0" smtClean="0"/>
              <a:t>Le </a:t>
            </a:r>
            <a:r>
              <a:rPr lang="fr-FR" sz="1800" i="1" noProof="0" dirty="0" smtClean="0"/>
              <a:t>Session Manager</a:t>
            </a:r>
            <a:r>
              <a:rPr lang="fr-FR" sz="1800" noProof="0" dirty="0" smtClean="0"/>
              <a:t> (SMSS) créait </a:t>
            </a:r>
            <a:r>
              <a:rPr lang="fr-FR" sz="1800" noProof="0" dirty="0" err="1" smtClean="0"/>
              <a:t>Winlogon</a:t>
            </a:r>
            <a:r>
              <a:rPr lang="fr-FR" sz="1800" noProof="0" dirty="0" smtClean="0"/>
              <a:t> et </a:t>
            </a:r>
            <a:r>
              <a:rPr lang="fr-FR" sz="1800" noProof="0" dirty="0" err="1" smtClean="0"/>
              <a:t>Csrss</a:t>
            </a:r>
            <a:r>
              <a:rPr lang="fr-FR" sz="1800" noProof="0" dirty="0" smtClean="0"/>
              <a:t> pour chaque session</a:t>
            </a:r>
          </a:p>
          <a:p>
            <a:pPr lvl="2">
              <a:lnSpc>
                <a:spcPct val="80000"/>
              </a:lnSpc>
            </a:pPr>
            <a:r>
              <a:rPr lang="fr-FR" sz="1600" noProof="0" dirty="0" smtClean="0"/>
              <a:t>C’était un </a:t>
            </a:r>
            <a:r>
              <a:rPr lang="fr-FR" sz="1600" dirty="0" smtClean="0"/>
              <a:t>goulot d’étranglement pour </a:t>
            </a:r>
            <a:r>
              <a:rPr lang="fr-FR" sz="1600" noProof="0" dirty="0" smtClean="0"/>
              <a:t>Terminal Services</a:t>
            </a:r>
          </a:p>
          <a:p>
            <a:pPr lvl="1">
              <a:lnSpc>
                <a:spcPct val="80000"/>
              </a:lnSpc>
            </a:pPr>
            <a:r>
              <a:rPr lang="fr-FR" sz="1800" noProof="0" dirty="0" err="1" smtClean="0"/>
              <a:t>Winlogon</a:t>
            </a:r>
            <a:r>
              <a:rPr lang="fr-FR" sz="1800" noProof="0" dirty="0" smtClean="0"/>
              <a:t>, le gestionnaire de logon interactif, créait le </a:t>
            </a:r>
            <a:r>
              <a:rPr lang="fr-FR" sz="1800" i="1" noProof="0" dirty="0" smtClean="0"/>
              <a:t>Local Security </a:t>
            </a:r>
            <a:r>
              <a:rPr lang="fr-FR" sz="1800" i="1" noProof="0" dirty="0" err="1" smtClean="0"/>
              <a:t>Authority</a:t>
            </a:r>
            <a:r>
              <a:rPr lang="fr-FR" sz="1800" noProof="0" dirty="0" smtClean="0"/>
              <a:t> (Lsass.exe) et le </a:t>
            </a:r>
            <a:r>
              <a:rPr lang="fr-FR" sz="1800" i="1" noProof="0" dirty="0" smtClean="0"/>
              <a:t>Service Control Manager</a:t>
            </a:r>
            <a:r>
              <a:rPr lang="fr-FR" sz="1800" noProof="0" dirty="0" smtClean="0"/>
              <a:t> (Services.exe)</a:t>
            </a:r>
          </a:p>
          <a:p>
            <a:pPr>
              <a:lnSpc>
                <a:spcPct val="80000"/>
              </a:lnSpc>
            </a:pPr>
            <a:r>
              <a:rPr lang="fr-FR" sz="2000" noProof="0" dirty="0" smtClean="0"/>
              <a:t>Avec Windows Vista :</a:t>
            </a:r>
          </a:p>
          <a:p>
            <a:pPr lvl="1">
              <a:lnSpc>
                <a:spcPct val="80000"/>
              </a:lnSpc>
            </a:pPr>
            <a:r>
              <a:rPr lang="fr-FR" sz="1800" noProof="0" dirty="0" smtClean="0"/>
              <a:t>Le Smss.exe initial crée une instance de lui-même pour initialiser chaque session</a:t>
            </a:r>
          </a:p>
          <a:p>
            <a:pPr lvl="1">
              <a:lnSpc>
                <a:spcPct val="80000"/>
              </a:lnSpc>
            </a:pPr>
            <a:r>
              <a:rPr lang="fr-FR" sz="1800" noProof="0" dirty="0" smtClean="0"/>
              <a:t>Permet la création de session en parallèle :</a:t>
            </a:r>
          </a:p>
          <a:p>
            <a:pPr lvl="2">
              <a:lnSpc>
                <a:spcPct val="80000"/>
              </a:lnSpc>
            </a:pPr>
            <a:r>
              <a:rPr lang="fr-FR" sz="1600" noProof="0" dirty="0" smtClean="0"/>
              <a:t>Nombre minimum de démarrage de sessions en parallèle : 4</a:t>
            </a:r>
          </a:p>
          <a:p>
            <a:pPr lvl="2">
              <a:lnSpc>
                <a:spcPct val="80000"/>
              </a:lnSpc>
            </a:pPr>
            <a:r>
              <a:rPr lang="fr-FR" sz="1600" noProof="0" dirty="0" smtClean="0"/>
              <a:t>Le maximum est le nombre de processeurs</a:t>
            </a:r>
          </a:p>
          <a:p>
            <a:pPr>
              <a:lnSpc>
                <a:spcPct val="80000"/>
              </a:lnSpc>
            </a:pPr>
            <a:r>
              <a:rPr lang="fr-FR" sz="2000" noProof="0" dirty="0" smtClean="0"/>
              <a:t>La Session 0 de </a:t>
            </a:r>
            <a:r>
              <a:rPr lang="fr-FR" sz="2000" noProof="0" dirty="0" err="1" smtClean="0"/>
              <a:t>Smss</a:t>
            </a:r>
            <a:r>
              <a:rPr lang="fr-FR" sz="2000" noProof="0" dirty="0" smtClean="0"/>
              <a:t> exécuté Wininit.exe (nouveau)</a:t>
            </a:r>
          </a:p>
          <a:p>
            <a:pPr lvl="1">
              <a:lnSpc>
                <a:spcPct val="80000"/>
              </a:lnSpc>
            </a:pPr>
            <a:r>
              <a:rPr lang="fr-FR" sz="1800" noProof="0" dirty="0" err="1" smtClean="0"/>
              <a:t>Wininit</a:t>
            </a:r>
            <a:r>
              <a:rPr lang="fr-FR" sz="1800" noProof="0" dirty="0" smtClean="0"/>
              <a:t> lance ce que </a:t>
            </a:r>
            <a:r>
              <a:rPr lang="fr-FR" sz="1800" noProof="0" dirty="0" err="1" smtClean="0"/>
              <a:t>Winlogon</a:t>
            </a:r>
            <a:r>
              <a:rPr lang="fr-FR" sz="1800" noProof="0" dirty="0" smtClean="0"/>
              <a:t> avait l’habitude de lancer : Services, </a:t>
            </a:r>
            <a:r>
              <a:rPr lang="fr-FR" sz="1800" noProof="0" dirty="0" err="1" smtClean="0"/>
              <a:t>Lsass</a:t>
            </a:r>
            <a:endParaRPr lang="fr-FR" sz="1800" noProof="0" dirty="0" smtClean="0"/>
          </a:p>
          <a:p>
            <a:pPr lvl="1">
              <a:lnSpc>
                <a:spcPct val="80000"/>
              </a:lnSpc>
            </a:pPr>
            <a:r>
              <a:rPr lang="fr-FR" sz="1800" noProof="0" dirty="0" smtClean="0"/>
              <a:t>Lance également un nouveau processus, le </a:t>
            </a:r>
            <a:r>
              <a:rPr lang="fr-FR" sz="1800" i="1" noProof="0" dirty="0" smtClean="0"/>
              <a:t>Local Session Manager</a:t>
            </a:r>
            <a:r>
              <a:rPr lang="fr-FR" sz="1800" noProof="0" dirty="0" smtClean="0"/>
              <a:t> (Lsm.exe)</a:t>
            </a:r>
          </a:p>
          <a:p>
            <a:pPr>
              <a:lnSpc>
                <a:spcPct val="80000"/>
              </a:lnSpc>
            </a:pPr>
            <a:r>
              <a:rPr lang="fr-FR" sz="2000" noProof="0" dirty="0" smtClean="0"/>
              <a:t>Les Sessions 1 à n de </a:t>
            </a:r>
            <a:r>
              <a:rPr lang="fr-FR" sz="2000" noProof="0" dirty="0" err="1" smtClean="0"/>
              <a:t>Smss</a:t>
            </a:r>
            <a:r>
              <a:rPr lang="fr-FR" sz="2000" noProof="0" dirty="0" smtClean="0"/>
              <a:t> créent et initialisent les sessions interactives</a:t>
            </a:r>
          </a:p>
          <a:p>
            <a:pPr lvl="1">
              <a:lnSpc>
                <a:spcPct val="80000"/>
              </a:lnSpc>
            </a:pPr>
            <a:r>
              <a:rPr lang="fr-FR" sz="1800" noProof="0" dirty="0" smtClean="0"/>
              <a:t>Instances spécifiques à la session de Csrss.exe et Winlogon.exe</a:t>
            </a:r>
            <a:endParaRPr lang="fr-FR" sz="1800" noProof="0" dirty="0"/>
          </a:p>
        </p:txBody>
      </p:sp>
    </p:spTree>
  </p:cSld>
  <p:clrMapOvr>
    <a:masterClrMapping/>
  </p:clrMapOvr>
  <p:transition>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9623" name="Rectangle 23"/>
          <p:cNvSpPr>
            <a:spLocks noGrp="1" noChangeArrowheads="1"/>
          </p:cNvSpPr>
          <p:nvPr>
            <p:ph type="title"/>
          </p:nvPr>
        </p:nvSpPr>
        <p:spPr/>
        <p:txBody>
          <a:bodyPr/>
          <a:lstStyle/>
          <a:p>
            <a:r>
              <a:rPr lang="fr-FR" dirty="0" smtClean="0"/>
              <a:t>Isolation de la Session 0</a:t>
            </a:r>
            <a:endParaRPr lang="fr-FR" noProof="0" dirty="0"/>
          </a:p>
        </p:txBody>
      </p:sp>
      <p:sp>
        <p:nvSpPr>
          <p:cNvPr id="1049624" name="Rectangle 24"/>
          <p:cNvSpPr>
            <a:spLocks noGrp="1" noChangeArrowheads="1"/>
          </p:cNvSpPr>
          <p:nvPr>
            <p:ph type="body" idx="1"/>
          </p:nvPr>
        </p:nvSpPr>
        <p:spPr>
          <a:xfrm>
            <a:off x="381000" y="1417638"/>
            <a:ext cx="8410575" cy="3083921"/>
          </a:xfrm>
        </p:spPr>
        <p:txBody>
          <a:bodyPr>
            <a:normAutofit fontScale="92500" lnSpcReduction="10000"/>
          </a:bodyPr>
          <a:lstStyle/>
          <a:p>
            <a:r>
              <a:rPr lang="fr-FR" noProof="0" dirty="0" smtClean="0"/>
              <a:t>Avant, la console utilisateur s’exécutait en session 0</a:t>
            </a:r>
          </a:p>
          <a:p>
            <a:pPr lvl="1"/>
            <a:r>
              <a:rPr lang="fr-FR" noProof="0" dirty="0" smtClean="0"/>
              <a:t>Les noms créés par l’utilisateur de la console pouvaient entrer en conflit avec les noms de services et d’objets système</a:t>
            </a:r>
          </a:p>
          <a:p>
            <a:pPr lvl="1"/>
            <a:r>
              <a:rPr lang="fr-FR" noProof="0" dirty="0" smtClean="0"/>
              <a:t>Les services qui présentaient des fenêtres sur la console pouvait ouvrir la porte à des attaques en élévation de privilège (« </a:t>
            </a:r>
            <a:r>
              <a:rPr lang="fr-FR" noProof="0" dirty="0" err="1" smtClean="0"/>
              <a:t>shatter</a:t>
            </a:r>
            <a:r>
              <a:rPr lang="fr-FR" noProof="0" dirty="0" smtClean="0"/>
              <a:t> </a:t>
            </a:r>
            <a:r>
              <a:rPr lang="fr-FR" noProof="0" dirty="0" err="1" smtClean="0"/>
              <a:t>attacks</a:t>
            </a:r>
            <a:r>
              <a:rPr lang="fr-FR" noProof="0" dirty="0" smtClean="0"/>
              <a:t> »)</a:t>
            </a:r>
            <a:endParaRPr lang="fr-FR" noProof="0" dirty="0"/>
          </a:p>
        </p:txBody>
      </p:sp>
      <p:grpSp>
        <p:nvGrpSpPr>
          <p:cNvPr id="2" name="Group 4"/>
          <p:cNvGrpSpPr>
            <a:grpSpLocks/>
          </p:cNvGrpSpPr>
          <p:nvPr/>
        </p:nvGrpSpPr>
        <p:grpSpPr bwMode="auto">
          <a:xfrm>
            <a:off x="4751388" y="4589972"/>
            <a:ext cx="2476500" cy="2157412"/>
            <a:chOff x="4739" y="959"/>
            <a:chExt cx="1560" cy="1359"/>
          </a:xfrm>
        </p:grpSpPr>
        <p:sp>
          <p:nvSpPr>
            <p:cNvPr id="1049605" name="Rectangle 5"/>
            <p:cNvSpPr>
              <a:spLocks noChangeArrowheads="1"/>
            </p:cNvSpPr>
            <p:nvPr/>
          </p:nvSpPr>
          <p:spPr bwMode="auto">
            <a:xfrm>
              <a:off x="4739" y="959"/>
              <a:ext cx="1560" cy="1359"/>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type="none" w="sm" len="sm"/>
              <a:tailEnd type="none" w="sm" len="sm"/>
            </a:ln>
            <a:effectLst/>
          </p:spPr>
          <p:txBody>
            <a:bodyPr wrap="none"/>
            <a:lstStyle/>
            <a:p>
              <a:pPr algn="l">
                <a:lnSpc>
                  <a:spcPct val="90000"/>
                </a:lnSpc>
                <a:spcBef>
                  <a:spcPct val="30000"/>
                </a:spcBef>
              </a:pPr>
              <a:r>
                <a:rPr lang="en-US" sz="1800" b="1">
                  <a:solidFill>
                    <a:schemeClr val="bg2"/>
                  </a:solidFill>
                  <a:latin typeface="Arial" charset="0"/>
                </a:rPr>
                <a:t>Session 1</a:t>
              </a:r>
            </a:p>
          </p:txBody>
        </p:sp>
        <p:sp>
          <p:nvSpPr>
            <p:cNvPr id="1049606" name="Rectangle 6"/>
            <p:cNvSpPr>
              <a:spLocks noChangeArrowheads="1"/>
            </p:cNvSpPr>
            <p:nvPr/>
          </p:nvSpPr>
          <p:spPr bwMode="auto">
            <a:xfrm>
              <a:off x="5597" y="1134"/>
              <a:ext cx="590" cy="287"/>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type="none" w="sm" len="sm"/>
              <a:tailEnd type="none" w="sm" len="sm"/>
            </a:ln>
            <a:effectLst/>
          </p:spPr>
          <p:txBody>
            <a:bodyPr wrap="none" anchor="ctr"/>
            <a:lstStyle/>
            <a:p>
              <a:pPr>
                <a:lnSpc>
                  <a:spcPct val="90000"/>
                </a:lnSpc>
                <a:spcBef>
                  <a:spcPct val="30000"/>
                </a:spcBef>
              </a:pPr>
              <a:r>
                <a:rPr lang="en-US" sz="1200" b="1">
                  <a:solidFill>
                    <a:schemeClr val="bg2"/>
                  </a:solidFill>
                  <a:latin typeface="Arial" charset="0"/>
                </a:rPr>
                <a:t>Application</a:t>
              </a:r>
              <a:br>
                <a:rPr lang="en-US" sz="1200" b="1">
                  <a:solidFill>
                    <a:schemeClr val="bg2"/>
                  </a:solidFill>
                  <a:latin typeface="Arial" charset="0"/>
                </a:rPr>
              </a:br>
              <a:r>
                <a:rPr lang="en-US" sz="1200" b="1">
                  <a:solidFill>
                    <a:schemeClr val="bg2"/>
                  </a:solidFill>
                  <a:latin typeface="Arial" charset="0"/>
                </a:rPr>
                <a:t>D</a:t>
              </a:r>
            </a:p>
          </p:txBody>
        </p:sp>
        <p:sp>
          <p:nvSpPr>
            <p:cNvPr id="1049607" name="Rectangle 7"/>
            <p:cNvSpPr>
              <a:spLocks noChangeArrowheads="1"/>
            </p:cNvSpPr>
            <p:nvPr/>
          </p:nvSpPr>
          <p:spPr bwMode="auto">
            <a:xfrm>
              <a:off x="5597" y="1533"/>
              <a:ext cx="590" cy="288"/>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type="none" w="sm" len="sm"/>
              <a:tailEnd type="none" w="sm" len="sm"/>
            </a:ln>
            <a:effectLst/>
          </p:spPr>
          <p:txBody>
            <a:bodyPr wrap="none" anchor="ctr"/>
            <a:lstStyle/>
            <a:p>
              <a:pPr>
                <a:lnSpc>
                  <a:spcPct val="90000"/>
                </a:lnSpc>
                <a:spcBef>
                  <a:spcPct val="30000"/>
                </a:spcBef>
              </a:pPr>
              <a:r>
                <a:rPr lang="en-US" sz="1200" b="1">
                  <a:solidFill>
                    <a:schemeClr val="bg2"/>
                  </a:solidFill>
                  <a:latin typeface="Arial" charset="0"/>
                </a:rPr>
                <a:t>Application</a:t>
              </a:r>
              <a:br>
                <a:rPr lang="en-US" sz="1200" b="1">
                  <a:solidFill>
                    <a:schemeClr val="bg2"/>
                  </a:solidFill>
                  <a:latin typeface="Arial" charset="0"/>
                </a:rPr>
              </a:br>
              <a:r>
                <a:rPr lang="en-US" sz="1200" b="1">
                  <a:solidFill>
                    <a:schemeClr val="bg2"/>
                  </a:solidFill>
                  <a:latin typeface="Arial" charset="0"/>
                </a:rPr>
                <a:t>E</a:t>
              </a:r>
            </a:p>
          </p:txBody>
        </p:sp>
        <p:sp>
          <p:nvSpPr>
            <p:cNvPr id="1049608" name="Rectangle 8"/>
            <p:cNvSpPr>
              <a:spLocks noChangeArrowheads="1"/>
            </p:cNvSpPr>
            <p:nvPr/>
          </p:nvSpPr>
          <p:spPr bwMode="auto">
            <a:xfrm>
              <a:off x="5597" y="1934"/>
              <a:ext cx="590" cy="288"/>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type="none" w="sm" len="sm"/>
              <a:tailEnd type="none" w="sm" len="sm"/>
            </a:ln>
            <a:effectLst/>
          </p:spPr>
          <p:txBody>
            <a:bodyPr wrap="none" anchor="ctr"/>
            <a:lstStyle/>
            <a:p>
              <a:pPr>
                <a:lnSpc>
                  <a:spcPct val="90000"/>
                </a:lnSpc>
                <a:spcBef>
                  <a:spcPct val="30000"/>
                </a:spcBef>
              </a:pPr>
              <a:r>
                <a:rPr lang="en-US" sz="1200" b="1">
                  <a:solidFill>
                    <a:schemeClr val="bg2"/>
                  </a:solidFill>
                  <a:latin typeface="Arial" charset="0"/>
                </a:rPr>
                <a:t>Application</a:t>
              </a:r>
              <a:br>
                <a:rPr lang="en-US" sz="1200" b="1">
                  <a:solidFill>
                    <a:schemeClr val="bg2"/>
                  </a:solidFill>
                  <a:latin typeface="Arial" charset="0"/>
                </a:rPr>
              </a:br>
              <a:r>
                <a:rPr lang="en-US" sz="1200" b="1">
                  <a:solidFill>
                    <a:schemeClr val="bg2"/>
                  </a:solidFill>
                  <a:latin typeface="Arial" charset="0"/>
                </a:rPr>
                <a:t>F</a:t>
              </a:r>
            </a:p>
          </p:txBody>
        </p:sp>
      </p:grpSp>
      <p:grpSp>
        <p:nvGrpSpPr>
          <p:cNvPr id="3" name="Group 9"/>
          <p:cNvGrpSpPr>
            <a:grpSpLocks/>
          </p:cNvGrpSpPr>
          <p:nvPr/>
        </p:nvGrpSpPr>
        <p:grpSpPr bwMode="auto">
          <a:xfrm>
            <a:off x="2195513" y="4589972"/>
            <a:ext cx="2476500" cy="2157412"/>
            <a:chOff x="1124" y="958"/>
            <a:chExt cx="1560" cy="1359"/>
          </a:xfrm>
        </p:grpSpPr>
        <p:sp>
          <p:nvSpPr>
            <p:cNvPr id="1049610" name="Rectangle 10"/>
            <p:cNvSpPr>
              <a:spLocks noChangeArrowheads="1"/>
            </p:cNvSpPr>
            <p:nvPr/>
          </p:nvSpPr>
          <p:spPr bwMode="auto">
            <a:xfrm>
              <a:off x="1124" y="958"/>
              <a:ext cx="1560" cy="1359"/>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type="none" w="sm" len="sm"/>
              <a:tailEnd type="none" w="sm" len="sm"/>
            </a:ln>
            <a:effectLst/>
          </p:spPr>
          <p:txBody>
            <a:bodyPr wrap="none"/>
            <a:lstStyle/>
            <a:p>
              <a:pPr algn="l">
                <a:lnSpc>
                  <a:spcPct val="90000"/>
                </a:lnSpc>
                <a:spcBef>
                  <a:spcPct val="30000"/>
                </a:spcBef>
              </a:pPr>
              <a:r>
                <a:rPr lang="en-US" sz="1800" b="1">
                  <a:solidFill>
                    <a:schemeClr val="bg2"/>
                  </a:solidFill>
                  <a:latin typeface="Arial" charset="0"/>
                </a:rPr>
                <a:t>Session 0</a:t>
              </a:r>
            </a:p>
          </p:txBody>
        </p:sp>
        <p:sp>
          <p:nvSpPr>
            <p:cNvPr id="1049611" name="Rectangle 11"/>
            <p:cNvSpPr>
              <a:spLocks noChangeArrowheads="1"/>
            </p:cNvSpPr>
            <p:nvPr/>
          </p:nvSpPr>
          <p:spPr bwMode="auto">
            <a:xfrm>
              <a:off x="1198" y="1133"/>
              <a:ext cx="590" cy="287"/>
            </a:xfrm>
            <a:prstGeom prst="rect">
              <a:avLst/>
            </a:prstGeom>
            <a:gradFill rotWithShape="1">
              <a:gsLst>
                <a:gs pos="0">
                  <a:srgbClr val="F67E3C"/>
                </a:gs>
                <a:gs pos="50000">
                  <a:srgbClr val="F67E3C">
                    <a:gamma/>
                    <a:tint val="53725"/>
                    <a:invGamma/>
                  </a:srgbClr>
                </a:gs>
                <a:gs pos="100000">
                  <a:srgbClr val="F67E3C"/>
                </a:gs>
              </a:gsLst>
              <a:lin ang="2700000" scaled="1"/>
            </a:gradFill>
            <a:ln w="3175" algn="ctr">
              <a:solidFill>
                <a:srgbClr val="FFFFFF"/>
              </a:solidFill>
              <a:miter lim="800000"/>
              <a:headEnd type="none" w="sm" len="sm"/>
              <a:tailEnd type="none" w="sm" len="sm"/>
            </a:ln>
            <a:effectLst/>
          </p:spPr>
          <p:txBody>
            <a:bodyPr wrap="none" anchor="ctr"/>
            <a:lstStyle/>
            <a:p>
              <a:pPr eaLnBrk="0" hangingPunct="0">
                <a:lnSpc>
                  <a:spcPct val="90000"/>
                </a:lnSpc>
                <a:spcBef>
                  <a:spcPct val="30000"/>
                </a:spcBef>
              </a:pPr>
              <a:r>
                <a:rPr lang="en-US" sz="1400" b="1">
                  <a:solidFill>
                    <a:schemeClr val="bg2"/>
                  </a:solidFill>
                  <a:latin typeface="Arial" charset="0"/>
                </a:rPr>
                <a:t>Service A</a:t>
              </a:r>
            </a:p>
          </p:txBody>
        </p:sp>
        <p:sp>
          <p:nvSpPr>
            <p:cNvPr id="1049612" name="Rectangle 12"/>
            <p:cNvSpPr>
              <a:spLocks noChangeArrowheads="1"/>
            </p:cNvSpPr>
            <p:nvPr/>
          </p:nvSpPr>
          <p:spPr bwMode="auto">
            <a:xfrm>
              <a:off x="1198" y="1532"/>
              <a:ext cx="590" cy="288"/>
            </a:xfrm>
            <a:prstGeom prst="rect">
              <a:avLst/>
            </a:prstGeom>
            <a:gradFill rotWithShape="1">
              <a:gsLst>
                <a:gs pos="0">
                  <a:srgbClr val="F67E3C"/>
                </a:gs>
                <a:gs pos="50000">
                  <a:srgbClr val="F67E3C">
                    <a:gamma/>
                    <a:tint val="53725"/>
                    <a:invGamma/>
                  </a:srgbClr>
                </a:gs>
                <a:gs pos="100000">
                  <a:srgbClr val="F67E3C"/>
                </a:gs>
              </a:gsLst>
              <a:lin ang="2700000" scaled="1"/>
            </a:gradFill>
            <a:ln w="3175" algn="ctr">
              <a:solidFill>
                <a:srgbClr val="FFFFFF"/>
              </a:solidFill>
              <a:miter lim="800000"/>
              <a:headEnd type="none" w="sm" len="sm"/>
              <a:tailEnd type="none" w="sm" len="sm"/>
            </a:ln>
            <a:effectLst/>
          </p:spPr>
          <p:txBody>
            <a:bodyPr wrap="none" anchor="ctr"/>
            <a:lstStyle/>
            <a:p>
              <a:pPr eaLnBrk="0" hangingPunct="0">
                <a:lnSpc>
                  <a:spcPct val="90000"/>
                </a:lnSpc>
                <a:spcBef>
                  <a:spcPct val="30000"/>
                </a:spcBef>
              </a:pPr>
              <a:r>
                <a:rPr lang="en-US" sz="1400" b="1">
                  <a:solidFill>
                    <a:schemeClr val="bg2"/>
                  </a:solidFill>
                  <a:latin typeface="Arial" charset="0"/>
                </a:rPr>
                <a:t>Service B</a:t>
              </a:r>
            </a:p>
          </p:txBody>
        </p:sp>
        <p:sp>
          <p:nvSpPr>
            <p:cNvPr id="1049613" name="Rectangle 13"/>
            <p:cNvSpPr>
              <a:spLocks noChangeArrowheads="1"/>
            </p:cNvSpPr>
            <p:nvPr/>
          </p:nvSpPr>
          <p:spPr bwMode="auto">
            <a:xfrm>
              <a:off x="1198" y="1933"/>
              <a:ext cx="590" cy="288"/>
            </a:xfrm>
            <a:prstGeom prst="rect">
              <a:avLst/>
            </a:prstGeom>
            <a:gradFill rotWithShape="1">
              <a:gsLst>
                <a:gs pos="0">
                  <a:srgbClr val="F67E3C"/>
                </a:gs>
                <a:gs pos="50000">
                  <a:srgbClr val="F67E3C">
                    <a:gamma/>
                    <a:tint val="53725"/>
                    <a:invGamma/>
                  </a:srgbClr>
                </a:gs>
                <a:gs pos="100000">
                  <a:srgbClr val="F67E3C"/>
                </a:gs>
              </a:gsLst>
              <a:lin ang="2700000" scaled="1"/>
            </a:gradFill>
            <a:ln w="3175" algn="ctr">
              <a:solidFill>
                <a:srgbClr val="FFFFFF"/>
              </a:solidFill>
              <a:miter lim="800000"/>
              <a:headEnd type="none" w="sm" len="sm"/>
              <a:tailEnd type="none" w="sm" len="sm"/>
            </a:ln>
            <a:effectLst/>
          </p:spPr>
          <p:txBody>
            <a:bodyPr wrap="none" anchor="ctr"/>
            <a:lstStyle/>
            <a:p>
              <a:pPr eaLnBrk="0" hangingPunct="0">
                <a:lnSpc>
                  <a:spcPct val="90000"/>
                </a:lnSpc>
                <a:spcBef>
                  <a:spcPct val="30000"/>
                </a:spcBef>
              </a:pPr>
              <a:r>
                <a:rPr lang="en-US" sz="1400" b="1">
                  <a:solidFill>
                    <a:schemeClr val="bg2"/>
                  </a:solidFill>
                  <a:latin typeface="Arial" charset="0"/>
                </a:rPr>
                <a:t>Service C</a:t>
              </a:r>
            </a:p>
          </p:txBody>
        </p:sp>
      </p:grpSp>
      <p:grpSp>
        <p:nvGrpSpPr>
          <p:cNvPr id="4" name="Group 14"/>
          <p:cNvGrpSpPr>
            <a:grpSpLocks/>
          </p:cNvGrpSpPr>
          <p:nvPr/>
        </p:nvGrpSpPr>
        <p:grpSpPr bwMode="auto">
          <a:xfrm>
            <a:off x="3476625" y="5498022"/>
            <a:ext cx="1016000" cy="447675"/>
            <a:chOff x="2140" y="1324"/>
            <a:chExt cx="640" cy="282"/>
          </a:xfrm>
        </p:grpSpPr>
        <p:sp>
          <p:nvSpPr>
            <p:cNvPr id="1049615" name="Rectangle 15"/>
            <p:cNvSpPr>
              <a:spLocks noChangeArrowheads="1"/>
            </p:cNvSpPr>
            <p:nvPr/>
          </p:nvSpPr>
          <p:spPr bwMode="auto">
            <a:xfrm>
              <a:off x="2166" y="1324"/>
              <a:ext cx="588" cy="282"/>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a:tailEnd/>
            </a:ln>
            <a:effectLst/>
          </p:spPr>
          <p:txBody>
            <a:bodyPr wrap="none" anchor="ctr"/>
            <a:lstStyle/>
            <a:p>
              <a:endParaRPr lang="fr-FR"/>
            </a:p>
          </p:txBody>
        </p:sp>
        <p:sp>
          <p:nvSpPr>
            <p:cNvPr id="1049616" name="Text Box 16"/>
            <p:cNvSpPr txBox="1">
              <a:spLocks noChangeArrowheads="1"/>
            </p:cNvSpPr>
            <p:nvPr/>
          </p:nvSpPr>
          <p:spPr bwMode="auto">
            <a:xfrm>
              <a:off x="2140" y="1332"/>
              <a:ext cx="640" cy="266"/>
            </a:xfrm>
            <a:prstGeom prst="rect">
              <a:avLst/>
            </a:prstGeom>
            <a:noFill/>
            <a:ln w="12700">
              <a:noFill/>
              <a:miter lim="800000"/>
              <a:headEnd/>
              <a:tailEnd/>
            </a:ln>
            <a:effectLst/>
          </p:spPr>
          <p:txBody>
            <a:bodyPr wrap="none">
              <a:spAutoFit/>
            </a:bodyPr>
            <a:lstStyle/>
            <a:p>
              <a:pPr>
                <a:lnSpc>
                  <a:spcPct val="90000"/>
                </a:lnSpc>
                <a:spcBef>
                  <a:spcPct val="30000"/>
                </a:spcBef>
              </a:pPr>
              <a:r>
                <a:rPr lang="en-US" sz="1200" b="1">
                  <a:solidFill>
                    <a:schemeClr val="bg2"/>
                  </a:solidFill>
                  <a:latin typeface="Arial" charset="0"/>
                </a:rPr>
                <a:t>Application</a:t>
              </a:r>
              <a:br>
                <a:rPr lang="en-US" sz="1200" b="1">
                  <a:solidFill>
                    <a:schemeClr val="bg2"/>
                  </a:solidFill>
                  <a:latin typeface="Arial" charset="0"/>
                </a:rPr>
              </a:br>
              <a:r>
                <a:rPr lang="en-US" sz="1200" b="1">
                  <a:solidFill>
                    <a:schemeClr val="bg2"/>
                  </a:solidFill>
                  <a:latin typeface="Arial" charset="0"/>
                </a:rPr>
                <a:t>B</a:t>
              </a:r>
            </a:p>
          </p:txBody>
        </p:sp>
      </p:grpSp>
      <p:grpSp>
        <p:nvGrpSpPr>
          <p:cNvPr id="5" name="Group 17"/>
          <p:cNvGrpSpPr>
            <a:grpSpLocks/>
          </p:cNvGrpSpPr>
          <p:nvPr/>
        </p:nvGrpSpPr>
        <p:grpSpPr bwMode="auto">
          <a:xfrm>
            <a:off x="3475038" y="4866197"/>
            <a:ext cx="1016000" cy="447675"/>
            <a:chOff x="2140" y="1324"/>
            <a:chExt cx="640" cy="282"/>
          </a:xfrm>
        </p:grpSpPr>
        <p:sp>
          <p:nvSpPr>
            <p:cNvPr id="1049618" name="Rectangle 18"/>
            <p:cNvSpPr>
              <a:spLocks noChangeArrowheads="1"/>
            </p:cNvSpPr>
            <p:nvPr/>
          </p:nvSpPr>
          <p:spPr bwMode="auto">
            <a:xfrm>
              <a:off x="2166" y="1324"/>
              <a:ext cx="588" cy="282"/>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a:tailEnd/>
            </a:ln>
            <a:effectLst/>
          </p:spPr>
          <p:txBody>
            <a:bodyPr wrap="none" anchor="ctr"/>
            <a:lstStyle/>
            <a:p>
              <a:endParaRPr lang="fr-FR"/>
            </a:p>
          </p:txBody>
        </p:sp>
        <p:sp>
          <p:nvSpPr>
            <p:cNvPr id="1049619" name="Text Box 19"/>
            <p:cNvSpPr txBox="1">
              <a:spLocks noChangeArrowheads="1"/>
            </p:cNvSpPr>
            <p:nvPr/>
          </p:nvSpPr>
          <p:spPr bwMode="auto">
            <a:xfrm>
              <a:off x="2140" y="1332"/>
              <a:ext cx="640" cy="266"/>
            </a:xfrm>
            <a:prstGeom prst="rect">
              <a:avLst/>
            </a:prstGeom>
            <a:noFill/>
            <a:ln w="12700">
              <a:noFill/>
              <a:miter lim="800000"/>
              <a:headEnd/>
              <a:tailEnd/>
            </a:ln>
            <a:effectLst/>
          </p:spPr>
          <p:txBody>
            <a:bodyPr wrap="none">
              <a:spAutoFit/>
            </a:bodyPr>
            <a:lstStyle/>
            <a:p>
              <a:pPr>
                <a:lnSpc>
                  <a:spcPct val="90000"/>
                </a:lnSpc>
                <a:spcBef>
                  <a:spcPct val="30000"/>
                </a:spcBef>
              </a:pPr>
              <a:r>
                <a:rPr lang="en-US" sz="1200" b="1">
                  <a:solidFill>
                    <a:schemeClr val="bg2"/>
                  </a:solidFill>
                  <a:latin typeface="Arial" charset="0"/>
                </a:rPr>
                <a:t>Application</a:t>
              </a:r>
              <a:br>
                <a:rPr lang="en-US" sz="1200" b="1">
                  <a:solidFill>
                    <a:schemeClr val="bg2"/>
                  </a:solidFill>
                  <a:latin typeface="Arial" charset="0"/>
                </a:rPr>
              </a:br>
              <a:r>
                <a:rPr lang="en-US" sz="1200" b="1">
                  <a:solidFill>
                    <a:schemeClr val="bg2"/>
                  </a:solidFill>
                  <a:latin typeface="Arial" charset="0"/>
                </a:rPr>
                <a:t>A</a:t>
              </a:r>
            </a:p>
          </p:txBody>
        </p:sp>
      </p:grpSp>
      <p:grpSp>
        <p:nvGrpSpPr>
          <p:cNvPr id="6" name="Group 20"/>
          <p:cNvGrpSpPr>
            <a:grpSpLocks/>
          </p:cNvGrpSpPr>
          <p:nvPr/>
        </p:nvGrpSpPr>
        <p:grpSpPr bwMode="auto">
          <a:xfrm>
            <a:off x="3476625" y="6134609"/>
            <a:ext cx="1016000" cy="447675"/>
            <a:chOff x="2140" y="1324"/>
            <a:chExt cx="640" cy="282"/>
          </a:xfrm>
        </p:grpSpPr>
        <p:sp>
          <p:nvSpPr>
            <p:cNvPr id="1049621" name="Rectangle 21"/>
            <p:cNvSpPr>
              <a:spLocks noChangeArrowheads="1"/>
            </p:cNvSpPr>
            <p:nvPr/>
          </p:nvSpPr>
          <p:spPr bwMode="auto">
            <a:xfrm>
              <a:off x="2166" y="1324"/>
              <a:ext cx="588" cy="282"/>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a:tailEnd/>
            </a:ln>
            <a:effectLst/>
          </p:spPr>
          <p:txBody>
            <a:bodyPr wrap="none" anchor="ctr"/>
            <a:lstStyle/>
            <a:p>
              <a:endParaRPr lang="fr-FR"/>
            </a:p>
          </p:txBody>
        </p:sp>
        <p:sp>
          <p:nvSpPr>
            <p:cNvPr id="1049622" name="Text Box 22"/>
            <p:cNvSpPr txBox="1">
              <a:spLocks noChangeArrowheads="1"/>
            </p:cNvSpPr>
            <p:nvPr/>
          </p:nvSpPr>
          <p:spPr bwMode="auto">
            <a:xfrm>
              <a:off x="2140" y="1332"/>
              <a:ext cx="640" cy="266"/>
            </a:xfrm>
            <a:prstGeom prst="rect">
              <a:avLst/>
            </a:prstGeom>
            <a:noFill/>
            <a:ln w="12700">
              <a:noFill/>
              <a:miter lim="800000"/>
              <a:headEnd/>
              <a:tailEnd/>
            </a:ln>
            <a:effectLst/>
          </p:spPr>
          <p:txBody>
            <a:bodyPr wrap="none">
              <a:spAutoFit/>
            </a:bodyPr>
            <a:lstStyle/>
            <a:p>
              <a:pPr>
                <a:lnSpc>
                  <a:spcPct val="90000"/>
                </a:lnSpc>
                <a:spcBef>
                  <a:spcPct val="30000"/>
                </a:spcBef>
              </a:pPr>
              <a:r>
                <a:rPr lang="en-US" sz="1200" b="1">
                  <a:solidFill>
                    <a:schemeClr val="bg2"/>
                  </a:solidFill>
                  <a:latin typeface="Arial" charset="0"/>
                </a:rPr>
                <a:t>Application</a:t>
              </a:r>
              <a:br>
                <a:rPr lang="en-US" sz="1200" b="1">
                  <a:solidFill>
                    <a:schemeClr val="bg2"/>
                  </a:solidFill>
                  <a:latin typeface="Arial" charset="0"/>
                </a:rPr>
              </a:br>
              <a:r>
                <a:rPr lang="en-US" sz="1200" b="1">
                  <a:solidFill>
                    <a:schemeClr val="bg2"/>
                  </a:solidFill>
                  <a:latin typeface="Arial" charset="0"/>
                </a:rPr>
                <a:t>C</a:t>
              </a:r>
            </a:p>
          </p:txBody>
        </p:sp>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1000"/>
                                        <p:tgtEl>
                                          <p:spTgt spid="2"/>
                                        </p:tgtEl>
                                      </p:cBhvr>
                                    </p:animEffect>
                                  </p:childTnLst>
                                </p:cTn>
                              </p:par>
                              <p:par>
                                <p:cTn id="12" presetID="10" presetClass="entr" presetSubtype="0" fill="hold" nodeType="with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childTnLst>
                                </p:cTn>
                              </p:par>
                              <p:par>
                                <p:cTn id="15" presetID="10" presetClass="entr" presetSubtype="0" fill="hold" nodeType="with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1000"/>
                                        <p:tgtEl>
                                          <p:spTgt spid="4"/>
                                        </p:tgtEl>
                                      </p:cBhvr>
                                    </p:animEffect>
                                  </p:childTnLst>
                                </p:cTn>
                              </p:par>
                              <p:par>
                                <p:cTn id="18" presetID="10" presetClass="entr" presetSubtype="0" fill="hold" nodeType="with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fade">
                                      <p:cBhvr>
                                        <p:cTn id="20"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0643" name="Rectangle 19"/>
          <p:cNvSpPr>
            <a:spLocks noGrp="1" noChangeArrowheads="1"/>
          </p:cNvSpPr>
          <p:nvPr>
            <p:ph type="title"/>
          </p:nvPr>
        </p:nvSpPr>
        <p:spPr/>
        <p:txBody>
          <a:bodyPr/>
          <a:lstStyle/>
          <a:p>
            <a:r>
              <a:rPr lang="fr-FR" dirty="0" smtClean="0"/>
              <a:t>Isolation de la Session 0</a:t>
            </a:r>
            <a:endParaRPr lang="fr-FR" noProof="0" dirty="0"/>
          </a:p>
        </p:txBody>
      </p:sp>
      <p:sp>
        <p:nvSpPr>
          <p:cNvPr id="1050644" name="Rectangle 20"/>
          <p:cNvSpPr>
            <a:spLocks noGrp="1" noChangeArrowheads="1"/>
          </p:cNvSpPr>
          <p:nvPr>
            <p:ph type="body" idx="1"/>
          </p:nvPr>
        </p:nvSpPr>
        <p:spPr>
          <a:xfrm>
            <a:off x="381000" y="1417638"/>
            <a:ext cx="8410575" cy="2569571"/>
          </a:xfrm>
        </p:spPr>
        <p:txBody>
          <a:bodyPr>
            <a:normAutofit fontScale="92500" lnSpcReduction="10000"/>
          </a:bodyPr>
          <a:lstStyle/>
          <a:p>
            <a:r>
              <a:rPr lang="fr-FR" noProof="0" dirty="0" smtClean="0"/>
              <a:t>Avec Windows Vista, l’utilisateur de la console démarre dans la session 1 et ne peut se connecter à la session 0</a:t>
            </a:r>
          </a:p>
          <a:p>
            <a:pPr lvl="1"/>
            <a:r>
              <a:rPr lang="fr-FR" noProof="0" dirty="0" smtClean="0"/>
              <a:t>Elimine les collisions de noms</a:t>
            </a:r>
          </a:p>
          <a:p>
            <a:pPr lvl="1"/>
            <a:r>
              <a:rPr lang="fr-FR" noProof="0" dirty="0" smtClean="0"/>
              <a:t>Les services mal écrits ne peuvent afficher de fenêtres à l’utilisateur </a:t>
            </a:r>
          </a:p>
          <a:p>
            <a:endParaRPr lang="fr-FR" noProof="0" dirty="0"/>
          </a:p>
        </p:txBody>
      </p:sp>
      <p:grpSp>
        <p:nvGrpSpPr>
          <p:cNvPr id="2" name="Group 4"/>
          <p:cNvGrpSpPr>
            <a:grpSpLocks/>
          </p:cNvGrpSpPr>
          <p:nvPr/>
        </p:nvGrpSpPr>
        <p:grpSpPr bwMode="auto">
          <a:xfrm>
            <a:off x="787400" y="4226142"/>
            <a:ext cx="2476500" cy="2157413"/>
            <a:chOff x="1124" y="958"/>
            <a:chExt cx="1560" cy="1359"/>
          </a:xfrm>
        </p:grpSpPr>
        <p:sp>
          <p:nvSpPr>
            <p:cNvPr id="1050629" name="Rectangle 5"/>
            <p:cNvSpPr>
              <a:spLocks noChangeArrowheads="1"/>
            </p:cNvSpPr>
            <p:nvPr/>
          </p:nvSpPr>
          <p:spPr bwMode="auto">
            <a:xfrm>
              <a:off x="1124" y="958"/>
              <a:ext cx="1560" cy="1359"/>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type="none" w="sm" len="sm"/>
              <a:tailEnd type="none" w="sm" len="sm"/>
            </a:ln>
            <a:effectLst/>
          </p:spPr>
          <p:txBody>
            <a:bodyPr wrap="none"/>
            <a:lstStyle/>
            <a:p>
              <a:pPr algn="l">
                <a:lnSpc>
                  <a:spcPct val="90000"/>
                </a:lnSpc>
                <a:spcBef>
                  <a:spcPct val="30000"/>
                </a:spcBef>
              </a:pPr>
              <a:r>
                <a:rPr lang="en-US" sz="1800" b="1">
                  <a:solidFill>
                    <a:schemeClr val="bg2"/>
                  </a:solidFill>
                  <a:latin typeface="Arial" charset="0"/>
                </a:rPr>
                <a:t>Session 0</a:t>
              </a:r>
            </a:p>
          </p:txBody>
        </p:sp>
        <p:sp>
          <p:nvSpPr>
            <p:cNvPr id="1050630" name="Rectangle 6"/>
            <p:cNvSpPr>
              <a:spLocks noChangeArrowheads="1"/>
            </p:cNvSpPr>
            <p:nvPr/>
          </p:nvSpPr>
          <p:spPr bwMode="auto">
            <a:xfrm>
              <a:off x="1198" y="1133"/>
              <a:ext cx="590" cy="287"/>
            </a:xfrm>
            <a:prstGeom prst="rect">
              <a:avLst/>
            </a:prstGeom>
            <a:gradFill rotWithShape="1">
              <a:gsLst>
                <a:gs pos="0">
                  <a:srgbClr val="F67E3C"/>
                </a:gs>
                <a:gs pos="50000">
                  <a:srgbClr val="F67E3C">
                    <a:gamma/>
                    <a:tint val="53725"/>
                    <a:invGamma/>
                  </a:srgbClr>
                </a:gs>
                <a:gs pos="100000">
                  <a:srgbClr val="F67E3C"/>
                </a:gs>
              </a:gsLst>
              <a:lin ang="2700000" scaled="1"/>
            </a:gradFill>
            <a:ln w="3175" algn="ctr">
              <a:solidFill>
                <a:srgbClr val="FFFFFF"/>
              </a:solidFill>
              <a:miter lim="800000"/>
              <a:headEnd type="none" w="sm" len="sm"/>
              <a:tailEnd type="none" w="sm" len="sm"/>
            </a:ln>
            <a:effectLst/>
          </p:spPr>
          <p:txBody>
            <a:bodyPr wrap="none" anchor="ctr"/>
            <a:lstStyle/>
            <a:p>
              <a:pPr eaLnBrk="0" hangingPunct="0">
                <a:lnSpc>
                  <a:spcPct val="90000"/>
                </a:lnSpc>
                <a:spcBef>
                  <a:spcPct val="30000"/>
                </a:spcBef>
              </a:pPr>
              <a:r>
                <a:rPr lang="en-US" sz="1400" b="1">
                  <a:solidFill>
                    <a:schemeClr val="bg2"/>
                  </a:solidFill>
                  <a:latin typeface="Arial" charset="0"/>
                </a:rPr>
                <a:t>Service A</a:t>
              </a:r>
            </a:p>
          </p:txBody>
        </p:sp>
        <p:sp>
          <p:nvSpPr>
            <p:cNvPr id="1050631" name="Rectangle 7"/>
            <p:cNvSpPr>
              <a:spLocks noChangeArrowheads="1"/>
            </p:cNvSpPr>
            <p:nvPr/>
          </p:nvSpPr>
          <p:spPr bwMode="auto">
            <a:xfrm>
              <a:off x="1198" y="1532"/>
              <a:ext cx="590" cy="288"/>
            </a:xfrm>
            <a:prstGeom prst="rect">
              <a:avLst/>
            </a:prstGeom>
            <a:gradFill rotWithShape="1">
              <a:gsLst>
                <a:gs pos="0">
                  <a:srgbClr val="F67E3C"/>
                </a:gs>
                <a:gs pos="50000">
                  <a:srgbClr val="F67E3C">
                    <a:gamma/>
                    <a:tint val="53725"/>
                    <a:invGamma/>
                  </a:srgbClr>
                </a:gs>
                <a:gs pos="100000">
                  <a:srgbClr val="F67E3C"/>
                </a:gs>
              </a:gsLst>
              <a:lin ang="2700000" scaled="1"/>
            </a:gradFill>
            <a:ln w="3175" algn="ctr">
              <a:solidFill>
                <a:srgbClr val="FFFFFF"/>
              </a:solidFill>
              <a:miter lim="800000"/>
              <a:headEnd type="none" w="sm" len="sm"/>
              <a:tailEnd type="none" w="sm" len="sm"/>
            </a:ln>
            <a:effectLst/>
          </p:spPr>
          <p:txBody>
            <a:bodyPr wrap="none" anchor="ctr"/>
            <a:lstStyle/>
            <a:p>
              <a:pPr eaLnBrk="0" hangingPunct="0">
                <a:lnSpc>
                  <a:spcPct val="90000"/>
                </a:lnSpc>
                <a:spcBef>
                  <a:spcPct val="30000"/>
                </a:spcBef>
              </a:pPr>
              <a:r>
                <a:rPr lang="en-US" sz="1400" b="1">
                  <a:solidFill>
                    <a:schemeClr val="bg2"/>
                  </a:solidFill>
                  <a:latin typeface="Arial" charset="0"/>
                </a:rPr>
                <a:t>Service B</a:t>
              </a:r>
            </a:p>
          </p:txBody>
        </p:sp>
        <p:sp>
          <p:nvSpPr>
            <p:cNvPr id="1050632" name="Rectangle 8"/>
            <p:cNvSpPr>
              <a:spLocks noChangeArrowheads="1"/>
            </p:cNvSpPr>
            <p:nvPr/>
          </p:nvSpPr>
          <p:spPr bwMode="auto">
            <a:xfrm>
              <a:off x="1198" y="1933"/>
              <a:ext cx="590" cy="288"/>
            </a:xfrm>
            <a:prstGeom prst="rect">
              <a:avLst/>
            </a:prstGeom>
            <a:gradFill rotWithShape="1">
              <a:gsLst>
                <a:gs pos="0">
                  <a:srgbClr val="F67E3C"/>
                </a:gs>
                <a:gs pos="50000">
                  <a:srgbClr val="F67E3C">
                    <a:gamma/>
                    <a:tint val="53725"/>
                    <a:invGamma/>
                  </a:srgbClr>
                </a:gs>
                <a:gs pos="100000">
                  <a:srgbClr val="F67E3C"/>
                </a:gs>
              </a:gsLst>
              <a:lin ang="2700000" scaled="1"/>
            </a:gradFill>
            <a:ln w="3175" algn="ctr">
              <a:solidFill>
                <a:srgbClr val="FFFFFF"/>
              </a:solidFill>
              <a:miter lim="800000"/>
              <a:headEnd type="none" w="sm" len="sm"/>
              <a:tailEnd type="none" w="sm" len="sm"/>
            </a:ln>
            <a:effectLst/>
          </p:spPr>
          <p:txBody>
            <a:bodyPr wrap="none" anchor="ctr"/>
            <a:lstStyle/>
            <a:p>
              <a:pPr eaLnBrk="0" hangingPunct="0">
                <a:lnSpc>
                  <a:spcPct val="90000"/>
                </a:lnSpc>
                <a:spcBef>
                  <a:spcPct val="30000"/>
                </a:spcBef>
              </a:pPr>
              <a:r>
                <a:rPr lang="en-US" sz="1400" b="1">
                  <a:solidFill>
                    <a:schemeClr val="bg2"/>
                  </a:solidFill>
                  <a:latin typeface="Arial" charset="0"/>
                </a:rPr>
                <a:t>Service C</a:t>
              </a:r>
            </a:p>
          </p:txBody>
        </p:sp>
      </p:grpSp>
      <p:grpSp>
        <p:nvGrpSpPr>
          <p:cNvPr id="3" name="Group 9"/>
          <p:cNvGrpSpPr>
            <a:grpSpLocks/>
          </p:cNvGrpSpPr>
          <p:nvPr/>
        </p:nvGrpSpPr>
        <p:grpSpPr bwMode="auto">
          <a:xfrm>
            <a:off x="6035675" y="4227730"/>
            <a:ext cx="2476500" cy="2157412"/>
            <a:chOff x="4737" y="2580"/>
            <a:chExt cx="1560" cy="1359"/>
          </a:xfrm>
        </p:grpSpPr>
        <p:sp>
          <p:nvSpPr>
            <p:cNvPr id="1050634" name="Rectangle 10"/>
            <p:cNvSpPr>
              <a:spLocks noChangeArrowheads="1"/>
            </p:cNvSpPr>
            <p:nvPr/>
          </p:nvSpPr>
          <p:spPr bwMode="auto">
            <a:xfrm>
              <a:off x="4737" y="2580"/>
              <a:ext cx="1560" cy="1359"/>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type="none" w="sm" len="sm"/>
              <a:tailEnd type="none" w="sm" len="sm"/>
            </a:ln>
            <a:effectLst/>
          </p:spPr>
          <p:txBody>
            <a:bodyPr wrap="none"/>
            <a:lstStyle/>
            <a:p>
              <a:pPr algn="l">
                <a:lnSpc>
                  <a:spcPct val="90000"/>
                </a:lnSpc>
                <a:spcBef>
                  <a:spcPct val="30000"/>
                </a:spcBef>
              </a:pPr>
              <a:r>
                <a:rPr lang="en-US" sz="1800" b="1">
                  <a:solidFill>
                    <a:schemeClr val="bg2"/>
                  </a:solidFill>
                  <a:latin typeface="Arial" charset="0"/>
                </a:rPr>
                <a:t>Session 2</a:t>
              </a:r>
            </a:p>
          </p:txBody>
        </p:sp>
        <p:sp>
          <p:nvSpPr>
            <p:cNvPr id="1050635" name="Rectangle 11"/>
            <p:cNvSpPr>
              <a:spLocks noChangeArrowheads="1"/>
            </p:cNvSpPr>
            <p:nvPr/>
          </p:nvSpPr>
          <p:spPr bwMode="auto">
            <a:xfrm>
              <a:off x="5595" y="2755"/>
              <a:ext cx="590" cy="287"/>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type="none" w="sm" len="sm"/>
              <a:tailEnd type="none" w="sm" len="sm"/>
            </a:ln>
            <a:effectLst/>
          </p:spPr>
          <p:txBody>
            <a:bodyPr wrap="none" anchor="ctr"/>
            <a:lstStyle/>
            <a:p>
              <a:pPr>
                <a:lnSpc>
                  <a:spcPct val="90000"/>
                </a:lnSpc>
                <a:spcBef>
                  <a:spcPct val="30000"/>
                </a:spcBef>
              </a:pPr>
              <a:r>
                <a:rPr lang="en-US" sz="1200" b="1">
                  <a:solidFill>
                    <a:schemeClr val="bg2"/>
                  </a:solidFill>
                  <a:latin typeface="Arial" charset="0"/>
                </a:rPr>
                <a:t>Application</a:t>
              </a:r>
              <a:br>
                <a:rPr lang="en-US" sz="1200" b="1">
                  <a:solidFill>
                    <a:schemeClr val="bg2"/>
                  </a:solidFill>
                  <a:latin typeface="Arial" charset="0"/>
                </a:rPr>
              </a:br>
              <a:r>
                <a:rPr lang="en-US" sz="1200" b="1">
                  <a:solidFill>
                    <a:schemeClr val="bg2"/>
                  </a:solidFill>
                  <a:latin typeface="Arial" charset="0"/>
                </a:rPr>
                <a:t>D</a:t>
              </a:r>
            </a:p>
          </p:txBody>
        </p:sp>
        <p:sp>
          <p:nvSpPr>
            <p:cNvPr id="1050636" name="Rectangle 12"/>
            <p:cNvSpPr>
              <a:spLocks noChangeArrowheads="1"/>
            </p:cNvSpPr>
            <p:nvPr/>
          </p:nvSpPr>
          <p:spPr bwMode="auto">
            <a:xfrm>
              <a:off x="5595" y="3154"/>
              <a:ext cx="590" cy="288"/>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type="none" w="sm" len="sm"/>
              <a:tailEnd type="none" w="sm" len="sm"/>
            </a:ln>
            <a:effectLst/>
          </p:spPr>
          <p:txBody>
            <a:bodyPr wrap="none" anchor="ctr"/>
            <a:lstStyle/>
            <a:p>
              <a:pPr>
                <a:lnSpc>
                  <a:spcPct val="90000"/>
                </a:lnSpc>
                <a:spcBef>
                  <a:spcPct val="30000"/>
                </a:spcBef>
              </a:pPr>
              <a:r>
                <a:rPr lang="en-US" sz="1200" b="1">
                  <a:solidFill>
                    <a:schemeClr val="bg2"/>
                  </a:solidFill>
                  <a:latin typeface="Arial" charset="0"/>
                </a:rPr>
                <a:t>Application</a:t>
              </a:r>
              <a:br>
                <a:rPr lang="en-US" sz="1200" b="1">
                  <a:solidFill>
                    <a:schemeClr val="bg2"/>
                  </a:solidFill>
                  <a:latin typeface="Arial" charset="0"/>
                </a:rPr>
              </a:br>
              <a:r>
                <a:rPr lang="en-US" sz="1200" b="1">
                  <a:solidFill>
                    <a:schemeClr val="bg2"/>
                  </a:solidFill>
                  <a:latin typeface="Arial" charset="0"/>
                </a:rPr>
                <a:t>E</a:t>
              </a:r>
            </a:p>
          </p:txBody>
        </p:sp>
        <p:sp>
          <p:nvSpPr>
            <p:cNvPr id="1050637" name="Rectangle 13"/>
            <p:cNvSpPr>
              <a:spLocks noChangeArrowheads="1"/>
            </p:cNvSpPr>
            <p:nvPr/>
          </p:nvSpPr>
          <p:spPr bwMode="auto">
            <a:xfrm>
              <a:off x="5595" y="3555"/>
              <a:ext cx="590" cy="288"/>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type="none" w="sm" len="sm"/>
              <a:tailEnd type="none" w="sm" len="sm"/>
            </a:ln>
            <a:effectLst/>
          </p:spPr>
          <p:txBody>
            <a:bodyPr wrap="none" anchor="ctr"/>
            <a:lstStyle/>
            <a:p>
              <a:pPr>
                <a:lnSpc>
                  <a:spcPct val="90000"/>
                </a:lnSpc>
                <a:spcBef>
                  <a:spcPct val="30000"/>
                </a:spcBef>
              </a:pPr>
              <a:r>
                <a:rPr lang="en-US" sz="1200" b="1">
                  <a:solidFill>
                    <a:schemeClr val="bg2"/>
                  </a:solidFill>
                  <a:latin typeface="Arial" charset="0"/>
                </a:rPr>
                <a:t>Application</a:t>
              </a:r>
              <a:br>
                <a:rPr lang="en-US" sz="1200" b="1">
                  <a:solidFill>
                    <a:schemeClr val="bg2"/>
                  </a:solidFill>
                  <a:latin typeface="Arial" charset="0"/>
                </a:rPr>
              </a:br>
              <a:r>
                <a:rPr lang="en-US" sz="1200" b="1">
                  <a:solidFill>
                    <a:schemeClr val="bg2"/>
                  </a:solidFill>
                  <a:latin typeface="Arial" charset="0"/>
                </a:rPr>
                <a:t>F</a:t>
              </a:r>
            </a:p>
          </p:txBody>
        </p:sp>
      </p:grpSp>
      <p:grpSp>
        <p:nvGrpSpPr>
          <p:cNvPr id="4" name="Group 14"/>
          <p:cNvGrpSpPr>
            <a:grpSpLocks/>
          </p:cNvGrpSpPr>
          <p:nvPr/>
        </p:nvGrpSpPr>
        <p:grpSpPr bwMode="auto">
          <a:xfrm>
            <a:off x="3386138" y="4226142"/>
            <a:ext cx="2476500" cy="2157413"/>
            <a:chOff x="4739" y="959"/>
            <a:chExt cx="1560" cy="1359"/>
          </a:xfrm>
        </p:grpSpPr>
        <p:sp>
          <p:nvSpPr>
            <p:cNvPr id="1050639" name="Rectangle 15"/>
            <p:cNvSpPr>
              <a:spLocks noChangeArrowheads="1"/>
            </p:cNvSpPr>
            <p:nvPr/>
          </p:nvSpPr>
          <p:spPr bwMode="auto">
            <a:xfrm>
              <a:off x="4739" y="959"/>
              <a:ext cx="1560" cy="1359"/>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type="none" w="sm" len="sm"/>
              <a:tailEnd type="none" w="sm" len="sm"/>
            </a:ln>
            <a:effectLst/>
          </p:spPr>
          <p:txBody>
            <a:bodyPr wrap="none"/>
            <a:lstStyle/>
            <a:p>
              <a:pPr algn="l">
                <a:lnSpc>
                  <a:spcPct val="90000"/>
                </a:lnSpc>
                <a:spcBef>
                  <a:spcPct val="30000"/>
                </a:spcBef>
              </a:pPr>
              <a:r>
                <a:rPr lang="en-US" sz="1800" b="1">
                  <a:solidFill>
                    <a:schemeClr val="bg2"/>
                  </a:solidFill>
                  <a:latin typeface="Arial" charset="0"/>
                </a:rPr>
                <a:t>Session 1</a:t>
              </a:r>
            </a:p>
          </p:txBody>
        </p:sp>
        <p:sp>
          <p:nvSpPr>
            <p:cNvPr id="1050640" name="Rectangle 16"/>
            <p:cNvSpPr>
              <a:spLocks noChangeArrowheads="1"/>
            </p:cNvSpPr>
            <p:nvPr/>
          </p:nvSpPr>
          <p:spPr bwMode="auto">
            <a:xfrm>
              <a:off x="5597" y="1134"/>
              <a:ext cx="590" cy="287"/>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type="none" w="sm" len="sm"/>
              <a:tailEnd type="none" w="sm" len="sm"/>
            </a:ln>
            <a:effectLst/>
          </p:spPr>
          <p:txBody>
            <a:bodyPr wrap="none" anchor="ctr"/>
            <a:lstStyle/>
            <a:p>
              <a:pPr>
                <a:lnSpc>
                  <a:spcPct val="90000"/>
                </a:lnSpc>
                <a:spcBef>
                  <a:spcPct val="30000"/>
                </a:spcBef>
              </a:pPr>
              <a:r>
                <a:rPr lang="en-US" sz="1200" b="1">
                  <a:solidFill>
                    <a:schemeClr val="bg2"/>
                  </a:solidFill>
                  <a:latin typeface="Arial" charset="0"/>
                </a:rPr>
                <a:t>Application</a:t>
              </a:r>
              <a:br>
                <a:rPr lang="en-US" sz="1200" b="1">
                  <a:solidFill>
                    <a:schemeClr val="bg2"/>
                  </a:solidFill>
                  <a:latin typeface="Arial" charset="0"/>
                </a:rPr>
              </a:br>
              <a:r>
                <a:rPr lang="en-US" sz="1200" b="1">
                  <a:solidFill>
                    <a:schemeClr val="bg2"/>
                  </a:solidFill>
                  <a:latin typeface="Arial" charset="0"/>
                </a:rPr>
                <a:t>A</a:t>
              </a:r>
            </a:p>
          </p:txBody>
        </p:sp>
        <p:sp>
          <p:nvSpPr>
            <p:cNvPr id="1050641" name="Rectangle 17"/>
            <p:cNvSpPr>
              <a:spLocks noChangeArrowheads="1"/>
            </p:cNvSpPr>
            <p:nvPr/>
          </p:nvSpPr>
          <p:spPr bwMode="auto">
            <a:xfrm>
              <a:off x="5597" y="1533"/>
              <a:ext cx="590" cy="288"/>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type="none" w="sm" len="sm"/>
              <a:tailEnd type="none" w="sm" len="sm"/>
            </a:ln>
            <a:effectLst/>
          </p:spPr>
          <p:txBody>
            <a:bodyPr wrap="none" anchor="ctr"/>
            <a:lstStyle/>
            <a:p>
              <a:pPr>
                <a:lnSpc>
                  <a:spcPct val="90000"/>
                </a:lnSpc>
                <a:spcBef>
                  <a:spcPct val="30000"/>
                </a:spcBef>
              </a:pPr>
              <a:r>
                <a:rPr lang="en-US" sz="1200" b="1">
                  <a:solidFill>
                    <a:schemeClr val="bg2"/>
                  </a:solidFill>
                  <a:latin typeface="Arial" charset="0"/>
                </a:rPr>
                <a:t>Application</a:t>
              </a:r>
              <a:br>
                <a:rPr lang="en-US" sz="1200" b="1">
                  <a:solidFill>
                    <a:schemeClr val="bg2"/>
                  </a:solidFill>
                  <a:latin typeface="Arial" charset="0"/>
                </a:rPr>
              </a:br>
              <a:r>
                <a:rPr lang="en-US" sz="1200" b="1">
                  <a:solidFill>
                    <a:schemeClr val="bg2"/>
                  </a:solidFill>
                  <a:latin typeface="Arial" charset="0"/>
                </a:rPr>
                <a:t>B</a:t>
              </a:r>
            </a:p>
          </p:txBody>
        </p:sp>
        <p:sp>
          <p:nvSpPr>
            <p:cNvPr id="1050642" name="Rectangle 18"/>
            <p:cNvSpPr>
              <a:spLocks noChangeArrowheads="1"/>
            </p:cNvSpPr>
            <p:nvPr/>
          </p:nvSpPr>
          <p:spPr bwMode="auto">
            <a:xfrm>
              <a:off x="5597" y="1934"/>
              <a:ext cx="590" cy="288"/>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type="none" w="sm" len="sm"/>
              <a:tailEnd type="none" w="sm" len="sm"/>
            </a:ln>
            <a:effectLst/>
          </p:spPr>
          <p:txBody>
            <a:bodyPr wrap="none" anchor="ctr"/>
            <a:lstStyle/>
            <a:p>
              <a:pPr>
                <a:lnSpc>
                  <a:spcPct val="90000"/>
                </a:lnSpc>
                <a:spcBef>
                  <a:spcPct val="30000"/>
                </a:spcBef>
              </a:pPr>
              <a:r>
                <a:rPr lang="en-US" sz="1200" b="1">
                  <a:solidFill>
                    <a:schemeClr val="bg2"/>
                  </a:solidFill>
                  <a:latin typeface="Arial" charset="0"/>
                </a:rPr>
                <a:t>Application</a:t>
              </a:r>
              <a:br>
                <a:rPr lang="en-US" sz="1200" b="1">
                  <a:solidFill>
                    <a:schemeClr val="bg2"/>
                  </a:solidFill>
                  <a:latin typeface="Arial" charset="0"/>
                </a:rPr>
              </a:br>
              <a:r>
                <a:rPr lang="en-US" sz="1200" b="1">
                  <a:solidFill>
                    <a:schemeClr val="bg2"/>
                  </a:solidFill>
                  <a:latin typeface="Arial" charset="0"/>
                </a:rPr>
                <a:t>C</a:t>
              </a:r>
            </a:p>
          </p:txBody>
        </p:sp>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2266" name="Rectangle 10"/>
          <p:cNvSpPr>
            <a:spLocks noGrp="1" noChangeArrowheads="1"/>
          </p:cNvSpPr>
          <p:nvPr>
            <p:ph type="title"/>
          </p:nvPr>
        </p:nvSpPr>
        <p:spPr>
          <a:xfrm>
            <a:off x="381000" y="228600"/>
            <a:ext cx="8382000" cy="646331"/>
          </a:xfrm>
        </p:spPr>
        <p:txBody>
          <a:bodyPr/>
          <a:lstStyle/>
          <a:p>
            <a:r>
              <a:rPr lang="fr-FR" noProof="0" dirty="0" smtClean="0"/>
              <a:t>Architecture de logon interactif</a:t>
            </a:r>
            <a:endParaRPr lang="fr-FR" noProof="0" dirty="0"/>
          </a:p>
        </p:txBody>
      </p:sp>
      <p:sp>
        <p:nvSpPr>
          <p:cNvPr id="992267" name="Rectangle 11"/>
          <p:cNvSpPr>
            <a:spLocks noGrp="1" noChangeArrowheads="1"/>
          </p:cNvSpPr>
          <p:nvPr>
            <p:ph type="body" idx="1"/>
          </p:nvPr>
        </p:nvSpPr>
        <p:spPr>
          <a:xfrm>
            <a:off x="381000" y="1417638"/>
            <a:ext cx="8410575" cy="4358116"/>
          </a:xfrm>
        </p:spPr>
        <p:txBody>
          <a:bodyPr>
            <a:normAutofit fontScale="85000" lnSpcReduction="10000"/>
          </a:bodyPr>
          <a:lstStyle/>
          <a:p>
            <a:r>
              <a:rPr lang="fr-FR" noProof="0" dirty="0" smtClean="0"/>
              <a:t>Les </a:t>
            </a:r>
            <a:r>
              <a:rPr lang="fr-FR" i="1" noProof="0" dirty="0" err="1" smtClean="0"/>
              <a:t>Credential</a:t>
            </a:r>
            <a:r>
              <a:rPr lang="fr-FR" i="1" noProof="0" dirty="0" smtClean="0"/>
              <a:t> Providers</a:t>
            </a:r>
            <a:r>
              <a:rPr lang="fr-FR" noProof="0" dirty="0" smtClean="0"/>
              <a:t> remplacent les GINA</a:t>
            </a:r>
          </a:p>
          <a:p>
            <a:pPr lvl="1"/>
            <a:r>
              <a:rPr lang="fr-FR" dirty="0" smtClean="0"/>
              <a:t>Se branchent au sein de</a:t>
            </a:r>
            <a:r>
              <a:rPr lang="fr-FR" noProof="0" dirty="0" smtClean="0"/>
              <a:t> Logonui.exe</a:t>
            </a:r>
          </a:p>
          <a:p>
            <a:pPr lvl="1"/>
            <a:r>
              <a:rPr lang="fr-FR" noProof="0" dirty="0" smtClean="0"/>
              <a:t>Plus facile à écrire que les GINA</a:t>
            </a:r>
          </a:p>
          <a:p>
            <a:pPr lvl="1"/>
            <a:r>
              <a:rPr lang="fr-FR" noProof="0" dirty="0" smtClean="0"/>
              <a:t>Plusieurs </a:t>
            </a:r>
            <a:r>
              <a:rPr lang="fr-FR" i="1" noProof="0" dirty="0" smtClean="0"/>
              <a:t>providers</a:t>
            </a:r>
            <a:r>
              <a:rPr lang="fr-FR" noProof="0" dirty="0" smtClean="0"/>
              <a:t> sont possibles et supportés</a:t>
            </a:r>
          </a:p>
          <a:p>
            <a:pPr lvl="2"/>
            <a:r>
              <a:rPr lang="fr-FR" noProof="0" dirty="0" smtClean="0"/>
              <a:t>Sélectionnés par l’utilisateur ou soumis à des événements</a:t>
            </a:r>
          </a:p>
          <a:p>
            <a:pPr lvl="1"/>
            <a:r>
              <a:rPr lang="fr-FR" noProof="0" dirty="0" smtClean="0"/>
              <a:t>Utilisés pour capturer des élévations de lettres de créance</a:t>
            </a:r>
          </a:p>
          <a:p>
            <a:r>
              <a:rPr lang="fr-FR" noProof="0" dirty="0" smtClean="0"/>
              <a:t>Les </a:t>
            </a:r>
            <a:r>
              <a:rPr lang="fr-FR" i="1" noProof="0" dirty="0" err="1" smtClean="0"/>
              <a:t>Credential</a:t>
            </a:r>
            <a:r>
              <a:rPr lang="fr-FR" i="1" noProof="0" dirty="0" smtClean="0"/>
              <a:t> Providers</a:t>
            </a:r>
            <a:r>
              <a:rPr lang="fr-FR" noProof="0" dirty="0" smtClean="0"/>
              <a:t> par défaut :</a:t>
            </a:r>
          </a:p>
          <a:p>
            <a:pPr lvl="1"/>
            <a:r>
              <a:rPr lang="fr-FR" noProof="0" dirty="0" err="1" smtClean="0"/>
              <a:t>Password</a:t>
            </a:r>
            <a:endParaRPr lang="fr-FR" noProof="0" dirty="0" smtClean="0"/>
          </a:p>
          <a:p>
            <a:pPr lvl="1"/>
            <a:r>
              <a:rPr lang="fr-FR" noProof="0" dirty="0" err="1" smtClean="0"/>
              <a:t>Smartcard</a:t>
            </a:r>
            <a:endParaRPr lang="fr-FR" noProof="0" dirty="0"/>
          </a:p>
        </p:txBody>
      </p:sp>
      <p:sp>
        <p:nvSpPr>
          <p:cNvPr id="992260" name="Rectangle 4"/>
          <p:cNvSpPr>
            <a:spLocks noChangeArrowheads="1"/>
          </p:cNvSpPr>
          <p:nvPr/>
        </p:nvSpPr>
        <p:spPr bwMode="auto">
          <a:xfrm>
            <a:off x="3133059" y="4914724"/>
            <a:ext cx="1455737" cy="847725"/>
          </a:xfrm>
          <a:prstGeom prst="rect">
            <a:avLst/>
          </a:prstGeom>
          <a:gradFill rotWithShape="1">
            <a:gsLst>
              <a:gs pos="0">
                <a:schemeClr val="accent1"/>
              </a:gs>
              <a:gs pos="100000">
                <a:schemeClr val="accent1">
                  <a:gamma/>
                  <a:shade val="46275"/>
                  <a:invGamma/>
                </a:schemeClr>
              </a:gs>
            </a:gsLst>
            <a:lin ang="5400000" scaled="1"/>
          </a:gradFill>
          <a:ln w="3175" algn="ctr">
            <a:solidFill>
              <a:schemeClr val="tx1"/>
            </a:solidFill>
            <a:miter lim="800000"/>
            <a:headEnd type="none" w="sm" len="sm"/>
            <a:tailEnd type="none" w="sm" len="sm"/>
          </a:ln>
          <a:effectLst/>
        </p:spPr>
        <p:txBody>
          <a:bodyPr anchor="ctr"/>
          <a:lstStyle/>
          <a:p>
            <a:r>
              <a:rPr lang="en-US" sz="1800">
                <a:latin typeface="Arial" charset="0"/>
              </a:rPr>
              <a:t>WinLogon</a:t>
            </a:r>
          </a:p>
        </p:txBody>
      </p:sp>
      <p:sp>
        <p:nvSpPr>
          <p:cNvPr id="992261" name="Rectangle 5"/>
          <p:cNvSpPr>
            <a:spLocks noChangeArrowheads="1"/>
          </p:cNvSpPr>
          <p:nvPr/>
        </p:nvSpPr>
        <p:spPr bwMode="auto">
          <a:xfrm>
            <a:off x="4757071" y="5427486"/>
            <a:ext cx="3786188" cy="582613"/>
          </a:xfrm>
          <a:prstGeom prst="rect">
            <a:avLst/>
          </a:prstGeom>
          <a:gradFill rotWithShape="1">
            <a:gsLst>
              <a:gs pos="0">
                <a:schemeClr val="accent1"/>
              </a:gs>
              <a:gs pos="100000">
                <a:schemeClr val="accent1">
                  <a:gamma/>
                  <a:shade val="46275"/>
                  <a:invGamma/>
                </a:schemeClr>
              </a:gs>
            </a:gsLst>
            <a:lin ang="5400000" scaled="1"/>
          </a:gradFill>
          <a:ln w="3175" algn="ctr">
            <a:solidFill>
              <a:schemeClr val="tx1"/>
            </a:solidFill>
            <a:miter lim="800000"/>
            <a:headEnd type="none" w="sm" len="sm"/>
            <a:tailEnd type="none" w="sm" len="sm"/>
          </a:ln>
          <a:effectLst/>
        </p:spPr>
        <p:txBody>
          <a:bodyPr anchor="ctr"/>
          <a:lstStyle/>
          <a:p>
            <a:r>
              <a:rPr lang="en-US" sz="1800">
                <a:latin typeface="Arial" charset="0"/>
              </a:rPr>
              <a:t>LogonUI</a:t>
            </a:r>
          </a:p>
        </p:txBody>
      </p:sp>
      <p:sp>
        <p:nvSpPr>
          <p:cNvPr id="992262" name="Rectangle 6"/>
          <p:cNvSpPr>
            <a:spLocks noChangeArrowheads="1"/>
          </p:cNvSpPr>
          <p:nvPr/>
        </p:nvSpPr>
        <p:spPr bwMode="auto">
          <a:xfrm>
            <a:off x="4753896" y="6010099"/>
            <a:ext cx="1262063" cy="635000"/>
          </a:xfrm>
          <a:prstGeom prst="rect">
            <a:avLst/>
          </a:prstGeom>
          <a:gradFill rotWithShape="1">
            <a:gsLst>
              <a:gs pos="0">
                <a:schemeClr val="folHlink"/>
              </a:gs>
              <a:gs pos="100000">
                <a:schemeClr val="folHlink">
                  <a:gamma/>
                  <a:shade val="46275"/>
                  <a:invGamma/>
                </a:schemeClr>
              </a:gs>
            </a:gsLst>
            <a:lin ang="5400000" scaled="1"/>
          </a:gradFill>
          <a:ln w="3175" algn="ctr">
            <a:solidFill>
              <a:schemeClr val="tx1"/>
            </a:solidFill>
            <a:miter lim="800000"/>
            <a:headEnd type="none" w="sm" len="sm"/>
            <a:tailEnd type="none" w="sm" len="sm"/>
          </a:ln>
          <a:effectLst/>
        </p:spPr>
        <p:txBody>
          <a:bodyPr anchor="ctr"/>
          <a:lstStyle/>
          <a:p>
            <a:r>
              <a:rPr lang="en-US" sz="1600" dirty="0">
                <a:latin typeface="Arial" charset="0"/>
              </a:rPr>
              <a:t>Credential Provider 1</a:t>
            </a:r>
          </a:p>
        </p:txBody>
      </p:sp>
      <p:sp>
        <p:nvSpPr>
          <p:cNvPr id="992263" name="Freeform 7"/>
          <p:cNvSpPr>
            <a:spLocks/>
          </p:cNvSpPr>
          <p:nvPr/>
        </p:nvSpPr>
        <p:spPr bwMode="auto">
          <a:xfrm>
            <a:off x="4569746" y="5062361"/>
            <a:ext cx="2679700" cy="355600"/>
          </a:xfrm>
          <a:custGeom>
            <a:avLst/>
            <a:gdLst/>
            <a:ahLst/>
            <a:cxnLst>
              <a:cxn ang="0">
                <a:pos x="0" y="170"/>
              </a:cxn>
              <a:cxn ang="0">
                <a:pos x="864" y="9"/>
              </a:cxn>
              <a:cxn ang="0">
                <a:pos x="1688" y="224"/>
              </a:cxn>
            </a:cxnLst>
            <a:rect l="0" t="0" r="r" b="b"/>
            <a:pathLst>
              <a:path w="1688" h="224">
                <a:moveTo>
                  <a:pt x="0" y="170"/>
                </a:moveTo>
                <a:cubicBezTo>
                  <a:pt x="144" y="143"/>
                  <a:pt x="583" y="0"/>
                  <a:pt x="864" y="9"/>
                </a:cubicBezTo>
                <a:cubicBezTo>
                  <a:pt x="1145" y="18"/>
                  <a:pt x="1516" y="179"/>
                  <a:pt x="1688" y="224"/>
                </a:cubicBezTo>
              </a:path>
            </a:pathLst>
          </a:custGeom>
          <a:noFill/>
          <a:ln w="28575" cap="flat" cmpd="sng">
            <a:solidFill>
              <a:schemeClr val="tx1"/>
            </a:solidFill>
            <a:prstDash val="solid"/>
            <a:round/>
            <a:headEnd type="none" w="med" len="med"/>
            <a:tailEnd type="triangle" w="med" len="med"/>
          </a:ln>
          <a:effectLst/>
        </p:spPr>
        <p:txBody>
          <a:bodyPr anchor="ctr"/>
          <a:lstStyle/>
          <a:p>
            <a:endParaRPr lang="fr-FR"/>
          </a:p>
        </p:txBody>
      </p:sp>
      <p:sp>
        <p:nvSpPr>
          <p:cNvPr id="992264" name="Rectangle 8"/>
          <p:cNvSpPr>
            <a:spLocks noChangeArrowheads="1"/>
          </p:cNvSpPr>
          <p:nvPr/>
        </p:nvSpPr>
        <p:spPr bwMode="auto">
          <a:xfrm>
            <a:off x="6019134" y="6010099"/>
            <a:ext cx="1262062" cy="635000"/>
          </a:xfrm>
          <a:prstGeom prst="rect">
            <a:avLst/>
          </a:prstGeom>
          <a:gradFill rotWithShape="1">
            <a:gsLst>
              <a:gs pos="0">
                <a:schemeClr val="folHlink"/>
              </a:gs>
              <a:gs pos="100000">
                <a:schemeClr val="folHlink">
                  <a:gamma/>
                  <a:shade val="46275"/>
                  <a:invGamma/>
                </a:schemeClr>
              </a:gs>
            </a:gsLst>
            <a:lin ang="5400000" scaled="1"/>
          </a:gradFill>
          <a:ln w="3175" algn="ctr">
            <a:solidFill>
              <a:schemeClr val="tx1"/>
            </a:solidFill>
            <a:miter lim="800000"/>
            <a:headEnd type="none" w="sm" len="sm"/>
            <a:tailEnd type="none" w="sm" len="sm"/>
          </a:ln>
          <a:effectLst/>
        </p:spPr>
        <p:txBody>
          <a:bodyPr anchor="ctr"/>
          <a:lstStyle/>
          <a:p>
            <a:r>
              <a:rPr lang="en-US" sz="1600">
                <a:latin typeface="Arial" charset="0"/>
              </a:rPr>
              <a:t>Credential Provider 2</a:t>
            </a:r>
          </a:p>
        </p:txBody>
      </p:sp>
      <p:sp>
        <p:nvSpPr>
          <p:cNvPr id="992265" name="Rectangle 9"/>
          <p:cNvSpPr>
            <a:spLocks noChangeArrowheads="1"/>
          </p:cNvSpPr>
          <p:nvPr/>
        </p:nvSpPr>
        <p:spPr bwMode="auto">
          <a:xfrm>
            <a:off x="7279609" y="6010099"/>
            <a:ext cx="1262062" cy="635000"/>
          </a:xfrm>
          <a:prstGeom prst="rect">
            <a:avLst/>
          </a:prstGeom>
          <a:gradFill rotWithShape="1">
            <a:gsLst>
              <a:gs pos="0">
                <a:schemeClr val="folHlink"/>
              </a:gs>
              <a:gs pos="100000">
                <a:schemeClr val="folHlink">
                  <a:gamma/>
                  <a:shade val="46275"/>
                  <a:invGamma/>
                </a:schemeClr>
              </a:gs>
            </a:gsLst>
            <a:lin ang="5400000" scaled="1"/>
          </a:gradFill>
          <a:ln w="3175" algn="ctr">
            <a:solidFill>
              <a:schemeClr val="tx1"/>
            </a:solidFill>
            <a:miter lim="800000"/>
            <a:headEnd type="none" w="sm" len="sm"/>
            <a:tailEnd type="none" w="sm" len="sm"/>
          </a:ln>
          <a:effectLst/>
        </p:spPr>
        <p:txBody>
          <a:bodyPr anchor="ctr"/>
          <a:lstStyle/>
          <a:p>
            <a:r>
              <a:rPr lang="en-US" sz="1600">
                <a:latin typeface="Arial" charset="0"/>
              </a:rPr>
              <a:t>Credential Provider 3</a:t>
            </a:r>
          </a:p>
        </p:txBody>
      </p:sp>
    </p:spTree>
  </p:cSld>
  <p:clrMapOvr>
    <a:masterClrMapping/>
  </p:clrMapOvr>
  <p:transition>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7556" name="Rectangle 4"/>
          <p:cNvSpPr>
            <a:spLocks noGrp="1" noChangeArrowheads="1"/>
          </p:cNvSpPr>
          <p:nvPr>
            <p:ph type="title"/>
          </p:nvPr>
        </p:nvSpPr>
        <p:spPr>
          <a:xfrm>
            <a:off x="381000" y="228600"/>
            <a:ext cx="8382000" cy="1200329"/>
          </a:xfrm>
        </p:spPr>
        <p:txBody>
          <a:bodyPr/>
          <a:lstStyle/>
          <a:p>
            <a:r>
              <a:rPr lang="fr-FR" noProof="0" dirty="0" smtClean="0"/>
              <a:t>Le retardement des services en </a:t>
            </a:r>
            <a:r>
              <a:rPr lang="fr-FR" i="1" noProof="0" dirty="0" smtClean="0"/>
              <a:t>Auto Start</a:t>
            </a:r>
            <a:endParaRPr lang="fr-FR" i="1" noProof="0" dirty="0"/>
          </a:p>
        </p:txBody>
      </p:sp>
      <p:sp>
        <p:nvSpPr>
          <p:cNvPr id="1047557" name="Rectangle 5"/>
          <p:cNvSpPr>
            <a:spLocks noGrp="1" noChangeArrowheads="1"/>
          </p:cNvSpPr>
          <p:nvPr>
            <p:ph type="body" idx="1"/>
          </p:nvPr>
        </p:nvSpPr>
        <p:spPr>
          <a:xfrm>
            <a:off x="381000" y="1323368"/>
            <a:ext cx="8410575" cy="5567678"/>
          </a:xfrm>
        </p:spPr>
        <p:txBody>
          <a:bodyPr/>
          <a:lstStyle/>
          <a:p>
            <a:r>
              <a:rPr lang="fr-FR" sz="2000" noProof="0" dirty="0" err="1" smtClean="0"/>
              <a:t>Avan</a:t>
            </a:r>
            <a:r>
              <a:rPr lang="fr-FR" sz="2000" dirty="0" smtClean="0"/>
              <a:t>t</a:t>
            </a:r>
            <a:r>
              <a:rPr lang="fr-FR" sz="2000" noProof="0" dirty="0" smtClean="0"/>
              <a:t>, les services en « </a:t>
            </a:r>
            <a:r>
              <a:rPr lang="fr-FR" sz="2000" noProof="0" dirty="0" err="1" smtClean="0"/>
              <a:t>autostart</a:t>
            </a:r>
            <a:r>
              <a:rPr lang="fr-FR" sz="2000" noProof="0" dirty="0" smtClean="0"/>
              <a:t> » pouvaient impacter sérieusement les performance du login</a:t>
            </a:r>
          </a:p>
          <a:p>
            <a:r>
              <a:rPr lang="fr-FR" sz="2000" noProof="0" dirty="0" smtClean="0"/>
              <a:t>Avec Windows Vista, les services peuvent demander un « </a:t>
            </a:r>
            <a:r>
              <a:rPr lang="fr-FR" sz="2000" noProof="0" dirty="0" err="1" smtClean="0"/>
              <a:t>autostart</a:t>
            </a:r>
            <a:r>
              <a:rPr lang="fr-FR" sz="2000" noProof="0" dirty="0" smtClean="0"/>
              <a:t> » différé</a:t>
            </a:r>
          </a:p>
          <a:p>
            <a:pPr lvl="1"/>
            <a:r>
              <a:rPr lang="fr-FR" sz="1800" noProof="0" dirty="0" smtClean="0"/>
              <a:t>Positionné</a:t>
            </a:r>
            <a:r>
              <a:rPr lang="fr-FR" sz="1800" dirty="0" smtClean="0"/>
              <a:t> par une nouvelle API </a:t>
            </a:r>
            <a:r>
              <a:rPr lang="fr-FR" sz="1800" noProof="0" dirty="0" smtClean="0"/>
              <a:t>ChangeServiceConfig2</a:t>
            </a:r>
          </a:p>
          <a:p>
            <a:pPr lvl="2"/>
            <a:r>
              <a:rPr lang="fr-FR" sz="1600" noProof="0" dirty="0" smtClean="0"/>
              <a:t>Stocke la valeur nouvelle </a:t>
            </a:r>
            <a:r>
              <a:rPr lang="fr-FR" sz="1600" noProof="0" dirty="0" err="1" smtClean="0"/>
              <a:t>DelayedAutoStart</a:t>
            </a:r>
            <a:r>
              <a:rPr lang="fr-FR" sz="1600" noProof="0" dirty="0" smtClean="0"/>
              <a:t> dans la clé de registre du service</a:t>
            </a:r>
          </a:p>
          <a:p>
            <a:pPr lvl="1"/>
            <a:r>
              <a:rPr lang="fr-FR" sz="1800" noProof="0" dirty="0" smtClean="0"/>
              <a:t>Le </a:t>
            </a:r>
            <a:r>
              <a:rPr lang="fr-FR" sz="1800" i="1" noProof="0" dirty="0" smtClean="0"/>
              <a:t>Service Control Manager</a:t>
            </a:r>
            <a:r>
              <a:rPr lang="fr-FR" sz="1800" noProof="0" dirty="0" smtClean="0"/>
              <a:t> (SCM) lance ces services après les services en mode « </a:t>
            </a:r>
            <a:r>
              <a:rPr lang="fr-FR" sz="1800" noProof="0" dirty="0" err="1" smtClean="0"/>
              <a:t>automatic</a:t>
            </a:r>
            <a:r>
              <a:rPr lang="fr-FR" sz="1800" noProof="0" dirty="0" smtClean="0"/>
              <a:t> </a:t>
            </a:r>
            <a:r>
              <a:rPr lang="fr-FR" sz="1800" noProof="0" dirty="0" err="1" smtClean="0"/>
              <a:t>start</a:t>
            </a:r>
            <a:r>
              <a:rPr lang="fr-FR" sz="1800" dirty="0" smtClean="0"/>
              <a:t> »</a:t>
            </a:r>
            <a:endParaRPr lang="fr-FR" sz="1800" noProof="0" dirty="0" smtClean="0"/>
          </a:p>
          <a:p>
            <a:pPr lvl="1"/>
            <a:r>
              <a:rPr lang="fr-FR" sz="1800" noProof="0" dirty="0" smtClean="0"/>
              <a:t>Ne peut être utilisé que pour les services non critiques dans le démarrage du système</a:t>
            </a:r>
          </a:p>
          <a:p>
            <a:r>
              <a:rPr lang="fr-FR" sz="2000" noProof="0" dirty="0" smtClean="0"/>
              <a:t>Exemple de services configurés ainsi BITS, Windows Update client, </a:t>
            </a:r>
            <a:r>
              <a:rPr lang="fr-FR" sz="2000" noProof="0" dirty="0" err="1" smtClean="0"/>
              <a:t>EHome</a:t>
            </a:r>
            <a:r>
              <a:rPr lang="fr-FR" sz="2000" noProof="0" dirty="0" smtClean="0"/>
              <a:t>…</a:t>
            </a:r>
          </a:p>
          <a:p>
            <a:r>
              <a:rPr lang="fr-FR" sz="2000" noProof="0" dirty="0" smtClean="0"/>
              <a:t>Pour réduire encore plus l’impact du démarrage, le thread initial d’un service en « </a:t>
            </a:r>
            <a:r>
              <a:rPr lang="fr-FR" sz="2000" noProof="0" dirty="0" err="1" smtClean="0"/>
              <a:t>delayed</a:t>
            </a:r>
            <a:r>
              <a:rPr lang="fr-FR" sz="2000" noProof="0" dirty="0" smtClean="0"/>
              <a:t> </a:t>
            </a:r>
            <a:r>
              <a:rPr lang="fr-FR" sz="2000" noProof="0" dirty="0" err="1" smtClean="0"/>
              <a:t>autostart</a:t>
            </a:r>
            <a:r>
              <a:rPr lang="fr-FR" sz="2000" noProof="0" dirty="0" smtClean="0"/>
              <a:t> » démarre à la priorité THREAD_PRIORITY_LOWEST</a:t>
            </a:r>
          </a:p>
          <a:p>
            <a:pPr lvl="1"/>
            <a:r>
              <a:rPr lang="fr-FR" sz="1800" noProof="0" dirty="0" smtClean="0"/>
              <a:t>La priorité des E/S est positionnée à </a:t>
            </a:r>
            <a:r>
              <a:rPr lang="fr-FR" sz="1800" i="1" noProof="0" dirty="0" err="1" smtClean="0"/>
              <a:t>Very</a:t>
            </a:r>
            <a:r>
              <a:rPr lang="fr-FR" sz="1800" i="1" noProof="0" dirty="0" smtClean="0"/>
              <a:t> </a:t>
            </a:r>
            <a:r>
              <a:rPr lang="fr-FR" sz="1800" i="1" noProof="0" dirty="0" err="1" smtClean="0"/>
              <a:t>Low</a:t>
            </a:r>
            <a:endParaRPr lang="fr-FR" sz="1800" i="1" noProof="0" dirty="0" smtClean="0"/>
          </a:p>
          <a:p>
            <a:pPr lvl="1"/>
            <a:r>
              <a:rPr lang="fr-FR" sz="1800" noProof="0" dirty="0" smtClean="0"/>
              <a:t>Une fois que le service s’exécute, la priorité est ramenée à THREAD_PRIORITY_NORMAL</a:t>
            </a:r>
            <a:endParaRPr lang="fr-FR" sz="1800" noProof="0" dirty="0"/>
          </a:p>
        </p:txBody>
      </p:sp>
    </p:spTree>
  </p:cSld>
  <p:clrMapOvr>
    <a:masterClrMapping/>
  </p:clrMapOvr>
  <p:transition>
    <p:fad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3908" name="Rectangle 4"/>
          <p:cNvSpPr>
            <a:spLocks noGrp="1" noChangeArrowheads="1"/>
          </p:cNvSpPr>
          <p:nvPr>
            <p:ph type="title"/>
          </p:nvPr>
        </p:nvSpPr>
        <p:spPr>
          <a:xfrm>
            <a:off x="381000" y="228600"/>
            <a:ext cx="8382000" cy="646331"/>
          </a:xfrm>
        </p:spPr>
        <p:txBody>
          <a:bodyPr/>
          <a:lstStyle/>
          <a:p>
            <a:r>
              <a:rPr lang="fr-FR" noProof="0" dirty="0" smtClean="0"/>
              <a:t>L’arrêt « propre » des services</a:t>
            </a:r>
            <a:endParaRPr lang="fr-FR" noProof="0" dirty="0"/>
          </a:p>
        </p:txBody>
      </p:sp>
      <p:sp>
        <p:nvSpPr>
          <p:cNvPr id="763909" name="Rectangle 5"/>
          <p:cNvSpPr>
            <a:spLocks noGrp="1" noChangeArrowheads="1"/>
          </p:cNvSpPr>
          <p:nvPr>
            <p:ph type="body" idx="1"/>
          </p:nvPr>
        </p:nvSpPr>
        <p:spPr>
          <a:xfrm>
            <a:off x="381000" y="1417638"/>
            <a:ext cx="8410575" cy="4822859"/>
          </a:xfrm>
        </p:spPr>
        <p:txBody>
          <a:bodyPr/>
          <a:lstStyle/>
          <a:p>
            <a:pPr>
              <a:lnSpc>
                <a:spcPct val="80000"/>
              </a:lnSpc>
            </a:pPr>
            <a:r>
              <a:rPr lang="fr-FR" sz="2000" noProof="0" dirty="0" smtClean="0"/>
              <a:t>Avant, les services n’avaient aucun moyen d’étendre le temps alloué pour le </a:t>
            </a:r>
            <a:r>
              <a:rPr lang="fr-FR" sz="2000" i="1" noProof="0" dirty="0" err="1" smtClean="0"/>
              <a:t>shutdown</a:t>
            </a:r>
            <a:endParaRPr lang="fr-FR" sz="2000" i="1" noProof="0" dirty="0" smtClean="0"/>
          </a:p>
          <a:p>
            <a:pPr lvl="1">
              <a:lnSpc>
                <a:spcPct val="80000"/>
              </a:lnSpc>
            </a:pPr>
            <a:r>
              <a:rPr lang="fr-FR" sz="1600" noProof="0" dirty="0" smtClean="0"/>
              <a:t>Après un timeout fixé (défaut : 20 secondes), le SCM était tué et le système arrêté brutalement alors que des services s’exécutaient</a:t>
            </a:r>
          </a:p>
          <a:p>
            <a:pPr lvl="1">
              <a:lnSpc>
                <a:spcPct val="80000"/>
              </a:lnSpc>
            </a:pPr>
            <a:r>
              <a:rPr lang="fr-FR" sz="1600" noProof="0" dirty="0" smtClean="0"/>
              <a:t>C’était un problème pour les services ayant besoin de vider leurs données</a:t>
            </a:r>
          </a:p>
          <a:p>
            <a:pPr>
              <a:lnSpc>
                <a:spcPct val="80000"/>
              </a:lnSpc>
            </a:pPr>
            <a:r>
              <a:rPr lang="fr-FR" sz="2000" noProof="0" dirty="0" smtClean="0"/>
              <a:t>Avec Windows Vista, les services peuvent demander une notification de « pré-</a:t>
            </a:r>
            <a:r>
              <a:rPr lang="fr-FR" sz="2000" noProof="0" dirty="0" err="1" smtClean="0"/>
              <a:t>shutdown</a:t>
            </a:r>
            <a:r>
              <a:rPr lang="fr-FR" sz="2000" noProof="0" dirty="0" smtClean="0"/>
              <a:t> » et peuvent prendre aussi longtemps qu’ils le veulent pour s’arrêter</a:t>
            </a:r>
          </a:p>
          <a:p>
            <a:pPr lvl="1">
              <a:lnSpc>
                <a:spcPct val="80000"/>
              </a:lnSpc>
            </a:pPr>
            <a:r>
              <a:rPr lang="fr-FR" sz="1600" noProof="0" dirty="0" err="1" smtClean="0"/>
              <a:t>SetServiceStatus</a:t>
            </a:r>
            <a:r>
              <a:rPr lang="fr-FR" sz="1600" noProof="0" dirty="0" smtClean="0"/>
              <a:t> avec SERVICE_ACCEPT_PRESHUTDOWN pour indiquer que le service nécessite une notification de </a:t>
            </a:r>
            <a:r>
              <a:rPr lang="fr-FR" sz="1600" dirty="0" smtClean="0"/>
              <a:t>« </a:t>
            </a:r>
            <a:r>
              <a:rPr lang="fr-FR" sz="1600" noProof="0" dirty="0" smtClean="0"/>
              <a:t>pré-</a:t>
            </a:r>
            <a:r>
              <a:rPr lang="fr-FR" sz="1600" noProof="0" dirty="0" err="1" smtClean="0"/>
              <a:t>shutdown</a:t>
            </a:r>
            <a:r>
              <a:rPr lang="fr-FR" sz="1600" noProof="0" dirty="0" smtClean="0"/>
              <a:t> »</a:t>
            </a:r>
          </a:p>
          <a:p>
            <a:pPr lvl="1">
              <a:lnSpc>
                <a:spcPct val="80000"/>
              </a:lnSpc>
            </a:pPr>
            <a:r>
              <a:rPr lang="fr-FR" sz="1600" noProof="0" dirty="0" smtClean="0"/>
              <a:t>Le SCM notifie les services en « pré-</a:t>
            </a:r>
            <a:r>
              <a:rPr lang="fr-FR" sz="1600" noProof="0" dirty="0" err="1" smtClean="0"/>
              <a:t>shutdown</a:t>
            </a:r>
            <a:r>
              <a:rPr lang="fr-FR" sz="1600" noProof="0" dirty="0" smtClean="0"/>
              <a:t> » d’abord avec SERVICE_CONTROL_PRESHUTDOWN</a:t>
            </a:r>
          </a:p>
          <a:p>
            <a:pPr lvl="1">
              <a:lnSpc>
                <a:spcPct val="80000"/>
              </a:lnSpc>
            </a:pPr>
            <a:r>
              <a:rPr lang="fr-FR" sz="1600" noProof="0" dirty="0" smtClean="0"/>
              <a:t>Le SCM attend ensuite que tous les services en « </a:t>
            </a:r>
            <a:r>
              <a:rPr lang="fr-FR" sz="1600" noProof="0" dirty="0" err="1" smtClean="0"/>
              <a:t>pre</a:t>
            </a:r>
            <a:r>
              <a:rPr lang="fr-FR" sz="1600" noProof="0" dirty="0" smtClean="0"/>
              <a:t>-</a:t>
            </a:r>
            <a:r>
              <a:rPr lang="fr-FR" sz="1600" noProof="0" dirty="0" err="1" smtClean="0"/>
              <a:t>shutdown</a:t>
            </a:r>
            <a:r>
              <a:rPr lang="fr-FR" sz="1600" noProof="0" dirty="0" smtClean="0"/>
              <a:t> » entrent dans l’état SERVICE_STOPPED </a:t>
            </a:r>
          </a:p>
          <a:p>
            <a:pPr lvl="2">
              <a:lnSpc>
                <a:spcPct val="80000"/>
              </a:lnSpc>
            </a:pPr>
            <a:r>
              <a:rPr lang="fr-FR" sz="1400" noProof="0" dirty="0" smtClean="0"/>
              <a:t>Timeout par défaut : 3 minutes</a:t>
            </a:r>
          </a:p>
          <a:p>
            <a:pPr lvl="2">
              <a:lnSpc>
                <a:spcPct val="80000"/>
              </a:lnSpc>
            </a:pPr>
            <a:r>
              <a:rPr lang="fr-FR" sz="1400" noProof="0" dirty="0" smtClean="0"/>
              <a:t>Les services </a:t>
            </a:r>
            <a:r>
              <a:rPr lang="fr-FR" sz="1400" dirty="0" smtClean="0"/>
              <a:t>peuvent repousser indéfiniment le délai </a:t>
            </a:r>
            <a:r>
              <a:rPr lang="fr-FR" sz="1400" noProof="0" dirty="0" smtClean="0"/>
              <a:t>en appelant </a:t>
            </a:r>
            <a:r>
              <a:rPr lang="fr-FR" sz="1400" noProof="0" dirty="0" err="1" smtClean="0"/>
              <a:t>SetServiceStatus</a:t>
            </a:r>
            <a:r>
              <a:rPr lang="fr-FR" sz="1400" noProof="0" dirty="0" smtClean="0"/>
              <a:t> avec SERVICE_STOP_PENDING</a:t>
            </a:r>
          </a:p>
          <a:p>
            <a:pPr lvl="1">
              <a:lnSpc>
                <a:spcPct val="80000"/>
              </a:lnSpc>
            </a:pPr>
            <a:r>
              <a:rPr lang="fr-FR" sz="1600" noProof="0" dirty="0" smtClean="0"/>
              <a:t>Après que les services en « </a:t>
            </a:r>
            <a:r>
              <a:rPr lang="fr-FR" sz="1600" noProof="0" dirty="0" err="1" smtClean="0"/>
              <a:t>pr</a:t>
            </a:r>
            <a:r>
              <a:rPr lang="fr-FR" sz="1600" dirty="0" smtClean="0"/>
              <a:t>é</a:t>
            </a:r>
            <a:r>
              <a:rPr lang="fr-FR" sz="1600" noProof="0" dirty="0" smtClean="0"/>
              <a:t>-</a:t>
            </a:r>
            <a:r>
              <a:rPr lang="fr-FR" sz="1600" noProof="0" dirty="0" err="1" smtClean="0"/>
              <a:t>shutdown</a:t>
            </a:r>
            <a:r>
              <a:rPr lang="fr-FR" sz="1600" noProof="0" dirty="0" smtClean="0"/>
              <a:t> » ont été arrêtés, le système effectue l’arrêt des autres services en mode Windows XP</a:t>
            </a:r>
            <a:endParaRPr lang="fr-FR" sz="1600" noProof="0" dirty="0"/>
          </a:p>
        </p:txBody>
      </p:sp>
    </p:spTree>
  </p:cSld>
  <p:clrMapOvr>
    <a:masterClrMapping/>
  </p:clrMapOvr>
  <p:transition>
    <p:fad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6180" name="Rectangle 4"/>
          <p:cNvSpPr>
            <a:spLocks noGrp="1" noChangeArrowheads="1"/>
          </p:cNvSpPr>
          <p:nvPr>
            <p:ph type="title"/>
          </p:nvPr>
        </p:nvSpPr>
        <p:spPr>
          <a:xfrm>
            <a:off x="381000" y="228600"/>
            <a:ext cx="8382000" cy="646331"/>
          </a:xfrm>
        </p:spPr>
        <p:txBody>
          <a:bodyPr/>
          <a:lstStyle/>
          <a:p>
            <a:r>
              <a:rPr lang="fr-FR" noProof="0" dirty="0" smtClean="0"/>
              <a:t>L’ ordre de l’arrêt des services</a:t>
            </a:r>
            <a:endParaRPr lang="fr-FR" noProof="0" dirty="0"/>
          </a:p>
        </p:txBody>
      </p:sp>
      <p:sp>
        <p:nvSpPr>
          <p:cNvPr id="946181" name="Rectangle 5"/>
          <p:cNvSpPr>
            <a:spLocks noGrp="1" noChangeArrowheads="1"/>
          </p:cNvSpPr>
          <p:nvPr>
            <p:ph type="body" idx="1"/>
          </p:nvPr>
        </p:nvSpPr>
        <p:spPr>
          <a:xfrm>
            <a:off x="381000" y="1417638"/>
            <a:ext cx="8410575" cy="4985980"/>
          </a:xfrm>
        </p:spPr>
        <p:txBody>
          <a:bodyPr/>
          <a:lstStyle/>
          <a:p>
            <a:r>
              <a:rPr lang="fr-FR" sz="2400" noProof="0" dirty="0" smtClean="0"/>
              <a:t>Avant, il n’y avait aucun moyen de spécifier l’ordre dans lequel les services recevaient la notification de </a:t>
            </a:r>
            <a:r>
              <a:rPr lang="fr-FR" sz="2400" i="1" noProof="0" dirty="0" err="1" smtClean="0"/>
              <a:t>shutdown</a:t>
            </a:r>
            <a:endParaRPr lang="fr-FR" sz="2400" noProof="0" dirty="0" smtClean="0"/>
          </a:p>
          <a:p>
            <a:pPr lvl="1"/>
            <a:r>
              <a:rPr lang="fr-FR" sz="2000" noProof="0" dirty="0" smtClean="0"/>
              <a:t>Or, certains services ont des </a:t>
            </a:r>
            <a:r>
              <a:rPr lang="fr-FR" sz="2000" dirty="0" smtClean="0"/>
              <a:t>dépendances dans l’arrêt</a:t>
            </a:r>
            <a:endParaRPr lang="fr-FR" sz="2000" noProof="0" dirty="0" smtClean="0"/>
          </a:p>
          <a:p>
            <a:pPr lvl="1"/>
            <a:r>
              <a:rPr lang="fr-FR" sz="2000" noProof="0" dirty="0" smtClean="0"/>
              <a:t>Il fallait implémenter des solution ad-hoc</a:t>
            </a:r>
          </a:p>
          <a:p>
            <a:r>
              <a:rPr lang="fr-FR" sz="2400" noProof="0" dirty="0" smtClean="0"/>
              <a:t>Avec Windows Vista, il devient possible pour les services de spécifier un ordre d’arrêt</a:t>
            </a:r>
          </a:p>
          <a:p>
            <a:pPr lvl="1"/>
            <a:r>
              <a:rPr lang="fr-FR" sz="2000" noProof="0" dirty="0" smtClean="0"/>
              <a:t>Doivent requérir une notification de « pré-</a:t>
            </a:r>
            <a:r>
              <a:rPr lang="fr-FR" sz="2000" noProof="0" dirty="0" err="1" smtClean="0"/>
              <a:t>shutdown</a:t>
            </a:r>
            <a:r>
              <a:rPr lang="fr-FR" sz="2000" noProof="0" dirty="0" smtClean="0"/>
              <a:t> »</a:t>
            </a:r>
          </a:p>
          <a:p>
            <a:pPr lvl="1"/>
            <a:r>
              <a:rPr lang="fr-FR" sz="2000" dirty="0" smtClean="0"/>
              <a:t>Doivent </a:t>
            </a:r>
            <a:r>
              <a:rPr lang="fr-FR" sz="2000" noProof="0" dirty="0" smtClean="0"/>
              <a:t>inclure leur nom dans HKLM\System\</a:t>
            </a:r>
            <a:r>
              <a:rPr lang="fr-FR" sz="2000" noProof="0" dirty="0" err="1" smtClean="0"/>
              <a:t>CurrentControlSet</a:t>
            </a:r>
            <a:r>
              <a:rPr lang="fr-FR" sz="2000" noProof="0" dirty="0" smtClean="0"/>
              <a:t>\Control\</a:t>
            </a:r>
            <a:br>
              <a:rPr lang="fr-FR" sz="2000" noProof="0" dirty="0" smtClean="0"/>
            </a:br>
            <a:r>
              <a:rPr lang="fr-FR" sz="2000" noProof="0" dirty="0" smtClean="0"/>
              <a:t>		</a:t>
            </a:r>
            <a:r>
              <a:rPr lang="fr-FR" sz="2000" noProof="0" dirty="0" err="1" smtClean="0"/>
              <a:t>PreShutdownOrder</a:t>
            </a:r>
            <a:endParaRPr lang="fr-FR" sz="2000" noProof="0" dirty="0" smtClean="0"/>
          </a:p>
          <a:p>
            <a:r>
              <a:rPr lang="fr-FR" sz="2400" noProof="0" dirty="0" smtClean="0"/>
              <a:t>Exemple : </a:t>
            </a:r>
            <a:r>
              <a:rPr lang="fr-FR" sz="2400" noProof="0" dirty="0" err="1" smtClean="0"/>
              <a:t>Wuauserv</a:t>
            </a:r>
            <a:r>
              <a:rPr lang="fr-FR" sz="2400" noProof="0" dirty="0" smtClean="0"/>
              <a:t> (Windows Update Service) précède </a:t>
            </a:r>
            <a:r>
              <a:rPr lang="fr-FR" sz="2400" noProof="0" dirty="0" err="1" smtClean="0"/>
              <a:t>Gpsvc</a:t>
            </a:r>
            <a:r>
              <a:rPr lang="fr-FR" sz="2400" noProof="0" dirty="0" smtClean="0"/>
              <a:t> (Group Policy Client Service)</a:t>
            </a:r>
          </a:p>
          <a:p>
            <a:pPr lvl="1"/>
            <a:r>
              <a:rPr lang="fr-FR" sz="2000" noProof="0" dirty="0" smtClean="0"/>
              <a:t>Les politiques de groupe s’appliquent après que Windows Update ait </a:t>
            </a:r>
            <a:r>
              <a:rPr lang="fr-FR" sz="2000" dirty="0" smtClean="0"/>
              <a:t>effectué </a:t>
            </a:r>
            <a:r>
              <a:rPr lang="fr-FR" sz="2000" noProof="0" dirty="0" smtClean="0"/>
              <a:t>les changements</a:t>
            </a:r>
            <a:endParaRPr lang="fr-FR" sz="2000" noProof="0" dirty="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Remerciements</a:t>
            </a:r>
            <a:endParaRPr lang="fr-FR" dirty="0"/>
          </a:p>
        </p:txBody>
      </p:sp>
      <p:sp>
        <p:nvSpPr>
          <p:cNvPr id="3" name="Content Placeholder 2"/>
          <p:cNvSpPr>
            <a:spLocks noGrp="1"/>
          </p:cNvSpPr>
          <p:nvPr>
            <p:ph idx="1"/>
          </p:nvPr>
        </p:nvSpPr>
        <p:spPr>
          <a:xfrm>
            <a:off x="142240" y="1414462"/>
            <a:ext cx="8829040" cy="978729"/>
          </a:xfrm>
        </p:spPr>
        <p:txBody>
          <a:bodyPr/>
          <a:lstStyle/>
          <a:p>
            <a:r>
              <a:rPr lang="fr-FR" dirty="0" smtClean="0"/>
              <a:t>Merci </a:t>
            </a:r>
            <a:r>
              <a:rPr lang="fr-FR" dirty="0" smtClean="0"/>
              <a:t>à Mark Russinovich </a:t>
            </a:r>
            <a:r>
              <a:rPr lang="fr-FR" dirty="0" smtClean="0"/>
              <a:t>et à David </a:t>
            </a:r>
            <a:r>
              <a:rPr lang="fr-FR" dirty="0" err="1" smtClean="0"/>
              <a:t>Solomon</a:t>
            </a:r>
            <a:r>
              <a:rPr lang="fr-FR" dirty="0" smtClean="0"/>
              <a:t> pour cette présentation !</a:t>
            </a:r>
            <a:endParaRPr lang="fr-FR" dirty="0"/>
          </a:p>
        </p:txBody>
      </p:sp>
    </p:spTree>
  </p:cSld>
  <p:clrMapOvr>
    <a:masterClrMapping/>
  </p:clrMapOvr>
  <p:transition>
    <p:fad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2436" name="Rectangle 4"/>
          <p:cNvSpPr>
            <a:spLocks noGrp="1" noChangeArrowheads="1"/>
          </p:cNvSpPr>
          <p:nvPr>
            <p:ph type="title"/>
          </p:nvPr>
        </p:nvSpPr>
        <p:spPr>
          <a:xfrm>
            <a:off x="381000" y="228600"/>
            <a:ext cx="8382000" cy="1200329"/>
          </a:xfrm>
        </p:spPr>
        <p:txBody>
          <a:bodyPr/>
          <a:lstStyle/>
          <a:p>
            <a:r>
              <a:rPr lang="fr-FR" dirty="0" smtClean="0"/>
              <a:t>Des transitions fiables d’endormissement</a:t>
            </a:r>
            <a:endParaRPr lang="fr-FR" noProof="0" dirty="0"/>
          </a:p>
        </p:txBody>
      </p:sp>
      <p:sp>
        <p:nvSpPr>
          <p:cNvPr id="1042437" name="Rectangle 5"/>
          <p:cNvSpPr>
            <a:spLocks noGrp="1" noChangeArrowheads="1"/>
          </p:cNvSpPr>
          <p:nvPr>
            <p:ph type="body" idx="1"/>
          </p:nvPr>
        </p:nvSpPr>
        <p:spPr>
          <a:xfrm>
            <a:off x="381000" y="1417638"/>
            <a:ext cx="8410575" cy="5195813"/>
          </a:xfrm>
        </p:spPr>
        <p:txBody>
          <a:bodyPr>
            <a:normAutofit fontScale="92500" lnSpcReduction="20000"/>
          </a:bodyPr>
          <a:lstStyle/>
          <a:p>
            <a:r>
              <a:rPr lang="fr-FR" noProof="0" dirty="0" smtClean="0"/>
              <a:t>Avant, une application ou un driver pouvait bloquer une suspension ou une hibernation</a:t>
            </a:r>
          </a:p>
          <a:p>
            <a:pPr lvl="1"/>
            <a:r>
              <a:rPr lang="fr-FR" noProof="0" dirty="0" smtClean="0"/>
              <a:t>Souvent provoqué par un bug ou une politique de contrôle de l’énergie trop ambitieuse</a:t>
            </a:r>
          </a:p>
          <a:p>
            <a:pPr lvl="1"/>
            <a:r>
              <a:rPr lang="fr-FR" noProof="0" dirty="0" smtClean="0"/>
              <a:t>L’utilisateur pouvait ne pas le savoir et la perte d’alimentation pouvait provoquer des pertes de données</a:t>
            </a:r>
          </a:p>
          <a:p>
            <a:r>
              <a:rPr lang="fr-FR" noProof="0" dirty="0" smtClean="0"/>
              <a:t>Windows Vista n’interroge pas les processus quand il rentre dans un état d’endormissement</a:t>
            </a:r>
          </a:p>
          <a:p>
            <a:pPr lvl="1"/>
            <a:r>
              <a:rPr lang="fr-FR" noProof="0" dirty="0" smtClean="0"/>
              <a:t>Timeout de notification en mode </a:t>
            </a:r>
            <a:r>
              <a:rPr lang="fr-FR" i="1" noProof="0" dirty="0" smtClean="0"/>
              <a:t>user</a:t>
            </a:r>
            <a:r>
              <a:rPr lang="fr-FR" dirty="0" smtClean="0"/>
              <a:t> (PBT_APMSUSPEND) réduit de </a:t>
            </a:r>
            <a:r>
              <a:rPr lang="fr-FR" noProof="0" dirty="0" smtClean="0"/>
              <a:t>20 secondes à 2 secondes</a:t>
            </a:r>
          </a:p>
          <a:p>
            <a:r>
              <a:rPr lang="fr-FR" noProof="0" dirty="0" smtClean="0"/>
              <a:t>Les drivers ne peuvent avoir un droit de veto sur les transitions d’endormissement</a:t>
            </a:r>
          </a:p>
          <a:p>
            <a:pPr lvl="1"/>
            <a:endParaRPr lang="fr-FR" noProof="0" dirty="0"/>
          </a:p>
        </p:txBody>
      </p:sp>
    </p:spTree>
  </p:cSld>
  <p:clrMapOvr>
    <a:masterClrMapping/>
  </p:clrMapOvr>
  <p:transition>
    <p:fad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82" name="Rectangle 2"/>
          <p:cNvSpPr>
            <a:spLocks noGrp="1" noChangeArrowheads="1"/>
          </p:cNvSpPr>
          <p:nvPr>
            <p:ph type="title"/>
          </p:nvPr>
        </p:nvSpPr>
        <p:spPr/>
        <p:txBody>
          <a:bodyPr/>
          <a:lstStyle/>
          <a:p>
            <a:r>
              <a:rPr lang="fr-FR" noProof="0" dirty="0" smtClean="0"/>
              <a:t>Sommaire</a:t>
            </a:r>
            <a:endParaRPr lang="fr-FR" noProof="0" dirty="0"/>
          </a:p>
        </p:txBody>
      </p:sp>
      <p:sp>
        <p:nvSpPr>
          <p:cNvPr id="1044483" name="Rectangle 3"/>
          <p:cNvSpPr>
            <a:spLocks noGrp="1" noChangeArrowheads="1"/>
          </p:cNvSpPr>
          <p:nvPr>
            <p:ph type="body" idx="1"/>
          </p:nvPr>
        </p:nvSpPr>
        <p:spPr>
          <a:xfrm>
            <a:off x="381000" y="1417638"/>
            <a:ext cx="8410575" cy="4065587"/>
          </a:xfrm>
        </p:spPr>
        <p:txBody>
          <a:bodyPr/>
          <a:lstStyle/>
          <a:p>
            <a:r>
              <a:rPr lang="fr-FR" dirty="0" smtClean="0"/>
              <a:t>Introduction</a:t>
            </a:r>
          </a:p>
          <a:p>
            <a:r>
              <a:rPr lang="fr-FR" dirty="0" smtClean="0"/>
              <a:t>Processus et Threads</a:t>
            </a:r>
          </a:p>
          <a:p>
            <a:r>
              <a:rPr lang="fr-FR" dirty="0" smtClean="0"/>
              <a:t>Entrées – Sorties et système de fichiers</a:t>
            </a:r>
          </a:p>
          <a:p>
            <a:r>
              <a:rPr lang="fr-FR" dirty="0" smtClean="0"/>
              <a:t>Gestion de la mémoire</a:t>
            </a:r>
          </a:p>
          <a:p>
            <a:r>
              <a:rPr lang="fr-FR" dirty="0" smtClean="0"/>
              <a:t>Démarrage et arrêt</a:t>
            </a:r>
          </a:p>
          <a:p>
            <a:r>
              <a:rPr lang="fr-FR" dirty="0" smtClean="0"/>
              <a:t>Fiabilité et récupération</a:t>
            </a:r>
          </a:p>
          <a:p>
            <a:r>
              <a:rPr lang="fr-FR" dirty="0" smtClean="0"/>
              <a:t>Sécurité</a:t>
            </a:r>
            <a:endParaRPr lang="fr-FR" noProof="0" dirty="0" smtClean="0"/>
          </a:p>
          <a:p>
            <a:endParaRPr lang="fr-FR" noProof="0" dirty="0"/>
          </a:p>
        </p:txBody>
      </p:sp>
      <p:sp>
        <p:nvSpPr>
          <p:cNvPr id="1044484" name="Rectangle 4"/>
          <p:cNvSpPr>
            <a:spLocks noChangeArrowheads="1"/>
          </p:cNvSpPr>
          <p:nvPr/>
        </p:nvSpPr>
        <p:spPr bwMode="auto">
          <a:xfrm>
            <a:off x="445576" y="4337251"/>
            <a:ext cx="4765675" cy="539750"/>
          </a:xfrm>
          <a:prstGeom prst="rect">
            <a:avLst/>
          </a:prstGeom>
          <a:noFill/>
          <a:ln w="28575" algn="ctr">
            <a:solidFill>
              <a:schemeClr val="folHlink"/>
            </a:solidFill>
            <a:miter lim="800000"/>
            <a:headEnd/>
            <a:tailEnd/>
          </a:ln>
          <a:effectLst/>
        </p:spPr>
        <p:txBody>
          <a:bodyPr wrap="none" anchor="ctr"/>
          <a:lstStyle/>
          <a:p>
            <a:endParaRPr lang="fr-FR"/>
          </a:p>
        </p:txBody>
      </p:sp>
    </p:spTree>
  </p:cSld>
  <p:clrMapOvr>
    <a:masterClrMapping/>
  </p:clrMapOvr>
  <p:transition>
    <p:fade/>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2756" name="Rectangle 4"/>
          <p:cNvSpPr>
            <a:spLocks noGrp="1" noChangeArrowheads="1"/>
          </p:cNvSpPr>
          <p:nvPr>
            <p:ph type="title"/>
          </p:nvPr>
        </p:nvSpPr>
        <p:spPr/>
        <p:txBody>
          <a:bodyPr/>
          <a:lstStyle/>
          <a:p>
            <a:r>
              <a:rPr lang="fr-FR" noProof="0" smtClean="0"/>
              <a:t>Kernel Transaction Manager (KTM)</a:t>
            </a:r>
            <a:endParaRPr lang="fr-FR" noProof="0"/>
          </a:p>
        </p:txBody>
      </p:sp>
      <p:sp>
        <p:nvSpPr>
          <p:cNvPr id="842757" name="Rectangle 5"/>
          <p:cNvSpPr>
            <a:spLocks noGrp="1" noChangeArrowheads="1"/>
          </p:cNvSpPr>
          <p:nvPr>
            <p:ph type="body" idx="1"/>
          </p:nvPr>
        </p:nvSpPr>
        <p:spPr>
          <a:xfrm>
            <a:off x="381000" y="1417638"/>
            <a:ext cx="8410575" cy="5429179"/>
          </a:xfrm>
        </p:spPr>
        <p:txBody>
          <a:bodyPr/>
          <a:lstStyle/>
          <a:p>
            <a:pPr>
              <a:lnSpc>
                <a:spcPct val="80000"/>
              </a:lnSpc>
            </a:pPr>
            <a:r>
              <a:rPr lang="fr-FR" sz="2000" noProof="0" dirty="0" smtClean="0"/>
              <a:t>Avant, les applications devaient </a:t>
            </a:r>
            <a:r>
              <a:rPr lang="fr-FR" sz="2000" noProof="0" dirty="0" smtClean="0"/>
              <a:t>« travailler dur » </a:t>
            </a:r>
            <a:r>
              <a:rPr lang="fr-FR" sz="2000" noProof="0" dirty="0" smtClean="0"/>
              <a:t>pour récupérer les erreurs survenant lors de la modification de fichiers et de clés de registre</a:t>
            </a:r>
          </a:p>
          <a:p>
            <a:pPr>
              <a:lnSpc>
                <a:spcPct val="80000"/>
              </a:lnSpc>
            </a:pPr>
            <a:r>
              <a:rPr lang="fr-FR" sz="2000" noProof="0" dirty="0" smtClean="0"/>
              <a:t>Windows Vista </a:t>
            </a:r>
            <a:r>
              <a:rPr lang="fr-FR" sz="2000" dirty="0" err="1" smtClean="0"/>
              <a:t>implé</a:t>
            </a:r>
            <a:r>
              <a:rPr lang="fr-FR" sz="2000" noProof="0" dirty="0" smtClean="0"/>
              <a:t>mente un gestionnaire généralisé de transactions</a:t>
            </a:r>
          </a:p>
          <a:p>
            <a:pPr lvl="1">
              <a:lnSpc>
                <a:spcPct val="80000"/>
              </a:lnSpc>
            </a:pPr>
            <a:r>
              <a:rPr lang="fr-FR" sz="1800" dirty="0" smtClean="0"/>
              <a:t>Fournit la sémantique transactionnelle du tout ou </a:t>
            </a:r>
            <a:r>
              <a:rPr lang="fr-FR" sz="1800" dirty="0" smtClean="0"/>
              <a:t>rien (ACID)</a:t>
            </a:r>
            <a:endParaRPr lang="fr-FR" sz="1800" noProof="0" dirty="0" smtClean="0"/>
          </a:p>
          <a:p>
            <a:pPr lvl="1">
              <a:lnSpc>
                <a:spcPct val="80000"/>
              </a:lnSpc>
            </a:pPr>
            <a:r>
              <a:rPr lang="fr-FR" sz="1800" noProof="0" dirty="0" smtClean="0"/>
              <a:t>Les changes sont entérinés uniquement quand les transactions associées sont entérinées</a:t>
            </a:r>
          </a:p>
          <a:p>
            <a:pPr lvl="1">
              <a:lnSpc>
                <a:spcPct val="80000"/>
              </a:lnSpc>
            </a:pPr>
            <a:r>
              <a:rPr lang="fr-FR" sz="1800" noProof="0" dirty="0" smtClean="0"/>
              <a:t>Extensible à travers des gestionnaires de ressources tiers</a:t>
            </a:r>
          </a:p>
          <a:p>
            <a:pPr>
              <a:lnSpc>
                <a:spcPct val="80000"/>
              </a:lnSpc>
            </a:pPr>
            <a:r>
              <a:rPr lang="fr-FR" sz="2000" noProof="0" dirty="0" smtClean="0"/>
              <a:t>Le </a:t>
            </a:r>
            <a:r>
              <a:rPr lang="fr-FR" sz="2000" i="1" noProof="0" dirty="0" err="1" smtClean="0"/>
              <a:t>Kernel</a:t>
            </a:r>
            <a:r>
              <a:rPr lang="fr-FR" sz="2000" i="1" noProof="0" dirty="0" smtClean="0"/>
              <a:t> Transaction Manager</a:t>
            </a:r>
            <a:r>
              <a:rPr lang="fr-FR" sz="2000" noProof="0" dirty="0" smtClean="0"/>
              <a:t> coordonne entre les clients transactionnels (applications) et les gestionnaires de ressource</a:t>
            </a:r>
          </a:p>
          <a:p>
            <a:pPr lvl="1">
              <a:lnSpc>
                <a:spcPct val="80000"/>
              </a:lnSpc>
            </a:pPr>
            <a:r>
              <a:rPr lang="fr-FR" sz="1800" noProof="0" dirty="0" smtClean="0"/>
              <a:t>La base de registre et NTFS ont été améliorés pour fournir une sémantique transactionnelle au travers des opérations sur la base de registre </a:t>
            </a:r>
            <a:r>
              <a:rPr lang="fr-FR" sz="1800" dirty="0" smtClean="0"/>
              <a:t>et le système de fichiers</a:t>
            </a:r>
            <a:endParaRPr lang="fr-FR" sz="1800" noProof="0" dirty="0" smtClean="0"/>
          </a:p>
          <a:p>
            <a:pPr lvl="2">
              <a:lnSpc>
                <a:spcPct val="80000"/>
              </a:lnSpc>
            </a:pPr>
            <a:r>
              <a:rPr lang="fr-FR" sz="1600" noProof="0" dirty="0" smtClean="0"/>
              <a:t>Utilisé par </a:t>
            </a:r>
            <a:r>
              <a:rPr lang="fr-FR" sz="1600" i="1" noProof="0" dirty="0" smtClean="0"/>
              <a:t>Windows Updat</a:t>
            </a:r>
            <a:r>
              <a:rPr lang="fr-FR" sz="1600" noProof="0" dirty="0" smtClean="0"/>
              <a:t>e et le </a:t>
            </a:r>
            <a:r>
              <a:rPr lang="fr-FR" sz="1600" i="1" noProof="0" dirty="0" smtClean="0"/>
              <a:t>System Protection</a:t>
            </a:r>
          </a:p>
          <a:p>
            <a:pPr lvl="1">
              <a:lnSpc>
                <a:spcPct val="80000"/>
              </a:lnSpc>
            </a:pPr>
            <a:r>
              <a:rPr lang="fr-FR" sz="1800" noProof="0" dirty="0" smtClean="0"/>
              <a:t>Le </a:t>
            </a:r>
            <a:r>
              <a:rPr lang="fr-FR" sz="1800" i="1" noProof="0" dirty="0" smtClean="0"/>
              <a:t>Common Log File System</a:t>
            </a:r>
            <a:r>
              <a:rPr lang="fr-FR" sz="1800" noProof="0" dirty="0" smtClean="0"/>
              <a:t> (Clfs.sys) introduit avec Windows Server 2003 R2 fournit un mécanisme efficace de journalisation des transactions</a:t>
            </a:r>
          </a:p>
          <a:p>
            <a:pPr lvl="1">
              <a:lnSpc>
                <a:spcPct val="80000"/>
              </a:lnSpc>
            </a:pPr>
            <a:r>
              <a:rPr lang="fr-FR" sz="1800" dirty="0" smtClean="0"/>
              <a:t>Des tiers peuvent écrire leurs propres gestionnaires de ressource en mode </a:t>
            </a:r>
            <a:r>
              <a:rPr lang="fr-FR" sz="1800" i="1" dirty="0" smtClean="0"/>
              <a:t>user </a:t>
            </a:r>
            <a:r>
              <a:rPr lang="fr-FR" sz="1800" dirty="0" smtClean="0"/>
              <a:t>ou </a:t>
            </a:r>
            <a:r>
              <a:rPr lang="fr-FR" sz="1800" i="1" dirty="0" err="1" smtClean="0"/>
              <a:t>kernel</a:t>
            </a:r>
            <a:endParaRPr lang="fr-FR" sz="1800" noProof="0" dirty="0"/>
          </a:p>
        </p:txBody>
      </p:sp>
    </p:spTree>
  </p:cSld>
  <p:clrMapOvr>
    <a:masterClrMapping/>
  </p:clrMapOvr>
  <p:transition>
    <p:fade/>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5940" name="Rectangle 4"/>
          <p:cNvSpPr>
            <a:spLocks noGrp="1" noChangeArrowheads="1"/>
          </p:cNvSpPr>
          <p:nvPr>
            <p:ph type="title"/>
          </p:nvPr>
        </p:nvSpPr>
        <p:spPr/>
        <p:txBody>
          <a:bodyPr/>
          <a:lstStyle/>
          <a:p>
            <a:r>
              <a:rPr lang="fr-FR" noProof="0" dirty="0" smtClean="0"/>
              <a:t>API pour Transactions</a:t>
            </a:r>
            <a:endParaRPr lang="fr-FR" noProof="0" dirty="0"/>
          </a:p>
        </p:txBody>
      </p:sp>
      <p:sp>
        <p:nvSpPr>
          <p:cNvPr id="935941" name="Rectangle 5"/>
          <p:cNvSpPr>
            <a:spLocks noGrp="1" noChangeArrowheads="1"/>
          </p:cNvSpPr>
          <p:nvPr>
            <p:ph type="body" idx="1"/>
          </p:nvPr>
        </p:nvSpPr>
        <p:spPr>
          <a:xfrm>
            <a:off x="381000" y="1018764"/>
            <a:ext cx="8410575" cy="5816977"/>
          </a:xfrm>
        </p:spPr>
        <p:txBody>
          <a:bodyPr>
            <a:normAutofit fontScale="92500" lnSpcReduction="20000"/>
          </a:bodyPr>
          <a:lstStyle/>
          <a:p>
            <a:r>
              <a:rPr lang="fr-FR" noProof="0" dirty="0" smtClean="0"/>
              <a:t>Les transactions peuvent concerner des modifications réparties sur une ou plusieurs clés de registre, un ou plusieurs fichiers ou volumes</a:t>
            </a:r>
          </a:p>
          <a:p>
            <a:r>
              <a:rPr lang="fr-FR" noProof="0" dirty="0" smtClean="0"/>
              <a:t>En utilisant le DTC, les transactions peuvent coordonner les changements à travers les fichiers, la base de registre, SQL Server Oracle, MSMQ</a:t>
            </a:r>
          </a:p>
          <a:p>
            <a:r>
              <a:rPr lang="fr-FR" noProof="0" dirty="0" smtClean="0"/>
              <a:t>Facile à utiliser :</a:t>
            </a:r>
          </a:p>
          <a:p>
            <a:pPr lvl="1"/>
            <a:r>
              <a:rPr lang="fr-FR" noProof="0" dirty="0" smtClean="0"/>
              <a:t>API Windows : </a:t>
            </a:r>
            <a:r>
              <a:rPr lang="fr-FR" noProof="0" dirty="0" err="1" smtClean="0"/>
              <a:t>CreateTransaction</a:t>
            </a:r>
            <a:r>
              <a:rPr lang="fr-FR" noProof="0" dirty="0" smtClean="0"/>
              <a:t>, </a:t>
            </a:r>
            <a:r>
              <a:rPr lang="fr-FR" noProof="0" dirty="0" err="1" smtClean="0"/>
              <a:t>CommitTransaction</a:t>
            </a:r>
            <a:r>
              <a:rPr lang="fr-FR" noProof="0" dirty="0" smtClean="0"/>
              <a:t>, </a:t>
            </a:r>
            <a:r>
              <a:rPr lang="fr-FR" noProof="0" dirty="0" err="1" smtClean="0"/>
              <a:t>RollbackTransaction</a:t>
            </a:r>
            <a:endParaRPr lang="fr-FR" noProof="0" dirty="0" smtClean="0"/>
          </a:p>
          <a:p>
            <a:pPr lvl="1"/>
            <a:r>
              <a:rPr lang="fr-FR" noProof="0" dirty="0" smtClean="0"/>
              <a:t>Enter/</a:t>
            </a:r>
            <a:r>
              <a:rPr lang="fr-FR" noProof="0" dirty="0" err="1" smtClean="0"/>
              <a:t>ExitTransactionScope</a:t>
            </a:r>
            <a:r>
              <a:rPr lang="fr-FR" noProof="0" dirty="0" smtClean="0"/>
              <a:t> quand on travaille avec .NET ou COM+</a:t>
            </a:r>
          </a:p>
          <a:p>
            <a:pPr lvl="1"/>
            <a:r>
              <a:rPr lang="fr-FR" noProof="0" dirty="0" smtClean="0"/>
              <a:t>API </a:t>
            </a:r>
            <a:r>
              <a:rPr lang="fr-FR" noProof="0" dirty="0" err="1" smtClean="0"/>
              <a:t>Kernel</a:t>
            </a:r>
            <a:r>
              <a:rPr lang="fr-FR" noProof="0" dirty="0" smtClean="0"/>
              <a:t> : </a:t>
            </a:r>
            <a:r>
              <a:rPr lang="fr-FR" noProof="0" dirty="0" err="1" smtClean="0"/>
              <a:t>IoCreateFile</a:t>
            </a:r>
            <a:r>
              <a:rPr lang="fr-FR" noProof="0" dirty="0" smtClean="0"/>
              <a:t>()</a:t>
            </a:r>
          </a:p>
          <a:p>
            <a:pPr lvl="2"/>
            <a:r>
              <a:rPr lang="fr-FR" noProof="0" dirty="0" err="1" smtClean="0"/>
              <a:t>ExtraCreateParameters</a:t>
            </a:r>
            <a:r>
              <a:rPr lang="fr-FR" noProof="0" dirty="0" smtClean="0"/>
              <a:t> spécifie un </a:t>
            </a:r>
            <a:r>
              <a:rPr lang="fr-FR" i="1" noProof="0" dirty="0" err="1" smtClean="0"/>
              <a:t>handle</a:t>
            </a:r>
            <a:r>
              <a:rPr lang="fr-FR" i="1" noProof="0" dirty="0" smtClean="0"/>
              <a:t> </a:t>
            </a:r>
            <a:r>
              <a:rPr lang="fr-FR" noProof="0" dirty="0" smtClean="0"/>
              <a:t>de transaction</a:t>
            </a:r>
            <a:endParaRPr lang="fr-FR" noProof="0" dirty="0"/>
          </a:p>
        </p:txBody>
      </p:sp>
    </p:spTree>
  </p:cSld>
  <p:clrMapOvr>
    <a:masterClrMapping/>
  </p:clrMapOvr>
  <p:transition>
    <p:fade/>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2212" name="Rectangle 4"/>
          <p:cNvSpPr>
            <a:spLocks noGrp="1" noChangeArrowheads="1"/>
          </p:cNvSpPr>
          <p:nvPr>
            <p:ph type="title"/>
          </p:nvPr>
        </p:nvSpPr>
        <p:spPr/>
        <p:txBody>
          <a:bodyPr/>
          <a:lstStyle/>
          <a:p>
            <a:r>
              <a:rPr lang="fr-FR" noProof="0" smtClean="0"/>
              <a:t>Volume Shadow Copy</a:t>
            </a:r>
            <a:endParaRPr lang="fr-FR" noProof="0"/>
          </a:p>
        </p:txBody>
      </p:sp>
      <p:sp>
        <p:nvSpPr>
          <p:cNvPr id="862213" name="Rectangle 5"/>
          <p:cNvSpPr>
            <a:spLocks noGrp="1" noChangeArrowheads="1"/>
          </p:cNvSpPr>
          <p:nvPr>
            <p:ph type="body" idx="1"/>
          </p:nvPr>
        </p:nvSpPr>
        <p:spPr>
          <a:xfrm>
            <a:off x="371475" y="1228725"/>
            <a:ext cx="8410575" cy="5262979"/>
          </a:xfrm>
        </p:spPr>
        <p:txBody>
          <a:bodyPr/>
          <a:lstStyle/>
          <a:p>
            <a:r>
              <a:rPr lang="fr-FR" sz="1800" noProof="0" dirty="0" smtClean="0"/>
              <a:t>Avant :</a:t>
            </a:r>
          </a:p>
          <a:p>
            <a:pPr lvl="1"/>
            <a:r>
              <a:rPr lang="fr-FR" sz="1600" noProof="0" dirty="0" smtClean="0"/>
              <a:t>Aucun moyen de défaire les écrasements de fichiers ou les suppressions accidentelles</a:t>
            </a:r>
          </a:p>
          <a:p>
            <a:pPr lvl="1"/>
            <a:r>
              <a:rPr lang="fr-FR" sz="1600" noProof="0" dirty="0" smtClean="0"/>
              <a:t>La fonctionnalité de </a:t>
            </a:r>
            <a:r>
              <a:rPr lang="fr-FR" sz="1600" i="1" noProof="0" dirty="0" smtClean="0"/>
              <a:t>System Restore</a:t>
            </a:r>
            <a:r>
              <a:rPr lang="fr-FR" sz="1600" noProof="0" dirty="0" smtClean="0"/>
              <a:t> ne protégeait que contre des changements des fichiers système qu’</a:t>
            </a:r>
            <a:r>
              <a:rPr lang="fr-FR" sz="1600" dirty="0" smtClean="0"/>
              <a:t>elle connaissait</a:t>
            </a:r>
            <a:endParaRPr lang="fr-FR" sz="1600" noProof="0" dirty="0" smtClean="0"/>
          </a:p>
          <a:p>
            <a:r>
              <a:rPr lang="fr-FR" sz="1800" noProof="0" dirty="0" smtClean="0"/>
              <a:t>Windows Vista utilise </a:t>
            </a:r>
            <a:r>
              <a:rPr lang="fr-FR" sz="1800" i="1" noProof="0" dirty="0" smtClean="0"/>
              <a:t>Volume </a:t>
            </a:r>
            <a:r>
              <a:rPr lang="fr-FR" sz="1800" i="1" noProof="0" dirty="0" err="1" smtClean="0"/>
              <a:t>Shadow</a:t>
            </a:r>
            <a:r>
              <a:rPr lang="fr-FR" sz="1800" i="1" noProof="0" dirty="0" smtClean="0"/>
              <a:t> Copy</a:t>
            </a:r>
            <a:r>
              <a:rPr lang="fr-FR" sz="1800" noProof="0" dirty="0" smtClean="0"/>
              <a:t> pour implémenter la fonctionnalité </a:t>
            </a:r>
            <a:r>
              <a:rPr lang="fr-FR" sz="1800" i="1" noProof="0" dirty="0" smtClean="0"/>
              <a:t>System Restore and </a:t>
            </a:r>
            <a:r>
              <a:rPr lang="fr-FR" sz="1800" i="1" noProof="0" dirty="0" err="1" smtClean="0"/>
              <a:t>Previous</a:t>
            </a:r>
            <a:r>
              <a:rPr lang="fr-FR" sz="1800" i="1" noProof="0" dirty="0" smtClean="0"/>
              <a:t> Versions</a:t>
            </a:r>
          </a:p>
          <a:p>
            <a:pPr lvl="1"/>
            <a:r>
              <a:rPr lang="fr-FR" sz="1600" noProof="0" dirty="0" smtClean="0"/>
              <a:t>Crée à </a:t>
            </a:r>
            <a:r>
              <a:rPr lang="fr-FR" sz="1600" dirty="0" smtClean="0"/>
              <a:t>intervalle régulier des « instantanés » de type </a:t>
            </a:r>
            <a:r>
              <a:rPr lang="fr-FR" sz="1600" i="1" noProof="0" dirty="0" smtClean="0"/>
              <a:t>copy-on-</a:t>
            </a:r>
            <a:r>
              <a:rPr lang="fr-FR" sz="1600" i="1" noProof="0" dirty="0" err="1" smtClean="0"/>
              <a:t>write</a:t>
            </a:r>
            <a:r>
              <a:rPr lang="fr-FR" sz="1600" i="1" noProof="0" dirty="0" smtClean="0"/>
              <a:t> </a:t>
            </a:r>
            <a:r>
              <a:rPr lang="fr-FR" sz="1600" noProof="0" dirty="0" smtClean="0"/>
              <a:t>pour les volumes opérationnels </a:t>
            </a:r>
          </a:p>
          <a:p>
            <a:pPr lvl="1"/>
            <a:r>
              <a:rPr lang="fr-FR" sz="1600" noProof="0" dirty="0" smtClean="0"/>
              <a:t>Introduit avec Windows XP</a:t>
            </a:r>
          </a:p>
          <a:p>
            <a:pPr lvl="2"/>
            <a:r>
              <a:rPr lang="fr-FR" sz="1400" noProof="0" dirty="0" smtClean="0"/>
              <a:t>A résolu les problèmes de fichiers ouverts et les problèmes de cohérence de sauvegarde</a:t>
            </a:r>
          </a:p>
          <a:p>
            <a:pPr lvl="2"/>
            <a:r>
              <a:rPr lang="fr-FR" sz="1400" noProof="0" dirty="0" smtClean="0"/>
              <a:t>Utilisé par </a:t>
            </a:r>
            <a:r>
              <a:rPr lang="fr-FR" sz="1400" i="1" noProof="0" dirty="0" smtClean="0"/>
              <a:t>Windows Backup</a:t>
            </a:r>
          </a:p>
          <a:p>
            <a:pPr lvl="1"/>
            <a:r>
              <a:rPr lang="fr-FR" sz="1600" noProof="0" dirty="0" smtClean="0"/>
              <a:t>L’onglet </a:t>
            </a:r>
            <a:r>
              <a:rPr lang="fr-FR" sz="1600" i="1" noProof="0" dirty="0" err="1" smtClean="0"/>
              <a:t>Previous</a:t>
            </a:r>
            <a:r>
              <a:rPr lang="fr-FR" sz="1600" i="1" noProof="0" dirty="0" smtClean="0"/>
              <a:t> Versions</a:t>
            </a:r>
            <a:r>
              <a:rPr lang="fr-FR" sz="1600" noProof="0" dirty="0" smtClean="0"/>
              <a:t> a été introduit comme la fonctionnalité </a:t>
            </a:r>
            <a:r>
              <a:rPr lang="fr-FR" sz="1600" i="1" noProof="0" dirty="0" smtClean="0"/>
              <a:t>Server 2003 </a:t>
            </a:r>
            <a:r>
              <a:rPr lang="fr-FR" sz="1600" i="1" noProof="0" dirty="0" err="1" smtClean="0"/>
              <a:t>Shadow</a:t>
            </a:r>
            <a:r>
              <a:rPr lang="fr-FR" sz="1600" i="1" noProof="0" dirty="0" smtClean="0"/>
              <a:t> Copies for </a:t>
            </a:r>
            <a:r>
              <a:rPr lang="fr-FR" sz="1600" i="1" noProof="0" dirty="0" err="1" smtClean="0"/>
              <a:t>Shared</a:t>
            </a:r>
            <a:r>
              <a:rPr lang="fr-FR" sz="1600" i="1" noProof="0" dirty="0" smtClean="0"/>
              <a:t> </a:t>
            </a:r>
            <a:r>
              <a:rPr lang="fr-FR" sz="1600" i="1" noProof="0" dirty="0" err="1" smtClean="0"/>
              <a:t>Folder</a:t>
            </a:r>
            <a:endParaRPr lang="fr-FR" sz="1600" noProof="0" dirty="0" smtClean="0"/>
          </a:p>
          <a:p>
            <a:pPr lvl="1"/>
            <a:r>
              <a:rPr lang="fr-FR" sz="1600" noProof="0" dirty="0" smtClean="0"/>
              <a:t>Mécanisme unifié de protection des données utilisateur et système</a:t>
            </a:r>
          </a:p>
          <a:p>
            <a:r>
              <a:rPr lang="fr-FR" sz="1800" noProof="0" dirty="0" smtClean="0"/>
              <a:t>Utilise le </a:t>
            </a:r>
            <a:r>
              <a:rPr lang="fr-FR" sz="1800" i="1" noProof="0" dirty="0" err="1" smtClean="0"/>
              <a:t>kernel</a:t>
            </a:r>
            <a:r>
              <a:rPr lang="fr-FR" sz="1800" i="1" noProof="0" dirty="0" smtClean="0"/>
              <a:t> transaction manager</a:t>
            </a:r>
            <a:r>
              <a:rPr lang="fr-FR" sz="1800" noProof="0" dirty="0" smtClean="0"/>
              <a:t> pour la cohérence des « instantanés » inter-volumes</a:t>
            </a:r>
          </a:p>
          <a:p>
            <a:r>
              <a:rPr lang="fr-FR" sz="1800" noProof="0" dirty="0" smtClean="0"/>
              <a:t>Les « instantanés » sont pris une fois par jour et </a:t>
            </a:r>
            <a:r>
              <a:rPr lang="fr-FR" sz="1800" noProof="0" dirty="0" smtClean="0"/>
              <a:t>aussi quand </a:t>
            </a:r>
            <a:r>
              <a:rPr lang="fr-FR" sz="1800" noProof="0" dirty="0" smtClean="0"/>
              <a:t>sont créés des </a:t>
            </a:r>
            <a:r>
              <a:rPr lang="fr-FR" sz="1800" i="1" noProof="0" dirty="0" smtClean="0"/>
              <a:t>System Restore points</a:t>
            </a:r>
            <a:endParaRPr lang="fr-FR" sz="1800" noProof="0" dirty="0"/>
          </a:p>
        </p:txBody>
      </p:sp>
    </p:spTree>
  </p:cSld>
  <p:clrMapOvr>
    <a:masterClrMapping/>
  </p:clrMapOvr>
  <p:transition>
    <p:fade/>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9956" name="Rectangle 4"/>
          <p:cNvSpPr>
            <a:spLocks noGrp="1" noChangeArrowheads="1"/>
          </p:cNvSpPr>
          <p:nvPr>
            <p:ph type="title"/>
          </p:nvPr>
        </p:nvSpPr>
        <p:spPr/>
        <p:txBody>
          <a:bodyPr/>
          <a:lstStyle/>
          <a:p>
            <a:r>
              <a:rPr lang="fr-FR" noProof="0" smtClean="0"/>
              <a:t>Windows Error Reporting</a:t>
            </a:r>
            <a:endParaRPr lang="fr-FR" noProof="0"/>
          </a:p>
        </p:txBody>
      </p:sp>
      <p:sp>
        <p:nvSpPr>
          <p:cNvPr id="509957" name="Rectangle 5"/>
          <p:cNvSpPr>
            <a:spLocks noGrp="1" noChangeArrowheads="1"/>
          </p:cNvSpPr>
          <p:nvPr>
            <p:ph type="body" idx="1"/>
          </p:nvPr>
        </p:nvSpPr>
        <p:spPr>
          <a:xfrm>
            <a:off x="381000" y="1417638"/>
            <a:ext cx="8410575" cy="4339650"/>
          </a:xfrm>
        </p:spPr>
        <p:txBody>
          <a:bodyPr/>
          <a:lstStyle/>
          <a:p>
            <a:r>
              <a:rPr lang="fr-FR" sz="2400" noProof="0" dirty="0" smtClean="0"/>
              <a:t>Avant, les exceptions non gérés étaient exécutées dans le contexte du </a:t>
            </a:r>
            <a:r>
              <a:rPr lang="fr-FR" sz="2400" dirty="0" smtClean="0"/>
              <a:t>thread ayant rencontré l’exception</a:t>
            </a:r>
            <a:endParaRPr lang="fr-FR" sz="2400" noProof="0" dirty="0" smtClean="0"/>
          </a:p>
          <a:p>
            <a:pPr lvl="1"/>
            <a:r>
              <a:rPr lang="fr-FR" sz="2000" noProof="0" dirty="0" smtClean="0"/>
              <a:t>Reposait sur le fait que la pile du thread soit encore valide</a:t>
            </a:r>
          </a:p>
          <a:p>
            <a:pPr lvl="1"/>
            <a:r>
              <a:rPr lang="fr-FR" sz="2000" noProof="0" dirty="0" smtClean="0"/>
              <a:t>La corruption des </a:t>
            </a:r>
            <a:r>
              <a:rPr lang="fr-FR" sz="2000" dirty="0" smtClean="0"/>
              <a:t>piles du thread pouvait engendrer la « mort silencieuse du processus »</a:t>
            </a:r>
            <a:endParaRPr lang="fr-FR" sz="2000" noProof="0" dirty="0" smtClean="0"/>
          </a:p>
          <a:p>
            <a:r>
              <a:rPr lang="fr-FR" sz="2400" noProof="0" dirty="0" smtClean="0"/>
              <a:t>Avec Windows Vista, </a:t>
            </a:r>
            <a:r>
              <a:rPr lang="fr-FR" sz="2400" dirty="0" smtClean="0"/>
              <a:t>les exceptions non gérées envoient un message au service </a:t>
            </a:r>
            <a:r>
              <a:rPr lang="fr-FR" sz="2400" i="1" noProof="0" dirty="0" smtClean="0"/>
              <a:t>Windows </a:t>
            </a:r>
            <a:r>
              <a:rPr lang="fr-FR" sz="2400" i="1" noProof="0" dirty="0" err="1" smtClean="0"/>
              <a:t>Error</a:t>
            </a:r>
            <a:r>
              <a:rPr lang="fr-FR" sz="2400" i="1" noProof="0" dirty="0" smtClean="0"/>
              <a:t> </a:t>
            </a:r>
            <a:r>
              <a:rPr lang="fr-FR" sz="2400" i="1" noProof="0" dirty="0" err="1" smtClean="0"/>
              <a:t>Reporting</a:t>
            </a:r>
            <a:r>
              <a:rPr lang="fr-FR" sz="2400" noProof="0" dirty="0" smtClean="0"/>
              <a:t> (WER)</a:t>
            </a:r>
          </a:p>
          <a:p>
            <a:pPr lvl="1"/>
            <a:r>
              <a:rPr lang="fr-FR" sz="2000" noProof="0" dirty="0" smtClean="0"/>
              <a:t>WER lance Werfault.exe</a:t>
            </a:r>
          </a:p>
          <a:p>
            <a:pPr lvl="2"/>
            <a:r>
              <a:rPr lang="fr-FR" sz="1800" noProof="0" dirty="0" smtClean="0"/>
              <a:t>Remplace Dwwin.exe</a:t>
            </a:r>
          </a:p>
          <a:p>
            <a:pPr lvl="1"/>
            <a:r>
              <a:rPr lang="fr-FR" sz="2000" noProof="0" dirty="0" smtClean="0"/>
              <a:t>Permet à WER d’être invoqué pour des threads dont la pile est trop corrompue pour invoquer le filtre des exceptions non gérées</a:t>
            </a:r>
          </a:p>
          <a:p>
            <a:pPr>
              <a:buNone/>
            </a:pPr>
            <a:endParaRPr lang="fr-FR" sz="2400" noProof="0" dirty="0"/>
          </a:p>
        </p:txBody>
      </p:sp>
    </p:spTree>
  </p:cSld>
  <p:clrMapOvr>
    <a:masterClrMapping/>
  </p:clrMapOvr>
  <p:transition>
    <p:fade/>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4420" name="Rectangle 4"/>
          <p:cNvSpPr>
            <a:spLocks noGrp="1" noChangeArrowheads="1"/>
          </p:cNvSpPr>
          <p:nvPr>
            <p:ph type="title"/>
          </p:nvPr>
        </p:nvSpPr>
        <p:spPr>
          <a:xfrm>
            <a:off x="381000" y="228600"/>
            <a:ext cx="8382000" cy="646331"/>
          </a:xfrm>
        </p:spPr>
        <p:txBody>
          <a:bodyPr/>
          <a:lstStyle/>
          <a:p>
            <a:r>
              <a:rPr lang="fr-FR" noProof="0" dirty="0" smtClean="0"/>
              <a:t>Autres fonctionnalités de fiabilité</a:t>
            </a:r>
            <a:endParaRPr lang="fr-FR" noProof="0" dirty="0"/>
          </a:p>
        </p:txBody>
      </p:sp>
      <p:sp>
        <p:nvSpPr>
          <p:cNvPr id="1084421" name="Rectangle 5"/>
          <p:cNvSpPr>
            <a:spLocks noGrp="1" noChangeArrowheads="1"/>
          </p:cNvSpPr>
          <p:nvPr>
            <p:ph type="body" idx="1"/>
          </p:nvPr>
        </p:nvSpPr>
        <p:spPr>
          <a:xfrm>
            <a:off x="381000" y="1417638"/>
            <a:ext cx="8410575" cy="4995214"/>
          </a:xfrm>
        </p:spPr>
        <p:txBody>
          <a:bodyPr/>
          <a:lstStyle/>
          <a:p>
            <a:r>
              <a:rPr lang="fr-FR" sz="2000" noProof="0" dirty="0" smtClean="0"/>
              <a:t>Nouvelles API de type « </a:t>
            </a:r>
            <a:r>
              <a:rPr lang="fr-FR" sz="2000" i="1" noProof="0" dirty="0" err="1" smtClean="0"/>
              <a:t>wait</a:t>
            </a:r>
            <a:r>
              <a:rPr lang="fr-FR" sz="2000" i="1" noProof="0" dirty="0" smtClean="0"/>
              <a:t> </a:t>
            </a:r>
            <a:r>
              <a:rPr lang="fr-FR" sz="2000" i="1" noProof="0" dirty="0" err="1" smtClean="0"/>
              <a:t>chain</a:t>
            </a:r>
            <a:r>
              <a:rPr lang="fr-FR" sz="2000" i="1" noProof="0" dirty="0" smtClean="0"/>
              <a:t> </a:t>
            </a:r>
            <a:r>
              <a:rPr lang="fr-FR" sz="2000" i="1" noProof="0" dirty="0" err="1" smtClean="0"/>
              <a:t>traversal</a:t>
            </a:r>
            <a:r>
              <a:rPr lang="fr-FR" sz="2000" i="1" noProof="0" dirty="0" smtClean="0"/>
              <a:t> </a:t>
            </a:r>
            <a:r>
              <a:rPr lang="fr-FR" sz="2000" noProof="0" dirty="0" smtClean="0"/>
              <a:t>» que les débogueurs peuvent utiliser pour traverser les chaînes d’attente et aider à trouver/signaler les </a:t>
            </a:r>
            <a:r>
              <a:rPr lang="fr-FR" sz="2000" i="1" noProof="0" dirty="0" err="1" smtClean="0"/>
              <a:t>deadlocks</a:t>
            </a:r>
            <a:endParaRPr lang="fr-FR" sz="2000" i="1" noProof="0" dirty="0" smtClean="0"/>
          </a:p>
          <a:p>
            <a:pPr lvl="1"/>
            <a:r>
              <a:rPr lang="fr-FR" sz="1800" dirty="0" smtClean="0"/>
              <a:t>Voir </a:t>
            </a:r>
            <a:r>
              <a:rPr lang="fr-FR" sz="1800" noProof="0" dirty="0" err="1" smtClean="0"/>
              <a:t>OpenThreadWaitChainSession</a:t>
            </a:r>
            <a:r>
              <a:rPr lang="fr-FR" sz="1800" noProof="0" dirty="0" smtClean="0"/>
              <a:t> et </a:t>
            </a:r>
            <a:r>
              <a:rPr lang="fr-FR" sz="1800" noProof="0" dirty="0" err="1" smtClean="0"/>
              <a:t>GetThreadWaitChain</a:t>
            </a:r>
            <a:endParaRPr lang="fr-FR" sz="1800" noProof="0" dirty="0" smtClean="0"/>
          </a:p>
          <a:p>
            <a:pPr lvl="1"/>
            <a:r>
              <a:rPr lang="fr-FR" sz="1800" noProof="0" dirty="0" smtClean="0"/>
              <a:t>Supporte COM, </a:t>
            </a:r>
            <a:r>
              <a:rPr lang="fr-FR" sz="1800" noProof="0" dirty="0" err="1" smtClean="0"/>
              <a:t>Critical</a:t>
            </a:r>
            <a:r>
              <a:rPr lang="fr-FR" sz="1800" noProof="0" dirty="0" smtClean="0"/>
              <a:t> sections, </a:t>
            </a:r>
            <a:r>
              <a:rPr lang="fr-FR" sz="1800" noProof="0" dirty="0" err="1" smtClean="0"/>
              <a:t>Mutexes</a:t>
            </a:r>
            <a:r>
              <a:rPr lang="fr-FR" sz="1800" noProof="0" dirty="0" smtClean="0"/>
              <a:t>, Windows messages (</a:t>
            </a:r>
            <a:r>
              <a:rPr lang="fr-FR" sz="1800" noProof="0" dirty="0" err="1" smtClean="0"/>
              <a:t>SendMessage</a:t>
            </a:r>
            <a:r>
              <a:rPr lang="fr-FR" sz="1800" noProof="0" dirty="0" smtClean="0"/>
              <a:t>) et attentes sur processus et threads</a:t>
            </a:r>
          </a:p>
          <a:p>
            <a:r>
              <a:rPr lang="fr-FR" sz="2000" noProof="0" dirty="0" smtClean="0"/>
              <a:t>Restart Manager</a:t>
            </a:r>
          </a:p>
          <a:p>
            <a:pPr lvl="1"/>
            <a:r>
              <a:rPr lang="fr-FR" sz="1800" noProof="0" dirty="0" smtClean="0"/>
              <a:t>Permet à la plupart </a:t>
            </a:r>
            <a:r>
              <a:rPr lang="fr-FR" sz="1800" dirty="0" smtClean="0"/>
              <a:t>des applications et services d’être arrêtées et redémarrés pour débloquer l’accès aux DLL nécessitant remplacement</a:t>
            </a:r>
            <a:endParaRPr lang="fr-FR" sz="1800" noProof="0" dirty="0" smtClean="0"/>
          </a:p>
          <a:p>
            <a:pPr lvl="1"/>
            <a:r>
              <a:rPr lang="fr-FR" sz="1800" noProof="0" dirty="0" smtClean="0"/>
              <a:t>Voir </a:t>
            </a:r>
            <a:r>
              <a:rPr lang="fr-FR" sz="1800" noProof="0" dirty="0" err="1" smtClean="0"/>
              <a:t>RmStartSession</a:t>
            </a:r>
            <a:endParaRPr lang="fr-FR" sz="1800" noProof="0" dirty="0" smtClean="0"/>
          </a:p>
          <a:p>
            <a:r>
              <a:rPr lang="fr-FR" sz="2000" noProof="0" dirty="0" smtClean="0"/>
              <a:t>Nouveaux événements système pour épuisement de la mémoire virtuelle</a:t>
            </a:r>
          </a:p>
          <a:p>
            <a:pPr lvl="1"/>
            <a:r>
              <a:rPr lang="fr-FR" sz="1800" noProof="0" dirty="0" smtClean="0"/>
              <a:t>Capture et signalement de la pile correspondant à une fuite mémoire en mode </a:t>
            </a:r>
            <a:r>
              <a:rPr lang="fr-FR" sz="1800" i="1" noProof="0" dirty="0" smtClean="0"/>
              <a:t>user</a:t>
            </a:r>
            <a:endParaRPr lang="fr-FR" sz="1800" noProof="0" dirty="0" smtClean="0"/>
          </a:p>
          <a:p>
            <a:r>
              <a:rPr lang="fr-FR" sz="2000" i="1" noProof="0" dirty="0" err="1" smtClean="0"/>
              <a:t>Circular</a:t>
            </a:r>
            <a:r>
              <a:rPr lang="fr-FR" sz="2000" i="1" noProof="0" dirty="0" smtClean="0"/>
              <a:t> </a:t>
            </a:r>
            <a:r>
              <a:rPr lang="fr-FR" sz="2000" i="1" noProof="0" dirty="0" err="1" smtClean="0"/>
              <a:t>Kernel</a:t>
            </a:r>
            <a:r>
              <a:rPr lang="fr-FR" sz="2000" i="1" noProof="0" dirty="0" smtClean="0"/>
              <a:t> </a:t>
            </a:r>
            <a:r>
              <a:rPr lang="fr-FR" sz="2000" i="1" noProof="0" dirty="0" err="1" smtClean="0"/>
              <a:t>Context</a:t>
            </a:r>
            <a:r>
              <a:rPr lang="fr-FR" sz="2000" i="1" noProof="0" dirty="0" smtClean="0"/>
              <a:t> </a:t>
            </a:r>
            <a:r>
              <a:rPr lang="fr-FR" sz="2000" i="1" noProof="0" dirty="0" err="1" smtClean="0"/>
              <a:t>Logger</a:t>
            </a:r>
            <a:r>
              <a:rPr lang="fr-FR" sz="2000" noProof="0" dirty="0" smtClean="0"/>
              <a:t> (« enregistrement des données de vol »)</a:t>
            </a:r>
            <a:endParaRPr lang="fr-FR" sz="2000" noProof="0" dirty="0"/>
          </a:p>
        </p:txBody>
      </p:sp>
    </p:spTree>
  </p:cSld>
  <p:clrMapOvr>
    <a:masterClrMapping/>
  </p:clrMapOvr>
  <p:transition>
    <p:fade/>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5506" name="Rectangle 2"/>
          <p:cNvSpPr>
            <a:spLocks noGrp="1" noChangeArrowheads="1"/>
          </p:cNvSpPr>
          <p:nvPr>
            <p:ph type="title"/>
          </p:nvPr>
        </p:nvSpPr>
        <p:spPr/>
        <p:txBody>
          <a:bodyPr/>
          <a:lstStyle/>
          <a:p>
            <a:r>
              <a:rPr lang="fr-FR" noProof="0" dirty="0" smtClean="0"/>
              <a:t>Sommaire</a:t>
            </a:r>
            <a:endParaRPr lang="fr-FR" noProof="0" dirty="0"/>
          </a:p>
        </p:txBody>
      </p:sp>
      <p:sp>
        <p:nvSpPr>
          <p:cNvPr id="1045507" name="Rectangle 3"/>
          <p:cNvSpPr>
            <a:spLocks noGrp="1" noChangeArrowheads="1"/>
          </p:cNvSpPr>
          <p:nvPr>
            <p:ph type="body" idx="1"/>
          </p:nvPr>
        </p:nvSpPr>
        <p:spPr>
          <a:xfrm>
            <a:off x="381000" y="1417638"/>
            <a:ext cx="8410575" cy="4065587"/>
          </a:xfrm>
        </p:spPr>
        <p:txBody>
          <a:bodyPr/>
          <a:lstStyle/>
          <a:p>
            <a:r>
              <a:rPr lang="fr-FR" dirty="0" smtClean="0"/>
              <a:t>Introduction</a:t>
            </a:r>
          </a:p>
          <a:p>
            <a:r>
              <a:rPr lang="fr-FR" dirty="0" smtClean="0"/>
              <a:t>Processus et Threads</a:t>
            </a:r>
          </a:p>
          <a:p>
            <a:r>
              <a:rPr lang="fr-FR" dirty="0" smtClean="0"/>
              <a:t>Entrées – Sorties et système de fichiers</a:t>
            </a:r>
          </a:p>
          <a:p>
            <a:r>
              <a:rPr lang="fr-FR" dirty="0" smtClean="0"/>
              <a:t>Gestion de la mémoire</a:t>
            </a:r>
          </a:p>
          <a:p>
            <a:r>
              <a:rPr lang="fr-FR" dirty="0" smtClean="0"/>
              <a:t>Démarrage et arrêt</a:t>
            </a:r>
          </a:p>
          <a:p>
            <a:r>
              <a:rPr lang="fr-FR" dirty="0" smtClean="0"/>
              <a:t>Fiabilité et récupération</a:t>
            </a:r>
          </a:p>
          <a:p>
            <a:r>
              <a:rPr lang="fr-FR" dirty="0" smtClean="0"/>
              <a:t>Sécurité</a:t>
            </a:r>
            <a:endParaRPr lang="fr-FR" noProof="0" dirty="0" smtClean="0"/>
          </a:p>
          <a:p>
            <a:endParaRPr lang="fr-FR" noProof="0" dirty="0"/>
          </a:p>
        </p:txBody>
      </p:sp>
      <p:sp>
        <p:nvSpPr>
          <p:cNvPr id="1045508" name="Rectangle 4"/>
          <p:cNvSpPr>
            <a:spLocks noChangeArrowheads="1"/>
          </p:cNvSpPr>
          <p:nvPr/>
        </p:nvSpPr>
        <p:spPr bwMode="auto">
          <a:xfrm>
            <a:off x="328613" y="4903658"/>
            <a:ext cx="2414587" cy="539750"/>
          </a:xfrm>
          <a:prstGeom prst="rect">
            <a:avLst/>
          </a:prstGeom>
          <a:noFill/>
          <a:ln w="28575" algn="ctr">
            <a:solidFill>
              <a:schemeClr val="folHlink"/>
            </a:solidFill>
            <a:miter lim="800000"/>
            <a:headEnd/>
            <a:tailEnd/>
          </a:ln>
          <a:effectLst/>
        </p:spPr>
        <p:txBody>
          <a:bodyPr wrap="none" anchor="ctr"/>
          <a:lstStyle/>
          <a:p>
            <a:endParaRPr lang="fr-FR"/>
          </a:p>
        </p:txBody>
      </p:sp>
    </p:spTree>
  </p:cSld>
  <p:clrMapOvr>
    <a:masterClrMapping/>
  </p:clrMapOvr>
  <p:transition>
    <p:fade/>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2132" name="Rectangle 4"/>
          <p:cNvSpPr>
            <a:spLocks noGrp="1" noChangeArrowheads="1"/>
          </p:cNvSpPr>
          <p:nvPr>
            <p:ph type="title"/>
          </p:nvPr>
        </p:nvSpPr>
        <p:spPr/>
        <p:txBody>
          <a:bodyPr/>
          <a:lstStyle/>
          <a:p>
            <a:r>
              <a:rPr lang="fr-FR" noProof="0" smtClean="0"/>
              <a:t>BitLocker™ Drive Encryption</a:t>
            </a:r>
            <a:endParaRPr lang="fr-FR" noProof="0"/>
          </a:p>
        </p:txBody>
      </p:sp>
      <p:sp>
        <p:nvSpPr>
          <p:cNvPr id="1072133" name="Rectangle 5"/>
          <p:cNvSpPr>
            <a:spLocks noGrp="1" noChangeArrowheads="1"/>
          </p:cNvSpPr>
          <p:nvPr>
            <p:ph type="body" idx="1"/>
          </p:nvPr>
        </p:nvSpPr>
        <p:spPr>
          <a:xfrm>
            <a:off x="381000" y="1417639"/>
            <a:ext cx="8410575" cy="5440362"/>
          </a:xfrm>
        </p:spPr>
        <p:txBody>
          <a:bodyPr>
            <a:normAutofit fontScale="92500" lnSpcReduction="10000"/>
          </a:bodyPr>
          <a:lstStyle/>
          <a:p>
            <a:r>
              <a:rPr lang="fr-FR" noProof="0" dirty="0" smtClean="0"/>
              <a:t>Avant, l’accès physique à un système pouvait conduire à la compromission des comptes de domaine</a:t>
            </a:r>
          </a:p>
          <a:p>
            <a:pPr lvl="1"/>
            <a:r>
              <a:rPr lang="fr-FR" noProof="0" dirty="0" smtClean="0"/>
              <a:t>Utilitaires permettant l’accès à toutes les données non chiffrées</a:t>
            </a:r>
          </a:p>
          <a:p>
            <a:pPr lvl="1"/>
            <a:r>
              <a:rPr lang="fr-FR" noProof="0" dirty="0" smtClean="0"/>
              <a:t>Vérificateurs des créances de domaine « cachés » dans la base de registre</a:t>
            </a:r>
          </a:p>
          <a:p>
            <a:r>
              <a:rPr lang="fr-FR" noProof="0" dirty="0" smtClean="0"/>
              <a:t>Avec Windows Vista, le volume entier de l’OS peut être chiffré avec </a:t>
            </a:r>
            <a:r>
              <a:rPr lang="fr-FR" noProof="0" dirty="0" err="1" smtClean="0"/>
              <a:t>BitLocker</a:t>
            </a:r>
            <a:endParaRPr lang="fr-FR" noProof="0" dirty="0" smtClean="0"/>
          </a:p>
          <a:p>
            <a:r>
              <a:rPr lang="fr-FR" noProof="0" dirty="0" smtClean="0"/>
              <a:t>Besoins de </a:t>
            </a:r>
            <a:r>
              <a:rPr lang="fr-FR" noProof="0" dirty="0" err="1" smtClean="0"/>
              <a:t>BitLocker</a:t>
            </a:r>
            <a:r>
              <a:rPr lang="fr-FR" noProof="0" dirty="0" smtClean="0"/>
              <a:t> :</a:t>
            </a:r>
          </a:p>
          <a:p>
            <a:pPr lvl="1"/>
            <a:r>
              <a:rPr lang="fr-FR" i="1" noProof="0" dirty="0" err="1" smtClean="0"/>
              <a:t>Trusted</a:t>
            </a:r>
            <a:r>
              <a:rPr lang="fr-FR" i="1" noProof="0" dirty="0" smtClean="0"/>
              <a:t> Platform Module</a:t>
            </a:r>
            <a:r>
              <a:rPr lang="fr-FR" noProof="0" dirty="0" smtClean="0"/>
              <a:t> (TPM) v1.2 ou périphérique USB et un BIOS compatible USB</a:t>
            </a:r>
          </a:p>
          <a:p>
            <a:pPr lvl="1"/>
            <a:r>
              <a:rPr lang="fr-FR" noProof="0" dirty="0" smtClean="0"/>
              <a:t>1.5 GO non chiffré sur le volume système</a:t>
            </a:r>
          </a:p>
          <a:p>
            <a:pPr lvl="1"/>
            <a:endParaRPr lang="fr-FR" noProof="0" dirty="0"/>
          </a:p>
        </p:txBody>
      </p:sp>
    </p:spTree>
  </p:cSld>
  <p:clrMapOvr>
    <a:masterClrMapping/>
  </p:clrMapOvr>
  <p:transition>
    <p:fade/>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3163" name="Rectangle 11"/>
          <p:cNvSpPr>
            <a:spLocks noGrp="1" noChangeArrowheads="1"/>
          </p:cNvSpPr>
          <p:nvPr>
            <p:ph type="title"/>
          </p:nvPr>
        </p:nvSpPr>
        <p:spPr/>
        <p:txBody>
          <a:bodyPr/>
          <a:lstStyle/>
          <a:p>
            <a:r>
              <a:rPr lang="fr-FR" dirty="0" smtClean="0"/>
              <a:t>Architecture de </a:t>
            </a:r>
            <a:r>
              <a:rPr lang="fr-FR" dirty="0" err="1" smtClean="0"/>
              <a:t>BitLocker</a:t>
            </a:r>
            <a:r>
              <a:rPr lang="fr-FR" dirty="0" smtClean="0"/>
              <a:t>™</a:t>
            </a:r>
            <a:endParaRPr lang="fr-FR" noProof="0" dirty="0"/>
          </a:p>
        </p:txBody>
      </p:sp>
      <p:sp>
        <p:nvSpPr>
          <p:cNvPr id="1073164" name="Rectangle 12"/>
          <p:cNvSpPr>
            <a:spLocks noGrp="1" noChangeArrowheads="1"/>
          </p:cNvSpPr>
          <p:nvPr>
            <p:ph type="body" idx="1"/>
          </p:nvPr>
        </p:nvSpPr>
        <p:spPr>
          <a:xfrm>
            <a:off x="381000" y="1417638"/>
            <a:ext cx="8410575" cy="4921347"/>
          </a:xfrm>
        </p:spPr>
        <p:txBody>
          <a:bodyPr/>
          <a:lstStyle/>
          <a:p>
            <a:r>
              <a:rPr lang="fr-FR" sz="2400" noProof="0" dirty="0" smtClean="0"/>
              <a:t>Plusieurs </a:t>
            </a:r>
            <a:r>
              <a:rPr lang="fr-FR" sz="2400" noProof="0" dirty="0" smtClean="0"/>
              <a:t>modes </a:t>
            </a:r>
            <a:r>
              <a:rPr lang="fr-FR" sz="2400" noProof="0" dirty="0" smtClean="0"/>
              <a:t>supportés pour stocker la clé de déchiffrement :</a:t>
            </a:r>
          </a:p>
          <a:p>
            <a:pPr lvl="1"/>
            <a:r>
              <a:rPr lang="fr-FR" sz="2000" noProof="0" dirty="0" smtClean="0"/>
              <a:t>TPM verrouillé avec la signature</a:t>
            </a:r>
            <a:br>
              <a:rPr lang="fr-FR" sz="2000" noProof="0" dirty="0" smtClean="0"/>
            </a:br>
            <a:r>
              <a:rPr lang="fr-FR" sz="2000" noProof="0" dirty="0" smtClean="0"/>
              <a:t>des fichiers de boot </a:t>
            </a:r>
          </a:p>
          <a:p>
            <a:pPr lvl="2"/>
            <a:r>
              <a:rPr lang="fr-FR" sz="1800" noProof="0" dirty="0" smtClean="0"/>
              <a:t>Avec un code PIN </a:t>
            </a:r>
            <a:br>
              <a:rPr lang="fr-FR" sz="1800" noProof="0" dirty="0" smtClean="0"/>
            </a:br>
            <a:r>
              <a:rPr lang="fr-FR" sz="1800" noProof="0" dirty="0" smtClean="0"/>
              <a:t>optionnel spécifié par </a:t>
            </a:r>
            <a:br>
              <a:rPr lang="fr-FR" sz="1800" noProof="0" dirty="0" smtClean="0"/>
            </a:br>
            <a:r>
              <a:rPr lang="fr-FR" sz="1800" noProof="0" dirty="0" smtClean="0"/>
              <a:t>l’utilisateur</a:t>
            </a:r>
          </a:p>
          <a:p>
            <a:pPr lvl="2"/>
            <a:r>
              <a:rPr lang="fr-FR" sz="1800" noProof="0" dirty="0" smtClean="0"/>
              <a:t>Et optionnellement une clé </a:t>
            </a:r>
            <a:br>
              <a:rPr lang="fr-FR" sz="1800" noProof="0" dirty="0" smtClean="0"/>
            </a:br>
            <a:r>
              <a:rPr lang="fr-FR" sz="1800" noProof="0" dirty="0" smtClean="0"/>
              <a:t>sur USB</a:t>
            </a:r>
          </a:p>
          <a:p>
            <a:pPr lvl="1"/>
            <a:r>
              <a:rPr lang="fr-FR" sz="2000" noProof="0" dirty="0" smtClean="0"/>
              <a:t>Sur un périphérique USB externe</a:t>
            </a:r>
            <a:br>
              <a:rPr lang="fr-FR" sz="2000" noProof="0" dirty="0" smtClean="0"/>
            </a:br>
            <a:r>
              <a:rPr lang="fr-FR" sz="2000" noProof="0" dirty="0" smtClean="0"/>
              <a:t>(flash)</a:t>
            </a:r>
          </a:p>
          <a:p>
            <a:r>
              <a:rPr lang="fr-FR" sz="2400" noProof="0" dirty="0" smtClean="0"/>
              <a:t>Composants :</a:t>
            </a:r>
          </a:p>
          <a:p>
            <a:pPr lvl="1"/>
            <a:r>
              <a:rPr lang="fr-FR" sz="2000" noProof="0" dirty="0" smtClean="0"/>
              <a:t>Tpm.sys pour accéder le TPM</a:t>
            </a:r>
          </a:p>
          <a:p>
            <a:pPr lvl="1"/>
            <a:r>
              <a:rPr lang="fr-FR" sz="2000" noProof="0" dirty="0" smtClean="0"/>
              <a:t>Le driver filtre Fvevol.sys qui chiffre et </a:t>
            </a:r>
            <a:br>
              <a:rPr lang="fr-FR" sz="2000" noProof="0" dirty="0" smtClean="0"/>
            </a:br>
            <a:r>
              <a:rPr lang="fr-FR" sz="2000" noProof="0" dirty="0" smtClean="0"/>
              <a:t>déchiffre de façon transparente</a:t>
            </a:r>
            <a:endParaRPr lang="fr-FR" sz="2000" noProof="0" dirty="0"/>
          </a:p>
        </p:txBody>
      </p:sp>
      <p:sp>
        <p:nvSpPr>
          <p:cNvPr id="1073156" name="Rectangle 4"/>
          <p:cNvSpPr>
            <a:spLocks noChangeArrowheads="1"/>
          </p:cNvSpPr>
          <p:nvPr/>
        </p:nvSpPr>
        <p:spPr bwMode="auto">
          <a:xfrm>
            <a:off x="5480050" y="3349625"/>
            <a:ext cx="2454275" cy="698500"/>
          </a:xfrm>
          <a:prstGeom prst="rect">
            <a:avLst/>
          </a:prstGeom>
          <a:gradFill rotWithShape="0">
            <a:gsLst>
              <a:gs pos="0">
                <a:srgbClr val="33CCFF">
                  <a:gamma/>
                  <a:shade val="63529"/>
                  <a:invGamma/>
                </a:srgbClr>
              </a:gs>
              <a:gs pos="50000">
                <a:srgbClr val="33CCFF">
                  <a:alpha val="60001"/>
                </a:srgbClr>
              </a:gs>
              <a:gs pos="100000">
                <a:srgbClr val="33CCFF">
                  <a:gamma/>
                  <a:shade val="63529"/>
                  <a:invGamma/>
                </a:srgbClr>
              </a:gs>
            </a:gsLst>
            <a:lin ang="2700000" scaled="1"/>
          </a:gradFill>
          <a:ln w="12700">
            <a:solidFill>
              <a:schemeClr val="accent2"/>
            </a:solidFill>
            <a:miter lim="800000"/>
            <a:headEnd type="none" w="sm" len="sm"/>
            <a:tailEnd type="none" w="sm" len="sm"/>
          </a:ln>
          <a:effectLst/>
        </p:spPr>
        <p:txBody>
          <a:bodyPr anchor="ctr"/>
          <a:lstStyle/>
          <a:p>
            <a:pPr eaLnBrk="0" hangingPunct="0"/>
            <a:r>
              <a:rPr lang="en-US" sz="1800" b="1">
                <a:latin typeface="Segoe Semibold" pitchFamily="34" charset="0"/>
              </a:rPr>
              <a:t>File System Driver</a:t>
            </a:r>
          </a:p>
        </p:txBody>
      </p:sp>
      <p:sp>
        <p:nvSpPr>
          <p:cNvPr id="1073157" name="Rectangle 5"/>
          <p:cNvSpPr>
            <a:spLocks noChangeArrowheads="1"/>
          </p:cNvSpPr>
          <p:nvPr/>
        </p:nvSpPr>
        <p:spPr bwMode="auto">
          <a:xfrm>
            <a:off x="5480050" y="4249738"/>
            <a:ext cx="2454275" cy="546100"/>
          </a:xfrm>
          <a:prstGeom prst="rect">
            <a:avLst/>
          </a:prstGeom>
          <a:gradFill rotWithShape="0">
            <a:gsLst>
              <a:gs pos="0">
                <a:schemeClr val="accent2">
                  <a:gamma/>
                  <a:shade val="63529"/>
                  <a:invGamma/>
                </a:schemeClr>
              </a:gs>
              <a:gs pos="50000">
                <a:schemeClr val="accent2">
                  <a:alpha val="60001"/>
                </a:schemeClr>
              </a:gs>
              <a:gs pos="100000">
                <a:schemeClr val="accent2">
                  <a:gamma/>
                  <a:shade val="63529"/>
                  <a:invGamma/>
                </a:schemeClr>
              </a:gs>
            </a:gsLst>
            <a:lin ang="2700000" scaled="1"/>
          </a:gradFill>
          <a:ln w="12700">
            <a:solidFill>
              <a:schemeClr val="accent2"/>
            </a:solidFill>
            <a:miter lim="800000"/>
            <a:headEnd type="none" w="sm" len="sm"/>
            <a:tailEnd type="none" w="sm" len="sm"/>
          </a:ln>
          <a:effectLst/>
        </p:spPr>
        <p:txBody>
          <a:bodyPr anchor="ctr"/>
          <a:lstStyle/>
          <a:p>
            <a:pPr eaLnBrk="0" hangingPunct="0"/>
            <a:r>
              <a:rPr lang="en-US" sz="1800" b="1">
                <a:latin typeface="Segoe Semibold" pitchFamily="34" charset="0"/>
              </a:rPr>
              <a:t>Fvevol.sys</a:t>
            </a:r>
          </a:p>
        </p:txBody>
      </p:sp>
      <p:sp>
        <p:nvSpPr>
          <p:cNvPr id="1073158" name="Rectangle 6"/>
          <p:cNvSpPr>
            <a:spLocks noChangeArrowheads="1"/>
          </p:cNvSpPr>
          <p:nvPr/>
        </p:nvSpPr>
        <p:spPr bwMode="auto">
          <a:xfrm>
            <a:off x="5480050" y="5018088"/>
            <a:ext cx="2454275" cy="546100"/>
          </a:xfrm>
          <a:prstGeom prst="rect">
            <a:avLst/>
          </a:prstGeom>
          <a:gradFill rotWithShape="0">
            <a:gsLst>
              <a:gs pos="0">
                <a:srgbClr val="D06800">
                  <a:gamma/>
                  <a:shade val="63529"/>
                  <a:invGamma/>
                </a:srgbClr>
              </a:gs>
              <a:gs pos="50000">
                <a:srgbClr val="D06800">
                  <a:alpha val="60001"/>
                </a:srgbClr>
              </a:gs>
              <a:gs pos="100000">
                <a:srgbClr val="D06800">
                  <a:gamma/>
                  <a:shade val="63529"/>
                  <a:invGamma/>
                </a:srgbClr>
              </a:gs>
            </a:gsLst>
            <a:lin ang="2700000" scaled="1"/>
          </a:gradFill>
          <a:ln w="12700">
            <a:solidFill>
              <a:schemeClr val="accent2"/>
            </a:solidFill>
            <a:miter lim="800000"/>
            <a:headEnd type="none" w="sm" len="sm"/>
            <a:tailEnd type="none" w="sm" len="sm"/>
          </a:ln>
          <a:effectLst/>
        </p:spPr>
        <p:txBody>
          <a:bodyPr anchor="ctr"/>
          <a:lstStyle/>
          <a:p>
            <a:pPr eaLnBrk="0" hangingPunct="0"/>
            <a:r>
              <a:rPr lang="en-US" sz="1800" b="1">
                <a:latin typeface="Segoe Semibold" pitchFamily="34" charset="0"/>
              </a:rPr>
              <a:t>Volume Manager</a:t>
            </a:r>
          </a:p>
        </p:txBody>
      </p:sp>
      <p:sp>
        <p:nvSpPr>
          <p:cNvPr id="1073159" name="AutoShape 7"/>
          <p:cNvSpPr>
            <a:spLocks noChangeArrowheads="1"/>
          </p:cNvSpPr>
          <p:nvPr/>
        </p:nvSpPr>
        <p:spPr bwMode="auto">
          <a:xfrm>
            <a:off x="6399213" y="5684838"/>
            <a:ext cx="922337" cy="774700"/>
          </a:xfrm>
          <a:prstGeom prst="can">
            <a:avLst>
              <a:gd name="adj" fmla="val 25000"/>
            </a:avLst>
          </a:prstGeom>
          <a:gradFill rotWithShape="1">
            <a:gsLst>
              <a:gs pos="0">
                <a:srgbClr val="5E91E4"/>
              </a:gs>
              <a:gs pos="50000">
                <a:srgbClr val="5E91E4">
                  <a:gamma/>
                  <a:tint val="53725"/>
                  <a:invGamma/>
                </a:srgbClr>
              </a:gs>
              <a:gs pos="100000">
                <a:srgbClr val="5E91E4"/>
              </a:gs>
            </a:gsLst>
            <a:lin ang="2700000" scaled="1"/>
          </a:gradFill>
          <a:ln w="3175">
            <a:solidFill>
              <a:srgbClr val="FFFFFF"/>
            </a:solidFill>
            <a:round/>
            <a:headEnd/>
            <a:tailEnd/>
          </a:ln>
          <a:effectLst/>
        </p:spPr>
        <p:txBody>
          <a:bodyPr wrap="none" anchor="ctr"/>
          <a:lstStyle/>
          <a:p>
            <a:endParaRPr lang="fr-FR"/>
          </a:p>
        </p:txBody>
      </p:sp>
      <p:sp>
        <p:nvSpPr>
          <p:cNvPr id="1073160" name="Rectangle 8"/>
          <p:cNvSpPr>
            <a:spLocks noChangeArrowheads="1"/>
          </p:cNvSpPr>
          <p:nvPr/>
        </p:nvSpPr>
        <p:spPr bwMode="auto">
          <a:xfrm>
            <a:off x="5480050" y="2092325"/>
            <a:ext cx="2454275" cy="698500"/>
          </a:xfrm>
          <a:prstGeom prst="rect">
            <a:avLst/>
          </a:prstGeom>
          <a:gradFill rotWithShape="0">
            <a:gsLst>
              <a:gs pos="0">
                <a:schemeClr val="tx2">
                  <a:gamma/>
                  <a:shade val="63529"/>
                  <a:invGamma/>
                </a:schemeClr>
              </a:gs>
              <a:gs pos="50000">
                <a:schemeClr val="tx2">
                  <a:alpha val="60001"/>
                </a:schemeClr>
              </a:gs>
              <a:gs pos="100000">
                <a:schemeClr val="tx2">
                  <a:gamma/>
                  <a:shade val="63529"/>
                  <a:invGamma/>
                </a:schemeClr>
              </a:gs>
            </a:gsLst>
            <a:lin ang="2700000" scaled="1"/>
          </a:gradFill>
          <a:ln w="12700">
            <a:solidFill>
              <a:schemeClr val="accent2"/>
            </a:solidFill>
            <a:miter lim="800000"/>
            <a:headEnd type="none" w="sm" len="sm"/>
            <a:tailEnd type="none" w="sm" len="sm"/>
          </a:ln>
          <a:effectLst/>
        </p:spPr>
        <p:txBody>
          <a:bodyPr anchor="ctr"/>
          <a:lstStyle/>
          <a:p>
            <a:pPr eaLnBrk="0" hangingPunct="0"/>
            <a:r>
              <a:rPr lang="en-US" sz="1800" b="1">
                <a:latin typeface="Segoe Semibold" pitchFamily="34" charset="0"/>
              </a:rPr>
              <a:t>Application</a:t>
            </a:r>
          </a:p>
        </p:txBody>
      </p:sp>
      <p:sp>
        <p:nvSpPr>
          <p:cNvPr id="1073161" name="Line 9"/>
          <p:cNvSpPr>
            <a:spLocks noChangeShapeType="1"/>
          </p:cNvSpPr>
          <p:nvPr/>
        </p:nvSpPr>
        <p:spPr bwMode="auto">
          <a:xfrm>
            <a:off x="4219575" y="3036888"/>
            <a:ext cx="3957638" cy="0"/>
          </a:xfrm>
          <a:prstGeom prst="line">
            <a:avLst/>
          </a:prstGeom>
          <a:noFill/>
          <a:ln w="25400">
            <a:solidFill>
              <a:srgbClr val="FFFFFF"/>
            </a:solidFill>
            <a:round/>
            <a:headEnd/>
            <a:tailEnd/>
          </a:ln>
          <a:effectLst/>
        </p:spPr>
        <p:txBody>
          <a:bodyPr wrap="none"/>
          <a:lstStyle/>
          <a:p>
            <a:endParaRPr lang="fr-FR"/>
          </a:p>
        </p:txBody>
      </p:sp>
      <p:sp>
        <p:nvSpPr>
          <p:cNvPr id="1073162" name="Text Box 10"/>
          <p:cNvSpPr txBox="1">
            <a:spLocks noChangeArrowheads="1"/>
          </p:cNvSpPr>
          <p:nvPr/>
        </p:nvSpPr>
        <p:spPr bwMode="auto">
          <a:xfrm>
            <a:off x="4151313" y="2763838"/>
            <a:ext cx="1335087" cy="557212"/>
          </a:xfrm>
          <a:prstGeom prst="rect">
            <a:avLst/>
          </a:prstGeom>
          <a:noFill/>
          <a:ln w="3175" algn="ctr">
            <a:noFill/>
            <a:miter lim="800000"/>
            <a:headEnd/>
            <a:tailEnd/>
          </a:ln>
          <a:effectLst/>
        </p:spPr>
        <p:txBody>
          <a:bodyPr wrap="none">
            <a:spAutoFit/>
          </a:bodyPr>
          <a:lstStyle/>
          <a:p>
            <a:r>
              <a:rPr lang="en-US"/>
              <a:t>User Mode</a:t>
            </a:r>
          </a:p>
          <a:p>
            <a:r>
              <a:rPr lang="en-US"/>
              <a:t>Kernel Mode</a:t>
            </a: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6834" name="Rectangle 2"/>
          <p:cNvSpPr>
            <a:spLocks noGrp="1" noChangeArrowheads="1"/>
          </p:cNvSpPr>
          <p:nvPr>
            <p:ph type="title"/>
          </p:nvPr>
        </p:nvSpPr>
        <p:spPr/>
        <p:txBody>
          <a:bodyPr/>
          <a:lstStyle/>
          <a:p>
            <a:r>
              <a:rPr lang="fr-FR" noProof="0" dirty="0" smtClean="0"/>
              <a:t>Sommaire</a:t>
            </a:r>
            <a:endParaRPr lang="fr-FR" noProof="0" dirty="0"/>
          </a:p>
        </p:txBody>
      </p:sp>
      <p:sp>
        <p:nvSpPr>
          <p:cNvPr id="1016835" name="Rectangle 3"/>
          <p:cNvSpPr>
            <a:spLocks noGrp="1" noChangeArrowheads="1"/>
          </p:cNvSpPr>
          <p:nvPr>
            <p:ph type="body" idx="1"/>
          </p:nvPr>
        </p:nvSpPr>
        <p:spPr>
          <a:xfrm>
            <a:off x="381000" y="1417638"/>
            <a:ext cx="8410575" cy="4065587"/>
          </a:xfrm>
        </p:spPr>
        <p:txBody>
          <a:bodyPr/>
          <a:lstStyle/>
          <a:p>
            <a:r>
              <a:rPr lang="fr-FR" noProof="0" dirty="0" smtClean="0"/>
              <a:t>Introduction</a:t>
            </a:r>
          </a:p>
          <a:p>
            <a:r>
              <a:rPr lang="fr-FR" noProof="0" dirty="0" smtClean="0"/>
              <a:t>Processus et Threads</a:t>
            </a:r>
          </a:p>
          <a:p>
            <a:r>
              <a:rPr lang="fr-FR" dirty="0" smtClean="0"/>
              <a:t>Entrées / Sorties et système de fichier</a:t>
            </a:r>
            <a:endParaRPr lang="fr-FR" noProof="0" dirty="0" smtClean="0"/>
          </a:p>
          <a:p>
            <a:r>
              <a:rPr lang="fr-FR" dirty="0" smtClean="0"/>
              <a:t>Gestion de la mémoire</a:t>
            </a:r>
          </a:p>
          <a:p>
            <a:r>
              <a:rPr lang="fr-FR" dirty="0" smtClean="0"/>
              <a:t>Démarrage et arrêt</a:t>
            </a:r>
          </a:p>
          <a:p>
            <a:r>
              <a:rPr lang="fr-FR" dirty="0" smtClean="0"/>
              <a:t>Fiabilité et récupération</a:t>
            </a:r>
          </a:p>
          <a:p>
            <a:r>
              <a:rPr lang="fr-FR" dirty="0" smtClean="0"/>
              <a:t>Sécurité</a:t>
            </a:r>
            <a:endParaRPr lang="fr-FR" noProof="0" dirty="0" smtClean="0"/>
          </a:p>
          <a:p>
            <a:endParaRPr lang="fr-FR" noProof="0" dirty="0"/>
          </a:p>
        </p:txBody>
      </p:sp>
      <p:sp>
        <p:nvSpPr>
          <p:cNvPr id="1016836" name="Rectangle 4"/>
          <p:cNvSpPr>
            <a:spLocks noChangeArrowheads="1"/>
          </p:cNvSpPr>
          <p:nvPr/>
        </p:nvSpPr>
        <p:spPr bwMode="auto">
          <a:xfrm>
            <a:off x="328613" y="1970535"/>
            <a:ext cx="4765675" cy="539750"/>
          </a:xfrm>
          <a:prstGeom prst="rect">
            <a:avLst/>
          </a:prstGeom>
          <a:noFill/>
          <a:ln w="28575" algn="ctr">
            <a:solidFill>
              <a:schemeClr val="folHlink"/>
            </a:solidFill>
            <a:miter lim="800000"/>
            <a:headEnd/>
            <a:tailEnd/>
          </a:ln>
          <a:effectLst/>
        </p:spPr>
        <p:txBody>
          <a:bodyPr wrap="none" anchor="ctr"/>
          <a:lstStyle/>
          <a:p>
            <a:endParaRPr lang="fr-FR"/>
          </a:p>
        </p:txBody>
      </p:sp>
    </p:spTree>
  </p:cSld>
  <p:clrMapOvr>
    <a:masterClrMapping/>
  </p:clrMapOvr>
  <p:transition>
    <p:fade/>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7812" name="Rectangle 4"/>
          <p:cNvSpPr>
            <a:spLocks noGrp="1" noChangeArrowheads="1"/>
          </p:cNvSpPr>
          <p:nvPr>
            <p:ph type="title"/>
          </p:nvPr>
        </p:nvSpPr>
        <p:spPr>
          <a:xfrm>
            <a:off x="381000" y="228600"/>
            <a:ext cx="8382000" cy="646331"/>
          </a:xfrm>
        </p:spPr>
        <p:txBody>
          <a:bodyPr/>
          <a:lstStyle/>
          <a:p>
            <a:r>
              <a:rPr lang="fr-FR" dirty="0" smtClean="0"/>
              <a:t>Vérification de l’intégrité du </a:t>
            </a:r>
            <a:r>
              <a:rPr lang="fr-FR" noProof="0" dirty="0" smtClean="0"/>
              <a:t>code</a:t>
            </a:r>
            <a:endParaRPr lang="fr-FR" noProof="0" dirty="0"/>
          </a:p>
        </p:txBody>
      </p:sp>
      <p:sp>
        <p:nvSpPr>
          <p:cNvPr id="887813" name="Rectangle 5"/>
          <p:cNvSpPr>
            <a:spLocks noGrp="1" noChangeArrowheads="1"/>
          </p:cNvSpPr>
          <p:nvPr>
            <p:ph type="body" idx="1"/>
          </p:nvPr>
        </p:nvSpPr>
        <p:spPr>
          <a:xfrm>
            <a:off x="381000" y="1417638"/>
            <a:ext cx="8410575" cy="5419945"/>
          </a:xfrm>
        </p:spPr>
        <p:txBody>
          <a:bodyPr/>
          <a:lstStyle/>
          <a:p>
            <a:r>
              <a:rPr lang="fr-FR" noProof="0" dirty="0" smtClean="0"/>
              <a:t>L’OS loader et le noyau effectuent les contrôles de signature du code</a:t>
            </a:r>
          </a:p>
          <a:p>
            <a:r>
              <a:rPr lang="fr-FR" noProof="0" dirty="0" smtClean="0"/>
              <a:t>Sur les plateformes 64 bits x64 :</a:t>
            </a:r>
          </a:p>
          <a:p>
            <a:pPr lvl="1"/>
            <a:r>
              <a:rPr lang="fr-FR" sz="2000" noProof="0" dirty="0" smtClean="0"/>
              <a:t>Tout le code en mode </a:t>
            </a:r>
            <a:r>
              <a:rPr lang="fr-FR" sz="2000" i="1" noProof="0" dirty="0" err="1" smtClean="0"/>
              <a:t>kernel</a:t>
            </a:r>
            <a:r>
              <a:rPr lang="fr-FR" sz="2000" noProof="0" dirty="0" smtClean="0"/>
              <a:t> doit être signé pour être chargé</a:t>
            </a:r>
          </a:p>
          <a:p>
            <a:pPr lvl="1"/>
            <a:r>
              <a:rPr lang="fr-FR" sz="2000" noProof="0" dirty="0" smtClean="0"/>
              <a:t>L’identité de tous les binaires en mode </a:t>
            </a:r>
            <a:r>
              <a:rPr lang="fr-FR" sz="2000" i="1" noProof="0" dirty="0" err="1" smtClean="0"/>
              <a:t>kernel</a:t>
            </a:r>
            <a:r>
              <a:rPr lang="fr-FR" sz="2000" noProof="0" dirty="0" smtClean="0"/>
              <a:t> est vérifiée</a:t>
            </a:r>
          </a:p>
          <a:p>
            <a:pPr lvl="1"/>
            <a:r>
              <a:rPr lang="fr-FR" sz="2000" noProof="0" dirty="0" smtClean="0"/>
              <a:t>Génération d’événements d’audit système pour des échecs de contrôle d’intégrité</a:t>
            </a:r>
          </a:p>
          <a:p>
            <a:r>
              <a:rPr lang="fr-FR" noProof="0" dirty="0" smtClean="0"/>
              <a:t>Sur les plateformes 32 bits :</a:t>
            </a:r>
          </a:p>
          <a:p>
            <a:pPr lvl="1"/>
            <a:r>
              <a:rPr lang="fr-FR" sz="2000" dirty="0" smtClean="0"/>
              <a:t>On demande à l’</a:t>
            </a:r>
            <a:r>
              <a:rPr lang="fr-FR" sz="2000" noProof="0" dirty="0" smtClean="0"/>
              <a:t>administrateur s’il accepte d’installer du code </a:t>
            </a:r>
            <a:r>
              <a:rPr lang="fr-FR" sz="2000" i="1" noProof="0" dirty="0" err="1" smtClean="0"/>
              <a:t>kernel</a:t>
            </a:r>
            <a:r>
              <a:rPr lang="fr-FR" sz="2000" i="1" noProof="0" dirty="0" smtClean="0"/>
              <a:t> </a:t>
            </a:r>
            <a:r>
              <a:rPr lang="fr-FR" sz="2000" noProof="0" dirty="0" smtClean="0"/>
              <a:t>non signé</a:t>
            </a:r>
          </a:p>
          <a:p>
            <a:pPr lvl="1"/>
            <a:r>
              <a:rPr lang="fr-FR" sz="2000" noProof="0" dirty="0" smtClean="0"/>
              <a:t>Contrôles lors du chargement effectués sur tous les binaires en mode </a:t>
            </a:r>
            <a:r>
              <a:rPr lang="fr-FR" sz="2000" i="1" noProof="0" dirty="0" err="1" smtClean="0"/>
              <a:t>kernel</a:t>
            </a:r>
            <a:r>
              <a:rPr lang="fr-FR" sz="2000" i="1" dirty="0" smtClean="0"/>
              <a:t> </a:t>
            </a:r>
            <a:r>
              <a:rPr lang="fr-FR" sz="2000" dirty="0" smtClean="0"/>
              <a:t>; le code</a:t>
            </a:r>
            <a:r>
              <a:rPr lang="fr-FR" sz="2000" noProof="0" dirty="0" smtClean="0"/>
              <a:t> non signé est autorisé à se charger</a:t>
            </a:r>
          </a:p>
          <a:p>
            <a:pPr lvl="2"/>
            <a:r>
              <a:rPr lang="fr-FR" sz="1800" noProof="0" dirty="0" smtClean="0"/>
              <a:t>Mais pour afficher un </a:t>
            </a:r>
            <a:r>
              <a:rPr lang="fr-FR" sz="1800" dirty="0" smtClean="0"/>
              <a:t>contenu haute définition, tous les drivers utilisés en mode </a:t>
            </a:r>
            <a:r>
              <a:rPr lang="fr-FR" sz="1800" i="1" noProof="0" dirty="0" err="1" smtClean="0"/>
              <a:t>kernel</a:t>
            </a:r>
            <a:r>
              <a:rPr lang="fr-FR" sz="1800" noProof="0" dirty="0" smtClean="0"/>
              <a:t> doivent être signés</a:t>
            </a:r>
            <a:endParaRPr lang="fr-FR" sz="1800" noProof="0" dirty="0"/>
          </a:p>
        </p:txBody>
      </p:sp>
    </p:spTree>
  </p:cSld>
  <p:clrMapOvr>
    <a:masterClrMapping/>
  </p:clrMapOvr>
  <p:transition>
    <p:fade/>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6788" name="Rectangle 4"/>
          <p:cNvSpPr>
            <a:spLocks noGrp="1" noChangeArrowheads="1"/>
          </p:cNvSpPr>
          <p:nvPr>
            <p:ph type="title"/>
          </p:nvPr>
        </p:nvSpPr>
        <p:spPr/>
        <p:txBody>
          <a:bodyPr/>
          <a:lstStyle/>
          <a:p>
            <a:r>
              <a:rPr lang="fr-FR" noProof="0" dirty="0" smtClean="0"/>
              <a:t>Processus protégés</a:t>
            </a:r>
            <a:endParaRPr lang="fr-FR" noProof="0" dirty="0"/>
          </a:p>
        </p:txBody>
      </p:sp>
      <p:sp>
        <p:nvSpPr>
          <p:cNvPr id="886789" name="Rectangle 5"/>
          <p:cNvSpPr>
            <a:spLocks noGrp="1" noChangeArrowheads="1"/>
          </p:cNvSpPr>
          <p:nvPr>
            <p:ph type="body" idx="1"/>
          </p:nvPr>
        </p:nvSpPr>
        <p:spPr>
          <a:xfrm>
            <a:off x="381000" y="1417638"/>
            <a:ext cx="8410575" cy="5346079"/>
          </a:xfrm>
        </p:spPr>
        <p:txBody>
          <a:bodyPr/>
          <a:lstStyle/>
          <a:p>
            <a:r>
              <a:rPr lang="fr-FR" sz="2000" noProof="0" dirty="0" smtClean="0"/>
              <a:t>Les processus protégés permettent d’éviter les accès non autorisés à un contenu numérique de type multimédia</a:t>
            </a:r>
          </a:p>
          <a:p>
            <a:pPr lvl="1"/>
            <a:r>
              <a:rPr lang="fr-FR" sz="1800" noProof="0" dirty="0" smtClean="0"/>
              <a:t>Peut uniquement être créé à travers les nouvelles API </a:t>
            </a:r>
            <a:r>
              <a:rPr lang="fr-FR" sz="1800" i="1" noProof="0" dirty="0" err="1" smtClean="0"/>
              <a:t>Protected</a:t>
            </a:r>
            <a:r>
              <a:rPr lang="fr-FR" sz="1800" i="1" noProof="0" dirty="0" smtClean="0"/>
              <a:t> Media </a:t>
            </a:r>
            <a:r>
              <a:rPr lang="fr-FR" sz="1800" i="1" noProof="0" dirty="0" err="1" smtClean="0"/>
              <a:t>Path</a:t>
            </a:r>
            <a:r>
              <a:rPr lang="fr-FR" sz="1800" noProof="0" dirty="0" smtClean="0"/>
              <a:t> (fait partie de </a:t>
            </a:r>
            <a:r>
              <a:rPr lang="fr-FR" sz="1800" i="1" noProof="0" dirty="0" smtClean="0"/>
              <a:t>Media </a:t>
            </a:r>
            <a:r>
              <a:rPr lang="fr-FR" sz="1800" i="1" noProof="0" dirty="0" err="1" smtClean="0"/>
              <a:t>Foundation</a:t>
            </a:r>
            <a:r>
              <a:rPr lang="fr-FR" sz="1800" noProof="0" dirty="0" smtClean="0"/>
              <a:t>)</a:t>
            </a:r>
          </a:p>
          <a:p>
            <a:pPr lvl="1"/>
            <a:r>
              <a:rPr lang="fr-FR" sz="1800" noProof="0" dirty="0" smtClean="0"/>
              <a:t>Utilisé pour rendre obligatoire </a:t>
            </a:r>
            <a:r>
              <a:rPr lang="fr-FR" sz="1800" dirty="0" smtClean="0"/>
              <a:t>l’utilisation d’un chemin de confiance vers les périphériques de sortie</a:t>
            </a:r>
            <a:endParaRPr lang="fr-FR" sz="1800" noProof="0" dirty="0" smtClean="0"/>
          </a:p>
          <a:p>
            <a:pPr lvl="1"/>
            <a:r>
              <a:rPr lang="fr-FR" sz="1800" noProof="0" dirty="0" smtClean="0"/>
              <a:t>Seules des images signées peuvent être mappées dans un processus protégé</a:t>
            </a:r>
          </a:p>
          <a:p>
            <a:pPr lvl="2"/>
            <a:r>
              <a:rPr lang="fr-FR" sz="1600" noProof="0" dirty="0" smtClean="0"/>
              <a:t>Les images doivent être signées par Microsoft</a:t>
            </a:r>
          </a:p>
          <a:p>
            <a:pPr lvl="2"/>
            <a:r>
              <a:rPr lang="fr-FR" sz="1600" noProof="0" dirty="0" smtClean="0"/>
              <a:t>Les codecs tiers chargés au sein d’un processus protégé doivent être signés avec le certificat du DRM Windows Media</a:t>
            </a:r>
          </a:p>
          <a:p>
            <a:pPr lvl="1"/>
            <a:r>
              <a:rPr lang="fr-FR" sz="1800" noProof="0" dirty="0" smtClean="0"/>
              <a:t>Les processus standards ont un accès limité aux processus protégés (même avec </a:t>
            </a:r>
            <a:r>
              <a:rPr lang="fr-FR" sz="1800" noProof="0" dirty="0" err="1" smtClean="0"/>
              <a:t>SeDebugPrivilege</a:t>
            </a:r>
            <a:r>
              <a:rPr lang="fr-FR" sz="1800" noProof="0" dirty="0" smtClean="0"/>
              <a:t>)</a:t>
            </a:r>
          </a:p>
          <a:p>
            <a:r>
              <a:rPr lang="fr-FR" sz="2000" noProof="0" dirty="0" smtClean="0"/>
              <a:t>Les drivers en mode </a:t>
            </a:r>
            <a:r>
              <a:rPr lang="fr-FR" sz="2000" i="1" noProof="0" dirty="0" err="1" smtClean="0"/>
              <a:t>kernel</a:t>
            </a:r>
            <a:r>
              <a:rPr lang="fr-FR" sz="2000" i="1" noProof="0" dirty="0" smtClean="0"/>
              <a:t> </a:t>
            </a:r>
            <a:r>
              <a:rPr lang="fr-FR" sz="2000" noProof="0" dirty="0" smtClean="0"/>
              <a:t>peuvent naturellement modifier n’importe quel processus</a:t>
            </a:r>
          </a:p>
          <a:p>
            <a:pPr lvl="1"/>
            <a:r>
              <a:rPr lang="fr-FR" sz="1800" noProof="0" dirty="0" smtClean="0"/>
              <a:t>Tenter de frauder supprime l’accès au contenu haute définition </a:t>
            </a:r>
          </a:p>
          <a:p>
            <a:pPr lvl="1"/>
            <a:r>
              <a:rPr lang="fr-FR" sz="1800" noProof="0" dirty="0" smtClean="0"/>
              <a:t>Les signatures des images chargées dans le chemin sécurisé protègent les clés du DRM</a:t>
            </a:r>
            <a:endParaRPr lang="fr-FR" sz="1800" noProof="0" dirty="0"/>
          </a:p>
        </p:txBody>
      </p:sp>
    </p:spTree>
  </p:cSld>
  <p:clrMapOvr>
    <a:masterClrMapping/>
  </p:clrMapOvr>
  <p:transition advTm="90000">
    <p:fade/>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2690" name="Rectangle 2"/>
          <p:cNvSpPr>
            <a:spLocks noChangeArrowheads="1"/>
          </p:cNvSpPr>
          <p:nvPr/>
        </p:nvSpPr>
        <p:spPr bwMode="auto">
          <a:xfrm>
            <a:off x="5857875" y="1393825"/>
            <a:ext cx="1219200" cy="2019300"/>
          </a:xfrm>
          <a:prstGeom prst="rect">
            <a:avLst/>
          </a:prstGeom>
          <a:gradFill rotWithShape="0">
            <a:gsLst>
              <a:gs pos="0">
                <a:schemeClr val="tx2">
                  <a:gamma/>
                  <a:shade val="63529"/>
                  <a:invGamma/>
                </a:schemeClr>
              </a:gs>
              <a:gs pos="50000">
                <a:schemeClr val="tx2">
                  <a:alpha val="60001"/>
                </a:schemeClr>
              </a:gs>
              <a:gs pos="100000">
                <a:schemeClr val="tx2">
                  <a:gamma/>
                  <a:shade val="63529"/>
                  <a:invGamma/>
                </a:schemeClr>
              </a:gs>
            </a:gsLst>
            <a:lin ang="2700000" scaled="1"/>
          </a:gradFill>
          <a:ln w="12700">
            <a:solidFill>
              <a:schemeClr val="accent2"/>
            </a:solidFill>
            <a:miter lim="800000"/>
            <a:headEnd type="none" w="sm" len="sm"/>
            <a:tailEnd type="none" w="sm" len="sm"/>
          </a:ln>
          <a:effectLst/>
        </p:spPr>
        <p:txBody>
          <a:bodyPr anchor="ctr"/>
          <a:lstStyle/>
          <a:p>
            <a:pPr eaLnBrk="0" hangingPunct="0"/>
            <a:endParaRPr lang="en-US" sz="1800" b="1">
              <a:latin typeface="Segoe Semibold" pitchFamily="34" charset="0"/>
            </a:endParaRPr>
          </a:p>
        </p:txBody>
      </p:sp>
      <p:sp>
        <p:nvSpPr>
          <p:cNvPr id="882716" name="Rectangle 28"/>
          <p:cNvSpPr>
            <a:spLocks noGrp="1" noChangeArrowheads="1"/>
          </p:cNvSpPr>
          <p:nvPr>
            <p:ph type="title"/>
          </p:nvPr>
        </p:nvSpPr>
        <p:spPr/>
        <p:txBody>
          <a:bodyPr/>
          <a:lstStyle/>
          <a:p>
            <a:r>
              <a:rPr lang="fr-FR" noProof="0" smtClean="0"/>
              <a:t>Address Space Load Randomization (ASLR)</a:t>
            </a:r>
            <a:endParaRPr lang="fr-FR" noProof="0"/>
          </a:p>
        </p:txBody>
      </p:sp>
      <p:sp>
        <p:nvSpPr>
          <p:cNvPr id="882717" name="Rectangle 29"/>
          <p:cNvSpPr>
            <a:spLocks noGrp="1" noChangeArrowheads="1"/>
          </p:cNvSpPr>
          <p:nvPr>
            <p:ph type="body" idx="1"/>
          </p:nvPr>
        </p:nvSpPr>
        <p:spPr>
          <a:xfrm>
            <a:off x="381000" y="1417638"/>
            <a:ext cx="4981575" cy="5262979"/>
          </a:xfrm>
        </p:spPr>
        <p:txBody>
          <a:bodyPr/>
          <a:lstStyle/>
          <a:p>
            <a:r>
              <a:rPr lang="fr-FR" sz="2000" noProof="0" dirty="0" smtClean="0"/>
              <a:t>Avant Windows Vista</a:t>
            </a:r>
          </a:p>
          <a:p>
            <a:pPr lvl="1"/>
            <a:r>
              <a:rPr lang="fr-FR" sz="1800" noProof="0" dirty="0" smtClean="0"/>
              <a:t>Les exécutables et les DLL étaient chargés à des emplacements fixes</a:t>
            </a:r>
          </a:p>
          <a:p>
            <a:pPr lvl="1"/>
            <a:r>
              <a:rPr lang="fr-FR" sz="1800" noProof="0" dirty="0" smtClean="0"/>
              <a:t>Les dépassement de buffer reposaient habituellement sur des adresses de fonctions système connues provoquant l’exécution d’un code spécifique</a:t>
            </a:r>
          </a:p>
          <a:p>
            <a:r>
              <a:rPr lang="fr-FR" sz="2000" noProof="0" dirty="0" smtClean="0"/>
              <a:t>Le loader de Windows Vista « base » les modules en l’un des 256 points aléatoires de l’espace d’adressage</a:t>
            </a:r>
          </a:p>
          <a:p>
            <a:pPr lvl="1"/>
            <a:r>
              <a:rPr lang="fr-FR" sz="1800" noProof="0" dirty="0" smtClean="0"/>
              <a:t>Les images du système contiennent maintenant des informations de relocation</a:t>
            </a:r>
          </a:p>
          <a:p>
            <a:pPr lvl="1"/>
            <a:r>
              <a:rPr lang="fr-FR" sz="1800" noProof="0" dirty="0" smtClean="0"/>
              <a:t>La relocation est effectuée une fois par image et partagée au travers des processus</a:t>
            </a:r>
          </a:p>
          <a:p>
            <a:r>
              <a:rPr lang="fr-FR" sz="2000" noProof="0" dirty="0" smtClean="0"/>
              <a:t>Les emplacements de la pile </a:t>
            </a:r>
            <a:r>
              <a:rPr lang="fr-FR" sz="2000" i="1" noProof="0" dirty="0" smtClean="0"/>
              <a:t>User</a:t>
            </a:r>
            <a:r>
              <a:rPr lang="fr-FR" sz="2000" noProof="0" dirty="0" smtClean="0"/>
              <a:t> sont aussi répartis aléatoirement</a:t>
            </a:r>
            <a:endParaRPr lang="fr-FR" sz="2000" noProof="0" dirty="0"/>
          </a:p>
        </p:txBody>
      </p:sp>
      <p:sp>
        <p:nvSpPr>
          <p:cNvPr id="882693" name="Rectangle 5"/>
          <p:cNvSpPr>
            <a:spLocks noChangeArrowheads="1"/>
          </p:cNvSpPr>
          <p:nvPr/>
        </p:nvSpPr>
        <p:spPr bwMode="auto">
          <a:xfrm>
            <a:off x="5857875" y="2579688"/>
            <a:ext cx="1211263" cy="295275"/>
          </a:xfrm>
          <a:prstGeom prst="rect">
            <a:avLst/>
          </a:prstGeom>
          <a:gradFill rotWithShape="0">
            <a:gsLst>
              <a:gs pos="0">
                <a:schemeClr val="hlink">
                  <a:gamma/>
                  <a:shade val="63529"/>
                  <a:invGamma/>
                </a:schemeClr>
              </a:gs>
              <a:gs pos="50000">
                <a:schemeClr val="hlink">
                  <a:alpha val="60001"/>
                </a:schemeClr>
              </a:gs>
              <a:gs pos="100000">
                <a:schemeClr val="hlink">
                  <a:gamma/>
                  <a:shade val="63529"/>
                  <a:invGamma/>
                </a:schemeClr>
              </a:gs>
            </a:gsLst>
            <a:lin ang="2700000" scaled="1"/>
          </a:gradFill>
          <a:ln w="12700">
            <a:solidFill>
              <a:schemeClr val="accent2"/>
            </a:solidFill>
            <a:miter lim="800000"/>
            <a:headEnd type="none" w="sm" len="sm"/>
            <a:tailEnd type="none" w="sm" len="sm"/>
          </a:ln>
          <a:effectLst/>
        </p:spPr>
        <p:txBody>
          <a:bodyPr anchor="ctr"/>
          <a:lstStyle/>
          <a:p>
            <a:pPr eaLnBrk="0" hangingPunct="0"/>
            <a:r>
              <a:rPr lang="en-US" sz="1800" b="1">
                <a:latin typeface="Segoe Semibold" pitchFamily="34" charset="0"/>
              </a:rPr>
              <a:t>Kernel32</a:t>
            </a:r>
          </a:p>
        </p:txBody>
      </p:sp>
      <p:sp>
        <p:nvSpPr>
          <p:cNvPr id="882694" name="Rectangle 6"/>
          <p:cNvSpPr>
            <a:spLocks noChangeArrowheads="1"/>
          </p:cNvSpPr>
          <p:nvPr/>
        </p:nvSpPr>
        <p:spPr bwMode="auto">
          <a:xfrm>
            <a:off x="5857875" y="3121025"/>
            <a:ext cx="1211263" cy="295275"/>
          </a:xfrm>
          <a:prstGeom prst="rect">
            <a:avLst/>
          </a:prstGeom>
          <a:gradFill rotWithShape="0">
            <a:gsLst>
              <a:gs pos="0">
                <a:schemeClr val="hlink">
                  <a:gamma/>
                  <a:shade val="63529"/>
                  <a:invGamma/>
                </a:schemeClr>
              </a:gs>
              <a:gs pos="50000">
                <a:schemeClr val="hlink">
                  <a:alpha val="60001"/>
                </a:schemeClr>
              </a:gs>
              <a:gs pos="100000">
                <a:schemeClr val="hlink">
                  <a:gamma/>
                  <a:shade val="63529"/>
                  <a:invGamma/>
                </a:schemeClr>
              </a:gs>
            </a:gsLst>
            <a:lin ang="2700000" scaled="1"/>
          </a:gradFill>
          <a:ln w="12700">
            <a:solidFill>
              <a:schemeClr val="accent2"/>
            </a:solidFill>
            <a:miter lim="800000"/>
            <a:headEnd type="none" w="sm" len="sm"/>
            <a:tailEnd type="none" w="sm" len="sm"/>
          </a:ln>
          <a:effectLst/>
        </p:spPr>
        <p:txBody>
          <a:bodyPr anchor="ctr"/>
          <a:lstStyle/>
          <a:p>
            <a:pPr eaLnBrk="0" hangingPunct="0"/>
            <a:r>
              <a:rPr lang="en-US" sz="1800" b="1">
                <a:latin typeface="Segoe Semibold" pitchFamily="34" charset="0"/>
              </a:rPr>
              <a:t>NTDLL</a:t>
            </a:r>
          </a:p>
        </p:txBody>
      </p:sp>
      <p:sp>
        <p:nvSpPr>
          <p:cNvPr id="882695" name="Rectangle 7"/>
          <p:cNvSpPr>
            <a:spLocks noChangeArrowheads="1"/>
          </p:cNvSpPr>
          <p:nvPr/>
        </p:nvSpPr>
        <p:spPr bwMode="auto">
          <a:xfrm>
            <a:off x="5857875" y="2273300"/>
            <a:ext cx="1211263" cy="295275"/>
          </a:xfrm>
          <a:prstGeom prst="rect">
            <a:avLst/>
          </a:prstGeom>
          <a:gradFill rotWithShape="0">
            <a:gsLst>
              <a:gs pos="0">
                <a:schemeClr val="hlink">
                  <a:gamma/>
                  <a:shade val="63529"/>
                  <a:invGamma/>
                </a:schemeClr>
              </a:gs>
              <a:gs pos="50000">
                <a:schemeClr val="hlink">
                  <a:alpha val="60001"/>
                </a:schemeClr>
              </a:gs>
              <a:gs pos="100000">
                <a:schemeClr val="hlink">
                  <a:gamma/>
                  <a:shade val="63529"/>
                  <a:invGamma/>
                </a:schemeClr>
              </a:gs>
            </a:gsLst>
            <a:lin ang="2700000" scaled="1"/>
          </a:gradFill>
          <a:ln w="12700">
            <a:solidFill>
              <a:schemeClr val="accent2"/>
            </a:solidFill>
            <a:miter lim="800000"/>
            <a:headEnd type="none" w="sm" len="sm"/>
            <a:tailEnd type="none" w="sm" len="sm"/>
          </a:ln>
          <a:effectLst/>
        </p:spPr>
        <p:txBody>
          <a:bodyPr anchor="ctr"/>
          <a:lstStyle/>
          <a:p>
            <a:pPr eaLnBrk="0" hangingPunct="0"/>
            <a:r>
              <a:rPr lang="en-US" sz="1800" b="1">
                <a:latin typeface="Segoe Semibold" pitchFamily="34" charset="0"/>
              </a:rPr>
              <a:t>User32</a:t>
            </a:r>
          </a:p>
        </p:txBody>
      </p:sp>
      <p:sp>
        <p:nvSpPr>
          <p:cNvPr id="882696" name="Rectangle 8"/>
          <p:cNvSpPr>
            <a:spLocks noChangeArrowheads="1"/>
          </p:cNvSpPr>
          <p:nvPr/>
        </p:nvSpPr>
        <p:spPr bwMode="auto">
          <a:xfrm>
            <a:off x="5857875" y="1622425"/>
            <a:ext cx="1211263" cy="295275"/>
          </a:xfrm>
          <a:prstGeom prst="rect">
            <a:avLst/>
          </a:prstGeom>
          <a:gradFill rotWithShape="0">
            <a:gsLst>
              <a:gs pos="0">
                <a:schemeClr val="hlink">
                  <a:gamma/>
                  <a:shade val="63529"/>
                  <a:invGamma/>
                </a:schemeClr>
              </a:gs>
              <a:gs pos="50000">
                <a:schemeClr val="hlink">
                  <a:alpha val="60001"/>
                </a:schemeClr>
              </a:gs>
              <a:gs pos="100000">
                <a:schemeClr val="hlink">
                  <a:gamma/>
                  <a:shade val="63529"/>
                  <a:invGamma/>
                </a:schemeClr>
              </a:gs>
            </a:gsLst>
            <a:lin ang="2700000" scaled="1"/>
          </a:gradFill>
          <a:ln w="12700">
            <a:solidFill>
              <a:schemeClr val="accent2"/>
            </a:solidFill>
            <a:miter lim="800000"/>
            <a:headEnd type="none" w="sm" len="sm"/>
            <a:tailEnd type="none" w="sm" len="sm"/>
          </a:ln>
          <a:effectLst/>
        </p:spPr>
        <p:txBody>
          <a:bodyPr anchor="ctr"/>
          <a:lstStyle/>
          <a:p>
            <a:pPr eaLnBrk="0" hangingPunct="0"/>
            <a:r>
              <a:rPr lang="en-US" sz="1800" b="1">
                <a:latin typeface="Segoe Semibold" pitchFamily="34" charset="0"/>
              </a:rPr>
              <a:t>Exe</a:t>
            </a:r>
          </a:p>
        </p:txBody>
      </p:sp>
      <p:sp>
        <p:nvSpPr>
          <p:cNvPr id="882697" name="Text Box 9"/>
          <p:cNvSpPr txBox="1">
            <a:spLocks noChangeArrowheads="1"/>
          </p:cNvSpPr>
          <p:nvPr/>
        </p:nvSpPr>
        <p:spPr bwMode="invGray">
          <a:xfrm>
            <a:off x="5792788" y="1020763"/>
            <a:ext cx="1223962" cy="300037"/>
          </a:xfrm>
          <a:prstGeom prst="rect">
            <a:avLst/>
          </a:prstGeom>
          <a:noFill/>
          <a:ln w="28575" algn="ctr">
            <a:noFill/>
            <a:miter lim="800000"/>
            <a:headEnd/>
            <a:tailEnd/>
          </a:ln>
          <a:effectLst/>
        </p:spPr>
        <p:txBody>
          <a:bodyPr>
            <a:spAutoFit/>
          </a:bodyPr>
          <a:lstStyle/>
          <a:p>
            <a:r>
              <a:rPr lang="en-US">
                <a:effectLst>
                  <a:outerShdw blurRad="38100" dist="38100" dir="2700000" algn="tl">
                    <a:srgbClr val="000000"/>
                  </a:outerShdw>
                </a:effectLst>
              </a:rPr>
              <a:t>XP1</a:t>
            </a:r>
          </a:p>
        </p:txBody>
      </p:sp>
      <p:sp>
        <p:nvSpPr>
          <p:cNvPr id="882698" name="Rectangle 10"/>
          <p:cNvSpPr>
            <a:spLocks noChangeArrowheads="1"/>
          </p:cNvSpPr>
          <p:nvPr/>
        </p:nvSpPr>
        <p:spPr bwMode="auto">
          <a:xfrm>
            <a:off x="7602538" y="1403350"/>
            <a:ext cx="1227137" cy="2019300"/>
          </a:xfrm>
          <a:prstGeom prst="rect">
            <a:avLst/>
          </a:prstGeom>
          <a:gradFill rotWithShape="0">
            <a:gsLst>
              <a:gs pos="0">
                <a:schemeClr val="tx2">
                  <a:gamma/>
                  <a:shade val="63529"/>
                  <a:invGamma/>
                </a:schemeClr>
              </a:gs>
              <a:gs pos="50000">
                <a:schemeClr val="tx2">
                  <a:alpha val="60001"/>
                </a:schemeClr>
              </a:gs>
              <a:gs pos="100000">
                <a:schemeClr val="tx2">
                  <a:gamma/>
                  <a:shade val="63529"/>
                  <a:invGamma/>
                </a:schemeClr>
              </a:gs>
            </a:gsLst>
            <a:lin ang="2700000" scaled="1"/>
          </a:gradFill>
          <a:ln w="12700">
            <a:solidFill>
              <a:schemeClr val="accent2"/>
            </a:solidFill>
            <a:miter lim="800000"/>
            <a:headEnd type="none" w="sm" len="sm"/>
            <a:tailEnd type="none" w="sm" len="sm"/>
          </a:ln>
          <a:effectLst/>
        </p:spPr>
        <p:txBody>
          <a:bodyPr anchor="ctr"/>
          <a:lstStyle/>
          <a:p>
            <a:pPr eaLnBrk="0" hangingPunct="0"/>
            <a:endParaRPr lang="en-US" sz="1800" b="1">
              <a:latin typeface="Segoe Semibold" pitchFamily="34" charset="0"/>
            </a:endParaRPr>
          </a:p>
        </p:txBody>
      </p:sp>
      <p:sp>
        <p:nvSpPr>
          <p:cNvPr id="882699" name="Rectangle 11"/>
          <p:cNvSpPr>
            <a:spLocks noChangeArrowheads="1"/>
          </p:cNvSpPr>
          <p:nvPr/>
        </p:nvSpPr>
        <p:spPr bwMode="auto">
          <a:xfrm>
            <a:off x="7602538" y="2589213"/>
            <a:ext cx="1211262" cy="295275"/>
          </a:xfrm>
          <a:prstGeom prst="rect">
            <a:avLst/>
          </a:prstGeom>
          <a:gradFill rotWithShape="0">
            <a:gsLst>
              <a:gs pos="0">
                <a:schemeClr val="hlink">
                  <a:gamma/>
                  <a:shade val="63529"/>
                  <a:invGamma/>
                </a:schemeClr>
              </a:gs>
              <a:gs pos="50000">
                <a:schemeClr val="hlink">
                  <a:alpha val="60001"/>
                </a:schemeClr>
              </a:gs>
              <a:gs pos="100000">
                <a:schemeClr val="hlink">
                  <a:gamma/>
                  <a:shade val="63529"/>
                  <a:invGamma/>
                </a:schemeClr>
              </a:gs>
            </a:gsLst>
            <a:lin ang="2700000" scaled="1"/>
          </a:gradFill>
          <a:ln w="12700">
            <a:solidFill>
              <a:schemeClr val="accent2"/>
            </a:solidFill>
            <a:miter lim="800000"/>
            <a:headEnd type="none" w="sm" len="sm"/>
            <a:tailEnd type="none" w="sm" len="sm"/>
          </a:ln>
          <a:effectLst/>
        </p:spPr>
        <p:txBody>
          <a:bodyPr anchor="ctr"/>
          <a:lstStyle/>
          <a:p>
            <a:pPr eaLnBrk="0" hangingPunct="0"/>
            <a:r>
              <a:rPr lang="en-US" sz="1800" b="1">
                <a:latin typeface="Segoe Semibold" pitchFamily="34" charset="0"/>
              </a:rPr>
              <a:t>Kernel32</a:t>
            </a:r>
          </a:p>
        </p:txBody>
      </p:sp>
      <p:sp>
        <p:nvSpPr>
          <p:cNvPr id="882700" name="Rectangle 12"/>
          <p:cNvSpPr>
            <a:spLocks noChangeArrowheads="1"/>
          </p:cNvSpPr>
          <p:nvPr/>
        </p:nvSpPr>
        <p:spPr bwMode="auto">
          <a:xfrm>
            <a:off x="7602538" y="3130550"/>
            <a:ext cx="1211262" cy="295275"/>
          </a:xfrm>
          <a:prstGeom prst="rect">
            <a:avLst/>
          </a:prstGeom>
          <a:gradFill rotWithShape="0">
            <a:gsLst>
              <a:gs pos="0">
                <a:schemeClr val="hlink">
                  <a:gamma/>
                  <a:shade val="63529"/>
                  <a:invGamma/>
                </a:schemeClr>
              </a:gs>
              <a:gs pos="50000">
                <a:schemeClr val="hlink">
                  <a:alpha val="60001"/>
                </a:schemeClr>
              </a:gs>
              <a:gs pos="100000">
                <a:schemeClr val="hlink">
                  <a:gamma/>
                  <a:shade val="63529"/>
                  <a:invGamma/>
                </a:schemeClr>
              </a:gs>
            </a:gsLst>
            <a:lin ang="2700000" scaled="1"/>
          </a:gradFill>
          <a:ln w="12700">
            <a:solidFill>
              <a:schemeClr val="accent2"/>
            </a:solidFill>
            <a:miter lim="800000"/>
            <a:headEnd type="none" w="sm" len="sm"/>
            <a:tailEnd type="none" w="sm" len="sm"/>
          </a:ln>
          <a:effectLst/>
        </p:spPr>
        <p:txBody>
          <a:bodyPr anchor="ctr"/>
          <a:lstStyle/>
          <a:p>
            <a:pPr eaLnBrk="0" hangingPunct="0"/>
            <a:r>
              <a:rPr lang="en-US" sz="1800" b="1">
                <a:latin typeface="Segoe Semibold" pitchFamily="34" charset="0"/>
              </a:rPr>
              <a:t>NTDLL</a:t>
            </a:r>
          </a:p>
        </p:txBody>
      </p:sp>
      <p:sp>
        <p:nvSpPr>
          <p:cNvPr id="882701" name="Rectangle 13"/>
          <p:cNvSpPr>
            <a:spLocks noChangeArrowheads="1"/>
          </p:cNvSpPr>
          <p:nvPr/>
        </p:nvSpPr>
        <p:spPr bwMode="auto">
          <a:xfrm>
            <a:off x="7602538" y="2282825"/>
            <a:ext cx="1211262" cy="295275"/>
          </a:xfrm>
          <a:prstGeom prst="rect">
            <a:avLst/>
          </a:prstGeom>
          <a:gradFill rotWithShape="0">
            <a:gsLst>
              <a:gs pos="0">
                <a:schemeClr val="hlink">
                  <a:gamma/>
                  <a:shade val="63529"/>
                  <a:invGamma/>
                </a:schemeClr>
              </a:gs>
              <a:gs pos="50000">
                <a:schemeClr val="hlink">
                  <a:alpha val="60001"/>
                </a:schemeClr>
              </a:gs>
              <a:gs pos="100000">
                <a:schemeClr val="hlink">
                  <a:gamma/>
                  <a:shade val="63529"/>
                  <a:invGamma/>
                </a:schemeClr>
              </a:gs>
            </a:gsLst>
            <a:lin ang="2700000" scaled="1"/>
          </a:gradFill>
          <a:ln w="12700">
            <a:solidFill>
              <a:schemeClr val="accent2"/>
            </a:solidFill>
            <a:miter lim="800000"/>
            <a:headEnd type="none" w="sm" len="sm"/>
            <a:tailEnd type="none" w="sm" len="sm"/>
          </a:ln>
          <a:effectLst/>
        </p:spPr>
        <p:txBody>
          <a:bodyPr anchor="ctr"/>
          <a:lstStyle/>
          <a:p>
            <a:pPr eaLnBrk="0" hangingPunct="0"/>
            <a:r>
              <a:rPr lang="en-US" sz="1800" b="1">
                <a:latin typeface="Segoe Semibold" pitchFamily="34" charset="0"/>
              </a:rPr>
              <a:t>User32</a:t>
            </a:r>
          </a:p>
        </p:txBody>
      </p:sp>
      <p:sp>
        <p:nvSpPr>
          <p:cNvPr id="882702" name="Rectangle 14"/>
          <p:cNvSpPr>
            <a:spLocks noChangeArrowheads="1"/>
          </p:cNvSpPr>
          <p:nvPr/>
        </p:nvSpPr>
        <p:spPr bwMode="auto">
          <a:xfrm>
            <a:off x="7602538" y="1631950"/>
            <a:ext cx="1211262" cy="295275"/>
          </a:xfrm>
          <a:prstGeom prst="rect">
            <a:avLst/>
          </a:prstGeom>
          <a:gradFill rotWithShape="0">
            <a:gsLst>
              <a:gs pos="0">
                <a:schemeClr val="hlink">
                  <a:gamma/>
                  <a:shade val="63529"/>
                  <a:invGamma/>
                </a:schemeClr>
              </a:gs>
              <a:gs pos="50000">
                <a:schemeClr val="hlink">
                  <a:alpha val="60001"/>
                </a:schemeClr>
              </a:gs>
              <a:gs pos="100000">
                <a:schemeClr val="hlink">
                  <a:gamma/>
                  <a:shade val="63529"/>
                  <a:invGamma/>
                </a:schemeClr>
              </a:gs>
            </a:gsLst>
            <a:lin ang="2700000" scaled="1"/>
          </a:gradFill>
          <a:ln w="12700">
            <a:solidFill>
              <a:schemeClr val="accent2"/>
            </a:solidFill>
            <a:miter lim="800000"/>
            <a:headEnd type="none" w="sm" len="sm"/>
            <a:tailEnd type="none" w="sm" len="sm"/>
          </a:ln>
          <a:effectLst/>
        </p:spPr>
        <p:txBody>
          <a:bodyPr anchor="ctr"/>
          <a:lstStyle/>
          <a:p>
            <a:pPr eaLnBrk="0" hangingPunct="0"/>
            <a:r>
              <a:rPr lang="en-US" sz="1800" b="1">
                <a:latin typeface="Segoe Semibold" pitchFamily="34" charset="0"/>
              </a:rPr>
              <a:t>Exe</a:t>
            </a:r>
          </a:p>
        </p:txBody>
      </p:sp>
      <p:sp>
        <p:nvSpPr>
          <p:cNvPr id="882703" name="Text Box 15"/>
          <p:cNvSpPr txBox="1">
            <a:spLocks noChangeArrowheads="1"/>
          </p:cNvSpPr>
          <p:nvPr/>
        </p:nvSpPr>
        <p:spPr bwMode="invGray">
          <a:xfrm>
            <a:off x="7537450" y="1030288"/>
            <a:ext cx="1223963" cy="300037"/>
          </a:xfrm>
          <a:prstGeom prst="rect">
            <a:avLst/>
          </a:prstGeom>
          <a:noFill/>
          <a:ln w="28575" algn="ctr">
            <a:noFill/>
            <a:miter lim="800000"/>
            <a:headEnd/>
            <a:tailEnd/>
          </a:ln>
          <a:effectLst/>
        </p:spPr>
        <p:txBody>
          <a:bodyPr>
            <a:spAutoFit/>
          </a:bodyPr>
          <a:lstStyle/>
          <a:p>
            <a:r>
              <a:rPr lang="en-US">
                <a:effectLst>
                  <a:outerShdw blurRad="38100" dist="38100" dir="2700000" algn="tl">
                    <a:srgbClr val="000000"/>
                  </a:outerShdw>
                </a:effectLst>
              </a:rPr>
              <a:t>XP2</a:t>
            </a:r>
          </a:p>
        </p:txBody>
      </p:sp>
      <p:sp>
        <p:nvSpPr>
          <p:cNvPr id="882704" name="Rectangle 16"/>
          <p:cNvSpPr>
            <a:spLocks noChangeArrowheads="1"/>
          </p:cNvSpPr>
          <p:nvPr/>
        </p:nvSpPr>
        <p:spPr bwMode="auto">
          <a:xfrm>
            <a:off x="5918200" y="4187825"/>
            <a:ext cx="1219200" cy="2019300"/>
          </a:xfrm>
          <a:prstGeom prst="rect">
            <a:avLst/>
          </a:prstGeom>
          <a:gradFill rotWithShape="0">
            <a:gsLst>
              <a:gs pos="0">
                <a:srgbClr val="BC5E00">
                  <a:gamma/>
                  <a:shade val="63529"/>
                  <a:invGamma/>
                </a:srgbClr>
              </a:gs>
              <a:gs pos="50000">
                <a:srgbClr val="BC5E00">
                  <a:alpha val="60001"/>
                </a:srgbClr>
              </a:gs>
              <a:gs pos="100000">
                <a:srgbClr val="BC5E00">
                  <a:gamma/>
                  <a:shade val="63529"/>
                  <a:invGamma/>
                </a:srgbClr>
              </a:gs>
            </a:gsLst>
            <a:lin ang="2700000" scaled="1"/>
          </a:gradFill>
          <a:ln w="12700">
            <a:solidFill>
              <a:schemeClr val="accent2"/>
            </a:solidFill>
            <a:miter lim="800000"/>
            <a:headEnd type="none" w="sm" len="sm"/>
            <a:tailEnd type="none" w="sm" len="sm"/>
          </a:ln>
          <a:effectLst/>
        </p:spPr>
        <p:txBody>
          <a:bodyPr anchor="ctr"/>
          <a:lstStyle/>
          <a:p>
            <a:pPr eaLnBrk="0" hangingPunct="0"/>
            <a:endParaRPr lang="en-US" sz="1800" b="1">
              <a:latin typeface="Segoe Semibold" pitchFamily="34" charset="0"/>
            </a:endParaRPr>
          </a:p>
        </p:txBody>
      </p:sp>
      <p:sp>
        <p:nvSpPr>
          <p:cNvPr id="882705" name="Rectangle 17"/>
          <p:cNvSpPr>
            <a:spLocks noChangeArrowheads="1"/>
          </p:cNvSpPr>
          <p:nvPr/>
        </p:nvSpPr>
        <p:spPr bwMode="auto">
          <a:xfrm>
            <a:off x="5918200" y="5516563"/>
            <a:ext cx="1211263" cy="295275"/>
          </a:xfrm>
          <a:prstGeom prst="rect">
            <a:avLst/>
          </a:prstGeom>
          <a:gradFill rotWithShape="0">
            <a:gsLst>
              <a:gs pos="0">
                <a:schemeClr val="hlink">
                  <a:gamma/>
                  <a:shade val="63529"/>
                  <a:invGamma/>
                </a:schemeClr>
              </a:gs>
              <a:gs pos="50000">
                <a:schemeClr val="hlink">
                  <a:alpha val="60001"/>
                </a:schemeClr>
              </a:gs>
              <a:gs pos="100000">
                <a:schemeClr val="hlink">
                  <a:gamma/>
                  <a:shade val="63529"/>
                  <a:invGamma/>
                </a:schemeClr>
              </a:gs>
            </a:gsLst>
            <a:lin ang="2700000" scaled="1"/>
          </a:gradFill>
          <a:ln w="12700">
            <a:solidFill>
              <a:schemeClr val="accent2"/>
            </a:solidFill>
            <a:miter lim="800000"/>
            <a:headEnd type="none" w="sm" len="sm"/>
            <a:tailEnd type="none" w="sm" len="sm"/>
          </a:ln>
          <a:effectLst/>
        </p:spPr>
        <p:txBody>
          <a:bodyPr anchor="ctr"/>
          <a:lstStyle/>
          <a:p>
            <a:pPr eaLnBrk="0" hangingPunct="0"/>
            <a:r>
              <a:rPr lang="en-US" sz="1800" b="1">
                <a:latin typeface="Segoe Semibold" pitchFamily="34" charset="0"/>
              </a:rPr>
              <a:t>Kernel32</a:t>
            </a:r>
          </a:p>
        </p:txBody>
      </p:sp>
      <p:sp>
        <p:nvSpPr>
          <p:cNvPr id="882706" name="Rectangle 18"/>
          <p:cNvSpPr>
            <a:spLocks noChangeArrowheads="1"/>
          </p:cNvSpPr>
          <p:nvPr/>
        </p:nvSpPr>
        <p:spPr bwMode="auto">
          <a:xfrm>
            <a:off x="5918200" y="5811838"/>
            <a:ext cx="1211263" cy="295275"/>
          </a:xfrm>
          <a:prstGeom prst="rect">
            <a:avLst/>
          </a:prstGeom>
          <a:gradFill rotWithShape="0">
            <a:gsLst>
              <a:gs pos="0">
                <a:schemeClr val="hlink">
                  <a:gamma/>
                  <a:shade val="63529"/>
                  <a:invGamma/>
                </a:schemeClr>
              </a:gs>
              <a:gs pos="50000">
                <a:schemeClr val="hlink">
                  <a:alpha val="60001"/>
                </a:schemeClr>
              </a:gs>
              <a:gs pos="100000">
                <a:schemeClr val="hlink">
                  <a:gamma/>
                  <a:shade val="63529"/>
                  <a:invGamma/>
                </a:schemeClr>
              </a:gs>
            </a:gsLst>
            <a:lin ang="2700000" scaled="1"/>
          </a:gradFill>
          <a:ln w="12700">
            <a:solidFill>
              <a:schemeClr val="accent2"/>
            </a:solidFill>
            <a:miter lim="800000"/>
            <a:headEnd type="none" w="sm" len="sm"/>
            <a:tailEnd type="none" w="sm" len="sm"/>
          </a:ln>
          <a:effectLst/>
        </p:spPr>
        <p:txBody>
          <a:bodyPr anchor="ctr"/>
          <a:lstStyle/>
          <a:p>
            <a:pPr eaLnBrk="0" hangingPunct="0"/>
            <a:r>
              <a:rPr lang="en-US" sz="1800" b="1">
                <a:latin typeface="Segoe Semibold" pitchFamily="34" charset="0"/>
              </a:rPr>
              <a:t>NTDLL</a:t>
            </a:r>
          </a:p>
        </p:txBody>
      </p:sp>
      <p:sp>
        <p:nvSpPr>
          <p:cNvPr id="882707" name="Rectangle 19"/>
          <p:cNvSpPr>
            <a:spLocks noChangeArrowheads="1"/>
          </p:cNvSpPr>
          <p:nvPr/>
        </p:nvSpPr>
        <p:spPr bwMode="auto">
          <a:xfrm>
            <a:off x="5918200" y="5210175"/>
            <a:ext cx="1211263" cy="295275"/>
          </a:xfrm>
          <a:prstGeom prst="rect">
            <a:avLst/>
          </a:prstGeom>
          <a:gradFill rotWithShape="0">
            <a:gsLst>
              <a:gs pos="0">
                <a:schemeClr val="hlink">
                  <a:gamma/>
                  <a:shade val="63529"/>
                  <a:invGamma/>
                </a:schemeClr>
              </a:gs>
              <a:gs pos="50000">
                <a:schemeClr val="hlink">
                  <a:alpha val="60001"/>
                </a:schemeClr>
              </a:gs>
              <a:gs pos="100000">
                <a:schemeClr val="hlink">
                  <a:gamma/>
                  <a:shade val="63529"/>
                  <a:invGamma/>
                </a:schemeClr>
              </a:gs>
            </a:gsLst>
            <a:lin ang="2700000" scaled="1"/>
          </a:gradFill>
          <a:ln w="12700">
            <a:solidFill>
              <a:schemeClr val="accent2"/>
            </a:solidFill>
            <a:miter lim="800000"/>
            <a:headEnd type="none" w="sm" len="sm"/>
            <a:tailEnd type="none" w="sm" len="sm"/>
          </a:ln>
          <a:effectLst/>
        </p:spPr>
        <p:txBody>
          <a:bodyPr anchor="ctr"/>
          <a:lstStyle/>
          <a:p>
            <a:pPr eaLnBrk="0" hangingPunct="0"/>
            <a:r>
              <a:rPr lang="en-US" sz="1800" b="1">
                <a:latin typeface="Segoe Semibold" pitchFamily="34" charset="0"/>
              </a:rPr>
              <a:t>User32</a:t>
            </a:r>
          </a:p>
        </p:txBody>
      </p:sp>
      <p:sp>
        <p:nvSpPr>
          <p:cNvPr id="882708" name="Rectangle 20"/>
          <p:cNvSpPr>
            <a:spLocks noChangeArrowheads="1"/>
          </p:cNvSpPr>
          <p:nvPr/>
        </p:nvSpPr>
        <p:spPr bwMode="auto">
          <a:xfrm>
            <a:off x="5918200" y="4351338"/>
            <a:ext cx="1211263" cy="295275"/>
          </a:xfrm>
          <a:prstGeom prst="rect">
            <a:avLst/>
          </a:prstGeom>
          <a:gradFill rotWithShape="0">
            <a:gsLst>
              <a:gs pos="0">
                <a:schemeClr val="hlink">
                  <a:gamma/>
                  <a:shade val="63529"/>
                  <a:invGamma/>
                </a:schemeClr>
              </a:gs>
              <a:gs pos="50000">
                <a:schemeClr val="hlink">
                  <a:alpha val="60001"/>
                </a:schemeClr>
              </a:gs>
              <a:gs pos="100000">
                <a:schemeClr val="hlink">
                  <a:gamma/>
                  <a:shade val="63529"/>
                  <a:invGamma/>
                </a:schemeClr>
              </a:gs>
            </a:gsLst>
            <a:lin ang="2700000" scaled="1"/>
          </a:gradFill>
          <a:ln w="12700">
            <a:solidFill>
              <a:schemeClr val="accent2"/>
            </a:solidFill>
            <a:miter lim="800000"/>
            <a:headEnd type="none" w="sm" len="sm"/>
            <a:tailEnd type="none" w="sm" len="sm"/>
          </a:ln>
          <a:effectLst/>
        </p:spPr>
        <p:txBody>
          <a:bodyPr anchor="ctr"/>
          <a:lstStyle/>
          <a:p>
            <a:pPr eaLnBrk="0" hangingPunct="0"/>
            <a:r>
              <a:rPr lang="en-US" sz="1800" b="1">
                <a:latin typeface="Segoe Semibold" pitchFamily="34" charset="0"/>
              </a:rPr>
              <a:t>Exe</a:t>
            </a:r>
          </a:p>
        </p:txBody>
      </p:sp>
      <p:sp>
        <p:nvSpPr>
          <p:cNvPr id="882709" name="Text Box 21"/>
          <p:cNvSpPr txBox="1">
            <a:spLocks noChangeArrowheads="1"/>
          </p:cNvSpPr>
          <p:nvPr/>
        </p:nvSpPr>
        <p:spPr bwMode="invGray">
          <a:xfrm>
            <a:off x="5853113" y="3814763"/>
            <a:ext cx="1223962" cy="300037"/>
          </a:xfrm>
          <a:prstGeom prst="rect">
            <a:avLst/>
          </a:prstGeom>
          <a:noFill/>
          <a:ln w="28575" algn="ctr">
            <a:noFill/>
            <a:miter lim="800000"/>
            <a:headEnd/>
            <a:tailEnd/>
          </a:ln>
          <a:effectLst/>
        </p:spPr>
        <p:txBody>
          <a:bodyPr>
            <a:spAutoFit/>
          </a:bodyPr>
          <a:lstStyle/>
          <a:p>
            <a:r>
              <a:rPr lang="en-US">
                <a:effectLst>
                  <a:outerShdw blurRad="38100" dist="38100" dir="2700000" algn="tl">
                    <a:srgbClr val="000000"/>
                  </a:outerShdw>
                </a:effectLst>
              </a:rPr>
              <a:t>Vista1</a:t>
            </a:r>
          </a:p>
        </p:txBody>
      </p:sp>
      <p:sp>
        <p:nvSpPr>
          <p:cNvPr id="882710" name="Rectangle 22"/>
          <p:cNvSpPr>
            <a:spLocks noChangeArrowheads="1"/>
          </p:cNvSpPr>
          <p:nvPr/>
        </p:nvSpPr>
        <p:spPr bwMode="auto">
          <a:xfrm>
            <a:off x="7612063" y="4206875"/>
            <a:ext cx="1219200" cy="2019300"/>
          </a:xfrm>
          <a:prstGeom prst="rect">
            <a:avLst/>
          </a:prstGeom>
          <a:gradFill rotWithShape="0">
            <a:gsLst>
              <a:gs pos="0">
                <a:srgbClr val="BC5E00">
                  <a:gamma/>
                  <a:shade val="63529"/>
                  <a:invGamma/>
                </a:srgbClr>
              </a:gs>
              <a:gs pos="50000">
                <a:srgbClr val="BC5E00">
                  <a:alpha val="60001"/>
                </a:srgbClr>
              </a:gs>
              <a:gs pos="100000">
                <a:srgbClr val="BC5E00">
                  <a:gamma/>
                  <a:shade val="63529"/>
                  <a:invGamma/>
                </a:srgbClr>
              </a:gs>
            </a:gsLst>
            <a:lin ang="2700000" scaled="1"/>
          </a:gradFill>
          <a:ln w="12700">
            <a:solidFill>
              <a:schemeClr val="accent2"/>
            </a:solidFill>
            <a:miter lim="800000"/>
            <a:headEnd type="none" w="sm" len="sm"/>
            <a:tailEnd type="none" w="sm" len="sm"/>
          </a:ln>
          <a:effectLst/>
        </p:spPr>
        <p:txBody>
          <a:bodyPr anchor="ctr"/>
          <a:lstStyle/>
          <a:p>
            <a:pPr eaLnBrk="0" hangingPunct="0"/>
            <a:endParaRPr lang="en-US" sz="1800" b="1">
              <a:latin typeface="Segoe Semibold" pitchFamily="34" charset="0"/>
            </a:endParaRPr>
          </a:p>
        </p:txBody>
      </p:sp>
      <p:sp>
        <p:nvSpPr>
          <p:cNvPr id="882711" name="Rectangle 23"/>
          <p:cNvSpPr>
            <a:spLocks noChangeArrowheads="1"/>
          </p:cNvSpPr>
          <p:nvPr/>
        </p:nvSpPr>
        <p:spPr bwMode="auto">
          <a:xfrm>
            <a:off x="7612063" y="5305425"/>
            <a:ext cx="1211262" cy="295275"/>
          </a:xfrm>
          <a:prstGeom prst="rect">
            <a:avLst/>
          </a:prstGeom>
          <a:gradFill rotWithShape="0">
            <a:gsLst>
              <a:gs pos="0">
                <a:schemeClr val="hlink">
                  <a:gamma/>
                  <a:shade val="63529"/>
                  <a:invGamma/>
                </a:schemeClr>
              </a:gs>
              <a:gs pos="50000">
                <a:schemeClr val="hlink">
                  <a:alpha val="60001"/>
                </a:schemeClr>
              </a:gs>
              <a:gs pos="100000">
                <a:schemeClr val="hlink">
                  <a:gamma/>
                  <a:shade val="63529"/>
                  <a:invGamma/>
                </a:schemeClr>
              </a:gs>
            </a:gsLst>
            <a:lin ang="2700000" scaled="1"/>
          </a:gradFill>
          <a:ln w="12700">
            <a:solidFill>
              <a:schemeClr val="accent2"/>
            </a:solidFill>
            <a:miter lim="800000"/>
            <a:headEnd type="none" w="sm" len="sm"/>
            <a:tailEnd type="none" w="sm" len="sm"/>
          </a:ln>
          <a:effectLst/>
        </p:spPr>
        <p:txBody>
          <a:bodyPr anchor="ctr"/>
          <a:lstStyle/>
          <a:p>
            <a:pPr eaLnBrk="0" hangingPunct="0"/>
            <a:r>
              <a:rPr lang="en-US" sz="1800" b="1">
                <a:latin typeface="Segoe Semibold" pitchFamily="34" charset="0"/>
              </a:rPr>
              <a:t>Kernel32</a:t>
            </a:r>
          </a:p>
        </p:txBody>
      </p:sp>
      <p:sp>
        <p:nvSpPr>
          <p:cNvPr id="882712" name="Rectangle 24"/>
          <p:cNvSpPr>
            <a:spLocks noChangeArrowheads="1"/>
          </p:cNvSpPr>
          <p:nvPr/>
        </p:nvSpPr>
        <p:spPr bwMode="auto">
          <a:xfrm>
            <a:off x="7612063" y="5600700"/>
            <a:ext cx="1211262" cy="295275"/>
          </a:xfrm>
          <a:prstGeom prst="rect">
            <a:avLst/>
          </a:prstGeom>
          <a:gradFill rotWithShape="0">
            <a:gsLst>
              <a:gs pos="0">
                <a:schemeClr val="hlink">
                  <a:gamma/>
                  <a:shade val="63529"/>
                  <a:invGamma/>
                </a:schemeClr>
              </a:gs>
              <a:gs pos="50000">
                <a:schemeClr val="hlink">
                  <a:alpha val="60001"/>
                </a:schemeClr>
              </a:gs>
              <a:gs pos="100000">
                <a:schemeClr val="hlink">
                  <a:gamma/>
                  <a:shade val="63529"/>
                  <a:invGamma/>
                </a:schemeClr>
              </a:gs>
            </a:gsLst>
            <a:lin ang="2700000" scaled="1"/>
          </a:gradFill>
          <a:ln w="12700">
            <a:solidFill>
              <a:schemeClr val="accent2"/>
            </a:solidFill>
            <a:miter lim="800000"/>
            <a:headEnd type="none" w="sm" len="sm"/>
            <a:tailEnd type="none" w="sm" len="sm"/>
          </a:ln>
          <a:effectLst/>
        </p:spPr>
        <p:txBody>
          <a:bodyPr anchor="ctr"/>
          <a:lstStyle/>
          <a:p>
            <a:pPr eaLnBrk="0" hangingPunct="0"/>
            <a:r>
              <a:rPr lang="en-US" sz="1800" b="1">
                <a:latin typeface="Segoe Semibold" pitchFamily="34" charset="0"/>
              </a:rPr>
              <a:t>NTDLL</a:t>
            </a:r>
          </a:p>
        </p:txBody>
      </p:sp>
      <p:sp>
        <p:nvSpPr>
          <p:cNvPr id="882713" name="Rectangle 25"/>
          <p:cNvSpPr>
            <a:spLocks noChangeArrowheads="1"/>
          </p:cNvSpPr>
          <p:nvPr/>
        </p:nvSpPr>
        <p:spPr bwMode="auto">
          <a:xfrm>
            <a:off x="7612063" y="4999038"/>
            <a:ext cx="1211262" cy="295275"/>
          </a:xfrm>
          <a:prstGeom prst="rect">
            <a:avLst/>
          </a:prstGeom>
          <a:gradFill rotWithShape="0">
            <a:gsLst>
              <a:gs pos="0">
                <a:schemeClr val="hlink">
                  <a:gamma/>
                  <a:shade val="63529"/>
                  <a:invGamma/>
                </a:schemeClr>
              </a:gs>
              <a:gs pos="50000">
                <a:schemeClr val="hlink">
                  <a:alpha val="60001"/>
                </a:schemeClr>
              </a:gs>
              <a:gs pos="100000">
                <a:schemeClr val="hlink">
                  <a:gamma/>
                  <a:shade val="63529"/>
                  <a:invGamma/>
                </a:schemeClr>
              </a:gs>
            </a:gsLst>
            <a:lin ang="2700000" scaled="1"/>
          </a:gradFill>
          <a:ln w="12700">
            <a:solidFill>
              <a:schemeClr val="accent2"/>
            </a:solidFill>
            <a:miter lim="800000"/>
            <a:headEnd type="none" w="sm" len="sm"/>
            <a:tailEnd type="none" w="sm" len="sm"/>
          </a:ln>
          <a:effectLst/>
        </p:spPr>
        <p:txBody>
          <a:bodyPr anchor="ctr"/>
          <a:lstStyle/>
          <a:p>
            <a:pPr eaLnBrk="0" hangingPunct="0"/>
            <a:r>
              <a:rPr lang="en-US" sz="1800" b="1">
                <a:latin typeface="Segoe Semibold" pitchFamily="34" charset="0"/>
              </a:rPr>
              <a:t>User32</a:t>
            </a:r>
          </a:p>
        </p:txBody>
      </p:sp>
      <p:sp>
        <p:nvSpPr>
          <p:cNvPr id="882714" name="Rectangle 26"/>
          <p:cNvSpPr>
            <a:spLocks noChangeArrowheads="1"/>
          </p:cNvSpPr>
          <p:nvPr/>
        </p:nvSpPr>
        <p:spPr bwMode="auto">
          <a:xfrm>
            <a:off x="7612063" y="4497388"/>
            <a:ext cx="1211262" cy="295275"/>
          </a:xfrm>
          <a:prstGeom prst="rect">
            <a:avLst/>
          </a:prstGeom>
          <a:gradFill rotWithShape="0">
            <a:gsLst>
              <a:gs pos="0">
                <a:schemeClr val="hlink">
                  <a:gamma/>
                  <a:shade val="63529"/>
                  <a:invGamma/>
                </a:schemeClr>
              </a:gs>
              <a:gs pos="50000">
                <a:schemeClr val="hlink">
                  <a:alpha val="60001"/>
                </a:schemeClr>
              </a:gs>
              <a:gs pos="100000">
                <a:schemeClr val="hlink">
                  <a:gamma/>
                  <a:shade val="63529"/>
                  <a:invGamma/>
                </a:schemeClr>
              </a:gs>
            </a:gsLst>
            <a:lin ang="2700000" scaled="1"/>
          </a:gradFill>
          <a:ln w="12700">
            <a:solidFill>
              <a:schemeClr val="accent2"/>
            </a:solidFill>
            <a:miter lim="800000"/>
            <a:headEnd type="none" w="sm" len="sm"/>
            <a:tailEnd type="none" w="sm" len="sm"/>
          </a:ln>
          <a:effectLst/>
        </p:spPr>
        <p:txBody>
          <a:bodyPr anchor="ctr"/>
          <a:lstStyle/>
          <a:p>
            <a:pPr eaLnBrk="0" hangingPunct="0"/>
            <a:r>
              <a:rPr lang="en-US" sz="1800" b="1">
                <a:latin typeface="Segoe Semibold" pitchFamily="34" charset="0"/>
              </a:rPr>
              <a:t>Exe</a:t>
            </a:r>
          </a:p>
        </p:txBody>
      </p:sp>
      <p:sp>
        <p:nvSpPr>
          <p:cNvPr id="882715" name="Text Box 27"/>
          <p:cNvSpPr txBox="1">
            <a:spLocks noChangeArrowheads="1"/>
          </p:cNvSpPr>
          <p:nvPr/>
        </p:nvSpPr>
        <p:spPr bwMode="invGray">
          <a:xfrm>
            <a:off x="7546975" y="3833813"/>
            <a:ext cx="1223963" cy="300037"/>
          </a:xfrm>
          <a:prstGeom prst="rect">
            <a:avLst/>
          </a:prstGeom>
          <a:noFill/>
          <a:ln w="28575" algn="ctr">
            <a:noFill/>
            <a:miter lim="800000"/>
            <a:headEnd/>
            <a:tailEnd/>
          </a:ln>
          <a:effectLst/>
        </p:spPr>
        <p:txBody>
          <a:bodyPr>
            <a:spAutoFit/>
          </a:bodyPr>
          <a:lstStyle/>
          <a:p>
            <a:r>
              <a:rPr lang="en-US">
                <a:effectLst>
                  <a:outerShdw blurRad="38100" dist="38100" dir="2700000" algn="tl">
                    <a:srgbClr val="000000"/>
                  </a:outerShdw>
                </a:effectLst>
              </a:rPr>
              <a:t>Vista2</a:t>
            </a:r>
          </a:p>
        </p:txBody>
      </p:sp>
    </p:spTree>
  </p:cSld>
  <p:clrMapOvr>
    <a:masterClrMapping/>
  </p:clrMapOvr>
  <p:transition>
    <p:fade/>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0086" name="Rectangle 6"/>
          <p:cNvSpPr>
            <a:spLocks noGrp="1" noChangeArrowheads="1"/>
          </p:cNvSpPr>
          <p:nvPr>
            <p:ph type="title"/>
          </p:nvPr>
        </p:nvSpPr>
        <p:spPr>
          <a:xfrm>
            <a:off x="381000" y="228600"/>
            <a:ext cx="8382000" cy="535531"/>
          </a:xfrm>
        </p:spPr>
        <p:txBody>
          <a:bodyPr/>
          <a:lstStyle/>
          <a:p>
            <a:r>
              <a:rPr lang="fr-FR" sz="3200" noProof="0" dirty="0" smtClean="0"/>
              <a:t>Améliorations de la sécurité des services</a:t>
            </a:r>
            <a:endParaRPr lang="fr-FR" sz="3200" noProof="0" dirty="0"/>
          </a:p>
        </p:txBody>
      </p:sp>
      <p:sp>
        <p:nvSpPr>
          <p:cNvPr id="1070087" name="Rectangle 7"/>
          <p:cNvSpPr>
            <a:spLocks noGrp="1" noChangeArrowheads="1"/>
          </p:cNvSpPr>
          <p:nvPr>
            <p:ph type="body" idx="1"/>
          </p:nvPr>
        </p:nvSpPr>
        <p:spPr>
          <a:xfrm>
            <a:off x="398463" y="966788"/>
            <a:ext cx="8410575" cy="5687711"/>
          </a:xfrm>
        </p:spPr>
        <p:txBody>
          <a:bodyPr/>
          <a:lstStyle/>
          <a:p>
            <a:r>
              <a:rPr lang="fr-FR" sz="2000" noProof="0" dirty="0" smtClean="0"/>
              <a:t>Avant, les bogues dans les services permettaient des attaques en élévation de privilège</a:t>
            </a:r>
          </a:p>
          <a:p>
            <a:r>
              <a:rPr lang="fr-FR" sz="2000" noProof="0" dirty="0" smtClean="0"/>
              <a:t>Avec Windows Vista, </a:t>
            </a:r>
            <a:r>
              <a:rPr lang="fr-FR" sz="2000" dirty="0" smtClean="0"/>
              <a:t>les </a:t>
            </a:r>
            <a:r>
              <a:rPr lang="fr-FR" sz="2000" noProof="0" dirty="0" smtClean="0"/>
              <a:t>services appliquent le principe du moindre privilège pour limiter l’exposition du système en cas de compromission</a:t>
            </a:r>
          </a:p>
          <a:p>
            <a:r>
              <a:rPr lang="fr-FR" sz="2000" noProof="0" dirty="0" smtClean="0"/>
              <a:t>Des SID spécifiques au services permettent de limiter l’accès du service aux objets</a:t>
            </a:r>
          </a:p>
          <a:p>
            <a:pPr lvl="1"/>
            <a:r>
              <a:rPr lang="fr-FR" sz="1800" noProof="0" dirty="0" smtClean="0"/>
              <a:t>Seuls les objets requis </a:t>
            </a:r>
            <a:r>
              <a:rPr lang="fr-FR" sz="1800" dirty="0" smtClean="0"/>
              <a:t>autorisent l’accès </a:t>
            </a:r>
            <a:r>
              <a:rPr lang="fr-FR" sz="1800" noProof="0" dirty="0" smtClean="0"/>
              <a:t>SID</a:t>
            </a:r>
          </a:p>
          <a:p>
            <a:pPr lvl="1"/>
            <a:r>
              <a:rPr lang="fr-FR" sz="1800" noProof="0" dirty="0" smtClean="0"/>
              <a:t>Propriété du service (positionné avec ChangeServiceConfig2)</a:t>
            </a:r>
          </a:p>
          <a:p>
            <a:pPr lvl="1"/>
            <a:r>
              <a:rPr lang="fr-FR" sz="1800" noProof="0" dirty="0" smtClean="0"/>
              <a:t>Spécifié par la plupart des services de Windows Vista</a:t>
            </a:r>
          </a:p>
          <a:p>
            <a:pPr lvl="1"/>
            <a:r>
              <a:rPr lang="fr-FR" sz="1800" dirty="0" smtClean="0"/>
              <a:t>Les </a:t>
            </a:r>
            <a:r>
              <a:rPr lang="fr-FR" sz="1800" noProof="0" dirty="0" smtClean="0"/>
              <a:t>SID sont marqués hors service jusqu’à ce que le service démarre</a:t>
            </a:r>
          </a:p>
          <a:p>
            <a:pPr lvl="1"/>
            <a:r>
              <a:rPr lang="fr-FR" sz="1800" noProof="0" dirty="0" smtClean="0"/>
              <a:t>La politique du pare-feu peut être appliquée au SID du service (et de nombreux services de Windows Vista ont cela de spécifié)</a:t>
            </a:r>
          </a:p>
          <a:p>
            <a:r>
              <a:rPr lang="fr-FR" sz="2000" noProof="0" dirty="0" smtClean="0"/>
              <a:t>Les processus de service en accès en écriture restreinte limitent encore plus l’accès en écriture</a:t>
            </a:r>
          </a:p>
          <a:p>
            <a:pPr lvl="1"/>
            <a:r>
              <a:rPr lang="fr-FR" sz="1800" noProof="0" dirty="0" smtClean="0"/>
              <a:t>Ne peuvent seulement modifier que les objets </a:t>
            </a:r>
            <a:r>
              <a:rPr lang="fr-FR" sz="1800" dirty="0" smtClean="0"/>
              <a:t>permettant l’accès WRITE pour le SID du service</a:t>
            </a:r>
            <a:endParaRPr lang="fr-FR" sz="1800" noProof="0" dirty="0" smtClean="0"/>
          </a:p>
          <a:p>
            <a:pPr lvl="1"/>
            <a:r>
              <a:rPr lang="fr-FR" sz="1800" noProof="0" dirty="0" smtClean="0"/>
              <a:t>Positionné avec ChangeServiceConfig2 (structure SERVICE_SID_INFO)</a:t>
            </a:r>
            <a:endParaRPr lang="fr-FR" sz="1800" noProof="0" dirty="0"/>
          </a:p>
        </p:txBody>
      </p:sp>
    </p:spTree>
  </p:cSld>
  <p:clrMapOvr>
    <a:masterClrMapping/>
  </p:clrMapOvr>
  <p:transition>
    <p:fade/>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1106" name="Rectangle 2"/>
          <p:cNvSpPr>
            <a:spLocks noGrp="1" noChangeArrowheads="1"/>
          </p:cNvSpPr>
          <p:nvPr>
            <p:ph type="title"/>
          </p:nvPr>
        </p:nvSpPr>
        <p:spPr>
          <a:xfrm>
            <a:off x="381000" y="228600"/>
            <a:ext cx="8382000" cy="535531"/>
          </a:xfrm>
        </p:spPr>
        <p:txBody>
          <a:bodyPr/>
          <a:lstStyle/>
          <a:p>
            <a:r>
              <a:rPr lang="fr-FR" sz="3200" noProof="0" dirty="0" smtClean="0"/>
              <a:t>Améliorations de la sécurité des services</a:t>
            </a:r>
            <a:endParaRPr lang="fr-FR" sz="3200" noProof="0" dirty="0"/>
          </a:p>
        </p:txBody>
      </p:sp>
      <p:sp>
        <p:nvSpPr>
          <p:cNvPr id="1071107" name="Rectangle 3"/>
          <p:cNvSpPr>
            <a:spLocks noGrp="1" noChangeArrowheads="1"/>
          </p:cNvSpPr>
          <p:nvPr>
            <p:ph type="body" idx="1"/>
          </p:nvPr>
        </p:nvSpPr>
        <p:spPr>
          <a:xfrm>
            <a:off x="381000" y="1105786"/>
            <a:ext cx="8410575" cy="5624623"/>
          </a:xfrm>
        </p:spPr>
        <p:txBody>
          <a:bodyPr>
            <a:normAutofit fontScale="92500" lnSpcReduction="10000"/>
          </a:bodyPr>
          <a:lstStyle/>
          <a:p>
            <a:r>
              <a:rPr lang="fr-FR" noProof="0" dirty="0" smtClean="0"/>
              <a:t>Un service peut spécifier de quels privilèges il  a besoin (exemple : </a:t>
            </a:r>
            <a:r>
              <a:rPr lang="fr-FR" noProof="0" dirty="0" err="1" smtClean="0"/>
              <a:t>shutdown</a:t>
            </a:r>
            <a:r>
              <a:rPr lang="fr-FR" noProof="0" dirty="0" smtClean="0"/>
              <a:t>, audit, etc.)</a:t>
            </a:r>
          </a:p>
          <a:p>
            <a:pPr lvl="1"/>
            <a:r>
              <a:rPr lang="fr-FR" noProof="0" dirty="0" smtClean="0"/>
              <a:t>Limite la puissance des processus de service</a:t>
            </a:r>
          </a:p>
          <a:p>
            <a:pPr lvl="1"/>
            <a:r>
              <a:rPr lang="fr-FR" noProof="0" dirty="0" smtClean="0"/>
              <a:t>Spécifié dans la valeur MULTI_SZ de la base de registre sous la clé du service appelée </a:t>
            </a:r>
            <a:r>
              <a:rPr lang="fr-FR" noProof="0" dirty="0" err="1" smtClean="0"/>
              <a:t>RequiredPrivileges</a:t>
            </a:r>
            <a:endParaRPr lang="fr-FR" noProof="0" dirty="0" smtClean="0"/>
          </a:p>
          <a:p>
            <a:pPr lvl="1"/>
            <a:r>
              <a:rPr lang="fr-FR" noProof="0" dirty="0" smtClean="0"/>
              <a:t>Lors du démarrage du service, le SCM calcule l’union de tous les privilèges requis pour le(s) service(s) au sein du processus service</a:t>
            </a:r>
          </a:p>
          <a:p>
            <a:pPr lvl="2"/>
            <a:r>
              <a:rPr lang="fr-FR" noProof="0" dirty="0" smtClean="0"/>
              <a:t>Si le jeton du processus n’en contient pas un, le démarrage du service échoue</a:t>
            </a:r>
          </a:p>
          <a:p>
            <a:pPr lvl="2"/>
            <a:r>
              <a:rPr lang="fr-FR" noProof="0" dirty="0" smtClean="0"/>
              <a:t>Les privilèges non explicitement spécifiés sont supprimés du jeton</a:t>
            </a:r>
          </a:p>
          <a:p>
            <a:pPr lvl="2"/>
            <a:r>
              <a:rPr lang="fr-FR" noProof="0" dirty="0" smtClean="0"/>
              <a:t>Si aucun privilège n’est requis, on suppose que tous les privilèges du jeton du processus sont nécessaires</a:t>
            </a:r>
          </a:p>
          <a:p>
            <a:endParaRPr lang="fr-FR" noProof="0" dirty="0"/>
          </a:p>
        </p:txBody>
      </p:sp>
    </p:spTree>
  </p:cSld>
  <p:clrMapOvr>
    <a:masterClrMapping/>
  </p:clrMapOvr>
  <p:transition>
    <p:fade/>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8356" name="Rectangle 4"/>
          <p:cNvSpPr>
            <a:spLocks noGrp="1" noChangeArrowheads="1"/>
          </p:cNvSpPr>
          <p:nvPr>
            <p:ph type="title"/>
          </p:nvPr>
        </p:nvSpPr>
        <p:spPr/>
        <p:txBody>
          <a:bodyPr/>
          <a:lstStyle/>
          <a:p>
            <a:r>
              <a:rPr lang="fr-FR" noProof="0" smtClean="0"/>
              <a:t>User Account Control (UAC)</a:t>
            </a:r>
            <a:endParaRPr lang="fr-FR" noProof="0"/>
          </a:p>
        </p:txBody>
      </p:sp>
      <p:sp>
        <p:nvSpPr>
          <p:cNvPr id="868357" name="Rectangle 5"/>
          <p:cNvSpPr>
            <a:spLocks noGrp="1" noChangeArrowheads="1"/>
          </p:cNvSpPr>
          <p:nvPr>
            <p:ph type="body" idx="1"/>
          </p:nvPr>
        </p:nvSpPr>
        <p:spPr>
          <a:xfrm>
            <a:off x="381000" y="1417638"/>
            <a:ext cx="8410575" cy="4918269"/>
          </a:xfrm>
        </p:spPr>
        <p:txBody>
          <a:bodyPr/>
          <a:lstStyle/>
          <a:p>
            <a:pPr>
              <a:lnSpc>
                <a:spcPct val="80000"/>
              </a:lnSpc>
            </a:pPr>
            <a:r>
              <a:rPr lang="fr-FR" sz="2400" noProof="0" dirty="0" smtClean="0"/>
              <a:t>Objectifs : </a:t>
            </a:r>
          </a:p>
          <a:p>
            <a:pPr lvl="1">
              <a:lnSpc>
                <a:spcPct val="80000"/>
              </a:lnSpc>
            </a:pPr>
            <a:r>
              <a:rPr lang="fr-FR" sz="2000" noProof="0" dirty="0" smtClean="0"/>
              <a:t>Faire en sorte qu’il puisse y avoir plus facilement des utilisateurs non privilégiés</a:t>
            </a:r>
          </a:p>
          <a:p>
            <a:pPr>
              <a:lnSpc>
                <a:spcPct val="80000"/>
              </a:lnSpc>
            </a:pPr>
            <a:r>
              <a:rPr lang="fr-FR" sz="2400" noProof="0" dirty="0" smtClean="0"/>
              <a:t>Problème : </a:t>
            </a:r>
          </a:p>
          <a:p>
            <a:pPr lvl="1">
              <a:lnSpc>
                <a:spcPct val="80000"/>
              </a:lnSpc>
            </a:pPr>
            <a:r>
              <a:rPr lang="fr-FR" sz="2000" noProof="0" dirty="0" smtClean="0"/>
              <a:t>Les utilisateurs sont connectés comme administrateurs</a:t>
            </a:r>
          </a:p>
          <a:p>
            <a:pPr lvl="1">
              <a:lnSpc>
                <a:spcPct val="80000"/>
              </a:lnSpc>
            </a:pPr>
            <a:r>
              <a:rPr lang="fr-FR" sz="2000" noProof="0" dirty="0" smtClean="0"/>
              <a:t>Certaines applications ne s’exécutent que comme administrateur</a:t>
            </a:r>
          </a:p>
          <a:p>
            <a:pPr>
              <a:lnSpc>
                <a:spcPct val="80000"/>
              </a:lnSpc>
            </a:pPr>
            <a:r>
              <a:rPr lang="fr-FR" sz="2400" noProof="0" dirty="0" smtClean="0"/>
              <a:t>Solution : </a:t>
            </a:r>
          </a:p>
          <a:p>
            <a:pPr lvl="1">
              <a:lnSpc>
                <a:spcPct val="80000"/>
              </a:lnSpc>
            </a:pPr>
            <a:r>
              <a:rPr lang="fr-FR" sz="2000" noProof="0" dirty="0" smtClean="0"/>
              <a:t>Les applications </a:t>
            </a:r>
            <a:r>
              <a:rPr lang="fr-FR" sz="2000" dirty="0" smtClean="0"/>
              <a:t>non administrateur qui se « conduisent mal » récupèrent des vues </a:t>
            </a:r>
            <a:r>
              <a:rPr lang="fr-FR" sz="2000" dirty="0" smtClean="0"/>
              <a:t>« </a:t>
            </a:r>
            <a:r>
              <a:rPr lang="fr-FR" sz="2000" dirty="0" err="1" smtClean="0"/>
              <a:t>virtualisées</a:t>
            </a:r>
            <a:r>
              <a:rPr lang="fr-FR" sz="2000" dirty="0" smtClean="0"/>
              <a:t> » </a:t>
            </a:r>
            <a:r>
              <a:rPr lang="fr-FR" sz="2000" dirty="0" smtClean="0"/>
              <a:t>de </a:t>
            </a:r>
            <a:r>
              <a:rPr lang="fr-FR" sz="2000" dirty="0" smtClean="0"/>
              <a:t>portions </a:t>
            </a:r>
            <a:r>
              <a:rPr lang="fr-FR" sz="2000" dirty="0" smtClean="0"/>
              <a:t>du système de fichiers et de la base de registre</a:t>
            </a:r>
            <a:endParaRPr lang="fr-FR" sz="2000" noProof="0" dirty="0" smtClean="0"/>
          </a:p>
          <a:p>
            <a:pPr lvl="1">
              <a:lnSpc>
                <a:spcPct val="80000"/>
              </a:lnSpc>
            </a:pPr>
            <a:r>
              <a:rPr lang="fr-FR" sz="2000" noProof="0" dirty="0" smtClean="0"/>
              <a:t>Les actions d’administration requièrent un consentement interactif ou des créances d’administrateur</a:t>
            </a:r>
          </a:p>
          <a:p>
            <a:pPr lvl="1">
              <a:lnSpc>
                <a:spcPct val="80000"/>
              </a:lnSpc>
            </a:pPr>
            <a:r>
              <a:rPr lang="fr-FR" sz="2000" noProof="0" dirty="0" smtClean="0"/>
              <a:t>Les administrateurs s’exécutent comme des utilisateurs normaux</a:t>
            </a:r>
          </a:p>
          <a:p>
            <a:pPr>
              <a:lnSpc>
                <a:spcPct val="80000"/>
              </a:lnSpc>
            </a:pPr>
            <a:r>
              <a:rPr lang="fr-FR" sz="2400" noProof="0" dirty="0" smtClean="0"/>
              <a:t>Il est possible de mettre </a:t>
            </a:r>
            <a:r>
              <a:rPr lang="fr-FR" sz="2400" dirty="0" smtClean="0"/>
              <a:t>hors service simultanément le consentement ou UAC dans les propriétés de l’utilisateur</a:t>
            </a:r>
            <a:endParaRPr lang="fr-FR" sz="2400" noProof="0" dirty="0"/>
          </a:p>
        </p:txBody>
      </p:sp>
    </p:spTree>
  </p:cSld>
  <p:clrMapOvr>
    <a:masterClrMapping/>
  </p:clrMapOvr>
  <p:transition>
    <p:fade/>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6548" name="Rectangle 4"/>
          <p:cNvSpPr>
            <a:spLocks noGrp="1" noChangeArrowheads="1"/>
          </p:cNvSpPr>
          <p:nvPr>
            <p:ph type="title"/>
          </p:nvPr>
        </p:nvSpPr>
        <p:spPr/>
        <p:txBody>
          <a:bodyPr/>
          <a:lstStyle/>
          <a:p>
            <a:r>
              <a:rPr lang="fr-FR" noProof="0" dirty="0" err="1" smtClean="0"/>
              <a:t>Virtualisation</a:t>
            </a:r>
            <a:r>
              <a:rPr lang="fr-FR" noProof="0" dirty="0" smtClean="0"/>
              <a:t> UAC</a:t>
            </a:r>
            <a:endParaRPr lang="fr-FR" noProof="0" dirty="0"/>
          </a:p>
        </p:txBody>
      </p:sp>
      <p:sp>
        <p:nvSpPr>
          <p:cNvPr id="876549" name="Rectangle 5"/>
          <p:cNvSpPr>
            <a:spLocks noGrp="1" noChangeArrowheads="1"/>
          </p:cNvSpPr>
          <p:nvPr>
            <p:ph type="body" idx="1"/>
          </p:nvPr>
        </p:nvSpPr>
        <p:spPr>
          <a:xfrm>
            <a:off x="381000" y="1229098"/>
            <a:ext cx="8575675" cy="5549211"/>
          </a:xfrm>
        </p:spPr>
        <p:txBody>
          <a:bodyPr/>
          <a:lstStyle/>
          <a:p>
            <a:r>
              <a:rPr lang="fr-FR" sz="2400" noProof="0" dirty="0" smtClean="0"/>
              <a:t>Les images qui n’ont pas d’</a:t>
            </a:r>
            <a:r>
              <a:rPr lang="fr-FR" sz="2400" i="1" noProof="0" dirty="0" err="1" smtClean="0"/>
              <a:t>opt</a:t>
            </a:r>
            <a:r>
              <a:rPr lang="fr-FR" sz="2400" i="1" noProof="0" dirty="0" smtClean="0"/>
              <a:t> out</a:t>
            </a:r>
            <a:r>
              <a:rPr lang="fr-FR" sz="2400" noProof="0" dirty="0" smtClean="0"/>
              <a:t> (dans leur manifeste) sont </a:t>
            </a:r>
            <a:r>
              <a:rPr lang="fr-FR" sz="2400" noProof="0" dirty="0" err="1" smtClean="0"/>
              <a:t>virtualisées</a:t>
            </a:r>
            <a:endParaRPr lang="fr-FR" sz="2400" noProof="0" dirty="0" smtClean="0"/>
          </a:p>
          <a:p>
            <a:r>
              <a:rPr lang="fr-FR" sz="2400" noProof="0" dirty="0" smtClean="0"/>
              <a:t>La </a:t>
            </a:r>
            <a:r>
              <a:rPr lang="fr-FR" sz="2400" noProof="0" dirty="0" err="1" smtClean="0"/>
              <a:t>virtualisation</a:t>
            </a:r>
            <a:r>
              <a:rPr lang="fr-FR" sz="2400" noProof="0" dirty="0" smtClean="0"/>
              <a:t> est implémentée dans le noyau :</a:t>
            </a:r>
          </a:p>
          <a:p>
            <a:pPr lvl="1"/>
            <a:r>
              <a:rPr lang="fr-FR" sz="2000" noProof="0" dirty="0" smtClean="0"/>
              <a:t>Système de fichiers : </a:t>
            </a:r>
            <a:r>
              <a:rPr lang="fr-FR" sz="2000" i="1" noProof="0" dirty="0" smtClean="0"/>
              <a:t>file system </a:t>
            </a:r>
            <a:r>
              <a:rPr lang="fr-FR" sz="2000" i="1" noProof="0" dirty="0" err="1" smtClean="0"/>
              <a:t>filter</a:t>
            </a:r>
            <a:r>
              <a:rPr lang="fr-FR" sz="2000" i="1" noProof="0" dirty="0" smtClean="0"/>
              <a:t> driver</a:t>
            </a:r>
            <a:r>
              <a:rPr lang="fr-FR" sz="2000" noProof="0" dirty="0" smtClean="0"/>
              <a:t> (luafv.sys)</a:t>
            </a:r>
          </a:p>
          <a:p>
            <a:pPr lvl="1"/>
            <a:r>
              <a:rPr lang="fr-FR" sz="2000" noProof="0" dirty="0" smtClean="0"/>
              <a:t>Base de registre : intégré</a:t>
            </a:r>
          </a:p>
          <a:p>
            <a:r>
              <a:rPr lang="fr-FR" sz="2400" noProof="0" dirty="0" smtClean="0"/>
              <a:t>Emplacements du système de fichiers redirigés :</a:t>
            </a:r>
          </a:p>
          <a:p>
            <a:pPr lvl="1"/>
            <a:r>
              <a:rPr lang="fr-FR" sz="2000" noProof="0" dirty="0" smtClean="0"/>
              <a:t>\Program Files, \Windows, \Windows\System32 </a:t>
            </a:r>
          </a:p>
          <a:p>
            <a:pPr lvl="1"/>
            <a:r>
              <a:rPr lang="fr-FR" sz="2000" noProof="0" dirty="0" smtClean="0"/>
              <a:t>Exceptions : </a:t>
            </a:r>
          </a:p>
          <a:p>
            <a:pPr lvl="2"/>
            <a:r>
              <a:rPr lang="fr-FR" sz="1800" noProof="0" dirty="0" smtClean="0"/>
              <a:t>Les EXE et les DLL qui sont </a:t>
            </a:r>
            <a:r>
              <a:rPr lang="fr-FR" sz="1800" i="1" noProof="0" dirty="0" smtClean="0"/>
              <a:t>System </a:t>
            </a:r>
            <a:r>
              <a:rPr lang="fr-FR" sz="1800" i="1" noProof="0" dirty="0" err="1" smtClean="0"/>
              <a:t>Write</a:t>
            </a:r>
            <a:r>
              <a:rPr lang="fr-FR" sz="1800" i="1" noProof="0" dirty="0" smtClean="0"/>
              <a:t> </a:t>
            </a:r>
            <a:r>
              <a:rPr lang="fr-FR" sz="1800" i="1" noProof="0" dirty="0" err="1" smtClean="0"/>
              <a:t>Protected</a:t>
            </a:r>
            <a:endParaRPr lang="fr-FR" sz="1800" noProof="0" dirty="0" smtClean="0"/>
          </a:p>
          <a:p>
            <a:pPr lvl="2"/>
            <a:r>
              <a:rPr lang="fr-FR" sz="1800" noProof="0" dirty="0" smtClean="0"/>
              <a:t>Les fichiers qui ont des extensions exécutables (.</a:t>
            </a:r>
            <a:r>
              <a:rPr lang="fr-FR" sz="1800" noProof="0" dirty="0" err="1" smtClean="0"/>
              <a:t>exe</a:t>
            </a:r>
            <a:r>
              <a:rPr lang="fr-FR" sz="1800" noProof="0" dirty="0" smtClean="0"/>
              <a:t>, .bat, .</a:t>
            </a:r>
            <a:r>
              <a:rPr lang="fr-FR" sz="1800" noProof="0" dirty="0" err="1" smtClean="0"/>
              <a:t>vbs</a:t>
            </a:r>
            <a:r>
              <a:rPr lang="fr-FR" sz="1800" noProof="0" dirty="0" smtClean="0"/>
              <a:t>, .</a:t>
            </a:r>
            <a:r>
              <a:rPr lang="fr-FR" sz="1800" noProof="0" dirty="0" err="1" smtClean="0"/>
              <a:t>scr</a:t>
            </a:r>
            <a:r>
              <a:rPr lang="fr-FR" sz="1800" noProof="0" dirty="0" smtClean="0"/>
              <a:t>, etc.)</a:t>
            </a:r>
          </a:p>
          <a:p>
            <a:r>
              <a:rPr lang="fr-FR" sz="2400" noProof="0" dirty="0" smtClean="0"/>
              <a:t>Emplacements redirigés de la base de registre :</a:t>
            </a:r>
          </a:p>
          <a:p>
            <a:pPr lvl="1"/>
            <a:r>
              <a:rPr lang="fr-FR" sz="2000" noProof="0" dirty="0" smtClean="0"/>
              <a:t>HKLM\Software</a:t>
            </a:r>
          </a:p>
          <a:p>
            <a:pPr lvl="1"/>
            <a:r>
              <a:rPr lang="fr-FR" sz="2000" noProof="0" dirty="0" smtClean="0"/>
              <a:t>Exceptions :</a:t>
            </a:r>
          </a:p>
          <a:p>
            <a:pPr lvl="2"/>
            <a:r>
              <a:rPr lang="fr-FR" sz="1800" noProof="0" dirty="0" smtClean="0"/>
              <a:t>Plusieurs sous-clés sous Microsoft</a:t>
            </a:r>
            <a:endParaRPr lang="fr-FR" sz="1800" noProof="0" dirty="0"/>
          </a:p>
        </p:txBody>
      </p:sp>
    </p:spTree>
  </p:cSld>
  <p:clrMapOvr>
    <a:masterClrMapping/>
  </p:clrMapOvr>
  <p:transition>
    <p:fade/>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7572" name="Rectangle 4"/>
          <p:cNvSpPr>
            <a:spLocks noGrp="1" noChangeArrowheads="1"/>
          </p:cNvSpPr>
          <p:nvPr>
            <p:ph type="title"/>
          </p:nvPr>
        </p:nvSpPr>
        <p:spPr/>
        <p:txBody>
          <a:bodyPr/>
          <a:lstStyle/>
          <a:p>
            <a:r>
              <a:rPr lang="fr-FR" noProof="0" dirty="0" err="1" smtClean="0"/>
              <a:t>Virtualisation</a:t>
            </a:r>
            <a:r>
              <a:rPr lang="fr-FR" noProof="0" dirty="0" smtClean="0"/>
              <a:t> UAC</a:t>
            </a:r>
            <a:endParaRPr lang="fr-FR" noProof="0" dirty="0"/>
          </a:p>
        </p:txBody>
      </p:sp>
      <p:sp>
        <p:nvSpPr>
          <p:cNvPr id="877573" name="Rectangle 5"/>
          <p:cNvSpPr>
            <a:spLocks noGrp="1" noChangeArrowheads="1"/>
          </p:cNvSpPr>
          <p:nvPr>
            <p:ph type="body" idx="1"/>
          </p:nvPr>
        </p:nvSpPr>
        <p:spPr>
          <a:xfrm>
            <a:off x="381000" y="1417638"/>
            <a:ext cx="8410575" cy="4468916"/>
          </a:xfrm>
        </p:spPr>
        <p:txBody>
          <a:bodyPr/>
          <a:lstStyle/>
          <a:p>
            <a:r>
              <a:rPr lang="fr-FR" noProof="0" dirty="0" smtClean="0"/>
              <a:t>Ecritures : redirigées dans une zone par utilisateur</a:t>
            </a:r>
          </a:p>
          <a:p>
            <a:pPr lvl="1"/>
            <a:r>
              <a:rPr lang="fr-FR" noProof="0" dirty="0" smtClean="0"/>
              <a:t>\</a:t>
            </a:r>
            <a:r>
              <a:rPr lang="fr-FR" noProof="0" dirty="0" err="1" smtClean="0"/>
              <a:t>Users</a:t>
            </a:r>
            <a:r>
              <a:rPr lang="fr-FR" noProof="0" dirty="0" smtClean="0"/>
              <a:t>\&lt;</a:t>
            </a:r>
            <a:r>
              <a:rPr lang="fr-FR" noProof="0" dirty="0" err="1" smtClean="0"/>
              <a:t>Username</a:t>
            </a:r>
            <a:r>
              <a:rPr lang="fr-FR" noProof="0" dirty="0" smtClean="0"/>
              <a:t>&gt;\</a:t>
            </a:r>
            <a:r>
              <a:rPr lang="fr-FR" noProof="0" dirty="0" err="1" smtClean="0"/>
              <a:t>AppData</a:t>
            </a:r>
            <a:r>
              <a:rPr lang="fr-FR" noProof="0" dirty="0" smtClean="0"/>
              <a:t>\</a:t>
            </a:r>
            <a:r>
              <a:rPr lang="fr-FR" noProof="0" dirty="0" err="1" smtClean="0"/>
              <a:t>Local\Virtual</a:t>
            </a:r>
            <a:r>
              <a:rPr lang="fr-FR" noProof="0" dirty="0" smtClean="0"/>
              <a:t> Store</a:t>
            </a:r>
          </a:p>
          <a:p>
            <a:pPr lvl="1"/>
            <a:r>
              <a:rPr lang="fr-FR" noProof="0" dirty="0" smtClean="0"/>
              <a:t>HKCU\Software\Classes\</a:t>
            </a:r>
            <a:r>
              <a:rPr lang="fr-FR" noProof="0" dirty="0" err="1" smtClean="0"/>
              <a:t>VirtualStore</a:t>
            </a:r>
            <a:endParaRPr lang="fr-FR" noProof="0" dirty="0" smtClean="0"/>
          </a:p>
          <a:p>
            <a:r>
              <a:rPr lang="fr-FR" noProof="0" dirty="0" smtClean="0"/>
              <a:t>Lectures : sauf si une exception s’applique, </a:t>
            </a:r>
            <a:r>
              <a:rPr lang="fr-FR" dirty="0" smtClean="0"/>
              <a:t>on tente d’abord </a:t>
            </a:r>
            <a:r>
              <a:rPr lang="fr-FR" noProof="0" dirty="0" smtClean="0"/>
              <a:t>la zone par utilisateur ; puis la zone globale</a:t>
            </a:r>
          </a:p>
          <a:p>
            <a:endParaRPr lang="fr-FR" noProof="0" dirty="0"/>
          </a:p>
        </p:txBody>
      </p:sp>
    </p:spTree>
  </p:cSld>
  <p:clrMapOvr>
    <a:masterClrMapping/>
  </p:clrMapOvr>
  <p:transition>
    <p:fade/>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9381" name="Rectangle 5"/>
          <p:cNvSpPr>
            <a:spLocks noGrp="1" noChangeArrowheads="1"/>
          </p:cNvSpPr>
          <p:nvPr>
            <p:ph type="title"/>
          </p:nvPr>
        </p:nvSpPr>
        <p:spPr/>
        <p:txBody>
          <a:bodyPr/>
          <a:lstStyle/>
          <a:p>
            <a:r>
              <a:rPr lang="fr-FR" noProof="0" dirty="0" smtClean="0"/>
              <a:t>Elévation UAC</a:t>
            </a:r>
            <a:endParaRPr lang="fr-FR" noProof="0" dirty="0"/>
          </a:p>
        </p:txBody>
      </p:sp>
      <p:sp>
        <p:nvSpPr>
          <p:cNvPr id="869382" name="Rectangle 6"/>
          <p:cNvSpPr>
            <a:spLocks noGrp="1" noChangeArrowheads="1"/>
          </p:cNvSpPr>
          <p:nvPr>
            <p:ph type="body" idx="1"/>
          </p:nvPr>
        </p:nvSpPr>
        <p:spPr>
          <a:xfrm>
            <a:off x="328613" y="1014413"/>
            <a:ext cx="8410575" cy="5927777"/>
          </a:xfrm>
        </p:spPr>
        <p:txBody>
          <a:bodyPr/>
          <a:lstStyle/>
          <a:p>
            <a:r>
              <a:rPr lang="fr-FR" sz="2400" noProof="0" dirty="0" smtClean="0"/>
              <a:t>Lors du logon LSASS crée des versions </a:t>
            </a:r>
            <a:r>
              <a:rPr lang="fr-FR" sz="2400" i="1" noProof="0" dirty="0" err="1" smtClean="0"/>
              <a:t>admin</a:t>
            </a:r>
            <a:r>
              <a:rPr lang="fr-FR" sz="2400" noProof="0" dirty="0" smtClean="0"/>
              <a:t> et </a:t>
            </a:r>
            <a:r>
              <a:rPr lang="fr-FR" sz="2400" i="1" noProof="0" dirty="0" smtClean="0"/>
              <a:t>Limited User Account</a:t>
            </a:r>
            <a:r>
              <a:rPr lang="fr-FR" sz="2400" noProof="0" dirty="0" smtClean="0"/>
              <a:t> (LUA) du jeton </a:t>
            </a:r>
            <a:r>
              <a:rPr lang="fr-FR" sz="2400" i="1" noProof="0" dirty="0" err="1" smtClean="0"/>
              <a:t>admin</a:t>
            </a:r>
            <a:endParaRPr lang="fr-FR" sz="2400" i="1" noProof="0" dirty="0" smtClean="0"/>
          </a:p>
          <a:p>
            <a:pPr lvl="1"/>
            <a:r>
              <a:rPr lang="fr-FR" sz="2000" noProof="0" dirty="0" smtClean="0"/>
              <a:t>LSASS relie les deux à la session de logon</a:t>
            </a:r>
          </a:p>
          <a:p>
            <a:pPr lvl="1"/>
            <a:r>
              <a:rPr lang="fr-FR" sz="2000" noProof="0" dirty="0" err="1" smtClean="0"/>
              <a:t>Winlogon</a:t>
            </a:r>
            <a:r>
              <a:rPr lang="fr-FR" sz="2000" noProof="0" dirty="0" smtClean="0"/>
              <a:t> crée le premier processus (</a:t>
            </a:r>
            <a:r>
              <a:rPr lang="fr-FR" sz="2000" noProof="0" dirty="0" err="1" smtClean="0"/>
              <a:t>Userinit</a:t>
            </a:r>
            <a:r>
              <a:rPr lang="fr-FR" sz="2000" noProof="0" dirty="0" smtClean="0"/>
              <a:t>) avec le jeton LUA</a:t>
            </a:r>
          </a:p>
          <a:p>
            <a:r>
              <a:rPr lang="fr-FR" sz="2400" noProof="0" dirty="0" smtClean="0"/>
              <a:t>Un exécutable </a:t>
            </a:r>
            <a:r>
              <a:rPr lang="fr-FR" sz="2400" dirty="0" smtClean="0"/>
              <a:t>peut être </a:t>
            </a:r>
            <a:r>
              <a:rPr lang="fr-FR" sz="2400" noProof="0" dirty="0" smtClean="0"/>
              <a:t>marqué pour une élévation de quatre façons :</a:t>
            </a:r>
          </a:p>
          <a:p>
            <a:pPr lvl="1"/>
            <a:r>
              <a:rPr lang="fr-FR" sz="2000" noProof="0" dirty="0" smtClean="0"/>
              <a:t>Dans son fichier manifeste</a:t>
            </a:r>
          </a:p>
          <a:p>
            <a:pPr lvl="1"/>
            <a:r>
              <a:rPr lang="fr-FR" sz="2000" noProof="0" dirty="0" smtClean="0"/>
              <a:t>Dans la base de données de compatibilité applicative du système</a:t>
            </a:r>
          </a:p>
          <a:p>
            <a:pPr lvl="1"/>
            <a:r>
              <a:rPr lang="fr-FR" sz="2000" noProof="0" dirty="0" smtClean="0"/>
              <a:t>Grâce à une heuristique de détection d’installateur</a:t>
            </a:r>
          </a:p>
          <a:p>
            <a:pPr lvl="1"/>
            <a:r>
              <a:rPr lang="fr-FR" sz="2000" noProof="0" dirty="0" smtClean="0"/>
              <a:t>L’utilisateur demande explicitement une élévation</a:t>
            </a:r>
          </a:p>
          <a:p>
            <a:r>
              <a:rPr lang="fr-FR" sz="2400" noProof="0" dirty="0" smtClean="0"/>
              <a:t>Consent.exe présente un </a:t>
            </a:r>
            <a:br>
              <a:rPr lang="fr-FR" sz="2400" noProof="0" dirty="0" smtClean="0"/>
            </a:br>
            <a:r>
              <a:rPr lang="fr-FR" sz="2400" noProof="0" dirty="0" smtClean="0"/>
              <a:t>dialogue consentement /</a:t>
            </a:r>
            <a:br>
              <a:rPr lang="fr-FR" sz="2400" noProof="0" dirty="0" smtClean="0"/>
            </a:br>
            <a:r>
              <a:rPr lang="fr-FR" sz="2400" noProof="0" dirty="0" smtClean="0"/>
              <a:t>mot de passe sur un bureau </a:t>
            </a:r>
            <a:br>
              <a:rPr lang="fr-FR" sz="2400" noProof="0" dirty="0" smtClean="0"/>
            </a:br>
            <a:r>
              <a:rPr lang="fr-FR" sz="2400" noProof="0" dirty="0" smtClean="0"/>
              <a:t>sécurité</a:t>
            </a:r>
          </a:p>
          <a:p>
            <a:pPr lvl="1"/>
            <a:r>
              <a:rPr lang="fr-FR" sz="2000" noProof="0" dirty="0" smtClean="0"/>
              <a:t>Fils du service </a:t>
            </a:r>
            <a:r>
              <a:rPr lang="fr-FR" sz="2000" noProof="0" dirty="0" err="1" smtClean="0"/>
              <a:t>AppInfo</a:t>
            </a:r>
            <a:endParaRPr lang="fr-FR" sz="2000" noProof="0" dirty="0" smtClean="0"/>
          </a:p>
          <a:p>
            <a:pPr lvl="1"/>
            <a:endParaRPr lang="fr-FR" sz="2000" noProof="0" dirty="0"/>
          </a:p>
        </p:txBody>
      </p:sp>
      <p:pic>
        <p:nvPicPr>
          <p:cNvPr id="869380" name="Picture 4" descr="regedit1"/>
          <p:cNvPicPr>
            <a:picLocks noChangeAspect="1" noChangeArrowheads="1"/>
          </p:cNvPicPr>
          <p:nvPr/>
        </p:nvPicPr>
        <p:blipFill>
          <a:blip r:embed="rId3"/>
          <a:srcRect/>
          <a:stretch>
            <a:fillRect/>
          </a:stretch>
        </p:blipFill>
        <p:spPr bwMode="auto">
          <a:xfrm>
            <a:off x="4889343" y="4705781"/>
            <a:ext cx="4086225" cy="2009775"/>
          </a:xfrm>
          <a:prstGeom prst="rect">
            <a:avLst/>
          </a:prstGeom>
          <a:noFill/>
        </p:spPr>
      </p:pic>
    </p:spTree>
  </p:cSld>
  <p:clrMapOvr>
    <a:masterClrMapping/>
  </p:clrMapOvr>
  <p:transition>
    <p:fade/>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04" name="Rectangle 4"/>
          <p:cNvSpPr>
            <a:spLocks noGrp="1" noChangeArrowheads="1"/>
          </p:cNvSpPr>
          <p:nvPr>
            <p:ph type="title"/>
          </p:nvPr>
        </p:nvSpPr>
        <p:spPr/>
        <p:txBody>
          <a:bodyPr/>
          <a:lstStyle/>
          <a:p>
            <a:r>
              <a:rPr lang="fr-FR" noProof="0" dirty="0" smtClean="0"/>
              <a:t>Niveaux d’intégrité</a:t>
            </a:r>
            <a:endParaRPr lang="fr-FR" noProof="0" dirty="0"/>
          </a:p>
        </p:txBody>
      </p:sp>
      <p:sp>
        <p:nvSpPr>
          <p:cNvPr id="870405" name="Rectangle 5"/>
          <p:cNvSpPr>
            <a:spLocks noGrp="1" noChangeArrowheads="1"/>
          </p:cNvSpPr>
          <p:nvPr>
            <p:ph type="body" idx="1"/>
          </p:nvPr>
        </p:nvSpPr>
        <p:spPr>
          <a:xfrm>
            <a:off x="381000" y="1203325"/>
            <a:ext cx="8410575" cy="5318379"/>
          </a:xfrm>
        </p:spPr>
        <p:txBody>
          <a:bodyPr/>
          <a:lstStyle/>
          <a:p>
            <a:r>
              <a:rPr lang="fr-FR" sz="2400" noProof="0" dirty="0" smtClean="0"/>
              <a:t>Nouveau SID </a:t>
            </a:r>
            <a:r>
              <a:rPr lang="fr-FR" sz="2400" i="1" noProof="0" dirty="0" err="1" smtClean="0"/>
              <a:t>Mandatory</a:t>
            </a:r>
            <a:r>
              <a:rPr lang="fr-FR" sz="2400" i="1" noProof="0" dirty="0" smtClean="0"/>
              <a:t> </a:t>
            </a:r>
            <a:r>
              <a:rPr lang="fr-FR" sz="2400" i="1" noProof="0" dirty="0" err="1" smtClean="0"/>
              <a:t>Integrity</a:t>
            </a:r>
            <a:r>
              <a:rPr lang="fr-FR" sz="2400" i="1" noProof="0" dirty="0" smtClean="0"/>
              <a:t> </a:t>
            </a:r>
            <a:r>
              <a:rPr lang="fr-FR" sz="2400" i="1" noProof="0" dirty="0" err="1" smtClean="0"/>
              <a:t>Level</a:t>
            </a:r>
            <a:r>
              <a:rPr lang="fr-FR" sz="2400" i="1" noProof="0" dirty="0" smtClean="0"/>
              <a:t> </a:t>
            </a:r>
            <a:r>
              <a:rPr lang="fr-FR" sz="2400" noProof="0" dirty="0" smtClean="0"/>
              <a:t>(IL) dans le jeton de sécurité du processus</a:t>
            </a:r>
          </a:p>
          <a:p>
            <a:pPr lvl="1"/>
            <a:r>
              <a:rPr lang="fr-FR" sz="2000" noProof="0" dirty="0" err="1" smtClean="0"/>
              <a:t>Low</a:t>
            </a:r>
            <a:r>
              <a:rPr lang="fr-FR" sz="2000" noProof="0" dirty="0" smtClean="0"/>
              <a:t> : IE en mode protégé (</a:t>
            </a:r>
            <a:r>
              <a:rPr lang="fr-FR" sz="2000" noProof="0" dirty="0" err="1" smtClean="0"/>
              <a:t>Protected</a:t>
            </a:r>
            <a:r>
              <a:rPr lang="fr-FR" sz="2000" noProof="0" dirty="0" smtClean="0"/>
              <a:t>-mode IE)</a:t>
            </a:r>
          </a:p>
          <a:p>
            <a:pPr lvl="1"/>
            <a:r>
              <a:rPr lang="fr-FR" sz="2000" noProof="0" dirty="0" smtClean="0"/>
              <a:t>Medium: Processus LUA</a:t>
            </a:r>
          </a:p>
          <a:p>
            <a:pPr lvl="1"/>
            <a:r>
              <a:rPr lang="fr-FR" sz="2000" noProof="0" dirty="0" smtClean="0"/>
              <a:t>High: Processus élevés</a:t>
            </a:r>
          </a:p>
          <a:p>
            <a:pPr lvl="1"/>
            <a:r>
              <a:rPr lang="fr-FR" sz="2000" noProof="0" dirty="0" smtClean="0"/>
              <a:t>System : Processus système</a:t>
            </a:r>
          </a:p>
          <a:p>
            <a:r>
              <a:rPr lang="fr-FR" sz="2400" noProof="0" dirty="0" smtClean="0"/>
              <a:t>Les IL de l’objet sont stockés comme IL ACE dans une SACL</a:t>
            </a:r>
          </a:p>
          <a:p>
            <a:pPr lvl="1"/>
            <a:r>
              <a:rPr lang="fr-FR" sz="2000" noProof="0" dirty="0" smtClean="0"/>
              <a:t>Processus, threads et jetons ont toujours une IL ACE</a:t>
            </a:r>
          </a:p>
          <a:p>
            <a:pPr lvl="1"/>
            <a:r>
              <a:rPr lang="fr-FR" sz="2000" noProof="0" dirty="0" smtClean="0"/>
              <a:t>Les fichiers et clés de la base de registre qui n’ont pas d’IL ACE ont un niveau implicite </a:t>
            </a:r>
            <a:r>
              <a:rPr lang="fr-FR" sz="2000" i="1" noProof="0" dirty="0" smtClean="0"/>
              <a:t>Medium </a:t>
            </a:r>
          </a:p>
          <a:p>
            <a:pPr lvl="1"/>
            <a:r>
              <a:rPr lang="fr-FR" sz="2000" noProof="0" dirty="0" smtClean="0"/>
              <a:t>Les objets </a:t>
            </a:r>
            <a:r>
              <a:rPr lang="fr-FR" sz="2000" dirty="0" smtClean="0"/>
              <a:t>créés par des processus </a:t>
            </a:r>
            <a:r>
              <a:rPr lang="fr-FR" sz="2000" noProof="0" dirty="0" smtClean="0"/>
              <a:t>medium ou plus élevés sont marqués comme </a:t>
            </a:r>
            <a:r>
              <a:rPr lang="fr-FR" sz="2000" i="1" noProof="0" dirty="0" smtClean="0"/>
              <a:t>medium IL</a:t>
            </a:r>
            <a:r>
              <a:rPr lang="fr-FR" sz="2000" noProof="0" dirty="0" smtClean="0"/>
              <a:t> </a:t>
            </a:r>
          </a:p>
          <a:p>
            <a:pPr lvl="1"/>
            <a:r>
              <a:rPr lang="fr-FR" sz="2000" noProof="0" dirty="0" smtClean="0"/>
              <a:t>Les objets créés par des processus </a:t>
            </a:r>
            <a:r>
              <a:rPr lang="fr-FR" sz="2000" i="1" noProof="0" dirty="0" err="1" smtClean="0"/>
              <a:t>low</a:t>
            </a:r>
            <a:r>
              <a:rPr lang="fr-FR" sz="2000" i="1" noProof="0" dirty="0" smtClean="0"/>
              <a:t> IL</a:t>
            </a:r>
            <a:r>
              <a:rPr lang="fr-FR" sz="2000" noProof="0" dirty="0" smtClean="0"/>
              <a:t> (par exemple IE en mode protégé) sont marqués </a:t>
            </a:r>
            <a:r>
              <a:rPr lang="fr-FR" sz="2000" i="1" noProof="0" dirty="0" err="1" smtClean="0"/>
              <a:t>low</a:t>
            </a:r>
            <a:r>
              <a:rPr lang="fr-FR" sz="2000" i="1" noProof="0" dirty="0" smtClean="0"/>
              <a:t> IL</a:t>
            </a:r>
            <a:endParaRPr lang="fr-FR" sz="2000" i="1" noProof="0" dirty="0"/>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1552" name="Rectangle 16"/>
          <p:cNvSpPr>
            <a:spLocks noGrp="1" noChangeArrowheads="1"/>
          </p:cNvSpPr>
          <p:nvPr>
            <p:ph type="title"/>
          </p:nvPr>
        </p:nvSpPr>
        <p:spPr>
          <a:xfrm>
            <a:off x="381000" y="228600"/>
            <a:ext cx="8382000" cy="646331"/>
          </a:xfrm>
        </p:spPr>
        <p:txBody>
          <a:bodyPr/>
          <a:lstStyle/>
          <a:p>
            <a:r>
              <a:rPr lang="fr-FR" smtClean="0"/>
              <a:t>Comptabilisation du temps</a:t>
            </a:r>
            <a:endParaRPr lang="fr-FR"/>
          </a:p>
        </p:txBody>
      </p:sp>
      <p:sp>
        <p:nvSpPr>
          <p:cNvPr id="961553" name="Rectangle 17"/>
          <p:cNvSpPr>
            <a:spLocks noGrp="1" noChangeArrowheads="1"/>
          </p:cNvSpPr>
          <p:nvPr>
            <p:ph type="body" idx="1"/>
          </p:nvPr>
        </p:nvSpPr>
        <p:spPr>
          <a:xfrm>
            <a:off x="381000" y="1181963"/>
            <a:ext cx="8763000" cy="3166753"/>
          </a:xfrm>
        </p:spPr>
        <p:txBody>
          <a:bodyPr>
            <a:normAutofit fontScale="92500" lnSpcReduction="10000"/>
          </a:bodyPr>
          <a:lstStyle/>
          <a:p>
            <a:r>
              <a:rPr lang="fr-FR" dirty="0" smtClean="0"/>
              <a:t>Avant, Windows comptabilisait le temps CPU en fonction de l’</a:t>
            </a:r>
            <a:r>
              <a:rPr lang="fr-FR" i="1" dirty="0" err="1" smtClean="0"/>
              <a:t>interval</a:t>
            </a:r>
            <a:r>
              <a:rPr lang="fr-FR" i="1" dirty="0" smtClean="0"/>
              <a:t> </a:t>
            </a:r>
            <a:r>
              <a:rPr lang="fr-FR" i="1" dirty="0" err="1" smtClean="0"/>
              <a:t>clock</a:t>
            </a:r>
            <a:r>
              <a:rPr lang="fr-FR" i="1" dirty="0" smtClean="0"/>
              <a:t> </a:t>
            </a:r>
            <a:r>
              <a:rPr lang="fr-FR" i="1" dirty="0" err="1" smtClean="0"/>
              <a:t>timer</a:t>
            </a:r>
            <a:endParaRPr lang="fr-FR" i="1" dirty="0" smtClean="0"/>
          </a:p>
          <a:p>
            <a:pPr lvl="1"/>
            <a:r>
              <a:rPr lang="fr-FR" sz="2000" dirty="0" smtClean="0"/>
              <a:t>Résolution de 10 – 15 ms</a:t>
            </a:r>
          </a:p>
          <a:p>
            <a:r>
              <a:rPr lang="fr-FR" dirty="0" smtClean="0"/>
              <a:t>Le calcul de l’expiration du quantum d’un thread n’était pas toujours juste</a:t>
            </a:r>
          </a:p>
          <a:p>
            <a:pPr lvl="1"/>
            <a:r>
              <a:rPr lang="fr-FR" sz="2000" dirty="0" smtClean="0"/>
              <a:t>Un thread pouvait ne pratiquement pas d’exécuter ou s’exécuter jusqu’à 3 fois</a:t>
            </a:r>
          </a:p>
          <a:p>
            <a:pPr lvl="1"/>
            <a:r>
              <a:rPr lang="fr-FR" sz="2000" dirty="0" smtClean="0"/>
              <a:t>Les threads étaient aussi décomptées pour les interruptions qui arrivaient pendant leur temps d’exécution</a:t>
            </a:r>
            <a:endParaRPr lang="fr-FR" sz="2000" dirty="0"/>
          </a:p>
        </p:txBody>
      </p:sp>
      <p:sp>
        <p:nvSpPr>
          <p:cNvPr id="961540" name="Rectangle 4"/>
          <p:cNvSpPr>
            <a:spLocks noChangeArrowheads="1"/>
          </p:cNvSpPr>
          <p:nvPr/>
        </p:nvSpPr>
        <p:spPr bwMode="auto">
          <a:xfrm>
            <a:off x="2265363" y="5462588"/>
            <a:ext cx="1736725" cy="295275"/>
          </a:xfrm>
          <a:prstGeom prst="rect">
            <a:avLst/>
          </a:prstGeom>
          <a:gradFill rotWithShape="0">
            <a:gsLst>
              <a:gs pos="0">
                <a:schemeClr val="hlink">
                  <a:gamma/>
                  <a:shade val="63529"/>
                  <a:invGamma/>
                </a:schemeClr>
              </a:gs>
              <a:gs pos="50000">
                <a:schemeClr val="hlink">
                  <a:alpha val="60001"/>
                </a:schemeClr>
              </a:gs>
              <a:gs pos="100000">
                <a:schemeClr val="hlink">
                  <a:gamma/>
                  <a:shade val="63529"/>
                  <a:invGamma/>
                </a:schemeClr>
              </a:gs>
            </a:gsLst>
            <a:lin ang="2700000" scaled="1"/>
          </a:gradFill>
          <a:ln w="12700">
            <a:solidFill>
              <a:schemeClr val="accent2"/>
            </a:solidFill>
            <a:miter lim="800000"/>
            <a:headEnd type="none" w="sm" len="sm"/>
            <a:tailEnd type="none" w="sm" len="sm"/>
          </a:ln>
          <a:effectLst/>
        </p:spPr>
        <p:txBody>
          <a:bodyPr anchor="ctr"/>
          <a:lstStyle/>
          <a:p>
            <a:pPr eaLnBrk="0" hangingPunct="0"/>
            <a:r>
              <a:rPr lang="fr-FR" sz="1800" b="1" smtClean="0">
                <a:latin typeface="Segoe Semibold" pitchFamily="34" charset="0"/>
              </a:rPr>
              <a:t>Idle</a:t>
            </a:r>
            <a:endParaRPr lang="fr-FR" sz="1800" b="1">
              <a:latin typeface="Segoe Semibold" pitchFamily="34" charset="0"/>
            </a:endParaRPr>
          </a:p>
        </p:txBody>
      </p:sp>
      <p:sp>
        <p:nvSpPr>
          <p:cNvPr id="961541" name="Line 5"/>
          <p:cNvSpPr>
            <a:spLocks noChangeShapeType="1"/>
          </p:cNvSpPr>
          <p:nvPr/>
        </p:nvSpPr>
        <p:spPr bwMode="invGray">
          <a:xfrm>
            <a:off x="2259013" y="5189538"/>
            <a:ext cx="0" cy="820737"/>
          </a:xfrm>
          <a:prstGeom prst="line">
            <a:avLst/>
          </a:prstGeom>
          <a:noFill/>
          <a:ln w="28575">
            <a:solidFill>
              <a:schemeClr val="tx1"/>
            </a:solidFill>
            <a:round/>
            <a:headEnd/>
            <a:tailEnd/>
          </a:ln>
          <a:effectLst/>
        </p:spPr>
        <p:txBody>
          <a:bodyPr wrap="none">
            <a:spAutoFit/>
          </a:bodyPr>
          <a:lstStyle/>
          <a:p>
            <a:endParaRPr lang="fr-FR"/>
          </a:p>
        </p:txBody>
      </p:sp>
      <p:sp>
        <p:nvSpPr>
          <p:cNvPr id="961542" name="Line 6"/>
          <p:cNvSpPr>
            <a:spLocks noChangeShapeType="1"/>
          </p:cNvSpPr>
          <p:nvPr/>
        </p:nvSpPr>
        <p:spPr bwMode="invGray">
          <a:xfrm>
            <a:off x="4565650" y="5189538"/>
            <a:ext cx="0" cy="820737"/>
          </a:xfrm>
          <a:prstGeom prst="line">
            <a:avLst/>
          </a:prstGeom>
          <a:noFill/>
          <a:ln w="28575">
            <a:solidFill>
              <a:schemeClr val="tx1"/>
            </a:solidFill>
            <a:round/>
            <a:headEnd/>
            <a:tailEnd/>
          </a:ln>
          <a:effectLst/>
        </p:spPr>
        <p:txBody>
          <a:bodyPr wrap="none">
            <a:spAutoFit/>
          </a:bodyPr>
          <a:lstStyle/>
          <a:p>
            <a:endParaRPr lang="fr-FR"/>
          </a:p>
        </p:txBody>
      </p:sp>
      <p:sp>
        <p:nvSpPr>
          <p:cNvPr id="961543" name="Rectangle 7"/>
          <p:cNvSpPr>
            <a:spLocks noChangeArrowheads="1"/>
          </p:cNvSpPr>
          <p:nvPr/>
        </p:nvSpPr>
        <p:spPr bwMode="auto">
          <a:xfrm>
            <a:off x="4002088" y="5462588"/>
            <a:ext cx="557212" cy="300037"/>
          </a:xfrm>
          <a:prstGeom prst="rect">
            <a:avLst/>
          </a:prstGeom>
          <a:gradFill rotWithShape="0">
            <a:gsLst>
              <a:gs pos="0">
                <a:schemeClr val="accent2">
                  <a:gamma/>
                  <a:shade val="63529"/>
                  <a:invGamma/>
                </a:schemeClr>
              </a:gs>
              <a:gs pos="50000">
                <a:schemeClr val="accent2">
                  <a:alpha val="60001"/>
                </a:schemeClr>
              </a:gs>
              <a:gs pos="100000">
                <a:schemeClr val="accent2">
                  <a:gamma/>
                  <a:shade val="63529"/>
                  <a:invGamma/>
                </a:schemeClr>
              </a:gs>
            </a:gsLst>
            <a:lin ang="2700000" scaled="1"/>
          </a:gradFill>
          <a:ln w="12700">
            <a:solidFill>
              <a:schemeClr val="accent2"/>
            </a:solidFill>
            <a:miter lim="800000"/>
            <a:headEnd type="none" w="sm" len="sm"/>
            <a:tailEnd type="none" w="sm" len="sm"/>
          </a:ln>
          <a:effectLst/>
        </p:spPr>
        <p:txBody>
          <a:bodyPr anchor="ctr"/>
          <a:lstStyle/>
          <a:p>
            <a:pPr eaLnBrk="0" hangingPunct="0"/>
            <a:r>
              <a:rPr lang="fr-FR" sz="1800" b="1" smtClean="0">
                <a:latin typeface="Segoe Semibold" pitchFamily="34" charset="0"/>
              </a:rPr>
              <a:t>T1</a:t>
            </a:r>
            <a:endParaRPr lang="fr-FR" sz="1800" b="1">
              <a:latin typeface="Segoe Semibold" pitchFamily="34" charset="0"/>
            </a:endParaRPr>
          </a:p>
        </p:txBody>
      </p:sp>
      <p:sp>
        <p:nvSpPr>
          <p:cNvPr id="961544" name="Line 8"/>
          <p:cNvSpPr>
            <a:spLocks noChangeShapeType="1"/>
          </p:cNvSpPr>
          <p:nvPr/>
        </p:nvSpPr>
        <p:spPr bwMode="invGray">
          <a:xfrm>
            <a:off x="6853238" y="5191125"/>
            <a:ext cx="0" cy="820738"/>
          </a:xfrm>
          <a:prstGeom prst="line">
            <a:avLst/>
          </a:prstGeom>
          <a:noFill/>
          <a:ln w="28575">
            <a:solidFill>
              <a:schemeClr val="tx1"/>
            </a:solidFill>
            <a:round/>
            <a:headEnd/>
            <a:tailEnd/>
          </a:ln>
          <a:effectLst/>
        </p:spPr>
        <p:txBody>
          <a:bodyPr wrap="none">
            <a:spAutoFit/>
          </a:bodyPr>
          <a:lstStyle/>
          <a:p>
            <a:endParaRPr lang="fr-FR"/>
          </a:p>
        </p:txBody>
      </p:sp>
      <p:sp>
        <p:nvSpPr>
          <p:cNvPr id="961545" name="Line 9"/>
          <p:cNvSpPr>
            <a:spLocks noChangeShapeType="1"/>
          </p:cNvSpPr>
          <p:nvPr/>
        </p:nvSpPr>
        <p:spPr bwMode="invGray">
          <a:xfrm>
            <a:off x="4241800" y="5045075"/>
            <a:ext cx="0" cy="406400"/>
          </a:xfrm>
          <a:prstGeom prst="line">
            <a:avLst/>
          </a:prstGeom>
          <a:noFill/>
          <a:ln w="28575">
            <a:solidFill>
              <a:schemeClr val="tx1"/>
            </a:solidFill>
            <a:round/>
            <a:headEnd/>
            <a:tailEnd type="triangle" w="med" len="med"/>
          </a:ln>
          <a:effectLst/>
        </p:spPr>
        <p:txBody>
          <a:bodyPr wrap="none">
            <a:spAutoFit/>
          </a:bodyPr>
          <a:lstStyle/>
          <a:p>
            <a:endParaRPr lang="fr-FR"/>
          </a:p>
        </p:txBody>
      </p:sp>
      <p:sp>
        <p:nvSpPr>
          <p:cNvPr id="961546" name="Rectangle 10"/>
          <p:cNvSpPr>
            <a:spLocks noChangeArrowheads="1"/>
          </p:cNvSpPr>
          <p:nvPr/>
        </p:nvSpPr>
        <p:spPr bwMode="auto">
          <a:xfrm>
            <a:off x="4572000" y="5462588"/>
            <a:ext cx="2278063" cy="300037"/>
          </a:xfrm>
          <a:prstGeom prst="rect">
            <a:avLst/>
          </a:prstGeom>
          <a:gradFill rotWithShape="0">
            <a:gsLst>
              <a:gs pos="0">
                <a:schemeClr val="accent2">
                  <a:gamma/>
                  <a:shade val="63529"/>
                  <a:invGamma/>
                </a:schemeClr>
              </a:gs>
              <a:gs pos="50000">
                <a:schemeClr val="accent2">
                  <a:alpha val="60001"/>
                </a:schemeClr>
              </a:gs>
              <a:gs pos="100000">
                <a:schemeClr val="accent2">
                  <a:gamma/>
                  <a:shade val="63529"/>
                  <a:invGamma/>
                </a:schemeClr>
              </a:gs>
            </a:gsLst>
            <a:lin ang="2700000" scaled="1"/>
          </a:gradFill>
          <a:ln w="12700">
            <a:solidFill>
              <a:schemeClr val="accent2"/>
            </a:solidFill>
            <a:miter lim="800000"/>
            <a:headEnd type="none" w="sm" len="sm"/>
            <a:tailEnd type="none" w="sm" len="sm"/>
          </a:ln>
          <a:effectLst/>
        </p:spPr>
        <p:txBody>
          <a:bodyPr anchor="ctr"/>
          <a:lstStyle/>
          <a:p>
            <a:pPr eaLnBrk="0" hangingPunct="0"/>
            <a:r>
              <a:rPr lang="fr-FR" sz="1800" b="1" smtClean="0">
                <a:latin typeface="Segoe Semibold" pitchFamily="34" charset="0"/>
              </a:rPr>
              <a:t>T2</a:t>
            </a:r>
            <a:endParaRPr lang="fr-FR" sz="1800" b="1">
              <a:latin typeface="Segoe Semibold" pitchFamily="34" charset="0"/>
            </a:endParaRPr>
          </a:p>
        </p:txBody>
      </p:sp>
      <p:sp>
        <p:nvSpPr>
          <p:cNvPr id="961547" name="Text Box 11"/>
          <p:cNvSpPr txBox="1">
            <a:spLocks noChangeArrowheads="1"/>
          </p:cNvSpPr>
          <p:nvPr/>
        </p:nvSpPr>
        <p:spPr bwMode="auto">
          <a:xfrm>
            <a:off x="3081338" y="4397524"/>
            <a:ext cx="3117443" cy="707886"/>
          </a:xfrm>
          <a:prstGeom prst="rect">
            <a:avLst/>
          </a:prstGeom>
          <a:noFill/>
          <a:ln w="9525" algn="ctr">
            <a:noFill/>
            <a:miter lim="800000"/>
            <a:headEnd/>
            <a:tailEnd/>
          </a:ln>
          <a:effectLst/>
        </p:spPr>
        <p:txBody>
          <a:bodyPr wrap="square">
            <a:spAutoFit/>
          </a:bodyPr>
          <a:lstStyle/>
          <a:p>
            <a:pPr>
              <a:spcBef>
                <a:spcPct val="50000"/>
              </a:spcBef>
            </a:pPr>
            <a:r>
              <a:rPr lang="fr-FR" sz="2000" dirty="0" smtClean="0">
                <a:effectLst>
                  <a:outerShdw blurRad="38100" dist="38100" dir="2700000" algn="tl">
                    <a:srgbClr val="000000"/>
                  </a:outerShdw>
                </a:effectLst>
              </a:rPr>
              <a:t>T1 &amp; T2 sortent d’attente ; T1 démarre</a:t>
            </a:r>
            <a:endParaRPr lang="fr-FR" sz="2000" dirty="0">
              <a:effectLst>
                <a:outerShdw blurRad="38100" dist="38100" dir="2700000" algn="tl">
                  <a:srgbClr val="000000"/>
                </a:outerShdw>
              </a:effectLst>
            </a:endParaRPr>
          </a:p>
        </p:txBody>
      </p:sp>
      <p:sp>
        <p:nvSpPr>
          <p:cNvPr id="961548" name="Text Box 12"/>
          <p:cNvSpPr txBox="1">
            <a:spLocks noChangeArrowheads="1"/>
          </p:cNvSpPr>
          <p:nvPr/>
        </p:nvSpPr>
        <p:spPr bwMode="auto">
          <a:xfrm>
            <a:off x="3092450" y="6284913"/>
            <a:ext cx="3244555" cy="461665"/>
          </a:xfrm>
          <a:prstGeom prst="rect">
            <a:avLst/>
          </a:prstGeom>
          <a:noFill/>
          <a:ln w="9525" algn="ctr">
            <a:noFill/>
            <a:miter lim="800000"/>
            <a:headEnd/>
            <a:tailEnd/>
          </a:ln>
          <a:effectLst/>
        </p:spPr>
        <p:txBody>
          <a:bodyPr wrap="square">
            <a:spAutoFit/>
          </a:bodyPr>
          <a:lstStyle/>
          <a:p>
            <a:pPr>
              <a:spcBef>
                <a:spcPct val="50000"/>
              </a:spcBef>
            </a:pPr>
            <a:r>
              <a:rPr lang="fr-FR" sz="2400" i="1" dirty="0" smtClean="0">
                <a:effectLst>
                  <a:outerShdw blurRad="38100" dist="38100" dir="2700000" algn="tl">
                    <a:srgbClr val="000000"/>
                  </a:outerShdw>
                </a:effectLst>
              </a:rPr>
              <a:t>Time slice </a:t>
            </a:r>
            <a:r>
              <a:rPr lang="fr-FR" sz="2400" i="1" dirty="0" err="1" smtClean="0">
                <a:effectLst>
                  <a:outerShdw blurRad="38100" dist="38100" dir="2700000" algn="tl">
                    <a:srgbClr val="000000"/>
                  </a:outerShdw>
                </a:effectLst>
              </a:rPr>
              <a:t>interval</a:t>
            </a:r>
            <a:endParaRPr lang="fr-FR" sz="2400" i="1" dirty="0">
              <a:effectLst>
                <a:outerShdw blurRad="38100" dist="38100" dir="2700000" algn="tl">
                  <a:srgbClr val="000000"/>
                </a:outerShdw>
              </a:effectLst>
            </a:endParaRPr>
          </a:p>
        </p:txBody>
      </p:sp>
      <p:sp>
        <p:nvSpPr>
          <p:cNvPr id="961549" name="Line 13"/>
          <p:cNvSpPr>
            <a:spLocks noChangeShapeType="1"/>
          </p:cNvSpPr>
          <p:nvPr/>
        </p:nvSpPr>
        <p:spPr bwMode="auto">
          <a:xfrm flipH="1" flipV="1">
            <a:off x="2379663" y="6032500"/>
            <a:ext cx="850900" cy="363538"/>
          </a:xfrm>
          <a:prstGeom prst="line">
            <a:avLst/>
          </a:prstGeom>
          <a:noFill/>
          <a:ln w="9525">
            <a:solidFill>
              <a:schemeClr val="tx1"/>
            </a:solidFill>
            <a:round/>
            <a:headEnd/>
            <a:tailEnd type="triangle" w="med" len="med"/>
          </a:ln>
          <a:effectLst/>
        </p:spPr>
        <p:txBody>
          <a:bodyPr/>
          <a:lstStyle/>
          <a:p>
            <a:endParaRPr lang="fr-FR"/>
          </a:p>
        </p:txBody>
      </p:sp>
      <p:sp>
        <p:nvSpPr>
          <p:cNvPr id="961550" name="Line 14"/>
          <p:cNvSpPr>
            <a:spLocks noChangeShapeType="1"/>
          </p:cNvSpPr>
          <p:nvPr/>
        </p:nvSpPr>
        <p:spPr bwMode="auto">
          <a:xfrm flipH="1" flipV="1">
            <a:off x="4618038" y="6088063"/>
            <a:ext cx="69850" cy="265112"/>
          </a:xfrm>
          <a:prstGeom prst="line">
            <a:avLst/>
          </a:prstGeom>
          <a:noFill/>
          <a:ln w="9525">
            <a:solidFill>
              <a:schemeClr val="tx1"/>
            </a:solidFill>
            <a:round/>
            <a:headEnd/>
            <a:tailEnd type="triangle" w="med" len="med"/>
          </a:ln>
          <a:effectLst/>
        </p:spPr>
        <p:txBody>
          <a:bodyPr/>
          <a:lstStyle/>
          <a:p>
            <a:endParaRPr lang="fr-FR"/>
          </a:p>
        </p:txBody>
      </p:sp>
      <p:sp>
        <p:nvSpPr>
          <p:cNvPr id="961551" name="Line 15"/>
          <p:cNvSpPr>
            <a:spLocks noChangeShapeType="1"/>
          </p:cNvSpPr>
          <p:nvPr/>
        </p:nvSpPr>
        <p:spPr bwMode="auto">
          <a:xfrm flipV="1">
            <a:off x="5683250" y="5997575"/>
            <a:ext cx="1076325" cy="346075"/>
          </a:xfrm>
          <a:prstGeom prst="line">
            <a:avLst/>
          </a:prstGeom>
          <a:noFill/>
          <a:ln w="9525">
            <a:solidFill>
              <a:schemeClr val="tx1"/>
            </a:solidFill>
            <a:round/>
            <a:headEnd/>
            <a:tailEnd type="triangle" w="med" len="med"/>
          </a:ln>
          <a:effectLst/>
        </p:spPr>
        <p:txBody>
          <a:bodyPr/>
          <a:lstStyle/>
          <a:p>
            <a:endParaRPr lang="fr-FR"/>
          </a:p>
        </p:txBody>
      </p:sp>
    </p:spTree>
  </p:cSld>
  <p:clrMapOvr>
    <a:masterClrMapping/>
  </p:clrMapOvr>
  <p:transition>
    <p:fade/>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1428" name="Rectangle 4"/>
          <p:cNvSpPr>
            <a:spLocks noGrp="1" noChangeArrowheads="1"/>
          </p:cNvSpPr>
          <p:nvPr>
            <p:ph type="title"/>
          </p:nvPr>
        </p:nvSpPr>
        <p:spPr/>
        <p:txBody>
          <a:bodyPr/>
          <a:lstStyle/>
          <a:p>
            <a:r>
              <a:rPr lang="fr-FR" noProof="0" dirty="0" smtClean="0"/>
              <a:t>Contrôle d’accès IL</a:t>
            </a:r>
            <a:endParaRPr lang="fr-FR" noProof="0" dirty="0"/>
          </a:p>
        </p:txBody>
      </p:sp>
      <p:sp>
        <p:nvSpPr>
          <p:cNvPr id="871429" name="Rectangle 5"/>
          <p:cNvSpPr>
            <a:spLocks noGrp="1" noChangeArrowheads="1"/>
          </p:cNvSpPr>
          <p:nvPr>
            <p:ph type="body" idx="1"/>
          </p:nvPr>
        </p:nvSpPr>
        <p:spPr>
          <a:xfrm>
            <a:off x="381000" y="1417638"/>
            <a:ext cx="8410575" cy="5392245"/>
          </a:xfrm>
        </p:spPr>
        <p:txBody>
          <a:bodyPr/>
          <a:lstStyle/>
          <a:p>
            <a:r>
              <a:rPr lang="fr-FR" sz="2400" noProof="0" dirty="0" smtClean="0"/>
              <a:t>L’IL est contrôlé avant la DACL</a:t>
            </a:r>
          </a:p>
          <a:p>
            <a:r>
              <a:rPr lang="fr-FR" sz="2400" noProof="0" dirty="0" smtClean="0"/>
              <a:t>Un thread peut seulement ouvrir un objet en accès écriture si son IL est égal ou supérieur à celui de l’objet en question</a:t>
            </a:r>
          </a:p>
          <a:p>
            <a:r>
              <a:rPr lang="fr-FR" sz="2400" noProof="0" dirty="0" smtClean="0"/>
              <a:t>Un thread peut ouvrir tout objet en accès lecture si :</a:t>
            </a:r>
          </a:p>
          <a:p>
            <a:pPr lvl="1"/>
            <a:r>
              <a:rPr lang="fr-FR" sz="2000" dirty="0" smtClean="0"/>
              <a:t>Ce n’est pas</a:t>
            </a:r>
            <a:r>
              <a:rPr lang="fr-FR" sz="2000" noProof="0" dirty="0" smtClean="0"/>
              <a:t> un objet processus</a:t>
            </a:r>
          </a:p>
          <a:p>
            <a:pPr lvl="1"/>
            <a:r>
              <a:rPr lang="fr-FR" sz="2000" noProof="0" dirty="0" smtClean="0"/>
              <a:t>Si c’est un processus, l’IL du thread doit être égal ou </a:t>
            </a:r>
            <a:r>
              <a:rPr lang="fr-FR" sz="2000" noProof="0" smtClean="0"/>
              <a:t>supérieur à </a:t>
            </a:r>
            <a:r>
              <a:rPr lang="fr-FR" sz="2000" noProof="0" dirty="0" smtClean="0"/>
              <a:t>l’IL du processus (évite une fuite d’informations sensibles réalisée au moyen de lecture mémoire)</a:t>
            </a:r>
          </a:p>
          <a:p>
            <a:r>
              <a:rPr lang="fr-FR" sz="2400" noProof="0" dirty="0" smtClean="0"/>
              <a:t>Le sous-système Windows honore également les niveaux d’intégrité : User Interface </a:t>
            </a:r>
            <a:r>
              <a:rPr lang="fr-FR" sz="2400" noProof="0" dirty="0" err="1" smtClean="0"/>
              <a:t>Privilege</a:t>
            </a:r>
            <a:r>
              <a:rPr lang="fr-FR" sz="2400" noProof="0" dirty="0" smtClean="0"/>
              <a:t> Isolation (UIPI)</a:t>
            </a:r>
          </a:p>
          <a:p>
            <a:pPr lvl="1"/>
            <a:r>
              <a:rPr lang="fr-FR" sz="2000" noProof="0" dirty="0" smtClean="0"/>
              <a:t>Seuls les messages d’interrogation peuvent être envoyés aux fenêtres de processus élevés depuis des processus LUA</a:t>
            </a:r>
          </a:p>
          <a:p>
            <a:pPr lvl="1"/>
            <a:r>
              <a:rPr lang="fr-FR" sz="2000" noProof="0" dirty="0" smtClean="0"/>
              <a:t>Evite les </a:t>
            </a:r>
            <a:r>
              <a:rPr lang="fr-FR" sz="2000" dirty="0" smtClean="0"/>
              <a:t>« </a:t>
            </a:r>
            <a:r>
              <a:rPr lang="fr-FR" sz="2000" i="1" noProof="0" dirty="0" err="1" smtClean="0"/>
              <a:t>shatter</a:t>
            </a:r>
            <a:r>
              <a:rPr lang="fr-FR" sz="2000" i="1" dirty="0" smtClean="0"/>
              <a:t> </a:t>
            </a:r>
            <a:r>
              <a:rPr lang="fr-FR" sz="2000" i="1" noProof="0" dirty="0" err="1" smtClean="0"/>
              <a:t>attacks</a:t>
            </a:r>
            <a:r>
              <a:rPr lang="fr-FR" sz="2000" noProof="0" dirty="0" smtClean="0"/>
              <a:t> »</a:t>
            </a:r>
            <a:endParaRPr lang="fr-FR" sz="2000" noProof="0" dirty="0"/>
          </a:p>
        </p:txBody>
      </p:sp>
    </p:spTree>
  </p:cSld>
  <p:clrMapOvr>
    <a:masterClrMapping/>
  </p:clrMapOvr>
  <p:transition>
    <p:fade/>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24" name="Rectangle 4"/>
          <p:cNvSpPr>
            <a:spLocks noGrp="1" noChangeArrowheads="1"/>
          </p:cNvSpPr>
          <p:nvPr>
            <p:ph type="title"/>
          </p:nvPr>
        </p:nvSpPr>
        <p:spPr/>
        <p:txBody>
          <a:bodyPr/>
          <a:lstStyle/>
          <a:p>
            <a:r>
              <a:rPr lang="fr-FR" noProof="0" dirty="0" smtClean="0"/>
              <a:t>En résumé</a:t>
            </a:r>
            <a:endParaRPr lang="fr-FR" noProof="0" dirty="0"/>
          </a:p>
        </p:txBody>
      </p:sp>
      <p:sp>
        <p:nvSpPr>
          <p:cNvPr id="1003525" name="Rectangle 5"/>
          <p:cNvSpPr>
            <a:spLocks noGrp="1" noChangeArrowheads="1"/>
          </p:cNvSpPr>
          <p:nvPr>
            <p:ph type="body" idx="1"/>
          </p:nvPr>
        </p:nvSpPr>
        <p:spPr>
          <a:xfrm>
            <a:off x="381000" y="1417638"/>
            <a:ext cx="8410575" cy="5244513"/>
          </a:xfrm>
        </p:spPr>
        <p:txBody>
          <a:bodyPr/>
          <a:lstStyle/>
          <a:p>
            <a:r>
              <a:rPr lang="fr-FR" sz="2400" noProof="0" dirty="0" smtClean="0"/>
              <a:t>De nombreux changement très intéressants au sein du noyau de Windows Vista dans les domaines  performance, passage à l’échelle, fiabilité et sécurité</a:t>
            </a:r>
          </a:p>
          <a:p>
            <a:r>
              <a:rPr lang="fr-FR" sz="2400" noProof="0" dirty="0" smtClean="0"/>
              <a:t>Pour plus d’information :</a:t>
            </a:r>
          </a:p>
          <a:p>
            <a:pPr lvl="1"/>
            <a:r>
              <a:rPr lang="fr-FR" sz="2000" noProof="0" dirty="0" err="1" smtClean="0"/>
              <a:t>Kernel</a:t>
            </a:r>
            <a:r>
              <a:rPr lang="fr-FR" sz="2000" noProof="0" dirty="0" smtClean="0"/>
              <a:t> </a:t>
            </a:r>
            <a:r>
              <a:rPr lang="fr-FR" sz="2000" noProof="0" dirty="0" err="1" smtClean="0"/>
              <a:t>Enhancements</a:t>
            </a:r>
            <a:r>
              <a:rPr lang="fr-FR" sz="2000" noProof="0" dirty="0" smtClean="0"/>
              <a:t> for Windows Vista and Windows </a:t>
            </a:r>
            <a:br>
              <a:rPr lang="fr-FR" sz="2000" noProof="0" dirty="0" smtClean="0"/>
            </a:br>
            <a:r>
              <a:rPr lang="fr-FR" sz="2000" noProof="0" dirty="0" smtClean="0"/>
              <a:t>Server "Longhorn"</a:t>
            </a:r>
          </a:p>
          <a:p>
            <a:pPr lvl="2"/>
            <a:r>
              <a:rPr lang="fr-FR" sz="1800" noProof="0" dirty="0" smtClean="0">
                <a:hlinkClick r:id="rId3"/>
              </a:rPr>
              <a:t>http://www.microsoft.com/whdc/system/vista/kernel-en.mspx</a:t>
            </a:r>
            <a:r>
              <a:rPr lang="fr-FR" sz="1800" noProof="0" dirty="0" smtClean="0"/>
              <a:t> </a:t>
            </a:r>
          </a:p>
          <a:p>
            <a:pPr lvl="2"/>
            <a:r>
              <a:rPr lang="fr-FR" sz="1800" noProof="0" dirty="0" smtClean="0"/>
              <a:t>Ce papier fait le lien vers d’autres papiers plus détaillés</a:t>
            </a:r>
          </a:p>
          <a:p>
            <a:pPr lvl="1"/>
            <a:r>
              <a:rPr lang="fr-FR" sz="2000" noProof="0" dirty="0" smtClean="0"/>
              <a:t>Ressources MSDN pour les développeurs Vista</a:t>
            </a:r>
          </a:p>
          <a:p>
            <a:pPr lvl="2"/>
            <a:r>
              <a:rPr lang="fr-FR" sz="1800" noProof="0" dirty="0" smtClean="0">
                <a:hlinkClick r:id="rId4"/>
              </a:rPr>
              <a:t>http://msdn.microsoft.com/windowsvista/</a:t>
            </a:r>
            <a:r>
              <a:rPr lang="fr-FR" sz="1800" noProof="0" dirty="0" smtClean="0"/>
              <a:t> </a:t>
            </a:r>
          </a:p>
          <a:p>
            <a:pPr lvl="1"/>
            <a:r>
              <a:rPr lang="fr-FR" sz="2000" noProof="0" dirty="0" smtClean="0"/>
              <a:t>Ressources pour les développeurs de drivers</a:t>
            </a:r>
          </a:p>
          <a:p>
            <a:pPr lvl="2"/>
            <a:r>
              <a:rPr lang="fr-FR" sz="1800" noProof="0" dirty="0" smtClean="0"/>
              <a:t>Windows Hardware </a:t>
            </a:r>
            <a:r>
              <a:rPr lang="fr-FR" sz="1800" noProof="0" dirty="0" err="1" smtClean="0"/>
              <a:t>Developer</a:t>
            </a:r>
            <a:r>
              <a:rPr lang="fr-FR" sz="1800" noProof="0" dirty="0" smtClean="0"/>
              <a:t> Central</a:t>
            </a:r>
          </a:p>
          <a:p>
            <a:pPr lvl="3"/>
            <a:r>
              <a:rPr lang="fr-FR" sz="1800" noProof="0" dirty="0" smtClean="0">
                <a:latin typeface="Segoe" pitchFamily="34" charset="0"/>
                <a:hlinkClick r:id="rId5"/>
              </a:rPr>
              <a:t>http://www.microsoft.com/whdc/default.mspx</a:t>
            </a:r>
            <a:r>
              <a:rPr lang="fr-FR" sz="1800" noProof="0" dirty="0" smtClean="0">
                <a:latin typeface="Segoe" pitchFamily="34" charset="0"/>
              </a:rPr>
              <a:t> </a:t>
            </a:r>
          </a:p>
          <a:p>
            <a:pPr lvl="2"/>
            <a:r>
              <a:rPr lang="fr-FR" sz="1800" noProof="0" dirty="0" smtClean="0"/>
              <a:t>Présentations </a:t>
            </a:r>
            <a:r>
              <a:rPr lang="fr-FR" sz="1800" noProof="0" dirty="0" err="1" smtClean="0"/>
              <a:t>WinHEC</a:t>
            </a:r>
            <a:r>
              <a:rPr lang="fr-FR" sz="1800" noProof="0" dirty="0" smtClean="0"/>
              <a:t> 2006</a:t>
            </a:r>
          </a:p>
          <a:p>
            <a:pPr lvl="3">
              <a:buFont typeface="Wingdings 2" pitchFamily="18" charset="2"/>
              <a:buBlip>
                <a:blip r:embed="rId6"/>
              </a:buBlip>
            </a:pPr>
            <a:r>
              <a:rPr lang="fr-FR" sz="1800" noProof="0" dirty="0" smtClean="0">
                <a:latin typeface="Segoe" pitchFamily="34" charset="0"/>
                <a:hlinkClick r:id="rId7"/>
              </a:rPr>
              <a:t>http://www.microsoft.com/whdc/winhec/</a:t>
            </a:r>
            <a:r>
              <a:rPr lang="fr-FR" sz="1800" noProof="0" dirty="0" smtClean="0">
                <a:latin typeface="Segoe" pitchFamily="34" charset="0"/>
              </a:rPr>
              <a:t> </a:t>
            </a:r>
            <a:endParaRPr lang="fr-FR" sz="1800" noProof="0" dirty="0">
              <a:latin typeface="Segoe" pitchFamily="34" charset="0"/>
            </a:endParaRPr>
          </a:p>
        </p:txBody>
      </p:sp>
    </p:spTree>
  </p:cSld>
  <p:clrMapOvr>
    <a:masterClrMapping/>
  </p:clrMapOvr>
  <p:transition>
    <p:fade/>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Questions ?</a:t>
            </a:r>
            <a:endParaRPr lang="fr-FR" dirty="0"/>
          </a:p>
        </p:txBody>
      </p:sp>
    </p:spTree>
  </p:cSld>
  <p:clrMapOvr>
    <a:masterClrMapping/>
  </p:clrMapOvr>
  <p:transition>
    <p:fade/>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0453" name="Picture 5" descr="white bar"/>
          <p:cNvPicPr>
            <a:picLocks noChangeAspect="1" noChangeArrowheads="1"/>
          </p:cNvPicPr>
          <p:nvPr/>
        </p:nvPicPr>
        <p:blipFill>
          <a:blip r:embed="rId3"/>
          <a:srcRect/>
          <a:stretch>
            <a:fillRect/>
          </a:stretch>
        </p:blipFill>
        <p:spPr bwMode="auto">
          <a:xfrm>
            <a:off x="0" y="2306003"/>
            <a:ext cx="8448675" cy="1798637"/>
          </a:xfrm>
          <a:prstGeom prst="rect">
            <a:avLst/>
          </a:prstGeom>
          <a:noFill/>
        </p:spPr>
      </p:pic>
      <p:sp>
        <p:nvSpPr>
          <p:cNvPr id="360451" name="Text Box 3"/>
          <p:cNvSpPr txBox="1">
            <a:spLocks noChangeArrowheads="1"/>
          </p:cNvSpPr>
          <p:nvPr/>
        </p:nvSpPr>
        <p:spPr bwMode="auto">
          <a:xfrm>
            <a:off x="401320" y="6627168"/>
            <a:ext cx="8148638" cy="230832"/>
          </a:xfrm>
          <a:prstGeom prst="rect">
            <a:avLst/>
          </a:prstGeom>
          <a:noFill/>
          <a:ln w="12700">
            <a:noFill/>
            <a:miter lim="800000"/>
            <a:headEnd type="none" w="sm" len="sm"/>
            <a:tailEnd type="none" w="sm" len="sm"/>
          </a:ln>
          <a:effectLst/>
        </p:spPr>
        <p:txBody>
          <a:bodyPr>
            <a:spAutoFit/>
          </a:bodyPr>
          <a:lstStyle/>
          <a:p>
            <a:pPr algn="ctr" eaLnBrk="0" hangingPunct="0"/>
            <a:r>
              <a:rPr lang="en-US" sz="900" b="0" dirty="0">
                <a:cs typeface="Arial" charset="0"/>
              </a:rPr>
              <a:t>© </a:t>
            </a:r>
            <a:r>
              <a:rPr lang="en-US" sz="900" b="0" dirty="0" smtClean="0">
                <a:cs typeface="Arial" charset="0"/>
              </a:rPr>
              <a:t>2007 </a:t>
            </a:r>
            <a:r>
              <a:rPr lang="en-US" sz="900" b="0" dirty="0">
                <a:cs typeface="Arial" charset="0"/>
              </a:rPr>
              <a:t>Microsoft </a:t>
            </a:r>
            <a:r>
              <a:rPr lang="en-US" sz="900" b="0" dirty="0" smtClean="0">
                <a:cs typeface="Arial" charset="0"/>
              </a:rPr>
              <a:t>France</a:t>
            </a:r>
            <a:endParaRPr lang="en-US" sz="800" b="0" dirty="0">
              <a:cs typeface="Arial" charset="0"/>
            </a:endParaRPr>
          </a:p>
        </p:txBody>
      </p:sp>
      <p:grpSp>
        <p:nvGrpSpPr>
          <p:cNvPr id="7" name="Group 6"/>
          <p:cNvGrpSpPr/>
          <p:nvPr/>
        </p:nvGrpSpPr>
        <p:grpSpPr>
          <a:xfrm>
            <a:off x="1725931" y="2661920"/>
            <a:ext cx="4959349" cy="931979"/>
            <a:chOff x="1400811" y="2621280"/>
            <a:chExt cx="4959349" cy="931979"/>
          </a:xfrm>
        </p:grpSpPr>
        <p:sp>
          <p:nvSpPr>
            <p:cNvPr id="5" name="TextBox 4"/>
            <p:cNvSpPr txBox="1"/>
            <p:nvPr/>
          </p:nvSpPr>
          <p:spPr>
            <a:xfrm>
              <a:off x="1971040" y="2621280"/>
              <a:ext cx="4389120" cy="369332"/>
            </a:xfrm>
            <a:prstGeom prst="rect">
              <a:avLst/>
            </a:prstGeom>
            <a:noFill/>
          </p:spPr>
          <p:txBody>
            <a:bodyPr wrap="square" rtlCol="0">
              <a:spAutoFit/>
            </a:bodyPr>
            <a:lstStyle/>
            <a:p>
              <a:r>
                <a:rPr lang="fr-FR" i="1" dirty="0" smtClean="0">
                  <a:solidFill>
                    <a:schemeClr val="bg2"/>
                  </a:solidFill>
                  <a:latin typeface="Segoe "/>
                </a:rPr>
                <a:t>Votre potentiel, notre passion </a:t>
              </a:r>
              <a:r>
                <a:rPr lang="fr-FR" sz="1200" i="1" baseline="58000" dirty="0" smtClean="0">
                  <a:solidFill>
                    <a:schemeClr val="bg2"/>
                  </a:solidFill>
                  <a:latin typeface="Segoe "/>
                </a:rPr>
                <a:t>TM </a:t>
              </a:r>
              <a:endParaRPr lang="fr-FR" sz="1200" i="1" baseline="58000" dirty="0">
                <a:solidFill>
                  <a:schemeClr val="bg2"/>
                </a:solidFill>
                <a:latin typeface="Segoe "/>
              </a:endParaRPr>
            </a:p>
          </p:txBody>
        </p:sp>
        <p:pic>
          <p:nvPicPr>
            <p:cNvPr id="3074" name="Picture 2" descr="C:\Users\sebim\Desktop\ms-logo_bL.png"/>
            <p:cNvPicPr>
              <a:picLocks noChangeAspect="1" noChangeArrowheads="1"/>
            </p:cNvPicPr>
            <p:nvPr/>
          </p:nvPicPr>
          <p:blipFill>
            <a:blip r:embed="rId4"/>
            <a:srcRect/>
            <a:stretch>
              <a:fillRect/>
            </a:stretch>
          </p:blipFill>
          <p:spPr bwMode="auto">
            <a:xfrm>
              <a:off x="1400811" y="3066201"/>
              <a:ext cx="2988309" cy="487058"/>
            </a:xfrm>
            <a:prstGeom prst="rect">
              <a:avLst/>
            </a:prstGeom>
            <a:noFill/>
          </p:spPr>
        </p:pic>
      </p:gr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6" name="Rectangle 16"/>
          <p:cNvSpPr>
            <a:spLocks noGrp="1" noChangeArrowheads="1"/>
          </p:cNvSpPr>
          <p:nvPr>
            <p:ph type="title"/>
          </p:nvPr>
        </p:nvSpPr>
        <p:spPr>
          <a:xfrm>
            <a:off x="381000" y="228600"/>
            <a:ext cx="8382000" cy="646331"/>
          </a:xfrm>
        </p:spPr>
        <p:txBody>
          <a:bodyPr/>
          <a:lstStyle/>
          <a:p>
            <a:r>
              <a:rPr lang="fr-FR" noProof="0" dirty="0" smtClean="0"/>
              <a:t>Le compteur de temps de cycle</a:t>
            </a:r>
            <a:endParaRPr lang="fr-FR" noProof="0" dirty="0"/>
          </a:p>
        </p:txBody>
      </p:sp>
      <p:sp>
        <p:nvSpPr>
          <p:cNvPr id="962577" name="Rectangle 17"/>
          <p:cNvSpPr>
            <a:spLocks noGrp="1" noChangeArrowheads="1"/>
          </p:cNvSpPr>
          <p:nvPr>
            <p:ph type="body" idx="1"/>
          </p:nvPr>
        </p:nvSpPr>
        <p:spPr>
          <a:xfrm>
            <a:off x="245097" y="1417638"/>
            <a:ext cx="8672659" cy="5503045"/>
          </a:xfrm>
        </p:spPr>
        <p:txBody>
          <a:bodyPr/>
          <a:lstStyle/>
          <a:p>
            <a:pPr>
              <a:lnSpc>
                <a:spcPct val="70000"/>
              </a:lnSpc>
            </a:pPr>
            <a:r>
              <a:rPr lang="fr-FR" sz="2400" noProof="0" dirty="0" smtClean="0"/>
              <a:t>Windows Vista lit le </a:t>
            </a:r>
            <a:r>
              <a:rPr lang="fr-FR" sz="2400" i="1" noProof="0" dirty="0" smtClean="0"/>
              <a:t>Time </a:t>
            </a:r>
            <a:r>
              <a:rPr lang="fr-FR" sz="2400" i="1" noProof="0" dirty="0" err="1" smtClean="0"/>
              <a:t>Stamp</a:t>
            </a:r>
            <a:r>
              <a:rPr lang="fr-FR" sz="2400" i="1" noProof="0" dirty="0" smtClean="0"/>
              <a:t> </a:t>
            </a:r>
            <a:r>
              <a:rPr lang="fr-FR" sz="2400" i="1" noProof="0" dirty="0" err="1" smtClean="0"/>
              <a:t>Counter</a:t>
            </a:r>
            <a:r>
              <a:rPr lang="fr-FR" sz="2400" noProof="0" dirty="0" smtClean="0"/>
              <a:t> (TSC) lors du changement de contexte</a:t>
            </a:r>
          </a:p>
          <a:p>
            <a:pPr lvl="1">
              <a:lnSpc>
                <a:spcPct val="70000"/>
              </a:lnSpc>
            </a:pPr>
            <a:r>
              <a:rPr lang="fr-FR" sz="2000" noProof="0" dirty="0" smtClean="0"/>
              <a:t>Les cycles CPU réellement consommés sont </a:t>
            </a:r>
            <a:r>
              <a:rPr lang="fr-FR" sz="2000" dirty="0" smtClean="0"/>
              <a:t>décomptés pour le </a:t>
            </a:r>
            <a:r>
              <a:rPr lang="fr-FR" sz="2000" noProof="0" dirty="0" smtClean="0"/>
              <a:t>thread</a:t>
            </a:r>
          </a:p>
          <a:p>
            <a:pPr lvl="1">
              <a:lnSpc>
                <a:spcPct val="70000"/>
              </a:lnSpc>
            </a:pPr>
            <a:r>
              <a:rPr lang="fr-FR" sz="2000" noProof="0" dirty="0" smtClean="0"/>
              <a:t>Le temps d’interruption n’est pas décompté</a:t>
            </a:r>
          </a:p>
          <a:p>
            <a:pPr>
              <a:lnSpc>
                <a:spcPct val="70000"/>
              </a:lnSpc>
            </a:pPr>
            <a:r>
              <a:rPr lang="fr-FR" sz="2400" noProof="0" dirty="0" smtClean="0"/>
              <a:t>Permet un décompte plus juste pour le quantum</a:t>
            </a:r>
          </a:p>
          <a:p>
            <a:pPr lvl="1">
              <a:lnSpc>
                <a:spcPct val="70000"/>
              </a:lnSpc>
            </a:pPr>
            <a:r>
              <a:rPr lang="fr-FR" sz="2000" noProof="0" dirty="0" smtClean="0"/>
              <a:t>Un thread obtient au moins1 tour </a:t>
            </a:r>
            <a:r>
              <a:rPr lang="fr-FR" sz="2000" dirty="0" smtClean="0"/>
              <a:t>et </a:t>
            </a:r>
            <a:r>
              <a:rPr lang="fr-FR" sz="2000" noProof="0" dirty="0" smtClean="0"/>
              <a:t>peut avoir au plus 1 tour + 1 </a:t>
            </a:r>
            <a:r>
              <a:rPr lang="fr-FR" sz="2000" i="1" noProof="0" dirty="0" err="1" smtClean="0"/>
              <a:t>tick</a:t>
            </a:r>
            <a:endParaRPr lang="fr-FR" sz="2000" i="1" noProof="0" dirty="0" smtClean="0"/>
          </a:p>
          <a:p>
            <a:pPr lvl="1">
              <a:lnSpc>
                <a:spcPct val="70000"/>
              </a:lnSpc>
            </a:pPr>
            <a:r>
              <a:rPr lang="fr-FR" sz="2000" noProof="0" dirty="0" smtClean="0"/>
              <a:t>Procure aussi un décompte de temps précis pour l’exécution d’un thread </a:t>
            </a:r>
            <a:br>
              <a:rPr lang="fr-FR" sz="2000" noProof="0" dirty="0" smtClean="0"/>
            </a:br>
            <a:r>
              <a:rPr lang="fr-FR" sz="2000" noProof="0" dirty="0" smtClean="0"/>
              <a:t/>
            </a:r>
            <a:br>
              <a:rPr lang="fr-FR" sz="2000" noProof="0" dirty="0" smtClean="0"/>
            </a:br>
            <a:r>
              <a:rPr lang="fr-FR" sz="2000" noProof="0" dirty="0" smtClean="0"/>
              <a:t/>
            </a:r>
            <a:br>
              <a:rPr lang="fr-FR" sz="2000" noProof="0" dirty="0" smtClean="0"/>
            </a:br>
            <a:endParaRPr lang="fr-FR" sz="2000" noProof="0" dirty="0" smtClean="0"/>
          </a:p>
          <a:p>
            <a:pPr lvl="1">
              <a:lnSpc>
                <a:spcPct val="70000"/>
              </a:lnSpc>
            </a:pPr>
            <a:endParaRPr lang="fr-FR" sz="2000" noProof="0" dirty="0" smtClean="0"/>
          </a:p>
          <a:p>
            <a:pPr lvl="1">
              <a:lnSpc>
                <a:spcPct val="70000"/>
              </a:lnSpc>
            </a:pPr>
            <a:endParaRPr lang="fr-FR" sz="2000" noProof="0" dirty="0" smtClean="0"/>
          </a:p>
          <a:p>
            <a:pPr lvl="1">
              <a:lnSpc>
                <a:spcPct val="70000"/>
              </a:lnSpc>
            </a:pPr>
            <a:endParaRPr lang="fr-FR" sz="2000" noProof="0" dirty="0" smtClean="0"/>
          </a:p>
          <a:p>
            <a:pPr>
              <a:lnSpc>
                <a:spcPct val="70000"/>
              </a:lnSpc>
            </a:pPr>
            <a:r>
              <a:rPr lang="fr-FR" sz="2400" noProof="0" dirty="0" smtClean="0"/>
              <a:t>API  pour interroger :</a:t>
            </a:r>
          </a:p>
          <a:p>
            <a:pPr lvl="1">
              <a:lnSpc>
                <a:spcPct val="70000"/>
              </a:lnSpc>
            </a:pPr>
            <a:r>
              <a:rPr lang="fr-FR" sz="2000" noProof="0" dirty="0" err="1" smtClean="0"/>
              <a:t>QueryThreadCycleTime</a:t>
            </a:r>
            <a:endParaRPr lang="fr-FR" sz="2000" noProof="0" dirty="0" smtClean="0"/>
          </a:p>
          <a:p>
            <a:pPr lvl="1">
              <a:lnSpc>
                <a:spcPct val="70000"/>
              </a:lnSpc>
            </a:pPr>
            <a:r>
              <a:rPr lang="fr-FR" sz="2000" noProof="0" dirty="0" err="1" smtClean="0"/>
              <a:t>QueryProcessCycleTime</a:t>
            </a:r>
            <a:endParaRPr lang="fr-FR" sz="2000" noProof="0" dirty="0" smtClean="0"/>
          </a:p>
          <a:p>
            <a:pPr lvl="1">
              <a:lnSpc>
                <a:spcPct val="70000"/>
              </a:lnSpc>
            </a:pPr>
            <a:r>
              <a:rPr lang="fr-FR" sz="2000" noProof="0" dirty="0" err="1" smtClean="0"/>
              <a:t>QueryIdleProcessorCycleTime</a:t>
            </a:r>
            <a:endParaRPr lang="fr-FR" sz="2000" noProof="0" dirty="0"/>
          </a:p>
        </p:txBody>
      </p:sp>
      <p:sp>
        <p:nvSpPr>
          <p:cNvPr id="962564" name="Rectangle 4"/>
          <p:cNvSpPr>
            <a:spLocks noChangeArrowheads="1"/>
          </p:cNvSpPr>
          <p:nvPr/>
        </p:nvSpPr>
        <p:spPr bwMode="auto">
          <a:xfrm>
            <a:off x="1223963" y="4292051"/>
            <a:ext cx="1736725" cy="295275"/>
          </a:xfrm>
          <a:prstGeom prst="rect">
            <a:avLst/>
          </a:prstGeom>
          <a:gradFill rotWithShape="0">
            <a:gsLst>
              <a:gs pos="0">
                <a:schemeClr val="hlink">
                  <a:gamma/>
                  <a:shade val="63529"/>
                  <a:invGamma/>
                </a:schemeClr>
              </a:gs>
              <a:gs pos="50000">
                <a:schemeClr val="hlink">
                  <a:alpha val="60001"/>
                </a:schemeClr>
              </a:gs>
              <a:gs pos="100000">
                <a:schemeClr val="hlink">
                  <a:gamma/>
                  <a:shade val="63529"/>
                  <a:invGamma/>
                </a:schemeClr>
              </a:gs>
            </a:gsLst>
            <a:lin ang="2700000" scaled="1"/>
          </a:gradFill>
          <a:ln w="12700">
            <a:solidFill>
              <a:schemeClr val="accent2"/>
            </a:solidFill>
            <a:miter lim="800000"/>
            <a:headEnd type="none" w="sm" len="sm"/>
            <a:tailEnd type="none" w="sm" len="sm"/>
          </a:ln>
          <a:effectLst/>
        </p:spPr>
        <p:txBody>
          <a:bodyPr anchor="ctr"/>
          <a:lstStyle/>
          <a:p>
            <a:pPr eaLnBrk="0" hangingPunct="0"/>
            <a:r>
              <a:rPr lang="en-US" sz="1800" b="1">
                <a:latin typeface="Segoe Semibold" pitchFamily="34" charset="0"/>
              </a:rPr>
              <a:t>Idle</a:t>
            </a:r>
          </a:p>
        </p:txBody>
      </p:sp>
      <p:sp>
        <p:nvSpPr>
          <p:cNvPr id="962565" name="Line 5"/>
          <p:cNvSpPr>
            <a:spLocks noChangeShapeType="1"/>
          </p:cNvSpPr>
          <p:nvPr/>
        </p:nvSpPr>
        <p:spPr bwMode="invGray">
          <a:xfrm>
            <a:off x="1217613" y="4026939"/>
            <a:ext cx="0" cy="820737"/>
          </a:xfrm>
          <a:prstGeom prst="line">
            <a:avLst/>
          </a:prstGeom>
          <a:noFill/>
          <a:ln w="28575">
            <a:solidFill>
              <a:schemeClr val="tx1"/>
            </a:solidFill>
            <a:round/>
            <a:headEnd/>
            <a:tailEnd/>
          </a:ln>
          <a:effectLst/>
        </p:spPr>
        <p:txBody>
          <a:bodyPr wrap="none">
            <a:spAutoFit/>
          </a:bodyPr>
          <a:lstStyle/>
          <a:p>
            <a:endParaRPr lang="fr-FR"/>
          </a:p>
        </p:txBody>
      </p:sp>
      <p:sp>
        <p:nvSpPr>
          <p:cNvPr id="962566" name="Line 6"/>
          <p:cNvSpPr>
            <a:spLocks noChangeShapeType="1"/>
          </p:cNvSpPr>
          <p:nvPr/>
        </p:nvSpPr>
        <p:spPr bwMode="invGray">
          <a:xfrm>
            <a:off x="3524250" y="4026939"/>
            <a:ext cx="0" cy="820737"/>
          </a:xfrm>
          <a:prstGeom prst="line">
            <a:avLst/>
          </a:prstGeom>
          <a:noFill/>
          <a:ln w="28575">
            <a:solidFill>
              <a:schemeClr val="tx1"/>
            </a:solidFill>
            <a:round/>
            <a:headEnd/>
            <a:tailEnd/>
          </a:ln>
          <a:effectLst/>
        </p:spPr>
        <p:txBody>
          <a:bodyPr wrap="none">
            <a:spAutoFit/>
          </a:bodyPr>
          <a:lstStyle/>
          <a:p>
            <a:endParaRPr lang="fr-FR"/>
          </a:p>
        </p:txBody>
      </p:sp>
      <p:sp>
        <p:nvSpPr>
          <p:cNvPr id="962567" name="Rectangle 7"/>
          <p:cNvSpPr>
            <a:spLocks noChangeArrowheads="1"/>
          </p:cNvSpPr>
          <p:nvPr/>
        </p:nvSpPr>
        <p:spPr bwMode="auto">
          <a:xfrm>
            <a:off x="2960688" y="4292051"/>
            <a:ext cx="557212" cy="300038"/>
          </a:xfrm>
          <a:prstGeom prst="rect">
            <a:avLst/>
          </a:prstGeom>
          <a:gradFill rotWithShape="0">
            <a:gsLst>
              <a:gs pos="0">
                <a:schemeClr val="accent2">
                  <a:gamma/>
                  <a:shade val="63529"/>
                  <a:invGamma/>
                </a:schemeClr>
              </a:gs>
              <a:gs pos="50000">
                <a:schemeClr val="accent2">
                  <a:alpha val="60001"/>
                </a:schemeClr>
              </a:gs>
              <a:gs pos="100000">
                <a:schemeClr val="accent2">
                  <a:gamma/>
                  <a:shade val="63529"/>
                  <a:invGamma/>
                </a:schemeClr>
              </a:gs>
            </a:gsLst>
            <a:lin ang="2700000" scaled="1"/>
          </a:gradFill>
          <a:ln w="12700">
            <a:solidFill>
              <a:schemeClr val="accent2"/>
            </a:solidFill>
            <a:miter lim="800000"/>
            <a:headEnd type="none" w="sm" len="sm"/>
            <a:tailEnd type="none" w="sm" len="sm"/>
          </a:ln>
          <a:effectLst/>
        </p:spPr>
        <p:txBody>
          <a:bodyPr anchor="ctr"/>
          <a:lstStyle/>
          <a:p>
            <a:pPr eaLnBrk="0" hangingPunct="0"/>
            <a:r>
              <a:rPr lang="en-US" sz="1800" b="1">
                <a:latin typeface="Segoe Semibold" pitchFamily="34" charset="0"/>
              </a:rPr>
              <a:t>T1</a:t>
            </a:r>
          </a:p>
        </p:txBody>
      </p:sp>
      <p:sp>
        <p:nvSpPr>
          <p:cNvPr id="962568" name="Line 8"/>
          <p:cNvSpPr>
            <a:spLocks noChangeShapeType="1"/>
          </p:cNvSpPr>
          <p:nvPr/>
        </p:nvSpPr>
        <p:spPr bwMode="invGray">
          <a:xfrm>
            <a:off x="5819775" y="4028526"/>
            <a:ext cx="0" cy="820738"/>
          </a:xfrm>
          <a:prstGeom prst="line">
            <a:avLst/>
          </a:prstGeom>
          <a:noFill/>
          <a:ln w="28575">
            <a:solidFill>
              <a:schemeClr val="tx1"/>
            </a:solidFill>
            <a:round/>
            <a:headEnd/>
            <a:tailEnd/>
          </a:ln>
          <a:effectLst/>
        </p:spPr>
        <p:txBody>
          <a:bodyPr wrap="none">
            <a:spAutoFit/>
          </a:bodyPr>
          <a:lstStyle/>
          <a:p>
            <a:endParaRPr lang="fr-FR"/>
          </a:p>
        </p:txBody>
      </p:sp>
      <p:sp>
        <p:nvSpPr>
          <p:cNvPr id="962569" name="Rectangle 9"/>
          <p:cNvSpPr>
            <a:spLocks noChangeArrowheads="1"/>
          </p:cNvSpPr>
          <p:nvPr/>
        </p:nvSpPr>
        <p:spPr bwMode="auto">
          <a:xfrm>
            <a:off x="3530600" y="4292051"/>
            <a:ext cx="2278063" cy="300038"/>
          </a:xfrm>
          <a:prstGeom prst="rect">
            <a:avLst/>
          </a:prstGeom>
          <a:gradFill rotWithShape="0">
            <a:gsLst>
              <a:gs pos="0">
                <a:schemeClr val="accent2">
                  <a:gamma/>
                  <a:shade val="63529"/>
                  <a:invGamma/>
                </a:schemeClr>
              </a:gs>
              <a:gs pos="50000">
                <a:schemeClr val="accent2">
                  <a:alpha val="60001"/>
                </a:schemeClr>
              </a:gs>
              <a:gs pos="100000">
                <a:schemeClr val="accent2">
                  <a:gamma/>
                  <a:shade val="63529"/>
                  <a:invGamma/>
                </a:schemeClr>
              </a:gs>
            </a:gsLst>
            <a:lin ang="2700000" scaled="1"/>
          </a:gradFill>
          <a:ln w="12700">
            <a:solidFill>
              <a:schemeClr val="accent2"/>
            </a:solidFill>
            <a:miter lim="800000"/>
            <a:headEnd type="none" w="sm" len="sm"/>
            <a:tailEnd type="none" w="sm" len="sm"/>
          </a:ln>
          <a:effectLst/>
        </p:spPr>
        <p:txBody>
          <a:bodyPr anchor="ctr"/>
          <a:lstStyle/>
          <a:p>
            <a:pPr eaLnBrk="0" hangingPunct="0"/>
            <a:r>
              <a:rPr lang="en-US" sz="1800" b="1">
                <a:latin typeface="Segoe Semibold" pitchFamily="34" charset="0"/>
              </a:rPr>
              <a:t>T1</a:t>
            </a:r>
          </a:p>
        </p:txBody>
      </p:sp>
      <p:sp>
        <p:nvSpPr>
          <p:cNvPr id="962570" name="Text Box 10"/>
          <p:cNvSpPr txBox="1">
            <a:spLocks noChangeArrowheads="1"/>
          </p:cNvSpPr>
          <p:nvPr/>
        </p:nvSpPr>
        <p:spPr bwMode="auto">
          <a:xfrm>
            <a:off x="2051050" y="5122314"/>
            <a:ext cx="3052578" cy="461665"/>
          </a:xfrm>
          <a:prstGeom prst="rect">
            <a:avLst/>
          </a:prstGeom>
          <a:noFill/>
          <a:ln w="9525" algn="ctr">
            <a:noFill/>
            <a:miter lim="800000"/>
            <a:headEnd/>
            <a:tailEnd/>
          </a:ln>
          <a:effectLst/>
        </p:spPr>
        <p:txBody>
          <a:bodyPr wrap="square">
            <a:spAutoFit/>
          </a:bodyPr>
          <a:lstStyle/>
          <a:p>
            <a:pPr>
              <a:spcBef>
                <a:spcPct val="50000"/>
              </a:spcBef>
            </a:pPr>
            <a:r>
              <a:rPr lang="en-US" sz="2400" dirty="0">
                <a:effectLst>
                  <a:outerShdw blurRad="38100" dist="38100" dir="2700000" algn="tl">
                    <a:srgbClr val="000000"/>
                  </a:outerShdw>
                </a:effectLst>
              </a:rPr>
              <a:t>T</a:t>
            </a:r>
            <a:r>
              <a:rPr lang="en-US" sz="2400" i="1" dirty="0">
                <a:effectLst>
                  <a:outerShdw blurRad="38100" dist="38100" dir="2700000" algn="tl">
                    <a:srgbClr val="000000"/>
                  </a:outerShdw>
                </a:effectLst>
              </a:rPr>
              <a:t>ime slice interval</a:t>
            </a:r>
          </a:p>
        </p:txBody>
      </p:sp>
      <p:sp>
        <p:nvSpPr>
          <p:cNvPr id="962571" name="Line 11"/>
          <p:cNvSpPr>
            <a:spLocks noChangeShapeType="1"/>
          </p:cNvSpPr>
          <p:nvPr/>
        </p:nvSpPr>
        <p:spPr bwMode="auto">
          <a:xfrm flipH="1" flipV="1">
            <a:off x="1338263" y="4869901"/>
            <a:ext cx="850900" cy="363538"/>
          </a:xfrm>
          <a:prstGeom prst="line">
            <a:avLst/>
          </a:prstGeom>
          <a:noFill/>
          <a:ln w="9525">
            <a:solidFill>
              <a:schemeClr val="tx1"/>
            </a:solidFill>
            <a:round/>
            <a:headEnd/>
            <a:tailEnd type="triangle" w="med" len="med"/>
          </a:ln>
          <a:effectLst/>
        </p:spPr>
        <p:txBody>
          <a:bodyPr/>
          <a:lstStyle/>
          <a:p>
            <a:endParaRPr lang="fr-FR"/>
          </a:p>
        </p:txBody>
      </p:sp>
      <p:sp>
        <p:nvSpPr>
          <p:cNvPr id="962572" name="Line 12"/>
          <p:cNvSpPr>
            <a:spLocks noChangeShapeType="1"/>
          </p:cNvSpPr>
          <p:nvPr/>
        </p:nvSpPr>
        <p:spPr bwMode="auto">
          <a:xfrm flipH="1" flipV="1">
            <a:off x="3576638" y="4925464"/>
            <a:ext cx="69850" cy="265112"/>
          </a:xfrm>
          <a:prstGeom prst="line">
            <a:avLst/>
          </a:prstGeom>
          <a:noFill/>
          <a:ln w="9525">
            <a:solidFill>
              <a:schemeClr val="tx1"/>
            </a:solidFill>
            <a:round/>
            <a:headEnd/>
            <a:tailEnd type="triangle" w="med" len="med"/>
          </a:ln>
          <a:effectLst/>
        </p:spPr>
        <p:txBody>
          <a:bodyPr/>
          <a:lstStyle/>
          <a:p>
            <a:endParaRPr lang="fr-FR"/>
          </a:p>
        </p:txBody>
      </p:sp>
      <p:sp>
        <p:nvSpPr>
          <p:cNvPr id="962573" name="Line 13"/>
          <p:cNvSpPr>
            <a:spLocks noChangeShapeType="1"/>
          </p:cNvSpPr>
          <p:nvPr/>
        </p:nvSpPr>
        <p:spPr bwMode="auto">
          <a:xfrm flipV="1">
            <a:off x="4641850" y="4834976"/>
            <a:ext cx="1076325" cy="346075"/>
          </a:xfrm>
          <a:prstGeom prst="line">
            <a:avLst/>
          </a:prstGeom>
          <a:noFill/>
          <a:ln w="9525">
            <a:solidFill>
              <a:schemeClr val="tx1"/>
            </a:solidFill>
            <a:round/>
            <a:headEnd/>
            <a:tailEnd type="triangle" w="med" len="med"/>
          </a:ln>
          <a:effectLst/>
        </p:spPr>
        <p:txBody>
          <a:bodyPr/>
          <a:lstStyle/>
          <a:p>
            <a:endParaRPr lang="fr-FR"/>
          </a:p>
        </p:txBody>
      </p:sp>
      <p:sp>
        <p:nvSpPr>
          <p:cNvPr id="962574" name="Rectangle 14"/>
          <p:cNvSpPr>
            <a:spLocks noChangeArrowheads="1"/>
          </p:cNvSpPr>
          <p:nvPr/>
        </p:nvSpPr>
        <p:spPr bwMode="auto">
          <a:xfrm>
            <a:off x="5824538" y="4292051"/>
            <a:ext cx="2278062" cy="300038"/>
          </a:xfrm>
          <a:prstGeom prst="rect">
            <a:avLst/>
          </a:prstGeom>
          <a:gradFill rotWithShape="0">
            <a:gsLst>
              <a:gs pos="0">
                <a:schemeClr val="accent2">
                  <a:gamma/>
                  <a:shade val="63529"/>
                  <a:invGamma/>
                </a:schemeClr>
              </a:gs>
              <a:gs pos="50000">
                <a:schemeClr val="accent2">
                  <a:alpha val="60001"/>
                </a:schemeClr>
              </a:gs>
              <a:gs pos="100000">
                <a:schemeClr val="accent2">
                  <a:gamma/>
                  <a:shade val="63529"/>
                  <a:invGamma/>
                </a:schemeClr>
              </a:gs>
            </a:gsLst>
            <a:lin ang="2700000" scaled="1"/>
          </a:gradFill>
          <a:ln w="12700">
            <a:solidFill>
              <a:schemeClr val="accent2"/>
            </a:solidFill>
            <a:miter lim="800000"/>
            <a:headEnd type="none" w="sm" len="sm"/>
            <a:tailEnd type="none" w="sm" len="sm"/>
          </a:ln>
          <a:effectLst/>
        </p:spPr>
        <p:txBody>
          <a:bodyPr anchor="ctr"/>
          <a:lstStyle/>
          <a:p>
            <a:pPr eaLnBrk="0" hangingPunct="0"/>
            <a:r>
              <a:rPr lang="en-US" sz="1800" b="1">
                <a:latin typeface="Segoe Semibold" pitchFamily="34" charset="0"/>
              </a:rPr>
              <a:t>T2</a:t>
            </a:r>
          </a:p>
        </p:txBody>
      </p:sp>
      <p:sp>
        <p:nvSpPr>
          <p:cNvPr id="962575" name="Line 15"/>
          <p:cNvSpPr>
            <a:spLocks noChangeShapeType="1"/>
          </p:cNvSpPr>
          <p:nvPr/>
        </p:nvSpPr>
        <p:spPr bwMode="invGray">
          <a:xfrm>
            <a:off x="8102600" y="4047576"/>
            <a:ext cx="0" cy="820738"/>
          </a:xfrm>
          <a:prstGeom prst="line">
            <a:avLst/>
          </a:prstGeom>
          <a:noFill/>
          <a:ln w="28575">
            <a:solidFill>
              <a:schemeClr val="tx1"/>
            </a:solidFill>
            <a:round/>
            <a:headEnd/>
            <a:tailEnd/>
          </a:ln>
          <a:effectLst/>
        </p:spPr>
        <p:txBody>
          <a:bodyPr wrap="none">
            <a:spAutoFit/>
          </a:bodyPr>
          <a:lstStyle/>
          <a:p>
            <a:endParaRPr lang="fr-F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4881" name="Rectangle 17"/>
          <p:cNvSpPr>
            <a:spLocks noGrp="1" noChangeArrowheads="1"/>
          </p:cNvSpPr>
          <p:nvPr>
            <p:ph type="title"/>
          </p:nvPr>
        </p:nvSpPr>
        <p:spPr/>
        <p:txBody>
          <a:bodyPr/>
          <a:lstStyle/>
          <a:p>
            <a:r>
              <a:rPr lang="fr-FR" i="1" noProof="0" dirty="0" err="1" smtClean="0"/>
              <a:t>Multimedia</a:t>
            </a:r>
            <a:r>
              <a:rPr lang="fr-FR" i="1" noProof="0" dirty="0" smtClean="0"/>
              <a:t> Class </a:t>
            </a:r>
            <a:r>
              <a:rPr lang="fr-FR" i="1" noProof="0" dirty="0" err="1" smtClean="0"/>
              <a:t>Scheduler</a:t>
            </a:r>
            <a:r>
              <a:rPr lang="fr-FR" i="1" noProof="0" dirty="0" smtClean="0"/>
              <a:t> Service</a:t>
            </a:r>
            <a:endParaRPr lang="fr-FR" i="1" noProof="0" dirty="0"/>
          </a:p>
        </p:txBody>
      </p:sp>
      <p:sp>
        <p:nvSpPr>
          <p:cNvPr id="804882" name="Rectangle 18"/>
          <p:cNvSpPr>
            <a:spLocks noGrp="1" noChangeArrowheads="1"/>
          </p:cNvSpPr>
          <p:nvPr>
            <p:ph type="body" idx="1"/>
          </p:nvPr>
        </p:nvSpPr>
        <p:spPr>
          <a:xfrm>
            <a:off x="381000" y="1417638"/>
            <a:ext cx="8410575" cy="4801314"/>
          </a:xfrm>
        </p:spPr>
        <p:txBody>
          <a:bodyPr/>
          <a:lstStyle/>
          <a:p>
            <a:r>
              <a:rPr lang="fr-FR" sz="2000" noProof="0" dirty="0" smtClean="0"/>
              <a:t>Nouveau service qui « booste » les priorités des threads des application multimédia afin de supporter un streaming audio et vidéo sans à-coup</a:t>
            </a:r>
          </a:p>
          <a:p>
            <a:pPr lvl="1"/>
            <a:r>
              <a:rPr lang="fr-FR" sz="1800" noProof="0" dirty="0" smtClean="0"/>
              <a:t>Implémenté au sein de Mmcss.dll (s’exécute dans un </a:t>
            </a:r>
            <a:r>
              <a:rPr lang="fr-FR" sz="1800" noProof="0" dirty="0" err="1" smtClean="0"/>
              <a:t>Svchost</a:t>
            </a:r>
            <a:r>
              <a:rPr lang="fr-FR" sz="1800" noProof="0" dirty="0" smtClean="0"/>
              <a:t>)</a:t>
            </a:r>
          </a:p>
          <a:p>
            <a:pPr lvl="1"/>
            <a:r>
              <a:rPr lang="fr-FR" sz="1800" dirty="0" smtClean="0"/>
              <a:t>Utilisé</a:t>
            </a:r>
            <a:r>
              <a:rPr lang="fr-FR" sz="1800" noProof="0" dirty="0" smtClean="0"/>
              <a:t> Windows Media Player 11</a:t>
            </a:r>
          </a:p>
          <a:p>
            <a:r>
              <a:rPr lang="fr-FR" sz="2000" noProof="0" dirty="0" smtClean="0"/>
              <a:t>Les threads se déclarent elles-mêmes comme multimédia :</a:t>
            </a:r>
          </a:p>
          <a:p>
            <a:pPr lvl="1"/>
            <a:r>
              <a:rPr lang="fr-FR" sz="1800" noProof="0" dirty="0" smtClean="0"/>
              <a:t>Type d’activité (</a:t>
            </a:r>
            <a:r>
              <a:rPr lang="fr-FR" sz="1800" noProof="0" dirty="0" err="1" smtClean="0"/>
              <a:t>AvSetMmThreadCharacteristics</a:t>
            </a:r>
            <a:r>
              <a:rPr lang="fr-FR" sz="1800" noProof="0" dirty="0" smtClean="0"/>
              <a:t>)</a:t>
            </a:r>
          </a:p>
          <a:p>
            <a:pPr lvl="1"/>
            <a:r>
              <a:rPr lang="fr-FR" sz="1800" noProof="0" dirty="0" smtClean="0"/>
              <a:t>Importance relative (</a:t>
            </a:r>
            <a:r>
              <a:rPr lang="fr-FR" sz="1800" noProof="0" dirty="0" err="1" smtClean="0"/>
              <a:t>AvSetMmThreadPriority</a:t>
            </a:r>
            <a:r>
              <a:rPr lang="fr-FR" sz="1800" noProof="0" dirty="0" smtClean="0"/>
              <a:t>)</a:t>
            </a:r>
          </a:p>
          <a:p>
            <a:r>
              <a:rPr lang="fr-FR" sz="2000" noProof="0" dirty="0" smtClean="0"/>
              <a:t>Les </a:t>
            </a:r>
            <a:r>
              <a:rPr lang="fr-FR" sz="2000" dirty="0" smtClean="0"/>
              <a:t>t</a:t>
            </a:r>
            <a:r>
              <a:rPr lang="fr-FR" sz="2000" noProof="0" dirty="0" err="1" smtClean="0"/>
              <a:t>hreads</a:t>
            </a:r>
            <a:r>
              <a:rPr lang="fr-FR" sz="2000" noProof="0" dirty="0" smtClean="0"/>
              <a:t> sont « boostées » en temps réel pendant 80 % de la </a:t>
            </a:r>
            <a:r>
              <a:rPr lang="fr-FR" sz="2000" i="1" noProof="0" dirty="0" err="1" smtClean="0"/>
              <a:t>clock</a:t>
            </a:r>
            <a:r>
              <a:rPr lang="fr-FR" sz="2000" i="1" noProof="0" dirty="0" smtClean="0"/>
              <a:t> rate</a:t>
            </a:r>
            <a:r>
              <a:rPr lang="fr-FR" sz="2000" noProof="0" dirty="0" smtClean="0"/>
              <a:t> (défaut : 1 ms)</a:t>
            </a:r>
          </a:p>
          <a:p>
            <a:pPr lvl="1"/>
            <a:r>
              <a:rPr lang="fr-FR" sz="1800" noProof="0" dirty="0" smtClean="0"/>
              <a:t>Si elles consomment ce temps, elles voient leur priorité diminuées pour que les autres puissent </a:t>
            </a:r>
            <a:r>
              <a:rPr lang="fr-FR" sz="1800" dirty="0" smtClean="0"/>
              <a:t>s’exécuter</a:t>
            </a:r>
            <a:endParaRPr lang="fr-FR" sz="1800" noProof="0" dirty="0" smtClean="0"/>
          </a:p>
          <a:p>
            <a:pPr lvl="1"/>
            <a:r>
              <a:rPr lang="fr-FR" sz="1800" noProof="0" dirty="0" smtClean="0"/>
              <a:t>80 % peut être reconfiguré en HKLM\SOFTWARE\</a:t>
            </a:r>
            <a:r>
              <a:rPr lang="fr-FR" sz="1800" noProof="0" dirty="0" err="1" smtClean="0"/>
              <a:t>Microsoft\Windows</a:t>
            </a:r>
            <a:r>
              <a:rPr lang="fr-FR" sz="1800" noProof="0" dirty="0" smtClean="0"/>
              <a:t> NT\</a:t>
            </a:r>
            <a:r>
              <a:rPr lang="fr-FR" sz="1800" noProof="0" dirty="0" err="1" smtClean="0"/>
              <a:t>CurrentVersion</a:t>
            </a:r>
            <a:r>
              <a:rPr lang="fr-FR" sz="1800" noProof="0" dirty="0" smtClean="0"/>
              <a:t>\</a:t>
            </a:r>
            <a:r>
              <a:rPr lang="fr-FR" sz="1800" noProof="0" dirty="0" err="1" smtClean="0"/>
              <a:t>Multimedia</a:t>
            </a:r>
            <a:r>
              <a:rPr lang="fr-FR" sz="1800" noProof="0" dirty="0" smtClean="0"/>
              <a:t>\</a:t>
            </a:r>
            <a:r>
              <a:rPr lang="fr-FR" sz="1800" noProof="0" dirty="0" err="1" smtClean="0"/>
              <a:t>SystemProfile</a:t>
            </a:r>
            <a:endParaRPr lang="fr-FR" sz="1800" noProof="0" dirty="0" smtClean="0"/>
          </a:p>
          <a:p>
            <a:endParaRPr lang="fr-FR" sz="2000" noProof="0" dirty="0"/>
          </a:p>
        </p:txBody>
      </p:sp>
      <p:sp>
        <p:nvSpPr>
          <p:cNvPr id="804868" name="Rectangle 4"/>
          <p:cNvSpPr>
            <a:spLocks noChangeArrowheads="1"/>
          </p:cNvSpPr>
          <p:nvPr/>
        </p:nvSpPr>
        <p:spPr bwMode="auto">
          <a:xfrm>
            <a:off x="855663" y="5905500"/>
            <a:ext cx="2812570" cy="531813"/>
          </a:xfrm>
          <a:prstGeom prst="rect">
            <a:avLst/>
          </a:prstGeom>
          <a:gradFill rotWithShape="0">
            <a:gsLst>
              <a:gs pos="0">
                <a:schemeClr val="hlink">
                  <a:gamma/>
                  <a:shade val="63529"/>
                  <a:invGamma/>
                </a:schemeClr>
              </a:gs>
              <a:gs pos="50000">
                <a:schemeClr val="hlink">
                  <a:alpha val="60001"/>
                </a:schemeClr>
              </a:gs>
              <a:gs pos="100000">
                <a:schemeClr val="hlink">
                  <a:gamma/>
                  <a:shade val="63529"/>
                  <a:invGamma/>
                </a:schemeClr>
              </a:gs>
            </a:gsLst>
            <a:lin ang="2700000" scaled="1"/>
          </a:gradFill>
          <a:ln w="12700">
            <a:solidFill>
              <a:schemeClr val="accent2"/>
            </a:solidFill>
            <a:miter lim="800000"/>
            <a:headEnd type="none" w="sm" len="sm"/>
            <a:tailEnd type="none" w="sm" len="sm"/>
          </a:ln>
          <a:effectLst/>
        </p:spPr>
        <p:txBody>
          <a:bodyPr anchor="ctr"/>
          <a:lstStyle/>
          <a:p>
            <a:pPr eaLnBrk="0" hangingPunct="0"/>
            <a:r>
              <a:rPr lang="fr-FR" sz="1800" b="1" smtClean="0">
                <a:latin typeface="Segoe Semibold" pitchFamily="34" charset="0"/>
              </a:rPr>
              <a:t>Boost temps réel</a:t>
            </a:r>
            <a:endParaRPr lang="fr-FR" sz="1800" b="1" dirty="0">
              <a:latin typeface="Segoe Semibold" pitchFamily="34" charset="0"/>
            </a:endParaRPr>
          </a:p>
        </p:txBody>
      </p:sp>
      <p:sp>
        <p:nvSpPr>
          <p:cNvPr id="804869" name="Line 5"/>
          <p:cNvSpPr>
            <a:spLocks noChangeShapeType="1"/>
          </p:cNvSpPr>
          <p:nvPr/>
        </p:nvSpPr>
        <p:spPr bwMode="invGray">
          <a:xfrm>
            <a:off x="854075" y="5689600"/>
            <a:ext cx="0" cy="820738"/>
          </a:xfrm>
          <a:prstGeom prst="line">
            <a:avLst/>
          </a:prstGeom>
          <a:noFill/>
          <a:ln w="28575">
            <a:solidFill>
              <a:schemeClr val="tx1"/>
            </a:solidFill>
            <a:round/>
            <a:headEnd/>
            <a:tailEnd/>
          </a:ln>
          <a:effectLst/>
        </p:spPr>
        <p:txBody>
          <a:bodyPr wrap="none">
            <a:spAutoFit/>
          </a:bodyPr>
          <a:lstStyle/>
          <a:p>
            <a:endParaRPr lang="fr-FR"/>
          </a:p>
        </p:txBody>
      </p:sp>
      <p:sp>
        <p:nvSpPr>
          <p:cNvPr id="804870" name="Line 6"/>
          <p:cNvSpPr>
            <a:spLocks noChangeShapeType="1"/>
          </p:cNvSpPr>
          <p:nvPr/>
        </p:nvSpPr>
        <p:spPr bwMode="invGray">
          <a:xfrm>
            <a:off x="4624388" y="5702300"/>
            <a:ext cx="0" cy="820738"/>
          </a:xfrm>
          <a:prstGeom prst="line">
            <a:avLst/>
          </a:prstGeom>
          <a:noFill/>
          <a:ln w="28575">
            <a:solidFill>
              <a:schemeClr val="tx1"/>
            </a:solidFill>
            <a:round/>
            <a:headEnd/>
            <a:tailEnd/>
          </a:ln>
          <a:effectLst/>
        </p:spPr>
        <p:txBody>
          <a:bodyPr wrap="none">
            <a:spAutoFit/>
          </a:bodyPr>
          <a:lstStyle/>
          <a:p>
            <a:endParaRPr lang="fr-FR"/>
          </a:p>
        </p:txBody>
      </p:sp>
      <p:sp>
        <p:nvSpPr>
          <p:cNvPr id="804871" name="Rectangle 7"/>
          <p:cNvSpPr>
            <a:spLocks noChangeArrowheads="1"/>
          </p:cNvSpPr>
          <p:nvPr/>
        </p:nvSpPr>
        <p:spPr bwMode="auto">
          <a:xfrm>
            <a:off x="3668233" y="5905500"/>
            <a:ext cx="951392" cy="527050"/>
          </a:xfrm>
          <a:prstGeom prst="rect">
            <a:avLst/>
          </a:prstGeom>
          <a:gradFill rotWithShape="0">
            <a:gsLst>
              <a:gs pos="0">
                <a:schemeClr val="accent2">
                  <a:gamma/>
                  <a:shade val="63529"/>
                  <a:invGamma/>
                </a:schemeClr>
              </a:gs>
              <a:gs pos="50000">
                <a:schemeClr val="accent2">
                  <a:alpha val="60001"/>
                </a:schemeClr>
              </a:gs>
              <a:gs pos="100000">
                <a:schemeClr val="accent2">
                  <a:gamma/>
                  <a:shade val="63529"/>
                  <a:invGamma/>
                </a:schemeClr>
              </a:gs>
            </a:gsLst>
            <a:lin ang="2700000" scaled="1"/>
          </a:gradFill>
          <a:ln w="12700">
            <a:solidFill>
              <a:schemeClr val="accent2"/>
            </a:solidFill>
            <a:miter lim="800000"/>
            <a:headEnd type="none" w="sm" len="sm"/>
            <a:tailEnd type="none" w="sm" len="sm"/>
          </a:ln>
          <a:effectLst/>
        </p:spPr>
        <p:txBody>
          <a:bodyPr anchor="ctr"/>
          <a:lstStyle/>
          <a:p>
            <a:pPr eaLnBrk="0" hangingPunct="0"/>
            <a:r>
              <a:rPr lang="fr-FR" b="1" dirty="0" smtClean="0">
                <a:latin typeface="Segoe Semibold" pitchFamily="34" charset="0"/>
              </a:rPr>
              <a:t>Autre travail</a:t>
            </a:r>
            <a:endParaRPr lang="fr-FR" b="1" dirty="0">
              <a:latin typeface="Segoe Semibold" pitchFamily="34" charset="0"/>
            </a:endParaRPr>
          </a:p>
        </p:txBody>
      </p:sp>
      <p:sp>
        <p:nvSpPr>
          <p:cNvPr id="804878" name="Rectangle 14"/>
          <p:cNvSpPr>
            <a:spLocks noChangeArrowheads="1"/>
          </p:cNvSpPr>
          <p:nvPr/>
        </p:nvSpPr>
        <p:spPr bwMode="auto">
          <a:xfrm>
            <a:off x="4640262" y="5905500"/>
            <a:ext cx="2791895" cy="531813"/>
          </a:xfrm>
          <a:prstGeom prst="rect">
            <a:avLst/>
          </a:prstGeom>
          <a:gradFill rotWithShape="0">
            <a:gsLst>
              <a:gs pos="0">
                <a:schemeClr val="hlink">
                  <a:gamma/>
                  <a:shade val="63529"/>
                  <a:invGamma/>
                </a:schemeClr>
              </a:gs>
              <a:gs pos="50000">
                <a:schemeClr val="hlink">
                  <a:alpha val="60001"/>
                </a:schemeClr>
              </a:gs>
              <a:gs pos="100000">
                <a:schemeClr val="hlink">
                  <a:gamma/>
                  <a:shade val="63529"/>
                  <a:invGamma/>
                </a:schemeClr>
              </a:gs>
            </a:gsLst>
            <a:lin ang="2700000" scaled="1"/>
          </a:gradFill>
          <a:ln w="12700">
            <a:solidFill>
              <a:schemeClr val="accent2"/>
            </a:solidFill>
            <a:miter lim="800000"/>
            <a:headEnd type="none" w="sm" len="sm"/>
            <a:tailEnd type="none" w="sm" len="sm"/>
          </a:ln>
          <a:effectLst/>
        </p:spPr>
        <p:txBody>
          <a:bodyPr anchor="ctr"/>
          <a:lstStyle/>
          <a:p>
            <a:pPr eaLnBrk="0" hangingPunct="0"/>
            <a:r>
              <a:rPr lang="fr-FR" sz="1800" b="1" smtClean="0">
                <a:latin typeface="Segoe Semibold" pitchFamily="34" charset="0"/>
              </a:rPr>
              <a:t>Boost temps réel</a:t>
            </a:r>
            <a:endParaRPr lang="fr-FR" sz="1800" b="1" dirty="0">
              <a:latin typeface="Segoe Semibold" pitchFamily="34" charset="0"/>
            </a:endParaRPr>
          </a:p>
        </p:txBody>
      </p:sp>
      <p:sp>
        <p:nvSpPr>
          <p:cNvPr id="804879" name="Line 15"/>
          <p:cNvSpPr>
            <a:spLocks noChangeShapeType="1"/>
          </p:cNvSpPr>
          <p:nvPr/>
        </p:nvSpPr>
        <p:spPr bwMode="invGray">
          <a:xfrm>
            <a:off x="8424863" y="5694363"/>
            <a:ext cx="0" cy="820737"/>
          </a:xfrm>
          <a:prstGeom prst="line">
            <a:avLst/>
          </a:prstGeom>
          <a:noFill/>
          <a:ln w="28575">
            <a:solidFill>
              <a:schemeClr val="tx1"/>
            </a:solidFill>
            <a:round/>
            <a:headEnd/>
            <a:tailEnd/>
          </a:ln>
          <a:effectLst/>
        </p:spPr>
        <p:txBody>
          <a:bodyPr wrap="none">
            <a:spAutoFit/>
          </a:bodyPr>
          <a:lstStyle/>
          <a:p>
            <a:endParaRPr lang="fr-FR"/>
          </a:p>
        </p:txBody>
      </p:sp>
      <p:sp>
        <p:nvSpPr>
          <p:cNvPr id="804880" name="Rectangle 16"/>
          <p:cNvSpPr>
            <a:spLocks noChangeArrowheads="1"/>
          </p:cNvSpPr>
          <p:nvPr/>
        </p:nvSpPr>
        <p:spPr bwMode="auto">
          <a:xfrm>
            <a:off x="7432158" y="5905500"/>
            <a:ext cx="972067" cy="527050"/>
          </a:xfrm>
          <a:prstGeom prst="rect">
            <a:avLst/>
          </a:prstGeom>
          <a:gradFill rotWithShape="0">
            <a:gsLst>
              <a:gs pos="0">
                <a:schemeClr val="accent2">
                  <a:gamma/>
                  <a:shade val="63529"/>
                  <a:invGamma/>
                </a:schemeClr>
              </a:gs>
              <a:gs pos="50000">
                <a:schemeClr val="accent2">
                  <a:alpha val="60001"/>
                </a:schemeClr>
              </a:gs>
              <a:gs pos="100000">
                <a:schemeClr val="accent2">
                  <a:gamma/>
                  <a:shade val="63529"/>
                  <a:invGamma/>
                </a:schemeClr>
              </a:gs>
            </a:gsLst>
            <a:lin ang="2700000" scaled="1"/>
          </a:gradFill>
          <a:ln w="12700">
            <a:solidFill>
              <a:schemeClr val="accent2"/>
            </a:solidFill>
            <a:miter lim="800000"/>
            <a:headEnd type="none" w="sm" len="sm"/>
            <a:tailEnd type="none" w="sm" len="sm"/>
          </a:ln>
          <a:effectLst/>
        </p:spPr>
        <p:txBody>
          <a:bodyPr anchor="ctr"/>
          <a:lstStyle/>
          <a:p>
            <a:pPr eaLnBrk="0" hangingPunct="0"/>
            <a:r>
              <a:rPr lang="fr-FR" b="1" dirty="0" smtClean="0">
                <a:latin typeface="Segoe Semibold" pitchFamily="34" charset="0"/>
              </a:rPr>
              <a:t>Autre</a:t>
            </a:r>
          </a:p>
          <a:p>
            <a:pPr eaLnBrk="0" hangingPunct="0"/>
            <a:r>
              <a:rPr lang="fr-FR" b="1" dirty="0" smtClean="0">
                <a:latin typeface="Segoe Semibold" pitchFamily="34" charset="0"/>
              </a:rPr>
              <a:t>travail</a:t>
            </a:r>
            <a:endParaRPr lang="fr-FR" sz="1800" b="1" dirty="0">
              <a:latin typeface="Segoe Semibold" pitchFamily="34" charset="0"/>
            </a:endParaRP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7796" name="Rectangle 4"/>
          <p:cNvSpPr>
            <a:spLocks noGrp="1" noChangeArrowheads="1"/>
          </p:cNvSpPr>
          <p:nvPr>
            <p:ph type="title"/>
          </p:nvPr>
        </p:nvSpPr>
        <p:spPr/>
        <p:txBody>
          <a:bodyPr/>
          <a:lstStyle/>
          <a:p>
            <a:r>
              <a:rPr lang="fr-FR" noProof="0" dirty="0" smtClean="0"/>
              <a:t>Quotas de ressources</a:t>
            </a:r>
            <a:endParaRPr lang="fr-FR" noProof="0" dirty="0"/>
          </a:p>
        </p:txBody>
      </p:sp>
      <p:sp>
        <p:nvSpPr>
          <p:cNvPr id="1057797" name="Rectangle 5"/>
          <p:cNvSpPr>
            <a:spLocks noGrp="1" noChangeArrowheads="1"/>
          </p:cNvSpPr>
          <p:nvPr>
            <p:ph type="body" idx="1"/>
          </p:nvPr>
        </p:nvSpPr>
        <p:spPr>
          <a:xfrm>
            <a:off x="381000" y="1158875"/>
            <a:ext cx="8410575" cy="5299912"/>
          </a:xfrm>
        </p:spPr>
        <p:txBody>
          <a:bodyPr>
            <a:normAutofit fontScale="92500" lnSpcReduction="10000"/>
          </a:bodyPr>
          <a:lstStyle/>
          <a:p>
            <a:r>
              <a:rPr lang="fr-FR" noProof="0" dirty="0" smtClean="0"/>
              <a:t>Avant, les quotas étaient pour tout le système et soft</a:t>
            </a:r>
          </a:p>
          <a:p>
            <a:r>
              <a:rPr lang="fr-FR" noProof="0" dirty="0" smtClean="0"/>
              <a:t>Windows Vista </a:t>
            </a:r>
            <a:r>
              <a:rPr lang="fr-FR" noProof="0" dirty="0" smtClean="0"/>
              <a:t>supporte </a:t>
            </a:r>
            <a:r>
              <a:rPr lang="fr-FR" dirty="0" smtClean="0"/>
              <a:t>d</a:t>
            </a:r>
            <a:r>
              <a:rPr lang="fr-FR" noProof="0" dirty="0" smtClean="0"/>
              <a:t>es </a:t>
            </a:r>
            <a:r>
              <a:rPr lang="fr-FR" noProof="0" dirty="0" smtClean="0"/>
              <a:t>quotas hard et soft par utilisateur :</a:t>
            </a:r>
          </a:p>
          <a:p>
            <a:pPr lvl="1"/>
            <a:r>
              <a:rPr lang="fr-FR" noProof="0" dirty="0" smtClean="0"/>
              <a:t>Utilisation du CPU</a:t>
            </a:r>
          </a:p>
          <a:p>
            <a:pPr lvl="1"/>
            <a:r>
              <a:rPr lang="fr-FR" i="1" noProof="0" dirty="0" err="1" smtClean="0"/>
              <a:t>Working</a:t>
            </a:r>
            <a:r>
              <a:rPr lang="fr-FR" i="1" noProof="0" dirty="0" smtClean="0"/>
              <a:t> set</a:t>
            </a:r>
            <a:r>
              <a:rPr lang="fr-FR" noProof="0" dirty="0" smtClean="0"/>
              <a:t> minimum, utilisation du fichier de pagination, </a:t>
            </a:r>
            <a:r>
              <a:rPr lang="fr-FR" i="1" noProof="0" dirty="0" err="1" smtClean="0"/>
              <a:t>Nonpaged</a:t>
            </a:r>
            <a:r>
              <a:rPr lang="fr-FR" i="1" noProof="0" dirty="0" smtClean="0"/>
              <a:t> pool, </a:t>
            </a:r>
            <a:r>
              <a:rPr lang="fr-FR" i="1" noProof="0" dirty="0" err="1" smtClean="0"/>
              <a:t>Paged</a:t>
            </a:r>
            <a:r>
              <a:rPr lang="fr-FR" i="1" noProof="0" dirty="0" smtClean="0"/>
              <a:t> pool</a:t>
            </a:r>
          </a:p>
          <a:p>
            <a:r>
              <a:rPr lang="fr-FR" noProof="0" dirty="0" smtClean="0"/>
              <a:t>Nouveaux attributs étendus pour la création de processus et de </a:t>
            </a:r>
            <a:r>
              <a:rPr lang="fr-FR" i="1" noProof="0" dirty="0" smtClean="0"/>
              <a:t>thread</a:t>
            </a:r>
            <a:endParaRPr lang="fr-FR" noProof="0" dirty="0" smtClean="0"/>
          </a:p>
          <a:p>
            <a:pPr lvl="1"/>
            <a:r>
              <a:rPr lang="fr-FR" noProof="0" dirty="0" smtClean="0"/>
              <a:t>Nouvelle structure STARTUPINFOEX</a:t>
            </a:r>
          </a:p>
          <a:p>
            <a:pPr lvl="1"/>
            <a:r>
              <a:rPr lang="fr-FR" noProof="0" dirty="0" smtClean="0"/>
              <a:t>Nouvelles fonctions *</a:t>
            </a:r>
            <a:r>
              <a:rPr lang="fr-FR" noProof="0" dirty="0" err="1" smtClean="0"/>
              <a:t>ProcThreadAttributeList</a:t>
            </a:r>
            <a:r>
              <a:rPr lang="fr-FR" noProof="0" dirty="0" smtClean="0"/>
              <a:t> </a:t>
            </a:r>
          </a:p>
          <a:p>
            <a:r>
              <a:rPr lang="fr-FR" noProof="0" dirty="0" smtClean="0"/>
              <a:t>Les quotas ne sont pas documentés</a:t>
            </a:r>
            <a:endParaRPr lang="fr-FR" noProof="0" dirty="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1_Brushed metal and curves - Blue_Segoe">
  <a:themeElements>
    <a:clrScheme name="Brushed metal and curves - Blue - MGB04 1">
      <a:dk1>
        <a:srgbClr val="000000"/>
      </a:dk1>
      <a:lt1>
        <a:srgbClr val="FFFFFF"/>
      </a:lt1>
      <a:dk2>
        <a:srgbClr val="1C2986"/>
      </a:dk2>
      <a:lt2>
        <a:srgbClr val="FFB601"/>
      </a:lt2>
      <a:accent1>
        <a:srgbClr val="F7E993"/>
      </a:accent1>
      <a:accent2>
        <a:srgbClr val="66CC66"/>
      </a:accent2>
      <a:accent3>
        <a:srgbClr val="ABACC3"/>
      </a:accent3>
      <a:accent4>
        <a:srgbClr val="DADADA"/>
      </a:accent4>
      <a:accent5>
        <a:srgbClr val="FAF2C8"/>
      </a:accent5>
      <a:accent6>
        <a:srgbClr val="5CB95C"/>
      </a:accent6>
      <a:hlink>
        <a:srgbClr val="6699FF"/>
      </a:hlink>
      <a:folHlink>
        <a:srgbClr val="F67E3C"/>
      </a:folHlink>
    </a:clrScheme>
    <a:fontScheme name="Brushed metal and curves - Blue - MGB04">
      <a:majorFont>
        <a:latin typeface="Segoe Semibold"/>
        <a:ea typeface=""/>
        <a:cs typeface=""/>
      </a:majorFont>
      <a:minorFont>
        <a:latin typeface="Sego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0">
          <a:gsLst>
            <a:gs pos="0">
              <a:schemeClr val="folHlink">
                <a:gamma/>
                <a:shade val="54118"/>
                <a:invGamma/>
              </a:schemeClr>
            </a:gs>
            <a:gs pos="50000">
              <a:schemeClr val="folHlink"/>
            </a:gs>
            <a:gs pos="100000">
              <a:schemeClr val="folHlink">
                <a:gamma/>
                <a:shade val="54118"/>
                <a:invGamma/>
              </a:schemeClr>
            </a:gs>
          </a:gsLst>
          <a:lin ang="2700000" scaled="1"/>
        </a:gradFill>
        <a:ln w="12700" cap="flat" cmpd="sng" algn="ctr">
          <a:solidFill>
            <a:schemeClr val="folHlink"/>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Segoe Semibold" pitchFamily="34" charset="0"/>
          </a:defRPr>
        </a:defPPr>
      </a:lstStyle>
    </a:spDef>
    <a:lnDef>
      <a:spPr bwMode="auto">
        <a:xfrm>
          <a:off x="0" y="0"/>
          <a:ext cx="1" cy="1"/>
        </a:xfrm>
        <a:custGeom>
          <a:avLst/>
          <a:gdLst/>
          <a:ahLst/>
          <a:cxnLst/>
          <a:rect l="0" t="0" r="0" b="0"/>
          <a:pathLst/>
        </a:custGeom>
        <a:gradFill rotWithShape="0">
          <a:gsLst>
            <a:gs pos="0">
              <a:schemeClr val="folHlink">
                <a:gamma/>
                <a:shade val="54118"/>
                <a:invGamma/>
              </a:schemeClr>
            </a:gs>
            <a:gs pos="50000">
              <a:schemeClr val="folHlink"/>
            </a:gs>
            <a:gs pos="100000">
              <a:schemeClr val="folHlink">
                <a:gamma/>
                <a:shade val="54118"/>
                <a:invGamma/>
              </a:schemeClr>
            </a:gs>
          </a:gsLst>
          <a:lin ang="2700000" scaled="1"/>
        </a:gradFill>
        <a:ln w="12700" cap="flat" cmpd="sng" algn="ctr">
          <a:solidFill>
            <a:schemeClr val="folHlink"/>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Segoe Semibold" pitchFamily="34" charset="0"/>
          </a:defRPr>
        </a:defPPr>
      </a:lstStyle>
    </a:lnDef>
  </a:objectDefaults>
  <a:extraClrSchemeLst>
    <a:extraClrScheme>
      <a:clrScheme name="Brushed metal and curves - Blue - MGB04 1">
        <a:dk1>
          <a:srgbClr val="000000"/>
        </a:dk1>
        <a:lt1>
          <a:srgbClr val="FFFFFF"/>
        </a:lt1>
        <a:dk2>
          <a:srgbClr val="1C2986"/>
        </a:dk2>
        <a:lt2>
          <a:srgbClr val="FFB601"/>
        </a:lt2>
        <a:accent1>
          <a:srgbClr val="F7E993"/>
        </a:accent1>
        <a:accent2>
          <a:srgbClr val="66CC66"/>
        </a:accent2>
        <a:accent3>
          <a:srgbClr val="ABACC3"/>
        </a:accent3>
        <a:accent4>
          <a:srgbClr val="DADADA"/>
        </a:accent4>
        <a:accent5>
          <a:srgbClr val="FAF2C8"/>
        </a:accent5>
        <a:accent6>
          <a:srgbClr val="5CB95C"/>
        </a:accent6>
        <a:hlink>
          <a:srgbClr val="6699FF"/>
        </a:hlink>
        <a:folHlink>
          <a:srgbClr val="F67E3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1_Brushed metal and curves - Blue_Segoe</Template>
  <TotalTime>0</TotalTime>
  <Words>11052</Words>
  <Application>Microsoft PowerPoint</Application>
  <PresentationFormat>On-screen Show (4:3)</PresentationFormat>
  <Paragraphs>954</Paragraphs>
  <Slides>63</Slides>
  <Notes>63</Notes>
  <HiddenSlides>0</HiddenSlides>
  <MMClips>0</MMClips>
  <ScaleCrop>false</ScaleCrop>
  <HeadingPairs>
    <vt:vector size="4" baseType="variant">
      <vt:variant>
        <vt:lpstr>Theme</vt:lpstr>
      </vt:variant>
      <vt:variant>
        <vt:i4>1</vt:i4>
      </vt:variant>
      <vt:variant>
        <vt:lpstr>Slide Titles</vt:lpstr>
      </vt:variant>
      <vt:variant>
        <vt:i4>63</vt:i4>
      </vt:variant>
    </vt:vector>
  </HeadingPairs>
  <TitlesOfParts>
    <vt:vector size="64" baseType="lpstr">
      <vt:lpstr>1_Brushed metal and curves - Blue_Segoe</vt:lpstr>
      <vt:lpstr>Windows Vista : Les changements du noyau</vt:lpstr>
      <vt:lpstr>Sommaire</vt:lpstr>
      <vt:lpstr>Le périmètre couvert</vt:lpstr>
      <vt:lpstr>Remerciements</vt:lpstr>
      <vt:lpstr>Sommaire</vt:lpstr>
      <vt:lpstr>Comptabilisation du temps</vt:lpstr>
      <vt:lpstr>Le compteur de temps de cycle</vt:lpstr>
      <vt:lpstr>Multimedia Class Scheduler Service</vt:lpstr>
      <vt:lpstr>Quotas de ressources</vt:lpstr>
      <vt:lpstr>Nouvelles API de synchronisation</vt:lpstr>
      <vt:lpstr>Sommaire</vt:lpstr>
      <vt:lpstr>Liens symboliques de fichier</vt:lpstr>
      <vt:lpstr>Amélioration des I/O Completion Port</vt:lpstr>
      <vt:lpstr>Améliorations du passage à l’échelle des E/S</vt:lpstr>
      <vt:lpstr>Support d’I/O Cancellation</vt:lpstr>
      <vt:lpstr>Priorisation des E/S</vt:lpstr>
      <vt:lpstr>Priorités d’E/S</vt:lpstr>
      <vt:lpstr>Réservation de bande passante</vt:lpstr>
      <vt:lpstr>User-Mode Driver Framework (UMDF)</vt:lpstr>
      <vt:lpstr>Architecture UMDF</vt:lpstr>
      <vt:lpstr>Sommaire</vt:lpstr>
      <vt:lpstr>Espace d’adressage système dynamique</vt:lpstr>
      <vt:lpstr>Performance et passage à l’échelle</vt:lpstr>
      <vt:lpstr>SuperFetch™</vt:lpstr>
      <vt:lpstr>Implémentation de SuperFetch</vt:lpstr>
      <vt:lpstr>ReadyBoost</vt:lpstr>
      <vt:lpstr>ReadyDrive et les disques durs hybrides</vt:lpstr>
      <vt:lpstr>Sommaire</vt:lpstr>
      <vt:lpstr>Boot Configuration Database (BCD)</vt:lpstr>
      <vt:lpstr>Gestion de la BCD</vt:lpstr>
      <vt:lpstr>Exécutables pré-amorçage</vt:lpstr>
      <vt:lpstr>Autres exécutables pré-amorçage</vt:lpstr>
      <vt:lpstr>Les processus de démarrage</vt:lpstr>
      <vt:lpstr>Isolation de la Session 0</vt:lpstr>
      <vt:lpstr>Isolation de la Session 0</vt:lpstr>
      <vt:lpstr>Architecture de logon interactif</vt:lpstr>
      <vt:lpstr>Le retardement des services en Auto Start</vt:lpstr>
      <vt:lpstr>L’arrêt « propre » des services</vt:lpstr>
      <vt:lpstr>L’ ordre de l’arrêt des services</vt:lpstr>
      <vt:lpstr>Des transitions fiables d’endormissement</vt:lpstr>
      <vt:lpstr>Sommaire</vt:lpstr>
      <vt:lpstr>Kernel Transaction Manager (KTM)</vt:lpstr>
      <vt:lpstr>API pour Transactions</vt:lpstr>
      <vt:lpstr>Volume Shadow Copy</vt:lpstr>
      <vt:lpstr>Windows Error Reporting</vt:lpstr>
      <vt:lpstr>Autres fonctionnalités de fiabilité</vt:lpstr>
      <vt:lpstr>Sommaire</vt:lpstr>
      <vt:lpstr>BitLocker™ Drive Encryption</vt:lpstr>
      <vt:lpstr>Architecture de BitLocker™</vt:lpstr>
      <vt:lpstr>Vérification de l’intégrité du code</vt:lpstr>
      <vt:lpstr>Processus protégés</vt:lpstr>
      <vt:lpstr>Address Space Load Randomization (ASLR)</vt:lpstr>
      <vt:lpstr>Améliorations de la sécurité des services</vt:lpstr>
      <vt:lpstr>Améliorations de la sécurité des services</vt:lpstr>
      <vt:lpstr>User Account Control (UAC)</vt:lpstr>
      <vt:lpstr>Virtualisation UAC</vt:lpstr>
      <vt:lpstr>Virtualisation UAC</vt:lpstr>
      <vt:lpstr>Elévation UAC</vt:lpstr>
      <vt:lpstr>Niveaux d’intégrité</vt:lpstr>
      <vt:lpstr>Contrôle d’accès IL</vt:lpstr>
      <vt:lpstr>En résumé</vt:lpstr>
      <vt:lpstr>Questions ?</vt:lpstr>
      <vt:lpstr>Slide 63</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dc:description/>
  <cp:lastModifiedBy/>
  <cp:revision>1</cp:revision>
  <dcterms:created xsi:type="dcterms:W3CDTF">2007-02-17T09:59:31Z</dcterms:created>
  <dcterms:modified xsi:type="dcterms:W3CDTF">2007-02-17T09:59:45Z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