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2"/>
  </p:notesMasterIdLst>
  <p:handoutMasterIdLst>
    <p:handoutMasterId r:id="rId33"/>
  </p:handoutMasterIdLst>
  <p:sldIdLst>
    <p:sldId id="259" r:id="rId2"/>
    <p:sldId id="260" r:id="rId3"/>
    <p:sldId id="261" r:id="rId4"/>
    <p:sldId id="282" r:id="rId5"/>
    <p:sldId id="284" r:id="rId6"/>
    <p:sldId id="266" r:id="rId7"/>
    <p:sldId id="303" r:id="rId8"/>
    <p:sldId id="305" r:id="rId9"/>
    <p:sldId id="310" r:id="rId10"/>
    <p:sldId id="306" r:id="rId11"/>
    <p:sldId id="268" r:id="rId12"/>
    <p:sldId id="304" r:id="rId13"/>
    <p:sldId id="270" r:id="rId14"/>
    <p:sldId id="271" r:id="rId15"/>
    <p:sldId id="293" r:id="rId16"/>
    <p:sldId id="297" r:id="rId17"/>
    <p:sldId id="295" r:id="rId18"/>
    <p:sldId id="292" r:id="rId19"/>
    <p:sldId id="300" r:id="rId20"/>
    <p:sldId id="298" r:id="rId21"/>
    <p:sldId id="273" r:id="rId22"/>
    <p:sldId id="302" r:id="rId23"/>
    <p:sldId id="291" r:id="rId24"/>
    <p:sldId id="290" r:id="rId25"/>
    <p:sldId id="299" r:id="rId26"/>
    <p:sldId id="276" r:id="rId27"/>
    <p:sldId id="277" r:id="rId28"/>
    <p:sldId id="278" r:id="rId29"/>
    <p:sldId id="280" r:id="rId30"/>
    <p:sldId id="281" r:id="rId31"/>
  </p:sldIdLst>
  <p:sldSz cx="9144000" cy="6858000" type="screen4x3"/>
  <p:notesSz cx="6794500" cy="9931400"/>
  <p:defaultTextStyle>
    <a:defPPr>
      <a:defRPr lang="en-US"/>
    </a:defPPr>
    <a:lvl1pPr algn="l" rtl="0" fontAlgn="base">
      <a:spcBef>
        <a:spcPct val="0"/>
      </a:spcBef>
      <a:spcAft>
        <a:spcPct val="0"/>
      </a:spcAft>
      <a:defRPr sz="1400" b="1" kern="1200">
        <a:solidFill>
          <a:schemeClr val="tx1"/>
        </a:solidFill>
        <a:latin typeface="Arial" pitchFamily="34" charset="0"/>
        <a:ea typeface="Arial Unicode MS" pitchFamily="34" charset="-128"/>
        <a:cs typeface="Arial Unicode MS" pitchFamily="34" charset="-128"/>
      </a:defRPr>
    </a:lvl1pPr>
    <a:lvl2pPr marL="457200" algn="l" rtl="0" fontAlgn="base">
      <a:spcBef>
        <a:spcPct val="0"/>
      </a:spcBef>
      <a:spcAft>
        <a:spcPct val="0"/>
      </a:spcAft>
      <a:defRPr sz="1400" b="1" kern="1200">
        <a:solidFill>
          <a:schemeClr val="tx1"/>
        </a:solidFill>
        <a:latin typeface="Arial" pitchFamily="34" charset="0"/>
        <a:ea typeface="Arial Unicode MS" pitchFamily="34" charset="-128"/>
        <a:cs typeface="Arial Unicode MS" pitchFamily="34" charset="-128"/>
      </a:defRPr>
    </a:lvl2pPr>
    <a:lvl3pPr marL="914400" algn="l" rtl="0" fontAlgn="base">
      <a:spcBef>
        <a:spcPct val="0"/>
      </a:spcBef>
      <a:spcAft>
        <a:spcPct val="0"/>
      </a:spcAft>
      <a:defRPr sz="1400" b="1" kern="1200">
        <a:solidFill>
          <a:schemeClr val="tx1"/>
        </a:solidFill>
        <a:latin typeface="Arial" pitchFamily="34" charset="0"/>
        <a:ea typeface="Arial Unicode MS" pitchFamily="34" charset="-128"/>
        <a:cs typeface="Arial Unicode MS" pitchFamily="34" charset="-128"/>
      </a:defRPr>
    </a:lvl3pPr>
    <a:lvl4pPr marL="1371600" algn="l" rtl="0" fontAlgn="base">
      <a:spcBef>
        <a:spcPct val="0"/>
      </a:spcBef>
      <a:spcAft>
        <a:spcPct val="0"/>
      </a:spcAft>
      <a:defRPr sz="1400" b="1" kern="1200">
        <a:solidFill>
          <a:schemeClr val="tx1"/>
        </a:solidFill>
        <a:latin typeface="Arial" pitchFamily="34" charset="0"/>
        <a:ea typeface="Arial Unicode MS" pitchFamily="34" charset="-128"/>
        <a:cs typeface="Arial Unicode MS" pitchFamily="34" charset="-128"/>
      </a:defRPr>
    </a:lvl4pPr>
    <a:lvl5pPr marL="1828800" algn="l" rtl="0" fontAlgn="base">
      <a:spcBef>
        <a:spcPct val="0"/>
      </a:spcBef>
      <a:spcAft>
        <a:spcPct val="0"/>
      </a:spcAft>
      <a:defRPr sz="1400" b="1" kern="1200">
        <a:solidFill>
          <a:schemeClr val="tx1"/>
        </a:solidFill>
        <a:latin typeface="Arial" pitchFamily="34" charset="0"/>
        <a:ea typeface="Arial Unicode MS" pitchFamily="34" charset="-128"/>
        <a:cs typeface="Arial Unicode MS" pitchFamily="34" charset="-128"/>
      </a:defRPr>
    </a:lvl5pPr>
    <a:lvl6pPr marL="2286000" algn="l" defTabSz="914400" rtl="0" eaLnBrk="1" latinLnBrk="0" hangingPunct="1">
      <a:defRPr sz="1400" b="1" kern="1200">
        <a:solidFill>
          <a:schemeClr val="tx1"/>
        </a:solidFill>
        <a:latin typeface="Arial" pitchFamily="34" charset="0"/>
        <a:ea typeface="Arial Unicode MS" pitchFamily="34" charset="-128"/>
        <a:cs typeface="Arial Unicode MS" pitchFamily="34" charset="-128"/>
      </a:defRPr>
    </a:lvl6pPr>
    <a:lvl7pPr marL="2743200" algn="l" defTabSz="914400" rtl="0" eaLnBrk="1" latinLnBrk="0" hangingPunct="1">
      <a:defRPr sz="1400" b="1" kern="1200">
        <a:solidFill>
          <a:schemeClr val="tx1"/>
        </a:solidFill>
        <a:latin typeface="Arial" pitchFamily="34" charset="0"/>
        <a:ea typeface="Arial Unicode MS" pitchFamily="34" charset="-128"/>
        <a:cs typeface="Arial Unicode MS" pitchFamily="34" charset="-128"/>
      </a:defRPr>
    </a:lvl7pPr>
    <a:lvl8pPr marL="3200400" algn="l" defTabSz="914400" rtl="0" eaLnBrk="1" latinLnBrk="0" hangingPunct="1">
      <a:defRPr sz="1400" b="1" kern="1200">
        <a:solidFill>
          <a:schemeClr val="tx1"/>
        </a:solidFill>
        <a:latin typeface="Arial" pitchFamily="34" charset="0"/>
        <a:ea typeface="Arial Unicode MS" pitchFamily="34" charset="-128"/>
        <a:cs typeface="Arial Unicode MS" pitchFamily="34" charset="-128"/>
      </a:defRPr>
    </a:lvl8pPr>
    <a:lvl9pPr marL="3657600" algn="l" defTabSz="914400" rtl="0" eaLnBrk="1" latinLnBrk="0" hangingPunct="1">
      <a:defRPr sz="1400" b="1" kern="1200">
        <a:solidFill>
          <a:schemeClr val="tx1"/>
        </a:solidFill>
        <a:latin typeface="Arial" pitchFamily="34" charset="0"/>
        <a:ea typeface="Arial Unicode MS" pitchFamily="34" charset="-128"/>
        <a:cs typeface="Arial Unicode MS" pitchFamily="34" charset="-128"/>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anislas Quastana" initials="SQ"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CCFF33"/>
    <a:srgbClr val="FFFF66"/>
    <a:srgbClr val="F3960D"/>
    <a:srgbClr val="FFFF00"/>
    <a:srgbClr val="6DDA00"/>
    <a:srgbClr val="008000"/>
    <a:srgbClr val="99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9" autoAdjust="0"/>
    <p:restoredTop sz="73167" autoAdjust="0"/>
  </p:normalViewPr>
  <p:slideViewPr>
    <p:cSldViewPr>
      <p:cViewPr>
        <p:scale>
          <a:sx n="57" d="100"/>
          <a:sy n="57" d="100"/>
        </p:scale>
        <p:origin x="-2526" y="-324"/>
      </p:cViewPr>
      <p:guideLst>
        <p:guide orient="horz" pos="119"/>
        <p:guide orient="horz" pos="4065"/>
        <p:guide orient="horz" pos="4292"/>
        <p:guide orient="horz" pos="572"/>
        <p:guide pos="113"/>
        <p:guide pos="56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3181F5-89E3-40FA-8582-776F3EEF10C6}" type="doc">
      <dgm:prSet loTypeId="urn:microsoft.com/office/officeart/2005/8/layout/vList2" loCatId="list" qsTypeId="urn:microsoft.com/office/officeart/2005/8/quickstyle/3d7" qsCatId="3D" csTypeId="urn:microsoft.com/office/officeart/2005/8/colors/accent5_4" csCatId="accent5"/>
      <dgm:spPr/>
      <dgm:t>
        <a:bodyPr/>
        <a:lstStyle/>
        <a:p>
          <a:endParaRPr lang="fr-FR"/>
        </a:p>
      </dgm:t>
    </dgm:pt>
    <dgm:pt modelId="{BB39FBB1-D179-4F2E-A98C-098C6A7980EF}">
      <dgm:prSet/>
      <dgm:spPr/>
      <dgm:t>
        <a:bodyPr/>
        <a:lstStyle/>
        <a:p>
          <a:pPr rtl="0"/>
          <a:r>
            <a:rPr lang="fr-FR" dirty="0" smtClean="0"/>
            <a:t>Confidentialité</a:t>
          </a:r>
          <a:endParaRPr lang="fr-FR" dirty="0"/>
        </a:p>
      </dgm:t>
    </dgm:pt>
    <dgm:pt modelId="{26132595-E190-4814-B39F-DCE30B477CE3}" type="parTrans" cxnId="{C5C2668C-F752-4089-87D8-37AC4F71C475}">
      <dgm:prSet/>
      <dgm:spPr/>
      <dgm:t>
        <a:bodyPr/>
        <a:lstStyle/>
        <a:p>
          <a:endParaRPr lang="fr-FR"/>
        </a:p>
      </dgm:t>
    </dgm:pt>
    <dgm:pt modelId="{0FE1E5CD-90F6-4A76-8714-60E5A4F83E90}" type="sibTrans" cxnId="{C5C2668C-F752-4089-87D8-37AC4F71C475}">
      <dgm:prSet/>
      <dgm:spPr/>
      <dgm:t>
        <a:bodyPr/>
        <a:lstStyle/>
        <a:p>
          <a:endParaRPr lang="fr-FR"/>
        </a:p>
      </dgm:t>
    </dgm:pt>
    <dgm:pt modelId="{450E81D6-BB13-4996-860E-938CE7E66512}">
      <dgm:prSet/>
      <dgm:spPr/>
      <dgm:t>
        <a:bodyPr/>
        <a:lstStyle/>
        <a:p>
          <a:pPr rtl="0"/>
          <a:r>
            <a:rPr lang="fr-FR" smtClean="0"/>
            <a:t>Intégrité</a:t>
          </a:r>
          <a:endParaRPr lang="fr-FR" dirty="0"/>
        </a:p>
      </dgm:t>
    </dgm:pt>
    <dgm:pt modelId="{48D9E468-E435-4157-95FB-9E0F8CB4981E}" type="parTrans" cxnId="{7506EC29-AF38-422C-BBBB-D21071C4BB40}">
      <dgm:prSet/>
      <dgm:spPr/>
      <dgm:t>
        <a:bodyPr/>
        <a:lstStyle/>
        <a:p>
          <a:endParaRPr lang="fr-FR"/>
        </a:p>
      </dgm:t>
    </dgm:pt>
    <dgm:pt modelId="{24046B16-7B17-4D88-A7DC-FC3E9B233D77}" type="sibTrans" cxnId="{7506EC29-AF38-422C-BBBB-D21071C4BB40}">
      <dgm:prSet/>
      <dgm:spPr/>
      <dgm:t>
        <a:bodyPr/>
        <a:lstStyle/>
        <a:p>
          <a:endParaRPr lang="fr-FR"/>
        </a:p>
      </dgm:t>
    </dgm:pt>
    <dgm:pt modelId="{20B596D8-CCF3-463B-AB02-5303E8166BDD}">
      <dgm:prSet/>
      <dgm:spPr/>
      <dgm:t>
        <a:bodyPr/>
        <a:lstStyle/>
        <a:p>
          <a:pPr rtl="0"/>
          <a:r>
            <a:rPr lang="fr-FR" smtClean="0"/>
            <a:t>Disponibilité</a:t>
          </a:r>
          <a:endParaRPr lang="fr-FR" dirty="0"/>
        </a:p>
      </dgm:t>
    </dgm:pt>
    <dgm:pt modelId="{D816FD4A-1B81-4A8B-B305-EE5D5F7408B3}" type="parTrans" cxnId="{11B0F33B-093D-4F9A-B8E3-619456BB4C69}">
      <dgm:prSet/>
      <dgm:spPr/>
      <dgm:t>
        <a:bodyPr/>
        <a:lstStyle/>
        <a:p>
          <a:endParaRPr lang="fr-FR"/>
        </a:p>
      </dgm:t>
    </dgm:pt>
    <dgm:pt modelId="{1BFEB558-C206-4C30-BF70-53EB9028F84D}" type="sibTrans" cxnId="{11B0F33B-093D-4F9A-B8E3-619456BB4C69}">
      <dgm:prSet/>
      <dgm:spPr/>
      <dgm:t>
        <a:bodyPr/>
        <a:lstStyle/>
        <a:p>
          <a:endParaRPr lang="fr-FR"/>
        </a:p>
      </dgm:t>
    </dgm:pt>
    <dgm:pt modelId="{911F355C-C544-4492-93CD-EA10AC585BD5}" type="pres">
      <dgm:prSet presAssocID="{AD3181F5-89E3-40FA-8582-776F3EEF10C6}" presName="linear" presStyleCnt="0">
        <dgm:presLayoutVars>
          <dgm:animLvl val="lvl"/>
          <dgm:resizeHandles val="exact"/>
        </dgm:presLayoutVars>
      </dgm:prSet>
      <dgm:spPr/>
      <dgm:t>
        <a:bodyPr/>
        <a:lstStyle/>
        <a:p>
          <a:endParaRPr lang="fr-FR"/>
        </a:p>
      </dgm:t>
    </dgm:pt>
    <dgm:pt modelId="{CCB38405-DB28-4A5D-B2A6-15B5C9F927DA}" type="pres">
      <dgm:prSet presAssocID="{BB39FBB1-D179-4F2E-A98C-098C6A7980EF}" presName="parentText" presStyleLbl="node1" presStyleIdx="0" presStyleCnt="3">
        <dgm:presLayoutVars>
          <dgm:chMax val="0"/>
          <dgm:bulletEnabled val="1"/>
        </dgm:presLayoutVars>
      </dgm:prSet>
      <dgm:spPr/>
      <dgm:t>
        <a:bodyPr/>
        <a:lstStyle/>
        <a:p>
          <a:endParaRPr lang="fr-FR"/>
        </a:p>
      </dgm:t>
    </dgm:pt>
    <dgm:pt modelId="{43785775-2328-4740-9127-794168B9ECAA}" type="pres">
      <dgm:prSet presAssocID="{0FE1E5CD-90F6-4A76-8714-60E5A4F83E90}" presName="spacer" presStyleCnt="0"/>
      <dgm:spPr/>
      <dgm:t>
        <a:bodyPr/>
        <a:lstStyle/>
        <a:p>
          <a:endParaRPr lang="fr-FR"/>
        </a:p>
      </dgm:t>
    </dgm:pt>
    <dgm:pt modelId="{4BA18E43-7C19-4FD4-B739-502A6DCD1787}" type="pres">
      <dgm:prSet presAssocID="{450E81D6-BB13-4996-860E-938CE7E66512}" presName="parentText" presStyleLbl="node1" presStyleIdx="1" presStyleCnt="3" custLinFactNeighborY="31102">
        <dgm:presLayoutVars>
          <dgm:chMax val="0"/>
          <dgm:bulletEnabled val="1"/>
        </dgm:presLayoutVars>
      </dgm:prSet>
      <dgm:spPr/>
      <dgm:t>
        <a:bodyPr/>
        <a:lstStyle/>
        <a:p>
          <a:endParaRPr lang="fr-FR"/>
        </a:p>
      </dgm:t>
    </dgm:pt>
    <dgm:pt modelId="{8E5F001D-B829-46DE-A247-6A2CA4117E87}" type="pres">
      <dgm:prSet presAssocID="{24046B16-7B17-4D88-A7DC-FC3E9B233D77}" presName="spacer" presStyleCnt="0"/>
      <dgm:spPr/>
      <dgm:t>
        <a:bodyPr/>
        <a:lstStyle/>
        <a:p>
          <a:endParaRPr lang="fr-FR"/>
        </a:p>
      </dgm:t>
    </dgm:pt>
    <dgm:pt modelId="{B3A8586B-A5F9-4524-BBA6-AD0AC7AD8E0F}" type="pres">
      <dgm:prSet presAssocID="{20B596D8-CCF3-463B-AB02-5303E8166BDD}" presName="parentText" presStyleLbl="node1" presStyleIdx="2" presStyleCnt="3">
        <dgm:presLayoutVars>
          <dgm:chMax val="0"/>
          <dgm:bulletEnabled val="1"/>
        </dgm:presLayoutVars>
      </dgm:prSet>
      <dgm:spPr/>
      <dgm:t>
        <a:bodyPr/>
        <a:lstStyle/>
        <a:p>
          <a:endParaRPr lang="fr-FR"/>
        </a:p>
      </dgm:t>
    </dgm:pt>
  </dgm:ptLst>
  <dgm:cxnLst>
    <dgm:cxn modelId="{C65D3044-D77B-4A30-9B87-56E305CF6215}" type="presOf" srcId="{BB39FBB1-D179-4F2E-A98C-098C6A7980EF}" destId="{CCB38405-DB28-4A5D-B2A6-15B5C9F927DA}" srcOrd="0" destOrd="0" presId="urn:microsoft.com/office/officeart/2005/8/layout/vList2"/>
    <dgm:cxn modelId="{11B0F33B-093D-4F9A-B8E3-619456BB4C69}" srcId="{AD3181F5-89E3-40FA-8582-776F3EEF10C6}" destId="{20B596D8-CCF3-463B-AB02-5303E8166BDD}" srcOrd="2" destOrd="0" parTransId="{D816FD4A-1B81-4A8B-B305-EE5D5F7408B3}" sibTransId="{1BFEB558-C206-4C30-BF70-53EB9028F84D}"/>
    <dgm:cxn modelId="{7506EC29-AF38-422C-BBBB-D21071C4BB40}" srcId="{AD3181F5-89E3-40FA-8582-776F3EEF10C6}" destId="{450E81D6-BB13-4996-860E-938CE7E66512}" srcOrd="1" destOrd="0" parTransId="{48D9E468-E435-4157-95FB-9E0F8CB4981E}" sibTransId="{24046B16-7B17-4D88-A7DC-FC3E9B233D77}"/>
    <dgm:cxn modelId="{7E0A66F0-F099-40F8-BC7A-974616E61677}" type="presOf" srcId="{AD3181F5-89E3-40FA-8582-776F3EEF10C6}" destId="{911F355C-C544-4492-93CD-EA10AC585BD5}" srcOrd="0" destOrd="0" presId="urn:microsoft.com/office/officeart/2005/8/layout/vList2"/>
    <dgm:cxn modelId="{C5C2668C-F752-4089-87D8-37AC4F71C475}" srcId="{AD3181F5-89E3-40FA-8582-776F3EEF10C6}" destId="{BB39FBB1-D179-4F2E-A98C-098C6A7980EF}" srcOrd="0" destOrd="0" parTransId="{26132595-E190-4814-B39F-DCE30B477CE3}" sibTransId="{0FE1E5CD-90F6-4A76-8714-60E5A4F83E90}"/>
    <dgm:cxn modelId="{7331F9A7-D565-40DF-A477-956B1648773B}" type="presOf" srcId="{450E81D6-BB13-4996-860E-938CE7E66512}" destId="{4BA18E43-7C19-4FD4-B739-502A6DCD1787}" srcOrd="0" destOrd="0" presId="urn:microsoft.com/office/officeart/2005/8/layout/vList2"/>
    <dgm:cxn modelId="{B833CAF5-C156-4F12-AF1B-B40849E6AACF}" type="presOf" srcId="{20B596D8-CCF3-463B-AB02-5303E8166BDD}" destId="{B3A8586B-A5F9-4524-BBA6-AD0AC7AD8E0F}" srcOrd="0" destOrd="0" presId="urn:microsoft.com/office/officeart/2005/8/layout/vList2"/>
    <dgm:cxn modelId="{73514026-F7F3-4D7D-9F46-A33215793E09}" type="presParOf" srcId="{911F355C-C544-4492-93CD-EA10AC585BD5}" destId="{CCB38405-DB28-4A5D-B2A6-15B5C9F927DA}" srcOrd="0" destOrd="0" presId="urn:microsoft.com/office/officeart/2005/8/layout/vList2"/>
    <dgm:cxn modelId="{70F15175-651F-4E33-AE0D-09FB10C5DC32}" type="presParOf" srcId="{911F355C-C544-4492-93CD-EA10AC585BD5}" destId="{43785775-2328-4740-9127-794168B9ECAA}" srcOrd="1" destOrd="0" presId="urn:microsoft.com/office/officeart/2005/8/layout/vList2"/>
    <dgm:cxn modelId="{011611BE-8599-48AE-8C70-B3920CA10CDB}" type="presParOf" srcId="{911F355C-C544-4492-93CD-EA10AC585BD5}" destId="{4BA18E43-7C19-4FD4-B739-502A6DCD1787}" srcOrd="2" destOrd="0" presId="urn:microsoft.com/office/officeart/2005/8/layout/vList2"/>
    <dgm:cxn modelId="{69A2652D-C142-4B3D-BA6C-41BB88B9815E}" type="presParOf" srcId="{911F355C-C544-4492-93CD-EA10AC585BD5}" destId="{8E5F001D-B829-46DE-A247-6A2CA4117E87}" srcOrd="3" destOrd="0" presId="urn:microsoft.com/office/officeart/2005/8/layout/vList2"/>
    <dgm:cxn modelId="{E332E4AD-C20B-49B6-A62D-FD90333ACDAC}" type="presParOf" srcId="{911F355C-C544-4492-93CD-EA10AC585BD5}" destId="{B3A8586B-A5F9-4524-BBA6-AD0AC7AD8E0F}" srcOrd="4"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b="0">
                <a:latin typeface="Arial" charset="0"/>
              </a:defRPr>
            </a:lvl1pPr>
          </a:lstStyle>
          <a:p>
            <a:pPr>
              <a:defRPr/>
            </a:pPr>
            <a:endParaRPr lang="fr-FR"/>
          </a:p>
        </p:txBody>
      </p:sp>
      <p:sp>
        <p:nvSpPr>
          <p:cNvPr id="109571" name="Rectangle 3"/>
          <p:cNvSpPr>
            <a:spLocks noGrp="1" noChangeArrowheads="1"/>
          </p:cNvSpPr>
          <p:nvPr>
            <p:ph type="dt" sz="quarter" idx="1"/>
          </p:nvPr>
        </p:nvSpPr>
        <p:spPr bwMode="auto">
          <a:xfrm>
            <a:off x="384810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b="0">
                <a:latin typeface="Arial" charset="0"/>
              </a:defRPr>
            </a:lvl1pPr>
          </a:lstStyle>
          <a:p>
            <a:pPr>
              <a:defRPr/>
            </a:pPr>
            <a:endParaRPr lang="fr-FR"/>
          </a:p>
        </p:txBody>
      </p:sp>
      <p:sp>
        <p:nvSpPr>
          <p:cNvPr id="109572" name="Rectangle 4"/>
          <p:cNvSpPr>
            <a:spLocks noGrp="1" noChangeArrowheads="1"/>
          </p:cNvSpPr>
          <p:nvPr>
            <p:ph type="ftr" sz="quarter" idx="2"/>
          </p:nvPr>
        </p:nvSpPr>
        <p:spPr bwMode="auto">
          <a:xfrm>
            <a:off x="0" y="943292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b="0">
                <a:latin typeface="Arial" charset="0"/>
              </a:defRPr>
            </a:lvl1pPr>
          </a:lstStyle>
          <a:p>
            <a:pPr>
              <a:defRPr/>
            </a:pPr>
            <a:endParaRPr lang="fr-FR"/>
          </a:p>
        </p:txBody>
      </p:sp>
      <p:sp>
        <p:nvSpPr>
          <p:cNvPr id="109573" name="Rectangle 5"/>
          <p:cNvSpPr>
            <a:spLocks noGrp="1" noChangeArrowheads="1"/>
          </p:cNvSpPr>
          <p:nvPr>
            <p:ph type="sldNum" sz="quarter" idx="3"/>
          </p:nvPr>
        </p:nvSpPr>
        <p:spPr bwMode="auto">
          <a:xfrm>
            <a:off x="3848100" y="943292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b="0">
                <a:latin typeface="Arial" charset="0"/>
              </a:defRPr>
            </a:lvl1pPr>
          </a:lstStyle>
          <a:p>
            <a:pPr>
              <a:defRPr/>
            </a:pPr>
            <a:fld id="{4725E0F7-F7AB-4730-9871-B5432E64A429}" type="slidenum">
              <a:rPr lang="fr-FR"/>
              <a:pPr>
                <a:defRPr/>
              </a:pPr>
              <a:t>‹#›</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b="0">
                <a:latin typeface="Arial" charset="0"/>
              </a:defRPr>
            </a:lvl1pPr>
          </a:lstStyle>
          <a:p>
            <a:pPr>
              <a:defRPr/>
            </a:pPr>
            <a:endParaRPr lang="fr-FR"/>
          </a:p>
        </p:txBody>
      </p:sp>
      <p:sp>
        <p:nvSpPr>
          <p:cNvPr id="72707" name="Rectangle 3"/>
          <p:cNvSpPr>
            <a:spLocks noGrp="1" noChangeArrowheads="1"/>
          </p:cNvSpPr>
          <p:nvPr>
            <p:ph type="dt" idx="1"/>
          </p:nvPr>
        </p:nvSpPr>
        <p:spPr bwMode="auto">
          <a:xfrm>
            <a:off x="384810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b="0">
                <a:latin typeface="Arial" charset="0"/>
              </a:defRPr>
            </a:lvl1pPr>
          </a:lstStyle>
          <a:p>
            <a:pPr>
              <a:defRPr/>
            </a:pPr>
            <a:endParaRPr lang="fr-FR"/>
          </a:p>
        </p:txBody>
      </p:sp>
      <p:sp>
        <p:nvSpPr>
          <p:cNvPr id="29700"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p:spPr>
      </p:sp>
      <p:sp>
        <p:nvSpPr>
          <p:cNvPr id="72709" name="Rectangle 5"/>
          <p:cNvSpPr>
            <a:spLocks noGrp="1" noChangeArrowheads="1"/>
          </p:cNvSpPr>
          <p:nvPr>
            <p:ph type="body" sz="quarter" idx="3"/>
          </p:nvPr>
        </p:nvSpPr>
        <p:spPr bwMode="auto">
          <a:xfrm>
            <a:off x="679450" y="4718050"/>
            <a:ext cx="5435600" cy="4468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72710" name="Rectangle 6"/>
          <p:cNvSpPr>
            <a:spLocks noGrp="1" noChangeArrowheads="1"/>
          </p:cNvSpPr>
          <p:nvPr>
            <p:ph type="ftr" sz="quarter" idx="4"/>
          </p:nvPr>
        </p:nvSpPr>
        <p:spPr bwMode="auto">
          <a:xfrm>
            <a:off x="0" y="943292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b="0">
                <a:latin typeface="Arial" charset="0"/>
              </a:defRPr>
            </a:lvl1pPr>
          </a:lstStyle>
          <a:p>
            <a:pPr>
              <a:defRPr/>
            </a:pPr>
            <a:endParaRPr lang="fr-FR"/>
          </a:p>
        </p:txBody>
      </p:sp>
      <p:sp>
        <p:nvSpPr>
          <p:cNvPr id="72711" name="Rectangle 7"/>
          <p:cNvSpPr>
            <a:spLocks noGrp="1" noChangeArrowheads="1"/>
          </p:cNvSpPr>
          <p:nvPr>
            <p:ph type="sldNum" sz="quarter" idx="5"/>
          </p:nvPr>
        </p:nvSpPr>
        <p:spPr bwMode="auto">
          <a:xfrm>
            <a:off x="3848100" y="943292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b="0">
                <a:latin typeface="Arial" charset="0"/>
              </a:defRPr>
            </a:lvl1pPr>
          </a:lstStyle>
          <a:p>
            <a:pPr>
              <a:defRPr/>
            </a:pPr>
            <a:fld id="{B36DE6F5-E5CE-4A63-8111-AE5EEFADF924}" type="slidenum">
              <a:rPr lang="fr-FR"/>
              <a:pPr>
                <a:defRPr/>
              </a:pPr>
              <a:t>‹#›</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eaLnBrk="1" hangingPunct="1"/>
            <a:endParaRPr lang="fr-FR" dirty="0" smtClean="0">
              <a:latin typeface="Arial" pitchFamily="34" charset="0"/>
            </a:endParaRPr>
          </a:p>
        </p:txBody>
      </p:sp>
      <p:sp>
        <p:nvSpPr>
          <p:cNvPr id="31748" name="Slide Number Placeholder 3"/>
          <p:cNvSpPr>
            <a:spLocks noGrp="1"/>
          </p:cNvSpPr>
          <p:nvPr>
            <p:ph type="sldNum" sz="quarter" idx="5"/>
          </p:nvPr>
        </p:nvSpPr>
        <p:spPr>
          <a:noFill/>
        </p:spPr>
        <p:txBody>
          <a:bodyPr/>
          <a:lstStyle/>
          <a:p>
            <a:fld id="{AA6529EF-54E7-4A39-AB36-8CFAD9B30D79}" type="slidenum">
              <a:rPr lang="fr-FR" smtClean="0">
                <a:latin typeface="Arial" pitchFamily="34" charset="0"/>
              </a:rPr>
              <a:pPr/>
              <a:t>5</a:t>
            </a:fld>
            <a:endParaRPr lang="fr-FR"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p>
            <a:r>
              <a:rPr lang="en-US" smtClean="0">
                <a:latin typeface="Arial" pitchFamily="34" charset="0"/>
              </a:rPr>
              <a:t>US Strategy Days 2006</a:t>
            </a:r>
          </a:p>
        </p:txBody>
      </p:sp>
      <p:sp>
        <p:nvSpPr>
          <p:cNvPr id="41987" name="Rectangle 3"/>
          <p:cNvSpPr>
            <a:spLocks noGrp="1" noChangeArrowheads="1"/>
          </p:cNvSpPr>
          <p:nvPr>
            <p:ph type="dt" sz="quarter" idx="1"/>
          </p:nvPr>
        </p:nvSpPr>
        <p:spPr>
          <a:noFill/>
        </p:spPr>
        <p:txBody>
          <a:bodyPr/>
          <a:lstStyle/>
          <a:p>
            <a:fld id="{A256DBF2-640C-439E-9504-8B5577CEAC49}" type="datetime8">
              <a:rPr lang="en-US" smtClean="0">
                <a:latin typeface="Arial" pitchFamily="34" charset="0"/>
              </a:rPr>
              <a:pPr/>
              <a:t>2/12/2007 3:17 PM</a:t>
            </a:fld>
            <a:endParaRPr lang="en-US" smtClean="0">
              <a:latin typeface="Arial" pitchFamily="34" charset="0"/>
            </a:endParaRPr>
          </a:p>
        </p:txBody>
      </p:sp>
      <p:sp>
        <p:nvSpPr>
          <p:cNvPr id="41988" name="Rectangle 6"/>
          <p:cNvSpPr>
            <a:spLocks noGrp="1" noChangeArrowheads="1"/>
          </p:cNvSpPr>
          <p:nvPr>
            <p:ph type="ftr" sz="quarter" idx="4"/>
          </p:nvPr>
        </p:nvSpPr>
        <p:spPr>
          <a:noFill/>
        </p:spPr>
        <p:txBody>
          <a:bodyPr/>
          <a:lstStyle/>
          <a:p>
            <a:r>
              <a:rPr lang="en-US" smtClean="0">
                <a:latin typeface="Arial" pitchFamily="34" charset="0"/>
              </a:rPr>
              <a:t>©2006 Microsoft Corporation. All rights reserved.</a:t>
            </a:r>
          </a:p>
          <a:p>
            <a:r>
              <a:rPr lang="en-US" smtClean="0">
                <a:latin typeface="Arial" pitchFamily="34" charset="0"/>
              </a:rPr>
              <a:t>This presentation is for informational purposes only. Microsoft makes no warranties, express or implied, in this summary.</a:t>
            </a:r>
          </a:p>
        </p:txBody>
      </p:sp>
      <p:sp>
        <p:nvSpPr>
          <p:cNvPr id="41989" name="Rectangle 7"/>
          <p:cNvSpPr>
            <a:spLocks noGrp="1" noChangeArrowheads="1"/>
          </p:cNvSpPr>
          <p:nvPr>
            <p:ph type="sldNum" sz="quarter" idx="5"/>
          </p:nvPr>
        </p:nvSpPr>
        <p:spPr>
          <a:noFill/>
        </p:spPr>
        <p:txBody>
          <a:bodyPr/>
          <a:lstStyle/>
          <a:p>
            <a:fld id="{663A3397-F026-4C10-9707-98DBF2996915}" type="slidenum">
              <a:rPr lang="en-US" smtClean="0">
                <a:latin typeface="Arial" pitchFamily="34" charset="0"/>
              </a:rPr>
              <a:pPr/>
              <a:t>20</a:t>
            </a:fld>
            <a:endParaRPr lang="en-US" smtClean="0">
              <a:latin typeface="Arial" pitchFamily="34" charset="0"/>
            </a:endParaRPr>
          </a:p>
        </p:txBody>
      </p:sp>
      <p:sp>
        <p:nvSpPr>
          <p:cNvPr id="41990" name="Rectangle 2"/>
          <p:cNvSpPr>
            <a:spLocks noGrp="1" noRot="1" noChangeAspect="1" noChangeArrowheads="1" noTextEdit="1"/>
          </p:cNvSpPr>
          <p:nvPr>
            <p:ph type="sldImg"/>
          </p:nvPr>
        </p:nvSpPr>
        <p:spPr>
          <a:ln/>
        </p:spPr>
      </p:sp>
      <p:sp>
        <p:nvSpPr>
          <p:cNvPr id="41991" name="Rectangle 3"/>
          <p:cNvSpPr>
            <a:spLocks noGrp="1" noChangeArrowheads="1"/>
          </p:cNvSpPr>
          <p:nvPr>
            <p:ph type="body" idx="1"/>
          </p:nvPr>
        </p:nvSpPr>
        <p:spPr>
          <a:noFill/>
          <a:ln/>
        </p:spPr>
        <p:txBody>
          <a:bodyPr/>
          <a:lstStyle/>
          <a:p>
            <a:pPr eaLnBrk="1" hangingPunct="1"/>
            <a:endParaRPr lang="fr-FR"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B36DE6F5-E5CE-4A63-8111-AE5EEFADF924}" type="slidenum">
              <a:rPr lang="fr-FR" smtClean="0"/>
              <a:pPr>
                <a:defRPr/>
              </a:pPr>
              <a:t>21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eaLnBrk="1" hangingPunct="1">
              <a:defRPr/>
            </a:pPr>
            <a:r>
              <a:rPr lang="en-US" dirty="0" smtClean="0"/>
              <a:t>Forefront Security for SharePoint is localized into 11 languages, including English, German, French, Japanese, Italian, Spanish, Korean, Chinese (Simplified), Chinese (Traditional), Portuguese (Brazil), and Russian.</a:t>
            </a:r>
          </a:p>
          <a:p>
            <a:pPr eaLnBrk="1" hangingPunct="1">
              <a:defRPr/>
            </a:pPr>
            <a:endParaRPr lang="fr-FR" dirty="0" smtClean="0"/>
          </a:p>
          <a:p>
            <a:pPr eaLnBrk="1" hangingPunct="1">
              <a:defRPr/>
            </a:pPr>
            <a:r>
              <a:rPr lang="fr-FR" dirty="0" smtClean="0"/>
              <a:t>licence par utilisateur, </a:t>
            </a:r>
            <a:r>
              <a:rPr lang="fr-FR" dirty="0" err="1" smtClean="0"/>
              <a:t>license</a:t>
            </a:r>
            <a:r>
              <a:rPr lang="fr-FR" dirty="0" smtClean="0"/>
              <a:t> différente pour l'utilisation en Extranet</a:t>
            </a:r>
          </a:p>
          <a:p>
            <a:pPr eaLnBrk="1" hangingPunct="1">
              <a:defRPr/>
            </a:pPr>
            <a:endParaRPr lang="fr-FR" dirty="0" smtClean="0"/>
          </a:p>
          <a:p>
            <a:pPr eaLnBrk="1" hangingPunct="1">
              <a:defRPr/>
            </a:pPr>
            <a:r>
              <a:rPr lang="fr-FR" dirty="0" smtClean="0"/>
              <a:t>localisation, 64 bits</a:t>
            </a:r>
          </a:p>
          <a:p>
            <a:pPr eaLnBrk="1" hangingPunct="1">
              <a:defRPr/>
            </a:pPr>
            <a:endParaRPr lang="fr-FR" dirty="0" smtClean="0"/>
          </a:p>
          <a:p>
            <a:pPr eaLnBrk="1" hangingPunct="1">
              <a:defRPr/>
            </a:pPr>
            <a:r>
              <a:rPr lang="fr-FR" dirty="0" smtClean="0"/>
              <a:t>nouveautés : keyword scanning</a:t>
            </a:r>
          </a:p>
          <a:p>
            <a:pPr eaLnBrk="1" hangingPunct="1">
              <a:defRPr/>
            </a:pPr>
            <a:endParaRPr lang="fr-FR" dirty="0" smtClean="0"/>
          </a:p>
          <a:p>
            <a:pPr eaLnBrk="1" hangingPunct="1">
              <a:defRPr/>
            </a:pPr>
            <a:r>
              <a:rPr lang="fr-FR" dirty="0" smtClean="0"/>
              <a:t>support des formats .</a:t>
            </a:r>
            <a:r>
              <a:rPr lang="fr-FR" dirty="0" err="1" smtClean="0"/>
              <a:t>txt</a:t>
            </a:r>
            <a:r>
              <a:rPr lang="fr-FR" dirty="0" smtClean="0"/>
              <a:t>, .doc, .</a:t>
            </a:r>
            <a:r>
              <a:rPr lang="fr-FR" dirty="0" err="1" smtClean="0"/>
              <a:t>ppt</a:t>
            </a:r>
            <a:r>
              <a:rPr lang="fr-FR" dirty="0" smtClean="0"/>
              <a:t>, .html</a:t>
            </a:r>
          </a:p>
          <a:p>
            <a:pPr eaLnBrk="1" hangingPunct="1">
              <a:defRPr/>
            </a:pPr>
            <a:endParaRPr lang="fr-FR" dirty="0" smtClean="0"/>
          </a:p>
          <a:p>
            <a:pPr eaLnBrk="1" hangingPunct="1">
              <a:defRPr/>
            </a:pPr>
            <a:r>
              <a:rPr lang="fr-FR" dirty="0" smtClean="0"/>
              <a:t>nouveau : support des formats .</a:t>
            </a:r>
            <a:r>
              <a:rPr lang="fr-FR" dirty="0" err="1" smtClean="0"/>
              <a:t>xls</a:t>
            </a:r>
            <a:r>
              <a:rPr lang="fr-FR" dirty="0" smtClean="0"/>
              <a:t>, Office 2007</a:t>
            </a:r>
          </a:p>
          <a:p>
            <a:pPr eaLnBrk="1" hangingPunct="1">
              <a:defRPr/>
            </a:pPr>
            <a:endParaRPr lang="fr-FR" dirty="0" smtClean="0"/>
          </a:p>
          <a:p>
            <a:pPr eaLnBrk="1" hangingPunct="1">
              <a:defRPr/>
            </a:pPr>
            <a:r>
              <a:rPr lang="fr-FR" dirty="0" smtClean="0"/>
              <a:t>Sur des fichiers XML dans les archives (Office 2007, </a:t>
            </a:r>
            <a:r>
              <a:rPr lang="fr-FR" dirty="0" err="1" smtClean="0"/>
              <a:t>OpenDocument</a:t>
            </a:r>
            <a:r>
              <a:rPr lang="fr-FR" dirty="0" smtClean="0"/>
              <a:t>)</a:t>
            </a:r>
          </a:p>
          <a:p>
            <a:pPr eaLnBrk="1" hangingPunct="1">
              <a:defRPr/>
            </a:pPr>
            <a:endParaRPr lang="fr-FR" dirty="0" smtClean="0"/>
          </a:p>
          <a:p>
            <a:pPr eaLnBrk="1" hangingPunct="1">
              <a:defRPr/>
            </a:pPr>
            <a:endParaRPr lang="fr-FR" dirty="0" smtClean="0"/>
          </a:p>
          <a:p>
            <a:pPr eaLnBrk="1" hangingPunct="1">
              <a:defRPr/>
            </a:pPr>
            <a:r>
              <a:rPr lang="en-US" b="1" dirty="0" smtClean="0">
                <a:solidFill>
                  <a:schemeClr val="dk1"/>
                </a:solidFill>
                <a:latin typeface="Times New Roman" pitchFamily="18" charset="0"/>
              </a:rPr>
              <a:t>Forefront for </a:t>
            </a:r>
            <a:r>
              <a:rPr lang="en-US" b="1" dirty="0" err="1" smtClean="0">
                <a:solidFill>
                  <a:schemeClr val="dk1"/>
                </a:solidFill>
                <a:latin typeface="Times New Roman" pitchFamily="18" charset="0"/>
              </a:rPr>
              <a:t>Sharepoint</a:t>
            </a:r>
            <a:r>
              <a:rPr lang="en-US" b="1" dirty="0" smtClean="0">
                <a:solidFill>
                  <a:schemeClr val="dk1"/>
                </a:solidFill>
                <a:latin typeface="Times New Roman" pitchFamily="18" charset="0"/>
              </a:rPr>
              <a:t> </a:t>
            </a:r>
            <a:r>
              <a:rPr lang="en-US" b="1" dirty="0" err="1" smtClean="0">
                <a:solidFill>
                  <a:schemeClr val="dk1"/>
                </a:solidFill>
                <a:latin typeface="Times New Roman" pitchFamily="18" charset="0"/>
              </a:rPr>
              <a:t>utilise</a:t>
            </a:r>
            <a:r>
              <a:rPr lang="en-US" b="1" dirty="0" smtClean="0">
                <a:solidFill>
                  <a:schemeClr val="dk1"/>
                </a:solidFill>
                <a:latin typeface="Times New Roman" pitchFamily="18" charset="0"/>
              </a:rPr>
              <a:t> VSAPI de </a:t>
            </a:r>
            <a:r>
              <a:rPr lang="en-US" b="1" dirty="0" err="1" smtClean="0">
                <a:solidFill>
                  <a:schemeClr val="dk1"/>
                </a:solidFill>
                <a:latin typeface="Times New Roman" pitchFamily="18" charset="0"/>
              </a:rPr>
              <a:t>Sharepoint</a:t>
            </a:r>
            <a:r>
              <a:rPr lang="en-US" b="1" dirty="0" smtClean="0">
                <a:solidFill>
                  <a:schemeClr val="dk1"/>
                </a:solidFill>
                <a:latin typeface="Times New Roman" pitchFamily="18" charset="0"/>
              </a:rPr>
              <a:t> pour </a:t>
            </a:r>
            <a:r>
              <a:rPr lang="en-US" b="1" dirty="0" err="1" smtClean="0">
                <a:solidFill>
                  <a:schemeClr val="dk1"/>
                </a:solidFill>
                <a:latin typeface="Times New Roman" pitchFamily="18" charset="0"/>
              </a:rPr>
              <a:t>optimiser</a:t>
            </a:r>
            <a:r>
              <a:rPr lang="en-US" b="1" dirty="0" smtClean="0">
                <a:solidFill>
                  <a:schemeClr val="dk1"/>
                </a:solidFill>
                <a:latin typeface="Times New Roman" pitchFamily="18" charset="0"/>
              </a:rPr>
              <a:t> les performances  </a:t>
            </a:r>
            <a:r>
              <a:rPr lang="en-US" b="1" dirty="0" err="1" smtClean="0">
                <a:solidFill>
                  <a:schemeClr val="dk1"/>
                </a:solidFill>
                <a:latin typeface="Times New Roman" pitchFamily="18" charset="0"/>
              </a:rPr>
              <a:t>sur</a:t>
            </a:r>
            <a:r>
              <a:rPr lang="en-US" b="1" dirty="0" smtClean="0">
                <a:solidFill>
                  <a:schemeClr val="dk1"/>
                </a:solidFill>
                <a:latin typeface="Times New Roman" pitchFamily="18" charset="0"/>
              </a:rPr>
              <a:t> SQL</a:t>
            </a:r>
            <a:endParaRPr lang="fr-FR" b="1" dirty="0" smtClean="0"/>
          </a:p>
          <a:p>
            <a:pPr eaLnBrk="1" hangingPunct="1">
              <a:defRPr/>
            </a:pPr>
            <a:endParaRPr lang="fr-FR" dirty="0" smtClean="0"/>
          </a:p>
          <a:p>
            <a:pPr eaLnBrk="1" hangingPunct="1">
              <a:defRPr/>
            </a:pPr>
            <a:r>
              <a:rPr lang="fr-FR" dirty="0" smtClean="0"/>
              <a:t>---------------</a:t>
            </a:r>
          </a:p>
          <a:p>
            <a:pPr eaLnBrk="1" hangingPunct="1">
              <a:defRPr/>
            </a:pPr>
            <a:r>
              <a:rPr lang="en-US" b="1" dirty="0" smtClean="0"/>
              <a:t>Microsoft Launches Forefront Security for SharePoint Beta</a:t>
            </a:r>
          </a:p>
          <a:p>
            <a:pPr eaLnBrk="1" hangingPunct="1">
              <a:defRPr/>
            </a:pPr>
            <a:r>
              <a:rPr lang="fr-FR" dirty="0" smtClean="0"/>
              <a:t>http://www.microsoft.com/presspass/press/2006/sep06/09-28ForefrontLaunchPR.mspx</a:t>
            </a:r>
          </a:p>
          <a:p>
            <a:pPr eaLnBrk="1" hangingPunct="1">
              <a:defRPr/>
            </a:pPr>
            <a:endParaRPr lang="fr-FR" dirty="0" smtClean="0"/>
          </a:p>
          <a:p>
            <a:pPr eaLnBrk="1" hangingPunct="1">
              <a:defRPr/>
            </a:pPr>
            <a:r>
              <a:rPr lang="en-US" b="1" dirty="0" smtClean="0"/>
              <a:t>Forefront Security for SharePoint Beta</a:t>
            </a:r>
            <a:endParaRPr lang="fr-FR" dirty="0" smtClean="0"/>
          </a:p>
          <a:p>
            <a:pPr eaLnBrk="1" hangingPunct="1">
              <a:defRPr/>
            </a:pPr>
            <a:r>
              <a:rPr lang="fr-FR" dirty="0" smtClean="0"/>
              <a:t>http://www.microsoft.com/forefront/serversecurity/sharepoint/download.mspx</a:t>
            </a:r>
          </a:p>
          <a:p>
            <a:pPr eaLnBrk="1" hangingPunct="1">
              <a:defRPr/>
            </a:pPr>
            <a:endParaRPr lang="fr-FR" dirty="0" smtClean="0"/>
          </a:p>
          <a:p>
            <a:pPr eaLnBrk="1" hangingPunct="1">
              <a:defRPr/>
            </a:pPr>
            <a:r>
              <a:rPr lang="fr-FR" dirty="0" smtClean="0"/>
              <a:t>--------</a:t>
            </a:r>
          </a:p>
          <a:p>
            <a:pPr eaLnBrk="1" hangingPunct="1">
              <a:defRPr/>
            </a:pPr>
            <a:endParaRPr lang="fr-FR"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Support for the new Office 2007 XML document format and built-in scanning support for Information Rights Management provide compatibility with Office 2007 applications. </a:t>
            </a:r>
          </a:p>
          <a:p>
            <a:pPr eaLnBrk="1" hangingPunct="1">
              <a:defRPr/>
            </a:pPr>
            <a:endParaRPr lang="fr-FR" dirty="0" smtClean="0"/>
          </a:p>
          <a:p>
            <a:pPr eaLnBrk="1" hangingPunct="1">
              <a:defRPr/>
            </a:pPr>
            <a:endParaRPr lang="fr-FR" dirty="0" smtClean="0"/>
          </a:p>
          <a:p>
            <a:endParaRPr lang="fr-FR" dirty="0"/>
          </a:p>
        </p:txBody>
      </p:sp>
      <p:sp>
        <p:nvSpPr>
          <p:cNvPr id="4" name="Slide Number Placeholder 3"/>
          <p:cNvSpPr>
            <a:spLocks noGrp="1"/>
          </p:cNvSpPr>
          <p:nvPr>
            <p:ph type="sldNum" sz="quarter" idx="10"/>
          </p:nvPr>
        </p:nvSpPr>
        <p:spPr/>
        <p:txBody>
          <a:bodyPr/>
          <a:lstStyle/>
          <a:p>
            <a:pPr>
              <a:defRPr/>
            </a:pPr>
            <a:fld id="{B36DE6F5-E5CE-4A63-8111-AE5EEFADF924}" type="slidenum">
              <a:rPr lang="fr-FR" smtClean="0"/>
              <a:pPr>
                <a:defRPr/>
              </a:pPr>
              <a:t>22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915988" y="744538"/>
            <a:ext cx="4964112" cy="3724275"/>
          </a:xfrm>
          <a:ln/>
        </p:spPr>
      </p:sp>
      <p:sp>
        <p:nvSpPr>
          <p:cNvPr id="88067" name="Rectangle 3"/>
          <p:cNvSpPr>
            <a:spLocks noGrp="1" noChangeArrowheads="1"/>
          </p:cNvSpPr>
          <p:nvPr>
            <p:ph type="body" idx="1"/>
          </p:nvPr>
        </p:nvSpPr>
        <p:spPr>
          <a:xfrm>
            <a:off x="680720" y="4718214"/>
            <a:ext cx="5433061" cy="4469129"/>
          </a:xfrm>
          <a:noFill/>
          <a:ln/>
        </p:spPr>
        <p:txBody>
          <a:bodyPr/>
          <a:lstStyle/>
          <a:p>
            <a:pPr>
              <a:lnSpc>
                <a:spcPct val="90000"/>
              </a:lnSpc>
            </a:pPr>
            <a:r>
              <a:rPr lang="en-US" sz="1000" smtClean="0"/>
              <a:t>How does Antigen manage to run four, five, six or more engines and not suffer from performance issues? </a:t>
            </a:r>
          </a:p>
          <a:p>
            <a:pPr>
              <a:lnSpc>
                <a:spcPct val="90000"/>
              </a:lnSpc>
            </a:pPr>
            <a:endParaRPr lang="en-US" sz="1000" smtClean="0"/>
          </a:p>
          <a:p>
            <a:pPr>
              <a:lnSpc>
                <a:spcPct val="90000"/>
              </a:lnSpc>
            </a:pPr>
            <a:r>
              <a:rPr lang="en-US" sz="1000" smtClean="0"/>
              <a:t>One of the ways it does this is by having intelligent engine management though the Multiple Engine Manager.  The Engine Manager allows for the application of “bias settings,” which are performance tuning options that let you adjust each Antigen server as needed to find the right balance between performance and security. The Bias Settings range from Max Certainty through Neutral to Max Performance. </a:t>
            </a:r>
          </a:p>
          <a:p>
            <a:pPr>
              <a:lnSpc>
                <a:spcPct val="90000"/>
              </a:lnSpc>
            </a:pPr>
            <a:endParaRPr lang="en-US" sz="1000" smtClean="0"/>
          </a:p>
          <a:p>
            <a:pPr>
              <a:lnSpc>
                <a:spcPct val="90000"/>
              </a:lnSpc>
            </a:pPr>
            <a:r>
              <a:rPr lang="en-US" sz="1000" smtClean="0"/>
              <a:t>A setting of Max Certainty means you will use all available scan engines to scan every piece of mail, or every document loaded into SharePoint, etc. So if you have four engines, each email will be scanned by all four of them. Ideally, you will always set everything to Max Certainty, but realistically this is not always possible.</a:t>
            </a:r>
          </a:p>
          <a:p>
            <a:pPr>
              <a:lnSpc>
                <a:spcPct val="90000"/>
              </a:lnSpc>
            </a:pPr>
            <a:endParaRPr lang="en-US" sz="1000" smtClean="0"/>
          </a:p>
          <a:p>
            <a:pPr>
              <a:lnSpc>
                <a:spcPct val="90000"/>
              </a:lnSpc>
            </a:pPr>
            <a:r>
              <a:rPr lang="en-US" sz="1000" smtClean="0"/>
              <a:t>CLICK FOR BUILD</a:t>
            </a:r>
          </a:p>
          <a:p>
            <a:pPr>
              <a:lnSpc>
                <a:spcPct val="90000"/>
              </a:lnSpc>
            </a:pPr>
            <a:endParaRPr lang="en-US" sz="1000" smtClean="0"/>
          </a:p>
          <a:p>
            <a:pPr>
              <a:lnSpc>
                <a:spcPct val="90000"/>
              </a:lnSpc>
            </a:pPr>
            <a:r>
              <a:rPr lang="en-US" sz="1000" smtClean="0"/>
              <a:t>In the Neutral setting, Antigen will use approximately 50% of whatever engines are available, or in this example 2 of the 4 engines.  However, it does not simply use the engines randomly, nor does it use the same two engines all the time.  The Multiple Engine Manager provides intelligent decision making about which engine to use in an attempt to use the best possible two engines at any given time. One of the factors involved is engine update time. For example, if engine 1 was very recently updated, that engine will get preference when selecting the engines. As the engine ages and other engines are updated, those more recently engines will get priority status. </a:t>
            </a:r>
          </a:p>
          <a:p>
            <a:pPr>
              <a:lnSpc>
                <a:spcPct val="90000"/>
              </a:lnSpc>
            </a:pPr>
            <a:endParaRPr lang="en-US" sz="1000" smtClean="0"/>
          </a:p>
          <a:p>
            <a:pPr>
              <a:lnSpc>
                <a:spcPct val="90000"/>
              </a:lnSpc>
            </a:pPr>
            <a:r>
              <a:rPr lang="fr-FR" sz="1000" smtClean="0"/>
              <a:t>Choix en fonction de la dernière maj + statistiques des scan précédents (en début d’utilisation pas de stats donc permutation circulaire)</a:t>
            </a:r>
            <a:endParaRPr lang="en-US" sz="1000" smtClean="0"/>
          </a:p>
          <a:p>
            <a:pPr>
              <a:lnSpc>
                <a:spcPct val="90000"/>
              </a:lnSpc>
            </a:pPr>
            <a:endParaRPr lang="en-US" sz="1000" smtClean="0"/>
          </a:p>
          <a:p>
            <a:pPr>
              <a:lnSpc>
                <a:spcPct val="90000"/>
              </a:lnSpc>
            </a:pPr>
            <a:endParaRPr lang="en-US" sz="10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4033838" y="495300"/>
            <a:ext cx="2759075" cy="2070100"/>
          </a:xfrm>
          <a:ln/>
        </p:spPr>
      </p:sp>
      <p:sp>
        <p:nvSpPr>
          <p:cNvPr id="89091" name="Rectangle 3"/>
          <p:cNvSpPr>
            <a:spLocks noGrp="1" noChangeArrowheads="1"/>
          </p:cNvSpPr>
          <p:nvPr>
            <p:ph type="body" idx="1"/>
          </p:nvPr>
        </p:nvSpPr>
        <p:spPr>
          <a:xfrm>
            <a:off x="452226" y="2746304"/>
            <a:ext cx="5926543" cy="6500118"/>
          </a:xfrm>
          <a:noFill/>
          <a:ln/>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fr-FR" dirty="0" smtClean="0">
              <a:latin typeface="Arial" pitchFamily="34" charset="0"/>
            </a:endParaRPr>
          </a:p>
        </p:txBody>
      </p:sp>
      <p:sp>
        <p:nvSpPr>
          <p:cNvPr id="40964" name="Slide Number Placeholder 3"/>
          <p:cNvSpPr>
            <a:spLocks noGrp="1"/>
          </p:cNvSpPr>
          <p:nvPr>
            <p:ph type="sldNum" sz="quarter" idx="5"/>
          </p:nvPr>
        </p:nvSpPr>
        <p:spPr>
          <a:noFill/>
        </p:spPr>
        <p:txBody>
          <a:bodyPr/>
          <a:lstStyle/>
          <a:p>
            <a:fld id="{9452B2B5-E1A7-41C4-A552-9521146C9919}" type="slidenum">
              <a:rPr lang="fr-FR" smtClean="0">
                <a:latin typeface="Arial" pitchFamily="34" charset="0"/>
              </a:rPr>
              <a:pPr/>
              <a:t>26</a:t>
            </a:fld>
            <a:endParaRPr lang="fr-FR"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B36DE6F5-E5CE-4A63-8111-AE5EEFADF924}" type="slidenum">
              <a:rPr lang="fr-FR" smtClean="0"/>
              <a:pPr>
                <a:defRPr/>
              </a:pPr>
              <a:t>28</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eaLnBrk="1" hangingPunct="1"/>
            <a:endParaRPr lang="fr-FR" dirty="0" smtClean="0">
              <a:latin typeface="Arial" pitchFamily="34" charset="0"/>
            </a:endParaRPr>
          </a:p>
        </p:txBody>
      </p:sp>
      <p:sp>
        <p:nvSpPr>
          <p:cNvPr id="43012" name="Slide Number Placeholder 3"/>
          <p:cNvSpPr>
            <a:spLocks noGrp="1"/>
          </p:cNvSpPr>
          <p:nvPr>
            <p:ph type="sldNum" sz="quarter" idx="5"/>
          </p:nvPr>
        </p:nvSpPr>
        <p:spPr>
          <a:noFill/>
        </p:spPr>
        <p:txBody>
          <a:bodyPr/>
          <a:lstStyle/>
          <a:p>
            <a:fld id="{55ECF1CB-1A16-49AA-8F60-B403B768CFBD}" type="slidenum">
              <a:rPr lang="fr-FR" smtClean="0">
                <a:latin typeface="Arial" pitchFamily="34" charset="0"/>
              </a:rPr>
              <a:pPr/>
              <a:t>30</a:t>
            </a:fld>
            <a:endParaRPr lang="fr-FR"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eaLnBrk="1" hangingPunct="1">
              <a:defRPr/>
            </a:pPr>
            <a:endParaRPr lang="fr-FR" dirty="0"/>
          </a:p>
        </p:txBody>
      </p:sp>
      <p:sp>
        <p:nvSpPr>
          <p:cNvPr id="34820" name="Slide Number Placeholder 3"/>
          <p:cNvSpPr>
            <a:spLocks noGrp="1"/>
          </p:cNvSpPr>
          <p:nvPr>
            <p:ph type="sldNum" sz="quarter" idx="5"/>
          </p:nvPr>
        </p:nvSpPr>
        <p:spPr>
          <a:noFill/>
        </p:spPr>
        <p:txBody>
          <a:bodyPr/>
          <a:lstStyle/>
          <a:p>
            <a:fld id="{53E7EEEC-B422-44EB-90A6-C9E8148C5472}" type="slidenum">
              <a:rPr lang="fr-FR" smtClean="0">
                <a:latin typeface="Arial" pitchFamily="34" charset="0"/>
              </a:rPr>
              <a:pPr/>
              <a:t>7</a:t>
            </a:fld>
            <a:endParaRPr lang="fr-FR"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eaLnBrk="1" hangingPunct="1">
              <a:defRPr/>
            </a:pPr>
            <a:endParaRPr lang="fr-FR" dirty="0"/>
          </a:p>
        </p:txBody>
      </p:sp>
      <p:sp>
        <p:nvSpPr>
          <p:cNvPr id="35844" name="Slide Number Placeholder 3"/>
          <p:cNvSpPr>
            <a:spLocks noGrp="1"/>
          </p:cNvSpPr>
          <p:nvPr>
            <p:ph type="sldNum" sz="quarter" idx="5"/>
          </p:nvPr>
        </p:nvSpPr>
        <p:spPr>
          <a:noFill/>
        </p:spPr>
        <p:txBody>
          <a:bodyPr/>
          <a:lstStyle/>
          <a:p>
            <a:fld id="{794CADEC-24E9-4ECA-BAF6-6BD60A82D2CA}" type="slidenum">
              <a:rPr lang="fr-FR" smtClean="0">
                <a:latin typeface="Arial" pitchFamily="34" charset="0"/>
              </a:rPr>
              <a:pPr/>
              <a:t>11</a:t>
            </a:fld>
            <a:endParaRPr lang="fr-FR"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fr-FR" dirty="0"/>
          </a:p>
        </p:txBody>
      </p:sp>
      <p:sp>
        <p:nvSpPr>
          <p:cNvPr id="4" name="Slide Number Placeholder 3"/>
          <p:cNvSpPr>
            <a:spLocks noGrp="1"/>
          </p:cNvSpPr>
          <p:nvPr>
            <p:ph type="sldNum" sz="quarter" idx="10"/>
          </p:nvPr>
        </p:nvSpPr>
        <p:spPr/>
        <p:txBody>
          <a:bodyPr/>
          <a:lstStyle/>
          <a:p>
            <a:pPr>
              <a:defRPr/>
            </a:pPr>
            <a:fld id="{B36DE6F5-E5CE-4A63-8111-AE5EEFADF924}" type="slidenum">
              <a:rPr lang="fr-FR" smtClean="0"/>
              <a:pPr>
                <a:defRPr/>
              </a:pPr>
              <a:t>12</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pPr eaLnBrk="1" hangingPunct="1"/>
            <a:endParaRPr lang="fr-FR" dirty="0" smtClean="0">
              <a:latin typeface="Arial" pitchFamily="34" charset="0"/>
            </a:endParaRPr>
          </a:p>
        </p:txBody>
      </p:sp>
      <p:sp>
        <p:nvSpPr>
          <p:cNvPr id="37892" name="Slide Number Placeholder 3"/>
          <p:cNvSpPr>
            <a:spLocks noGrp="1"/>
          </p:cNvSpPr>
          <p:nvPr>
            <p:ph type="sldNum" sz="quarter" idx="5"/>
          </p:nvPr>
        </p:nvSpPr>
        <p:spPr>
          <a:noFill/>
        </p:spPr>
        <p:txBody>
          <a:bodyPr/>
          <a:lstStyle/>
          <a:p>
            <a:fld id="{08D8E466-6600-4D59-93AC-ED7B0F227FC8}" type="slidenum">
              <a:rPr lang="fr-FR" smtClean="0">
                <a:latin typeface="Arial" pitchFamily="34" charset="0"/>
              </a:rPr>
              <a:pPr/>
              <a:t>13</a:t>
            </a:fld>
            <a:endParaRPr lang="fr-FR"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fr-FR" dirty="0" smtClean="0">
              <a:latin typeface="Arial" pitchFamily="34" charset="0"/>
            </a:endParaRPr>
          </a:p>
        </p:txBody>
      </p:sp>
      <p:sp>
        <p:nvSpPr>
          <p:cNvPr id="32772" name="Slide Number Placeholder 3"/>
          <p:cNvSpPr>
            <a:spLocks noGrp="1"/>
          </p:cNvSpPr>
          <p:nvPr>
            <p:ph type="sldNum" sz="quarter" idx="5"/>
          </p:nvPr>
        </p:nvSpPr>
        <p:spPr>
          <a:noFill/>
        </p:spPr>
        <p:txBody>
          <a:bodyPr/>
          <a:lstStyle/>
          <a:p>
            <a:fld id="{E2FCCE6C-0F10-4A0A-AAC8-64A134D9B52C}" type="slidenum">
              <a:rPr lang="fr-FR" smtClean="0">
                <a:latin typeface="Arial" pitchFamily="34" charset="0"/>
              </a:rPr>
              <a:pPr/>
              <a:t>15</a:t>
            </a:fld>
            <a:endParaRPr lang="fr-FR"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B36DE6F5-E5CE-4A63-8111-AE5EEFADF924}" type="slidenum">
              <a:rPr lang="fr-FR" smtClean="0"/>
              <a:pPr>
                <a:defRPr/>
              </a:pPr>
              <a:t>16</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915988" y="744538"/>
            <a:ext cx="4964112" cy="3724275"/>
          </a:xfrm>
          <a:ln/>
        </p:spPr>
      </p:sp>
      <p:sp>
        <p:nvSpPr>
          <p:cNvPr id="93187" name="Rectangle 3"/>
          <p:cNvSpPr>
            <a:spLocks noGrp="1" noChangeArrowheads="1"/>
          </p:cNvSpPr>
          <p:nvPr>
            <p:ph type="body" idx="1"/>
          </p:nvPr>
        </p:nvSpPr>
        <p:spPr>
          <a:xfrm>
            <a:off x="680720" y="4718214"/>
            <a:ext cx="5433061" cy="4469129"/>
          </a:xfrm>
          <a:noFill/>
          <a:ln/>
        </p:spPr>
        <p:txBody>
          <a:bodyP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eaLnBrk="1" hangingPunct="1">
              <a:defRPr/>
            </a:pPr>
            <a:endParaRPr lang="fr-FR" dirty="0" smtClean="0"/>
          </a:p>
        </p:txBody>
      </p:sp>
      <p:sp>
        <p:nvSpPr>
          <p:cNvPr id="39940" name="Date Placeholder 3"/>
          <p:cNvSpPr>
            <a:spLocks noGrp="1"/>
          </p:cNvSpPr>
          <p:nvPr>
            <p:ph type="dt" sz="quarter" idx="1"/>
          </p:nvPr>
        </p:nvSpPr>
        <p:spPr>
          <a:noFill/>
        </p:spPr>
        <p:txBody>
          <a:bodyPr/>
          <a:lstStyle/>
          <a:p>
            <a:fld id="{D7762B2A-B10B-4855-950C-4E5BB31AD2A5}" type="datetime8">
              <a:rPr lang="en-US" smtClean="0">
                <a:latin typeface="Arial" pitchFamily="34" charset="0"/>
              </a:rPr>
              <a:pPr/>
              <a:t>2/12/2007 3:17 PM</a:t>
            </a:fld>
            <a:endParaRPr lang="en-US" smtClean="0">
              <a:latin typeface="Arial" pitchFamily="34" charset="0"/>
            </a:endParaRPr>
          </a:p>
        </p:txBody>
      </p:sp>
      <p:sp>
        <p:nvSpPr>
          <p:cNvPr id="39941" name="Footer Placeholder 4"/>
          <p:cNvSpPr>
            <a:spLocks noGrp="1"/>
          </p:cNvSpPr>
          <p:nvPr>
            <p:ph type="ftr" sz="quarter" idx="4"/>
          </p:nvPr>
        </p:nvSpPr>
        <p:spPr>
          <a:noFill/>
        </p:spPr>
        <p:txBody>
          <a:bodyPr/>
          <a:lstStyle/>
          <a:p>
            <a:r>
              <a:rPr lang="en-US" smtClean="0">
                <a:latin typeface="Arial" pitchFamily="34" charset="0"/>
              </a:rPr>
              <a:t>©2005 Microsoft Corporation. All rights reserved.</a:t>
            </a:r>
          </a:p>
          <a:p>
            <a:r>
              <a:rPr lang="en-US" smtClean="0">
                <a:latin typeface="Arial" pitchFamily="34" charset="0"/>
              </a:rPr>
              <a:t>This presentation is for informational purposes only. Microsoft makes no warranties, express or implied, in this summary.</a:t>
            </a:r>
          </a:p>
        </p:txBody>
      </p:sp>
      <p:sp>
        <p:nvSpPr>
          <p:cNvPr id="39942" name="Slide Number Placeholder 5"/>
          <p:cNvSpPr>
            <a:spLocks noGrp="1"/>
          </p:cNvSpPr>
          <p:nvPr>
            <p:ph type="sldNum" sz="quarter" idx="5"/>
          </p:nvPr>
        </p:nvSpPr>
        <p:spPr>
          <a:noFill/>
        </p:spPr>
        <p:txBody>
          <a:bodyPr/>
          <a:lstStyle/>
          <a:p>
            <a:fld id="{0D5A4077-53D0-458F-8F41-704220D2FC3E}" type="slidenum">
              <a:rPr lang="en-US" smtClean="0">
                <a:latin typeface="Arial" pitchFamily="34" charset="0"/>
              </a:rPr>
              <a:pPr/>
              <a:t>19</a:t>
            </a:fld>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tx2"/>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solidFill>
            <a:schemeClr val="bg1"/>
          </a:solidFill>
          <a:ln w="9525">
            <a:noFill/>
            <a:miter lim="800000"/>
            <a:headEnd/>
            <a:tailEnd/>
          </a:ln>
          <a:effectLst/>
        </p:spPr>
        <p:txBody>
          <a:bodyPr lIns="0" tIns="0" rIns="0" bIns="0" anchor="ctr">
            <a:spAutoFit/>
          </a:bodyPr>
          <a:lstStyle/>
          <a:p>
            <a:pPr eaLnBrk="0" hangingPunct="0">
              <a:spcBef>
                <a:spcPct val="50000"/>
              </a:spcBef>
              <a:defRPr/>
            </a:pPr>
            <a:endParaRPr lang="fr-FR">
              <a:latin typeface="Arial" charset="0"/>
            </a:endParaRPr>
          </a:p>
        </p:txBody>
      </p:sp>
      <p:pic>
        <p:nvPicPr>
          <p:cNvPr id="5" name="Picture 7" descr="PPT_MSTD_titre"/>
          <p:cNvPicPr>
            <a:picLocks noChangeAspect="1" noChangeArrowheads="1"/>
          </p:cNvPicPr>
          <p:nvPr userDrawn="1"/>
        </p:nvPicPr>
        <p:blipFill>
          <a:blip r:embed="rId2"/>
          <a:srcRect/>
          <a:stretch>
            <a:fillRect/>
          </a:stretch>
        </p:blipFill>
        <p:spPr bwMode="auto">
          <a:xfrm>
            <a:off x="-304800" y="-228600"/>
            <a:ext cx="9753600" cy="7315200"/>
          </a:xfrm>
          <a:prstGeom prst="rect">
            <a:avLst/>
          </a:prstGeom>
          <a:noFill/>
          <a:ln w="9525">
            <a:noFill/>
            <a:miter lim="800000"/>
            <a:headEnd/>
            <a:tailEnd/>
          </a:ln>
        </p:spPr>
      </p:pic>
      <p:sp>
        <p:nvSpPr>
          <p:cNvPr id="356356" name="Rectangle 4"/>
          <p:cNvSpPr>
            <a:spLocks noGrp="1" noChangeArrowheads="1"/>
          </p:cNvSpPr>
          <p:nvPr>
            <p:ph type="ctrTitle"/>
          </p:nvPr>
        </p:nvSpPr>
        <p:spPr bwMode="gray">
          <a:xfrm>
            <a:off x="827088" y="2586038"/>
            <a:ext cx="7200900" cy="549275"/>
          </a:xfrm>
        </p:spPr>
        <p:txBody>
          <a:bodyPr anchor="b">
            <a:spAutoFit/>
          </a:bodyPr>
          <a:lstStyle>
            <a:lvl1pPr>
              <a:defRPr sz="3600">
                <a:solidFill>
                  <a:schemeClr val="bg1"/>
                </a:solidFill>
              </a:defRPr>
            </a:lvl1pPr>
          </a:lstStyle>
          <a:p>
            <a:r>
              <a:rPr lang="en-US"/>
              <a:t>Cliquez pour modifier le titre</a:t>
            </a:r>
          </a:p>
        </p:txBody>
      </p:sp>
      <p:sp>
        <p:nvSpPr>
          <p:cNvPr id="356357" name="Rectangle 5"/>
          <p:cNvSpPr>
            <a:spLocks noGrp="1" noChangeArrowheads="1"/>
          </p:cNvSpPr>
          <p:nvPr>
            <p:ph type="subTitle" idx="1"/>
          </p:nvPr>
        </p:nvSpPr>
        <p:spPr bwMode="gray">
          <a:xfrm>
            <a:off x="827088" y="3860800"/>
            <a:ext cx="7273925" cy="427038"/>
          </a:xfrm>
        </p:spPr>
        <p:txBody>
          <a:bodyPr>
            <a:spAutoFit/>
          </a:bodyPr>
          <a:lstStyle>
            <a:lvl1pPr marL="0" indent="0">
              <a:buFont typeface="Wingdings" pitchFamily="2" charset="2"/>
              <a:buNone/>
              <a:defRPr sz="2800" b="0" i="1">
                <a:solidFill>
                  <a:srgbClr val="0189B4"/>
                </a:solidFill>
              </a:defRPr>
            </a:lvl1pPr>
          </a:lstStyle>
          <a:p>
            <a:r>
              <a:rPr lang="en-US"/>
              <a:t>Cliquez pour modifier le sous-titre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6563" y="333375"/>
            <a:ext cx="2178050" cy="5903913"/>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250825" y="333375"/>
            <a:ext cx="6383338" cy="5903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250825" y="1557338"/>
            <a:ext cx="4279900"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83125" y="1557338"/>
            <a:ext cx="4281488"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26" name="Picture 13" descr="PPT_MSTD_contenu_2"/>
          <p:cNvPicPr>
            <a:picLocks noChangeAspect="1" noChangeArrowheads="1"/>
          </p:cNvPicPr>
          <p:nvPr/>
        </p:nvPicPr>
        <p:blipFill>
          <a:blip r:embed="rId13"/>
          <a:srcRect/>
          <a:stretch>
            <a:fillRect/>
          </a:stretch>
        </p:blipFill>
        <p:spPr bwMode="auto">
          <a:xfrm>
            <a:off x="-304800" y="-228600"/>
            <a:ext cx="9753600" cy="7315200"/>
          </a:xfrm>
          <a:prstGeom prst="rect">
            <a:avLst/>
          </a:prstGeom>
          <a:noFill/>
          <a:ln w="9525">
            <a:noFill/>
            <a:miter lim="800000"/>
            <a:headEnd/>
            <a:tailEnd/>
          </a:ln>
        </p:spPr>
      </p:pic>
      <p:sp>
        <p:nvSpPr>
          <p:cNvPr id="1027" name="Rectangle 4"/>
          <p:cNvSpPr>
            <a:spLocks noGrp="1" noChangeArrowheads="1"/>
          </p:cNvSpPr>
          <p:nvPr>
            <p:ph type="body" idx="1"/>
          </p:nvPr>
        </p:nvSpPr>
        <p:spPr bwMode="auto">
          <a:xfrm>
            <a:off x="250825" y="1557338"/>
            <a:ext cx="8713788" cy="4679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1028" name="Rectangle 12"/>
          <p:cNvSpPr>
            <a:spLocks noGrp="1" noChangeArrowheads="1"/>
          </p:cNvSpPr>
          <p:nvPr>
            <p:ph type="title"/>
          </p:nvPr>
        </p:nvSpPr>
        <p:spPr bwMode="auto">
          <a:xfrm>
            <a:off x="250825" y="333375"/>
            <a:ext cx="8226425" cy="609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Cliquez pour modifier le style du titre</a:t>
            </a:r>
          </a:p>
        </p:txBody>
      </p:sp>
    </p:spTree>
  </p:cSld>
  <p:clrMap bg1="lt1" tx1="dk1" bg2="lt2" tx2="dk2" accent1="accent1" accent2="accent2" accent3="accent3" accent4="accent4" accent5="accent5" accent6="accent6" hlink="hlink" folHlink="folHlink"/>
  <p:sldLayoutIdLst>
    <p:sldLayoutId id="2147483674"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txStyles>
    <p:titleStyle>
      <a:lvl1pPr algn="l" rtl="0" eaLnBrk="0" fontAlgn="base" hangingPunct="0">
        <a:spcBef>
          <a:spcPct val="0"/>
        </a:spcBef>
        <a:spcAft>
          <a:spcPct val="0"/>
        </a:spcAft>
        <a:defRPr sz="2800" b="1">
          <a:solidFill>
            <a:srgbClr val="0091C9"/>
          </a:solidFill>
          <a:latin typeface="+mj-lt"/>
          <a:ea typeface="+mj-ea"/>
          <a:cs typeface="+mj-cs"/>
        </a:defRPr>
      </a:lvl1pPr>
      <a:lvl2pPr algn="l" rtl="0" eaLnBrk="0" fontAlgn="base" hangingPunct="0">
        <a:spcBef>
          <a:spcPct val="0"/>
        </a:spcBef>
        <a:spcAft>
          <a:spcPct val="0"/>
        </a:spcAft>
        <a:defRPr sz="2800" b="1">
          <a:solidFill>
            <a:srgbClr val="0091C9"/>
          </a:solidFill>
          <a:latin typeface="Arial" charset="0"/>
        </a:defRPr>
      </a:lvl2pPr>
      <a:lvl3pPr algn="l" rtl="0" eaLnBrk="0" fontAlgn="base" hangingPunct="0">
        <a:spcBef>
          <a:spcPct val="0"/>
        </a:spcBef>
        <a:spcAft>
          <a:spcPct val="0"/>
        </a:spcAft>
        <a:defRPr sz="2800" b="1">
          <a:solidFill>
            <a:srgbClr val="0091C9"/>
          </a:solidFill>
          <a:latin typeface="Arial" charset="0"/>
        </a:defRPr>
      </a:lvl3pPr>
      <a:lvl4pPr algn="l" rtl="0" eaLnBrk="0" fontAlgn="base" hangingPunct="0">
        <a:spcBef>
          <a:spcPct val="0"/>
        </a:spcBef>
        <a:spcAft>
          <a:spcPct val="0"/>
        </a:spcAft>
        <a:defRPr sz="2800" b="1">
          <a:solidFill>
            <a:srgbClr val="0091C9"/>
          </a:solidFill>
          <a:latin typeface="Arial" charset="0"/>
        </a:defRPr>
      </a:lvl4pPr>
      <a:lvl5pPr algn="l" rtl="0" eaLnBrk="0" fontAlgn="base" hangingPunct="0">
        <a:spcBef>
          <a:spcPct val="0"/>
        </a:spcBef>
        <a:spcAft>
          <a:spcPct val="0"/>
        </a:spcAft>
        <a:defRPr sz="2800" b="1">
          <a:solidFill>
            <a:srgbClr val="0091C9"/>
          </a:solidFill>
          <a:latin typeface="Arial" charset="0"/>
        </a:defRPr>
      </a:lvl5pPr>
      <a:lvl6pPr marL="457200" algn="l" rtl="0" fontAlgn="base">
        <a:spcBef>
          <a:spcPct val="0"/>
        </a:spcBef>
        <a:spcAft>
          <a:spcPct val="0"/>
        </a:spcAft>
        <a:defRPr sz="2800" b="1">
          <a:solidFill>
            <a:srgbClr val="0091C9"/>
          </a:solidFill>
          <a:latin typeface="Arial" charset="0"/>
        </a:defRPr>
      </a:lvl6pPr>
      <a:lvl7pPr marL="914400" algn="l" rtl="0" fontAlgn="base">
        <a:spcBef>
          <a:spcPct val="0"/>
        </a:spcBef>
        <a:spcAft>
          <a:spcPct val="0"/>
        </a:spcAft>
        <a:defRPr sz="2800" b="1">
          <a:solidFill>
            <a:srgbClr val="0091C9"/>
          </a:solidFill>
          <a:latin typeface="Arial" charset="0"/>
        </a:defRPr>
      </a:lvl7pPr>
      <a:lvl8pPr marL="1371600" algn="l" rtl="0" fontAlgn="base">
        <a:spcBef>
          <a:spcPct val="0"/>
        </a:spcBef>
        <a:spcAft>
          <a:spcPct val="0"/>
        </a:spcAft>
        <a:defRPr sz="2800" b="1">
          <a:solidFill>
            <a:srgbClr val="0091C9"/>
          </a:solidFill>
          <a:latin typeface="Arial" charset="0"/>
        </a:defRPr>
      </a:lvl8pPr>
      <a:lvl9pPr marL="1828800" algn="l" rtl="0" fontAlgn="base">
        <a:spcBef>
          <a:spcPct val="0"/>
        </a:spcBef>
        <a:spcAft>
          <a:spcPct val="0"/>
        </a:spcAft>
        <a:defRPr sz="2800" b="1">
          <a:solidFill>
            <a:srgbClr val="0091C9"/>
          </a:solidFill>
          <a:latin typeface="Arial" charset="0"/>
        </a:defRPr>
      </a:lvl9pPr>
    </p:titleStyle>
    <p:bodyStyle>
      <a:lvl1pPr marL="230188" indent="-230188" algn="l" rtl="0" eaLnBrk="0" fontAlgn="base" hangingPunct="0">
        <a:spcBef>
          <a:spcPct val="60000"/>
        </a:spcBef>
        <a:spcAft>
          <a:spcPct val="0"/>
        </a:spcAft>
        <a:buClr>
          <a:schemeClr val="accent1"/>
        </a:buClr>
        <a:buSzPct val="65000"/>
        <a:buFont typeface="Wingdings" pitchFamily="2" charset="2"/>
        <a:buChar char="n"/>
        <a:defRPr sz="2400" b="1">
          <a:solidFill>
            <a:schemeClr val="tx1"/>
          </a:solidFill>
          <a:latin typeface="+mn-lt"/>
          <a:ea typeface="+mn-ea"/>
          <a:cs typeface="+mn-cs"/>
        </a:defRPr>
      </a:lvl1pPr>
      <a:lvl2pPr marL="569913" indent="-225425" algn="l" rtl="0" eaLnBrk="0" fontAlgn="base" hangingPunct="0">
        <a:spcBef>
          <a:spcPct val="30000"/>
        </a:spcBef>
        <a:spcAft>
          <a:spcPct val="0"/>
        </a:spcAft>
        <a:buClr>
          <a:srgbClr val="0091C9"/>
        </a:buClr>
        <a:buChar char="–"/>
        <a:defRPr sz="2000">
          <a:solidFill>
            <a:schemeClr val="tx1"/>
          </a:solidFill>
          <a:latin typeface="+mn-lt"/>
        </a:defRPr>
      </a:lvl2pPr>
      <a:lvl3pPr marL="912813" indent="-225425" algn="l" rtl="0" eaLnBrk="0" fontAlgn="base" hangingPunct="0">
        <a:spcBef>
          <a:spcPct val="30000"/>
        </a:spcBef>
        <a:spcAft>
          <a:spcPct val="0"/>
        </a:spcAft>
        <a:buClr>
          <a:srgbClr val="0091C9"/>
        </a:buClr>
        <a:buSzPct val="50000"/>
        <a:buFont typeface="Wingdings" pitchFamily="2" charset="2"/>
        <a:buChar char="l"/>
        <a:defRPr sz="2400">
          <a:solidFill>
            <a:schemeClr val="tx1"/>
          </a:solidFill>
          <a:latin typeface="+mn-lt"/>
        </a:defRPr>
      </a:lvl3pPr>
      <a:lvl4pPr marL="1252538" indent="-225425" algn="l" rtl="0" eaLnBrk="0" fontAlgn="base" hangingPunct="0">
        <a:spcBef>
          <a:spcPct val="30000"/>
        </a:spcBef>
        <a:spcAft>
          <a:spcPct val="0"/>
        </a:spcAft>
        <a:buClr>
          <a:srgbClr val="0091C9"/>
        </a:buClr>
        <a:buChar char="–"/>
        <a:defRPr sz="1600" i="1">
          <a:solidFill>
            <a:srgbClr val="0189B4"/>
          </a:solidFill>
          <a:latin typeface="+mn-lt"/>
        </a:defRPr>
      </a:lvl4pPr>
      <a:lvl5pPr marL="1603375" indent="-236538" algn="l" rtl="0" eaLnBrk="0" fontAlgn="base" hangingPunct="0">
        <a:spcBef>
          <a:spcPct val="30000"/>
        </a:spcBef>
        <a:spcAft>
          <a:spcPct val="0"/>
        </a:spcAft>
        <a:buClr>
          <a:srgbClr val="0091C9"/>
        </a:buClr>
        <a:buFont typeface="Wingdings" pitchFamily="2" charset="2"/>
        <a:buChar char="n"/>
        <a:defRPr sz="1400">
          <a:solidFill>
            <a:schemeClr val="tx1"/>
          </a:solidFill>
          <a:latin typeface="+mn-lt"/>
        </a:defRPr>
      </a:lvl5pPr>
      <a:lvl6pPr marL="2060575" indent="-236538" algn="l" rtl="0" fontAlgn="base">
        <a:spcBef>
          <a:spcPct val="30000"/>
        </a:spcBef>
        <a:spcAft>
          <a:spcPct val="0"/>
        </a:spcAft>
        <a:buClr>
          <a:srgbClr val="0091C9"/>
        </a:buClr>
        <a:buFont typeface="Wingdings" pitchFamily="2" charset="2"/>
        <a:buChar char="n"/>
        <a:defRPr sz="1400">
          <a:solidFill>
            <a:schemeClr val="tx1"/>
          </a:solidFill>
          <a:latin typeface="+mn-lt"/>
        </a:defRPr>
      </a:lvl6pPr>
      <a:lvl7pPr marL="2517775" indent="-236538" algn="l" rtl="0" fontAlgn="base">
        <a:spcBef>
          <a:spcPct val="30000"/>
        </a:spcBef>
        <a:spcAft>
          <a:spcPct val="0"/>
        </a:spcAft>
        <a:buClr>
          <a:srgbClr val="0091C9"/>
        </a:buClr>
        <a:buFont typeface="Wingdings" pitchFamily="2" charset="2"/>
        <a:buChar char="n"/>
        <a:defRPr sz="1400">
          <a:solidFill>
            <a:schemeClr val="tx1"/>
          </a:solidFill>
          <a:latin typeface="+mn-lt"/>
        </a:defRPr>
      </a:lvl7pPr>
      <a:lvl8pPr marL="2974975" indent="-236538" algn="l" rtl="0" fontAlgn="base">
        <a:spcBef>
          <a:spcPct val="30000"/>
        </a:spcBef>
        <a:spcAft>
          <a:spcPct val="0"/>
        </a:spcAft>
        <a:buClr>
          <a:srgbClr val="0091C9"/>
        </a:buClr>
        <a:buFont typeface="Wingdings" pitchFamily="2" charset="2"/>
        <a:buChar char="n"/>
        <a:defRPr sz="1400">
          <a:solidFill>
            <a:schemeClr val="tx1"/>
          </a:solidFill>
          <a:latin typeface="+mn-lt"/>
        </a:defRPr>
      </a:lvl8pPr>
      <a:lvl9pPr marL="3432175" indent="-236538" algn="l" rtl="0" fontAlgn="base">
        <a:spcBef>
          <a:spcPct val="30000"/>
        </a:spcBef>
        <a:spcAft>
          <a:spcPct val="0"/>
        </a:spcAft>
        <a:buClr>
          <a:srgbClr val="0091C9"/>
        </a:buClr>
        <a:buFont typeface="Wingdings" pitchFamily="2" charset="2"/>
        <a:buChar char="n"/>
        <a:defRPr sz="14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blogs.technet.com/stanisla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10.xml"/><Relationship Id="rId16"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microsoft.com/technet/windowsserver/sharepoint/v2/revproxy.msp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microsoft.com/forefront/serversecurity/sharepoint/secure.mspx" TargetMode="External"/><Relationship Id="rId5" Type="http://schemas.openxmlformats.org/officeDocument/2006/relationships/hyperlink" Target="http://www.microsoft.com/forefront/serversecurity/sharepoint/default.mspx" TargetMode="External"/><Relationship Id="rId4" Type="http://schemas.openxmlformats.org/officeDocument/2006/relationships/hyperlink" Target="http://www.microsoft.com/downloads/details.aspx?FamilyID=4C5BF9DD-3EFB-451D-B213-98ED039190BF&amp;displaylang=en"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hyperlink" Target="http://www.vpnc.org/"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4413" y="3071813"/>
            <a:ext cx="7200900" cy="549275"/>
          </a:xfrm>
        </p:spPr>
        <p:txBody>
          <a:bodyPr>
            <a:normAutofit fontScale="90000"/>
          </a:bodyPr>
          <a:lstStyle/>
          <a:p>
            <a:pPr eaLnBrk="1" hangingPunct="1">
              <a:defRPr/>
            </a:pPr>
            <a:r>
              <a:rPr lang="fr-FR" dirty="0" smtClean="0"/>
              <a:t>Sécurité de SharePoint avec ISA Server 2006 et Antigen / Forefront pour SharePoint</a:t>
            </a:r>
            <a:endParaRPr lang="fr-FR" dirty="0"/>
          </a:p>
        </p:txBody>
      </p:sp>
      <p:sp>
        <p:nvSpPr>
          <p:cNvPr id="3075" name="Subtitle 2"/>
          <p:cNvSpPr>
            <a:spLocks noGrp="1"/>
          </p:cNvSpPr>
          <p:nvPr>
            <p:ph type="subTitle" idx="1"/>
          </p:nvPr>
        </p:nvSpPr>
        <p:spPr>
          <a:xfrm>
            <a:off x="1012825" y="4857750"/>
            <a:ext cx="7273925" cy="1538883"/>
          </a:xfrm>
        </p:spPr>
        <p:txBody>
          <a:bodyPr/>
          <a:lstStyle/>
          <a:p>
            <a:pPr eaLnBrk="1" hangingPunct="1">
              <a:spcBef>
                <a:spcPct val="0"/>
              </a:spcBef>
            </a:pPr>
            <a:r>
              <a:rPr lang="fr-FR" i="0" dirty="0" smtClean="0"/>
              <a:t>Stanislas Quastana, CISSP</a:t>
            </a:r>
          </a:p>
          <a:p>
            <a:pPr eaLnBrk="1" hangingPunct="1">
              <a:spcBef>
                <a:spcPct val="0"/>
              </a:spcBef>
            </a:pPr>
            <a:r>
              <a:rPr lang="fr-FR" sz="2400" dirty="0" smtClean="0"/>
              <a:t>Architecte Infrastructure</a:t>
            </a:r>
          </a:p>
          <a:p>
            <a:pPr eaLnBrk="1" hangingPunct="1">
              <a:spcBef>
                <a:spcPct val="0"/>
              </a:spcBef>
            </a:pPr>
            <a:r>
              <a:rPr lang="fr-FR" sz="2400" dirty="0" smtClean="0"/>
              <a:t>Microsoft France</a:t>
            </a:r>
          </a:p>
          <a:p>
            <a:pPr eaLnBrk="1" hangingPunct="1">
              <a:spcBef>
                <a:spcPct val="0"/>
              </a:spcBef>
            </a:pPr>
            <a:r>
              <a:rPr lang="fr-FR" sz="2400" dirty="0" smtClean="0">
                <a:hlinkClick r:id="rId2"/>
              </a:rPr>
              <a:t>http://blogs.technet.com/stanislas</a:t>
            </a:r>
            <a:r>
              <a:rPr lang="fr-FR" sz="2400" dirty="0" smtClean="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2626" name="Rectangle 2"/>
          <p:cNvSpPr>
            <a:spLocks noGrp="1" noChangeArrowheads="1"/>
          </p:cNvSpPr>
          <p:nvPr>
            <p:ph type="title"/>
          </p:nvPr>
        </p:nvSpPr>
        <p:spPr/>
        <p:txBody>
          <a:bodyPr/>
          <a:lstStyle/>
          <a:p>
            <a:r>
              <a:rPr lang="fr-FR" dirty="0" smtClean="0"/>
              <a:t>Publier des serveurs SharePoint avec ISA 2006</a:t>
            </a:r>
            <a:endParaRPr lang="fr-FR" dirty="0"/>
          </a:p>
        </p:txBody>
      </p:sp>
      <p:sp>
        <p:nvSpPr>
          <p:cNvPr id="2202627" name="Rectangle 3"/>
          <p:cNvSpPr>
            <a:spLocks noGrp="1" noChangeArrowheads="1"/>
          </p:cNvSpPr>
          <p:nvPr>
            <p:ph type="body" idx="1"/>
          </p:nvPr>
        </p:nvSpPr>
        <p:spPr>
          <a:xfrm>
            <a:off x="142844" y="1463694"/>
            <a:ext cx="4749803" cy="4679950"/>
          </a:xfrm>
        </p:spPr>
        <p:txBody>
          <a:bodyPr/>
          <a:lstStyle/>
          <a:p>
            <a:r>
              <a:rPr lang="fr-FR" b="0" dirty="0" smtClean="0"/>
              <a:t>Assistant de publication spécifique à SharePoint / WSS</a:t>
            </a:r>
          </a:p>
          <a:p>
            <a:r>
              <a:rPr lang="fr-FR" b="0" dirty="0" smtClean="0"/>
              <a:t>Support des fermes de serveurs</a:t>
            </a:r>
          </a:p>
          <a:p>
            <a:r>
              <a:rPr lang="fr-FR" b="0" dirty="0" smtClean="0"/>
              <a:t>Pré-authentification et délégation d’authentification (dont NTLM…) auprès des serveurs SharePoint</a:t>
            </a:r>
          </a:p>
          <a:p>
            <a:r>
              <a:rPr lang="fr-FR" b="0" dirty="0" smtClean="0"/>
              <a:t>Avertissement concernant les paramétrages complémentaires à effectuer sur SharePoint (AAM)</a:t>
            </a:r>
          </a:p>
          <a:p>
            <a:r>
              <a:rPr lang="fr-FR" b="0" dirty="0" smtClean="0"/>
              <a:t>Traduction de liens (réécriture d’</a:t>
            </a:r>
            <a:r>
              <a:rPr lang="fr-FR" b="0" dirty="0" err="1" smtClean="0"/>
              <a:t>URLs</a:t>
            </a:r>
            <a:r>
              <a:rPr lang="fr-FR" b="0" dirty="0" smtClean="0"/>
              <a:t>) automatique </a:t>
            </a:r>
            <a:endParaRPr lang="fr-FR" b="0" dirty="0"/>
          </a:p>
        </p:txBody>
      </p:sp>
      <p:pic>
        <p:nvPicPr>
          <p:cNvPr id="2202628" name="Picture 4"/>
          <p:cNvPicPr>
            <a:picLocks noChangeAspect="1" noChangeArrowheads="1"/>
          </p:cNvPicPr>
          <p:nvPr/>
        </p:nvPicPr>
        <p:blipFill>
          <a:blip r:embed="rId2"/>
          <a:srcRect/>
          <a:stretch>
            <a:fillRect/>
          </a:stretch>
        </p:blipFill>
        <p:spPr bwMode="auto">
          <a:xfrm>
            <a:off x="4932363" y="2120900"/>
            <a:ext cx="4140200" cy="4008438"/>
          </a:xfrm>
          <a:prstGeom prst="rect">
            <a:avLst/>
          </a:prstGeom>
          <a:ln>
            <a:noFill/>
          </a:ln>
          <a:effectLst>
            <a:outerShdw blurRad="292100" dist="139700" dir="2700000" algn="tl" rotWithShape="0">
              <a:srgbClr val="333333">
                <a:alpha val="65000"/>
              </a:srgbClr>
            </a:outerShdw>
          </a:effectLst>
        </p:spPr>
      </p:pic>
      <p:pic>
        <p:nvPicPr>
          <p:cNvPr id="2202629" name="Picture 5"/>
          <p:cNvPicPr>
            <a:picLocks noChangeAspect="1" noChangeArrowheads="1"/>
          </p:cNvPicPr>
          <p:nvPr/>
        </p:nvPicPr>
        <p:blipFill>
          <a:blip r:embed="rId3"/>
          <a:srcRect/>
          <a:stretch>
            <a:fillRect/>
          </a:stretch>
        </p:blipFill>
        <p:spPr bwMode="auto">
          <a:xfrm>
            <a:off x="4929190" y="2143116"/>
            <a:ext cx="4140200" cy="400843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02629"/>
                                        </p:tgtEl>
                                        <p:attrNameLst>
                                          <p:attrName>style.visibility</p:attrName>
                                        </p:attrNameLst>
                                      </p:cBhvr>
                                      <p:to>
                                        <p:strVal val="visible"/>
                                      </p:to>
                                    </p:set>
                                    <p:animEffect transition="in" filter="fade">
                                      <p:cBhvr>
                                        <p:cTn id="7" dur="1000"/>
                                        <p:tgtEl>
                                          <p:spTgt spid="2202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50825" y="333375"/>
            <a:ext cx="8678893" cy="609600"/>
          </a:xfrm>
        </p:spPr>
        <p:txBody>
          <a:bodyPr/>
          <a:lstStyle/>
          <a:p>
            <a:pPr eaLnBrk="1" hangingPunct="1"/>
            <a:r>
              <a:rPr lang="fr-FR" dirty="0" smtClean="0"/>
              <a:t>Cinématique d’installation et de publication de SharePoint sur Internet avec ISA Server 2006 (1/2)</a:t>
            </a:r>
          </a:p>
        </p:txBody>
      </p:sp>
      <p:sp>
        <p:nvSpPr>
          <p:cNvPr id="14339" name="Content Placeholder 2"/>
          <p:cNvSpPr>
            <a:spLocks noGrp="1"/>
          </p:cNvSpPr>
          <p:nvPr>
            <p:ph idx="1"/>
          </p:nvPr>
        </p:nvSpPr>
        <p:spPr>
          <a:xfrm>
            <a:off x="250824" y="1285860"/>
            <a:ext cx="8893175" cy="4679950"/>
          </a:xfrm>
        </p:spPr>
        <p:txBody>
          <a:bodyPr/>
          <a:lstStyle/>
          <a:p>
            <a:pPr marL="514350" indent="-514350" eaLnBrk="1" hangingPunct="1">
              <a:spcBef>
                <a:spcPts val="600"/>
              </a:spcBef>
              <a:buSzPct val="100000"/>
              <a:buFont typeface="Arial" pitchFamily="34" charset="0"/>
              <a:buAutoNum type="arabicPeriod"/>
            </a:pPr>
            <a:r>
              <a:rPr lang="fr-FR" dirty="0" smtClean="0"/>
              <a:t>Installer le SharePoint ou WSS</a:t>
            </a:r>
          </a:p>
          <a:p>
            <a:pPr marL="514350" indent="-514350" eaLnBrk="1" hangingPunct="1">
              <a:spcBef>
                <a:spcPts val="600"/>
              </a:spcBef>
              <a:buSzPct val="100000"/>
              <a:buFont typeface="Arial" pitchFamily="34" charset="0"/>
              <a:buAutoNum type="arabicPeriod"/>
            </a:pPr>
            <a:r>
              <a:rPr lang="fr-FR" dirty="0" smtClean="0"/>
              <a:t>Créer une entrée DNS pour le nom public</a:t>
            </a:r>
          </a:p>
          <a:p>
            <a:pPr marL="854075" lvl="1" indent="-514350" eaLnBrk="1" hangingPunct="1">
              <a:spcBef>
                <a:spcPts val="600"/>
              </a:spcBef>
              <a:buSzPct val="100000"/>
            </a:pPr>
            <a:r>
              <a:rPr lang="fr-FR" dirty="0" smtClean="0"/>
              <a:t>U</a:t>
            </a:r>
            <a:r>
              <a:rPr lang="fr-FR" b="0" dirty="0" smtClean="0"/>
              <a:t>tilisée pour se connecter depuis Internet</a:t>
            </a:r>
          </a:p>
          <a:p>
            <a:pPr marL="514350" indent="-514350" eaLnBrk="1" hangingPunct="1">
              <a:spcBef>
                <a:spcPts val="600"/>
              </a:spcBef>
              <a:buSzPct val="100000"/>
              <a:buFont typeface="Arial" pitchFamily="34" charset="0"/>
              <a:buAutoNum type="arabicPeriod"/>
            </a:pPr>
            <a:r>
              <a:rPr lang="fr-FR" dirty="0" smtClean="0"/>
              <a:t>Installer et configurer les certificats de serveurs utilisés pour le pontage SSL:</a:t>
            </a:r>
          </a:p>
          <a:p>
            <a:pPr marL="854075" lvl="1" indent="-514350" eaLnBrk="1" hangingPunct="1">
              <a:spcBef>
                <a:spcPts val="600"/>
              </a:spcBef>
              <a:buSzPct val="100000"/>
            </a:pPr>
            <a:r>
              <a:rPr lang="fr-FR" dirty="0" smtClean="0"/>
              <a:t>Sur le serveur ISA : certificat avec le nom public</a:t>
            </a:r>
          </a:p>
          <a:p>
            <a:pPr marL="854075" lvl="1" indent="-514350" eaLnBrk="1" hangingPunct="1">
              <a:spcBef>
                <a:spcPts val="600"/>
              </a:spcBef>
              <a:buSzPct val="100000"/>
            </a:pPr>
            <a:r>
              <a:rPr lang="fr-FR" dirty="0" smtClean="0"/>
              <a:t>S</a:t>
            </a:r>
            <a:r>
              <a:rPr lang="fr-FR" b="0" dirty="0" smtClean="0"/>
              <a:t>ur le serveur Web : certificat avec le nom interne</a:t>
            </a:r>
          </a:p>
          <a:p>
            <a:pPr marL="514350" indent="-514350" eaLnBrk="1" hangingPunct="1">
              <a:spcBef>
                <a:spcPts val="600"/>
              </a:spcBef>
              <a:buSzPct val="100000"/>
              <a:buFont typeface="Arial" pitchFamily="34" charset="0"/>
              <a:buAutoNum type="arabicPeriod"/>
            </a:pPr>
            <a:r>
              <a:rPr lang="fr-FR" dirty="0" smtClean="0"/>
              <a:t>Configuration des interfaces réseaux sur le serveur reverse proxy (ISA)</a:t>
            </a:r>
          </a:p>
          <a:p>
            <a:pPr marL="854075" lvl="1" indent="-514350" eaLnBrk="1" hangingPunct="1">
              <a:spcBef>
                <a:spcPts val="600"/>
              </a:spcBef>
              <a:buSzPct val="100000"/>
            </a:pPr>
            <a:r>
              <a:rPr lang="fr-FR" dirty="0" smtClean="0"/>
              <a:t>L’adresse IP « publique » correspond au nom DNS public</a:t>
            </a:r>
            <a:endParaRPr lang="fr-FR" b="0" dirty="0" smtClean="0"/>
          </a:p>
          <a:p>
            <a:pPr marL="514350" indent="-514350" eaLnBrk="1" hangingPunct="1">
              <a:spcBef>
                <a:spcPts val="600"/>
              </a:spcBef>
              <a:buSzPct val="100000"/>
              <a:buFont typeface="Arial" pitchFamily="34" charset="0"/>
              <a:buAutoNum type="arabicPeriod"/>
            </a:pPr>
            <a:r>
              <a:rPr lang="fr-FR" dirty="0" smtClean="0"/>
              <a:t>Configurer sur le reverse proxy la publication des services SharePoint avec pontage SSL</a:t>
            </a:r>
          </a:p>
          <a:p>
            <a:pPr marL="854075" lvl="1" indent="-514350" eaLnBrk="1" hangingPunct="1">
              <a:spcBef>
                <a:spcPts val="600"/>
              </a:spcBef>
              <a:buSzPct val="100000"/>
            </a:pPr>
            <a:r>
              <a:rPr lang="fr-FR" dirty="0" smtClean="0"/>
              <a:t>Configuration du port d’écoute : certificat, méthode d’authentification…</a:t>
            </a:r>
          </a:p>
          <a:p>
            <a:pPr marL="854075" lvl="1" indent="-514350" eaLnBrk="1" hangingPunct="1">
              <a:spcBef>
                <a:spcPts val="600"/>
              </a:spcBef>
              <a:buSzPct val="100000"/>
            </a:pPr>
            <a:r>
              <a:rPr lang="fr-FR" b="0" dirty="0" smtClean="0"/>
              <a:t>Création de la règle de publication du serveur Web</a:t>
            </a:r>
          </a:p>
          <a:p>
            <a:pPr marL="514350" indent="-514350" eaLnBrk="1" hangingPunct="1">
              <a:spcBef>
                <a:spcPts val="0"/>
              </a:spcBef>
              <a:buSzPct val="100000"/>
              <a:buFont typeface="Arial" pitchFamily="34" charset="0"/>
              <a:buAutoNum type="arabicPeriod"/>
            </a:pPr>
            <a:endParaRPr lang="fr-FR" b="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33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339">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339">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339">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33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71472" y="4857736"/>
            <a:ext cx="8429684" cy="185741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1400" b="1"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2" name="Title 1"/>
          <p:cNvSpPr>
            <a:spLocks noGrp="1"/>
          </p:cNvSpPr>
          <p:nvPr>
            <p:ph type="title"/>
          </p:nvPr>
        </p:nvSpPr>
        <p:spPr>
          <a:xfrm>
            <a:off x="250825" y="333375"/>
            <a:ext cx="8893175" cy="609600"/>
          </a:xfrm>
        </p:spPr>
        <p:txBody>
          <a:bodyPr/>
          <a:lstStyle/>
          <a:p>
            <a:r>
              <a:rPr lang="fr-FR" dirty="0" smtClean="0"/>
              <a:t>Cinématique d’installation et de publication de SharePoint sur Internet avec ISA Server 2006 (2/2)</a:t>
            </a:r>
            <a:endParaRPr lang="fr-FR" dirty="0"/>
          </a:p>
        </p:txBody>
      </p:sp>
      <p:sp>
        <p:nvSpPr>
          <p:cNvPr id="5" name="Left Brace 4"/>
          <p:cNvSpPr/>
          <p:nvPr/>
        </p:nvSpPr>
        <p:spPr bwMode="auto">
          <a:xfrm>
            <a:off x="142876" y="1928802"/>
            <a:ext cx="214282" cy="4714908"/>
          </a:xfrm>
          <a:prstGeom prst="leftBrace">
            <a:avLst/>
          </a:prstGeom>
          <a:no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1400" b="1"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6" name="TextBox 5"/>
          <p:cNvSpPr txBox="1"/>
          <p:nvPr/>
        </p:nvSpPr>
        <p:spPr>
          <a:xfrm rot="16200000">
            <a:off x="-664434" y="3907606"/>
            <a:ext cx="1500198" cy="400110"/>
          </a:xfrm>
          <a:prstGeom prst="rect">
            <a:avLst/>
          </a:prstGeom>
          <a:noFill/>
        </p:spPr>
        <p:txBody>
          <a:bodyPr wrap="square" rtlCol="0">
            <a:spAutoFit/>
          </a:bodyPr>
          <a:lstStyle/>
          <a:p>
            <a:r>
              <a:rPr lang="fr-FR" sz="2000" dirty="0" smtClean="0"/>
              <a:t>Optionnel</a:t>
            </a:r>
            <a:endParaRPr lang="fr-FR" dirty="0"/>
          </a:p>
        </p:txBody>
      </p:sp>
      <p:sp>
        <p:nvSpPr>
          <p:cNvPr id="3" name="Content Placeholder 2"/>
          <p:cNvSpPr>
            <a:spLocks noGrp="1"/>
          </p:cNvSpPr>
          <p:nvPr>
            <p:ph idx="1"/>
          </p:nvPr>
        </p:nvSpPr>
        <p:spPr>
          <a:xfrm>
            <a:off x="357158" y="1357298"/>
            <a:ext cx="8713788" cy="4679950"/>
          </a:xfrm>
        </p:spPr>
        <p:txBody>
          <a:bodyPr/>
          <a:lstStyle/>
          <a:p>
            <a:pPr marL="514350" indent="-514350" eaLnBrk="1" hangingPunct="1">
              <a:spcBef>
                <a:spcPts val="600"/>
              </a:spcBef>
              <a:buSzPct val="100000"/>
              <a:buFont typeface="+mj-lt"/>
              <a:buAutoNum type="arabicPeriod" startAt="6"/>
            </a:pPr>
            <a:r>
              <a:rPr lang="fr-FR" dirty="0" smtClean="0"/>
              <a:t>Configurer le mappage d’</a:t>
            </a:r>
            <a:r>
              <a:rPr lang="fr-FR" dirty="0" err="1" smtClean="0"/>
              <a:t>URLs</a:t>
            </a:r>
            <a:r>
              <a:rPr lang="fr-FR" dirty="0" smtClean="0"/>
              <a:t> (AAM) sur SharePoint</a:t>
            </a:r>
          </a:p>
          <a:p>
            <a:pPr marL="514350" indent="-514350" eaLnBrk="1" hangingPunct="1">
              <a:spcBef>
                <a:spcPts val="600"/>
              </a:spcBef>
              <a:buSzPct val="100000"/>
              <a:buFont typeface="+mj-lt"/>
              <a:buAutoNum type="arabicPeriod" startAt="6"/>
            </a:pPr>
            <a:r>
              <a:rPr lang="fr-FR" dirty="0" smtClean="0"/>
              <a:t>Affiner le filtrage avec le filtre HTTP</a:t>
            </a:r>
          </a:p>
          <a:p>
            <a:pPr marL="514350" indent="-514350" eaLnBrk="1" hangingPunct="1">
              <a:spcBef>
                <a:spcPts val="600"/>
              </a:spcBef>
              <a:buSzPct val="100000"/>
              <a:buFont typeface="+mj-lt"/>
              <a:buAutoNum type="arabicPeriod" startAt="6"/>
            </a:pPr>
            <a:r>
              <a:rPr lang="fr-FR" dirty="0" smtClean="0"/>
              <a:t>Configurer le serveur proxy et/ou le(s) pare-feu pour autoriser les connexions vers Internet </a:t>
            </a:r>
          </a:p>
          <a:p>
            <a:pPr marL="854075" lvl="1" indent="-514350" eaLnBrk="1" hangingPunct="1">
              <a:spcBef>
                <a:spcPts val="600"/>
              </a:spcBef>
              <a:buSzPct val="100000"/>
            </a:pPr>
            <a:r>
              <a:rPr lang="fr-FR" dirty="0" smtClean="0"/>
              <a:t>Création d’une règle d’accès</a:t>
            </a:r>
            <a:endParaRPr lang="fr-FR" b="0" dirty="0" smtClean="0"/>
          </a:p>
          <a:p>
            <a:pPr marL="514350" indent="-514350" eaLnBrk="1" hangingPunct="1">
              <a:spcBef>
                <a:spcPts val="600"/>
              </a:spcBef>
              <a:buSzPct val="100000"/>
              <a:buFont typeface="+mj-lt"/>
              <a:buAutoNum type="arabicPeriod" startAt="6"/>
            </a:pPr>
            <a:r>
              <a:rPr lang="fr-FR" dirty="0" smtClean="0"/>
              <a:t>Editer le fichier </a:t>
            </a:r>
            <a:r>
              <a:rPr lang="fr-FR" dirty="0" err="1" smtClean="0"/>
              <a:t>Web.Config</a:t>
            </a:r>
            <a:r>
              <a:rPr lang="fr-FR" dirty="0" smtClean="0"/>
              <a:t> du serveur SharePoint placé à la racine du serveur virtuel du site </a:t>
            </a:r>
          </a:p>
          <a:p>
            <a:pPr marL="854075" lvl="1" indent="-514350" eaLnBrk="1" hangingPunct="1">
              <a:spcBef>
                <a:spcPts val="600"/>
              </a:spcBef>
              <a:buSzPct val="100000"/>
            </a:pPr>
            <a:r>
              <a:rPr lang="fr-FR" dirty="0" smtClean="0"/>
              <a:t>Permet au Web Part Web Capture et au Web Part online </a:t>
            </a:r>
            <a:r>
              <a:rPr lang="fr-FR" dirty="0" err="1" smtClean="0"/>
              <a:t>gallery</a:t>
            </a:r>
            <a:r>
              <a:rPr lang="fr-FR" dirty="0" smtClean="0"/>
              <a:t> de fonctionner correctement.</a:t>
            </a:r>
          </a:p>
          <a:p>
            <a:pPr marL="854075" lvl="1" indent="-514350" eaLnBrk="1" hangingPunct="1">
              <a:spcBef>
                <a:spcPts val="0"/>
              </a:spcBef>
              <a:buSzPct val="100000"/>
              <a:buNone/>
            </a:pPr>
            <a:r>
              <a:rPr lang="fr-FR" dirty="0" smtClean="0">
                <a:latin typeface="Courier New" pitchFamily="49" charset="0"/>
                <a:cs typeface="Courier New" pitchFamily="49" charset="0"/>
              </a:rPr>
              <a:t>&lt;system.net&gt; </a:t>
            </a:r>
          </a:p>
          <a:p>
            <a:pPr marL="854075" lvl="1" indent="-514350" eaLnBrk="1" hangingPunct="1">
              <a:spcBef>
                <a:spcPts val="0"/>
              </a:spcBef>
              <a:buSzPct val="100000"/>
              <a:buNone/>
            </a:pPr>
            <a:r>
              <a:rPr lang="fr-FR" dirty="0" smtClean="0">
                <a:latin typeface="Courier New" pitchFamily="49" charset="0"/>
                <a:cs typeface="Courier New" pitchFamily="49" charset="0"/>
              </a:rPr>
              <a:t>    &lt;</a:t>
            </a:r>
            <a:r>
              <a:rPr lang="fr-FR" dirty="0" err="1" smtClean="0">
                <a:latin typeface="Courier New" pitchFamily="49" charset="0"/>
                <a:cs typeface="Courier New" pitchFamily="49" charset="0"/>
              </a:rPr>
              <a:t>defaultProxy</a:t>
            </a:r>
            <a:r>
              <a:rPr lang="fr-FR" dirty="0" smtClean="0">
                <a:latin typeface="Courier New" pitchFamily="49" charset="0"/>
                <a:cs typeface="Courier New" pitchFamily="49" charset="0"/>
              </a:rPr>
              <a:t>&gt;</a:t>
            </a:r>
          </a:p>
          <a:p>
            <a:pPr marL="854075" lvl="1" indent="-514350" eaLnBrk="1" hangingPunct="1">
              <a:spcBef>
                <a:spcPts val="0"/>
              </a:spcBef>
              <a:buSzPct val="100000"/>
              <a:buNone/>
            </a:pPr>
            <a:r>
              <a:rPr lang="fr-FR" dirty="0" smtClean="0">
                <a:latin typeface="Courier New" pitchFamily="49" charset="0"/>
                <a:cs typeface="Courier New" pitchFamily="49" charset="0"/>
              </a:rPr>
              <a:t>        &lt;proxy </a:t>
            </a:r>
            <a:r>
              <a:rPr lang="fr-FR" dirty="0" err="1" smtClean="0">
                <a:latin typeface="Courier New" pitchFamily="49" charset="0"/>
                <a:cs typeface="Courier New" pitchFamily="49" charset="0"/>
              </a:rPr>
              <a:t>proxyaddress</a:t>
            </a:r>
            <a:r>
              <a:rPr lang="fr-FR" dirty="0" smtClean="0">
                <a:latin typeface="Courier New" pitchFamily="49" charset="0"/>
                <a:cs typeface="Courier New" pitchFamily="49" charset="0"/>
              </a:rPr>
              <a:t>="http://</a:t>
            </a:r>
            <a:r>
              <a:rPr lang="fr-FR" i="1" dirty="0" smtClean="0">
                <a:latin typeface="Courier New" pitchFamily="49" charset="0"/>
                <a:cs typeface="Courier New" pitchFamily="49" charset="0"/>
              </a:rPr>
              <a:t>ProxyServer</a:t>
            </a:r>
            <a:r>
              <a:rPr lang="fr-FR" dirty="0" smtClean="0">
                <a:latin typeface="Courier New" pitchFamily="49" charset="0"/>
                <a:cs typeface="Courier New" pitchFamily="49" charset="0"/>
              </a:rPr>
              <a:t>:</a:t>
            </a:r>
            <a:r>
              <a:rPr lang="fr-FR" i="1" dirty="0" smtClean="0">
                <a:latin typeface="Courier New" pitchFamily="49" charset="0"/>
                <a:cs typeface="Courier New" pitchFamily="49" charset="0"/>
              </a:rPr>
              <a:t>Port</a:t>
            </a:r>
            <a:r>
              <a:rPr lang="fr-FR" dirty="0" smtClean="0">
                <a:latin typeface="Courier New" pitchFamily="49" charset="0"/>
                <a:cs typeface="Courier New" pitchFamily="49" charset="0"/>
              </a:rPr>
              <a:t>" </a:t>
            </a:r>
            <a:r>
              <a:rPr lang="fr-FR" dirty="0" err="1" smtClean="0">
                <a:latin typeface="Courier New" pitchFamily="49" charset="0"/>
                <a:cs typeface="Courier New" pitchFamily="49" charset="0"/>
              </a:rPr>
              <a:t>bypassonlocal</a:t>
            </a:r>
            <a:r>
              <a:rPr lang="fr-FR" dirty="0" smtClean="0">
                <a:latin typeface="Courier New" pitchFamily="49" charset="0"/>
                <a:cs typeface="Courier New" pitchFamily="49" charset="0"/>
              </a:rPr>
              <a:t>="</a:t>
            </a:r>
            <a:r>
              <a:rPr lang="fr-FR" dirty="0" err="1" smtClean="0">
                <a:latin typeface="Courier New" pitchFamily="49" charset="0"/>
                <a:cs typeface="Courier New" pitchFamily="49" charset="0"/>
              </a:rPr>
              <a:t>true</a:t>
            </a:r>
            <a:r>
              <a:rPr lang="fr-FR" dirty="0" smtClean="0">
                <a:latin typeface="Courier New" pitchFamily="49" charset="0"/>
                <a:cs typeface="Courier New" pitchFamily="49" charset="0"/>
              </a:rPr>
              <a:t>" /&gt; </a:t>
            </a:r>
          </a:p>
          <a:p>
            <a:pPr marL="854075" lvl="1" indent="-514350" eaLnBrk="1" hangingPunct="1">
              <a:spcBef>
                <a:spcPts val="0"/>
              </a:spcBef>
              <a:buSzPct val="100000"/>
              <a:buNone/>
            </a:pPr>
            <a:r>
              <a:rPr lang="fr-FR" dirty="0" smtClean="0">
                <a:latin typeface="Courier New" pitchFamily="49" charset="0"/>
                <a:cs typeface="Courier New" pitchFamily="49" charset="0"/>
              </a:rPr>
              <a:t>    &lt;/</a:t>
            </a:r>
            <a:r>
              <a:rPr lang="fr-FR" dirty="0" err="1" smtClean="0">
                <a:latin typeface="Courier New" pitchFamily="49" charset="0"/>
                <a:cs typeface="Courier New" pitchFamily="49" charset="0"/>
              </a:rPr>
              <a:t>defaultProxy</a:t>
            </a:r>
            <a:r>
              <a:rPr lang="fr-FR" dirty="0" smtClean="0">
                <a:latin typeface="Courier New" pitchFamily="49" charset="0"/>
                <a:cs typeface="Courier New" pitchFamily="49" charset="0"/>
              </a:rPr>
              <a:t>&gt; </a:t>
            </a:r>
          </a:p>
          <a:p>
            <a:pPr marL="854075" lvl="1" indent="-514350" eaLnBrk="1" hangingPunct="1">
              <a:spcBef>
                <a:spcPts val="0"/>
              </a:spcBef>
              <a:buSzPct val="100000"/>
              <a:buNone/>
            </a:pPr>
            <a:r>
              <a:rPr lang="fr-FR" dirty="0" smtClean="0">
                <a:latin typeface="Courier New" pitchFamily="49" charset="0"/>
                <a:cs typeface="Courier New" pitchFamily="49" charset="0"/>
              </a:rPr>
              <a:t>&lt;/system.net&gt;</a:t>
            </a:r>
          </a:p>
          <a:p>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fr-FR" dirty="0" smtClean="0"/>
              <a:t>Démonstration</a:t>
            </a:r>
          </a:p>
        </p:txBody>
      </p:sp>
      <p:pic>
        <p:nvPicPr>
          <p:cNvPr id="1028" name="Picture 4"/>
          <p:cNvPicPr>
            <a:picLocks noChangeAspect="1" noChangeArrowheads="1"/>
          </p:cNvPicPr>
          <p:nvPr/>
        </p:nvPicPr>
        <p:blipFill>
          <a:blip r:embed="rId3"/>
          <a:srcRect/>
          <a:stretch>
            <a:fillRect/>
          </a:stretch>
        </p:blipFill>
        <p:spPr bwMode="auto">
          <a:xfrm>
            <a:off x="-142876" y="1214422"/>
            <a:ext cx="9358346" cy="49091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eaLnBrk="1" hangingPunct="1">
              <a:defRPr/>
            </a:pPr>
            <a:r>
              <a:rPr lang="fr-FR" dirty="0" smtClean="0"/>
              <a:t>Analyse antivirale et protection du contenu</a:t>
            </a:r>
            <a:endParaRPr lang="fr-FR" dirty="0"/>
          </a:p>
        </p:txBody>
      </p:sp>
      <p:sp>
        <p:nvSpPr>
          <p:cNvPr id="17411" name="Subtitle 4"/>
          <p:cNvSpPr>
            <a:spLocks noGrp="1"/>
          </p:cNvSpPr>
          <p:nvPr>
            <p:ph type="subTitle" idx="1"/>
          </p:nvPr>
        </p:nvSpPr>
        <p:spPr>
          <a:xfrm>
            <a:off x="827088" y="3860800"/>
            <a:ext cx="7273925" cy="1809726"/>
          </a:xfrm>
        </p:spPr>
        <p:txBody>
          <a:bodyPr/>
          <a:lstStyle/>
          <a:p>
            <a:pPr eaLnBrk="1" hangingPunct="1"/>
            <a:r>
              <a:rPr lang="fr-FR" dirty="0" smtClean="0"/>
              <a:t>   </a:t>
            </a:r>
            <a:r>
              <a:rPr lang="fr-FR" dirty="0" smtClean="0">
                <a:solidFill>
                  <a:schemeClr val="bg2">
                    <a:lumMod val="20000"/>
                    <a:lumOff val="80000"/>
                  </a:schemeClr>
                </a:solidFill>
              </a:rPr>
              <a:t>Antigen</a:t>
            </a:r>
            <a:r>
              <a:rPr lang="fr-FR" dirty="0" smtClean="0"/>
              <a:t> for SharePoint </a:t>
            </a:r>
          </a:p>
          <a:p>
            <a:pPr eaLnBrk="1" hangingPunct="1"/>
            <a:r>
              <a:rPr lang="fr-FR" dirty="0" smtClean="0"/>
              <a:t>                            </a:t>
            </a:r>
            <a:r>
              <a:rPr lang="fr-FR" u="sng" dirty="0" smtClean="0"/>
              <a:t>ou</a:t>
            </a:r>
            <a:r>
              <a:rPr lang="fr-FR" dirty="0" smtClean="0"/>
              <a:t> </a:t>
            </a:r>
          </a:p>
          <a:p>
            <a:pPr eaLnBrk="1" hangingPunct="1"/>
            <a:r>
              <a:rPr lang="fr-FR" dirty="0" smtClean="0"/>
              <a:t>                         </a:t>
            </a:r>
            <a:r>
              <a:rPr lang="fr-FR" dirty="0" smtClean="0">
                <a:solidFill>
                  <a:schemeClr val="bg2">
                    <a:lumMod val="20000"/>
                    <a:lumOff val="80000"/>
                  </a:schemeClr>
                </a:solidFill>
              </a:rPr>
              <a:t>Forefront</a:t>
            </a:r>
            <a:r>
              <a:rPr lang="fr-FR" dirty="0" smtClean="0"/>
              <a:t> for SharePoint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fr-FR" dirty="0" smtClean="0"/>
              <a:t>Un antivirus classique pour protéger SharePoint ?</a:t>
            </a:r>
            <a:endParaRPr lang="fr-FR" dirty="0"/>
          </a:p>
        </p:txBody>
      </p:sp>
      <p:sp>
        <p:nvSpPr>
          <p:cNvPr id="3" name="Content Placeholder 2"/>
          <p:cNvSpPr>
            <a:spLocks noGrp="1"/>
          </p:cNvSpPr>
          <p:nvPr>
            <p:ph idx="1"/>
          </p:nvPr>
        </p:nvSpPr>
        <p:spPr>
          <a:xfrm>
            <a:off x="250825" y="1678008"/>
            <a:ext cx="8713788" cy="4679950"/>
          </a:xfrm>
        </p:spPr>
        <p:txBody>
          <a:bodyPr>
            <a:normAutofit/>
          </a:bodyPr>
          <a:lstStyle/>
          <a:p>
            <a:pPr eaLnBrk="1" hangingPunct="1">
              <a:defRPr/>
            </a:pPr>
            <a:r>
              <a:rPr lang="fr-FR" dirty="0" smtClean="0"/>
              <a:t>Une des raisons pour laquelle SharePoint peut devenir une source de propagation virale est que de nombreux administrateurs pensent que leur solution antivirus installée sur tous leurs serveurs est suffisante.</a:t>
            </a:r>
          </a:p>
          <a:p>
            <a:pPr lvl="1" eaLnBrk="1" hangingPunct="1">
              <a:defRPr/>
            </a:pPr>
            <a:endParaRPr lang="fr-FR" dirty="0" smtClean="0"/>
          </a:p>
          <a:p>
            <a:pPr eaLnBrk="1" hangingPunct="1">
              <a:defRPr/>
            </a:pPr>
            <a:r>
              <a:rPr lang="fr-FR" dirty="0" smtClean="0"/>
              <a:t>Comme, SharePoint Services et SharePoint Server stockent les documents, listes, vues et informations de configuration dans une base de données SQL Server, la protection fournies par un anti-virus fichiers est inefficace </a:t>
            </a:r>
          </a:p>
          <a:p>
            <a:pPr eaLnBrk="1" hangingPunct="1">
              <a:defRPr/>
            </a:pPr>
            <a:endParaRPr lang="fr-FR" dirty="0" smtClean="0"/>
          </a:p>
          <a:p>
            <a:pPr eaLnBrk="1" hangingPunct="1">
              <a:defRPr/>
            </a:pPr>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fr-FR" dirty="0" smtClean="0"/>
              <a:t>Filtrage de contenu</a:t>
            </a:r>
          </a:p>
        </p:txBody>
      </p:sp>
      <p:sp>
        <p:nvSpPr>
          <p:cNvPr id="3" name="Content Placeholder 2"/>
          <p:cNvSpPr>
            <a:spLocks noGrp="1"/>
          </p:cNvSpPr>
          <p:nvPr>
            <p:ph idx="1"/>
          </p:nvPr>
        </p:nvSpPr>
        <p:spPr/>
        <p:txBody>
          <a:bodyPr>
            <a:noAutofit/>
          </a:bodyPr>
          <a:lstStyle/>
          <a:p>
            <a:pPr eaLnBrk="1" hangingPunct="1">
              <a:defRPr/>
            </a:pPr>
            <a:r>
              <a:rPr lang="fr-FR" dirty="0" smtClean="0"/>
              <a:t>En complément d’outils anti-virus, la sécurité de SharePoint peut être améliorée par une bonne gestion des contenus stockés et autorisé dans les bibliothèques SharePoint</a:t>
            </a:r>
          </a:p>
          <a:p>
            <a:pPr lvl="1" eaLnBrk="1" hangingPunct="1">
              <a:defRPr/>
            </a:pPr>
            <a:endParaRPr lang="fr-FR" dirty="0" smtClean="0"/>
          </a:p>
          <a:p>
            <a:pPr eaLnBrk="1" hangingPunct="1">
              <a:defRPr/>
            </a:pPr>
            <a:r>
              <a:rPr lang="fr-FR" dirty="0" smtClean="0"/>
              <a:t>La sécurité de SharePoint peut d’ailleurs aider au respect de certaines politiques de sécurité propres à l’entreprise. Par exemple:</a:t>
            </a:r>
          </a:p>
          <a:p>
            <a:pPr lvl="1" eaLnBrk="1" hangingPunct="1">
              <a:defRPr/>
            </a:pPr>
            <a:r>
              <a:rPr lang="fr-FR" dirty="0" smtClean="0"/>
              <a:t>Interdiction de stocker du contenu multimédia illégal sur les serveurs</a:t>
            </a:r>
          </a:p>
          <a:p>
            <a:pPr lvl="1" eaLnBrk="1" hangingPunct="1">
              <a:defRPr/>
            </a:pPr>
            <a:r>
              <a:rPr lang="fr-FR" dirty="0" smtClean="0"/>
              <a:t>Ne pas copier des .pst sur les serveurs</a:t>
            </a:r>
          </a:p>
          <a:p>
            <a:pPr lvl="1" eaLnBrk="1" hangingPunct="1">
              <a:defRPr/>
            </a:pPr>
            <a:r>
              <a:rPr lang="fr-FR" dirty="0" smtClean="0"/>
              <a:t>Ne pas partager des fichiers exécutables</a:t>
            </a:r>
          </a:p>
          <a:p>
            <a:pPr lvl="1" eaLnBrk="1" hangingPunct="1">
              <a:defRPr/>
            </a:pPr>
            <a:r>
              <a:rPr lang="fr-FR" dirty="0" smtClean="0"/>
              <a:t>….</a:t>
            </a:r>
          </a:p>
          <a:p>
            <a:pPr lvl="1" eaLnBrk="1" hangingPunct="1">
              <a:defRPr/>
            </a:pPr>
            <a:endParaRPr lang="fr-FR" dirty="0" smtClean="0"/>
          </a:p>
          <a:p>
            <a:pPr eaLnBrk="1" hangingPunct="1">
              <a:defRPr/>
            </a:pPr>
            <a:endParaRPr lang="fr-FR" dirty="0" smtClean="0"/>
          </a:p>
          <a:p>
            <a:pPr eaLnBrk="1" hangingPunct="1">
              <a:defRPr/>
            </a:pPr>
            <a:endParaRPr lang="fr-FR" dirty="0" smtClean="0"/>
          </a:p>
          <a:p>
            <a:pPr eaLnBrk="1" hangingPunct="1">
              <a:defRPr/>
            </a:pPr>
            <a:endParaRPr lang="fr-FR" dirty="0" smtClean="0"/>
          </a:p>
          <a:p>
            <a:pPr eaLnBrk="1" hangingPunct="1">
              <a:defRPr/>
            </a:pPr>
            <a:r>
              <a:rPr lang="fr-FR" dirty="0" smtClean="0"/>
              <a:t>In addition to </a:t>
            </a:r>
            <a:r>
              <a:rPr lang="fr-FR" dirty="0" err="1" smtClean="0"/>
              <a:t>implementing</a:t>
            </a:r>
            <a:r>
              <a:rPr lang="fr-FR" dirty="0" smtClean="0"/>
              <a:t> antivirus </a:t>
            </a:r>
            <a:r>
              <a:rPr lang="fr-FR" dirty="0" err="1" smtClean="0"/>
              <a:t>tools</a:t>
            </a:r>
            <a:r>
              <a:rPr lang="fr-FR" dirty="0" smtClean="0"/>
              <a:t> to </a:t>
            </a:r>
            <a:r>
              <a:rPr lang="fr-FR" dirty="0" err="1" smtClean="0"/>
              <a:t>prevent</a:t>
            </a:r>
            <a:r>
              <a:rPr lang="fr-FR" dirty="0" smtClean="0"/>
              <a:t> virus propagation, SharePoint </a:t>
            </a:r>
            <a:r>
              <a:rPr lang="fr-FR" dirty="0" err="1" smtClean="0"/>
              <a:t>security</a:t>
            </a:r>
            <a:r>
              <a:rPr lang="fr-FR" dirty="0" smtClean="0"/>
              <a:t> </a:t>
            </a:r>
            <a:r>
              <a:rPr lang="fr-FR" dirty="0" err="1" smtClean="0"/>
              <a:t>should</a:t>
            </a:r>
            <a:r>
              <a:rPr lang="fr-FR" dirty="0" smtClean="0"/>
              <a:t> help </a:t>
            </a:r>
            <a:r>
              <a:rPr lang="fr-FR" dirty="0" err="1" smtClean="0"/>
              <a:t>enforce</a:t>
            </a:r>
            <a:r>
              <a:rPr lang="fr-FR" dirty="0" smtClean="0"/>
              <a:t> </a:t>
            </a:r>
            <a:r>
              <a:rPr lang="fr-FR" dirty="0" err="1" smtClean="0"/>
              <a:t>corporate</a:t>
            </a:r>
            <a:r>
              <a:rPr lang="fr-FR" dirty="0" smtClean="0"/>
              <a:t> </a:t>
            </a:r>
            <a:r>
              <a:rPr lang="fr-FR" dirty="0" err="1" smtClean="0"/>
              <a:t>policy</a:t>
            </a:r>
            <a:r>
              <a:rPr lang="fr-FR" dirty="0" smtClean="0"/>
              <a:t> </a:t>
            </a:r>
            <a:r>
              <a:rPr lang="fr-FR" dirty="0" err="1" smtClean="0"/>
              <a:t>compliance</a:t>
            </a:r>
            <a:r>
              <a:rPr lang="fr-FR" dirty="0" smtClean="0"/>
              <a:t>. For </a:t>
            </a:r>
            <a:r>
              <a:rPr lang="fr-FR" dirty="0" err="1" smtClean="0"/>
              <a:t>example</a:t>
            </a:r>
            <a:r>
              <a:rPr lang="fr-FR" dirty="0" smtClean="0"/>
              <a:t>, if </a:t>
            </a:r>
            <a:r>
              <a:rPr lang="fr-FR" dirty="0" err="1" smtClean="0"/>
              <a:t>policy</a:t>
            </a:r>
            <a:r>
              <a:rPr lang="fr-FR" dirty="0" smtClean="0"/>
              <a:t> </a:t>
            </a:r>
            <a:r>
              <a:rPr lang="fr-FR" dirty="0" err="1" smtClean="0"/>
              <a:t>prevents</a:t>
            </a:r>
            <a:r>
              <a:rPr lang="fr-FR" dirty="0" smtClean="0"/>
              <a:t> </a:t>
            </a:r>
            <a:r>
              <a:rPr lang="fr-FR" dirty="0" err="1" smtClean="0"/>
              <a:t>users</a:t>
            </a:r>
            <a:r>
              <a:rPr lang="fr-FR" dirty="0" smtClean="0"/>
              <a:t> </a:t>
            </a:r>
            <a:r>
              <a:rPr lang="fr-FR" dirty="0" err="1" smtClean="0"/>
              <a:t>from</a:t>
            </a:r>
            <a:r>
              <a:rPr lang="fr-FR" dirty="0" smtClean="0"/>
              <a:t> sharing .</a:t>
            </a:r>
            <a:r>
              <a:rPr lang="fr-FR" dirty="0" err="1" smtClean="0"/>
              <a:t>exe</a:t>
            </a:r>
            <a:r>
              <a:rPr lang="fr-FR" dirty="0" smtClean="0"/>
              <a:t> or .mp3 files via e-mail, </a:t>
            </a:r>
            <a:r>
              <a:rPr lang="fr-FR" dirty="0" err="1" smtClean="0"/>
              <a:t>users</a:t>
            </a:r>
            <a:r>
              <a:rPr lang="fr-FR" dirty="0" smtClean="0"/>
              <a:t> </a:t>
            </a:r>
            <a:r>
              <a:rPr lang="fr-FR" dirty="0" err="1" smtClean="0"/>
              <a:t>should</a:t>
            </a:r>
            <a:r>
              <a:rPr lang="fr-FR" dirty="0" smtClean="0"/>
              <a:t> </a:t>
            </a:r>
            <a:r>
              <a:rPr lang="fr-FR" dirty="0" err="1" smtClean="0"/>
              <a:t>be</a:t>
            </a:r>
            <a:r>
              <a:rPr lang="fr-FR" dirty="0" smtClean="0"/>
              <a:t> </a:t>
            </a:r>
            <a:r>
              <a:rPr lang="fr-FR" dirty="0" err="1" smtClean="0"/>
              <a:t>similarly</a:t>
            </a:r>
            <a:r>
              <a:rPr lang="fr-FR" dirty="0" smtClean="0"/>
              <a:t> </a:t>
            </a:r>
            <a:r>
              <a:rPr lang="fr-FR" dirty="0" err="1" smtClean="0"/>
              <a:t>precluded</a:t>
            </a:r>
            <a:r>
              <a:rPr lang="fr-FR" dirty="0" smtClean="0"/>
              <a:t> </a:t>
            </a:r>
            <a:r>
              <a:rPr lang="fr-FR" dirty="0" err="1" smtClean="0"/>
              <a:t>from</a:t>
            </a:r>
            <a:r>
              <a:rPr lang="fr-FR" dirty="0" smtClean="0"/>
              <a:t> sharing or </a:t>
            </a:r>
            <a:r>
              <a:rPr lang="fr-FR" dirty="0" err="1" smtClean="0"/>
              <a:t>storing</a:t>
            </a:r>
            <a:r>
              <a:rPr lang="fr-FR" dirty="0" smtClean="0"/>
              <a:t> </a:t>
            </a:r>
            <a:r>
              <a:rPr lang="fr-FR" dirty="0" err="1" smtClean="0"/>
              <a:t>these</a:t>
            </a:r>
            <a:r>
              <a:rPr lang="fr-FR" dirty="0" smtClean="0"/>
              <a:t> file types via SharePoint document </a:t>
            </a:r>
            <a:r>
              <a:rPr lang="fr-FR" dirty="0" err="1" smtClean="0"/>
              <a:t>libraries</a:t>
            </a:r>
            <a:r>
              <a:rPr lang="fr-FR" dirty="0" smtClean="0"/>
              <a:t>. By </a:t>
            </a:r>
            <a:r>
              <a:rPr lang="fr-FR" dirty="0" err="1" smtClean="0"/>
              <a:t>extending</a:t>
            </a:r>
            <a:r>
              <a:rPr lang="fr-FR" dirty="0" smtClean="0"/>
              <a:t> </a:t>
            </a:r>
            <a:r>
              <a:rPr lang="fr-FR" dirty="0" err="1" smtClean="0"/>
              <a:t>common</a:t>
            </a:r>
            <a:r>
              <a:rPr lang="fr-FR" dirty="0" smtClean="0"/>
              <a:t> e-mail </a:t>
            </a:r>
            <a:r>
              <a:rPr lang="fr-FR" dirty="0" err="1" smtClean="0"/>
              <a:t>security</a:t>
            </a:r>
            <a:r>
              <a:rPr lang="fr-FR" dirty="0" smtClean="0"/>
              <a:t> practices to the SharePoint </a:t>
            </a:r>
            <a:r>
              <a:rPr lang="fr-FR" dirty="0" err="1" smtClean="0"/>
              <a:t>environment</a:t>
            </a:r>
            <a:r>
              <a:rPr lang="fr-FR" dirty="0" smtClean="0"/>
              <a:t>, </a:t>
            </a:r>
            <a:r>
              <a:rPr lang="fr-FR" dirty="0" err="1" smtClean="0"/>
              <a:t>organizations</a:t>
            </a:r>
            <a:r>
              <a:rPr lang="fr-FR" dirty="0" smtClean="0"/>
              <a:t> </a:t>
            </a:r>
            <a:r>
              <a:rPr lang="fr-FR" dirty="0" err="1" smtClean="0"/>
              <a:t>can</a:t>
            </a:r>
            <a:r>
              <a:rPr lang="fr-FR" dirty="0" smtClean="0"/>
              <a:t> </a:t>
            </a:r>
            <a:r>
              <a:rPr lang="fr-FR" dirty="0" err="1" smtClean="0"/>
              <a:t>ensure</a:t>
            </a:r>
            <a:r>
              <a:rPr lang="fr-FR" dirty="0" smtClean="0"/>
              <a:t> </a:t>
            </a:r>
            <a:r>
              <a:rPr lang="fr-FR" dirty="0" err="1" smtClean="0"/>
              <a:t>that</a:t>
            </a:r>
            <a:r>
              <a:rPr lang="fr-FR" dirty="0" smtClean="0"/>
              <a:t> </a:t>
            </a:r>
            <a:r>
              <a:rPr lang="fr-FR" dirty="0" err="1" smtClean="0"/>
              <a:t>this</a:t>
            </a:r>
            <a:r>
              <a:rPr lang="fr-FR" dirty="0" smtClean="0"/>
              <a:t> new collaborative </a:t>
            </a:r>
            <a:r>
              <a:rPr lang="fr-FR" dirty="0" err="1" smtClean="0"/>
              <a:t>technology</a:t>
            </a:r>
            <a:r>
              <a:rPr lang="fr-FR" dirty="0" smtClean="0"/>
              <a:t> </a:t>
            </a:r>
            <a:r>
              <a:rPr lang="fr-FR" dirty="0" err="1" smtClean="0"/>
              <a:t>is</a:t>
            </a:r>
            <a:r>
              <a:rPr lang="fr-FR" dirty="0" smtClean="0"/>
              <a:t> as </a:t>
            </a:r>
            <a:r>
              <a:rPr lang="fr-FR" dirty="0" err="1" smtClean="0"/>
              <a:t>secure</a:t>
            </a:r>
            <a:r>
              <a:rPr lang="fr-FR" dirty="0" smtClean="0"/>
              <a:t> and </a:t>
            </a:r>
            <a:r>
              <a:rPr lang="fr-FR" dirty="0" err="1" smtClean="0"/>
              <a:t>compliant</a:t>
            </a:r>
            <a:r>
              <a:rPr lang="fr-FR" dirty="0" smtClean="0"/>
              <a:t> as the </a:t>
            </a:r>
            <a:r>
              <a:rPr lang="fr-FR" dirty="0" err="1" smtClean="0"/>
              <a:t>rest</a:t>
            </a:r>
            <a:r>
              <a:rPr lang="fr-FR" dirty="0" smtClean="0"/>
              <a:t> of the </a:t>
            </a:r>
            <a:r>
              <a:rPr lang="fr-FR" dirty="0" err="1" smtClean="0"/>
              <a:t>enterprise</a:t>
            </a:r>
            <a:r>
              <a:rPr lang="fr-FR" dirty="0" smtClean="0"/>
              <a:t>.</a:t>
            </a:r>
          </a:p>
          <a:p>
            <a:pPr eaLnBrk="1" hangingPunct="1">
              <a:defRPr/>
            </a:pPr>
            <a:r>
              <a:rPr lang="fr-FR" dirty="0" smtClean="0"/>
              <a:t>The transmission of </a:t>
            </a:r>
            <a:r>
              <a:rPr lang="fr-FR" dirty="0" err="1" smtClean="0"/>
              <a:t>inappropriate</a:t>
            </a:r>
            <a:r>
              <a:rPr lang="fr-FR" dirty="0" smtClean="0"/>
              <a:t> content </a:t>
            </a:r>
            <a:r>
              <a:rPr lang="fr-FR" dirty="0" err="1" smtClean="0"/>
              <a:t>should</a:t>
            </a:r>
            <a:r>
              <a:rPr lang="fr-FR" dirty="0" smtClean="0"/>
              <a:t> </a:t>
            </a:r>
            <a:r>
              <a:rPr lang="fr-FR" dirty="0" err="1" smtClean="0"/>
              <a:t>also</a:t>
            </a:r>
            <a:r>
              <a:rPr lang="fr-FR" dirty="0" smtClean="0"/>
              <a:t> </a:t>
            </a:r>
            <a:r>
              <a:rPr lang="fr-FR" dirty="0" err="1" smtClean="0"/>
              <a:t>be</a:t>
            </a:r>
            <a:r>
              <a:rPr lang="fr-FR" dirty="0" smtClean="0"/>
              <a:t> </a:t>
            </a:r>
            <a:r>
              <a:rPr lang="fr-FR" dirty="0" err="1" smtClean="0"/>
              <a:t>addressed</a:t>
            </a:r>
            <a:r>
              <a:rPr lang="fr-FR" dirty="0" smtClean="0"/>
              <a:t> and </a:t>
            </a:r>
            <a:r>
              <a:rPr lang="fr-FR" dirty="0" err="1" smtClean="0"/>
              <a:t>prevented</a:t>
            </a:r>
            <a:r>
              <a:rPr lang="fr-FR" dirty="0" smtClean="0"/>
              <a:t> </a:t>
            </a:r>
            <a:r>
              <a:rPr lang="fr-FR" dirty="0" err="1" smtClean="0"/>
              <a:t>both</a:t>
            </a:r>
            <a:r>
              <a:rPr lang="fr-FR" dirty="0" smtClean="0"/>
              <a:t> by </a:t>
            </a:r>
            <a:r>
              <a:rPr lang="fr-FR" dirty="0" err="1" smtClean="0"/>
              <a:t>filtering</a:t>
            </a:r>
            <a:r>
              <a:rPr lang="fr-FR" dirty="0" smtClean="0"/>
              <a:t> document types and </a:t>
            </a:r>
            <a:r>
              <a:rPr lang="fr-FR" dirty="0" err="1" smtClean="0"/>
              <a:t>filename</a:t>
            </a:r>
            <a:r>
              <a:rPr lang="fr-FR" dirty="0" smtClean="0"/>
              <a:t> extensions and scanning document content and document </a:t>
            </a:r>
            <a:r>
              <a:rPr lang="fr-FR" dirty="0" err="1" smtClean="0"/>
              <a:t>names</a:t>
            </a:r>
            <a:r>
              <a:rPr lang="fr-FR" dirty="0" smtClean="0"/>
              <a:t>. SharePoint Portal Server </a:t>
            </a:r>
            <a:r>
              <a:rPr lang="fr-FR" dirty="0" err="1" smtClean="0"/>
              <a:t>includes</a:t>
            </a:r>
            <a:r>
              <a:rPr lang="fr-FR" dirty="0" smtClean="0"/>
              <a:t> basic document </a:t>
            </a:r>
            <a:r>
              <a:rPr lang="fr-FR" dirty="0" err="1" smtClean="0"/>
              <a:t>filtering</a:t>
            </a:r>
            <a:r>
              <a:rPr lang="fr-FR" dirty="0" smtClean="0"/>
              <a:t> </a:t>
            </a:r>
            <a:r>
              <a:rPr lang="fr-FR" dirty="0" err="1" smtClean="0"/>
              <a:t>tools</a:t>
            </a:r>
            <a:r>
              <a:rPr lang="fr-FR" dirty="0" smtClean="0"/>
              <a:t> </a:t>
            </a:r>
            <a:r>
              <a:rPr lang="fr-FR" dirty="0" err="1" smtClean="0"/>
              <a:t>within</a:t>
            </a:r>
            <a:r>
              <a:rPr lang="fr-FR" dirty="0" smtClean="0"/>
              <a:t> the portal; </a:t>
            </a:r>
            <a:r>
              <a:rPr lang="fr-FR" dirty="0" err="1" smtClean="0"/>
              <a:t>administrators</a:t>
            </a:r>
            <a:r>
              <a:rPr lang="fr-FR" dirty="0" smtClean="0"/>
              <a:t> are able to </a:t>
            </a:r>
            <a:r>
              <a:rPr lang="fr-FR" dirty="0" err="1" smtClean="0"/>
              <a:t>filter</a:t>
            </a:r>
            <a:r>
              <a:rPr lang="fr-FR" dirty="0" smtClean="0"/>
              <a:t> by document extension and document type. </a:t>
            </a:r>
            <a:r>
              <a:rPr lang="fr-FR" dirty="0" err="1" smtClean="0"/>
              <a:t>However</a:t>
            </a:r>
            <a:r>
              <a:rPr lang="fr-FR" dirty="0" smtClean="0"/>
              <a:t>, prudent </a:t>
            </a:r>
            <a:r>
              <a:rPr lang="fr-FR" dirty="0" err="1" smtClean="0"/>
              <a:t>administrators</a:t>
            </a:r>
            <a:r>
              <a:rPr lang="fr-FR" dirty="0" smtClean="0"/>
              <a:t> must </a:t>
            </a:r>
            <a:r>
              <a:rPr lang="fr-FR" dirty="0" err="1" smtClean="0"/>
              <a:t>deploy</a:t>
            </a:r>
            <a:r>
              <a:rPr lang="fr-FR" dirty="0" smtClean="0"/>
              <a:t> </a:t>
            </a:r>
            <a:r>
              <a:rPr lang="fr-FR" dirty="0" err="1" smtClean="0"/>
              <a:t>specialized</a:t>
            </a:r>
            <a:r>
              <a:rPr lang="fr-FR" dirty="0" smtClean="0"/>
              <a:t> </a:t>
            </a:r>
            <a:r>
              <a:rPr lang="fr-FR" dirty="0" err="1" smtClean="0"/>
              <a:t>tools</a:t>
            </a:r>
            <a:r>
              <a:rPr lang="fr-FR" dirty="0" smtClean="0"/>
              <a:t> to </a:t>
            </a:r>
            <a:r>
              <a:rPr lang="fr-FR" dirty="0" err="1" smtClean="0"/>
              <a:t>mitigate</a:t>
            </a:r>
            <a:r>
              <a:rPr lang="fr-FR" dirty="0" smtClean="0"/>
              <a:t> the </a:t>
            </a:r>
            <a:r>
              <a:rPr lang="fr-FR" dirty="0" err="1" smtClean="0"/>
              <a:t>potential</a:t>
            </a:r>
            <a:r>
              <a:rPr lang="fr-FR" dirty="0" smtClean="0"/>
              <a:t> dangers of </a:t>
            </a:r>
            <a:r>
              <a:rPr lang="fr-FR" dirty="0" err="1" smtClean="0"/>
              <a:t>malicious</a:t>
            </a:r>
            <a:r>
              <a:rPr lang="fr-FR" dirty="0" smtClean="0"/>
              <a:t> content </a:t>
            </a:r>
            <a:r>
              <a:rPr lang="fr-FR" dirty="0" err="1" smtClean="0"/>
              <a:t>within</a:t>
            </a:r>
            <a:r>
              <a:rPr lang="fr-FR" dirty="0" smtClean="0"/>
              <a:t> the documents </a:t>
            </a:r>
            <a:r>
              <a:rPr lang="fr-FR" dirty="0" err="1" smtClean="0"/>
              <a:t>themselves</a:t>
            </a:r>
            <a:r>
              <a:rPr lang="fr-FR" dirty="0" smtClean="0"/>
              <a:t> and to </a:t>
            </a:r>
            <a:r>
              <a:rPr lang="fr-FR" dirty="0" err="1" smtClean="0"/>
              <a:t>implement</a:t>
            </a:r>
            <a:r>
              <a:rPr lang="fr-FR" dirty="0" smtClean="0"/>
              <a:t> </a:t>
            </a:r>
            <a:r>
              <a:rPr lang="fr-FR" dirty="0" err="1" smtClean="0"/>
              <a:t>policy</a:t>
            </a:r>
            <a:r>
              <a:rPr lang="fr-FR" dirty="0" smtClean="0"/>
              <a:t> management, as </a:t>
            </a:r>
            <a:r>
              <a:rPr lang="fr-FR" dirty="0" err="1" smtClean="0"/>
              <a:t>well</a:t>
            </a:r>
            <a:r>
              <a:rPr lang="fr-FR" dirty="0" smtClean="0"/>
              <a:t>.</a:t>
            </a:r>
          </a:p>
          <a:p>
            <a:pPr eaLnBrk="1" hangingPunct="1">
              <a:defRPr/>
            </a:pP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Line 2"/>
          <p:cNvSpPr>
            <a:spLocks noChangeShapeType="1"/>
          </p:cNvSpPr>
          <p:nvPr/>
        </p:nvSpPr>
        <p:spPr bwMode="auto">
          <a:xfrm>
            <a:off x="7554913" y="2203451"/>
            <a:ext cx="45719" cy="3368690"/>
          </a:xfrm>
          <a:prstGeom prst="line">
            <a:avLst/>
          </a:prstGeom>
          <a:noFill/>
          <a:ln w="57150">
            <a:solidFill>
              <a:schemeClr val="accent2"/>
            </a:solidFill>
            <a:round/>
            <a:headEnd type="triangle" w="med" len="med"/>
            <a:tailEnd type="triangle" w="med" len="med"/>
          </a:ln>
        </p:spPr>
        <p:txBody>
          <a:bodyPr wrap="none" anchor="ctr"/>
          <a:lstStyle/>
          <a:p>
            <a:endParaRPr lang="fr-FR"/>
          </a:p>
        </p:txBody>
      </p:sp>
      <p:sp>
        <p:nvSpPr>
          <p:cNvPr id="95254" name="Rectangle 22"/>
          <p:cNvSpPr>
            <a:spLocks noGrp="1" noChangeArrowheads="1"/>
          </p:cNvSpPr>
          <p:nvPr>
            <p:ph type="title"/>
          </p:nvPr>
        </p:nvSpPr>
        <p:spPr/>
        <p:txBody>
          <a:bodyPr/>
          <a:lstStyle/>
          <a:p>
            <a:r>
              <a:rPr lang="fr-FR" dirty="0" smtClean="0"/>
              <a:t>Principes de défense antivirale et d’analyse du contenu d’un serveur SharePoint</a:t>
            </a:r>
            <a:endParaRPr lang="en-US" dirty="0" smtClean="0"/>
          </a:p>
        </p:txBody>
      </p:sp>
      <p:sp>
        <p:nvSpPr>
          <p:cNvPr id="95236" name="Rectangle 4"/>
          <p:cNvSpPr>
            <a:spLocks noGrp="1" noChangeArrowheads="1"/>
          </p:cNvSpPr>
          <p:nvPr>
            <p:ph type="body" sz="half" idx="1"/>
          </p:nvPr>
        </p:nvSpPr>
        <p:spPr>
          <a:xfrm>
            <a:off x="250825" y="1557338"/>
            <a:ext cx="6464315" cy="4679950"/>
          </a:xfrm>
        </p:spPr>
        <p:txBody>
          <a:bodyPr/>
          <a:lstStyle/>
          <a:p>
            <a:r>
              <a:rPr lang="fr-FR" dirty="0" smtClean="0"/>
              <a:t>Protection antivirale pour les bibliothèques de document </a:t>
            </a:r>
          </a:p>
          <a:p>
            <a:pPr lvl="1"/>
            <a:r>
              <a:rPr lang="fr-FR" dirty="0" smtClean="0"/>
              <a:t>Analyse tous les fichiers en </a:t>
            </a:r>
            <a:r>
              <a:rPr lang="fr-FR" i="1" dirty="0" err="1" smtClean="0"/>
              <a:t>upload</a:t>
            </a:r>
            <a:r>
              <a:rPr lang="fr-FR" dirty="0" smtClean="0"/>
              <a:t> voire en </a:t>
            </a:r>
            <a:r>
              <a:rPr lang="fr-FR" i="1" dirty="0" err="1" smtClean="0"/>
              <a:t>download</a:t>
            </a:r>
            <a:r>
              <a:rPr lang="fr-FR" dirty="0" smtClean="0"/>
              <a:t> dans les bibliothèques de documents</a:t>
            </a:r>
          </a:p>
          <a:p>
            <a:pPr lvl="1"/>
            <a:r>
              <a:rPr lang="fr-FR" dirty="0" smtClean="0"/>
              <a:t>Analyse à la demande ou planifiée de tout ou partie des fichiers SPS (support de WSS et SPS/MOSS)</a:t>
            </a:r>
          </a:p>
          <a:p>
            <a:r>
              <a:rPr lang="fr-FR" dirty="0" smtClean="0"/>
              <a:t>Mise en vigueur de politique sur le contenu</a:t>
            </a:r>
          </a:p>
          <a:p>
            <a:pPr lvl="1"/>
            <a:r>
              <a:rPr lang="fr-FR" dirty="0" smtClean="0"/>
              <a:t>Filtrage de pièce jointe (nom, extension, type et/ou taille) pour empêcher les documents d’être postés sur le portail</a:t>
            </a:r>
          </a:p>
          <a:p>
            <a:pPr lvl="1"/>
            <a:r>
              <a:rPr lang="fr-FR" dirty="0" smtClean="0"/>
              <a:t>Analyse de contenu pour des mots ou expressions non appropriés.</a:t>
            </a:r>
          </a:p>
          <a:p>
            <a:pPr lvl="1"/>
            <a:endParaRPr lang="fr-FR" dirty="0" smtClean="0"/>
          </a:p>
        </p:txBody>
      </p:sp>
      <p:pic>
        <p:nvPicPr>
          <p:cNvPr id="51204" name="Picture 5" descr="page"/>
          <p:cNvPicPr>
            <a:picLocks noChangeAspect="1" noChangeArrowheads="1"/>
          </p:cNvPicPr>
          <p:nvPr/>
        </p:nvPicPr>
        <p:blipFill>
          <a:blip r:embed="rId3" cstate="print"/>
          <a:srcRect/>
          <a:stretch>
            <a:fillRect/>
          </a:stretch>
        </p:blipFill>
        <p:spPr bwMode="auto">
          <a:xfrm>
            <a:off x="7359650" y="4803775"/>
            <a:ext cx="381000" cy="457200"/>
          </a:xfrm>
          <a:prstGeom prst="rect">
            <a:avLst/>
          </a:prstGeom>
          <a:noFill/>
          <a:ln w="9525">
            <a:noFill/>
            <a:miter lim="800000"/>
            <a:headEnd/>
            <a:tailEnd/>
          </a:ln>
        </p:spPr>
      </p:pic>
      <p:pic>
        <p:nvPicPr>
          <p:cNvPr id="51205" name="Picture 6" descr="Server SQL database"/>
          <p:cNvPicPr>
            <a:picLocks noChangeAspect="1" noChangeArrowheads="1"/>
          </p:cNvPicPr>
          <p:nvPr/>
        </p:nvPicPr>
        <p:blipFill>
          <a:blip r:embed="rId4"/>
          <a:srcRect/>
          <a:stretch>
            <a:fillRect/>
          </a:stretch>
        </p:blipFill>
        <p:spPr bwMode="auto">
          <a:xfrm>
            <a:off x="7224713" y="1214422"/>
            <a:ext cx="752475" cy="1071570"/>
          </a:xfrm>
          <a:prstGeom prst="rect">
            <a:avLst/>
          </a:prstGeom>
          <a:noFill/>
          <a:ln w="9525">
            <a:noFill/>
            <a:miter lim="800000"/>
            <a:headEnd/>
            <a:tailEnd/>
          </a:ln>
        </p:spPr>
      </p:pic>
      <p:pic>
        <p:nvPicPr>
          <p:cNvPr id="51206" name="Picture 7" descr="PC sm"/>
          <p:cNvPicPr>
            <a:picLocks noChangeAspect="1" noChangeArrowheads="1"/>
          </p:cNvPicPr>
          <p:nvPr/>
        </p:nvPicPr>
        <p:blipFill>
          <a:blip r:embed="rId5"/>
          <a:srcRect/>
          <a:stretch>
            <a:fillRect/>
          </a:stretch>
        </p:blipFill>
        <p:spPr bwMode="auto">
          <a:xfrm>
            <a:off x="7356492" y="5589610"/>
            <a:ext cx="774700" cy="762000"/>
          </a:xfrm>
          <a:prstGeom prst="rect">
            <a:avLst/>
          </a:prstGeom>
          <a:noFill/>
          <a:ln w="9525">
            <a:noFill/>
            <a:miter lim="800000"/>
            <a:headEnd/>
            <a:tailEnd/>
          </a:ln>
        </p:spPr>
      </p:pic>
      <p:pic>
        <p:nvPicPr>
          <p:cNvPr id="51207" name="Picture 8" descr="PC sm"/>
          <p:cNvPicPr>
            <a:picLocks noChangeAspect="1" noChangeArrowheads="1"/>
          </p:cNvPicPr>
          <p:nvPr/>
        </p:nvPicPr>
        <p:blipFill>
          <a:blip r:embed="rId5"/>
          <a:srcRect/>
          <a:stretch>
            <a:fillRect/>
          </a:stretch>
        </p:blipFill>
        <p:spPr bwMode="auto">
          <a:xfrm>
            <a:off x="7000892" y="5589610"/>
            <a:ext cx="774700" cy="762000"/>
          </a:xfrm>
          <a:prstGeom prst="rect">
            <a:avLst/>
          </a:prstGeom>
          <a:noFill/>
          <a:ln w="9525">
            <a:noFill/>
            <a:miter lim="800000"/>
            <a:headEnd/>
            <a:tailEnd/>
          </a:ln>
        </p:spPr>
      </p:pic>
      <p:pic>
        <p:nvPicPr>
          <p:cNvPr id="51208" name="Picture 9" descr="PC sm"/>
          <p:cNvPicPr>
            <a:picLocks noChangeAspect="1" noChangeArrowheads="1"/>
          </p:cNvPicPr>
          <p:nvPr/>
        </p:nvPicPr>
        <p:blipFill>
          <a:blip r:embed="rId5"/>
          <a:srcRect/>
          <a:stretch>
            <a:fillRect/>
          </a:stretch>
        </p:blipFill>
        <p:spPr bwMode="auto">
          <a:xfrm>
            <a:off x="7254892" y="5881710"/>
            <a:ext cx="774700" cy="762000"/>
          </a:xfrm>
          <a:prstGeom prst="rect">
            <a:avLst/>
          </a:prstGeom>
          <a:noFill/>
          <a:ln w="9525">
            <a:noFill/>
            <a:miter lim="800000"/>
            <a:headEnd/>
            <a:tailEnd/>
          </a:ln>
        </p:spPr>
      </p:pic>
      <p:pic>
        <p:nvPicPr>
          <p:cNvPr id="51209" name="Picture 10" descr="Server"/>
          <p:cNvPicPr>
            <a:picLocks noChangeAspect="1" noChangeArrowheads="1"/>
          </p:cNvPicPr>
          <p:nvPr/>
        </p:nvPicPr>
        <p:blipFill>
          <a:blip r:embed="rId6"/>
          <a:srcRect/>
          <a:stretch>
            <a:fillRect/>
          </a:stretch>
        </p:blipFill>
        <p:spPr bwMode="auto">
          <a:xfrm>
            <a:off x="7096125" y="3378200"/>
            <a:ext cx="650875" cy="958850"/>
          </a:xfrm>
          <a:prstGeom prst="rect">
            <a:avLst/>
          </a:prstGeom>
          <a:noFill/>
          <a:ln w="9525">
            <a:noFill/>
            <a:miter lim="800000"/>
            <a:headEnd/>
            <a:tailEnd/>
          </a:ln>
        </p:spPr>
      </p:pic>
      <p:pic>
        <p:nvPicPr>
          <p:cNvPr id="51210" name="Picture 11" descr="Portal ang presence screen"/>
          <p:cNvPicPr>
            <a:picLocks noChangeAspect="1" noChangeArrowheads="1"/>
          </p:cNvPicPr>
          <p:nvPr/>
        </p:nvPicPr>
        <p:blipFill>
          <a:blip r:embed="rId7"/>
          <a:srcRect/>
          <a:stretch>
            <a:fillRect/>
          </a:stretch>
        </p:blipFill>
        <p:spPr bwMode="auto">
          <a:xfrm>
            <a:off x="7299325" y="3959225"/>
            <a:ext cx="1006475" cy="744538"/>
          </a:xfrm>
          <a:prstGeom prst="rect">
            <a:avLst/>
          </a:prstGeom>
          <a:noFill/>
          <a:ln w="9525">
            <a:noFill/>
            <a:miter lim="800000"/>
            <a:headEnd/>
            <a:tailEnd/>
          </a:ln>
        </p:spPr>
      </p:pic>
      <p:sp>
        <p:nvSpPr>
          <p:cNvPr id="51211" name="Text Box 12"/>
          <p:cNvSpPr txBox="1">
            <a:spLocks noChangeArrowheads="1"/>
          </p:cNvSpPr>
          <p:nvPr/>
        </p:nvSpPr>
        <p:spPr bwMode="auto">
          <a:xfrm>
            <a:off x="8001024" y="1260447"/>
            <a:ext cx="1357322" cy="954107"/>
          </a:xfrm>
          <a:prstGeom prst="rect">
            <a:avLst/>
          </a:prstGeom>
          <a:noFill/>
          <a:ln w="12700" algn="ctr">
            <a:noFill/>
            <a:miter lim="800000"/>
            <a:headEnd/>
            <a:tailEnd/>
          </a:ln>
        </p:spPr>
        <p:txBody>
          <a:bodyPr wrap="square">
            <a:spAutoFit/>
          </a:bodyPr>
          <a:lstStyle/>
          <a:p>
            <a:pPr>
              <a:spcBef>
                <a:spcPct val="50000"/>
              </a:spcBef>
            </a:pPr>
            <a:r>
              <a:rPr lang="fr-FR" dirty="0" smtClean="0">
                <a:latin typeface="Arial" charset="0"/>
              </a:rPr>
              <a:t>Bibliothèque de documents (SQL)</a:t>
            </a:r>
            <a:endParaRPr lang="fr-FR" dirty="0">
              <a:latin typeface="Arial" charset="0"/>
            </a:endParaRPr>
          </a:p>
        </p:txBody>
      </p:sp>
      <p:sp>
        <p:nvSpPr>
          <p:cNvPr id="51212" name="Text Box 13"/>
          <p:cNvSpPr txBox="1">
            <a:spLocks noChangeArrowheads="1"/>
          </p:cNvSpPr>
          <p:nvPr/>
        </p:nvSpPr>
        <p:spPr bwMode="auto">
          <a:xfrm>
            <a:off x="8032750" y="3368675"/>
            <a:ext cx="1154113" cy="738664"/>
          </a:xfrm>
          <a:prstGeom prst="rect">
            <a:avLst/>
          </a:prstGeom>
          <a:noFill/>
          <a:ln w="12700" algn="ctr">
            <a:noFill/>
            <a:miter lim="800000"/>
            <a:headEnd/>
            <a:tailEnd/>
          </a:ln>
        </p:spPr>
        <p:txBody>
          <a:bodyPr>
            <a:spAutoFit/>
          </a:bodyPr>
          <a:lstStyle/>
          <a:p>
            <a:pPr>
              <a:spcBef>
                <a:spcPct val="50000"/>
              </a:spcBef>
            </a:pPr>
            <a:r>
              <a:rPr lang="fr-FR" sz="1400" dirty="0">
                <a:latin typeface="Arial" charset="0"/>
              </a:rPr>
              <a:t>SharePoint Server </a:t>
            </a:r>
            <a:r>
              <a:rPr lang="fr-FR" sz="1400" dirty="0" smtClean="0">
                <a:latin typeface="Arial" charset="0"/>
              </a:rPr>
              <a:t>ou WSS</a:t>
            </a:r>
            <a:endParaRPr lang="fr-FR" sz="1400" dirty="0">
              <a:latin typeface="Arial" charset="0"/>
            </a:endParaRPr>
          </a:p>
        </p:txBody>
      </p:sp>
      <p:sp>
        <p:nvSpPr>
          <p:cNvPr id="51213" name="Text Box 14"/>
          <p:cNvSpPr txBox="1">
            <a:spLocks noChangeArrowheads="1"/>
          </p:cNvSpPr>
          <p:nvPr/>
        </p:nvSpPr>
        <p:spPr bwMode="auto">
          <a:xfrm>
            <a:off x="8034338" y="4954588"/>
            <a:ext cx="1109662" cy="304800"/>
          </a:xfrm>
          <a:prstGeom prst="rect">
            <a:avLst/>
          </a:prstGeom>
          <a:noFill/>
          <a:ln w="12700" algn="ctr">
            <a:noFill/>
            <a:miter lim="800000"/>
            <a:headEnd/>
            <a:tailEnd/>
          </a:ln>
        </p:spPr>
        <p:txBody>
          <a:bodyPr>
            <a:spAutoFit/>
          </a:bodyPr>
          <a:lstStyle/>
          <a:p>
            <a:pPr>
              <a:spcBef>
                <a:spcPct val="50000"/>
              </a:spcBef>
            </a:pPr>
            <a:r>
              <a:rPr lang="fr-FR" sz="1400">
                <a:latin typeface="Arial" charset="0"/>
              </a:rPr>
              <a:t>Document</a:t>
            </a:r>
          </a:p>
        </p:txBody>
      </p:sp>
      <p:sp>
        <p:nvSpPr>
          <p:cNvPr id="51214" name="Text Box 15"/>
          <p:cNvSpPr txBox="1">
            <a:spLocks noChangeArrowheads="1"/>
          </p:cNvSpPr>
          <p:nvPr/>
        </p:nvSpPr>
        <p:spPr bwMode="auto">
          <a:xfrm>
            <a:off x="8059151" y="6050181"/>
            <a:ext cx="1227757" cy="307777"/>
          </a:xfrm>
          <a:prstGeom prst="rect">
            <a:avLst/>
          </a:prstGeom>
          <a:noFill/>
          <a:ln w="12700" algn="ctr">
            <a:noFill/>
            <a:miter lim="800000"/>
            <a:headEnd/>
            <a:tailEnd/>
          </a:ln>
        </p:spPr>
        <p:txBody>
          <a:bodyPr wrap="square">
            <a:spAutoFit/>
          </a:bodyPr>
          <a:lstStyle/>
          <a:p>
            <a:pPr>
              <a:spcBef>
                <a:spcPct val="50000"/>
              </a:spcBef>
            </a:pPr>
            <a:r>
              <a:rPr lang="fr-FR" sz="1400" dirty="0" smtClean="0">
                <a:latin typeface="Arial" charset="0"/>
              </a:rPr>
              <a:t>Utilisateurs</a:t>
            </a:r>
            <a:endParaRPr lang="fr-FR" sz="1400" dirty="0">
              <a:latin typeface="Arial" charset="0"/>
            </a:endParaRPr>
          </a:p>
        </p:txBody>
      </p:sp>
      <p:pic>
        <p:nvPicPr>
          <p:cNvPr id="51215" name="Picture 16" descr="page"/>
          <p:cNvPicPr>
            <a:picLocks noChangeAspect="1" noChangeArrowheads="1"/>
          </p:cNvPicPr>
          <p:nvPr/>
        </p:nvPicPr>
        <p:blipFill>
          <a:blip r:embed="rId3" cstate="print"/>
          <a:srcRect/>
          <a:stretch>
            <a:fillRect/>
          </a:stretch>
        </p:blipFill>
        <p:spPr bwMode="auto">
          <a:xfrm>
            <a:off x="7362825" y="2686050"/>
            <a:ext cx="381000" cy="457200"/>
          </a:xfrm>
          <a:prstGeom prst="rect">
            <a:avLst/>
          </a:prstGeom>
          <a:noFill/>
          <a:ln w="9525">
            <a:noFill/>
            <a:miter lim="800000"/>
            <a:headEnd/>
            <a:tailEnd/>
          </a:ln>
        </p:spPr>
      </p:pic>
      <p:sp>
        <p:nvSpPr>
          <p:cNvPr id="51216" name="Text Box 17"/>
          <p:cNvSpPr txBox="1">
            <a:spLocks noChangeArrowheads="1"/>
          </p:cNvSpPr>
          <p:nvPr/>
        </p:nvSpPr>
        <p:spPr bwMode="auto">
          <a:xfrm>
            <a:off x="8034338" y="2678113"/>
            <a:ext cx="1109662" cy="304800"/>
          </a:xfrm>
          <a:prstGeom prst="rect">
            <a:avLst/>
          </a:prstGeom>
          <a:noFill/>
          <a:ln w="12700" algn="ctr">
            <a:noFill/>
            <a:miter lim="800000"/>
            <a:headEnd/>
            <a:tailEnd/>
          </a:ln>
        </p:spPr>
        <p:txBody>
          <a:bodyPr>
            <a:spAutoFit/>
          </a:bodyPr>
          <a:lstStyle/>
          <a:p>
            <a:pPr>
              <a:spcBef>
                <a:spcPct val="50000"/>
              </a:spcBef>
            </a:pPr>
            <a:r>
              <a:rPr lang="fr-FR" sz="1400">
                <a:latin typeface="Arial" charset="0"/>
              </a:rPr>
              <a:t>Document</a:t>
            </a:r>
          </a:p>
        </p:txBody>
      </p:sp>
      <p:pic>
        <p:nvPicPr>
          <p:cNvPr id="51219" name="Picture 19" descr="green glow sheild"/>
          <p:cNvPicPr>
            <a:picLocks noChangeAspect="1" noChangeArrowheads="1"/>
          </p:cNvPicPr>
          <p:nvPr/>
        </p:nvPicPr>
        <p:blipFill>
          <a:blip r:embed="rId8"/>
          <a:srcRect/>
          <a:stretch>
            <a:fillRect/>
          </a:stretch>
        </p:blipFill>
        <p:spPr bwMode="auto">
          <a:xfrm>
            <a:off x="7316788" y="3509963"/>
            <a:ext cx="671512" cy="765175"/>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repeatCount="indefinite" autoRev="1" fill="hold" nodeType="clickEffect">
                                  <p:stCondLst>
                                    <p:cond delay="0"/>
                                  </p:stCondLst>
                                  <p:childTnLst>
                                    <p:animScale>
                                      <p:cBhvr>
                                        <p:cTn id="6" dur="2000" fill="hold"/>
                                        <p:tgtEl>
                                          <p:spTgt spid="51219"/>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smtClean="0"/>
              <a:t>SharePoint Server et l’analyse antivirus</a:t>
            </a:r>
            <a:endParaRPr lang="fr-FR" dirty="0"/>
          </a:p>
        </p:txBody>
      </p:sp>
      <p:pic>
        <p:nvPicPr>
          <p:cNvPr id="4098" name="Picture 2" descr="E:\documentsITPRO\Présentations publiques\TechDays 2007\Sécurité Sharepoint avec ISA 2006 et Antigen\utiles\Forefront for Sharepoint\config AV dans MOSS 2007.PNG"/>
          <p:cNvPicPr>
            <a:picLocks noChangeAspect="1" noChangeArrowheads="1"/>
          </p:cNvPicPr>
          <p:nvPr/>
        </p:nvPicPr>
        <p:blipFill>
          <a:blip r:embed="rId2"/>
          <a:srcRect/>
          <a:stretch>
            <a:fillRect/>
          </a:stretch>
        </p:blipFill>
        <p:spPr bwMode="auto">
          <a:xfrm>
            <a:off x="714348" y="1142984"/>
            <a:ext cx="7620000" cy="5715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fr-FR" dirty="0" smtClean="0"/>
              <a:t>Pré-requis pour un anti-virus dédié SharePoint</a:t>
            </a:r>
          </a:p>
        </p:txBody>
      </p:sp>
      <p:sp>
        <p:nvSpPr>
          <p:cNvPr id="20483" name="Content Placeholder 13"/>
          <p:cNvSpPr>
            <a:spLocks noGrp="1"/>
          </p:cNvSpPr>
          <p:nvPr>
            <p:ph idx="1"/>
          </p:nvPr>
        </p:nvSpPr>
        <p:spPr/>
        <p:txBody>
          <a:bodyPr/>
          <a:lstStyle/>
          <a:p>
            <a:pPr eaLnBrk="1" hangingPunct="1"/>
            <a:r>
              <a:rPr lang="fr-FR" dirty="0" smtClean="0"/>
              <a:t>Intégration forte avec l’utilisation de VSAPI (Virus Scanning Application </a:t>
            </a:r>
            <a:r>
              <a:rPr lang="en-US" dirty="0" smtClean="0"/>
              <a:t>Programming</a:t>
            </a:r>
            <a:r>
              <a:rPr lang="fr-FR" dirty="0" smtClean="0"/>
              <a:t> Interface) de SharePoint.</a:t>
            </a:r>
          </a:p>
          <a:p>
            <a:pPr eaLnBrk="1" hangingPunct="1"/>
            <a:r>
              <a:rPr lang="fr-FR" dirty="0" smtClean="0"/>
              <a:t>Analyse antivirale des documents avant leur écriture dans la base SQL.</a:t>
            </a:r>
          </a:p>
        </p:txBody>
      </p:sp>
      <p:sp>
        <p:nvSpPr>
          <p:cNvPr id="16" name="Rectangle 15"/>
          <p:cNvSpPr/>
          <p:nvPr/>
        </p:nvSpPr>
        <p:spPr>
          <a:xfrm>
            <a:off x="4786313" y="6286500"/>
            <a:ext cx="4500562"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fr-FR" smtClean="0"/>
              <a:t>Agenda</a:t>
            </a:r>
          </a:p>
        </p:txBody>
      </p:sp>
      <p:sp>
        <p:nvSpPr>
          <p:cNvPr id="3" name="Content Placeholder 2"/>
          <p:cNvSpPr>
            <a:spLocks noGrp="1"/>
          </p:cNvSpPr>
          <p:nvPr>
            <p:ph idx="1"/>
          </p:nvPr>
        </p:nvSpPr>
        <p:spPr/>
        <p:txBody>
          <a:bodyPr>
            <a:normAutofit/>
          </a:bodyPr>
          <a:lstStyle/>
          <a:p>
            <a:pPr eaLnBrk="1" hangingPunct="1">
              <a:defRPr/>
            </a:pPr>
            <a:r>
              <a:rPr lang="fr-FR" dirty="0" smtClean="0"/>
              <a:t>Introduction</a:t>
            </a:r>
          </a:p>
          <a:p>
            <a:pPr eaLnBrk="1" hangingPunct="1">
              <a:defRPr/>
            </a:pPr>
            <a:r>
              <a:rPr lang="fr-FR" dirty="0" smtClean="0"/>
              <a:t>Protection des accès à SharePoint</a:t>
            </a:r>
          </a:p>
          <a:p>
            <a:pPr eaLnBrk="1" hangingPunct="1">
              <a:defRPr/>
            </a:pPr>
            <a:r>
              <a:rPr lang="fr-FR" dirty="0" smtClean="0"/>
              <a:t>Analyse antivirale et protection du contenu</a:t>
            </a:r>
          </a:p>
          <a:p>
            <a:pPr eaLnBrk="1" hangingPunct="1">
              <a:defRPr/>
            </a:pPr>
            <a:r>
              <a:rPr lang="fr-FR" dirty="0" smtClean="0"/>
              <a:t>Synthèse</a:t>
            </a: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214313" y="1143000"/>
            <a:ext cx="9572626" cy="59293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26627" name="Freeform 2"/>
          <p:cNvSpPr>
            <a:spLocks/>
          </p:cNvSpPr>
          <p:nvPr/>
        </p:nvSpPr>
        <p:spPr bwMode="auto">
          <a:xfrm>
            <a:off x="0" y="0"/>
            <a:ext cx="9228138" cy="6907213"/>
          </a:xfrm>
          <a:custGeom>
            <a:avLst/>
            <a:gdLst>
              <a:gd name="T0" fmla="*/ 0 w 7441"/>
              <a:gd name="T1" fmla="*/ 2353 h 4177"/>
              <a:gd name="T2" fmla="*/ 6673 w 7441"/>
              <a:gd name="T3" fmla="*/ 0 h 4177"/>
              <a:gd name="T4" fmla="*/ 7441 w 7441"/>
              <a:gd name="T5" fmla="*/ 49 h 4177"/>
              <a:gd name="T6" fmla="*/ 6673 w 7441"/>
              <a:gd name="T7" fmla="*/ 4177 h 4177"/>
              <a:gd name="T8" fmla="*/ 0 w 7441"/>
              <a:gd name="T9" fmla="*/ 4177 h 4177"/>
              <a:gd name="T10" fmla="*/ 0 w 7441"/>
              <a:gd name="T11" fmla="*/ 2353 h 4177"/>
              <a:gd name="T12" fmla="*/ 0 60000 65536"/>
              <a:gd name="T13" fmla="*/ 0 60000 65536"/>
              <a:gd name="T14" fmla="*/ 0 60000 65536"/>
              <a:gd name="T15" fmla="*/ 0 60000 65536"/>
              <a:gd name="T16" fmla="*/ 0 60000 65536"/>
              <a:gd name="T17" fmla="*/ 0 60000 65536"/>
              <a:gd name="T18" fmla="*/ 0 w 7441"/>
              <a:gd name="T19" fmla="*/ 0 h 4177"/>
              <a:gd name="T20" fmla="*/ 7441 w 7441"/>
              <a:gd name="T21" fmla="*/ 4177 h 4177"/>
            </a:gdLst>
            <a:ahLst/>
            <a:cxnLst>
              <a:cxn ang="T12">
                <a:pos x="T0" y="T1"/>
              </a:cxn>
              <a:cxn ang="T13">
                <a:pos x="T2" y="T3"/>
              </a:cxn>
              <a:cxn ang="T14">
                <a:pos x="T4" y="T5"/>
              </a:cxn>
              <a:cxn ang="T15">
                <a:pos x="T6" y="T7"/>
              </a:cxn>
              <a:cxn ang="T16">
                <a:pos x="T8" y="T9"/>
              </a:cxn>
              <a:cxn ang="T17">
                <a:pos x="T10" y="T11"/>
              </a:cxn>
            </a:cxnLst>
            <a:rect l="T18" t="T19" r="T20" b="T21"/>
            <a:pathLst>
              <a:path w="7441" h="4177">
                <a:moveTo>
                  <a:pt x="0" y="2353"/>
                </a:moveTo>
                <a:lnTo>
                  <a:pt x="6673" y="0"/>
                </a:lnTo>
                <a:lnTo>
                  <a:pt x="7441" y="49"/>
                </a:lnTo>
                <a:lnTo>
                  <a:pt x="6673" y="4177"/>
                </a:lnTo>
                <a:lnTo>
                  <a:pt x="0" y="4177"/>
                </a:lnTo>
                <a:lnTo>
                  <a:pt x="0" y="2353"/>
                </a:lnTo>
                <a:close/>
              </a:path>
            </a:pathLst>
          </a:custGeom>
          <a:gradFill rotWithShape="0">
            <a:gsLst>
              <a:gs pos="0">
                <a:srgbClr val="6D6D6D">
                  <a:alpha val="0"/>
                </a:srgbClr>
              </a:gs>
              <a:gs pos="100000">
                <a:srgbClr val="000000">
                  <a:alpha val="79999"/>
                </a:srgbClr>
              </a:gs>
            </a:gsLst>
            <a:lin ang="5400000" scaled="1"/>
          </a:gradFill>
          <a:ln w="12700">
            <a:noFill/>
            <a:round/>
            <a:headEnd/>
            <a:tailEnd/>
          </a:ln>
        </p:spPr>
        <p:txBody>
          <a:bodyPr wrap="none" anchor="ctr"/>
          <a:lstStyle/>
          <a:p>
            <a:pPr eaLnBrk="0" hangingPunct="0">
              <a:spcBef>
                <a:spcPct val="50000"/>
              </a:spcBef>
            </a:pPr>
            <a:endParaRPr lang="fr-FR"/>
          </a:p>
        </p:txBody>
      </p:sp>
      <p:sp>
        <p:nvSpPr>
          <p:cNvPr id="1718276" name="Text Box 4"/>
          <p:cNvSpPr txBox="1">
            <a:spLocks noChangeArrowheads="1"/>
          </p:cNvSpPr>
          <p:nvPr/>
        </p:nvSpPr>
        <p:spPr bwMode="auto">
          <a:xfrm>
            <a:off x="985870" y="1142984"/>
            <a:ext cx="1738313" cy="366712"/>
          </a:xfrm>
          <a:prstGeom prst="rect">
            <a:avLst/>
          </a:prstGeom>
          <a:noFill/>
          <a:ln w="28575" algn="ctr">
            <a:noFill/>
            <a:miter lim="800000"/>
            <a:headEnd/>
            <a:tailEnd/>
          </a:ln>
          <a:effectLst/>
        </p:spPr>
        <p:txBody>
          <a:bodyPr wrap="none" anchor="ctr"/>
          <a:lstStyle/>
          <a:p>
            <a:pPr eaLnBrk="0" hangingPunct="0">
              <a:spcBef>
                <a:spcPct val="50000"/>
              </a:spcBef>
              <a:defRPr/>
            </a:pPr>
            <a:r>
              <a:rPr lang="en-US" dirty="0">
                <a:solidFill>
                  <a:schemeClr val="bg2">
                    <a:lumMod val="60000"/>
                    <a:lumOff val="40000"/>
                  </a:schemeClr>
                </a:solidFill>
                <a:latin typeface="Segoe" pitchFamily="34" charset="0"/>
              </a:rPr>
              <a:t>2004/2005</a:t>
            </a:r>
          </a:p>
        </p:txBody>
      </p:sp>
      <p:sp>
        <p:nvSpPr>
          <p:cNvPr id="1718277" name="Text Box 5"/>
          <p:cNvSpPr txBox="1">
            <a:spLocks noChangeArrowheads="1"/>
          </p:cNvSpPr>
          <p:nvPr/>
        </p:nvSpPr>
        <p:spPr bwMode="auto">
          <a:xfrm>
            <a:off x="2908333" y="1142984"/>
            <a:ext cx="2801937" cy="366712"/>
          </a:xfrm>
          <a:prstGeom prst="rect">
            <a:avLst/>
          </a:prstGeom>
          <a:noFill/>
          <a:ln w="28575" algn="ctr">
            <a:noFill/>
            <a:miter lim="800000"/>
            <a:headEnd/>
            <a:tailEnd/>
          </a:ln>
          <a:effectLst/>
        </p:spPr>
        <p:txBody>
          <a:bodyPr wrap="none" anchor="ctr"/>
          <a:lstStyle/>
          <a:p>
            <a:pPr eaLnBrk="0" hangingPunct="0">
              <a:spcBef>
                <a:spcPct val="50000"/>
              </a:spcBef>
              <a:defRPr/>
            </a:pPr>
            <a:r>
              <a:rPr lang="en-US" dirty="0">
                <a:solidFill>
                  <a:schemeClr val="bg2">
                    <a:lumMod val="60000"/>
                    <a:lumOff val="40000"/>
                  </a:schemeClr>
                </a:solidFill>
                <a:latin typeface="Segoe" pitchFamily="34" charset="0"/>
              </a:rPr>
              <a:t>2006</a:t>
            </a:r>
          </a:p>
        </p:txBody>
      </p:sp>
      <p:sp>
        <p:nvSpPr>
          <p:cNvPr id="26630" name="Rectangle 6"/>
          <p:cNvSpPr>
            <a:spLocks noChangeArrowheads="1"/>
          </p:cNvSpPr>
          <p:nvPr/>
        </p:nvSpPr>
        <p:spPr bwMode="auto">
          <a:xfrm>
            <a:off x="0" y="2271713"/>
            <a:ext cx="9144000" cy="3416300"/>
          </a:xfrm>
          <a:prstGeom prst="rect">
            <a:avLst/>
          </a:prstGeom>
          <a:solidFill>
            <a:schemeClr val="hlink">
              <a:alpha val="18823"/>
            </a:schemeClr>
          </a:solidFill>
          <a:ln w="12700">
            <a:noFill/>
            <a:miter lim="800000"/>
            <a:headEnd/>
            <a:tailEnd/>
          </a:ln>
        </p:spPr>
        <p:txBody>
          <a:bodyPr wrap="none" anchor="ctr"/>
          <a:lstStyle/>
          <a:p>
            <a:pPr algn="ctr" eaLnBrk="0" hangingPunct="0">
              <a:spcBef>
                <a:spcPct val="50000"/>
              </a:spcBef>
            </a:pPr>
            <a:endParaRPr lang="fr-FR" b="0"/>
          </a:p>
        </p:txBody>
      </p:sp>
      <p:sp>
        <p:nvSpPr>
          <p:cNvPr id="26631" name="Rectangle 7"/>
          <p:cNvSpPr>
            <a:spLocks noChangeArrowheads="1"/>
          </p:cNvSpPr>
          <p:nvPr/>
        </p:nvSpPr>
        <p:spPr bwMode="auto">
          <a:xfrm>
            <a:off x="0" y="1419225"/>
            <a:ext cx="9144000" cy="852488"/>
          </a:xfrm>
          <a:prstGeom prst="rect">
            <a:avLst/>
          </a:prstGeom>
          <a:solidFill>
            <a:schemeClr val="tx2">
              <a:alpha val="23137"/>
            </a:schemeClr>
          </a:solidFill>
          <a:ln w="12700">
            <a:noFill/>
            <a:miter lim="800000"/>
            <a:headEnd/>
            <a:tailEnd/>
          </a:ln>
        </p:spPr>
        <p:txBody>
          <a:bodyPr wrap="none" anchor="ctr"/>
          <a:lstStyle/>
          <a:p>
            <a:pPr eaLnBrk="0" hangingPunct="0">
              <a:spcBef>
                <a:spcPct val="50000"/>
              </a:spcBef>
            </a:pPr>
            <a:endParaRPr lang="fr-FR"/>
          </a:p>
        </p:txBody>
      </p:sp>
      <p:pic>
        <p:nvPicPr>
          <p:cNvPr id="26632" name="Picture 8" descr="ISAS 2006 log rev"/>
          <p:cNvPicPr>
            <a:picLocks noChangeAspect="1" noChangeArrowheads="1"/>
          </p:cNvPicPr>
          <p:nvPr/>
        </p:nvPicPr>
        <p:blipFill>
          <a:blip r:embed="rId3"/>
          <a:srcRect/>
          <a:stretch>
            <a:fillRect/>
          </a:stretch>
        </p:blipFill>
        <p:spPr bwMode="auto">
          <a:xfrm>
            <a:off x="2819400" y="5964238"/>
            <a:ext cx="1770063" cy="358775"/>
          </a:xfrm>
          <a:prstGeom prst="rect">
            <a:avLst/>
          </a:prstGeom>
          <a:noFill/>
          <a:ln w="9525">
            <a:noFill/>
            <a:miter lim="800000"/>
            <a:headEnd/>
            <a:tailEnd/>
          </a:ln>
        </p:spPr>
      </p:pic>
      <p:sp>
        <p:nvSpPr>
          <p:cNvPr id="26633" name="Line 9"/>
          <p:cNvSpPr>
            <a:spLocks noChangeShapeType="1"/>
          </p:cNvSpPr>
          <p:nvPr/>
        </p:nvSpPr>
        <p:spPr bwMode="auto">
          <a:xfrm>
            <a:off x="80995" y="1531921"/>
            <a:ext cx="9134475" cy="0"/>
          </a:xfrm>
          <a:prstGeom prst="line">
            <a:avLst/>
          </a:prstGeom>
          <a:noFill/>
          <a:ln w="19050">
            <a:solidFill>
              <a:schemeClr val="tx1"/>
            </a:solidFill>
            <a:prstDash val="sysDot"/>
            <a:round/>
            <a:headEnd/>
            <a:tailEnd/>
          </a:ln>
        </p:spPr>
        <p:txBody>
          <a:bodyPr anchor="ctr"/>
          <a:lstStyle/>
          <a:p>
            <a:endParaRPr lang="fr-FR"/>
          </a:p>
        </p:txBody>
      </p:sp>
      <p:pic>
        <p:nvPicPr>
          <p:cNvPr id="26634" name="Picture 10" descr="ISAS_04"/>
          <p:cNvPicPr>
            <a:picLocks noChangeAspect="1" noChangeArrowheads="1"/>
          </p:cNvPicPr>
          <p:nvPr/>
        </p:nvPicPr>
        <p:blipFill>
          <a:blip r:embed="rId4"/>
          <a:srcRect/>
          <a:stretch>
            <a:fillRect/>
          </a:stretch>
        </p:blipFill>
        <p:spPr bwMode="auto">
          <a:xfrm>
            <a:off x="914400" y="5929313"/>
            <a:ext cx="1828800" cy="393700"/>
          </a:xfrm>
          <a:prstGeom prst="rect">
            <a:avLst/>
          </a:prstGeom>
          <a:noFill/>
          <a:ln w="9525">
            <a:noFill/>
            <a:miter lim="800000"/>
            <a:headEnd/>
            <a:tailEnd/>
          </a:ln>
        </p:spPr>
      </p:pic>
      <p:sp>
        <p:nvSpPr>
          <p:cNvPr id="26635" name="Text Box 11"/>
          <p:cNvSpPr txBox="1">
            <a:spLocks noChangeArrowheads="1"/>
          </p:cNvSpPr>
          <p:nvPr/>
        </p:nvSpPr>
        <p:spPr bwMode="auto">
          <a:xfrm>
            <a:off x="-12700" y="1785938"/>
            <a:ext cx="825500" cy="369887"/>
          </a:xfrm>
          <a:prstGeom prst="rect">
            <a:avLst/>
          </a:prstGeom>
          <a:noFill/>
          <a:ln w="12700">
            <a:noFill/>
            <a:miter lim="800000"/>
            <a:headEnd/>
            <a:tailEnd/>
          </a:ln>
        </p:spPr>
        <p:txBody>
          <a:bodyPr wrap="none">
            <a:spAutoFit/>
          </a:bodyPr>
          <a:lstStyle/>
          <a:p>
            <a:pPr eaLnBrk="0" hangingPunct="0">
              <a:spcBef>
                <a:spcPct val="50000"/>
              </a:spcBef>
            </a:pPr>
            <a:r>
              <a:rPr lang="fr-FR">
                <a:solidFill>
                  <a:srgbClr val="FFFF99"/>
                </a:solidFill>
              </a:rPr>
              <a:t>Client</a:t>
            </a:r>
          </a:p>
        </p:txBody>
      </p:sp>
      <p:sp>
        <p:nvSpPr>
          <p:cNvPr id="26636" name="Text Box 12"/>
          <p:cNvSpPr txBox="1">
            <a:spLocks noChangeArrowheads="1"/>
          </p:cNvSpPr>
          <p:nvPr/>
        </p:nvSpPr>
        <p:spPr bwMode="auto">
          <a:xfrm>
            <a:off x="0" y="3636963"/>
            <a:ext cx="1044575" cy="369887"/>
          </a:xfrm>
          <a:prstGeom prst="rect">
            <a:avLst/>
          </a:prstGeom>
          <a:noFill/>
          <a:ln w="12700">
            <a:noFill/>
            <a:miter lim="800000"/>
            <a:headEnd/>
            <a:tailEnd/>
          </a:ln>
        </p:spPr>
        <p:txBody>
          <a:bodyPr wrap="none">
            <a:spAutoFit/>
          </a:bodyPr>
          <a:lstStyle/>
          <a:p>
            <a:pPr eaLnBrk="0" hangingPunct="0">
              <a:spcBef>
                <a:spcPct val="50000"/>
              </a:spcBef>
            </a:pPr>
            <a:r>
              <a:rPr lang="fr-FR">
                <a:solidFill>
                  <a:srgbClr val="FFFF99"/>
                </a:solidFill>
              </a:rPr>
              <a:t>Serveur</a:t>
            </a:r>
          </a:p>
        </p:txBody>
      </p:sp>
      <p:sp>
        <p:nvSpPr>
          <p:cNvPr id="26637" name="Text Box 13"/>
          <p:cNvSpPr txBox="1">
            <a:spLocks noChangeArrowheads="1"/>
          </p:cNvSpPr>
          <p:nvPr/>
        </p:nvSpPr>
        <p:spPr bwMode="auto">
          <a:xfrm>
            <a:off x="0" y="6488113"/>
            <a:ext cx="1249363" cy="369887"/>
          </a:xfrm>
          <a:prstGeom prst="rect">
            <a:avLst/>
          </a:prstGeom>
          <a:noFill/>
          <a:ln w="12700">
            <a:noFill/>
            <a:miter lim="800000"/>
            <a:headEnd/>
            <a:tailEnd/>
          </a:ln>
        </p:spPr>
        <p:txBody>
          <a:bodyPr wrap="none">
            <a:spAutoFit/>
          </a:bodyPr>
          <a:lstStyle/>
          <a:p>
            <a:pPr eaLnBrk="0" hangingPunct="0">
              <a:spcBef>
                <a:spcPct val="50000"/>
              </a:spcBef>
            </a:pPr>
            <a:r>
              <a:rPr lang="fr-FR">
                <a:solidFill>
                  <a:srgbClr val="FFFF99"/>
                </a:solidFill>
              </a:rPr>
              <a:t>Périmètre</a:t>
            </a:r>
          </a:p>
        </p:txBody>
      </p:sp>
      <p:sp>
        <p:nvSpPr>
          <p:cNvPr id="26638" name="Line 14"/>
          <p:cNvSpPr>
            <a:spLocks noChangeShapeType="1"/>
          </p:cNvSpPr>
          <p:nvPr/>
        </p:nvSpPr>
        <p:spPr bwMode="auto">
          <a:xfrm>
            <a:off x="9525" y="2271713"/>
            <a:ext cx="9134475" cy="0"/>
          </a:xfrm>
          <a:prstGeom prst="line">
            <a:avLst/>
          </a:prstGeom>
          <a:noFill/>
          <a:ln w="19050">
            <a:solidFill>
              <a:schemeClr val="tx1"/>
            </a:solidFill>
            <a:prstDash val="sysDot"/>
            <a:round/>
            <a:headEnd/>
            <a:tailEnd/>
          </a:ln>
        </p:spPr>
        <p:txBody>
          <a:bodyPr anchor="ctr"/>
          <a:lstStyle/>
          <a:p>
            <a:endParaRPr lang="fr-FR"/>
          </a:p>
        </p:txBody>
      </p:sp>
      <p:sp>
        <p:nvSpPr>
          <p:cNvPr id="26639" name="Line 15"/>
          <p:cNvSpPr>
            <a:spLocks noChangeShapeType="1"/>
          </p:cNvSpPr>
          <p:nvPr/>
        </p:nvSpPr>
        <p:spPr bwMode="auto">
          <a:xfrm>
            <a:off x="9525" y="5708650"/>
            <a:ext cx="9134475" cy="0"/>
          </a:xfrm>
          <a:prstGeom prst="line">
            <a:avLst/>
          </a:prstGeom>
          <a:noFill/>
          <a:ln w="19050">
            <a:solidFill>
              <a:schemeClr val="tx1"/>
            </a:solidFill>
            <a:prstDash val="sysDot"/>
            <a:round/>
            <a:headEnd/>
            <a:tailEnd/>
          </a:ln>
        </p:spPr>
        <p:txBody>
          <a:bodyPr anchor="ctr"/>
          <a:lstStyle/>
          <a:p>
            <a:endParaRPr lang="fr-FR"/>
          </a:p>
        </p:txBody>
      </p:sp>
      <p:pic>
        <p:nvPicPr>
          <p:cNvPr id="26640" name="Picture 16" descr="exchange-server"/>
          <p:cNvPicPr>
            <a:picLocks noChangeAspect="1" noChangeArrowheads="1"/>
          </p:cNvPicPr>
          <p:nvPr/>
        </p:nvPicPr>
        <p:blipFill>
          <a:blip r:embed="rId5"/>
          <a:srcRect t="-2214" r="27649" b="-19188"/>
          <a:stretch>
            <a:fillRect/>
          </a:stretch>
        </p:blipFill>
        <p:spPr bwMode="auto">
          <a:xfrm>
            <a:off x="4495800" y="3109913"/>
            <a:ext cx="2039938" cy="582612"/>
          </a:xfrm>
          <a:prstGeom prst="rect">
            <a:avLst/>
          </a:prstGeom>
          <a:noFill/>
          <a:ln w="9525">
            <a:noFill/>
            <a:miter lim="800000"/>
            <a:headEnd/>
            <a:tailEnd/>
          </a:ln>
        </p:spPr>
      </p:pic>
      <p:sp>
        <p:nvSpPr>
          <p:cNvPr id="1718289" name="Text Box 17"/>
          <p:cNvSpPr txBox="1">
            <a:spLocks noChangeArrowheads="1"/>
          </p:cNvSpPr>
          <p:nvPr/>
        </p:nvSpPr>
        <p:spPr bwMode="auto">
          <a:xfrm>
            <a:off x="4491070" y="1133461"/>
            <a:ext cx="2801938" cy="366713"/>
          </a:xfrm>
          <a:prstGeom prst="rect">
            <a:avLst/>
          </a:prstGeom>
          <a:noFill/>
          <a:ln w="28575" algn="ctr">
            <a:noFill/>
            <a:miter lim="800000"/>
            <a:headEnd/>
            <a:tailEnd/>
          </a:ln>
          <a:effectLst/>
        </p:spPr>
        <p:txBody>
          <a:bodyPr wrap="none" anchor="ctr"/>
          <a:lstStyle/>
          <a:p>
            <a:pPr eaLnBrk="0" hangingPunct="0">
              <a:spcBef>
                <a:spcPct val="50000"/>
              </a:spcBef>
              <a:defRPr/>
            </a:pPr>
            <a:r>
              <a:rPr lang="en-US" dirty="0">
                <a:solidFill>
                  <a:schemeClr val="bg2">
                    <a:lumMod val="60000"/>
                    <a:lumOff val="40000"/>
                  </a:schemeClr>
                </a:solidFill>
                <a:latin typeface="Segoe" pitchFamily="34" charset="0"/>
              </a:rPr>
              <a:t>H2 2006</a:t>
            </a:r>
          </a:p>
        </p:txBody>
      </p:sp>
      <p:pic>
        <p:nvPicPr>
          <p:cNvPr id="26642" name="Picture 18" descr="antigen for sharepoint logo rev"/>
          <p:cNvPicPr>
            <a:picLocks noChangeAspect="1" noChangeArrowheads="1"/>
          </p:cNvPicPr>
          <p:nvPr/>
        </p:nvPicPr>
        <p:blipFill>
          <a:blip r:embed="rId6"/>
          <a:srcRect/>
          <a:stretch>
            <a:fillRect/>
          </a:stretch>
        </p:blipFill>
        <p:spPr bwMode="auto">
          <a:xfrm>
            <a:off x="2852738" y="4557713"/>
            <a:ext cx="957262" cy="373062"/>
          </a:xfrm>
          <a:prstGeom prst="rect">
            <a:avLst/>
          </a:prstGeom>
          <a:noFill/>
          <a:ln w="9525">
            <a:noFill/>
            <a:miter lim="800000"/>
            <a:headEnd/>
            <a:tailEnd/>
          </a:ln>
        </p:spPr>
      </p:pic>
      <p:pic>
        <p:nvPicPr>
          <p:cNvPr id="26643" name="Picture 19" descr="antigen for instant messenging logo rev"/>
          <p:cNvPicPr>
            <a:picLocks noChangeAspect="1" noChangeArrowheads="1"/>
          </p:cNvPicPr>
          <p:nvPr/>
        </p:nvPicPr>
        <p:blipFill>
          <a:blip r:embed="rId7"/>
          <a:srcRect/>
          <a:stretch>
            <a:fillRect/>
          </a:stretch>
        </p:blipFill>
        <p:spPr bwMode="auto">
          <a:xfrm>
            <a:off x="2852738" y="5213350"/>
            <a:ext cx="1355725" cy="385763"/>
          </a:xfrm>
          <a:prstGeom prst="rect">
            <a:avLst/>
          </a:prstGeom>
          <a:noFill/>
          <a:ln w="9525">
            <a:noFill/>
            <a:miter lim="800000"/>
            <a:headEnd/>
            <a:tailEnd/>
          </a:ln>
        </p:spPr>
      </p:pic>
      <p:pic>
        <p:nvPicPr>
          <p:cNvPr id="26644" name="Picture 20" descr="Antigen-Exchange_bL-r"/>
          <p:cNvPicPr>
            <a:picLocks noChangeAspect="1" noChangeArrowheads="1"/>
          </p:cNvPicPr>
          <p:nvPr/>
        </p:nvPicPr>
        <p:blipFill>
          <a:blip r:embed="rId8"/>
          <a:srcRect/>
          <a:stretch>
            <a:fillRect/>
          </a:stretch>
        </p:blipFill>
        <p:spPr bwMode="auto">
          <a:xfrm>
            <a:off x="2852738" y="2424113"/>
            <a:ext cx="881062" cy="485775"/>
          </a:xfrm>
          <a:prstGeom prst="rect">
            <a:avLst/>
          </a:prstGeom>
          <a:noFill/>
          <a:ln w="9525">
            <a:noFill/>
            <a:miter lim="800000"/>
            <a:headEnd/>
            <a:tailEnd/>
          </a:ln>
        </p:spPr>
      </p:pic>
      <p:pic>
        <p:nvPicPr>
          <p:cNvPr id="26645" name="Picture 21" descr="Antigen-SMTP_bL_r"/>
          <p:cNvPicPr>
            <a:picLocks noChangeAspect="1" noChangeArrowheads="1"/>
          </p:cNvPicPr>
          <p:nvPr/>
        </p:nvPicPr>
        <p:blipFill>
          <a:blip r:embed="rId9"/>
          <a:srcRect/>
          <a:stretch>
            <a:fillRect/>
          </a:stretch>
        </p:blipFill>
        <p:spPr bwMode="auto">
          <a:xfrm>
            <a:off x="2852738" y="3109913"/>
            <a:ext cx="1262062" cy="493712"/>
          </a:xfrm>
          <a:prstGeom prst="rect">
            <a:avLst/>
          </a:prstGeom>
          <a:noFill/>
          <a:ln w="9525">
            <a:noFill/>
            <a:miter lim="800000"/>
            <a:headEnd/>
            <a:tailEnd/>
          </a:ln>
        </p:spPr>
      </p:pic>
      <p:pic>
        <p:nvPicPr>
          <p:cNvPr id="26646" name="Picture 22" descr="AntSpamMgr_bL_r"/>
          <p:cNvPicPr>
            <a:picLocks noChangeAspect="1" noChangeArrowheads="1"/>
          </p:cNvPicPr>
          <p:nvPr/>
        </p:nvPicPr>
        <p:blipFill>
          <a:blip r:embed="rId10"/>
          <a:srcRect/>
          <a:stretch>
            <a:fillRect/>
          </a:stretch>
        </p:blipFill>
        <p:spPr bwMode="auto">
          <a:xfrm>
            <a:off x="2852738" y="3857625"/>
            <a:ext cx="1338262" cy="481013"/>
          </a:xfrm>
          <a:prstGeom prst="rect">
            <a:avLst/>
          </a:prstGeom>
          <a:noFill/>
          <a:ln w="9525">
            <a:noFill/>
            <a:miter lim="800000"/>
            <a:headEnd/>
            <a:tailEnd/>
          </a:ln>
        </p:spPr>
      </p:pic>
      <p:pic>
        <p:nvPicPr>
          <p:cNvPr id="26647" name="Picture 23" descr="FF-secure-shrpt_bL_r"/>
          <p:cNvPicPr>
            <a:picLocks noChangeAspect="1" noChangeArrowheads="1"/>
          </p:cNvPicPr>
          <p:nvPr/>
        </p:nvPicPr>
        <p:blipFill>
          <a:blip r:embed="rId11"/>
          <a:srcRect/>
          <a:stretch>
            <a:fillRect/>
          </a:stretch>
        </p:blipFill>
        <p:spPr bwMode="auto">
          <a:xfrm>
            <a:off x="4495800" y="4481513"/>
            <a:ext cx="1600200" cy="469900"/>
          </a:xfrm>
          <a:prstGeom prst="rect">
            <a:avLst/>
          </a:prstGeom>
          <a:noFill/>
          <a:ln w="9525">
            <a:noFill/>
            <a:miter lim="800000"/>
            <a:headEnd/>
            <a:tailEnd/>
          </a:ln>
        </p:spPr>
      </p:pic>
      <p:pic>
        <p:nvPicPr>
          <p:cNvPr id="26648" name="Picture 24" descr="Forefront-CS_bL_r"/>
          <p:cNvPicPr>
            <a:picLocks noChangeAspect="1" noChangeArrowheads="1"/>
          </p:cNvPicPr>
          <p:nvPr/>
        </p:nvPicPr>
        <p:blipFill>
          <a:blip r:embed="rId12"/>
          <a:srcRect/>
          <a:stretch>
            <a:fillRect/>
          </a:stretch>
        </p:blipFill>
        <p:spPr bwMode="auto">
          <a:xfrm>
            <a:off x="6199188" y="1585913"/>
            <a:ext cx="1066800" cy="500062"/>
          </a:xfrm>
          <a:prstGeom prst="rect">
            <a:avLst/>
          </a:prstGeom>
          <a:noFill/>
          <a:ln w="9525">
            <a:noFill/>
            <a:miter lim="800000"/>
            <a:headEnd/>
            <a:tailEnd/>
          </a:ln>
        </p:spPr>
      </p:pic>
      <p:sp>
        <p:nvSpPr>
          <p:cNvPr id="1718297" name="Text Box 25"/>
          <p:cNvSpPr txBox="1">
            <a:spLocks noChangeArrowheads="1"/>
          </p:cNvSpPr>
          <p:nvPr/>
        </p:nvSpPr>
        <p:spPr bwMode="auto">
          <a:xfrm>
            <a:off x="6203983" y="1142984"/>
            <a:ext cx="2801937" cy="366712"/>
          </a:xfrm>
          <a:prstGeom prst="rect">
            <a:avLst/>
          </a:prstGeom>
          <a:noFill/>
          <a:ln w="28575" algn="ctr">
            <a:noFill/>
            <a:miter lim="800000"/>
            <a:headEnd/>
            <a:tailEnd/>
          </a:ln>
          <a:effectLst/>
        </p:spPr>
        <p:txBody>
          <a:bodyPr wrap="none" anchor="ctr"/>
          <a:lstStyle/>
          <a:p>
            <a:pPr eaLnBrk="0" hangingPunct="0">
              <a:spcBef>
                <a:spcPct val="50000"/>
              </a:spcBef>
              <a:defRPr/>
            </a:pPr>
            <a:r>
              <a:rPr lang="en-US">
                <a:solidFill>
                  <a:schemeClr val="bg2">
                    <a:lumMod val="60000"/>
                    <a:lumOff val="40000"/>
                  </a:schemeClr>
                </a:solidFill>
                <a:latin typeface="Segoe" pitchFamily="34" charset="0"/>
              </a:rPr>
              <a:t>2007+</a:t>
            </a:r>
          </a:p>
        </p:txBody>
      </p:sp>
      <p:grpSp>
        <p:nvGrpSpPr>
          <p:cNvPr id="2" name="Group 27"/>
          <p:cNvGrpSpPr>
            <a:grpSpLocks/>
          </p:cNvGrpSpPr>
          <p:nvPr/>
        </p:nvGrpSpPr>
        <p:grpSpPr bwMode="auto">
          <a:xfrm>
            <a:off x="6199188" y="5942013"/>
            <a:ext cx="1968500" cy="442912"/>
            <a:chOff x="4560" y="3800"/>
            <a:chExt cx="1240" cy="279"/>
          </a:xfrm>
        </p:grpSpPr>
        <p:pic>
          <p:nvPicPr>
            <p:cNvPr id="26656" name="Picture 28" descr="ISAS 2006 log rev"/>
            <p:cNvPicPr>
              <a:picLocks noChangeAspect="1" noChangeArrowheads="1"/>
            </p:cNvPicPr>
            <p:nvPr/>
          </p:nvPicPr>
          <p:blipFill>
            <a:blip r:embed="rId13"/>
            <a:srcRect r="15869"/>
            <a:stretch>
              <a:fillRect/>
            </a:stretch>
          </p:blipFill>
          <p:spPr bwMode="auto">
            <a:xfrm>
              <a:off x="4560" y="3800"/>
              <a:ext cx="977" cy="240"/>
            </a:xfrm>
            <a:prstGeom prst="rect">
              <a:avLst/>
            </a:prstGeom>
            <a:noFill/>
            <a:ln w="9525">
              <a:noFill/>
              <a:miter lim="800000"/>
              <a:headEnd/>
              <a:tailEnd/>
            </a:ln>
          </p:spPr>
        </p:pic>
        <p:sp>
          <p:nvSpPr>
            <p:cNvPr id="1718301" name="Text Box 29"/>
            <p:cNvSpPr txBox="1">
              <a:spLocks noChangeArrowheads="1"/>
            </p:cNvSpPr>
            <p:nvPr/>
          </p:nvSpPr>
          <p:spPr bwMode="auto">
            <a:xfrm>
              <a:off x="5484" y="3915"/>
              <a:ext cx="316" cy="164"/>
            </a:xfrm>
            <a:prstGeom prst="rect">
              <a:avLst/>
            </a:prstGeom>
            <a:noFill/>
            <a:ln w="12700">
              <a:noFill/>
              <a:miter lim="800000"/>
              <a:headEnd/>
              <a:tailEnd/>
            </a:ln>
            <a:effectLst/>
          </p:spPr>
          <p:txBody>
            <a:bodyPr>
              <a:spAutoFit/>
            </a:bodyPr>
            <a:lstStyle/>
            <a:p>
              <a:pPr eaLnBrk="0" hangingPunct="0">
                <a:spcBef>
                  <a:spcPct val="50000"/>
                </a:spcBef>
                <a:defRPr/>
              </a:pPr>
              <a:r>
                <a:rPr lang="en-US" sz="1100" dirty="0">
                  <a:solidFill>
                    <a:schemeClr val="bg1"/>
                  </a:solidFill>
                  <a:effectLst>
                    <a:outerShdw blurRad="38100" dist="38100" dir="2700000" algn="tl">
                      <a:srgbClr val="000000"/>
                    </a:outerShdw>
                  </a:effectLst>
                  <a:latin typeface="Arial" charset="0"/>
                </a:rPr>
                <a:t>2008</a:t>
              </a:r>
            </a:p>
          </p:txBody>
        </p:sp>
      </p:grpSp>
      <p:pic>
        <p:nvPicPr>
          <p:cNvPr id="26651" name="Picture 30" descr="FF-secure-OfcComSvr_bL_r"/>
          <p:cNvPicPr>
            <a:picLocks noChangeAspect="1" noChangeArrowheads="1"/>
          </p:cNvPicPr>
          <p:nvPr/>
        </p:nvPicPr>
        <p:blipFill>
          <a:blip r:embed="rId14"/>
          <a:srcRect/>
          <a:stretch>
            <a:fillRect/>
          </a:stretch>
        </p:blipFill>
        <p:spPr bwMode="auto">
          <a:xfrm>
            <a:off x="6199188" y="5126038"/>
            <a:ext cx="2897187" cy="463550"/>
          </a:xfrm>
          <a:prstGeom prst="rect">
            <a:avLst/>
          </a:prstGeom>
          <a:noFill/>
          <a:ln w="9525">
            <a:noFill/>
            <a:miter lim="800000"/>
            <a:headEnd/>
            <a:tailEnd/>
          </a:ln>
        </p:spPr>
      </p:pic>
      <p:pic>
        <p:nvPicPr>
          <p:cNvPr id="26652" name="Picture 31" descr="sybari"/>
          <p:cNvPicPr>
            <a:picLocks noChangeAspect="1" noChangeArrowheads="1"/>
          </p:cNvPicPr>
          <p:nvPr/>
        </p:nvPicPr>
        <p:blipFill>
          <a:blip r:embed="rId15"/>
          <a:srcRect/>
          <a:stretch>
            <a:fillRect/>
          </a:stretch>
        </p:blipFill>
        <p:spPr bwMode="auto">
          <a:xfrm>
            <a:off x="996950" y="3881438"/>
            <a:ext cx="1470025" cy="361950"/>
          </a:xfrm>
          <a:prstGeom prst="rect">
            <a:avLst/>
          </a:prstGeom>
          <a:noFill/>
          <a:ln w="9525">
            <a:noFill/>
            <a:miter lim="800000"/>
            <a:headEnd/>
            <a:tailEnd/>
          </a:ln>
        </p:spPr>
      </p:pic>
      <p:sp>
        <p:nvSpPr>
          <p:cNvPr id="26653" name="AutoShape 32"/>
          <p:cNvSpPr>
            <a:spLocks/>
          </p:cNvSpPr>
          <p:nvPr/>
        </p:nvSpPr>
        <p:spPr bwMode="auto">
          <a:xfrm>
            <a:off x="4124325" y="2633663"/>
            <a:ext cx="257175" cy="1685925"/>
          </a:xfrm>
          <a:prstGeom prst="rightBrace">
            <a:avLst>
              <a:gd name="adj1" fmla="val 54630"/>
              <a:gd name="adj2" fmla="val 50000"/>
            </a:avLst>
          </a:prstGeom>
          <a:noFill/>
          <a:ln w="19050">
            <a:solidFill>
              <a:schemeClr val="bg1"/>
            </a:solidFill>
            <a:round/>
            <a:headEnd/>
            <a:tailEnd/>
          </a:ln>
        </p:spPr>
        <p:txBody>
          <a:bodyPr wrap="none" anchor="ctr"/>
          <a:lstStyle/>
          <a:p>
            <a:pPr eaLnBrk="0" hangingPunct="0">
              <a:spcBef>
                <a:spcPct val="50000"/>
              </a:spcBef>
            </a:pPr>
            <a:endParaRPr lang="fr-FR"/>
          </a:p>
        </p:txBody>
      </p:sp>
      <p:sp>
        <p:nvSpPr>
          <p:cNvPr id="26654" name="Title 31"/>
          <p:cNvSpPr>
            <a:spLocks noGrp="1"/>
          </p:cNvSpPr>
          <p:nvPr>
            <p:ph type="title"/>
          </p:nvPr>
        </p:nvSpPr>
        <p:spPr/>
        <p:txBody>
          <a:bodyPr/>
          <a:lstStyle/>
          <a:p>
            <a:pPr eaLnBrk="1" hangingPunct="1"/>
            <a:r>
              <a:rPr lang="fr-FR" dirty="0" smtClean="0"/>
              <a:t>La gamme Forefront</a:t>
            </a:r>
          </a:p>
        </p:txBody>
      </p:sp>
      <p:pic>
        <p:nvPicPr>
          <p:cNvPr id="26655" name="Picture 77" descr="6-00295_whalecommunications"/>
          <p:cNvPicPr>
            <a:picLocks noChangeAspect="1" noChangeArrowheads="1"/>
          </p:cNvPicPr>
          <p:nvPr/>
        </p:nvPicPr>
        <p:blipFill>
          <a:blip r:embed="rId16"/>
          <a:srcRect/>
          <a:stretch>
            <a:fillRect/>
          </a:stretch>
        </p:blipFill>
        <p:spPr bwMode="auto">
          <a:xfrm>
            <a:off x="4545013" y="6403975"/>
            <a:ext cx="1406525" cy="454025"/>
          </a:xfrm>
          <a:prstGeom prst="rect">
            <a:avLst/>
          </a:prstGeom>
          <a:noFill/>
          <a:ln w="9525">
            <a:noFill/>
            <a:miter lim="800000"/>
            <a:headEnd/>
            <a:tailEnd/>
          </a:ln>
        </p:spPr>
      </p:pic>
      <p:sp>
        <p:nvSpPr>
          <p:cNvPr id="35" name="Rounded Rectangle 34"/>
          <p:cNvSpPr/>
          <p:nvPr/>
        </p:nvSpPr>
        <p:spPr bwMode="auto">
          <a:xfrm>
            <a:off x="2643174" y="4429132"/>
            <a:ext cx="3714776" cy="642942"/>
          </a:xfrm>
          <a:prstGeom prst="roundRect">
            <a:avLst/>
          </a:prstGeom>
          <a:solidFill>
            <a:srgbClr val="FF0000">
              <a:alpha val="11000"/>
            </a:srgbClr>
          </a:solidFill>
          <a:ln w="2857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1400" b="1"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edge">
                                      <p:cBhvr>
                                        <p:cTn id="7"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fr-FR" dirty="0" smtClean="0"/>
              <a:t>Forefront ou Antigen ?</a:t>
            </a:r>
          </a:p>
        </p:txBody>
      </p:sp>
      <p:sp>
        <p:nvSpPr>
          <p:cNvPr id="19459" name="Content Placeholder 2"/>
          <p:cNvSpPr>
            <a:spLocks noGrp="1"/>
          </p:cNvSpPr>
          <p:nvPr>
            <p:ph idx="1"/>
          </p:nvPr>
        </p:nvSpPr>
        <p:spPr>
          <a:xfrm>
            <a:off x="214282" y="1357298"/>
            <a:ext cx="8893175" cy="4679950"/>
          </a:xfrm>
        </p:spPr>
        <p:txBody>
          <a:bodyPr/>
          <a:lstStyle/>
          <a:p>
            <a:pPr eaLnBrk="1" hangingPunct="1"/>
            <a:r>
              <a:rPr lang="fr-FR" dirty="0" smtClean="0"/>
              <a:t>Forefront Security for SharePoint et Antigen for SharePoint sont des produits de </a:t>
            </a:r>
            <a:r>
              <a:rPr lang="fr-FR" dirty="0" smtClean="0">
                <a:solidFill>
                  <a:srgbClr val="0070C0"/>
                </a:solidFill>
              </a:rPr>
              <a:t>protection antivirale multi-moteurs </a:t>
            </a:r>
            <a:r>
              <a:rPr lang="fr-FR" dirty="0" smtClean="0"/>
              <a:t>pour les bibliothèques de documents SharePoint. </a:t>
            </a:r>
          </a:p>
          <a:p>
            <a:pPr eaLnBrk="1" hangingPunct="1"/>
            <a:r>
              <a:rPr lang="fr-FR" dirty="0" smtClean="0"/>
              <a:t>Quel produit pour quel SharePoint ?</a:t>
            </a:r>
          </a:p>
          <a:p>
            <a:pPr eaLnBrk="1" hangingPunct="1"/>
            <a:endParaRPr lang="fr-FR" dirty="0" smtClean="0"/>
          </a:p>
        </p:txBody>
      </p:sp>
      <p:pic>
        <p:nvPicPr>
          <p:cNvPr id="19460" name="Picture 3" descr="Forefront Security for Sharepoint logo bl.png"/>
          <p:cNvPicPr>
            <a:picLocks noChangeAspect="1"/>
          </p:cNvPicPr>
          <p:nvPr/>
        </p:nvPicPr>
        <p:blipFill>
          <a:blip r:embed="rId3"/>
          <a:srcRect/>
          <a:stretch>
            <a:fillRect/>
          </a:stretch>
        </p:blipFill>
        <p:spPr bwMode="auto">
          <a:xfrm>
            <a:off x="285775" y="5489596"/>
            <a:ext cx="3214687" cy="939800"/>
          </a:xfrm>
          <a:prstGeom prst="rect">
            <a:avLst/>
          </a:prstGeom>
          <a:noFill/>
          <a:ln w="9525">
            <a:noFill/>
            <a:miter lim="800000"/>
            <a:headEnd/>
            <a:tailEnd/>
          </a:ln>
        </p:spPr>
      </p:pic>
      <p:pic>
        <p:nvPicPr>
          <p:cNvPr id="5" name="Picture 4" descr="antigen for sharepoint logo bL.png"/>
          <p:cNvPicPr>
            <a:picLocks noChangeAspect="1"/>
          </p:cNvPicPr>
          <p:nvPr/>
        </p:nvPicPr>
        <p:blipFill>
          <a:blip r:embed="rId4"/>
          <a:stretch>
            <a:fillRect/>
          </a:stretch>
        </p:blipFill>
        <p:spPr>
          <a:xfrm>
            <a:off x="6419486" y="5643578"/>
            <a:ext cx="2081636" cy="785818"/>
          </a:xfrm>
          <a:prstGeom prst="rect">
            <a:avLst/>
          </a:prstGeom>
        </p:spPr>
      </p:pic>
      <p:pic>
        <p:nvPicPr>
          <p:cNvPr id="3074" name="Picture 2" descr="F:\Clip_Installer\DVD_ART\BoxShots_Logos\SharePoint Server 2007\SharePoint Server 2007 logo black v.png"/>
          <p:cNvPicPr>
            <a:picLocks noChangeAspect="1" noChangeArrowheads="1"/>
          </p:cNvPicPr>
          <p:nvPr/>
        </p:nvPicPr>
        <p:blipFill>
          <a:blip r:embed="rId5"/>
          <a:srcRect l="17391"/>
          <a:stretch>
            <a:fillRect/>
          </a:stretch>
        </p:blipFill>
        <p:spPr bwMode="auto">
          <a:xfrm>
            <a:off x="214314" y="3286124"/>
            <a:ext cx="2714612" cy="826473"/>
          </a:xfrm>
          <a:prstGeom prst="rect">
            <a:avLst/>
          </a:prstGeom>
          <a:noFill/>
        </p:spPr>
      </p:pic>
      <p:pic>
        <p:nvPicPr>
          <p:cNvPr id="3076" name="Picture 4" descr="F:\Clip_Installer\DVD_ART\BoxShots_Logos\Sharepoint Services\sharepoint services logo color horiz.png"/>
          <p:cNvPicPr>
            <a:picLocks noChangeAspect="1" noChangeArrowheads="1"/>
          </p:cNvPicPr>
          <p:nvPr/>
        </p:nvPicPr>
        <p:blipFill>
          <a:blip r:embed="rId6"/>
          <a:srcRect l="20834"/>
          <a:stretch>
            <a:fillRect/>
          </a:stretch>
        </p:blipFill>
        <p:spPr bwMode="auto">
          <a:xfrm>
            <a:off x="3214742" y="3357562"/>
            <a:ext cx="2714612" cy="731768"/>
          </a:xfrm>
          <a:prstGeom prst="rect">
            <a:avLst/>
          </a:prstGeom>
          <a:noFill/>
        </p:spPr>
      </p:pic>
      <p:pic>
        <p:nvPicPr>
          <p:cNvPr id="3077" name="Picture 5" descr="F:\Clip_Installer\DVD_ART\BoxShots_Logos\SharePoint Portal Server 2003\SharePoint Portal Server 2003.png"/>
          <p:cNvPicPr>
            <a:picLocks noChangeAspect="1" noChangeArrowheads="1"/>
          </p:cNvPicPr>
          <p:nvPr/>
        </p:nvPicPr>
        <p:blipFill>
          <a:blip r:embed="rId7"/>
          <a:srcRect l="16590"/>
          <a:stretch>
            <a:fillRect/>
          </a:stretch>
        </p:blipFill>
        <p:spPr bwMode="auto">
          <a:xfrm>
            <a:off x="6215074" y="3214686"/>
            <a:ext cx="2873365" cy="912493"/>
          </a:xfrm>
          <a:prstGeom prst="rect">
            <a:avLst/>
          </a:prstGeom>
          <a:noFill/>
        </p:spPr>
      </p:pic>
      <p:sp>
        <p:nvSpPr>
          <p:cNvPr id="11" name="Down Arrow 10"/>
          <p:cNvSpPr/>
          <p:nvPr/>
        </p:nvSpPr>
        <p:spPr bwMode="auto">
          <a:xfrm>
            <a:off x="7000924" y="4198616"/>
            <a:ext cx="714380" cy="1373523"/>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1400" b="1"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12" name="Down Arrow 11"/>
          <p:cNvSpPr/>
          <p:nvPr/>
        </p:nvSpPr>
        <p:spPr bwMode="auto">
          <a:xfrm>
            <a:off x="1214446" y="4198616"/>
            <a:ext cx="714380" cy="1373523"/>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1400" b="1"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grpSp>
        <p:nvGrpSpPr>
          <p:cNvPr id="17" name="Group 16"/>
          <p:cNvGrpSpPr/>
          <p:nvPr/>
        </p:nvGrpSpPr>
        <p:grpSpPr>
          <a:xfrm>
            <a:off x="2372549" y="3988382"/>
            <a:ext cx="714380" cy="1655122"/>
            <a:chOff x="2372549" y="3988382"/>
            <a:chExt cx="714380" cy="1655122"/>
          </a:xfrm>
        </p:grpSpPr>
        <p:sp>
          <p:nvSpPr>
            <p:cNvPr id="13" name="Down Arrow 12"/>
            <p:cNvSpPr/>
            <p:nvPr/>
          </p:nvSpPr>
          <p:spPr bwMode="auto">
            <a:xfrm rot="2361123">
              <a:off x="2372549" y="3988382"/>
              <a:ext cx="714380" cy="165512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1400" b="1"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15" name="TextBox 14"/>
            <p:cNvSpPr txBox="1"/>
            <p:nvPr/>
          </p:nvSpPr>
          <p:spPr>
            <a:xfrm rot="18669048">
              <a:off x="2224644" y="4443426"/>
              <a:ext cx="1207186" cy="400110"/>
            </a:xfrm>
            <a:prstGeom prst="rect">
              <a:avLst/>
            </a:prstGeom>
            <a:noFill/>
          </p:spPr>
          <p:txBody>
            <a:bodyPr wrap="square" rtlCol="0">
              <a:spAutoFit/>
            </a:bodyPr>
            <a:lstStyle/>
            <a:p>
              <a:r>
                <a:rPr lang="fr-FR" sz="1600" dirty="0" smtClean="0">
                  <a:solidFill>
                    <a:schemeClr val="bg2">
                      <a:lumMod val="20000"/>
                      <a:lumOff val="80000"/>
                    </a:schemeClr>
                  </a:solidFill>
                </a:rPr>
                <a:t>Version</a:t>
              </a:r>
              <a:r>
                <a:rPr lang="fr-FR" sz="1600" dirty="0" smtClean="0"/>
                <a:t> </a:t>
              </a:r>
              <a:r>
                <a:rPr lang="fr-FR" sz="2000" dirty="0" smtClean="0">
                  <a:solidFill>
                    <a:srgbClr val="FFFF00"/>
                  </a:solidFill>
                </a:rPr>
                <a:t>3</a:t>
              </a:r>
              <a:endParaRPr lang="fr-FR" sz="2000" dirty="0">
                <a:solidFill>
                  <a:srgbClr val="FFFF00"/>
                </a:solidFill>
              </a:endParaRPr>
            </a:p>
          </p:txBody>
        </p:sp>
      </p:grpSp>
      <p:grpSp>
        <p:nvGrpSpPr>
          <p:cNvPr id="18" name="Group 17"/>
          <p:cNvGrpSpPr/>
          <p:nvPr/>
        </p:nvGrpSpPr>
        <p:grpSpPr>
          <a:xfrm>
            <a:off x="5737946" y="4095180"/>
            <a:ext cx="714380" cy="1619874"/>
            <a:chOff x="5737946" y="4095180"/>
            <a:chExt cx="714380" cy="1619874"/>
          </a:xfrm>
        </p:grpSpPr>
        <p:sp>
          <p:nvSpPr>
            <p:cNvPr id="14" name="Down Arrow 13"/>
            <p:cNvSpPr/>
            <p:nvPr/>
          </p:nvSpPr>
          <p:spPr bwMode="auto">
            <a:xfrm rot="19285017">
              <a:off x="5737946" y="4095180"/>
              <a:ext cx="714380" cy="161987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1400" b="1"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16" name="TextBox 15"/>
            <p:cNvSpPr txBox="1"/>
            <p:nvPr/>
          </p:nvSpPr>
          <p:spPr>
            <a:xfrm rot="3070670">
              <a:off x="5502797" y="4681873"/>
              <a:ext cx="1207186" cy="400110"/>
            </a:xfrm>
            <a:prstGeom prst="rect">
              <a:avLst/>
            </a:prstGeom>
            <a:noFill/>
          </p:spPr>
          <p:txBody>
            <a:bodyPr wrap="square" rtlCol="0">
              <a:spAutoFit/>
            </a:bodyPr>
            <a:lstStyle/>
            <a:p>
              <a:r>
                <a:rPr lang="fr-FR" sz="1600" dirty="0" smtClean="0">
                  <a:solidFill>
                    <a:schemeClr val="bg2">
                      <a:lumMod val="20000"/>
                      <a:lumOff val="80000"/>
                    </a:schemeClr>
                  </a:solidFill>
                </a:rPr>
                <a:t>Version</a:t>
              </a:r>
              <a:r>
                <a:rPr lang="fr-FR" sz="1600" dirty="0" smtClean="0"/>
                <a:t> </a:t>
              </a:r>
              <a:r>
                <a:rPr lang="fr-FR" sz="2000" dirty="0" smtClean="0">
                  <a:solidFill>
                    <a:schemeClr val="bg2"/>
                  </a:solidFill>
                </a:rPr>
                <a:t>2</a:t>
              </a:r>
              <a:endParaRPr lang="fr-FR" sz="1600" dirty="0">
                <a:solidFill>
                  <a:schemeClr val="bg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1946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Nouveautés de Forefront for SharePoint</a:t>
            </a:r>
            <a:endParaRPr lang="fr-FR" dirty="0"/>
          </a:p>
        </p:txBody>
      </p:sp>
      <p:sp>
        <p:nvSpPr>
          <p:cNvPr id="3" name="Content Placeholder 2"/>
          <p:cNvSpPr>
            <a:spLocks noGrp="1"/>
          </p:cNvSpPr>
          <p:nvPr>
            <p:ph idx="1"/>
          </p:nvPr>
        </p:nvSpPr>
        <p:spPr/>
        <p:txBody>
          <a:bodyPr/>
          <a:lstStyle/>
          <a:p>
            <a:r>
              <a:rPr lang="fr-FR" dirty="0" smtClean="0"/>
              <a:t>Version réservée à Microsoft Office SharePoint Server 2007 et WSS 3.0. Pour les version précédentes, utiliser Antigen for SharePoint (ex </a:t>
            </a:r>
            <a:r>
              <a:rPr lang="fr-FR" dirty="0" err="1" smtClean="0"/>
              <a:t>Sybari</a:t>
            </a:r>
            <a:r>
              <a:rPr lang="fr-FR" dirty="0" smtClean="0"/>
              <a:t>). </a:t>
            </a:r>
          </a:p>
          <a:p>
            <a:r>
              <a:rPr lang="fr-FR" dirty="0" smtClean="0"/>
              <a:t>Moteur antimalwares de Microsoft</a:t>
            </a:r>
          </a:p>
          <a:p>
            <a:r>
              <a:rPr lang="fr-FR" dirty="0" smtClean="0"/>
              <a:t>Support de nouveaux formats (.</a:t>
            </a:r>
            <a:r>
              <a:rPr lang="fr-FR" dirty="0" err="1" smtClean="0"/>
              <a:t>xls</a:t>
            </a:r>
            <a:r>
              <a:rPr lang="fr-FR" dirty="0" smtClean="0"/>
              <a:t>, formats Office 2007)</a:t>
            </a:r>
          </a:p>
          <a:p>
            <a:r>
              <a:rPr lang="fr-FR" dirty="0" smtClean="0"/>
              <a:t>Version 64 bits</a:t>
            </a:r>
          </a:p>
          <a:p>
            <a:r>
              <a:rPr lang="fr-FR" dirty="0" smtClean="0"/>
              <a:t>Versions localisées (11 langues dont le français)</a:t>
            </a:r>
          </a:p>
          <a:p>
            <a:r>
              <a:rPr lang="fr-FR" dirty="0" smtClean="0"/>
              <a:t>Analyse de mots clés au sein des documents (y compris dans les archives XML)</a:t>
            </a:r>
          </a:p>
          <a:p>
            <a:r>
              <a:rPr lang="fr-FR" dirty="0" smtClean="0"/>
              <a:t>Support des documents protégés avec IRM (RMS)</a:t>
            </a:r>
          </a:p>
          <a:p>
            <a:endParaRPr lang="fr-FR" dirty="0" smtClean="0"/>
          </a:p>
          <a:p>
            <a:endParaRPr lang="fr-FR" dirty="0" smtClean="0"/>
          </a:p>
          <a:p>
            <a:endParaRPr lang="fr-FR"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smtClean="0"/>
              <a:t>Les moteurs d’analyse antivirus</a:t>
            </a:r>
            <a:endParaRPr lang="fr-FR" dirty="0"/>
          </a:p>
        </p:txBody>
      </p:sp>
      <p:pic>
        <p:nvPicPr>
          <p:cNvPr id="3074" name="Picture 2" descr="E:\documentsITPRO\Présentations publiques\TechDays 2007\Sécurité Sharepoint avec ISA 2006 et Antigen\utiles\Forefront for Sharepoint\install forefront sps 1.PNG"/>
          <p:cNvPicPr>
            <a:picLocks noChangeAspect="1" noChangeArrowheads="1"/>
          </p:cNvPicPr>
          <p:nvPr/>
        </p:nvPicPr>
        <p:blipFill>
          <a:blip r:embed="rId2"/>
          <a:srcRect/>
          <a:stretch>
            <a:fillRect/>
          </a:stretch>
        </p:blipFill>
        <p:spPr bwMode="auto">
          <a:xfrm>
            <a:off x="928662" y="1214422"/>
            <a:ext cx="7000924" cy="526458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1406" y="1725613"/>
            <a:ext cx="9659938" cy="4713288"/>
            <a:chOff x="120" y="1087"/>
            <a:chExt cx="5838" cy="2969"/>
          </a:xfrm>
        </p:grpSpPr>
        <p:sp>
          <p:nvSpPr>
            <p:cNvPr id="152586" name="Rectangle 10"/>
            <p:cNvSpPr>
              <a:spLocks noChangeArrowheads="1"/>
            </p:cNvSpPr>
            <p:nvPr/>
          </p:nvSpPr>
          <p:spPr bwMode="auto">
            <a:xfrm>
              <a:off x="849" y="3261"/>
              <a:ext cx="5109" cy="795"/>
            </a:xfrm>
            <a:prstGeom prst="rect">
              <a:avLst/>
            </a:prstGeom>
            <a:noFill/>
            <a:ln w="12700" algn="ctr">
              <a:noFill/>
              <a:miter lim="800000"/>
              <a:headEnd/>
              <a:tailEnd/>
            </a:ln>
            <a:effectLst/>
          </p:spPr>
          <p:txBody>
            <a:bodyPr>
              <a:spAutoFit/>
            </a:bodyPr>
            <a:lstStyle/>
            <a:p>
              <a:pPr lvl="1">
                <a:defRPr/>
              </a:pPr>
              <a:r>
                <a:rPr lang="fr-FR" dirty="0">
                  <a:latin typeface="Arial" charset="0"/>
                  <a:cs typeface="+mn-cs"/>
                </a:rPr>
                <a:t>Max </a:t>
              </a:r>
              <a:r>
                <a:rPr lang="fr-FR" dirty="0" err="1">
                  <a:latin typeface="Arial" charset="0"/>
                  <a:cs typeface="+mn-cs"/>
                </a:rPr>
                <a:t>Certainty</a:t>
              </a:r>
              <a:r>
                <a:rPr lang="fr-FR" dirty="0">
                  <a:latin typeface="Arial" charset="0"/>
                  <a:cs typeface="+mn-cs"/>
                </a:rPr>
                <a:t>: utilise tous les moteurs (100%) </a:t>
              </a:r>
            </a:p>
            <a:p>
              <a:pPr lvl="1">
                <a:defRPr/>
              </a:pPr>
              <a:r>
                <a:rPr lang="fr-FR" dirty="0" err="1">
                  <a:latin typeface="Arial" charset="0"/>
                  <a:cs typeface="+mn-cs"/>
                </a:rPr>
                <a:t>Favor</a:t>
              </a:r>
              <a:r>
                <a:rPr lang="fr-FR" dirty="0">
                  <a:latin typeface="Arial" charset="0"/>
                  <a:cs typeface="+mn-cs"/>
                </a:rPr>
                <a:t> </a:t>
              </a:r>
              <a:r>
                <a:rPr lang="fr-FR" dirty="0" err="1">
                  <a:latin typeface="Arial" charset="0"/>
                  <a:cs typeface="+mn-cs"/>
                </a:rPr>
                <a:t>Certainty</a:t>
              </a:r>
              <a:r>
                <a:rPr lang="fr-FR" dirty="0">
                  <a:latin typeface="Arial" charset="0"/>
                  <a:cs typeface="+mn-cs"/>
                </a:rPr>
                <a:t>: utilise 75% des moteurs disponibles </a:t>
              </a:r>
            </a:p>
            <a:p>
              <a:pPr lvl="1">
                <a:defRPr/>
              </a:pPr>
              <a:r>
                <a:rPr lang="fr-FR" sz="2000" b="1" dirty="0" err="1">
                  <a:solidFill>
                    <a:schemeClr val="accent1"/>
                  </a:solidFill>
                  <a:latin typeface="Arial" charset="0"/>
                  <a:cs typeface="+mn-cs"/>
                </a:rPr>
                <a:t>Neutral</a:t>
              </a:r>
              <a:r>
                <a:rPr lang="fr-FR" sz="2000" b="1" dirty="0">
                  <a:solidFill>
                    <a:schemeClr val="accent1"/>
                  </a:solidFill>
                  <a:latin typeface="Arial" charset="0"/>
                  <a:cs typeface="+mn-cs"/>
                </a:rPr>
                <a:t>: utilise environ 50% des moteurs disponibles</a:t>
              </a:r>
            </a:p>
            <a:p>
              <a:pPr lvl="1">
                <a:defRPr/>
              </a:pPr>
              <a:r>
                <a:rPr lang="fr-FR" dirty="0" err="1">
                  <a:latin typeface="Arial" charset="0"/>
                  <a:cs typeface="+mn-cs"/>
                </a:rPr>
                <a:t>Favor</a:t>
              </a:r>
              <a:r>
                <a:rPr lang="fr-FR" dirty="0">
                  <a:latin typeface="Arial" charset="0"/>
                  <a:cs typeface="+mn-cs"/>
                </a:rPr>
                <a:t> Performance: utilise 25% des moteurs disponibles</a:t>
              </a:r>
            </a:p>
            <a:p>
              <a:pPr lvl="1">
                <a:defRPr/>
              </a:pPr>
              <a:r>
                <a:rPr lang="fr-FR" dirty="0">
                  <a:latin typeface="Arial" charset="0"/>
                  <a:cs typeface="+mn-cs"/>
                </a:rPr>
                <a:t>Max Performance: utilise un moteur pour chaque scan</a:t>
              </a:r>
            </a:p>
          </p:txBody>
        </p:sp>
        <p:grpSp>
          <p:nvGrpSpPr>
            <p:cNvPr id="3" name="Group 3"/>
            <p:cNvGrpSpPr>
              <a:grpSpLocks/>
            </p:cNvGrpSpPr>
            <p:nvPr/>
          </p:nvGrpSpPr>
          <p:grpSpPr bwMode="auto">
            <a:xfrm>
              <a:off x="120" y="1087"/>
              <a:ext cx="5407" cy="1569"/>
              <a:chOff x="120" y="1087"/>
              <a:chExt cx="5407" cy="1569"/>
            </a:xfrm>
          </p:grpSpPr>
          <p:pic>
            <p:nvPicPr>
              <p:cNvPr id="45081" name="Picture 4" descr="black track"/>
              <p:cNvPicPr>
                <a:picLocks noChangeAspect="1" noChangeArrowheads="1"/>
              </p:cNvPicPr>
              <p:nvPr/>
            </p:nvPicPr>
            <p:blipFill>
              <a:blip r:embed="rId3"/>
              <a:srcRect/>
              <a:stretch>
                <a:fillRect/>
              </a:stretch>
            </p:blipFill>
            <p:spPr bwMode="auto">
              <a:xfrm>
                <a:off x="120" y="2481"/>
                <a:ext cx="5407" cy="175"/>
              </a:xfrm>
              <a:prstGeom prst="rect">
                <a:avLst/>
              </a:prstGeom>
              <a:noFill/>
              <a:ln w="9525">
                <a:noFill/>
                <a:miter lim="800000"/>
                <a:headEnd/>
                <a:tailEnd/>
              </a:ln>
            </p:spPr>
          </p:pic>
          <p:pic>
            <p:nvPicPr>
              <p:cNvPr id="45082" name="Picture 5" descr="stacked 2  large blue oval"/>
              <p:cNvPicPr>
                <a:picLocks noChangeAspect="1" noChangeArrowheads="1"/>
              </p:cNvPicPr>
              <p:nvPr/>
            </p:nvPicPr>
            <p:blipFill>
              <a:blip r:embed="rId4"/>
              <a:srcRect/>
              <a:stretch>
                <a:fillRect/>
              </a:stretch>
            </p:blipFill>
            <p:spPr bwMode="auto">
              <a:xfrm>
                <a:off x="2149" y="1087"/>
                <a:ext cx="1091" cy="469"/>
              </a:xfrm>
              <a:prstGeom prst="rect">
                <a:avLst/>
              </a:prstGeom>
              <a:noFill/>
              <a:ln w="9525">
                <a:noFill/>
                <a:miter lim="800000"/>
                <a:headEnd/>
                <a:tailEnd/>
              </a:ln>
            </p:spPr>
          </p:pic>
          <p:pic>
            <p:nvPicPr>
              <p:cNvPr id="45083" name="Picture 6" descr="stacked 3 large orange oval"/>
              <p:cNvPicPr>
                <a:picLocks noChangeAspect="1" noChangeArrowheads="1"/>
              </p:cNvPicPr>
              <p:nvPr/>
            </p:nvPicPr>
            <p:blipFill>
              <a:blip r:embed="rId5" cstate="print"/>
              <a:srcRect/>
              <a:stretch>
                <a:fillRect/>
              </a:stretch>
            </p:blipFill>
            <p:spPr bwMode="auto">
              <a:xfrm>
                <a:off x="2186" y="1913"/>
                <a:ext cx="1371" cy="539"/>
              </a:xfrm>
              <a:prstGeom prst="rect">
                <a:avLst/>
              </a:prstGeom>
              <a:noFill/>
              <a:ln w="9525">
                <a:noFill/>
                <a:miter lim="800000"/>
                <a:headEnd/>
                <a:tailEnd/>
              </a:ln>
            </p:spPr>
          </p:pic>
          <p:sp>
            <p:nvSpPr>
              <p:cNvPr id="152583" name="Text Box 7"/>
              <p:cNvSpPr txBox="1">
                <a:spLocks noChangeArrowheads="1"/>
              </p:cNvSpPr>
              <p:nvPr/>
            </p:nvSpPr>
            <p:spPr bwMode="auto">
              <a:xfrm>
                <a:off x="2443" y="2106"/>
                <a:ext cx="843" cy="192"/>
              </a:xfrm>
              <a:prstGeom prst="rect">
                <a:avLst/>
              </a:prstGeom>
              <a:noFill/>
              <a:ln w="12700" algn="ctr">
                <a:noFill/>
                <a:miter lim="800000"/>
                <a:headEnd/>
                <a:tailEnd/>
              </a:ln>
              <a:effectLst/>
            </p:spPr>
            <p:txBody>
              <a:bodyPr wrap="none">
                <a:spAutoFit/>
              </a:bodyPr>
              <a:lstStyle/>
              <a:p>
                <a:pPr>
                  <a:defRPr/>
                </a:pPr>
                <a:r>
                  <a:rPr lang="fr-FR" sz="1400" b="1" dirty="0">
                    <a:solidFill>
                      <a:schemeClr val="bg2">
                        <a:lumMod val="20000"/>
                        <a:lumOff val="80000"/>
                      </a:schemeClr>
                    </a:solidFill>
                    <a:latin typeface="Arial" charset="0"/>
                    <a:cs typeface="+mn-cs"/>
                  </a:rPr>
                  <a:t>Scan </a:t>
                </a:r>
                <a:r>
                  <a:rPr lang="fr-FR" sz="1400" b="1" dirty="0" err="1">
                    <a:solidFill>
                      <a:schemeClr val="bg2">
                        <a:lumMod val="20000"/>
                        <a:lumOff val="80000"/>
                      </a:schemeClr>
                    </a:solidFill>
                    <a:latin typeface="Arial" charset="0"/>
                    <a:cs typeface="+mn-cs"/>
                  </a:rPr>
                  <a:t>Engine</a:t>
                </a:r>
                <a:r>
                  <a:rPr lang="fr-FR" sz="1400" b="1" dirty="0">
                    <a:solidFill>
                      <a:schemeClr val="bg2">
                        <a:lumMod val="20000"/>
                        <a:lumOff val="80000"/>
                      </a:schemeClr>
                    </a:solidFill>
                    <a:latin typeface="Arial" charset="0"/>
                    <a:cs typeface="+mn-cs"/>
                  </a:rPr>
                  <a:t> 4</a:t>
                </a:r>
              </a:p>
            </p:txBody>
          </p:sp>
          <p:sp>
            <p:nvSpPr>
              <p:cNvPr id="45086" name="Line 9"/>
              <p:cNvSpPr>
                <a:spLocks noChangeShapeType="1"/>
              </p:cNvSpPr>
              <p:nvPr/>
            </p:nvSpPr>
            <p:spPr bwMode="auto">
              <a:xfrm>
                <a:off x="2756" y="1549"/>
                <a:ext cx="85" cy="368"/>
              </a:xfrm>
              <a:prstGeom prst="line">
                <a:avLst/>
              </a:prstGeom>
              <a:noFill/>
              <a:ln w="28575" cap="rnd">
                <a:solidFill>
                  <a:schemeClr val="tx1"/>
                </a:solidFill>
                <a:prstDash val="sysDot"/>
                <a:round/>
                <a:headEnd/>
                <a:tailEnd/>
              </a:ln>
            </p:spPr>
            <p:txBody>
              <a:bodyPr wrap="none" anchor="ctr"/>
              <a:lstStyle/>
              <a:p>
                <a:endParaRPr lang="fr-FR"/>
              </a:p>
            </p:txBody>
          </p:sp>
          <p:sp>
            <p:nvSpPr>
              <p:cNvPr id="152584" name="Text Box 8"/>
              <p:cNvSpPr txBox="1">
                <a:spLocks noChangeArrowheads="1"/>
              </p:cNvSpPr>
              <p:nvPr/>
            </p:nvSpPr>
            <p:spPr bwMode="auto">
              <a:xfrm>
                <a:off x="2236" y="1208"/>
                <a:ext cx="843" cy="192"/>
              </a:xfrm>
              <a:prstGeom prst="rect">
                <a:avLst/>
              </a:prstGeom>
              <a:noFill/>
              <a:ln w="12700" algn="ctr">
                <a:noFill/>
                <a:miter lim="800000"/>
                <a:headEnd/>
                <a:tailEnd/>
              </a:ln>
              <a:effectLst/>
            </p:spPr>
            <p:txBody>
              <a:bodyPr wrap="none">
                <a:spAutoFit/>
              </a:bodyPr>
              <a:lstStyle/>
              <a:p>
                <a:pPr>
                  <a:defRPr/>
                </a:pPr>
                <a:r>
                  <a:rPr lang="fr-FR" sz="1400" b="1" dirty="0">
                    <a:solidFill>
                      <a:schemeClr val="bg2">
                        <a:lumMod val="20000"/>
                        <a:lumOff val="80000"/>
                      </a:schemeClr>
                    </a:solidFill>
                    <a:latin typeface="Arial" charset="0"/>
                    <a:cs typeface="+mn-cs"/>
                  </a:rPr>
                  <a:t>Scan </a:t>
                </a:r>
                <a:r>
                  <a:rPr lang="fr-FR" sz="1400" b="1" dirty="0" err="1">
                    <a:solidFill>
                      <a:schemeClr val="bg2">
                        <a:lumMod val="20000"/>
                        <a:lumOff val="80000"/>
                      </a:schemeClr>
                    </a:solidFill>
                    <a:latin typeface="Arial" charset="0"/>
                    <a:cs typeface="+mn-cs"/>
                  </a:rPr>
                  <a:t>Engine</a:t>
                </a:r>
                <a:r>
                  <a:rPr lang="fr-FR" sz="1400" b="1" dirty="0">
                    <a:solidFill>
                      <a:schemeClr val="bg2">
                        <a:lumMod val="20000"/>
                        <a:lumOff val="80000"/>
                      </a:schemeClr>
                    </a:solidFill>
                    <a:latin typeface="Arial" charset="0"/>
                    <a:cs typeface="+mn-cs"/>
                  </a:rPr>
                  <a:t> 2</a:t>
                </a:r>
              </a:p>
            </p:txBody>
          </p:sp>
        </p:grpSp>
      </p:grpSp>
      <p:pic>
        <p:nvPicPr>
          <p:cNvPr id="45059" name="Picture 11" descr="small yellow triangle"/>
          <p:cNvPicPr>
            <a:picLocks noChangeAspect="1" noChangeArrowheads="1"/>
          </p:cNvPicPr>
          <p:nvPr/>
        </p:nvPicPr>
        <p:blipFill>
          <a:blip r:embed="rId6"/>
          <a:srcRect/>
          <a:stretch>
            <a:fillRect/>
          </a:stretch>
        </p:blipFill>
        <p:spPr bwMode="auto">
          <a:xfrm>
            <a:off x="3830606" y="4013200"/>
            <a:ext cx="1747838" cy="1147763"/>
          </a:xfrm>
          <a:prstGeom prst="rect">
            <a:avLst/>
          </a:prstGeom>
          <a:noFill/>
          <a:ln w="9525">
            <a:noFill/>
            <a:miter lim="800000"/>
            <a:headEnd/>
            <a:tailEnd/>
          </a:ln>
        </p:spPr>
      </p:pic>
      <p:pic>
        <p:nvPicPr>
          <p:cNvPr id="45060" name="Picture 12" descr="security shield"/>
          <p:cNvPicPr>
            <a:picLocks noChangeAspect="1" noChangeArrowheads="1"/>
          </p:cNvPicPr>
          <p:nvPr/>
        </p:nvPicPr>
        <p:blipFill>
          <a:blip r:embed="rId7"/>
          <a:srcRect/>
          <a:stretch>
            <a:fillRect/>
          </a:stretch>
        </p:blipFill>
        <p:spPr bwMode="auto">
          <a:xfrm>
            <a:off x="504794" y="4381500"/>
            <a:ext cx="1652587" cy="1184275"/>
          </a:xfrm>
          <a:prstGeom prst="rect">
            <a:avLst/>
          </a:prstGeom>
          <a:noFill/>
          <a:ln w="9525">
            <a:noFill/>
            <a:miter lim="800000"/>
            <a:headEnd/>
            <a:tailEnd/>
          </a:ln>
        </p:spPr>
      </p:pic>
      <p:pic>
        <p:nvPicPr>
          <p:cNvPr id="45061" name="Picture 13" descr="performance shield"/>
          <p:cNvPicPr>
            <a:picLocks noChangeAspect="1" noChangeArrowheads="1"/>
          </p:cNvPicPr>
          <p:nvPr/>
        </p:nvPicPr>
        <p:blipFill>
          <a:blip r:embed="rId8"/>
          <a:srcRect/>
          <a:stretch>
            <a:fillRect/>
          </a:stretch>
        </p:blipFill>
        <p:spPr bwMode="auto">
          <a:xfrm>
            <a:off x="7572344" y="4418013"/>
            <a:ext cx="1589087" cy="1139825"/>
          </a:xfrm>
          <a:prstGeom prst="rect">
            <a:avLst/>
          </a:prstGeom>
          <a:noFill/>
          <a:ln w="9525">
            <a:noFill/>
            <a:miter lim="800000"/>
            <a:headEnd/>
            <a:tailEnd/>
          </a:ln>
        </p:spPr>
      </p:pic>
      <p:sp>
        <p:nvSpPr>
          <p:cNvPr id="152605" name="Text Box 29"/>
          <p:cNvSpPr txBox="1">
            <a:spLocks noChangeArrowheads="1"/>
          </p:cNvSpPr>
          <p:nvPr/>
        </p:nvSpPr>
        <p:spPr bwMode="auto">
          <a:xfrm>
            <a:off x="5715008" y="1866900"/>
            <a:ext cx="3349625" cy="1311275"/>
          </a:xfrm>
          <a:prstGeom prst="rect">
            <a:avLst/>
          </a:prstGeom>
          <a:noFill/>
          <a:ln w="12700" algn="ctr">
            <a:noFill/>
            <a:miter lim="800000"/>
            <a:headEnd/>
            <a:tailEnd/>
          </a:ln>
          <a:effectLst/>
        </p:spPr>
        <p:txBody>
          <a:bodyPr>
            <a:spAutoFit/>
          </a:bodyPr>
          <a:lstStyle/>
          <a:p>
            <a:pPr>
              <a:spcBef>
                <a:spcPct val="50000"/>
              </a:spcBef>
              <a:defRPr/>
            </a:pPr>
            <a:r>
              <a:rPr lang="fr-FR" sz="2000" b="1" dirty="0">
                <a:latin typeface="Arial" charset="0"/>
                <a:cs typeface="+mn-cs"/>
              </a:rPr>
              <a:t>*  Les moteurs utilisés ne sont pas toujours les mêmes. Ils sont désignés dynamiquement.</a:t>
            </a:r>
          </a:p>
        </p:txBody>
      </p:sp>
      <p:sp>
        <p:nvSpPr>
          <p:cNvPr id="152606" name="Rectangle 30"/>
          <p:cNvSpPr>
            <a:spLocks noGrp="1" noChangeArrowheads="1"/>
          </p:cNvSpPr>
          <p:nvPr>
            <p:ph type="title"/>
          </p:nvPr>
        </p:nvSpPr>
        <p:spPr/>
        <p:txBody>
          <a:bodyPr/>
          <a:lstStyle/>
          <a:p>
            <a:r>
              <a:rPr lang="fr-FR" smtClean="0"/>
              <a:t>Gestionnaire de moteurs - Option Bias</a:t>
            </a:r>
            <a:endParaRPr lang="en-US" dirty="0" smtClean="0"/>
          </a:p>
        </p:txBody>
      </p:sp>
      <p:grpSp>
        <p:nvGrpSpPr>
          <p:cNvPr id="4" name="Group 14"/>
          <p:cNvGrpSpPr>
            <a:grpSpLocks/>
          </p:cNvGrpSpPr>
          <p:nvPr/>
        </p:nvGrpSpPr>
        <p:grpSpPr bwMode="auto">
          <a:xfrm>
            <a:off x="142844" y="1740746"/>
            <a:ext cx="8906793" cy="4664505"/>
            <a:chOff x="-250" y="1007"/>
            <a:chExt cx="5407" cy="3072"/>
          </a:xfrm>
        </p:grpSpPr>
        <p:sp>
          <p:nvSpPr>
            <p:cNvPr id="152604" name="Rectangle 28"/>
            <p:cNvSpPr>
              <a:spLocks noChangeArrowheads="1"/>
            </p:cNvSpPr>
            <p:nvPr/>
          </p:nvSpPr>
          <p:spPr bwMode="auto">
            <a:xfrm>
              <a:off x="444" y="3248"/>
              <a:ext cx="4229" cy="831"/>
            </a:xfrm>
            <a:prstGeom prst="rect">
              <a:avLst/>
            </a:prstGeom>
            <a:noFill/>
            <a:ln w="12700" algn="ctr">
              <a:noFill/>
              <a:miter lim="800000"/>
              <a:headEnd/>
              <a:tailEnd/>
            </a:ln>
            <a:effectLst/>
          </p:spPr>
          <p:txBody>
            <a:bodyPr>
              <a:spAutoFit/>
            </a:bodyPr>
            <a:lstStyle/>
            <a:p>
              <a:pPr lvl="1">
                <a:defRPr/>
              </a:pPr>
              <a:r>
                <a:rPr lang="fr-FR" sz="2000" b="1" dirty="0">
                  <a:solidFill>
                    <a:schemeClr val="accent1"/>
                  </a:solidFill>
                  <a:latin typeface="Arial" charset="0"/>
                  <a:cs typeface="+mn-cs"/>
                </a:rPr>
                <a:t>Max </a:t>
              </a:r>
              <a:r>
                <a:rPr lang="fr-FR" sz="2000" b="1" dirty="0" err="1">
                  <a:solidFill>
                    <a:schemeClr val="accent1"/>
                  </a:solidFill>
                  <a:latin typeface="Arial" charset="0"/>
                  <a:cs typeface="+mn-cs"/>
                </a:rPr>
                <a:t>Certainty</a:t>
              </a:r>
              <a:r>
                <a:rPr lang="fr-FR" sz="2000" b="1" dirty="0">
                  <a:solidFill>
                    <a:schemeClr val="accent1"/>
                  </a:solidFill>
                  <a:latin typeface="Arial" charset="0"/>
                  <a:cs typeface="+mn-cs"/>
                </a:rPr>
                <a:t>: utilise tous les moteurs (100%)</a:t>
              </a:r>
              <a:r>
                <a:rPr lang="fr-FR" dirty="0">
                  <a:solidFill>
                    <a:schemeClr val="tx2"/>
                  </a:solidFill>
                  <a:latin typeface="Arial" charset="0"/>
                  <a:cs typeface="+mn-cs"/>
                </a:rPr>
                <a:t> </a:t>
              </a:r>
            </a:p>
            <a:p>
              <a:pPr lvl="1">
                <a:defRPr/>
              </a:pPr>
              <a:r>
                <a:rPr lang="fr-FR" dirty="0" err="1">
                  <a:latin typeface="Arial" charset="0"/>
                  <a:cs typeface="+mn-cs"/>
                </a:rPr>
                <a:t>Favor</a:t>
              </a:r>
              <a:r>
                <a:rPr lang="fr-FR" dirty="0">
                  <a:latin typeface="Arial" charset="0"/>
                  <a:cs typeface="+mn-cs"/>
                </a:rPr>
                <a:t> </a:t>
              </a:r>
              <a:r>
                <a:rPr lang="fr-FR" dirty="0" err="1">
                  <a:latin typeface="Arial" charset="0"/>
                  <a:cs typeface="+mn-cs"/>
                </a:rPr>
                <a:t>Certainty</a:t>
              </a:r>
              <a:r>
                <a:rPr lang="fr-FR" dirty="0">
                  <a:latin typeface="Arial" charset="0"/>
                  <a:cs typeface="+mn-cs"/>
                </a:rPr>
                <a:t>: utilise 75% des moteurs disponibles </a:t>
              </a:r>
            </a:p>
            <a:p>
              <a:pPr lvl="1">
                <a:defRPr/>
              </a:pPr>
              <a:r>
                <a:rPr lang="fr-FR" dirty="0" err="1">
                  <a:latin typeface="Arial" charset="0"/>
                  <a:cs typeface="+mn-cs"/>
                </a:rPr>
                <a:t>Neutral</a:t>
              </a:r>
              <a:r>
                <a:rPr lang="fr-FR" dirty="0">
                  <a:latin typeface="Arial" charset="0"/>
                  <a:cs typeface="+mn-cs"/>
                </a:rPr>
                <a:t>: utilise environ 50% des moteurs disponibles</a:t>
              </a:r>
              <a:r>
                <a:rPr lang="fr-FR" b="1" dirty="0">
                  <a:latin typeface="Arial" charset="0"/>
                  <a:cs typeface="+mn-cs"/>
                </a:rPr>
                <a:t> </a:t>
              </a:r>
              <a:endParaRPr lang="fr-FR" dirty="0">
                <a:latin typeface="Arial" charset="0"/>
                <a:cs typeface="+mn-cs"/>
              </a:endParaRPr>
            </a:p>
            <a:p>
              <a:pPr lvl="1">
                <a:defRPr/>
              </a:pPr>
              <a:r>
                <a:rPr lang="fr-FR" dirty="0" err="1">
                  <a:latin typeface="Arial" charset="0"/>
                  <a:cs typeface="+mn-cs"/>
                </a:rPr>
                <a:t>Favor</a:t>
              </a:r>
              <a:r>
                <a:rPr lang="fr-FR" dirty="0">
                  <a:latin typeface="Arial" charset="0"/>
                  <a:cs typeface="+mn-cs"/>
                </a:rPr>
                <a:t> Performance: utilise 25% des moteurs disponibles</a:t>
              </a:r>
              <a:r>
                <a:rPr lang="fr-FR" b="1" dirty="0">
                  <a:latin typeface="Arial" charset="0"/>
                  <a:cs typeface="+mn-cs"/>
                </a:rPr>
                <a:t> </a:t>
              </a:r>
              <a:endParaRPr lang="fr-FR" dirty="0">
                <a:latin typeface="Arial" charset="0"/>
                <a:cs typeface="+mn-cs"/>
              </a:endParaRPr>
            </a:p>
            <a:p>
              <a:pPr lvl="1">
                <a:defRPr/>
              </a:pPr>
              <a:r>
                <a:rPr lang="fr-FR" dirty="0">
                  <a:latin typeface="Arial" charset="0"/>
                  <a:cs typeface="+mn-cs"/>
                </a:rPr>
                <a:t>Max Performance: utilise un moteur pour chaque scan</a:t>
              </a:r>
            </a:p>
          </p:txBody>
        </p:sp>
        <p:grpSp>
          <p:nvGrpSpPr>
            <p:cNvPr id="5" name="Group 15"/>
            <p:cNvGrpSpPr>
              <a:grpSpLocks/>
            </p:cNvGrpSpPr>
            <p:nvPr/>
          </p:nvGrpSpPr>
          <p:grpSpPr bwMode="auto">
            <a:xfrm>
              <a:off x="-250" y="1007"/>
              <a:ext cx="5407" cy="1646"/>
              <a:chOff x="-250" y="1034"/>
              <a:chExt cx="5407" cy="1646"/>
            </a:xfrm>
          </p:grpSpPr>
          <p:grpSp>
            <p:nvGrpSpPr>
              <p:cNvPr id="6" name="Group 16"/>
              <p:cNvGrpSpPr>
                <a:grpSpLocks/>
              </p:cNvGrpSpPr>
              <p:nvPr/>
            </p:nvGrpSpPr>
            <p:grpSpPr bwMode="auto">
              <a:xfrm>
                <a:off x="0" y="1034"/>
                <a:ext cx="2628" cy="1463"/>
                <a:chOff x="3132" y="922"/>
                <a:chExt cx="2628" cy="1463"/>
              </a:xfrm>
            </p:grpSpPr>
            <p:pic>
              <p:nvPicPr>
                <p:cNvPr id="45069" name="Picture 17" descr="4 connected ovals"/>
                <p:cNvPicPr>
                  <a:picLocks noChangeAspect="1" noChangeArrowheads="1"/>
                </p:cNvPicPr>
                <p:nvPr/>
              </p:nvPicPr>
              <p:blipFill>
                <a:blip r:embed="rId9"/>
                <a:srcRect/>
                <a:stretch>
                  <a:fillRect/>
                </a:stretch>
              </p:blipFill>
              <p:spPr bwMode="auto">
                <a:xfrm>
                  <a:off x="3132" y="922"/>
                  <a:ext cx="2628" cy="1463"/>
                </a:xfrm>
                <a:prstGeom prst="rect">
                  <a:avLst/>
                </a:prstGeom>
                <a:noFill/>
                <a:ln w="9525" cap="rnd">
                  <a:noFill/>
                  <a:prstDash val="sysDot"/>
                  <a:miter lim="800000"/>
                  <a:headEnd/>
                  <a:tailEnd/>
                </a:ln>
              </p:spPr>
            </p:pic>
            <p:pic>
              <p:nvPicPr>
                <p:cNvPr id="45070" name="Picture 18" descr="stacked 2  large blue oval"/>
                <p:cNvPicPr>
                  <a:picLocks noChangeAspect="1" noChangeArrowheads="1"/>
                </p:cNvPicPr>
                <p:nvPr/>
              </p:nvPicPr>
              <p:blipFill>
                <a:blip r:embed="rId10"/>
                <a:srcRect/>
                <a:stretch>
                  <a:fillRect/>
                </a:stretch>
              </p:blipFill>
              <p:spPr bwMode="auto">
                <a:xfrm>
                  <a:off x="3765" y="975"/>
                  <a:ext cx="1091" cy="469"/>
                </a:xfrm>
                <a:prstGeom prst="rect">
                  <a:avLst/>
                </a:prstGeom>
                <a:noFill/>
                <a:ln w="9525">
                  <a:noFill/>
                  <a:miter lim="800000"/>
                  <a:headEnd/>
                  <a:tailEnd/>
                </a:ln>
              </p:spPr>
            </p:pic>
            <p:pic>
              <p:nvPicPr>
                <p:cNvPr id="45071" name="Picture 19" descr="stacked 1 large green ovall"/>
                <p:cNvPicPr>
                  <a:picLocks noChangeAspect="1" noChangeArrowheads="1"/>
                </p:cNvPicPr>
                <p:nvPr/>
              </p:nvPicPr>
              <p:blipFill>
                <a:blip r:embed="rId11"/>
                <a:srcRect/>
                <a:stretch>
                  <a:fillRect/>
                </a:stretch>
              </p:blipFill>
              <p:spPr bwMode="auto">
                <a:xfrm>
                  <a:off x="3171" y="1372"/>
                  <a:ext cx="1098" cy="510"/>
                </a:xfrm>
                <a:prstGeom prst="rect">
                  <a:avLst/>
                </a:prstGeom>
                <a:noFill/>
                <a:ln w="9525">
                  <a:noFill/>
                  <a:miter lim="800000"/>
                  <a:headEnd/>
                  <a:tailEnd/>
                </a:ln>
              </p:spPr>
            </p:pic>
            <p:pic>
              <p:nvPicPr>
                <p:cNvPr id="45072" name="Picture 20" descr="stacked 3 large orange oval"/>
                <p:cNvPicPr>
                  <a:picLocks noChangeAspect="1" noChangeArrowheads="1"/>
                </p:cNvPicPr>
                <p:nvPr/>
              </p:nvPicPr>
              <p:blipFill>
                <a:blip r:embed="rId12"/>
                <a:srcRect/>
                <a:stretch>
                  <a:fillRect/>
                </a:stretch>
              </p:blipFill>
              <p:spPr bwMode="auto">
                <a:xfrm>
                  <a:off x="3848" y="1801"/>
                  <a:ext cx="1371" cy="539"/>
                </a:xfrm>
                <a:prstGeom prst="rect">
                  <a:avLst/>
                </a:prstGeom>
                <a:noFill/>
                <a:ln w="9525">
                  <a:noFill/>
                  <a:miter lim="800000"/>
                  <a:headEnd/>
                  <a:tailEnd/>
                </a:ln>
              </p:spPr>
            </p:pic>
            <p:sp>
              <p:nvSpPr>
                <p:cNvPr id="152597" name="Text Box 21"/>
                <p:cNvSpPr txBox="1">
                  <a:spLocks noChangeArrowheads="1"/>
                </p:cNvSpPr>
                <p:nvPr/>
              </p:nvSpPr>
              <p:spPr bwMode="auto">
                <a:xfrm>
                  <a:off x="3283" y="1529"/>
                  <a:ext cx="847" cy="201"/>
                </a:xfrm>
                <a:prstGeom prst="rect">
                  <a:avLst/>
                </a:prstGeom>
                <a:noFill/>
                <a:ln w="12700" algn="ctr">
                  <a:noFill/>
                  <a:miter lim="800000"/>
                  <a:headEnd/>
                  <a:tailEnd/>
                </a:ln>
                <a:effectLst/>
              </p:spPr>
              <p:txBody>
                <a:bodyPr wrap="none">
                  <a:spAutoFit/>
                </a:bodyPr>
                <a:lstStyle/>
                <a:p>
                  <a:pPr>
                    <a:defRPr/>
                  </a:pPr>
                  <a:r>
                    <a:rPr lang="fr-FR" sz="1400" b="1" dirty="0">
                      <a:solidFill>
                        <a:schemeClr val="bg2">
                          <a:lumMod val="20000"/>
                          <a:lumOff val="80000"/>
                        </a:schemeClr>
                      </a:solidFill>
                      <a:latin typeface="Arial" charset="0"/>
                      <a:cs typeface="+mn-cs"/>
                    </a:rPr>
                    <a:t>Scan </a:t>
                  </a:r>
                  <a:r>
                    <a:rPr lang="fr-FR" sz="1400" b="1" dirty="0" err="1">
                      <a:solidFill>
                        <a:schemeClr val="bg2">
                          <a:lumMod val="20000"/>
                          <a:lumOff val="80000"/>
                        </a:schemeClr>
                      </a:solidFill>
                      <a:latin typeface="Arial" charset="0"/>
                      <a:cs typeface="+mn-cs"/>
                    </a:rPr>
                    <a:t>Engine</a:t>
                  </a:r>
                  <a:r>
                    <a:rPr lang="fr-FR" sz="1400" b="1" dirty="0">
                      <a:solidFill>
                        <a:schemeClr val="bg2">
                          <a:lumMod val="20000"/>
                          <a:lumOff val="80000"/>
                        </a:schemeClr>
                      </a:solidFill>
                      <a:latin typeface="Arial" charset="0"/>
                      <a:cs typeface="+mn-cs"/>
                    </a:rPr>
                    <a:t> 1</a:t>
                  </a:r>
                </a:p>
              </p:txBody>
            </p:sp>
            <p:sp>
              <p:nvSpPr>
                <p:cNvPr id="152598" name="Text Box 22"/>
                <p:cNvSpPr txBox="1">
                  <a:spLocks noChangeArrowheads="1"/>
                </p:cNvSpPr>
                <p:nvPr/>
              </p:nvSpPr>
              <p:spPr bwMode="auto">
                <a:xfrm>
                  <a:off x="4105" y="1994"/>
                  <a:ext cx="847" cy="201"/>
                </a:xfrm>
                <a:prstGeom prst="rect">
                  <a:avLst/>
                </a:prstGeom>
                <a:noFill/>
                <a:ln w="12700" algn="ctr">
                  <a:noFill/>
                  <a:miter lim="800000"/>
                  <a:headEnd/>
                  <a:tailEnd/>
                </a:ln>
                <a:effectLst/>
              </p:spPr>
              <p:txBody>
                <a:bodyPr wrap="none">
                  <a:spAutoFit/>
                </a:bodyPr>
                <a:lstStyle/>
                <a:p>
                  <a:pPr>
                    <a:defRPr/>
                  </a:pPr>
                  <a:r>
                    <a:rPr lang="fr-FR" sz="1400" b="1" dirty="0">
                      <a:solidFill>
                        <a:schemeClr val="bg2">
                          <a:lumMod val="20000"/>
                          <a:lumOff val="80000"/>
                        </a:schemeClr>
                      </a:solidFill>
                      <a:latin typeface="Arial" charset="0"/>
                      <a:cs typeface="+mn-cs"/>
                    </a:rPr>
                    <a:t>Scan </a:t>
                  </a:r>
                  <a:r>
                    <a:rPr lang="fr-FR" sz="1400" b="1" dirty="0" err="1">
                      <a:solidFill>
                        <a:schemeClr val="bg2">
                          <a:lumMod val="20000"/>
                          <a:lumOff val="80000"/>
                        </a:schemeClr>
                      </a:solidFill>
                      <a:latin typeface="Arial" charset="0"/>
                      <a:cs typeface="+mn-cs"/>
                    </a:rPr>
                    <a:t>Engine</a:t>
                  </a:r>
                  <a:r>
                    <a:rPr lang="fr-FR" sz="1400" b="1" dirty="0">
                      <a:solidFill>
                        <a:schemeClr val="bg2">
                          <a:lumMod val="20000"/>
                          <a:lumOff val="80000"/>
                        </a:schemeClr>
                      </a:solidFill>
                      <a:latin typeface="Arial" charset="0"/>
                      <a:cs typeface="+mn-cs"/>
                    </a:rPr>
                    <a:t> 4</a:t>
                  </a:r>
                </a:p>
              </p:txBody>
            </p:sp>
            <p:sp>
              <p:nvSpPr>
                <p:cNvPr id="152599" name="Text Box 23"/>
                <p:cNvSpPr txBox="1">
                  <a:spLocks noChangeArrowheads="1"/>
                </p:cNvSpPr>
                <p:nvPr/>
              </p:nvSpPr>
              <p:spPr bwMode="auto">
                <a:xfrm>
                  <a:off x="3890" y="1096"/>
                  <a:ext cx="848" cy="201"/>
                </a:xfrm>
                <a:prstGeom prst="rect">
                  <a:avLst/>
                </a:prstGeom>
                <a:noFill/>
                <a:ln w="12700" algn="ctr">
                  <a:noFill/>
                  <a:miter lim="800000"/>
                  <a:headEnd/>
                  <a:tailEnd/>
                </a:ln>
                <a:effectLst/>
              </p:spPr>
              <p:txBody>
                <a:bodyPr wrap="none">
                  <a:spAutoFit/>
                </a:bodyPr>
                <a:lstStyle/>
                <a:p>
                  <a:pPr>
                    <a:defRPr/>
                  </a:pPr>
                  <a:r>
                    <a:rPr lang="fr-FR" sz="1400" b="1" dirty="0">
                      <a:solidFill>
                        <a:schemeClr val="bg2">
                          <a:lumMod val="20000"/>
                          <a:lumOff val="80000"/>
                        </a:schemeClr>
                      </a:solidFill>
                      <a:latin typeface="Arial" charset="0"/>
                      <a:cs typeface="+mn-cs"/>
                    </a:rPr>
                    <a:t>Scan </a:t>
                  </a:r>
                  <a:r>
                    <a:rPr lang="fr-FR" sz="1400" b="1" dirty="0" err="1">
                      <a:solidFill>
                        <a:schemeClr val="bg2">
                          <a:lumMod val="20000"/>
                          <a:lumOff val="80000"/>
                        </a:schemeClr>
                      </a:solidFill>
                      <a:latin typeface="Arial" charset="0"/>
                      <a:cs typeface="+mn-cs"/>
                    </a:rPr>
                    <a:t>Engine</a:t>
                  </a:r>
                  <a:r>
                    <a:rPr lang="fr-FR" sz="1400" b="1" dirty="0">
                      <a:solidFill>
                        <a:schemeClr val="bg2">
                          <a:lumMod val="20000"/>
                          <a:lumOff val="80000"/>
                        </a:schemeClr>
                      </a:solidFill>
                      <a:latin typeface="Arial" charset="0"/>
                      <a:cs typeface="+mn-cs"/>
                    </a:rPr>
                    <a:t> 2</a:t>
                  </a:r>
                </a:p>
              </p:txBody>
            </p:sp>
            <p:sp>
              <p:nvSpPr>
                <p:cNvPr id="152600" name="Text Box 24"/>
                <p:cNvSpPr txBox="1">
                  <a:spLocks noChangeArrowheads="1"/>
                </p:cNvSpPr>
                <p:nvPr/>
              </p:nvSpPr>
              <p:spPr bwMode="auto">
                <a:xfrm>
                  <a:off x="4758" y="1455"/>
                  <a:ext cx="847" cy="201"/>
                </a:xfrm>
                <a:prstGeom prst="rect">
                  <a:avLst/>
                </a:prstGeom>
                <a:noFill/>
                <a:ln w="12700" algn="ctr">
                  <a:noFill/>
                  <a:miter lim="800000"/>
                  <a:headEnd/>
                  <a:tailEnd/>
                </a:ln>
                <a:effectLst/>
              </p:spPr>
              <p:txBody>
                <a:bodyPr wrap="none">
                  <a:spAutoFit/>
                </a:bodyPr>
                <a:lstStyle/>
                <a:p>
                  <a:pPr>
                    <a:defRPr/>
                  </a:pPr>
                  <a:r>
                    <a:rPr lang="fr-FR" sz="1400" b="1" dirty="0">
                      <a:solidFill>
                        <a:schemeClr val="bg2">
                          <a:lumMod val="20000"/>
                          <a:lumOff val="80000"/>
                        </a:schemeClr>
                      </a:solidFill>
                      <a:latin typeface="Arial" charset="0"/>
                      <a:cs typeface="+mn-cs"/>
                    </a:rPr>
                    <a:t>Scan </a:t>
                  </a:r>
                  <a:r>
                    <a:rPr lang="fr-FR" sz="1400" b="1" dirty="0" err="1">
                      <a:solidFill>
                        <a:schemeClr val="bg2">
                          <a:lumMod val="20000"/>
                          <a:lumOff val="80000"/>
                        </a:schemeClr>
                      </a:solidFill>
                      <a:latin typeface="Arial" charset="0"/>
                      <a:cs typeface="+mn-cs"/>
                    </a:rPr>
                    <a:t>Engine</a:t>
                  </a:r>
                  <a:r>
                    <a:rPr lang="fr-FR" sz="1400" b="1" dirty="0">
                      <a:solidFill>
                        <a:schemeClr val="bg2">
                          <a:lumMod val="20000"/>
                          <a:lumOff val="80000"/>
                        </a:schemeClr>
                      </a:solidFill>
                      <a:latin typeface="Arial" charset="0"/>
                      <a:cs typeface="+mn-cs"/>
                    </a:rPr>
                    <a:t> 3</a:t>
                  </a:r>
                </a:p>
              </p:txBody>
            </p:sp>
            <p:sp>
              <p:nvSpPr>
                <p:cNvPr id="45077" name="Line 25"/>
                <p:cNvSpPr>
                  <a:spLocks noChangeShapeType="1"/>
                </p:cNvSpPr>
                <p:nvPr/>
              </p:nvSpPr>
              <p:spPr bwMode="auto">
                <a:xfrm>
                  <a:off x="4418" y="1437"/>
                  <a:ext cx="85" cy="368"/>
                </a:xfrm>
                <a:prstGeom prst="line">
                  <a:avLst/>
                </a:prstGeom>
                <a:noFill/>
                <a:ln w="28575" cap="rnd">
                  <a:solidFill>
                    <a:schemeClr val="tx1"/>
                  </a:solidFill>
                  <a:prstDash val="sysDot"/>
                  <a:round/>
                  <a:headEnd/>
                  <a:tailEnd/>
                </a:ln>
              </p:spPr>
              <p:txBody>
                <a:bodyPr wrap="none" anchor="ctr"/>
                <a:lstStyle/>
                <a:p>
                  <a:endParaRPr lang="fr-FR"/>
                </a:p>
              </p:txBody>
            </p:sp>
            <p:sp>
              <p:nvSpPr>
                <p:cNvPr id="45078" name="Line 26"/>
                <p:cNvSpPr>
                  <a:spLocks noChangeShapeType="1"/>
                </p:cNvSpPr>
                <p:nvPr/>
              </p:nvSpPr>
              <p:spPr bwMode="auto">
                <a:xfrm flipV="1">
                  <a:off x="4240" y="1598"/>
                  <a:ext cx="453" cy="37"/>
                </a:xfrm>
                <a:prstGeom prst="line">
                  <a:avLst/>
                </a:prstGeom>
                <a:noFill/>
                <a:ln w="28575" cap="rnd">
                  <a:solidFill>
                    <a:schemeClr val="tx1"/>
                  </a:solidFill>
                  <a:prstDash val="sysDot"/>
                  <a:round/>
                  <a:headEnd/>
                  <a:tailEnd/>
                </a:ln>
              </p:spPr>
              <p:txBody>
                <a:bodyPr wrap="none" anchor="ctr"/>
                <a:lstStyle/>
                <a:p>
                  <a:endParaRPr lang="fr-FR"/>
                </a:p>
              </p:txBody>
            </p:sp>
          </p:grpSp>
          <p:pic>
            <p:nvPicPr>
              <p:cNvPr id="45068" name="Picture 27" descr="black track"/>
              <p:cNvPicPr>
                <a:picLocks noChangeAspect="1" noChangeArrowheads="1"/>
              </p:cNvPicPr>
              <p:nvPr/>
            </p:nvPicPr>
            <p:blipFill>
              <a:blip r:embed="rId3"/>
              <a:srcRect/>
              <a:stretch>
                <a:fillRect/>
              </a:stretch>
            </p:blipFill>
            <p:spPr bwMode="auto">
              <a:xfrm rot="21456097">
                <a:off x="-250" y="2505"/>
                <a:ext cx="5407" cy="175"/>
              </a:xfrm>
              <a:prstGeom prst="rect">
                <a:avLst/>
              </a:prstGeom>
              <a:noFill/>
              <a:ln w="9525">
                <a:noFill/>
                <a:miter lim="800000"/>
                <a:headEnd/>
                <a:tailEnd/>
              </a:ln>
            </p:spPr>
          </p:pic>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title"/>
          </p:nvPr>
        </p:nvSpPr>
        <p:spPr/>
        <p:txBody>
          <a:bodyPr/>
          <a:lstStyle/>
          <a:p>
            <a:r>
              <a:rPr lang="fr-FR" dirty="0" smtClean="0"/>
              <a:t>Contrôle de contenu</a:t>
            </a:r>
          </a:p>
        </p:txBody>
      </p:sp>
      <p:sp>
        <p:nvSpPr>
          <p:cNvPr id="154626" name="Rectangle 2"/>
          <p:cNvSpPr>
            <a:spLocks noGrp="1" noChangeArrowheads="1"/>
          </p:cNvSpPr>
          <p:nvPr>
            <p:ph type="body" idx="1"/>
          </p:nvPr>
        </p:nvSpPr>
        <p:spPr/>
        <p:txBody>
          <a:bodyPr/>
          <a:lstStyle/>
          <a:p>
            <a:r>
              <a:rPr lang="fr-FR" dirty="0" smtClean="0"/>
              <a:t>Le filtrage de pièces jointes bloque de manière proactive les types de fichiers potentiellement dangereux </a:t>
            </a:r>
          </a:p>
          <a:p>
            <a:pPr lvl="1"/>
            <a:endParaRPr lang="fr-FR" sz="1800" dirty="0" smtClean="0"/>
          </a:p>
          <a:p>
            <a:pPr lvl="1"/>
            <a:r>
              <a:rPr lang="fr-FR" sz="1800" dirty="0" smtClean="0"/>
              <a:t>Bloque aussi bien </a:t>
            </a:r>
          </a:p>
          <a:p>
            <a:pPr lvl="1">
              <a:buNone/>
            </a:pPr>
            <a:r>
              <a:rPr lang="fr-FR" sz="1800" dirty="0" smtClean="0"/>
              <a:t>par extension que par</a:t>
            </a:r>
          </a:p>
          <a:p>
            <a:pPr lvl="1">
              <a:buNone/>
            </a:pPr>
            <a:r>
              <a:rPr lang="fr-FR" sz="1800" dirty="0" smtClean="0"/>
              <a:t>Le type réel du fichier</a:t>
            </a:r>
          </a:p>
          <a:p>
            <a:pPr lvl="1"/>
            <a:endParaRPr lang="fr-FR" sz="1800" dirty="0" smtClean="0"/>
          </a:p>
          <a:p>
            <a:pPr lvl="1"/>
            <a:r>
              <a:rPr lang="fr-FR" sz="1800" dirty="0" smtClean="0"/>
              <a:t>Qu’il existe ou non une signature de virus</a:t>
            </a:r>
          </a:p>
          <a:p>
            <a:pPr lvl="1"/>
            <a:r>
              <a:rPr lang="fr-FR" sz="1800" dirty="0" smtClean="0"/>
              <a:t>Fichiers couramment bloqués: EXE, COM, PIF, SCR, VBS, VBE, SHS, CHM, REG et BAT</a:t>
            </a:r>
          </a:p>
          <a:p>
            <a:pPr lvl="1"/>
            <a:r>
              <a:rPr lang="fr-FR" sz="1800" dirty="0" smtClean="0"/>
              <a:t>Décompresse et compresse à nouveau les fichiers ZIP, ne supprimant que les fichiers devant être bloqués</a:t>
            </a:r>
          </a:p>
          <a:p>
            <a:pPr lvl="1"/>
            <a:r>
              <a:rPr lang="fr-FR" sz="1800" dirty="0" smtClean="0"/>
              <a:t>Est-capable de descendre dans plusieurs niveaux d’archive</a:t>
            </a:r>
          </a:p>
        </p:txBody>
      </p:sp>
      <p:pic>
        <p:nvPicPr>
          <p:cNvPr id="47107" name="Picture 3"/>
          <p:cNvPicPr>
            <a:picLocks noChangeAspect="1" noChangeArrowheads="1"/>
          </p:cNvPicPr>
          <p:nvPr/>
        </p:nvPicPr>
        <p:blipFill>
          <a:blip r:embed="rId3"/>
          <a:srcRect/>
          <a:stretch>
            <a:fillRect/>
          </a:stretch>
        </p:blipFill>
        <p:spPr bwMode="auto">
          <a:xfrm>
            <a:off x="3000364" y="2435014"/>
            <a:ext cx="6185719" cy="15654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71439" y="1357298"/>
            <a:ext cx="9215471" cy="4924730"/>
          </a:xfrm>
          <a:prstGeom prst="rect">
            <a:avLst/>
          </a:prstGeom>
          <a:noFill/>
          <a:ln w="9525">
            <a:noFill/>
            <a:miter lim="800000"/>
            <a:headEnd/>
            <a:tailEnd/>
          </a:ln>
          <a:effectLst/>
        </p:spPr>
      </p:pic>
      <p:sp>
        <p:nvSpPr>
          <p:cNvPr id="22530" name="Title 1"/>
          <p:cNvSpPr>
            <a:spLocks noGrp="1"/>
          </p:cNvSpPr>
          <p:nvPr>
            <p:ph type="title"/>
          </p:nvPr>
        </p:nvSpPr>
        <p:spPr/>
        <p:txBody>
          <a:bodyPr/>
          <a:lstStyle/>
          <a:p>
            <a:pPr eaLnBrk="1" hangingPunct="1"/>
            <a:r>
              <a:rPr lang="fr-FR" smtClean="0"/>
              <a:t>Démonstration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ctrTitle"/>
          </p:nvPr>
        </p:nvSpPr>
        <p:spPr/>
        <p:txBody>
          <a:bodyPr/>
          <a:lstStyle/>
          <a:p>
            <a:pPr eaLnBrk="1" hangingPunct="1"/>
            <a:r>
              <a:rPr lang="fr-FR" smtClean="0"/>
              <a:t>Synthèse</a:t>
            </a:r>
          </a:p>
        </p:txBody>
      </p:sp>
      <p:sp>
        <p:nvSpPr>
          <p:cNvPr id="4" name="Subtitle 3"/>
          <p:cNvSpPr>
            <a:spLocks noGrp="1"/>
          </p:cNvSpPr>
          <p:nvPr>
            <p:ph type="subTitle" idx="1"/>
          </p:nvPr>
        </p:nvSpPr>
        <p:spPr/>
        <p:txBody>
          <a:bodyPr/>
          <a:lstStyle/>
          <a:p>
            <a:endParaRPr lang="fr-F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fr-FR" dirty="0" smtClean="0"/>
              <a:t>En résumé</a:t>
            </a:r>
          </a:p>
        </p:txBody>
      </p:sp>
      <p:sp>
        <p:nvSpPr>
          <p:cNvPr id="24579" name="Content Placeholder 2"/>
          <p:cNvSpPr>
            <a:spLocks noGrp="1"/>
          </p:cNvSpPr>
          <p:nvPr>
            <p:ph idx="1"/>
          </p:nvPr>
        </p:nvSpPr>
        <p:spPr/>
        <p:txBody>
          <a:bodyPr/>
          <a:lstStyle/>
          <a:p>
            <a:pPr eaLnBrk="1" hangingPunct="1"/>
            <a:r>
              <a:rPr lang="fr-FR" dirty="0" smtClean="0"/>
              <a:t>Protéger les accès distants à SharePoint</a:t>
            </a:r>
          </a:p>
          <a:p>
            <a:pPr lvl="1" eaLnBrk="1" hangingPunct="1"/>
            <a:r>
              <a:rPr lang="fr-FR" b="1" dirty="0" smtClean="0"/>
              <a:t>Utiliser un pare-feu applicatif et/ou un reverse proxy</a:t>
            </a:r>
          </a:p>
          <a:p>
            <a:pPr lvl="1" eaLnBrk="1" hangingPunct="1"/>
            <a:r>
              <a:rPr lang="fr-FR" b="1" dirty="0" smtClean="0"/>
              <a:t>Pré-authentifier en amont les utilisateurs</a:t>
            </a:r>
          </a:p>
          <a:p>
            <a:pPr lvl="2" eaLnBrk="1" hangingPunct="1"/>
            <a:r>
              <a:rPr lang="fr-FR" sz="1800" dirty="0" smtClean="0"/>
              <a:t>L’utilisation de mécanisme de mot de passe à usage unique est un plus</a:t>
            </a:r>
          </a:p>
          <a:p>
            <a:pPr lvl="1" eaLnBrk="1" hangingPunct="1"/>
            <a:r>
              <a:rPr lang="fr-FR" b="1" dirty="0" smtClean="0"/>
              <a:t>Utiliser SSL de bout en bout</a:t>
            </a:r>
          </a:p>
          <a:p>
            <a:pPr lvl="2" eaLnBrk="1" hangingPunct="1"/>
            <a:r>
              <a:rPr lang="fr-FR" sz="1800" dirty="0" smtClean="0"/>
              <a:t>En cas de grand de nombres de connexions, utiliser une carte accélératrice SSL </a:t>
            </a:r>
          </a:p>
          <a:p>
            <a:pPr eaLnBrk="1" hangingPunct="1"/>
            <a:r>
              <a:rPr lang="fr-FR" dirty="0" smtClean="0"/>
              <a:t>Autoriser uniquement les contenus légitimes dans vos librairies SharePoint</a:t>
            </a:r>
          </a:p>
          <a:p>
            <a:pPr eaLnBrk="1" hangingPunct="1"/>
            <a:r>
              <a:rPr lang="fr-FR" dirty="0" smtClean="0"/>
              <a:t>Analyser les documents téléchargés sur les librairies avec une solution antivirale utilisant la VSAPI SharePoint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fr-FR" smtClean="0"/>
              <a:t>Questions / Réponses</a:t>
            </a:r>
          </a:p>
        </p:txBody>
      </p:sp>
      <p:pic>
        <p:nvPicPr>
          <p:cNvPr id="4" name="Picture 3" descr="MSN icon help"/>
          <p:cNvPicPr>
            <a:picLocks noChangeAspect="1" noChangeArrowheads="1"/>
          </p:cNvPicPr>
          <p:nvPr/>
        </p:nvPicPr>
        <p:blipFill>
          <a:blip r:embed="rId2"/>
          <a:srcRect/>
          <a:stretch>
            <a:fillRect/>
          </a:stretch>
        </p:blipFill>
        <p:spPr bwMode="auto">
          <a:xfrm>
            <a:off x="3286125" y="2581275"/>
            <a:ext cx="2560638" cy="24272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ctrTitle"/>
          </p:nvPr>
        </p:nvSpPr>
        <p:spPr/>
        <p:txBody>
          <a:bodyPr/>
          <a:lstStyle/>
          <a:p>
            <a:pPr eaLnBrk="1" hangingPunct="1"/>
            <a:r>
              <a:rPr lang="fr-FR" smtClean="0"/>
              <a:t>Introduction</a:t>
            </a:r>
          </a:p>
        </p:txBody>
      </p:sp>
      <p:sp>
        <p:nvSpPr>
          <p:cNvPr id="5123" name="Subtitle 4"/>
          <p:cNvSpPr>
            <a:spLocks noGrp="1"/>
          </p:cNvSpPr>
          <p:nvPr>
            <p:ph type="subTitle" idx="1"/>
          </p:nvPr>
        </p:nvSpPr>
        <p:spPr/>
        <p:txBody>
          <a:bodyPr/>
          <a:lstStyle/>
          <a:p>
            <a:pPr eaLnBrk="1" hangingPunct="1"/>
            <a:endParaRPr lang="fr-FR"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fr-FR" smtClean="0"/>
              <a:t>Ressources utiles</a:t>
            </a:r>
          </a:p>
        </p:txBody>
      </p:sp>
      <p:sp>
        <p:nvSpPr>
          <p:cNvPr id="3" name="Content Placeholder 2"/>
          <p:cNvSpPr>
            <a:spLocks noGrp="1"/>
          </p:cNvSpPr>
          <p:nvPr>
            <p:ph idx="1"/>
          </p:nvPr>
        </p:nvSpPr>
        <p:spPr>
          <a:xfrm>
            <a:off x="304800" y="1295400"/>
            <a:ext cx="8610600" cy="5334000"/>
          </a:xfrm>
        </p:spPr>
        <p:txBody>
          <a:bodyPr>
            <a:normAutofit fontScale="92500" lnSpcReduction="10000"/>
          </a:bodyPr>
          <a:lstStyle/>
          <a:p>
            <a:pPr eaLnBrk="1" hangingPunct="1">
              <a:defRPr/>
            </a:pPr>
            <a:r>
              <a:rPr lang="en-US" dirty="0" smtClean="0"/>
              <a:t>Reverse Proxy Configurations for Windows SharePoint Services and Internet Security and Acceleration Server</a:t>
            </a:r>
          </a:p>
          <a:p>
            <a:pPr lvl="1" eaLnBrk="1" hangingPunct="1">
              <a:defRPr/>
            </a:pPr>
            <a:r>
              <a:rPr lang="fr-FR" dirty="0" smtClean="0">
                <a:hlinkClick r:id="rId3"/>
              </a:rPr>
              <a:t>http://www.microsoft.com/technet/windowsserver/sharepoint/v2/revproxy.mspx</a:t>
            </a:r>
            <a:r>
              <a:rPr lang="fr-FR" dirty="0" smtClean="0"/>
              <a:t> </a:t>
            </a:r>
          </a:p>
          <a:p>
            <a:pPr eaLnBrk="1" hangingPunct="1">
              <a:defRPr/>
            </a:pPr>
            <a:r>
              <a:rPr lang="en-US" dirty="0" smtClean="0"/>
              <a:t>SharePoint Portal Server 2003 Document: Deploying on an Extranet by Using ISA Server 2000 and ISA Server 2004</a:t>
            </a:r>
          </a:p>
          <a:p>
            <a:pPr lvl="1" eaLnBrk="1" hangingPunct="1">
              <a:defRPr/>
            </a:pPr>
            <a:r>
              <a:rPr lang="en-US" dirty="0" smtClean="0">
                <a:hlinkClick r:id="rId4"/>
              </a:rPr>
              <a:t>http://www.microsoft.com/downloads/details.aspx?FamilyID=4C5BF9DD-3EFB-451D-B213-98ED039190BF&amp;displaylang=en</a:t>
            </a:r>
            <a:r>
              <a:rPr lang="en-US" dirty="0" smtClean="0"/>
              <a:t> </a:t>
            </a:r>
            <a:endParaRPr lang="fr-FR" dirty="0" smtClean="0"/>
          </a:p>
          <a:p>
            <a:pPr eaLnBrk="1" hangingPunct="1">
              <a:defRPr/>
            </a:pPr>
            <a:r>
              <a:rPr lang="fr-FR" dirty="0" smtClean="0"/>
              <a:t>Forefront Security for SharePoint</a:t>
            </a:r>
          </a:p>
          <a:p>
            <a:pPr lvl="1" eaLnBrk="1" hangingPunct="1">
              <a:defRPr/>
            </a:pPr>
            <a:r>
              <a:rPr lang="fr-FR" dirty="0" smtClean="0">
                <a:hlinkClick r:id="rId5"/>
              </a:rPr>
              <a:t>http://www.microsoft.com/forefront/serversecurity/sharepoint/default.mspx</a:t>
            </a:r>
            <a:r>
              <a:rPr lang="fr-FR" dirty="0" smtClean="0"/>
              <a:t> </a:t>
            </a:r>
          </a:p>
          <a:p>
            <a:pPr eaLnBrk="1" hangingPunct="1">
              <a:defRPr/>
            </a:pPr>
            <a:r>
              <a:rPr lang="en-US" dirty="0" smtClean="0"/>
              <a:t>Securing Microsoft Office SharePoint Server 2007 and Windows SharePoint Services version 3.0 using Microsoft Forefront Security for SharePoint</a:t>
            </a:r>
          </a:p>
          <a:p>
            <a:pPr lvl="1" eaLnBrk="1" hangingPunct="1">
              <a:defRPr/>
            </a:pPr>
            <a:r>
              <a:rPr lang="fr-FR" dirty="0" smtClean="0">
                <a:hlinkClick r:id="rId6"/>
              </a:rPr>
              <a:t>http://www.microsoft.com/forefront/serversecurity/sharepoint/secure.mspx</a:t>
            </a:r>
            <a:r>
              <a:rPr lang="fr-FR" dirty="0" smtClean="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71938" y="6215063"/>
            <a:ext cx="5072062" cy="642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6147" name="Title 8"/>
          <p:cNvSpPr>
            <a:spLocks noGrp="1"/>
          </p:cNvSpPr>
          <p:nvPr>
            <p:ph type="title"/>
          </p:nvPr>
        </p:nvSpPr>
        <p:spPr/>
        <p:txBody>
          <a:bodyPr/>
          <a:lstStyle/>
          <a:p>
            <a:pPr eaLnBrk="1" hangingPunct="1"/>
            <a:r>
              <a:rPr lang="fr-FR" dirty="0" smtClean="0"/>
              <a:t>Pourquoi sécuriser SharePoint?</a:t>
            </a:r>
          </a:p>
        </p:txBody>
      </p:sp>
      <p:graphicFrame>
        <p:nvGraphicFramePr>
          <p:cNvPr id="8" name="Content Placeholder 7"/>
          <p:cNvGraphicFramePr>
            <a:graphicFrameLocks noGrp="1"/>
          </p:cNvGraphicFramePr>
          <p:nvPr>
            <p:ph idx="1"/>
          </p:nvPr>
        </p:nvGraphicFramePr>
        <p:xfrm>
          <a:off x="608015" y="1820884"/>
          <a:ext cx="7321571"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Box 3"/>
          <p:cNvSpPr txBox="1">
            <a:spLocks noChangeArrowheads="1"/>
          </p:cNvSpPr>
          <p:nvPr/>
        </p:nvSpPr>
        <p:spPr bwMode="auto">
          <a:xfrm>
            <a:off x="142875" y="1285875"/>
            <a:ext cx="7924800" cy="523875"/>
          </a:xfrm>
          <a:prstGeom prst="rect">
            <a:avLst/>
          </a:prstGeom>
          <a:noFill/>
          <a:ln w="9525">
            <a:noFill/>
            <a:miter lim="800000"/>
            <a:headEnd/>
            <a:tailEnd/>
          </a:ln>
        </p:spPr>
        <p:txBody>
          <a:bodyPr>
            <a:spAutoFit/>
          </a:bodyPr>
          <a:lstStyle/>
          <a:p>
            <a:pPr eaLnBrk="0" hangingPunct="0">
              <a:spcBef>
                <a:spcPct val="50000"/>
              </a:spcBef>
            </a:pPr>
            <a:r>
              <a:rPr lang="fr-FR" sz="2800" b="0" dirty="0"/>
              <a:t>Principalement </a:t>
            </a:r>
            <a:r>
              <a:rPr lang="fr-FR" sz="2800" b="0" dirty="0" smtClean="0"/>
              <a:t>pour </a:t>
            </a:r>
            <a:r>
              <a:rPr lang="fr-FR" sz="2800" b="0" dirty="0"/>
              <a:t>répondre à 3 besoins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fr-FR" smtClean="0"/>
              <a:t>SharePoint comme un vecteur de risques</a:t>
            </a:r>
          </a:p>
        </p:txBody>
      </p:sp>
      <p:sp>
        <p:nvSpPr>
          <p:cNvPr id="8195" name="Content Placeholder 2"/>
          <p:cNvSpPr>
            <a:spLocks noGrp="1"/>
          </p:cNvSpPr>
          <p:nvPr>
            <p:ph idx="1"/>
          </p:nvPr>
        </p:nvSpPr>
        <p:spPr/>
        <p:txBody>
          <a:bodyPr/>
          <a:lstStyle/>
          <a:p>
            <a:r>
              <a:rPr lang="fr-FR" dirty="0" smtClean="0"/>
              <a:t>En temps qu’outil de collaboration, les produits et technologies SharePoint améliorent le partage et l’interaction entre collègues mais deviennent aussi potentiellement un point de propagation pour les vers et virus  </a:t>
            </a:r>
          </a:p>
          <a:p>
            <a:pPr lvl="4"/>
            <a:endParaRPr lang="fr-FR" dirty="0" smtClean="0"/>
          </a:p>
          <a:p>
            <a:r>
              <a:rPr lang="fr-FR" dirty="0" smtClean="0"/>
              <a:t>Les virus qui peuvent infecter un site SharePoint sont typiquement introduits par les moyens suivants :</a:t>
            </a:r>
          </a:p>
          <a:p>
            <a:pPr lvl="1"/>
            <a:r>
              <a:rPr lang="fr-FR" dirty="0" smtClean="0"/>
              <a:t>Sauvegarde de documents infectés dans la bibliothèque de documents</a:t>
            </a:r>
          </a:p>
          <a:p>
            <a:pPr lvl="1"/>
            <a:r>
              <a:rPr lang="fr-FR" dirty="0" smtClean="0"/>
              <a:t>Téléchargement ou sauvegarde d’une page Web HTML dans la bibliothèque de documents</a:t>
            </a:r>
          </a:p>
          <a:p>
            <a:pPr lvl="1"/>
            <a:r>
              <a:rPr lang="fr-FR" dirty="0" smtClean="0"/>
              <a:t>Infection au travers d’un lecteur réseau</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eaLnBrk="1" hangingPunct="1">
              <a:defRPr/>
            </a:pPr>
            <a:r>
              <a:rPr lang="fr-FR" dirty="0" smtClean="0"/>
              <a:t>Protection des accès à SharePoint</a:t>
            </a:r>
            <a:endParaRPr lang="fr-FR" dirty="0"/>
          </a:p>
        </p:txBody>
      </p:sp>
      <p:sp>
        <p:nvSpPr>
          <p:cNvPr id="12291" name="Subtitle 4"/>
          <p:cNvSpPr>
            <a:spLocks noGrp="1"/>
          </p:cNvSpPr>
          <p:nvPr>
            <p:ph type="subTitle" idx="1"/>
          </p:nvPr>
        </p:nvSpPr>
        <p:spPr/>
        <p:txBody>
          <a:bodyPr/>
          <a:lstStyle/>
          <a:p>
            <a:pPr eaLnBrk="1" hangingPunct="1"/>
            <a:r>
              <a:rPr lang="fr-FR" dirty="0" smtClean="0"/>
              <a:t>ISA Server 2006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1428736"/>
            <a:ext cx="8713788" cy="5300662"/>
          </a:xfrm>
        </p:spPr>
        <p:txBody>
          <a:bodyPr>
            <a:normAutofit fontScale="92500" lnSpcReduction="20000"/>
          </a:bodyPr>
          <a:lstStyle/>
          <a:p>
            <a:pPr eaLnBrk="1" hangingPunct="1">
              <a:defRPr/>
            </a:pPr>
            <a:r>
              <a:rPr lang="fr-FR" sz="2600" dirty="0" smtClean="0"/>
              <a:t>Effectuer un filtrage réseau en amont du serveur (ou de la ferme) SharePoint à l’aide d’un pare-feu applicatif et/ou un reverse proxy</a:t>
            </a:r>
          </a:p>
          <a:p>
            <a:pPr eaLnBrk="1" hangingPunct="1">
              <a:defRPr/>
            </a:pPr>
            <a:r>
              <a:rPr lang="fr-FR" sz="2600" dirty="0" smtClean="0"/>
              <a:t>Publier un serveur SharePoint en Extranet, au travers d’un reverse proxy permet de limiter la diffusion d’informations telles que :</a:t>
            </a:r>
          </a:p>
          <a:p>
            <a:pPr lvl="1" eaLnBrk="1" hangingPunct="1">
              <a:defRPr/>
            </a:pPr>
            <a:r>
              <a:rPr lang="fr-FR" dirty="0" smtClean="0"/>
              <a:t>Adresses IP internes</a:t>
            </a:r>
          </a:p>
          <a:p>
            <a:pPr lvl="1" eaLnBrk="1" hangingPunct="1">
              <a:defRPr/>
            </a:pPr>
            <a:r>
              <a:rPr lang="fr-FR" dirty="0" smtClean="0"/>
              <a:t>Nom NetBIOS des ordinateurs</a:t>
            </a:r>
          </a:p>
          <a:p>
            <a:pPr lvl="1" eaLnBrk="1" hangingPunct="1">
              <a:defRPr/>
            </a:pPr>
            <a:r>
              <a:rPr lang="fr-FR" dirty="0" smtClean="0"/>
              <a:t>Nom FQDN interne des ordinateurs</a:t>
            </a:r>
          </a:p>
          <a:p>
            <a:pPr lvl="1" eaLnBrk="1" hangingPunct="1">
              <a:defRPr/>
            </a:pPr>
            <a:r>
              <a:rPr lang="fr-FR" dirty="0" smtClean="0"/>
              <a:t>Nom de domaine DNS interne…</a:t>
            </a:r>
          </a:p>
          <a:p>
            <a:pPr eaLnBrk="1" hangingPunct="1">
              <a:defRPr/>
            </a:pPr>
            <a:r>
              <a:rPr lang="fr-FR" sz="2600" dirty="0" smtClean="0"/>
              <a:t>Un reverse proxy permet également :</a:t>
            </a:r>
          </a:p>
          <a:p>
            <a:pPr lvl="1" eaLnBrk="1" hangingPunct="1">
              <a:defRPr/>
            </a:pPr>
            <a:r>
              <a:rPr lang="fr-FR" dirty="0" smtClean="0"/>
              <a:t>De n’autoriser que le trafic autorisé/authentifié entrant et sortant du réseau</a:t>
            </a:r>
          </a:p>
          <a:p>
            <a:pPr lvl="1" eaLnBrk="1" hangingPunct="1">
              <a:defRPr/>
            </a:pPr>
            <a:r>
              <a:rPr lang="fr-FR" dirty="0" smtClean="0"/>
              <a:t>De détecter les tentatives d’accès frauduleux, les vers…</a:t>
            </a:r>
          </a:p>
          <a:p>
            <a:pPr lvl="1" eaLnBrk="1" hangingPunct="1">
              <a:defRPr/>
            </a:pPr>
            <a:r>
              <a:rPr lang="fr-FR" dirty="0" smtClean="0"/>
              <a:t>D’optimiser les accès aux serveurs (fonctionnalité de cache)</a:t>
            </a:r>
          </a:p>
          <a:p>
            <a:pPr lvl="1" eaLnBrk="1" hangingPunct="1">
              <a:defRPr/>
            </a:pPr>
            <a:r>
              <a:rPr lang="fr-FR" dirty="0" smtClean="0"/>
              <a:t>De limiter la surcharge liée au SSL sur les serveurs Web…</a:t>
            </a:r>
            <a:endParaRPr lang="fr-FR" dirty="0"/>
          </a:p>
        </p:txBody>
      </p:sp>
      <p:pic>
        <p:nvPicPr>
          <p:cNvPr id="13316" name="Picture 2"/>
          <p:cNvPicPr>
            <a:picLocks noChangeAspect="1" noChangeArrowheads="1"/>
          </p:cNvPicPr>
          <p:nvPr/>
        </p:nvPicPr>
        <p:blipFill>
          <a:blip r:embed="rId3"/>
          <a:srcRect l="4905" b="4742"/>
          <a:stretch>
            <a:fillRect/>
          </a:stretch>
        </p:blipFill>
        <p:spPr bwMode="auto">
          <a:xfrm>
            <a:off x="5643570" y="3143248"/>
            <a:ext cx="3511966" cy="1690738"/>
          </a:xfrm>
          <a:prstGeom prst="rect">
            <a:avLst/>
          </a:prstGeom>
          <a:noFill/>
          <a:ln w="9525">
            <a:noFill/>
            <a:miter lim="800000"/>
            <a:headEnd/>
            <a:tailEnd/>
          </a:ln>
        </p:spPr>
      </p:pic>
      <p:sp>
        <p:nvSpPr>
          <p:cNvPr id="13314" name="Title 1"/>
          <p:cNvSpPr>
            <a:spLocks noGrp="1"/>
          </p:cNvSpPr>
          <p:nvPr>
            <p:ph type="title"/>
          </p:nvPr>
        </p:nvSpPr>
        <p:spPr/>
        <p:txBody>
          <a:bodyPr/>
          <a:lstStyle/>
          <a:p>
            <a:pPr eaLnBrk="1" hangingPunct="1"/>
            <a:r>
              <a:rPr lang="fr-FR" smtClean="0"/>
              <a:t>Principe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4037" name="Picture 5" descr="3 piece circle pie chart green slice"/>
          <p:cNvPicPr>
            <a:picLocks noChangeAspect="1" noChangeArrowheads="1"/>
          </p:cNvPicPr>
          <p:nvPr/>
        </p:nvPicPr>
        <p:blipFill>
          <a:blip r:embed="rId2"/>
          <a:srcRect/>
          <a:stretch>
            <a:fillRect/>
          </a:stretch>
        </p:blipFill>
        <p:spPr bwMode="auto">
          <a:xfrm>
            <a:off x="1643042" y="1214422"/>
            <a:ext cx="5562600" cy="5562600"/>
          </a:xfrm>
          <a:prstGeom prst="rect">
            <a:avLst/>
          </a:prstGeom>
          <a:noFill/>
        </p:spPr>
      </p:pic>
      <p:pic>
        <p:nvPicPr>
          <p:cNvPr id="1964038" name="Picture 6" descr="3 piece circle pie chart orange slice"/>
          <p:cNvPicPr>
            <a:picLocks noChangeAspect="1" noChangeArrowheads="1"/>
          </p:cNvPicPr>
          <p:nvPr/>
        </p:nvPicPr>
        <p:blipFill>
          <a:blip r:embed="rId3"/>
          <a:srcRect/>
          <a:stretch>
            <a:fillRect/>
          </a:stretch>
        </p:blipFill>
        <p:spPr bwMode="auto">
          <a:xfrm>
            <a:off x="1643042" y="1214422"/>
            <a:ext cx="5562600" cy="5562600"/>
          </a:xfrm>
          <a:prstGeom prst="rect">
            <a:avLst/>
          </a:prstGeom>
          <a:noFill/>
        </p:spPr>
      </p:pic>
      <p:pic>
        <p:nvPicPr>
          <p:cNvPr id="1964039" name="Picture 7" descr="3 piece circle pie chart purple slice"/>
          <p:cNvPicPr>
            <a:picLocks noChangeAspect="1" noChangeArrowheads="1"/>
          </p:cNvPicPr>
          <p:nvPr/>
        </p:nvPicPr>
        <p:blipFill>
          <a:blip r:embed="rId4"/>
          <a:srcRect/>
          <a:stretch>
            <a:fillRect/>
          </a:stretch>
        </p:blipFill>
        <p:spPr bwMode="auto">
          <a:xfrm>
            <a:off x="1643042" y="1214422"/>
            <a:ext cx="5562600" cy="5562600"/>
          </a:xfrm>
          <a:prstGeom prst="rect">
            <a:avLst/>
          </a:prstGeom>
          <a:noFill/>
        </p:spPr>
      </p:pic>
      <p:sp>
        <p:nvSpPr>
          <p:cNvPr id="1964040" name="Rectangle 8"/>
          <p:cNvSpPr>
            <a:spLocks noGrp="1" noChangeArrowheads="1"/>
          </p:cNvSpPr>
          <p:nvPr>
            <p:ph type="title"/>
          </p:nvPr>
        </p:nvSpPr>
        <p:spPr/>
        <p:txBody>
          <a:bodyPr/>
          <a:lstStyle/>
          <a:p>
            <a:r>
              <a:rPr lang="fr-FR" smtClean="0"/>
              <a:t>ISA Server en quelques mots</a:t>
            </a:r>
            <a:endParaRPr lang="fr-FR"/>
          </a:p>
        </p:txBody>
      </p:sp>
      <p:sp>
        <p:nvSpPr>
          <p:cNvPr id="1964041" name="Text Box 9"/>
          <p:cNvSpPr txBox="1">
            <a:spLocks noChangeArrowheads="1"/>
          </p:cNvSpPr>
          <p:nvPr/>
        </p:nvSpPr>
        <p:spPr bwMode="auto">
          <a:xfrm>
            <a:off x="1928794" y="2905105"/>
            <a:ext cx="2286000" cy="2308324"/>
          </a:xfrm>
          <a:prstGeom prst="rect">
            <a:avLst/>
          </a:prstGeom>
          <a:noFill/>
          <a:ln w="9525">
            <a:noFill/>
            <a:miter lim="800000"/>
            <a:headEnd/>
            <a:tailEnd/>
          </a:ln>
          <a:effectLst/>
        </p:spPr>
        <p:txBody>
          <a:bodyPr>
            <a:spAutoFit/>
          </a:bodyPr>
          <a:lstStyle/>
          <a:p>
            <a:pPr algn="l" eaLnBrk="0" hangingPunct="0">
              <a:spcBef>
                <a:spcPct val="50000"/>
              </a:spcBef>
            </a:pPr>
            <a:r>
              <a:rPr lang="fr-FR" sz="2400" dirty="0">
                <a:solidFill>
                  <a:schemeClr val="bg1"/>
                </a:solidFill>
                <a:latin typeface="Arial" charset="0"/>
              </a:rPr>
              <a:t>Proxy cache</a:t>
            </a:r>
          </a:p>
          <a:p>
            <a:pPr algn="l" eaLnBrk="0" hangingPunct="0">
              <a:spcBef>
                <a:spcPct val="50000"/>
              </a:spcBef>
            </a:pPr>
            <a:r>
              <a:rPr lang="fr-FR" sz="2400" dirty="0">
                <a:solidFill>
                  <a:srgbClr val="FFFF00"/>
                </a:solidFill>
                <a:latin typeface="Arial" charset="0"/>
              </a:rPr>
              <a:t>Reverse proxy</a:t>
            </a:r>
          </a:p>
          <a:p>
            <a:pPr algn="l" eaLnBrk="0" hangingPunct="0">
              <a:spcBef>
                <a:spcPct val="50000"/>
              </a:spcBef>
            </a:pPr>
            <a:r>
              <a:rPr lang="fr-FR" sz="2400" dirty="0">
                <a:solidFill>
                  <a:schemeClr val="bg1"/>
                </a:solidFill>
                <a:latin typeface="Arial" charset="0"/>
              </a:rPr>
              <a:t>Proxy applicatif</a:t>
            </a:r>
          </a:p>
        </p:txBody>
      </p:sp>
      <p:sp>
        <p:nvSpPr>
          <p:cNvPr id="1964042" name="Text Box 10"/>
          <p:cNvSpPr txBox="1">
            <a:spLocks noChangeArrowheads="1"/>
          </p:cNvSpPr>
          <p:nvPr/>
        </p:nvSpPr>
        <p:spPr bwMode="auto">
          <a:xfrm>
            <a:off x="4106877" y="4500570"/>
            <a:ext cx="2536825" cy="1200329"/>
          </a:xfrm>
          <a:prstGeom prst="rect">
            <a:avLst/>
          </a:prstGeom>
          <a:noFill/>
          <a:ln w="9525">
            <a:noFill/>
            <a:miter lim="800000"/>
            <a:headEnd/>
            <a:tailEnd/>
          </a:ln>
          <a:effectLst/>
        </p:spPr>
        <p:txBody>
          <a:bodyPr>
            <a:spAutoFit/>
          </a:bodyPr>
          <a:lstStyle/>
          <a:p>
            <a:pPr algn="l" eaLnBrk="0" hangingPunct="0">
              <a:spcBef>
                <a:spcPct val="50000"/>
              </a:spcBef>
            </a:pPr>
            <a:r>
              <a:rPr lang="fr-FR" sz="2400" dirty="0">
                <a:solidFill>
                  <a:schemeClr val="bg1"/>
                </a:solidFill>
                <a:latin typeface="Arial" charset="0"/>
              </a:rPr>
              <a:t>Passerelle VPN</a:t>
            </a:r>
          </a:p>
          <a:p>
            <a:pPr algn="l" eaLnBrk="0" hangingPunct="0"/>
            <a:r>
              <a:rPr lang="fr-FR" sz="2400" dirty="0">
                <a:solidFill>
                  <a:schemeClr val="bg1"/>
                </a:solidFill>
                <a:latin typeface="Arial" charset="0"/>
              </a:rPr>
              <a:t>- VPN nomades</a:t>
            </a:r>
          </a:p>
          <a:p>
            <a:pPr algn="l" eaLnBrk="0" hangingPunct="0"/>
            <a:r>
              <a:rPr lang="fr-FR" sz="2400" dirty="0">
                <a:solidFill>
                  <a:schemeClr val="bg1"/>
                </a:solidFill>
                <a:latin typeface="Arial" charset="0"/>
              </a:rPr>
              <a:t>- VPN site à site</a:t>
            </a:r>
          </a:p>
        </p:txBody>
      </p:sp>
      <p:sp>
        <p:nvSpPr>
          <p:cNvPr id="1964043" name="Text Box 11"/>
          <p:cNvSpPr txBox="1">
            <a:spLocks noChangeArrowheads="1"/>
          </p:cNvSpPr>
          <p:nvPr/>
        </p:nvSpPr>
        <p:spPr bwMode="auto">
          <a:xfrm>
            <a:off x="3786182" y="1714488"/>
            <a:ext cx="3443331" cy="1754326"/>
          </a:xfrm>
          <a:prstGeom prst="rect">
            <a:avLst/>
          </a:prstGeom>
          <a:noFill/>
          <a:ln w="9525">
            <a:noFill/>
            <a:miter lim="800000"/>
            <a:headEnd/>
            <a:tailEnd/>
          </a:ln>
          <a:effectLst/>
        </p:spPr>
        <p:txBody>
          <a:bodyPr wrap="square">
            <a:spAutoFit/>
          </a:bodyPr>
          <a:lstStyle/>
          <a:p>
            <a:pPr algn="l" eaLnBrk="0" hangingPunct="0"/>
            <a:r>
              <a:rPr lang="fr-FR" sz="2400" dirty="0">
                <a:solidFill>
                  <a:schemeClr val="bg1"/>
                </a:solidFill>
                <a:latin typeface="Arial" charset="0"/>
              </a:rPr>
              <a:t>Pare-feu </a:t>
            </a:r>
          </a:p>
          <a:p>
            <a:pPr algn="l" eaLnBrk="0" hangingPunct="0"/>
            <a:r>
              <a:rPr lang="fr-FR" sz="2400" dirty="0">
                <a:solidFill>
                  <a:schemeClr val="bg1"/>
                </a:solidFill>
                <a:latin typeface="Arial" charset="0"/>
              </a:rPr>
              <a:t>multicouches </a:t>
            </a:r>
          </a:p>
          <a:p>
            <a:pPr algn="l" eaLnBrk="0" hangingPunct="0"/>
            <a:r>
              <a:rPr lang="fr-FR" sz="2400" dirty="0">
                <a:solidFill>
                  <a:schemeClr val="bg1"/>
                </a:solidFill>
                <a:latin typeface="Arial" charset="0"/>
              </a:rPr>
              <a:t>(3,4 et </a:t>
            </a:r>
            <a:r>
              <a:rPr lang="fr-FR" sz="2400" b="1" dirty="0">
                <a:solidFill>
                  <a:srgbClr val="FFFF00"/>
                </a:solidFill>
                <a:latin typeface="Arial" charset="0"/>
              </a:rPr>
              <a:t>7</a:t>
            </a:r>
            <a:r>
              <a:rPr lang="fr-FR" sz="2400" dirty="0">
                <a:solidFill>
                  <a:schemeClr val="bg1"/>
                </a:solidFill>
                <a:latin typeface="Arial" charset="0"/>
              </a:rPr>
              <a:t>)</a:t>
            </a:r>
          </a:p>
          <a:p>
            <a:pPr algn="l" eaLnBrk="0" hangingPunct="0">
              <a:spcBef>
                <a:spcPct val="50000"/>
              </a:spcBef>
            </a:pPr>
            <a:r>
              <a:rPr lang="fr-FR" sz="2400" dirty="0">
                <a:solidFill>
                  <a:schemeClr val="bg1"/>
                </a:solidFill>
                <a:latin typeface="Arial" charset="0"/>
              </a:rPr>
              <a:t>     Filtrage extensible</a:t>
            </a:r>
          </a:p>
        </p:txBody>
      </p:sp>
      <p:pic>
        <p:nvPicPr>
          <p:cNvPr id="1964044" name="Picture 12" descr="VPNC Basic Interop logo"/>
          <p:cNvPicPr>
            <a:picLocks noChangeAspect="1" noChangeArrowheads="1"/>
          </p:cNvPicPr>
          <p:nvPr/>
        </p:nvPicPr>
        <p:blipFill>
          <a:blip r:embed="rId5"/>
          <a:srcRect/>
          <a:stretch>
            <a:fillRect/>
          </a:stretch>
        </p:blipFill>
        <p:spPr bwMode="auto">
          <a:xfrm>
            <a:off x="7429520" y="4786322"/>
            <a:ext cx="1177925" cy="1025525"/>
          </a:xfrm>
          <a:prstGeom prst="rect">
            <a:avLst/>
          </a:prstGeom>
          <a:noFill/>
        </p:spPr>
      </p:pic>
      <p:sp>
        <p:nvSpPr>
          <p:cNvPr id="1964045" name="Text Box 13"/>
          <p:cNvSpPr txBox="1">
            <a:spLocks noChangeArrowheads="1"/>
          </p:cNvSpPr>
          <p:nvPr/>
        </p:nvSpPr>
        <p:spPr bwMode="auto">
          <a:xfrm>
            <a:off x="7145369" y="5857892"/>
            <a:ext cx="1855787" cy="350838"/>
          </a:xfrm>
          <a:prstGeom prst="rect">
            <a:avLst/>
          </a:prstGeom>
          <a:noFill/>
          <a:ln w="12700">
            <a:noFill/>
            <a:miter lim="800000"/>
            <a:headEnd/>
            <a:tailEnd/>
          </a:ln>
          <a:effectLst/>
        </p:spPr>
        <p:txBody>
          <a:bodyPr>
            <a:spAutoFit/>
          </a:bodyPr>
          <a:lstStyle/>
          <a:p>
            <a:pPr algn="l">
              <a:spcBef>
                <a:spcPct val="50000"/>
              </a:spcBef>
            </a:pPr>
            <a:r>
              <a:rPr lang="fr-FR" sz="1700" b="1" dirty="0">
                <a:latin typeface="Tahoma" pitchFamily="34" charset="0"/>
                <a:hlinkClick r:id="rId6"/>
              </a:rPr>
              <a:t>www.vpnc.org</a:t>
            </a:r>
            <a:r>
              <a:rPr lang="fr-FR" sz="1700" dirty="0">
                <a:latin typeface="Tahoma" pitchFamily="34"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64043"/>
                                        </p:tgtEl>
                                        <p:attrNameLst>
                                          <p:attrName>style.visibility</p:attrName>
                                        </p:attrNameLst>
                                      </p:cBhvr>
                                      <p:to>
                                        <p:strVal val="visible"/>
                                      </p:to>
                                    </p:set>
                                    <p:anim calcmode="lin" valueType="num">
                                      <p:cBhvr>
                                        <p:cTn id="7" dur="500" fill="hold"/>
                                        <p:tgtEl>
                                          <p:spTgt spid="1964043"/>
                                        </p:tgtEl>
                                        <p:attrNameLst>
                                          <p:attrName>ppt_w</p:attrName>
                                        </p:attrNameLst>
                                      </p:cBhvr>
                                      <p:tavLst>
                                        <p:tav tm="0">
                                          <p:val>
                                            <p:fltVal val="0"/>
                                          </p:val>
                                        </p:tav>
                                        <p:tav tm="100000">
                                          <p:val>
                                            <p:strVal val="#ppt_w"/>
                                          </p:val>
                                        </p:tav>
                                      </p:tavLst>
                                    </p:anim>
                                    <p:anim calcmode="lin" valueType="num">
                                      <p:cBhvr>
                                        <p:cTn id="8" dur="500" fill="hold"/>
                                        <p:tgtEl>
                                          <p:spTgt spid="1964043"/>
                                        </p:tgtEl>
                                        <p:attrNameLst>
                                          <p:attrName>ppt_h</p:attrName>
                                        </p:attrNameLst>
                                      </p:cBhvr>
                                      <p:tavLst>
                                        <p:tav tm="0">
                                          <p:val>
                                            <p:fltVal val="0"/>
                                          </p:val>
                                        </p:tav>
                                        <p:tav tm="100000">
                                          <p:val>
                                            <p:strVal val="#ppt_h"/>
                                          </p:val>
                                        </p:tav>
                                      </p:tavLst>
                                    </p:anim>
                                    <p:animEffect transition="in" filter="fade">
                                      <p:cBhvr>
                                        <p:cTn id="9" dur="500"/>
                                        <p:tgtEl>
                                          <p:spTgt spid="1964043"/>
                                        </p:tgtEl>
                                      </p:cBhvr>
                                    </p:animEffect>
                                  </p:childTnLst>
                                </p:cTn>
                              </p:par>
                              <p:par>
                                <p:cTn id="10" presetID="53" presetClass="entr" presetSubtype="0" fill="hold" nodeType="withEffect">
                                  <p:stCondLst>
                                    <p:cond delay="0"/>
                                  </p:stCondLst>
                                  <p:childTnLst>
                                    <p:set>
                                      <p:cBhvr>
                                        <p:cTn id="11" dur="1" fill="hold">
                                          <p:stCondLst>
                                            <p:cond delay="0"/>
                                          </p:stCondLst>
                                        </p:cTn>
                                        <p:tgtEl>
                                          <p:spTgt spid="1964038"/>
                                        </p:tgtEl>
                                        <p:attrNameLst>
                                          <p:attrName>style.visibility</p:attrName>
                                        </p:attrNameLst>
                                      </p:cBhvr>
                                      <p:to>
                                        <p:strVal val="visible"/>
                                      </p:to>
                                    </p:set>
                                    <p:anim calcmode="lin" valueType="num">
                                      <p:cBhvr>
                                        <p:cTn id="12" dur="500" fill="hold"/>
                                        <p:tgtEl>
                                          <p:spTgt spid="1964038"/>
                                        </p:tgtEl>
                                        <p:attrNameLst>
                                          <p:attrName>ppt_w</p:attrName>
                                        </p:attrNameLst>
                                      </p:cBhvr>
                                      <p:tavLst>
                                        <p:tav tm="0">
                                          <p:val>
                                            <p:fltVal val="0"/>
                                          </p:val>
                                        </p:tav>
                                        <p:tav tm="100000">
                                          <p:val>
                                            <p:strVal val="#ppt_w"/>
                                          </p:val>
                                        </p:tav>
                                      </p:tavLst>
                                    </p:anim>
                                    <p:anim calcmode="lin" valueType="num">
                                      <p:cBhvr>
                                        <p:cTn id="13" dur="500" fill="hold"/>
                                        <p:tgtEl>
                                          <p:spTgt spid="1964038"/>
                                        </p:tgtEl>
                                        <p:attrNameLst>
                                          <p:attrName>ppt_h</p:attrName>
                                        </p:attrNameLst>
                                      </p:cBhvr>
                                      <p:tavLst>
                                        <p:tav tm="0">
                                          <p:val>
                                            <p:fltVal val="0"/>
                                          </p:val>
                                        </p:tav>
                                        <p:tav tm="100000">
                                          <p:val>
                                            <p:strVal val="#ppt_h"/>
                                          </p:val>
                                        </p:tav>
                                      </p:tavLst>
                                    </p:anim>
                                    <p:animEffect transition="in" filter="fade">
                                      <p:cBhvr>
                                        <p:cTn id="14" dur="500"/>
                                        <p:tgtEl>
                                          <p:spTgt spid="196403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964037"/>
                                        </p:tgtEl>
                                        <p:attrNameLst>
                                          <p:attrName>style.visibility</p:attrName>
                                        </p:attrNameLst>
                                      </p:cBhvr>
                                      <p:to>
                                        <p:strVal val="visible"/>
                                      </p:to>
                                    </p:set>
                                    <p:anim calcmode="lin" valueType="num">
                                      <p:cBhvr>
                                        <p:cTn id="19" dur="500" fill="hold"/>
                                        <p:tgtEl>
                                          <p:spTgt spid="1964037"/>
                                        </p:tgtEl>
                                        <p:attrNameLst>
                                          <p:attrName>ppt_w</p:attrName>
                                        </p:attrNameLst>
                                      </p:cBhvr>
                                      <p:tavLst>
                                        <p:tav tm="0">
                                          <p:val>
                                            <p:fltVal val="0"/>
                                          </p:val>
                                        </p:tav>
                                        <p:tav tm="100000">
                                          <p:val>
                                            <p:strVal val="#ppt_w"/>
                                          </p:val>
                                        </p:tav>
                                      </p:tavLst>
                                    </p:anim>
                                    <p:anim calcmode="lin" valueType="num">
                                      <p:cBhvr>
                                        <p:cTn id="20" dur="500" fill="hold"/>
                                        <p:tgtEl>
                                          <p:spTgt spid="1964037"/>
                                        </p:tgtEl>
                                        <p:attrNameLst>
                                          <p:attrName>ppt_h</p:attrName>
                                        </p:attrNameLst>
                                      </p:cBhvr>
                                      <p:tavLst>
                                        <p:tav tm="0">
                                          <p:val>
                                            <p:fltVal val="0"/>
                                          </p:val>
                                        </p:tav>
                                        <p:tav tm="100000">
                                          <p:val>
                                            <p:strVal val="#ppt_h"/>
                                          </p:val>
                                        </p:tav>
                                      </p:tavLst>
                                    </p:anim>
                                    <p:animEffect transition="in" filter="fade">
                                      <p:cBhvr>
                                        <p:cTn id="21" dur="500"/>
                                        <p:tgtEl>
                                          <p:spTgt spid="1964037"/>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1964042"/>
                                        </p:tgtEl>
                                        <p:attrNameLst>
                                          <p:attrName>style.visibility</p:attrName>
                                        </p:attrNameLst>
                                      </p:cBhvr>
                                      <p:to>
                                        <p:strVal val="visible"/>
                                      </p:to>
                                    </p:set>
                                    <p:anim calcmode="lin" valueType="num">
                                      <p:cBhvr>
                                        <p:cTn id="24" dur="500" fill="hold"/>
                                        <p:tgtEl>
                                          <p:spTgt spid="1964042"/>
                                        </p:tgtEl>
                                        <p:attrNameLst>
                                          <p:attrName>ppt_w</p:attrName>
                                        </p:attrNameLst>
                                      </p:cBhvr>
                                      <p:tavLst>
                                        <p:tav tm="0">
                                          <p:val>
                                            <p:fltVal val="0"/>
                                          </p:val>
                                        </p:tav>
                                        <p:tav tm="100000">
                                          <p:val>
                                            <p:strVal val="#ppt_w"/>
                                          </p:val>
                                        </p:tav>
                                      </p:tavLst>
                                    </p:anim>
                                    <p:anim calcmode="lin" valueType="num">
                                      <p:cBhvr>
                                        <p:cTn id="25" dur="500" fill="hold"/>
                                        <p:tgtEl>
                                          <p:spTgt spid="1964042"/>
                                        </p:tgtEl>
                                        <p:attrNameLst>
                                          <p:attrName>ppt_h</p:attrName>
                                        </p:attrNameLst>
                                      </p:cBhvr>
                                      <p:tavLst>
                                        <p:tav tm="0">
                                          <p:val>
                                            <p:fltVal val="0"/>
                                          </p:val>
                                        </p:tav>
                                        <p:tav tm="100000">
                                          <p:val>
                                            <p:strVal val="#ppt_h"/>
                                          </p:val>
                                        </p:tav>
                                      </p:tavLst>
                                    </p:anim>
                                    <p:animEffect transition="in" filter="fade">
                                      <p:cBhvr>
                                        <p:cTn id="26" dur="500"/>
                                        <p:tgtEl>
                                          <p:spTgt spid="1964042"/>
                                        </p:tgtEl>
                                      </p:cBhvr>
                                    </p:animEffect>
                                  </p:childTnLst>
                                </p:cTn>
                              </p:par>
                              <p:par>
                                <p:cTn id="27" presetID="53" presetClass="entr" presetSubtype="0" fill="hold" nodeType="withEffect">
                                  <p:stCondLst>
                                    <p:cond delay="0"/>
                                  </p:stCondLst>
                                  <p:childTnLst>
                                    <p:set>
                                      <p:cBhvr>
                                        <p:cTn id="28" dur="1" fill="hold">
                                          <p:stCondLst>
                                            <p:cond delay="0"/>
                                          </p:stCondLst>
                                        </p:cTn>
                                        <p:tgtEl>
                                          <p:spTgt spid="1964044"/>
                                        </p:tgtEl>
                                        <p:attrNameLst>
                                          <p:attrName>style.visibility</p:attrName>
                                        </p:attrNameLst>
                                      </p:cBhvr>
                                      <p:to>
                                        <p:strVal val="visible"/>
                                      </p:to>
                                    </p:set>
                                    <p:anim calcmode="lin" valueType="num">
                                      <p:cBhvr>
                                        <p:cTn id="29" dur="500" fill="hold"/>
                                        <p:tgtEl>
                                          <p:spTgt spid="1964044"/>
                                        </p:tgtEl>
                                        <p:attrNameLst>
                                          <p:attrName>ppt_w</p:attrName>
                                        </p:attrNameLst>
                                      </p:cBhvr>
                                      <p:tavLst>
                                        <p:tav tm="0">
                                          <p:val>
                                            <p:fltVal val="0"/>
                                          </p:val>
                                        </p:tav>
                                        <p:tav tm="100000">
                                          <p:val>
                                            <p:strVal val="#ppt_w"/>
                                          </p:val>
                                        </p:tav>
                                      </p:tavLst>
                                    </p:anim>
                                    <p:anim calcmode="lin" valueType="num">
                                      <p:cBhvr>
                                        <p:cTn id="30" dur="500" fill="hold"/>
                                        <p:tgtEl>
                                          <p:spTgt spid="1964044"/>
                                        </p:tgtEl>
                                        <p:attrNameLst>
                                          <p:attrName>ppt_h</p:attrName>
                                        </p:attrNameLst>
                                      </p:cBhvr>
                                      <p:tavLst>
                                        <p:tav tm="0">
                                          <p:val>
                                            <p:fltVal val="0"/>
                                          </p:val>
                                        </p:tav>
                                        <p:tav tm="100000">
                                          <p:val>
                                            <p:strVal val="#ppt_h"/>
                                          </p:val>
                                        </p:tav>
                                      </p:tavLst>
                                    </p:anim>
                                    <p:animEffect transition="in" filter="fade">
                                      <p:cBhvr>
                                        <p:cTn id="31" dur="500"/>
                                        <p:tgtEl>
                                          <p:spTgt spid="1964044"/>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1964045"/>
                                        </p:tgtEl>
                                        <p:attrNameLst>
                                          <p:attrName>style.visibility</p:attrName>
                                        </p:attrNameLst>
                                      </p:cBhvr>
                                      <p:to>
                                        <p:strVal val="visible"/>
                                      </p:to>
                                    </p:set>
                                    <p:anim calcmode="lin" valueType="num">
                                      <p:cBhvr>
                                        <p:cTn id="34" dur="500" fill="hold"/>
                                        <p:tgtEl>
                                          <p:spTgt spid="1964045"/>
                                        </p:tgtEl>
                                        <p:attrNameLst>
                                          <p:attrName>ppt_w</p:attrName>
                                        </p:attrNameLst>
                                      </p:cBhvr>
                                      <p:tavLst>
                                        <p:tav tm="0">
                                          <p:val>
                                            <p:fltVal val="0"/>
                                          </p:val>
                                        </p:tav>
                                        <p:tav tm="100000">
                                          <p:val>
                                            <p:strVal val="#ppt_w"/>
                                          </p:val>
                                        </p:tav>
                                      </p:tavLst>
                                    </p:anim>
                                    <p:anim calcmode="lin" valueType="num">
                                      <p:cBhvr>
                                        <p:cTn id="35" dur="500" fill="hold"/>
                                        <p:tgtEl>
                                          <p:spTgt spid="1964045"/>
                                        </p:tgtEl>
                                        <p:attrNameLst>
                                          <p:attrName>ppt_h</p:attrName>
                                        </p:attrNameLst>
                                      </p:cBhvr>
                                      <p:tavLst>
                                        <p:tav tm="0">
                                          <p:val>
                                            <p:fltVal val="0"/>
                                          </p:val>
                                        </p:tav>
                                        <p:tav tm="100000">
                                          <p:val>
                                            <p:strVal val="#ppt_h"/>
                                          </p:val>
                                        </p:tav>
                                      </p:tavLst>
                                    </p:anim>
                                    <p:animEffect transition="in" filter="fade">
                                      <p:cBhvr>
                                        <p:cTn id="36" dur="500"/>
                                        <p:tgtEl>
                                          <p:spTgt spid="1964045"/>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1964039"/>
                                        </p:tgtEl>
                                        <p:attrNameLst>
                                          <p:attrName>style.visibility</p:attrName>
                                        </p:attrNameLst>
                                      </p:cBhvr>
                                      <p:to>
                                        <p:strVal val="visible"/>
                                      </p:to>
                                    </p:set>
                                    <p:anim calcmode="lin" valueType="num">
                                      <p:cBhvr>
                                        <p:cTn id="41" dur="500" fill="hold"/>
                                        <p:tgtEl>
                                          <p:spTgt spid="1964039"/>
                                        </p:tgtEl>
                                        <p:attrNameLst>
                                          <p:attrName>ppt_w</p:attrName>
                                        </p:attrNameLst>
                                      </p:cBhvr>
                                      <p:tavLst>
                                        <p:tav tm="0">
                                          <p:val>
                                            <p:fltVal val="0"/>
                                          </p:val>
                                        </p:tav>
                                        <p:tav tm="100000">
                                          <p:val>
                                            <p:strVal val="#ppt_w"/>
                                          </p:val>
                                        </p:tav>
                                      </p:tavLst>
                                    </p:anim>
                                    <p:anim calcmode="lin" valueType="num">
                                      <p:cBhvr>
                                        <p:cTn id="42" dur="500" fill="hold"/>
                                        <p:tgtEl>
                                          <p:spTgt spid="1964039"/>
                                        </p:tgtEl>
                                        <p:attrNameLst>
                                          <p:attrName>ppt_h</p:attrName>
                                        </p:attrNameLst>
                                      </p:cBhvr>
                                      <p:tavLst>
                                        <p:tav tm="0">
                                          <p:val>
                                            <p:fltVal val="0"/>
                                          </p:val>
                                        </p:tav>
                                        <p:tav tm="100000">
                                          <p:val>
                                            <p:strVal val="#ppt_h"/>
                                          </p:val>
                                        </p:tav>
                                      </p:tavLst>
                                    </p:anim>
                                    <p:animEffect transition="in" filter="fade">
                                      <p:cBhvr>
                                        <p:cTn id="43" dur="500"/>
                                        <p:tgtEl>
                                          <p:spTgt spid="1964039"/>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1964041"/>
                                        </p:tgtEl>
                                        <p:attrNameLst>
                                          <p:attrName>style.visibility</p:attrName>
                                        </p:attrNameLst>
                                      </p:cBhvr>
                                      <p:to>
                                        <p:strVal val="visible"/>
                                      </p:to>
                                    </p:set>
                                    <p:anim calcmode="lin" valueType="num">
                                      <p:cBhvr>
                                        <p:cTn id="46" dur="500" fill="hold"/>
                                        <p:tgtEl>
                                          <p:spTgt spid="1964041"/>
                                        </p:tgtEl>
                                        <p:attrNameLst>
                                          <p:attrName>ppt_w</p:attrName>
                                        </p:attrNameLst>
                                      </p:cBhvr>
                                      <p:tavLst>
                                        <p:tav tm="0">
                                          <p:val>
                                            <p:fltVal val="0"/>
                                          </p:val>
                                        </p:tav>
                                        <p:tav tm="100000">
                                          <p:val>
                                            <p:strVal val="#ppt_w"/>
                                          </p:val>
                                        </p:tav>
                                      </p:tavLst>
                                    </p:anim>
                                    <p:anim calcmode="lin" valueType="num">
                                      <p:cBhvr>
                                        <p:cTn id="47" dur="500" fill="hold"/>
                                        <p:tgtEl>
                                          <p:spTgt spid="1964041"/>
                                        </p:tgtEl>
                                        <p:attrNameLst>
                                          <p:attrName>ppt_h</p:attrName>
                                        </p:attrNameLst>
                                      </p:cBhvr>
                                      <p:tavLst>
                                        <p:tav tm="0">
                                          <p:val>
                                            <p:fltVal val="0"/>
                                          </p:val>
                                        </p:tav>
                                        <p:tav tm="100000">
                                          <p:val>
                                            <p:strVal val="#ppt_h"/>
                                          </p:val>
                                        </p:tav>
                                      </p:tavLst>
                                    </p:anim>
                                    <p:animEffect transition="in" filter="fade">
                                      <p:cBhvr>
                                        <p:cTn id="48" dur="500"/>
                                        <p:tgtEl>
                                          <p:spTgt spid="1964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4041" grpId="0"/>
      <p:bldP spid="1964042" grpId="0"/>
      <p:bldP spid="1964043" grpId="0"/>
      <p:bldP spid="19640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3" descr="cloud illustration icon"/>
          <p:cNvPicPr>
            <a:picLocks noChangeAspect="1" noChangeArrowheads="1"/>
          </p:cNvPicPr>
          <p:nvPr/>
        </p:nvPicPr>
        <p:blipFill>
          <a:blip r:embed="rId2"/>
          <a:srcRect/>
          <a:stretch>
            <a:fillRect/>
          </a:stretch>
        </p:blipFill>
        <p:spPr bwMode="auto">
          <a:xfrm>
            <a:off x="276212" y="3713746"/>
            <a:ext cx="2438400" cy="2463800"/>
          </a:xfrm>
          <a:prstGeom prst="rect">
            <a:avLst/>
          </a:prstGeom>
          <a:noFill/>
          <a:ln w="9525">
            <a:noFill/>
            <a:miter lim="800000"/>
            <a:headEnd/>
            <a:tailEnd/>
          </a:ln>
        </p:spPr>
      </p:pic>
      <p:sp>
        <p:nvSpPr>
          <p:cNvPr id="15365" name="Line 4"/>
          <p:cNvSpPr>
            <a:spLocks noChangeShapeType="1"/>
          </p:cNvSpPr>
          <p:nvPr/>
        </p:nvSpPr>
        <p:spPr bwMode="auto">
          <a:xfrm flipH="1" flipV="1">
            <a:off x="4800600" y="1884946"/>
            <a:ext cx="76200" cy="4800600"/>
          </a:xfrm>
          <a:prstGeom prst="line">
            <a:avLst/>
          </a:prstGeom>
          <a:noFill/>
          <a:ln w="57150">
            <a:solidFill>
              <a:srgbClr val="FF9933"/>
            </a:solidFill>
            <a:round/>
            <a:headEnd/>
            <a:tailEnd/>
          </a:ln>
        </p:spPr>
        <p:txBody>
          <a:bodyPr/>
          <a:lstStyle/>
          <a:p>
            <a:endParaRPr lang="fr-FR"/>
          </a:p>
        </p:txBody>
      </p:sp>
      <p:sp>
        <p:nvSpPr>
          <p:cNvPr id="830469" name="Rectangle 5"/>
          <p:cNvSpPr>
            <a:spLocks noGrp="1" noRot="1" noChangeArrowheads="1"/>
          </p:cNvSpPr>
          <p:nvPr>
            <p:ph type="title"/>
          </p:nvPr>
        </p:nvSpPr>
        <p:spPr>
          <a:xfrm>
            <a:off x="250825" y="333375"/>
            <a:ext cx="8893175" cy="609600"/>
          </a:xfrm>
        </p:spPr>
        <p:txBody>
          <a:bodyPr/>
          <a:lstStyle/>
          <a:p>
            <a:r>
              <a:rPr lang="fr-FR" dirty="0" smtClean="0"/>
              <a:t>Protection des serveurs SharePoint avec ISA Server</a:t>
            </a:r>
          </a:p>
        </p:txBody>
      </p:sp>
      <p:pic>
        <p:nvPicPr>
          <p:cNvPr id="830470" name="Picture 6" descr="ssl_tunnel-isaserver1"/>
          <p:cNvPicPr>
            <a:picLocks noChangeAspect="1" noChangeArrowheads="1"/>
          </p:cNvPicPr>
          <p:nvPr/>
        </p:nvPicPr>
        <p:blipFill>
          <a:blip r:embed="rId3"/>
          <a:srcRect/>
          <a:stretch>
            <a:fillRect/>
          </a:stretch>
        </p:blipFill>
        <p:spPr bwMode="auto">
          <a:xfrm>
            <a:off x="1905000" y="4904371"/>
            <a:ext cx="2514600" cy="317500"/>
          </a:xfrm>
          <a:prstGeom prst="rect">
            <a:avLst/>
          </a:prstGeom>
          <a:noFill/>
          <a:ln w="9525">
            <a:noFill/>
            <a:miter lim="800000"/>
            <a:headEnd/>
            <a:tailEnd/>
          </a:ln>
        </p:spPr>
      </p:pic>
      <p:pic>
        <p:nvPicPr>
          <p:cNvPr id="830471" name="Picture 7" descr="ssl_tunnel-isaserver1"/>
          <p:cNvPicPr>
            <a:picLocks noChangeAspect="1" noChangeArrowheads="1"/>
          </p:cNvPicPr>
          <p:nvPr/>
        </p:nvPicPr>
        <p:blipFill>
          <a:blip r:embed="rId3"/>
          <a:srcRect/>
          <a:stretch>
            <a:fillRect/>
          </a:stretch>
        </p:blipFill>
        <p:spPr bwMode="auto">
          <a:xfrm>
            <a:off x="5334000" y="4917071"/>
            <a:ext cx="2209800" cy="315913"/>
          </a:xfrm>
          <a:prstGeom prst="rect">
            <a:avLst/>
          </a:prstGeom>
          <a:noFill/>
          <a:ln w="9525">
            <a:noFill/>
            <a:miter lim="800000"/>
            <a:headEnd/>
            <a:tailEnd/>
          </a:ln>
        </p:spPr>
      </p:pic>
      <p:pic>
        <p:nvPicPr>
          <p:cNvPr id="15369" name="Picture 8" descr="Server Exchange"/>
          <p:cNvPicPr>
            <a:picLocks noChangeAspect="1" noChangeArrowheads="1"/>
          </p:cNvPicPr>
          <p:nvPr/>
        </p:nvPicPr>
        <p:blipFill>
          <a:blip r:embed="rId4"/>
          <a:srcRect/>
          <a:stretch>
            <a:fillRect/>
          </a:stretch>
        </p:blipFill>
        <p:spPr bwMode="auto">
          <a:xfrm>
            <a:off x="7558088" y="4231271"/>
            <a:ext cx="976312" cy="1371600"/>
          </a:xfrm>
          <a:prstGeom prst="rect">
            <a:avLst/>
          </a:prstGeom>
          <a:noFill/>
          <a:ln w="9525">
            <a:noFill/>
            <a:miter lim="800000"/>
            <a:headEnd/>
            <a:tailEnd/>
          </a:ln>
        </p:spPr>
      </p:pic>
      <p:pic>
        <p:nvPicPr>
          <p:cNvPr id="15370" name="Picture 9" descr="Server ISAS - firewall"/>
          <p:cNvPicPr>
            <a:picLocks noChangeAspect="1" noChangeArrowheads="1"/>
          </p:cNvPicPr>
          <p:nvPr/>
        </p:nvPicPr>
        <p:blipFill>
          <a:blip r:embed="rId5"/>
          <a:srcRect/>
          <a:stretch>
            <a:fillRect/>
          </a:stretch>
        </p:blipFill>
        <p:spPr bwMode="auto">
          <a:xfrm>
            <a:off x="4419600" y="4231271"/>
            <a:ext cx="938213" cy="1371600"/>
          </a:xfrm>
          <a:prstGeom prst="rect">
            <a:avLst/>
          </a:prstGeom>
          <a:noFill/>
          <a:ln w="9525">
            <a:noFill/>
            <a:miter lim="800000"/>
            <a:headEnd/>
            <a:tailEnd/>
          </a:ln>
        </p:spPr>
      </p:pic>
      <p:sp>
        <p:nvSpPr>
          <p:cNvPr id="15371" name="Text Box 10"/>
          <p:cNvSpPr txBox="1">
            <a:spLocks noChangeArrowheads="1"/>
          </p:cNvSpPr>
          <p:nvPr/>
        </p:nvSpPr>
        <p:spPr bwMode="auto">
          <a:xfrm>
            <a:off x="285720" y="5907671"/>
            <a:ext cx="2133600" cy="396875"/>
          </a:xfrm>
          <a:prstGeom prst="rect">
            <a:avLst/>
          </a:prstGeom>
          <a:noFill/>
          <a:ln w="9525">
            <a:noFill/>
            <a:miter lim="800000"/>
            <a:headEnd/>
            <a:tailEnd/>
          </a:ln>
        </p:spPr>
        <p:txBody>
          <a:bodyPr>
            <a:spAutoFit/>
          </a:bodyPr>
          <a:lstStyle/>
          <a:p>
            <a:pPr algn="ctr" eaLnBrk="0" hangingPunct="0">
              <a:spcBef>
                <a:spcPct val="50000"/>
              </a:spcBef>
            </a:pPr>
            <a:r>
              <a:rPr lang="fr-FR" sz="2000" dirty="0" smtClean="0">
                <a:latin typeface="Arial" charset="0"/>
              </a:rPr>
              <a:t>Client Web</a:t>
            </a:r>
            <a:endParaRPr lang="fr-FR" sz="2000" dirty="0">
              <a:latin typeface="Arial" charset="0"/>
            </a:endParaRPr>
          </a:p>
        </p:txBody>
      </p:sp>
      <p:sp>
        <p:nvSpPr>
          <p:cNvPr id="15372" name="Text Box 11"/>
          <p:cNvSpPr txBox="1">
            <a:spLocks noChangeArrowheads="1"/>
          </p:cNvSpPr>
          <p:nvPr/>
        </p:nvSpPr>
        <p:spPr bwMode="auto">
          <a:xfrm>
            <a:off x="7239000" y="5694946"/>
            <a:ext cx="1752600" cy="707886"/>
          </a:xfrm>
          <a:prstGeom prst="rect">
            <a:avLst/>
          </a:prstGeom>
          <a:noFill/>
          <a:ln w="9525">
            <a:noFill/>
            <a:miter lim="800000"/>
            <a:headEnd/>
            <a:tailEnd/>
          </a:ln>
        </p:spPr>
        <p:txBody>
          <a:bodyPr>
            <a:spAutoFit/>
          </a:bodyPr>
          <a:lstStyle/>
          <a:p>
            <a:pPr algn="ctr" eaLnBrk="0" hangingPunct="0"/>
            <a:r>
              <a:rPr lang="fr-FR" sz="2000" dirty="0" smtClean="0">
                <a:latin typeface="Arial" charset="0"/>
              </a:rPr>
              <a:t>SharePoint ou WSS</a:t>
            </a:r>
            <a:endParaRPr lang="fr-FR" sz="2000" dirty="0">
              <a:latin typeface="Arial" charset="0"/>
            </a:endParaRPr>
          </a:p>
        </p:txBody>
      </p:sp>
      <p:sp>
        <p:nvSpPr>
          <p:cNvPr id="15373" name="Text Box 12"/>
          <p:cNvSpPr txBox="1">
            <a:spLocks noChangeArrowheads="1"/>
          </p:cNvSpPr>
          <p:nvPr/>
        </p:nvSpPr>
        <p:spPr bwMode="auto">
          <a:xfrm>
            <a:off x="3826042" y="1211513"/>
            <a:ext cx="1931940" cy="584775"/>
          </a:xfrm>
          <a:prstGeom prst="rect">
            <a:avLst/>
          </a:prstGeom>
          <a:noFill/>
          <a:ln w="9525">
            <a:noFill/>
            <a:miter lim="800000"/>
            <a:headEnd/>
            <a:tailEnd/>
          </a:ln>
        </p:spPr>
        <p:txBody>
          <a:bodyPr wrap="none">
            <a:spAutoFit/>
          </a:bodyPr>
          <a:lstStyle/>
          <a:p>
            <a:pPr algn="ctr"/>
            <a:r>
              <a:rPr lang="fr-FR" sz="1600" b="1" dirty="0">
                <a:solidFill>
                  <a:schemeClr val="accent2"/>
                </a:solidFill>
                <a:latin typeface="Arial" charset="0"/>
              </a:rPr>
              <a:t>Périmètre de </a:t>
            </a:r>
            <a:br>
              <a:rPr lang="fr-FR" sz="1600" b="1" dirty="0">
                <a:solidFill>
                  <a:schemeClr val="accent2"/>
                </a:solidFill>
                <a:latin typeface="Arial" charset="0"/>
              </a:rPr>
            </a:br>
            <a:r>
              <a:rPr lang="fr-FR" sz="1600" b="1" dirty="0">
                <a:solidFill>
                  <a:schemeClr val="accent2"/>
                </a:solidFill>
                <a:latin typeface="Arial" charset="0"/>
              </a:rPr>
              <a:t>l’entreprise (DMZ)</a:t>
            </a:r>
          </a:p>
        </p:txBody>
      </p:sp>
      <p:sp>
        <p:nvSpPr>
          <p:cNvPr id="15374" name="Text Box 13"/>
          <p:cNvSpPr txBox="1">
            <a:spLocks noChangeArrowheads="1"/>
          </p:cNvSpPr>
          <p:nvPr/>
        </p:nvSpPr>
        <p:spPr bwMode="auto">
          <a:xfrm>
            <a:off x="4114800" y="5694946"/>
            <a:ext cx="1752600" cy="701675"/>
          </a:xfrm>
          <a:prstGeom prst="rect">
            <a:avLst/>
          </a:prstGeom>
          <a:noFill/>
          <a:ln w="9525">
            <a:noFill/>
            <a:miter lim="800000"/>
            <a:headEnd/>
            <a:tailEnd/>
          </a:ln>
        </p:spPr>
        <p:txBody>
          <a:bodyPr>
            <a:spAutoFit/>
          </a:bodyPr>
          <a:lstStyle/>
          <a:p>
            <a:pPr algn="ctr" eaLnBrk="0" hangingPunct="0"/>
            <a:r>
              <a:rPr lang="fr-FR" sz="2000">
                <a:latin typeface="Arial" charset="0"/>
              </a:rPr>
              <a:t>ISA Server</a:t>
            </a:r>
          </a:p>
          <a:p>
            <a:pPr algn="ctr" eaLnBrk="0" hangingPunct="0"/>
            <a:r>
              <a:rPr lang="fr-FR" sz="2000">
                <a:latin typeface="Arial" charset="0"/>
              </a:rPr>
              <a:t>2004/2006</a:t>
            </a:r>
          </a:p>
        </p:txBody>
      </p:sp>
      <p:sp>
        <p:nvSpPr>
          <p:cNvPr id="830478" name="Text Box 14"/>
          <p:cNvSpPr txBox="1">
            <a:spLocks noChangeArrowheads="1"/>
          </p:cNvSpPr>
          <p:nvPr/>
        </p:nvSpPr>
        <p:spPr bwMode="auto">
          <a:xfrm>
            <a:off x="3357554" y="1857364"/>
            <a:ext cx="2924188" cy="1569660"/>
          </a:xfrm>
          <a:prstGeom prst="rect">
            <a:avLst/>
          </a:prstGeom>
          <a:noFill/>
          <a:ln w="9525">
            <a:noFill/>
            <a:miter lim="800000"/>
            <a:headEnd/>
            <a:tailEnd/>
          </a:ln>
        </p:spPr>
        <p:txBody>
          <a:bodyPr wrap="square">
            <a:spAutoFit/>
          </a:bodyPr>
          <a:lstStyle/>
          <a:p>
            <a:pPr algn="ctr">
              <a:spcBef>
                <a:spcPct val="50000"/>
              </a:spcBef>
            </a:pPr>
            <a:r>
              <a:rPr lang="fr-FR" sz="2400" b="1" dirty="0">
                <a:solidFill>
                  <a:srgbClr val="0070C0"/>
                </a:solidFill>
                <a:latin typeface="Arial" charset="0"/>
                <a:cs typeface="Arial" charset="0"/>
              </a:rPr>
              <a:t>Analyse HTTP (URL, entêtes, contenu</a:t>
            </a:r>
            <a:r>
              <a:rPr lang="fr-FR" sz="2400" b="1" dirty="0" smtClean="0">
                <a:solidFill>
                  <a:srgbClr val="0070C0"/>
                </a:solidFill>
                <a:latin typeface="Arial" charset="0"/>
                <a:cs typeface="Arial" charset="0"/>
              </a:rPr>
              <a:t>…) </a:t>
            </a:r>
            <a:r>
              <a:rPr lang="fr-FR" sz="2400" dirty="0" smtClean="0">
                <a:solidFill>
                  <a:srgbClr val="0070C0"/>
                </a:solidFill>
                <a:latin typeface="Arial" charset="0"/>
                <a:cs typeface="Arial" charset="0"/>
              </a:rPr>
              <a:t>Réécriture d’</a:t>
            </a:r>
            <a:r>
              <a:rPr lang="fr-FR" sz="2400" dirty="0" err="1" smtClean="0">
                <a:solidFill>
                  <a:srgbClr val="0070C0"/>
                </a:solidFill>
                <a:latin typeface="Arial" charset="0"/>
                <a:cs typeface="Arial" charset="0"/>
              </a:rPr>
              <a:t>URLs</a:t>
            </a:r>
            <a:endParaRPr lang="fr-FR" sz="2400" b="1" dirty="0">
              <a:solidFill>
                <a:srgbClr val="0070C0"/>
              </a:solidFill>
              <a:latin typeface="Arial" charset="0"/>
              <a:cs typeface="Arial" charset="0"/>
            </a:endParaRPr>
          </a:p>
        </p:txBody>
      </p:sp>
      <p:pic>
        <p:nvPicPr>
          <p:cNvPr id="15376" name="Picture 15" descr="certificat"/>
          <p:cNvPicPr>
            <a:picLocks noChangeAspect="1" noChangeArrowheads="1"/>
          </p:cNvPicPr>
          <p:nvPr/>
        </p:nvPicPr>
        <p:blipFill>
          <a:blip r:embed="rId6"/>
          <a:srcRect/>
          <a:stretch>
            <a:fillRect/>
          </a:stretch>
        </p:blipFill>
        <p:spPr bwMode="auto">
          <a:xfrm>
            <a:off x="7467600" y="5313946"/>
            <a:ext cx="436563" cy="320675"/>
          </a:xfrm>
          <a:prstGeom prst="rect">
            <a:avLst/>
          </a:prstGeom>
          <a:noFill/>
          <a:ln w="9525">
            <a:noFill/>
            <a:miter lim="800000"/>
            <a:headEnd/>
            <a:tailEnd/>
          </a:ln>
        </p:spPr>
      </p:pic>
      <p:pic>
        <p:nvPicPr>
          <p:cNvPr id="15377" name="Picture 16" descr="certificat"/>
          <p:cNvPicPr>
            <a:picLocks noChangeAspect="1" noChangeArrowheads="1"/>
          </p:cNvPicPr>
          <p:nvPr/>
        </p:nvPicPr>
        <p:blipFill>
          <a:blip r:embed="rId6"/>
          <a:srcRect/>
          <a:stretch>
            <a:fillRect/>
          </a:stretch>
        </p:blipFill>
        <p:spPr bwMode="auto">
          <a:xfrm>
            <a:off x="4343400" y="5313946"/>
            <a:ext cx="436563" cy="320675"/>
          </a:xfrm>
          <a:prstGeom prst="rect">
            <a:avLst/>
          </a:prstGeom>
          <a:noFill/>
          <a:ln w="9525">
            <a:noFill/>
            <a:miter lim="800000"/>
            <a:headEnd/>
            <a:tailEnd/>
          </a:ln>
        </p:spPr>
      </p:pic>
      <p:pic>
        <p:nvPicPr>
          <p:cNvPr id="35" name="Picture 12" descr="laptop notebook portable Computer"/>
          <p:cNvPicPr>
            <a:picLocks noChangeAspect="1" noChangeArrowheads="1"/>
          </p:cNvPicPr>
          <p:nvPr/>
        </p:nvPicPr>
        <p:blipFill>
          <a:blip r:embed="rId7"/>
          <a:srcRect/>
          <a:stretch>
            <a:fillRect/>
          </a:stretch>
        </p:blipFill>
        <p:spPr bwMode="auto">
          <a:xfrm>
            <a:off x="785786" y="4364621"/>
            <a:ext cx="1160463" cy="1101725"/>
          </a:xfrm>
          <a:prstGeom prst="rect">
            <a:avLst/>
          </a:prstGeom>
          <a:noFill/>
          <a:ln w="9525">
            <a:noFill/>
            <a:miter lim="800000"/>
            <a:headEnd/>
            <a:tailEnd/>
          </a:ln>
        </p:spPr>
      </p:pic>
      <p:sp>
        <p:nvSpPr>
          <p:cNvPr id="37" name="TextBox 36"/>
          <p:cNvSpPr txBox="1"/>
          <p:nvPr/>
        </p:nvSpPr>
        <p:spPr>
          <a:xfrm>
            <a:off x="6500826" y="1428736"/>
            <a:ext cx="2727158" cy="1846659"/>
          </a:xfrm>
          <a:prstGeom prst="rect">
            <a:avLst/>
          </a:prstGeom>
          <a:noFill/>
        </p:spPr>
        <p:txBody>
          <a:bodyPr wrap="square" rtlCol="0">
            <a:spAutoFit/>
          </a:bodyPr>
          <a:lstStyle/>
          <a:p>
            <a:r>
              <a:rPr lang="fr-FR" dirty="0" smtClean="0"/>
              <a:t>Pré-Authentification sur :</a:t>
            </a:r>
          </a:p>
          <a:p>
            <a:pPr marL="174625" lvl="1">
              <a:buFontTx/>
              <a:buChar char="-"/>
            </a:pPr>
            <a:r>
              <a:rPr lang="fr-FR" dirty="0" smtClean="0"/>
              <a:t>Active Directory</a:t>
            </a:r>
          </a:p>
          <a:p>
            <a:pPr marL="174625" lvl="1">
              <a:buFontTx/>
              <a:buChar char="-"/>
            </a:pPr>
            <a:r>
              <a:rPr lang="fr-FR" dirty="0" smtClean="0">
                <a:solidFill>
                  <a:schemeClr val="accent1"/>
                </a:solidFill>
              </a:rPr>
              <a:t>LDAP (AD)</a:t>
            </a:r>
          </a:p>
          <a:p>
            <a:pPr marL="174625" lvl="1">
              <a:buFontTx/>
              <a:buChar char="-"/>
            </a:pPr>
            <a:r>
              <a:rPr lang="fr-FR" dirty="0" err="1" smtClean="0"/>
              <a:t>SecureID</a:t>
            </a:r>
            <a:endParaRPr lang="fr-FR" dirty="0" smtClean="0"/>
          </a:p>
          <a:p>
            <a:pPr marL="174625" lvl="1">
              <a:buFontTx/>
              <a:buChar char="-"/>
            </a:pPr>
            <a:r>
              <a:rPr lang="fr-FR" dirty="0" smtClean="0">
                <a:solidFill>
                  <a:schemeClr val="accent1"/>
                </a:solidFill>
              </a:rPr>
              <a:t>Radius OTP</a:t>
            </a:r>
          </a:p>
          <a:p>
            <a:pPr marL="174625" lvl="1">
              <a:buFontTx/>
              <a:buChar char="-"/>
            </a:pPr>
            <a:r>
              <a:rPr lang="fr-FR" dirty="0" smtClean="0"/>
              <a:t>Radius</a:t>
            </a:r>
          </a:p>
          <a:p>
            <a:endParaRPr lang="fr-FR" dirty="0"/>
          </a:p>
          <a:p>
            <a:r>
              <a:rPr lang="fr-FR" dirty="0" smtClean="0"/>
              <a:t>Délégation d’authentification</a:t>
            </a:r>
            <a:endParaRPr lang="fr-FR" dirty="0"/>
          </a:p>
        </p:txBody>
      </p:sp>
      <p:pic>
        <p:nvPicPr>
          <p:cNvPr id="2050" name="Picture 2"/>
          <p:cNvPicPr>
            <a:picLocks noChangeAspect="1" noChangeArrowheads="1"/>
          </p:cNvPicPr>
          <p:nvPr/>
        </p:nvPicPr>
        <p:blipFill>
          <a:blip r:embed="rId8"/>
          <a:srcRect/>
          <a:stretch>
            <a:fillRect/>
          </a:stretch>
        </p:blipFill>
        <p:spPr bwMode="auto">
          <a:xfrm>
            <a:off x="3071802" y="1214422"/>
            <a:ext cx="3445098" cy="2737826"/>
          </a:xfrm>
          <a:prstGeom prst="rect">
            <a:avLst/>
          </a:prstGeom>
          <a:noFill/>
          <a:ln w="9525">
            <a:noFill/>
            <a:miter lim="800000"/>
            <a:headEnd/>
            <a:tailEnd/>
          </a:ln>
          <a:effectLst/>
        </p:spPr>
      </p:pic>
      <p:grpSp>
        <p:nvGrpSpPr>
          <p:cNvPr id="4" name="Group 27"/>
          <p:cNvGrpSpPr>
            <a:grpSpLocks/>
          </p:cNvGrpSpPr>
          <p:nvPr/>
        </p:nvGrpSpPr>
        <p:grpSpPr bwMode="auto">
          <a:xfrm>
            <a:off x="1905000" y="3485146"/>
            <a:ext cx="2590800" cy="782638"/>
            <a:chOff x="3769" y="1590"/>
            <a:chExt cx="1352" cy="413"/>
          </a:xfrm>
        </p:grpSpPr>
        <p:sp>
          <p:nvSpPr>
            <p:cNvPr id="830492" name="Text Box 28"/>
            <p:cNvSpPr txBox="1">
              <a:spLocks noChangeArrowheads="1"/>
            </p:cNvSpPr>
            <p:nvPr/>
          </p:nvSpPr>
          <p:spPr bwMode="auto">
            <a:xfrm>
              <a:off x="3932" y="1590"/>
              <a:ext cx="1045" cy="211"/>
            </a:xfrm>
            <a:prstGeom prst="rect">
              <a:avLst/>
            </a:prstGeom>
            <a:noFill/>
            <a:ln w="12700" algn="ctr">
              <a:noFill/>
              <a:miter lim="800000"/>
              <a:headEnd/>
              <a:tailEnd/>
            </a:ln>
            <a:effectLst/>
          </p:spPr>
          <p:txBody>
            <a:bodyPr>
              <a:spAutoFit/>
            </a:bodyPr>
            <a:lstStyle/>
            <a:p>
              <a:pPr algn="ctr">
                <a:spcBef>
                  <a:spcPct val="50000"/>
                </a:spcBef>
                <a:defRPr/>
              </a:pPr>
              <a:r>
                <a:rPr lang="fr-FR" sz="2000" dirty="0">
                  <a:solidFill>
                    <a:srgbClr val="FF0000"/>
                  </a:solidFill>
                  <a:latin typeface="Arial" charset="0"/>
                  <a:cs typeface="Arial" charset="0"/>
                </a:rPr>
                <a:t>SSL</a:t>
              </a:r>
            </a:p>
          </p:txBody>
        </p:sp>
        <p:grpSp>
          <p:nvGrpSpPr>
            <p:cNvPr id="5" name="Group 29"/>
            <p:cNvGrpSpPr>
              <a:grpSpLocks/>
            </p:cNvGrpSpPr>
            <p:nvPr/>
          </p:nvGrpSpPr>
          <p:grpSpPr bwMode="auto">
            <a:xfrm>
              <a:off x="3769" y="1814"/>
              <a:ext cx="1352" cy="189"/>
              <a:chOff x="1279" y="2796"/>
              <a:chExt cx="1789" cy="203"/>
            </a:xfrm>
          </p:grpSpPr>
          <p:sp>
            <p:nvSpPr>
              <p:cNvPr id="830494" name="Line 30"/>
              <p:cNvSpPr>
                <a:spLocks noChangeShapeType="1"/>
              </p:cNvSpPr>
              <p:nvPr/>
            </p:nvSpPr>
            <p:spPr bwMode="auto">
              <a:xfrm flipV="1">
                <a:off x="1279" y="2796"/>
                <a:ext cx="0" cy="203"/>
              </a:xfrm>
              <a:prstGeom prst="line">
                <a:avLst/>
              </a:prstGeom>
              <a:noFill/>
              <a:ln w="38100">
                <a:solidFill>
                  <a:srgbClr val="FF0000"/>
                </a:solidFill>
                <a:round/>
                <a:headEnd/>
                <a:tailEnd/>
              </a:ln>
              <a:effectLst/>
            </p:spPr>
            <p:txBody>
              <a:bodyPr wrap="none">
                <a:spAutoFit/>
              </a:bodyPr>
              <a:lstStyle/>
              <a:p>
                <a:pPr>
                  <a:defRPr/>
                </a:pPr>
                <a:endParaRPr lang="fr-FR"/>
              </a:p>
            </p:txBody>
          </p:sp>
          <p:sp>
            <p:nvSpPr>
              <p:cNvPr id="830495" name="Line 31"/>
              <p:cNvSpPr>
                <a:spLocks noChangeShapeType="1"/>
              </p:cNvSpPr>
              <p:nvPr/>
            </p:nvSpPr>
            <p:spPr bwMode="auto">
              <a:xfrm flipV="1">
                <a:off x="1279" y="2796"/>
                <a:ext cx="1789" cy="0"/>
              </a:xfrm>
              <a:prstGeom prst="line">
                <a:avLst/>
              </a:prstGeom>
              <a:noFill/>
              <a:ln w="38100">
                <a:solidFill>
                  <a:srgbClr val="FF0000"/>
                </a:solidFill>
                <a:round/>
                <a:headEnd/>
                <a:tailEnd/>
              </a:ln>
              <a:effectLst/>
            </p:spPr>
            <p:txBody>
              <a:bodyPr>
                <a:spAutoFit/>
              </a:bodyPr>
              <a:lstStyle/>
              <a:p>
                <a:pPr>
                  <a:defRPr/>
                </a:pPr>
                <a:endParaRPr lang="fr-FR"/>
              </a:p>
            </p:txBody>
          </p:sp>
          <p:sp>
            <p:nvSpPr>
              <p:cNvPr id="830496" name="Line 32"/>
              <p:cNvSpPr>
                <a:spLocks noChangeShapeType="1"/>
              </p:cNvSpPr>
              <p:nvPr/>
            </p:nvSpPr>
            <p:spPr bwMode="auto">
              <a:xfrm flipV="1">
                <a:off x="3068" y="2796"/>
                <a:ext cx="0" cy="203"/>
              </a:xfrm>
              <a:prstGeom prst="line">
                <a:avLst/>
              </a:prstGeom>
              <a:noFill/>
              <a:ln w="38100">
                <a:solidFill>
                  <a:srgbClr val="FF0000"/>
                </a:solidFill>
                <a:round/>
                <a:headEnd/>
                <a:tailEnd/>
              </a:ln>
              <a:effectLst/>
            </p:spPr>
            <p:txBody>
              <a:bodyPr wrap="none">
                <a:spAutoFit/>
              </a:bodyPr>
              <a:lstStyle/>
              <a:p>
                <a:pPr>
                  <a:defRPr/>
                </a:pPr>
                <a:endParaRPr lang="fr-FR"/>
              </a:p>
            </p:txBody>
          </p:sp>
        </p:grpSp>
      </p:grpSp>
      <p:grpSp>
        <p:nvGrpSpPr>
          <p:cNvPr id="2" name="Group 17"/>
          <p:cNvGrpSpPr>
            <a:grpSpLocks/>
          </p:cNvGrpSpPr>
          <p:nvPr/>
        </p:nvGrpSpPr>
        <p:grpSpPr bwMode="auto">
          <a:xfrm>
            <a:off x="5181600" y="3485146"/>
            <a:ext cx="2590800" cy="782638"/>
            <a:chOff x="3769" y="1590"/>
            <a:chExt cx="1352" cy="413"/>
          </a:xfrm>
          <a:effectLst/>
        </p:grpSpPr>
        <p:sp>
          <p:nvSpPr>
            <p:cNvPr id="830482" name="Text Box 18"/>
            <p:cNvSpPr txBox="1">
              <a:spLocks noChangeArrowheads="1"/>
            </p:cNvSpPr>
            <p:nvPr/>
          </p:nvSpPr>
          <p:spPr bwMode="auto">
            <a:xfrm>
              <a:off x="3932" y="1590"/>
              <a:ext cx="943" cy="211"/>
            </a:xfrm>
            <a:prstGeom prst="rect">
              <a:avLst/>
            </a:prstGeom>
            <a:noFill/>
            <a:ln w="12700" algn="ctr">
              <a:noFill/>
              <a:miter lim="800000"/>
              <a:headEnd/>
              <a:tailEnd/>
            </a:ln>
            <a:effectLst/>
          </p:spPr>
          <p:txBody>
            <a:bodyPr wrap="square">
              <a:spAutoFit/>
            </a:bodyPr>
            <a:lstStyle/>
            <a:p>
              <a:pPr algn="ctr">
                <a:spcBef>
                  <a:spcPct val="50000"/>
                </a:spcBef>
                <a:defRPr/>
              </a:pPr>
              <a:r>
                <a:rPr lang="fr-FR" sz="2000" b="1" dirty="0">
                  <a:solidFill>
                    <a:srgbClr val="FF0000"/>
                  </a:solidFill>
                  <a:latin typeface="Arial" charset="0"/>
                  <a:cs typeface="Arial" charset="0"/>
                </a:rPr>
                <a:t>SSL </a:t>
              </a:r>
              <a:r>
                <a:rPr lang="fr-FR" sz="2000" b="1" dirty="0" smtClean="0">
                  <a:solidFill>
                    <a:srgbClr val="FF0000"/>
                  </a:solidFill>
                  <a:latin typeface="Arial" charset="0"/>
                  <a:cs typeface="Arial" charset="0"/>
                </a:rPr>
                <a:t>ou HTTP</a:t>
              </a:r>
              <a:endParaRPr lang="fr-FR" sz="2000" b="1" dirty="0">
                <a:solidFill>
                  <a:srgbClr val="FF0000"/>
                </a:solidFill>
                <a:latin typeface="Arial" charset="0"/>
                <a:cs typeface="Arial" charset="0"/>
              </a:endParaRPr>
            </a:p>
          </p:txBody>
        </p:sp>
        <p:grpSp>
          <p:nvGrpSpPr>
            <p:cNvPr id="3" name="Group 19"/>
            <p:cNvGrpSpPr>
              <a:grpSpLocks/>
            </p:cNvGrpSpPr>
            <p:nvPr/>
          </p:nvGrpSpPr>
          <p:grpSpPr bwMode="auto">
            <a:xfrm>
              <a:off x="3769" y="1814"/>
              <a:ext cx="1352" cy="189"/>
              <a:chOff x="1279" y="2796"/>
              <a:chExt cx="1789" cy="203"/>
            </a:xfrm>
          </p:grpSpPr>
          <p:sp>
            <p:nvSpPr>
              <p:cNvPr id="830484" name="Line 20"/>
              <p:cNvSpPr>
                <a:spLocks noChangeShapeType="1"/>
              </p:cNvSpPr>
              <p:nvPr/>
            </p:nvSpPr>
            <p:spPr bwMode="auto">
              <a:xfrm flipV="1">
                <a:off x="1279" y="2796"/>
                <a:ext cx="0" cy="203"/>
              </a:xfrm>
              <a:prstGeom prst="line">
                <a:avLst/>
              </a:prstGeom>
              <a:noFill/>
              <a:ln w="38100">
                <a:solidFill>
                  <a:srgbClr val="FF0000"/>
                </a:solidFill>
                <a:round/>
                <a:headEnd/>
                <a:tailEnd/>
              </a:ln>
              <a:effectLst/>
            </p:spPr>
            <p:txBody>
              <a:bodyPr wrap="square">
                <a:spAutoFit/>
              </a:bodyPr>
              <a:lstStyle/>
              <a:p>
                <a:pPr>
                  <a:defRPr/>
                </a:pPr>
                <a:endParaRPr lang="fr-FR"/>
              </a:p>
            </p:txBody>
          </p:sp>
          <p:sp>
            <p:nvSpPr>
              <p:cNvPr id="830486" name="Line 22"/>
              <p:cNvSpPr>
                <a:spLocks noChangeShapeType="1"/>
              </p:cNvSpPr>
              <p:nvPr/>
            </p:nvSpPr>
            <p:spPr bwMode="auto">
              <a:xfrm flipV="1">
                <a:off x="3068" y="2796"/>
                <a:ext cx="0" cy="203"/>
              </a:xfrm>
              <a:prstGeom prst="line">
                <a:avLst/>
              </a:prstGeom>
              <a:noFill/>
              <a:ln w="38100">
                <a:solidFill>
                  <a:srgbClr val="FF0000"/>
                </a:solidFill>
                <a:round/>
                <a:headEnd/>
                <a:tailEnd/>
              </a:ln>
              <a:effectLst/>
            </p:spPr>
            <p:txBody>
              <a:bodyPr wrap="square">
                <a:spAutoFit/>
              </a:bodyPr>
              <a:lstStyle/>
              <a:p>
                <a:pPr>
                  <a:defRPr/>
                </a:pPr>
                <a:endParaRPr lang="fr-FR"/>
              </a:p>
            </p:txBody>
          </p:sp>
          <p:sp>
            <p:nvSpPr>
              <p:cNvPr id="830485" name="Line 21"/>
              <p:cNvSpPr>
                <a:spLocks noChangeShapeType="1"/>
              </p:cNvSpPr>
              <p:nvPr/>
            </p:nvSpPr>
            <p:spPr bwMode="auto">
              <a:xfrm flipV="1">
                <a:off x="1279" y="2796"/>
                <a:ext cx="1789" cy="0"/>
              </a:xfrm>
              <a:prstGeom prst="line">
                <a:avLst/>
              </a:prstGeom>
              <a:noFill/>
              <a:ln w="38100">
                <a:solidFill>
                  <a:srgbClr val="FF0000"/>
                </a:solidFill>
                <a:round/>
                <a:headEnd/>
                <a:tailEnd/>
              </a:ln>
              <a:effectLst/>
            </p:spPr>
            <p:txBody>
              <a:bodyPr wrap="square">
                <a:spAutoFit/>
              </a:bodyPr>
              <a:lstStyle/>
              <a:p>
                <a:pPr>
                  <a:defRPr/>
                </a:pPr>
                <a:endParaRPr lang="fr-F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830470"/>
                                        </p:tgtEl>
                                        <p:attrNameLst>
                                          <p:attrName>style.visibility</p:attrName>
                                        </p:attrNameLst>
                                      </p:cBhvr>
                                      <p:to>
                                        <p:strVal val="visible"/>
                                      </p:to>
                                    </p:set>
                                    <p:animEffect transition="in" filter="wipe(left)">
                                      <p:cBhvr>
                                        <p:cTn id="10" dur="500"/>
                                        <p:tgtEl>
                                          <p:spTgt spid="83047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500" fill="hold"/>
                                        <p:tgtEl>
                                          <p:spTgt spid="2050"/>
                                        </p:tgtEl>
                                        <p:attrNameLst>
                                          <p:attrName>ppt_w</p:attrName>
                                        </p:attrNameLst>
                                      </p:cBhvr>
                                      <p:tavLst>
                                        <p:tav tm="0">
                                          <p:val>
                                            <p:fltVal val="0"/>
                                          </p:val>
                                        </p:tav>
                                        <p:tav tm="100000">
                                          <p:val>
                                            <p:strVal val="#ppt_w"/>
                                          </p:val>
                                        </p:tav>
                                      </p:tavLst>
                                    </p:anim>
                                    <p:anim calcmode="lin" valueType="num">
                                      <p:cBhvr>
                                        <p:cTn id="16" dur="500" fill="hold"/>
                                        <p:tgtEl>
                                          <p:spTgt spid="2050"/>
                                        </p:tgtEl>
                                        <p:attrNameLst>
                                          <p:attrName>ppt_h</p:attrName>
                                        </p:attrNameLst>
                                      </p:cBhvr>
                                      <p:tavLst>
                                        <p:tav tm="0">
                                          <p:val>
                                            <p:fltVal val="0"/>
                                          </p:val>
                                        </p:tav>
                                        <p:tav tm="100000">
                                          <p:val>
                                            <p:strVal val="#ppt_h"/>
                                          </p:val>
                                        </p:tav>
                                      </p:tavLst>
                                    </p:anim>
                                    <p:animEffect transition="in" filter="fade">
                                      <p:cBhvr>
                                        <p:cTn id="17" dur="500"/>
                                        <p:tgtEl>
                                          <p:spTgt spid="2050"/>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2050"/>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37"/>
                                        </p:tgtEl>
                                        <p:attrNameLst>
                                          <p:attrName>style.visibility</p:attrName>
                                        </p:attrNameLst>
                                      </p:cBhvr>
                                      <p:to>
                                        <p:strVal val="hidden"/>
                                      </p:to>
                                    </p:set>
                                  </p:childTnLst>
                                </p:cTn>
                              </p:par>
                            </p:childTnLst>
                          </p:cTn>
                        </p:par>
                        <p:par>
                          <p:cTn id="27" fill="hold">
                            <p:stCondLst>
                              <p:cond delay="0"/>
                            </p:stCondLst>
                            <p:childTnLst>
                              <p:par>
                                <p:cTn id="28" presetID="9" presetClass="entr" presetSubtype="0" fill="hold" nodeType="afterEffect">
                                  <p:stCondLst>
                                    <p:cond delay="0"/>
                                  </p:stCondLst>
                                  <p:childTnLst>
                                    <p:set>
                                      <p:cBhvr>
                                        <p:cTn id="29" dur="1" fill="hold">
                                          <p:stCondLst>
                                            <p:cond delay="0"/>
                                          </p:stCondLst>
                                        </p:cTn>
                                        <p:tgtEl>
                                          <p:spTgt spid="830478"/>
                                        </p:tgtEl>
                                        <p:attrNameLst>
                                          <p:attrName>style.visibility</p:attrName>
                                        </p:attrNameLst>
                                      </p:cBhvr>
                                      <p:to>
                                        <p:strVal val="visible"/>
                                      </p:to>
                                    </p:set>
                                    <p:animEffect transition="in" filter="dissolve">
                                      <p:cBhvr>
                                        <p:cTn id="30" dur="500"/>
                                        <p:tgtEl>
                                          <p:spTgt spid="830478"/>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3.33333E-6 3.2948E-6 L -3.33333E-6 0.28647 " pathEditMode="relative" rAng="0" ptsTypes="AA">
                                      <p:cBhvr>
                                        <p:cTn id="34" dur="1000" fill="hold"/>
                                        <p:tgtEl>
                                          <p:spTgt spid="830478"/>
                                        </p:tgtEl>
                                        <p:attrNameLst>
                                          <p:attrName>ppt_x</p:attrName>
                                          <p:attrName>ppt_y</p:attrName>
                                        </p:attrNameLst>
                                      </p:cBhvr>
                                      <p:rCtr x="0" y="143"/>
                                    </p:animMotion>
                                  </p:childTnLst>
                                </p:cTn>
                              </p:par>
                              <p:par>
                                <p:cTn id="35" presetID="6" presetClass="emph" presetSubtype="0" fill="hold" grpId="1" nodeType="withEffect">
                                  <p:stCondLst>
                                    <p:cond delay="0"/>
                                  </p:stCondLst>
                                  <p:childTnLst>
                                    <p:animScale>
                                      <p:cBhvr>
                                        <p:cTn id="36" dur="1000" fill="hold"/>
                                        <p:tgtEl>
                                          <p:spTgt spid="830478"/>
                                        </p:tgtEl>
                                      </p:cBhvr>
                                      <p:by x="35000" y="35000"/>
                                    </p:animScale>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830471"/>
                                        </p:tgtEl>
                                        <p:attrNameLst>
                                          <p:attrName>style.visibility</p:attrName>
                                        </p:attrNameLst>
                                      </p:cBhvr>
                                      <p:to>
                                        <p:strVal val="visible"/>
                                      </p:to>
                                    </p:set>
                                    <p:animEffect transition="in" filter="wipe(left)">
                                      <p:cBhvr>
                                        <p:cTn id="41" dur="500"/>
                                        <p:tgtEl>
                                          <p:spTgt spid="830471"/>
                                        </p:tgtEl>
                                      </p:cBhvr>
                                    </p:animEffect>
                                  </p:childTnLst>
                                </p:cTn>
                              </p:par>
                              <p:par>
                                <p:cTn id="42" presetID="9" presetClass="entr" presetSubtype="0" fill="hold" nodeType="with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dissolve">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478" grpId="0"/>
      <p:bldP spid="830478" grpId="1"/>
      <p:bldP spid="37" grpId="0"/>
      <p:bldP spid="37" grpId="1"/>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999999"/>
      </a:dk2>
      <a:lt2>
        <a:srgbClr val="FFE831"/>
      </a:lt2>
      <a:accent1>
        <a:srgbClr val="0091C9"/>
      </a:accent1>
      <a:accent2>
        <a:srgbClr val="FF8500"/>
      </a:accent2>
      <a:accent3>
        <a:srgbClr val="FFFFFF"/>
      </a:accent3>
      <a:accent4>
        <a:srgbClr val="000000"/>
      </a:accent4>
      <a:accent5>
        <a:srgbClr val="AAC7E1"/>
      </a:accent5>
      <a:accent6>
        <a:srgbClr val="E77800"/>
      </a:accent6>
      <a:hlink>
        <a:srgbClr val="B5DC10"/>
      </a:hlink>
      <a:folHlink>
        <a:srgbClr val="F0027F"/>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Blank Presentation 1">
        <a:dk1>
          <a:srgbClr val="000000"/>
        </a:dk1>
        <a:lt1>
          <a:srgbClr val="FFFFFF"/>
        </a:lt1>
        <a:dk2>
          <a:srgbClr val="999999"/>
        </a:dk2>
        <a:lt2>
          <a:srgbClr val="FFE831"/>
        </a:lt2>
        <a:accent1>
          <a:srgbClr val="0091C9"/>
        </a:accent1>
        <a:accent2>
          <a:srgbClr val="FF8500"/>
        </a:accent2>
        <a:accent3>
          <a:srgbClr val="FFFFFF"/>
        </a:accent3>
        <a:accent4>
          <a:srgbClr val="000000"/>
        </a:accent4>
        <a:accent5>
          <a:srgbClr val="AAC7E1"/>
        </a:accent5>
        <a:accent6>
          <a:srgbClr val="E77800"/>
        </a:accent6>
        <a:hlink>
          <a:srgbClr val="B5DC10"/>
        </a:hlink>
        <a:folHlink>
          <a:srgbClr val="F002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45356EF91A7D428E9C1F0602EAA29E" ma:contentTypeVersion="0" ma:contentTypeDescription="Create a new document." ma:contentTypeScope="" ma:versionID="2f847815e5695a1a0bcafb407f864a4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77E7C9F2-53E4-4D08-AE47-F34F62F97D62}"/>
</file>

<file path=customXml/itemProps2.xml><?xml version="1.0" encoding="utf-8"?>
<ds:datastoreItem xmlns:ds="http://schemas.openxmlformats.org/officeDocument/2006/customXml" ds:itemID="{80DCB5F0-C055-406E-BAE7-CC63D9C54310}"/>
</file>

<file path=customXml/itemProps3.xml><?xml version="1.0" encoding="utf-8"?>
<ds:datastoreItem xmlns:ds="http://schemas.openxmlformats.org/officeDocument/2006/customXml" ds:itemID="{C30BC22F-166F-4BE9-A7E4-921FF3CE9FD3}"/>
</file>

<file path=docProps/app.xml><?xml version="1.0" encoding="utf-8"?>
<Properties xmlns="http://schemas.openxmlformats.org/officeDocument/2006/extended-properties" xmlns:vt="http://schemas.openxmlformats.org/officeDocument/2006/docPropsVTypes">
  <Template>Global Strategy and Priorities</Template>
  <TotalTime>17664</TotalTime>
  <Words>2100</Words>
  <Application>Microsoft PowerPoint</Application>
  <PresentationFormat>On-screen Show (4:3)</PresentationFormat>
  <Paragraphs>270</Paragraphs>
  <Slides>30</Slides>
  <Notes>17</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Blank Presentation</vt:lpstr>
      <vt:lpstr>Sécurité de SharePoint avec ISA Server 2006 et Antigen / Forefront pour SharePoint</vt:lpstr>
      <vt:lpstr>Agenda</vt:lpstr>
      <vt:lpstr>Introduction</vt:lpstr>
      <vt:lpstr>Pourquoi sécuriser SharePoint?</vt:lpstr>
      <vt:lpstr>SharePoint comme un vecteur de risques</vt:lpstr>
      <vt:lpstr>Protection des accès à SharePoint</vt:lpstr>
      <vt:lpstr>Principe</vt:lpstr>
      <vt:lpstr>ISA Server en quelques mots</vt:lpstr>
      <vt:lpstr>Protection des serveurs SharePoint avec ISA Server</vt:lpstr>
      <vt:lpstr>Publier des serveurs SharePoint avec ISA 2006</vt:lpstr>
      <vt:lpstr>Cinématique d’installation et de publication de SharePoint sur Internet avec ISA Server 2006 (1/2)</vt:lpstr>
      <vt:lpstr>Cinématique d’installation et de publication de SharePoint sur Internet avec ISA Server 2006 (2/2)</vt:lpstr>
      <vt:lpstr>Démonstration</vt:lpstr>
      <vt:lpstr>Analyse antivirale et protection du contenu</vt:lpstr>
      <vt:lpstr>Un antivirus classique pour protéger SharePoint ?</vt:lpstr>
      <vt:lpstr>Filtrage de contenu</vt:lpstr>
      <vt:lpstr>Principes de défense antivirale et d’analyse du contenu d’un serveur SharePoint</vt:lpstr>
      <vt:lpstr>SharePoint Server et l’analyse antivirus</vt:lpstr>
      <vt:lpstr>Pré-requis pour un anti-virus dédié SharePoint</vt:lpstr>
      <vt:lpstr>La gamme Forefront</vt:lpstr>
      <vt:lpstr>Forefront ou Antigen ?</vt:lpstr>
      <vt:lpstr>Nouveautés de Forefront for SharePoint</vt:lpstr>
      <vt:lpstr>Les moteurs d’analyse antivirus</vt:lpstr>
      <vt:lpstr>Gestionnaire de moteurs - Option Bias</vt:lpstr>
      <vt:lpstr>Contrôle de contenu</vt:lpstr>
      <vt:lpstr>Démonstration</vt:lpstr>
      <vt:lpstr>Synthèse</vt:lpstr>
      <vt:lpstr>En résumé</vt:lpstr>
      <vt:lpstr>Questions / Réponses</vt:lpstr>
      <vt:lpstr>Ressources utiles</vt:lpstr>
    </vt:vector>
  </TitlesOfParts>
  <Company>wpp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Architecte Infrastructure</dc:title>
  <dc:subject>Protection de Sharepoint avec ISA et Forefront</dc:subject>
  <dc:creator>Stanislas Quastana</dc:creator>
  <cp:keywords>Sharepoint ISA Forefront Antigen</cp:keywords>
  <cp:lastModifiedBy>Stanislas Quastana</cp:lastModifiedBy>
  <cp:revision>1184</cp:revision>
  <dcterms:created xsi:type="dcterms:W3CDTF">2004-12-01T18:20:16Z</dcterms:created>
  <dcterms:modified xsi:type="dcterms:W3CDTF">2007-02-12T14:19:12Z</dcterms:modified>
  <cp:category>Sécurité Information Worker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0x0101003945356EF91A7D428E9C1F0602EAA29E</vt:lpwstr>
  </property>
</Properties>
</file>