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9" r:id="rId1"/>
  </p:sldMasterIdLst>
  <p:notesMasterIdLst>
    <p:notesMasterId r:id="rId47"/>
  </p:notesMasterIdLst>
  <p:handoutMasterIdLst>
    <p:handoutMasterId r:id="rId48"/>
  </p:handoutMasterIdLst>
  <p:sldIdLst>
    <p:sldId id="257" r:id="rId2"/>
    <p:sldId id="703" r:id="rId3"/>
    <p:sldId id="704" r:id="rId4"/>
    <p:sldId id="705" r:id="rId5"/>
    <p:sldId id="706" r:id="rId6"/>
    <p:sldId id="707" r:id="rId7"/>
    <p:sldId id="708" r:id="rId8"/>
    <p:sldId id="709" r:id="rId9"/>
    <p:sldId id="711" r:id="rId10"/>
    <p:sldId id="712" r:id="rId11"/>
    <p:sldId id="713" r:id="rId12"/>
    <p:sldId id="714" r:id="rId13"/>
    <p:sldId id="715" r:id="rId14"/>
    <p:sldId id="717" r:id="rId15"/>
    <p:sldId id="718" r:id="rId16"/>
    <p:sldId id="719" r:id="rId17"/>
    <p:sldId id="720" r:id="rId18"/>
    <p:sldId id="721" r:id="rId19"/>
    <p:sldId id="722" r:id="rId20"/>
    <p:sldId id="723" r:id="rId21"/>
    <p:sldId id="724" r:id="rId22"/>
    <p:sldId id="725" r:id="rId23"/>
    <p:sldId id="726" r:id="rId24"/>
    <p:sldId id="727" r:id="rId25"/>
    <p:sldId id="728" r:id="rId26"/>
    <p:sldId id="729" r:id="rId27"/>
    <p:sldId id="730" r:id="rId28"/>
    <p:sldId id="732" r:id="rId29"/>
    <p:sldId id="733" r:id="rId30"/>
    <p:sldId id="734" r:id="rId31"/>
    <p:sldId id="735" r:id="rId32"/>
    <p:sldId id="736" r:id="rId33"/>
    <p:sldId id="737" r:id="rId34"/>
    <p:sldId id="738" r:id="rId35"/>
    <p:sldId id="739" r:id="rId36"/>
    <p:sldId id="740" r:id="rId37"/>
    <p:sldId id="741" r:id="rId38"/>
    <p:sldId id="742" r:id="rId39"/>
    <p:sldId id="743" r:id="rId40"/>
    <p:sldId id="744" r:id="rId41"/>
    <p:sldId id="746" r:id="rId42"/>
    <p:sldId id="747" r:id="rId43"/>
    <p:sldId id="748" r:id="rId44"/>
    <p:sldId id="752" r:id="rId45"/>
    <p:sldId id="751" r:id="rId4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0000"/>
    <a:srgbClr val="EF7D71"/>
    <a:srgbClr val="FFFF99"/>
    <a:srgbClr val="EAEAEA"/>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486" autoAdjust="0"/>
    <p:restoredTop sz="88104" autoAdjust="0"/>
  </p:normalViewPr>
  <p:slideViewPr>
    <p:cSldViewPr snapToGrid="0" snapToObjects="1">
      <p:cViewPr varScale="1">
        <p:scale>
          <a:sx n="58" d="100"/>
          <a:sy n="58" d="100"/>
        </p:scale>
        <p:origin x="-912" y="-78"/>
      </p:cViewPr>
      <p:guideLst>
        <p:guide orient="horz" pos="144"/>
        <p:guide orient="horz" pos="892"/>
        <p:guide orient="horz" pos="1196"/>
        <p:guide orient="horz" pos="2159"/>
        <p:guide pos="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napToGrid="0" snapToObjects="1">
      <p:cViewPr varScale="1">
        <p:scale>
          <a:sx n="84" d="100"/>
          <a:sy n="84" d="100"/>
        </p:scale>
        <p:origin x="-1968" y="-84"/>
      </p:cViewPr>
      <p:guideLst>
        <p:guide orient="horz" pos="2927"/>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718550"/>
            <a:ext cx="1085850" cy="468313"/>
          </a:xfrm>
          <a:prstGeom prst="rect">
            <a:avLst/>
          </a:prstGeom>
          <a:noFill/>
          <a:ln w="12700">
            <a:noFill/>
            <a:miter lim="800000"/>
            <a:headEnd type="none" w="sm" len="sm"/>
            <a:tailEnd type="none" w="sm" len="sm"/>
          </a:ln>
          <a:effectLst/>
        </p:spPr>
        <p:txBody>
          <a:bodyPr wrap="none" lIns="92684" tIns="46342" rIns="92684" bIns="46342" anchor="b"/>
          <a:lstStyle/>
          <a:p>
            <a:pPr algn="r" defTabSz="927100">
              <a:defRPr/>
            </a:pPr>
            <a:fld id="{949F46D9-6A1E-4BAC-A9F4-8BCD420D4905}" type="slidenum">
              <a:rPr lang="en-US" altLang="zh-TW" sz="1200" b="1">
                <a:latin typeface="Arial" charset="0"/>
              </a:rPr>
              <a:pPr algn="r" defTabSz="927100">
                <a:defRPr/>
              </a:pPr>
              <a:t>‹#›</a:t>
            </a:fld>
            <a:endParaRPr lang="en-US" altLang="zh-TW" sz="1200" b="1">
              <a:latin typeface="Arial" charset="0"/>
            </a:endParaRPr>
          </a:p>
        </p:txBody>
      </p:sp>
      <p:sp>
        <p:nvSpPr>
          <p:cNvPr id="82951" name="Text Box 7"/>
          <p:cNvSpPr txBox="1">
            <a:spLocks noChangeArrowheads="1"/>
          </p:cNvSpPr>
          <p:nvPr/>
        </p:nvSpPr>
        <p:spPr bwMode="auto">
          <a:xfrm>
            <a:off x="0" y="222250"/>
            <a:ext cx="6985000" cy="307975"/>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a:spcBef>
                <a:spcPct val="50000"/>
              </a:spcBef>
              <a:defRPr/>
            </a:pPr>
            <a:r>
              <a:rPr lang="en-US" altLang="zh-TW" sz="1400" b="1">
                <a:solidFill>
                  <a:schemeClr val="tx2"/>
                </a:solidFill>
                <a:latin typeface="Arial" charset="0"/>
              </a:rPr>
              <a:t>http://www.microsoft.com/technet</a:t>
            </a:r>
            <a:endParaRPr lang="en-US" altLang="zh-TW" sz="4500" b="1">
              <a:latin typeface="Arial" charset="0"/>
            </a:endParaRPr>
          </a:p>
        </p:txBody>
      </p:sp>
      <p:sp>
        <p:nvSpPr>
          <p:cNvPr id="82955" name="Text Box 11"/>
          <p:cNvSpPr txBox="1">
            <a:spLocks noChangeArrowheads="1"/>
          </p:cNvSpPr>
          <p:nvPr/>
        </p:nvSpPr>
        <p:spPr bwMode="auto">
          <a:xfrm>
            <a:off x="5057775" y="228600"/>
            <a:ext cx="1800225" cy="333375"/>
          </a:xfrm>
          <a:prstGeom prst="rect">
            <a:avLst/>
          </a:prstGeom>
          <a:noFill/>
          <a:ln w="9525">
            <a:noFill/>
            <a:miter lim="800000"/>
            <a:headEnd/>
            <a:tailEnd/>
          </a:ln>
          <a:effectLst/>
        </p:spPr>
        <p:txBody>
          <a:bodyPr lIns="90151" tIns="45075" rIns="90151" bIns="45075">
            <a:spAutoFit/>
          </a:bodyPr>
          <a:lstStyle/>
          <a:p>
            <a:pPr algn="ctr">
              <a:defRPr/>
            </a:pPr>
            <a:r>
              <a:rPr lang="en-US" altLang="zh-TW" sz="1600" b="1">
                <a:latin typeface="Arial" charset="0"/>
              </a:rPr>
              <a:t>ITPROEXC-107</a:t>
            </a:r>
            <a:endParaRPr lang="en-US" altLang="zh-TW" sz="3200" b="1">
              <a:solidFill>
                <a:schemeClr val="accent1"/>
              </a:solidFill>
              <a:latin typeface="Arial" charset="0"/>
            </a:endParaRPr>
          </a:p>
        </p:txBody>
      </p:sp>
      <p:pic>
        <p:nvPicPr>
          <p:cNvPr id="97285" name="Picture 13"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97286" name="Picture 15"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ChangeArrowheads="1" noTextEdit="1"/>
          </p:cNvSpPr>
          <p:nvPr>
            <p:ph type="sldImg" idx="2"/>
          </p:nvPr>
        </p:nvSpPr>
        <p:spPr bwMode="auto">
          <a:xfrm>
            <a:off x="4168775" y="463550"/>
            <a:ext cx="2584450" cy="1938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77800" y="2570163"/>
            <a:ext cx="6424613" cy="6084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0"/>
            <a:r>
              <a:rPr lang="en-US" altLang="zh-TW" noProof="0" smtClean="0"/>
              <a:t>Second level</a:t>
            </a:r>
          </a:p>
          <a:p>
            <a:pPr lvl="0"/>
            <a:r>
              <a:rPr lang="en-US" altLang="zh-TW" noProof="0" smtClean="0"/>
              <a:t>Third level</a:t>
            </a:r>
          </a:p>
          <a:p>
            <a:pPr lvl="0"/>
            <a:r>
              <a:rPr lang="en-US" altLang="zh-TW" noProof="0" smtClean="0"/>
              <a:t>Fourth level</a:t>
            </a:r>
          </a:p>
          <a:p>
            <a:pPr lvl="0"/>
            <a:r>
              <a:rPr lang="en-US" altLang="zh-TW" noProof="0" smtClean="0"/>
              <a:t>Fifth level</a:t>
            </a:r>
          </a:p>
        </p:txBody>
      </p:sp>
      <p:sp>
        <p:nvSpPr>
          <p:cNvPr id="6151" name="Rectangle 7"/>
          <p:cNvSpPr>
            <a:spLocks noGrp="1" noChangeArrowheads="1"/>
          </p:cNvSpPr>
          <p:nvPr>
            <p:ph type="sldNum" sz="quarter" idx="5"/>
          </p:nvPr>
        </p:nvSpPr>
        <p:spPr bwMode="auto">
          <a:xfrm>
            <a:off x="2971800" y="8831263"/>
            <a:ext cx="5207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EC1E22-4E61-421B-8FA8-B5339748BF9B}" type="slidenum">
              <a:rPr lang="en-US" altLang="zh-TW"/>
              <a:pPr>
                <a:defRPr/>
              </a:pPr>
              <a:t>‹#›</a:t>
            </a:fld>
            <a:endParaRPr lang="en-US" altLang="zh-TW"/>
          </a:p>
        </p:txBody>
      </p:sp>
      <p:sp>
        <p:nvSpPr>
          <p:cNvPr id="6154" name="Text Box 10"/>
          <p:cNvSpPr txBox="1">
            <a:spLocks noChangeArrowheads="1"/>
          </p:cNvSpPr>
          <p:nvPr/>
        </p:nvSpPr>
        <p:spPr bwMode="auto">
          <a:xfrm>
            <a:off x="0" y="157163"/>
            <a:ext cx="6858000" cy="306387"/>
          </a:xfrm>
          <a:prstGeom prst="rect">
            <a:avLst/>
          </a:prstGeom>
          <a:noFill/>
          <a:ln w="12700">
            <a:noFill/>
            <a:miter lim="800000"/>
            <a:headEnd type="none" w="sm" len="sm"/>
            <a:tailEnd type="none" w="sm" len="sm"/>
          </a:ln>
          <a:effectLst/>
        </p:spPr>
        <p:txBody>
          <a:bodyPr lIns="91377" tIns="45689" rIns="91377" bIns="45689" anchor="ctr">
            <a:spAutoFit/>
          </a:bodyPr>
          <a:lstStyle/>
          <a:p>
            <a:pPr algn="ctr">
              <a:spcBef>
                <a:spcPct val="50000"/>
              </a:spcBef>
              <a:defRPr/>
            </a:pPr>
            <a:r>
              <a:rPr lang="en-US" altLang="zh-TW" sz="1400" b="1">
                <a:solidFill>
                  <a:schemeClr val="tx2"/>
                </a:solidFill>
                <a:latin typeface="Arial" charset="0"/>
              </a:rPr>
              <a:t>http://www.microsoft.com/technet</a:t>
            </a:r>
            <a:endParaRPr lang="en-US" altLang="zh-TW" sz="4400" b="1">
              <a:latin typeface="Arial" charset="0"/>
            </a:endParaRPr>
          </a:p>
        </p:txBody>
      </p:sp>
      <p:sp>
        <p:nvSpPr>
          <p:cNvPr id="6155" name="Text Box 11"/>
          <p:cNvSpPr txBox="1">
            <a:spLocks noChangeArrowheads="1"/>
          </p:cNvSpPr>
          <p:nvPr/>
        </p:nvSpPr>
        <p:spPr bwMode="auto">
          <a:xfrm>
            <a:off x="5102225" y="138113"/>
            <a:ext cx="1755775" cy="333375"/>
          </a:xfrm>
          <a:prstGeom prst="rect">
            <a:avLst/>
          </a:prstGeom>
          <a:noFill/>
          <a:ln w="9525">
            <a:noFill/>
            <a:miter lim="800000"/>
            <a:headEnd/>
            <a:tailEnd/>
          </a:ln>
          <a:effectLst/>
        </p:spPr>
        <p:txBody>
          <a:bodyPr lIns="90151" tIns="45075" rIns="90151" bIns="45075">
            <a:spAutoFit/>
          </a:bodyPr>
          <a:lstStyle/>
          <a:p>
            <a:pPr defTabSz="901700">
              <a:spcBef>
                <a:spcPct val="50000"/>
              </a:spcBef>
              <a:defRPr/>
            </a:pPr>
            <a:r>
              <a:rPr lang="en-US" altLang="zh-TW" sz="1600" b="1">
                <a:latin typeface="Arial" charset="0"/>
              </a:rPr>
              <a:t>ITPROEXC-107</a:t>
            </a:r>
            <a:endParaRPr lang="en-US" altLang="zh-TW" sz="3200" b="1">
              <a:latin typeface="Times New Roman" pitchFamily="18" charset="0"/>
            </a:endParaRPr>
          </a:p>
        </p:txBody>
      </p:sp>
      <p:pic>
        <p:nvPicPr>
          <p:cNvPr id="49159" name="Picture 1030"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49160" name="Picture 1032"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1D56A0C-C567-4684-B64D-5799D68DBE5B}" type="slidenum">
              <a:rPr lang="en-US" altLang="zh-TW" smtClean="0"/>
              <a:pPr/>
              <a:t>1</a:t>
            </a:fld>
            <a:endParaRPr lang="en-US" altLang="zh-TW" smtClean="0"/>
          </a:p>
        </p:txBody>
      </p:sp>
      <p:sp>
        <p:nvSpPr>
          <p:cNvPr id="50179" name="Rectangle 6"/>
          <p:cNvSpPr>
            <a:spLocks noChangeArrowheads="1" noTextEdit="1"/>
          </p:cNvSpPr>
          <p:nvPr>
            <p:ph type="sldImg"/>
          </p:nvPr>
        </p:nvSpPr>
        <p:spPr>
          <a:ln/>
        </p:spPr>
      </p:sp>
      <p:sp>
        <p:nvSpPr>
          <p:cNvPr id="50180" name="Rectangle 7"/>
          <p:cNvSpPr>
            <a:spLocks noGrp="1" noChangeArrowheads="1"/>
          </p:cNvSpPr>
          <p:nvPr>
            <p:ph type="body" idx="1"/>
          </p:nvPr>
        </p:nvSpPr>
        <p:spPr>
          <a:noFill/>
          <a:ln/>
        </p:spPr>
        <p:txBody>
          <a:bodyPr/>
          <a:lstStyle/>
          <a:p>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6482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64820"/>
          </a:xfrm>
          <a:prstGeom prst="rect">
            <a:avLst/>
          </a:prstGeom>
        </p:spPr>
        <p:txBody>
          <a:bodyPr/>
          <a:lstStyle/>
          <a:p>
            <a:fld id="{81331B57-0BE5-4F82-AA58-76F53EFF3ADA}" type="datetime8">
              <a:rPr lang="en-US" smtClean="0"/>
              <a:pPr/>
              <a:t>11/20/2007 9:28 AM</a:t>
            </a:fld>
            <a:endParaRPr lang="en-US" dirty="0"/>
          </a:p>
        </p:txBody>
      </p:sp>
      <p:sp>
        <p:nvSpPr>
          <p:cNvPr id="6" name="Footer Placeholder 5"/>
          <p:cNvSpPr>
            <a:spLocks noGrp="1"/>
          </p:cNvSpPr>
          <p:nvPr>
            <p:ph type="ftr" sz="quarter" idx="12"/>
          </p:nvPr>
        </p:nvSpPr>
        <p:spPr>
          <a:xfrm>
            <a:off x="0" y="8829967"/>
            <a:ext cx="6172200" cy="464820"/>
          </a:xfrm>
          <a:prstGeom prst="rect">
            <a:avLst/>
          </a:prstGeo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200" y="8829967"/>
            <a:ext cx="684213" cy="464820"/>
          </a:xfrm>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3884613" y="0"/>
            <a:ext cx="2971800" cy="464820"/>
          </a:xfrm>
          <a:prstGeom prst="rect">
            <a:avLst/>
          </a:prstGeom>
          <a:noFill/>
        </p:spPr>
        <p:txBody>
          <a:bodyPr/>
          <a:lstStyle/>
          <a:p>
            <a:fld id="{952BA1B9-2C15-4CD0-BA97-0C3A5B79163E}" type="datetime8">
              <a:rPr lang="en-US" smtClean="0"/>
              <a:pPr/>
              <a:t>11/20/2007 9:28 AM</a:t>
            </a:fld>
            <a:endParaRPr lang="en-US" smtClean="0"/>
          </a:p>
        </p:txBody>
      </p:sp>
      <p:sp>
        <p:nvSpPr>
          <p:cNvPr id="51203" name="Rectangle 6"/>
          <p:cNvSpPr>
            <a:spLocks noGrp="1" noChangeArrowheads="1"/>
          </p:cNvSpPr>
          <p:nvPr>
            <p:ph type="ftr" sz="quarter" idx="4"/>
          </p:nvPr>
        </p:nvSpPr>
        <p:spPr>
          <a:xfrm>
            <a:off x="0" y="8829967"/>
            <a:ext cx="2971800" cy="464820"/>
          </a:xfrm>
          <a:prstGeom prst="rect">
            <a:avLst/>
          </a:prstGeom>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9" y="3862203"/>
            <a:ext cx="6021387" cy="8257011"/>
          </a:xfrm>
          <a:noFill/>
          <a:ln/>
        </p:spPr>
        <p:txBody>
          <a:bodyPr/>
          <a:lstStyle/>
          <a:p>
            <a:pPr>
              <a:buFont typeface="Arial" pitchFamily="34" charset="0"/>
              <a:buChar cha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3884613" y="0"/>
            <a:ext cx="2971800" cy="464820"/>
          </a:xfrm>
          <a:prstGeom prst="rect">
            <a:avLst/>
          </a:prstGeom>
          <a:noFill/>
        </p:spPr>
        <p:txBody>
          <a:bodyPr/>
          <a:lstStyle/>
          <a:p>
            <a:fld id="{952BA1B9-2C15-4CD0-BA97-0C3A5B79163E}" type="datetime8">
              <a:rPr lang="en-US" smtClean="0"/>
              <a:pPr/>
              <a:t>11/20/2007 9:28 AM</a:t>
            </a:fld>
            <a:endParaRPr lang="en-US" smtClean="0"/>
          </a:p>
        </p:txBody>
      </p:sp>
      <p:sp>
        <p:nvSpPr>
          <p:cNvPr id="51203" name="Rectangle 6"/>
          <p:cNvSpPr>
            <a:spLocks noGrp="1" noChangeArrowheads="1"/>
          </p:cNvSpPr>
          <p:nvPr>
            <p:ph type="ftr" sz="quarter" idx="4"/>
          </p:nvPr>
        </p:nvSpPr>
        <p:spPr>
          <a:xfrm>
            <a:off x="0" y="8829967"/>
            <a:ext cx="2971800" cy="464820"/>
          </a:xfrm>
          <a:prstGeom prst="rect">
            <a:avLst/>
          </a:prstGeom>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9" y="3862203"/>
            <a:ext cx="6021387" cy="8257011"/>
          </a:xfrm>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Rot="1" noChangeAspect="1" noTextEdit="1"/>
          </p:cNvSpPr>
          <p:nvPr>
            <p:ph type="sldImg"/>
          </p:nvPr>
        </p:nvSpPr>
        <p:spPr>
          <a:ln/>
        </p:spPr>
      </p:sp>
      <p:sp>
        <p:nvSpPr>
          <p:cNvPr id="45059" name="Rectangle 8"/>
          <p:cNvSpPr>
            <a:spLocks noGrp="1" noChangeArrowheads="1"/>
          </p:cNvSpPr>
          <p:nvPr>
            <p:ph type="body" idx="1"/>
          </p:nvPr>
        </p:nvSpPr>
        <p:spPr>
          <a:xfrm>
            <a:off x="414339" y="3862203"/>
            <a:ext cx="6021387" cy="234679"/>
          </a:xfrm>
          <a:noFill/>
          <a:ln/>
        </p:spPr>
        <p:txBody>
          <a:bodyPr/>
          <a:lstStyle/>
          <a:p>
            <a:pPr eaLnBrk="1" hangingPunct="1"/>
            <a:endParaRPr lang="en-US" smtClean="0"/>
          </a:p>
        </p:txBody>
      </p:sp>
      <p:sp>
        <p:nvSpPr>
          <p:cNvPr id="45060" name="Rectangle 19"/>
          <p:cNvSpPr>
            <a:spLocks noGrp="1" noChangeArrowheads="1"/>
          </p:cNvSpPr>
          <p:nvPr>
            <p:ph type="dt" sz="quarter" idx="1"/>
          </p:nvPr>
        </p:nvSpPr>
        <p:spPr>
          <a:xfrm>
            <a:off x="3884613" y="0"/>
            <a:ext cx="2971800" cy="464820"/>
          </a:xfrm>
          <a:prstGeom prst="rect">
            <a:avLst/>
          </a:prstGeom>
          <a:noFill/>
        </p:spPr>
        <p:txBody>
          <a:bodyPr/>
          <a:lstStyle/>
          <a:p>
            <a:endParaRPr kumimoji="0" lang="en-US" smtClean="0"/>
          </a:p>
        </p:txBody>
      </p:sp>
      <p:sp>
        <p:nvSpPr>
          <p:cNvPr id="45061" name="Rectangle 13"/>
          <p:cNvSpPr>
            <a:spLocks noGrp="1" noChangeArrowheads="1"/>
          </p:cNvSpPr>
          <p:nvPr>
            <p:ph type="ftr" sz="quarter" idx="4"/>
          </p:nvPr>
        </p:nvSpPr>
        <p:spPr>
          <a:xfrm>
            <a:off x="0" y="8829967"/>
            <a:ext cx="2971800" cy="464820"/>
          </a:xfrm>
          <a:prstGeom prst="rect">
            <a:avLst/>
          </a:prstGeom>
          <a:noFill/>
        </p:spPr>
        <p:txBody>
          <a:bodyPr/>
          <a:lstStyle/>
          <a:p>
            <a:endParaRPr lang="en-US" smtClean="0"/>
          </a:p>
        </p:txBody>
      </p:sp>
      <p:sp>
        <p:nvSpPr>
          <p:cNvPr id="45062" name="Rectangle 30"/>
          <p:cNvSpPr>
            <a:spLocks noGrp="1" noChangeArrowheads="1"/>
          </p:cNvSpPr>
          <p:nvPr>
            <p:ph type="sldNum" sz="quarter" idx="5"/>
          </p:nvPr>
        </p:nvSpPr>
        <p:spPr>
          <a:noFill/>
        </p:spPr>
        <p:txBody>
          <a:bodyPr/>
          <a:lstStyle/>
          <a:p>
            <a:pPr algn="l" eaLnBrk="1"/>
            <a:fld id="{1BDFB0D5-994C-47FD-A414-FD201BF921B6}" type="slidenum">
              <a:rPr lang="en-US" smtClean="0"/>
              <a:pPr algn="l" eaLnBrk="1"/>
              <a:t>35</a:t>
            </a:fld>
            <a:endParaRPr kumimoji="1" lang="en-US" dirty="0" smtClean="0"/>
          </a:p>
        </p:txBody>
      </p:sp>
      <p:sp>
        <p:nvSpPr>
          <p:cNvPr id="45063" name="Rectangle 11"/>
          <p:cNvSpPr>
            <a:spLocks noGrp="1" noChangeArrowheads="1"/>
          </p:cNvSpPr>
          <p:nvPr>
            <p:ph type="hdr" sz="quarter"/>
          </p:nvPr>
        </p:nvSpPr>
        <p:spPr>
          <a:xfrm>
            <a:off x="0" y="0"/>
            <a:ext cx="2971800" cy="464820"/>
          </a:xfrm>
          <a:prstGeom prst="rect">
            <a:avLst/>
          </a:prstGeom>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smtClean="0"/>
              <a:t>Click to edit Master subtitle style</a:t>
            </a:r>
            <a:endParaRPr lang="zh-TW"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63" y="0"/>
            <a:ext cx="2293937" cy="5668963"/>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33338" y="0"/>
            <a:ext cx="6731001" cy="5668963"/>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8" y="0"/>
            <a:ext cx="9177338" cy="1143000"/>
          </a:xfrm>
        </p:spPr>
        <p:txBody>
          <a:bodyPr/>
          <a:lstStyle/>
          <a:p>
            <a:r>
              <a:rPr lang="en-US" altLang="zh-TW" smtClean="0"/>
              <a:t>Click to edit Master title style</a:t>
            </a:r>
            <a:endParaRPr lang="zh-TW" altLang="en-US"/>
          </a:p>
        </p:txBody>
      </p:sp>
      <p:sp>
        <p:nvSpPr>
          <p:cNvPr id="3" name="Text Placeholder 2"/>
          <p:cNvSpPr>
            <a:spLocks noGrp="1"/>
          </p:cNvSpPr>
          <p:nvPr>
            <p:ph type="body" sz="half" idx="1"/>
          </p:nvPr>
        </p:nvSpPr>
        <p:spPr>
          <a:xfrm>
            <a:off x="0" y="1143000"/>
            <a:ext cx="4495800" cy="45259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143000"/>
            <a:ext cx="4495800" cy="45259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3338" y="0"/>
            <a:ext cx="91773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5123" name="Rectangle 3"/>
          <p:cNvSpPr>
            <a:spLocks noGrp="1" noChangeArrowheads="1"/>
          </p:cNvSpPr>
          <p:nvPr>
            <p:ph type="body" idx="1"/>
          </p:nvPr>
        </p:nvSpPr>
        <p:spPr bwMode="auto">
          <a:xfrm>
            <a:off x="0" y="11430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pPr>
              <a:defRPr/>
            </a:pPr>
            <a:endParaRPr lang="zh-TW" altLang="en-US">
              <a:latin typeface="Arial" charset="0"/>
            </a:endParaRPr>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pPr>
              <a:defRPr/>
            </a:pPr>
            <a:endParaRPr lang="zh-TW" altLang="en-US">
              <a:latin typeface="Arial" charset="0"/>
            </a:endParaRPr>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pPr>
              <a:defRPr/>
            </a:pPr>
            <a:endParaRPr lang="zh-TW" altLang="en-US">
              <a:latin typeface="Arial" charset="0"/>
            </a:endParaRPr>
          </a:p>
        </p:txBody>
      </p:sp>
      <p:pic>
        <p:nvPicPr>
          <p:cNvPr id="5127" name="Picture 7" descr="TechNet_rgb"/>
          <p:cNvPicPr>
            <a:picLocks noChangeAspect="1" noChangeArrowheads="1"/>
          </p:cNvPicPr>
          <p:nvPr/>
        </p:nvPicPr>
        <p:blipFill>
          <a:blip r:embed="rId17"/>
          <a:srcRect/>
          <a:stretch>
            <a:fillRect/>
          </a:stretch>
        </p:blipFill>
        <p:spPr bwMode="auto">
          <a:xfrm>
            <a:off x="7312025" y="6497638"/>
            <a:ext cx="1554163"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4000" b="1">
          <a:solidFill>
            <a:srgbClr val="FFFF99"/>
          </a:solidFill>
          <a:latin typeface="+mj-lt"/>
          <a:ea typeface="+mj-ea"/>
          <a:cs typeface="+mj-cs"/>
        </a:defRPr>
      </a:lvl1pPr>
      <a:lvl2pPr algn="l" rtl="0" eaLnBrk="0" fontAlgn="base" hangingPunct="0">
        <a:spcBef>
          <a:spcPct val="0"/>
        </a:spcBef>
        <a:spcAft>
          <a:spcPct val="0"/>
        </a:spcAft>
        <a:defRPr sz="4000" b="1">
          <a:solidFill>
            <a:srgbClr val="FFFF99"/>
          </a:solidFill>
          <a:latin typeface="Arial" charset="0"/>
        </a:defRPr>
      </a:lvl2pPr>
      <a:lvl3pPr algn="l" rtl="0" eaLnBrk="0" fontAlgn="base" hangingPunct="0">
        <a:spcBef>
          <a:spcPct val="0"/>
        </a:spcBef>
        <a:spcAft>
          <a:spcPct val="0"/>
        </a:spcAft>
        <a:defRPr sz="4000" b="1">
          <a:solidFill>
            <a:srgbClr val="FFFF99"/>
          </a:solidFill>
          <a:latin typeface="Arial" charset="0"/>
        </a:defRPr>
      </a:lvl3pPr>
      <a:lvl4pPr algn="l" rtl="0" eaLnBrk="0" fontAlgn="base" hangingPunct="0">
        <a:spcBef>
          <a:spcPct val="0"/>
        </a:spcBef>
        <a:spcAft>
          <a:spcPct val="0"/>
        </a:spcAft>
        <a:defRPr sz="4000" b="1">
          <a:solidFill>
            <a:srgbClr val="FFFF99"/>
          </a:solidFill>
          <a:latin typeface="Arial" charset="0"/>
        </a:defRPr>
      </a:lvl4pPr>
      <a:lvl5pPr algn="l" rtl="0" eaLnBrk="0" fontAlgn="base" hangingPunct="0">
        <a:spcBef>
          <a:spcPct val="0"/>
        </a:spcBef>
        <a:spcAft>
          <a:spcPct val="0"/>
        </a:spcAft>
        <a:defRPr sz="4000" b="1">
          <a:solidFill>
            <a:srgbClr val="FFFF99"/>
          </a:solidFill>
          <a:latin typeface="Arial" charset="0"/>
        </a:defRPr>
      </a:lvl5pPr>
      <a:lvl6pPr marL="457200" algn="l" rtl="0" fontAlgn="base">
        <a:spcBef>
          <a:spcPct val="0"/>
        </a:spcBef>
        <a:spcAft>
          <a:spcPct val="0"/>
        </a:spcAft>
        <a:defRPr sz="4000" b="1">
          <a:solidFill>
            <a:srgbClr val="FFFF99"/>
          </a:solidFill>
          <a:latin typeface="Arial" charset="0"/>
        </a:defRPr>
      </a:lvl6pPr>
      <a:lvl7pPr marL="914400" algn="l" rtl="0" fontAlgn="base">
        <a:spcBef>
          <a:spcPct val="0"/>
        </a:spcBef>
        <a:spcAft>
          <a:spcPct val="0"/>
        </a:spcAft>
        <a:defRPr sz="4000" b="1">
          <a:solidFill>
            <a:srgbClr val="FFFF99"/>
          </a:solidFill>
          <a:latin typeface="Arial" charset="0"/>
        </a:defRPr>
      </a:lvl7pPr>
      <a:lvl8pPr marL="1371600" algn="l" rtl="0" fontAlgn="base">
        <a:spcBef>
          <a:spcPct val="0"/>
        </a:spcBef>
        <a:spcAft>
          <a:spcPct val="0"/>
        </a:spcAft>
        <a:defRPr sz="4000" b="1">
          <a:solidFill>
            <a:srgbClr val="FFFF99"/>
          </a:solidFill>
          <a:latin typeface="Arial" charset="0"/>
        </a:defRPr>
      </a:lvl8pPr>
      <a:lvl9pPr marL="1828800" algn="l" rtl="0" fontAlgn="base">
        <a:spcBef>
          <a:spcPct val="0"/>
        </a:spcBef>
        <a:spcAft>
          <a:spcPct val="0"/>
        </a:spcAft>
        <a:defRPr sz="4000" b="1">
          <a:solidFill>
            <a:srgbClr val="FFFF99"/>
          </a:solidFill>
          <a:latin typeface="Arial" charset="0"/>
        </a:defRPr>
      </a:lvl9pPr>
    </p:titleStyle>
    <p:bodyStyle>
      <a:lvl1pPr marL="463550" indent="-350838" algn="l" rtl="0" eaLnBrk="0" fontAlgn="base" hangingPunct="0">
        <a:lnSpc>
          <a:spcPct val="140000"/>
        </a:lnSpc>
        <a:spcBef>
          <a:spcPct val="20000"/>
        </a:spcBef>
        <a:spcAft>
          <a:spcPct val="0"/>
        </a:spcAft>
        <a:buChar char="•"/>
        <a:defRPr sz="3600">
          <a:solidFill>
            <a:schemeClr val="bg1"/>
          </a:solidFill>
          <a:latin typeface="+mn-lt"/>
          <a:ea typeface="+mn-ea"/>
          <a:cs typeface="+mn-cs"/>
        </a:defRPr>
      </a:lvl1pPr>
      <a:lvl2pPr marL="914400" indent="-112713" algn="l" rtl="0" eaLnBrk="0" fontAlgn="base" hangingPunct="0">
        <a:lnSpc>
          <a:spcPct val="140000"/>
        </a:lnSpc>
        <a:spcBef>
          <a:spcPct val="20000"/>
        </a:spcBef>
        <a:spcAft>
          <a:spcPct val="0"/>
        </a:spcAft>
        <a:buChar char="–"/>
        <a:defRPr sz="2800">
          <a:solidFill>
            <a:schemeClr val="bg1"/>
          </a:solidFill>
          <a:latin typeface="+mn-lt"/>
        </a:defRPr>
      </a:lvl2pPr>
      <a:lvl3pPr marL="12573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hyperlink" Target="http://www.microsoft.com/learning/default.mspx" TargetMode="External"/><Relationship Id="rId3" Type="http://schemas.openxmlformats.org/officeDocument/2006/relationships/hyperlink" Target="http://www.microsoft.com/communities/default.mspx" TargetMode="External"/><Relationship Id="rId7" Type="http://schemas.openxmlformats.org/officeDocument/2006/relationships/hyperlink" Target="http://www.microsoft.com/technet/downloads/trials/default.mspx"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hyperlink" Target="http://microsoft.com/technet" TargetMode="External"/><Relationship Id="rId5" Type="http://schemas.openxmlformats.org/officeDocument/2006/relationships/hyperlink" Target="http://microsoft.com/msdn" TargetMode="External"/><Relationship Id="rId4" Type="http://schemas.openxmlformats.org/officeDocument/2006/relationships/hyperlink" Target="http://blogs.msdn.com/ec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381000" y="4038600"/>
            <a:ext cx="8132763" cy="579438"/>
          </a:xfrm>
          <a:prstGeom prst="rect">
            <a:avLst/>
          </a:prstGeom>
          <a:noFill/>
          <a:ln w="9525">
            <a:noFill/>
            <a:miter lim="800000"/>
            <a:headEnd/>
            <a:tailEnd/>
          </a:ln>
        </p:spPr>
        <p:txBody>
          <a:bodyPr>
            <a:spAutoFit/>
          </a:bodyPr>
          <a:lstStyle/>
          <a:p>
            <a:endParaRPr lang="en-GB" altLang="zh-TW" sz="3200" b="1">
              <a:solidFill>
                <a:schemeClr val="tx2"/>
              </a:solidFill>
              <a:ea typeface="新細明體" pitchFamily="18" charset="-120"/>
            </a:endParaRPr>
          </a:p>
        </p:txBody>
      </p:sp>
      <p:sp>
        <p:nvSpPr>
          <p:cNvPr id="6147" name="Rectangle 12"/>
          <p:cNvSpPr>
            <a:spLocks noGrp="1" noChangeArrowheads="1"/>
          </p:cNvSpPr>
          <p:nvPr>
            <p:ph type="ctrTitle"/>
          </p:nvPr>
        </p:nvSpPr>
        <p:spPr>
          <a:xfrm>
            <a:off x="28575" y="1342342"/>
            <a:ext cx="9115425" cy="2614613"/>
          </a:xfrm>
        </p:spPr>
        <p:txBody>
          <a:bodyPr/>
          <a:lstStyle/>
          <a:p>
            <a:pPr eaLnBrk="1" hangingPunct="1"/>
            <a:r>
              <a:rPr lang="en-US" altLang="zh-TW" dirty="0" smtClean="0">
                <a:solidFill>
                  <a:srgbClr val="FFCC00"/>
                </a:solidFill>
                <a:ea typeface="新細明體" pitchFamily="18" charset="-120"/>
                <a:cs typeface="Times New Roman" pitchFamily="18" charset="0"/>
              </a:rPr>
              <a:t>Designing </a:t>
            </a:r>
            <a:r>
              <a:rPr lang="en-US" altLang="zh-TW" dirty="0" smtClean="0">
                <a:solidFill>
                  <a:srgbClr val="FFCC00"/>
                </a:solidFill>
                <a:ea typeface="新細明體" pitchFamily="18" charset="-120"/>
                <a:cs typeface="Times New Roman" pitchFamily="18" charset="0"/>
              </a:rPr>
              <a:t>and Creating Enterprise Portal Solutions on Microsoft Office SharePoint Server </a:t>
            </a:r>
            <a:r>
              <a:rPr lang="en-US" altLang="zh-TW" dirty="0" smtClean="0">
                <a:solidFill>
                  <a:srgbClr val="FFCC00"/>
                </a:solidFill>
                <a:ea typeface="新細明體" pitchFamily="18" charset="-120"/>
                <a:cs typeface="Times New Roman" pitchFamily="18" charset="0"/>
              </a:rPr>
              <a:t>2007</a:t>
            </a:r>
            <a:endParaRPr lang="en-US" altLang="zh-TW" dirty="0" smtClean="0">
              <a:solidFill>
                <a:srgbClr val="FFCC00"/>
              </a:solidFill>
              <a:ea typeface="新細明體" pitchFamily="18" charset="-120"/>
              <a:cs typeface="Times New Roman" pitchFamily="18" charset="0"/>
            </a:endParaRPr>
          </a:p>
        </p:txBody>
      </p:sp>
      <p:pic>
        <p:nvPicPr>
          <p:cNvPr id="6148" name="Picture 15" descr="Windows Server System logo reverse vert  1 line"/>
          <p:cNvPicPr>
            <a:picLocks noChangeAspect="1" noChangeArrowheads="1"/>
          </p:cNvPicPr>
          <p:nvPr/>
        </p:nvPicPr>
        <p:blipFill>
          <a:blip r:embed="rId4"/>
          <a:srcRect/>
          <a:stretch>
            <a:fillRect/>
          </a:stretch>
        </p:blipFill>
        <p:spPr bwMode="auto">
          <a:xfrm>
            <a:off x="2863850" y="5307013"/>
            <a:ext cx="6251575" cy="7747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Content Management</a:t>
            </a:r>
            <a:endParaRPr lang="en-US" dirty="0"/>
          </a:p>
        </p:txBody>
      </p:sp>
      <p:sp>
        <p:nvSpPr>
          <p:cNvPr id="3" name="Content Placeholder 2"/>
          <p:cNvSpPr>
            <a:spLocks noGrp="1"/>
          </p:cNvSpPr>
          <p:nvPr>
            <p:ph idx="1"/>
          </p:nvPr>
        </p:nvSpPr>
        <p:spPr>
          <a:xfrm>
            <a:off x="368300" y="1549633"/>
            <a:ext cx="8382000" cy="2893100"/>
          </a:xfrm>
        </p:spPr>
        <p:txBody>
          <a:bodyPr/>
          <a:lstStyle/>
          <a:p>
            <a:r>
              <a:rPr lang="en-US" sz="2000" dirty="0" smtClean="0"/>
              <a:t>A set of fields grouped together to define metadata, behavior, and content workflow</a:t>
            </a:r>
          </a:p>
          <a:p>
            <a:pPr lvl="1"/>
            <a:r>
              <a:rPr lang="en-US" sz="1600" dirty="0" smtClean="0"/>
              <a:t>Content Types support inheritance</a:t>
            </a:r>
          </a:p>
          <a:p>
            <a:pPr lvl="2"/>
            <a:r>
              <a:rPr lang="en-US" sz="1400" dirty="0" smtClean="0"/>
              <a:t>We created custom content types—derived from the OOB Pages—and used these</a:t>
            </a:r>
            <a:br>
              <a:rPr lang="en-US" sz="1400" dirty="0" smtClean="0"/>
            </a:br>
            <a:r>
              <a:rPr lang="en-US" sz="1400" dirty="0" smtClean="0"/>
              <a:t> throughout  the portals to drive dynamic page display</a:t>
            </a:r>
          </a:p>
          <a:p>
            <a:pPr lvl="1"/>
            <a:r>
              <a:rPr lang="en-US" sz="1600" dirty="0" smtClean="0"/>
              <a:t>Helps manage data by centralizing shared field content</a:t>
            </a:r>
          </a:p>
          <a:p>
            <a:pPr lvl="2"/>
            <a:r>
              <a:rPr lang="en-US" sz="1400" dirty="0" smtClean="0"/>
              <a:t>We use common field types for content targeting and workflow management</a:t>
            </a:r>
          </a:p>
          <a:p>
            <a:r>
              <a:rPr lang="en-US" sz="2000" dirty="0" smtClean="0"/>
              <a:t>Document Property Panel</a:t>
            </a:r>
          </a:p>
          <a:p>
            <a:pPr lvl="1"/>
            <a:r>
              <a:rPr lang="en-US" sz="1600" dirty="0" smtClean="0"/>
              <a:t>Apply Document Information Panel settings to libraries for specific content types to ensure consistency of content</a:t>
            </a:r>
            <a:endParaRPr lang="en-US" sz="1600" dirty="0"/>
          </a:p>
        </p:txBody>
      </p:sp>
      <p:sp>
        <p:nvSpPr>
          <p:cNvPr id="5" name="Text Placeholder 4"/>
          <p:cNvSpPr>
            <a:spLocks noGrp="1"/>
          </p:cNvSpPr>
          <p:nvPr>
            <p:ph type="body" sz="quarter" idx="10"/>
          </p:nvPr>
        </p:nvSpPr>
        <p:spPr/>
        <p:txBody>
          <a:bodyPr/>
          <a:lstStyle/>
          <a:p>
            <a:r>
              <a:rPr smtClean="0"/>
              <a:t>Site Design: Content Types</a:t>
            </a:r>
            <a:endParaRPr lang="en-US" dirty="0"/>
          </a:p>
        </p:txBody>
      </p:sp>
      <p:pic>
        <p:nvPicPr>
          <p:cNvPr id="4" name="Picture 2" descr="C:\Users\ssquires\AppData\Local\Temp\msohtmlclip1\01\clip_image001.png"/>
          <p:cNvPicPr>
            <a:picLocks noChangeAspect="1" noChangeArrowheads="1"/>
          </p:cNvPicPr>
          <p:nvPr/>
        </p:nvPicPr>
        <p:blipFill>
          <a:blip r:embed="rId3"/>
          <a:srcRect/>
          <a:stretch>
            <a:fillRect/>
          </a:stretch>
        </p:blipFill>
        <p:spPr bwMode="auto">
          <a:xfrm>
            <a:off x="1976609" y="4163786"/>
            <a:ext cx="5187607" cy="2174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92812">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Content Management</a:t>
            </a:r>
            <a:endParaRPr lang="en-US" dirty="0"/>
          </a:p>
        </p:txBody>
      </p:sp>
      <p:sp>
        <p:nvSpPr>
          <p:cNvPr id="3" name="Content Placeholder 2"/>
          <p:cNvSpPr>
            <a:spLocks noGrp="1"/>
          </p:cNvSpPr>
          <p:nvPr>
            <p:ph idx="1"/>
          </p:nvPr>
        </p:nvSpPr>
        <p:spPr>
          <a:xfrm>
            <a:off x="368300" y="1191668"/>
            <a:ext cx="8382000" cy="4748992"/>
          </a:xfrm>
        </p:spPr>
        <p:txBody>
          <a:bodyPr/>
          <a:lstStyle/>
          <a:p>
            <a:r>
              <a:rPr lang="en-US" dirty="0" smtClean="0"/>
              <a:t>Templates for a content page </a:t>
            </a:r>
          </a:p>
          <a:p>
            <a:r>
              <a:rPr lang="en-US" dirty="0" smtClean="0"/>
              <a:t>Based on a content type defining the column elements available</a:t>
            </a:r>
          </a:p>
          <a:p>
            <a:pPr lvl="1"/>
            <a:r>
              <a:rPr lang="en-US" dirty="0" smtClean="0"/>
              <a:t>These are made available on the page as editable content areas called </a:t>
            </a:r>
            <a:r>
              <a:rPr lang="en-US" i="1" dirty="0" smtClean="0"/>
              <a:t>field controls</a:t>
            </a:r>
          </a:p>
          <a:p>
            <a:pPr lvl="1"/>
            <a:r>
              <a:rPr lang="en-US" dirty="0" smtClean="0"/>
              <a:t>Content controls include both field controls </a:t>
            </a:r>
            <a:br>
              <a:rPr lang="en-US" dirty="0" smtClean="0"/>
            </a:br>
            <a:r>
              <a:rPr lang="en-US" dirty="0" smtClean="0"/>
              <a:t>and web part zones</a:t>
            </a:r>
          </a:p>
          <a:p>
            <a:pPr lvl="2"/>
            <a:r>
              <a:rPr lang="en-US" dirty="0" smtClean="0"/>
              <a:t>These content controls can be modified through </a:t>
            </a:r>
            <a:br>
              <a:rPr lang="en-US" dirty="0" smtClean="0"/>
            </a:br>
            <a:r>
              <a:rPr lang="en-US" dirty="0" smtClean="0"/>
              <a:t>property settings</a:t>
            </a:r>
          </a:p>
          <a:p>
            <a:r>
              <a:rPr lang="en-US" dirty="0" smtClean="0"/>
              <a:t>Page content and properties are stored in the </a:t>
            </a:r>
            <a:r>
              <a:rPr lang="en-US" i="1" dirty="0" smtClean="0"/>
              <a:t>pages </a:t>
            </a:r>
            <a:r>
              <a:rPr lang="en-US" dirty="0" smtClean="0"/>
              <a:t>document library</a:t>
            </a:r>
          </a:p>
          <a:p>
            <a:r>
              <a:rPr lang="en-US" dirty="0" smtClean="0"/>
              <a:t>We have ~20 layouts / portal</a:t>
            </a:r>
            <a:endParaRPr lang="en-US" sz="1600" dirty="0" smtClean="0"/>
          </a:p>
        </p:txBody>
      </p:sp>
      <p:sp>
        <p:nvSpPr>
          <p:cNvPr id="4" name="Text Placeholder 3"/>
          <p:cNvSpPr>
            <a:spLocks noGrp="1"/>
          </p:cNvSpPr>
          <p:nvPr>
            <p:ph type="body" sz="quarter" idx="10"/>
          </p:nvPr>
        </p:nvSpPr>
        <p:spPr/>
        <p:txBody>
          <a:bodyPr/>
          <a:lstStyle/>
          <a:p>
            <a:r>
              <a:rPr lang="en-US" smtClean="0"/>
              <a:t>Site design: Page layouts</a:t>
            </a:r>
            <a:endParaRPr lang="en-US" dirty="0"/>
          </a:p>
        </p:txBody>
      </p:sp>
    </p:spTree>
  </p:cSld>
  <p:clrMapOvr>
    <a:masterClrMapping/>
  </p:clrMapOvr>
  <p:transition advTm="106625">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Content Management</a:t>
            </a:r>
            <a:endParaRPr lang="en-US" dirty="0"/>
          </a:p>
        </p:txBody>
      </p:sp>
      <p:sp>
        <p:nvSpPr>
          <p:cNvPr id="3" name="Content Placeholder 2"/>
          <p:cNvSpPr>
            <a:spLocks noGrp="1"/>
          </p:cNvSpPr>
          <p:nvPr>
            <p:ph idx="1"/>
          </p:nvPr>
        </p:nvSpPr>
        <p:spPr>
          <a:xfrm>
            <a:off x="368300" y="1191668"/>
            <a:ext cx="4202113" cy="3495829"/>
          </a:xfrm>
        </p:spPr>
        <p:txBody>
          <a:bodyPr/>
          <a:lstStyle/>
          <a:p>
            <a:r>
              <a:rPr lang="en-US" sz="2000" dirty="0" smtClean="0"/>
              <a:t>Web Part zones: groupings of Web Parts; a defined area for the insertion of Web Parts on a page</a:t>
            </a:r>
          </a:p>
          <a:p>
            <a:r>
              <a:rPr lang="en-US" sz="2000" dirty="0" smtClean="0"/>
              <a:t>Field controls: specific, editable parts of the page associated with a column defined in the content type the page layout is based on</a:t>
            </a:r>
          </a:p>
          <a:p>
            <a:pPr lvl="1"/>
            <a:r>
              <a:rPr lang="en-US" sz="1800" dirty="0" smtClean="0"/>
              <a:t>Field control contents can be </a:t>
            </a:r>
            <a:br>
              <a:rPr lang="en-US" sz="1800" dirty="0" smtClean="0"/>
            </a:br>
            <a:r>
              <a:rPr lang="en-US" sz="1800" dirty="0" smtClean="0"/>
              <a:t>versioned </a:t>
            </a:r>
          </a:p>
          <a:p>
            <a:pPr lvl="1"/>
            <a:r>
              <a:rPr lang="en-US" sz="1800" dirty="0" smtClean="0"/>
              <a:t>Examples include </a:t>
            </a:r>
          </a:p>
          <a:p>
            <a:pPr lvl="2"/>
            <a:r>
              <a:rPr lang="en-US" sz="1600" dirty="0" smtClean="0"/>
              <a:t>HTML Editor</a:t>
            </a:r>
          </a:p>
          <a:p>
            <a:pPr lvl="2"/>
            <a:r>
              <a:rPr lang="en-US" sz="1600" dirty="0" smtClean="0"/>
              <a:t>Page properties (Metadata)</a:t>
            </a:r>
          </a:p>
        </p:txBody>
      </p:sp>
      <p:sp>
        <p:nvSpPr>
          <p:cNvPr id="4" name="Text Placeholder 3"/>
          <p:cNvSpPr>
            <a:spLocks noGrp="1"/>
          </p:cNvSpPr>
          <p:nvPr>
            <p:ph type="body" sz="quarter" idx="10"/>
          </p:nvPr>
        </p:nvSpPr>
        <p:spPr/>
        <p:txBody>
          <a:bodyPr/>
          <a:lstStyle/>
          <a:p>
            <a:r>
              <a:rPr lang="en-US" smtClean="0"/>
              <a:t>Content Controls: Web Parts &amp; Field Controls</a:t>
            </a:r>
            <a:endParaRPr lang="en-US" dirty="0"/>
          </a:p>
        </p:txBody>
      </p:sp>
      <p:pic>
        <p:nvPicPr>
          <p:cNvPr id="6" name="Picture 2" descr="C:\Users\ssquires\AppData\Local\Temp\msohtmlclip1\01\clip_image001.png"/>
          <p:cNvPicPr>
            <a:picLocks noChangeAspect="1" noChangeArrowheads="1"/>
          </p:cNvPicPr>
          <p:nvPr/>
        </p:nvPicPr>
        <p:blipFill>
          <a:blip r:embed="rId3"/>
          <a:srcRect/>
          <a:stretch>
            <a:fillRect/>
          </a:stretch>
        </p:blipFill>
        <p:spPr bwMode="auto">
          <a:xfrm>
            <a:off x="4570413" y="1143000"/>
            <a:ext cx="4428311" cy="4898575"/>
          </a:xfrm>
          <a:prstGeom prst="rect">
            <a:avLst/>
          </a:prstGeom>
          <a:noFill/>
        </p:spPr>
      </p:pic>
    </p:spTree>
  </p:cSld>
  <p:clrMapOvr>
    <a:masterClrMapping/>
  </p:clrMapOvr>
  <p:transition advTm="150609">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Users\ssquires\AppData\Local\Temp\msohtmlclip1\01\clip_image001.png"/>
          <p:cNvPicPr>
            <a:picLocks noChangeAspect="1" noChangeArrowheads="1"/>
          </p:cNvPicPr>
          <p:nvPr/>
        </p:nvPicPr>
        <p:blipFill>
          <a:blip r:embed="rId3"/>
          <a:srcRect/>
          <a:stretch>
            <a:fillRect/>
          </a:stretch>
        </p:blipFill>
        <p:spPr bwMode="auto">
          <a:xfrm>
            <a:off x="5010029" y="1382957"/>
            <a:ext cx="3841750" cy="3412208"/>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smtClean="0"/>
              <a:t>Web Content Management</a:t>
            </a:r>
            <a:endParaRPr lang="en-US" dirty="0"/>
          </a:p>
        </p:txBody>
      </p:sp>
      <p:sp>
        <p:nvSpPr>
          <p:cNvPr id="3" name="Content Placeholder 2"/>
          <p:cNvSpPr>
            <a:spLocks noGrp="1"/>
          </p:cNvSpPr>
          <p:nvPr>
            <p:ph idx="1"/>
          </p:nvPr>
        </p:nvSpPr>
        <p:spPr>
          <a:xfrm>
            <a:off x="368300" y="1839913"/>
            <a:ext cx="8382000" cy="2852063"/>
          </a:xfrm>
        </p:spPr>
        <p:txBody>
          <a:bodyPr/>
          <a:lstStyle/>
          <a:p>
            <a:pPr>
              <a:buSzPct val="120000"/>
            </a:pPr>
            <a:r>
              <a:rPr lang="en-US" sz="2000" dirty="0" smtClean="0"/>
              <a:t>Illustrates flexibility </a:t>
            </a:r>
            <a:br>
              <a:rPr lang="en-US" sz="2000" dirty="0" smtClean="0"/>
            </a:br>
            <a:r>
              <a:rPr lang="en-US" sz="2000" dirty="0" smtClean="0"/>
              <a:t>of MOSS layout model </a:t>
            </a:r>
          </a:p>
          <a:p>
            <a:pPr>
              <a:buSzPct val="120000"/>
            </a:pPr>
            <a:r>
              <a:rPr lang="en-US" sz="2000" dirty="0" smtClean="0"/>
              <a:t>Dynamically builds page based on </a:t>
            </a:r>
            <a:br>
              <a:rPr lang="en-US" sz="2000" dirty="0" smtClean="0"/>
            </a:br>
            <a:r>
              <a:rPr lang="en-US" sz="2000" dirty="0" smtClean="0"/>
              <a:t>application of styles to </a:t>
            </a:r>
            <a:br>
              <a:rPr lang="en-US" sz="2000" dirty="0" smtClean="0"/>
            </a:br>
            <a:r>
              <a:rPr lang="en-US" sz="2000" dirty="0" smtClean="0"/>
              <a:t>content in a HTML Editor</a:t>
            </a:r>
          </a:p>
          <a:p>
            <a:pPr lvl="1">
              <a:buSzPct val="120000"/>
            </a:pPr>
            <a:r>
              <a:rPr lang="en-US" sz="1600" dirty="0" smtClean="0"/>
              <a:t>JavaScript referenced in page layout</a:t>
            </a:r>
          </a:p>
          <a:p>
            <a:pPr lvl="1">
              <a:buSzPct val="120000"/>
            </a:pPr>
            <a:r>
              <a:rPr lang="en-US" sz="1600" dirty="0" smtClean="0"/>
              <a:t>Builds a TOC of intra-page jump links </a:t>
            </a:r>
          </a:p>
          <a:p>
            <a:pPr lvl="1">
              <a:buSzPct val="120000"/>
            </a:pPr>
            <a:r>
              <a:rPr lang="en-US" sz="1600" dirty="0" smtClean="0"/>
              <a:t>Renders expand-collapse </a:t>
            </a:r>
            <a:br>
              <a:rPr lang="en-US" sz="1600" dirty="0" smtClean="0"/>
            </a:br>
            <a:r>
              <a:rPr lang="en-US" sz="1600" dirty="0" smtClean="0"/>
              <a:t>display of questions and answers</a:t>
            </a:r>
            <a:br>
              <a:rPr lang="en-US" sz="1600" dirty="0" smtClean="0"/>
            </a:br>
            <a:endParaRPr lang="en-US" sz="1600" dirty="0" smtClean="0"/>
          </a:p>
        </p:txBody>
      </p:sp>
      <p:sp>
        <p:nvSpPr>
          <p:cNvPr id="4" name="Text Placeholder 3"/>
          <p:cNvSpPr>
            <a:spLocks noGrp="1"/>
          </p:cNvSpPr>
          <p:nvPr>
            <p:ph type="body" sz="quarter" idx="10"/>
          </p:nvPr>
        </p:nvSpPr>
        <p:spPr/>
        <p:txBody>
          <a:bodyPr/>
          <a:lstStyle/>
          <a:p>
            <a:r>
              <a:rPr lang="en-US" dirty="0" smtClean="0"/>
              <a:t>Page design: Layout example – MSW FAQ</a:t>
            </a:r>
            <a:endParaRPr lang="en-US" dirty="0"/>
          </a:p>
        </p:txBody>
      </p:sp>
    </p:spTree>
  </p:cSld>
  <p:clrMapOvr>
    <a:masterClrMapping/>
  </p:clrMapOvr>
  <p:transition advTm="72078">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Content Management</a:t>
            </a:r>
            <a:endParaRPr lang="en-US" dirty="0"/>
          </a:p>
        </p:txBody>
      </p:sp>
      <p:sp>
        <p:nvSpPr>
          <p:cNvPr id="3" name="Content Placeholder 2"/>
          <p:cNvSpPr>
            <a:spLocks noGrp="1"/>
          </p:cNvSpPr>
          <p:nvPr>
            <p:ph idx="1"/>
          </p:nvPr>
        </p:nvSpPr>
        <p:spPr>
          <a:xfrm>
            <a:off x="368300" y="1839913"/>
            <a:ext cx="8382000" cy="4430444"/>
          </a:xfrm>
        </p:spPr>
        <p:txBody>
          <a:bodyPr/>
          <a:lstStyle/>
          <a:p>
            <a:r>
              <a:rPr lang="en-US" dirty="0" smtClean="0"/>
              <a:t>All CSS and XSLT files are maintained in </a:t>
            </a:r>
            <a:br>
              <a:rPr lang="en-US" dirty="0" smtClean="0"/>
            </a:br>
            <a:r>
              <a:rPr lang="en-US" dirty="0" smtClean="0"/>
              <a:t>a central style library</a:t>
            </a:r>
          </a:p>
          <a:p>
            <a:r>
              <a:rPr lang="en-US" dirty="0" smtClean="0"/>
              <a:t>Both portals use a global CSS file that defines custom styles and overrides out-of-box ones</a:t>
            </a:r>
          </a:p>
          <a:p>
            <a:pPr lvl="1"/>
            <a:r>
              <a:rPr lang="en-US" sz="1800" dirty="0" smtClean="0"/>
              <a:t>Can be referenced using the CSS Link Server control or the alternate CSS path settings</a:t>
            </a:r>
          </a:p>
          <a:p>
            <a:pPr lvl="1" algn="ctr">
              <a:buNone/>
            </a:pP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Sharepoint:CssLink</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runat</a:t>
            </a:r>
            <a:r>
              <a:rPr lang="en-US" sz="1200" dirty="0" smtClean="0">
                <a:latin typeface="Courier New" pitchFamily="49" charset="0"/>
                <a:cs typeface="Courier New" pitchFamily="49" charset="0"/>
              </a:rPr>
              <a:t>="server" </a:t>
            </a:r>
            <a:r>
              <a:rPr lang="en-US" sz="1200" dirty="0" err="1" smtClean="0">
                <a:latin typeface="Courier New" pitchFamily="49" charset="0"/>
                <a:cs typeface="Courier New" pitchFamily="49" charset="0"/>
              </a:rPr>
              <a:t>DefaultUrl</a:t>
            </a:r>
            <a:r>
              <a:rPr lang="en-US" sz="1200" dirty="0" smtClean="0">
                <a:latin typeface="Courier New" pitchFamily="49" charset="0"/>
                <a:cs typeface="Courier New" pitchFamily="49" charset="0"/>
              </a:rPr>
              <a:t>="&lt;% $</a:t>
            </a:r>
            <a:r>
              <a:rPr lang="en-US" sz="1200" dirty="0" err="1" smtClean="0">
                <a:latin typeface="Courier New" pitchFamily="49" charset="0"/>
                <a:cs typeface="Courier New" pitchFamily="49" charset="0"/>
              </a:rPr>
              <a:t>SPUrl</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sitecollection</a:t>
            </a:r>
            <a:r>
              <a:rPr lang="en-US" sz="1200" dirty="0" smtClean="0">
                <a:latin typeface="Courier New" pitchFamily="49" charset="0"/>
                <a:cs typeface="Courier New" pitchFamily="49" charset="0"/>
              </a:rPr>
              <a:t>/Style Library/~language/Core Styles/msw_custom.css %&gt;"/&gt;</a:t>
            </a:r>
            <a:endParaRPr lang="en-US" sz="1200" dirty="0" smtClean="0"/>
          </a:p>
          <a:p>
            <a:r>
              <a:rPr lang="en-US" dirty="0" smtClean="0"/>
              <a:t>All custom formatting for the roll-up Web Parts is added directly to the out-of-box XSL files</a:t>
            </a:r>
          </a:p>
          <a:p>
            <a:endParaRPr lang="en-US" dirty="0" smtClean="0"/>
          </a:p>
          <a:p>
            <a:pPr>
              <a:buNone/>
            </a:pPr>
            <a:r>
              <a:rPr lang="en-US" dirty="0" smtClean="0"/>
              <a:t>   </a:t>
            </a:r>
            <a:endParaRPr lang="en-US" sz="1800" dirty="0">
              <a:latin typeface="Courier New" pitchFamily="49" charset="0"/>
              <a:cs typeface="Courier New" pitchFamily="49" charset="0"/>
            </a:endParaRPr>
          </a:p>
        </p:txBody>
      </p:sp>
      <p:sp>
        <p:nvSpPr>
          <p:cNvPr id="4" name="Text Placeholder 3"/>
          <p:cNvSpPr>
            <a:spLocks noGrp="1"/>
          </p:cNvSpPr>
          <p:nvPr>
            <p:ph type="body" sz="quarter" idx="10"/>
          </p:nvPr>
        </p:nvSpPr>
        <p:spPr/>
        <p:txBody>
          <a:bodyPr/>
          <a:lstStyle/>
          <a:p>
            <a:r>
              <a:rPr lang="en-US" dirty="0" smtClean="0"/>
              <a:t>Site Design: Style management</a:t>
            </a:r>
            <a:endParaRPr lang="en-US" dirty="0"/>
          </a:p>
        </p:txBody>
      </p:sp>
    </p:spTree>
  </p:cSld>
  <p:clrMapOvr>
    <a:masterClrMapping/>
  </p:clrMapOvr>
  <p:transition advTm="7603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Content Management</a:t>
            </a:r>
            <a:endParaRPr lang="en-US" dirty="0"/>
          </a:p>
        </p:txBody>
      </p:sp>
      <p:sp>
        <p:nvSpPr>
          <p:cNvPr id="3" name="Content Placeholder 2"/>
          <p:cNvSpPr>
            <a:spLocks noGrp="1"/>
          </p:cNvSpPr>
          <p:nvPr>
            <p:ph idx="1"/>
          </p:nvPr>
        </p:nvSpPr>
        <p:spPr>
          <a:xfrm>
            <a:off x="381000" y="1191668"/>
            <a:ext cx="8382000" cy="4603824"/>
          </a:xfrm>
        </p:spPr>
        <p:txBody>
          <a:bodyPr/>
          <a:lstStyle/>
          <a:p>
            <a:r>
              <a:rPr lang="en-US" dirty="0" smtClean="0"/>
              <a:t>Page Output and Object Caching</a:t>
            </a:r>
          </a:p>
          <a:p>
            <a:pPr lvl="1"/>
            <a:r>
              <a:rPr lang="en-US" dirty="0" smtClean="0"/>
              <a:t>Used to improve page load performance and </a:t>
            </a:r>
            <a:br>
              <a:rPr lang="en-US" dirty="0" smtClean="0"/>
            </a:br>
            <a:r>
              <a:rPr lang="en-US" dirty="0" smtClean="0"/>
              <a:t>eliminate trips to the database by </a:t>
            </a:r>
            <a:br>
              <a:rPr lang="en-US" dirty="0" smtClean="0"/>
            </a:br>
            <a:r>
              <a:rPr lang="en-US" dirty="0" smtClean="0"/>
              <a:t>persisting compiled pages in memory</a:t>
            </a:r>
          </a:p>
          <a:p>
            <a:pPr lvl="1"/>
            <a:r>
              <a:rPr lang="en-US" dirty="0" smtClean="0"/>
              <a:t>We use out-of-box (OOB) Intranet cache profile to ensure permission settings are honored</a:t>
            </a:r>
          </a:p>
          <a:p>
            <a:pPr lvl="1"/>
            <a:r>
              <a:rPr lang="en-US" dirty="0" smtClean="0"/>
              <a:t>Page Output caching is set to the site level so we can disable or modify in select sub-sites</a:t>
            </a:r>
          </a:p>
          <a:p>
            <a:pPr lvl="1"/>
            <a:r>
              <a:rPr lang="en-US" dirty="0" smtClean="0"/>
              <a:t>Object/Disk caching is used to persist static files like images. We set this to 350 MB </a:t>
            </a:r>
            <a:r>
              <a:rPr lang="en-US" dirty="0" err="1" smtClean="0"/>
              <a:t>maxSize</a:t>
            </a:r>
            <a:endParaRPr lang="en-US" dirty="0" smtClean="0"/>
          </a:p>
          <a:p>
            <a:r>
              <a:rPr lang="en-US" dirty="0" smtClean="0"/>
              <a:t>We use the Debugger feature to verify in cache profile settings in the source code</a:t>
            </a:r>
            <a:endParaRPr lang="en-US" dirty="0"/>
          </a:p>
        </p:txBody>
      </p:sp>
      <p:sp>
        <p:nvSpPr>
          <p:cNvPr id="4" name="Text Placeholder 3"/>
          <p:cNvSpPr>
            <a:spLocks noGrp="1"/>
          </p:cNvSpPr>
          <p:nvPr>
            <p:ph type="body" sz="quarter" idx="10"/>
          </p:nvPr>
        </p:nvSpPr>
        <p:spPr/>
        <p:txBody>
          <a:bodyPr/>
          <a:lstStyle/>
          <a:p>
            <a:r>
              <a:rPr lang="en-US" smtClean="0"/>
              <a:t>Content caching</a:t>
            </a:r>
            <a:endParaRPr lang="en-US" dirty="0"/>
          </a:p>
        </p:txBody>
      </p:sp>
    </p:spTree>
  </p:cSld>
  <p:clrMapOvr>
    <a:masterClrMapping/>
  </p:clrMapOvr>
  <p:transition advTm="75359">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Publishing Takeaways</a:t>
            </a:r>
            <a:endParaRPr lang="en-US" dirty="0"/>
          </a:p>
        </p:txBody>
      </p:sp>
      <p:sp>
        <p:nvSpPr>
          <p:cNvPr id="3" name="Content Placeholder 2"/>
          <p:cNvSpPr>
            <a:spLocks noGrp="1"/>
          </p:cNvSpPr>
          <p:nvPr>
            <p:ph idx="1"/>
          </p:nvPr>
        </p:nvSpPr>
        <p:spPr>
          <a:xfrm>
            <a:off x="368300" y="1839913"/>
            <a:ext cx="8382000" cy="4036490"/>
          </a:xfrm>
        </p:spPr>
        <p:txBody>
          <a:bodyPr/>
          <a:lstStyle/>
          <a:p>
            <a:r>
              <a:rPr lang="en-US" dirty="0" smtClean="0"/>
              <a:t>Navigation: flexible provider(s) to support front- and back-end needs</a:t>
            </a:r>
          </a:p>
          <a:p>
            <a:r>
              <a:rPr lang="en-US" dirty="0" smtClean="0"/>
              <a:t>Layout design is critical and will change </a:t>
            </a:r>
            <a:br>
              <a:rPr lang="en-US" dirty="0" smtClean="0"/>
            </a:br>
            <a:r>
              <a:rPr lang="en-US" dirty="0" smtClean="0"/>
              <a:t>as portal develops</a:t>
            </a:r>
          </a:p>
          <a:p>
            <a:r>
              <a:rPr lang="en-US" dirty="0" smtClean="0"/>
              <a:t>Content display: How content should be stored is important (baked into layout, stored in Web Parts, stored in page via field controls) and how it will be accessed</a:t>
            </a:r>
          </a:p>
          <a:p>
            <a:pPr lvl="1"/>
            <a:r>
              <a:rPr lang="en-US" dirty="0" smtClean="0"/>
              <a:t>Content controls support attributes for </a:t>
            </a:r>
            <a:br>
              <a:rPr lang="en-US" dirty="0" smtClean="0"/>
            </a:br>
            <a:r>
              <a:rPr lang="en-US" dirty="0" smtClean="0"/>
              <a:t>locking down properties</a:t>
            </a:r>
          </a:p>
        </p:txBody>
      </p:sp>
      <p:sp>
        <p:nvSpPr>
          <p:cNvPr id="4" name="Text Placeholder 3"/>
          <p:cNvSpPr>
            <a:spLocks noGrp="1"/>
          </p:cNvSpPr>
          <p:nvPr>
            <p:ph type="body" sz="quarter" idx="10"/>
          </p:nvPr>
        </p:nvSpPr>
        <p:spPr/>
        <p:txBody>
          <a:bodyPr/>
          <a:lstStyle/>
          <a:p>
            <a:r>
              <a:rPr smtClean="0"/>
              <a:t>Lessons learned</a:t>
            </a:r>
            <a:endParaRPr lang="en-US" dirty="0"/>
          </a:p>
        </p:txBody>
      </p:sp>
    </p:spTree>
  </p:cSld>
  <p:clrMapOvr>
    <a:masterClrMapping/>
  </p:clrMapOvr>
  <p:transition advTm="37937">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Dynamic Data</a:t>
            </a:r>
            <a:br>
              <a:rPr lang="en-US" dirty="0" smtClean="0"/>
            </a:br>
            <a:r>
              <a:rPr lang="en-US" sz="3600" dirty="0" smtClean="0">
                <a:solidFill>
                  <a:schemeClr val="accent5">
                    <a:lumMod val="40000"/>
                    <a:lumOff val="60000"/>
                  </a:schemeClr>
                </a:solidFill>
              </a:rPr>
              <a:t>Creating a More Dynamic Portal</a:t>
            </a:r>
            <a:endParaRPr lang="en-US" dirty="0">
              <a:solidFill>
                <a:schemeClr val="accent5">
                  <a:lumMod val="40000"/>
                  <a:lumOff val="60000"/>
                </a:schemeClr>
              </a:solidFill>
            </a:endParaRPr>
          </a:p>
        </p:txBody>
      </p:sp>
      <p:pic>
        <p:nvPicPr>
          <p:cNvPr id="8"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083929" y="3752791"/>
            <a:ext cx="461587" cy="358372"/>
          </a:xfrm>
          <a:prstGeom prst="rect">
            <a:avLst/>
          </a:prstGeom>
          <a:noFill/>
        </p:spPr>
      </p:pic>
    </p:spTree>
  </p:cSld>
  <p:clrMapOvr>
    <a:masterClrMapping/>
  </p:clrMapOvr>
  <p:transition advTm="21281">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 Web Parts</a:t>
            </a:r>
            <a:endParaRPr lang="en-US" dirty="0"/>
          </a:p>
        </p:txBody>
      </p:sp>
      <p:sp>
        <p:nvSpPr>
          <p:cNvPr id="3" name="Content Placeholder 2"/>
          <p:cNvSpPr>
            <a:spLocks noGrp="1"/>
          </p:cNvSpPr>
          <p:nvPr>
            <p:ph idx="1"/>
          </p:nvPr>
        </p:nvSpPr>
        <p:spPr/>
        <p:txBody>
          <a:bodyPr/>
          <a:lstStyle/>
          <a:p>
            <a:r>
              <a:rPr lang="en-US" sz="2800" dirty="0" smtClean="0"/>
              <a:t>New Office SharePoint Server 2007 features allow content to be more easily distributed and re-used</a:t>
            </a:r>
          </a:p>
          <a:p>
            <a:r>
              <a:rPr lang="en-US" sz="2800" dirty="0" smtClean="0"/>
              <a:t>Examples</a:t>
            </a:r>
          </a:p>
          <a:p>
            <a:pPr lvl="1"/>
            <a:r>
              <a:rPr lang="en-US" sz="2000" dirty="0" smtClean="0"/>
              <a:t>Content by Query (CBQ) Web Part</a:t>
            </a:r>
          </a:p>
          <a:p>
            <a:pPr lvl="1"/>
            <a:r>
              <a:rPr lang="en-US" sz="2000" dirty="0" smtClean="0"/>
              <a:t>List viewer Web Part</a:t>
            </a:r>
          </a:p>
          <a:p>
            <a:pPr lvl="1"/>
            <a:r>
              <a:rPr lang="en-US" sz="2000" dirty="0" smtClean="0"/>
              <a:t>BDC Web Part(s)</a:t>
            </a:r>
          </a:p>
          <a:p>
            <a:pPr lvl="1"/>
            <a:r>
              <a:rPr lang="en-US" sz="2000" dirty="0" smtClean="0"/>
              <a:t>Search</a:t>
            </a:r>
          </a:p>
          <a:p>
            <a:pPr lvl="1"/>
            <a:r>
              <a:rPr lang="en-US" sz="2000" dirty="0" smtClean="0"/>
              <a:t>Table of Contents </a:t>
            </a:r>
            <a:br>
              <a:rPr lang="en-US" sz="2000" dirty="0" smtClean="0"/>
            </a:br>
            <a:r>
              <a:rPr lang="en-US" sz="2000" dirty="0" smtClean="0"/>
              <a:t>(TOC) Web Part</a:t>
            </a:r>
            <a:endParaRPr lang="en-US" sz="2000" dirty="0"/>
          </a:p>
        </p:txBody>
      </p:sp>
    </p:spTree>
  </p:cSld>
  <p:clrMapOvr>
    <a:masterClrMapping/>
  </p:clrMapOvr>
  <p:transition advTm="31656">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 part background fan.png"/>
          <p:cNvPicPr>
            <a:picLocks noChangeAspect="1"/>
          </p:cNvPicPr>
          <p:nvPr/>
        </p:nvPicPr>
        <p:blipFill>
          <a:blip r:embed="rId3"/>
          <a:stretch>
            <a:fillRect/>
          </a:stretch>
        </p:blipFill>
        <p:spPr bwMode="hidden">
          <a:xfrm>
            <a:off x="0" y="0"/>
            <a:ext cx="9144000" cy="6858000"/>
          </a:xfrm>
          <a:prstGeom prst="rect">
            <a:avLst/>
          </a:prstGeom>
        </p:spPr>
      </p:pic>
      <p:sp>
        <p:nvSpPr>
          <p:cNvPr id="2" name="Title 1"/>
          <p:cNvSpPr>
            <a:spLocks noGrp="1"/>
          </p:cNvSpPr>
          <p:nvPr>
            <p:ph type="title"/>
          </p:nvPr>
        </p:nvSpPr>
        <p:spPr/>
        <p:txBody>
          <a:bodyPr/>
          <a:lstStyle/>
          <a:p>
            <a:r>
              <a:rPr lang="en-US" smtClean="0"/>
              <a:t>MSW's "Dynamic" Home Page</a:t>
            </a:r>
            <a:endParaRPr lang="en-US" dirty="0"/>
          </a:p>
        </p:txBody>
      </p:sp>
      <p:pic>
        <p:nvPicPr>
          <p:cNvPr id="3" name="Picture 3"/>
          <p:cNvPicPr>
            <a:picLocks noChangeAspect="1" noChangeArrowheads="1"/>
          </p:cNvPicPr>
          <p:nvPr/>
        </p:nvPicPr>
        <p:blipFill>
          <a:blip r:embed="rId4"/>
          <a:srcRect/>
          <a:stretch>
            <a:fillRect/>
          </a:stretch>
        </p:blipFill>
        <p:spPr bwMode="auto">
          <a:xfrm>
            <a:off x="1370013" y="797943"/>
            <a:ext cx="5941736" cy="5833045"/>
          </a:xfrm>
          <a:prstGeom prst="rect">
            <a:avLst/>
          </a:prstGeom>
          <a:noFill/>
          <a:ln w="9525">
            <a:noFill/>
            <a:miter lim="800000"/>
            <a:headEnd/>
            <a:tailEnd/>
          </a:ln>
        </p:spPr>
      </p:pic>
    </p:spTree>
  </p:cSld>
  <p:clrMapOvr>
    <a:masterClrMapping/>
  </p:clrMapOvr>
  <p:transition advTm="219609">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Gray">
          <a:xfrm>
            <a:off x="443753" y="137160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Learn how you can build and run usable, award winning </a:t>
            </a:r>
            <a:br>
              <a:rPr lang="en-US" sz="2000" dirty="0" smtClean="0"/>
            </a:br>
            <a:r>
              <a:rPr lang="en-US" sz="2000" dirty="0" smtClean="0"/>
              <a:t>portals on MOSS</a:t>
            </a:r>
          </a:p>
        </p:txBody>
      </p:sp>
      <p:sp>
        <p:nvSpPr>
          <p:cNvPr id="12" name="Rounded Rectangle 11"/>
          <p:cNvSpPr/>
          <p:nvPr/>
        </p:nvSpPr>
        <p:spPr bwMode="blackGray">
          <a:xfrm>
            <a:off x="443753" y="222504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Dynamic IT: Learn how to stay flexible and meet requirements with minimal custom code to get the most out of the platform</a:t>
            </a:r>
          </a:p>
        </p:txBody>
      </p:sp>
      <p:sp>
        <p:nvSpPr>
          <p:cNvPr id="18" name="Rounded Rectangle 17"/>
          <p:cNvSpPr/>
          <p:nvPr/>
        </p:nvSpPr>
        <p:spPr bwMode="blackGray">
          <a:xfrm>
            <a:off x="443753" y="307848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Learn from real enterprise portal implementations done </a:t>
            </a:r>
            <a:br>
              <a:rPr lang="en-US" sz="2000" dirty="0" smtClean="0"/>
            </a:br>
            <a:r>
              <a:rPr lang="en-US" sz="2000" dirty="0" smtClean="0"/>
              <a:t>within Microsoft</a:t>
            </a:r>
          </a:p>
        </p:txBody>
      </p:sp>
      <p:sp>
        <p:nvSpPr>
          <p:cNvPr id="11" name="Title 10"/>
          <p:cNvSpPr>
            <a:spLocks noGrp="1"/>
          </p:cNvSpPr>
          <p:nvPr>
            <p:ph type="title"/>
          </p:nvPr>
        </p:nvSpPr>
        <p:spPr/>
        <p:txBody>
          <a:bodyPr/>
          <a:lstStyle/>
          <a:p>
            <a:r>
              <a:rPr lang="en-US" smtClean="0"/>
              <a:t>Session Objectives </a:t>
            </a:r>
            <a:endParaRPr lang="en-US" dirty="0"/>
          </a:p>
        </p:txBody>
      </p:sp>
    </p:spTree>
  </p:cSld>
  <p:clrMapOvr>
    <a:masterClrMapping/>
  </p:clrMapOvr>
  <p:transition advTm="65671">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 part background fan.png"/>
          <p:cNvPicPr>
            <a:picLocks noChangeAspect="1"/>
          </p:cNvPicPr>
          <p:nvPr/>
        </p:nvPicPr>
        <p:blipFill>
          <a:blip r:embed="rId3"/>
          <a:stretch>
            <a:fillRect/>
          </a:stretch>
        </p:blipFill>
        <p:spPr bwMode="hidden">
          <a:xfrm>
            <a:off x="0" y="0"/>
            <a:ext cx="9144000" cy="6858000"/>
          </a:xfrm>
          <a:prstGeom prst="rect">
            <a:avLst/>
          </a:prstGeom>
        </p:spPr>
      </p:pic>
      <p:sp>
        <p:nvSpPr>
          <p:cNvPr id="2" name="Title 1"/>
          <p:cNvSpPr>
            <a:spLocks noGrp="1"/>
          </p:cNvSpPr>
          <p:nvPr>
            <p:ph type="title"/>
          </p:nvPr>
        </p:nvSpPr>
        <p:spPr/>
        <p:txBody>
          <a:bodyPr/>
          <a:lstStyle/>
          <a:p>
            <a:r>
              <a:rPr lang="en-US" dirty="0" smtClean="0"/>
              <a:t>MS Library's Version of "Dynamic"</a:t>
            </a:r>
            <a:endParaRPr lang="en-US" dirty="0"/>
          </a:p>
        </p:txBody>
      </p:sp>
      <p:pic>
        <p:nvPicPr>
          <p:cNvPr id="3" name="Picture 2"/>
          <p:cNvPicPr>
            <a:picLocks noChangeAspect="1" noChangeArrowheads="1"/>
          </p:cNvPicPr>
          <p:nvPr/>
        </p:nvPicPr>
        <p:blipFill>
          <a:blip r:embed="rId4"/>
          <a:srcRect/>
          <a:stretch>
            <a:fillRect/>
          </a:stretch>
        </p:blipFill>
        <p:spPr bwMode="auto">
          <a:xfrm>
            <a:off x="206822" y="1018849"/>
            <a:ext cx="8720410" cy="5077151"/>
          </a:xfrm>
          <a:prstGeom prst="rect">
            <a:avLst/>
          </a:prstGeom>
          <a:solidFill>
            <a:schemeClr val="tx1"/>
          </a:solidFill>
          <a:ln w="9525">
            <a:noFill/>
            <a:miter lim="800000"/>
            <a:headEnd/>
            <a:tailEnd/>
          </a:ln>
        </p:spPr>
      </p:pic>
    </p:spTree>
  </p:cSld>
  <p:clrMapOvr>
    <a:masterClrMapping/>
  </p:clrMapOvr>
  <p:transition advTm="32062">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Portal Design</a:t>
            </a:r>
            <a:endParaRPr lang="en-US" dirty="0"/>
          </a:p>
        </p:txBody>
      </p:sp>
      <p:sp>
        <p:nvSpPr>
          <p:cNvPr id="3" name="Content Placeholder 2"/>
          <p:cNvSpPr>
            <a:spLocks noGrp="1"/>
          </p:cNvSpPr>
          <p:nvPr>
            <p:ph idx="1"/>
          </p:nvPr>
        </p:nvSpPr>
        <p:spPr>
          <a:xfrm>
            <a:off x="368300" y="1839913"/>
            <a:ext cx="8382000" cy="4237057"/>
          </a:xfrm>
        </p:spPr>
        <p:txBody>
          <a:bodyPr/>
          <a:lstStyle/>
          <a:p>
            <a:r>
              <a:rPr lang="en-US" dirty="0" smtClean="0"/>
              <a:t>Both portals rely on query Web Parts to display filtered views of items stored in sub-site </a:t>
            </a:r>
            <a:br>
              <a:rPr lang="en-US" dirty="0" smtClean="0"/>
            </a:br>
            <a:r>
              <a:rPr lang="en-US" dirty="0" smtClean="0"/>
              <a:t>libraries and lists</a:t>
            </a:r>
          </a:p>
          <a:p>
            <a:pPr lvl="1"/>
            <a:r>
              <a:rPr lang="en-US" dirty="0" smtClean="0"/>
              <a:t>Query Web Parts allow building of dynamic </a:t>
            </a:r>
            <a:br>
              <a:rPr lang="en-US" dirty="0" smtClean="0"/>
            </a:br>
            <a:r>
              <a:rPr lang="en-US" dirty="0" smtClean="0"/>
              <a:t>pages w/ centralized content management </a:t>
            </a:r>
            <a:br>
              <a:rPr lang="en-US" dirty="0" smtClean="0"/>
            </a:br>
            <a:r>
              <a:rPr lang="en-US" dirty="0" smtClean="0"/>
              <a:t>and consistent formatting</a:t>
            </a:r>
          </a:p>
          <a:p>
            <a:pPr lvl="2"/>
            <a:r>
              <a:rPr lang="en-US" dirty="0" smtClean="0"/>
              <a:t>List columns can be declared in the Web Part properties and then filtered on for the desired page</a:t>
            </a:r>
          </a:p>
          <a:p>
            <a:r>
              <a:rPr lang="en-US" dirty="0" smtClean="0"/>
              <a:t>Reusable Content feature allows storing centrally and reusing HTML fragments in page field controls</a:t>
            </a:r>
          </a:p>
          <a:p>
            <a:endParaRPr lang="en-US" dirty="0"/>
          </a:p>
        </p:txBody>
      </p:sp>
      <p:sp>
        <p:nvSpPr>
          <p:cNvPr id="4" name="Text Placeholder 3"/>
          <p:cNvSpPr>
            <a:spLocks noGrp="1"/>
          </p:cNvSpPr>
          <p:nvPr>
            <p:ph type="body" sz="quarter" idx="10"/>
          </p:nvPr>
        </p:nvSpPr>
        <p:spPr/>
        <p:txBody>
          <a:bodyPr/>
          <a:lstStyle/>
          <a:p>
            <a:r>
              <a:rPr lang="en-US" dirty="0" smtClean="0"/>
              <a:t>New Web Parts &amp; features</a:t>
            </a:r>
            <a:endParaRPr lang="en-US" dirty="0"/>
          </a:p>
        </p:txBody>
      </p:sp>
    </p:spTree>
  </p:cSld>
  <p:clrMapOvr>
    <a:masterClrMapping/>
  </p:clrMapOvr>
  <p:transition advTm="79671">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Portal Design</a:t>
            </a:r>
            <a:endParaRPr lang="en-US" dirty="0"/>
          </a:p>
        </p:txBody>
      </p:sp>
      <p:sp>
        <p:nvSpPr>
          <p:cNvPr id="3" name="Content Placeholder 2"/>
          <p:cNvSpPr>
            <a:spLocks noGrp="1"/>
          </p:cNvSpPr>
          <p:nvPr>
            <p:ph idx="1"/>
          </p:nvPr>
        </p:nvSpPr>
        <p:spPr>
          <a:xfrm>
            <a:off x="368300" y="1839913"/>
            <a:ext cx="8382000" cy="4084195"/>
          </a:xfrm>
        </p:spPr>
        <p:txBody>
          <a:bodyPr/>
          <a:lstStyle/>
          <a:p>
            <a:r>
              <a:rPr lang="en-US" dirty="0" smtClean="0"/>
              <a:t>We love this new Web Part!!</a:t>
            </a:r>
          </a:p>
          <a:p>
            <a:pPr lvl="1"/>
            <a:r>
              <a:rPr lang="en-US" dirty="0" smtClean="0"/>
              <a:t>Customized to expose promo, calendar event, resource pages, and blog post roll-ups on other pages</a:t>
            </a:r>
          </a:p>
          <a:p>
            <a:pPr lvl="2"/>
            <a:r>
              <a:rPr lang="en-US" dirty="0" smtClean="0"/>
              <a:t>Specific tags on items used in filter, i.e., MSW home page promotion containers</a:t>
            </a:r>
          </a:p>
          <a:p>
            <a:pPr lvl="1"/>
            <a:r>
              <a:rPr lang="en-US" dirty="0" smtClean="0"/>
              <a:t>Filters on list columns to populate right rail of </a:t>
            </a:r>
            <a:br>
              <a:rPr lang="en-US" dirty="0" smtClean="0"/>
            </a:br>
            <a:r>
              <a:rPr lang="en-US" dirty="0" smtClean="0"/>
              <a:t>MS Library pages</a:t>
            </a:r>
          </a:p>
          <a:p>
            <a:pPr lvl="1"/>
            <a:r>
              <a:rPr lang="en-US" dirty="0" smtClean="0"/>
              <a:t>Used to provide custom displays of news across site</a:t>
            </a:r>
          </a:p>
          <a:p>
            <a:pPr lvl="2"/>
            <a:r>
              <a:rPr lang="en-US" dirty="0" smtClean="0"/>
              <a:t>Provided means of automatically building archive pages and categorized content without repetitive manual entry</a:t>
            </a:r>
          </a:p>
          <a:p>
            <a:endParaRPr lang="en-US" dirty="0"/>
          </a:p>
        </p:txBody>
      </p:sp>
      <p:sp>
        <p:nvSpPr>
          <p:cNvPr id="4" name="Text Placeholder 3"/>
          <p:cNvSpPr>
            <a:spLocks noGrp="1"/>
          </p:cNvSpPr>
          <p:nvPr>
            <p:ph type="body" sz="quarter" idx="10"/>
          </p:nvPr>
        </p:nvSpPr>
        <p:spPr/>
        <p:txBody>
          <a:bodyPr/>
          <a:lstStyle/>
          <a:p>
            <a:r>
              <a:rPr smtClean="0"/>
              <a:t>Content Query Web Part (CBQ)</a:t>
            </a:r>
            <a:endParaRPr lang="en-US" dirty="0"/>
          </a:p>
        </p:txBody>
      </p:sp>
    </p:spTree>
  </p:cSld>
  <p:clrMapOvr>
    <a:masterClrMapping/>
  </p:clrMapOvr>
  <p:transition advTm="75468">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squires\AppData\Local\Temp\msohtmlclip1\01\clip_image001.png"/>
          <p:cNvPicPr>
            <a:picLocks noChangeAspect="1" noChangeArrowheads="1"/>
          </p:cNvPicPr>
          <p:nvPr/>
        </p:nvPicPr>
        <p:blipFill>
          <a:blip r:embed="rId3"/>
          <a:srcRect/>
          <a:stretch>
            <a:fillRect/>
          </a:stretch>
        </p:blipFill>
        <p:spPr bwMode="auto">
          <a:xfrm>
            <a:off x="6601758" y="244765"/>
            <a:ext cx="2145641" cy="3449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smtClean="0"/>
              <a:t>Dynamic Portal Design</a:t>
            </a:r>
            <a:endParaRPr lang="en-US" dirty="0"/>
          </a:p>
        </p:txBody>
      </p:sp>
      <p:sp>
        <p:nvSpPr>
          <p:cNvPr id="3" name="Content Placeholder 2"/>
          <p:cNvSpPr>
            <a:spLocks noGrp="1"/>
          </p:cNvSpPr>
          <p:nvPr>
            <p:ph idx="1"/>
          </p:nvPr>
        </p:nvSpPr>
        <p:spPr>
          <a:xfrm>
            <a:off x="368300" y="1839913"/>
            <a:ext cx="4958443" cy="4430258"/>
          </a:xfrm>
        </p:spPr>
        <p:txBody>
          <a:bodyPr/>
          <a:lstStyle/>
          <a:p>
            <a:r>
              <a:rPr lang="en-US" dirty="0" smtClean="0"/>
              <a:t>Configured query parts re-posted to galleries in both portals to facilitate re-use</a:t>
            </a:r>
          </a:p>
          <a:p>
            <a:r>
              <a:rPr lang="en-US" dirty="0" smtClean="0"/>
              <a:t>Created an extended version with more properties exposed </a:t>
            </a:r>
          </a:p>
          <a:p>
            <a:r>
              <a:rPr lang="en-US" dirty="0" smtClean="0"/>
              <a:t>Added a query override call to dynamically update same page contents based on URL parameters</a:t>
            </a:r>
            <a:endParaRPr lang="en-US" sz="2400" dirty="0" smtClean="0"/>
          </a:p>
          <a:p>
            <a:endParaRPr lang="en-US" dirty="0"/>
          </a:p>
        </p:txBody>
      </p:sp>
      <p:sp>
        <p:nvSpPr>
          <p:cNvPr id="4" name="Text Placeholder 3"/>
          <p:cNvSpPr>
            <a:spLocks noGrp="1"/>
          </p:cNvSpPr>
          <p:nvPr>
            <p:ph type="body" sz="quarter" idx="10"/>
          </p:nvPr>
        </p:nvSpPr>
        <p:spPr/>
        <p:txBody>
          <a:bodyPr/>
          <a:lstStyle/>
          <a:p>
            <a:r>
              <a:rPr smtClean="0"/>
              <a:t>How we customize the CBQ</a:t>
            </a:r>
            <a:endParaRPr lang="en-US" dirty="0"/>
          </a:p>
        </p:txBody>
      </p:sp>
      <p:pic>
        <p:nvPicPr>
          <p:cNvPr id="6" name="Picture 4" descr="C:\Users\ssquires\AppData\Local\Temp\msohtmlclip1\01\clip_image001.png"/>
          <p:cNvPicPr>
            <a:picLocks noChangeAspect="1" noChangeArrowheads="1"/>
          </p:cNvPicPr>
          <p:nvPr/>
        </p:nvPicPr>
        <p:blipFill>
          <a:blip r:embed="rId4"/>
          <a:srcRect/>
          <a:stretch>
            <a:fillRect/>
          </a:stretch>
        </p:blipFill>
        <p:spPr bwMode="auto">
          <a:xfrm>
            <a:off x="5524433" y="3827579"/>
            <a:ext cx="3317875" cy="146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05421">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C:\Users\ssquires\AppData\Local\Temp\msohtmlclip1\01\clip_image001.png"/>
          <p:cNvPicPr>
            <a:picLocks noChangeAspect="1" noChangeArrowheads="1"/>
          </p:cNvPicPr>
          <p:nvPr/>
        </p:nvPicPr>
        <p:blipFill>
          <a:blip r:embed="rId3"/>
          <a:srcRect l="6698" t="2307" r="2062" b="807"/>
          <a:stretch>
            <a:fillRect/>
          </a:stretch>
        </p:blipFill>
        <p:spPr bwMode="auto">
          <a:xfrm>
            <a:off x="6552360" y="950552"/>
            <a:ext cx="1859803" cy="1882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p:txBody>
          <a:bodyPr/>
          <a:lstStyle/>
          <a:p>
            <a:r>
              <a:rPr lang="en-US" smtClean="0"/>
              <a:t>Dynamic Portal Design</a:t>
            </a:r>
            <a:endParaRPr lang="en-US" dirty="0"/>
          </a:p>
        </p:txBody>
      </p:sp>
      <p:sp>
        <p:nvSpPr>
          <p:cNvPr id="5" name="Content Placeholder 4"/>
          <p:cNvSpPr>
            <a:spLocks noGrp="1"/>
          </p:cNvSpPr>
          <p:nvPr>
            <p:ph idx="1"/>
          </p:nvPr>
        </p:nvSpPr>
        <p:spPr>
          <a:xfrm>
            <a:off x="368300" y="1839913"/>
            <a:ext cx="8382000" cy="775597"/>
          </a:xfrm>
        </p:spPr>
        <p:txBody>
          <a:bodyPr/>
          <a:lstStyle/>
          <a:p>
            <a:r>
              <a:rPr lang="en-US" dirty="0" smtClean="0"/>
              <a:t>Use target and status fields to </a:t>
            </a:r>
            <a:br>
              <a:rPr lang="en-US" dirty="0" smtClean="0"/>
            </a:br>
            <a:r>
              <a:rPr lang="en-US" dirty="0" smtClean="0"/>
              <a:t>enable content filtering and display</a:t>
            </a:r>
            <a:endParaRPr lang="en-US" dirty="0"/>
          </a:p>
        </p:txBody>
      </p:sp>
      <p:sp>
        <p:nvSpPr>
          <p:cNvPr id="6" name="Text Placeholder 5"/>
          <p:cNvSpPr>
            <a:spLocks noGrp="1"/>
          </p:cNvSpPr>
          <p:nvPr>
            <p:ph type="body" sz="quarter" idx="10"/>
          </p:nvPr>
        </p:nvSpPr>
        <p:spPr/>
        <p:txBody>
          <a:bodyPr/>
          <a:lstStyle/>
          <a:p>
            <a:r>
              <a:rPr lang="en-US" smtClean="0"/>
              <a:t>How we customize the CBQ (Cont.)</a:t>
            </a:r>
            <a:endParaRPr lang="en-US" dirty="0"/>
          </a:p>
        </p:txBody>
      </p:sp>
      <p:pic>
        <p:nvPicPr>
          <p:cNvPr id="172034" name="Picture 2" descr="C:\Users\ssquires\AppData\Local\Temp\msohtmlclip1\01\clip_image001.png"/>
          <p:cNvPicPr>
            <a:picLocks noChangeAspect="1" noChangeArrowheads="1"/>
          </p:cNvPicPr>
          <p:nvPr/>
        </p:nvPicPr>
        <p:blipFill>
          <a:blip r:embed="rId4"/>
          <a:srcRect/>
          <a:stretch>
            <a:fillRect/>
          </a:stretch>
        </p:blipFill>
        <p:spPr bwMode="auto">
          <a:xfrm>
            <a:off x="998538" y="2916238"/>
            <a:ext cx="7143750" cy="37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31125">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Portal Design</a:t>
            </a:r>
            <a:endParaRPr lang="en-US" dirty="0"/>
          </a:p>
        </p:txBody>
      </p:sp>
      <p:sp>
        <p:nvSpPr>
          <p:cNvPr id="3" name="Content Placeholder 2"/>
          <p:cNvSpPr>
            <a:spLocks noGrp="1"/>
          </p:cNvSpPr>
          <p:nvPr>
            <p:ph idx="1"/>
          </p:nvPr>
        </p:nvSpPr>
        <p:spPr>
          <a:xfrm>
            <a:off x="350715" y="1365129"/>
            <a:ext cx="8382000" cy="2319096"/>
          </a:xfrm>
        </p:spPr>
        <p:txBody>
          <a:bodyPr/>
          <a:lstStyle/>
          <a:p>
            <a:r>
              <a:rPr lang="en-US" dirty="0" smtClean="0"/>
              <a:t>Leveraging RSS</a:t>
            </a:r>
          </a:p>
          <a:p>
            <a:pPr lvl="1"/>
            <a:r>
              <a:rPr lang="en-US" sz="2000" dirty="0" smtClean="0"/>
              <a:t>All lists and libraries can be enabled to emit RSS</a:t>
            </a:r>
          </a:p>
          <a:p>
            <a:pPr lvl="1"/>
            <a:r>
              <a:rPr lang="en-US" sz="2000" dirty="0" smtClean="0"/>
              <a:t>Content Query (CBQ) Web Part can emit RSS stream </a:t>
            </a:r>
            <a:br>
              <a:rPr lang="en-US" sz="2000" dirty="0" smtClean="0"/>
            </a:br>
            <a:r>
              <a:rPr lang="en-US" sz="2000" dirty="0" smtClean="0"/>
              <a:t>of displayed results</a:t>
            </a:r>
          </a:p>
          <a:p>
            <a:pPr lvl="1"/>
            <a:r>
              <a:rPr lang="en-US" sz="2000" dirty="0" smtClean="0"/>
              <a:t>Created a custom remote list query Web Part to display content from different site collections (where RSS viewer not able to, due to authentication issues)</a:t>
            </a:r>
          </a:p>
        </p:txBody>
      </p:sp>
      <p:sp>
        <p:nvSpPr>
          <p:cNvPr id="4" name="Text Placeholder 3"/>
          <p:cNvSpPr>
            <a:spLocks noGrp="1"/>
          </p:cNvSpPr>
          <p:nvPr>
            <p:ph type="body" sz="quarter" idx="10"/>
          </p:nvPr>
        </p:nvSpPr>
        <p:spPr/>
        <p:txBody>
          <a:bodyPr/>
          <a:lstStyle/>
          <a:p>
            <a:r>
              <a:rPr lang="en-US" dirty="0" smtClean="0"/>
              <a:t>Content delivery</a:t>
            </a:r>
            <a:endParaRPr lang="en-US" dirty="0"/>
          </a:p>
        </p:txBody>
      </p:sp>
      <p:pic>
        <p:nvPicPr>
          <p:cNvPr id="203778" name="Picture 2" descr="C:\Users\ssquires\AppData\Local\Temp\msohtmlclip1\01\clip_image001.png"/>
          <p:cNvPicPr>
            <a:picLocks noChangeAspect="1" noChangeArrowheads="1"/>
          </p:cNvPicPr>
          <p:nvPr/>
        </p:nvPicPr>
        <p:blipFill>
          <a:blip r:embed="rId3"/>
          <a:srcRect/>
          <a:stretch>
            <a:fillRect/>
          </a:stretch>
        </p:blipFill>
        <p:spPr bwMode="auto">
          <a:xfrm>
            <a:off x="1953737" y="3711528"/>
            <a:ext cx="5236527" cy="3003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5015">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indows Vista Dev FY06 Chris man standing smiling lobby.png"/>
          <p:cNvPicPr>
            <a:picLocks noChangeAspect="1"/>
          </p:cNvPicPr>
          <p:nvPr/>
        </p:nvPicPr>
        <p:blipFill>
          <a:blip r:embed="rId3"/>
          <a:srcRect t="18854"/>
          <a:stretch>
            <a:fillRect/>
          </a:stretch>
        </p:blipFill>
        <p:spPr>
          <a:xfrm>
            <a:off x="3133725" y="0"/>
            <a:ext cx="6010275" cy="4475162"/>
          </a:xfrm>
          <a:prstGeom prst="rect">
            <a:avLst/>
          </a:prstGeom>
        </p:spPr>
      </p:pic>
      <p:sp>
        <p:nvSpPr>
          <p:cNvPr id="2" name="Title 1"/>
          <p:cNvSpPr>
            <a:spLocks noGrp="1"/>
          </p:cNvSpPr>
          <p:nvPr>
            <p:ph type="title"/>
          </p:nvPr>
        </p:nvSpPr>
        <p:spPr/>
        <p:txBody>
          <a:bodyPr/>
          <a:lstStyle/>
          <a:p>
            <a:r>
              <a:rPr lang="en-US" dirty="0" smtClean="0"/>
              <a:t>Dealing with Dynamic Data</a:t>
            </a:r>
            <a:endParaRPr lang="en-US" dirty="0"/>
          </a:p>
        </p:txBody>
      </p:sp>
      <p:sp>
        <p:nvSpPr>
          <p:cNvPr id="3" name="Content Placeholder 2"/>
          <p:cNvSpPr>
            <a:spLocks noGrp="1"/>
          </p:cNvSpPr>
          <p:nvPr>
            <p:ph idx="1"/>
          </p:nvPr>
        </p:nvSpPr>
        <p:spPr>
          <a:xfrm>
            <a:off x="368300" y="1420586"/>
            <a:ext cx="8382000" cy="4630498"/>
          </a:xfrm>
        </p:spPr>
        <p:txBody>
          <a:bodyPr/>
          <a:lstStyle/>
          <a:p>
            <a:r>
              <a:rPr lang="en-US" dirty="0" smtClean="0"/>
              <a:t>Content Delivery Challenges on </a:t>
            </a:r>
            <a:r>
              <a:rPr lang="en-US" dirty="0" err="1" smtClean="0"/>
              <a:t>MSWeb</a:t>
            </a:r>
            <a:r>
              <a:rPr lang="en-US" dirty="0" smtClean="0"/>
              <a:t> 2003</a:t>
            </a:r>
          </a:p>
          <a:p>
            <a:pPr lvl="1"/>
            <a:r>
              <a:rPr lang="en-US" sz="2000" dirty="0" smtClean="0"/>
              <a:t>Home page was manually created every day</a:t>
            </a:r>
          </a:p>
          <a:p>
            <a:pPr lvl="1"/>
            <a:r>
              <a:rPr lang="en-US" sz="2000" dirty="0" smtClean="0"/>
              <a:t>Stories were copied to every category </a:t>
            </a:r>
            <a:br>
              <a:rPr lang="en-US" sz="2000" dirty="0" smtClean="0"/>
            </a:br>
            <a:r>
              <a:rPr lang="en-US" sz="2000" dirty="0" smtClean="0"/>
              <a:t>specific page</a:t>
            </a:r>
          </a:p>
          <a:p>
            <a:pPr lvl="1"/>
            <a:r>
              <a:rPr lang="en-US" sz="2000" dirty="0" smtClean="0"/>
              <a:t>Stories were copied off of primary </a:t>
            </a:r>
            <a:br>
              <a:rPr lang="en-US" sz="2000" dirty="0" smtClean="0"/>
            </a:br>
            <a:r>
              <a:rPr lang="en-US" sz="2000" dirty="0" smtClean="0"/>
              <a:t>news pages onto news archive pages</a:t>
            </a:r>
          </a:p>
          <a:p>
            <a:pPr lvl="1"/>
            <a:r>
              <a:rPr lang="en-US" sz="2000" dirty="0" smtClean="0"/>
              <a:t>News e-mails handcrafted daily with selected stories often being hand added to multiple e-mails</a:t>
            </a:r>
            <a:endParaRPr lang="en-US" dirty="0" smtClean="0"/>
          </a:p>
          <a:p>
            <a:r>
              <a:rPr lang="en-US" dirty="0" smtClean="0"/>
              <a:t>Goal for MSW 2007: content delivery automation</a:t>
            </a:r>
          </a:p>
          <a:p>
            <a:pPr lvl="1"/>
            <a:r>
              <a:rPr lang="en-US" sz="2000" dirty="0" smtClean="0"/>
              <a:t>MSW Home page</a:t>
            </a:r>
          </a:p>
          <a:p>
            <a:pPr lvl="1"/>
            <a:r>
              <a:rPr lang="en-US" sz="2000" dirty="0" smtClean="0"/>
              <a:t>MSW targeted news pages &amp; archives</a:t>
            </a:r>
          </a:p>
          <a:p>
            <a:pPr lvl="1"/>
            <a:r>
              <a:rPr lang="en-US" sz="2000" dirty="0" smtClean="0"/>
              <a:t>Future Library portal Topics pages</a:t>
            </a:r>
          </a:p>
          <a:p>
            <a:pPr lvl="1"/>
            <a:r>
              <a:rPr lang="en-US" sz="2000" dirty="0" smtClean="0"/>
              <a:t>Daily MSW Newswire e-mail/Targeted MSW News Alert e-mails</a:t>
            </a:r>
          </a:p>
        </p:txBody>
      </p:sp>
      <p:sp>
        <p:nvSpPr>
          <p:cNvPr id="4" name="Text Placeholder 3"/>
          <p:cNvSpPr>
            <a:spLocks noGrp="1"/>
          </p:cNvSpPr>
          <p:nvPr>
            <p:ph type="body" sz="quarter" idx="10"/>
          </p:nvPr>
        </p:nvSpPr>
        <p:spPr/>
        <p:txBody>
          <a:bodyPr/>
          <a:lstStyle/>
          <a:p>
            <a:r>
              <a:rPr lang="en-US" dirty="0" smtClean="0"/>
              <a:t>Case Study on MSW</a:t>
            </a:r>
            <a:endParaRPr lang="en-US" dirty="0"/>
          </a:p>
        </p:txBody>
      </p:sp>
    </p:spTree>
  </p:cSld>
  <p:clrMapOvr>
    <a:masterClrMapping/>
  </p:clrMapOvr>
  <p:transition advTm="98171">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 of people silhouette.png"/>
          <p:cNvPicPr>
            <a:picLocks noChangeAspect="1"/>
          </p:cNvPicPr>
          <p:nvPr/>
        </p:nvPicPr>
        <p:blipFill>
          <a:blip r:embed="rId3"/>
          <a:stretch>
            <a:fillRect/>
          </a:stretch>
        </p:blipFill>
        <p:spPr>
          <a:xfrm>
            <a:off x="3705499" y="968188"/>
            <a:ext cx="4706664" cy="1241611"/>
          </a:xfrm>
          <a:prstGeom prst="rect">
            <a:avLst/>
          </a:prstGeom>
          <a:effectLst>
            <a:reflection blurRad="6350" stA="52000" endA="300" endPos="35000" dir="5400000" sy="-100000" algn="bl" rotWithShape="0"/>
          </a:effectLst>
        </p:spPr>
      </p:pic>
      <p:sp>
        <p:nvSpPr>
          <p:cNvPr id="7" name="Rounded Rectangle 6"/>
          <p:cNvSpPr/>
          <p:nvPr/>
        </p:nvSpPr>
        <p:spPr bwMode="hidden">
          <a:xfrm>
            <a:off x="368301" y="4007224"/>
            <a:ext cx="8407400" cy="2739930"/>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smtClean="0"/>
              <a:t>Dealing with Dynamic Data</a:t>
            </a:r>
            <a:endParaRPr lang="en-US" dirty="0"/>
          </a:p>
        </p:txBody>
      </p:sp>
      <p:sp>
        <p:nvSpPr>
          <p:cNvPr id="3" name="Content Placeholder 2"/>
          <p:cNvSpPr>
            <a:spLocks noGrp="1"/>
          </p:cNvSpPr>
          <p:nvPr>
            <p:ph idx="1"/>
          </p:nvPr>
        </p:nvSpPr>
        <p:spPr>
          <a:xfrm>
            <a:off x="368300" y="1839913"/>
            <a:ext cx="8382000" cy="2464264"/>
          </a:xfrm>
        </p:spPr>
        <p:txBody>
          <a:bodyPr/>
          <a:lstStyle/>
          <a:p>
            <a:r>
              <a:rPr lang="en-US" dirty="0" smtClean="0"/>
              <a:t>News Workbench </a:t>
            </a:r>
          </a:p>
          <a:p>
            <a:pPr lvl="1"/>
            <a:r>
              <a:rPr lang="en-US" sz="2000" dirty="0" smtClean="0"/>
              <a:t>Custom solution design to automate manual processes for the consumption, selection, and delivery of external news content</a:t>
            </a:r>
          </a:p>
          <a:p>
            <a:pPr lvl="2"/>
            <a:r>
              <a:rPr lang="en-US" sz="1800" dirty="0" smtClean="0"/>
              <a:t>Sent using a custom Web Part that pulls list items via CAML and generates the HTML using a pre-designed template</a:t>
            </a:r>
          </a:p>
          <a:p>
            <a:pPr lvl="1"/>
            <a:r>
              <a:rPr lang="en-US" sz="2000" dirty="0" smtClean="0"/>
              <a:t>Supports page targeting of selected content via query web parts</a:t>
            </a:r>
          </a:p>
          <a:p>
            <a:endParaRPr lang="en-US" dirty="0"/>
          </a:p>
        </p:txBody>
      </p:sp>
      <p:sp>
        <p:nvSpPr>
          <p:cNvPr id="4" name="Text Placeholder 3"/>
          <p:cNvSpPr>
            <a:spLocks noGrp="1"/>
          </p:cNvSpPr>
          <p:nvPr>
            <p:ph type="body" sz="quarter" idx="10"/>
          </p:nvPr>
        </p:nvSpPr>
        <p:spPr/>
        <p:txBody>
          <a:bodyPr/>
          <a:lstStyle/>
          <a:p>
            <a:r>
              <a:rPr lang="en-US" smtClean="0"/>
              <a:t>Case Study (Cont.)</a:t>
            </a:r>
            <a:endParaRPr lang="en-US" dirty="0"/>
          </a:p>
        </p:txBody>
      </p:sp>
      <p:graphicFrame>
        <p:nvGraphicFramePr>
          <p:cNvPr id="6" name="Content Placeholder 5"/>
          <p:cNvGraphicFramePr>
            <a:graphicFrameLocks/>
          </p:cNvGraphicFramePr>
          <p:nvPr/>
        </p:nvGraphicFramePr>
        <p:xfrm>
          <a:off x="354445" y="3768485"/>
          <a:ext cx="8395855" cy="2732447"/>
        </p:xfrm>
        <a:graphic>
          <a:graphicData uri="http://schemas.openxmlformats.org/drawingml/2006/table">
            <a:tbl>
              <a:tblPr firstRow="1" bandRow="1">
                <a:tableStyleId>{5A111915-BE36-4E01-A7E5-04B1672EAD32}</a:tableStyleId>
              </a:tblPr>
              <a:tblGrid>
                <a:gridCol w="2183059"/>
                <a:gridCol w="3106398"/>
                <a:gridCol w="3106398"/>
              </a:tblGrid>
              <a:tr h="419567">
                <a:tc>
                  <a:txBody>
                    <a:bodyPr/>
                    <a:lstStyle/>
                    <a:p>
                      <a:endParaRPr lang="en-US" dirty="0">
                        <a:latin typeface="+mn-lt"/>
                      </a:endParaRPr>
                    </a:p>
                  </a:txBody>
                  <a:tcP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chemeClr val="tx1"/>
                          </a:solidFill>
                          <a:latin typeface="+mn-lt"/>
                        </a:rPr>
                        <a:t>Solution</a:t>
                      </a:r>
                      <a:endParaRPr lang="en-US" sz="1600" b="0"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0" dirty="0" smtClean="0">
                          <a:solidFill>
                            <a:schemeClr val="tx1"/>
                          </a:solidFill>
                          <a:latin typeface="+mn-lt"/>
                        </a:rPr>
                        <a:t>Description</a:t>
                      </a:r>
                      <a:endParaRPr lang="en-US" sz="1600" b="0"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572912">
                <a:tc>
                  <a:txBody>
                    <a:bodyPr/>
                    <a:lstStyle/>
                    <a:p>
                      <a:pPr algn="r"/>
                      <a:r>
                        <a:rPr lang="en-US" sz="1600" dirty="0" smtClean="0">
                          <a:latin typeface="+mn-lt"/>
                        </a:rPr>
                        <a:t>Content Consumption</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l"/>
                      <a:r>
                        <a:rPr lang="en-US" dirty="0" smtClean="0">
                          <a:latin typeface="+mn-lt"/>
                        </a:rPr>
                        <a:t>Data pump (custom)</a:t>
                      </a: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mn-lt"/>
                        </a:rPr>
                        <a:t>Consume XML</a:t>
                      </a:r>
                      <a:r>
                        <a:rPr lang="en-US" baseline="0" dirty="0" smtClean="0">
                          <a:latin typeface="+mn-lt"/>
                        </a:rPr>
                        <a:t> feeds and insert into SharePoint list</a:t>
                      </a: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3600">
                <a:tc>
                  <a:txBody>
                    <a:bodyPr/>
                    <a:lstStyle/>
                    <a:p>
                      <a:pPr algn="r"/>
                      <a:r>
                        <a:rPr lang="en-US" sz="1600" dirty="0" smtClean="0">
                          <a:latin typeface="+mn-lt"/>
                        </a:rPr>
                        <a:t>Content Discovery</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l"/>
                      <a:r>
                        <a:rPr lang="en-US" dirty="0" smtClean="0">
                          <a:latin typeface="+mn-lt"/>
                        </a:rPr>
                        <a:t>Search</a:t>
                      </a: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mn-lt"/>
                        </a:rPr>
                        <a:t>Index list twice daily</a:t>
                      </a: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611370">
                <a:tc>
                  <a:txBody>
                    <a:bodyPr/>
                    <a:lstStyle/>
                    <a:p>
                      <a:pPr algn="r"/>
                      <a:r>
                        <a:rPr lang="en-US" sz="1600" dirty="0" smtClean="0">
                          <a:latin typeface="+mn-lt"/>
                        </a:rPr>
                        <a:t>Tagging</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l"/>
                      <a:r>
                        <a:rPr lang="en-US" dirty="0" smtClean="0">
                          <a:latin typeface="+mn-lt"/>
                        </a:rPr>
                        <a:t>Item tagger (custom form)</a:t>
                      </a: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latin typeface="+mn-lt"/>
                        </a:rPr>
                        <a:t>Selected</a:t>
                      </a:r>
                      <a:r>
                        <a:rPr lang="en-US" baseline="0" dirty="0" smtClean="0">
                          <a:latin typeface="+mn-lt"/>
                        </a:rPr>
                        <a:t> items copied to new list w/ tagged values</a:t>
                      </a: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19567">
                <a:tc>
                  <a:txBody>
                    <a:bodyPr/>
                    <a:lstStyle/>
                    <a:p>
                      <a:pPr algn="r"/>
                      <a:r>
                        <a:rPr lang="en-US" sz="1200" dirty="0" smtClean="0">
                          <a:latin typeface="+mn-lt"/>
                        </a:rPr>
                        <a:t>Delivery</a:t>
                      </a:r>
                      <a:endParaRPr lang="en-US" sz="12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l"/>
                      <a:r>
                        <a:rPr lang="en-US" sz="1800" dirty="0" smtClean="0">
                          <a:latin typeface="+mn-lt"/>
                        </a:rPr>
                        <a:t>News</a:t>
                      </a:r>
                      <a:r>
                        <a:rPr lang="en-US" sz="1800" baseline="0" dirty="0" smtClean="0">
                          <a:latin typeface="+mn-lt"/>
                        </a:rPr>
                        <a:t> mailer (custom WP)</a:t>
                      </a:r>
                      <a:endParaRPr lang="en-US" sz="1800"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smtClean="0">
                          <a:latin typeface="+mn-lt"/>
                        </a:rPr>
                        <a:t>Displays</a:t>
                      </a:r>
                      <a:r>
                        <a:rPr lang="en-US" sz="1600" baseline="0" dirty="0" smtClean="0">
                          <a:latin typeface="+mn-lt"/>
                        </a:rPr>
                        <a:t> a filtered set of tagged items for e-mail</a:t>
                      </a:r>
                      <a:endParaRPr lang="en-US" sz="1600"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advTm="46796">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Build &amp; Deployment</a:t>
            </a:r>
            <a:br>
              <a:rPr lang="en-US" dirty="0" smtClean="0"/>
            </a:br>
            <a:r>
              <a:rPr lang="en-US" sz="3600" dirty="0" smtClean="0">
                <a:solidFill>
                  <a:schemeClr val="accent5">
                    <a:lumMod val="40000"/>
                    <a:lumOff val="60000"/>
                  </a:schemeClr>
                </a:solidFill>
              </a:rPr>
              <a:t>How We Configure and Maintain </a:t>
            </a:r>
            <a:br>
              <a:rPr lang="en-US" sz="3600" dirty="0" smtClean="0">
                <a:solidFill>
                  <a:schemeClr val="accent5">
                    <a:lumMod val="40000"/>
                    <a:lumOff val="60000"/>
                  </a:schemeClr>
                </a:solidFill>
              </a:rPr>
            </a:br>
            <a:r>
              <a:rPr lang="en-US" sz="3600" dirty="0" smtClean="0">
                <a:solidFill>
                  <a:schemeClr val="accent5">
                    <a:lumMod val="40000"/>
                    <a:lumOff val="60000"/>
                  </a:schemeClr>
                </a:solidFill>
              </a:rPr>
              <a:t>Our Portal Properties</a:t>
            </a:r>
            <a:endParaRPr lang="en-US" dirty="0">
              <a:solidFill>
                <a:schemeClr val="accent5">
                  <a:lumMod val="40000"/>
                  <a:lumOff val="60000"/>
                </a:schemeClr>
              </a:solidFill>
            </a:endParaRPr>
          </a:p>
        </p:txBody>
      </p:sp>
      <p:pic>
        <p:nvPicPr>
          <p:cNvPr id="8"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086226" y="3519701"/>
            <a:ext cx="461587" cy="358372"/>
          </a:xfrm>
          <a:prstGeom prst="rect">
            <a:avLst/>
          </a:prstGeom>
          <a:noFill/>
        </p:spPr>
      </p:pic>
    </p:spTree>
  </p:cSld>
  <p:clrMapOvr>
    <a:masterClrMapping/>
  </p:clrMapOvr>
  <p:transition advTm="2343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Build and Deployment</a:t>
            </a:r>
          </a:p>
        </p:txBody>
      </p:sp>
      <p:sp>
        <p:nvSpPr>
          <p:cNvPr id="3075" name="Rectangle 3"/>
          <p:cNvSpPr>
            <a:spLocks noGrp="1" noChangeArrowheads="1"/>
          </p:cNvSpPr>
          <p:nvPr>
            <p:ph idx="1"/>
          </p:nvPr>
        </p:nvSpPr>
        <p:spPr>
          <a:xfrm>
            <a:off x="368300" y="1551214"/>
            <a:ext cx="8382000" cy="1854867"/>
          </a:xfrm>
        </p:spPr>
        <p:txBody>
          <a:bodyPr/>
          <a:lstStyle/>
          <a:p>
            <a:r>
              <a:rPr lang="en-US" dirty="0" smtClean="0"/>
              <a:t>When we first started with MOSS 2007, we had no consistent approach to building or deploying SharePoint components</a:t>
            </a:r>
          </a:p>
          <a:p>
            <a:pPr lvl="1"/>
            <a:r>
              <a:rPr lang="en-US" dirty="0" smtClean="0"/>
              <a:t>CAB and DDF files generated manually</a:t>
            </a:r>
          </a:p>
          <a:p>
            <a:pPr lvl="1"/>
            <a:r>
              <a:rPr lang="en-US" dirty="0" smtClean="0"/>
              <a:t>Install scripts were manually created and maintained</a:t>
            </a:r>
          </a:p>
          <a:p>
            <a:pPr lvl="1"/>
            <a:r>
              <a:rPr lang="en-US" dirty="0" smtClean="0"/>
              <a:t>Each solution had unique deployment documentation</a:t>
            </a:r>
          </a:p>
          <a:p>
            <a:r>
              <a:rPr lang="en-US" dirty="0" smtClean="0"/>
              <a:t>Deployment process was error-prone, especially when rebuilding an entire site</a:t>
            </a:r>
          </a:p>
          <a:p>
            <a:r>
              <a:rPr lang="en-US" dirty="0" smtClean="0"/>
              <a:t>Most bugs were due to deployment and </a:t>
            </a:r>
            <a:br>
              <a:rPr lang="en-US" dirty="0" smtClean="0"/>
            </a:br>
            <a:r>
              <a:rPr lang="en-US" dirty="0" smtClean="0"/>
              <a:t>found late in testing</a:t>
            </a:r>
            <a:endParaRPr lang="en-US" dirty="0"/>
          </a:p>
        </p:txBody>
      </p:sp>
      <p:sp>
        <p:nvSpPr>
          <p:cNvPr id="4" name="Text Placeholder 3"/>
          <p:cNvSpPr>
            <a:spLocks noGrp="1"/>
          </p:cNvSpPr>
          <p:nvPr>
            <p:ph type="body" sz="quarter" idx="10"/>
          </p:nvPr>
        </p:nvSpPr>
        <p:spPr/>
        <p:txBody>
          <a:bodyPr/>
          <a:lstStyle/>
          <a:p>
            <a:r>
              <a:rPr lang="en-US" smtClean="0"/>
              <a:t>Challenges we had to learn from</a:t>
            </a:r>
            <a:endParaRPr lang="en-US" dirty="0"/>
          </a:p>
        </p:txBody>
      </p:sp>
    </p:spTree>
  </p:cSld>
  <p:clrMapOvr>
    <a:masterClrMapping/>
  </p:clrMapOvr>
  <p:transition advTm="14734">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91955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Gray">
          <a:xfrm>
            <a:off x="443753" y="88173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Planning &amp; Portal Design</a:t>
            </a:r>
          </a:p>
        </p:txBody>
      </p:sp>
      <p:sp>
        <p:nvSpPr>
          <p:cNvPr id="12" name="Rounded Rectangle 11"/>
          <p:cNvSpPr/>
          <p:nvPr/>
        </p:nvSpPr>
        <p:spPr bwMode="blackGray">
          <a:xfrm>
            <a:off x="443753" y="173517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Web Content Management</a:t>
            </a:r>
          </a:p>
        </p:txBody>
      </p:sp>
      <p:sp>
        <p:nvSpPr>
          <p:cNvPr id="18" name="Rounded Rectangle 17"/>
          <p:cNvSpPr/>
          <p:nvPr/>
        </p:nvSpPr>
        <p:spPr bwMode="blackGray">
          <a:xfrm>
            <a:off x="443753" y="258861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Dealing with Dynamic Data</a:t>
            </a:r>
          </a:p>
        </p:txBody>
      </p:sp>
      <p:sp>
        <p:nvSpPr>
          <p:cNvPr id="20" name="Rounded Rectangle 19"/>
          <p:cNvSpPr/>
          <p:nvPr/>
        </p:nvSpPr>
        <p:spPr bwMode="blackGray">
          <a:xfrm>
            <a:off x="443753" y="344205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Build &amp; Deployment</a:t>
            </a:r>
          </a:p>
        </p:txBody>
      </p:sp>
      <p:sp>
        <p:nvSpPr>
          <p:cNvPr id="21" name="Rounded Rectangle 20"/>
          <p:cNvSpPr/>
          <p:nvPr/>
        </p:nvSpPr>
        <p:spPr bwMode="blackGray">
          <a:xfrm>
            <a:off x="443753" y="429549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Portal Architecture/Hardware Topology</a:t>
            </a:r>
          </a:p>
        </p:txBody>
      </p:sp>
      <p:sp>
        <p:nvSpPr>
          <p:cNvPr id="22" name="Rounded Rectangle 21"/>
          <p:cNvSpPr/>
          <p:nvPr/>
        </p:nvSpPr>
        <p:spPr bwMode="blackGray">
          <a:xfrm>
            <a:off x="443753" y="5148932"/>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Operational Lessons Learned</a:t>
            </a:r>
          </a:p>
        </p:txBody>
      </p:sp>
      <p:sp>
        <p:nvSpPr>
          <p:cNvPr id="11" name="Title 10"/>
          <p:cNvSpPr>
            <a:spLocks noGrp="1"/>
          </p:cNvSpPr>
          <p:nvPr>
            <p:ph type="title"/>
          </p:nvPr>
        </p:nvSpPr>
        <p:spPr/>
        <p:txBody>
          <a:bodyPr/>
          <a:lstStyle/>
          <a:p>
            <a:r>
              <a:rPr smtClean="0">
                <a:ln>
                  <a:noFill/>
                </a:ln>
              </a:rPr>
              <a:t>Agenda</a:t>
            </a:r>
            <a:endParaRPr lang="en-US" dirty="0"/>
          </a:p>
        </p:txBody>
      </p:sp>
    </p:spTree>
  </p:cSld>
  <p:clrMapOvr>
    <a:masterClrMapping/>
  </p:clrMapOvr>
  <p:transition advTm="43578">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Build and Deployment</a:t>
            </a:r>
            <a:endParaRPr lang="en-US" dirty="0"/>
          </a:p>
        </p:txBody>
      </p:sp>
      <p:sp>
        <p:nvSpPr>
          <p:cNvPr id="4099" name="Rectangle 3"/>
          <p:cNvSpPr>
            <a:spLocks noGrp="1" noChangeArrowheads="1"/>
          </p:cNvSpPr>
          <p:nvPr>
            <p:ph idx="1"/>
          </p:nvPr>
        </p:nvSpPr>
        <p:spPr/>
        <p:txBody>
          <a:bodyPr/>
          <a:lstStyle/>
          <a:p>
            <a:r>
              <a:rPr lang="en-US" smtClean="0"/>
              <a:t>We exclusively use SharePoint </a:t>
            </a:r>
            <a:br>
              <a:rPr lang="en-US" smtClean="0"/>
            </a:br>
            <a:r>
              <a:rPr lang="en-US" smtClean="0"/>
              <a:t>solutions packages</a:t>
            </a:r>
          </a:p>
          <a:p>
            <a:pPr lvl="1"/>
            <a:r>
              <a:rPr lang="en-US" smtClean="0"/>
              <a:t>Build process is customized with custom target </a:t>
            </a:r>
            <a:br>
              <a:rPr lang="en-US" smtClean="0"/>
            </a:br>
            <a:r>
              <a:rPr lang="en-US" smtClean="0"/>
              <a:t>files to dynamically generate solution package</a:t>
            </a:r>
          </a:p>
          <a:p>
            <a:r>
              <a:rPr lang="en-US" smtClean="0"/>
              <a:t>Deployed through single batch file that</a:t>
            </a:r>
          </a:p>
          <a:p>
            <a:pPr lvl="1"/>
            <a:r>
              <a:rPr lang="en-US" smtClean="0"/>
              <a:t>Handles multiple solutions</a:t>
            </a:r>
          </a:p>
          <a:p>
            <a:pPr lvl="1"/>
            <a:r>
              <a:rPr lang="en-US" smtClean="0"/>
              <a:t>Establishes repeatable install workflow</a:t>
            </a:r>
          </a:p>
          <a:p>
            <a:pPr lvl="1"/>
            <a:r>
              <a:rPr lang="en-US" smtClean="0"/>
              <a:t>Generated by build process</a:t>
            </a:r>
          </a:p>
          <a:p>
            <a:pPr lvl="1"/>
            <a:r>
              <a:rPr lang="en-US" smtClean="0"/>
              <a:t>Supports rapid farm or WFE build</a:t>
            </a:r>
            <a:endParaRPr lang="en-US" dirty="0"/>
          </a:p>
        </p:txBody>
      </p:sp>
      <p:sp>
        <p:nvSpPr>
          <p:cNvPr id="5" name="Text Placeholder 4"/>
          <p:cNvSpPr>
            <a:spLocks noGrp="1"/>
          </p:cNvSpPr>
          <p:nvPr>
            <p:ph type="body" sz="quarter" idx="10"/>
          </p:nvPr>
        </p:nvSpPr>
        <p:spPr/>
        <p:txBody>
          <a:bodyPr/>
          <a:lstStyle/>
          <a:p>
            <a:r>
              <a:rPr lang="en-US" smtClean="0"/>
              <a:t>Our approach</a:t>
            </a:r>
            <a:endParaRPr lang="en-US" dirty="0"/>
          </a:p>
        </p:txBody>
      </p:sp>
    </p:spTree>
  </p:cSld>
  <p:clrMapOvr>
    <a:masterClrMapping/>
  </p:clrMapOvr>
  <p:transition advTm="3725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 and Deployment</a:t>
            </a:r>
            <a:endParaRPr lang="en-US" dirty="0"/>
          </a:p>
        </p:txBody>
      </p:sp>
      <p:sp>
        <p:nvSpPr>
          <p:cNvPr id="5123" name="Rectangle 3"/>
          <p:cNvSpPr>
            <a:spLocks noGrp="1" noChangeArrowheads="1"/>
          </p:cNvSpPr>
          <p:nvPr>
            <p:ph idx="1"/>
          </p:nvPr>
        </p:nvSpPr>
        <p:spPr>
          <a:xfrm>
            <a:off x="368300" y="1389185"/>
            <a:ext cx="8382000" cy="5192191"/>
          </a:xfrm>
        </p:spPr>
        <p:txBody>
          <a:bodyPr/>
          <a:lstStyle/>
          <a:p>
            <a:pPr>
              <a:buSzPct val="110000"/>
            </a:pPr>
            <a:r>
              <a:rPr lang="en-US" sz="2400" dirty="0" smtClean="0"/>
              <a:t>Package resource files with the </a:t>
            </a:r>
            <a:r>
              <a:rPr lang="en-US" sz="2400" u="sng" dirty="0" smtClean="0"/>
              <a:t>solution</a:t>
            </a:r>
            <a:r>
              <a:rPr lang="en-US" sz="2400" dirty="0" smtClean="0"/>
              <a:t> </a:t>
            </a:r>
            <a:br>
              <a:rPr lang="en-US" sz="2400" dirty="0" smtClean="0"/>
            </a:br>
            <a:r>
              <a:rPr lang="en-US" sz="2000" dirty="0" smtClean="0"/>
              <a:t>(i.e., images, CSS and JavaScript files)</a:t>
            </a:r>
          </a:p>
          <a:p>
            <a:pPr>
              <a:buSzPct val="110000"/>
            </a:pPr>
            <a:r>
              <a:rPr lang="en-US" sz="2400" dirty="0" smtClean="0"/>
              <a:t>Add a </a:t>
            </a:r>
            <a:r>
              <a:rPr lang="en-US" sz="2400" u="sng" dirty="0" smtClean="0"/>
              <a:t>caching</a:t>
            </a:r>
            <a:r>
              <a:rPr lang="en-US" sz="2400" dirty="0" smtClean="0"/>
              <a:t> expiration time as </a:t>
            </a:r>
            <a:br>
              <a:rPr lang="en-US" sz="2400" dirty="0" smtClean="0"/>
            </a:br>
            <a:r>
              <a:rPr lang="en-US" sz="2400" dirty="0" smtClean="0"/>
              <a:t>Web Part property </a:t>
            </a:r>
          </a:p>
          <a:p>
            <a:pPr>
              <a:buSzPct val="110000"/>
            </a:pPr>
            <a:r>
              <a:rPr lang="en-US" sz="2400" dirty="0" smtClean="0"/>
              <a:t>Use </a:t>
            </a:r>
            <a:r>
              <a:rPr lang="en-US" sz="2400" dirty="0" err="1" smtClean="0"/>
              <a:t>PortalLog</a:t>
            </a:r>
            <a:r>
              <a:rPr lang="en-US" sz="2400" dirty="0" smtClean="0"/>
              <a:t> and </a:t>
            </a:r>
            <a:r>
              <a:rPr lang="en-US" sz="2400" dirty="0" err="1" smtClean="0"/>
              <a:t>SPSException</a:t>
            </a:r>
            <a:r>
              <a:rPr lang="en-US" sz="2400" dirty="0" smtClean="0"/>
              <a:t> </a:t>
            </a:r>
            <a:br>
              <a:rPr lang="en-US" sz="2400" dirty="0" smtClean="0"/>
            </a:br>
            <a:r>
              <a:rPr lang="en-US" sz="2400" dirty="0" smtClean="0"/>
              <a:t>for error handling</a:t>
            </a:r>
          </a:p>
          <a:p>
            <a:pPr>
              <a:buSzPct val="110000"/>
            </a:pPr>
            <a:r>
              <a:rPr lang="en-US" sz="2400" dirty="0" smtClean="0"/>
              <a:t>Separate UI presentation layer</a:t>
            </a:r>
          </a:p>
          <a:p>
            <a:pPr lvl="1">
              <a:buSzPct val="110000"/>
            </a:pPr>
            <a:r>
              <a:rPr lang="en-US" sz="2000" dirty="0" smtClean="0"/>
              <a:t>XSLT Web Part property to format structured result sets where it applies (i.e., search result scenarios)</a:t>
            </a:r>
          </a:p>
          <a:p>
            <a:pPr lvl="1">
              <a:buSzPct val="110000"/>
            </a:pPr>
            <a:r>
              <a:rPr lang="en-US" sz="2000" dirty="0" smtClean="0"/>
              <a:t>Use User Controls to encapsulate the UI </a:t>
            </a:r>
            <a:br>
              <a:rPr lang="en-US" sz="2000" dirty="0" smtClean="0"/>
            </a:br>
            <a:r>
              <a:rPr lang="en-US" sz="2000" dirty="0" smtClean="0"/>
              <a:t>for server controls</a:t>
            </a:r>
          </a:p>
          <a:p>
            <a:pPr lvl="1">
              <a:buSzPct val="110000"/>
            </a:pPr>
            <a:r>
              <a:rPr lang="en-US" sz="2000" dirty="0" smtClean="0"/>
              <a:t>Put all labels &amp; strings in resource </a:t>
            </a:r>
            <a:br>
              <a:rPr lang="en-US" sz="2000" dirty="0" smtClean="0"/>
            </a:br>
            <a:r>
              <a:rPr lang="en-US" sz="2000" dirty="0" smtClean="0"/>
              <a:t>files (i.e.,  localization)</a:t>
            </a:r>
          </a:p>
        </p:txBody>
      </p:sp>
      <p:sp>
        <p:nvSpPr>
          <p:cNvPr id="6" name="Text Placeholder 5"/>
          <p:cNvSpPr>
            <a:spLocks noGrp="1"/>
          </p:cNvSpPr>
          <p:nvPr>
            <p:ph type="body" sz="quarter" idx="10"/>
          </p:nvPr>
        </p:nvSpPr>
        <p:spPr/>
        <p:txBody>
          <a:bodyPr/>
          <a:lstStyle/>
          <a:p>
            <a:r>
              <a:rPr lang="en-US" dirty="0" smtClean="0"/>
              <a:t>Web Part development</a:t>
            </a:r>
            <a:endParaRPr lang="en-US" dirty="0"/>
          </a:p>
        </p:txBody>
      </p:sp>
    </p:spTree>
  </p:cSld>
  <p:clrMapOvr>
    <a:masterClrMapping/>
  </p:clrMapOvr>
  <p:transition advTm="56843">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Build and Deployment</a:t>
            </a:r>
            <a:endParaRPr lang="en-US" dirty="0"/>
          </a:p>
        </p:txBody>
      </p:sp>
      <p:sp>
        <p:nvSpPr>
          <p:cNvPr id="5123" name="Rectangle 3"/>
          <p:cNvSpPr>
            <a:spLocks noGrp="1" noChangeArrowheads="1"/>
          </p:cNvSpPr>
          <p:nvPr>
            <p:ph idx="1"/>
          </p:nvPr>
        </p:nvSpPr>
        <p:spPr>
          <a:xfrm>
            <a:off x="368300" y="1839913"/>
            <a:ext cx="8382000" cy="4105226"/>
          </a:xfrm>
        </p:spPr>
        <p:txBody>
          <a:bodyPr/>
          <a:lstStyle/>
          <a:p>
            <a:r>
              <a:rPr lang="en-US" dirty="0" smtClean="0"/>
              <a:t>Support web part connections </a:t>
            </a:r>
          </a:p>
          <a:p>
            <a:pPr lvl="1"/>
            <a:r>
              <a:rPr lang="en-US" dirty="0" smtClean="0"/>
              <a:t>Use web part connections when passing variables between Web Parts </a:t>
            </a:r>
          </a:p>
          <a:p>
            <a:pPr lvl="1"/>
            <a:r>
              <a:rPr lang="en-US" dirty="0" smtClean="0"/>
              <a:t>Accept filter connections (i.e., current users &amp; user profile property filters)</a:t>
            </a:r>
          </a:p>
          <a:p>
            <a:r>
              <a:rPr lang="en-US" dirty="0" smtClean="0"/>
              <a:t>Use delegate controls (i.e., welcome control)</a:t>
            </a:r>
          </a:p>
          <a:p>
            <a:r>
              <a:rPr lang="en-US" dirty="0" smtClean="0"/>
              <a:t>Give security access as appropriate and </a:t>
            </a:r>
            <a:br>
              <a:rPr lang="en-US" dirty="0" smtClean="0"/>
            </a:br>
            <a:r>
              <a:rPr lang="en-US" dirty="0" smtClean="0"/>
              <a:t>use CAS policies</a:t>
            </a:r>
          </a:p>
          <a:p>
            <a:r>
              <a:rPr lang="en-US" dirty="0" smtClean="0"/>
              <a:t>Reference with “using” statements or dispose objects properly after use </a:t>
            </a:r>
          </a:p>
        </p:txBody>
      </p:sp>
      <p:sp>
        <p:nvSpPr>
          <p:cNvPr id="6" name="Text Placeholder 5"/>
          <p:cNvSpPr>
            <a:spLocks noGrp="1"/>
          </p:cNvSpPr>
          <p:nvPr>
            <p:ph type="body" sz="quarter" idx="10"/>
          </p:nvPr>
        </p:nvSpPr>
        <p:spPr/>
        <p:txBody>
          <a:bodyPr/>
          <a:lstStyle/>
          <a:p>
            <a:r>
              <a:rPr lang="en-US" smtClean="0"/>
              <a:t>Web Part development (Cont.)</a:t>
            </a:r>
            <a:endParaRPr lang="en-US" dirty="0"/>
          </a:p>
        </p:txBody>
      </p:sp>
    </p:spTree>
  </p:cSld>
  <p:clrMapOvr>
    <a:masterClrMapping/>
  </p:clrMapOvr>
  <p:transition advTm="22718">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 and Deployment</a:t>
            </a:r>
            <a:endParaRPr lang="en-US" dirty="0"/>
          </a:p>
        </p:txBody>
      </p:sp>
      <p:sp>
        <p:nvSpPr>
          <p:cNvPr id="3" name="Content Placeholder 2"/>
          <p:cNvSpPr>
            <a:spLocks noGrp="1"/>
          </p:cNvSpPr>
          <p:nvPr>
            <p:ph idx="1"/>
          </p:nvPr>
        </p:nvSpPr>
        <p:spPr>
          <a:xfrm>
            <a:off x="368300" y="1534886"/>
            <a:ext cx="8382000" cy="4754635"/>
          </a:xfrm>
        </p:spPr>
        <p:txBody>
          <a:bodyPr/>
          <a:lstStyle/>
          <a:p>
            <a:r>
              <a:rPr lang="en-US" dirty="0" smtClean="0"/>
              <a:t>Content storage really depends on </a:t>
            </a:r>
            <a:br>
              <a:rPr lang="en-US" dirty="0" smtClean="0"/>
            </a:br>
            <a:r>
              <a:rPr lang="en-US" dirty="0" smtClean="0"/>
              <a:t>complexity of data</a:t>
            </a:r>
          </a:p>
          <a:p>
            <a:pPr lvl="1"/>
            <a:r>
              <a:rPr lang="en-US" sz="1600" dirty="0" smtClean="0"/>
              <a:t>SharePoint lists work great for simple, flat data</a:t>
            </a:r>
          </a:p>
          <a:p>
            <a:r>
              <a:rPr lang="en-US" dirty="0" smtClean="0"/>
              <a:t>Advantages of using lists</a:t>
            </a:r>
          </a:p>
          <a:p>
            <a:pPr lvl="1"/>
            <a:r>
              <a:rPr lang="en-US" sz="1600" dirty="0" smtClean="0"/>
              <a:t>Tight integration with search</a:t>
            </a:r>
          </a:p>
          <a:p>
            <a:pPr lvl="1"/>
            <a:r>
              <a:rPr lang="en-US" sz="1600" dirty="0" smtClean="0"/>
              <a:t>Good OOB roll-up and display functionality (no custom code)</a:t>
            </a:r>
          </a:p>
          <a:p>
            <a:r>
              <a:rPr lang="en-US" dirty="0" smtClean="0"/>
              <a:t>Large lists (~200K items) do work if</a:t>
            </a:r>
          </a:p>
          <a:p>
            <a:pPr lvl="1"/>
            <a:r>
              <a:rPr lang="en-US" sz="1600" dirty="0" smtClean="0"/>
              <a:t>Display is carefully managed through custom views or code</a:t>
            </a:r>
          </a:p>
          <a:p>
            <a:pPr lvl="1"/>
            <a:r>
              <a:rPr lang="en-US" sz="1600" dirty="0" smtClean="0"/>
              <a:t>Use folders, this will keep the crawler from timing out when indexing</a:t>
            </a:r>
          </a:p>
          <a:p>
            <a:pPr lvl="2"/>
            <a:r>
              <a:rPr lang="en-US" sz="1400" dirty="0" smtClean="0"/>
              <a:t>Crawler goes through the UI</a:t>
            </a:r>
          </a:p>
          <a:p>
            <a:pPr lvl="2"/>
            <a:r>
              <a:rPr lang="en-US" sz="1400" dirty="0" smtClean="0"/>
              <a:t>Allows the expiration policy to work properly</a:t>
            </a:r>
          </a:p>
          <a:p>
            <a:pPr lvl="1"/>
            <a:r>
              <a:rPr lang="en-US" sz="1600" dirty="0" smtClean="0"/>
              <a:t>Use search rather than CAML based UI when interacting </a:t>
            </a:r>
            <a:br>
              <a:rPr lang="en-US" sz="1600" dirty="0" smtClean="0"/>
            </a:br>
            <a:r>
              <a:rPr lang="en-US" sz="1600" dirty="0" smtClean="0"/>
              <a:t>with large lists </a:t>
            </a:r>
          </a:p>
          <a:p>
            <a:pPr lvl="2"/>
            <a:r>
              <a:rPr lang="en-US" sz="1400" dirty="0" smtClean="0"/>
              <a:t>Faster but dependent upon crawls</a:t>
            </a:r>
            <a:endParaRPr lang="en-US" sz="1400" dirty="0"/>
          </a:p>
        </p:txBody>
      </p:sp>
      <p:sp>
        <p:nvSpPr>
          <p:cNvPr id="4" name="Text Placeholder 3"/>
          <p:cNvSpPr>
            <a:spLocks noGrp="1"/>
          </p:cNvSpPr>
          <p:nvPr>
            <p:ph type="body" sz="quarter" idx="10"/>
          </p:nvPr>
        </p:nvSpPr>
        <p:spPr/>
        <p:txBody>
          <a:bodyPr/>
          <a:lstStyle/>
          <a:p>
            <a:r>
              <a:rPr lang="en-US" smtClean="0"/>
              <a:t>Internal vs. External Storage - To list or not to list?</a:t>
            </a:r>
            <a:endParaRPr lang="en-US" dirty="0"/>
          </a:p>
        </p:txBody>
      </p:sp>
    </p:spTree>
  </p:cSld>
  <p:clrMapOvr>
    <a:masterClrMapping/>
  </p:clrMapOvr>
  <p:transition advTm="665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Operations</a:t>
            </a:r>
            <a:br>
              <a:rPr lang="en-US" dirty="0" smtClean="0"/>
            </a:br>
            <a:r>
              <a:rPr lang="en-US" sz="3600" dirty="0" smtClean="0">
                <a:solidFill>
                  <a:schemeClr val="accent5">
                    <a:lumMod val="40000"/>
                    <a:lumOff val="60000"/>
                  </a:schemeClr>
                </a:solidFill>
              </a:rPr>
              <a:t>Portal Architecture</a:t>
            </a:r>
            <a:br>
              <a:rPr lang="en-US" sz="3600" dirty="0" smtClean="0">
                <a:solidFill>
                  <a:schemeClr val="accent5">
                    <a:lumMod val="40000"/>
                    <a:lumOff val="60000"/>
                  </a:schemeClr>
                </a:solidFill>
              </a:rPr>
            </a:br>
            <a:r>
              <a:rPr lang="en-US" sz="3600" dirty="0" smtClean="0">
                <a:solidFill>
                  <a:schemeClr val="accent5">
                    <a:lumMod val="40000"/>
                    <a:lumOff val="60000"/>
                  </a:schemeClr>
                </a:solidFill>
              </a:rPr>
              <a:t>Hardware Topology</a:t>
            </a:r>
            <a:endParaRPr lang="en-US" dirty="0">
              <a:solidFill>
                <a:schemeClr val="accent5">
                  <a:lumMod val="40000"/>
                  <a:lumOff val="60000"/>
                </a:schemeClr>
              </a:solidFill>
            </a:endParaRPr>
          </a:p>
        </p:txBody>
      </p:sp>
      <p:pic>
        <p:nvPicPr>
          <p:cNvPr id="12"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234505" y="3510744"/>
            <a:ext cx="461587" cy="358372"/>
          </a:xfrm>
          <a:prstGeom prst="rect">
            <a:avLst/>
          </a:prstGeom>
          <a:noFill/>
        </p:spPr>
      </p:pic>
    </p:spTree>
  </p:cSld>
  <p:clrMapOvr>
    <a:masterClrMapping/>
  </p:clrMapOvr>
  <p:transition advTm="53765">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6"/>
          <p:cNvSpPr>
            <a:spLocks noGrp="1" noChangeArrowheads="1"/>
          </p:cNvSpPr>
          <p:nvPr>
            <p:ph type="title"/>
          </p:nvPr>
        </p:nvSpPr>
        <p:spPr>
          <a:noFill/>
        </p:spPr>
        <p:txBody>
          <a:bodyPr/>
          <a:lstStyle/>
          <a:p>
            <a:pPr hangingPunct="1">
              <a:spcBef>
                <a:spcPct val="20000"/>
              </a:spcBef>
              <a:spcAft>
                <a:spcPct val="10000"/>
              </a:spcAft>
            </a:pPr>
            <a:r>
              <a:rPr smtClean="0">
                <a:sym typeface="Wingdings" pitchFamily="2" charset="2"/>
              </a:rPr>
              <a:t>Shared Services at Microsoft</a:t>
            </a:r>
            <a:r>
              <a:rPr>
                <a:solidFill>
                  <a:schemeClr val="tx2"/>
                </a:solidFill>
                <a:sym typeface="Wingdings" pitchFamily="2" charset="2"/>
              </a:rPr>
              <a:t/>
            </a:r>
            <a:br>
              <a:rPr>
                <a:solidFill>
                  <a:schemeClr val="tx2"/>
                </a:solidFill>
                <a:sym typeface="Wingdings" pitchFamily="2" charset="2"/>
              </a:rPr>
            </a:br>
            <a:endParaRPr>
              <a:solidFill>
                <a:schemeClr val="tx2"/>
              </a:solidFill>
              <a:sym typeface="Wingdings" pitchFamily="2" charset="2"/>
            </a:endParaRPr>
          </a:p>
        </p:txBody>
      </p:sp>
      <p:sp>
        <p:nvSpPr>
          <p:cNvPr id="13315" name="Rectangle 5"/>
          <p:cNvSpPr>
            <a:spLocks noGrp="1" noChangeArrowheads="1"/>
          </p:cNvSpPr>
          <p:nvPr>
            <p:ph type="body" idx="4294967295"/>
          </p:nvPr>
        </p:nvSpPr>
        <p:spPr>
          <a:xfrm>
            <a:off x="0" y="1654620"/>
            <a:ext cx="3981450" cy="1339850"/>
          </a:xfrm>
          <a:noFill/>
        </p:spPr>
        <p:txBody>
          <a:bodyPr/>
          <a:lstStyle/>
          <a:p>
            <a:pPr eaLnBrk="1" hangingPunct="1">
              <a:lnSpc>
                <a:spcPct val="80000"/>
              </a:lnSpc>
              <a:spcAft>
                <a:spcPct val="10000"/>
              </a:spcAft>
              <a:buClr>
                <a:srgbClr val="000000"/>
              </a:buClr>
            </a:pPr>
            <a:endParaRPr lang="en-US" sz="2900" dirty="0" smtClean="0">
              <a:ea typeface="SimSun" pitchFamily="2" charset="-122"/>
              <a:cs typeface="Times New Roman" pitchFamily="18" charset="0"/>
              <a:sym typeface="Wingdings" pitchFamily="2" charset="2"/>
            </a:endParaRPr>
          </a:p>
          <a:p>
            <a:pPr eaLnBrk="1" hangingPunct="1">
              <a:lnSpc>
                <a:spcPct val="80000"/>
              </a:lnSpc>
              <a:spcAft>
                <a:spcPct val="10000"/>
              </a:spcAft>
              <a:buClr>
                <a:srgbClr val="000000"/>
              </a:buClr>
              <a:buFontTx/>
              <a:buNone/>
            </a:pPr>
            <a:r>
              <a:rPr lang="en-US" sz="2900" dirty="0" smtClean="0">
                <a:ea typeface="SimSun" pitchFamily="2" charset="-122"/>
                <a:cs typeface="Times New Roman" pitchFamily="18" charset="0"/>
                <a:sym typeface="Wingdings" pitchFamily="2" charset="2"/>
              </a:rPr>
              <a:t>	</a:t>
            </a:r>
          </a:p>
          <a:p>
            <a:pPr eaLnBrk="1" hangingPunct="1">
              <a:lnSpc>
                <a:spcPct val="80000"/>
              </a:lnSpc>
              <a:spcAft>
                <a:spcPct val="10000"/>
              </a:spcAft>
            </a:pPr>
            <a:endParaRPr lang="en-US" sz="2900" dirty="0" smtClean="0">
              <a:ea typeface="SimSun" pitchFamily="2" charset="-122"/>
              <a:cs typeface="Times New Roman" pitchFamily="18" charset="0"/>
              <a:sym typeface="Wingdings" pitchFamily="2" charset="2"/>
            </a:endParaRPr>
          </a:p>
        </p:txBody>
      </p:sp>
      <p:sp>
        <p:nvSpPr>
          <p:cNvPr id="13316" name="Flowchart: Alternate Process 20491"/>
          <p:cNvSpPr>
            <a:spLocks noChangeArrowheads="1"/>
          </p:cNvSpPr>
          <p:nvPr/>
        </p:nvSpPr>
        <p:spPr bwMode="auto">
          <a:xfrm>
            <a:off x="1179287" y="976531"/>
            <a:ext cx="6495142" cy="2525032"/>
          </a:xfrm>
          <a:prstGeom prst="flowChartAlternateProcess">
            <a:avLst/>
          </a:prstGeom>
          <a:gradFill>
            <a:gsLst>
              <a:gs pos="0">
                <a:schemeClr val="accent2">
                  <a:lumMod val="20000"/>
                  <a:lumOff val="80000"/>
                  <a:alpha val="70000"/>
                </a:schemeClr>
              </a:gs>
              <a:gs pos="67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3317" name="TextBox 20492"/>
          <p:cNvSpPr txBox="1">
            <a:spLocks noChangeArrowheads="1"/>
          </p:cNvSpPr>
          <p:nvPr/>
        </p:nvSpPr>
        <p:spPr bwMode="auto">
          <a:xfrm>
            <a:off x="1688874" y="1459748"/>
            <a:ext cx="2760662" cy="1846655"/>
          </a:xfrm>
          <a:prstGeom prst="rect">
            <a:avLst/>
          </a:prstGeom>
          <a:noFill/>
          <a:ln w="9525">
            <a:noFill/>
            <a:miter lim="800000"/>
            <a:headEnd/>
            <a:tailEnd/>
          </a:ln>
        </p:spPr>
        <p:txBody>
          <a:bodyPr wrap="square" lIns="91436" tIns="45718" rIns="91436" bIns="45718">
            <a:spAutoFit/>
          </a:bodyPr>
          <a:lstStyle/>
          <a:p>
            <a:pPr marL="169857" indent="-169857">
              <a:lnSpc>
                <a:spcPct val="90000"/>
              </a:lnSpc>
              <a:spcBef>
                <a:spcPct val="30000"/>
              </a:spcBef>
              <a:buClr>
                <a:schemeClr val="tx2"/>
              </a:buClr>
              <a:buBlip>
                <a:blip r:embed="rId4"/>
              </a:buBlip>
            </a:pPr>
            <a:endParaRPr lang="en-US" sz="2000" dirty="0" smtClean="0">
              <a:solidFill>
                <a:schemeClr val="bg1">
                  <a:lumMod val="85000"/>
                </a:schemeClr>
              </a:solidFill>
              <a:effectLst>
                <a:outerShdw blurRad="63500" algn="ctr" rotWithShape="0">
                  <a:prstClr val="black">
                    <a:alpha val="40000"/>
                  </a:prstClr>
                </a:outerShdw>
              </a:effectLst>
            </a:endParaRPr>
          </a:p>
          <a:p>
            <a:pPr marL="287338" indent="-287338">
              <a:lnSpc>
                <a:spcPct val="90000"/>
              </a:lnSpc>
              <a:spcBef>
                <a:spcPct val="30000"/>
              </a:spcBef>
              <a:buClr>
                <a:schemeClr val="tx2"/>
              </a:buClr>
              <a:buBlip>
                <a:blip r:embed="rId4"/>
              </a:buBlip>
            </a:pPr>
            <a:r>
              <a:rPr lang="en-US" sz="2000" dirty="0" smtClean="0">
                <a:solidFill>
                  <a:schemeClr val="bg1">
                    <a:lumMod val="85000"/>
                  </a:schemeClr>
                </a:solidFill>
                <a:effectLst>
                  <a:outerShdw blurRad="63500" algn="ctr" rotWithShape="0">
                    <a:prstClr val="black">
                      <a:alpha val="40000"/>
                    </a:prstClr>
                  </a:outerShdw>
                </a:effectLst>
              </a:rPr>
              <a:t>Search</a:t>
            </a:r>
            <a:endParaRPr lang="en-US" sz="2000" dirty="0">
              <a:solidFill>
                <a:schemeClr val="bg1">
                  <a:lumMod val="85000"/>
                </a:schemeClr>
              </a:solidFill>
              <a:effectLst>
                <a:outerShdw blurRad="63500" algn="ctr" rotWithShape="0">
                  <a:prstClr val="black">
                    <a:alpha val="40000"/>
                  </a:prstClr>
                </a:outerShdw>
              </a:effectLst>
            </a:endParaRPr>
          </a:p>
          <a:p>
            <a:pPr marL="287338" indent="-287338">
              <a:lnSpc>
                <a:spcPct val="90000"/>
              </a:lnSpc>
              <a:spcBef>
                <a:spcPct val="30000"/>
              </a:spcBef>
              <a:buClr>
                <a:schemeClr val="tx2"/>
              </a:buClr>
              <a:buBlip>
                <a:blip r:embed="rId4"/>
              </a:buBlip>
            </a:pPr>
            <a:r>
              <a:rPr lang="en-US" sz="2000" dirty="0">
                <a:solidFill>
                  <a:schemeClr val="bg1">
                    <a:lumMod val="85000"/>
                  </a:schemeClr>
                </a:solidFill>
                <a:effectLst>
                  <a:outerShdw blurRad="63500" algn="ctr" rotWithShape="0">
                    <a:prstClr val="black">
                      <a:alpha val="40000"/>
                    </a:prstClr>
                  </a:outerShdw>
                </a:effectLst>
              </a:rPr>
              <a:t>Directory import</a:t>
            </a:r>
          </a:p>
          <a:p>
            <a:pPr marL="287338" indent="-287338">
              <a:lnSpc>
                <a:spcPct val="90000"/>
              </a:lnSpc>
              <a:spcBef>
                <a:spcPct val="30000"/>
              </a:spcBef>
              <a:buClr>
                <a:schemeClr val="tx2"/>
              </a:buClr>
              <a:buBlip>
                <a:blip r:embed="rId4"/>
              </a:buBlip>
            </a:pPr>
            <a:r>
              <a:rPr lang="en-US" sz="2000" dirty="0">
                <a:solidFill>
                  <a:schemeClr val="bg1">
                    <a:lumMod val="85000"/>
                  </a:schemeClr>
                </a:solidFill>
                <a:effectLst>
                  <a:outerShdw blurRad="63500" algn="ctr" rotWithShape="0">
                    <a:prstClr val="black">
                      <a:alpha val="40000"/>
                    </a:prstClr>
                  </a:outerShdw>
                </a:effectLst>
              </a:rPr>
              <a:t>User profile </a:t>
            </a:r>
            <a:r>
              <a:rPr lang="en-US" sz="2000" dirty="0" smtClean="0">
                <a:solidFill>
                  <a:schemeClr val="bg1">
                    <a:lumMod val="85000"/>
                  </a:schemeClr>
                </a:solidFill>
                <a:effectLst>
                  <a:outerShdw blurRad="63500" algn="ctr" rotWithShape="0">
                    <a:prstClr val="black">
                      <a:alpha val="40000"/>
                    </a:prstClr>
                  </a:outerShdw>
                </a:effectLst>
              </a:rPr>
              <a:t>synch</a:t>
            </a:r>
            <a:endParaRPr lang="en-US" sz="2000" dirty="0">
              <a:solidFill>
                <a:schemeClr val="bg1">
                  <a:lumMod val="85000"/>
                </a:schemeClr>
              </a:solidFill>
              <a:effectLst>
                <a:outerShdw blurRad="63500" algn="ctr" rotWithShape="0">
                  <a:prstClr val="black">
                    <a:alpha val="40000"/>
                  </a:prstClr>
                </a:outerShdw>
              </a:effectLst>
            </a:endParaRPr>
          </a:p>
          <a:p>
            <a:pPr marL="287338" indent="-287338">
              <a:lnSpc>
                <a:spcPct val="90000"/>
              </a:lnSpc>
              <a:spcBef>
                <a:spcPct val="30000"/>
              </a:spcBef>
              <a:buClr>
                <a:schemeClr val="tx2"/>
              </a:buClr>
              <a:buBlip>
                <a:blip r:embed="rId4"/>
              </a:buBlip>
            </a:pPr>
            <a:r>
              <a:rPr lang="en-US" sz="2000" dirty="0">
                <a:solidFill>
                  <a:schemeClr val="bg1">
                    <a:lumMod val="85000"/>
                  </a:schemeClr>
                </a:solidFill>
                <a:effectLst>
                  <a:outerShdw blurRad="63500" algn="ctr" rotWithShape="0">
                    <a:prstClr val="black">
                      <a:alpha val="40000"/>
                    </a:prstClr>
                  </a:outerShdw>
                </a:effectLst>
              </a:rPr>
              <a:t>Audiences</a:t>
            </a:r>
          </a:p>
        </p:txBody>
      </p:sp>
      <p:sp>
        <p:nvSpPr>
          <p:cNvPr id="13318" name="TextBox 20493"/>
          <p:cNvSpPr txBox="1">
            <a:spLocks noChangeArrowheads="1"/>
          </p:cNvSpPr>
          <p:nvPr/>
        </p:nvSpPr>
        <p:spPr bwMode="auto">
          <a:xfrm>
            <a:off x="4272197" y="1459747"/>
            <a:ext cx="3086773" cy="1477323"/>
          </a:xfrm>
          <a:prstGeom prst="rect">
            <a:avLst/>
          </a:prstGeom>
          <a:noFill/>
          <a:ln w="9525">
            <a:noFill/>
            <a:miter lim="800000"/>
            <a:headEnd/>
            <a:tailEnd/>
          </a:ln>
        </p:spPr>
        <p:txBody>
          <a:bodyPr wrap="square" lIns="91436" tIns="45718" rIns="91436" bIns="45718">
            <a:spAutoFit/>
          </a:bodyPr>
          <a:lstStyle/>
          <a:p>
            <a:pPr marL="169857" indent="-169857">
              <a:lnSpc>
                <a:spcPct val="90000"/>
              </a:lnSpc>
              <a:spcBef>
                <a:spcPct val="30000"/>
              </a:spcBef>
              <a:buClr>
                <a:schemeClr val="tx2"/>
              </a:buClr>
              <a:buBlip>
                <a:blip r:embed="rId4"/>
              </a:buBlip>
            </a:pPr>
            <a:endParaRPr lang="en-US" sz="2000" dirty="0" smtClean="0">
              <a:solidFill>
                <a:schemeClr val="bg1">
                  <a:lumMod val="85000"/>
                </a:schemeClr>
              </a:solidFill>
              <a:effectLst>
                <a:outerShdw blurRad="63500" algn="ctr" rotWithShape="0">
                  <a:prstClr val="black">
                    <a:alpha val="40000"/>
                  </a:prstClr>
                </a:outerShdw>
              </a:effectLst>
            </a:endParaRPr>
          </a:p>
          <a:p>
            <a:pPr marL="287338" indent="-287338">
              <a:lnSpc>
                <a:spcPct val="90000"/>
              </a:lnSpc>
              <a:spcBef>
                <a:spcPct val="30000"/>
              </a:spcBef>
              <a:buClr>
                <a:schemeClr val="tx2"/>
              </a:buClr>
              <a:buBlip>
                <a:blip r:embed="rId4"/>
              </a:buBlip>
            </a:pPr>
            <a:r>
              <a:rPr lang="en-US" sz="2000" dirty="0" smtClean="0">
                <a:solidFill>
                  <a:schemeClr val="bg1">
                    <a:lumMod val="85000"/>
                  </a:schemeClr>
                </a:solidFill>
                <a:effectLst>
                  <a:outerShdw blurRad="63500" algn="ctr" rotWithShape="0">
                    <a:prstClr val="black">
                      <a:alpha val="40000"/>
                    </a:prstClr>
                  </a:outerShdw>
                </a:effectLst>
              </a:rPr>
              <a:t>Business Data Catalog</a:t>
            </a:r>
          </a:p>
          <a:p>
            <a:pPr marL="287338" indent="-287338">
              <a:lnSpc>
                <a:spcPct val="90000"/>
              </a:lnSpc>
              <a:spcBef>
                <a:spcPct val="30000"/>
              </a:spcBef>
              <a:buClr>
                <a:schemeClr val="tx2"/>
              </a:buClr>
              <a:buBlip>
                <a:blip r:embed="rId4"/>
              </a:buBlip>
            </a:pPr>
            <a:r>
              <a:rPr lang="en-US" sz="2000" dirty="0" smtClean="0">
                <a:solidFill>
                  <a:schemeClr val="bg1">
                    <a:lumMod val="85000"/>
                  </a:schemeClr>
                </a:solidFill>
                <a:effectLst>
                  <a:outerShdw blurRad="63500" algn="ctr" rotWithShape="0">
                    <a:prstClr val="black">
                      <a:alpha val="40000"/>
                    </a:prstClr>
                  </a:outerShdw>
                </a:effectLst>
              </a:rPr>
              <a:t>Excel Services</a:t>
            </a:r>
          </a:p>
          <a:p>
            <a:pPr marL="287338" indent="-287338">
              <a:lnSpc>
                <a:spcPct val="90000"/>
              </a:lnSpc>
              <a:spcBef>
                <a:spcPct val="30000"/>
              </a:spcBef>
              <a:buClr>
                <a:schemeClr val="tx2"/>
              </a:buClr>
              <a:buBlip>
                <a:blip r:embed="rId4"/>
              </a:buBlip>
            </a:pPr>
            <a:r>
              <a:rPr lang="en-US" sz="2000" dirty="0" smtClean="0">
                <a:solidFill>
                  <a:schemeClr val="bg1">
                    <a:lumMod val="85000"/>
                  </a:schemeClr>
                </a:solidFill>
                <a:effectLst>
                  <a:outerShdw blurRad="63500" algn="ctr" rotWithShape="0">
                    <a:prstClr val="black">
                      <a:alpha val="40000"/>
                    </a:prstClr>
                  </a:outerShdw>
                </a:effectLst>
              </a:rPr>
              <a:t>Usage Reporting</a:t>
            </a:r>
          </a:p>
        </p:txBody>
      </p:sp>
      <p:sp>
        <p:nvSpPr>
          <p:cNvPr id="13319" name="TextBox 20494"/>
          <p:cNvSpPr txBox="1">
            <a:spLocks noChangeArrowheads="1"/>
          </p:cNvSpPr>
          <p:nvPr/>
        </p:nvSpPr>
        <p:spPr bwMode="auto">
          <a:xfrm>
            <a:off x="2960558" y="1047518"/>
            <a:ext cx="2763416" cy="369328"/>
          </a:xfrm>
          <a:prstGeom prst="rect">
            <a:avLst/>
          </a:prstGeom>
          <a:noFill/>
          <a:ln w="9525">
            <a:noFill/>
            <a:miter lim="800000"/>
            <a:headEnd/>
            <a:tailEnd/>
          </a:ln>
        </p:spPr>
        <p:txBody>
          <a:bodyPr wrap="square" lIns="91436" tIns="45718" rIns="91436" bIns="45718">
            <a:spAutoFit/>
          </a:bodyPr>
          <a:lstStyle/>
          <a:p>
            <a:pPr>
              <a:buClr>
                <a:schemeClr val="tx2"/>
              </a:buClr>
              <a:buFont typeface="Wingdings 2" pitchFamily="18" charset="2"/>
              <a:buNone/>
            </a:pPr>
            <a:r>
              <a:rPr lang="en-US" u="sng" dirty="0">
                <a:solidFill>
                  <a:srgbClr val="FFFFFF"/>
                </a:solidFill>
                <a:effectLst>
                  <a:outerShdw blurRad="63500" algn="ctr" rotWithShape="0">
                    <a:prstClr val="black">
                      <a:alpha val="40000"/>
                    </a:prstClr>
                  </a:outerShdw>
                </a:effectLst>
              </a:rPr>
              <a:t>Shared Services</a:t>
            </a:r>
          </a:p>
        </p:txBody>
      </p:sp>
      <p:sp>
        <p:nvSpPr>
          <p:cNvPr id="19625" name="Straight Connector 20481"/>
          <p:cNvSpPr>
            <a:spLocks noChangeShapeType="1"/>
          </p:cNvSpPr>
          <p:nvPr/>
        </p:nvSpPr>
        <p:spPr bwMode="auto">
          <a:xfrm flipH="1" flipV="1">
            <a:off x="4759377" y="3508404"/>
            <a:ext cx="1732275" cy="1019643"/>
          </a:xfrm>
          <a:prstGeom prst="line">
            <a:avLst/>
          </a:prstGeom>
          <a:noFill/>
          <a:ln w="28575" algn="ctr">
            <a:solidFill>
              <a:srgbClr val="FFFFFF"/>
            </a:solidFill>
            <a:round/>
            <a:headEnd/>
            <a:tailEnd/>
          </a:ln>
        </p:spPr>
        <p:txBody>
          <a:bodyPr wrap="square" lIns="91436" tIns="45718" rIns="91436" bIns="45718">
            <a:spAutoFit/>
          </a:bodyPr>
          <a:lstStyle/>
          <a:p>
            <a:endParaRPr lang="en-US"/>
          </a:p>
        </p:txBody>
      </p:sp>
      <p:sp>
        <p:nvSpPr>
          <p:cNvPr id="19626" name="Straight Connector 20480"/>
          <p:cNvSpPr>
            <a:spLocks noChangeShapeType="1"/>
          </p:cNvSpPr>
          <p:nvPr/>
        </p:nvSpPr>
        <p:spPr bwMode="auto">
          <a:xfrm flipV="1">
            <a:off x="3235612" y="3508403"/>
            <a:ext cx="961634" cy="999838"/>
          </a:xfrm>
          <a:prstGeom prst="line">
            <a:avLst/>
          </a:prstGeom>
          <a:noFill/>
          <a:ln w="28575" algn="ctr">
            <a:solidFill>
              <a:srgbClr val="FFFFFF"/>
            </a:solidFill>
            <a:round/>
            <a:headEnd/>
            <a:tailEnd/>
          </a:ln>
        </p:spPr>
        <p:txBody>
          <a:bodyPr wrap="square" lIns="91436" tIns="45718" rIns="91436" bIns="45718">
            <a:spAutoFit/>
          </a:bodyPr>
          <a:lstStyle/>
          <a:p>
            <a:endParaRPr lang="en-US"/>
          </a:p>
        </p:txBody>
      </p:sp>
      <p:sp>
        <p:nvSpPr>
          <p:cNvPr id="19627" name="Right Bracket 20483"/>
          <p:cNvSpPr>
            <a:spLocks/>
          </p:cNvSpPr>
          <p:nvPr/>
        </p:nvSpPr>
        <p:spPr bwMode="auto">
          <a:xfrm rot="-5400000">
            <a:off x="3270433" y="2285357"/>
            <a:ext cx="279400" cy="4692650"/>
          </a:xfrm>
          <a:prstGeom prst="rightBracket">
            <a:avLst>
              <a:gd name="adj" fmla="val 139962"/>
            </a:avLst>
          </a:prstGeom>
          <a:noFill/>
          <a:ln w="19050" algn="ctr">
            <a:solidFill>
              <a:srgbClr val="FFFFFF"/>
            </a:solidFill>
            <a:round/>
            <a:headEnd/>
            <a:tailEnd/>
          </a:ln>
        </p:spPr>
        <p:txBody>
          <a:bodyPr vert="eaVert" lIns="91436" tIns="45718" rIns="91436" bIns="45718" anchor="ctr"/>
          <a:lstStyle/>
          <a:p>
            <a:endParaRPr lang="en-US"/>
          </a:p>
        </p:txBody>
      </p:sp>
      <p:sp>
        <p:nvSpPr>
          <p:cNvPr id="3" name="Rectangle 2"/>
          <p:cNvSpPr>
            <a:spLocks noChangeArrowheads="1"/>
          </p:cNvSpPr>
          <p:nvPr/>
        </p:nvSpPr>
        <p:spPr bwMode="auto">
          <a:xfrm>
            <a:off x="1158875" y="4131121"/>
            <a:ext cx="1348887" cy="400105"/>
          </a:xfrm>
          <a:prstGeom prst="rect">
            <a:avLst/>
          </a:prstGeom>
          <a:noFill/>
          <a:ln w="12700" algn="ctr">
            <a:noFill/>
            <a:miter lim="800000"/>
            <a:headEnd/>
            <a:tailEnd/>
          </a:ln>
        </p:spPr>
        <p:txBody>
          <a:bodyPr wrap="none" lIns="91436" tIns="45718" rIns="91436" bIns="45718">
            <a:spAutoFit/>
          </a:bodyPr>
          <a:lstStyle/>
          <a:p>
            <a:pPr algn="ctr" eaLnBrk="1"/>
            <a:r>
              <a:rPr lang="en-US" sz="2000" dirty="0">
                <a:solidFill>
                  <a:schemeClr val="bg1"/>
                </a:solidFill>
              </a:rPr>
              <a:t>Web </a:t>
            </a:r>
            <a:r>
              <a:rPr lang="en-US" sz="2000" dirty="0" smtClean="0">
                <a:solidFill>
                  <a:schemeClr val="bg1"/>
                </a:solidFill>
              </a:rPr>
              <a:t>Apps</a:t>
            </a:r>
            <a:endParaRPr lang="en-US" sz="3300" dirty="0">
              <a:solidFill>
                <a:schemeClr val="bg1"/>
              </a:solidFill>
            </a:endParaRPr>
          </a:p>
        </p:txBody>
      </p:sp>
      <p:sp>
        <p:nvSpPr>
          <p:cNvPr id="19629" name="Right Bracket 20485"/>
          <p:cNvSpPr>
            <a:spLocks/>
          </p:cNvSpPr>
          <p:nvPr/>
        </p:nvSpPr>
        <p:spPr bwMode="auto">
          <a:xfrm rot="-5400000">
            <a:off x="7015389" y="3809538"/>
            <a:ext cx="279400" cy="1714500"/>
          </a:xfrm>
          <a:prstGeom prst="rightBracket">
            <a:avLst>
              <a:gd name="adj" fmla="val 51136"/>
            </a:avLst>
          </a:prstGeom>
          <a:noFill/>
          <a:ln w="19050" algn="ctr">
            <a:solidFill>
              <a:srgbClr val="FFFFFF"/>
            </a:solidFill>
            <a:round/>
            <a:headEnd/>
            <a:tailEnd/>
          </a:ln>
        </p:spPr>
        <p:txBody>
          <a:bodyPr vert="eaVert" lIns="91436" tIns="45718" rIns="91436" bIns="45718" anchor="ctr"/>
          <a:lstStyle/>
          <a:p>
            <a:endParaRPr lang="en-US"/>
          </a:p>
        </p:txBody>
      </p:sp>
      <p:sp>
        <p:nvSpPr>
          <p:cNvPr id="9" name="Rectangle 8"/>
          <p:cNvSpPr>
            <a:spLocks noChangeArrowheads="1"/>
          </p:cNvSpPr>
          <p:nvPr/>
        </p:nvSpPr>
        <p:spPr bwMode="auto">
          <a:xfrm>
            <a:off x="6372679" y="4185550"/>
            <a:ext cx="1221168" cy="400109"/>
          </a:xfrm>
          <a:prstGeom prst="rect">
            <a:avLst/>
          </a:prstGeom>
          <a:noFill/>
          <a:ln w="12700" algn="ctr">
            <a:noFill/>
            <a:miter lim="800000"/>
            <a:headEnd/>
            <a:tailEnd/>
          </a:ln>
        </p:spPr>
        <p:txBody>
          <a:bodyPr wrap="none" lIns="91436" tIns="45718" rIns="91436" bIns="45718">
            <a:spAutoFit/>
          </a:bodyPr>
          <a:lstStyle/>
          <a:p>
            <a:pPr algn="ctr" eaLnBrk="1"/>
            <a:r>
              <a:rPr lang="en-US" sz="2000" dirty="0">
                <a:solidFill>
                  <a:schemeClr val="bg1"/>
                </a:solidFill>
              </a:rPr>
              <a:t>Web App</a:t>
            </a:r>
          </a:p>
        </p:txBody>
      </p:sp>
      <p:sp>
        <p:nvSpPr>
          <p:cNvPr id="13340" name="Flowchart: Extract 20497"/>
          <p:cNvSpPr>
            <a:spLocks noChangeArrowheads="1"/>
          </p:cNvSpPr>
          <p:nvPr/>
        </p:nvSpPr>
        <p:spPr bwMode="auto">
          <a:xfrm>
            <a:off x="2824163" y="4756595"/>
            <a:ext cx="1398587" cy="1084263"/>
          </a:xfrm>
          <a:prstGeom prst="flowChartExtra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a:effectLst>
                <a:outerShdw blurRad="38100" dist="38100" dir="2700000" algn="tl">
                  <a:srgbClr val="000000">
                    <a:alpha val="43137"/>
                  </a:srgbClr>
                </a:outerShdw>
              </a:effectLst>
            </a:endParaRPr>
          </a:p>
        </p:txBody>
      </p:sp>
      <p:sp>
        <p:nvSpPr>
          <p:cNvPr id="13338" name="Flowchart: Extract 20497"/>
          <p:cNvSpPr>
            <a:spLocks noChangeArrowheads="1"/>
          </p:cNvSpPr>
          <p:nvPr/>
        </p:nvSpPr>
        <p:spPr bwMode="auto">
          <a:xfrm>
            <a:off x="1022350" y="4758183"/>
            <a:ext cx="1398588" cy="1084262"/>
          </a:xfrm>
          <a:prstGeom prst="flowChartExtra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a:effectLst>
                <a:outerShdw blurRad="38100" dist="38100" dir="2700000" algn="tl">
                  <a:srgbClr val="000000">
                    <a:alpha val="43137"/>
                  </a:srgbClr>
                </a:outerShdw>
              </a:effectLst>
            </a:endParaRPr>
          </a:p>
        </p:txBody>
      </p:sp>
      <p:sp>
        <p:nvSpPr>
          <p:cNvPr id="13336" name="Flowchart: Extract 20497"/>
          <p:cNvSpPr>
            <a:spLocks noChangeArrowheads="1"/>
          </p:cNvSpPr>
          <p:nvPr/>
        </p:nvSpPr>
        <p:spPr bwMode="auto">
          <a:xfrm>
            <a:off x="4570413" y="4761358"/>
            <a:ext cx="1398587" cy="1084262"/>
          </a:xfrm>
          <a:prstGeom prst="flowChartExtra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a:effectLst>
                <a:outerShdw blurRad="38100" dist="38100" dir="2700000" algn="tl">
                  <a:srgbClr val="000000">
                    <a:alpha val="43137"/>
                  </a:srgbClr>
                </a:outerShdw>
              </a:effectLst>
            </a:endParaRPr>
          </a:p>
        </p:txBody>
      </p:sp>
      <p:sp>
        <p:nvSpPr>
          <p:cNvPr id="13334" name="Flowchart: Extract 20497"/>
          <p:cNvSpPr>
            <a:spLocks noChangeArrowheads="1"/>
          </p:cNvSpPr>
          <p:nvPr/>
        </p:nvSpPr>
        <p:spPr bwMode="auto">
          <a:xfrm>
            <a:off x="6550025" y="4762945"/>
            <a:ext cx="1398588" cy="1084263"/>
          </a:xfrm>
          <a:prstGeom prst="flowChartExtra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a:effectLst>
                <a:outerShdw blurRad="38100" dist="38100" dir="2700000" algn="tl">
                  <a:srgbClr val="000000">
                    <a:alpha val="43137"/>
                  </a:srgbClr>
                </a:outerShdw>
              </a:effectLst>
            </a:endParaRPr>
          </a:p>
        </p:txBody>
      </p:sp>
      <p:sp>
        <p:nvSpPr>
          <p:cNvPr id="19652" name="Text Box 196"/>
          <p:cNvSpPr txBox="1">
            <a:spLocks noChangeArrowheads="1"/>
          </p:cNvSpPr>
          <p:nvPr/>
        </p:nvSpPr>
        <p:spPr bwMode="auto">
          <a:xfrm>
            <a:off x="6920459" y="5425983"/>
            <a:ext cx="880969" cy="369328"/>
          </a:xfrm>
          <a:prstGeom prst="rect">
            <a:avLst/>
          </a:prstGeom>
          <a:noFill/>
          <a:ln w="12700" algn="ctr">
            <a:noFill/>
            <a:miter lim="800000"/>
            <a:headEnd/>
            <a:tailEnd/>
          </a:ln>
        </p:spPr>
        <p:txBody>
          <a:bodyPr wrap="square" lIns="91436" tIns="45718" rIns="91436" bIns="45718">
            <a:spAutoFit/>
          </a:bodyPr>
          <a:lstStyle/>
          <a:p>
            <a:pPr>
              <a:spcBef>
                <a:spcPct val="50000"/>
              </a:spcBef>
            </a:pPr>
            <a:r>
              <a:rPr lang="en-US" dirty="0">
                <a:solidFill>
                  <a:srgbClr val="FFFFFF"/>
                </a:solidFill>
                <a:effectLst>
                  <a:outerShdw blurRad="63500" algn="ctr" rotWithShape="0">
                    <a:prstClr val="black">
                      <a:alpha val="40000"/>
                    </a:prstClr>
                  </a:outerShdw>
                </a:effectLst>
              </a:rPr>
              <a:t>HR</a:t>
            </a:r>
          </a:p>
        </p:txBody>
      </p:sp>
      <p:sp>
        <p:nvSpPr>
          <p:cNvPr id="19653" name="Text Box 197"/>
          <p:cNvSpPr txBox="1">
            <a:spLocks noChangeArrowheads="1"/>
          </p:cNvSpPr>
          <p:nvPr/>
        </p:nvSpPr>
        <p:spPr bwMode="auto">
          <a:xfrm>
            <a:off x="2972874" y="5415251"/>
            <a:ext cx="1163698" cy="369328"/>
          </a:xfrm>
          <a:prstGeom prst="rect">
            <a:avLst/>
          </a:prstGeom>
          <a:noFill/>
          <a:ln w="12700" algn="ctr">
            <a:noFill/>
            <a:miter lim="800000"/>
            <a:headEnd/>
            <a:tailEnd/>
          </a:ln>
        </p:spPr>
        <p:txBody>
          <a:bodyPr wrap="square" lIns="91436" tIns="45718" rIns="91436" bIns="45718">
            <a:spAutoFit/>
          </a:bodyPr>
          <a:lstStyle/>
          <a:p>
            <a:pPr>
              <a:spcBef>
                <a:spcPct val="50000"/>
              </a:spcBef>
            </a:pPr>
            <a:r>
              <a:rPr lang="en-US" dirty="0" smtClean="0">
                <a:solidFill>
                  <a:srgbClr val="FFFFFF"/>
                </a:solidFill>
                <a:effectLst>
                  <a:outerShdw blurRad="63500" algn="ctr" rotWithShape="0">
                    <a:prstClr val="black">
                      <a:alpha val="40000"/>
                    </a:prstClr>
                  </a:outerShdw>
                </a:effectLst>
              </a:rPr>
              <a:t>   Sales</a:t>
            </a:r>
            <a:endParaRPr lang="en-US" dirty="0">
              <a:solidFill>
                <a:srgbClr val="FFFFFF"/>
              </a:solidFill>
              <a:effectLst>
                <a:outerShdw blurRad="63500" algn="ctr" rotWithShape="0">
                  <a:prstClr val="black">
                    <a:alpha val="40000"/>
                  </a:prstClr>
                </a:outerShdw>
              </a:effectLst>
            </a:endParaRPr>
          </a:p>
        </p:txBody>
      </p:sp>
      <p:sp>
        <p:nvSpPr>
          <p:cNvPr id="19654" name="Text Box 198"/>
          <p:cNvSpPr txBox="1">
            <a:spLocks noChangeArrowheads="1"/>
          </p:cNvSpPr>
          <p:nvPr/>
        </p:nvSpPr>
        <p:spPr bwMode="auto">
          <a:xfrm>
            <a:off x="1249180" y="5436716"/>
            <a:ext cx="1109392" cy="369328"/>
          </a:xfrm>
          <a:prstGeom prst="rect">
            <a:avLst/>
          </a:prstGeom>
          <a:noFill/>
          <a:ln w="12700" algn="ctr">
            <a:noFill/>
            <a:miter lim="800000"/>
            <a:headEnd/>
            <a:tailEnd/>
          </a:ln>
        </p:spPr>
        <p:txBody>
          <a:bodyPr wrap="square" lIns="91436" tIns="45718" rIns="91436" bIns="45718">
            <a:spAutoFit/>
          </a:bodyPr>
          <a:lstStyle/>
          <a:p>
            <a:pPr>
              <a:spcBef>
                <a:spcPct val="50000"/>
              </a:spcBef>
            </a:pPr>
            <a:r>
              <a:rPr lang="en-US" dirty="0">
                <a:solidFill>
                  <a:srgbClr val="FFFFFF"/>
                </a:solidFill>
                <a:effectLst>
                  <a:outerShdw blurRad="63500" algn="ctr" rotWithShape="0">
                    <a:prstClr val="black">
                      <a:alpha val="40000"/>
                    </a:prstClr>
                  </a:outerShdw>
                </a:effectLst>
              </a:rPr>
              <a:t>MSW</a:t>
            </a:r>
          </a:p>
        </p:txBody>
      </p:sp>
      <p:sp>
        <p:nvSpPr>
          <p:cNvPr id="19655" name="Text Box 199"/>
          <p:cNvSpPr txBox="1">
            <a:spLocks noChangeArrowheads="1"/>
          </p:cNvSpPr>
          <p:nvPr/>
        </p:nvSpPr>
        <p:spPr bwMode="auto">
          <a:xfrm>
            <a:off x="4936901" y="5415251"/>
            <a:ext cx="939004" cy="369328"/>
          </a:xfrm>
          <a:prstGeom prst="rect">
            <a:avLst/>
          </a:prstGeom>
          <a:noFill/>
          <a:ln w="12700" algn="ctr">
            <a:noFill/>
            <a:miter lim="800000"/>
            <a:headEnd/>
            <a:tailEnd/>
          </a:ln>
        </p:spPr>
        <p:txBody>
          <a:bodyPr wrap="square" lIns="91436" tIns="45718" rIns="91436" bIns="45718">
            <a:spAutoFit/>
          </a:bodyPr>
          <a:lstStyle/>
          <a:p>
            <a:pPr>
              <a:spcBef>
                <a:spcPct val="50000"/>
              </a:spcBef>
            </a:pPr>
            <a:r>
              <a:rPr lang="en-US" dirty="0" smtClean="0">
                <a:solidFill>
                  <a:srgbClr val="FFFFFF"/>
                </a:solidFill>
                <a:effectLst>
                  <a:outerShdw blurRad="63500" algn="ctr" rotWithShape="0">
                    <a:prstClr val="black">
                      <a:alpha val="40000"/>
                    </a:prstClr>
                  </a:outerShdw>
                </a:effectLst>
              </a:rPr>
              <a:t> My</a:t>
            </a:r>
            <a:endParaRPr lang="en-US" dirty="0">
              <a:solidFill>
                <a:srgbClr val="FFFFFF"/>
              </a:solidFill>
              <a:effectLst>
                <a:outerShdw blurRad="63500" algn="ctr" rotWithShape="0">
                  <a:prstClr val="black">
                    <a:alpha val="40000"/>
                  </a:prstClr>
                </a:outerShdw>
              </a:effectLst>
            </a:endParaRPr>
          </a:p>
        </p:txBody>
      </p:sp>
    </p:spTree>
    <p:custDataLst>
      <p:tags r:id="rId1"/>
    </p:custDataLst>
  </p:cSld>
  <p:clrMapOvr>
    <a:masterClrMapping/>
  </p:clrMapOvr>
  <p:transition advTm="47796">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27"/>
                                        </p:tgtEl>
                                        <p:attrNameLst>
                                          <p:attrName>style.visibility</p:attrName>
                                        </p:attrNameLst>
                                      </p:cBhvr>
                                      <p:to>
                                        <p:strVal val="visible"/>
                                      </p:to>
                                    </p:set>
                                    <p:animEffect transition="in" filter="fade">
                                      <p:cBhvr>
                                        <p:cTn id="7" dur="1000"/>
                                        <p:tgtEl>
                                          <p:spTgt spid="196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629"/>
                                        </p:tgtEl>
                                        <p:attrNameLst>
                                          <p:attrName>style.visibility</p:attrName>
                                        </p:attrNameLst>
                                      </p:cBhvr>
                                      <p:to>
                                        <p:strVal val="visible"/>
                                      </p:to>
                                    </p:set>
                                    <p:animEffect transition="in" filter="fade">
                                      <p:cBhvr>
                                        <p:cTn id="13" dur="1000"/>
                                        <p:tgtEl>
                                          <p:spTgt spid="196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40"/>
                                        </p:tgtEl>
                                        <p:attrNameLst>
                                          <p:attrName>style.visibility</p:attrName>
                                        </p:attrNameLst>
                                      </p:cBhvr>
                                      <p:to>
                                        <p:strVal val="visible"/>
                                      </p:to>
                                    </p:set>
                                    <p:animEffect transition="in" filter="fade">
                                      <p:cBhvr>
                                        <p:cTn id="19" dur="1000"/>
                                        <p:tgtEl>
                                          <p:spTgt spid="133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338"/>
                                        </p:tgtEl>
                                        <p:attrNameLst>
                                          <p:attrName>style.visibility</p:attrName>
                                        </p:attrNameLst>
                                      </p:cBhvr>
                                      <p:to>
                                        <p:strVal val="visible"/>
                                      </p:to>
                                    </p:set>
                                    <p:animEffect transition="in" filter="fade">
                                      <p:cBhvr>
                                        <p:cTn id="22" dur="1000"/>
                                        <p:tgtEl>
                                          <p:spTgt spid="133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336"/>
                                        </p:tgtEl>
                                        <p:attrNameLst>
                                          <p:attrName>style.visibility</p:attrName>
                                        </p:attrNameLst>
                                      </p:cBhvr>
                                      <p:to>
                                        <p:strVal val="visible"/>
                                      </p:to>
                                    </p:set>
                                    <p:animEffect transition="in" filter="fade">
                                      <p:cBhvr>
                                        <p:cTn id="25" dur="1000"/>
                                        <p:tgtEl>
                                          <p:spTgt spid="133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652"/>
                                        </p:tgtEl>
                                        <p:attrNameLst>
                                          <p:attrName>style.visibility</p:attrName>
                                        </p:attrNameLst>
                                      </p:cBhvr>
                                      <p:to>
                                        <p:strVal val="visible"/>
                                      </p:to>
                                    </p:set>
                                    <p:animEffect transition="in" filter="fade">
                                      <p:cBhvr>
                                        <p:cTn id="28" dur="1000"/>
                                        <p:tgtEl>
                                          <p:spTgt spid="196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653"/>
                                        </p:tgtEl>
                                        <p:attrNameLst>
                                          <p:attrName>style.visibility</p:attrName>
                                        </p:attrNameLst>
                                      </p:cBhvr>
                                      <p:to>
                                        <p:strVal val="visible"/>
                                      </p:to>
                                    </p:set>
                                    <p:animEffect transition="in" filter="fade">
                                      <p:cBhvr>
                                        <p:cTn id="31" dur="1000"/>
                                        <p:tgtEl>
                                          <p:spTgt spid="196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654"/>
                                        </p:tgtEl>
                                        <p:attrNameLst>
                                          <p:attrName>style.visibility</p:attrName>
                                        </p:attrNameLst>
                                      </p:cBhvr>
                                      <p:to>
                                        <p:strVal val="visible"/>
                                      </p:to>
                                    </p:set>
                                    <p:animEffect transition="in" filter="fade">
                                      <p:cBhvr>
                                        <p:cTn id="34" dur="1000"/>
                                        <p:tgtEl>
                                          <p:spTgt spid="196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655"/>
                                        </p:tgtEl>
                                        <p:attrNameLst>
                                          <p:attrName>style.visibility</p:attrName>
                                        </p:attrNameLst>
                                      </p:cBhvr>
                                      <p:to>
                                        <p:strVal val="visible"/>
                                      </p:to>
                                    </p:set>
                                    <p:animEffect transition="in" filter="fade">
                                      <p:cBhvr>
                                        <p:cTn id="37" dur="1000"/>
                                        <p:tgtEl>
                                          <p:spTgt spid="196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626"/>
                                        </p:tgtEl>
                                        <p:attrNameLst>
                                          <p:attrName>style.visibility</p:attrName>
                                        </p:attrNameLst>
                                      </p:cBhvr>
                                      <p:to>
                                        <p:strVal val="visible"/>
                                      </p:to>
                                    </p:set>
                                    <p:animEffect transition="in" filter="fade">
                                      <p:cBhvr>
                                        <p:cTn id="40" dur="1000"/>
                                        <p:tgtEl>
                                          <p:spTgt spid="196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625"/>
                                        </p:tgtEl>
                                        <p:attrNameLst>
                                          <p:attrName>style.visibility</p:attrName>
                                        </p:attrNameLst>
                                      </p:cBhvr>
                                      <p:to>
                                        <p:strVal val="visible"/>
                                      </p:to>
                                    </p:set>
                                    <p:animEffect transition="in" filter="fade">
                                      <p:cBhvr>
                                        <p:cTn id="43" dur="1000"/>
                                        <p:tgtEl>
                                          <p:spTgt spid="196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334"/>
                                        </p:tgtEl>
                                        <p:attrNameLst>
                                          <p:attrName>style.visibility</p:attrName>
                                        </p:attrNameLst>
                                      </p:cBhvr>
                                      <p:to>
                                        <p:strVal val="visible"/>
                                      </p:to>
                                    </p:set>
                                    <p:animEffect transition="in" filter="fade">
                                      <p:cBhvr>
                                        <p:cTn id="46" dur="1000"/>
                                        <p:tgtEl>
                                          <p:spTgt spid="13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25" grpId="0" animBg="1"/>
      <p:bldP spid="19626" grpId="0" animBg="1"/>
      <p:bldP spid="19627" grpId="0" animBg="1"/>
      <p:bldP spid="3" grpId="0"/>
      <p:bldP spid="19629" grpId="0" animBg="1"/>
      <p:bldP spid="9" grpId="0"/>
      <p:bldP spid="13340" grpId="0" animBg="1"/>
      <p:bldP spid="13338" grpId="0" animBg="1"/>
      <p:bldP spid="13336" grpId="0" animBg="1"/>
      <p:bldP spid="13334" grpId="0" animBg="1"/>
      <p:bldP spid="19652" grpId="0"/>
      <p:bldP spid="19653" grpId="0"/>
      <p:bldP spid="19654" grpId="0"/>
      <p:bldP spid="1965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MSW and </a:t>
            </a:r>
            <a:r>
              <a:rPr lang="en-US" dirty="0" smtClean="0"/>
              <a:t>MS Library</a:t>
            </a:r>
            <a:r>
              <a:rPr smtClean="0"/>
              <a:t> Topology</a:t>
            </a:r>
            <a:endParaRPr/>
          </a:p>
        </p:txBody>
      </p:sp>
      <p:graphicFrame>
        <p:nvGraphicFramePr>
          <p:cNvPr id="5" name="Object 4"/>
          <p:cNvGraphicFramePr>
            <a:graphicFrameLocks noChangeAspect="1"/>
          </p:cNvGraphicFramePr>
          <p:nvPr/>
        </p:nvGraphicFramePr>
        <p:xfrm>
          <a:off x="722313" y="941375"/>
          <a:ext cx="7257539" cy="5764225"/>
        </p:xfrm>
        <a:graphic>
          <a:graphicData uri="http://schemas.openxmlformats.org/presentationml/2006/ole">
            <p:oleObj spid="_x0000_s110594" name="Visio" r:id="rId4" imgW="8047799" imgH="6390634" progId="Visio.Drawing.11">
              <p:embed/>
            </p:oleObj>
          </a:graphicData>
        </a:graphic>
      </p:graphicFrame>
    </p:spTree>
  </p:cSld>
  <p:clrMapOvr>
    <a:masterClrMapping/>
  </p:clrMapOvr>
  <p:transition advTm="129765">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Operations</a:t>
            </a:r>
            <a:br>
              <a:rPr lang="en-US" dirty="0" smtClean="0"/>
            </a:br>
            <a:r>
              <a:rPr lang="en-US" sz="3600" dirty="0" smtClean="0">
                <a:solidFill>
                  <a:schemeClr val="accent5">
                    <a:lumMod val="40000"/>
                    <a:lumOff val="60000"/>
                  </a:schemeClr>
                </a:solidFill>
              </a:rPr>
              <a:t>Lessons Learned</a:t>
            </a:r>
            <a:endParaRPr lang="en-US" dirty="0">
              <a:solidFill>
                <a:schemeClr val="accent5">
                  <a:lumMod val="40000"/>
                  <a:lumOff val="60000"/>
                </a:schemeClr>
              </a:solidFill>
            </a:endParaRPr>
          </a:p>
        </p:txBody>
      </p:sp>
      <p:pic>
        <p:nvPicPr>
          <p:cNvPr id="4"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395870" y="3752791"/>
            <a:ext cx="461587" cy="358372"/>
          </a:xfrm>
          <a:prstGeom prst="rect">
            <a:avLst/>
          </a:prstGeom>
          <a:noFill/>
        </p:spPr>
      </p:pic>
    </p:spTree>
  </p:cSld>
  <p:clrMapOvr>
    <a:masterClrMapping/>
  </p:clrMapOvr>
  <p:transition advTm="789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sp>
        <p:nvSpPr>
          <p:cNvPr id="3" name="Content Placeholder 2"/>
          <p:cNvSpPr>
            <a:spLocks noGrp="1"/>
          </p:cNvSpPr>
          <p:nvPr>
            <p:ph idx="1"/>
          </p:nvPr>
        </p:nvSpPr>
        <p:spPr>
          <a:xfrm>
            <a:off x="368300" y="1399030"/>
            <a:ext cx="8382000" cy="4361194"/>
          </a:xfrm>
        </p:spPr>
        <p:txBody>
          <a:bodyPr/>
          <a:lstStyle/>
          <a:p>
            <a:r>
              <a:rPr lang="en-US" dirty="0" smtClean="0"/>
              <a:t>Change CBQ Defaults for large sites</a:t>
            </a:r>
          </a:p>
          <a:p>
            <a:pPr lvl="1"/>
            <a:r>
              <a:rPr lang="en-US" dirty="0" smtClean="0"/>
              <a:t>The default of the CBQ is to run a query against </a:t>
            </a:r>
            <a:br>
              <a:rPr lang="en-US" dirty="0" smtClean="0"/>
            </a:br>
            <a:r>
              <a:rPr lang="en-US" dirty="0" smtClean="0"/>
              <a:t>every list in a site collection </a:t>
            </a:r>
          </a:p>
          <a:p>
            <a:pPr lvl="1"/>
            <a:r>
              <a:rPr lang="en-US" dirty="0" smtClean="0"/>
              <a:t>Either change default to be opt-in instead of opt-out or ensure your Site Publishing rules accommodate this</a:t>
            </a:r>
          </a:p>
          <a:p>
            <a:r>
              <a:rPr lang="en-US" dirty="0" smtClean="0"/>
              <a:t>Large lists can be a source of performance issues if not designed with the following in mind:</a:t>
            </a:r>
          </a:p>
          <a:p>
            <a:pPr lvl="1"/>
            <a:r>
              <a:rPr lang="en-US" dirty="0" smtClean="0"/>
              <a:t>No folder should exceed 2000 items (an item being either a list item or sub-folder)</a:t>
            </a:r>
          </a:p>
          <a:p>
            <a:pPr lvl="1"/>
            <a:r>
              <a:rPr lang="en-US" dirty="0" smtClean="0"/>
              <a:t>Use item expiration where appropriate</a:t>
            </a:r>
          </a:p>
          <a:p>
            <a:pPr lvl="1"/>
            <a:r>
              <a:rPr lang="en-US" dirty="0" smtClean="0"/>
              <a:t>Index fields to be used in CAML queries</a:t>
            </a:r>
            <a:endParaRPr lang="en-US" dirty="0"/>
          </a:p>
        </p:txBody>
      </p:sp>
      <p:sp>
        <p:nvSpPr>
          <p:cNvPr id="4" name="Text Placeholder 3"/>
          <p:cNvSpPr>
            <a:spLocks noGrp="1"/>
          </p:cNvSpPr>
          <p:nvPr>
            <p:ph type="body" sz="quarter" idx="10"/>
          </p:nvPr>
        </p:nvSpPr>
        <p:spPr/>
        <p:txBody>
          <a:bodyPr/>
          <a:lstStyle/>
          <a:p>
            <a:r>
              <a:rPr lang="en-US" smtClean="0"/>
              <a:t>Lessons learned: Performance</a:t>
            </a:r>
            <a:endParaRPr lang="en-US" dirty="0"/>
          </a:p>
        </p:txBody>
      </p:sp>
    </p:spTree>
  </p:cSld>
  <p:clrMapOvr>
    <a:masterClrMapping/>
  </p:clrMapOvr>
  <p:transition advTm="109531">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Operations</a:t>
            </a:r>
            <a:endParaRPr lang="en-US" dirty="0"/>
          </a:p>
        </p:txBody>
      </p:sp>
      <p:sp>
        <p:nvSpPr>
          <p:cNvPr id="3" name="Content Placeholder 2"/>
          <p:cNvSpPr>
            <a:spLocks noGrp="1"/>
          </p:cNvSpPr>
          <p:nvPr>
            <p:ph idx="1"/>
          </p:nvPr>
        </p:nvSpPr>
        <p:spPr>
          <a:xfrm>
            <a:off x="368300" y="1839913"/>
            <a:ext cx="8382000" cy="3683060"/>
          </a:xfrm>
        </p:spPr>
        <p:txBody>
          <a:bodyPr/>
          <a:lstStyle/>
          <a:p>
            <a:r>
              <a:rPr lang="en-US" dirty="0" smtClean="0"/>
              <a:t>Schedule regular maintenance of your </a:t>
            </a:r>
            <a:br>
              <a:rPr lang="en-US" dirty="0" smtClean="0"/>
            </a:br>
            <a:r>
              <a:rPr lang="en-US" dirty="0" smtClean="0"/>
              <a:t>SQL databases, including</a:t>
            </a:r>
          </a:p>
          <a:p>
            <a:pPr lvl="1"/>
            <a:r>
              <a:rPr lang="en-US" dirty="0" smtClean="0"/>
              <a:t>Database defragmentation</a:t>
            </a:r>
          </a:p>
          <a:p>
            <a:pPr lvl="1"/>
            <a:r>
              <a:rPr lang="en-US" dirty="0" smtClean="0"/>
              <a:t>Update statistics/re-index key tables </a:t>
            </a:r>
            <a:br>
              <a:rPr lang="en-US" dirty="0" smtClean="0"/>
            </a:br>
            <a:r>
              <a:rPr lang="en-US" dirty="0" smtClean="0"/>
              <a:t>(see soon-to-be-released whitepaper on this topic)</a:t>
            </a:r>
          </a:p>
          <a:p>
            <a:r>
              <a:rPr lang="en-US" dirty="0" smtClean="0"/>
              <a:t>Disk subsystem is top investment for </a:t>
            </a:r>
            <a:br>
              <a:rPr lang="en-US" dirty="0" smtClean="0"/>
            </a:br>
            <a:r>
              <a:rPr lang="en-US" dirty="0" smtClean="0"/>
              <a:t>high-traffic Web sites</a:t>
            </a:r>
          </a:p>
          <a:p>
            <a:r>
              <a:rPr lang="en-US" dirty="0" smtClean="0"/>
              <a:t>For busy sites, watch virtual memory and consider more frequent application pool recycles</a:t>
            </a:r>
            <a:endParaRPr lang="en-US" dirty="0"/>
          </a:p>
        </p:txBody>
      </p:sp>
      <p:sp>
        <p:nvSpPr>
          <p:cNvPr id="4" name="Text Placeholder 3"/>
          <p:cNvSpPr>
            <a:spLocks noGrp="1"/>
          </p:cNvSpPr>
          <p:nvPr>
            <p:ph type="body" sz="quarter" idx="10"/>
          </p:nvPr>
        </p:nvSpPr>
        <p:spPr/>
        <p:txBody>
          <a:bodyPr/>
          <a:lstStyle/>
          <a:p>
            <a:r>
              <a:rPr smtClean="0"/>
              <a:t>Lessons learned: Performance (cont'd.)</a:t>
            </a:r>
            <a:endParaRPr lang="en-US" dirty="0"/>
          </a:p>
        </p:txBody>
      </p:sp>
    </p:spTree>
  </p:cSld>
  <p:clrMapOvr>
    <a:masterClrMapping/>
  </p:clrMapOvr>
  <p:transition advTm="142968">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09314" cy="1143000"/>
          </a:xfrm>
        </p:spPr>
        <p:txBody>
          <a:bodyPr/>
          <a:lstStyle/>
          <a:p>
            <a:r>
              <a:rPr smtClean="0"/>
              <a:t>Microsoft Internal Employee Portals</a:t>
            </a:r>
            <a:endParaRPr lang="en-US" dirty="0"/>
          </a:p>
        </p:txBody>
      </p:sp>
      <p:sp>
        <p:nvSpPr>
          <p:cNvPr id="4" name="Text Placeholder 3"/>
          <p:cNvSpPr>
            <a:spLocks noGrp="1"/>
          </p:cNvSpPr>
          <p:nvPr>
            <p:ph type="body" idx="1"/>
          </p:nvPr>
        </p:nvSpPr>
        <p:spPr>
          <a:xfrm>
            <a:off x="382815" y="970416"/>
            <a:ext cx="4114800" cy="346249"/>
          </a:xfrm>
        </p:spPr>
        <p:txBody>
          <a:bodyPr/>
          <a:lstStyle/>
          <a:p>
            <a:r>
              <a:rPr lang="en-US" dirty="0" smtClean="0"/>
              <a:t>Microsoft Web (MSW)</a:t>
            </a:r>
            <a:endParaRPr lang="en-US" dirty="0"/>
          </a:p>
        </p:txBody>
      </p:sp>
      <p:sp>
        <p:nvSpPr>
          <p:cNvPr id="5" name="Content Placeholder 4"/>
          <p:cNvSpPr>
            <a:spLocks noGrp="1"/>
          </p:cNvSpPr>
          <p:nvPr>
            <p:ph sz="half" idx="2"/>
          </p:nvPr>
        </p:nvSpPr>
        <p:spPr>
          <a:xfrm>
            <a:off x="382814" y="1620617"/>
            <a:ext cx="4114800" cy="1585562"/>
          </a:xfrm>
        </p:spPr>
        <p:txBody>
          <a:bodyPr/>
          <a:lstStyle/>
          <a:p>
            <a:r>
              <a:rPr lang="en-US" sz="1600" dirty="0" smtClean="0"/>
              <a:t>Company portal </a:t>
            </a:r>
          </a:p>
          <a:p>
            <a:pPr lvl="1"/>
            <a:r>
              <a:rPr lang="en-US" sz="1600" dirty="0" smtClean="0"/>
              <a:t>Employees use MSW to find information, stay informed and make productive use of the intranet</a:t>
            </a:r>
          </a:p>
        </p:txBody>
      </p:sp>
      <p:sp>
        <p:nvSpPr>
          <p:cNvPr id="6" name="Text Placeholder 5"/>
          <p:cNvSpPr>
            <a:spLocks noGrp="1"/>
          </p:cNvSpPr>
          <p:nvPr>
            <p:ph type="body" sz="quarter" idx="3"/>
          </p:nvPr>
        </p:nvSpPr>
        <p:spPr>
          <a:xfrm>
            <a:off x="4647797" y="970416"/>
            <a:ext cx="4117019" cy="346249"/>
          </a:xfrm>
        </p:spPr>
        <p:txBody>
          <a:bodyPr/>
          <a:lstStyle/>
          <a:p>
            <a:r>
              <a:rPr smtClean="0"/>
              <a:t>MS Library</a:t>
            </a:r>
            <a:endParaRPr lang="en-US" dirty="0"/>
          </a:p>
        </p:txBody>
      </p:sp>
      <p:sp>
        <p:nvSpPr>
          <p:cNvPr id="7" name="Content Placeholder 6"/>
          <p:cNvSpPr>
            <a:spLocks noGrp="1"/>
          </p:cNvSpPr>
          <p:nvPr>
            <p:ph sz="quarter" idx="4"/>
          </p:nvPr>
        </p:nvSpPr>
        <p:spPr>
          <a:xfrm>
            <a:off x="4646841" y="1620617"/>
            <a:ext cx="4117974" cy="2437077"/>
          </a:xfrm>
        </p:spPr>
        <p:txBody>
          <a:bodyPr/>
          <a:lstStyle/>
          <a:p>
            <a:r>
              <a:rPr lang="en-US" sz="1600" dirty="0" smtClean="0"/>
              <a:t>Library portal</a:t>
            </a:r>
          </a:p>
          <a:p>
            <a:pPr lvl="1"/>
            <a:r>
              <a:rPr lang="en-US" sz="1600" dirty="0" smtClean="0"/>
              <a:t>Employee’s primary access point to business &amp; technical research resources</a:t>
            </a:r>
          </a:p>
          <a:p>
            <a:pPr lvl="2"/>
            <a:r>
              <a:rPr lang="en-US" sz="1400" dirty="0" smtClean="0"/>
              <a:t>eBooks, print books, industry reports, company information, conference proceedings, journals and more</a:t>
            </a:r>
            <a:endParaRPr lang="en-US" sz="1200" dirty="0"/>
          </a:p>
        </p:txBody>
      </p:sp>
      <p:pic>
        <p:nvPicPr>
          <p:cNvPr id="62465" name="Picture 1"/>
          <p:cNvPicPr>
            <a:picLocks noChangeAspect="1" noChangeArrowheads="1"/>
          </p:cNvPicPr>
          <p:nvPr/>
        </p:nvPicPr>
        <p:blipFill>
          <a:blip r:embed="rId3" cstate="print"/>
          <a:srcRect/>
          <a:stretch>
            <a:fillRect/>
          </a:stretch>
        </p:blipFill>
        <p:spPr bwMode="auto">
          <a:xfrm>
            <a:off x="5364845" y="4057694"/>
            <a:ext cx="3399970" cy="2719976"/>
          </a:xfrm>
          <a:prstGeom prst="rect">
            <a:avLst/>
          </a:prstGeom>
          <a:noFill/>
          <a:ln w="9525">
            <a:noFill/>
            <a:miter lim="800000"/>
            <a:headEnd/>
            <a:tailEnd/>
          </a:ln>
          <a:effectLst/>
        </p:spPr>
      </p:pic>
      <p:pic>
        <p:nvPicPr>
          <p:cNvPr id="9" name="Picture 1"/>
          <p:cNvPicPr>
            <a:picLocks noChangeAspect="1" noChangeArrowheads="1"/>
          </p:cNvPicPr>
          <p:nvPr/>
        </p:nvPicPr>
        <p:blipFill>
          <a:blip r:embed="rId4" cstate="print"/>
          <a:srcRect/>
          <a:stretch>
            <a:fillRect/>
          </a:stretch>
        </p:blipFill>
        <p:spPr bwMode="auto">
          <a:xfrm>
            <a:off x="542036" y="3464048"/>
            <a:ext cx="3439887" cy="3313622"/>
          </a:xfrm>
          <a:prstGeom prst="rect">
            <a:avLst/>
          </a:prstGeom>
          <a:noFill/>
          <a:ln w="3175" cap="flat" cmpd="sng" algn="ctr">
            <a:solidFill>
              <a:schemeClr val="tx1">
                <a:lumMod val="50000"/>
                <a:lumOff val="50000"/>
              </a:schemeClr>
            </a:solidFill>
            <a:prstDash val="solid"/>
            <a:miter lim="800000"/>
            <a:headEnd type="none" w="med" len="med"/>
            <a:tailEnd type="none" w="med" len="med"/>
          </a:ln>
          <a:effectLst/>
        </p:spPr>
      </p:pic>
    </p:spTree>
  </p:cSld>
  <p:clrMapOvr>
    <a:masterClrMapping/>
  </p:clrMapOvr>
  <p:transition advTm="108640">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Operations</a:t>
            </a:r>
            <a:endParaRPr lang="en-US" dirty="0"/>
          </a:p>
        </p:txBody>
      </p:sp>
      <p:sp>
        <p:nvSpPr>
          <p:cNvPr id="3" name="Content Placeholder 2"/>
          <p:cNvSpPr>
            <a:spLocks noGrp="1"/>
          </p:cNvSpPr>
          <p:nvPr>
            <p:ph idx="1"/>
          </p:nvPr>
        </p:nvSpPr>
        <p:spPr>
          <a:xfrm>
            <a:off x="368300" y="1839913"/>
            <a:ext cx="8382000" cy="2706895"/>
          </a:xfrm>
        </p:spPr>
        <p:txBody>
          <a:bodyPr/>
          <a:lstStyle/>
          <a:p>
            <a:r>
              <a:rPr lang="en-US" dirty="0" smtClean="0"/>
              <a:t>Use of Solution Packages enables rapid </a:t>
            </a:r>
            <a:br>
              <a:rPr lang="en-US" dirty="0" smtClean="0"/>
            </a:br>
            <a:r>
              <a:rPr lang="en-US" dirty="0" smtClean="0"/>
              <a:t>portal build/clone</a:t>
            </a:r>
          </a:p>
          <a:p>
            <a:pPr lvl="1"/>
            <a:r>
              <a:rPr lang="en-US" dirty="0" smtClean="0"/>
              <a:t>MS Library ~40 solutions can be deployed in approximately 20 minutes</a:t>
            </a:r>
          </a:p>
          <a:p>
            <a:pPr lvl="1"/>
            <a:r>
              <a:rPr lang="en-US" dirty="0" smtClean="0"/>
              <a:t>New code deployed automatically when new servers added to the farm</a:t>
            </a:r>
          </a:p>
          <a:p>
            <a:pPr lvl="1"/>
            <a:r>
              <a:rPr lang="en-US" dirty="0" smtClean="0"/>
              <a:t>Easy upgrade/removal of custom code when needed</a:t>
            </a:r>
          </a:p>
        </p:txBody>
      </p:sp>
      <p:sp>
        <p:nvSpPr>
          <p:cNvPr id="4" name="Text Placeholder 3"/>
          <p:cNvSpPr>
            <a:spLocks noGrp="1"/>
          </p:cNvSpPr>
          <p:nvPr>
            <p:ph type="body" sz="quarter" idx="10"/>
          </p:nvPr>
        </p:nvSpPr>
        <p:spPr/>
        <p:txBody>
          <a:bodyPr/>
          <a:lstStyle/>
          <a:p>
            <a:r>
              <a:rPr smtClean="0"/>
              <a:t>Lessons learned: Deployment</a:t>
            </a:r>
            <a:endParaRPr lang="en-US" dirty="0"/>
          </a:p>
        </p:txBody>
      </p:sp>
    </p:spTree>
  </p:cSld>
  <p:clrMapOvr>
    <a:masterClrMapping/>
  </p:clrMapOvr>
  <p:transition advTm="337265">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Operations</a:t>
            </a:r>
            <a:endParaRPr lang="en-US" dirty="0"/>
          </a:p>
        </p:txBody>
      </p:sp>
      <p:sp>
        <p:nvSpPr>
          <p:cNvPr id="3" name="Content Placeholder 2"/>
          <p:cNvSpPr>
            <a:spLocks noGrp="1"/>
          </p:cNvSpPr>
          <p:nvPr>
            <p:ph idx="1"/>
          </p:nvPr>
        </p:nvSpPr>
        <p:spPr>
          <a:xfrm>
            <a:off x="368300" y="1839913"/>
            <a:ext cx="8382000" cy="4063164"/>
          </a:xfrm>
        </p:spPr>
        <p:txBody>
          <a:bodyPr/>
          <a:lstStyle/>
          <a:p>
            <a:r>
              <a:rPr lang="en-US" dirty="0" smtClean="0"/>
              <a:t>Simplify your permissions structure</a:t>
            </a:r>
          </a:p>
          <a:p>
            <a:pPr lvl="1"/>
            <a:r>
              <a:rPr lang="en-US" dirty="0" smtClean="0"/>
              <a:t>General site permissions at the top</a:t>
            </a:r>
          </a:p>
          <a:p>
            <a:pPr lvl="1"/>
            <a:r>
              <a:rPr lang="en-US" dirty="0" smtClean="0"/>
              <a:t>Limit the # of break-away sites</a:t>
            </a:r>
          </a:p>
          <a:p>
            <a:pPr lvl="1"/>
            <a:r>
              <a:rPr lang="en-US" dirty="0" smtClean="0"/>
              <a:t>Use a security tracer script to trace </a:t>
            </a:r>
            <a:br>
              <a:rPr lang="en-US" dirty="0" smtClean="0"/>
            </a:br>
            <a:r>
              <a:rPr lang="en-US" dirty="0" smtClean="0"/>
              <a:t>permissions across portal</a:t>
            </a:r>
          </a:p>
          <a:p>
            <a:r>
              <a:rPr lang="en-US" dirty="0" smtClean="0"/>
              <a:t>Use AD security groups where possible</a:t>
            </a:r>
          </a:p>
          <a:p>
            <a:pPr lvl="1"/>
            <a:r>
              <a:rPr lang="en-US" dirty="0" smtClean="0"/>
              <a:t>Ease of management</a:t>
            </a:r>
          </a:p>
          <a:p>
            <a:pPr lvl="1"/>
            <a:r>
              <a:rPr lang="en-US" dirty="0" smtClean="0"/>
              <a:t>Minimizes change log entries and </a:t>
            </a:r>
            <a:br>
              <a:rPr lang="en-US" dirty="0" smtClean="0"/>
            </a:br>
            <a:r>
              <a:rPr lang="en-US" dirty="0" smtClean="0"/>
              <a:t>improves crawl performance</a:t>
            </a:r>
          </a:p>
          <a:p>
            <a:pPr lvl="1"/>
            <a:r>
              <a:rPr lang="en-US" dirty="0" smtClean="0"/>
              <a:t>NOTE: Nested </a:t>
            </a:r>
            <a:r>
              <a:rPr lang="en-US" dirty="0" err="1" smtClean="0"/>
              <a:t>DLs</a:t>
            </a:r>
            <a:r>
              <a:rPr lang="en-US" dirty="0" smtClean="0"/>
              <a:t> do not expand properly</a:t>
            </a:r>
            <a:endParaRPr lang="en-US" dirty="0"/>
          </a:p>
        </p:txBody>
      </p:sp>
      <p:sp>
        <p:nvSpPr>
          <p:cNvPr id="4" name="Text Placeholder 3"/>
          <p:cNvSpPr>
            <a:spLocks noGrp="1"/>
          </p:cNvSpPr>
          <p:nvPr>
            <p:ph type="body" sz="quarter" idx="10"/>
          </p:nvPr>
        </p:nvSpPr>
        <p:spPr/>
        <p:txBody>
          <a:bodyPr/>
          <a:lstStyle/>
          <a:p>
            <a:r>
              <a:rPr lang="en-US" dirty="0" smtClean="0"/>
              <a:t>Lessons learned: Security </a:t>
            </a:r>
            <a:endParaRPr lang="en-US" dirty="0"/>
          </a:p>
        </p:txBody>
      </p:sp>
      <p:pic>
        <p:nvPicPr>
          <p:cNvPr id="5" name="Picture 4" descr="Windows Vista B FY06 Syd man desk desktop tie.png"/>
          <p:cNvPicPr>
            <a:picLocks noChangeAspect="1"/>
          </p:cNvPicPr>
          <p:nvPr/>
        </p:nvPicPr>
        <p:blipFill>
          <a:blip r:embed="rId3"/>
          <a:stretch>
            <a:fillRect/>
          </a:stretch>
        </p:blipFill>
        <p:spPr>
          <a:xfrm>
            <a:off x="6156959" y="0"/>
            <a:ext cx="2618741" cy="3628480"/>
          </a:xfrm>
          <a:prstGeom prst="rect">
            <a:avLst/>
          </a:prstGeom>
        </p:spPr>
      </p:pic>
    </p:spTree>
  </p:cSld>
  <p:clrMapOvr>
    <a:masterClrMapping/>
  </p:clrMapOvr>
  <p:transition advTm="116281">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Operations</a:t>
            </a:r>
            <a:endParaRPr lang="en-US" dirty="0"/>
          </a:p>
        </p:txBody>
      </p:sp>
      <p:sp>
        <p:nvSpPr>
          <p:cNvPr id="3" name="Content Placeholder 2"/>
          <p:cNvSpPr>
            <a:spLocks noGrp="1"/>
          </p:cNvSpPr>
          <p:nvPr>
            <p:ph idx="1"/>
          </p:nvPr>
        </p:nvSpPr>
        <p:spPr>
          <a:xfrm>
            <a:off x="368300" y="1643965"/>
            <a:ext cx="8382000" cy="5094728"/>
          </a:xfrm>
        </p:spPr>
        <p:txBody>
          <a:bodyPr/>
          <a:lstStyle/>
          <a:p>
            <a:r>
              <a:rPr lang="en-US" dirty="0" smtClean="0"/>
              <a:t>Plan your SharePoint groups carefully</a:t>
            </a:r>
          </a:p>
          <a:p>
            <a:pPr lvl="1"/>
            <a:r>
              <a:rPr lang="en-US" sz="2000" dirty="0" smtClean="0"/>
              <a:t>Minimize the # of groups</a:t>
            </a:r>
          </a:p>
          <a:p>
            <a:pPr lvl="1"/>
            <a:r>
              <a:rPr lang="en-US" sz="2000" dirty="0" smtClean="0"/>
              <a:t>Give Approvers “Manage Hierarchy”</a:t>
            </a:r>
          </a:p>
          <a:p>
            <a:r>
              <a:rPr lang="en-US" dirty="0" smtClean="0"/>
              <a:t>Setup ALT accounts for administrative &amp; publishing access</a:t>
            </a:r>
          </a:p>
          <a:p>
            <a:pPr lvl="1"/>
            <a:r>
              <a:rPr lang="en-US" sz="2000" dirty="0" smtClean="0"/>
              <a:t>Enforces thought before changes to portal can be made BUT workflow approvers need email</a:t>
            </a:r>
          </a:p>
          <a:p>
            <a:pPr lvl="1"/>
            <a:r>
              <a:rPr lang="en-US" sz="2000" dirty="0" smtClean="0"/>
              <a:t>Easy to login under ALT account in SharePoint Server 2007</a:t>
            </a:r>
          </a:p>
          <a:p>
            <a:r>
              <a:rPr lang="en-US" dirty="0" smtClean="0"/>
              <a:t>Site Collection Admin should really be reserved </a:t>
            </a:r>
            <a:br>
              <a:rPr lang="en-US" dirty="0" smtClean="0"/>
            </a:br>
            <a:r>
              <a:rPr lang="en-US" dirty="0" smtClean="0"/>
              <a:t>for ops management but…</a:t>
            </a:r>
          </a:p>
          <a:p>
            <a:pPr lvl="1"/>
            <a:r>
              <a:rPr lang="en-US" sz="2000" dirty="0" smtClean="0"/>
              <a:t>Best Bet managers and Report viewers need the security </a:t>
            </a:r>
            <a:br>
              <a:rPr lang="en-US" sz="2000" dirty="0" smtClean="0"/>
            </a:br>
            <a:r>
              <a:rPr lang="en-US" sz="2000" dirty="0" smtClean="0"/>
              <a:t>level for access</a:t>
            </a:r>
            <a:endParaRPr lang="en-US" dirty="0" smtClean="0"/>
          </a:p>
          <a:p>
            <a:endParaRPr lang="en-US" dirty="0"/>
          </a:p>
        </p:txBody>
      </p:sp>
      <p:sp>
        <p:nvSpPr>
          <p:cNvPr id="4" name="Text Placeholder 3"/>
          <p:cNvSpPr>
            <a:spLocks noGrp="1"/>
          </p:cNvSpPr>
          <p:nvPr>
            <p:ph type="body" sz="quarter" idx="10"/>
          </p:nvPr>
        </p:nvSpPr>
        <p:spPr/>
        <p:txBody>
          <a:bodyPr/>
          <a:lstStyle/>
          <a:p>
            <a:r>
              <a:rPr lang="en-US" dirty="0" smtClean="0"/>
              <a:t>Lessons learned: Security (cont.)</a:t>
            </a:r>
            <a:endParaRPr lang="en-US" dirty="0"/>
          </a:p>
        </p:txBody>
      </p:sp>
    </p:spTree>
  </p:cSld>
  <p:clrMapOvr>
    <a:masterClrMapping/>
  </p:clrMapOvr>
  <p:transition advTm="57046">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Operations	</a:t>
            </a:r>
            <a:endParaRPr lang="en-US" dirty="0"/>
          </a:p>
        </p:txBody>
      </p:sp>
      <p:sp>
        <p:nvSpPr>
          <p:cNvPr id="3" name="Content Placeholder 2"/>
          <p:cNvSpPr>
            <a:spLocks noGrp="1"/>
          </p:cNvSpPr>
          <p:nvPr>
            <p:ph idx="1"/>
          </p:nvPr>
        </p:nvSpPr>
        <p:spPr>
          <a:xfrm>
            <a:off x="368300" y="1191668"/>
            <a:ext cx="8382000" cy="1854867"/>
          </a:xfrm>
        </p:spPr>
        <p:txBody>
          <a:bodyPr/>
          <a:lstStyle/>
          <a:p>
            <a:r>
              <a:rPr lang="en-US" dirty="0" smtClean="0"/>
              <a:t>Use dedicated Web front-end servers for indexing </a:t>
            </a:r>
            <a:br>
              <a:rPr lang="en-US" dirty="0" smtClean="0"/>
            </a:br>
            <a:r>
              <a:rPr lang="en-US" dirty="0" smtClean="0"/>
              <a:t>large or busy sites</a:t>
            </a:r>
          </a:p>
          <a:p>
            <a:r>
              <a:rPr lang="en-US" dirty="0" smtClean="0"/>
              <a:t>Backup/restore content DB only to build </a:t>
            </a:r>
            <a:br>
              <a:rPr lang="en-US" dirty="0" smtClean="0"/>
            </a:br>
            <a:r>
              <a:rPr lang="en-US" dirty="0" smtClean="0"/>
              <a:t>dev/test environments</a:t>
            </a:r>
          </a:p>
          <a:p>
            <a:r>
              <a:rPr lang="en-US" dirty="0" smtClean="0"/>
              <a:t>Run </a:t>
            </a:r>
            <a:r>
              <a:rPr lang="en-US" dirty="0" err="1" smtClean="0"/>
              <a:t>stsadm</a:t>
            </a:r>
            <a:r>
              <a:rPr lang="en-US" dirty="0" smtClean="0"/>
              <a:t> –</a:t>
            </a:r>
            <a:r>
              <a:rPr lang="en-US" dirty="0" err="1" smtClean="0"/>
              <a:t>preparetomove</a:t>
            </a:r>
            <a:r>
              <a:rPr lang="en-US" dirty="0" smtClean="0"/>
              <a:t> before</a:t>
            </a:r>
            <a:br>
              <a:rPr lang="en-US" dirty="0" smtClean="0"/>
            </a:br>
            <a:r>
              <a:rPr lang="en-US" dirty="0" smtClean="0"/>
              <a:t>detaching content databases</a:t>
            </a:r>
          </a:p>
          <a:p>
            <a:r>
              <a:rPr lang="en-US" dirty="0" smtClean="0"/>
              <a:t>Monitor service uptime with Microsoft </a:t>
            </a:r>
            <a:br>
              <a:rPr lang="en-US" dirty="0" smtClean="0"/>
            </a:br>
            <a:r>
              <a:rPr lang="en-US" dirty="0" smtClean="0"/>
              <a:t>Operations Manager 2005</a:t>
            </a:r>
          </a:p>
          <a:p>
            <a:r>
              <a:rPr lang="en-US" dirty="0" smtClean="0"/>
              <a:t>Implement fault tolerance with SQL Clustering or </a:t>
            </a:r>
            <a:br>
              <a:rPr lang="en-US" dirty="0" smtClean="0"/>
            </a:br>
            <a:r>
              <a:rPr lang="en-US" dirty="0" smtClean="0"/>
              <a:t>mirroring use NLB for improved site availability</a:t>
            </a:r>
          </a:p>
          <a:p>
            <a:endParaRPr lang="en-US" dirty="0"/>
          </a:p>
        </p:txBody>
      </p:sp>
      <p:sp>
        <p:nvSpPr>
          <p:cNvPr id="4" name="Text Placeholder 3"/>
          <p:cNvSpPr>
            <a:spLocks noGrp="1"/>
          </p:cNvSpPr>
          <p:nvPr>
            <p:ph type="body" sz="quarter" idx="10"/>
          </p:nvPr>
        </p:nvSpPr>
        <p:spPr/>
        <p:txBody>
          <a:bodyPr/>
          <a:lstStyle/>
          <a:p>
            <a:r>
              <a:rPr lang="en-US" dirty="0" smtClean="0"/>
              <a:t>Lessons learned: Best practices</a:t>
            </a:r>
            <a:endParaRPr lang="en-US" dirty="0"/>
          </a:p>
        </p:txBody>
      </p:sp>
    </p:spTree>
  </p:cSld>
  <p:clrMapOvr>
    <a:masterClrMapping/>
  </p:clrMapOvr>
  <p:transition advTm="52437">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94972" y="2449286"/>
            <a:ext cx="8394700" cy="914096"/>
          </a:xfrm>
        </p:spPr>
        <p:txBody>
          <a:bodyPr/>
          <a:lstStyle/>
          <a:p>
            <a:r>
              <a:rPr sz="6600" b="1"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rPr>
              <a:t>Q &amp; A</a:t>
            </a:r>
            <a:endParaRPr lang="en-US" sz="6600" b="1"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4" name="Rounded Rectangle 3"/>
          <p:cNvSpPr/>
          <p:nvPr/>
        </p:nvSpPr>
        <p:spPr bwMode="auto">
          <a:xfrm>
            <a:off x="485775" y="110013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Technical Communities, </a:t>
            </a:r>
            <a:r>
              <a:rPr lang="en-US" sz="1400" b="1" dirty="0" err="1" smtClean="0"/>
              <a:t>Webcasts</a:t>
            </a:r>
            <a:r>
              <a:rPr lang="en-US" sz="1400" b="1" dirty="0" smtClean="0"/>
              <a:t>, </a:t>
            </a:r>
            <a:r>
              <a:rPr lang="en-US" sz="1400" b="1" dirty="0" err="1" smtClean="0"/>
              <a:t>Blogs</a:t>
            </a:r>
            <a:r>
              <a:rPr lang="en-US" sz="1400" b="1" dirty="0" smtClean="0"/>
              <a:t>, Chats &amp; User Groups</a:t>
            </a:r>
          </a:p>
          <a:p>
            <a:pPr fontAlgn="base">
              <a:spcBef>
                <a:spcPct val="0"/>
              </a:spcBef>
              <a:spcAft>
                <a:spcPct val="0"/>
              </a:spcAft>
            </a:pPr>
            <a:r>
              <a:rPr lang="en-US" sz="1400" b="1" dirty="0" smtClean="0">
                <a:hlinkClick r:id="rId3"/>
              </a:rPr>
              <a:t>http://www.microsoft.com/communities/default.mspx</a:t>
            </a:r>
            <a:r>
              <a:rPr lang="en-US" sz="1400" b="1" dirty="0" smtClean="0"/>
              <a:t>  </a:t>
            </a:r>
          </a:p>
          <a:p>
            <a:pPr fontAlgn="base">
              <a:spcBef>
                <a:spcPct val="0"/>
              </a:spcBef>
              <a:spcAft>
                <a:spcPct val="0"/>
              </a:spcAft>
            </a:pPr>
            <a:r>
              <a:rPr lang="en-US" sz="1400" b="1" dirty="0" smtClean="0">
                <a:hlinkClick r:id="rId4"/>
              </a:rPr>
              <a:t>http://blogs.msdn.com/ecm/</a:t>
            </a:r>
            <a:r>
              <a:rPr lang="en-US" sz="1400" b="1" dirty="0" smtClean="0"/>
              <a:t> </a:t>
            </a:r>
          </a:p>
        </p:txBody>
      </p:sp>
      <p:sp>
        <p:nvSpPr>
          <p:cNvPr id="5" name="Rounded Rectangle 4"/>
          <p:cNvSpPr/>
          <p:nvPr/>
        </p:nvSpPr>
        <p:spPr bwMode="auto">
          <a:xfrm>
            <a:off x="485775" y="2687639"/>
            <a:ext cx="8101013" cy="80859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Microsoft Developer Network (MSDN) &amp; TechNet </a:t>
            </a:r>
            <a:endParaRPr lang="en-US" sz="1400" dirty="0" smtClean="0"/>
          </a:p>
          <a:p>
            <a:r>
              <a:rPr lang="en-US" sz="1400" b="1" dirty="0" smtClean="0">
                <a:hlinkClick r:id="rId5"/>
              </a:rPr>
              <a:t>http://microsoft.com/</a:t>
            </a:r>
            <a:r>
              <a:rPr lang="en-US" sz="1400" b="1" dirty="0" err="1" smtClean="0">
                <a:hlinkClick r:id="rId5"/>
              </a:rPr>
              <a:t>msdn</a:t>
            </a:r>
            <a:r>
              <a:rPr lang="en-US" sz="1400" b="1" dirty="0" smtClean="0"/>
              <a:t>  </a:t>
            </a:r>
            <a:endParaRPr lang="en-US" sz="1400" dirty="0" smtClean="0"/>
          </a:p>
          <a:p>
            <a:r>
              <a:rPr lang="en-US" sz="1400" b="1" u="sng" dirty="0" smtClean="0">
                <a:hlinkClick r:id="rId6" tooltip="http://microsoft.com/technet"/>
              </a:rPr>
              <a:t>http://microsoft.com/</a:t>
            </a:r>
            <a:r>
              <a:rPr lang="en-US" sz="1400" b="1" u="sng" dirty="0" err="1" smtClean="0">
                <a:hlinkClick r:id="rId6" tooltip="http://microsoft.com/technet"/>
              </a:rPr>
              <a:t>technet</a:t>
            </a:r>
            <a:r>
              <a:rPr lang="en-US" sz="1400" b="1" dirty="0" smtClean="0"/>
              <a:t> </a:t>
            </a:r>
            <a:endParaRPr lang="en-US" sz="1400" dirty="0" smtClean="0">
              <a:solidFill>
                <a:schemeClr val="tx1"/>
              </a:solidFill>
              <a:cs typeface="Arial" pitchFamily="34" charset="0"/>
            </a:endParaRPr>
          </a:p>
        </p:txBody>
      </p:sp>
      <p:sp>
        <p:nvSpPr>
          <p:cNvPr id="6" name="Rounded Rectangle 5"/>
          <p:cNvSpPr/>
          <p:nvPr/>
        </p:nvSpPr>
        <p:spPr bwMode="auto">
          <a:xfrm>
            <a:off x="485775" y="3588965"/>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Trial Software and Virtual Labs</a:t>
            </a:r>
            <a:endParaRPr lang="en-US" sz="1400" dirty="0" smtClean="0"/>
          </a:p>
          <a:p>
            <a:r>
              <a:rPr lang="en-US" sz="1400" b="1" u="sng" dirty="0" smtClean="0">
                <a:hlinkClick r:id="rId7" tooltip="http://www.microsoft.com/technet/downloads/trials/default.mspx"/>
              </a:rPr>
              <a:t>http://www.microsoft.com/</a:t>
            </a:r>
            <a:r>
              <a:rPr lang="en-US" sz="1400" b="1" u="sng" dirty="0" err="1" smtClean="0">
                <a:hlinkClick r:id="rId7" tooltip="http://www.microsoft.com/technet/downloads/trials/default.mspx"/>
              </a:rPr>
              <a:t>technet/downloads/trials/default.mspx</a:t>
            </a:r>
            <a:r>
              <a:rPr lang="en-US" sz="1400" b="1" dirty="0" smtClean="0"/>
              <a:t> </a:t>
            </a:r>
            <a:endParaRPr lang="en-US" sz="1400" dirty="0"/>
          </a:p>
        </p:txBody>
      </p:sp>
      <p:sp>
        <p:nvSpPr>
          <p:cNvPr id="10" name="Rounded Rectangle 9"/>
          <p:cNvSpPr/>
          <p:nvPr/>
        </p:nvSpPr>
        <p:spPr bwMode="auto">
          <a:xfrm>
            <a:off x="485775" y="189388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Microsoft Learning and Certification</a:t>
            </a:r>
          </a:p>
          <a:p>
            <a:pPr fontAlgn="base">
              <a:spcBef>
                <a:spcPct val="0"/>
              </a:spcBef>
              <a:spcAft>
                <a:spcPct val="0"/>
              </a:spcAft>
            </a:pPr>
            <a:r>
              <a:rPr lang="en-US" sz="1400" b="1" dirty="0" smtClean="0">
                <a:hlinkClick r:id="rId8"/>
              </a:rPr>
              <a:t>http://www.microsoft.com/learning/</a:t>
            </a:r>
            <a:r>
              <a:rPr lang="en-US" sz="1400" b="1" dirty="0" err="1" smtClean="0">
                <a:hlinkClick r:id="rId8"/>
              </a:rPr>
              <a:t>default.mspx</a:t>
            </a:r>
            <a:r>
              <a:rPr lang="en-US" sz="1400" b="1" dirty="0" smtClean="0"/>
              <a:t>  </a:t>
            </a:r>
          </a:p>
        </p:txBody>
      </p:sp>
    </p:spTree>
  </p:cSld>
  <p:clrMapOvr>
    <a:masterClrMapping/>
  </p:clrMapOvr>
  <p:transition advTm="1625">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4" y="65316"/>
            <a:ext cx="9177338" cy="1143000"/>
          </a:xfrm>
        </p:spPr>
        <p:txBody>
          <a:bodyPr/>
          <a:lstStyle/>
          <a:p>
            <a:r>
              <a:rPr lang="en-US" dirty="0" smtClean="0"/>
              <a:t>Planning</a:t>
            </a:r>
            <a:endParaRPr lang="en-US" dirty="0"/>
          </a:p>
        </p:txBody>
      </p:sp>
      <p:sp>
        <p:nvSpPr>
          <p:cNvPr id="3" name="Content Placeholder 2"/>
          <p:cNvSpPr>
            <a:spLocks noGrp="1"/>
          </p:cNvSpPr>
          <p:nvPr>
            <p:ph idx="1"/>
          </p:nvPr>
        </p:nvSpPr>
        <p:spPr>
          <a:xfrm>
            <a:off x="368300" y="1191668"/>
            <a:ext cx="8382000" cy="4824398"/>
          </a:xfrm>
        </p:spPr>
        <p:txBody>
          <a:bodyPr/>
          <a:lstStyle/>
          <a:p>
            <a:r>
              <a:rPr lang="en-US" dirty="0" smtClean="0"/>
              <a:t>Built net new portals on SharePoint </a:t>
            </a:r>
            <a:br>
              <a:rPr lang="en-US" dirty="0" smtClean="0"/>
            </a:br>
            <a:r>
              <a:rPr lang="en-US" dirty="0" smtClean="0"/>
              <a:t>Server 2007 (MOSS)</a:t>
            </a:r>
          </a:p>
          <a:p>
            <a:pPr lvl="1"/>
            <a:r>
              <a:rPr lang="en-US" sz="2000" dirty="0" smtClean="0"/>
              <a:t>MSW on Office SharePoint Portal Server 2003 had  lots of baggage</a:t>
            </a:r>
          </a:p>
          <a:p>
            <a:pPr lvl="2"/>
            <a:r>
              <a:rPr lang="en-US" sz="1800" dirty="0" smtClean="0"/>
              <a:t>No longer needed custom solutions, site definitions and layouts</a:t>
            </a:r>
          </a:p>
          <a:p>
            <a:pPr lvl="1"/>
            <a:r>
              <a:rPr lang="en-US" sz="2000" dirty="0" smtClean="0"/>
              <a:t>MS Library - Previous site was a custom application</a:t>
            </a:r>
            <a:endParaRPr lang="en-US" dirty="0" smtClean="0"/>
          </a:p>
          <a:p>
            <a:r>
              <a:rPr lang="en-US" dirty="0" smtClean="0"/>
              <a:t>Goal: Re-think and re-architect based on SharePoint Server 2007</a:t>
            </a:r>
          </a:p>
          <a:p>
            <a:pPr lvl="1"/>
            <a:r>
              <a:rPr lang="en-US" sz="2000" dirty="0" smtClean="0"/>
              <a:t>Meet business needs as simply as possible</a:t>
            </a:r>
          </a:p>
          <a:p>
            <a:pPr lvl="1"/>
            <a:r>
              <a:rPr lang="en-US" sz="2000" dirty="0" smtClean="0"/>
              <a:t>Get close to out-of-the-box SharePoint Server 2007 as possible</a:t>
            </a:r>
          </a:p>
          <a:p>
            <a:pPr lvl="2"/>
            <a:r>
              <a:rPr lang="en-US" sz="1800" dirty="0" smtClean="0"/>
              <a:t>Simpler to operate, cheaper to build, sustain and upgrade </a:t>
            </a:r>
            <a:br>
              <a:rPr lang="en-US" sz="1800" dirty="0" smtClean="0"/>
            </a:br>
            <a:r>
              <a:rPr lang="en-US" sz="1800" dirty="0" smtClean="0"/>
              <a:t>with the platform</a:t>
            </a:r>
          </a:p>
          <a:p>
            <a:pPr lvl="1"/>
            <a:r>
              <a:rPr lang="en-US" sz="2000" dirty="0" smtClean="0"/>
              <a:t>Build solutions following SharePoint Server 2007 models</a:t>
            </a:r>
          </a:p>
          <a:p>
            <a:pPr lvl="1"/>
            <a:r>
              <a:rPr lang="en-US" sz="2000" dirty="0" smtClean="0"/>
              <a:t>New information architecture &amp; design</a:t>
            </a:r>
          </a:p>
        </p:txBody>
      </p:sp>
      <p:sp>
        <p:nvSpPr>
          <p:cNvPr id="4" name="Text Placeholder 3"/>
          <p:cNvSpPr>
            <a:spLocks noGrp="1"/>
          </p:cNvSpPr>
          <p:nvPr>
            <p:ph type="body" sz="quarter" idx="10"/>
          </p:nvPr>
        </p:nvSpPr>
        <p:spPr/>
        <p:txBody>
          <a:bodyPr/>
          <a:lstStyle/>
          <a:p>
            <a:r>
              <a:rPr lang="en-US" smtClean="0"/>
              <a:t>Upgrade vs. net new</a:t>
            </a:r>
            <a:endParaRPr lang="en-US" dirty="0"/>
          </a:p>
        </p:txBody>
      </p:sp>
    </p:spTree>
  </p:cSld>
  <p:clrMapOvr>
    <a:masterClrMapping/>
  </p:clrMapOvr>
  <p:transition advTm="67078">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368300" y="1191668"/>
            <a:ext cx="8382000" cy="4762329"/>
          </a:xfrm>
        </p:spPr>
        <p:txBody>
          <a:bodyPr/>
          <a:lstStyle/>
          <a:p>
            <a:r>
              <a:rPr lang="en-US" dirty="0" smtClean="0"/>
              <a:t>Plan the brand strategy</a:t>
            </a:r>
          </a:p>
          <a:p>
            <a:pPr lvl="1"/>
            <a:r>
              <a:rPr lang="en-US" dirty="0" smtClean="0"/>
              <a:t>Voice, tone, character, other brand guidelines</a:t>
            </a:r>
          </a:p>
          <a:p>
            <a:r>
              <a:rPr lang="en-US" dirty="0" smtClean="0"/>
              <a:t>Know your platform</a:t>
            </a:r>
          </a:p>
          <a:p>
            <a:pPr lvl="1"/>
            <a:r>
              <a:rPr lang="en-US" dirty="0" smtClean="0"/>
              <a:t>SharePoint Server and Office SharePoint Designer (SPD) are flexible, but make sure you don’t just </a:t>
            </a:r>
            <a:br>
              <a:rPr lang="en-US" dirty="0" smtClean="0"/>
            </a:br>
            <a:r>
              <a:rPr lang="en-US" dirty="0" smtClean="0"/>
              <a:t>get Photoshop images</a:t>
            </a:r>
          </a:p>
          <a:p>
            <a:pPr lvl="2"/>
            <a:r>
              <a:rPr lang="en-US" dirty="0" smtClean="0"/>
              <a:t>Work with designers who can leverage SPD</a:t>
            </a:r>
          </a:p>
          <a:p>
            <a:r>
              <a:rPr lang="en-US" dirty="0" smtClean="0"/>
              <a:t>Try out content variety</a:t>
            </a:r>
          </a:p>
          <a:p>
            <a:pPr lvl="1"/>
            <a:r>
              <a:rPr lang="en-US" dirty="0" smtClean="0"/>
              <a:t>First iterations more for rough design rather than </a:t>
            </a:r>
            <a:br>
              <a:rPr lang="en-US" dirty="0" smtClean="0"/>
            </a:br>
            <a:r>
              <a:rPr lang="en-US" dirty="0" smtClean="0"/>
              <a:t>real content placement</a:t>
            </a:r>
          </a:p>
          <a:p>
            <a:pPr lvl="1"/>
            <a:r>
              <a:rPr lang="en-US" dirty="0" smtClean="0"/>
              <a:t>Place real content on the pages (not just Latin!)</a:t>
            </a:r>
          </a:p>
          <a:p>
            <a:pPr lvl="2"/>
            <a:r>
              <a:rPr lang="en-US" dirty="0" smtClean="0"/>
              <a:t>Long strings, multi-levels of headings, tables</a:t>
            </a:r>
          </a:p>
        </p:txBody>
      </p:sp>
      <p:sp>
        <p:nvSpPr>
          <p:cNvPr id="4" name="Text Placeholder 3"/>
          <p:cNvSpPr>
            <a:spLocks noGrp="1"/>
          </p:cNvSpPr>
          <p:nvPr>
            <p:ph type="body" sz="quarter" idx="10"/>
          </p:nvPr>
        </p:nvSpPr>
        <p:spPr/>
        <p:txBody>
          <a:bodyPr/>
          <a:lstStyle/>
          <a:p>
            <a:r>
              <a:rPr lang="en-US" smtClean="0"/>
              <a:t>Branding your site</a:t>
            </a:r>
            <a:endParaRPr lang="en-US" dirty="0"/>
          </a:p>
        </p:txBody>
      </p:sp>
    </p:spTree>
  </p:cSld>
  <p:clrMapOvr>
    <a:masterClrMapping/>
  </p:clrMapOvr>
  <p:transition advTm="101843">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Planning</a:t>
            </a:r>
            <a:endParaRPr lang="en-US" dirty="0"/>
          </a:p>
        </p:txBody>
      </p:sp>
      <p:sp>
        <p:nvSpPr>
          <p:cNvPr id="6" name="Content Placeholder 5"/>
          <p:cNvSpPr>
            <a:spLocks noGrp="1"/>
          </p:cNvSpPr>
          <p:nvPr>
            <p:ph idx="1"/>
          </p:nvPr>
        </p:nvSpPr>
        <p:spPr>
          <a:xfrm>
            <a:off x="368300" y="1387929"/>
            <a:ext cx="8382000" cy="3931333"/>
          </a:xfrm>
        </p:spPr>
        <p:txBody>
          <a:bodyPr/>
          <a:lstStyle/>
          <a:p>
            <a:r>
              <a:rPr lang="en-US" dirty="0" smtClean="0"/>
              <a:t>Know your content</a:t>
            </a:r>
          </a:p>
          <a:p>
            <a:pPr lvl="1"/>
            <a:r>
              <a:rPr lang="en-US" dirty="0" smtClean="0"/>
              <a:t>Review business goals</a:t>
            </a:r>
          </a:p>
          <a:p>
            <a:pPr lvl="1"/>
            <a:r>
              <a:rPr lang="en-US" dirty="0" smtClean="0"/>
              <a:t>Do a full content audit</a:t>
            </a:r>
          </a:p>
          <a:p>
            <a:pPr lvl="2"/>
            <a:r>
              <a:rPr lang="en-US" dirty="0" smtClean="0"/>
              <a:t>MSW and MS Library built content maps</a:t>
            </a:r>
          </a:p>
          <a:p>
            <a:r>
              <a:rPr lang="en-US" dirty="0" smtClean="0"/>
              <a:t>Design your Information Architecture</a:t>
            </a:r>
          </a:p>
          <a:p>
            <a:pPr lvl="1"/>
            <a:r>
              <a:rPr lang="en-US" dirty="0" smtClean="0"/>
              <a:t>Determine basic navigation flow</a:t>
            </a:r>
          </a:p>
          <a:p>
            <a:pPr lvl="2"/>
            <a:r>
              <a:rPr lang="en-US" dirty="0" smtClean="0"/>
              <a:t>MSW &amp; Office SharePoint Server usability study indicated Top and Left navigation combined provided best results	</a:t>
            </a:r>
          </a:p>
          <a:p>
            <a:pPr lvl="1"/>
            <a:r>
              <a:rPr lang="en-US" dirty="0" smtClean="0"/>
              <a:t>Organize your content</a:t>
            </a:r>
          </a:p>
          <a:p>
            <a:pPr lvl="2"/>
            <a:r>
              <a:rPr lang="en-US" dirty="0" smtClean="0"/>
              <a:t>Watch and plan for content depth</a:t>
            </a:r>
          </a:p>
        </p:txBody>
      </p:sp>
      <p:sp>
        <p:nvSpPr>
          <p:cNvPr id="4" name="Text Placeholder 3"/>
          <p:cNvSpPr>
            <a:spLocks noGrp="1"/>
          </p:cNvSpPr>
          <p:nvPr>
            <p:ph type="body" sz="quarter" idx="10"/>
          </p:nvPr>
        </p:nvSpPr>
        <p:spPr/>
        <p:txBody>
          <a:bodyPr/>
          <a:lstStyle/>
          <a:p>
            <a:r>
              <a:rPr lang="en-US" smtClean="0"/>
              <a:t>Evaluating your content</a:t>
            </a:r>
            <a:endParaRPr lang="en-US" dirty="0"/>
          </a:p>
        </p:txBody>
      </p:sp>
    </p:spTree>
  </p:cSld>
  <p:clrMapOvr>
    <a:masterClrMapping/>
  </p:clrMapOvr>
  <p:transition advTm="42734">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blackWhite">
          <a:xfrm>
            <a:off x="1739154" y="2331773"/>
            <a:ext cx="7063652" cy="3923647"/>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smtClean="0"/>
              <a:t>Planning</a:t>
            </a:r>
            <a:endParaRPr lang="en-US" dirty="0"/>
          </a:p>
        </p:txBody>
      </p:sp>
      <p:sp>
        <p:nvSpPr>
          <p:cNvPr id="3" name="Content Placeholder 2"/>
          <p:cNvSpPr>
            <a:spLocks noGrp="1"/>
          </p:cNvSpPr>
          <p:nvPr>
            <p:ph idx="1"/>
          </p:nvPr>
        </p:nvSpPr>
        <p:spPr>
          <a:xfrm>
            <a:off x="2026920" y="2637826"/>
            <a:ext cx="6800557" cy="3883627"/>
          </a:xfrm>
        </p:spPr>
        <p:txBody>
          <a:bodyPr/>
          <a:lstStyle/>
          <a:p>
            <a:pPr marL="384939" lvl="1" indent="-384939"/>
            <a:r>
              <a:rPr lang="en-US" dirty="0" smtClean="0">
                <a:solidFill>
                  <a:schemeClr val="accent2">
                    <a:lumMod val="50000"/>
                  </a:schemeClr>
                </a:solidFill>
              </a:rPr>
              <a:t>MSW: Uses both global and Left (current) navigation to expose deeper site content</a:t>
            </a:r>
          </a:p>
          <a:p>
            <a:pPr marL="747390" lvl="2" indent="-384939"/>
            <a:r>
              <a:rPr lang="en-US" dirty="0" smtClean="0">
                <a:solidFill>
                  <a:schemeClr val="accent2">
                    <a:lumMod val="50000"/>
                  </a:schemeClr>
                </a:solidFill>
              </a:rPr>
              <a:t>Global top remains consistent</a:t>
            </a:r>
          </a:p>
          <a:p>
            <a:pPr marL="747390" lvl="2" indent="-384939"/>
            <a:r>
              <a:rPr lang="en-US" dirty="0" smtClean="0">
                <a:solidFill>
                  <a:schemeClr val="accent2">
                    <a:lumMod val="50000"/>
                  </a:schemeClr>
                </a:solidFill>
              </a:rPr>
              <a:t>Local left varies depending upon location </a:t>
            </a:r>
            <a:br>
              <a:rPr lang="en-US" dirty="0" smtClean="0">
                <a:solidFill>
                  <a:schemeClr val="accent2">
                    <a:lumMod val="50000"/>
                  </a:schemeClr>
                </a:solidFill>
              </a:rPr>
            </a:br>
            <a:r>
              <a:rPr lang="en-US" dirty="0" smtClean="0">
                <a:solidFill>
                  <a:schemeClr val="accent2">
                    <a:lumMod val="50000"/>
                  </a:schemeClr>
                </a:solidFill>
              </a:rPr>
              <a:t>in Site Collection</a:t>
            </a:r>
          </a:p>
          <a:p>
            <a:pPr marL="747390" lvl="2" indent="-384939"/>
            <a:r>
              <a:rPr lang="en-US" dirty="0" smtClean="0">
                <a:solidFill>
                  <a:schemeClr val="accent2">
                    <a:lumMod val="50000"/>
                  </a:schemeClr>
                </a:solidFill>
              </a:rPr>
              <a:t>Tasks &amp; Tools List feature used to provide direct access to popular pages </a:t>
            </a:r>
          </a:p>
          <a:p>
            <a:pPr marL="384939" lvl="1" indent="-384939"/>
            <a:r>
              <a:rPr lang="en-US" dirty="0" smtClean="0">
                <a:solidFill>
                  <a:schemeClr val="accent2">
                    <a:lumMod val="50000"/>
                  </a:schemeClr>
                </a:solidFill>
              </a:rPr>
              <a:t>MS Library also uses headings feature  to provide category structure to pages within </a:t>
            </a:r>
            <a:br>
              <a:rPr lang="en-US" dirty="0" smtClean="0">
                <a:solidFill>
                  <a:schemeClr val="accent2">
                    <a:lumMod val="50000"/>
                  </a:schemeClr>
                </a:solidFill>
              </a:rPr>
            </a:br>
            <a:r>
              <a:rPr lang="en-US" dirty="0" smtClean="0">
                <a:solidFill>
                  <a:schemeClr val="accent2">
                    <a:lumMod val="50000"/>
                  </a:schemeClr>
                </a:solidFill>
              </a:rPr>
              <a:t>a site library</a:t>
            </a:r>
          </a:p>
          <a:p>
            <a:endParaRPr lang="en-US" dirty="0">
              <a:solidFill>
                <a:schemeClr val="accent2">
                  <a:lumMod val="50000"/>
                </a:schemeClr>
              </a:solidFill>
            </a:endParaRPr>
          </a:p>
        </p:txBody>
      </p:sp>
      <p:sp>
        <p:nvSpPr>
          <p:cNvPr id="4" name="Text Placeholder 3"/>
          <p:cNvSpPr>
            <a:spLocks noGrp="1"/>
          </p:cNvSpPr>
          <p:nvPr>
            <p:ph type="body" sz="quarter" idx="10"/>
          </p:nvPr>
        </p:nvSpPr>
        <p:spPr/>
        <p:txBody>
          <a:bodyPr/>
          <a:lstStyle/>
          <a:p>
            <a:r>
              <a:rPr smtClean="0"/>
              <a:t>Content organization</a:t>
            </a:r>
            <a:endParaRPr lang="en-US" dirty="0"/>
          </a:p>
        </p:txBody>
      </p:sp>
      <p:pic>
        <p:nvPicPr>
          <p:cNvPr id="275460" name="Picture 4" descr="C:\Users\ssquires\AppData\Local\Temp\msohtmlclip1\01\clip_image001.png"/>
          <p:cNvPicPr>
            <a:picLocks noChangeAspect="1" noChangeArrowheads="1"/>
          </p:cNvPicPr>
          <p:nvPr/>
        </p:nvPicPr>
        <p:blipFill>
          <a:blip r:embed="rId3"/>
          <a:srcRect/>
          <a:stretch>
            <a:fillRect/>
          </a:stretch>
        </p:blipFill>
        <p:spPr bwMode="auto">
          <a:xfrm>
            <a:off x="366382" y="1984345"/>
            <a:ext cx="1181431" cy="4259431"/>
          </a:xfrm>
          <a:prstGeom prst="rect">
            <a:avLst/>
          </a:prstGeom>
          <a:noFill/>
        </p:spPr>
      </p:pic>
      <p:pic>
        <p:nvPicPr>
          <p:cNvPr id="275458" name="Picture 2" descr="C:\Users\ssquires\AppData\Local\Temp\msohtmlclip1\01\clip_image001.png"/>
          <p:cNvPicPr>
            <a:picLocks noChangeAspect="1" noChangeArrowheads="1"/>
          </p:cNvPicPr>
          <p:nvPr/>
        </p:nvPicPr>
        <p:blipFill>
          <a:blip r:embed="rId4"/>
          <a:srcRect/>
          <a:stretch>
            <a:fillRect/>
          </a:stretch>
        </p:blipFill>
        <p:spPr bwMode="auto">
          <a:xfrm>
            <a:off x="371542" y="1131263"/>
            <a:ext cx="4495800" cy="1057275"/>
          </a:xfrm>
          <a:prstGeom prst="rect">
            <a:avLst/>
          </a:prstGeom>
          <a:noFill/>
        </p:spPr>
      </p:pic>
    </p:spTree>
  </p:cSld>
  <p:clrMapOvr>
    <a:masterClrMapping/>
  </p:clrMapOvr>
  <p:transition advTm="51828">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Web Content Management</a:t>
            </a:r>
            <a:endParaRPr lang="en-US" dirty="0"/>
          </a:p>
        </p:txBody>
      </p:sp>
      <p:sp>
        <p:nvSpPr>
          <p:cNvPr id="15" name="Content Placeholder 14"/>
          <p:cNvSpPr>
            <a:spLocks noGrp="1"/>
          </p:cNvSpPr>
          <p:nvPr>
            <p:ph idx="1"/>
          </p:nvPr>
        </p:nvSpPr>
        <p:spPr>
          <a:xfrm>
            <a:off x="368300" y="1219411"/>
            <a:ext cx="8382000" cy="5392758"/>
          </a:xfrm>
        </p:spPr>
        <p:txBody>
          <a:bodyPr/>
          <a:lstStyle/>
          <a:p>
            <a:r>
              <a:rPr lang="en-US" dirty="0" smtClean="0"/>
              <a:t>Separation of content and presentation</a:t>
            </a:r>
          </a:p>
          <a:p>
            <a:pPr lvl="1"/>
            <a:r>
              <a:rPr lang="en-US" sz="2000" dirty="0" smtClean="0"/>
              <a:t>Master page defines common site elements like navigation, the header, and the footer</a:t>
            </a:r>
          </a:p>
          <a:p>
            <a:pPr lvl="1"/>
            <a:r>
              <a:rPr lang="en-US" sz="2000" dirty="0" smtClean="0"/>
              <a:t>Page layouts are templates that define how a page looks and what content is displayed on the page</a:t>
            </a:r>
          </a:p>
          <a:p>
            <a:r>
              <a:rPr lang="en-US" dirty="0" smtClean="0"/>
              <a:t>Both portals designed with only a few custom master pages, but several page layouts</a:t>
            </a:r>
          </a:p>
          <a:p>
            <a:pPr lvl="1"/>
            <a:r>
              <a:rPr lang="en-US" dirty="0" smtClean="0"/>
              <a:t>Created custom master files using the </a:t>
            </a:r>
            <a:br>
              <a:rPr lang="en-US" dirty="0" smtClean="0"/>
            </a:br>
            <a:r>
              <a:rPr lang="en-US" i="1" dirty="0" err="1" smtClean="0"/>
              <a:t>BlueBand.master</a:t>
            </a:r>
            <a:r>
              <a:rPr lang="en-US" dirty="0" smtClean="0"/>
              <a:t> as a template (not </a:t>
            </a:r>
            <a:r>
              <a:rPr lang="en-US" i="1" dirty="0" err="1" smtClean="0"/>
              <a:t>default.master</a:t>
            </a:r>
            <a:r>
              <a:rPr lang="en-US" dirty="0" smtClean="0"/>
              <a:t>)</a:t>
            </a:r>
          </a:p>
          <a:p>
            <a:pPr lvl="1"/>
            <a:r>
              <a:rPr lang="en-US" dirty="0" smtClean="0"/>
              <a:t>3 master files across both portals (Branded with </a:t>
            </a:r>
            <a:r>
              <a:rPr lang="en-US" dirty="0" err="1" smtClean="0"/>
              <a:t>nav</a:t>
            </a:r>
            <a:r>
              <a:rPr lang="en-US" dirty="0" smtClean="0"/>
              <a:t>, branded with no </a:t>
            </a:r>
            <a:r>
              <a:rPr lang="en-US" dirty="0" err="1" smtClean="0"/>
              <a:t>nav</a:t>
            </a:r>
            <a:r>
              <a:rPr lang="en-US" dirty="0" smtClean="0"/>
              <a:t>, &amp; unbranded)</a:t>
            </a:r>
          </a:p>
          <a:p>
            <a:pPr lvl="1"/>
            <a:r>
              <a:rPr lang="en-US" dirty="0" smtClean="0"/>
              <a:t>Custom layouts enable flexible management of </a:t>
            </a:r>
            <a:br>
              <a:rPr lang="en-US" dirty="0" smtClean="0"/>
            </a:br>
            <a:r>
              <a:rPr lang="en-US" dirty="0" smtClean="0"/>
              <a:t>content with consistent design</a:t>
            </a:r>
          </a:p>
          <a:p>
            <a:endParaRPr lang="en-US" dirty="0"/>
          </a:p>
        </p:txBody>
      </p:sp>
      <p:sp>
        <p:nvSpPr>
          <p:cNvPr id="16" name="Text Placeholder 15"/>
          <p:cNvSpPr>
            <a:spLocks noGrp="1"/>
          </p:cNvSpPr>
          <p:nvPr>
            <p:ph type="body" sz="quarter" idx="10"/>
          </p:nvPr>
        </p:nvSpPr>
        <p:spPr/>
        <p:txBody>
          <a:bodyPr/>
          <a:lstStyle/>
          <a:p>
            <a:r>
              <a:rPr lang="en-US" smtClean="0"/>
              <a:t>Site design: Page Model</a:t>
            </a:r>
            <a:endParaRPr lang="en-US" dirty="0"/>
          </a:p>
        </p:txBody>
      </p:sp>
    </p:spTree>
  </p:cSld>
  <p:clrMapOvr>
    <a:masterClrMapping/>
  </p:clrMapOvr>
  <p:transition advTm="16639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4"/>
</p:tagLst>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1474</Words>
  <Application>Microsoft PowerPoint</Application>
  <PresentationFormat>On-screen Show (4:3)</PresentationFormat>
  <Paragraphs>382</Paragraphs>
  <Slides>45</Slides>
  <Notes>44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Verdana</vt:lpstr>
      <vt:lpstr>Times New Roman</vt:lpstr>
      <vt:lpstr>新細明體</vt:lpstr>
      <vt:lpstr>Wingdings</vt:lpstr>
      <vt:lpstr>SimSun</vt:lpstr>
      <vt:lpstr>Segoe</vt:lpstr>
      <vt:lpstr>Q3FY06 TechNet Template</vt:lpstr>
      <vt:lpstr>Visio</vt:lpstr>
      <vt:lpstr>Designing and Creating Enterprise Portal Solutions on Microsoft Office SharePoint Server 2007</vt:lpstr>
      <vt:lpstr>Session Objectives </vt:lpstr>
      <vt:lpstr>Agenda</vt:lpstr>
      <vt:lpstr>Microsoft Internal Employee Portals</vt:lpstr>
      <vt:lpstr>Planning</vt:lpstr>
      <vt:lpstr>Planning</vt:lpstr>
      <vt:lpstr>Planning</vt:lpstr>
      <vt:lpstr>Planning</vt:lpstr>
      <vt:lpstr>Web Content Management</vt:lpstr>
      <vt:lpstr>Web Content Management</vt:lpstr>
      <vt:lpstr>Web Content Management</vt:lpstr>
      <vt:lpstr>Web Content Management</vt:lpstr>
      <vt:lpstr>Web Content Management</vt:lpstr>
      <vt:lpstr>Web Content Management</vt:lpstr>
      <vt:lpstr>Web Content Management</vt:lpstr>
      <vt:lpstr>Publishing Takeaways</vt:lpstr>
      <vt:lpstr>Dynamic Data Creating a More Dynamic Portal</vt:lpstr>
      <vt:lpstr>Dynamic Web Parts</vt:lpstr>
      <vt:lpstr>MSW's "Dynamic" Home Page</vt:lpstr>
      <vt:lpstr>MS Library's Version of "Dynamic"</vt:lpstr>
      <vt:lpstr>Dynamic Portal Design</vt:lpstr>
      <vt:lpstr>Dynamic Portal Design</vt:lpstr>
      <vt:lpstr>Dynamic Portal Design</vt:lpstr>
      <vt:lpstr>Dynamic Portal Design</vt:lpstr>
      <vt:lpstr>Dynamic Portal Design</vt:lpstr>
      <vt:lpstr>Dealing with Dynamic Data</vt:lpstr>
      <vt:lpstr>Dealing with Dynamic Data</vt:lpstr>
      <vt:lpstr>Build &amp; Deployment How We Configure and Maintain  Our Portal Properties</vt:lpstr>
      <vt:lpstr>Build and Deployment</vt:lpstr>
      <vt:lpstr>Build and Deployment</vt:lpstr>
      <vt:lpstr>Build and Deployment</vt:lpstr>
      <vt:lpstr>Build and Deployment</vt:lpstr>
      <vt:lpstr>Build and Deployment</vt:lpstr>
      <vt:lpstr>Operations Portal Architecture Hardware Topology</vt:lpstr>
      <vt:lpstr>Shared Services at Microsoft </vt:lpstr>
      <vt:lpstr>MSW and MS Library Topology</vt:lpstr>
      <vt:lpstr>Operations Lessons Learned</vt:lpstr>
      <vt:lpstr>Operations</vt:lpstr>
      <vt:lpstr>Operations</vt:lpstr>
      <vt:lpstr>Operations</vt:lpstr>
      <vt:lpstr>Operations</vt:lpstr>
      <vt:lpstr>Operations</vt:lpstr>
      <vt:lpstr>Operations </vt:lpstr>
      <vt:lpstr>Slide 44</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2007-07-02T07:19:43Z</dcterms:created>
  <dcterms:modified xsi:type="dcterms:W3CDTF">2007-11-20T01:44:08Z</dcterms:modified>
</cp:coreProperties>
</file>