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tags/tag14.xml" ContentType="application/vnd.openxmlformats-officedocument.presentationml.tag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notesMasterIdLst>
    <p:notesMasterId r:id="rId47"/>
  </p:notesMasterIdLst>
  <p:handoutMasterIdLst>
    <p:handoutMasterId r:id="rId48"/>
  </p:handoutMasterIdLst>
  <p:sldIdLst>
    <p:sldId id="523" r:id="rId2"/>
    <p:sldId id="450" r:id="rId3"/>
    <p:sldId id="451" r:id="rId4"/>
    <p:sldId id="452" r:id="rId5"/>
    <p:sldId id="453" r:id="rId6"/>
    <p:sldId id="521" r:id="rId7"/>
    <p:sldId id="522" r:id="rId8"/>
    <p:sldId id="455" r:id="rId9"/>
    <p:sldId id="456" r:id="rId10"/>
    <p:sldId id="457" r:id="rId11"/>
    <p:sldId id="459" r:id="rId12"/>
    <p:sldId id="460" r:id="rId13"/>
    <p:sldId id="461" r:id="rId14"/>
    <p:sldId id="463" r:id="rId15"/>
    <p:sldId id="466" r:id="rId16"/>
    <p:sldId id="467" r:id="rId17"/>
    <p:sldId id="468" r:id="rId18"/>
    <p:sldId id="469" r:id="rId19"/>
    <p:sldId id="471" r:id="rId20"/>
    <p:sldId id="472" r:id="rId21"/>
    <p:sldId id="473" r:id="rId22"/>
    <p:sldId id="474" r:id="rId23"/>
    <p:sldId id="475" r:id="rId24"/>
    <p:sldId id="476" r:id="rId25"/>
    <p:sldId id="477" r:id="rId26"/>
    <p:sldId id="478" r:id="rId27"/>
    <p:sldId id="479" r:id="rId28"/>
    <p:sldId id="480" r:id="rId29"/>
    <p:sldId id="481" r:id="rId30"/>
    <p:sldId id="500" r:id="rId31"/>
    <p:sldId id="501" r:id="rId32"/>
    <p:sldId id="503" r:id="rId33"/>
    <p:sldId id="504" r:id="rId34"/>
    <p:sldId id="505" r:id="rId35"/>
    <p:sldId id="507" r:id="rId36"/>
    <p:sldId id="508" r:id="rId37"/>
    <p:sldId id="509" r:id="rId38"/>
    <p:sldId id="510" r:id="rId39"/>
    <p:sldId id="511" r:id="rId40"/>
    <p:sldId id="514" r:id="rId41"/>
    <p:sldId id="516" r:id="rId42"/>
    <p:sldId id="517" r:id="rId43"/>
    <p:sldId id="518" r:id="rId44"/>
    <p:sldId id="519" r:id="rId45"/>
    <p:sldId id="422" r:id="rId46"/>
  </p:sldIdLst>
  <p:sldSz cx="9144000" cy="6858000" type="screen4x3"/>
  <p:notesSz cx="6858000" cy="9144000"/>
  <p:custDataLst>
    <p:tags r:id="rId49"/>
  </p:custDataLst>
  <p:defaultText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8"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8" algn="l" defTabSz="914327"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Littlejohn" initials="HL" lastIdx="1" clrIdx="0"/>
  <p:cmAuthor id="1" name="Matilyn Kay" initials="MD" lastIdx="1" clrIdx="1"/>
  <p:cmAuthor id="2" name="Aaron Finkelstein" initials="af" lastIdx="9" clrIdx="2"/>
  <p:cmAuthor id="3" name="nicojo" initials="nj" lastIdx="2" clrIdx="3"/>
</p:cmAuthorLst>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prstClr val="red"/>
    </p:penClr>
  </p:showPr>
  <p:clrMru>
    <a:srgbClr val="3BA4C9"/>
    <a:srgbClr val="27728D"/>
    <a:srgbClr val="000000"/>
    <a:srgbClr val="FFFFCC"/>
    <a:srgbClr val="CC9900"/>
    <a:srgbClr val="FFCC00"/>
    <a:srgbClr val="FFCC99"/>
    <a:srgbClr val="FF9900"/>
    <a:srgbClr val="FFCC66"/>
    <a:srgbClr val="99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860" autoAdjust="0"/>
    <p:restoredTop sz="93309" autoAdjust="0"/>
  </p:normalViewPr>
  <p:slideViewPr>
    <p:cSldViewPr snapToGrid="0">
      <p:cViewPr varScale="1">
        <p:scale>
          <a:sx n="106" d="100"/>
          <a:sy n="106" d="100"/>
        </p:scale>
        <p:origin x="-282" y="-84"/>
      </p:cViewPr>
      <p:guideLst>
        <p:guide orient="horz" pos="139"/>
        <p:guide orient="horz" pos="849"/>
        <p:guide orient="horz" pos="1490"/>
        <p:guide orient="horz" pos="3053"/>
        <p:guide orient="horz" pos="1939"/>
        <p:guide orient="horz" pos="4177"/>
        <p:guide pos="2879"/>
        <p:guide pos="232"/>
        <p:guide pos="455"/>
        <p:guide pos="5528"/>
        <p:guide pos="863"/>
        <p:guide pos="5299"/>
        <p:guide pos="975"/>
        <p:guide pos="2324"/>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8" d="100"/>
          <a:sy n="88" d="100"/>
        </p:scale>
        <p:origin x="-3179" y="-8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Arial" pitchFamily="34" charset="0"/>
              </a:rPr>
              <a:pPr/>
              <a:t>10/30/2007</a:t>
            </a:fld>
            <a:endParaRPr lang="en-US" dirty="0">
              <a:latin typeface="Arial"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Arial" pitchFamily="34" charset="0"/>
              </a:rPr>
              <a:pPr/>
              <a:t>‹#›</a:t>
            </a:fld>
            <a:endParaRPr lang="en-US" dirty="0">
              <a:latin typeface="Arial"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7C3FBCD4-166E-446F-AF18-7D4A0CF9AEF6}" type="datetimeFigureOut">
              <a:rPr lang="en-US" smtClean="0"/>
              <a:pPr/>
              <a:t>10/30/2007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Arial"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27" rtl="0" eaLnBrk="1" latinLnBrk="0" hangingPunct="1">
      <a:lnSpc>
        <a:spcPct val="90000"/>
      </a:lnSpc>
      <a:spcAft>
        <a:spcPts val="333"/>
      </a:spcAft>
      <a:defRPr sz="900" kern="1200">
        <a:solidFill>
          <a:schemeClr val="tx1"/>
        </a:solidFill>
        <a:latin typeface="Arial" pitchFamily="34" charset="0"/>
        <a:ea typeface="+mn-ea"/>
        <a:cs typeface="+mn-cs"/>
      </a:defRPr>
    </a:lvl1pPr>
    <a:lvl2pPr marL="212972" indent="-10582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2pPr>
    <a:lvl3pPr marL="328057" indent="-11508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3pPr>
    <a:lvl4pPr marL="482827" indent="-146832"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4pPr>
    <a:lvl5pPr marL="615107" indent="-11508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5pPr>
    <a:lvl6pPr marL="2285818" algn="l" defTabSz="914327" rtl="0" eaLnBrk="1" latinLnBrk="0" hangingPunct="1">
      <a:defRPr sz="1200" kern="1200">
        <a:solidFill>
          <a:schemeClr val="tx1"/>
        </a:solidFill>
        <a:latin typeface="+mn-lt"/>
        <a:ea typeface="+mn-ea"/>
        <a:cs typeface="+mn-cs"/>
      </a:defRPr>
    </a:lvl6pPr>
    <a:lvl7pPr marL="2742980" algn="l" defTabSz="914327" rtl="0" eaLnBrk="1" latinLnBrk="0" hangingPunct="1">
      <a:defRPr sz="1200" kern="1200">
        <a:solidFill>
          <a:schemeClr val="tx1"/>
        </a:solidFill>
        <a:latin typeface="+mn-lt"/>
        <a:ea typeface="+mn-ea"/>
        <a:cs typeface="+mn-cs"/>
      </a:defRPr>
    </a:lvl7pPr>
    <a:lvl8pPr marL="3200144" algn="l" defTabSz="914327" rtl="0" eaLnBrk="1" latinLnBrk="0" hangingPunct="1">
      <a:defRPr sz="1200" kern="1200">
        <a:solidFill>
          <a:schemeClr val="tx1"/>
        </a:solidFill>
        <a:latin typeface="+mn-lt"/>
        <a:ea typeface="+mn-ea"/>
        <a:cs typeface="+mn-cs"/>
      </a:defRPr>
    </a:lvl8pPr>
    <a:lvl9pPr marL="3657308" algn="l" defTabSz="9143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DB4EE69-05FE-4569-92E3-5242336B8851}" type="slidenum">
              <a:rPr lang="en-US" altLang="zh-TW"/>
              <a:pPr/>
              <a:t>1</a:t>
            </a:fld>
            <a:endParaRPr lang="en-US" altLang="zh-TW"/>
          </a:p>
        </p:txBody>
      </p:sp>
      <p:sp>
        <p:nvSpPr>
          <p:cNvPr id="869378" name="Rectangle 2"/>
          <p:cNvSpPr>
            <a:spLocks noGrp="1" noRot="1" noChangeAspect="1" noChangeArrowheads="1" noTextEdit="1"/>
          </p:cNvSpPr>
          <p:nvPr>
            <p:ph type="sldImg"/>
          </p:nvPr>
        </p:nvSpPr>
        <p:spPr>
          <a:ln/>
        </p:spPr>
      </p:sp>
      <p:sp>
        <p:nvSpPr>
          <p:cNvPr id="869379" name="Rectangle 3"/>
          <p:cNvSpPr>
            <a:spLocks noGrp="1" noChangeArrowheads="1"/>
          </p:cNvSpPr>
          <p:nvPr>
            <p:ph type="body" idx="1"/>
          </p:nvPr>
        </p:nvSpPr>
        <p:spPr/>
        <p:txBody>
          <a:bodyPr/>
          <a:lstStyle/>
          <a:p>
            <a:r>
              <a:rPr lang="en-US" altLang="zh-TW"/>
              <a:t>Slide Title: Title Slide</a:t>
            </a:r>
          </a:p>
          <a:p>
            <a:r>
              <a:rPr lang="en-US" altLang="zh-TW"/>
              <a:t>Keywords: </a:t>
            </a:r>
          </a:p>
          <a:p>
            <a:r>
              <a:rPr lang="en-US" altLang="zh-TW"/>
              <a:t>Key Message: </a:t>
            </a:r>
          </a:p>
          <a:p>
            <a:r>
              <a:rPr lang="en-US" altLang="zh-TW"/>
              <a:t>Slide Builds: 0</a:t>
            </a:r>
          </a:p>
          <a:p>
            <a:r>
              <a:rPr lang="en-US" altLang="zh-TW"/>
              <a:t>Slide Script: </a:t>
            </a:r>
          </a:p>
          <a:p>
            <a:endParaRPr lang="en-US" altLang="zh-TW"/>
          </a:p>
          <a:p>
            <a:r>
              <a:rPr lang="en-US" altLang="zh-TW"/>
              <a:t>Hello and welcome to this Microsoft TechNet session on Exchange 2007. My name is {insert name}.</a:t>
            </a:r>
          </a:p>
          <a:p>
            <a:endParaRPr lang="en-US" altLang="zh-TW"/>
          </a:p>
          <a:p>
            <a:r>
              <a:rPr lang="en-US" altLang="zh-TW"/>
              <a:t>Slide Transition: Let’s start this session by going into more detail on what we’ll be covering.</a:t>
            </a:r>
          </a:p>
          <a:p>
            <a:r>
              <a:rPr lang="en-US" altLang="zh-TW"/>
              <a:t>Slide Comment: </a:t>
            </a:r>
          </a:p>
          <a:p>
            <a:r>
              <a:rPr lang="en-US" altLang="zh-TW"/>
              <a:t>Additional Information: </a:t>
            </a:r>
          </a:p>
          <a:p>
            <a:endParaRPr lang="en-US" altLang="zh-TW"/>
          </a:p>
          <a:p>
            <a:endParaRPr lang="en-US" altLang="zh-TW"/>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endParaRPr lang="en-US" smtClean="0">
              <a:latin typeface="Segoe Semibold" pitchFamily="4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endParaRPr lang="en-US" smtClean="0">
              <a:latin typeface="Segoe Semibold" pitchFamily="4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endParaRPr lang="en-US" smtClean="0">
              <a:latin typeface="Segoe Semibold" pitchFamily="4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en-US" smtClean="0">
              <a:latin typeface="Segoe Semibold" pitchFamily="4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headEnd/>
            <a:tailEnd/>
          </a:ln>
        </p:spPr>
        <p:txBody>
          <a:bodyPr/>
          <a:lstStyle/>
          <a:p>
            <a:fld id="{699291E9-55DF-483F-BE5D-585BE29F75B5}" type="slidenum">
              <a:rPr lang="en-US" smtClean="0"/>
              <a:pPr/>
              <a:t>15</a:t>
            </a:fld>
            <a:endParaRPr lang="en-US" smtClean="0"/>
          </a:p>
        </p:txBody>
      </p:sp>
      <p:sp>
        <p:nvSpPr>
          <p:cNvPr id="30723" name="Shape 3"/>
          <p:cNvSpPr txBox="1">
            <a:spLocks noGrp="1" noChangeArrowheads="1"/>
          </p:cNvSpPr>
          <p:nvPr/>
        </p:nvSpPr>
        <p:spPr bwMode="auto">
          <a:xfrm>
            <a:off x="3886200" y="0"/>
            <a:ext cx="2971800" cy="457200"/>
          </a:xfrm>
          <a:prstGeom prst="rect">
            <a:avLst/>
          </a:prstGeom>
          <a:noFill/>
          <a:ln w="9525">
            <a:noFill/>
            <a:miter lim="800000"/>
            <a:headEnd/>
            <a:tailEnd/>
          </a:ln>
        </p:spPr>
        <p:txBody>
          <a:bodyPr lIns="91429" tIns="45715" rIns="91429" bIns="45715"/>
          <a:lstStyle/>
          <a:p>
            <a:pPr algn="r"/>
            <a:fld id="{CB288FCE-98BA-414B-BF1E-C2559968FEC2}" type="datetime8">
              <a:rPr lang="en-US" sz="1200"/>
              <a:pPr algn="r"/>
              <a:t>10/30/2007 11:29 AM</a:t>
            </a:fld>
            <a:endParaRPr lang="en-US" sz="1200" dirty="0"/>
          </a:p>
        </p:txBody>
      </p:sp>
      <p:sp>
        <p:nvSpPr>
          <p:cNvPr id="30724" name="Shape 4"/>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29" tIns="45715" rIns="91429" bIns="45715" anchor="b"/>
          <a:lstStyle/>
          <a:p>
            <a:pPr algn="r"/>
            <a:fld id="{79F462D0-68A8-499D-8460-8C1233324BE2}" type="slidenum">
              <a:rPr lang="en-US" sz="1200"/>
              <a:pPr algn="r"/>
              <a:t>15</a:t>
            </a:fld>
            <a:endParaRPr lang="en-US" sz="1200" dirty="0"/>
          </a:p>
        </p:txBody>
      </p:sp>
      <p:sp>
        <p:nvSpPr>
          <p:cNvPr id="30725" name="Rectangle 49154"/>
          <p:cNvSpPr>
            <a:spLocks noGrp="1" noRot="1" noChangeAspect="1" noChangeArrowheads="1" noTextEdit="1"/>
          </p:cNvSpPr>
          <p:nvPr>
            <p:ph type="sldImg"/>
          </p:nvPr>
        </p:nvSpPr>
        <p:spPr>
          <a:xfrm>
            <a:off x="1143000" y="685800"/>
            <a:ext cx="4573588" cy="3430588"/>
          </a:xfrm>
          <a:ln cap="flat">
            <a:headEnd type="none" w="med" len="med"/>
            <a:tailEnd type="none" w="med" len="med"/>
          </a:ln>
        </p:spPr>
      </p:sp>
      <p:sp>
        <p:nvSpPr>
          <p:cNvPr id="30726" name="Rectangle 99330"/>
          <p:cNvSpPr>
            <a:spLocks noGrp="1" noChangeArrowheads="1"/>
          </p:cNvSpPr>
          <p:nvPr>
            <p:ph type="body" idx="1"/>
          </p:nvPr>
        </p:nvSpPr>
        <p:spPr>
          <a:xfrm>
            <a:off x="912813" y="4343400"/>
            <a:ext cx="5032375" cy="4114800"/>
          </a:xfrm>
          <a:noFill/>
          <a:ln/>
        </p:spPr>
        <p:txBody>
          <a:bodyPr lIns="91429" tIns="45715" rIns="91429" bIns="45715"/>
          <a:lstStyle/>
          <a:p>
            <a:pPr>
              <a:lnSpc>
                <a:spcPct val="80000"/>
              </a:lnSpc>
            </a:pPr>
            <a:endParaRPr lang="en-US" sz="300" b="1" dirty="0" smtClean="0">
              <a:latin typeface="Segoe Semibold" pitchFamily="4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endParaRPr lang="en-US" dirty="0" smtClean="0">
              <a:latin typeface="Segoe Semibold" pitchFamily="1"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7CA8EE-5B9E-40C3-9264-65AE3BE2CCCB}" type="slidenum">
              <a:rPr lang="en-US"/>
              <a:pPr/>
              <a:t>17</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470B6D-F56A-4B51-AA94-66F155E9B131}" type="slidenum">
              <a:rPr lang="en-US"/>
              <a:pPr/>
              <a:t>18</a:t>
            </a:fld>
            <a:endParaRPr lang="en-US"/>
          </a:p>
        </p:txBody>
      </p:sp>
      <p:sp>
        <p:nvSpPr>
          <p:cNvPr id="560130" name="Rectangle 2"/>
          <p:cNvSpPr>
            <a:spLocks noGrp="1" noRot="1" noChangeAspect="1" noChangeArrowheads="1" noTextEdit="1"/>
          </p:cNvSpPr>
          <p:nvPr>
            <p:ph type="sldImg"/>
          </p:nvPr>
        </p:nvSpPr>
        <p:spPr>
          <a:ln/>
        </p:spPr>
      </p:sp>
      <p:sp>
        <p:nvSpPr>
          <p:cNvPr id="5601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78F7C6-BADF-4717-8DDD-82355BD1FDD7}" type="slidenum">
              <a:rPr lang="en-US"/>
              <a:pPr/>
              <a:t>19</a:t>
            </a:fld>
            <a:endParaRPr lang="en-US"/>
          </a:p>
        </p:txBody>
      </p:sp>
      <p:sp>
        <p:nvSpPr>
          <p:cNvPr id="574466" name="Rectangle 2"/>
          <p:cNvSpPr>
            <a:spLocks noGrp="1" noRot="1" noChangeAspect="1" noChangeArrowheads="1" noTextEdit="1"/>
          </p:cNvSpPr>
          <p:nvPr>
            <p:ph type="sldImg"/>
          </p:nvPr>
        </p:nvSpPr>
        <p:spPr>
          <a:xfrm>
            <a:off x="4191000" y="455613"/>
            <a:ext cx="2541588" cy="1906587"/>
          </a:xfrm>
          <a:ln/>
        </p:spPr>
      </p:sp>
      <p:sp>
        <p:nvSpPr>
          <p:cNvPr id="574467" name="Rectangle 3"/>
          <p:cNvSpPr>
            <a:spLocks noGrp="1" noChangeArrowheads="1"/>
          </p:cNvSpPr>
          <p:nvPr>
            <p:ph type="body" idx="1"/>
          </p:nvPr>
        </p:nvSpPr>
        <p:spPr>
          <a:xfrm>
            <a:off x="177041" y="2528030"/>
            <a:ext cx="6424717" cy="5985135"/>
          </a:xfrm>
        </p:spPr>
        <p:txBody>
          <a:bodyPr/>
          <a:lstStyle/>
          <a:p>
            <a:pPr marL="186938" indent="-186938"/>
            <a:r>
              <a:rPr lang="en-US" dirty="0"/>
              <a:t>&lt;SLIDETITLE INCLUDE=7&gt;Windows Virtualization Scenarios&lt;/SLIDETITLE&gt;</a:t>
            </a:r>
          </a:p>
          <a:p>
            <a:pPr marL="186938" indent="-186938"/>
            <a:r>
              <a:rPr lang="en-US" dirty="0"/>
              <a:t>&lt;KEYWORDS&gt;windows virtualization, scenarios, future&lt;/KEYWORDS&gt;</a:t>
            </a:r>
          </a:p>
          <a:p>
            <a:pPr marL="186938" indent="-186938"/>
            <a:r>
              <a:rPr lang="en-US" dirty="0"/>
              <a:t>&lt;KEYMESSAGE&gt; Future Windows virtualization usage scenarios.&lt;/KEYMESSAGE&gt;</a:t>
            </a:r>
          </a:p>
          <a:p>
            <a:pPr marL="186938" indent="-186938"/>
            <a:r>
              <a:rPr lang="en-US" dirty="0"/>
              <a:t>&lt;SLIDEBUILDS&gt;3&lt;/SLIDEBUILDS&gt;</a:t>
            </a:r>
          </a:p>
          <a:p>
            <a:pPr marL="186938" indent="-186938"/>
            <a:r>
              <a:rPr lang="en-US" dirty="0"/>
              <a:t>&lt;SLIDESCRIPT&gt;</a:t>
            </a:r>
          </a:p>
          <a:p>
            <a:pPr marL="186938" indent="-186938">
              <a:buFontTx/>
              <a:buAutoNum type="arabicPeriod"/>
            </a:pPr>
            <a:r>
              <a:rPr lang="en-US" dirty="0"/>
              <a:t>As we develop new virtualization technologies, we look at our vendors needs and then try to fulfill them with virtualization.</a:t>
            </a:r>
          </a:p>
          <a:p>
            <a:pPr marL="186938" indent="-186938">
              <a:buFontTx/>
              <a:buAutoNum type="arabicPeriod"/>
            </a:pPr>
            <a:r>
              <a:rPr lang="en-US" dirty="0"/>
              <a:t>The first is production server consolidation.</a:t>
            </a:r>
          </a:p>
          <a:p>
            <a:pPr marL="672976" lvl="1" indent="-224325">
              <a:buFontTx/>
              <a:buAutoNum type="arabicPeriod"/>
            </a:pPr>
            <a:r>
              <a:rPr lang="en-US" sz="1000" dirty="0">
                <a:latin typeface="Verdana" pitchFamily="34" charset="0"/>
              </a:rPr>
              <a:t>You will be able to reduce the total cost of ownership by maximizing hardware utilization and consolidating workloads. This could apply to applications in a Datacenter that need to be consolidated.</a:t>
            </a:r>
          </a:p>
          <a:p>
            <a:pPr marL="186938" indent="-186938"/>
            <a:r>
              <a:rPr lang="en-US" b="1" dirty="0"/>
              <a:t>[BUILD 1] </a:t>
            </a:r>
            <a:endParaRPr lang="en-US" dirty="0"/>
          </a:p>
          <a:p>
            <a:pPr marL="186938" indent="-186938">
              <a:buFontTx/>
              <a:buAutoNum type="arabicPeriod" startAt="3"/>
            </a:pPr>
            <a:r>
              <a:rPr lang="en-US" dirty="0"/>
              <a:t>Next is business continuity management.</a:t>
            </a:r>
          </a:p>
          <a:p>
            <a:pPr marL="672976" lvl="1" indent="-224325">
              <a:buFontTx/>
              <a:buAutoNum type="arabicPeriod"/>
            </a:pPr>
            <a:r>
              <a:rPr lang="en-US" sz="1000" dirty="0">
                <a:latin typeface="Verdana" pitchFamily="34" charset="0"/>
              </a:rPr>
              <a:t>We are trying to eliminate the impact of scheduled and unscheduled downtime. Windows virtualization in the future will enable disaster recovery abilities to eliminate downtime.</a:t>
            </a:r>
          </a:p>
          <a:p>
            <a:pPr marL="186938" indent="-186938"/>
            <a:r>
              <a:rPr lang="en-US" b="1" dirty="0"/>
              <a:t>[BUILD 2] </a:t>
            </a:r>
            <a:endParaRPr lang="en-US" dirty="0"/>
          </a:p>
          <a:p>
            <a:pPr marL="186938" indent="-186938">
              <a:buFontTx/>
              <a:buAutoNum type="arabicPeriod" startAt="5"/>
            </a:pPr>
            <a:r>
              <a:rPr lang="en-US" dirty="0"/>
              <a:t>Windows virtualization will continue to improve your ability to test and develop. </a:t>
            </a:r>
          </a:p>
          <a:p>
            <a:pPr marL="672976" lvl="1" indent="-224325">
              <a:buFontTx/>
              <a:buAutoNum type="arabicPeriod"/>
            </a:pPr>
            <a:r>
              <a:rPr lang="en-US" sz="1000" dirty="0">
                <a:latin typeface="Verdana" pitchFamily="34" charset="0"/>
              </a:rPr>
              <a:t>Future virtualization will help maximize test hardware, reduce costs, improve lifecycle management and improve test coverage.</a:t>
            </a:r>
          </a:p>
          <a:p>
            <a:pPr marL="186938" indent="-186938"/>
            <a:r>
              <a:rPr lang="en-US" b="1" dirty="0"/>
              <a:t>[BUILD 3]</a:t>
            </a:r>
            <a:r>
              <a:rPr lang="en-US" dirty="0"/>
              <a:t> </a:t>
            </a:r>
          </a:p>
          <a:p>
            <a:pPr marL="186938" indent="-186938">
              <a:buFontTx/>
              <a:buAutoNum type="arabicPeriod" startAt="8"/>
            </a:pPr>
            <a:r>
              <a:rPr lang="en-US" dirty="0"/>
              <a:t>The final scenario we will look at is the dynamic datacenter.</a:t>
            </a:r>
          </a:p>
          <a:p>
            <a:pPr marL="672976" lvl="1" indent="-224325">
              <a:buFontTx/>
              <a:buAutoNum type="arabicPeriod"/>
            </a:pPr>
            <a:r>
              <a:rPr lang="en-US" sz="1000" dirty="0">
                <a:latin typeface="Verdana" pitchFamily="34" charset="0"/>
              </a:rPr>
              <a:t>You will be able to leverage the benefits of virtualization to create a more agile infrastructure. New management capabilities will allow you to move virtual computers without impacting the users. Virtual computers will also be able to automatically manage themselves.</a:t>
            </a:r>
          </a:p>
          <a:p>
            <a:pPr marL="186938" indent="-186938"/>
            <a:r>
              <a:rPr lang="en-US" dirty="0"/>
              <a:t>&lt;/SLIDESCRIPT&gt;</a:t>
            </a:r>
          </a:p>
          <a:p>
            <a:pPr marL="186938" indent="-186938"/>
            <a:r>
              <a:rPr lang="en-US" dirty="0"/>
              <a:t>&lt;SLIDETRANSITION&gt;</a:t>
            </a:r>
          </a:p>
          <a:p>
            <a:pPr marL="186938" indent="-186938"/>
            <a:r>
              <a:rPr lang="en-US" dirty="0"/>
              <a:t>&lt;TRANSITION LENGTH=1&gt; Now let’s return to our demonstration environment.&lt;/TRANSITION&gt;</a:t>
            </a:r>
          </a:p>
          <a:p>
            <a:pPr marL="186938" indent="-186938"/>
            <a:r>
              <a:rPr lang="en-US" dirty="0"/>
              <a:t>&lt;TRANSITION LENGTH=2&gt; Now let’s return to our demonstration environment.&lt;/TRANSITION&gt;</a:t>
            </a:r>
          </a:p>
          <a:p>
            <a:pPr marL="186938" indent="-186938"/>
            <a:r>
              <a:rPr lang="en-US" dirty="0"/>
              <a:t>&lt;TRANSITION LENGTH=4&gt; Now let’s return to our demonstration environment.&lt;/TRANSITION&gt;</a:t>
            </a:r>
          </a:p>
          <a:p>
            <a:pPr marL="186938" indent="-186938"/>
            <a:r>
              <a:rPr lang="en-US" dirty="0"/>
              <a:t>&lt;/SLIDETRANSITION&gt;</a:t>
            </a:r>
          </a:p>
          <a:p>
            <a:pPr marL="186938" indent="-186938"/>
            <a:r>
              <a:rPr lang="en-US" dirty="0"/>
              <a:t>&lt;COMMENT&gt;&lt;/COMMENT&gt;</a:t>
            </a:r>
          </a:p>
          <a:p>
            <a:pPr marL="186938" indent="-186938"/>
            <a:r>
              <a:rPr lang="en-US" dirty="0"/>
              <a:t>&lt;ADDITIONALINFORMATION&gt;</a:t>
            </a:r>
          </a:p>
          <a:p>
            <a:pPr marL="186938" indent="-186938"/>
            <a:r>
              <a:rPr lang="en-US" dirty="0"/>
              <a:t>&lt;ITEM&gt;http://www.microsoft.com/presspass/press/2005/Apr05/04-20VirtualizationInvestmentsPR.mspx&lt;/ITEM&gt;</a:t>
            </a:r>
          </a:p>
          <a:p>
            <a:pPr marL="186938" indent="-186938"/>
            <a:r>
              <a:rPr lang="en-US" dirty="0"/>
              <a:t>&lt;/ADDITIONALINFORMATION&gt;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6DEF6ED-1450-4AF4-AB4D-D3E9AB6C88F2}" type="slidenum">
              <a:rPr lang="en-US"/>
              <a:pPr/>
              <a:t>20</a:t>
            </a:fld>
            <a:endParaRPr lang="en-US"/>
          </a:p>
        </p:txBody>
      </p:sp>
      <p:sp>
        <p:nvSpPr>
          <p:cNvPr id="34818" name="Rectangle 2"/>
          <p:cNvSpPr>
            <a:spLocks noGrp="1" noRot="1" noChangeAspect="1" noChangeArrowheads="1" noTextEdit="1"/>
          </p:cNvSpPr>
          <p:nvPr>
            <p:ph type="sldImg"/>
          </p:nvPr>
        </p:nvSpPr>
        <p:spPr>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10/30/2007 11:28 AM</a:t>
            </a:fld>
            <a:endParaRPr lang="en-US" smtClean="0"/>
          </a:p>
        </p:txBody>
      </p:sp>
      <p:sp>
        <p:nvSpPr>
          <p:cNvPr id="51203" name="Rectangle 6"/>
          <p:cNvSpPr>
            <a:spLocks noGrp="1" noChangeArrowheads="1"/>
          </p:cNvSpPr>
          <p:nvPr>
            <p:ph type="ftr" sz="quarter" idx="4"/>
          </p:nvPr>
        </p:nvSpPr>
        <p:spPr>
          <a:noFill/>
        </p:spPr>
        <p:txBody>
          <a:bodyPr/>
          <a:lstStyle/>
          <a:p>
            <a:pPr eaLnBrk="1" hangingPunct="1"/>
            <a:r>
              <a:rPr lang="en-US" sz="500"/>
              <a:t>© 2005 Microsoft Corporation. All rights reserved.</a:t>
            </a:r>
          </a:p>
          <a:p>
            <a:r>
              <a:rPr lang="en-US" sz="50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2</a:t>
            </a:fld>
            <a:endParaRPr lang="en-US"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14338" y="3798888"/>
            <a:ext cx="6021387" cy="8121650"/>
          </a:xfrm>
          <a:noFill/>
          <a:ln/>
        </p:spPr>
        <p:txBody>
          <a:bodyPr/>
          <a:lstStyle/>
          <a:p>
            <a:endParaRPr lang="en-US" sz="22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C8AB31-E7BC-4575-AF14-6DFFE96E1983}" type="slidenum">
              <a:rPr lang="en-US"/>
              <a:pPr/>
              <a:t>21</a:t>
            </a:fld>
            <a:endParaRPr lang="en-US"/>
          </a:p>
        </p:txBody>
      </p:sp>
      <p:sp>
        <p:nvSpPr>
          <p:cNvPr id="484354" name="Rectangle 2"/>
          <p:cNvSpPr>
            <a:spLocks noGrp="1" noRot="1" noChangeAspect="1" noChangeArrowheads="1" noTextEdit="1"/>
          </p:cNvSpPr>
          <p:nvPr>
            <p:ph type="sldImg"/>
          </p:nvPr>
        </p:nvSpPr>
        <p:spPr>
          <a:ln/>
        </p:spPr>
      </p:sp>
      <p:sp>
        <p:nvSpPr>
          <p:cNvPr id="484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44604C-9FC7-46BB-A862-619D63D57214}" type="slidenum">
              <a:rPr lang="en-US"/>
              <a:pPr/>
              <a:t>22</a:t>
            </a:fld>
            <a:endParaRPr lang="en-US"/>
          </a:p>
        </p:txBody>
      </p:sp>
      <p:sp>
        <p:nvSpPr>
          <p:cNvPr id="558082" name="Rectangle 2"/>
          <p:cNvSpPr>
            <a:spLocks noGrp="1" noRot="1" noChangeAspect="1" noChangeArrowheads="1" noTextEdit="1"/>
          </p:cNvSpPr>
          <p:nvPr>
            <p:ph type="sldImg"/>
          </p:nvPr>
        </p:nvSpPr>
        <p:spPr>
          <a:xfrm>
            <a:off x="4189413" y="455613"/>
            <a:ext cx="2541587" cy="1906587"/>
          </a:xfrm>
          <a:ln/>
        </p:spPr>
      </p:sp>
      <p:sp>
        <p:nvSpPr>
          <p:cNvPr id="558083" name="Rectangle 3"/>
          <p:cNvSpPr>
            <a:spLocks noGrp="1" noChangeArrowheads="1"/>
          </p:cNvSpPr>
          <p:nvPr>
            <p:ph type="body" idx="1"/>
          </p:nvPr>
        </p:nvSpPr>
        <p:spPr>
          <a:xfrm>
            <a:off x="177041" y="2528030"/>
            <a:ext cx="6424717" cy="5985135"/>
          </a:xfrm>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0A2A5636-2237-457B-AA5A-91B63051A699}" type="slidenum">
              <a:rPr lang="en-US" smtClean="0"/>
              <a:pPr/>
              <a:t>23</a:t>
            </a:fld>
            <a:endParaRPr lang="en-US" dirty="0" smtClean="0"/>
          </a:p>
        </p:txBody>
      </p:sp>
      <p:sp>
        <p:nvSpPr>
          <p:cNvPr id="78853" name="Rectangle 59395"/>
          <p:cNvSpPr>
            <a:spLocks noGrp="1" noRot="1" noChangeAspect="1" noChangeArrowheads="1" noTextEdit="1"/>
          </p:cNvSpPr>
          <p:nvPr>
            <p:ph type="sldImg"/>
          </p:nvPr>
        </p:nvSpPr>
        <p:spPr>
          <a:noFill/>
          <a:ln cap="flat">
            <a:headEnd type="none" w="med" len="med"/>
            <a:tailEnd type="none" w="med" len="med"/>
          </a:ln>
        </p:spPr>
      </p:sp>
      <p:sp>
        <p:nvSpPr>
          <p:cNvPr id="78854" name="Rectangle 59396"/>
          <p:cNvSpPr>
            <a:spLocks noGrp="1" noChangeArrowheads="1"/>
          </p:cNvSpPr>
          <p:nvPr>
            <p:ph type="body" idx="1"/>
          </p:nvPr>
        </p:nvSpPr>
        <p:spPr>
          <a:noFill/>
          <a:ln/>
        </p:spPr>
        <p:txBody>
          <a:bodyPr>
            <a:normAutofit fontScale="70000" lnSpcReduction="20000"/>
          </a:bodyPr>
          <a:lstStyle/>
          <a:p>
            <a:r>
              <a:rPr lang="en-US" sz="1000" b="1" dirty="0" smtClean="0">
                <a:latin typeface="+mn-lt"/>
              </a:rPr>
              <a:t>Title: Failover Clustering </a:t>
            </a:r>
            <a:endParaRPr lang="en-US" sz="1000" dirty="0" smtClean="0">
              <a:latin typeface="+mn-lt"/>
            </a:endParaRPr>
          </a:p>
          <a:p>
            <a:r>
              <a:rPr lang="en-US" sz="1000" b="1" dirty="0" smtClean="0">
                <a:latin typeface="+mn-lt"/>
              </a:rPr>
              <a:t> </a:t>
            </a:r>
            <a:endParaRPr lang="en-US" sz="1000" dirty="0" smtClean="0">
              <a:latin typeface="+mn-lt"/>
            </a:endParaRPr>
          </a:p>
          <a:p>
            <a:r>
              <a:rPr lang="en-US" sz="1000" b="1" dirty="0" smtClean="0">
                <a:latin typeface="+mn-lt"/>
              </a:rPr>
              <a:t>Talking Points: </a:t>
            </a:r>
            <a:r>
              <a:rPr lang="en-US" sz="1000" dirty="0" smtClean="0">
                <a:latin typeface="+mn-lt"/>
              </a:rPr>
              <a:t>In Windows Server "Longhorn,” improvements to failover clusters (formerly known as server clusters) are aimed at simplifying clusters, making them more secure, and enhancing cluster stability. Cluster setup and management are easier. Security and networking in clusters have been improved, as has the way a failover cluster communicates with storage.</a:t>
            </a:r>
          </a:p>
          <a:p>
            <a:r>
              <a:rPr lang="en-US" sz="1000" dirty="0" smtClean="0">
                <a:latin typeface="+mn-lt"/>
              </a:rPr>
              <a:t> </a:t>
            </a:r>
          </a:p>
          <a:p>
            <a:r>
              <a:rPr lang="en-US" sz="1000" b="1" dirty="0" smtClean="0">
                <a:latin typeface="+mn-lt"/>
              </a:rPr>
              <a:t>What Does a Failover Cluster Do? </a:t>
            </a:r>
            <a:r>
              <a:rPr lang="en-US" sz="1000" dirty="0" smtClean="0">
                <a:latin typeface="+mn-lt"/>
              </a:rPr>
              <a:t>The slide graphic shows that a failover cluster is a group of independent computers that work together to increase the availability of applications and services. The clustered servers, called nodes, are connected by physical cables as well as by software. If one of the cluster nodes fails, another node begins to provide service, a process known as failover. Users experience a minimum of disruptions in service.</a:t>
            </a:r>
          </a:p>
          <a:p>
            <a:r>
              <a:rPr lang="en-US" sz="1000" dirty="0" smtClean="0">
                <a:latin typeface="+mn-lt"/>
              </a:rPr>
              <a:t> </a:t>
            </a:r>
          </a:p>
          <a:p>
            <a:r>
              <a:rPr lang="en-US" sz="1000" b="1" dirty="0" smtClean="0">
                <a:latin typeface="+mn-lt"/>
              </a:rPr>
              <a:t>[BUILD1]</a:t>
            </a:r>
            <a:r>
              <a:rPr lang="en-US" sz="1000" dirty="0" smtClean="0">
                <a:latin typeface="+mn-lt"/>
              </a:rPr>
              <a:t> </a:t>
            </a:r>
            <a:r>
              <a:rPr lang="en-US" sz="1000" b="1" dirty="0" smtClean="0">
                <a:latin typeface="+mn-lt"/>
              </a:rPr>
              <a:t>New Validation Feature:</a:t>
            </a:r>
            <a:r>
              <a:rPr lang="en-US" sz="1000" dirty="0" smtClean="0">
                <a:latin typeface="+mn-lt"/>
              </a:rPr>
              <a:t> By using the new validation wizard in failover clusters, IT Professionals can perform tests to determine whether a system, storage, and network configuration is suitable for a cluster. The wizard includes tests for servers, network tests, and storage tests. This enables IT Professionals to discover potential setup issues and deal with them before trying to implement failover clustering.</a:t>
            </a:r>
          </a:p>
          <a:p>
            <a:r>
              <a:rPr lang="en-US" sz="1000" b="1" dirty="0" smtClean="0">
                <a:latin typeface="+mn-lt"/>
              </a:rPr>
              <a:t> </a:t>
            </a:r>
            <a:endParaRPr lang="en-US" sz="1000" dirty="0" smtClean="0">
              <a:latin typeface="+mn-lt"/>
            </a:endParaRPr>
          </a:p>
          <a:p>
            <a:r>
              <a:rPr lang="en-US" sz="1000" b="1" dirty="0" smtClean="0">
                <a:latin typeface="+mn-lt"/>
              </a:rPr>
              <a:t>[BUILD2] Support for GUID partition table (GPT) disks in cluster storage:</a:t>
            </a:r>
            <a:r>
              <a:rPr lang="en-US" sz="1000" dirty="0" smtClean="0">
                <a:latin typeface="+mn-lt"/>
              </a:rPr>
              <a:t> In Windows Server "Longhorn,” GPT disks can have partitions larger than two terabytes (TB), and have built-in redundancy, unlike master boot record (MBR) disks.</a:t>
            </a:r>
          </a:p>
          <a:p>
            <a:r>
              <a:rPr lang="en-US" sz="1000" dirty="0" smtClean="0">
                <a:latin typeface="+mn-lt"/>
              </a:rPr>
              <a:t> </a:t>
            </a:r>
          </a:p>
          <a:p>
            <a:r>
              <a:rPr lang="en-US" sz="1000" b="1" dirty="0" smtClean="0">
                <a:latin typeface="+mn-lt"/>
              </a:rPr>
              <a:t>[BUILD3] Improved cluster setup and migration:</a:t>
            </a:r>
            <a:r>
              <a:rPr lang="en-US" sz="1000" dirty="0" smtClean="0">
                <a:latin typeface="+mn-lt"/>
              </a:rPr>
              <a:t> In Windows Server "Longhorn,” improvements make it simpler to get started with a new cluster or migrate an existing one. Enhancements in the interfaces and management of clusters let IT staff focus on managing their applications rather than focusing time on managing clusters.</a:t>
            </a:r>
          </a:p>
          <a:p>
            <a:r>
              <a:rPr lang="en-US" sz="1000" dirty="0" smtClean="0">
                <a:latin typeface="+mn-lt"/>
              </a:rPr>
              <a:t> </a:t>
            </a:r>
          </a:p>
          <a:p>
            <a:r>
              <a:rPr lang="en-US" sz="1000" b="1" dirty="0" smtClean="0">
                <a:latin typeface="+mn-lt"/>
              </a:rPr>
              <a:t>[BUILD4] Improvements to stability and security, resulting in increased availability:</a:t>
            </a:r>
            <a:r>
              <a:rPr lang="en-US" sz="1000" dirty="0" smtClean="0">
                <a:latin typeface="+mn-lt"/>
              </a:rPr>
              <a:t> Failover clusters include improvements to the way the cluster communicates with storage, improving the performance of a Storage Area Network (SAN) or direct attached storage (DAS). There are also more choices in configuration, so that the quorum resource no longer needs to be a single point of failure. In addition, improvements to the underlying software infrastructure and to networking and security increase the reliability and availability of failover clusters.</a:t>
            </a:r>
          </a:p>
          <a:p>
            <a:r>
              <a:rPr lang="en-US" sz="1000" dirty="0" smtClean="0">
                <a:latin typeface="+mn-lt"/>
              </a:rPr>
              <a:t> </a:t>
            </a:r>
          </a:p>
          <a:p>
            <a:r>
              <a:rPr lang="en-US" sz="1000" b="1" dirty="0" smtClean="0">
                <a:latin typeface="+mn-lt"/>
              </a:rPr>
              <a:t>[BUILD5] IPv6 support:</a:t>
            </a:r>
            <a:r>
              <a:rPr lang="en-US" sz="1000" dirty="0" smtClean="0">
                <a:latin typeface="+mn-lt"/>
              </a:rPr>
              <a:t> Failover clusters fully support IPv6, which is fully integrated into failover clusters, for both node-to-node and node-to-client communication.</a:t>
            </a:r>
          </a:p>
          <a:p>
            <a:r>
              <a:rPr lang="en-US" sz="1000" dirty="0" smtClean="0">
                <a:latin typeface="+mn-lt"/>
              </a:rPr>
              <a:t> </a:t>
            </a:r>
          </a:p>
          <a:p>
            <a:r>
              <a:rPr lang="en-US" sz="1000" b="1" dirty="0" smtClean="0">
                <a:latin typeface="+mn-lt"/>
              </a:rPr>
              <a:t>[BUILD6] Geographically dispersed clusters: </a:t>
            </a:r>
            <a:r>
              <a:rPr lang="en-US" sz="1000" dirty="0" smtClean="0">
                <a:latin typeface="+mn-lt"/>
              </a:rPr>
              <a:t>Geographically dispersed clusters are now available. In Windows Server "Longhorn,” cluster nodes can now reside in different subnets. This allows cluster nodes to communicate across network routers and frees IT staff from having to connect nodes with VLANs.  </a:t>
            </a:r>
          </a:p>
          <a:p>
            <a:r>
              <a:rPr lang="en-US" sz="1000" dirty="0" smtClean="0">
                <a:latin typeface="+mn-lt"/>
              </a:rPr>
              <a:t>The enhanced infrastructure also allows stretching cluster nodes over greater distances to remove cluster distance limitations.</a:t>
            </a:r>
          </a:p>
          <a:p>
            <a:r>
              <a:rPr lang="en-US" sz="1000" dirty="0" smtClean="0">
                <a:latin typeface="+mn-lt"/>
              </a:rPr>
              <a:t> </a:t>
            </a:r>
          </a:p>
          <a:p>
            <a:r>
              <a:rPr lang="en-US" sz="1000" b="1" dirty="0" smtClean="0">
                <a:latin typeface="+mn-lt"/>
              </a:rPr>
              <a:t>Additional Information:</a:t>
            </a:r>
            <a:endParaRPr lang="en-US" sz="1000" dirty="0" smtClean="0">
              <a:latin typeface="+mn-lt"/>
            </a:endParaRPr>
          </a:p>
          <a:p>
            <a:r>
              <a:rPr lang="en-US" sz="1000" dirty="0" smtClean="0">
                <a:latin typeface="+mn-lt"/>
              </a:rPr>
              <a:t>SVR324_Kala.ppt</a:t>
            </a:r>
          </a:p>
          <a:p>
            <a:r>
              <a:rPr lang="en-US" dirty="0" smtClean="0"/>
              <a:t>Changes in Functionality to Windows Server Longhorn (January 2007).doc (also called the Book of Longhorn)</a:t>
            </a:r>
          </a:p>
          <a:p>
            <a:r>
              <a:rPr lang="en-US" sz="1000" dirty="0" smtClean="0">
                <a:latin typeface="+mn-lt"/>
              </a:rPr>
              <a:t>SVR326_Christensen.ppt</a:t>
            </a:r>
          </a:p>
          <a:p>
            <a:r>
              <a:rPr lang="en-US" sz="1000" dirty="0" smtClean="0">
                <a:latin typeface="+mn-lt"/>
              </a:rPr>
              <a:t> </a:t>
            </a:r>
            <a:endParaRPr lang="en-US" sz="1000" dirty="0">
              <a:latin typeface="+mn-lt"/>
            </a:endParaRPr>
          </a:p>
        </p:txBody>
      </p:sp>
      <p:sp>
        <p:nvSpPr>
          <p:cNvPr id="5" name="Rectangle 3"/>
          <p:cNvSpPr>
            <a:spLocks noGrp="1" noChangeArrowheads="1"/>
          </p:cNvSpPr>
          <p:nvPr>
            <p:ph type="dt" sz="quarter" idx="1"/>
          </p:nvPr>
        </p:nvSpPr>
        <p:spPr>
          <a:xfrm>
            <a:off x="3884613" y="0"/>
            <a:ext cx="2971800" cy="457200"/>
          </a:xfrm>
          <a:noFill/>
        </p:spPr>
        <p:txBody>
          <a:bodyPr/>
          <a:lstStyle/>
          <a:p>
            <a:fld id="{2DDE719B-B09C-46CA-AF1E-B663D79D9501}" type="datetime8">
              <a:rPr lang="en-US" smtClean="0"/>
              <a:pPr/>
              <a:t>10/30/2007 11:29 AM</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7CA8EE-5B9E-40C3-9264-65AE3BE2CCCB}" type="slidenum">
              <a:rPr lang="en-US"/>
              <a:pPr/>
              <a:t>24</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A3090B3B-B541-4B43-8BD6-640E05369BB7}" type="slidenum">
              <a:rPr lang="en-US" smtClean="0">
                <a:latin typeface="Arial" pitchFamily="34" charset="0"/>
              </a:rPr>
              <a:pPr/>
              <a:t>25</a:t>
            </a:fld>
            <a:endParaRPr lang="en-US" smtClean="0">
              <a:latin typeface="Arial" pitchFamily="34" charset="0"/>
            </a:endParaRPr>
          </a:p>
        </p:txBody>
      </p:sp>
      <p:sp>
        <p:nvSpPr>
          <p:cNvPr id="77827" name="Rectangle 2"/>
          <p:cNvSpPr>
            <a:spLocks noGrp="1" noRot="1" noChangeAspect="1" noChangeArrowheads="1" noTextEdit="1"/>
          </p:cNvSpPr>
          <p:nvPr>
            <p:ph type="sldImg"/>
          </p:nvPr>
        </p:nvSpPr>
        <p:spPr>
          <a:xfrm>
            <a:off x="1143000" y="687388"/>
            <a:ext cx="4572000" cy="3429000"/>
          </a:xfrm>
          <a:ln/>
        </p:spPr>
      </p:sp>
      <p:sp>
        <p:nvSpPr>
          <p:cNvPr id="77828" name="Rectangle 3"/>
          <p:cNvSpPr>
            <a:spLocks noGrp="1" noChangeArrowheads="1"/>
          </p:cNvSpPr>
          <p:nvPr>
            <p:ph type="body" idx="1"/>
          </p:nvPr>
        </p:nvSpPr>
        <p:spPr>
          <a:xfrm>
            <a:off x="685800" y="4343401"/>
            <a:ext cx="5486400" cy="4113213"/>
          </a:xfrm>
          <a:noFill/>
          <a:ln/>
        </p:spPr>
        <p:txBody>
          <a:bodyPr/>
          <a:lstStyle/>
          <a:p>
            <a:pPr eaLnBrk="1" hangingPunct="1"/>
            <a:r>
              <a:rPr lang="en-US" b="1" smtClean="0">
                <a:latin typeface="Arial" pitchFamily="34" charset="0"/>
              </a:rPr>
              <a:t>System Center Virtual Machine Manager</a:t>
            </a:r>
          </a:p>
          <a:p>
            <a:pPr eaLnBrk="1" hangingPunct="1"/>
            <a:r>
              <a:rPr lang="en-US" smtClean="0">
                <a:latin typeface="Arial" pitchFamily="34" charset="0"/>
              </a:rPr>
              <a:t>Microsoft System Center Virtual Machine Manager is the latest addition to the System Center family of management products and provides centralized management of Windows Virtual Machine infrastructure. Virtual Machine Manager enables increased physical server utilization, centralized management of virtual infrastructure and rapid provisioning of new virtual machines by the administrator and end users.</a:t>
            </a:r>
          </a:p>
          <a:p>
            <a:pPr fontAlgn="t"/>
            <a:r>
              <a:rPr lang="en-US" smtClean="0">
                <a:latin typeface="Arial" pitchFamily="34" charset="0"/>
              </a:rPr>
              <a:t>Microsoft System Center Virtual Machine Manager is an enterprise management application for a virtualized data center. It enables increased physical server utilization, centralized management of virtual machine infrastructure and rapid provisioning of new virtual machines by the administrator and users. Virtual Machine Manager is fully integrated with the System Center product family.</a:t>
            </a:r>
          </a:p>
          <a:p>
            <a:pPr fontAlgn="t"/>
            <a:r>
              <a:rPr lang="en-US" b="1" smtClean="0">
                <a:latin typeface="Arial" pitchFamily="34" charset="0"/>
              </a:rPr>
              <a:t>Resource Optimization</a:t>
            </a:r>
            <a:r>
              <a:rPr lang="en-US" smtClean="0">
                <a:latin typeface="Arial" pitchFamily="34" charset="0"/>
              </a:rPr>
              <a:t> </a:t>
            </a:r>
          </a:p>
          <a:p>
            <a:pPr fontAlgn="t"/>
            <a:r>
              <a:rPr lang="en-US" smtClean="0">
                <a:latin typeface="Arial" pitchFamily="34" charset="0"/>
              </a:rPr>
              <a:t>Virtual Machine Manager delivers simple and complete support for consolidating physical hardware on virtual infrastructure and optimizing utilization.</a:t>
            </a:r>
          </a:p>
          <a:p>
            <a:pPr fontAlgn="t"/>
            <a:r>
              <a:rPr lang="en-US" b="1" smtClean="0">
                <a:latin typeface="Arial" pitchFamily="34" charset="0"/>
              </a:rPr>
              <a:t>Rapid Provisioning and Agility </a:t>
            </a:r>
          </a:p>
          <a:p>
            <a:pPr fontAlgn="t"/>
            <a:r>
              <a:rPr lang="en-US" smtClean="0">
                <a:latin typeface="Arial" pitchFamily="34" charset="0"/>
              </a:rPr>
              <a:t>Virtual Machine Manager provides rapid provisioning of virtual machines from physical machines, templates in the image library, or by users.</a:t>
            </a:r>
          </a:p>
          <a:p>
            <a:pPr eaLnBrk="1" hangingPunct="1"/>
            <a:endParaRPr lang="en-US" smtClean="0">
              <a:latin typeface="Arial" pitchFamily="34" charset="0"/>
            </a:endParaRPr>
          </a:p>
          <a:p>
            <a:pPr eaLnBrk="1" hangingPunct="1"/>
            <a:endParaRPr lang="en-US" b="1"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1654C5-5436-45D5-89D7-9AE6277DC5F2}" type="slidenum">
              <a:rPr lang="en-US"/>
              <a:pPr/>
              <a:t>26</a:t>
            </a:fld>
            <a:endParaRPr lang="en-US"/>
          </a:p>
        </p:txBody>
      </p:sp>
      <p:sp>
        <p:nvSpPr>
          <p:cNvPr id="431106" name="Rectangle 2"/>
          <p:cNvSpPr>
            <a:spLocks noGrp="1" noRot="1" noChangeAspect="1" noChangeArrowheads="1" noTextEdit="1"/>
          </p:cNvSpPr>
          <p:nvPr>
            <p:ph type="sldImg"/>
          </p:nvPr>
        </p:nvSpPr>
        <p:spPr>
          <a:xfrm>
            <a:off x="1143000" y="687388"/>
            <a:ext cx="4572000" cy="3429000"/>
          </a:xfrm>
          <a:ln/>
        </p:spPr>
      </p:sp>
      <p:sp>
        <p:nvSpPr>
          <p:cNvPr id="431107" name="Rectangle 3"/>
          <p:cNvSpPr>
            <a:spLocks noGrp="1" noChangeArrowheads="1"/>
          </p:cNvSpPr>
          <p:nvPr>
            <p:ph type="body" idx="1"/>
          </p:nvPr>
        </p:nvSpPr>
        <p:spPr>
          <a:xfrm>
            <a:off x="686421" y="4344025"/>
            <a:ext cx="5485158" cy="4112926"/>
          </a:xfrm>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3000" y="685800"/>
            <a:ext cx="4572000" cy="3429000"/>
          </a:xfrm>
          <a:ln/>
        </p:spPr>
      </p:sp>
      <p:sp>
        <p:nvSpPr>
          <p:cNvPr id="53251"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BA558B75-8590-4F55-B1DB-CFE468FB5C41}" type="slidenum">
              <a:rPr lang="en-US" smtClean="0"/>
              <a:pPr>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7CA8EE-5B9E-40C3-9264-65AE3BE2CCCB}" type="slidenum">
              <a:rPr lang="en-US"/>
              <a:pPr/>
              <a:t>28</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a:xfrm>
            <a:off x="1147763" y="684213"/>
            <a:ext cx="4573587" cy="3430587"/>
          </a:xfrm>
          <a:ln w="12700" cap="flat" algn="ctr">
            <a:round/>
            <a:headEnd type="none" w="med" len="med"/>
            <a:tailEnd type="none" w="med" len="med"/>
          </a:ln>
        </p:spPr>
      </p:sp>
      <p:sp>
        <p:nvSpPr>
          <p:cNvPr id="93187"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8D884F7F-20CD-4A39-89E2-7A9FF3A2B57B}" type="slidenum">
              <a:rPr lang="en-US" smtClean="0">
                <a:latin typeface="Arial" pitchFamily="34" charset="0"/>
              </a:rPr>
              <a:pPr/>
              <a:t>3</a:t>
            </a:fld>
            <a:endParaRPr lang="en-US" smtClean="0">
              <a:latin typeface="Arial" pitchFamily="34" charset="0"/>
            </a:endParaRPr>
          </a:p>
        </p:txBody>
      </p:sp>
      <p:sp>
        <p:nvSpPr>
          <p:cNvPr id="80899" name="Rectangle 2"/>
          <p:cNvSpPr>
            <a:spLocks noGrp="1" noRot="1" noChangeAspect="1" noChangeArrowheads="1" noTextEdit="1"/>
          </p:cNvSpPr>
          <p:nvPr>
            <p:ph type="sldImg"/>
          </p:nvPr>
        </p:nvSpPr>
        <p:spPr>
          <a:xfrm>
            <a:off x="1143000" y="687388"/>
            <a:ext cx="4572000" cy="3429000"/>
          </a:xfrm>
          <a:ln/>
        </p:spPr>
      </p:sp>
      <p:sp>
        <p:nvSpPr>
          <p:cNvPr id="72708" name="Rectangle 3"/>
          <p:cNvSpPr>
            <a:spLocks noGrp="1" noChangeArrowheads="1"/>
          </p:cNvSpPr>
          <p:nvPr>
            <p:ph type="body" idx="1"/>
          </p:nvPr>
        </p:nvSpPr>
        <p:spPr>
          <a:xfrm>
            <a:off x="685800" y="4343400"/>
            <a:ext cx="5486400" cy="4800600"/>
          </a:xfrm>
          <a:ln/>
        </p:spPr>
        <p:txBody>
          <a:bodyPr>
            <a:normAutofit fontScale="85000" lnSpcReduction="20000"/>
          </a:bodyPr>
          <a:lstStyle/>
          <a:p>
            <a:pPr eaLnBrk="1" hangingPunct="1">
              <a:defRPr/>
            </a:pPr>
            <a:r>
              <a:rPr lang="en-US" sz="1100" b="1" dirty="0" smtClean="0"/>
              <a:t>Dynamic Systems Initiative</a:t>
            </a:r>
          </a:p>
          <a:p>
            <a:pPr eaLnBrk="1" hangingPunct="1">
              <a:defRPr/>
            </a:pPr>
            <a:r>
              <a:rPr lang="en-US" sz="1100" b="1" dirty="0" smtClean="0"/>
              <a:t> </a:t>
            </a:r>
            <a:r>
              <a:rPr lang="en-US" sz="1100" dirty="0" smtClean="0"/>
              <a:t>A dynamic system is Microsoft’s vision for what an agile business looks like—where IT works closely with business in order to meet the demands of a rapidly changing and adaptable environment. The Dynamic Systems Initiative (DSI) is Microsoft’s technology strategy for products and solutions that help businesses enhance the dynamic capability of its people, process, and IT infrastructure using technology. </a:t>
            </a:r>
          </a:p>
          <a:p>
            <a:pPr eaLnBrk="1" hangingPunct="1">
              <a:defRPr/>
            </a:pPr>
            <a:endParaRPr lang="en-US" sz="1100" dirty="0" smtClean="0"/>
          </a:p>
          <a:p>
            <a:pPr>
              <a:defRPr/>
            </a:pPr>
            <a:r>
              <a:rPr lang="en-US" sz="1100" b="1" dirty="0" smtClean="0"/>
              <a:t>People</a:t>
            </a:r>
          </a:p>
          <a:p>
            <a:pPr>
              <a:defRPr/>
            </a:pPr>
            <a:r>
              <a:rPr lang="en-US" sz="1100" dirty="0" smtClean="0"/>
              <a:t>For the CIO, it’s a journey. If you run your shop well, earn your stripes, then you get a seat at the table with the CEO. This is where IT drives business growth. You have to start somewhere—so start with us and our vision to enable infrastructure for the people-ready business: Dynamic Systems Initiative. We will help you get your IT shop fit, keep it fit, and give you the platform to innovate. </a:t>
            </a:r>
          </a:p>
          <a:p>
            <a:pPr>
              <a:defRPr/>
            </a:pPr>
            <a:endParaRPr lang="en-US" sz="1100" dirty="0" smtClean="0"/>
          </a:p>
          <a:p>
            <a:pPr>
              <a:defRPr/>
            </a:pPr>
            <a:r>
              <a:rPr lang="en-US" sz="1100" b="1" dirty="0" smtClean="0"/>
              <a:t>Process</a:t>
            </a:r>
          </a:p>
          <a:p>
            <a:pPr>
              <a:defRPr/>
            </a:pPr>
            <a:r>
              <a:rPr lang="en-US" sz="1100" dirty="0" smtClean="0"/>
              <a:t>Using the IT life </a:t>
            </a:r>
            <a:r>
              <a:rPr lang="en-US" sz="1100" dirty="0" err="1" smtClean="0"/>
              <a:t>cyle</a:t>
            </a:r>
            <a:r>
              <a:rPr lang="en-US" sz="1100" dirty="0" smtClean="0"/>
              <a:t>, DSI provides the process guidance that businesses need to be successful in the journey towards the dynamic system. Through a continuous cycle of process improvement, design processes are dedicated to planning and implementing enhancements to the IT environment. </a:t>
            </a:r>
          </a:p>
          <a:p>
            <a:pPr>
              <a:defRPr/>
            </a:pPr>
            <a:r>
              <a:rPr lang="en-US" sz="1100" dirty="0" smtClean="0"/>
              <a:t>By reducing incompatible or conflicting changes and streamlining release efforts, deployment processes help businesses manage changes to their IT infrastructure. By protecting IT infrastructure assets, operating processes provide ongoing maintenance, monitoring and control. And through the resolution of user and system-generated issues, processes and practices required to fully support efficient use of an IT infrastructure are instituted.</a:t>
            </a:r>
          </a:p>
          <a:p>
            <a:pPr>
              <a:defRPr/>
            </a:pPr>
            <a:endParaRPr lang="en-US" sz="1100" dirty="0" smtClean="0"/>
          </a:p>
          <a:p>
            <a:pPr>
              <a:defRPr/>
            </a:pPr>
            <a:r>
              <a:rPr lang="en-US" sz="1100" b="1" dirty="0" smtClean="0"/>
              <a:t>Technology</a:t>
            </a:r>
          </a:p>
          <a:p>
            <a:pPr>
              <a:defRPr/>
            </a:pPr>
            <a:r>
              <a:rPr lang="en-US" sz="1100" dirty="0" smtClean="0"/>
              <a:t>Microsoft’s blueprint for the Dynamic Systems Initiative has three parts: virtualized infrastructure, design for operations, and knowledge-driven management. </a:t>
            </a:r>
          </a:p>
          <a:p>
            <a:pPr>
              <a:defRPr/>
            </a:pPr>
            <a:r>
              <a:rPr lang="en-US" sz="1100" dirty="0" smtClean="0"/>
              <a:t>Virtualized Infrastructure</a:t>
            </a:r>
          </a:p>
          <a:p>
            <a:pPr>
              <a:defRPr/>
            </a:pPr>
            <a:r>
              <a:rPr lang="en-US" sz="1100" dirty="0" smtClean="0"/>
              <a:t>With infrastructure virtualization, businesses will attain greater flexibility and agility with the ability to draw upon resources, as needed, from a virtual service pool. Server consolidations, rapid provisioning, and live migrations will reduce incremental costs while providing a level of business readiness and scalability unattainable within a purely physical infrastructure.</a:t>
            </a:r>
          </a:p>
          <a:p>
            <a:pPr>
              <a:defRPr/>
            </a:pPr>
            <a:r>
              <a:rPr lang="en-US" sz="1100" dirty="0" smtClean="0"/>
              <a:t>Design for Operations</a:t>
            </a:r>
          </a:p>
          <a:p>
            <a:pPr>
              <a:defRPr/>
            </a:pPr>
            <a:r>
              <a:rPr lang="en-US" sz="1100" dirty="0" smtClean="0"/>
              <a:t>With design for operations, businesses will improve knowledge-sharing between application architects, IT managers, and information workers by embedding information about system structure, constraints, policies, and best practices in the IT infrastructure itself though the use of common software models.</a:t>
            </a:r>
          </a:p>
          <a:p>
            <a:pPr>
              <a:defRPr/>
            </a:pPr>
            <a:r>
              <a:rPr lang="en-US" sz="1100" dirty="0" smtClean="0"/>
              <a:t>Knowledge-driven Management</a:t>
            </a:r>
          </a:p>
          <a:p>
            <a:pPr>
              <a:defRPr/>
            </a:pPr>
            <a:r>
              <a:rPr lang="en-US" sz="1100" dirty="0" smtClean="0"/>
              <a:t>With knowledge-driven management, businesses will create systems that abide by best practices and maintain Service Level Agreements, detecting potential problems, self-diagnosing, and ultimately, self-healing. By comparing the actual state of systems to their desired states as defined in models, systems will automatically detect inconsistencies before they become problems, minimizing manual monitoring efforts, and preventing unnecessary downtime.</a:t>
            </a:r>
          </a:p>
          <a:p>
            <a:pPr>
              <a:defRPr/>
            </a:pPr>
            <a:endParaRPr lang="en-US" sz="1100" dirty="0" smtClean="0"/>
          </a:p>
          <a:p>
            <a:pPr>
              <a:defRPr/>
            </a:pPr>
            <a:endParaRPr lang="en-US" sz="1100" dirty="0" smtClean="0"/>
          </a:p>
          <a:p>
            <a:pPr eaLnBrk="1" hangingPunct="1">
              <a:defRPr/>
            </a:pPr>
            <a:endParaRPr lang="en-US" sz="1100" dirty="0" smtClean="0"/>
          </a:p>
          <a:p>
            <a:pPr eaLnBrk="1" hangingPunct="1">
              <a:defRPr/>
            </a:pPr>
            <a:endParaRPr lang="en-US" sz="1100" b="1"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spcBef>
                <a:spcPct val="0"/>
              </a:spcBef>
            </a:pPr>
            <a:endParaRPr lang="en-US" b="1" smtClean="0"/>
          </a:p>
        </p:txBody>
      </p:sp>
      <p:sp>
        <p:nvSpPr>
          <p:cNvPr id="41988" name="Slide Number Placeholder 3"/>
          <p:cNvSpPr>
            <a:spLocks noGrp="1"/>
          </p:cNvSpPr>
          <p:nvPr>
            <p:ph type="sldNum" sz="quarter" idx="5"/>
          </p:nvPr>
        </p:nvSpPr>
        <p:spPr>
          <a:noFill/>
        </p:spPr>
        <p:txBody>
          <a:bodyPr/>
          <a:lstStyle/>
          <a:p>
            <a:fld id="{A908825D-6DFC-4461-826D-EC75274930FC}" type="slidenum">
              <a:rPr lang="en-US" smtClean="0">
                <a:cs typeface="Arial" charset="0"/>
              </a:rPr>
              <a:pPr/>
              <a:t>31</a:t>
            </a:fld>
            <a:endParaRPr lang="en-US" smtClean="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6800"/>
          <p:cNvSpPr>
            <a:spLocks noGrp="1" noRot="1" noChangeAspect="1" noChangeArrowheads="1" noTextEdit="1"/>
          </p:cNvSpPr>
          <p:nvPr>
            <p:ph type="sldImg"/>
          </p:nvPr>
        </p:nvSpPr>
        <p:spPr>
          <a:ln cap="flat">
            <a:headEnd type="none" w="med" len="med"/>
            <a:tailEnd type="none" w="med" len="med"/>
          </a:ln>
        </p:spPr>
      </p:sp>
      <p:sp>
        <p:nvSpPr>
          <p:cNvPr id="43011" name="Rectangle 76801"/>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lnSpc>
                <a:spcPct val="80000"/>
              </a:lnSpc>
            </a:pPr>
            <a:endParaRPr lang="en-US" sz="800" smtClean="0"/>
          </a:p>
        </p:txBody>
      </p:sp>
      <p:sp>
        <p:nvSpPr>
          <p:cNvPr id="4" name="Header Placeholder 3"/>
          <p:cNvSpPr>
            <a:spLocks noGrp="1"/>
          </p:cNvSpPr>
          <p:nvPr>
            <p:ph type="hdr" sz="quarter" idx="4294967295"/>
          </p:nvPr>
        </p:nvSpPr>
        <p:spPr>
          <a:xfrm>
            <a:off x="0" y="0"/>
            <a:ext cx="2971800" cy="456963"/>
          </a:xfrm>
          <a:prstGeom prst="rect">
            <a:avLst/>
          </a:prstGeom>
        </p:spPr>
        <p:txBody>
          <a:bodyPr/>
          <a:lstStyle/>
          <a:p>
            <a:pPr>
              <a:spcBef>
                <a:spcPct val="20000"/>
              </a:spcBef>
              <a:buClr>
                <a:srgbClr val="FFCC00"/>
              </a:buClr>
              <a:buFontTx/>
              <a:buChar char="•"/>
              <a:defRPr/>
            </a:pPr>
            <a:endParaRPr lang="en-US" dirty="0">
              <a:effectLst>
                <a:outerShdw blurRad="38100" dist="38100" dir="2700000" algn="tl">
                  <a:srgbClr val="000000">
                    <a:alpha val="43137"/>
                  </a:srgbClr>
                </a:outerShdw>
              </a:effectLst>
              <a:cs typeface="+mn-cs"/>
            </a:endParaRPr>
          </a:p>
        </p:txBody>
      </p:sp>
      <p:sp>
        <p:nvSpPr>
          <p:cNvPr id="5" name="Date Placeholder 4"/>
          <p:cNvSpPr>
            <a:spLocks noGrp="1"/>
          </p:cNvSpPr>
          <p:nvPr>
            <p:ph type="dt" sz="quarter" idx="4294967295"/>
          </p:nvPr>
        </p:nvSpPr>
        <p:spPr>
          <a:xfrm>
            <a:off x="3884613" y="0"/>
            <a:ext cx="2971800" cy="456963"/>
          </a:xfrm>
          <a:prstGeom prst="rect">
            <a:avLst/>
          </a:prstGeom>
        </p:spPr>
        <p:txBody>
          <a:bodyPr/>
          <a:lstStyle/>
          <a:p>
            <a:pPr>
              <a:spcBef>
                <a:spcPct val="20000"/>
              </a:spcBef>
              <a:buClr>
                <a:srgbClr val="FFCC00"/>
              </a:buClr>
              <a:buFontTx/>
              <a:buChar char="•"/>
              <a:defRPr/>
            </a:pPr>
            <a:fld id="{81331B57-0BE5-4F82-AA58-76F53EFF3ADA}" type="datetime8">
              <a:rPr lang="en-US">
                <a:effectLst>
                  <a:outerShdw blurRad="38100" dist="38100" dir="2700000" algn="tl">
                    <a:srgbClr val="000000">
                      <a:alpha val="43137"/>
                    </a:srgbClr>
                  </a:outerShdw>
                </a:effectLst>
                <a:cs typeface="+mn-cs"/>
              </a:rPr>
              <a:pPr>
                <a:spcBef>
                  <a:spcPct val="20000"/>
                </a:spcBef>
                <a:buClr>
                  <a:srgbClr val="FFCC00"/>
                </a:buClr>
                <a:buFontTx/>
                <a:buChar char="•"/>
                <a:defRPr/>
              </a:pPr>
              <a:t>10/30/2007 11:29 AM</a:t>
            </a:fld>
            <a:endParaRPr lang="en-US">
              <a:effectLst>
                <a:outerShdw blurRad="38100" dist="38100" dir="2700000" algn="tl">
                  <a:srgbClr val="000000">
                    <a:alpha val="43137"/>
                  </a:srgbClr>
                </a:outerShdw>
              </a:effectLst>
              <a:cs typeface="+mn-cs"/>
            </a:endParaRPr>
          </a:p>
        </p:txBody>
      </p:sp>
      <p:sp>
        <p:nvSpPr>
          <p:cNvPr id="6" name="Footer Placeholder 5"/>
          <p:cNvSpPr>
            <a:spLocks noGrp="1"/>
          </p:cNvSpPr>
          <p:nvPr>
            <p:ph type="ftr" sz="quarter" idx="4294967295"/>
          </p:nvPr>
        </p:nvSpPr>
        <p:spPr>
          <a:xfrm>
            <a:off x="0" y="8685457"/>
            <a:ext cx="2971800" cy="456962"/>
          </a:xfrm>
          <a:prstGeom prst="rect">
            <a:avLst/>
          </a:prstGeom>
        </p:spPr>
        <p:txBody>
          <a:bodyPr/>
          <a:lstStyle/>
          <a:p>
            <a:pPr>
              <a:spcBef>
                <a:spcPct val="20000"/>
              </a:spcBef>
              <a:buClr>
                <a:srgbClr val="FFCC00"/>
              </a:buClr>
              <a:buFontTx/>
              <a:buChar char="•"/>
              <a:defRPr/>
            </a:pPr>
            <a:r>
              <a:rPr lang="en-US" sz="800">
                <a:effectLst>
                  <a:outerShdw blurRad="38100" dist="38100" dir="2700000" algn="tl">
                    <a:srgbClr val="000000">
                      <a:alpha val="43137"/>
                    </a:srgbClr>
                  </a:outerShdw>
                </a:effectLst>
                <a:cs typeface="+mn-cs"/>
              </a:rPr>
              <a:t>MICROSOFT CONFIDENTIAL</a:t>
            </a:r>
          </a:p>
          <a:p>
            <a:pPr>
              <a:spcBef>
                <a:spcPct val="20000"/>
              </a:spcBef>
              <a:buClr>
                <a:srgbClr val="FFCC00"/>
              </a:buClr>
              <a:buFontTx/>
              <a:buChar char="•"/>
              <a:defRPr/>
            </a:pPr>
            <a:r>
              <a:rPr lang="en-US">
                <a:effectLst>
                  <a:outerShdw blurRad="38100" dist="38100" dir="2700000" algn="tl">
                    <a:srgbClr val="000000">
                      <a:alpha val="43137"/>
                    </a:srgbClr>
                  </a:outerShdw>
                </a:effectLst>
                <a:cs typeface="+mn-cs"/>
              </a:rPr>
              <a:t>© 2006 Microsoft Corporation. All rights reserved. Microsoft, Windows, Windows Vista and other product names are or may be registered trademarks and/or trademarks in the U.S. and/or other countries.</a:t>
            </a:r>
          </a:p>
          <a:p>
            <a:pPr>
              <a:spcBef>
                <a:spcPct val="20000"/>
              </a:spcBef>
              <a:buClr>
                <a:srgbClr val="FFCC00"/>
              </a:buClr>
              <a:buFontTx/>
              <a:buChar char="•"/>
              <a:defRPr/>
            </a:pPr>
            <a:r>
              <a:rPr lang="en-US">
                <a:effectLst>
                  <a:outerShdw blurRad="38100" dist="38100" dir="2700000" algn="tl">
                    <a:srgbClr val="000000">
                      <a:alpha val="43137"/>
                    </a:srgbClr>
                  </a:outerShdw>
                </a:effectLst>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effectLst>
                  <a:outerShdw blurRad="38100" dist="38100" dir="2700000" algn="tl">
                    <a:srgbClr val="000000">
                      <a:alpha val="43137"/>
                    </a:srgbClr>
                  </a:outerShdw>
                </a:effectLst>
                <a:cs typeface="+mn-cs"/>
              </a:rPr>
            </a:br>
            <a:r>
              <a:rPr lang="en-US">
                <a:effectLst>
                  <a:outerShdw blurRad="38100" dist="38100" dir="2700000" algn="tl">
                    <a:srgbClr val="000000">
                      <a:alpha val="43137"/>
                    </a:srgbClr>
                  </a:outerShdw>
                </a:effectLst>
                <a:cs typeface="+mn-cs"/>
              </a:rPr>
              <a:t>MICROSOFT MAKES NO WARRANTIES, EXPRESS, IMPLIED OR STATUTORY, AS TO THE INFORMATION IN THIS PRESENTATION.</a:t>
            </a:r>
            <a:endParaRPr lang="en-US" dirty="0">
              <a:effectLst>
                <a:outerShdw blurRad="38100" dist="38100" dir="2700000" algn="tl">
                  <a:srgbClr val="000000">
                    <a:alpha val="43137"/>
                  </a:srgbClr>
                </a:outerShdw>
              </a:effectLst>
              <a:cs typeface="+mn-cs"/>
            </a:endParaRPr>
          </a:p>
        </p:txBody>
      </p:sp>
      <p:sp>
        <p:nvSpPr>
          <p:cNvPr id="44039" name="Slide Number Placeholder 6"/>
          <p:cNvSpPr>
            <a:spLocks noGrp="1"/>
          </p:cNvSpPr>
          <p:nvPr>
            <p:ph type="sldNum" sz="quarter" idx="5"/>
          </p:nvPr>
        </p:nvSpPr>
        <p:spPr>
          <a:noFill/>
        </p:spPr>
        <p:txBody>
          <a:bodyPr/>
          <a:lstStyle/>
          <a:p>
            <a:fld id="{481FBBA8-FCC2-4AB0-971A-69357C993E2E}" type="slidenum">
              <a:rPr lang="en-US" smtClean="0">
                <a:cs typeface="Arial" charset="0"/>
              </a:rPr>
              <a:pPr/>
              <a:t>36</a:t>
            </a:fld>
            <a:endParaRPr lang="en-US" smtClean="0">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lnSpc>
                <a:spcPct val="80000"/>
              </a:lnSpc>
            </a:pPr>
            <a:endParaRPr lang="en-US" sz="900" smtClean="0"/>
          </a:p>
        </p:txBody>
      </p:sp>
      <p:sp>
        <p:nvSpPr>
          <p:cNvPr id="4" name="Header Placeholder 3"/>
          <p:cNvSpPr>
            <a:spLocks noGrp="1"/>
          </p:cNvSpPr>
          <p:nvPr>
            <p:ph type="hdr" sz="quarter" idx="4294967295"/>
          </p:nvPr>
        </p:nvSpPr>
        <p:spPr>
          <a:xfrm>
            <a:off x="0" y="0"/>
            <a:ext cx="2971800" cy="456963"/>
          </a:xfrm>
          <a:prstGeom prst="rect">
            <a:avLst/>
          </a:prstGeom>
        </p:spPr>
        <p:txBody>
          <a:bodyPr/>
          <a:lstStyle/>
          <a:p>
            <a:pPr>
              <a:spcBef>
                <a:spcPct val="20000"/>
              </a:spcBef>
              <a:buClr>
                <a:srgbClr val="FFCC00"/>
              </a:buClr>
              <a:buFontTx/>
              <a:buChar char="•"/>
              <a:defRPr/>
            </a:pPr>
            <a:endParaRPr lang="en-US" dirty="0">
              <a:effectLst>
                <a:outerShdw blurRad="38100" dist="38100" dir="2700000" algn="tl">
                  <a:srgbClr val="000000">
                    <a:alpha val="43137"/>
                  </a:srgbClr>
                </a:outerShdw>
              </a:effectLst>
              <a:cs typeface="+mn-cs"/>
            </a:endParaRPr>
          </a:p>
        </p:txBody>
      </p:sp>
      <p:sp>
        <p:nvSpPr>
          <p:cNvPr id="5" name="Date Placeholder 4"/>
          <p:cNvSpPr>
            <a:spLocks noGrp="1"/>
          </p:cNvSpPr>
          <p:nvPr>
            <p:ph type="dt" sz="quarter" idx="4294967295"/>
          </p:nvPr>
        </p:nvSpPr>
        <p:spPr>
          <a:xfrm>
            <a:off x="3884613" y="0"/>
            <a:ext cx="2971800" cy="456963"/>
          </a:xfrm>
          <a:prstGeom prst="rect">
            <a:avLst/>
          </a:prstGeom>
        </p:spPr>
        <p:txBody>
          <a:bodyPr/>
          <a:lstStyle/>
          <a:p>
            <a:pPr>
              <a:spcBef>
                <a:spcPct val="20000"/>
              </a:spcBef>
              <a:buClr>
                <a:srgbClr val="FFCC00"/>
              </a:buClr>
              <a:buFontTx/>
              <a:buChar char="•"/>
              <a:defRPr/>
            </a:pPr>
            <a:fld id="{81331B57-0BE5-4F82-AA58-76F53EFF3ADA}" type="datetime8">
              <a:rPr lang="en-US">
                <a:effectLst>
                  <a:outerShdw blurRad="38100" dist="38100" dir="2700000" algn="tl">
                    <a:srgbClr val="000000">
                      <a:alpha val="43137"/>
                    </a:srgbClr>
                  </a:outerShdw>
                </a:effectLst>
                <a:cs typeface="+mn-cs"/>
              </a:rPr>
              <a:pPr>
                <a:spcBef>
                  <a:spcPct val="20000"/>
                </a:spcBef>
                <a:buClr>
                  <a:srgbClr val="FFCC00"/>
                </a:buClr>
                <a:buFontTx/>
                <a:buChar char="•"/>
                <a:defRPr/>
              </a:pPr>
              <a:t>10/30/2007 11:29 AM</a:t>
            </a:fld>
            <a:endParaRPr lang="en-US">
              <a:effectLst>
                <a:outerShdw blurRad="38100" dist="38100" dir="2700000" algn="tl">
                  <a:srgbClr val="000000">
                    <a:alpha val="43137"/>
                  </a:srgbClr>
                </a:outerShdw>
              </a:effectLst>
              <a:cs typeface="+mn-cs"/>
            </a:endParaRPr>
          </a:p>
        </p:txBody>
      </p:sp>
      <p:sp>
        <p:nvSpPr>
          <p:cNvPr id="6" name="Footer Placeholder 5"/>
          <p:cNvSpPr>
            <a:spLocks noGrp="1"/>
          </p:cNvSpPr>
          <p:nvPr>
            <p:ph type="ftr" sz="quarter" idx="4294967295"/>
          </p:nvPr>
        </p:nvSpPr>
        <p:spPr>
          <a:xfrm>
            <a:off x="0" y="8685457"/>
            <a:ext cx="2971800" cy="456962"/>
          </a:xfrm>
          <a:prstGeom prst="rect">
            <a:avLst/>
          </a:prstGeom>
        </p:spPr>
        <p:txBody>
          <a:bodyPr/>
          <a:lstStyle/>
          <a:p>
            <a:pPr>
              <a:spcBef>
                <a:spcPct val="20000"/>
              </a:spcBef>
              <a:buClr>
                <a:srgbClr val="FFCC00"/>
              </a:buClr>
              <a:buFontTx/>
              <a:buChar char="•"/>
              <a:defRPr/>
            </a:pPr>
            <a:r>
              <a:rPr lang="en-US" sz="800">
                <a:effectLst>
                  <a:outerShdw blurRad="38100" dist="38100" dir="2700000" algn="tl">
                    <a:srgbClr val="000000">
                      <a:alpha val="43137"/>
                    </a:srgbClr>
                  </a:outerShdw>
                </a:effectLst>
                <a:cs typeface="+mn-cs"/>
              </a:rPr>
              <a:t>MICROSOFT CONFIDENTIAL</a:t>
            </a:r>
          </a:p>
          <a:p>
            <a:pPr>
              <a:spcBef>
                <a:spcPct val="20000"/>
              </a:spcBef>
              <a:buClr>
                <a:srgbClr val="FFCC00"/>
              </a:buClr>
              <a:buFontTx/>
              <a:buChar char="•"/>
              <a:defRPr/>
            </a:pPr>
            <a:r>
              <a:rPr lang="en-US">
                <a:effectLst>
                  <a:outerShdw blurRad="38100" dist="38100" dir="2700000" algn="tl">
                    <a:srgbClr val="000000">
                      <a:alpha val="43137"/>
                    </a:srgbClr>
                  </a:outerShdw>
                </a:effectLst>
                <a:cs typeface="+mn-cs"/>
              </a:rPr>
              <a:t>© 2006 Microsoft Corporation. All rights reserved. Microsoft, Windows, Windows Vista and other product names are or may be registered trademarks and/or trademarks in the U.S. and/or other countries.</a:t>
            </a:r>
          </a:p>
          <a:p>
            <a:pPr>
              <a:spcBef>
                <a:spcPct val="20000"/>
              </a:spcBef>
              <a:buClr>
                <a:srgbClr val="FFCC00"/>
              </a:buClr>
              <a:buFontTx/>
              <a:buChar char="•"/>
              <a:defRPr/>
            </a:pPr>
            <a:r>
              <a:rPr lang="en-US">
                <a:effectLst>
                  <a:outerShdw blurRad="38100" dist="38100" dir="2700000" algn="tl">
                    <a:srgbClr val="000000">
                      <a:alpha val="43137"/>
                    </a:srgbClr>
                  </a:outerShdw>
                </a:effectLst>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effectLst>
                  <a:outerShdw blurRad="38100" dist="38100" dir="2700000" algn="tl">
                    <a:srgbClr val="000000">
                      <a:alpha val="43137"/>
                    </a:srgbClr>
                  </a:outerShdw>
                </a:effectLst>
                <a:cs typeface="+mn-cs"/>
              </a:rPr>
            </a:br>
            <a:r>
              <a:rPr lang="en-US">
                <a:effectLst>
                  <a:outerShdw blurRad="38100" dist="38100" dir="2700000" algn="tl">
                    <a:srgbClr val="000000">
                      <a:alpha val="43137"/>
                    </a:srgbClr>
                  </a:outerShdw>
                </a:effectLst>
                <a:cs typeface="+mn-cs"/>
              </a:rPr>
              <a:t>MICROSOFT MAKES NO WARRANTIES, EXPRESS, IMPLIED OR STATUTORY, AS TO THE INFORMATION IN THIS PRESENTATION.</a:t>
            </a:r>
            <a:endParaRPr lang="en-US" dirty="0">
              <a:effectLst>
                <a:outerShdw blurRad="38100" dist="38100" dir="2700000" algn="tl">
                  <a:srgbClr val="000000">
                    <a:alpha val="43137"/>
                  </a:srgbClr>
                </a:outerShdw>
              </a:effectLst>
              <a:cs typeface="+mn-cs"/>
            </a:endParaRPr>
          </a:p>
        </p:txBody>
      </p:sp>
      <p:sp>
        <p:nvSpPr>
          <p:cNvPr id="45063" name="Slide Number Placeholder 6"/>
          <p:cNvSpPr>
            <a:spLocks noGrp="1"/>
          </p:cNvSpPr>
          <p:nvPr>
            <p:ph type="sldNum" sz="quarter" idx="5"/>
          </p:nvPr>
        </p:nvSpPr>
        <p:spPr>
          <a:noFill/>
        </p:spPr>
        <p:txBody>
          <a:bodyPr/>
          <a:lstStyle/>
          <a:p>
            <a:fld id="{33919D2C-8489-4D24-90E4-78D8775F92AC}" type="slidenum">
              <a:rPr lang="en-US" smtClean="0">
                <a:cs typeface="Arial" charset="0"/>
              </a:rPr>
              <a:pPr/>
              <a:t>37</a:t>
            </a:fld>
            <a:endParaRPr lang="en-US" smtClean="0">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eaLnBrk="1" hangingPunct="1">
              <a:lnSpc>
                <a:spcPct val="80000"/>
              </a:lnSpc>
            </a:pPr>
            <a:endParaRPr lang="en-US" sz="800" smtClean="0"/>
          </a:p>
        </p:txBody>
      </p:sp>
      <p:sp>
        <p:nvSpPr>
          <p:cNvPr id="4" name="Header Placeholder 3"/>
          <p:cNvSpPr>
            <a:spLocks noGrp="1"/>
          </p:cNvSpPr>
          <p:nvPr>
            <p:ph type="hdr" sz="quarter" idx="4294967295"/>
          </p:nvPr>
        </p:nvSpPr>
        <p:spPr>
          <a:xfrm>
            <a:off x="0" y="0"/>
            <a:ext cx="2971800" cy="456963"/>
          </a:xfrm>
          <a:prstGeom prst="rect">
            <a:avLst/>
          </a:prstGeom>
        </p:spPr>
        <p:txBody>
          <a:bodyPr/>
          <a:lstStyle/>
          <a:p>
            <a:pPr>
              <a:spcBef>
                <a:spcPct val="20000"/>
              </a:spcBef>
              <a:buClr>
                <a:srgbClr val="FFCC00"/>
              </a:buClr>
              <a:buFontTx/>
              <a:buChar char="•"/>
              <a:defRPr/>
            </a:pPr>
            <a:endParaRPr lang="en-US" dirty="0">
              <a:effectLst>
                <a:outerShdw blurRad="38100" dist="38100" dir="2700000" algn="tl">
                  <a:srgbClr val="000000">
                    <a:alpha val="43137"/>
                  </a:srgbClr>
                </a:outerShdw>
              </a:effectLst>
              <a:cs typeface="+mn-cs"/>
            </a:endParaRPr>
          </a:p>
        </p:txBody>
      </p:sp>
      <p:sp>
        <p:nvSpPr>
          <p:cNvPr id="5" name="Date Placeholder 4"/>
          <p:cNvSpPr>
            <a:spLocks noGrp="1"/>
          </p:cNvSpPr>
          <p:nvPr>
            <p:ph type="dt" sz="quarter" idx="4294967295"/>
          </p:nvPr>
        </p:nvSpPr>
        <p:spPr>
          <a:xfrm>
            <a:off x="3884613" y="0"/>
            <a:ext cx="2971800" cy="456963"/>
          </a:xfrm>
          <a:prstGeom prst="rect">
            <a:avLst/>
          </a:prstGeom>
        </p:spPr>
        <p:txBody>
          <a:bodyPr/>
          <a:lstStyle/>
          <a:p>
            <a:pPr>
              <a:spcBef>
                <a:spcPct val="20000"/>
              </a:spcBef>
              <a:buClr>
                <a:srgbClr val="FFCC00"/>
              </a:buClr>
              <a:buFontTx/>
              <a:buChar char="•"/>
              <a:defRPr/>
            </a:pPr>
            <a:fld id="{81331B57-0BE5-4F82-AA58-76F53EFF3ADA}" type="datetime8">
              <a:rPr lang="en-US">
                <a:effectLst>
                  <a:outerShdw blurRad="38100" dist="38100" dir="2700000" algn="tl">
                    <a:srgbClr val="000000">
                      <a:alpha val="43137"/>
                    </a:srgbClr>
                  </a:outerShdw>
                </a:effectLst>
                <a:cs typeface="+mn-cs"/>
              </a:rPr>
              <a:pPr>
                <a:spcBef>
                  <a:spcPct val="20000"/>
                </a:spcBef>
                <a:buClr>
                  <a:srgbClr val="FFCC00"/>
                </a:buClr>
                <a:buFontTx/>
                <a:buChar char="•"/>
                <a:defRPr/>
              </a:pPr>
              <a:t>10/30/2007 11:29 AM</a:t>
            </a:fld>
            <a:endParaRPr lang="en-US">
              <a:effectLst>
                <a:outerShdw blurRad="38100" dist="38100" dir="2700000" algn="tl">
                  <a:srgbClr val="000000">
                    <a:alpha val="43137"/>
                  </a:srgbClr>
                </a:outerShdw>
              </a:effectLst>
              <a:cs typeface="+mn-cs"/>
            </a:endParaRPr>
          </a:p>
        </p:txBody>
      </p:sp>
      <p:sp>
        <p:nvSpPr>
          <p:cNvPr id="6" name="Footer Placeholder 5"/>
          <p:cNvSpPr>
            <a:spLocks noGrp="1"/>
          </p:cNvSpPr>
          <p:nvPr>
            <p:ph type="ftr" sz="quarter" idx="4294967295"/>
          </p:nvPr>
        </p:nvSpPr>
        <p:spPr>
          <a:xfrm>
            <a:off x="0" y="8685457"/>
            <a:ext cx="2971800" cy="456962"/>
          </a:xfrm>
          <a:prstGeom prst="rect">
            <a:avLst/>
          </a:prstGeom>
        </p:spPr>
        <p:txBody>
          <a:bodyPr/>
          <a:lstStyle/>
          <a:p>
            <a:pPr>
              <a:spcBef>
                <a:spcPct val="20000"/>
              </a:spcBef>
              <a:buClr>
                <a:srgbClr val="FFCC00"/>
              </a:buClr>
              <a:buFontTx/>
              <a:buChar char="•"/>
              <a:defRPr/>
            </a:pPr>
            <a:r>
              <a:rPr lang="en-US" sz="800">
                <a:effectLst>
                  <a:outerShdw blurRad="38100" dist="38100" dir="2700000" algn="tl">
                    <a:srgbClr val="000000">
                      <a:alpha val="43137"/>
                    </a:srgbClr>
                  </a:outerShdw>
                </a:effectLst>
                <a:cs typeface="+mn-cs"/>
              </a:rPr>
              <a:t>MICROSOFT CONFIDENTIAL</a:t>
            </a:r>
          </a:p>
          <a:p>
            <a:pPr>
              <a:spcBef>
                <a:spcPct val="20000"/>
              </a:spcBef>
              <a:buClr>
                <a:srgbClr val="FFCC00"/>
              </a:buClr>
              <a:buFontTx/>
              <a:buChar char="•"/>
              <a:defRPr/>
            </a:pPr>
            <a:r>
              <a:rPr lang="en-US">
                <a:effectLst>
                  <a:outerShdw blurRad="38100" dist="38100" dir="2700000" algn="tl">
                    <a:srgbClr val="000000">
                      <a:alpha val="43137"/>
                    </a:srgbClr>
                  </a:outerShdw>
                </a:effectLst>
                <a:cs typeface="+mn-cs"/>
              </a:rPr>
              <a:t>© 2006 Microsoft Corporation. All rights reserved. Microsoft, Windows, Windows Vista and other product names are or may be registered trademarks and/or trademarks in the U.S. and/or other countries.</a:t>
            </a:r>
          </a:p>
          <a:p>
            <a:pPr>
              <a:spcBef>
                <a:spcPct val="20000"/>
              </a:spcBef>
              <a:buClr>
                <a:srgbClr val="FFCC00"/>
              </a:buClr>
              <a:buFontTx/>
              <a:buChar char="•"/>
              <a:defRPr/>
            </a:pPr>
            <a:r>
              <a:rPr lang="en-US">
                <a:effectLst>
                  <a:outerShdw blurRad="38100" dist="38100" dir="2700000" algn="tl">
                    <a:srgbClr val="000000">
                      <a:alpha val="43137"/>
                    </a:srgbClr>
                  </a:outerShdw>
                </a:effectLst>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effectLst>
                  <a:outerShdw blurRad="38100" dist="38100" dir="2700000" algn="tl">
                    <a:srgbClr val="000000">
                      <a:alpha val="43137"/>
                    </a:srgbClr>
                  </a:outerShdw>
                </a:effectLst>
                <a:cs typeface="+mn-cs"/>
              </a:rPr>
            </a:br>
            <a:r>
              <a:rPr lang="en-US">
                <a:effectLst>
                  <a:outerShdw blurRad="38100" dist="38100" dir="2700000" algn="tl">
                    <a:srgbClr val="000000">
                      <a:alpha val="43137"/>
                    </a:srgbClr>
                  </a:outerShdw>
                </a:effectLst>
                <a:cs typeface="+mn-cs"/>
              </a:rPr>
              <a:t>MICROSOFT MAKES NO WARRANTIES, EXPRESS, IMPLIED OR STATUTORY, AS TO THE INFORMATION IN THIS PRESENTATION.</a:t>
            </a:r>
            <a:endParaRPr lang="en-US" dirty="0">
              <a:effectLst>
                <a:outerShdw blurRad="38100" dist="38100" dir="2700000" algn="tl">
                  <a:srgbClr val="000000">
                    <a:alpha val="43137"/>
                  </a:srgbClr>
                </a:outerShdw>
              </a:effectLst>
              <a:cs typeface="+mn-cs"/>
            </a:endParaRPr>
          </a:p>
        </p:txBody>
      </p:sp>
      <p:sp>
        <p:nvSpPr>
          <p:cNvPr id="46087" name="Slide Number Placeholder 6"/>
          <p:cNvSpPr>
            <a:spLocks noGrp="1"/>
          </p:cNvSpPr>
          <p:nvPr>
            <p:ph type="sldNum" sz="quarter" idx="5"/>
          </p:nvPr>
        </p:nvSpPr>
        <p:spPr>
          <a:noFill/>
        </p:spPr>
        <p:txBody>
          <a:bodyPr/>
          <a:lstStyle/>
          <a:p>
            <a:fld id="{0125B70C-3F3E-4E1C-90EA-340B019CC21B}" type="slidenum">
              <a:rPr lang="en-US" smtClean="0">
                <a:cs typeface="Arial" charset="0"/>
              </a:rPr>
              <a:pPr/>
              <a:t>38</a:t>
            </a:fld>
            <a:endParaRPr lang="en-US" smtClean="0">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xfrm>
            <a:off x="914400" y="4343520"/>
            <a:ext cx="5029200" cy="4114246"/>
          </a:xfrm>
          <a:noFill/>
          <a:ln/>
        </p:spPr>
        <p:txBody>
          <a:bodyPr/>
          <a:lstStyle/>
          <a:p>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hape 41985"/>
          <p:cNvSpPr txBox="1">
            <a:spLocks noGrp="1" noChangeArrowheads="1"/>
          </p:cNvSpPr>
          <p:nvPr/>
        </p:nvSpPr>
        <p:spPr bwMode="auto">
          <a:xfrm>
            <a:off x="3884613" y="0"/>
            <a:ext cx="2971800" cy="457200"/>
          </a:xfrm>
          <a:prstGeom prst="rect">
            <a:avLst/>
          </a:prstGeom>
          <a:noFill/>
          <a:ln w="9525" algn="ctr">
            <a:noFill/>
            <a:miter lim="800000"/>
            <a:headEnd/>
            <a:tailEnd/>
          </a:ln>
        </p:spPr>
        <p:txBody>
          <a:bodyPr lIns="91430" tIns="45716" rIns="91430" bIns="45716"/>
          <a:lstStyle/>
          <a:p>
            <a:pPr algn="r"/>
            <a:fld id="{4C7B6737-13A1-405B-9763-57B9CDAABD40}" type="datetime8">
              <a:rPr lang="en-US" sz="1200"/>
              <a:pPr algn="r"/>
              <a:t>10/30/2007 11:28 AM</a:t>
            </a:fld>
            <a:endParaRPr lang="en-US" sz="1200" dirty="0"/>
          </a:p>
        </p:txBody>
      </p:sp>
      <p:sp>
        <p:nvSpPr>
          <p:cNvPr id="21507" name="Shape 41986"/>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0" tIns="45716" rIns="91430" bIns="45716" anchor="b"/>
          <a:lstStyle/>
          <a:p>
            <a:pPr algn="r"/>
            <a:fld id="{1F7C9621-4A4B-4F6B-B625-DFA116C774DB}" type="slidenum">
              <a:rPr lang="en-US" sz="1200"/>
              <a:pPr algn="r"/>
              <a:t>5</a:t>
            </a:fld>
            <a:endParaRPr lang="en-US" sz="1200" dirty="0"/>
          </a:p>
        </p:txBody>
      </p:sp>
      <p:sp>
        <p:nvSpPr>
          <p:cNvPr id="21508" name="Shape 41987"/>
          <p:cNvSpPr txBox="1">
            <a:spLocks noGrp="1" noChangeArrowheads="1"/>
          </p:cNvSpPr>
          <p:nvPr/>
        </p:nvSpPr>
        <p:spPr bwMode="auto">
          <a:xfrm>
            <a:off x="0" y="8685213"/>
            <a:ext cx="2971800" cy="457200"/>
          </a:xfrm>
          <a:prstGeom prst="rect">
            <a:avLst/>
          </a:prstGeom>
          <a:noFill/>
          <a:ln w="9525" algn="ctr">
            <a:noFill/>
            <a:miter lim="800000"/>
            <a:headEnd/>
            <a:tailEnd/>
          </a:ln>
        </p:spPr>
        <p:txBody>
          <a:bodyPr lIns="91430" tIns="45716" rIns="91430" bIns="45716" anchor="b"/>
          <a:lstStyle/>
          <a:p>
            <a:pPr eaLnBrk="0" hangingPunct="0"/>
            <a:r>
              <a:rPr lang="en-US" sz="1200" dirty="0">
                <a:cs typeface="Arial" charset="0"/>
              </a:rPr>
              <a:t>© 2006 Microsoft Corporation. All rights reserved.</a:t>
            </a:r>
            <a:endParaRPr lang="en-US" sz="1200" dirty="0"/>
          </a:p>
          <a:p>
            <a:pPr eaLnBrk="0" hangingPunct="0"/>
            <a:r>
              <a:rPr lang="en-US" sz="1200" dirty="0">
                <a:cs typeface="Arial" charset="0"/>
              </a:rPr>
              <a:t>This presentation is for informational purposes only. Microsoft makes no warranties, express or implied, in this summary.</a:t>
            </a:r>
          </a:p>
        </p:txBody>
      </p:sp>
      <p:sp>
        <p:nvSpPr>
          <p:cNvPr id="21509" name="Shape 41988"/>
          <p:cNvSpPr txBox="1">
            <a:spLocks noGrp="1" noChangeArrowheads="1"/>
          </p:cNvSpPr>
          <p:nvPr/>
        </p:nvSpPr>
        <p:spPr bwMode="auto">
          <a:xfrm>
            <a:off x="0" y="0"/>
            <a:ext cx="2971800" cy="457200"/>
          </a:xfrm>
          <a:prstGeom prst="rect">
            <a:avLst/>
          </a:prstGeom>
          <a:noFill/>
          <a:ln w="9525" algn="ctr">
            <a:noFill/>
            <a:miter lim="800000"/>
            <a:headEnd/>
            <a:tailEnd/>
          </a:ln>
        </p:spPr>
        <p:txBody>
          <a:bodyPr lIns="91430" tIns="45716" rIns="91430" bIns="45716"/>
          <a:lstStyle/>
          <a:p>
            <a:r>
              <a:rPr lang="en-US" sz="1200" dirty="0"/>
              <a:t>MGX 2006</a:t>
            </a:r>
          </a:p>
        </p:txBody>
      </p:sp>
      <p:sp>
        <p:nvSpPr>
          <p:cNvPr id="21510" name="TextBox 41989"/>
          <p:cNvSpPr txBox="1">
            <a:spLocks noGrp="1" noChangeArrowheads="1"/>
          </p:cNvSpPr>
          <p:nvPr/>
        </p:nvSpPr>
        <p:spPr bwMode="auto">
          <a:xfrm>
            <a:off x="3884613" y="0"/>
            <a:ext cx="2971800" cy="457200"/>
          </a:xfrm>
          <a:prstGeom prst="rect">
            <a:avLst/>
          </a:prstGeom>
          <a:noFill/>
          <a:ln w="9525" algn="ctr">
            <a:noFill/>
            <a:miter lim="800000"/>
            <a:headEnd/>
            <a:tailEnd/>
          </a:ln>
        </p:spPr>
        <p:txBody>
          <a:bodyPr lIns="89720" tIns="44859" rIns="89720" bIns="44859"/>
          <a:lstStyle/>
          <a:p>
            <a:pPr algn="r" defTabSz="896889"/>
            <a:fld id="{5C92ECBF-9629-4A84-80D2-AC1B7FAC8B84}" type="datetime8">
              <a:rPr lang="en-US" sz="1200">
                <a:latin typeface="Times New Roman" pitchFamily="18" charset="0"/>
              </a:rPr>
              <a:pPr algn="r" defTabSz="896889"/>
              <a:t>10/30/2007 11:28 AM</a:t>
            </a:fld>
            <a:endParaRPr lang="en-US" sz="1200" dirty="0">
              <a:latin typeface="Times New Roman" pitchFamily="18" charset="0"/>
            </a:endParaRPr>
          </a:p>
        </p:txBody>
      </p:sp>
      <p:sp>
        <p:nvSpPr>
          <p:cNvPr id="21511" name="TextBox 41990"/>
          <p:cNvSpPr txBox="1">
            <a:spLocks noGrp="1" noChangeArrowheads="1"/>
          </p:cNvSpPr>
          <p:nvPr/>
        </p:nvSpPr>
        <p:spPr bwMode="auto">
          <a:xfrm>
            <a:off x="5583238" y="8685213"/>
            <a:ext cx="1273175" cy="457200"/>
          </a:xfrm>
          <a:prstGeom prst="rect">
            <a:avLst/>
          </a:prstGeom>
          <a:noFill/>
          <a:ln w="9525" algn="ctr">
            <a:noFill/>
            <a:miter lim="800000"/>
            <a:headEnd/>
            <a:tailEnd/>
          </a:ln>
        </p:spPr>
        <p:txBody>
          <a:bodyPr lIns="89720" tIns="44859" rIns="89720" bIns="44859" anchor="b"/>
          <a:lstStyle/>
          <a:p>
            <a:pPr algn="r" defTabSz="896889"/>
            <a:fld id="{51D72EC7-2A25-418A-9A37-2C8A52016141}" type="slidenum">
              <a:rPr lang="en-US" sz="1200">
                <a:latin typeface="Times New Roman" pitchFamily="18" charset="0"/>
              </a:rPr>
              <a:pPr algn="r" defTabSz="896889"/>
              <a:t>5</a:t>
            </a:fld>
            <a:endParaRPr lang="en-US" sz="1200" dirty="0">
              <a:latin typeface="Times New Roman" pitchFamily="18" charset="0"/>
            </a:endParaRPr>
          </a:p>
        </p:txBody>
      </p:sp>
      <p:sp>
        <p:nvSpPr>
          <p:cNvPr id="21512" name="TextBox 41991"/>
          <p:cNvSpPr txBox="1">
            <a:spLocks noGrp="1" noChangeArrowheads="1"/>
          </p:cNvSpPr>
          <p:nvPr/>
        </p:nvSpPr>
        <p:spPr bwMode="auto">
          <a:xfrm>
            <a:off x="1" y="8791575"/>
            <a:ext cx="5667375" cy="350838"/>
          </a:xfrm>
          <a:prstGeom prst="rect">
            <a:avLst/>
          </a:prstGeom>
          <a:noFill/>
          <a:ln w="9525" algn="ctr">
            <a:noFill/>
            <a:miter lim="800000"/>
            <a:headEnd/>
            <a:tailEnd/>
          </a:ln>
        </p:spPr>
        <p:txBody>
          <a:bodyPr lIns="89720" tIns="44859" rIns="89720" bIns="44859" anchor="b"/>
          <a:lstStyle/>
          <a:p>
            <a:pPr algn="ctr" defTabSz="896889" eaLnBrk="0" hangingPunct="0"/>
            <a:r>
              <a:rPr lang="en-US" sz="800" dirty="0">
                <a:latin typeface="Garamond" pitchFamily="18" charset="0"/>
                <a:cs typeface="Arial" charset="0"/>
              </a:rPr>
              <a:t>© 2004 Microsoft Corporation. All rights reserved.</a:t>
            </a:r>
            <a:endParaRPr lang="en-US" dirty="0">
              <a:latin typeface="Calibri" pitchFamily="34" charset="0"/>
            </a:endParaRPr>
          </a:p>
          <a:p>
            <a:pPr algn="ctr" defTabSz="896889" eaLnBrk="0" hangingPunct="0"/>
            <a:r>
              <a:rPr lang="en-US" sz="800" dirty="0">
                <a:latin typeface="Garamond" pitchFamily="18" charset="0"/>
                <a:cs typeface="Arial" charset="0"/>
              </a:rPr>
              <a:t>This presentation is for informational purposes only. Microsoft makes no warranties, express or implied, in this summary.</a:t>
            </a:r>
          </a:p>
        </p:txBody>
      </p:sp>
      <p:sp>
        <p:nvSpPr>
          <p:cNvPr id="21513" name="Rectangle 25546"/>
          <p:cNvSpPr>
            <a:spLocks noGrp="1" noRot="1" noChangeAspect="1" noChangeArrowheads="1" noTextEdit="1"/>
          </p:cNvSpPr>
          <p:nvPr>
            <p:ph type="sldImg"/>
          </p:nvPr>
        </p:nvSpPr>
        <p:spPr>
          <a:ln cap="flat">
            <a:headEnd type="none" w="med" len="med"/>
            <a:tailEnd type="none" w="med" len="med"/>
          </a:ln>
        </p:spPr>
      </p:sp>
      <p:sp>
        <p:nvSpPr>
          <p:cNvPr id="21514" name="Rectangle 41993"/>
          <p:cNvSpPr>
            <a:spLocks noGrp="1" noChangeArrowheads="1"/>
          </p:cNvSpPr>
          <p:nvPr>
            <p:ph type="body" idx="1"/>
          </p:nvPr>
        </p:nvSpPr>
        <p:spPr>
          <a:xfrm>
            <a:off x="685800" y="4343401"/>
            <a:ext cx="5486400" cy="5761377"/>
          </a:xfrm>
          <a:noFill/>
          <a:ln/>
        </p:spPr>
        <p:txBody>
          <a:bodyPr lIns="89720" tIns="44859" rIns="89720" bIns="44859">
            <a:spAutoFit/>
          </a:bodyPr>
          <a:lstStyle/>
          <a:p>
            <a:pPr eaLnBrk="1" hangingPunct="1">
              <a:spcBef>
                <a:spcPct val="0"/>
              </a:spcBef>
            </a:pPr>
            <a:endParaRPr lang="en-US" b="1" dirty="0" smtClean="0">
              <a:latin typeface="Segoe Semibold" pitchFamily="1" charset="0"/>
              <a:cs typeface="Arial" charset="0"/>
            </a:endParaRPr>
          </a:p>
          <a:p>
            <a:r>
              <a:rPr lang="en-US" dirty="0" smtClean="0">
                <a:latin typeface="Segoe Semibold" pitchFamily="1" charset="0"/>
              </a:rPr>
              <a:t>What makes it ‘Dynamic’</a:t>
            </a:r>
            <a:endParaRPr lang="en-US" b="1" dirty="0" smtClean="0">
              <a:latin typeface="Segoe Semibold" pitchFamily="1" charset="0"/>
            </a:endParaRPr>
          </a:p>
          <a:p>
            <a:endParaRPr lang="en-US" b="1" dirty="0" smtClean="0">
              <a:latin typeface="Segoe Semibold" pitchFamily="1" charset="0"/>
            </a:endParaRPr>
          </a:p>
          <a:p>
            <a:r>
              <a:rPr lang="en-US" b="1" dirty="0" smtClean="0">
                <a:latin typeface="Segoe Semibold" pitchFamily="1" charset="0"/>
              </a:rPr>
              <a:t>Visual Studio</a:t>
            </a:r>
            <a:endParaRPr lang="en-US" dirty="0" smtClean="0">
              <a:latin typeface="Segoe Semibold" pitchFamily="1" charset="0"/>
            </a:endParaRPr>
          </a:p>
          <a:p>
            <a:r>
              <a:rPr lang="en-US" dirty="0" smtClean="0">
                <a:latin typeface="Segoe Semibold" pitchFamily="1" charset="0"/>
              </a:rPr>
              <a:t>Design for operations</a:t>
            </a:r>
          </a:p>
          <a:p>
            <a:r>
              <a:rPr lang="en-US" dirty="0" smtClean="0">
                <a:latin typeface="Segoe Semibold" pitchFamily="1" charset="0"/>
              </a:rPr>
              <a:t>Modeling (development, pre-deployment analysis and testing)</a:t>
            </a:r>
          </a:p>
          <a:p>
            <a:r>
              <a:rPr lang="en-US" dirty="0" smtClean="0">
                <a:latin typeface="Segoe Semibold" pitchFamily="1" charset="0"/>
              </a:rPr>
              <a:t>Team System</a:t>
            </a:r>
          </a:p>
          <a:p>
            <a:endParaRPr lang="en-US" b="1" dirty="0" smtClean="0">
              <a:latin typeface="Segoe Semibold" pitchFamily="1" charset="0"/>
            </a:endParaRPr>
          </a:p>
          <a:p>
            <a:r>
              <a:rPr lang="en-US" b="1" dirty="0" smtClean="0">
                <a:latin typeface="Segoe Semibold" pitchFamily="1" charset="0"/>
              </a:rPr>
              <a:t>Vista	</a:t>
            </a:r>
            <a:endParaRPr lang="en-US" dirty="0" smtClean="0">
              <a:latin typeface="Segoe Semibold" pitchFamily="1" charset="0"/>
            </a:endParaRPr>
          </a:p>
          <a:p>
            <a:r>
              <a:rPr lang="en-US" dirty="0" smtClean="0">
                <a:latin typeface="Segoe Semibold" pitchFamily="1" charset="0"/>
              </a:rPr>
              <a:t>Built in management (SDM, and DCM)</a:t>
            </a:r>
          </a:p>
          <a:p>
            <a:r>
              <a:rPr lang="en-US" dirty="0" smtClean="0">
                <a:latin typeface="Segoe Semibold" pitchFamily="1" charset="0"/>
              </a:rPr>
              <a:t>Imaging</a:t>
            </a:r>
          </a:p>
          <a:p>
            <a:r>
              <a:rPr lang="en-US" dirty="0" smtClean="0">
                <a:latin typeface="Segoe Semibold" pitchFamily="1" charset="0"/>
              </a:rPr>
              <a:t>Virtualization</a:t>
            </a:r>
          </a:p>
          <a:p>
            <a:endParaRPr lang="en-US" b="1" dirty="0" smtClean="0">
              <a:latin typeface="Segoe Semibold" pitchFamily="1" charset="0"/>
            </a:endParaRPr>
          </a:p>
          <a:p>
            <a:r>
              <a:rPr lang="en-US" b="1" dirty="0" smtClean="0">
                <a:latin typeface="Segoe Semibold" pitchFamily="1" charset="0"/>
              </a:rPr>
              <a:t>System Center</a:t>
            </a:r>
            <a:endParaRPr lang="en-US" dirty="0" smtClean="0">
              <a:latin typeface="Segoe Semibold" pitchFamily="1" charset="0"/>
            </a:endParaRPr>
          </a:p>
          <a:p>
            <a:r>
              <a:rPr lang="en-US" dirty="0" smtClean="0">
                <a:latin typeface="Segoe Semibold" pitchFamily="1" charset="0"/>
              </a:rPr>
              <a:t>Knowledge-driven management (through Models)</a:t>
            </a:r>
          </a:p>
          <a:p>
            <a:r>
              <a:rPr lang="en-US" dirty="0" smtClean="0">
                <a:latin typeface="Segoe Semibold" pitchFamily="1" charset="0"/>
              </a:rPr>
              <a:t>Health monitoring, desired configuration monitoring</a:t>
            </a:r>
          </a:p>
          <a:p>
            <a:r>
              <a:rPr lang="en-US" dirty="0" smtClean="0">
                <a:latin typeface="Segoe Semibold" pitchFamily="1" charset="0"/>
              </a:rPr>
              <a:t>Service Desk</a:t>
            </a:r>
          </a:p>
          <a:p>
            <a:r>
              <a:rPr lang="en-US" dirty="0" smtClean="0">
                <a:latin typeface="Segoe Semibold" pitchFamily="1" charset="0"/>
              </a:rPr>
              <a:t>Dynamic Provisioning</a:t>
            </a:r>
            <a:endParaRPr lang="en-US" b="1" dirty="0" smtClean="0">
              <a:latin typeface="Segoe Semibold" pitchFamily="1" charset="0"/>
            </a:endParaRPr>
          </a:p>
          <a:p>
            <a:r>
              <a:rPr lang="en-US" dirty="0" smtClean="0">
                <a:latin typeface="Segoe Semibold" pitchFamily="1" charset="0"/>
              </a:rPr>
              <a:t>SoftGrid (application virtualization)</a:t>
            </a:r>
          </a:p>
          <a:p>
            <a:endParaRPr lang="en-US" dirty="0" smtClean="0">
              <a:latin typeface="Segoe Semibold" pitchFamily="1" charset="0"/>
            </a:endParaRPr>
          </a:p>
          <a:p>
            <a:r>
              <a:rPr lang="en-US" b="1" dirty="0" smtClean="0">
                <a:latin typeface="Segoe Semibold" pitchFamily="1" charset="0"/>
              </a:rPr>
              <a:t>Service Desk</a:t>
            </a:r>
          </a:p>
          <a:p>
            <a:r>
              <a:rPr lang="en-US" dirty="0" smtClean="0">
                <a:latin typeface="Segoe Semibold" pitchFamily="1" charset="0"/>
              </a:rPr>
              <a:t>Orchestration of ITIL</a:t>
            </a:r>
          </a:p>
          <a:p>
            <a:r>
              <a:rPr lang="en-US" dirty="0" smtClean="0">
                <a:latin typeface="Segoe Semibold" pitchFamily="1" charset="0"/>
              </a:rPr>
              <a:t>Connecting the IT lifecycle through models</a:t>
            </a:r>
            <a:endParaRPr lang="en-US" b="1" dirty="0" smtClean="0">
              <a:latin typeface="Segoe Semibold" pitchFamily="1" charset="0"/>
            </a:endParaRPr>
          </a:p>
          <a:p>
            <a:endParaRPr lang="en-US" b="1" dirty="0" smtClean="0">
              <a:latin typeface="Segoe Semibold" pitchFamily="1" charset="0"/>
            </a:endParaRPr>
          </a:p>
          <a:p>
            <a:r>
              <a:rPr lang="en-US" b="1" dirty="0" smtClean="0">
                <a:latin typeface="Segoe Semibold" pitchFamily="1" charset="0"/>
              </a:rPr>
              <a:t>Longhorn (Windows Server)</a:t>
            </a:r>
            <a:endParaRPr lang="en-US" dirty="0" smtClean="0">
              <a:latin typeface="Segoe Semibold" pitchFamily="1" charset="0"/>
            </a:endParaRPr>
          </a:p>
          <a:p>
            <a:r>
              <a:rPr lang="en-US" dirty="0" smtClean="0">
                <a:latin typeface="Segoe Semibold" pitchFamily="1" charset="0"/>
              </a:rPr>
              <a:t>Role-based configuration (through modeling)</a:t>
            </a:r>
          </a:p>
          <a:p>
            <a:r>
              <a:rPr lang="en-US" dirty="0" smtClean="0">
                <a:latin typeface="Segoe Semibold" pitchFamily="1" charset="0"/>
              </a:rPr>
              <a:t>Virtualization</a:t>
            </a:r>
          </a:p>
          <a:p>
            <a:r>
              <a:rPr lang="en-US" dirty="0" smtClean="0">
                <a:latin typeface="Segoe Semibold" pitchFamily="1" charset="0"/>
              </a:rPr>
              <a:t>Active Directory</a:t>
            </a:r>
          </a:p>
          <a:p>
            <a:endParaRPr lang="en-US" b="1" dirty="0" smtClean="0">
              <a:latin typeface="Segoe Semibold" pitchFamily="1" charset="0"/>
            </a:endParaRPr>
          </a:p>
          <a:p>
            <a:r>
              <a:rPr lang="en-US" b="1" dirty="0" smtClean="0">
                <a:latin typeface="Segoe Semibold" pitchFamily="1" charset="0"/>
              </a:rPr>
              <a:t>Forefront</a:t>
            </a:r>
            <a:endParaRPr lang="en-US" dirty="0" smtClean="0">
              <a:latin typeface="Segoe Semibold" pitchFamily="1" charset="0"/>
            </a:endParaRPr>
          </a:p>
          <a:p>
            <a:r>
              <a:rPr lang="en-US" dirty="0" smtClean="0">
                <a:latin typeface="Segoe Semibold" pitchFamily="1" charset="0"/>
              </a:rPr>
              <a:t>Policy-enabled security</a:t>
            </a:r>
          </a:p>
          <a:p>
            <a:endParaRPr lang="en-US" b="1" dirty="0" smtClean="0">
              <a:latin typeface="Segoe Semibold" pitchFamily="1" charset="0"/>
            </a:endParaRPr>
          </a:p>
          <a:p>
            <a:r>
              <a:rPr lang="en-US" b="1" dirty="0" smtClean="0">
                <a:latin typeface="Segoe Semibold" pitchFamily="1" charset="0"/>
              </a:rPr>
              <a:t>MIIS</a:t>
            </a:r>
            <a:endParaRPr lang="en-US" dirty="0" smtClean="0">
              <a:latin typeface="Segoe Semibold" pitchFamily="1" charset="0"/>
            </a:endParaRPr>
          </a:p>
          <a:p>
            <a:r>
              <a:rPr lang="en-US" dirty="0" smtClean="0">
                <a:latin typeface="Segoe Semibold" pitchFamily="1" charset="0"/>
              </a:rPr>
              <a:t>Dynamic identity, federation capabilities </a:t>
            </a:r>
            <a:endParaRPr lang="en-US" dirty="0" smtClean="0">
              <a:latin typeface="Calibri" pitchFamily="34" charset="0"/>
            </a:endParaRPr>
          </a:p>
          <a:p>
            <a:pPr eaLnBrk="1" hangingPunct="1">
              <a:spcBef>
                <a:spcPct val="0"/>
              </a:spcBef>
            </a:pPr>
            <a:endParaRPr lang="en-US" dirty="0" smtClean="0">
              <a:latin typeface="Segoe Semibold" pitchFamily="1" charset="0"/>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xfrm>
            <a:off x="914400" y="4343520"/>
            <a:ext cx="5029200" cy="4114246"/>
          </a:xfrm>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B4796D9B-D31C-4245-A881-50FE4DBA81F7}" type="slidenum">
              <a:rPr lang="en-US" smtClean="0">
                <a:latin typeface="Arial" pitchFamily="34" charset="0"/>
                <a:ea typeface="ＭＳ Ｐゴシック" pitchFamily="34" charset="-128"/>
              </a:rPr>
              <a:pPr/>
              <a:t>42</a:t>
            </a:fld>
            <a:endParaRPr lang="en-US" smtClean="0">
              <a:latin typeface="Arial" pitchFamily="34" charset="0"/>
              <a:ea typeface="ＭＳ Ｐゴシック" pitchFamily="34" charset="-128"/>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endParaRPr lang="en-US" smtClean="0"/>
          </a:p>
        </p:txBody>
      </p:sp>
      <p:sp>
        <p:nvSpPr>
          <p:cNvPr id="51204" name="Slide Number Placeholder 3"/>
          <p:cNvSpPr>
            <a:spLocks noGrp="1"/>
          </p:cNvSpPr>
          <p:nvPr>
            <p:ph type="sldNum" sz="quarter" idx="5"/>
          </p:nvPr>
        </p:nvSpPr>
        <p:spPr>
          <a:noFill/>
        </p:spPr>
        <p:txBody>
          <a:bodyPr/>
          <a:lstStyle/>
          <a:p>
            <a:fld id="{AD9D897D-9464-48B2-B6E2-C153027CC4C6}" type="slidenum">
              <a:rPr lang="en-US" smtClean="0">
                <a:cs typeface="Arial" charset="0"/>
              </a:rPr>
              <a:pPr/>
              <a:t>43</a:t>
            </a:fld>
            <a:endParaRPr lang="en-US" smtClean="0">
              <a:cs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noChangeArrowheads="1"/>
          </p:cNvSpPr>
          <p:nvPr>
            <p:ph type="dt" sz="quarter" idx="4294967295"/>
          </p:nvPr>
        </p:nvSpPr>
        <p:spPr>
          <a:xfrm>
            <a:off x="3884613" y="0"/>
            <a:ext cx="2971800" cy="456963"/>
          </a:xfrm>
          <a:prstGeom prst="rect">
            <a:avLst/>
          </a:prstGeom>
        </p:spPr>
        <p:txBody>
          <a:bodyPr/>
          <a:lstStyle/>
          <a:p>
            <a:pPr>
              <a:spcBef>
                <a:spcPct val="20000"/>
              </a:spcBef>
              <a:buClr>
                <a:srgbClr val="FFCC00"/>
              </a:buClr>
              <a:buFontTx/>
              <a:buChar char="•"/>
              <a:defRPr/>
            </a:pPr>
            <a:fld id="{B78BFB8E-CD8C-4AD0-A857-343A63BF58B2}" type="datetime8">
              <a:rPr lang="en-US">
                <a:effectLst>
                  <a:outerShdw blurRad="38100" dist="38100" dir="2700000" algn="tl">
                    <a:srgbClr val="000000">
                      <a:alpha val="43137"/>
                    </a:srgbClr>
                  </a:outerShdw>
                </a:effectLst>
                <a:cs typeface="+mn-cs"/>
              </a:rPr>
              <a:pPr>
                <a:spcBef>
                  <a:spcPct val="20000"/>
                </a:spcBef>
                <a:buClr>
                  <a:srgbClr val="FFCC00"/>
                </a:buClr>
                <a:buFontTx/>
                <a:buChar char="•"/>
                <a:defRPr/>
              </a:pPr>
              <a:t>10/30/2007 11:29 AM</a:t>
            </a:fld>
            <a:endParaRPr lang="en-US">
              <a:effectLst>
                <a:outerShdw blurRad="38100" dist="38100" dir="2700000" algn="tl">
                  <a:srgbClr val="000000">
                    <a:alpha val="43137"/>
                  </a:srgbClr>
                </a:outerShdw>
              </a:effectLst>
              <a:cs typeface="+mn-cs"/>
            </a:endParaRPr>
          </a:p>
        </p:txBody>
      </p:sp>
      <p:sp>
        <p:nvSpPr>
          <p:cNvPr id="5" name="Rectangle 6"/>
          <p:cNvSpPr>
            <a:spLocks noGrp="1" noChangeArrowheads="1"/>
          </p:cNvSpPr>
          <p:nvPr>
            <p:ph type="ftr" sz="quarter" idx="4294967295"/>
          </p:nvPr>
        </p:nvSpPr>
        <p:spPr>
          <a:xfrm>
            <a:off x="0" y="8685457"/>
            <a:ext cx="2971800" cy="456962"/>
          </a:xfrm>
          <a:prstGeom prst="rect">
            <a:avLst/>
          </a:prstGeom>
        </p:spPr>
        <p:txBody>
          <a:bodyPr/>
          <a:lstStyle/>
          <a:p>
            <a:pPr>
              <a:spcBef>
                <a:spcPct val="20000"/>
              </a:spcBef>
              <a:buClr>
                <a:srgbClr val="FFCC00"/>
              </a:buClr>
              <a:buFontTx/>
              <a:buChar char="•"/>
              <a:defRPr/>
            </a:pPr>
            <a:r>
              <a:rPr lang="en-US">
                <a:effectLst>
                  <a:outerShdw blurRad="38100" dist="38100" dir="2700000" algn="tl">
                    <a:srgbClr val="000000">
                      <a:alpha val="43137"/>
                    </a:srgbClr>
                  </a:outerShdw>
                </a:effectLst>
                <a:cs typeface="+mn-cs"/>
              </a:rPr>
              <a:t>© 2003-2005 Microsoft Corporation. All rights reserved.</a:t>
            </a:r>
          </a:p>
          <a:p>
            <a:pPr>
              <a:spcBef>
                <a:spcPct val="20000"/>
              </a:spcBef>
              <a:buClr>
                <a:srgbClr val="FFCC00"/>
              </a:buClr>
              <a:buFontTx/>
              <a:buChar char="•"/>
              <a:defRPr/>
            </a:pPr>
            <a:r>
              <a:rPr lang="en-US">
                <a:effectLst>
                  <a:outerShdw blurRad="38100" dist="38100" dir="2700000" algn="tl">
                    <a:srgbClr val="000000">
                      <a:alpha val="43137"/>
                    </a:srgbClr>
                  </a:outerShdw>
                </a:effectLst>
                <a:cs typeface="+mn-cs"/>
              </a:rPr>
              <a:t>This presentation is for informational purposes only. Microsoft makes no warranties, express or implied, in this summary.</a:t>
            </a:r>
          </a:p>
        </p:txBody>
      </p:sp>
      <p:sp>
        <p:nvSpPr>
          <p:cNvPr id="53252" name="Rectangle 7"/>
          <p:cNvSpPr>
            <a:spLocks noGrp="1" noChangeArrowheads="1"/>
          </p:cNvSpPr>
          <p:nvPr>
            <p:ph type="sldNum" sz="quarter" idx="5"/>
          </p:nvPr>
        </p:nvSpPr>
        <p:spPr>
          <a:noFill/>
        </p:spPr>
        <p:txBody>
          <a:bodyPr/>
          <a:lstStyle/>
          <a:p>
            <a:fld id="{A44933E9-B0CE-4497-BD18-4D98DBC327B2}" type="slidenum">
              <a:rPr lang="en-US" smtClean="0">
                <a:cs typeface="Arial" charset="0"/>
              </a:rPr>
              <a:pPr/>
              <a:t>44</a:t>
            </a:fld>
            <a:endParaRPr lang="en-US" smtClean="0">
              <a:cs typeface="Arial" charset="0"/>
            </a:endParaRPr>
          </a:p>
        </p:txBody>
      </p:sp>
      <p:sp>
        <p:nvSpPr>
          <p:cNvPr id="53253" name="Rectangle 2"/>
          <p:cNvSpPr>
            <a:spLocks noGrp="1" noRot="1" noChangeAspect="1" noChangeArrowheads="1" noTextEdit="1"/>
          </p:cNvSpPr>
          <p:nvPr>
            <p:ph type="sldImg"/>
          </p:nvPr>
        </p:nvSpPr>
        <p:spPr>
          <a:ln/>
        </p:spPr>
      </p:sp>
      <p:sp>
        <p:nvSpPr>
          <p:cNvPr id="53254" name="Rectangle 3"/>
          <p:cNvSpPr>
            <a:spLocks noGrp="1" noChangeArrowheads="1"/>
          </p:cNvSpPr>
          <p:nvPr>
            <p:ph type="body" idx="1"/>
          </p:nvPr>
        </p:nvSpPr>
        <p:spPr>
          <a:noFill/>
          <a:ln/>
        </p:spPr>
        <p:txBody>
          <a:bodyPr/>
          <a:lstStyle/>
          <a:p>
            <a:pPr eaLnBrk="1" hangingPunct="1"/>
            <a:endParaRPr lang="en-US" sz="100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endParaRPr lang="en-US" smtClean="0">
              <a:latin typeface="Segoe Semibold" pitchFamily="4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endParaRPr lang="en-US" smtClean="0">
              <a:latin typeface="Segoe Semibold" pitchFamily="4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endParaRPr lang="en-US" smtClean="0">
              <a:latin typeface="Segoe Semibold" pitchFamily="4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endParaRPr lang="en-US" smtClean="0">
              <a:latin typeface="Segoe Semibold" pitchFamily="4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TW" smtClean="0"/>
              <a:t>Click to edit Master title style</a:t>
            </a:r>
            <a:endParaRPr lang="zh-TW"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TW" smtClean="0"/>
              <a:t>Click to edit Master subtitle style</a:t>
            </a:r>
            <a:endParaRPr lang="zh-TW" alt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0063" y="0"/>
            <a:ext cx="2293937" cy="5668963"/>
          </a:xfrm>
        </p:spPr>
        <p:txBody>
          <a:bodyPr vert="eaVert"/>
          <a:lstStyle/>
          <a:p>
            <a:r>
              <a:rPr lang="en-US" altLang="zh-TW" smtClean="0"/>
              <a:t>Click to edit Master title style</a:t>
            </a:r>
            <a:endParaRPr lang="zh-TW" altLang="en-US"/>
          </a:p>
        </p:txBody>
      </p:sp>
      <p:sp>
        <p:nvSpPr>
          <p:cNvPr id="3" name="Vertical Text Placeholder 2"/>
          <p:cNvSpPr>
            <a:spLocks noGrp="1"/>
          </p:cNvSpPr>
          <p:nvPr>
            <p:ph type="body" orient="vert" idx="1"/>
          </p:nvPr>
        </p:nvSpPr>
        <p:spPr>
          <a:xfrm>
            <a:off x="-33338" y="0"/>
            <a:ext cx="6731001" cy="5668963"/>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338" y="0"/>
            <a:ext cx="9177338" cy="1143000"/>
          </a:xfrm>
        </p:spPr>
        <p:txBody>
          <a:bodyPr/>
          <a:lstStyle/>
          <a:p>
            <a:r>
              <a:rPr lang="en-US" altLang="zh-TW" smtClean="0"/>
              <a:t>Click to edit Master title style</a:t>
            </a:r>
            <a:endParaRPr lang="zh-TW" altLang="en-US"/>
          </a:p>
        </p:txBody>
      </p:sp>
      <p:sp>
        <p:nvSpPr>
          <p:cNvPr id="3" name="Text Placeholder 2"/>
          <p:cNvSpPr>
            <a:spLocks noGrp="1"/>
          </p:cNvSpPr>
          <p:nvPr>
            <p:ph type="body" sz="half" idx="1"/>
          </p:nvPr>
        </p:nvSpPr>
        <p:spPr>
          <a:xfrm>
            <a:off x="0" y="1143000"/>
            <a:ext cx="4495800" cy="4525963"/>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Content Placeholder 3"/>
          <p:cNvSpPr>
            <a:spLocks noGrp="1"/>
          </p:cNvSpPr>
          <p:nvPr>
            <p:ph sz="half" idx="2"/>
          </p:nvPr>
        </p:nvSpPr>
        <p:spPr>
          <a:xfrm>
            <a:off x="4648200" y="1143000"/>
            <a:ext cx="4495800" cy="4525963"/>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with Subhead NO Content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6" name="Text Placeholder 2"/>
          <p:cNvSpPr>
            <a:spLocks noGrp="1"/>
          </p:cNvSpPr>
          <p:nvPr userDrawn="1">
            <p:ph type="body" sz="quarter" idx="10" hasCustomPrompt="1"/>
          </p:nvPr>
        </p:nvSpPr>
        <p:spPr bwMode="black">
          <a:xfrm>
            <a:off x="368300" y="776170"/>
            <a:ext cx="8394700" cy="415498"/>
          </a:xfrm>
        </p:spPr>
        <p:txBody>
          <a:bodyPr vert="horz" wrap="square" lIns="0" tIns="0" rIns="91440" bIns="0" rtlCol="0">
            <a:spAutoFit/>
          </a:bodyPr>
          <a:lstStyle>
            <a:lvl1pPr marL="384939" indent="-384939" algn="l" defTabSz="914327" rtl="0" eaLnBrk="1" latinLnBrk="0" hangingPunct="1">
              <a:lnSpc>
                <a:spcPct val="90000"/>
              </a:lnSpc>
              <a:spcBef>
                <a:spcPct val="20000"/>
              </a:spcBef>
              <a:buFontTx/>
              <a:buNone/>
              <a:defRPr lang="en-US" sz="30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with Subhead and Content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bwMode="black">
          <a:xfrm>
            <a:off x="368300" y="1839913"/>
            <a:ext cx="8382000" cy="1854867"/>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2"/>
          <p:cNvSpPr>
            <a:spLocks noGrp="1"/>
          </p:cNvSpPr>
          <p:nvPr>
            <p:ph type="body" sz="quarter" idx="10" hasCustomPrompt="1"/>
          </p:nvPr>
        </p:nvSpPr>
        <p:spPr bwMode="black">
          <a:xfrm>
            <a:off x="368300" y="776170"/>
            <a:ext cx="8394700" cy="415498"/>
          </a:xfrm>
        </p:spPr>
        <p:txBody>
          <a:bodyPr vert="horz" wrap="square" lIns="0" tIns="0" rIns="91440" bIns="0" rtlCol="0">
            <a:spAutoFit/>
          </a:bodyPr>
          <a:lstStyle>
            <a:lvl1pPr marL="384939" indent="-384939" algn="l" defTabSz="914327" rtl="0" eaLnBrk="1" latinLnBrk="0" hangingPunct="1">
              <a:lnSpc>
                <a:spcPct val="90000"/>
              </a:lnSpc>
              <a:spcBef>
                <a:spcPct val="20000"/>
              </a:spcBef>
              <a:buFontTx/>
              <a:buNone/>
              <a:defRPr lang="en-US" sz="30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722312" y="2925354"/>
            <a:ext cx="7689851" cy="1384995"/>
          </a:xfrm>
          <a:noFill/>
          <a:ln w="9525">
            <a:noFill/>
            <a:miter lim="800000"/>
            <a:headEnd/>
            <a:tailEnd/>
          </a:ln>
          <a:effectLst/>
        </p:spPr>
        <p:txBody>
          <a:bodyPr vert="horz" wrap="square" lIns="0" tIns="0" rIns="0" bIns="0" numCol="1" anchor="b" anchorCtr="0" compatLnSpc="1">
            <a:prstTxWarp prst="textNoShape">
              <a:avLst/>
            </a:prstTxWarp>
            <a:normAutofit/>
          </a:bodyPr>
          <a:lstStyle>
            <a:lvl1pPr marL="0" indent="0" algn="ctr">
              <a:buFont typeface="Arial" pitchFamily="34" charset="0"/>
              <a:buNone/>
              <a:defRPr lang="en-US" sz="10000" kern="1200" cap="all" dirty="0" smtClean="0">
                <a:solidFill>
                  <a:schemeClr val="bg1">
                    <a:alpha val="35000"/>
                  </a:schemeClr>
                </a:solidFill>
                <a:effectLst/>
                <a:latin typeface="Arial Black" pitchFamily="34" charset="0"/>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demo</a:t>
            </a:r>
          </a:p>
        </p:txBody>
      </p:sp>
      <p:sp>
        <p:nvSpPr>
          <p:cNvPr id="2" name="Title 1"/>
          <p:cNvSpPr>
            <a:spLocks noGrp="1"/>
          </p:cNvSpPr>
          <p:nvPr>
            <p:ph type="ctrTitle" hasCustomPrompt="1"/>
          </p:nvPr>
        </p:nvSpPr>
        <p:spPr>
          <a:xfrm>
            <a:off x="368300" y="3692141"/>
            <a:ext cx="8394699" cy="1154497"/>
          </a:xfrm>
          <a:noFill/>
          <a:ln w="9525">
            <a:noFill/>
            <a:miter lim="800000"/>
            <a:headEnd/>
            <a:tailEnd/>
          </a:ln>
          <a:effectLst/>
        </p:spPr>
        <p:txBody>
          <a:bodyPr vert="horz" wrap="square" lIns="0" tIns="0" rIns="0" bIns="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dirty="0">
                <a:ln w="3175">
                  <a:noFill/>
                </a:ln>
                <a:solidFill>
                  <a:schemeClr val="tx1"/>
                </a:solidFill>
                <a:effectLst/>
                <a:latin typeface="+mj-lt"/>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Transition Title</a:t>
            </a:r>
            <a:endParaRPr lang="en-US" dirty="0"/>
          </a:p>
        </p:txBody>
      </p:sp>
      <p:sp>
        <p:nvSpPr>
          <p:cNvPr id="3" name="Subtitle 2"/>
          <p:cNvSpPr>
            <a:spLocks noGrp="1"/>
          </p:cNvSpPr>
          <p:nvPr>
            <p:ph type="subTitle" idx="1" hasCustomPrompt="1"/>
          </p:nvPr>
        </p:nvSpPr>
        <p:spPr bwMode="black">
          <a:xfrm>
            <a:off x="4570412" y="4879296"/>
            <a:ext cx="4192587"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Speaker Name</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TW" smtClean="0"/>
              <a:t>Click to edit Master title style</a:t>
            </a:r>
            <a:endParaRPr lang="zh-TW"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TW" smtClean="0"/>
              <a:t>Click to edit Master text styles</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Content Placeholder 2"/>
          <p:cNvSpPr>
            <a:spLocks noGrp="1"/>
          </p:cNvSpPr>
          <p:nvPr>
            <p:ph sz="half" idx="1"/>
          </p:nvPr>
        </p:nvSpPr>
        <p:spPr>
          <a:xfrm>
            <a:off x="0" y="1143000"/>
            <a:ext cx="4495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Content Placeholder 3"/>
          <p:cNvSpPr>
            <a:spLocks noGrp="1"/>
          </p:cNvSpPr>
          <p:nvPr>
            <p:ph sz="half" idx="2"/>
          </p:nvPr>
        </p:nvSpPr>
        <p:spPr>
          <a:xfrm>
            <a:off x="4648200" y="1143000"/>
            <a:ext cx="4495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zh-TW"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TW" smtClean="0"/>
              <a:t>Click to edit Master title style</a:t>
            </a:r>
            <a:endParaRPr lang="zh-TW"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TW" smtClean="0"/>
              <a:t>Click to edit Master title style</a:t>
            </a:r>
            <a:endParaRPr lang="zh-TW"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788482" name="Rectangle 2"/>
          <p:cNvSpPr>
            <a:spLocks noGrp="1" noChangeArrowheads="1"/>
          </p:cNvSpPr>
          <p:nvPr>
            <p:ph type="title"/>
          </p:nvPr>
        </p:nvSpPr>
        <p:spPr bwMode="auto">
          <a:xfrm>
            <a:off x="-33338" y="0"/>
            <a:ext cx="917733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788483" name="Rectangle 3"/>
          <p:cNvSpPr>
            <a:spLocks noGrp="1" noChangeArrowheads="1"/>
          </p:cNvSpPr>
          <p:nvPr>
            <p:ph type="body" idx="1"/>
          </p:nvPr>
        </p:nvSpPr>
        <p:spPr bwMode="auto">
          <a:xfrm>
            <a:off x="0" y="1143000"/>
            <a:ext cx="91440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p:txBody>
      </p:sp>
      <p:sp>
        <p:nvSpPr>
          <p:cNvPr id="788484" name="Line 4"/>
          <p:cNvSpPr>
            <a:spLocks noChangeShapeType="1"/>
          </p:cNvSpPr>
          <p:nvPr/>
        </p:nvSpPr>
        <p:spPr bwMode="auto">
          <a:xfrm>
            <a:off x="0" y="6361113"/>
            <a:ext cx="9144000" cy="0"/>
          </a:xfrm>
          <a:prstGeom prst="line">
            <a:avLst/>
          </a:prstGeom>
          <a:noFill/>
          <a:ln w="6350">
            <a:solidFill>
              <a:schemeClr val="bg1"/>
            </a:solidFill>
            <a:round/>
            <a:headEnd/>
            <a:tailEnd/>
          </a:ln>
          <a:effectLst/>
        </p:spPr>
        <p:txBody>
          <a:bodyPr/>
          <a:lstStyle/>
          <a:p>
            <a:endParaRPr lang="zh-TW" altLang="en-US"/>
          </a:p>
        </p:txBody>
      </p:sp>
      <p:sp>
        <p:nvSpPr>
          <p:cNvPr id="788485" name="Line 5"/>
          <p:cNvSpPr>
            <a:spLocks noChangeShapeType="1"/>
          </p:cNvSpPr>
          <p:nvPr/>
        </p:nvSpPr>
        <p:spPr bwMode="auto">
          <a:xfrm>
            <a:off x="0" y="6781800"/>
            <a:ext cx="9144000" cy="0"/>
          </a:xfrm>
          <a:prstGeom prst="line">
            <a:avLst/>
          </a:prstGeom>
          <a:noFill/>
          <a:ln w="6350">
            <a:solidFill>
              <a:schemeClr val="bg1"/>
            </a:solidFill>
            <a:round/>
            <a:headEnd/>
            <a:tailEnd/>
          </a:ln>
          <a:effectLst/>
        </p:spPr>
        <p:txBody>
          <a:bodyPr/>
          <a:lstStyle/>
          <a:p>
            <a:endParaRPr lang="zh-TW" altLang="en-US"/>
          </a:p>
        </p:txBody>
      </p:sp>
      <p:sp>
        <p:nvSpPr>
          <p:cNvPr id="788486" name="Line 6"/>
          <p:cNvSpPr>
            <a:spLocks noChangeShapeType="1"/>
          </p:cNvSpPr>
          <p:nvPr/>
        </p:nvSpPr>
        <p:spPr bwMode="auto">
          <a:xfrm>
            <a:off x="0" y="6022975"/>
            <a:ext cx="9144000" cy="0"/>
          </a:xfrm>
          <a:prstGeom prst="line">
            <a:avLst/>
          </a:prstGeom>
          <a:noFill/>
          <a:ln w="12700">
            <a:solidFill>
              <a:srgbClr val="FFCC00"/>
            </a:solidFill>
            <a:round/>
            <a:headEnd/>
            <a:tailEnd/>
          </a:ln>
          <a:effectLst/>
        </p:spPr>
        <p:txBody>
          <a:bodyPr/>
          <a:lstStyle/>
          <a:p>
            <a:endParaRPr lang="zh-TW" altLang="en-US"/>
          </a:p>
        </p:txBody>
      </p:sp>
      <p:pic>
        <p:nvPicPr>
          <p:cNvPr id="788487" name="Picture 7" descr="TechNet_rgb"/>
          <p:cNvPicPr>
            <a:picLocks noChangeAspect="1" noChangeArrowheads="1"/>
          </p:cNvPicPr>
          <p:nvPr/>
        </p:nvPicPr>
        <p:blipFill>
          <a:blip r:embed="rId18"/>
          <a:srcRect/>
          <a:stretch>
            <a:fillRect/>
          </a:stretch>
        </p:blipFill>
        <p:spPr bwMode="auto">
          <a:xfrm>
            <a:off x="7312025" y="6497638"/>
            <a:ext cx="1554163" cy="155575"/>
          </a:xfrm>
          <a:prstGeom prst="rect">
            <a:avLst/>
          </a:prstGeom>
          <a:noFill/>
        </p:spPr>
      </p:pic>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4" r:id="rId13"/>
    <p:sldLayoutId id="2147483775" r:id="rId14"/>
    <p:sldLayoutId id="2147483776" r:id="rId15"/>
  </p:sldLayoutIdLst>
  <p:transition>
    <p:wipe dir="r"/>
  </p:transition>
  <p:timing>
    <p:tnLst>
      <p:par>
        <p:cTn id="1" dur="indefinite" restart="never" nodeType="tmRoot"/>
      </p:par>
    </p:tnLst>
  </p:timing>
  <p:txStyles>
    <p:titleStyle>
      <a:lvl1pPr algn="l" rtl="0" fontAlgn="base">
        <a:spcBef>
          <a:spcPct val="0"/>
        </a:spcBef>
        <a:spcAft>
          <a:spcPct val="0"/>
        </a:spcAft>
        <a:defRPr sz="4000" b="1">
          <a:solidFill>
            <a:srgbClr val="FFFF99"/>
          </a:solidFill>
          <a:latin typeface="+mj-lt"/>
          <a:ea typeface="+mj-ea"/>
          <a:cs typeface="+mj-cs"/>
        </a:defRPr>
      </a:lvl1pPr>
      <a:lvl2pPr algn="l" rtl="0" fontAlgn="base">
        <a:spcBef>
          <a:spcPct val="0"/>
        </a:spcBef>
        <a:spcAft>
          <a:spcPct val="0"/>
        </a:spcAft>
        <a:defRPr sz="4000" b="1">
          <a:solidFill>
            <a:srgbClr val="FFFF99"/>
          </a:solidFill>
          <a:latin typeface="Arial" charset="0"/>
        </a:defRPr>
      </a:lvl2pPr>
      <a:lvl3pPr algn="l" rtl="0" fontAlgn="base">
        <a:spcBef>
          <a:spcPct val="0"/>
        </a:spcBef>
        <a:spcAft>
          <a:spcPct val="0"/>
        </a:spcAft>
        <a:defRPr sz="4000" b="1">
          <a:solidFill>
            <a:srgbClr val="FFFF99"/>
          </a:solidFill>
          <a:latin typeface="Arial" charset="0"/>
        </a:defRPr>
      </a:lvl3pPr>
      <a:lvl4pPr algn="l" rtl="0" fontAlgn="base">
        <a:spcBef>
          <a:spcPct val="0"/>
        </a:spcBef>
        <a:spcAft>
          <a:spcPct val="0"/>
        </a:spcAft>
        <a:defRPr sz="4000" b="1">
          <a:solidFill>
            <a:srgbClr val="FFFF99"/>
          </a:solidFill>
          <a:latin typeface="Arial" charset="0"/>
        </a:defRPr>
      </a:lvl4pPr>
      <a:lvl5pPr algn="l" rtl="0" fontAlgn="base">
        <a:spcBef>
          <a:spcPct val="0"/>
        </a:spcBef>
        <a:spcAft>
          <a:spcPct val="0"/>
        </a:spcAft>
        <a:defRPr sz="4000" b="1">
          <a:solidFill>
            <a:srgbClr val="FFFF99"/>
          </a:solidFill>
          <a:latin typeface="Arial" charset="0"/>
        </a:defRPr>
      </a:lvl5pPr>
      <a:lvl6pPr marL="457200" algn="l" rtl="0" fontAlgn="base">
        <a:spcBef>
          <a:spcPct val="0"/>
        </a:spcBef>
        <a:spcAft>
          <a:spcPct val="0"/>
        </a:spcAft>
        <a:defRPr sz="4000" b="1">
          <a:solidFill>
            <a:srgbClr val="FFFF99"/>
          </a:solidFill>
          <a:latin typeface="Arial" charset="0"/>
        </a:defRPr>
      </a:lvl6pPr>
      <a:lvl7pPr marL="914400" algn="l" rtl="0" fontAlgn="base">
        <a:spcBef>
          <a:spcPct val="0"/>
        </a:spcBef>
        <a:spcAft>
          <a:spcPct val="0"/>
        </a:spcAft>
        <a:defRPr sz="4000" b="1">
          <a:solidFill>
            <a:srgbClr val="FFFF99"/>
          </a:solidFill>
          <a:latin typeface="Arial" charset="0"/>
        </a:defRPr>
      </a:lvl7pPr>
      <a:lvl8pPr marL="1371600" algn="l" rtl="0" fontAlgn="base">
        <a:spcBef>
          <a:spcPct val="0"/>
        </a:spcBef>
        <a:spcAft>
          <a:spcPct val="0"/>
        </a:spcAft>
        <a:defRPr sz="4000" b="1">
          <a:solidFill>
            <a:srgbClr val="FFFF99"/>
          </a:solidFill>
          <a:latin typeface="Arial" charset="0"/>
        </a:defRPr>
      </a:lvl8pPr>
      <a:lvl9pPr marL="1828800" algn="l" rtl="0" fontAlgn="base">
        <a:spcBef>
          <a:spcPct val="0"/>
        </a:spcBef>
        <a:spcAft>
          <a:spcPct val="0"/>
        </a:spcAft>
        <a:defRPr sz="4000" b="1">
          <a:solidFill>
            <a:srgbClr val="FFFF99"/>
          </a:solidFill>
          <a:latin typeface="Arial" charset="0"/>
        </a:defRPr>
      </a:lvl9pPr>
    </p:titleStyle>
    <p:bodyStyle>
      <a:lvl1pPr marL="463550" indent="-350838" algn="l" rtl="0" fontAlgn="base">
        <a:lnSpc>
          <a:spcPct val="140000"/>
        </a:lnSpc>
        <a:spcBef>
          <a:spcPct val="20000"/>
        </a:spcBef>
        <a:spcAft>
          <a:spcPct val="0"/>
        </a:spcAft>
        <a:buChar char="•"/>
        <a:defRPr sz="3600">
          <a:solidFill>
            <a:schemeClr val="bg1"/>
          </a:solidFill>
          <a:latin typeface="+mn-lt"/>
          <a:ea typeface="+mn-ea"/>
          <a:cs typeface="+mn-cs"/>
        </a:defRPr>
      </a:lvl1pPr>
      <a:lvl2pPr marL="914400" indent="-112713" algn="l" rtl="0" fontAlgn="base">
        <a:lnSpc>
          <a:spcPct val="140000"/>
        </a:lnSpc>
        <a:spcBef>
          <a:spcPct val="20000"/>
        </a:spcBef>
        <a:spcAft>
          <a:spcPct val="0"/>
        </a:spcAft>
        <a:defRPr sz="2800">
          <a:solidFill>
            <a:schemeClr val="bg1"/>
          </a:solidFill>
          <a:latin typeface="+mn-lt"/>
        </a:defRPr>
      </a:lvl2pPr>
      <a:lvl3pPr marL="12573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notesSlide" Target="../notesSlides/notesSlide9.xml"/><Relationship Id="rId7" Type="http://schemas.openxmlformats.org/officeDocument/2006/relationships/image" Target="../media/image58.png"/><Relationship Id="rId2" Type="http://schemas.openxmlformats.org/officeDocument/2006/relationships/slideLayout" Target="../slideLayouts/slideLayout12.xml"/><Relationship Id="rId1" Type="http://schemas.openxmlformats.org/officeDocument/2006/relationships/tags" Target="../tags/tag14.xml"/><Relationship Id="rId6" Type="http://schemas.openxmlformats.org/officeDocument/2006/relationships/image" Target="../media/image6.png"/><Relationship Id="rId5" Type="http://schemas.openxmlformats.org/officeDocument/2006/relationships/image" Target="../media/image57.png"/><Relationship Id="rId10" Type="http://schemas.openxmlformats.org/officeDocument/2006/relationships/image" Target="../media/image39.png"/><Relationship Id="rId4" Type="http://schemas.openxmlformats.org/officeDocument/2006/relationships/image" Target="../media/image56.png"/><Relationship Id="rId9" Type="http://schemas.openxmlformats.org/officeDocument/2006/relationships/image" Target="../media/image54.png"/></Relationships>
</file>

<file path=ppt/slides/_rels/slide1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notesSlide" Target="../notesSlides/notesSlide10.xml"/><Relationship Id="rId7" Type="http://schemas.openxmlformats.org/officeDocument/2006/relationships/image" Target="../media/image48.png"/><Relationship Id="rId2" Type="http://schemas.openxmlformats.org/officeDocument/2006/relationships/slideLayout" Target="../slideLayouts/slideLayout12.xml"/><Relationship Id="rId1" Type="http://schemas.openxmlformats.org/officeDocument/2006/relationships/tags" Target="../tags/tag15.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60.png"/><Relationship Id="rId4" Type="http://schemas.openxmlformats.org/officeDocument/2006/relationships/image" Target="../media/image33.png"/><Relationship Id="rId9" Type="http://schemas.openxmlformats.org/officeDocument/2006/relationships/image" Target="../media/image50.png"/></Relationships>
</file>

<file path=ppt/slides/_rels/slide12.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notesSlide" Target="../notesSlides/notesSlide11.xml"/><Relationship Id="rId7" Type="http://schemas.openxmlformats.org/officeDocument/2006/relationships/image" Target="../media/image50.png"/><Relationship Id="rId2" Type="http://schemas.openxmlformats.org/officeDocument/2006/relationships/slideLayout" Target="../slideLayouts/slideLayout12.xml"/><Relationship Id="rId1" Type="http://schemas.openxmlformats.org/officeDocument/2006/relationships/tags" Target="../tags/tag16.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65.png"/></Relationships>
</file>

<file path=ppt/slides/_rels/slide1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notesSlide" Target="../notesSlides/notesSlide12.xml"/><Relationship Id="rId7" Type="http://schemas.openxmlformats.org/officeDocument/2006/relationships/image" Target="../media/image68.png"/><Relationship Id="rId12" Type="http://schemas.openxmlformats.org/officeDocument/2006/relationships/image" Target="../media/image64.png"/><Relationship Id="rId2" Type="http://schemas.openxmlformats.org/officeDocument/2006/relationships/slideLayout" Target="../slideLayouts/slideLayout12.xml"/><Relationship Id="rId1" Type="http://schemas.openxmlformats.org/officeDocument/2006/relationships/tags" Target="../tags/tag17.xml"/><Relationship Id="rId6" Type="http://schemas.openxmlformats.org/officeDocument/2006/relationships/image" Target="../media/image67.png"/><Relationship Id="rId11" Type="http://schemas.openxmlformats.org/officeDocument/2006/relationships/image" Target="../media/image69.png"/><Relationship Id="rId5" Type="http://schemas.openxmlformats.org/officeDocument/2006/relationships/image" Target="../media/image66.png"/><Relationship Id="rId10" Type="http://schemas.openxmlformats.org/officeDocument/2006/relationships/image" Target="../media/image54.png"/><Relationship Id="rId4" Type="http://schemas.openxmlformats.org/officeDocument/2006/relationships/image" Target="../media/image59.png"/><Relationship Id="rId9" Type="http://schemas.openxmlformats.org/officeDocument/2006/relationships/image" Target="../media/image65.png"/></Relationships>
</file>

<file path=ppt/slides/_rels/slide14.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notesSlide" Target="../notesSlides/notesSlide13.xml"/><Relationship Id="rId7" Type="http://schemas.openxmlformats.org/officeDocument/2006/relationships/image" Target="../media/image61.png"/><Relationship Id="rId2" Type="http://schemas.openxmlformats.org/officeDocument/2006/relationships/slideLayout" Target="../slideLayouts/slideLayout12.xml"/><Relationship Id="rId1" Type="http://schemas.openxmlformats.org/officeDocument/2006/relationships/tags" Target="../tags/tag18.xml"/><Relationship Id="rId6" Type="http://schemas.openxmlformats.org/officeDocument/2006/relationships/image" Target="../media/image70.png"/><Relationship Id="rId5" Type="http://schemas.openxmlformats.org/officeDocument/2006/relationships/image" Target="../media/image68.png"/><Relationship Id="rId4" Type="http://schemas.openxmlformats.org/officeDocument/2006/relationships/image" Target="../media/image67.png"/><Relationship Id="rId9" Type="http://schemas.openxmlformats.org/officeDocument/2006/relationships/image" Target="../media/image50.png"/></Relationships>
</file>

<file path=ppt/slides/_rels/slide15.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46.png"/><Relationship Id="rId18" Type="http://schemas.openxmlformats.org/officeDocument/2006/relationships/image" Target="../media/image81.png"/><Relationship Id="rId3" Type="http://schemas.openxmlformats.org/officeDocument/2006/relationships/notesSlide" Target="../notesSlides/notesSlide14.xml"/><Relationship Id="rId21" Type="http://schemas.openxmlformats.org/officeDocument/2006/relationships/image" Target="../media/image84.png"/><Relationship Id="rId7" Type="http://schemas.openxmlformats.org/officeDocument/2006/relationships/image" Target="../media/image37.png"/><Relationship Id="rId12" Type="http://schemas.openxmlformats.org/officeDocument/2006/relationships/image" Target="../media/image38.png"/><Relationship Id="rId17" Type="http://schemas.openxmlformats.org/officeDocument/2006/relationships/image" Target="../media/image80.png"/><Relationship Id="rId2" Type="http://schemas.openxmlformats.org/officeDocument/2006/relationships/slideLayout" Target="../slideLayouts/slideLayout6.xml"/><Relationship Id="rId16" Type="http://schemas.openxmlformats.org/officeDocument/2006/relationships/image" Target="../media/image79.png"/><Relationship Id="rId20" Type="http://schemas.openxmlformats.org/officeDocument/2006/relationships/image" Target="../media/image83.png"/><Relationship Id="rId1" Type="http://schemas.openxmlformats.org/officeDocument/2006/relationships/tags" Target="../tags/tag19.xml"/><Relationship Id="rId6" Type="http://schemas.openxmlformats.org/officeDocument/2006/relationships/image" Target="../media/image6.png"/><Relationship Id="rId11" Type="http://schemas.openxmlformats.org/officeDocument/2006/relationships/image" Target="../media/image76.png"/><Relationship Id="rId5" Type="http://schemas.openxmlformats.org/officeDocument/2006/relationships/image" Target="../media/image72.png"/><Relationship Id="rId15" Type="http://schemas.openxmlformats.org/officeDocument/2006/relationships/image" Target="../media/image78.png"/><Relationship Id="rId23" Type="http://schemas.openxmlformats.org/officeDocument/2006/relationships/image" Target="../media/image86.png"/><Relationship Id="rId10" Type="http://schemas.openxmlformats.org/officeDocument/2006/relationships/image" Target="../media/image75.png"/><Relationship Id="rId19" Type="http://schemas.openxmlformats.org/officeDocument/2006/relationships/image" Target="../media/image82.png"/><Relationship Id="rId4" Type="http://schemas.openxmlformats.org/officeDocument/2006/relationships/image" Target="../media/image71.png"/><Relationship Id="rId9" Type="http://schemas.openxmlformats.org/officeDocument/2006/relationships/image" Target="../media/image74.png"/><Relationship Id="rId14" Type="http://schemas.openxmlformats.org/officeDocument/2006/relationships/image" Target="../media/image77.png"/><Relationship Id="rId22" Type="http://schemas.openxmlformats.org/officeDocument/2006/relationships/image" Target="../media/image85.png"/></Relationships>
</file>

<file path=ppt/slides/_rels/slide1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89.png"/><Relationship Id="rId4" Type="http://schemas.openxmlformats.org/officeDocument/2006/relationships/image" Target="../media/image8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 Id="rId9" Type="http://schemas.openxmlformats.org/officeDocument/2006/relationships/image" Target="../media/image95.png"/></Relationships>
</file>

<file path=ppt/slides/_rels/slide19.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5.png"/><Relationship Id="rId18" Type="http://schemas.openxmlformats.org/officeDocument/2006/relationships/image" Target="../media/image110.png"/><Relationship Id="rId3" Type="http://schemas.openxmlformats.org/officeDocument/2006/relationships/notesSlide" Target="../notesSlides/notesSlide18.xml"/><Relationship Id="rId7" Type="http://schemas.openxmlformats.org/officeDocument/2006/relationships/image" Target="../media/image99.png"/><Relationship Id="rId12" Type="http://schemas.openxmlformats.org/officeDocument/2006/relationships/image" Target="../media/image104.png"/><Relationship Id="rId17" Type="http://schemas.openxmlformats.org/officeDocument/2006/relationships/image" Target="../media/image109.png"/><Relationship Id="rId2" Type="http://schemas.openxmlformats.org/officeDocument/2006/relationships/slideLayout" Target="../slideLayouts/slideLayout6.xml"/><Relationship Id="rId16" Type="http://schemas.openxmlformats.org/officeDocument/2006/relationships/image" Target="../media/image108.png"/><Relationship Id="rId1" Type="http://schemas.openxmlformats.org/officeDocument/2006/relationships/tags" Target="../tags/tag20.xml"/><Relationship Id="rId6" Type="http://schemas.openxmlformats.org/officeDocument/2006/relationships/image" Target="../media/image98.png"/><Relationship Id="rId11" Type="http://schemas.openxmlformats.org/officeDocument/2006/relationships/image" Target="../media/image103.png"/><Relationship Id="rId5" Type="http://schemas.openxmlformats.org/officeDocument/2006/relationships/image" Target="../media/image97.png"/><Relationship Id="rId15" Type="http://schemas.openxmlformats.org/officeDocument/2006/relationships/image" Target="../media/image107.png"/><Relationship Id="rId10" Type="http://schemas.openxmlformats.org/officeDocument/2006/relationships/image" Target="../media/image102.png"/><Relationship Id="rId19" Type="http://schemas.openxmlformats.org/officeDocument/2006/relationships/image" Target="../media/image111.png"/><Relationship Id="rId4" Type="http://schemas.openxmlformats.org/officeDocument/2006/relationships/image" Target="../media/image96.png"/><Relationship Id="rId9" Type="http://schemas.openxmlformats.org/officeDocument/2006/relationships/image" Target="../media/image101.png"/><Relationship Id="rId14" Type="http://schemas.openxmlformats.org/officeDocument/2006/relationships/image" Target="../media/image10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21.png"/><Relationship Id="rId3" Type="http://schemas.openxmlformats.org/officeDocument/2006/relationships/notesSlide" Target="../notesSlides/notesSlide20.xml"/><Relationship Id="rId7" Type="http://schemas.openxmlformats.org/officeDocument/2006/relationships/image" Target="../media/image115.png"/><Relationship Id="rId12" Type="http://schemas.openxmlformats.org/officeDocument/2006/relationships/image" Target="../media/image120.png"/><Relationship Id="rId2" Type="http://schemas.openxmlformats.org/officeDocument/2006/relationships/slideLayout" Target="../slideLayouts/slideLayout6.xml"/><Relationship Id="rId1" Type="http://schemas.openxmlformats.org/officeDocument/2006/relationships/tags" Target="../tags/tag21.xml"/><Relationship Id="rId6" Type="http://schemas.openxmlformats.org/officeDocument/2006/relationships/image" Target="../media/image114.png"/><Relationship Id="rId11" Type="http://schemas.openxmlformats.org/officeDocument/2006/relationships/image" Target="../media/image119.png"/><Relationship Id="rId5" Type="http://schemas.openxmlformats.org/officeDocument/2006/relationships/image" Target="../media/image113.png"/><Relationship Id="rId15" Type="http://schemas.openxmlformats.org/officeDocument/2006/relationships/image" Target="../media/image123.png"/><Relationship Id="rId10" Type="http://schemas.openxmlformats.org/officeDocument/2006/relationships/image" Target="../media/image118.png"/><Relationship Id="rId4" Type="http://schemas.openxmlformats.org/officeDocument/2006/relationships/image" Target="../media/image112.png"/><Relationship Id="rId9" Type="http://schemas.openxmlformats.org/officeDocument/2006/relationships/image" Target="../media/image117.png"/><Relationship Id="rId14" Type="http://schemas.openxmlformats.org/officeDocument/2006/relationships/image" Target="../media/image1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notesSlide" Target="../notesSlides/notesSlide22.xml"/><Relationship Id="rId7" Type="http://schemas.openxmlformats.org/officeDocument/2006/relationships/image" Target="../media/image126.png"/><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132.png"/><Relationship Id="rId13" Type="http://schemas.openxmlformats.org/officeDocument/2006/relationships/image" Target="../media/image137.png"/><Relationship Id="rId18" Type="http://schemas.openxmlformats.org/officeDocument/2006/relationships/image" Target="../media/image142.png"/><Relationship Id="rId26" Type="http://schemas.openxmlformats.org/officeDocument/2006/relationships/image" Target="../media/image150.png"/><Relationship Id="rId3" Type="http://schemas.openxmlformats.org/officeDocument/2006/relationships/image" Target="../media/image128.png"/><Relationship Id="rId21" Type="http://schemas.openxmlformats.org/officeDocument/2006/relationships/image" Target="../media/image145.png"/><Relationship Id="rId7" Type="http://schemas.openxmlformats.org/officeDocument/2006/relationships/image" Target="../media/image131.png"/><Relationship Id="rId12" Type="http://schemas.openxmlformats.org/officeDocument/2006/relationships/image" Target="../media/image136.png"/><Relationship Id="rId17" Type="http://schemas.openxmlformats.org/officeDocument/2006/relationships/image" Target="../media/image141.png"/><Relationship Id="rId25" Type="http://schemas.openxmlformats.org/officeDocument/2006/relationships/image" Target="../media/image149.png"/><Relationship Id="rId2" Type="http://schemas.openxmlformats.org/officeDocument/2006/relationships/notesSlide" Target="../notesSlides/notesSlide24.xml"/><Relationship Id="rId16" Type="http://schemas.openxmlformats.org/officeDocument/2006/relationships/image" Target="../media/image140.png"/><Relationship Id="rId20" Type="http://schemas.openxmlformats.org/officeDocument/2006/relationships/image" Target="../media/image144.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35.png"/><Relationship Id="rId24" Type="http://schemas.openxmlformats.org/officeDocument/2006/relationships/image" Target="../media/image148.png"/><Relationship Id="rId5" Type="http://schemas.openxmlformats.org/officeDocument/2006/relationships/image" Target="../media/image130.png"/><Relationship Id="rId15" Type="http://schemas.openxmlformats.org/officeDocument/2006/relationships/image" Target="../media/image139.png"/><Relationship Id="rId23" Type="http://schemas.openxmlformats.org/officeDocument/2006/relationships/image" Target="../media/image147.png"/><Relationship Id="rId28" Type="http://schemas.openxmlformats.org/officeDocument/2006/relationships/image" Target="../media/image152.png"/><Relationship Id="rId10" Type="http://schemas.openxmlformats.org/officeDocument/2006/relationships/image" Target="../media/image134.png"/><Relationship Id="rId19" Type="http://schemas.openxmlformats.org/officeDocument/2006/relationships/image" Target="../media/image143.png"/><Relationship Id="rId4" Type="http://schemas.openxmlformats.org/officeDocument/2006/relationships/image" Target="../media/image129.png"/><Relationship Id="rId9" Type="http://schemas.openxmlformats.org/officeDocument/2006/relationships/image" Target="../media/image133.png"/><Relationship Id="rId14" Type="http://schemas.openxmlformats.org/officeDocument/2006/relationships/image" Target="../media/image138.png"/><Relationship Id="rId22" Type="http://schemas.openxmlformats.org/officeDocument/2006/relationships/image" Target="../media/image146.png"/><Relationship Id="rId27" Type="http://schemas.openxmlformats.org/officeDocument/2006/relationships/image" Target="../media/image151.png"/></Relationships>
</file>

<file path=ppt/slides/_rels/slide26.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54.png"/><Relationship Id="rId7" Type="http://schemas.openxmlformats.org/officeDocument/2006/relationships/image" Target="../media/image158.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157.png"/><Relationship Id="rId5" Type="http://schemas.openxmlformats.org/officeDocument/2006/relationships/image" Target="../media/image156.png"/><Relationship Id="rId4" Type="http://schemas.openxmlformats.org/officeDocument/2006/relationships/image" Target="../media/image15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164.png"/><Relationship Id="rId13" Type="http://schemas.openxmlformats.org/officeDocument/2006/relationships/image" Target="../media/image169.png"/><Relationship Id="rId3" Type="http://schemas.openxmlformats.org/officeDocument/2006/relationships/image" Target="../media/image159.png"/><Relationship Id="rId7" Type="http://schemas.openxmlformats.org/officeDocument/2006/relationships/image" Target="../media/image163.png"/><Relationship Id="rId12" Type="http://schemas.openxmlformats.org/officeDocument/2006/relationships/image" Target="../media/image168.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162.png"/><Relationship Id="rId11" Type="http://schemas.openxmlformats.org/officeDocument/2006/relationships/image" Target="../media/image167.png"/><Relationship Id="rId5" Type="http://schemas.openxmlformats.org/officeDocument/2006/relationships/image" Target="../media/image161.png"/><Relationship Id="rId15" Type="http://schemas.openxmlformats.org/officeDocument/2006/relationships/image" Target="../media/image171.png"/><Relationship Id="rId10" Type="http://schemas.openxmlformats.org/officeDocument/2006/relationships/image" Target="../media/image166.png"/><Relationship Id="rId4" Type="http://schemas.openxmlformats.org/officeDocument/2006/relationships/image" Target="../media/image160.png"/><Relationship Id="rId9" Type="http://schemas.openxmlformats.org/officeDocument/2006/relationships/image" Target="../media/image165.png"/><Relationship Id="rId14" Type="http://schemas.openxmlformats.org/officeDocument/2006/relationships/image" Target="../media/image170.pn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6.xml"/><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image" Target="../media/image23.png"/><Relationship Id="rId3" Type="http://schemas.openxmlformats.org/officeDocument/2006/relationships/tags" Target="../tags/tag4.xml"/><Relationship Id="rId21" Type="http://schemas.openxmlformats.org/officeDocument/2006/relationships/image" Target="../media/image18.png"/><Relationship Id="rId7" Type="http://schemas.openxmlformats.org/officeDocument/2006/relationships/tags" Target="../tags/tag8.xml"/><Relationship Id="rId12" Type="http://schemas.openxmlformats.org/officeDocument/2006/relationships/image" Target="../media/image9.png"/><Relationship Id="rId17" Type="http://schemas.openxmlformats.org/officeDocument/2006/relationships/image" Target="../media/image14.png"/><Relationship Id="rId25" Type="http://schemas.openxmlformats.org/officeDocument/2006/relationships/image" Target="../media/image22.png"/><Relationship Id="rId2" Type="http://schemas.openxmlformats.org/officeDocument/2006/relationships/tags" Target="../tags/tag3.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8.png"/><Relationship Id="rId24" Type="http://schemas.openxmlformats.org/officeDocument/2006/relationships/image" Target="../media/image21.png"/><Relationship Id="rId5" Type="http://schemas.openxmlformats.org/officeDocument/2006/relationships/tags" Target="../tags/tag6.xml"/><Relationship Id="rId15" Type="http://schemas.openxmlformats.org/officeDocument/2006/relationships/image" Target="../media/image12.png"/><Relationship Id="rId23"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tags" Target="../tags/tag5.xml"/><Relationship Id="rId9" Type="http://schemas.openxmlformats.org/officeDocument/2006/relationships/notesSlide" Target="../notesSlides/notesSlide3.xml"/><Relationship Id="rId14" Type="http://schemas.openxmlformats.org/officeDocument/2006/relationships/image" Target="../media/image11.png"/><Relationship Id="rId22" Type="http://schemas.openxmlformats.org/officeDocument/2006/relationships/image" Target="../media/image19.png"/></Relationships>
</file>

<file path=ppt/slides/_rels/slide30.xml.rels><?xml version="1.0" encoding="UTF-8" standalone="yes"?>
<Relationships xmlns="http://schemas.openxmlformats.org/package/2006/relationships"><Relationship Id="rId8" Type="http://schemas.openxmlformats.org/officeDocument/2006/relationships/image" Target="../media/image177.png"/><Relationship Id="rId13" Type="http://schemas.openxmlformats.org/officeDocument/2006/relationships/image" Target="../media/image182.png"/><Relationship Id="rId18" Type="http://schemas.openxmlformats.org/officeDocument/2006/relationships/image" Target="../media/image187.png"/><Relationship Id="rId3" Type="http://schemas.openxmlformats.org/officeDocument/2006/relationships/image" Target="../media/image172.png"/><Relationship Id="rId7" Type="http://schemas.openxmlformats.org/officeDocument/2006/relationships/image" Target="../media/image176.png"/><Relationship Id="rId12" Type="http://schemas.openxmlformats.org/officeDocument/2006/relationships/image" Target="../media/image181.png"/><Relationship Id="rId17" Type="http://schemas.openxmlformats.org/officeDocument/2006/relationships/image" Target="../media/image186.png"/><Relationship Id="rId2" Type="http://schemas.openxmlformats.org/officeDocument/2006/relationships/notesSlide" Target="../notesSlides/notesSlide29.xml"/><Relationship Id="rId16" Type="http://schemas.openxmlformats.org/officeDocument/2006/relationships/image" Target="../media/image185.png"/><Relationship Id="rId1" Type="http://schemas.openxmlformats.org/officeDocument/2006/relationships/slideLayout" Target="../slideLayouts/slideLayout13.xml"/><Relationship Id="rId6" Type="http://schemas.openxmlformats.org/officeDocument/2006/relationships/image" Target="../media/image175.png"/><Relationship Id="rId11" Type="http://schemas.openxmlformats.org/officeDocument/2006/relationships/image" Target="../media/image180.png"/><Relationship Id="rId5" Type="http://schemas.openxmlformats.org/officeDocument/2006/relationships/image" Target="../media/image174.png"/><Relationship Id="rId15" Type="http://schemas.openxmlformats.org/officeDocument/2006/relationships/image" Target="../media/image184.png"/><Relationship Id="rId10" Type="http://schemas.openxmlformats.org/officeDocument/2006/relationships/image" Target="../media/image179.png"/><Relationship Id="rId19" Type="http://schemas.openxmlformats.org/officeDocument/2006/relationships/image" Target="../media/image188.png"/><Relationship Id="rId4" Type="http://schemas.openxmlformats.org/officeDocument/2006/relationships/image" Target="../media/image173.png"/><Relationship Id="rId9" Type="http://schemas.openxmlformats.org/officeDocument/2006/relationships/image" Target="../media/image178.png"/><Relationship Id="rId14" Type="http://schemas.openxmlformats.org/officeDocument/2006/relationships/image" Target="../media/image18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192.png"/><Relationship Id="rId5" Type="http://schemas.openxmlformats.org/officeDocument/2006/relationships/image" Target="../media/image191.png"/><Relationship Id="rId4" Type="http://schemas.openxmlformats.org/officeDocument/2006/relationships/image" Target="../media/image190.png"/></Relationships>
</file>

<file path=ppt/slides/_rels/slide33.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196.png"/><Relationship Id="rId5" Type="http://schemas.openxmlformats.org/officeDocument/2006/relationships/image" Target="../media/image195.png"/><Relationship Id="rId4" Type="http://schemas.openxmlformats.org/officeDocument/2006/relationships/image" Target="../media/image194.png"/></Relationships>
</file>

<file path=ppt/slides/_rels/slide34.xml.rels><?xml version="1.0" encoding="UTF-8" standalone="yes"?>
<Relationships xmlns="http://schemas.openxmlformats.org/package/2006/relationships"><Relationship Id="rId3" Type="http://schemas.openxmlformats.org/officeDocument/2006/relationships/image" Target="../media/image19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8.png"/><Relationship Id="rId2" Type="http://schemas.openxmlformats.org/officeDocument/2006/relationships/notesSlide" Target="../notesSlides/notesSlide34.xml"/><Relationship Id="rId1" Type="http://schemas.openxmlformats.org/officeDocument/2006/relationships/slideLayout" Target="../slideLayouts/slideLayout14.xml"/><Relationship Id="rId5" Type="http://schemas.openxmlformats.org/officeDocument/2006/relationships/image" Target="../media/image200.png"/><Relationship Id="rId4" Type="http://schemas.openxmlformats.org/officeDocument/2006/relationships/image" Target="../media/image199.png"/></Relationships>
</file>

<file path=ppt/slides/_rels/slide36.xml.rels><?xml version="1.0" encoding="UTF-8" standalone="yes"?>
<Relationships xmlns="http://schemas.openxmlformats.org/package/2006/relationships"><Relationship Id="rId3" Type="http://schemas.openxmlformats.org/officeDocument/2006/relationships/image" Target="../media/image20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image" Target="../media/image202.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05.png"/><Relationship Id="rId5" Type="http://schemas.openxmlformats.org/officeDocument/2006/relationships/image" Target="../media/image204.jpeg"/><Relationship Id="rId4" Type="http://schemas.openxmlformats.org/officeDocument/2006/relationships/image" Target="../media/image203.png"/></Relationships>
</file>

<file path=ppt/slides/_rels/slide39.xml.rels><?xml version="1.0" encoding="UTF-8" standalone="yes"?>
<Relationships xmlns="http://schemas.openxmlformats.org/package/2006/relationships"><Relationship Id="rId3" Type="http://schemas.openxmlformats.org/officeDocument/2006/relationships/image" Target="../media/image164.png"/><Relationship Id="rId7" Type="http://schemas.openxmlformats.org/officeDocument/2006/relationships/image" Target="../media/image209.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08.jpeg"/><Relationship Id="rId5" Type="http://schemas.openxmlformats.org/officeDocument/2006/relationships/image" Target="../media/image207.jpeg"/><Relationship Id="rId4" Type="http://schemas.openxmlformats.org/officeDocument/2006/relationships/image" Target="../media/image206.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40.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4.png"/><Relationship Id="rId7" Type="http://schemas.openxmlformats.org/officeDocument/2006/relationships/image" Target="../media/image214.jpe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213.jpeg"/><Relationship Id="rId5" Type="http://schemas.openxmlformats.org/officeDocument/2006/relationships/image" Target="../media/image212.jpeg"/><Relationship Id="rId4" Type="http://schemas.openxmlformats.org/officeDocument/2006/relationships/image" Target="../media/image211.jpeg"/></Relationships>
</file>

<file path=ppt/slides/_rels/slide42.xml.rels><?xml version="1.0" encoding="UTF-8" standalone="yes"?>
<Relationships xmlns="http://schemas.openxmlformats.org/package/2006/relationships"><Relationship Id="rId3" Type="http://schemas.openxmlformats.org/officeDocument/2006/relationships/image" Target="../media/image215.png"/><Relationship Id="rId7" Type="http://schemas.openxmlformats.org/officeDocument/2006/relationships/image" Target="../media/image219.pn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218.png"/><Relationship Id="rId5" Type="http://schemas.openxmlformats.org/officeDocument/2006/relationships/image" Target="../media/image217.png"/><Relationship Id="rId4" Type="http://schemas.openxmlformats.org/officeDocument/2006/relationships/image" Target="../media/image216.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4.xml"/><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notesSlide" Target="../notesSlides/notesSlide6.xml"/><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slideLayout" Target="../slideLayouts/slideLayout6.xml"/><Relationship Id="rId16" Type="http://schemas.openxmlformats.org/officeDocument/2006/relationships/image" Target="../media/image45.png"/><Relationship Id="rId1" Type="http://schemas.openxmlformats.org/officeDocument/2006/relationships/tags" Target="../tags/tag11.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7.xml"/><Relationship Id="rId7" Type="http://schemas.openxmlformats.org/officeDocument/2006/relationships/image" Target="../media/image47.png"/><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45.png"/><Relationship Id="rId11" Type="http://schemas.openxmlformats.org/officeDocument/2006/relationships/image" Target="../media/image51.png"/><Relationship Id="rId5" Type="http://schemas.openxmlformats.org/officeDocument/2006/relationships/image" Target="../media/image40.png"/><Relationship Id="rId10" Type="http://schemas.openxmlformats.org/officeDocument/2006/relationships/image" Target="../media/image50.png"/><Relationship Id="rId4" Type="http://schemas.openxmlformats.org/officeDocument/2006/relationships/image" Target="../media/image6.png"/><Relationship Id="rId9" Type="http://schemas.openxmlformats.org/officeDocument/2006/relationships/image" Target="../media/image49.png"/></Relationships>
</file>

<file path=ppt/slides/_rels/slide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notesSlide" Target="../notesSlides/notesSlide8.xml"/><Relationship Id="rId7" Type="http://schemas.openxmlformats.org/officeDocument/2006/relationships/image" Target="../media/image38.png"/><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6.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1.jpg"/>
          <p:cNvPicPr>
            <a:picLocks noChangeAspect="1"/>
          </p:cNvPicPr>
          <p:nvPr/>
        </p:nvPicPr>
        <p:blipFill>
          <a:blip r:embed="rId3"/>
          <a:stretch>
            <a:fillRect/>
          </a:stretch>
        </p:blipFill>
        <p:spPr>
          <a:xfrm>
            <a:off x="0" y="208547"/>
            <a:ext cx="9144000" cy="6858000"/>
          </a:xfrm>
          <a:prstGeom prst="rect">
            <a:avLst/>
          </a:prstGeom>
        </p:spPr>
      </p:pic>
      <p:sp>
        <p:nvSpPr>
          <p:cNvPr id="868354" name="Rectangle 2"/>
          <p:cNvSpPr>
            <a:spLocks noChangeArrowheads="1"/>
          </p:cNvSpPr>
          <p:nvPr/>
        </p:nvSpPr>
        <p:spPr bwMode="auto">
          <a:xfrm>
            <a:off x="381000" y="4038600"/>
            <a:ext cx="8132763" cy="579438"/>
          </a:xfrm>
          <a:prstGeom prst="rect">
            <a:avLst/>
          </a:prstGeom>
          <a:noFill/>
          <a:ln w="9525">
            <a:noFill/>
            <a:miter lim="800000"/>
            <a:headEnd/>
            <a:tailEnd/>
          </a:ln>
          <a:effectLst/>
        </p:spPr>
        <p:txBody>
          <a:bodyPr>
            <a:spAutoFit/>
          </a:bodyPr>
          <a:lstStyle/>
          <a:p>
            <a:pPr>
              <a:spcBef>
                <a:spcPct val="0"/>
              </a:spcBef>
            </a:pPr>
            <a:endParaRPr lang="en-GB" sz="3200" b="1">
              <a:solidFill>
                <a:schemeClr val="tx2"/>
              </a:solidFill>
              <a:latin typeface="Arial" charset="0"/>
            </a:endParaRPr>
          </a:p>
        </p:txBody>
      </p:sp>
      <p:pic>
        <p:nvPicPr>
          <p:cNvPr id="868356" name="Picture 4" descr="Windows Server System logo reverse vert  1 line"/>
          <p:cNvPicPr>
            <a:picLocks noChangeAspect="1" noChangeArrowheads="1"/>
          </p:cNvPicPr>
          <p:nvPr/>
        </p:nvPicPr>
        <p:blipFill>
          <a:blip r:embed="rId4"/>
          <a:srcRect/>
          <a:stretch>
            <a:fillRect/>
          </a:stretch>
        </p:blipFill>
        <p:spPr bwMode="auto">
          <a:xfrm>
            <a:off x="2892425" y="5912822"/>
            <a:ext cx="6251575" cy="774700"/>
          </a:xfrm>
          <a:prstGeom prst="rect">
            <a:avLst/>
          </a:prstGeom>
          <a:noFill/>
        </p:spPr>
      </p:pic>
      <p:sp>
        <p:nvSpPr>
          <p:cNvPr id="868355" name="Rectangle 3"/>
          <p:cNvSpPr>
            <a:spLocks noGrp="1" noChangeArrowheads="1"/>
          </p:cNvSpPr>
          <p:nvPr>
            <p:ph type="ctrTitle"/>
          </p:nvPr>
        </p:nvSpPr>
        <p:spPr>
          <a:xfrm>
            <a:off x="0" y="1459583"/>
            <a:ext cx="9115425" cy="2614613"/>
          </a:xfrm>
        </p:spPr>
        <p:txBody>
          <a:bodyPr/>
          <a:lstStyle/>
          <a:p>
            <a:r>
              <a:rPr lang="en-US" sz="4800" dirty="0" smtClean="0"/>
              <a:t>Microsoft's Vision and Strategy for Virtualization </a:t>
            </a:r>
            <a:endParaRPr lang="en-US" altLang="zh-TW" sz="4800" dirty="0">
              <a:solidFill>
                <a:srgbClr val="FFCC00"/>
              </a:solidFill>
              <a:ea typeface="新細明體" charset="-120"/>
              <a:cs typeface="Times New Roman" pitchFamily="18" charset="0"/>
            </a:endParaRPr>
          </a:p>
        </p:txBody>
      </p:sp>
      <p:sp>
        <p:nvSpPr>
          <p:cNvPr id="5" name="Rectangle 4"/>
          <p:cNvSpPr/>
          <p:nvPr/>
        </p:nvSpPr>
        <p:spPr>
          <a:xfrm>
            <a:off x="247973" y="4679090"/>
            <a:ext cx="5637121" cy="892552"/>
          </a:xfrm>
          <a:prstGeom prst="rect">
            <a:avLst/>
          </a:prstGeom>
        </p:spPr>
        <p:txBody>
          <a:bodyPr wrap="none">
            <a:spAutoFit/>
          </a:bodyPr>
          <a:lstStyle/>
          <a:p>
            <a:r>
              <a:rPr lang="en-US" altLang="zh-TW" sz="2800" b="1" dirty="0" smtClean="0">
                <a:solidFill>
                  <a:srgbClr val="EBF7FF"/>
                </a:solidFill>
                <a:ea typeface="新細明體" charset="-120"/>
                <a:cs typeface="Times New Roman" pitchFamily="18" charset="0"/>
              </a:rPr>
              <a:t>Howard Chow</a:t>
            </a:r>
          </a:p>
          <a:p>
            <a:r>
              <a:rPr lang="en-US" altLang="zh-TW" sz="2400" b="1" dirty="0" smtClean="0">
                <a:solidFill>
                  <a:srgbClr val="EBF7FF"/>
                </a:solidFill>
                <a:ea typeface="新細明體" charset="-120"/>
                <a:cs typeface="Times New Roman" pitchFamily="18" charset="0"/>
              </a:rPr>
              <a:t>Microsoft Most Valuable Professional</a:t>
            </a:r>
            <a:endParaRPr lang="zh-TW" altLang="en-US" sz="2400" b="1" dirty="0">
              <a:solidFill>
                <a:srgbClr val="EBF7FF"/>
              </a:solidFill>
            </a:endParaRPr>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7" descr="\\.PSF\Parallels Share\Virtualization Slides\PC-Application-Conflicts.png"/>
          <p:cNvPicPr>
            <a:picLocks noChangeAspect="1" noChangeArrowheads="1"/>
          </p:cNvPicPr>
          <p:nvPr/>
        </p:nvPicPr>
        <p:blipFill>
          <a:blip r:embed="rId4"/>
          <a:srcRect/>
          <a:stretch>
            <a:fillRect/>
          </a:stretch>
        </p:blipFill>
        <p:spPr bwMode="auto">
          <a:xfrm>
            <a:off x="6138856" y="2374050"/>
            <a:ext cx="3065334" cy="3950550"/>
          </a:xfrm>
          <a:prstGeom prst="rect">
            <a:avLst/>
          </a:prstGeom>
          <a:noFill/>
        </p:spPr>
      </p:pic>
      <p:pic>
        <p:nvPicPr>
          <p:cNvPr id="23" name="Picture 7" descr="\\.PSF\Parallels Share\Virtualization Slides\PC-Application-Conflicts.png"/>
          <p:cNvPicPr>
            <a:picLocks noChangeAspect="1" noChangeArrowheads="1"/>
          </p:cNvPicPr>
          <p:nvPr/>
        </p:nvPicPr>
        <p:blipFill>
          <a:blip r:embed="rId4"/>
          <a:srcRect/>
          <a:stretch>
            <a:fillRect/>
          </a:stretch>
        </p:blipFill>
        <p:spPr bwMode="auto">
          <a:xfrm>
            <a:off x="3683821" y="838200"/>
            <a:ext cx="3065334" cy="3950550"/>
          </a:xfrm>
          <a:prstGeom prst="rect">
            <a:avLst/>
          </a:prstGeom>
          <a:noFill/>
        </p:spPr>
      </p:pic>
      <p:pic>
        <p:nvPicPr>
          <p:cNvPr id="2053" name="Picture 5" descr="\\.PSF\Parallels Share\Virtualization Slides\PC-Virtual.png"/>
          <p:cNvPicPr>
            <a:picLocks noChangeAspect="1" noChangeArrowheads="1"/>
          </p:cNvPicPr>
          <p:nvPr/>
        </p:nvPicPr>
        <p:blipFill>
          <a:blip r:embed="rId5"/>
          <a:srcRect/>
          <a:stretch>
            <a:fillRect/>
          </a:stretch>
        </p:blipFill>
        <p:spPr bwMode="auto">
          <a:xfrm>
            <a:off x="4022019" y="1828800"/>
            <a:ext cx="2238646" cy="2494699"/>
          </a:xfrm>
          <a:prstGeom prst="rect">
            <a:avLst/>
          </a:prstGeom>
          <a:noFill/>
        </p:spPr>
      </p:pic>
      <p:sp>
        <p:nvSpPr>
          <p:cNvPr id="8196" name="Rectangle 2"/>
          <p:cNvSpPr>
            <a:spLocks noGrp="1" noChangeArrowheads="1"/>
          </p:cNvSpPr>
          <p:nvPr>
            <p:ph type="title"/>
          </p:nvPr>
        </p:nvSpPr>
        <p:spPr>
          <a:xfrm>
            <a:off x="381000" y="228600"/>
            <a:ext cx="8393113" cy="646331"/>
          </a:xfrm>
          <a:noFill/>
        </p:spPr>
        <p:txBody>
          <a:bodyPr/>
          <a:lstStyle/>
          <a:p>
            <a:r>
              <a:rPr lang="en-US" sz="4000" dirty="0" smtClean="0">
                <a:effectLst/>
                <a:latin typeface="Segoe" pitchFamily="48" charset="0"/>
              </a:rPr>
              <a:t>Reduce Total Cost of Ownership</a:t>
            </a:r>
          </a:p>
        </p:txBody>
      </p:sp>
      <p:sp>
        <p:nvSpPr>
          <p:cNvPr id="10245" name="Rectangle 5"/>
          <p:cNvSpPr>
            <a:spLocks noChangeArrowheads="1"/>
          </p:cNvSpPr>
          <p:nvPr/>
        </p:nvSpPr>
        <p:spPr bwMode="auto">
          <a:xfrm>
            <a:off x="357192" y="2595568"/>
            <a:ext cx="3200400" cy="1143000"/>
          </a:xfrm>
          <a:prstGeom prst="rect">
            <a:avLst/>
          </a:prstGeom>
          <a:noFill/>
          <a:ln w="9525">
            <a:noFill/>
            <a:miter lim="800000"/>
            <a:headEnd/>
            <a:tailEnd/>
          </a:ln>
        </p:spPr>
        <p:txBody>
          <a:bodyPr wrap="square">
            <a:spAutoFit/>
          </a:bodyPr>
          <a:lstStyle/>
          <a:p>
            <a:pPr eaLnBrk="0" hangingPunct="0">
              <a:spcBef>
                <a:spcPct val="20000"/>
              </a:spcBef>
              <a:buClr>
                <a:schemeClr val="tx2"/>
              </a:buClr>
              <a:buSzPct val="95000"/>
              <a:buFont typeface="Wingdings" pitchFamily="48" charset="2"/>
              <a:buNone/>
            </a:pPr>
            <a:r>
              <a:rPr lang="en-US" sz="1700" b="1" dirty="0">
                <a:solidFill>
                  <a:schemeClr val="bg1"/>
                </a:solidFill>
              </a:rPr>
              <a:t>Solution: </a:t>
            </a:r>
            <a:br>
              <a:rPr lang="en-US" sz="1700" b="1" dirty="0">
                <a:solidFill>
                  <a:schemeClr val="bg1"/>
                </a:solidFill>
              </a:rPr>
            </a:br>
            <a:r>
              <a:rPr lang="en-US" sz="1700" dirty="0">
                <a:solidFill>
                  <a:schemeClr val="bg1"/>
                </a:solidFill>
              </a:rPr>
              <a:t>Eliminate application </a:t>
            </a:r>
            <a:r>
              <a:rPr lang="en-US" sz="1700" dirty="0" smtClean="0">
                <a:solidFill>
                  <a:schemeClr val="bg1"/>
                </a:solidFill>
              </a:rPr>
              <a:t>conflicts and </a:t>
            </a:r>
            <a:r>
              <a:rPr lang="en-US" sz="1700" dirty="0">
                <a:solidFill>
                  <a:schemeClr val="bg1"/>
                </a:solidFill>
              </a:rPr>
              <a:t>testing by using desktop </a:t>
            </a:r>
            <a:r>
              <a:rPr lang="en-US" sz="1700" dirty="0" smtClean="0">
                <a:solidFill>
                  <a:schemeClr val="bg1"/>
                </a:solidFill>
              </a:rPr>
              <a:t>and </a:t>
            </a:r>
            <a:r>
              <a:rPr lang="en-US" sz="1700" dirty="0">
                <a:solidFill>
                  <a:schemeClr val="bg1"/>
                </a:solidFill>
              </a:rPr>
              <a:t>application virtualization</a:t>
            </a:r>
            <a:endParaRPr lang="en-US" sz="1700" b="1" dirty="0">
              <a:solidFill>
                <a:schemeClr val="bg1"/>
              </a:solidFill>
            </a:endParaRPr>
          </a:p>
        </p:txBody>
      </p:sp>
      <p:sp>
        <p:nvSpPr>
          <p:cNvPr id="20" name="Rectangle 18"/>
          <p:cNvSpPr>
            <a:spLocks noChangeArrowheads="1"/>
          </p:cNvSpPr>
          <p:nvPr/>
        </p:nvSpPr>
        <p:spPr bwMode="auto">
          <a:xfrm>
            <a:off x="357192" y="1357568"/>
            <a:ext cx="3048000" cy="973138"/>
          </a:xfrm>
          <a:prstGeom prst="rect">
            <a:avLst/>
          </a:prstGeom>
          <a:noFill/>
          <a:ln w="9525">
            <a:noFill/>
            <a:miter lim="800000"/>
            <a:headEnd/>
            <a:tailEnd/>
          </a:ln>
        </p:spPr>
        <p:txBody>
          <a:bodyPr>
            <a:spAutoFit/>
          </a:bodyPr>
          <a:lstStyle/>
          <a:p>
            <a:pPr marL="173038" indent="-173038" eaLnBrk="0" hangingPunct="0">
              <a:spcBef>
                <a:spcPct val="20000"/>
              </a:spcBef>
            </a:pPr>
            <a:r>
              <a:rPr lang="en-US" sz="1700" b="1" dirty="0">
                <a:solidFill>
                  <a:schemeClr val="bg1"/>
                </a:solidFill>
              </a:rPr>
              <a:t>Challenges:</a:t>
            </a:r>
          </a:p>
          <a:p>
            <a:pPr marL="173038" indent="-173038" eaLnBrk="0" hangingPunct="0">
              <a:spcBef>
                <a:spcPct val="20000"/>
              </a:spcBef>
              <a:buBlip>
                <a:blip r:embed="rId6"/>
              </a:buBlip>
            </a:pPr>
            <a:r>
              <a:rPr lang="en-US" sz="1700" dirty="0">
                <a:solidFill>
                  <a:schemeClr val="bg1"/>
                </a:solidFill>
              </a:rPr>
              <a:t>Application incompatibilities</a:t>
            </a:r>
          </a:p>
          <a:p>
            <a:pPr marL="173038" indent="-173038" eaLnBrk="0" hangingPunct="0">
              <a:spcBef>
                <a:spcPct val="20000"/>
              </a:spcBef>
              <a:buBlip>
                <a:blip r:embed="rId6"/>
              </a:buBlip>
            </a:pPr>
            <a:r>
              <a:rPr lang="en-US" sz="1700" dirty="0">
                <a:solidFill>
                  <a:schemeClr val="bg1"/>
                </a:solidFill>
              </a:rPr>
              <a:t>Lengthy testing</a:t>
            </a:r>
          </a:p>
        </p:txBody>
      </p:sp>
      <p:sp>
        <p:nvSpPr>
          <p:cNvPr id="11" name="Rectangle 10"/>
          <p:cNvSpPr/>
          <p:nvPr/>
        </p:nvSpPr>
        <p:spPr>
          <a:xfrm>
            <a:off x="357192" y="4029866"/>
            <a:ext cx="3505200" cy="2132892"/>
          </a:xfrm>
          <a:prstGeom prst="rect">
            <a:avLst/>
          </a:prstGeom>
        </p:spPr>
        <p:txBody>
          <a:bodyPr wrap="square">
            <a:spAutoFit/>
          </a:bodyPr>
          <a:lstStyle/>
          <a:p>
            <a:pPr>
              <a:spcBef>
                <a:spcPct val="20000"/>
              </a:spcBef>
            </a:pPr>
            <a:r>
              <a:rPr lang="en-US" sz="1700" b="1" dirty="0">
                <a:solidFill>
                  <a:schemeClr val="bg1"/>
                </a:solidFill>
              </a:rPr>
              <a:t>Case Study: </a:t>
            </a:r>
            <a:r>
              <a:rPr lang="en-US" sz="1700" b="1" dirty="0" smtClean="0">
                <a:solidFill>
                  <a:schemeClr val="bg1"/>
                </a:solidFill>
              </a:rPr>
              <a:t>Alamance Regional Medical Center </a:t>
            </a:r>
            <a:endParaRPr lang="en-US" sz="1700" b="1" dirty="0">
              <a:solidFill>
                <a:schemeClr val="bg1"/>
              </a:solidFill>
            </a:endParaRPr>
          </a:p>
          <a:p>
            <a:pPr marL="173038" indent="-173038">
              <a:spcBef>
                <a:spcPct val="20000"/>
              </a:spcBef>
              <a:buBlip>
                <a:blip r:embed="rId6"/>
              </a:buBlip>
            </a:pPr>
            <a:r>
              <a:rPr lang="en-US" altLang="ja-JP" sz="1700" dirty="0" smtClean="0">
                <a:solidFill>
                  <a:schemeClr val="bg1"/>
                </a:solidFill>
                <a:ea typeface="ＭＳ Ｐゴシック" charset="-128"/>
              </a:rPr>
              <a:t>Eliminated regression testing</a:t>
            </a:r>
          </a:p>
          <a:p>
            <a:pPr marL="173038" indent="-173038">
              <a:spcBef>
                <a:spcPct val="20000"/>
              </a:spcBef>
              <a:buBlip>
                <a:blip r:embed="rId6"/>
              </a:buBlip>
            </a:pPr>
            <a:r>
              <a:rPr lang="en-US" altLang="ja-JP" sz="1700" dirty="0" smtClean="0">
                <a:solidFill>
                  <a:schemeClr val="bg1"/>
                </a:solidFill>
                <a:ea typeface="ＭＳ Ｐゴシック" charset="-128"/>
              </a:rPr>
              <a:t>Eliminated 5,000 hours of end-user downtime per year</a:t>
            </a:r>
          </a:p>
          <a:p>
            <a:pPr marL="173038" indent="-173038">
              <a:spcBef>
                <a:spcPct val="20000"/>
              </a:spcBef>
              <a:buFontTx/>
              <a:buChar char="•"/>
            </a:pPr>
            <a:endParaRPr lang="en-US" altLang="ja-JP" sz="1700" dirty="0" smtClean="0">
              <a:ea typeface="ＭＳ Ｐゴシック" charset="-128"/>
            </a:endParaRPr>
          </a:p>
          <a:p>
            <a:pPr marL="173038" indent="-173038">
              <a:spcBef>
                <a:spcPct val="20000"/>
              </a:spcBef>
              <a:buFontTx/>
              <a:buChar char="•"/>
            </a:pPr>
            <a:endParaRPr lang="en-US" altLang="ja-JP" sz="1700" dirty="0" smtClean="0">
              <a:ea typeface="ＭＳ Ｐゴシック" charset="-128"/>
            </a:endParaRPr>
          </a:p>
        </p:txBody>
      </p:sp>
      <p:pic>
        <p:nvPicPr>
          <p:cNvPr id="2051" name="Picture 3" descr="\\.PSF\Parallels Share\Virtualization Slides\Alamance.png"/>
          <p:cNvPicPr>
            <a:picLocks noChangeAspect="1" noChangeArrowheads="1"/>
          </p:cNvPicPr>
          <p:nvPr/>
        </p:nvPicPr>
        <p:blipFill>
          <a:blip r:embed="rId7"/>
          <a:srcRect/>
          <a:stretch>
            <a:fillRect/>
          </a:stretch>
        </p:blipFill>
        <p:spPr bwMode="auto">
          <a:xfrm>
            <a:off x="628324" y="5598043"/>
            <a:ext cx="1600200" cy="339436"/>
          </a:xfrm>
          <a:prstGeom prst="rect">
            <a:avLst/>
          </a:prstGeom>
          <a:noFill/>
        </p:spPr>
      </p:pic>
      <p:pic>
        <p:nvPicPr>
          <p:cNvPr id="2054" name="Picture 6" descr="\\.PSF\Parallels Share\Virtualization Slides\PC-with-Virtual-Apps.png"/>
          <p:cNvPicPr>
            <a:picLocks noChangeAspect="1" noChangeArrowheads="1"/>
          </p:cNvPicPr>
          <p:nvPr/>
        </p:nvPicPr>
        <p:blipFill>
          <a:blip r:embed="rId8"/>
          <a:srcRect/>
          <a:stretch>
            <a:fillRect/>
          </a:stretch>
        </p:blipFill>
        <p:spPr bwMode="ltGray">
          <a:xfrm>
            <a:off x="6145781" y="3464601"/>
            <a:ext cx="3065334" cy="2853175"/>
          </a:xfrm>
          <a:prstGeom prst="rect">
            <a:avLst/>
          </a:prstGeom>
          <a:noFill/>
        </p:spPr>
      </p:pic>
      <p:sp>
        <p:nvSpPr>
          <p:cNvPr id="27" name="Rectangle 20"/>
          <p:cNvSpPr>
            <a:spLocks noChangeArrowheads="1"/>
          </p:cNvSpPr>
          <p:nvPr/>
        </p:nvSpPr>
        <p:spPr bwMode="auto">
          <a:xfrm>
            <a:off x="6608756" y="1729871"/>
            <a:ext cx="2120900" cy="1089529"/>
          </a:xfrm>
          <a:prstGeom prst="rect">
            <a:avLst/>
          </a:prstGeom>
          <a:noFill/>
          <a:ln w="9525">
            <a:noFill/>
            <a:miter lim="800000"/>
            <a:headEnd/>
            <a:tailEnd/>
          </a:ln>
        </p:spPr>
        <p:txBody>
          <a:bodyPr>
            <a:spAutoFit/>
          </a:bodyPr>
          <a:lstStyle/>
          <a:p>
            <a:pPr algn="ctr" eaLnBrk="0" hangingPunct="0">
              <a:lnSpc>
                <a:spcPct val="90000"/>
              </a:lnSpc>
            </a:pPr>
            <a:r>
              <a:rPr lang="en-US" sz="1800" b="1" dirty="0" smtClean="0">
                <a:solidFill>
                  <a:schemeClr val="bg1"/>
                </a:solidFill>
              </a:rPr>
              <a:t>Application Virtualization</a:t>
            </a:r>
          </a:p>
          <a:p>
            <a:pPr algn="ctr" eaLnBrk="0" hangingPunct="0">
              <a:lnSpc>
                <a:spcPct val="90000"/>
              </a:lnSpc>
            </a:pPr>
            <a:r>
              <a:rPr lang="en-US" sz="1800" b="1" i="1" dirty="0" smtClean="0">
                <a:solidFill>
                  <a:schemeClr val="bg1"/>
                </a:solidFill>
              </a:rPr>
              <a:t>App-to-app</a:t>
            </a:r>
          </a:p>
          <a:p>
            <a:pPr algn="ctr" eaLnBrk="0" hangingPunct="0">
              <a:lnSpc>
                <a:spcPct val="90000"/>
              </a:lnSpc>
            </a:pPr>
            <a:r>
              <a:rPr lang="en-US" sz="1800" b="1" i="1" dirty="0" smtClean="0">
                <a:solidFill>
                  <a:schemeClr val="bg1"/>
                </a:solidFill>
              </a:rPr>
              <a:t>incompatibilities</a:t>
            </a:r>
            <a:endParaRPr lang="en-US" sz="1800" b="1" i="1" dirty="0">
              <a:solidFill>
                <a:schemeClr val="bg1"/>
              </a:solidFill>
            </a:endParaRPr>
          </a:p>
        </p:txBody>
      </p:sp>
      <p:sp>
        <p:nvSpPr>
          <p:cNvPr id="21" name="Rectangle 20"/>
          <p:cNvSpPr>
            <a:spLocks noChangeArrowheads="1"/>
          </p:cNvSpPr>
          <p:nvPr/>
        </p:nvSpPr>
        <p:spPr bwMode="auto">
          <a:xfrm>
            <a:off x="3929056" y="4191000"/>
            <a:ext cx="2120900" cy="1089529"/>
          </a:xfrm>
          <a:prstGeom prst="rect">
            <a:avLst/>
          </a:prstGeom>
          <a:noFill/>
          <a:ln w="9525">
            <a:noFill/>
            <a:miter lim="800000"/>
            <a:headEnd/>
            <a:tailEnd/>
          </a:ln>
        </p:spPr>
        <p:txBody>
          <a:bodyPr>
            <a:spAutoFit/>
          </a:bodyPr>
          <a:lstStyle/>
          <a:p>
            <a:pPr algn="ctr" eaLnBrk="0" hangingPunct="0">
              <a:lnSpc>
                <a:spcPct val="90000"/>
              </a:lnSpc>
            </a:pPr>
            <a:r>
              <a:rPr lang="en-US" sz="1800" b="1" dirty="0" smtClean="0">
                <a:solidFill>
                  <a:schemeClr val="bg1"/>
                </a:solidFill>
              </a:rPr>
              <a:t>Desktop</a:t>
            </a:r>
          </a:p>
          <a:p>
            <a:pPr algn="ctr" eaLnBrk="0" hangingPunct="0">
              <a:lnSpc>
                <a:spcPct val="90000"/>
              </a:lnSpc>
            </a:pPr>
            <a:r>
              <a:rPr lang="en-US" sz="1800" b="1" dirty="0" smtClean="0">
                <a:solidFill>
                  <a:schemeClr val="bg1"/>
                </a:solidFill>
              </a:rPr>
              <a:t>Virtualization</a:t>
            </a:r>
          </a:p>
          <a:p>
            <a:pPr algn="ctr" eaLnBrk="0" hangingPunct="0">
              <a:lnSpc>
                <a:spcPct val="90000"/>
              </a:lnSpc>
            </a:pPr>
            <a:r>
              <a:rPr lang="en-US" sz="1800" b="1" i="1" dirty="0" smtClean="0">
                <a:solidFill>
                  <a:schemeClr val="bg1"/>
                </a:solidFill>
              </a:rPr>
              <a:t>App-to-OS incompatibilities</a:t>
            </a:r>
            <a:endParaRPr lang="en-US" sz="1800" b="1" i="1" dirty="0">
              <a:solidFill>
                <a:schemeClr val="bg1"/>
              </a:solidFill>
            </a:endParaRPr>
          </a:p>
        </p:txBody>
      </p:sp>
      <p:pic>
        <p:nvPicPr>
          <p:cNvPr id="8210" name="Picture 18" descr="SGAV-White"/>
          <p:cNvPicPr>
            <a:picLocks noChangeAspect="1" noChangeArrowheads="1"/>
          </p:cNvPicPr>
          <p:nvPr/>
        </p:nvPicPr>
        <p:blipFill>
          <a:blip r:embed="rId9"/>
          <a:srcRect/>
          <a:stretch>
            <a:fillRect/>
          </a:stretch>
        </p:blipFill>
        <p:spPr bwMode="auto">
          <a:xfrm>
            <a:off x="6672256" y="2852737"/>
            <a:ext cx="2033588" cy="500063"/>
          </a:xfrm>
          <a:prstGeom prst="rect">
            <a:avLst/>
          </a:prstGeom>
          <a:noFill/>
        </p:spPr>
      </p:pic>
      <p:pic>
        <p:nvPicPr>
          <p:cNvPr id="22" name="Picture 12" descr="Logo-Virtual-PC"/>
          <p:cNvPicPr>
            <a:picLocks noChangeAspect="1" noChangeArrowheads="1"/>
          </p:cNvPicPr>
          <p:nvPr/>
        </p:nvPicPr>
        <p:blipFill>
          <a:blip r:embed="rId10"/>
          <a:srcRect/>
          <a:stretch>
            <a:fillRect/>
          </a:stretch>
        </p:blipFill>
        <p:spPr bwMode="auto">
          <a:xfrm>
            <a:off x="4386256" y="5257800"/>
            <a:ext cx="1295400" cy="504987"/>
          </a:xfrm>
          <a:prstGeom prst="rect">
            <a:avLst/>
          </a:prstGeom>
          <a:noFill/>
          <a:ln w="9525">
            <a:noFill/>
            <a:miter lim="800000"/>
            <a:headEnd/>
            <a:tailEnd/>
          </a:ln>
        </p:spPr>
      </p:pic>
    </p:spTree>
    <p:custDataLst>
      <p:tags r:id="rId1"/>
    </p:custDataLst>
  </p:cSld>
  <p:clrMapOvr>
    <a:masterClrMapping/>
  </p:clrMapOvr>
  <p:transition advTm="4415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5">
                                            <p:txEl>
                                              <p:pRg st="0" end="0"/>
                                            </p:txEl>
                                          </p:spTgt>
                                        </p:tgtEl>
                                        <p:attrNameLst>
                                          <p:attrName>style.visibility</p:attrName>
                                        </p:attrNameLst>
                                      </p:cBhvr>
                                      <p:to>
                                        <p:strVal val="visible"/>
                                      </p:to>
                                    </p:set>
                                    <p:animEffect transition="in" filter="fade">
                                      <p:cBhvr>
                                        <p:cTn id="12" dur="1000"/>
                                        <p:tgtEl>
                                          <p:spTgt spid="1024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childTnLst>
                                </p:cTn>
                              </p:par>
                              <p:par>
                                <p:cTn id="18" presetID="10"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53"/>
                                        </p:tgtEl>
                                        <p:attrNameLst>
                                          <p:attrName>style.visibility</p:attrName>
                                        </p:attrNameLst>
                                      </p:cBhvr>
                                      <p:to>
                                        <p:strVal val="visible"/>
                                      </p:to>
                                    </p:set>
                                    <p:animEffect transition="in" filter="fade">
                                      <p:cBhvr>
                                        <p:cTn id="25" dur="1000"/>
                                        <p:tgtEl>
                                          <p:spTgt spid="2053"/>
                                        </p:tgtEl>
                                      </p:cBhvr>
                                    </p:animEffect>
                                  </p:childTnLst>
                                </p:cTn>
                              </p:par>
                              <p:par>
                                <p:cTn id="26" presetID="10" presetClass="exit" presetSubtype="0" fill="hold" nodeType="withEffect">
                                  <p:stCondLst>
                                    <p:cond delay="300"/>
                                  </p:stCondLst>
                                  <p:childTnLst>
                                    <p:animEffect transition="out" filter="fade">
                                      <p:cBhvr>
                                        <p:cTn id="27" dur="1000"/>
                                        <p:tgtEl>
                                          <p:spTgt spid="23"/>
                                        </p:tgtEl>
                                      </p:cBhvr>
                                    </p:animEffect>
                                    <p:set>
                                      <p:cBhvr>
                                        <p:cTn id="28" dur="1" fill="hold">
                                          <p:stCondLst>
                                            <p:cond delay="999"/>
                                          </p:stCondLst>
                                        </p:cTn>
                                        <p:tgtEl>
                                          <p:spTgt spid="23"/>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childTnLst>
                                </p:cTn>
                              </p:par>
                              <p:par>
                                <p:cTn id="32" presetID="10"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054"/>
                                        </p:tgtEl>
                                        <p:attrNameLst>
                                          <p:attrName>style.visibility</p:attrName>
                                        </p:attrNameLst>
                                      </p:cBhvr>
                                      <p:to>
                                        <p:strVal val="visible"/>
                                      </p:to>
                                    </p:set>
                                    <p:animEffect transition="in" filter="fade">
                                      <p:cBhvr>
                                        <p:cTn id="39" dur="1000"/>
                                        <p:tgtEl>
                                          <p:spTgt spid="2054"/>
                                        </p:tgtEl>
                                      </p:cBhvr>
                                    </p:animEffect>
                                  </p:childTnLst>
                                </p:cTn>
                              </p:par>
                              <p:par>
                                <p:cTn id="40" presetID="10" presetClass="exit" presetSubtype="0" fill="hold" nodeType="withEffect">
                                  <p:stCondLst>
                                    <p:cond delay="400"/>
                                  </p:stCondLst>
                                  <p:childTnLst>
                                    <p:animEffect transition="out" filter="fade">
                                      <p:cBhvr>
                                        <p:cTn id="41" dur="1000"/>
                                        <p:tgtEl>
                                          <p:spTgt spid="24"/>
                                        </p:tgtEl>
                                      </p:cBhvr>
                                    </p:animEffect>
                                    <p:set>
                                      <p:cBhvr>
                                        <p:cTn id="42" dur="1" fill="hold">
                                          <p:stCondLst>
                                            <p:cond delay="999"/>
                                          </p:stCondLst>
                                        </p:cTn>
                                        <p:tgtEl>
                                          <p:spTgt spid="24"/>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1000"/>
                                        <p:tgtEl>
                                          <p:spTgt spid="27"/>
                                        </p:tgtEl>
                                      </p:cBhvr>
                                    </p:animEffect>
                                  </p:childTnLst>
                                </p:cTn>
                              </p:par>
                              <p:par>
                                <p:cTn id="46" presetID="10" presetClass="entr" presetSubtype="0" fill="hold" nodeType="withEffect">
                                  <p:stCondLst>
                                    <p:cond delay="0"/>
                                  </p:stCondLst>
                                  <p:childTnLst>
                                    <p:set>
                                      <p:cBhvr>
                                        <p:cTn id="47" dur="1" fill="hold">
                                          <p:stCondLst>
                                            <p:cond delay="0"/>
                                          </p:stCondLst>
                                        </p:cTn>
                                        <p:tgtEl>
                                          <p:spTgt spid="8210"/>
                                        </p:tgtEl>
                                        <p:attrNameLst>
                                          <p:attrName>style.visibility</p:attrName>
                                        </p:attrNameLst>
                                      </p:cBhvr>
                                      <p:to>
                                        <p:strVal val="visible"/>
                                      </p:to>
                                    </p:set>
                                    <p:animEffect transition="in" filter="fade">
                                      <p:cBhvr>
                                        <p:cTn id="48" dur="1000"/>
                                        <p:tgtEl>
                                          <p:spTgt spid="821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childTnLst>
                                </p:cTn>
                              </p:par>
                              <p:par>
                                <p:cTn id="54" presetID="10" presetClass="entr" presetSubtype="0" fill="hold" nodeType="withEffect">
                                  <p:stCondLst>
                                    <p:cond delay="0"/>
                                  </p:stCondLst>
                                  <p:childTnLst>
                                    <p:set>
                                      <p:cBhvr>
                                        <p:cTn id="55" dur="1" fill="hold">
                                          <p:stCondLst>
                                            <p:cond delay="0"/>
                                          </p:stCondLst>
                                        </p:cTn>
                                        <p:tgtEl>
                                          <p:spTgt spid="2051"/>
                                        </p:tgtEl>
                                        <p:attrNameLst>
                                          <p:attrName>style.visibility</p:attrName>
                                        </p:attrNameLst>
                                      </p:cBhvr>
                                      <p:to>
                                        <p:strVal val="visible"/>
                                      </p:to>
                                    </p:set>
                                    <p:animEffect transition="in" filter="fade">
                                      <p:cBhvr>
                                        <p:cTn id="56"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build="p"/>
      <p:bldP spid="20" grpId="0"/>
      <p:bldP spid="11" grpId="0"/>
      <p:bldP spid="27"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0" name="Picture 23" descr="Circular-Field"/>
          <p:cNvPicPr>
            <a:picLocks noChangeAspect="1" noChangeArrowheads="1"/>
          </p:cNvPicPr>
          <p:nvPr/>
        </p:nvPicPr>
        <p:blipFill>
          <a:blip r:embed="rId4"/>
          <a:srcRect/>
          <a:stretch>
            <a:fillRect/>
          </a:stretch>
        </p:blipFill>
        <p:spPr bwMode="auto">
          <a:xfrm>
            <a:off x="2071688" y="2201863"/>
            <a:ext cx="7148512" cy="4395787"/>
          </a:xfrm>
          <a:prstGeom prst="rect">
            <a:avLst/>
          </a:prstGeom>
          <a:noFill/>
          <a:ln w="9525">
            <a:noFill/>
            <a:miter lim="800000"/>
            <a:headEnd/>
            <a:tailEnd/>
          </a:ln>
        </p:spPr>
      </p:pic>
      <p:pic>
        <p:nvPicPr>
          <p:cNvPr id="10281" name="Picture 23" descr="Circular-Field"/>
          <p:cNvPicPr>
            <a:picLocks noChangeAspect="1" noChangeArrowheads="1"/>
          </p:cNvPicPr>
          <p:nvPr/>
        </p:nvPicPr>
        <p:blipFill>
          <a:blip r:embed="rId4"/>
          <a:srcRect/>
          <a:stretch>
            <a:fillRect/>
          </a:stretch>
        </p:blipFill>
        <p:spPr bwMode="auto">
          <a:xfrm>
            <a:off x="2071688" y="2201863"/>
            <a:ext cx="7148512" cy="4395787"/>
          </a:xfrm>
          <a:prstGeom prst="rect">
            <a:avLst/>
          </a:prstGeom>
          <a:noFill/>
          <a:ln w="9525">
            <a:noFill/>
            <a:miter lim="800000"/>
            <a:headEnd/>
            <a:tailEnd/>
          </a:ln>
        </p:spPr>
      </p:pic>
      <p:sp>
        <p:nvSpPr>
          <p:cNvPr id="9220" name="Rectangle 2"/>
          <p:cNvSpPr>
            <a:spLocks noGrp="1" noChangeArrowheads="1"/>
          </p:cNvSpPr>
          <p:nvPr>
            <p:ph type="title"/>
          </p:nvPr>
        </p:nvSpPr>
        <p:spPr>
          <a:xfrm>
            <a:off x="381000" y="228600"/>
            <a:ext cx="8393113" cy="646331"/>
          </a:xfrm>
          <a:noFill/>
        </p:spPr>
        <p:txBody>
          <a:bodyPr/>
          <a:lstStyle/>
          <a:p>
            <a:r>
              <a:rPr lang="en-US" sz="4000" dirty="0" smtClean="0">
                <a:effectLst/>
                <a:latin typeface="Segoe" pitchFamily="48" charset="0"/>
              </a:rPr>
              <a:t>Reduce Total Cost of Ownership</a:t>
            </a:r>
          </a:p>
        </p:txBody>
      </p:sp>
      <p:pic>
        <p:nvPicPr>
          <p:cNvPr id="124935" name="Picture 7" descr="Desktop-Virtual"/>
          <p:cNvPicPr>
            <a:picLocks noChangeAspect="1" noChangeArrowheads="1"/>
          </p:cNvPicPr>
          <p:nvPr/>
        </p:nvPicPr>
        <p:blipFill>
          <a:blip r:embed="rId5"/>
          <a:srcRect/>
          <a:stretch>
            <a:fillRect/>
          </a:stretch>
        </p:blipFill>
        <p:spPr bwMode="auto">
          <a:xfrm>
            <a:off x="2894013" y="4391025"/>
            <a:ext cx="1677987" cy="1857375"/>
          </a:xfrm>
          <a:prstGeom prst="rect">
            <a:avLst/>
          </a:prstGeom>
          <a:noFill/>
          <a:ln w="9525">
            <a:noFill/>
            <a:miter lim="800000"/>
            <a:headEnd/>
            <a:tailEnd/>
          </a:ln>
        </p:spPr>
      </p:pic>
      <p:pic>
        <p:nvPicPr>
          <p:cNvPr id="124938" name="Picture 10" descr="Logo-Systems-Center"/>
          <p:cNvPicPr>
            <a:picLocks noChangeAspect="1" noChangeArrowheads="1"/>
          </p:cNvPicPr>
          <p:nvPr/>
        </p:nvPicPr>
        <p:blipFill>
          <a:blip r:embed="rId6"/>
          <a:srcRect/>
          <a:stretch>
            <a:fillRect/>
          </a:stretch>
        </p:blipFill>
        <p:spPr bwMode="auto">
          <a:xfrm>
            <a:off x="4638675" y="3911600"/>
            <a:ext cx="2438400" cy="660400"/>
          </a:xfrm>
          <a:prstGeom prst="rect">
            <a:avLst/>
          </a:prstGeom>
          <a:noFill/>
          <a:ln w="9525">
            <a:noFill/>
            <a:miter lim="800000"/>
            <a:headEnd/>
            <a:tailEnd/>
          </a:ln>
        </p:spPr>
      </p:pic>
      <p:pic>
        <p:nvPicPr>
          <p:cNvPr id="10253" name="Picture 13" descr="Server-1-Physical-Shadow-(Base)"/>
          <p:cNvPicPr>
            <a:picLocks noChangeAspect="1" noChangeArrowheads="1"/>
          </p:cNvPicPr>
          <p:nvPr/>
        </p:nvPicPr>
        <p:blipFill>
          <a:blip r:embed="rId7"/>
          <a:srcRect/>
          <a:stretch>
            <a:fillRect/>
          </a:stretch>
        </p:blipFill>
        <p:spPr bwMode="auto">
          <a:xfrm>
            <a:off x="6983413" y="1828800"/>
            <a:ext cx="1870075" cy="2346325"/>
          </a:xfrm>
          <a:prstGeom prst="rect">
            <a:avLst/>
          </a:prstGeom>
          <a:noFill/>
          <a:ln w="9525">
            <a:noFill/>
            <a:miter lim="800000"/>
            <a:headEnd/>
            <a:tailEnd/>
          </a:ln>
        </p:spPr>
      </p:pic>
      <p:sp>
        <p:nvSpPr>
          <p:cNvPr id="26" name="Rectangle 19"/>
          <p:cNvSpPr>
            <a:spLocks noChangeArrowheads="1"/>
          </p:cNvSpPr>
          <p:nvPr/>
        </p:nvSpPr>
        <p:spPr bwMode="auto">
          <a:xfrm>
            <a:off x="7264399" y="1371600"/>
            <a:ext cx="1622425" cy="587375"/>
          </a:xfrm>
          <a:prstGeom prst="rect">
            <a:avLst/>
          </a:prstGeom>
          <a:noFill/>
          <a:ln w="9525">
            <a:noFill/>
            <a:miter lim="800000"/>
            <a:headEnd/>
            <a:tailEnd/>
          </a:ln>
        </p:spPr>
        <p:txBody>
          <a:bodyPr>
            <a:spAutoFit/>
          </a:bodyPr>
          <a:lstStyle/>
          <a:p>
            <a:pPr algn="ctr" eaLnBrk="0" hangingPunct="0">
              <a:lnSpc>
                <a:spcPct val="90000"/>
              </a:lnSpc>
            </a:pPr>
            <a:r>
              <a:rPr lang="en-US" sz="1800" b="1" dirty="0">
                <a:solidFill>
                  <a:schemeClr val="bg1"/>
                </a:solidFill>
              </a:rPr>
              <a:t>Server Virtualization</a:t>
            </a:r>
          </a:p>
        </p:txBody>
      </p:sp>
      <p:sp>
        <p:nvSpPr>
          <p:cNvPr id="27" name="Rectangle 20"/>
          <p:cNvSpPr>
            <a:spLocks noChangeArrowheads="1"/>
          </p:cNvSpPr>
          <p:nvPr/>
        </p:nvSpPr>
        <p:spPr bwMode="auto">
          <a:xfrm>
            <a:off x="5486400" y="1371600"/>
            <a:ext cx="1749425" cy="587375"/>
          </a:xfrm>
          <a:prstGeom prst="rect">
            <a:avLst/>
          </a:prstGeom>
          <a:noFill/>
          <a:ln w="9525">
            <a:noFill/>
            <a:miter lim="800000"/>
            <a:headEnd/>
            <a:tailEnd/>
          </a:ln>
        </p:spPr>
        <p:txBody>
          <a:bodyPr>
            <a:spAutoFit/>
          </a:bodyPr>
          <a:lstStyle/>
          <a:p>
            <a:pPr algn="ctr" eaLnBrk="0" hangingPunct="0">
              <a:lnSpc>
                <a:spcPct val="90000"/>
              </a:lnSpc>
            </a:pPr>
            <a:r>
              <a:rPr lang="en-US" sz="1800" b="1" dirty="0">
                <a:solidFill>
                  <a:schemeClr val="bg1"/>
                </a:solidFill>
              </a:rPr>
              <a:t>Application Virtualization</a:t>
            </a:r>
          </a:p>
        </p:txBody>
      </p:sp>
      <p:sp>
        <p:nvSpPr>
          <p:cNvPr id="28" name="Rectangle 21"/>
          <p:cNvSpPr>
            <a:spLocks noChangeArrowheads="1"/>
          </p:cNvSpPr>
          <p:nvPr/>
        </p:nvSpPr>
        <p:spPr bwMode="auto">
          <a:xfrm>
            <a:off x="1498600" y="5437505"/>
            <a:ext cx="1638300" cy="587375"/>
          </a:xfrm>
          <a:prstGeom prst="rect">
            <a:avLst/>
          </a:prstGeom>
          <a:noFill/>
          <a:ln w="9525">
            <a:noFill/>
            <a:miter lim="800000"/>
            <a:headEnd/>
            <a:tailEnd/>
          </a:ln>
        </p:spPr>
        <p:txBody>
          <a:bodyPr>
            <a:spAutoFit/>
          </a:bodyPr>
          <a:lstStyle/>
          <a:p>
            <a:pPr algn="ctr" eaLnBrk="0" hangingPunct="0">
              <a:lnSpc>
                <a:spcPct val="90000"/>
              </a:lnSpc>
            </a:pPr>
            <a:r>
              <a:rPr lang="en-US" sz="1800" b="1" dirty="0">
                <a:solidFill>
                  <a:schemeClr val="bg1"/>
                </a:solidFill>
                <a:effectLst>
                  <a:outerShdw blurRad="38100" dist="38100" dir="2700000" algn="tl">
                    <a:srgbClr val="000000"/>
                  </a:outerShdw>
                </a:effectLst>
              </a:rPr>
              <a:t>Desktop Virtualization</a:t>
            </a:r>
          </a:p>
        </p:txBody>
      </p:sp>
      <p:sp>
        <p:nvSpPr>
          <p:cNvPr id="29" name="Rectangle 22"/>
          <p:cNvSpPr>
            <a:spLocks noChangeArrowheads="1"/>
          </p:cNvSpPr>
          <p:nvPr/>
        </p:nvSpPr>
        <p:spPr bwMode="auto">
          <a:xfrm>
            <a:off x="2895600" y="1752600"/>
            <a:ext cx="1679575" cy="587375"/>
          </a:xfrm>
          <a:prstGeom prst="rect">
            <a:avLst/>
          </a:prstGeom>
          <a:noFill/>
          <a:ln w="9525">
            <a:noFill/>
            <a:miter lim="800000"/>
            <a:headEnd/>
            <a:tailEnd/>
          </a:ln>
        </p:spPr>
        <p:txBody>
          <a:bodyPr>
            <a:spAutoFit/>
          </a:bodyPr>
          <a:lstStyle/>
          <a:p>
            <a:pPr algn="ctr" eaLnBrk="0" hangingPunct="0">
              <a:lnSpc>
                <a:spcPct val="90000"/>
              </a:lnSpc>
            </a:pPr>
            <a:r>
              <a:rPr lang="en-US" sz="1800" b="1" dirty="0">
                <a:solidFill>
                  <a:schemeClr val="bg1"/>
                </a:solidFill>
              </a:rPr>
              <a:t>Presentation Virtualization</a:t>
            </a:r>
          </a:p>
        </p:txBody>
      </p:sp>
      <p:sp>
        <p:nvSpPr>
          <p:cNvPr id="30" name="Rectangle 20"/>
          <p:cNvSpPr>
            <a:spLocks noChangeArrowheads="1"/>
          </p:cNvSpPr>
          <p:nvPr/>
        </p:nvSpPr>
        <p:spPr bwMode="auto">
          <a:xfrm>
            <a:off x="5252720" y="5376545"/>
            <a:ext cx="1749425" cy="587375"/>
          </a:xfrm>
          <a:prstGeom prst="rect">
            <a:avLst/>
          </a:prstGeom>
          <a:noFill/>
          <a:ln w="9525">
            <a:noFill/>
            <a:miter lim="800000"/>
            <a:headEnd/>
            <a:tailEnd/>
          </a:ln>
        </p:spPr>
        <p:txBody>
          <a:bodyPr>
            <a:spAutoFit/>
          </a:bodyPr>
          <a:lstStyle/>
          <a:p>
            <a:pPr algn="ctr" eaLnBrk="0" hangingPunct="0">
              <a:lnSpc>
                <a:spcPct val="90000"/>
              </a:lnSpc>
            </a:pPr>
            <a:r>
              <a:rPr lang="en-US" sz="1800" b="1" dirty="0">
                <a:solidFill>
                  <a:schemeClr val="bg1"/>
                </a:solidFill>
              </a:rPr>
              <a:t>Application Virtualization</a:t>
            </a:r>
          </a:p>
        </p:txBody>
      </p:sp>
      <p:sp>
        <p:nvSpPr>
          <p:cNvPr id="10245" name="Rectangle 5"/>
          <p:cNvSpPr>
            <a:spLocks noChangeArrowheads="1"/>
          </p:cNvSpPr>
          <p:nvPr/>
        </p:nvSpPr>
        <p:spPr bwMode="auto">
          <a:xfrm>
            <a:off x="328616" y="2667000"/>
            <a:ext cx="2667000" cy="1138773"/>
          </a:xfrm>
          <a:prstGeom prst="rect">
            <a:avLst/>
          </a:prstGeom>
          <a:noFill/>
          <a:ln w="9525">
            <a:noFill/>
            <a:miter lim="800000"/>
            <a:headEnd/>
            <a:tailEnd/>
          </a:ln>
        </p:spPr>
        <p:txBody>
          <a:bodyPr>
            <a:spAutoFit/>
          </a:bodyPr>
          <a:lstStyle/>
          <a:p>
            <a:pPr eaLnBrk="0" hangingPunct="0">
              <a:spcBef>
                <a:spcPct val="20000"/>
              </a:spcBef>
              <a:buClr>
                <a:schemeClr val="tx2"/>
              </a:buClr>
              <a:buSzPct val="95000"/>
              <a:buFont typeface="Wingdings" pitchFamily="48" charset="2"/>
              <a:buNone/>
            </a:pPr>
            <a:r>
              <a:rPr lang="en-US" sz="1700" b="1" dirty="0">
                <a:solidFill>
                  <a:schemeClr val="bg1"/>
                </a:solidFill>
              </a:rPr>
              <a:t>Solution: </a:t>
            </a:r>
            <a:br>
              <a:rPr lang="en-US" sz="1700" b="1" dirty="0">
                <a:solidFill>
                  <a:schemeClr val="bg1"/>
                </a:solidFill>
              </a:rPr>
            </a:br>
            <a:r>
              <a:rPr lang="en-US" sz="1700" dirty="0">
                <a:solidFill>
                  <a:schemeClr val="bg1"/>
                </a:solidFill>
              </a:rPr>
              <a:t>A single management platform that leverages existing investments</a:t>
            </a:r>
            <a:endParaRPr lang="en-US" sz="1700" b="1" dirty="0">
              <a:solidFill>
                <a:schemeClr val="bg1"/>
              </a:solidFill>
            </a:endParaRPr>
          </a:p>
        </p:txBody>
      </p:sp>
      <p:sp>
        <p:nvSpPr>
          <p:cNvPr id="20" name="Rectangle 18"/>
          <p:cNvSpPr>
            <a:spLocks noChangeArrowheads="1"/>
          </p:cNvSpPr>
          <p:nvPr/>
        </p:nvSpPr>
        <p:spPr bwMode="auto">
          <a:xfrm>
            <a:off x="328616" y="1295400"/>
            <a:ext cx="2286000" cy="1191095"/>
          </a:xfrm>
          <a:prstGeom prst="rect">
            <a:avLst/>
          </a:prstGeom>
          <a:noFill/>
          <a:ln w="9525">
            <a:noFill/>
            <a:miter lim="800000"/>
            <a:headEnd/>
            <a:tailEnd/>
          </a:ln>
        </p:spPr>
        <p:txBody>
          <a:bodyPr>
            <a:spAutoFit/>
          </a:bodyPr>
          <a:lstStyle/>
          <a:p>
            <a:pPr eaLnBrk="0" hangingPunct="0">
              <a:spcBef>
                <a:spcPct val="20000"/>
              </a:spcBef>
            </a:pPr>
            <a:r>
              <a:rPr lang="en-US" sz="1700" b="1" dirty="0">
                <a:solidFill>
                  <a:schemeClr val="bg1"/>
                </a:solidFill>
              </a:rPr>
              <a:t>Challenge:</a:t>
            </a:r>
          </a:p>
          <a:p>
            <a:pPr eaLnBrk="0" hangingPunct="0">
              <a:spcBef>
                <a:spcPct val="20000"/>
              </a:spcBef>
            </a:pPr>
            <a:r>
              <a:rPr lang="en-US" sz="1700" dirty="0">
                <a:solidFill>
                  <a:schemeClr val="bg1"/>
                </a:solidFill>
              </a:rPr>
              <a:t>Multiple management tools and learning curves</a:t>
            </a:r>
          </a:p>
        </p:txBody>
      </p:sp>
      <p:pic>
        <p:nvPicPr>
          <p:cNvPr id="10299" name="Picture 59" descr="App-Conflicts-TS-2B"/>
          <p:cNvPicPr>
            <a:picLocks noChangeAspect="1" noChangeArrowheads="1"/>
          </p:cNvPicPr>
          <p:nvPr/>
        </p:nvPicPr>
        <p:blipFill>
          <a:blip r:embed="rId8"/>
          <a:srcRect/>
          <a:stretch>
            <a:fillRect/>
          </a:stretch>
        </p:blipFill>
        <p:spPr bwMode="ltGray">
          <a:xfrm>
            <a:off x="2775268" y="1178877"/>
            <a:ext cx="4976812" cy="3281363"/>
          </a:xfrm>
          <a:prstGeom prst="rect">
            <a:avLst/>
          </a:prstGeom>
          <a:noFill/>
          <a:ln w="9525">
            <a:noFill/>
            <a:miter lim="800000"/>
            <a:headEnd/>
            <a:tailEnd/>
          </a:ln>
        </p:spPr>
      </p:pic>
      <p:pic>
        <p:nvPicPr>
          <p:cNvPr id="10259" name="Picture 19" descr="Servers-3-Virtual"/>
          <p:cNvPicPr>
            <a:picLocks noChangeAspect="1" noChangeArrowheads="1"/>
          </p:cNvPicPr>
          <p:nvPr/>
        </p:nvPicPr>
        <p:blipFill>
          <a:blip r:embed="rId9"/>
          <a:srcRect/>
          <a:stretch>
            <a:fillRect/>
          </a:stretch>
        </p:blipFill>
        <p:spPr bwMode="ltGray">
          <a:xfrm>
            <a:off x="6996113" y="1882775"/>
            <a:ext cx="1870075" cy="2346325"/>
          </a:xfrm>
          <a:prstGeom prst="rect">
            <a:avLst/>
          </a:prstGeom>
          <a:noFill/>
          <a:ln w="9525">
            <a:noFill/>
            <a:miter lim="800000"/>
            <a:headEnd/>
            <a:tailEnd/>
          </a:ln>
        </p:spPr>
      </p:pic>
      <p:pic>
        <p:nvPicPr>
          <p:cNvPr id="10272" name="Picture 32" descr="App-Conflicts-Desktop-2"/>
          <p:cNvPicPr>
            <a:picLocks noChangeAspect="1" noChangeArrowheads="1"/>
          </p:cNvPicPr>
          <p:nvPr/>
        </p:nvPicPr>
        <p:blipFill>
          <a:blip r:embed="rId10"/>
          <a:srcRect/>
          <a:stretch>
            <a:fillRect/>
          </a:stretch>
        </p:blipFill>
        <p:spPr bwMode="ltGray">
          <a:xfrm>
            <a:off x="6550025" y="4024313"/>
            <a:ext cx="1838325" cy="2605087"/>
          </a:xfrm>
          <a:prstGeom prst="rect">
            <a:avLst/>
          </a:prstGeom>
          <a:noFill/>
          <a:ln w="9525">
            <a:noFill/>
            <a:miter lim="800000"/>
            <a:headEnd/>
            <a:tailEnd/>
          </a:ln>
        </p:spPr>
      </p:pic>
    </p:spTree>
    <p:custDataLst>
      <p:tags r:id="rId1"/>
    </p:custDataLst>
  </p:cSld>
  <p:clrMapOvr>
    <a:masterClrMapping/>
  </p:clrMapOvr>
  <p:transition advTm="5512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5"/>
                                        </p:tgtEl>
                                        <p:attrNameLst>
                                          <p:attrName>style.visibility</p:attrName>
                                        </p:attrNameLst>
                                      </p:cBhvr>
                                      <p:to>
                                        <p:strVal val="visible"/>
                                      </p:to>
                                    </p:set>
                                    <p:animEffect transition="in" filter="fade">
                                      <p:cBhvr>
                                        <p:cTn id="12" dur="1000"/>
                                        <p:tgtEl>
                                          <p:spTgt spid="102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0"/>
                                        </p:tgtEl>
                                        <p:attrNameLst>
                                          <p:attrName>style.visibility</p:attrName>
                                        </p:attrNameLst>
                                      </p:cBhvr>
                                      <p:to>
                                        <p:strVal val="visible"/>
                                      </p:to>
                                    </p:set>
                                    <p:animEffect transition="in" filter="fade">
                                      <p:cBhvr>
                                        <p:cTn id="17" dur="500"/>
                                        <p:tgtEl>
                                          <p:spTgt spid="10280"/>
                                        </p:tgtEl>
                                      </p:cBhvr>
                                    </p:animEffect>
                                  </p:childTnLst>
                                </p:cTn>
                              </p:par>
                              <p:par>
                                <p:cTn id="18" presetID="10" presetClass="entr" presetSubtype="0" fill="hold" nodeType="withEffect">
                                  <p:stCondLst>
                                    <p:cond delay="0"/>
                                  </p:stCondLst>
                                  <p:childTnLst>
                                    <p:set>
                                      <p:cBhvr>
                                        <p:cTn id="19" dur="1" fill="hold">
                                          <p:stCondLst>
                                            <p:cond delay="0"/>
                                          </p:stCondLst>
                                        </p:cTn>
                                        <p:tgtEl>
                                          <p:spTgt spid="124935"/>
                                        </p:tgtEl>
                                        <p:attrNameLst>
                                          <p:attrName>style.visibility</p:attrName>
                                        </p:attrNameLst>
                                      </p:cBhvr>
                                      <p:to>
                                        <p:strVal val="visible"/>
                                      </p:to>
                                    </p:set>
                                    <p:animEffect transition="in" filter="fade">
                                      <p:cBhvr>
                                        <p:cTn id="20" dur="1000"/>
                                        <p:tgtEl>
                                          <p:spTgt spid="124935"/>
                                        </p:tgtEl>
                                      </p:cBhvr>
                                    </p:animEffect>
                                  </p:childTnLst>
                                </p:cTn>
                              </p:par>
                              <p:par>
                                <p:cTn id="21" presetID="10" presetClass="entr" presetSubtype="0" fill="hold" nodeType="withEffect">
                                  <p:stCondLst>
                                    <p:cond delay="0"/>
                                  </p:stCondLst>
                                  <p:childTnLst>
                                    <p:set>
                                      <p:cBhvr>
                                        <p:cTn id="22" dur="1" fill="hold">
                                          <p:stCondLst>
                                            <p:cond delay="0"/>
                                          </p:stCondLst>
                                        </p:cTn>
                                        <p:tgtEl>
                                          <p:spTgt spid="10253"/>
                                        </p:tgtEl>
                                        <p:attrNameLst>
                                          <p:attrName>style.visibility</p:attrName>
                                        </p:attrNameLst>
                                      </p:cBhvr>
                                      <p:to>
                                        <p:strVal val="visible"/>
                                      </p:to>
                                    </p:set>
                                    <p:animEffect transition="in" filter="fade">
                                      <p:cBhvr>
                                        <p:cTn id="23" dur="1000"/>
                                        <p:tgtEl>
                                          <p:spTgt spid="1025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1000"/>
                                        <p:tgtEl>
                                          <p:spTgt spid="2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1000"/>
                                        <p:tgtEl>
                                          <p:spTgt spid="2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1000"/>
                                        <p:tgtEl>
                                          <p:spTgt spid="30"/>
                                        </p:tgtEl>
                                      </p:cBhvr>
                                    </p:animEffect>
                                  </p:childTnLst>
                                </p:cTn>
                              </p:par>
                              <p:par>
                                <p:cTn id="39" presetID="10" presetClass="entr" presetSubtype="0" fill="hold" nodeType="withEffect">
                                  <p:stCondLst>
                                    <p:cond delay="0"/>
                                  </p:stCondLst>
                                  <p:childTnLst>
                                    <p:set>
                                      <p:cBhvr>
                                        <p:cTn id="40" dur="1" fill="hold">
                                          <p:stCondLst>
                                            <p:cond delay="0"/>
                                          </p:stCondLst>
                                        </p:cTn>
                                        <p:tgtEl>
                                          <p:spTgt spid="10299"/>
                                        </p:tgtEl>
                                        <p:attrNameLst>
                                          <p:attrName>style.visibility</p:attrName>
                                        </p:attrNameLst>
                                      </p:cBhvr>
                                      <p:to>
                                        <p:strVal val="visible"/>
                                      </p:to>
                                    </p:set>
                                    <p:animEffect transition="in" filter="fade">
                                      <p:cBhvr>
                                        <p:cTn id="41" dur="1000"/>
                                        <p:tgtEl>
                                          <p:spTgt spid="10299"/>
                                        </p:tgtEl>
                                      </p:cBhvr>
                                    </p:animEffect>
                                  </p:childTnLst>
                                </p:cTn>
                              </p:par>
                              <p:par>
                                <p:cTn id="42" presetID="10" presetClass="entr" presetSubtype="0" fill="hold" nodeType="withEffect">
                                  <p:stCondLst>
                                    <p:cond delay="0"/>
                                  </p:stCondLst>
                                  <p:childTnLst>
                                    <p:set>
                                      <p:cBhvr>
                                        <p:cTn id="43" dur="1" fill="hold">
                                          <p:stCondLst>
                                            <p:cond delay="0"/>
                                          </p:stCondLst>
                                        </p:cTn>
                                        <p:tgtEl>
                                          <p:spTgt spid="10272"/>
                                        </p:tgtEl>
                                        <p:attrNameLst>
                                          <p:attrName>style.visibility</p:attrName>
                                        </p:attrNameLst>
                                      </p:cBhvr>
                                      <p:to>
                                        <p:strVal val="visible"/>
                                      </p:to>
                                    </p:set>
                                    <p:animEffect transition="in" filter="fade">
                                      <p:cBhvr>
                                        <p:cTn id="44" dur="1000"/>
                                        <p:tgtEl>
                                          <p:spTgt spid="10272"/>
                                        </p:tgtEl>
                                      </p:cBhvr>
                                    </p:animEffect>
                                  </p:childTnLst>
                                </p:cTn>
                              </p:par>
                              <p:par>
                                <p:cTn id="45" presetID="10" presetClass="entr" presetSubtype="0" fill="hold" nodeType="withEffect">
                                  <p:stCondLst>
                                    <p:cond delay="0"/>
                                  </p:stCondLst>
                                  <p:childTnLst>
                                    <p:set>
                                      <p:cBhvr>
                                        <p:cTn id="46" dur="1" fill="hold">
                                          <p:stCondLst>
                                            <p:cond delay="0"/>
                                          </p:stCondLst>
                                        </p:cTn>
                                        <p:tgtEl>
                                          <p:spTgt spid="10259"/>
                                        </p:tgtEl>
                                        <p:attrNameLst>
                                          <p:attrName>style.visibility</p:attrName>
                                        </p:attrNameLst>
                                      </p:cBhvr>
                                      <p:to>
                                        <p:strVal val="visible"/>
                                      </p:to>
                                    </p:set>
                                    <p:animEffect transition="in" filter="fade">
                                      <p:cBhvr>
                                        <p:cTn id="47" dur="1000"/>
                                        <p:tgtEl>
                                          <p:spTgt spid="10259"/>
                                        </p:tgtEl>
                                      </p:cBhvr>
                                    </p:animEffect>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124938"/>
                                        </p:tgtEl>
                                        <p:attrNameLst>
                                          <p:attrName>style.visibility</p:attrName>
                                        </p:attrNameLst>
                                      </p:cBhvr>
                                      <p:to>
                                        <p:strVal val="visible"/>
                                      </p:to>
                                    </p:set>
                                    <p:animEffect transition="in" filter="fade">
                                      <p:cBhvr>
                                        <p:cTn id="51" dur="2000"/>
                                        <p:tgtEl>
                                          <p:spTgt spid="124938"/>
                                        </p:tgtEl>
                                      </p:cBhvr>
                                    </p:animEffect>
                                  </p:childTnLst>
                                </p:cTn>
                              </p:par>
                              <p:par>
                                <p:cTn id="52" presetID="10" presetClass="entr" presetSubtype="0" fill="hold" nodeType="withEffect">
                                  <p:stCondLst>
                                    <p:cond delay="0"/>
                                  </p:stCondLst>
                                  <p:childTnLst>
                                    <p:set>
                                      <p:cBhvr>
                                        <p:cTn id="53" dur="1" fill="hold">
                                          <p:stCondLst>
                                            <p:cond delay="0"/>
                                          </p:stCondLst>
                                        </p:cTn>
                                        <p:tgtEl>
                                          <p:spTgt spid="10281"/>
                                        </p:tgtEl>
                                        <p:attrNameLst>
                                          <p:attrName>style.visibility</p:attrName>
                                        </p:attrNameLst>
                                      </p:cBhvr>
                                      <p:to>
                                        <p:strVal val="visible"/>
                                      </p:to>
                                    </p:set>
                                    <p:animEffect transition="in" filter="fade">
                                      <p:cBhvr>
                                        <p:cTn id="54" dur="2000"/>
                                        <p:tgtEl>
                                          <p:spTgt spid="10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10245"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5" name="Picture 55" descr="File-Virtual-Server"/>
          <p:cNvPicPr>
            <a:picLocks noChangeAspect="1" noChangeArrowheads="1"/>
          </p:cNvPicPr>
          <p:nvPr/>
        </p:nvPicPr>
        <p:blipFill>
          <a:blip r:embed="rId4"/>
          <a:srcRect/>
          <a:stretch>
            <a:fillRect/>
          </a:stretch>
        </p:blipFill>
        <p:spPr bwMode="auto">
          <a:xfrm>
            <a:off x="7905750" y="2190750"/>
            <a:ext cx="576263" cy="763588"/>
          </a:xfrm>
          <a:prstGeom prst="rect">
            <a:avLst/>
          </a:prstGeom>
          <a:noFill/>
        </p:spPr>
      </p:pic>
      <p:pic>
        <p:nvPicPr>
          <p:cNvPr id="10296" name="Picture 56" descr="File-Virtual-Server"/>
          <p:cNvPicPr>
            <a:picLocks noChangeAspect="1" noChangeArrowheads="1"/>
          </p:cNvPicPr>
          <p:nvPr/>
        </p:nvPicPr>
        <p:blipFill>
          <a:blip r:embed="rId4"/>
          <a:srcRect/>
          <a:stretch>
            <a:fillRect/>
          </a:stretch>
        </p:blipFill>
        <p:spPr bwMode="auto">
          <a:xfrm>
            <a:off x="7829550" y="2181225"/>
            <a:ext cx="576263" cy="763588"/>
          </a:xfrm>
          <a:prstGeom prst="rect">
            <a:avLst/>
          </a:prstGeom>
          <a:noFill/>
        </p:spPr>
      </p:pic>
      <p:pic>
        <p:nvPicPr>
          <p:cNvPr id="28" name="Picture 56" descr="File-Virtual-Server"/>
          <p:cNvPicPr>
            <a:picLocks noChangeAspect="1" noChangeArrowheads="1"/>
          </p:cNvPicPr>
          <p:nvPr/>
        </p:nvPicPr>
        <p:blipFill>
          <a:blip r:embed="rId4"/>
          <a:srcRect/>
          <a:stretch>
            <a:fillRect/>
          </a:stretch>
        </p:blipFill>
        <p:spPr bwMode="auto">
          <a:xfrm>
            <a:off x="7848600" y="2209800"/>
            <a:ext cx="576263" cy="763588"/>
          </a:xfrm>
          <a:prstGeom prst="rect">
            <a:avLst/>
          </a:prstGeom>
          <a:noFill/>
        </p:spPr>
      </p:pic>
      <p:pic>
        <p:nvPicPr>
          <p:cNvPr id="26" name="Picture 49" descr="File-Virtual-Server"/>
          <p:cNvPicPr>
            <a:picLocks noChangeAspect="1" noChangeArrowheads="1"/>
          </p:cNvPicPr>
          <p:nvPr/>
        </p:nvPicPr>
        <p:blipFill>
          <a:blip r:embed="rId4"/>
          <a:srcRect/>
          <a:stretch>
            <a:fillRect/>
          </a:stretch>
        </p:blipFill>
        <p:spPr bwMode="auto">
          <a:xfrm>
            <a:off x="4114800" y="3733800"/>
            <a:ext cx="576263" cy="763588"/>
          </a:xfrm>
          <a:prstGeom prst="rect">
            <a:avLst/>
          </a:prstGeom>
          <a:noFill/>
        </p:spPr>
      </p:pic>
      <p:pic>
        <p:nvPicPr>
          <p:cNvPr id="27" name="Picture 50" descr="File-Virtual-Server"/>
          <p:cNvPicPr>
            <a:picLocks noChangeAspect="1" noChangeArrowheads="1"/>
          </p:cNvPicPr>
          <p:nvPr/>
        </p:nvPicPr>
        <p:blipFill>
          <a:blip r:embed="rId4"/>
          <a:srcRect/>
          <a:stretch>
            <a:fillRect/>
          </a:stretch>
        </p:blipFill>
        <p:spPr bwMode="auto">
          <a:xfrm>
            <a:off x="4114800" y="3733800"/>
            <a:ext cx="576263" cy="763588"/>
          </a:xfrm>
          <a:prstGeom prst="rect">
            <a:avLst/>
          </a:prstGeom>
          <a:noFill/>
        </p:spPr>
      </p:pic>
      <p:pic>
        <p:nvPicPr>
          <p:cNvPr id="10289" name="Picture 49" descr="File-Virtual-Server"/>
          <p:cNvPicPr>
            <a:picLocks noChangeAspect="1" noChangeArrowheads="1"/>
          </p:cNvPicPr>
          <p:nvPr/>
        </p:nvPicPr>
        <p:blipFill>
          <a:blip r:embed="rId4"/>
          <a:srcRect/>
          <a:stretch>
            <a:fillRect/>
          </a:stretch>
        </p:blipFill>
        <p:spPr bwMode="auto">
          <a:xfrm>
            <a:off x="4171950" y="3694112"/>
            <a:ext cx="576263" cy="763588"/>
          </a:xfrm>
          <a:prstGeom prst="rect">
            <a:avLst/>
          </a:prstGeom>
          <a:noFill/>
        </p:spPr>
      </p:pic>
      <p:pic>
        <p:nvPicPr>
          <p:cNvPr id="10248" name="Picture 90" descr="Server-3U-Physical-Base-Off"/>
          <p:cNvPicPr>
            <a:picLocks noChangeAspect="1" noChangeArrowheads="1"/>
          </p:cNvPicPr>
          <p:nvPr/>
        </p:nvPicPr>
        <p:blipFill>
          <a:blip r:embed="rId5"/>
          <a:srcRect/>
          <a:stretch>
            <a:fillRect/>
          </a:stretch>
        </p:blipFill>
        <p:spPr bwMode="auto">
          <a:xfrm>
            <a:off x="3282950" y="3590925"/>
            <a:ext cx="2012950" cy="1503363"/>
          </a:xfrm>
          <a:prstGeom prst="rect">
            <a:avLst/>
          </a:prstGeom>
          <a:noFill/>
          <a:ln w="9525">
            <a:noFill/>
            <a:miter lim="800000"/>
            <a:headEnd/>
            <a:tailEnd/>
          </a:ln>
        </p:spPr>
      </p:pic>
      <p:grpSp>
        <p:nvGrpSpPr>
          <p:cNvPr id="2" name="Group 50"/>
          <p:cNvGrpSpPr>
            <a:grpSpLocks/>
          </p:cNvGrpSpPr>
          <p:nvPr/>
        </p:nvGrpSpPr>
        <p:grpSpPr bwMode="auto">
          <a:xfrm>
            <a:off x="3276600" y="2628900"/>
            <a:ext cx="2035175" cy="2476500"/>
            <a:chOff x="3648" y="786"/>
            <a:chExt cx="1186" cy="1444"/>
          </a:xfrm>
        </p:grpSpPr>
        <p:pic>
          <p:nvPicPr>
            <p:cNvPr id="39" name="Picture 45" descr="Server-3U-Physical-Base"/>
            <p:cNvPicPr>
              <a:picLocks noChangeAspect="1" noChangeArrowheads="1"/>
            </p:cNvPicPr>
            <p:nvPr/>
          </p:nvPicPr>
          <p:blipFill>
            <a:blip r:embed="rId6"/>
            <a:srcRect/>
            <a:stretch>
              <a:fillRect/>
            </a:stretch>
          </p:blipFill>
          <p:spPr bwMode="auto">
            <a:xfrm>
              <a:off x="3648" y="1344"/>
              <a:ext cx="1186" cy="886"/>
            </a:xfrm>
            <a:prstGeom prst="rect">
              <a:avLst/>
            </a:prstGeom>
            <a:noFill/>
            <a:ln w="9525">
              <a:noFill/>
              <a:miter lim="800000"/>
              <a:headEnd/>
              <a:tailEnd/>
            </a:ln>
          </p:spPr>
        </p:pic>
        <p:pic>
          <p:nvPicPr>
            <p:cNvPr id="40" name="Picture 49" descr="Servers-3-Virtual"/>
            <p:cNvPicPr>
              <a:picLocks noChangeAspect="1" noChangeArrowheads="1"/>
            </p:cNvPicPr>
            <p:nvPr/>
          </p:nvPicPr>
          <p:blipFill>
            <a:blip r:embed="rId7"/>
            <a:srcRect/>
            <a:stretch>
              <a:fillRect/>
            </a:stretch>
          </p:blipFill>
          <p:spPr bwMode="auto">
            <a:xfrm>
              <a:off x="3660" y="786"/>
              <a:ext cx="1147" cy="1440"/>
            </a:xfrm>
            <a:prstGeom prst="rect">
              <a:avLst/>
            </a:prstGeom>
            <a:noFill/>
            <a:ln w="9525">
              <a:noFill/>
              <a:miter lim="800000"/>
              <a:headEnd/>
              <a:tailEnd/>
            </a:ln>
          </p:spPr>
        </p:pic>
      </p:grpSp>
      <p:pic>
        <p:nvPicPr>
          <p:cNvPr id="10297" name="Picture 57" descr="\\.PSF\Parallels Share\Smoke.png"/>
          <p:cNvPicPr>
            <a:picLocks noChangeAspect="1" noChangeArrowheads="1"/>
          </p:cNvPicPr>
          <p:nvPr/>
        </p:nvPicPr>
        <p:blipFill>
          <a:blip r:embed="rId8"/>
          <a:srcRect/>
          <a:stretch>
            <a:fillRect/>
          </a:stretch>
        </p:blipFill>
        <p:spPr bwMode="ltGray">
          <a:xfrm>
            <a:off x="3362325" y="2095500"/>
            <a:ext cx="1637154" cy="2419350"/>
          </a:xfrm>
          <a:prstGeom prst="rect">
            <a:avLst/>
          </a:prstGeom>
          <a:noFill/>
        </p:spPr>
      </p:pic>
      <p:sp>
        <p:nvSpPr>
          <p:cNvPr id="10243" name="Rectangle 2"/>
          <p:cNvSpPr>
            <a:spLocks noGrp="1" noChangeArrowheads="1"/>
          </p:cNvSpPr>
          <p:nvPr>
            <p:ph type="title"/>
          </p:nvPr>
        </p:nvSpPr>
        <p:spPr>
          <a:xfrm>
            <a:off x="381000" y="228600"/>
            <a:ext cx="8393113" cy="590931"/>
          </a:xfrm>
          <a:noFill/>
        </p:spPr>
        <p:txBody>
          <a:bodyPr/>
          <a:lstStyle/>
          <a:p>
            <a:r>
              <a:rPr lang="en-US" sz="3600" dirty="0" smtClean="0">
                <a:effectLst/>
                <a:latin typeface="Segoe" pitchFamily="48" charset="0"/>
              </a:rPr>
              <a:t>Increase Availability thru Backups</a:t>
            </a:r>
          </a:p>
        </p:txBody>
      </p:sp>
      <p:sp>
        <p:nvSpPr>
          <p:cNvPr id="10245" name="Rectangle 5"/>
          <p:cNvSpPr>
            <a:spLocks noChangeArrowheads="1"/>
          </p:cNvSpPr>
          <p:nvPr/>
        </p:nvSpPr>
        <p:spPr bwMode="auto">
          <a:xfrm>
            <a:off x="357192" y="3240091"/>
            <a:ext cx="2438400" cy="1923604"/>
          </a:xfrm>
          <a:prstGeom prst="rect">
            <a:avLst/>
          </a:prstGeom>
          <a:noFill/>
          <a:ln w="9525">
            <a:noFill/>
            <a:miter lim="800000"/>
            <a:headEnd/>
            <a:tailEnd/>
          </a:ln>
        </p:spPr>
        <p:txBody>
          <a:bodyPr>
            <a:spAutoFit/>
          </a:bodyPr>
          <a:lstStyle/>
          <a:p>
            <a:pPr eaLnBrk="0" hangingPunct="0">
              <a:spcBef>
                <a:spcPct val="20000"/>
              </a:spcBef>
              <a:buClr>
                <a:schemeClr val="tx2"/>
              </a:buClr>
              <a:buSzPct val="95000"/>
              <a:buFont typeface="Wingdings" pitchFamily="48" charset="2"/>
              <a:buNone/>
            </a:pPr>
            <a:r>
              <a:rPr lang="en-US" sz="1700" b="1" dirty="0">
                <a:solidFill>
                  <a:schemeClr val="bg1"/>
                </a:solidFill>
              </a:rPr>
              <a:t>Solution: </a:t>
            </a:r>
            <a:br>
              <a:rPr lang="en-US" sz="1700" b="1" dirty="0">
                <a:solidFill>
                  <a:schemeClr val="bg1"/>
                </a:solidFill>
              </a:rPr>
            </a:br>
            <a:r>
              <a:rPr lang="en-US" sz="1700" dirty="0" err="1">
                <a:solidFill>
                  <a:schemeClr val="bg1"/>
                </a:solidFill>
              </a:rPr>
              <a:t>Virtualize</a:t>
            </a:r>
            <a:r>
              <a:rPr lang="en-US" sz="1700" dirty="0">
                <a:solidFill>
                  <a:schemeClr val="bg1"/>
                </a:solidFill>
              </a:rPr>
              <a:t> operating systems and applications – enabling easy backup, replication and moving to available servers</a:t>
            </a:r>
            <a:endParaRPr lang="en-US" sz="1700" b="1" dirty="0">
              <a:solidFill>
                <a:schemeClr val="bg1"/>
              </a:solidFill>
            </a:endParaRPr>
          </a:p>
        </p:txBody>
      </p:sp>
      <p:sp>
        <p:nvSpPr>
          <p:cNvPr id="20" name="Rectangle 18"/>
          <p:cNvSpPr>
            <a:spLocks noChangeArrowheads="1"/>
          </p:cNvSpPr>
          <p:nvPr/>
        </p:nvSpPr>
        <p:spPr bwMode="auto">
          <a:xfrm>
            <a:off x="357192" y="1302829"/>
            <a:ext cx="2286000" cy="1714315"/>
          </a:xfrm>
          <a:prstGeom prst="rect">
            <a:avLst/>
          </a:prstGeom>
          <a:noFill/>
          <a:ln w="9525">
            <a:noFill/>
            <a:miter lim="800000"/>
            <a:headEnd/>
            <a:tailEnd/>
          </a:ln>
        </p:spPr>
        <p:txBody>
          <a:bodyPr>
            <a:spAutoFit/>
          </a:bodyPr>
          <a:lstStyle/>
          <a:p>
            <a:pPr eaLnBrk="0" hangingPunct="0">
              <a:spcBef>
                <a:spcPct val="20000"/>
              </a:spcBef>
            </a:pPr>
            <a:r>
              <a:rPr lang="en-US" sz="1700" b="1" dirty="0">
                <a:solidFill>
                  <a:schemeClr val="bg1"/>
                </a:solidFill>
              </a:rPr>
              <a:t>Challenge:</a:t>
            </a:r>
          </a:p>
          <a:p>
            <a:pPr eaLnBrk="0" hangingPunct="0">
              <a:spcBef>
                <a:spcPct val="20000"/>
              </a:spcBef>
            </a:pPr>
            <a:r>
              <a:rPr lang="en-US" sz="1700" dirty="0">
                <a:solidFill>
                  <a:schemeClr val="bg1"/>
                </a:solidFill>
              </a:rPr>
              <a:t>Providing </a:t>
            </a:r>
            <a:r>
              <a:rPr lang="en-US" sz="1700" dirty="0" smtClean="0">
                <a:solidFill>
                  <a:schemeClr val="bg1"/>
                </a:solidFill>
              </a:rPr>
              <a:t>disaster recovery for business continuity for operating systems and applications</a:t>
            </a:r>
            <a:endParaRPr lang="en-US" sz="1700" dirty="0">
              <a:solidFill>
                <a:schemeClr val="bg1"/>
              </a:solidFill>
            </a:endParaRPr>
          </a:p>
        </p:txBody>
      </p:sp>
      <p:pic>
        <p:nvPicPr>
          <p:cNvPr id="10275" name="Picture 90" descr="Server-3U-Physical-Base-Off"/>
          <p:cNvPicPr>
            <a:picLocks noChangeAspect="1" noChangeArrowheads="1"/>
          </p:cNvPicPr>
          <p:nvPr/>
        </p:nvPicPr>
        <p:blipFill>
          <a:blip r:embed="rId5"/>
          <a:srcRect/>
          <a:stretch>
            <a:fillRect/>
          </a:stretch>
        </p:blipFill>
        <p:spPr bwMode="auto">
          <a:xfrm>
            <a:off x="4648200" y="4429125"/>
            <a:ext cx="2012950" cy="1503363"/>
          </a:xfrm>
          <a:prstGeom prst="rect">
            <a:avLst/>
          </a:prstGeom>
          <a:noFill/>
          <a:ln w="9525">
            <a:noFill/>
            <a:miter lim="800000"/>
            <a:headEnd/>
            <a:tailEnd/>
          </a:ln>
        </p:spPr>
      </p:pic>
      <p:sp>
        <p:nvSpPr>
          <p:cNvPr id="10279" name="Rectangle 39"/>
          <p:cNvSpPr>
            <a:spLocks noChangeArrowheads="1"/>
          </p:cNvSpPr>
          <p:nvPr/>
        </p:nvSpPr>
        <p:spPr bwMode="auto">
          <a:xfrm>
            <a:off x="3086100" y="4743450"/>
            <a:ext cx="1069588" cy="369332"/>
          </a:xfrm>
          <a:prstGeom prst="rect">
            <a:avLst/>
          </a:prstGeom>
          <a:noFill/>
          <a:ln w="9525">
            <a:noFill/>
            <a:miter lim="800000"/>
            <a:headEnd/>
            <a:tailEnd/>
          </a:ln>
          <a:effectLst/>
        </p:spPr>
        <p:txBody>
          <a:bodyPr wrap="none">
            <a:spAutoFit/>
          </a:bodyPr>
          <a:lstStyle/>
          <a:p>
            <a:r>
              <a:rPr lang="en-US" dirty="0">
                <a:solidFill>
                  <a:schemeClr val="bg1"/>
                </a:solidFill>
              </a:rPr>
              <a:t>Server A</a:t>
            </a:r>
          </a:p>
        </p:txBody>
      </p:sp>
      <p:sp>
        <p:nvSpPr>
          <p:cNvPr id="10280" name="Rectangle 40"/>
          <p:cNvSpPr>
            <a:spLocks noChangeArrowheads="1"/>
          </p:cNvSpPr>
          <p:nvPr/>
        </p:nvSpPr>
        <p:spPr bwMode="auto">
          <a:xfrm>
            <a:off x="4311650" y="5534025"/>
            <a:ext cx="1082348" cy="369332"/>
          </a:xfrm>
          <a:prstGeom prst="rect">
            <a:avLst/>
          </a:prstGeom>
          <a:noFill/>
          <a:ln w="9525">
            <a:noFill/>
            <a:miter lim="800000"/>
            <a:headEnd/>
            <a:tailEnd/>
          </a:ln>
          <a:effectLst/>
        </p:spPr>
        <p:txBody>
          <a:bodyPr wrap="none">
            <a:spAutoFit/>
          </a:bodyPr>
          <a:lstStyle/>
          <a:p>
            <a:r>
              <a:rPr lang="en-US" dirty="0" smtClean="0">
                <a:solidFill>
                  <a:schemeClr val="bg1"/>
                </a:solidFill>
              </a:rPr>
              <a:t>Server B</a:t>
            </a:r>
            <a:endParaRPr lang="en-US" dirty="0">
              <a:solidFill>
                <a:schemeClr val="bg1"/>
              </a:solidFill>
            </a:endParaRPr>
          </a:p>
        </p:txBody>
      </p:sp>
      <p:pic>
        <p:nvPicPr>
          <p:cNvPr id="10277" name="Picture 45" descr="Server-3U-Physical-Base"/>
          <p:cNvPicPr>
            <a:picLocks noChangeAspect="1" noChangeArrowheads="1"/>
          </p:cNvPicPr>
          <p:nvPr/>
        </p:nvPicPr>
        <p:blipFill>
          <a:blip r:embed="rId6"/>
          <a:srcRect/>
          <a:stretch>
            <a:fillRect/>
          </a:stretch>
        </p:blipFill>
        <p:spPr bwMode="auto">
          <a:xfrm>
            <a:off x="4629150" y="4424085"/>
            <a:ext cx="2035175" cy="1519515"/>
          </a:xfrm>
          <a:prstGeom prst="rect">
            <a:avLst/>
          </a:prstGeom>
          <a:noFill/>
          <a:ln w="9525">
            <a:noFill/>
            <a:miter lim="800000"/>
            <a:headEnd/>
            <a:tailEnd/>
          </a:ln>
        </p:spPr>
      </p:pic>
      <p:pic>
        <p:nvPicPr>
          <p:cNvPr id="10252" name="Picture 35" descr="C:\Users\jamesni.REDMOND\Documents\FY08\ALLUPVirtualization\scdpm2\SysCenter-DPM-06_bL_r.png"/>
          <p:cNvPicPr>
            <a:picLocks noChangeAspect="1" noChangeArrowheads="1"/>
          </p:cNvPicPr>
          <p:nvPr/>
        </p:nvPicPr>
        <p:blipFill>
          <a:blip r:embed="rId9"/>
          <a:srcRect/>
          <a:stretch>
            <a:fillRect/>
          </a:stretch>
        </p:blipFill>
        <p:spPr bwMode="auto">
          <a:xfrm>
            <a:off x="5424491" y="3000375"/>
            <a:ext cx="2347909" cy="533399"/>
          </a:xfrm>
          <a:prstGeom prst="rect">
            <a:avLst/>
          </a:prstGeom>
          <a:noFill/>
          <a:ln w="9525">
            <a:noFill/>
            <a:miter lim="800000"/>
            <a:headEnd/>
            <a:tailEnd/>
          </a:ln>
        </p:spPr>
      </p:pic>
      <p:pic>
        <p:nvPicPr>
          <p:cNvPr id="45" name="Picture 49" descr="Servers-3-Virtual"/>
          <p:cNvPicPr>
            <a:picLocks noChangeAspect="1" noChangeArrowheads="1"/>
          </p:cNvPicPr>
          <p:nvPr/>
        </p:nvPicPr>
        <p:blipFill>
          <a:blip r:embed="rId7"/>
          <a:srcRect/>
          <a:stretch>
            <a:fillRect/>
          </a:stretch>
        </p:blipFill>
        <p:spPr bwMode="ltGray">
          <a:xfrm>
            <a:off x="4649742" y="3467100"/>
            <a:ext cx="1968251" cy="2469640"/>
          </a:xfrm>
          <a:prstGeom prst="rect">
            <a:avLst/>
          </a:prstGeom>
          <a:noFill/>
          <a:ln w="9525">
            <a:noFill/>
            <a:miter lim="800000"/>
            <a:headEnd/>
            <a:tailEnd/>
          </a:ln>
        </p:spPr>
      </p:pic>
      <p:pic>
        <p:nvPicPr>
          <p:cNvPr id="10253" name="Picture 45" descr="Server-3U-Physical-Base"/>
          <p:cNvPicPr>
            <a:picLocks noChangeAspect="1" noChangeArrowheads="1"/>
          </p:cNvPicPr>
          <p:nvPr/>
        </p:nvPicPr>
        <p:blipFill>
          <a:blip r:embed="rId6"/>
          <a:srcRect/>
          <a:stretch>
            <a:fillRect/>
          </a:stretch>
        </p:blipFill>
        <p:spPr bwMode="ltGray">
          <a:xfrm>
            <a:off x="7004050" y="1879600"/>
            <a:ext cx="2035175" cy="1520825"/>
          </a:xfrm>
          <a:prstGeom prst="rect">
            <a:avLst/>
          </a:prstGeom>
          <a:noFill/>
          <a:ln w="9525">
            <a:noFill/>
            <a:miter lim="800000"/>
            <a:headEnd/>
            <a:tailEnd/>
          </a:ln>
        </p:spPr>
      </p:pic>
      <p:sp>
        <p:nvSpPr>
          <p:cNvPr id="44" name="Rectangle 40"/>
          <p:cNvSpPr>
            <a:spLocks noChangeArrowheads="1"/>
          </p:cNvSpPr>
          <p:nvPr/>
        </p:nvSpPr>
        <p:spPr bwMode="auto">
          <a:xfrm>
            <a:off x="7724005" y="1566446"/>
            <a:ext cx="954107" cy="369332"/>
          </a:xfrm>
          <a:prstGeom prst="rect">
            <a:avLst/>
          </a:prstGeom>
          <a:noFill/>
          <a:ln w="9525">
            <a:noFill/>
            <a:miter lim="800000"/>
            <a:headEnd/>
            <a:tailEnd/>
          </a:ln>
          <a:effectLst/>
        </p:spPr>
        <p:txBody>
          <a:bodyPr wrap="none">
            <a:spAutoFit/>
          </a:bodyPr>
          <a:lstStyle/>
          <a:p>
            <a:r>
              <a:rPr lang="en-US" dirty="0" smtClean="0">
                <a:solidFill>
                  <a:schemeClr val="bg1"/>
                </a:solidFill>
              </a:rPr>
              <a:t>Backup</a:t>
            </a:r>
            <a:endParaRPr lang="en-US" dirty="0">
              <a:solidFill>
                <a:schemeClr val="bg1"/>
              </a:solidFill>
            </a:endParaRPr>
          </a:p>
        </p:txBody>
      </p:sp>
    </p:spTree>
    <p:custDataLst>
      <p:tags r:id="rId1"/>
    </p:custDataLst>
  </p:cSld>
  <p:clrMapOvr>
    <a:masterClrMapping/>
  </p:clrMapOvr>
  <p:transition advTm="10287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5"/>
                                        </p:tgtEl>
                                        <p:attrNameLst>
                                          <p:attrName>style.visibility</p:attrName>
                                        </p:attrNameLst>
                                      </p:cBhvr>
                                      <p:to>
                                        <p:strVal val="visible"/>
                                      </p:to>
                                    </p:set>
                                    <p:animEffect transition="in" filter="fade">
                                      <p:cBhvr>
                                        <p:cTn id="12" dur="1000"/>
                                        <p:tgtEl>
                                          <p:spTgt spid="102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48"/>
                                        </p:tgtEl>
                                        <p:attrNameLst>
                                          <p:attrName>style.visibility</p:attrName>
                                        </p:attrNameLst>
                                      </p:cBhvr>
                                      <p:to>
                                        <p:strVal val="visible"/>
                                      </p:to>
                                    </p:set>
                                    <p:animEffect transition="in" filter="fade">
                                      <p:cBhvr>
                                        <p:cTn id="17" dur="1000"/>
                                        <p:tgtEl>
                                          <p:spTgt spid="10248"/>
                                        </p:tgtEl>
                                      </p:cBhvr>
                                    </p:animEffect>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279"/>
                                        </p:tgtEl>
                                        <p:attrNameLst>
                                          <p:attrName>style.visibility</p:attrName>
                                        </p:attrNameLst>
                                      </p:cBhvr>
                                      <p:to>
                                        <p:strVal val="visible"/>
                                      </p:to>
                                    </p:set>
                                    <p:animEffect transition="in" filter="fade">
                                      <p:cBhvr>
                                        <p:cTn id="23" dur="1000"/>
                                        <p:tgtEl>
                                          <p:spTgt spid="10279"/>
                                        </p:tgtEl>
                                      </p:cBhvr>
                                    </p:animEffect>
                                  </p:childTnLst>
                                </p:cTn>
                              </p:par>
                              <p:par>
                                <p:cTn id="24" presetID="10" presetClass="entr" presetSubtype="0" fill="hold" nodeType="withEffect">
                                  <p:stCondLst>
                                    <p:cond delay="0"/>
                                  </p:stCondLst>
                                  <p:childTnLst>
                                    <p:set>
                                      <p:cBhvr>
                                        <p:cTn id="25" dur="1" fill="hold">
                                          <p:stCondLst>
                                            <p:cond delay="0"/>
                                          </p:stCondLst>
                                        </p:cTn>
                                        <p:tgtEl>
                                          <p:spTgt spid="10275"/>
                                        </p:tgtEl>
                                        <p:attrNameLst>
                                          <p:attrName>style.visibility</p:attrName>
                                        </p:attrNameLst>
                                      </p:cBhvr>
                                      <p:to>
                                        <p:strVal val="visible"/>
                                      </p:to>
                                    </p:set>
                                    <p:animEffect transition="in" filter="fade">
                                      <p:cBhvr>
                                        <p:cTn id="26" dur="1000"/>
                                        <p:tgtEl>
                                          <p:spTgt spid="1027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280"/>
                                        </p:tgtEl>
                                        <p:attrNameLst>
                                          <p:attrName>style.visibility</p:attrName>
                                        </p:attrNameLst>
                                      </p:cBhvr>
                                      <p:to>
                                        <p:strVal val="visible"/>
                                      </p:to>
                                    </p:set>
                                    <p:animEffect transition="in" filter="fade">
                                      <p:cBhvr>
                                        <p:cTn id="29" dur="1000"/>
                                        <p:tgtEl>
                                          <p:spTgt spid="10280"/>
                                        </p:tgtEl>
                                      </p:cBhvr>
                                    </p:animEffect>
                                  </p:childTnLst>
                                </p:cTn>
                              </p:par>
                              <p:par>
                                <p:cTn id="30" presetID="10" presetClass="entr" presetSubtype="0" fill="hold" nodeType="withEffect">
                                  <p:stCondLst>
                                    <p:cond delay="0"/>
                                  </p:stCondLst>
                                  <p:childTnLst>
                                    <p:set>
                                      <p:cBhvr>
                                        <p:cTn id="31" dur="1" fill="hold">
                                          <p:stCondLst>
                                            <p:cond delay="0"/>
                                          </p:stCondLst>
                                        </p:cTn>
                                        <p:tgtEl>
                                          <p:spTgt spid="10277"/>
                                        </p:tgtEl>
                                        <p:attrNameLst>
                                          <p:attrName>style.visibility</p:attrName>
                                        </p:attrNameLst>
                                      </p:cBhvr>
                                      <p:to>
                                        <p:strVal val="visible"/>
                                      </p:to>
                                    </p:set>
                                    <p:animEffect transition="in" filter="fade">
                                      <p:cBhvr>
                                        <p:cTn id="32" dur="1000"/>
                                        <p:tgtEl>
                                          <p:spTgt spid="10277"/>
                                        </p:tgtEl>
                                      </p:cBhvr>
                                    </p:animEffect>
                                  </p:childTnLst>
                                </p:cTn>
                              </p:par>
                              <p:par>
                                <p:cTn id="33" presetID="10" presetClass="entr" presetSubtype="0" fill="hold" nodeType="withEffect">
                                  <p:stCondLst>
                                    <p:cond delay="0"/>
                                  </p:stCondLst>
                                  <p:childTnLst>
                                    <p:set>
                                      <p:cBhvr>
                                        <p:cTn id="34" dur="1" fill="hold">
                                          <p:stCondLst>
                                            <p:cond delay="0"/>
                                          </p:stCondLst>
                                        </p:cTn>
                                        <p:tgtEl>
                                          <p:spTgt spid="10253"/>
                                        </p:tgtEl>
                                        <p:attrNameLst>
                                          <p:attrName>style.visibility</p:attrName>
                                        </p:attrNameLst>
                                      </p:cBhvr>
                                      <p:to>
                                        <p:strVal val="visible"/>
                                      </p:to>
                                    </p:set>
                                    <p:animEffect transition="in" filter="fade">
                                      <p:cBhvr>
                                        <p:cTn id="35" dur="1000"/>
                                        <p:tgtEl>
                                          <p:spTgt spid="1025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1000"/>
                                        <p:tgtEl>
                                          <p:spTgt spid="44"/>
                                        </p:tgtEl>
                                      </p:cBhvr>
                                    </p:animEffect>
                                  </p:childTnLst>
                                </p:cTn>
                              </p:par>
                            </p:childTnLst>
                          </p:cTn>
                        </p:par>
                        <p:par>
                          <p:cTn id="39" fill="hold">
                            <p:stCondLst>
                              <p:cond delay="1000"/>
                            </p:stCondLst>
                            <p:childTnLst>
                              <p:par>
                                <p:cTn id="40" presetID="1" presetClass="entr" presetSubtype="0" fill="hold" nodeType="afterEffect">
                                  <p:stCondLst>
                                    <p:cond delay="0"/>
                                  </p:stCondLst>
                                  <p:childTnLst>
                                    <p:set>
                                      <p:cBhvr>
                                        <p:cTn id="41" dur="1" fill="hold">
                                          <p:stCondLst>
                                            <p:cond delay="0"/>
                                          </p:stCondLst>
                                        </p:cTn>
                                        <p:tgtEl>
                                          <p:spTgt spid="10289"/>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0295"/>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0296"/>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0252"/>
                                        </p:tgtEl>
                                        <p:attrNameLst>
                                          <p:attrName>style.visibility</p:attrName>
                                        </p:attrNameLst>
                                      </p:cBhvr>
                                      <p:to>
                                        <p:strVal val="visible"/>
                                      </p:to>
                                    </p:set>
                                    <p:animEffect transition="in" filter="fade">
                                      <p:cBhvr>
                                        <p:cTn id="56" dur="2000"/>
                                        <p:tgtEl>
                                          <p:spTgt spid="10252"/>
                                        </p:tgtEl>
                                      </p:cBhvr>
                                    </p:animEffect>
                                  </p:childTnLst>
                                </p:cTn>
                              </p:par>
                            </p:childTnLst>
                          </p:cTn>
                        </p:par>
                        <p:par>
                          <p:cTn id="57" fill="hold">
                            <p:stCondLst>
                              <p:cond delay="2000"/>
                            </p:stCondLst>
                            <p:childTnLst>
                              <p:par>
                                <p:cTn id="58" presetID="56" presetClass="path" presetSubtype="0" fill="hold" nodeType="afterEffect">
                                  <p:stCondLst>
                                    <p:cond delay="0"/>
                                  </p:stCondLst>
                                  <p:childTnLst>
                                    <p:animMotion origin="layout" path="M 0.00208 0.00487 L 0.39358 -0.22754 " pathEditMode="relative" rAng="0" ptsTypes="AA">
                                      <p:cBhvr>
                                        <p:cTn id="59" dur="2000" fill="hold"/>
                                        <p:tgtEl>
                                          <p:spTgt spid="10289"/>
                                        </p:tgtEl>
                                        <p:attrNameLst>
                                          <p:attrName>ppt_x</p:attrName>
                                          <p:attrName>ppt_y</p:attrName>
                                        </p:attrNameLst>
                                      </p:cBhvr>
                                      <p:rCtr x="196" y="-116"/>
                                    </p:animMotion>
                                  </p:childTnLst>
                                  <p:subTnLst>
                                    <p:set>
                                      <p:cBhvr override="childStyle">
                                        <p:cTn dur="1" fill="hold" display="0" masterRel="sameClick" afterEffect="1">
                                          <p:stCondLst>
                                            <p:cond evt="end" delay="0">
                                              <p:tn val="58"/>
                                            </p:cond>
                                          </p:stCondLst>
                                        </p:cTn>
                                        <p:tgtEl>
                                          <p:spTgt spid="10289"/>
                                        </p:tgtEl>
                                        <p:attrNameLst>
                                          <p:attrName>style.visibility</p:attrName>
                                        </p:attrNameLst>
                                      </p:cBhvr>
                                      <p:to>
                                        <p:strVal val="hidden"/>
                                      </p:to>
                                    </p:set>
                                  </p:subTnLst>
                                </p:cTn>
                              </p:par>
                            </p:childTnLst>
                          </p:cTn>
                        </p:par>
                        <p:par>
                          <p:cTn id="60" fill="hold">
                            <p:stCondLst>
                              <p:cond delay="4000"/>
                            </p:stCondLst>
                            <p:childTnLst>
                              <p:par>
                                <p:cTn id="61" presetID="56" presetClass="path" presetSubtype="0" fill="hold" nodeType="afterEffect">
                                  <p:stCondLst>
                                    <p:cond delay="0"/>
                                  </p:stCondLst>
                                  <p:childTnLst>
                                    <p:animMotion origin="layout" path="M 0.00208 0.00487 L 0.39358 -0.22754 " pathEditMode="relative" rAng="0" ptsTypes="AA">
                                      <p:cBhvr>
                                        <p:cTn id="62" dur="2000" fill="hold"/>
                                        <p:tgtEl>
                                          <p:spTgt spid="26"/>
                                        </p:tgtEl>
                                        <p:attrNameLst>
                                          <p:attrName>ppt_x</p:attrName>
                                          <p:attrName>ppt_y</p:attrName>
                                        </p:attrNameLst>
                                      </p:cBhvr>
                                      <p:rCtr x="196" y="-116"/>
                                    </p:animMotion>
                                  </p:childTnLst>
                                  <p:subTnLst>
                                    <p:set>
                                      <p:cBhvr override="childStyle">
                                        <p:cTn dur="1" fill="hold" display="0" masterRel="sameClick" afterEffect="1">
                                          <p:stCondLst>
                                            <p:cond evt="end" delay="0">
                                              <p:tn val="61"/>
                                            </p:cond>
                                          </p:stCondLst>
                                        </p:cTn>
                                        <p:tgtEl>
                                          <p:spTgt spid="26"/>
                                        </p:tgtEl>
                                        <p:attrNameLst>
                                          <p:attrName>style.visibility</p:attrName>
                                        </p:attrNameLst>
                                      </p:cBhvr>
                                      <p:to>
                                        <p:strVal val="hidden"/>
                                      </p:to>
                                    </p:set>
                                  </p:subTnLst>
                                </p:cTn>
                              </p:par>
                            </p:childTnLst>
                          </p:cTn>
                        </p:par>
                        <p:par>
                          <p:cTn id="63" fill="hold">
                            <p:stCondLst>
                              <p:cond delay="6000"/>
                            </p:stCondLst>
                            <p:childTnLst>
                              <p:par>
                                <p:cTn id="64" presetID="56" presetClass="path" presetSubtype="0" fill="hold" nodeType="afterEffect">
                                  <p:stCondLst>
                                    <p:cond delay="0"/>
                                  </p:stCondLst>
                                  <p:childTnLst>
                                    <p:animMotion origin="layout" path="M -0.00625 0.00487 L 0.40191 -0.22754 " pathEditMode="relative" rAng="0" ptsTypes="AA">
                                      <p:cBhvr>
                                        <p:cTn id="65" dur="2000" fill="hold"/>
                                        <p:tgtEl>
                                          <p:spTgt spid="27"/>
                                        </p:tgtEl>
                                        <p:attrNameLst>
                                          <p:attrName>ppt_x</p:attrName>
                                          <p:attrName>ppt_y</p:attrName>
                                        </p:attrNameLst>
                                      </p:cBhvr>
                                      <p:rCtr x="204" y="-116"/>
                                    </p:animMotion>
                                  </p:childTnLst>
                                  <p:subTnLst>
                                    <p:set>
                                      <p:cBhvr override="childStyle">
                                        <p:cTn dur="1" fill="hold" display="0" masterRel="sameClick" afterEffect="1">
                                          <p:stCondLst>
                                            <p:cond evt="end" delay="0">
                                              <p:tn val="64"/>
                                            </p:cond>
                                          </p:stCondLst>
                                        </p:cTn>
                                        <p:tgtEl>
                                          <p:spTgt spid="27"/>
                                        </p:tgtEl>
                                        <p:attrNameLst>
                                          <p:attrName>style.visibility</p:attrName>
                                        </p:attrNameLst>
                                      </p:cBhvr>
                                      <p:to>
                                        <p:strVal val="hidden"/>
                                      </p:to>
                                    </p:set>
                                  </p:sub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1000"/>
                                        <p:tgtEl>
                                          <p:spTgt spid="2"/>
                                        </p:tgtEl>
                                      </p:cBhvr>
                                    </p:animEffect>
                                    <p:set>
                                      <p:cBhvr>
                                        <p:cTn id="70" dur="1" fill="hold">
                                          <p:stCondLst>
                                            <p:cond delay="999"/>
                                          </p:stCondLst>
                                        </p:cTn>
                                        <p:tgtEl>
                                          <p:spTgt spid="2"/>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0297"/>
                                        </p:tgtEl>
                                        <p:attrNameLst>
                                          <p:attrName>style.visibility</p:attrName>
                                        </p:attrNameLst>
                                      </p:cBhvr>
                                      <p:to>
                                        <p:strVal val="visible"/>
                                      </p:to>
                                    </p:set>
                                    <p:animEffect transition="in" filter="fade">
                                      <p:cBhvr>
                                        <p:cTn id="73" dur="1000"/>
                                        <p:tgtEl>
                                          <p:spTgt spid="10297"/>
                                        </p:tgtEl>
                                      </p:cBhvr>
                                    </p:animEffect>
                                  </p:childTnLst>
                                </p:cTn>
                              </p:par>
                            </p:childTnLst>
                          </p:cTn>
                        </p:par>
                        <p:par>
                          <p:cTn id="74" fill="hold">
                            <p:stCondLst>
                              <p:cond delay="1000"/>
                            </p:stCondLst>
                            <p:childTnLst>
                              <p:par>
                                <p:cTn id="75" presetID="35" presetClass="path" presetSubtype="0" fill="hold" nodeType="afterEffect">
                                  <p:stCondLst>
                                    <p:cond delay="0"/>
                                  </p:stCondLst>
                                  <p:childTnLst>
                                    <p:animMotion origin="layout" path="M 3.33333E-6 2.22222E-6 L -0.275 0.38889 " pathEditMode="relative" rAng="0" ptsTypes="AA">
                                      <p:cBhvr>
                                        <p:cTn id="76" dur="1000" fill="hold"/>
                                        <p:tgtEl>
                                          <p:spTgt spid="10295"/>
                                        </p:tgtEl>
                                        <p:attrNameLst>
                                          <p:attrName>ppt_x</p:attrName>
                                          <p:attrName>ppt_y</p:attrName>
                                        </p:attrNameLst>
                                      </p:cBhvr>
                                      <p:rCtr x="-138" y="194"/>
                                    </p:animMotion>
                                  </p:childTnLst>
                                  <p:subTnLst>
                                    <p:set>
                                      <p:cBhvr override="childStyle">
                                        <p:cTn dur="1" fill="hold" display="0" masterRel="sameClick" afterEffect="1">
                                          <p:stCondLst>
                                            <p:cond evt="end" delay="0">
                                              <p:tn val="75"/>
                                            </p:cond>
                                          </p:stCondLst>
                                        </p:cTn>
                                        <p:tgtEl>
                                          <p:spTgt spid="10295"/>
                                        </p:tgtEl>
                                        <p:attrNameLst>
                                          <p:attrName>style.visibility</p:attrName>
                                        </p:attrNameLst>
                                      </p:cBhvr>
                                      <p:to>
                                        <p:strVal val="hidden"/>
                                      </p:to>
                                    </p:set>
                                  </p:subTnLst>
                                </p:cTn>
                              </p:par>
                            </p:childTnLst>
                          </p:cTn>
                        </p:par>
                        <p:par>
                          <p:cTn id="77" fill="hold">
                            <p:stCondLst>
                              <p:cond delay="2000"/>
                            </p:stCondLst>
                            <p:childTnLst>
                              <p:par>
                                <p:cTn id="78" presetID="35" presetClass="path" presetSubtype="0" fill="hold" nodeType="afterEffect">
                                  <p:stCondLst>
                                    <p:cond delay="0"/>
                                  </p:stCondLst>
                                  <p:childTnLst>
                                    <p:animMotion origin="layout" path="M 3.33333E-6 2.22222E-6 L -0.26667 0.37778 " pathEditMode="relative" rAng="0" ptsTypes="AA">
                                      <p:cBhvr>
                                        <p:cTn id="79" dur="1000" fill="hold"/>
                                        <p:tgtEl>
                                          <p:spTgt spid="10296"/>
                                        </p:tgtEl>
                                        <p:attrNameLst>
                                          <p:attrName>ppt_x</p:attrName>
                                          <p:attrName>ppt_y</p:attrName>
                                        </p:attrNameLst>
                                      </p:cBhvr>
                                      <p:rCtr x="-133" y="189"/>
                                    </p:animMotion>
                                  </p:childTnLst>
                                  <p:subTnLst>
                                    <p:set>
                                      <p:cBhvr override="childStyle">
                                        <p:cTn dur="1" fill="hold" display="0" masterRel="sameClick" afterEffect="1">
                                          <p:stCondLst>
                                            <p:cond evt="end" delay="0">
                                              <p:tn val="78"/>
                                            </p:cond>
                                          </p:stCondLst>
                                        </p:cTn>
                                        <p:tgtEl>
                                          <p:spTgt spid="10296"/>
                                        </p:tgtEl>
                                        <p:attrNameLst>
                                          <p:attrName>style.visibility</p:attrName>
                                        </p:attrNameLst>
                                      </p:cBhvr>
                                      <p:to>
                                        <p:strVal val="hidden"/>
                                      </p:to>
                                    </p:set>
                                  </p:subTnLst>
                                </p:cTn>
                              </p:par>
                            </p:childTnLst>
                          </p:cTn>
                        </p:par>
                        <p:par>
                          <p:cTn id="80" fill="hold">
                            <p:stCondLst>
                              <p:cond delay="3000"/>
                            </p:stCondLst>
                            <p:childTnLst>
                              <p:par>
                                <p:cTn id="81" presetID="35" presetClass="path" presetSubtype="0" fill="hold" nodeType="afterEffect">
                                  <p:stCondLst>
                                    <p:cond delay="0"/>
                                  </p:stCondLst>
                                  <p:childTnLst>
                                    <p:animMotion origin="layout" path="M 3.33333E-6 2.22222E-6 L -0.26667 0.37778 " pathEditMode="relative" rAng="0" ptsTypes="AA">
                                      <p:cBhvr>
                                        <p:cTn id="82" dur="1000" fill="hold"/>
                                        <p:tgtEl>
                                          <p:spTgt spid="28"/>
                                        </p:tgtEl>
                                        <p:attrNameLst>
                                          <p:attrName>ppt_x</p:attrName>
                                          <p:attrName>ppt_y</p:attrName>
                                        </p:attrNameLst>
                                      </p:cBhvr>
                                      <p:rCtr x="-133" y="189"/>
                                    </p:animMotion>
                                  </p:childTnLst>
                                  <p:subTnLst>
                                    <p:set>
                                      <p:cBhvr override="childStyle">
                                        <p:cTn dur="1" fill="hold" display="0" masterRel="sameClick" afterEffect="1">
                                          <p:stCondLst>
                                            <p:cond evt="end" delay="0">
                                              <p:tn val="81"/>
                                            </p:cond>
                                          </p:stCondLst>
                                        </p:cTn>
                                        <p:tgtEl>
                                          <p:spTgt spid="28"/>
                                        </p:tgtEl>
                                        <p:attrNameLst>
                                          <p:attrName>style.visibility</p:attrName>
                                        </p:attrNameLst>
                                      </p:cBhvr>
                                      <p:to>
                                        <p:strVal val="hidden"/>
                                      </p:to>
                                    </p:set>
                                  </p:subTnLst>
                                </p:cTn>
                              </p:par>
                            </p:childTnLst>
                          </p:cTn>
                        </p:par>
                        <p:par>
                          <p:cTn id="83" fill="hold">
                            <p:stCondLst>
                              <p:cond delay="4000"/>
                            </p:stCondLst>
                            <p:childTnLst>
                              <p:par>
                                <p:cTn id="84" presetID="42" presetClass="entr" presetSubtype="0" fill="hold"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20" grpId="0"/>
      <p:bldP spid="10279" grpId="0"/>
      <p:bldP spid="10280"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SF\Parallels Share\Virtualization Slides\PC-with-Virtual-Apps.png"/>
          <p:cNvPicPr>
            <a:picLocks noChangeAspect="1" noChangeArrowheads="1"/>
          </p:cNvPicPr>
          <p:nvPr/>
        </p:nvPicPr>
        <p:blipFill>
          <a:blip r:embed="rId4"/>
          <a:srcRect/>
          <a:stretch>
            <a:fillRect/>
          </a:stretch>
        </p:blipFill>
        <p:spPr bwMode="auto">
          <a:xfrm>
            <a:off x="2514600" y="4495800"/>
            <a:ext cx="2809890" cy="2615411"/>
          </a:xfrm>
          <a:prstGeom prst="rect">
            <a:avLst/>
          </a:prstGeom>
          <a:noFill/>
        </p:spPr>
      </p:pic>
      <p:pic>
        <p:nvPicPr>
          <p:cNvPr id="3078" name="Picture 6" descr="\\.PSF\Parallels Share\Virtualization Slides\File-Virtual-App.png"/>
          <p:cNvPicPr>
            <a:picLocks noChangeAspect="1" noChangeArrowheads="1"/>
          </p:cNvPicPr>
          <p:nvPr/>
        </p:nvPicPr>
        <p:blipFill>
          <a:blip r:embed="rId5"/>
          <a:srcRect/>
          <a:stretch>
            <a:fillRect/>
          </a:stretch>
        </p:blipFill>
        <p:spPr bwMode="ltGray">
          <a:xfrm>
            <a:off x="5208586" y="3142409"/>
            <a:ext cx="529286" cy="701041"/>
          </a:xfrm>
          <a:prstGeom prst="rect">
            <a:avLst/>
          </a:prstGeom>
          <a:noFill/>
        </p:spPr>
      </p:pic>
      <p:pic>
        <p:nvPicPr>
          <p:cNvPr id="46" name="Picture 6" descr="\\.PSF\Parallels Share\Virtualization Slides\File-Virtual-App.png"/>
          <p:cNvPicPr>
            <a:picLocks noChangeAspect="1" noChangeArrowheads="1"/>
          </p:cNvPicPr>
          <p:nvPr/>
        </p:nvPicPr>
        <p:blipFill>
          <a:blip r:embed="rId5"/>
          <a:srcRect/>
          <a:stretch>
            <a:fillRect/>
          </a:stretch>
        </p:blipFill>
        <p:spPr bwMode="ltGray">
          <a:xfrm>
            <a:off x="5208586" y="3142409"/>
            <a:ext cx="529286" cy="701041"/>
          </a:xfrm>
          <a:prstGeom prst="rect">
            <a:avLst/>
          </a:prstGeom>
          <a:noFill/>
        </p:spPr>
      </p:pic>
      <p:pic>
        <p:nvPicPr>
          <p:cNvPr id="47" name="Picture 6" descr="\\.PSF\Parallels Share\Virtualization Slides\File-Virtual-App.png"/>
          <p:cNvPicPr>
            <a:picLocks noChangeAspect="1" noChangeArrowheads="1"/>
          </p:cNvPicPr>
          <p:nvPr/>
        </p:nvPicPr>
        <p:blipFill>
          <a:blip r:embed="rId5"/>
          <a:srcRect/>
          <a:stretch>
            <a:fillRect/>
          </a:stretch>
        </p:blipFill>
        <p:spPr bwMode="ltGray">
          <a:xfrm>
            <a:off x="5208586" y="3142409"/>
            <a:ext cx="529286" cy="701041"/>
          </a:xfrm>
          <a:prstGeom prst="rect">
            <a:avLst/>
          </a:prstGeom>
          <a:noFill/>
        </p:spPr>
      </p:pic>
      <p:pic>
        <p:nvPicPr>
          <p:cNvPr id="48" name="Picture 6" descr="\\.PSF\Parallels Share\Virtualization Slides\File-Virtual-App.png"/>
          <p:cNvPicPr>
            <a:picLocks noChangeAspect="1" noChangeArrowheads="1"/>
          </p:cNvPicPr>
          <p:nvPr/>
        </p:nvPicPr>
        <p:blipFill>
          <a:blip r:embed="rId5"/>
          <a:srcRect/>
          <a:stretch>
            <a:fillRect/>
          </a:stretch>
        </p:blipFill>
        <p:spPr bwMode="ltGray">
          <a:xfrm>
            <a:off x="5208586" y="3142409"/>
            <a:ext cx="529286" cy="701041"/>
          </a:xfrm>
          <a:prstGeom prst="rect">
            <a:avLst/>
          </a:prstGeom>
          <a:noFill/>
        </p:spPr>
      </p:pic>
      <p:pic>
        <p:nvPicPr>
          <p:cNvPr id="3077" name="Picture 5" descr="\\.PSF\Parallels Share\Virtualization Slides\Server-Physical-Single.png"/>
          <p:cNvPicPr>
            <a:picLocks noChangeAspect="1" noChangeArrowheads="1"/>
          </p:cNvPicPr>
          <p:nvPr/>
        </p:nvPicPr>
        <p:blipFill>
          <a:blip r:embed="rId6"/>
          <a:srcRect/>
          <a:stretch>
            <a:fillRect/>
          </a:stretch>
        </p:blipFill>
        <p:spPr bwMode="ltGray">
          <a:xfrm>
            <a:off x="4141787" y="2806700"/>
            <a:ext cx="2487613" cy="1841500"/>
          </a:xfrm>
          <a:prstGeom prst="rect">
            <a:avLst/>
          </a:prstGeom>
          <a:noFill/>
        </p:spPr>
      </p:pic>
      <p:pic>
        <p:nvPicPr>
          <p:cNvPr id="3079" name="Picture 7" descr="\\.PSF\Parallels Share\Virtualization Slides\Server-Single-Dead.png"/>
          <p:cNvPicPr>
            <a:picLocks noChangeAspect="1" noChangeArrowheads="1"/>
          </p:cNvPicPr>
          <p:nvPr/>
        </p:nvPicPr>
        <p:blipFill>
          <a:blip r:embed="rId7"/>
          <a:srcRect/>
          <a:stretch>
            <a:fillRect/>
          </a:stretch>
        </p:blipFill>
        <p:spPr bwMode="ltGray">
          <a:xfrm>
            <a:off x="4141787" y="2805859"/>
            <a:ext cx="2487612" cy="1841500"/>
          </a:xfrm>
          <a:prstGeom prst="rect">
            <a:avLst/>
          </a:prstGeom>
          <a:noFill/>
        </p:spPr>
      </p:pic>
      <p:pic>
        <p:nvPicPr>
          <p:cNvPr id="49" name="Picture 6" descr="\\.PSF\Parallels Share\Virtualization Slides\File-Virtual-App.png"/>
          <p:cNvPicPr>
            <a:picLocks noChangeAspect="1" noChangeArrowheads="1"/>
          </p:cNvPicPr>
          <p:nvPr/>
        </p:nvPicPr>
        <p:blipFill>
          <a:blip r:embed="rId5"/>
          <a:srcRect/>
          <a:stretch>
            <a:fillRect/>
          </a:stretch>
        </p:blipFill>
        <p:spPr bwMode="ltGray">
          <a:xfrm>
            <a:off x="7848600" y="1447800"/>
            <a:ext cx="506274" cy="670561"/>
          </a:xfrm>
          <a:prstGeom prst="rect">
            <a:avLst/>
          </a:prstGeom>
          <a:noFill/>
        </p:spPr>
      </p:pic>
      <p:pic>
        <p:nvPicPr>
          <p:cNvPr id="50" name="Picture 6" descr="\\.PSF\Parallels Share\Virtualization Slides\File-Virtual-App.png"/>
          <p:cNvPicPr>
            <a:picLocks noChangeAspect="1" noChangeArrowheads="1"/>
          </p:cNvPicPr>
          <p:nvPr/>
        </p:nvPicPr>
        <p:blipFill>
          <a:blip r:embed="rId5"/>
          <a:srcRect/>
          <a:stretch>
            <a:fillRect/>
          </a:stretch>
        </p:blipFill>
        <p:spPr bwMode="ltGray">
          <a:xfrm>
            <a:off x="7848600" y="1447800"/>
            <a:ext cx="506274" cy="670561"/>
          </a:xfrm>
          <a:prstGeom prst="rect">
            <a:avLst/>
          </a:prstGeom>
          <a:noFill/>
        </p:spPr>
      </p:pic>
      <p:pic>
        <p:nvPicPr>
          <p:cNvPr id="51" name="Picture 6" descr="\\.PSF\Parallels Share\Virtualization Slides\File-Virtual-App.png"/>
          <p:cNvPicPr>
            <a:picLocks noChangeAspect="1" noChangeArrowheads="1"/>
          </p:cNvPicPr>
          <p:nvPr/>
        </p:nvPicPr>
        <p:blipFill>
          <a:blip r:embed="rId5"/>
          <a:srcRect/>
          <a:stretch>
            <a:fillRect/>
          </a:stretch>
        </p:blipFill>
        <p:spPr bwMode="ltGray">
          <a:xfrm>
            <a:off x="7848600" y="1447800"/>
            <a:ext cx="506274" cy="670561"/>
          </a:xfrm>
          <a:prstGeom prst="rect">
            <a:avLst/>
          </a:prstGeom>
          <a:noFill/>
        </p:spPr>
      </p:pic>
      <p:pic>
        <p:nvPicPr>
          <p:cNvPr id="52" name="Picture 6" descr="\\.PSF\Parallels Share\Virtualization Slides\File-Virtual-App.png"/>
          <p:cNvPicPr>
            <a:picLocks noChangeAspect="1" noChangeArrowheads="1"/>
          </p:cNvPicPr>
          <p:nvPr/>
        </p:nvPicPr>
        <p:blipFill>
          <a:blip r:embed="rId5"/>
          <a:srcRect/>
          <a:stretch>
            <a:fillRect/>
          </a:stretch>
        </p:blipFill>
        <p:spPr bwMode="ltGray">
          <a:xfrm>
            <a:off x="7848600" y="1447800"/>
            <a:ext cx="506274" cy="670561"/>
          </a:xfrm>
          <a:prstGeom prst="rect">
            <a:avLst/>
          </a:prstGeom>
          <a:noFill/>
        </p:spPr>
      </p:pic>
      <p:pic>
        <p:nvPicPr>
          <p:cNvPr id="43" name="Picture 5" descr="\\.PSF\Parallels Share\Virtualization Slides\Server-Physical-Single.png"/>
          <p:cNvPicPr>
            <a:picLocks noChangeAspect="1" noChangeArrowheads="1"/>
          </p:cNvPicPr>
          <p:nvPr/>
        </p:nvPicPr>
        <p:blipFill>
          <a:blip r:embed="rId6"/>
          <a:srcRect/>
          <a:stretch>
            <a:fillRect/>
          </a:stretch>
        </p:blipFill>
        <p:spPr bwMode="ltGray">
          <a:xfrm>
            <a:off x="5486400" y="3567743"/>
            <a:ext cx="2487613" cy="1841500"/>
          </a:xfrm>
          <a:prstGeom prst="rect">
            <a:avLst/>
          </a:prstGeom>
          <a:noFill/>
        </p:spPr>
      </p:pic>
      <p:sp>
        <p:nvSpPr>
          <p:cNvPr id="10243" name="Rectangle 2"/>
          <p:cNvSpPr>
            <a:spLocks noGrp="1" noChangeArrowheads="1"/>
          </p:cNvSpPr>
          <p:nvPr>
            <p:ph type="title"/>
          </p:nvPr>
        </p:nvSpPr>
        <p:spPr>
          <a:xfrm>
            <a:off x="381000" y="228600"/>
            <a:ext cx="8393113" cy="590931"/>
          </a:xfrm>
          <a:noFill/>
        </p:spPr>
        <p:txBody>
          <a:bodyPr/>
          <a:lstStyle/>
          <a:p>
            <a:r>
              <a:rPr lang="en-US" sz="3600" dirty="0" smtClean="0">
                <a:effectLst/>
                <a:latin typeface="Segoe" pitchFamily="48" charset="0"/>
              </a:rPr>
              <a:t>Increase Availability thru Backups</a:t>
            </a:r>
          </a:p>
        </p:txBody>
      </p:sp>
      <p:sp>
        <p:nvSpPr>
          <p:cNvPr id="10245" name="Rectangle 5"/>
          <p:cNvSpPr>
            <a:spLocks noChangeArrowheads="1"/>
          </p:cNvSpPr>
          <p:nvPr/>
        </p:nvSpPr>
        <p:spPr bwMode="auto">
          <a:xfrm>
            <a:off x="357192" y="3225803"/>
            <a:ext cx="2438400" cy="1923604"/>
          </a:xfrm>
          <a:prstGeom prst="rect">
            <a:avLst/>
          </a:prstGeom>
          <a:noFill/>
          <a:ln w="9525">
            <a:noFill/>
            <a:miter lim="800000"/>
            <a:headEnd/>
            <a:tailEnd/>
          </a:ln>
        </p:spPr>
        <p:txBody>
          <a:bodyPr>
            <a:spAutoFit/>
          </a:bodyPr>
          <a:lstStyle/>
          <a:p>
            <a:pPr eaLnBrk="0" hangingPunct="0">
              <a:spcBef>
                <a:spcPct val="20000"/>
              </a:spcBef>
              <a:buClr>
                <a:schemeClr val="tx2"/>
              </a:buClr>
              <a:buSzPct val="95000"/>
              <a:buFont typeface="Wingdings" pitchFamily="48" charset="2"/>
              <a:buNone/>
            </a:pPr>
            <a:r>
              <a:rPr lang="en-US" sz="1700" b="1" dirty="0">
                <a:solidFill>
                  <a:schemeClr val="bg1"/>
                </a:solidFill>
              </a:rPr>
              <a:t>Solution: </a:t>
            </a:r>
            <a:br>
              <a:rPr lang="en-US" sz="1700" b="1" dirty="0">
                <a:solidFill>
                  <a:schemeClr val="bg1"/>
                </a:solidFill>
              </a:rPr>
            </a:br>
            <a:r>
              <a:rPr lang="en-US" sz="1700" dirty="0" err="1">
                <a:solidFill>
                  <a:schemeClr val="bg1"/>
                </a:solidFill>
              </a:rPr>
              <a:t>Virtualize</a:t>
            </a:r>
            <a:r>
              <a:rPr lang="en-US" sz="1700" dirty="0">
                <a:solidFill>
                  <a:schemeClr val="bg1"/>
                </a:solidFill>
              </a:rPr>
              <a:t> operating systems and applications – enabling easy backup, replication and moving to available servers</a:t>
            </a:r>
            <a:endParaRPr lang="en-US" sz="1700" b="1" dirty="0">
              <a:solidFill>
                <a:schemeClr val="bg1"/>
              </a:solidFill>
            </a:endParaRPr>
          </a:p>
        </p:txBody>
      </p:sp>
      <p:sp>
        <p:nvSpPr>
          <p:cNvPr id="20" name="Rectangle 18"/>
          <p:cNvSpPr>
            <a:spLocks noChangeArrowheads="1"/>
          </p:cNvSpPr>
          <p:nvPr/>
        </p:nvSpPr>
        <p:spPr bwMode="auto">
          <a:xfrm>
            <a:off x="357192" y="1324166"/>
            <a:ext cx="2286000" cy="1714315"/>
          </a:xfrm>
          <a:prstGeom prst="rect">
            <a:avLst/>
          </a:prstGeom>
          <a:noFill/>
          <a:ln w="9525">
            <a:noFill/>
            <a:miter lim="800000"/>
            <a:headEnd/>
            <a:tailEnd/>
          </a:ln>
        </p:spPr>
        <p:txBody>
          <a:bodyPr>
            <a:spAutoFit/>
          </a:bodyPr>
          <a:lstStyle/>
          <a:p>
            <a:pPr eaLnBrk="0" hangingPunct="0">
              <a:spcBef>
                <a:spcPct val="20000"/>
              </a:spcBef>
            </a:pPr>
            <a:r>
              <a:rPr lang="en-US" sz="1700" b="1" dirty="0">
                <a:solidFill>
                  <a:schemeClr val="bg1"/>
                </a:solidFill>
              </a:rPr>
              <a:t>Challenge:</a:t>
            </a:r>
          </a:p>
          <a:p>
            <a:pPr eaLnBrk="0" hangingPunct="0">
              <a:spcBef>
                <a:spcPct val="20000"/>
              </a:spcBef>
            </a:pPr>
            <a:r>
              <a:rPr lang="en-US" sz="1700" dirty="0">
                <a:solidFill>
                  <a:schemeClr val="bg1"/>
                </a:solidFill>
              </a:rPr>
              <a:t>Providing </a:t>
            </a:r>
            <a:r>
              <a:rPr lang="en-US" sz="1700" dirty="0" smtClean="0">
                <a:solidFill>
                  <a:schemeClr val="bg1"/>
                </a:solidFill>
              </a:rPr>
              <a:t>disaster recovery for business continuity for operating systems and applications</a:t>
            </a:r>
            <a:endParaRPr lang="en-US" sz="1700" dirty="0">
              <a:solidFill>
                <a:schemeClr val="bg1"/>
              </a:solidFill>
            </a:endParaRPr>
          </a:p>
        </p:txBody>
      </p:sp>
      <p:pic>
        <p:nvPicPr>
          <p:cNvPr id="32" name="Picture 45" descr="Server-3U-Physical-Base"/>
          <p:cNvPicPr>
            <a:picLocks noChangeAspect="1" noChangeArrowheads="1"/>
          </p:cNvPicPr>
          <p:nvPr/>
        </p:nvPicPr>
        <p:blipFill>
          <a:blip r:embed="rId8"/>
          <a:srcRect/>
          <a:stretch>
            <a:fillRect/>
          </a:stretch>
        </p:blipFill>
        <p:spPr bwMode="ltGray">
          <a:xfrm>
            <a:off x="6916321" y="1143000"/>
            <a:ext cx="2035175" cy="1520825"/>
          </a:xfrm>
          <a:prstGeom prst="rect">
            <a:avLst/>
          </a:prstGeom>
          <a:noFill/>
          <a:ln w="9525">
            <a:noFill/>
            <a:miter lim="800000"/>
            <a:headEnd/>
            <a:tailEnd/>
          </a:ln>
        </p:spPr>
      </p:pic>
      <p:sp>
        <p:nvSpPr>
          <p:cNvPr id="33" name="Rectangle 39"/>
          <p:cNvSpPr>
            <a:spLocks noChangeArrowheads="1"/>
          </p:cNvSpPr>
          <p:nvPr/>
        </p:nvSpPr>
        <p:spPr bwMode="auto">
          <a:xfrm>
            <a:off x="7819255" y="838200"/>
            <a:ext cx="954107" cy="369332"/>
          </a:xfrm>
          <a:prstGeom prst="rect">
            <a:avLst/>
          </a:prstGeom>
          <a:noFill/>
          <a:ln w="9525">
            <a:noFill/>
            <a:miter lim="800000"/>
            <a:headEnd/>
            <a:tailEnd/>
          </a:ln>
          <a:effectLst/>
        </p:spPr>
        <p:txBody>
          <a:bodyPr wrap="none">
            <a:spAutoFit/>
          </a:bodyPr>
          <a:lstStyle/>
          <a:p>
            <a:r>
              <a:rPr lang="en-US" dirty="0" smtClean="0">
                <a:solidFill>
                  <a:schemeClr val="bg1"/>
                </a:solidFill>
              </a:rPr>
              <a:t>Backup</a:t>
            </a:r>
            <a:endParaRPr lang="en-US" dirty="0">
              <a:solidFill>
                <a:schemeClr val="bg1"/>
              </a:solidFill>
            </a:endParaRPr>
          </a:p>
        </p:txBody>
      </p:sp>
      <p:pic>
        <p:nvPicPr>
          <p:cNvPr id="34" name="Picture 35" descr="C:\Users\jamesni.REDMOND\Documents\FY08\ALLUPVirtualization\scdpm2\SysCenter-DPM-06_bL_r.png"/>
          <p:cNvPicPr>
            <a:picLocks noChangeAspect="1" noChangeArrowheads="1"/>
          </p:cNvPicPr>
          <p:nvPr/>
        </p:nvPicPr>
        <p:blipFill>
          <a:blip r:embed="rId9"/>
          <a:srcRect/>
          <a:stretch>
            <a:fillRect/>
          </a:stretch>
        </p:blipFill>
        <p:spPr bwMode="ltGray">
          <a:xfrm>
            <a:off x="6365088" y="2438400"/>
            <a:ext cx="2169312" cy="492825"/>
          </a:xfrm>
          <a:prstGeom prst="rect">
            <a:avLst/>
          </a:prstGeom>
          <a:noFill/>
          <a:ln w="9525">
            <a:noFill/>
            <a:miter lim="800000"/>
            <a:headEnd/>
            <a:tailEnd/>
          </a:ln>
        </p:spPr>
      </p:pic>
      <p:pic>
        <p:nvPicPr>
          <p:cNvPr id="37" name="Picture 18" descr="SGAV-White"/>
          <p:cNvPicPr>
            <a:picLocks noChangeAspect="1" noChangeArrowheads="1"/>
          </p:cNvPicPr>
          <p:nvPr/>
        </p:nvPicPr>
        <p:blipFill>
          <a:blip r:embed="rId10"/>
          <a:srcRect/>
          <a:stretch>
            <a:fillRect/>
          </a:stretch>
        </p:blipFill>
        <p:spPr bwMode="ltGray">
          <a:xfrm>
            <a:off x="4734560" y="5298440"/>
            <a:ext cx="1905000" cy="468443"/>
          </a:xfrm>
          <a:prstGeom prst="rect">
            <a:avLst/>
          </a:prstGeom>
          <a:noFill/>
        </p:spPr>
      </p:pic>
      <p:sp>
        <p:nvSpPr>
          <p:cNvPr id="54" name="Down Arrow 53"/>
          <p:cNvSpPr/>
          <p:nvPr/>
        </p:nvSpPr>
        <p:spPr bwMode="ltGray">
          <a:xfrm>
            <a:off x="4483100" y="2971800"/>
            <a:ext cx="317500" cy="1905000"/>
          </a:xfrm>
          <a:prstGeom prst="downArrow">
            <a:avLst>
              <a:gd name="adj1" fmla="val 37500"/>
              <a:gd name="adj2" fmla="val 50000"/>
            </a:avLst>
          </a:prstGeom>
          <a:solidFill>
            <a:srgbClr val="FEB454">
              <a:alpha val="85000"/>
            </a:srgbClr>
          </a:solidFill>
          <a:ln w="12700" cap="flat" cmpd="sng" algn="ctr">
            <a:noFill/>
            <a:prstDash val="solid"/>
            <a:round/>
            <a:headEnd type="none" w="med" len="med"/>
            <a:tailEnd type="none" w="med" len="med"/>
          </a:ln>
          <a:effectLst/>
          <a:scene3d>
            <a:camera prst="orthographicFront">
              <a:rot lat="0" lon="0" rev="19200000"/>
            </a:camera>
            <a:lightRig rig="threePt" dir="t"/>
          </a:scene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solidFill>
                <a:schemeClr val="tx1"/>
              </a:solidFill>
              <a:effectLst>
                <a:outerShdw blurRad="38100" dist="38100" dir="2700000" algn="tl">
                  <a:srgbClr val="000000">
                    <a:alpha val="43137"/>
                  </a:srgbClr>
                </a:outerShdw>
              </a:effectLst>
              <a:latin typeface="Arial" charset="0"/>
            </a:endParaRPr>
          </a:p>
        </p:txBody>
      </p:sp>
      <p:pic>
        <p:nvPicPr>
          <p:cNvPr id="3076" name="Picture 4" descr="\\.PSF\Parallels Share\Virtualization Slides\Server-Virtual-with-Virtualized-Apps.png"/>
          <p:cNvPicPr>
            <a:picLocks noChangeAspect="1" noChangeArrowheads="1"/>
          </p:cNvPicPr>
          <p:nvPr/>
        </p:nvPicPr>
        <p:blipFill>
          <a:blip r:embed="rId11"/>
          <a:srcRect/>
          <a:stretch>
            <a:fillRect/>
          </a:stretch>
        </p:blipFill>
        <p:spPr bwMode="ltGray">
          <a:xfrm>
            <a:off x="4484500" y="2418195"/>
            <a:ext cx="1785937" cy="1352550"/>
          </a:xfrm>
          <a:prstGeom prst="rect">
            <a:avLst/>
          </a:prstGeom>
          <a:noFill/>
        </p:spPr>
      </p:pic>
      <p:pic>
        <p:nvPicPr>
          <p:cNvPr id="53" name="Picture 57" descr="\\.PSF\Parallels Share\Smoke.png"/>
          <p:cNvPicPr>
            <a:picLocks noChangeAspect="1" noChangeArrowheads="1"/>
          </p:cNvPicPr>
          <p:nvPr/>
        </p:nvPicPr>
        <p:blipFill>
          <a:blip r:embed="rId12"/>
          <a:srcRect/>
          <a:stretch>
            <a:fillRect/>
          </a:stretch>
        </p:blipFill>
        <p:spPr bwMode="ltGray">
          <a:xfrm>
            <a:off x="4294187" y="1466009"/>
            <a:ext cx="1637154" cy="2419350"/>
          </a:xfrm>
          <a:prstGeom prst="rect">
            <a:avLst/>
          </a:prstGeom>
          <a:noFill/>
        </p:spPr>
      </p:pic>
      <p:sp>
        <p:nvSpPr>
          <p:cNvPr id="55" name="Down Arrow 54"/>
          <p:cNvSpPr/>
          <p:nvPr/>
        </p:nvSpPr>
        <p:spPr bwMode="ltGray">
          <a:xfrm>
            <a:off x="5105400" y="3276600"/>
            <a:ext cx="317500" cy="2362200"/>
          </a:xfrm>
          <a:prstGeom prst="downArrow">
            <a:avLst>
              <a:gd name="adj1" fmla="val 37500"/>
              <a:gd name="adj2" fmla="val 50000"/>
            </a:avLst>
          </a:prstGeom>
          <a:solidFill>
            <a:srgbClr val="FEB454">
              <a:alpha val="85000"/>
            </a:srgbClr>
          </a:solidFill>
          <a:ln w="12700" cap="flat" cmpd="sng" algn="ctr">
            <a:noFill/>
            <a:prstDash val="solid"/>
            <a:round/>
            <a:headEnd type="none" w="med" len="med"/>
            <a:tailEnd type="none" w="med" len="med"/>
          </a:ln>
          <a:effectLst/>
          <a:scene3d>
            <a:camera prst="orthographicFront">
              <a:rot lat="0" lon="0" rev="17400000"/>
            </a:camera>
            <a:lightRig rig="threePt" dir="t"/>
          </a:scene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solidFill>
                <a:schemeClr val="tx1"/>
              </a:solidFill>
              <a:effectLst>
                <a:outerShdw blurRad="38100" dist="38100" dir="2700000" algn="tl">
                  <a:srgbClr val="000000">
                    <a:alpha val="43137"/>
                  </a:srgbClr>
                </a:outerShdw>
              </a:effectLst>
              <a:latin typeface="Arial" charset="0"/>
            </a:endParaRPr>
          </a:p>
        </p:txBody>
      </p:sp>
      <p:pic>
        <p:nvPicPr>
          <p:cNvPr id="36" name="Picture 4" descr="\\.PSF\Parallels Share\Virtualization Slides\Server-Virtual-with-Virtualized-Apps.png"/>
          <p:cNvPicPr>
            <a:picLocks noChangeAspect="1" noChangeArrowheads="1"/>
          </p:cNvPicPr>
          <p:nvPr/>
        </p:nvPicPr>
        <p:blipFill>
          <a:blip r:embed="rId11"/>
          <a:srcRect/>
          <a:stretch>
            <a:fillRect/>
          </a:stretch>
        </p:blipFill>
        <p:spPr bwMode="ltGray">
          <a:xfrm>
            <a:off x="5820754" y="3170612"/>
            <a:ext cx="1785937" cy="1352550"/>
          </a:xfrm>
          <a:prstGeom prst="rect">
            <a:avLst/>
          </a:prstGeom>
          <a:noFill/>
        </p:spPr>
      </p:pic>
    </p:spTree>
    <p:custDataLst>
      <p:tags r:id="rId1"/>
    </p:custDataLst>
  </p:cSld>
  <p:clrMapOvr>
    <a:masterClrMapping/>
  </p:clrMapOvr>
  <p:transition advTm="4981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10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1000"/>
                                        <p:tgtEl>
                                          <p:spTgt spid="33"/>
                                        </p:tgtEl>
                                      </p:cBhvr>
                                    </p:animEffect>
                                  </p:childTnLst>
                                </p:cTn>
                              </p:par>
                              <p:par>
                                <p:cTn id="14" presetID="10" presetClass="entr" presetSubtype="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1000"/>
                                        <p:tgtEl>
                                          <p:spTgt spid="37"/>
                                        </p:tgtEl>
                                      </p:cBhvr>
                                    </p:animEffect>
                                  </p:childTnLst>
                                </p:cTn>
                              </p:par>
                              <p:par>
                                <p:cTn id="17" presetID="10"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childTnLst>
                                </p:cTn>
                              </p:par>
                              <p:par>
                                <p:cTn id="20" presetID="10" presetClass="entr" presetSubtype="0" fill="hold" nodeType="withEffect">
                                  <p:stCondLst>
                                    <p:cond delay="0"/>
                                  </p:stCondLst>
                                  <p:childTnLst>
                                    <p:set>
                                      <p:cBhvr>
                                        <p:cTn id="21" dur="1" fill="hold">
                                          <p:stCondLst>
                                            <p:cond delay="0"/>
                                          </p:stCondLst>
                                        </p:cTn>
                                        <p:tgtEl>
                                          <p:spTgt spid="3077"/>
                                        </p:tgtEl>
                                        <p:attrNameLst>
                                          <p:attrName>style.visibility</p:attrName>
                                        </p:attrNameLst>
                                      </p:cBhvr>
                                      <p:to>
                                        <p:strVal val="visible"/>
                                      </p:to>
                                    </p:set>
                                    <p:animEffect transition="in" filter="fade">
                                      <p:cBhvr>
                                        <p:cTn id="22" dur="1000"/>
                                        <p:tgtEl>
                                          <p:spTgt spid="3077"/>
                                        </p:tgtEl>
                                      </p:cBhvr>
                                    </p:animEffect>
                                  </p:childTnLst>
                                </p:cTn>
                              </p:par>
                              <p:par>
                                <p:cTn id="23" presetID="10" presetClass="entr" presetSubtype="0" fill="hold" nodeType="withEffect">
                                  <p:stCondLst>
                                    <p:cond delay="0"/>
                                  </p:stCondLst>
                                  <p:childTnLst>
                                    <p:set>
                                      <p:cBhvr>
                                        <p:cTn id="24" dur="1" fill="hold">
                                          <p:stCondLst>
                                            <p:cond delay="0"/>
                                          </p:stCondLst>
                                        </p:cTn>
                                        <p:tgtEl>
                                          <p:spTgt spid="3076"/>
                                        </p:tgtEl>
                                        <p:attrNameLst>
                                          <p:attrName>style.visibility</p:attrName>
                                        </p:attrNameLst>
                                      </p:cBhvr>
                                      <p:to>
                                        <p:strVal val="visible"/>
                                      </p:to>
                                    </p:set>
                                    <p:animEffect transition="in" filter="fade">
                                      <p:cBhvr>
                                        <p:cTn id="25" dur="1000"/>
                                        <p:tgtEl>
                                          <p:spTgt spid="3076"/>
                                        </p:tgtEl>
                                      </p:cBhvr>
                                    </p:animEffect>
                                  </p:childTnLst>
                                </p:cTn>
                              </p:par>
                            </p:childTnLst>
                          </p:cTn>
                        </p:par>
                        <p:par>
                          <p:cTn id="26" fill="hold">
                            <p:stCondLst>
                              <p:cond delay="1000"/>
                            </p:stCondLst>
                            <p:childTnLst>
                              <p:par>
                                <p:cTn id="27" presetID="22" presetClass="entr" presetSubtype="2" fill="hold" grpId="0" nodeType="after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wipe(right)">
                                      <p:cBhvr>
                                        <p:cTn id="29" dur="1000"/>
                                        <p:tgtEl>
                                          <p:spTgt spid="54"/>
                                        </p:tgtEl>
                                      </p:cBhvr>
                                    </p:animEffect>
                                  </p:childTnLst>
                                </p:cTn>
                              </p:par>
                              <p:par>
                                <p:cTn id="30" presetID="1" presetClass="entr" presetSubtype="0" fill="hold" nodeType="withEffect">
                                  <p:stCondLst>
                                    <p:cond delay="0"/>
                                  </p:stCondLst>
                                  <p:childTnLst>
                                    <p:set>
                                      <p:cBhvr>
                                        <p:cTn id="31" dur="1" fill="hold">
                                          <p:stCondLst>
                                            <p:cond delay="0"/>
                                          </p:stCondLst>
                                        </p:cTn>
                                        <p:tgtEl>
                                          <p:spTgt spid="49"/>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1"/>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52"/>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078"/>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46"/>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47"/>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4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childTnLst>
                                </p:cTn>
                              </p:par>
                              <p:par>
                                <p:cTn id="51" presetID="56" presetClass="path" presetSubtype="0" accel="50000" decel="50000" fill="hold" nodeType="withEffect">
                                  <p:stCondLst>
                                    <p:cond delay="500"/>
                                  </p:stCondLst>
                                  <p:childTnLst>
                                    <p:animMotion origin="layout" path="M 0.00243 0.0044 L 0.30399 -0.2493 " pathEditMode="relative" rAng="0" ptsTypes="AA">
                                      <p:cBhvr>
                                        <p:cTn id="52" dur="2100" fill="hold"/>
                                        <p:tgtEl>
                                          <p:spTgt spid="3078"/>
                                        </p:tgtEl>
                                        <p:attrNameLst>
                                          <p:attrName>ppt_x</p:attrName>
                                          <p:attrName>ppt_y</p:attrName>
                                        </p:attrNameLst>
                                      </p:cBhvr>
                                      <p:rCtr x="151" y="-127"/>
                                    </p:animMotion>
                                  </p:childTnLst>
                                </p:cTn>
                              </p:par>
                            </p:childTnLst>
                          </p:cTn>
                        </p:par>
                        <p:par>
                          <p:cTn id="53" fill="hold">
                            <p:stCondLst>
                              <p:cond delay="2600"/>
                            </p:stCondLst>
                            <p:childTnLst>
                              <p:par>
                                <p:cTn id="54" presetID="56" presetClass="path" presetSubtype="0" accel="50000" decel="50000" fill="hold" nodeType="afterEffect">
                                  <p:stCondLst>
                                    <p:cond delay="0"/>
                                  </p:stCondLst>
                                  <p:childTnLst>
                                    <p:animMotion origin="layout" path="M -0.0059 0.0044 L 0.30399 -0.2493 " pathEditMode="relative" rAng="0" ptsTypes="AA">
                                      <p:cBhvr>
                                        <p:cTn id="55" dur="1900" fill="hold"/>
                                        <p:tgtEl>
                                          <p:spTgt spid="46"/>
                                        </p:tgtEl>
                                        <p:attrNameLst>
                                          <p:attrName>ppt_x</p:attrName>
                                          <p:attrName>ppt_y</p:attrName>
                                        </p:attrNameLst>
                                      </p:cBhvr>
                                      <p:rCtr x="155" y="-127"/>
                                    </p:animMotion>
                                  </p:childTnLst>
                                </p:cTn>
                              </p:par>
                            </p:childTnLst>
                          </p:cTn>
                        </p:par>
                        <p:par>
                          <p:cTn id="56" fill="hold">
                            <p:stCondLst>
                              <p:cond delay="4500"/>
                            </p:stCondLst>
                            <p:childTnLst>
                              <p:par>
                                <p:cTn id="57" presetID="56" presetClass="path" presetSubtype="0" accel="50000" decel="50000" fill="hold" nodeType="afterEffect">
                                  <p:stCondLst>
                                    <p:cond delay="0"/>
                                  </p:stCondLst>
                                  <p:childTnLst>
                                    <p:animMotion origin="layout" path="M 0.01077 -0.00671 L 0.304 -0.2493 " pathEditMode="relative" rAng="0" ptsTypes="AA">
                                      <p:cBhvr>
                                        <p:cTn id="58" dur="1500" fill="hold"/>
                                        <p:tgtEl>
                                          <p:spTgt spid="47"/>
                                        </p:tgtEl>
                                        <p:attrNameLst>
                                          <p:attrName>ppt_x</p:attrName>
                                          <p:attrName>ppt_y</p:attrName>
                                        </p:attrNameLst>
                                      </p:cBhvr>
                                      <p:rCtr x="147" y="-121"/>
                                    </p:animMotion>
                                  </p:childTnLst>
                                </p:cTn>
                              </p:par>
                            </p:childTnLst>
                          </p:cTn>
                        </p:par>
                        <p:par>
                          <p:cTn id="59" fill="hold">
                            <p:stCondLst>
                              <p:cond delay="6000"/>
                            </p:stCondLst>
                            <p:childTnLst>
                              <p:par>
                                <p:cTn id="60" presetID="56" presetClass="path" presetSubtype="0" accel="50000" decel="50000" fill="hold" nodeType="afterEffect">
                                  <p:stCondLst>
                                    <p:cond delay="0"/>
                                  </p:stCondLst>
                                  <p:childTnLst>
                                    <p:animMotion origin="layout" path="M 0.00243 -0.00671 L 0.30399 -0.2493 " pathEditMode="relative" rAng="0" ptsTypes="AA">
                                      <p:cBhvr>
                                        <p:cTn id="61" dur="1200" fill="hold"/>
                                        <p:tgtEl>
                                          <p:spTgt spid="48"/>
                                        </p:tgtEl>
                                        <p:attrNameLst>
                                          <p:attrName>ppt_x</p:attrName>
                                          <p:attrName>ppt_y</p:attrName>
                                        </p:attrNameLst>
                                      </p:cBhvr>
                                      <p:rCtr x="151" y="-121"/>
                                    </p:animMotion>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700"/>
                                        <p:tgtEl>
                                          <p:spTgt spid="54"/>
                                        </p:tgtEl>
                                      </p:cBhvr>
                                    </p:animEffect>
                                    <p:set>
                                      <p:cBhvr>
                                        <p:cTn id="66" dur="1" fill="hold">
                                          <p:stCondLst>
                                            <p:cond delay="699"/>
                                          </p:stCondLst>
                                        </p:cTn>
                                        <p:tgtEl>
                                          <p:spTgt spid="54"/>
                                        </p:tgtEl>
                                        <p:attrNameLst>
                                          <p:attrName>style.visibility</p:attrName>
                                        </p:attrNameLst>
                                      </p:cBhvr>
                                      <p:to>
                                        <p:strVal val="hidden"/>
                                      </p:to>
                                    </p:set>
                                  </p:childTnLst>
                                </p:cTn>
                              </p:par>
                              <p:par>
                                <p:cTn id="67" presetID="10" presetClass="exit" presetSubtype="0" fill="hold" nodeType="withEffect">
                                  <p:stCondLst>
                                    <p:cond delay="400"/>
                                  </p:stCondLst>
                                  <p:childTnLst>
                                    <p:animEffect transition="out" filter="fade">
                                      <p:cBhvr>
                                        <p:cTn id="68" dur="700"/>
                                        <p:tgtEl>
                                          <p:spTgt spid="3076"/>
                                        </p:tgtEl>
                                      </p:cBhvr>
                                    </p:animEffect>
                                    <p:set>
                                      <p:cBhvr>
                                        <p:cTn id="69" dur="1" fill="hold">
                                          <p:stCondLst>
                                            <p:cond delay="699"/>
                                          </p:stCondLst>
                                        </p:cTn>
                                        <p:tgtEl>
                                          <p:spTgt spid="3076"/>
                                        </p:tgtEl>
                                        <p:attrNameLst>
                                          <p:attrName>style.visibility</p:attrName>
                                        </p:attrNameLst>
                                      </p:cBhvr>
                                      <p:to>
                                        <p:strVal val="hidden"/>
                                      </p:to>
                                    </p:set>
                                  </p:childTnLst>
                                </p:cTn>
                              </p:par>
                              <p:par>
                                <p:cTn id="70" presetID="10" presetClass="entr" presetSubtype="0" fill="hold" nodeType="withEffect">
                                  <p:stCondLst>
                                    <p:cond delay="200"/>
                                  </p:stCondLst>
                                  <p:childTnLst>
                                    <p:set>
                                      <p:cBhvr>
                                        <p:cTn id="71" dur="1" fill="hold">
                                          <p:stCondLst>
                                            <p:cond delay="0"/>
                                          </p:stCondLst>
                                        </p:cTn>
                                        <p:tgtEl>
                                          <p:spTgt spid="3079"/>
                                        </p:tgtEl>
                                        <p:attrNameLst>
                                          <p:attrName>style.visibility</p:attrName>
                                        </p:attrNameLst>
                                      </p:cBhvr>
                                      <p:to>
                                        <p:strVal val="visible"/>
                                      </p:to>
                                    </p:set>
                                    <p:animEffect transition="in" filter="fade">
                                      <p:cBhvr>
                                        <p:cTn id="72" dur="700"/>
                                        <p:tgtEl>
                                          <p:spTgt spid="3079"/>
                                        </p:tgtEl>
                                      </p:cBhvr>
                                    </p:animEffect>
                                  </p:childTnLst>
                                </p:cTn>
                              </p:par>
                              <p:par>
                                <p:cTn id="73" presetID="10" presetClass="entr" presetSubtype="0" fill="hold" nodeType="withEffect">
                                  <p:stCondLst>
                                    <p:cond delay="40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700"/>
                                        <p:tgtEl>
                                          <p:spTgt spid="53"/>
                                        </p:tgtEl>
                                      </p:cBhvr>
                                    </p:animEffect>
                                  </p:childTnLst>
                                </p:cTn>
                              </p:par>
                            </p:childTnLst>
                          </p:cTn>
                        </p:par>
                        <p:par>
                          <p:cTn id="76" fill="hold">
                            <p:stCondLst>
                              <p:cond delay="1100"/>
                            </p:stCondLst>
                            <p:childTnLst>
                              <p:par>
                                <p:cTn id="77" presetID="56" presetClass="path" presetSubtype="0" accel="50000" decel="50000" fill="hold" nodeType="afterEffect">
                                  <p:stCondLst>
                                    <p:cond delay="0"/>
                                  </p:stCondLst>
                                  <p:childTnLst>
                                    <p:animMotion origin="layout" path="M 0.01649 3.33333E-6 L -0.13368 0.35555 " pathEditMode="relative" rAng="0" ptsTypes="AA">
                                      <p:cBhvr>
                                        <p:cTn id="78" dur="1200" fill="hold"/>
                                        <p:tgtEl>
                                          <p:spTgt spid="49"/>
                                        </p:tgtEl>
                                        <p:attrNameLst>
                                          <p:attrName>ppt_x</p:attrName>
                                          <p:attrName>ppt_y</p:attrName>
                                        </p:attrNameLst>
                                      </p:cBhvr>
                                      <p:rCtr x="-75" y="178"/>
                                    </p:animMotion>
                                  </p:childTnLst>
                                </p:cTn>
                              </p:par>
                            </p:childTnLst>
                          </p:cTn>
                        </p:par>
                        <p:par>
                          <p:cTn id="79" fill="hold">
                            <p:stCondLst>
                              <p:cond delay="2300"/>
                            </p:stCondLst>
                            <p:childTnLst>
                              <p:par>
                                <p:cTn id="80" presetID="56" presetClass="path" presetSubtype="0" accel="50000" decel="50000" fill="hold" nodeType="afterEffect">
                                  <p:stCondLst>
                                    <p:cond delay="0"/>
                                  </p:stCondLst>
                                  <p:childTnLst>
                                    <p:animMotion origin="layout" path="M 0.01649 3.33333E-6 L -0.13368 0.35555 " pathEditMode="relative" rAng="0" ptsTypes="AA">
                                      <p:cBhvr>
                                        <p:cTn id="81" dur="1000" fill="hold"/>
                                        <p:tgtEl>
                                          <p:spTgt spid="50"/>
                                        </p:tgtEl>
                                        <p:attrNameLst>
                                          <p:attrName>ppt_x</p:attrName>
                                          <p:attrName>ppt_y</p:attrName>
                                        </p:attrNameLst>
                                      </p:cBhvr>
                                      <p:rCtr x="-75" y="178"/>
                                    </p:animMotion>
                                  </p:childTnLst>
                                </p:cTn>
                              </p:par>
                            </p:childTnLst>
                          </p:cTn>
                        </p:par>
                        <p:par>
                          <p:cTn id="82" fill="hold">
                            <p:stCondLst>
                              <p:cond delay="3300"/>
                            </p:stCondLst>
                            <p:childTnLst>
                              <p:par>
                                <p:cTn id="83" presetID="56" presetClass="path" presetSubtype="0" accel="50000" decel="50000" fill="hold" nodeType="afterEffect">
                                  <p:stCondLst>
                                    <p:cond delay="0"/>
                                  </p:stCondLst>
                                  <p:childTnLst>
                                    <p:animMotion origin="layout" path="M 0.01649 3.33333E-6 L -0.13368 0.35555 " pathEditMode="relative" rAng="0" ptsTypes="AA">
                                      <p:cBhvr>
                                        <p:cTn id="84" dur="900" fill="hold"/>
                                        <p:tgtEl>
                                          <p:spTgt spid="51"/>
                                        </p:tgtEl>
                                        <p:attrNameLst>
                                          <p:attrName>ppt_x</p:attrName>
                                          <p:attrName>ppt_y</p:attrName>
                                        </p:attrNameLst>
                                      </p:cBhvr>
                                      <p:rCtr x="-75" y="178"/>
                                    </p:animMotion>
                                  </p:childTnLst>
                                </p:cTn>
                              </p:par>
                            </p:childTnLst>
                          </p:cTn>
                        </p:par>
                        <p:par>
                          <p:cTn id="85" fill="hold">
                            <p:stCondLst>
                              <p:cond delay="4200"/>
                            </p:stCondLst>
                            <p:childTnLst>
                              <p:par>
                                <p:cTn id="86" presetID="56" presetClass="path" presetSubtype="0" accel="50000" decel="50000" fill="hold" nodeType="afterEffect">
                                  <p:stCondLst>
                                    <p:cond delay="0"/>
                                  </p:stCondLst>
                                  <p:childTnLst>
                                    <p:animMotion origin="layout" path="M 0.01649 3.33333E-6 L -0.13368 0.35555 " pathEditMode="relative" rAng="0" ptsTypes="AA">
                                      <p:cBhvr>
                                        <p:cTn id="87" dur="900" fill="hold"/>
                                        <p:tgtEl>
                                          <p:spTgt spid="52"/>
                                        </p:tgtEl>
                                        <p:attrNameLst>
                                          <p:attrName>ppt_x</p:attrName>
                                          <p:attrName>ppt_y</p:attrName>
                                        </p:attrNameLst>
                                      </p:cBhvr>
                                      <p:rCtr x="-75" y="178"/>
                                    </p:animMotion>
                                  </p:childTnLst>
                                </p:cTn>
                              </p:par>
                              <p:par>
                                <p:cTn id="88" presetID="42" presetClass="entr" presetSubtype="0" fill="hold" nodeType="withEffect">
                                  <p:stCondLst>
                                    <p:cond delay="200"/>
                                  </p:stCondLst>
                                  <p:childTnLst>
                                    <p:set>
                                      <p:cBhvr>
                                        <p:cTn id="89" dur="1" fill="hold">
                                          <p:stCondLst>
                                            <p:cond delay="0"/>
                                          </p:stCondLst>
                                        </p:cTn>
                                        <p:tgtEl>
                                          <p:spTgt spid="36"/>
                                        </p:tgtEl>
                                        <p:attrNameLst>
                                          <p:attrName>style.visibility</p:attrName>
                                        </p:attrNameLst>
                                      </p:cBhvr>
                                      <p:to>
                                        <p:strVal val="visible"/>
                                      </p:to>
                                    </p:set>
                                    <p:animEffect transition="in" filter="fade">
                                      <p:cBhvr>
                                        <p:cTn id="90" dur="1000"/>
                                        <p:tgtEl>
                                          <p:spTgt spid="36"/>
                                        </p:tgtEl>
                                      </p:cBhvr>
                                    </p:animEffect>
                                    <p:anim calcmode="lin" valueType="num">
                                      <p:cBhvr>
                                        <p:cTn id="91" dur="1000" fill="hold"/>
                                        <p:tgtEl>
                                          <p:spTgt spid="36"/>
                                        </p:tgtEl>
                                        <p:attrNameLst>
                                          <p:attrName>ppt_x</p:attrName>
                                        </p:attrNameLst>
                                      </p:cBhvr>
                                      <p:tavLst>
                                        <p:tav tm="0">
                                          <p:val>
                                            <p:strVal val="#ppt_x"/>
                                          </p:val>
                                        </p:tav>
                                        <p:tav tm="100000">
                                          <p:val>
                                            <p:strVal val="#ppt_x"/>
                                          </p:val>
                                        </p:tav>
                                      </p:tavLst>
                                    </p:anim>
                                    <p:anim calcmode="lin" valueType="num">
                                      <p:cBhvr>
                                        <p:cTn id="92" dur="1000" fill="hold"/>
                                        <p:tgtEl>
                                          <p:spTgt spid="36"/>
                                        </p:tgtEl>
                                        <p:attrNameLst>
                                          <p:attrName>ppt_y</p:attrName>
                                        </p:attrNameLst>
                                      </p:cBhvr>
                                      <p:tavLst>
                                        <p:tav tm="0">
                                          <p:val>
                                            <p:strVal val="#ppt_y+.1"/>
                                          </p:val>
                                        </p:tav>
                                        <p:tav tm="100000">
                                          <p:val>
                                            <p:strVal val="#ppt_y"/>
                                          </p:val>
                                        </p:tav>
                                      </p:tavLst>
                                    </p:anim>
                                  </p:childTnLst>
                                </p:cTn>
                              </p:par>
                              <p:par>
                                <p:cTn id="93" presetID="22" presetClass="entr" presetSubtype="2" fill="hold" grpId="0" nodeType="withEffect">
                                  <p:stCondLst>
                                    <p:cond delay="800"/>
                                  </p:stCondLst>
                                  <p:childTnLst>
                                    <p:set>
                                      <p:cBhvr>
                                        <p:cTn id="94" dur="1" fill="hold">
                                          <p:stCondLst>
                                            <p:cond delay="0"/>
                                          </p:stCondLst>
                                        </p:cTn>
                                        <p:tgtEl>
                                          <p:spTgt spid="55"/>
                                        </p:tgtEl>
                                        <p:attrNameLst>
                                          <p:attrName>style.visibility</p:attrName>
                                        </p:attrNameLst>
                                      </p:cBhvr>
                                      <p:to>
                                        <p:strVal val="visible"/>
                                      </p:to>
                                    </p:set>
                                    <p:animEffect transition="in" filter="wipe(right)">
                                      <p:cBhvr>
                                        <p:cTn id="9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54" grpId="0" animBg="1"/>
      <p:bldP spid="54" grpId="1"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bwMode="auto">
          <a:xfrm rot="10800000" flipV="1">
            <a:off x="6324600" y="2667000"/>
            <a:ext cx="2057400" cy="1828798"/>
          </a:xfrm>
          <a:prstGeom prst="line">
            <a:avLst/>
          </a:prstGeom>
          <a:solidFill>
            <a:srgbClr val="808080">
              <a:alpha val="50000"/>
            </a:srgbClr>
          </a:solidFill>
          <a:ln w="101600" cap="flat" cmpd="sng" algn="ctr">
            <a:solidFill>
              <a:srgbClr val="F8A85E"/>
            </a:solidFill>
            <a:prstDash val="solid"/>
            <a:round/>
            <a:headEnd type="none" w="med" len="med"/>
            <a:tailEnd type="none" w="med" len="med"/>
          </a:ln>
          <a:effectLst/>
        </p:spPr>
      </p:cxnSp>
      <p:cxnSp>
        <p:nvCxnSpPr>
          <p:cNvPr id="23" name="Straight Connector 22"/>
          <p:cNvCxnSpPr/>
          <p:nvPr/>
        </p:nvCxnSpPr>
        <p:spPr bwMode="auto">
          <a:xfrm rot="10800000" flipV="1">
            <a:off x="5410200" y="2895600"/>
            <a:ext cx="3048000" cy="1066800"/>
          </a:xfrm>
          <a:prstGeom prst="line">
            <a:avLst/>
          </a:prstGeom>
          <a:solidFill>
            <a:srgbClr val="808080">
              <a:alpha val="50000"/>
            </a:srgbClr>
          </a:solidFill>
          <a:ln w="101600" cap="flat" cmpd="sng" algn="ctr">
            <a:solidFill>
              <a:srgbClr val="F8A85E"/>
            </a:solidFill>
            <a:prstDash val="solid"/>
            <a:round/>
            <a:headEnd type="none" w="med" len="med"/>
            <a:tailEnd type="none" w="med" len="med"/>
          </a:ln>
          <a:effectLst/>
        </p:spPr>
      </p:cxnSp>
      <p:pic>
        <p:nvPicPr>
          <p:cNvPr id="1028" name="Picture 4" descr="\\.PSF\Parallels Share\Server-Physical-Single.png"/>
          <p:cNvPicPr>
            <a:picLocks noChangeAspect="1" noChangeArrowheads="1"/>
          </p:cNvPicPr>
          <p:nvPr/>
        </p:nvPicPr>
        <p:blipFill>
          <a:blip r:embed="rId4"/>
          <a:srcRect/>
          <a:stretch>
            <a:fillRect/>
          </a:stretch>
        </p:blipFill>
        <p:spPr bwMode="auto">
          <a:xfrm>
            <a:off x="4010025" y="3390900"/>
            <a:ext cx="2487612" cy="1841500"/>
          </a:xfrm>
          <a:prstGeom prst="rect">
            <a:avLst/>
          </a:prstGeom>
          <a:noFill/>
        </p:spPr>
      </p:pic>
      <p:pic>
        <p:nvPicPr>
          <p:cNvPr id="4099" name="Picture 3" descr="\\.PSF\Parallels Share\Virtualization Slides\Server-Single-Dead.png"/>
          <p:cNvPicPr>
            <a:picLocks noChangeAspect="1" noChangeArrowheads="1"/>
          </p:cNvPicPr>
          <p:nvPr/>
        </p:nvPicPr>
        <p:blipFill>
          <a:blip r:embed="rId5"/>
          <a:srcRect/>
          <a:stretch>
            <a:fillRect/>
          </a:stretch>
        </p:blipFill>
        <p:spPr bwMode="auto">
          <a:xfrm>
            <a:off x="4010025" y="3390900"/>
            <a:ext cx="2487612" cy="1841500"/>
          </a:xfrm>
          <a:prstGeom prst="rect">
            <a:avLst/>
          </a:prstGeom>
          <a:noFill/>
        </p:spPr>
      </p:pic>
      <p:pic>
        <p:nvPicPr>
          <p:cNvPr id="4098" name="Picture 2" descr="\\.PSF\Parallels Share\Virtualization Slides\Database-Physical.png"/>
          <p:cNvPicPr>
            <a:picLocks noChangeAspect="1" noChangeArrowheads="1"/>
          </p:cNvPicPr>
          <p:nvPr/>
        </p:nvPicPr>
        <p:blipFill>
          <a:blip r:embed="rId6"/>
          <a:srcRect/>
          <a:stretch>
            <a:fillRect/>
          </a:stretch>
        </p:blipFill>
        <p:spPr bwMode="ltGray">
          <a:xfrm>
            <a:off x="7142748" y="1828800"/>
            <a:ext cx="2064444" cy="1771650"/>
          </a:xfrm>
          <a:prstGeom prst="rect">
            <a:avLst/>
          </a:prstGeom>
          <a:noFill/>
        </p:spPr>
      </p:pic>
      <p:sp>
        <p:nvSpPr>
          <p:cNvPr id="27" name="Rectangle 40"/>
          <p:cNvSpPr>
            <a:spLocks noChangeArrowheads="1"/>
          </p:cNvSpPr>
          <p:nvPr/>
        </p:nvSpPr>
        <p:spPr bwMode="auto">
          <a:xfrm>
            <a:off x="7599948" y="1447800"/>
            <a:ext cx="1287532" cy="369332"/>
          </a:xfrm>
          <a:prstGeom prst="rect">
            <a:avLst/>
          </a:prstGeom>
          <a:noFill/>
          <a:ln w="9525">
            <a:noFill/>
            <a:miter lim="800000"/>
            <a:headEnd/>
            <a:tailEnd/>
          </a:ln>
          <a:effectLst/>
        </p:spPr>
        <p:txBody>
          <a:bodyPr wrap="none">
            <a:spAutoFit/>
          </a:bodyPr>
          <a:lstStyle/>
          <a:p>
            <a:r>
              <a:rPr lang="en-US" dirty="0" smtClean="0">
                <a:solidFill>
                  <a:schemeClr val="bg1"/>
                </a:solidFill>
              </a:rPr>
              <a:t>Data Store</a:t>
            </a:r>
            <a:endParaRPr lang="en-US" dirty="0">
              <a:solidFill>
                <a:schemeClr val="bg1"/>
              </a:solidFill>
            </a:endParaRPr>
          </a:p>
        </p:txBody>
      </p:sp>
      <p:pic>
        <p:nvPicPr>
          <p:cNvPr id="38" name="Picture 6" descr="\\.PSF\Parallels Share\File-Virtual-Server.png"/>
          <p:cNvPicPr>
            <a:picLocks noChangeAspect="1" noChangeArrowheads="1"/>
          </p:cNvPicPr>
          <p:nvPr/>
        </p:nvPicPr>
        <p:blipFill>
          <a:blip r:embed="rId7"/>
          <a:srcRect/>
          <a:stretch>
            <a:fillRect/>
          </a:stretch>
        </p:blipFill>
        <p:spPr bwMode="auto">
          <a:xfrm>
            <a:off x="8057148" y="2209800"/>
            <a:ext cx="533400" cy="706295"/>
          </a:xfrm>
          <a:prstGeom prst="rect">
            <a:avLst/>
          </a:prstGeom>
          <a:noFill/>
        </p:spPr>
      </p:pic>
      <p:sp>
        <p:nvSpPr>
          <p:cNvPr id="11267" name="Rectangle 2"/>
          <p:cNvSpPr>
            <a:spLocks noGrp="1" noChangeArrowheads="1"/>
          </p:cNvSpPr>
          <p:nvPr>
            <p:ph type="title"/>
          </p:nvPr>
        </p:nvSpPr>
        <p:spPr>
          <a:xfrm>
            <a:off x="381000" y="228600"/>
            <a:ext cx="8393113" cy="590931"/>
          </a:xfrm>
          <a:noFill/>
        </p:spPr>
        <p:txBody>
          <a:bodyPr/>
          <a:lstStyle/>
          <a:p>
            <a:r>
              <a:rPr lang="en-US" sz="3600" dirty="0" smtClean="0">
                <a:effectLst/>
                <a:latin typeface="Segoe" pitchFamily="48" charset="0"/>
              </a:rPr>
              <a:t>Increase Availability thru Clustering</a:t>
            </a:r>
          </a:p>
        </p:txBody>
      </p:sp>
      <p:sp>
        <p:nvSpPr>
          <p:cNvPr id="20" name="Rectangle 5"/>
          <p:cNvSpPr>
            <a:spLocks noChangeArrowheads="1"/>
          </p:cNvSpPr>
          <p:nvPr/>
        </p:nvSpPr>
        <p:spPr bwMode="auto">
          <a:xfrm>
            <a:off x="357192" y="2056768"/>
            <a:ext cx="3657600" cy="3801041"/>
          </a:xfrm>
          <a:prstGeom prst="rect">
            <a:avLst/>
          </a:prstGeom>
          <a:noFill/>
          <a:ln w="9525">
            <a:noFill/>
            <a:miter lim="800000"/>
            <a:headEnd/>
            <a:tailEnd/>
          </a:ln>
        </p:spPr>
        <p:txBody>
          <a:bodyPr wrap="square">
            <a:spAutoFit/>
          </a:bodyPr>
          <a:lstStyle/>
          <a:p>
            <a:pPr eaLnBrk="0" hangingPunct="0">
              <a:spcBef>
                <a:spcPts val="1200"/>
              </a:spcBef>
              <a:buClr>
                <a:schemeClr val="tx2"/>
              </a:buClr>
              <a:buSzPct val="95000"/>
              <a:buFont typeface="Wingdings" pitchFamily="48" charset="2"/>
              <a:buNone/>
            </a:pPr>
            <a:r>
              <a:rPr lang="en-US" sz="1700" b="1" dirty="0" smtClean="0">
                <a:solidFill>
                  <a:schemeClr val="bg1"/>
                </a:solidFill>
              </a:rPr>
              <a:t>Solution: </a:t>
            </a:r>
            <a:br>
              <a:rPr lang="en-US" sz="1700" b="1" dirty="0" smtClean="0">
                <a:solidFill>
                  <a:schemeClr val="bg1"/>
                </a:solidFill>
              </a:rPr>
            </a:br>
            <a:r>
              <a:rPr lang="en-US" sz="1700" dirty="0" smtClean="0">
                <a:solidFill>
                  <a:schemeClr val="bg1"/>
                </a:solidFill>
              </a:rPr>
              <a:t>High availability options include host or guest level failover, or Migration for predicted downtime or load balancing</a:t>
            </a:r>
          </a:p>
          <a:p>
            <a:pPr eaLnBrk="0" hangingPunct="0">
              <a:spcBef>
                <a:spcPts val="1200"/>
              </a:spcBef>
              <a:buClr>
                <a:schemeClr val="tx2"/>
              </a:buClr>
              <a:buSzPct val="95000"/>
              <a:buFont typeface="Wingdings" pitchFamily="48" charset="2"/>
              <a:buNone/>
            </a:pPr>
            <a:r>
              <a:rPr lang="en-US" sz="1700" dirty="0" smtClean="0">
                <a:solidFill>
                  <a:schemeClr val="bg1"/>
                </a:solidFill>
              </a:rPr>
              <a:t>Today:  High Availability Clustering with Virtual Server 2005 and Windows Server Enterprise or Data Center editions allow clustering for planned or unplanned downtime</a:t>
            </a:r>
          </a:p>
          <a:p>
            <a:pPr eaLnBrk="0" hangingPunct="0">
              <a:spcBef>
                <a:spcPts val="1200"/>
              </a:spcBef>
              <a:buClr>
                <a:schemeClr val="tx2"/>
              </a:buClr>
              <a:buSzPct val="95000"/>
              <a:buFont typeface="Wingdings" pitchFamily="48" charset="2"/>
              <a:buNone/>
            </a:pPr>
            <a:r>
              <a:rPr lang="en-US" sz="1700" dirty="0" smtClean="0">
                <a:solidFill>
                  <a:schemeClr val="bg1"/>
                </a:solidFill>
              </a:rPr>
              <a:t>Tomorrow: Windows Server virtualization allows Migrations as well as High Availability</a:t>
            </a:r>
            <a:endParaRPr lang="en-US" sz="1700" b="1" dirty="0">
              <a:solidFill>
                <a:schemeClr val="bg1"/>
              </a:solidFill>
            </a:endParaRPr>
          </a:p>
        </p:txBody>
      </p:sp>
      <p:sp>
        <p:nvSpPr>
          <p:cNvPr id="21" name="Rectangle 18"/>
          <p:cNvSpPr>
            <a:spLocks noChangeArrowheads="1"/>
          </p:cNvSpPr>
          <p:nvPr/>
        </p:nvSpPr>
        <p:spPr bwMode="auto">
          <a:xfrm>
            <a:off x="357192" y="1049148"/>
            <a:ext cx="3505200" cy="929485"/>
          </a:xfrm>
          <a:prstGeom prst="rect">
            <a:avLst/>
          </a:prstGeom>
          <a:noFill/>
          <a:ln w="9525">
            <a:noFill/>
            <a:miter lim="800000"/>
            <a:headEnd/>
            <a:tailEnd/>
          </a:ln>
        </p:spPr>
        <p:txBody>
          <a:bodyPr wrap="square">
            <a:spAutoFit/>
          </a:bodyPr>
          <a:lstStyle/>
          <a:p>
            <a:pPr eaLnBrk="0" hangingPunct="0">
              <a:spcBef>
                <a:spcPct val="20000"/>
              </a:spcBef>
            </a:pPr>
            <a:r>
              <a:rPr lang="en-US" sz="1700" b="1" dirty="0">
                <a:solidFill>
                  <a:schemeClr val="bg1"/>
                </a:solidFill>
              </a:rPr>
              <a:t>Challenge:</a:t>
            </a:r>
          </a:p>
          <a:p>
            <a:pPr eaLnBrk="0" hangingPunct="0">
              <a:spcBef>
                <a:spcPct val="20000"/>
              </a:spcBef>
            </a:pPr>
            <a:r>
              <a:rPr lang="en-US" sz="1700" dirty="0" smtClean="0">
                <a:solidFill>
                  <a:schemeClr val="bg1"/>
                </a:solidFill>
              </a:rPr>
              <a:t>Planned and unplanned downtime affecting server uptime</a:t>
            </a:r>
            <a:endParaRPr lang="en-US" sz="1700" dirty="0">
              <a:solidFill>
                <a:schemeClr val="bg1"/>
              </a:solidFill>
            </a:endParaRPr>
          </a:p>
        </p:txBody>
      </p:sp>
      <p:sp>
        <p:nvSpPr>
          <p:cNvPr id="25" name="Rectangle 39"/>
          <p:cNvSpPr>
            <a:spLocks noChangeArrowheads="1"/>
          </p:cNvSpPr>
          <p:nvPr/>
        </p:nvSpPr>
        <p:spPr bwMode="auto">
          <a:xfrm>
            <a:off x="3962787" y="4464050"/>
            <a:ext cx="1069588" cy="369332"/>
          </a:xfrm>
          <a:prstGeom prst="rect">
            <a:avLst/>
          </a:prstGeom>
          <a:noFill/>
          <a:ln w="9525">
            <a:noFill/>
            <a:miter lim="800000"/>
            <a:headEnd/>
            <a:tailEnd/>
          </a:ln>
          <a:effectLst/>
        </p:spPr>
        <p:txBody>
          <a:bodyPr wrap="none">
            <a:spAutoFit/>
          </a:bodyPr>
          <a:lstStyle/>
          <a:p>
            <a:pPr algn="r"/>
            <a:r>
              <a:rPr lang="en-US" dirty="0">
                <a:solidFill>
                  <a:schemeClr val="bg1"/>
                </a:solidFill>
              </a:rPr>
              <a:t>Server A</a:t>
            </a:r>
          </a:p>
        </p:txBody>
      </p:sp>
      <p:sp>
        <p:nvSpPr>
          <p:cNvPr id="26" name="Rectangle 40"/>
          <p:cNvSpPr>
            <a:spLocks noChangeArrowheads="1"/>
          </p:cNvSpPr>
          <p:nvPr/>
        </p:nvSpPr>
        <p:spPr bwMode="auto">
          <a:xfrm>
            <a:off x="4880303" y="5073650"/>
            <a:ext cx="1082348" cy="369332"/>
          </a:xfrm>
          <a:prstGeom prst="rect">
            <a:avLst/>
          </a:prstGeom>
          <a:noFill/>
          <a:ln w="9525">
            <a:noFill/>
            <a:miter lim="800000"/>
            <a:headEnd/>
            <a:tailEnd/>
          </a:ln>
          <a:effectLst/>
        </p:spPr>
        <p:txBody>
          <a:bodyPr wrap="none">
            <a:spAutoFit/>
          </a:bodyPr>
          <a:lstStyle/>
          <a:p>
            <a:pPr algn="r"/>
            <a:r>
              <a:rPr lang="en-US" dirty="0" smtClean="0">
                <a:solidFill>
                  <a:schemeClr val="bg1"/>
                </a:solidFill>
              </a:rPr>
              <a:t>Server B</a:t>
            </a:r>
            <a:endParaRPr lang="en-US" dirty="0">
              <a:solidFill>
                <a:schemeClr val="bg1"/>
              </a:solidFill>
            </a:endParaRPr>
          </a:p>
        </p:txBody>
      </p:sp>
      <p:pic>
        <p:nvPicPr>
          <p:cNvPr id="29" name="Picture 4" descr="\\.PSF\Parallels Share\Server-Physical-Single.png"/>
          <p:cNvPicPr>
            <a:picLocks noChangeAspect="1" noChangeArrowheads="1"/>
          </p:cNvPicPr>
          <p:nvPr/>
        </p:nvPicPr>
        <p:blipFill>
          <a:blip r:embed="rId4"/>
          <a:srcRect/>
          <a:stretch>
            <a:fillRect/>
          </a:stretch>
        </p:blipFill>
        <p:spPr bwMode="ltGray">
          <a:xfrm>
            <a:off x="4944428" y="3985260"/>
            <a:ext cx="2487612" cy="1841500"/>
          </a:xfrm>
          <a:prstGeom prst="rect">
            <a:avLst/>
          </a:prstGeom>
          <a:noFill/>
        </p:spPr>
      </p:pic>
      <p:pic>
        <p:nvPicPr>
          <p:cNvPr id="1030" name="Picture 6" descr="\\.PSF\Parallels Share\File-Virtual-Server.png"/>
          <p:cNvPicPr>
            <a:picLocks noChangeAspect="1" noChangeArrowheads="1"/>
          </p:cNvPicPr>
          <p:nvPr/>
        </p:nvPicPr>
        <p:blipFill>
          <a:blip r:embed="rId7"/>
          <a:srcRect/>
          <a:stretch>
            <a:fillRect/>
          </a:stretch>
        </p:blipFill>
        <p:spPr bwMode="auto">
          <a:xfrm>
            <a:off x="7904748" y="2362200"/>
            <a:ext cx="533400" cy="706295"/>
          </a:xfrm>
          <a:prstGeom prst="rect">
            <a:avLst/>
          </a:prstGeom>
          <a:noFill/>
        </p:spPr>
      </p:pic>
      <p:pic>
        <p:nvPicPr>
          <p:cNvPr id="19" name="Picture 6" descr="\\.PSF\Parallels Share\File-Virtual-Server.png"/>
          <p:cNvPicPr>
            <a:picLocks noChangeAspect="1" noChangeArrowheads="1"/>
          </p:cNvPicPr>
          <p:nvPr/>
        </p:nvPicPr>
        <p:blipFill>
          <a:blip r:embed="rId7"/>
          <a:srcRect/>
          <a:stretch>
            <a:fillRect/>
          </a:stretch>
        </p:blipFill>
        <p:spPr bwMode="auto">
          <a:xfrm>
            <a:off x="7752348" y="2486025"/>
            <a:ext cx="533400" cy="706295"/>
          </a:xfrm>
          <a:prstGeom prst="rect">
            <a:avLst/>
          </a:prstGeom>
          <a:noFill/>
        </p:spPr>
      </p:pic>
      <p:pic>
        <p:nvPicPr>
          <p:cNvPr id="4100" name="Picture 4" descr="\\.PSF\Parallels Share\Virtualization Slides\Smoke.png"/>
          <p:cNvPicPr>
            <a:picLocks noChangeAspect="1" noChangeArrowheads="1"/>
          </p:cNvPicPr>
          <p:nvPr/>
        </p:nvPicPr>
        <p:blipFill>
          <a:blip r:embed="rId8"/>
          <a:srcRect/>
          <a:stretch>
            <a:fillRect/>
          </a:stretch>
        </p:blipFill>
        <p:spPr bwMode="auto">
          <a:xfrm>
            <a:off x="3886200" y="1905000"/>
            <a:ext cx="1676400" cy="2477346"/>
          </a:xfrm>
          <a:prstGeom prst="rect">
            <a:avLst/>
          </a:prstGeom>
          <a:noFill/>
        </p:spPr>
      </p:pic>
      <p:pic>
        <p:nvPicPr>
          <p:cNvPr id="11283" name="Picture 49" descr="Servers-3-Virtual"/>
          <p:cNvPicPr>
            <a:picLocks noChangeAspect="1" noChangeArrowheads="1"/>
          </p:cNvPicPr>
          <p:nvPr/>
        </p:nvPicPr>
        <p:blipFill>
          <a:blip r:embed="rId9"/>
          <a:srcRect/>
          <a:stretch>
            <a:fillRect/>
          </a:stretch>
        </p:blipFill>
        <p:spPr bwMode="ltGray">
          <a:xfrm>
            <a:off x="4267200" y="2438400"/>
            <a:ext cx="1997991" cy="2507634"/>
          </a:xfrm>
          <a:prstGeom prst="rect">
            <a:avLst/>
          </a:prstGeom>
          <a:noFill/>
          <a:ln w="9525">
            <a:noFill/>
            <a:miter lim="800000"/>
            <a:headEnd/>
            <a:tailEnd/>
          </a:ln>
        </p:spPr>
      </p:pic>
    </p:spTree>
    <p:custDataLst>
      <p:tags r:id="rId1"/>
    </p:custDataLst>
  </p:cSld>
  <p:clrMapOvr>
    <a:masterClrMapping/>
  </p:clrMapOvr>
  <p:transition advTm="16648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childTnLst>
                                </p:cTn>
                              </p:par>
                              <p:par>
                                <p:cTn id="18" presetID="10" presetClass="entr" presetSubtype="0"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1000"/>
                                        <p:tgtEl>
                                          <p:spTgt spid="3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10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1000"/>
                                        <p:tgtEl>
                                          <p:spTgt spid="26"/>
                                        </p:tgtEl>
                                      </p:cBhvr>
                                    </p:animEffect>
                                  </p:childTnLst>
                                </p:cTn>
                              </p:par>
                              <p:par>
                                <p:cTn id="27" presetID="10" presetClass="entr" presetSubtype="0" fill="hold" nodeType="with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fade">
                                      <p:cBhvr>
                                        <p:cTn id="29" dur="1000"/>
                                        <p:tgtEl>
                                          <p:spTgt spid="1028"/>
                                        </p:tgtEl>
                                      </p:cBhvr>
                                    </p:animEffect>
                                  </p:childTnLst>
                                </p:cTn>
                              </p:par>
                              <p:par>
                                <p:cTn id="30" presetID="10" presetClass="entr" presetSubtype="0"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1000"/>
                                        <p:tgtEl>
                                          <p:spTgt spid="29"/>
                                        </p:tgtEl>
                                      </p:cBhvr>
                                    </p:animEffect>
                                  </p:childTnLst>
                                </p:cTn>
                              </p:par>
                              <p:par>
                                <p:cTn id="33" presetID="10" presetClass="entr" presetSubtype="0" fill="hold" nodeType="withEffect">
                                  <p:stCondLst>
                                    <p:cond delay="0"/>
                                  </p:stCondLst>
                                  <p:childTnLst>
                                    <p:set>
                                      <p:cBhvr>
                                        <p:cTn id="34" dur="1" fill="hold">
                                          <p:stCondLst>
                                            <p:cond delay="0"/>
                                          </p:stCondLst>
                                        </p:cTn>
                                        <p:tgtEl>
                                          <p:spTgt spid="11283"/>
                                        </p:tgtEl>
                                        <p:attrNameLst>
                                          <p:attrName>style.visibility</p:attrName>
                                        </p:attrNameLst>
                                      </p:cBhvr>
                                      <p:to>
                                        <p:strVal val="visible"/>
                                      </p:to>
                                    </p:set>
                                    <p:animEffect transition="in" filter="fade">
                                      <p:cBhvr>
                                        <p:cTn id="35" dur="1000"/>
                                        <p:tgtEl>
                                          <p:spTgt spid="11283"/>
                                        </p:tgtEl>
                                      </p:cBhvr>
                                    </p:animEffect>
                                  </p:childTnLst>
                                </p:cTn>
                              </p:par>
                              <p:par>
                                <p:cTn id="36" presetID="10" presetClass="entr" presetSubtype="0" fill="hold" nodeType="withEffect">
                                  <p:stCondLst>
                                    <p:cond delay="0"/>
                                  </p:stCondLst>
                                  <p:childTnLst>
                                    <p:set>
                                      <p:cBhvr>
                                        <p:cTn id="37" dur="1" fill="hold">
                                          <p:stCondLst>
                                            <p:cond delay="0"/>
                                          </p:stCondLst>
                                        </p:cTn>
                                        <p:tgtEl>
                                          <p:spTgt spid="1030"/>
                                        </p:tgtEl>
                                        <p:attrNameLst>
                                          <p:attrName>style.visibility</p:attrName>
                                        </p:attrNameLst>
                                      </p:cBhvr>
                                      <p:to>
                                        <p:strVal val="visible"/>
                                      </p:to>
                                    </p:set>
                                    <p:animEffect transition="in" filter="fade">
                                      <p:cBhvr>
                                        <p:cTn id="38" dur="1000"/>
                                        <p:tgtEl>
                                          <p:spTgt spid="1030"/>
                                        </p:tgtEl>
                                      </p:cBhvr>
                                    </p:animEffect>
                                  </p:childTnLst>
                                </p:cTn>
                              </p:par>
                              <p:par>
                                <p:cTn id="39" presetID="10"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4098"/>
                                        </p:tgtEl>
                                        <p:attrNameLst>
                                          <p:attrName>style.visibility</p:attrName>
                                        </p:attrNameLst>
                                      </p:cBhvr>
                                      <p:to>
                                        <p:strVal val="visible"/>
                                      </p:to>
                                    </p:set>
                                    <p:animEffect transition="in" filter="fade">
                                      <p:cBhvr>
                                        <p:cTn id="44" dur="1000"/>
                                        <p:tgtEl>
                                          <p:spTgt spid="4098"/>
                                        </p:tgtEl>
                                      </p:cBhvr>
                                    </p:animEffect>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1000"/>
                                        <p:tgtEl>
                                          <p:spTgt spid="28"/>
                                        </p:tgtEl>
                                      </p:cBhvr>
                                    </p:animEffect>
                                  </p:childTnLst>
                                </p:cTn>
                              </p:par>
                              <p:par>
                                <p:cTn id="49" presetID="10"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099"/>
                                        </p:tgtEl>
                                        <p:attrNameLst>
                                          <p:attrName>style.visibility</p:attrName>
                                        </p:attrNameLst>
                                      </p:cBhvr>
                                      <p:to>
                                        <p:strVal val="visible"/>
                                      </p:to>
                                    </p:set>
                                    <p:animEffect transition="in" filter="fade">
                                      <p:cBhvr>
                                        <p:cTn id="56" dur="1000"/>
                                        <p:tgtEl>
                                          <p:spTgt spid="4099"/>
                                        </p:tgtEl>
                                      </p:cBhvr>
                                    </p:animEffect>
                                  </p:childTnLst>
                                </p:cTn>
                              </p:par>
                              <p:par>
                                <p:cTn id="57" presetID="10" presetClass="exit" presetSubtype="0" fill="hold" nodeType="withEffect">
                                  <p:stCondLst>
                                    <p:cond delay="0"/>
                                  </p:stCondLst>
                                  <p:childTnLst>
                                    <p:animEffect transition="out" filter="fade">
                                      <p:cBhvr>
                                        <p:cTn id="58" dur="1000"/>
                                        <p:tgtEl>
                                          <p:spTgt spid="23"/>
                                        </p:tgtEl>
                                      </p:cBhvr>
                                    </p:animEffect>
                                    <p:set>
                                      <p:cBhvr>
                                        <p:cTn id="59" dur="1" fill="hold">
                                          <p:stCondLst>
                                            <p:cond delay="999"/>
                                          </p:stCondLst>
                                        </p:cTn>
                                        <p:tgtEl>
                                          <p:spTgt spid="23"/>
                                        </p:tgtEl>
                                        <p:attrNameLst>
                                          <p:attrName>style.visibility</p:attrName>
                                        </p:attrNameLst>
                                      </p:cBhvr>
                                      <p:to>
                                        <p:strVal val="hidden"/>
                                      </p:to>
                                    </p:set>
                                  </p:childTnLst>
                                </p:cTn>
                              </p:par>
                              <p:par>
                                <p:cTn id="60" presetID="10" presetClass="entr" presetSubtype="0" fill="hold" nodeType="withEffect">
                                  <p:stCondLst>
                                    <p:cond delay="0"/>
                                  </p:stCondLst>
                                  <p:childTnLst>
                                    <p:set>
                                      <p:cBhvr>
                                        <p:cTn id="61" dur="1" fill="hold">
                                          <p:stCondLst>
                                            <p:cond delay="0"/>
                                          </p:stCondLst>
                                        </p:cTn>
                                        <p:tgtEl>
                                          <p:spTgt spid="4100"/>
                                        </p:tgtEl>
                                        <p:attrNameLst>
                                          <p:attrName>style.visibility</p:attrName>
                                        </p:attrNameLst>
                                      </p:cBhvr>
                                      <p:to>
                                        <p:strVal val="visible"/>
                                      </p:to>
                                    </p:set>
                                    <p:animEffect transition="in" filter="fade">
                                      <p:cBhvr>
                                        <p:cTn id="62" dur="1000"/>
                                        <p:tgtEl>
                                          <p:spTgt spid="4100"/>
                                        </p:tgtEl>
                                      </p:cBhvr>
                                    </p:animEffect>
                                  </p:childTnLst>
                                </p:cTn>
                              </p:par>
                              <p:par>
                                <p:cTn id="63" presetID="10" presetClass="exit" presetSubtype="0" fill="hold" nodeType="withEffect">
                                  <p:stCondLst>
                                    <p:cond delay="700"/>
                                  </p:stCondLst>
                                  <p:childTnLst>
                                    <p:animEffect transition="out" filter="fade">
                                      <p:cBhvr>
                                        <p:cTn id="64" dur="1000"/>
                                        <p:tgtEl>
                                          <p:spTgt spid="1028"/>
                                        </p:tgtEl>
                                      </p:cBhvr>
                                    </p:animEffect>
                                    <p:set>
                                      <p:cBhvr>
                                        <p:cTn id="65" dur="1" fill="hold">
                                          <p:stCondLst>
                                            <p:cond delay="999"/>
                                          </p:stCondLst>
                                        </p:cTn>
                                        <p:tgtEl>
                                          <p:spTgt spid="1028"/>
                                        </p:tgtEl>
                                        <p:attrNameLst>
                                          <p:attrName>style.visibility</p:attrName>
                                        </p:attrNameLst>
                                      </p:cBhvr>
                                      <p:to>
                                        <p:strVal val="hidden"/>
                                      </p:to>
                                    </p:set>
                                  </p:childTnLst>
                                </p:cTn>
                              </p:par>
                            </p:childTnLst>
                          </p:cTn>
                        </p:par>
                        <p:par>
                          <p:cTn id="66" fill="hold">
                            <p:stCondLst>
                              <p:cond delay="1700"/>
                            </p:stCondLst>
                            <p:childTnLst>
                              <p:par>
                                <p:cTn id="67" presetID="49" presetClass="path" presetSubtype="0" decel="50000" fill="hold" nodeType="afterEffect">
                                  <p:stCondLst>
                                    <p:cond delay="0"/>
                                  </p:stCondLst>
                                  <p:childTnLst>
                                    <p:animMotion origin="layout" path="M 1.94444E-6 4.07407E-6 L 0.09913 0.08379 " pathEditMode="relative" rAng="0" ptsTypes="AA">
                                      <p:cBhvr>
                                        <p:cTn id="68" dur="700" fill="hold"/>
                                        <p:tgtEl>
                                          <p:spTgt spid="11283"/>
                                        </p:tgtEl>
                                        <p:attrNameLst>
                                          <p:attrName>ppt_x</p:attrName>
                                          <p:attrName>ppt_y</p:attrName>
                                        </p:attrNameLst>
                                      </p:cBhvr>
                                      <p:rCtr x="49" y="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0" grpId="0"/>
      <p:bldP spid="21"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ChangeArrowheads="1"/>
          </p:cNvSpPr>
          <p:nvPr/>
        </p:nvSpPr>
        <p:spPr bwMode="auto">
          <a:xfrm>
            <a:off x="0" y="0"/>
            <a:ext cx="9144000" cy="6858000"/>
          </a:xfrm>
          <a:prstGeom prst="rect">
            <a:avLst/>
          </a:prstGeom>
          <a:gradFill rotWithShape="1">
            <a:gsLst>
              <a:gs pos="0">
                <a:schemeClr val="bg1">
                  <a:alpha val="0"/>
                </a:schemeClr>
              </a:gs>
              <a:gs pos="50000">
                <a:schemeClr val="bg2"/>
              </a:gs>
              <a:gs pos="100000">
                <a:schemeClr val="bg1">
                  <a:alpha val="0"/>
                </a:schemeClr>
              </a:gs>
            </a:gsLst>
            <a:lin ang="5400000" scaled="1"/>
          </a:gradFill>
          <a:ln w="9525">
            <a:noFill/>
            <a:miter lim="800000"/>
            <a:headEnd/>
            <a:tailEnd/>
          </a:ln>
          <a:effectLst/>
        </p:spPr>
        <p:txBody>
          <a:bodyPr wrap="none" lIns="91436" tIns="45718" rIns="91436" bIns="45718" anchor="ctr"/>
          <a:lstStyle/>
          <a:p>
            <a:pPr>
              <a:defRPr/>
            </a:pPr>
            <a:endParaRPr lang="en-US"/>
          </a:p>
        </p:txBody>
      </p:sp>
      <p:grpSp>
        <p:nvGrpSpPr>
          <p:cNvPr id="2" name="Group 59"/>
          <p:cNvGrpSpPr/>
          <p:nvPr/>
        </p:nvGrpSpPr>
        <p:grpSpPr>
          <a:xfrm>
            <a:off x="3452750" y="1347788"/>
            <a:ext cx="2274587" cy="5872162"/>
            <a:chOff x="3452750" y="1371600"/>
            <a:chExt cx="2265363" cy="5848350"/>
          </a:xfrm>
        </p:grpSpPr>
        <p:grpSp>
          <p:nvGrpSpPr>
            <p:cNvPr id="3" name="Group 13"/>
            <p:cNvGrpSpPr>
              <a:grpSpLocks/>
            </p:cNvGrpSpPr>
            <p:nvPr/>
          </p:nvGrpSpPr>
          <p:grpSpPr bwMode="auto">
            <a:xfrm>
              <a:off x="3452750" y="1371600"/>
              <a:ext cx="2265363" cy="5848350"/>
              <a:chOff x="2160" y="864"/>
              <a:chExt cx="1427" cy="3684"/>
            </a:xfrm>
          </p:grpSpPr>
          <p:pic>
            <p:nvPicPr>
              <p:cNvPr id="14367" name="Rectangle 10296"/>
              <p:cNvPicPr>
                <a:picLocks noChangeAspect="1" noChangeArrowheads="1"/>
              </p:cNvPicPr>
              <p:nvPr/>
            </p:nvPicPr>
            <p:blipFill>
              <a:blip r:embed="rId4"/>
              <a:srcRect b="-123289"/>
              <a:stretch>
                <a:fillRect/>
              </a:stretch>
            </p:blipFill>
            <p:spPr bwMode="auto">
              <a:xfrm>
                <a:off x="2292" y="864"/>
                <a:ext cx="1154" cy="3684"/>
              </a:xfrm>
              <a:prstGeom prst="rect">
                <a:avLst/>
              </a:prstGeom>
              <a:noFill/>
              <a:ln w="9525">
                <a:noFill/>
                <a:miter lim="800000"/>
                <a:headEnd/>
                <a:tailEnd/>
              </a:ln>
            </p:spPr>
          </p:pic>
          <p:pic>
            <p:nvPicPr>
              <p:cNvPr id="14368" name="Rectangle 16387"/>
              <p:cNvPicPr>
                <a:picLocks noChangeAspect="1" noChangeArrowheads="1"/>
              </p:cNvPicPr>
              <p:nvPr/>
            </p:nvPicPr>
            <p:blipFill>
              <a:blip r:embed="rId5"/>
              <a:srcRect/>
              <a:stretch>
                <a:fillRect/>
              </a:stretch>
            </p:blipFill>
            <p:spPr bwMode="auto">
              <a:xfrm>
                <a:off x="2284" y="896"/>
                <a:ext cx="1150" cy="3424"/>
              </a:xfrm>
              <a:prstGeom prst="rect">
                <a:avLst/>
              </a:prstGeom>
              <a:noFill/>
              <a:ln w="9525">
                <a:noFill/>
                <a:miter lim="800000"/>
                <a:headEnd/>
                <a:tailEnd/>
              </a:ln>
            </p:spPr>
          </p:pic>
          <p:sp>
            <p:nvSpPr>
              <p:cNvPr id="14369" name="Text Box 16"/>
              <p:cNvSpPr txBox="1">
                <a:spLocks noChangeArrowheads="1"/>
              </p:cNvSpPr>
              <p:nvPr/>
            </p:nvSpPr>
            <p:spPr bwMode="auto">
              <a:xfrm>
                <a:off x="2282" y="2374"/>
                <a:ext cx="1270" cy="927"/>
              </a:xfrm>
              <a:prstGeom prst="rect">
                <a:avLst/>
              </a:prstGeom>
              <a:noFill/>
              <a:ln w="9525" algn="ctr">
                <a:noFill/>
                <a:miter lim="800000"/>
                <a:headEnd/>
                <a:tailEnd/>
              </a:ln>
            </p:spPr>
            <p:txBody>
              <a:bodyPr>
                <a:spAutoFit/>
              </a:bodyPr>
              <a:lstStyle/>
              <a:p>
                <a:pPr marL="169863" indent="-169863">
                  <a:lnSpc>
                    <a:spcPct val="90000"/>
                  </a:lnSpc>
                  <a:spcBef>
                    <a:spcPct val="60000"/>
                  </a:spcBef>
                  <a:buClr>
                    <a:schemeClr val="tx2"/>
                  </a:buClr>
                  <a:buSzPct val="95000"/>
                  <a:buBlip>
                    <a:blip r:embed="rId6"/>
                  </a:buBlip>
                  <a:tabLst>
                    <a:tab pos="169863" algn="l"/>
                  </a:tabLst>
                </a:pPr>
                <a:r>
                  <a:rPr lang="en-US" sz="1200" b="1" dirty="0">
                    <a:solidFill>
                      <a:schemeClr val="bg1"/>
                    </a:solidFill>
                    <a:latin typeface="Segoe" pitchFamily="48" charset="0"/>
                    <a:ea typeface="Gulim" pitchFamily="34" charset="-127"/>
                  </a:rPr>
                  <a:t>Ease consolidation</a:t>
                </a:r>
                <a:br>
                  <a:rPr lang="en-US" sz="1200" b="1" dirty="0">
                    <a:solidFill>
                      <a:schemeClr val="bg1"/>
                    </a:solidFill>
                    <a:latin typeface="Segoe" pitchFamily="48" charset="0"/>
                    <a:ea typeface="Gulim" pitchFamily="34" charset="-127"/>
                  </a:rPr>
                </a:br>
                <a:r>
                  <a:rPr lang="en-US" sz="1200" b="1" dirty="0">
                    <a:solidFill>
                      <a:schemeClr val="bg1"/>
                    </a:solidFill>
                    <a:latin typeface="Segoe" pitchFamily="48" charset="0"/>
                    <a:ea typeface="Gulim" pitchFamily="34" charset="-127"/>
                  </a:rPr>
                  <a:t>onto virtual infrastructure</a:t>
                </a:r>
              </a:p>
              <a:p>
                <a:pPr marL="169863" indent="-169863">
                  <a:lnSpc>
                    <a:spcPct val="90000"/>
                  </a:lnSpc>
                  <a:spcBef>
                    <a:spcPct val="60000"/>
                  </a:spcBef>
                  <a:buClr>
                    <a:schemeClr val="tx2"/>
                  </a:buClr>
                  <a:buSzPct val="95000"/>
                  <a:buBlip>
                    <a:blip r:embed="rId6"/>
                  </a:buBlip>
                  <a:tabLst>
                    <a:tab pos="169863" algn="l"/>
                  </a:tabLst>
                </a:pPr>
                <a:r>
                  <a:rPr lang="en-US" sz="1200" b="1" dirty="0">
                    <a:solidFill>
                      <a:schemeClr val="bg1"/>
                    </a:solidFill>
                    <a:latin typeface="Segoe" pitchFamily="48" charset="0"/>
                    <a:ea typeface="Gulim" pitchFamily="34" charset="-127"/>
                  </a:rPr>
                  <a:t>Better utilize</a:t>
                </a:r>
                <a:br>
                  <a:rPr lang="en-US" sz="1200" b="1" dirty="0">
                    <a:solidFill>
                      <a:schemeClr val="bg1"/>
                    </a:solidFill>
                    <a:latin typeface="Segoe" pitchFamily="48" charset="0"/>
                    <a:ea typeface="Gulim" pitchFamily="34" charset="-127"/>
                  </a:rPr>
                </a:br>
                <a:r>
                  <a:rPr lang="en-US" sz="1200" b="1" dirty="0">
                    <a:solidFill>
                      <a:schemeClr val="bg1"/>
                    </a:solidFill>
                    <a:latin typeface="Segoe" pitchFamily="48" charset="0"/>
                    <a:ea typeface="Gulim" pitchFamily="34" charset="-127"/>
                  </a:rPr>
                  <a:t>management</a:t>
                </a:r>
                <a:br>
                  <a:rPr lang="en-US" sz="1200" b="1" dirty="0">
                    <a:solidFill>
                      <a:schemeClr val="bg1"/>
                    </a:solidFill>
                    <a:latin typeface="Segoe" pitchFamily="48" charset="0"/>
                    <a:ea typeface="Gulim" pitchFamily="34" charset="-127"/>
                  </a:rPr>
                </a:br>
                <a:r>
                  <a:rPr lang="en-US" sz="1200" b="1" dirty="0">
                    <a:solidFill>
                      <a:schemeClr val="bg1"/>
                    </a:solidFill>
                    <a:latin typeface="Segoe" pitchFamily="48" charset="0"/>
                    <a:ea typeface="Gulim" pitchFamily="34" charset="-127"/>
                  </a:rPr>
                  <a:t>resources</a:t>
                </a:r>
              </a:p>
              <a:p>
                <a:pPr marL="169863" indent="-169863">
                  <a:lnSpc>
                    <a:spcPct val="90000"/>
                  </a:lnSpc>
                  <a:spcBef>
                    <a:spcPct val="60000"/>
                  </a:spcBef>
                  <a:buClr>
                    <a:schemeClr val="tx2"/>
                  </a:buClr>
                  <a:buSzPct val="95000"/>
                  <a:buBlip>
                    <a:blip r:embed="rId6"/>
                  </a:buBlip>
                  <a:tabLst>
                    <a:tab pos="169863" algn="l"/>
                  </a:tabLst>
                </a:pPr>
                <a:r>
                  <a:rPr lang="en-US" sz="1200" b="1" dirty="0">
                    <a:solidFill>
                      <a:schemeClr val="bg1"/>
                    </a:solidFill>
                    <a:latin typeface="Segoe" pitchFamily="48" charset="0"/>
                    <a:ea typeface="Gulim" pitchFamily="34" charset="-127"/>
                  </a:rPr>
                  <a:t>Free up IT spend</a:t>
                </a:r>
              </a:p>
            </p:txBody>
          </p:sp>
          <p:sp>
            <p:nvSpPr>
              <p:cNvPr id="36882" name="Rectangle 18"/>
              <p:cNvSpPr>
                <a:spLocks noChangeArrowheads="1"/>
              </p:cNvSpPr>
              <p:nvPr/>
            </p:nvSpPr>
            <p:spPr bwMode="auto">
              <a:xfrm>
                <a:off x="2160" y="1144"/>
                <a:ext cx="1427" cy="518"/>
              </a:xfrm>
              <a:prstGeom prst="rect">
                <a:avLst/>
              </a:prstGeom>
              <a:gradFill rotWithShape="1">
                <a:gsLst>
                  <a:gs pos="0">
                    <a:schemeClr val="bg1">
                      <a:alpha val="0"/>
                    </a:schemeClr>
                  </a:gs>
                  <a:gs pos="50000">
                    <a:srgbClr val="BC5E00">
                      <a:alpha val="59000"/>
                    </a:srgbClr>
                  </a:gs>
                  <a:gs pos="100000">
                    <a:schemeClr val="bg1">
                      <a:alpha val="0"/>
                    </a:schemeClr>
                  </a:gs>
                </a:gsLst>
                <a:lin ang="0" scaled="1"/>
              </a:gradFill>
              <a:ln w="9525" algn="ctr">
                <a:noFill/>
                <a:miter lim="800000"/>
                <a:headEnd/>
                <a:tailEnd/>
              </a:ln>
              <a:effectLst/>
            </p:spPr>
            <p:txBody>
              <a:bodyPr anchor="ctr"/>
              <a:lstStyle/>
              <a:p>
                <a:pPr algn="ctr">
                  <a:lnSpc>
                    <a:spcPct val="90000"/>
                  </a:lnSpc>
                  <a:spcBef>
                    <a:spcPct val="30000"/>
                  </a:spcBef>
                  <a:buClr>
                    <a:schemeClr val="tx2"/>
                  </a:buClr>
                  <a:buSzPct val="95000"/>
                  <a:buFont typeface="Wingdings" pitchFamily="2" charset="2"/>
                  <a:buNone/>
                  <a:defRPr/>
                </a:pPr>
                <a:r>
                  <a:rPr lang="en-US" b="1" i="1" dirty="0">
                    <a:solidFill>
                      <a:schemeClr val="bg1"/>
                    </a:solidFill>
                    <a:latin typeface="Segoe" pitchFamily="34" charset="0"/>
                  </a:rPr>
                  <a:t>Management</a:t>
                </a:r>
              </a:p>
            </p:txBody>
          </p:sp>
        </p:grpSp>
        <p:pic>
          <p:nvPicPr>
            <p:cNvPr id="56" name="Picture 10" descr="Logo-Systems-Center"/>
            <p:cNvPicPr>
              <a:picLocks noChangeAspect="1" noChangeArrowheads="1"/>
            </p:cNvPicPr>
            <p:nvPr/>
          </p:nvPicPr>
          <p:blipFill>
            <a:blip r:embed="rId7"/>
            <a:srcRect/>
            <a:stretch>
              <a:fillRect/>
            </a:stretch>
          </p:blipFill>
          <p:spPr bwMode="auto">
            <a:xfrm>
              <a:off x="3886200" y="3048000"/>
              <a:ext cx="1371600" cy="370648"/>
            </a:xfrm>
            <a:prstGeom prst="rect">
              <a:avLst/>
            </a:prstGeom>
            <a:noFill/>
            <a:ln w="9525">
              <a:noFill/>
              <a:miter lim="800000"/>
              <a:headEnd/>
              <a:tailEnd/>
            </a:ln>
          </p:spPr>
        </p:pic>
      </p:grpSp>
      <p:grpSp>
        <p:nvGrpSpPr>
          <p:cNvPr id="4" name="Group 51"/>
          <p:cNvGrpSpPr>
            <a:grpSpLocks/>
          </p:cNvGrpSpPr>
          <p:nvPr/>
        </p:nvGrpSpPr>
        <p:grpSpPr bwMode="auto">
          <a:xfrm>
            <a:off x="7299325" y="1347788"/>
            <a:ext cx="1476375" cy="5872162"/>
            <a:chOff x="0" y="1371600"/>
            <a:chExt cx="1858963" cy="5848350"/>
          </a:xfrm>
        </p:grpSpPr>
        <p:grpSp>
          <p:nvGrpSpPr>
            <p:cNvPr id="5" name="Group 4"/>
            <p:cNvGrpSpPr>
              <a:grpSpLocks/>
            </p:cNvGrpSpPr>
            <p:nvPr/>
          </p:nvGrpSpPr>
          <p:grpSpPr bwMode="auto">
            <a:xfrm>
              <a:off x="0" y="1371600"/>
              <a:ext cx="1858963" cy="5848350"/>
              <a:chOff x="0" y="864"/>
              <a:chExt cx="1171" cy="3684"/>
            </a:xfrm>
          </p:grpSpPr>
          <p:pic>
            <p:nvPicPr>
              <p:cNvPr id="14393" name="Rectangle 16384"/>
              <p:cNvPicPr>
                <a:picLocks noChangeAspect="1" noChangeArrowheads="1"/>
              </p:cNvPicPr>
              <p:nvPr/>
            </p:nvPicPr>
            <p:blipFill>
              <a:blip r:embed="rId8"/>
              <a:srcRect/>
              <a:stretch>
                <a:fillRect/>
              </a:stretch>
            </p:blipFill>
            <p:spPr bwMode="auto">
              <a:xfrm>
                <a:off x="0" y="929"/>
                <a:ext cx="1149" cy="3391"/>
              </a:xfrm>
              <a:prstGeom prst="rect">
                <a:avLst/>
              </a:prstGeom>
              <a:noFill/>
              <a:ln w="9525">
                <a:noFill/>
                <a:miter lim="800000"/>
                <a:headEnd/>
                <a:tailEnd/>
              </a:ln>
            </p:spPr>
          </p:pic>
          <p:pic>
            <p:nvPicPr>
              <p:cNvPr id="14394" name="Rectangle 10296"/>
              <p:cNvPicPr>
                <a:picLocks noChangeAspect="1" noChangeArrowheads="1"/>
              </p:cNvPicPr>
              <p:nvPr/>
            </p:nvPicPr>
            <p:blipFill>
              <a:blip r:embed="rId4"/>
              <a:srcRect b="-123289"/>
              <a:stretch>
                <a:fillRect/>
              </a:stretch>
            </p:blipFill>
            <p:spPr bwMode="auto">
              <a:xfrm>
                <a:off x="0" y="864"/>
                <a:ext cx="1154" cy="3684"/>
              </a:xfrm>
              <a:prstGeom prst="rect">
                <a:avLst/>
              </a:prstGeom>
              <a:noFill/>
              <a:ln w="9525">
                <a:noFill/>
                <a:miter lim="800000"/>
                <a:headEnd/>
                <a:tailEnd/>
              </a:ln>
            </p:spPr>
          </p:pic>
          <p:sp>
            <p:nvSpPr>
              <p:cNvPr id="14395" name="Text Box 7"/>
              <p:cNvSpPr txBox="1">
                <a:spLocks noChangeArrowheads="1"/>
              </p:cNvSpPr>
              <p:nvPr/>
            </p:nvSpPr>
            <p:spPr bwMode="auto">
              <a:xfrm>
                <a:off x="9" y="2374"/>
                <a:ext cx="1162" cy="1269"/>
              </a:xfrm>
              <a:prstGeom prst="rect">
                <a:avLst/>
              </a:prstGeom>
              <a:noFill/>
              <a:ln w="9525" algn="ctr">
                <a:noFill/>
                <a:miter lim="800000"/>
                <a:headEnd/>
                <a:tailEnd/>
              </a:ln>
            </p:spPr>
            <p:txBody>
              <a:bodyPr>
                <a:spAutoFit/>
              </a:bodyPr>
              <a:lstStyle/>
              <a:p>
                <a:pPr marL="169863" indent="-169863">
                  <a:lnSpc>
                    <a:spcPct val="90000"/>
                  </a:lnSpc>
                  <a:spcBef>
                    <a:spcPct val="60000"/>
                  </a:spcBef>
                  <a:buClr>
                    <a:schemeClr val="tx2"/>
                  </a:buClr>
                  <a:buSzPct val="95000"/>
                  <a:buBlip>
                    <a:blip r:embed="rId6"/>
                  </a:buBlip>
                  <a:tabLst>
                    <a:tab pos="169863" algn="l"/>
                  </a:tabLst>
                </a:pPr>
                <a:r>
                  <a:rPr lang="en-US" sz="1100" b="1" dirty="0">
                    <a:solidFill>
                      <a:schemeClr val="bg1"/>
                    </a:solidFill>
                    <a:latin typeface="Segoe" pitchFamily="48" charset="0"/>
                    <a:ea typeface="Gulim" pitchFamily="34" charset="-127"/>
                  </a:rPr>
                  <a:t>Instance based licensing for </a:t>
                </a:r>
                <a:r>
                  <a:rPr lang="en-US" sz="1100" b="1" dirty="0" smtClean="0">
                    <a:solidFill>
                      <a:schemeClr val="bg1"/>
                    </a:solidFill>
                    <a:latin typeface="Segoe" pitchFamily="48" charset="0"/>
                    <a:ea typeface="Gulim" pitchFamily="34" charset="-127"/>
                  </a:rPr>
                  <a:t/>
                </a:r>
                <a:br>
                  <a:rPr lang="en-US" sz="1100" b="1" dirty="0" smtClean="0">
                    <a:solidFill>
                      <a:schemeClr val="bg1"/>
                    </a:solidFill>
                    <a:latin typeface="Segoe" pitchFamily="48" charset="0"/>
                    <a:ea typeface="Gulim" pitchFamily="34" charset="-127"/>
                  </a:rPr>
                </a:br>
                <a:r>
                  <a:rPr lang="en-US" sz="1100" b="1" dirty="0" smtClean="0">
                    <a:solidFill>
                      <a:schemeClr val="bg1"/>
                    </a:solidFill>
                    <a:latin typeface="Segoe" pitchFamily="48" charset="0"/>
                    <a:ea typeface="Gulim" pitchFamily="34" charset="-127"/>
                  </a:rPr>
                  <a:t>Windows </a:t>
                </a:r>
                <a:r>
                  <a:rPr lang="en-US" sz="1100" b="1" dirty="0">
                    <a:solidFill>
                      <a:schemeClr val="bg1"/>
                    </a:solidFill>
                    <a:latin typeface="Segoe" pitchFamily="48" charset="0"/>
                    <a:ea typeface="Gulim" pitchFamily="34" charset="-127"/>
                  </a:rPr>
                  <a:t>Server</a:t>
                </a:r>
              </a:p>
              <a:p>
                <a:pPr marL="169863" indent="-169863">
                  <a:lnSpc>
                    <a:spcPct val="90000"/>
                  </a:lnSpc>
                  <a:spcBef>
                    <a:spcPct val="60000"/>
                  </a:spcBef>
                  <a:buClr>
                    <a:schemeClr val="tx2"/>
                  </a:buClr>
                  <a:buSzPct val="95000"/>
                  <a:buBlip>
                    <a:blip r:embed="rId6"/>
                  </a:buBlip>
                  <a:tabLst>
                    <a:tab pos="169863" algn="l"/>
                  </a:tabLst>
                </a:pPr>
                <a:r>
                  <a:rPr lang="en-US" sz="1100" b="1" dirty="0">
                    <a:solidFill>
                      <a:schemeClr val="bg1"/>
                    </a:solidFill>
                    <a:latin typeface="Segoe" pitchFamily="48" charset="0"/>
                    <a:ea typeface="Gulim" pitchFamily="34" charset="-127"/>
                  </a:rPr>
                  <a:t>Unlimited instances with Windows </a:t>
                </a:r>
                <a:r>
                  <a:rPr lang="en-US" sz="1100" b="1" dirty="0" smtClean="0">
                    <a:solidFill>
                      <a:schemeClr val="bg1"/>
                    </a:solidFill>
                    <a:latin typeface="Segoe" pitchFamily="48" charset="0"/>
                    <a:ea typeface="Gulim" pitchFamily="34" charset="-127"/>
                  </a:rPr>
                  <a:t/>
                </a:r>
                <a:br>
                  <a:rPr lang="en-US" sz="1100" b="1" dirty="0" smtClean="0">
                    <a:solidFill>
                      <a:schemeClr val="bg1"/>
                    </a:solidFill>
                    <a:latin typeface="Segoe" pitchFamily="48" charset="0"/>
                    <a:ea typeface="Gulim" pitchFamily="34" charset="-127"/>
                  </a:rPr>
                </a:br>
                <a:r>
                  <a:rPr lang="en-US" sz="1100" b="1" dirty="0" smtClean="0">
                    <a:solidFill>
                      <a:schemeClr val="bg1"/>
                    </a:solidFill>
                    <a:latin typeface="Segoe" pitchFamily="48" charset="0"/>
                    <a:ea typeface="Gulim" pitchFamily="34" charset="-127"/>
                  </a:rPr>
                  <a:t>Server </a:t>
                </a:r>
                <a:r>
                  <a:rPr lang="en-US" sz="1100" b="1" dirty="0">
                    <a:solidFill>
                      <a:schemeClr val="bg1"/>
                    </a:solidFill>
                    <a:latin typeface="Segoe" pitchFamily="48" charset="0"/>
                    <a:ea typeface="Gulim" pitchFamily="34" charset="-127"/>
                  </a:rPr>
                  <a:t>Data Center </a:t>
                </a:r>
                <a:r>
                  <a:rPr lang="en-US" sz="1100" b="1" dirty="0" smtClean="0">
                    <a:solidFill>
                      <a:schemeClr val="bg1"/>
                    </a:solidFill>
                    <a:latin typeface="Segoe" pitchFamily="48" charset="0"/>
                    <a:ea typeface="Gulim" pitchFamily="34" charset="-127"/>
                  </a:rPr>
                  <a:t/>
                </a:r>
                <a:br>
                  <a:rPr lang="en-US" sz="1100" b="1" dirty="0" smtClean="0">
                    <a:solidFill>
                      <a:schemeClr val="bg1"/>
                    </a:solidFill>
                    <a:latin typeface="Segoe" pitchFamily="48" charset="0"/>
                    <a:ea typeface="Gulim" pitchFamily="34" charset="-127"/>
                  </a:rPr>
                </a:br>
                <a:r>
                  <a:rPr lang="en-US" sz="1100" b="1" dirty="0" smtClean="0">
                    <a:solidFill>
                      <a:schemeClr val="bg1"/>
                    </a:solidFill>
                    <a:latin typeface="Segoe" pitchFamily="48" charset="0"/>
                    <a:ea typeface="Gulim" pitchFamily="34" charset="-127"/>
                  </a:rPr>
                  <a:t>Edition and</a:t>
                </a:r>
                <a:br>
                  <a:rPr lang="en-US" sz="1100" b="1" dirty="0" smtClean="0">
                    <a:solidFill>
                      <a:schemeClr val="bg1"/>
                    </a:solidFill>
                    <a:latin typeface="Segoe" pitchFamily="48" charset="0"/>
                    <a:ea typeface="Gulim" pitchFamily="34" charset="-127"/>
                  </a:rPr>
                </a:br>
                <a:r>
                  <a:rPr lang="en-US" sz="1100" b="1" dirty="0" smtClean="0">
                    <a:solidFill>
                      <a:schemeClr val="bg1"/>
                    </a:solidFill>
                    <a:latin typeface="Segoe" pitchFamily="48" charset="0"/>
                    <a:ea typeface="Gulim" pitchFamily="34" charset="-127"/>
                  </a:rPr>
                  <a:t>SQL </a:t>
                </a:r>
                <a:r>
                  <a:rPr lang="en-US" sz="1100" b="1" dirty="0">
                    <a:solidFill>
                      <a:schemeClr val="bg1"/>
                    </a:solidFill>
                    <a:latin typeface="Segoe" pitchFamily="48" charset="0"/>
                    <a:ea typeface="Gulim" pitchFamily="34" charset="-127"/>
                  </a:rPr>
                  <a:t>Server </a:t>
                </a:r>
                <a:r>
                  <a:rPr lang="en-US" sz="1100" b="1" dirty="0" smtClean="0">
                    <a:solidFill>
                      <a:schemeClr val="bg1"/>
                    </a:solidFill>
                    <a:latin typeface="Segoe" pitchFamily="48" charset="0"/>
                    <a:ea typeface="Gulim" pitchFamily="34" charset="-127"/>
                  </a:rPr>
                  <a:t/>
                </a:r>
                <a:br>
                  <a:rPr lang="en-US" sz="1100" b="1" dirty="0" smtClean="0">
                    <a:solidFill>
                      <a:schemeClr val="bg1"/>
                    </a:solidFill>
                    <a:latin typeface="Segoe" pitchFamily="48" charset="0"/>
                    <a:ea typeface="Gulim" pitchFamily="34" charset="-127"/>
                  </a:rPr>
                </a:br>
                <a:r>
                  <a:rPr lang="en-US" sz="1100" b="1" dirty="0" smtClean="0">
                    <a:solidFill>
                      <a:schemeClr val="bg1"/>
                    </a:solidFill>
                    <a:latin typeface="Segoe" pitchFamily="48" charset="0"/>
                    <a:ea typeface="Gulim" pitchFamily="34" charset="-127"/>
                  </a:rPr>
                  <a:t>Enterprise </a:t>
                </a:r>
                <a:r>
                  <a:rPr lang="en-US" sz="1100" b="1" dirty="0">
                    <a:solidFill>
                      <a:schemeClr val="bg1"/>
                    </a:solidFill>
                    <a:latin typeface="Segoe" pitchFamily="48" charset="0"/>
                    <a:ea typeface="Gulim" pitchFamily="34" charset="-127"/>
                  </a:rPr>
                  <a:t>Edition</a:t>
                </a:r>
              </a:p>
            </p:txBody>
          </p:sp>
          <p:sp>
            <p:nvSpPr>
              <p:cNvPr id="36872" name="Rectangle 8"/>
              <p:cNvSpPr>
                <a:spLocks noChangeArrowheads="1"/>
              </p:cNvSpPr>
              <p:nvPr/>
            </p:nvSpPr>
            <p:spPr bwMode="auto">
              <a:xfrm>
                <a:off x="32" y="1144"/>
                <a:ext cx="1082" cy="518"/>
              </a:xfrm>
              <a:prstGeom prst="rect">
                <a:avLst/>
              </a:prstGeom>
              <a:gradFill rotWithShape="1">
                <a:gsLst>
                  <a:gs pos="0">
                    <a:schemeClr val="bg1">
                      <a:alpha val="0"/>
                    </a:schemeClr>
                  </a:gs>
                  <a:gs pos="50000">
                    <a:srgbClr val="008000">
                      <a:alpha val="81000"/>
                    </a:srgbClr>
                  </a:gs>
                  <a:gs pos="100000">
                    <a:schemeClr val="bg1">
                      <a:alpha val="0"/>
                    </a:schemeClr>
                  </a:gs>
                </a:gsLst>
                <a:lin ang="0" scaled="1"/>
              </a:gradFill>
              <a:ln w="9525" algn="ctr">
                <a:noFill/>
                <a:miter lim="800000"/>
                <a:headEnd/>
                <a:tailEnd/>
              </a:ln>
              <a:effectLst/>
            </p:spPr>
            <p:txBody>
              <a:bodyPr anchor="ctr"/>
              <a:lstStyle/>
              <a:p>
                <a:pPr algn="ctr">
                  <a:lnSpc>
                    <a:spcPct val="90000"/>
                  </a:lnSpc>
                  <a:spcBef>
                    <a:spcPct val="30000"/>
                  </a:spcBef>
                  <a:buClr>
                    <a:schemeClr val="tx2"/>
                  </a:buClr>
                  <a:buSzPct val="95000"/>
                  <a:buFont typeface="Wingdings" pitchFamily="2" charset="2"/>
                  <a:buNone/>
                  <a:defRPr/>
                </a:pPr>
                <a:r>
                  <a:rPr lang="en-US" b="1" i="1" dirty="0">
                    <a:solidFill>
                      <a:schemeClr val="bg1"/>
                    </a:solidFill>
                    <a:latin typeface="Segoe" pitchFamily="34" charset="0"/>
                  </a:rPr>
                  <a:t>Licensing</a:t>
                </a:r>
              </a:p>
            </p:txBody>
          </p:sp>
        </p:grpSp>
        <p:pic>
          <p:nvPicPr>
            <p:cNvPr id="14390" name="Picture 42" descr="MS-Windows-Server-R2"/>
            <p:cNvPicPr>
              <a:picLocks noChangeAspect="1" noChangeArrowheads="1"/>
            </p:cNvPicPr>
            <p:nvPr/>
          </p:nvPicPr>
          <p:blipFill>
            <a:blip r:embed="rId9" cstate="print"/>
            <a:srcRect l="14252"/>
            <a:stretch>
              <a:fillRect/>
            </a:stretch>
          </p:blipFill>
          <p:spPr bwMode="auto">
            <a:xfrm>
              <a:off x="225425" y="3014663"/>
              <a:ext cx="1538288" cy="219075"/>
            </a:xfrm>
            <a:prstGeom prst="rect">
              <a:avLst/>
            </a:prstGeom>
            <a:noFill/>
            <a:ln w="9525">
              <a:noFill/>
              <a:miter lim="800000"/>
              <a:headEnd/>
              <a:tailEnd/>
            </a:ln>
          </p:spPr>
        </p:pic>
        <p:pic>
          <p:nvPicPr>
            <p:cNvPr id="14391" name="Picture 43" descr="MS-Windows-Server-R2"/>
            <p:cNvPicPr>
              <a:picLocks noChangeAspect="1" noChangeArrowheads="1"/>
            </p:cNvPicPr>
            <p:nvPr/>
          </p:nvPicPr>
          <p:blipFill>
            <a:blip r:embed="rId10"/>
            <a:srcRect l="-4382" t="-23239" r="85231" b="-46478"/>
            <a:stretch>
              <a:fillRect/>
            </a:stretch>
          </p:blipFill>
          <p:spPr bwMode="auto">
            <a:xfrm>
              <a:off x="392113" y="2752725"/>
              <a:ext cx="415925" cy="450850"/>
            </a:xfrm>
            <a:prstGeom prst="rect">
              <a:avLst/>
            </a:prstGeom>
            <a:noFill/>
            <a:ln w="9525">
              <a:noFill/>
              <a:miter lim="800000"/>
              <a:headEnd/>
              <a:tailEnd/>
            </a:ln>
          </p:spPr>
        </p:pic>
        <p:pic>
          <p:nvPicPr>
            <p:cNvPr id="14392" name="Rectangle 6152"/>
            <p:cNvPicPr>
              <a:picLocks noChangeAspect="1" noChangeArrowheads="1"/>
            </p:cNvPicPr>
            <p:nvPr/>
          </p:nvPicPr>
          <p:blipFill>
            <a:blip r:embed="rId11"/>
            <a:srcRect/>
            <a:stretch>
              <a:fillRect/>
            </a:stretch>
          </p:blipFill>
          <p:spPr bwMode="auto">
            <a:xfrm>
              <a:off x="203200" y="3298825"/>
              <a:ext cx="1485900" cy="306388"/>
            </a:xfrm>
            <a:prstGeom prst="rect">
              <a:avLst/>
            </a:prstGeom>
            <a:noFill/>
            <a:ln w="9525">
              <a:noFill/>
              <a:miter lim="800000"/>
              <a:headEnd/>
              <a:tailEnd/>
            </a:ln>
          </p:spPr>
        </p:pic>
      </p:grpSp>
      <p:grpSp>
        <p:nvGrpSpPr>
          <p:cNvPr id="6" name="Group 53"/>
          <p:cNvGrpSpPr/>
          <p:nvPr/>
        </p:nvGrpSpPr>
        <p:grpSpPr>
          <a:xfrm>
            <a:off x="1571500" y="1347788"/>
            <a:ext cx="2282556" cy="5872162"/>
            <a:chOff x="1571500" y="1371600"/>
            <a:chExt cx="2273300" cy="5848350"/>
          </a:xfrm>
        </p:grpSpPr>
        <p:grpSp>
          <p:nvGrpSpPr>
            <p:cNvPr id="7" name="Group 67"/>
            <p:cNvGrpSpPr>
              <a:grpSpLocks/>
            </p:cNvGrpSpPr>
            <p:nvPr/>
          </p:nvGrpSpPr>
          <p:grpSpPr bwMode="auto">
            <a:xfrm>
              <a:off x="1571500" y="1371600"/>
              <a:ext cx="2273300" cy="5848350"/>
              <a:chOff x="4437" y="864"/>
              <a:chExt cx="1432" cy="3684"/>
            </a:xfrm>
          </p:grpSpPr>
          <p:sp>
            <p:nvSpPr>
              <p:cNvPr id="36901" name="Rectangle 37"/>
              <p:cNvSpPr>
                <a:spLocks noChangeArrowheads="1"/>
              </p:cNvSpPr>
              <p:nvPr/>
            </p:nvSpPr>
            <p:spPr bwMode="auto">
              <a:xfrm>
                <a:off x="4437" y="1144"/>
                <a:ext cx="1432" cy="516"/>
              </a:xfrm>
              <a:prstGeom prst="rect">
                <a:avLst/>
              </a:prstGeom>
              <a:gradFill rotWithShape="1">
                <a:gsLst>
                  <a:gs pos="0">
                    <a:schemeClr val="bg1">
                      <a:alpha val="0"/>
                    </a:schemeClr>
                  </a:gs>
                  <a:gs pos="50000">
                    <a:srgbClr val="CE4B02">
                      <a:alpha val="78000"/>
                    </a:srgbClr>
                  </a:gs>
                  <a:gs pos="100000">
                    <a:schemeClr val="bg1">
                      <a:alpha val="0"/>
                    </a:schemeClr>
                  </a:gs>
                </a:gsLst>
                <a:lin ang="0" scaled="1"/>
              </a:gradFill>
              <a:ln w="9525" algn="ctr">
                <a:noFill/>
                <a:miter lim="800000"/>
                <a:headEnd/>
                <a:tailEnd/>
              </a:ln>
              <a:effectLst/>
            </p:spPr>
            <p:txBody>
              <a:bodyPr anchor="ctr"/>
              <a:lstStyle/>
              <a:p>
                <a:pPr algn="ctr">
                  <a:lnSpc>
                    <a:spcPct val="90000"/>
                  </a:lnSpc>
                  <a:spcBef>
                    <a:spcPct val="30000"/>
                  </a:spcBef>
                  <a:buClr>
                    <a:schemeClr val="tx2"/>
                  </a:buClr>
                  <a:buSzPct val="95000"/>
                  <a:buFont typeface="Wingdings" pitchFamily="2" charset="2"/>
                  <a:buNone/>
                  <a:defRPr/>
                </a:pPr>
                <a:r>
                  <a:rPr lang="en-US" b="1" i="1">
                    <a:latin typeface="Segoe" pitchFamily="34" charset="0"/>
                  </a:rPr>
                  <a:t>Applications </a:t>
                </a:r>
              </a:p>
            </p:txBody>
          </p:sp>
          <p:grpSp>
            <p:nvGrpSpPr>
              <p:cNvPr id="8" name="Group 64"/>
              <p:cNvGrpSpPr>
                <a:grpSpLocks/>
              </p:cNvGrpSpPr>
              <p:nvPr/>
            </p:nvGrpSpPr>
            <p:grpSpPr bwMode="auto">
              <a:xfrm>
                <a:off x="4563" y="864"/>
                <a:ext cx="1202" cy="3684"/>
                <a:chOff x="4563" y="864"/>
                <a:chExt cx="1202" cy="3684"/>
              </a:xfrm>
            </p:grpSpPr>
            <p:sp>
              <p:nvSpPr>
                <p:cNvPr id="14384" name="Rectangle 32"/>
                <p:cNvSpPr>
                  <a:spLocks noChangeArrowheads="1"/>
                </p:cNvSpPr>
                <p:nvPr/>
              </p:nvSpPr>
              <p:spPr bwMode="auto">
                <a:xfrm>
                  <a:off x="4578" y="900"/>
                  <a:ext cx="1147" cy="3420"/>
                </a:xfrm>
                <a:prstGeom prst="rect">
                  <a:avLst/>
                </a:prstGeom>
                <a:gradFill rotWithShape="1">
                  <a:gsLst>
                    <a:gs pos="0">
                      <a:schemeClr val="accent2">
                        <a:alpha val="0"/>
                      </a:schemeClr>
                    </a:gs>
                    <a:gs pos="100000">
                      <a:srgbClr val="FF6201">
                        <a:alpha val="49001"/>
                      </a:srgbClr>
                    </a:gs>
                  </a:gsLst>
                  <a:lin ang="5400000" scaled="1"/>
                </a:gradFill>
                <a:ln w="9525">
                  <a:noFill/>
                  <a:miter lim="800000"/>
                  <a:headEnd/>
                  <a:tailEnd/>
                </a:ln>
              </p:spPr>
              <p:txBody>
                <a:bodyPr wrap="none" anchor="ctr"/>
                <a:lstStyle/>
                <a:p>
                  <a:endParaRPr lang="en-US"/>
                </a:p>
              </p:txBody>
            </p:sp>
            <p:pic>
              <p:nvPicPr>
                <p:cNvPr id="14385" name="Rectangle 10296"/>
                <p:cNvPicPr>
                  <a:picLocks noChangeAspect="1" noChangeArrowheads="1"/>
                </p:cNvPicPr>
                <p:nvPr/>
              </p:nvPicPr>
              <p:blipFill>
                <a:blip r:embed="rId4"/>
                <a:srcRect b="-123289"/>
                <a:stretch>
                  <a:fillRect/>
                </a:stretch>
              </p:blipFill>
              <p:spPr bwMode="auto">
                <a:xfrm>
                  <a:off x="4573" y="864"/>
                  <a:ext cx="1180" cy="3684"/>
                </a:xfrm>
                <a:prstGeom prst="rect">
                  <a:avLst/>
                </a:prstGeom>
                <a:noFill/>
                <a:ln w="9525">
                  <a:noFill/>
                  <a:miter lim="800000"/>
                  <a:headEnd/>
                  <a:tailEnd/>
                </a:ln>
              </p:spPr>
            </p:pic>
            <p:pic>
              <p:nvPicPr>
                <p:cNvPr id="14386" name="Rectangle 16387"/>
                <p:cNvPicPr>
                  <a:picLocks noChangeAspect="1" noChangeArrowheads="1"/>
                </p:cNvPicPr>
                <p:nvPr/>
              </p:nvPicPr>
              <p:blipFill>
                <a:blip r:embed="rId5"/>
                <a:srcRect/>
                <a:stretch>
                  <a:fillRect/>
                </a:stretch>
              </p:blipFill>
              <p:spPr bwMode="auto">
                <a:xfrm>
                  <a:off x="4563" y="896"/>
                  <a:ext cx="1198" cy="3424"/>
                </a:xfrm>
                <a:prstGeom prst="rect">
                  <a:avLst/>
                </a:prstGeom>
                <a:noFill/>
                <a:ln w="9525">
                  <a:noFill/>
                  <a:miter lim="800000"/>
                  <a:headEnd/>
                  <a:tailEnd/>
                </a:ln>
              </p:spPr>
            </p:pic>
            <p:sp>
              <p:nvSpPr>
                <p:cNvPr id="14387" name="Rectangle 35"/>
                <p:cNvSpPr>
                  <a:spLocks noChangeArrowheads="1"/>
                </p:cNvSpPr>
                <p:nvPr/>
              </p:nvSpPr>
              <p:spPr bwMode="auto">
                <a:xfrm>
                  <a:off x="4593" y="1618"/>
                  <a:ext cx="1132" cy="2702"/>
                </a:xfrm>
                <a:prstGeom prst="rect">
                  <a:avLst/>
                </a:prstGeom>
                <a:gradFill rotWithShape="1">
                  <a:gsLst>
                    <a:gs pos="0">
                      <a:schemeClr val="accent1">
                        <a:alpha val="0"/>
                      </a:schemeClr>
                    </a:gs>
                    <a:gs pos="100000">
                      <a:srgbClr val="FF0000">
                        <a:alpha val="49001"/>
                      </a:srgbClr>
                    </a:gs>
                  </a:gsLst>
                  <a:lin ang="5400000" scaled="1"/>
                </a:gradFill>
                <a:ln w="9525">
                  <a:noFill/>
                  <a:miter lim="800000"/>
                  <a:headEnd/>
                  <a:tailEnd/>
                </a:ln>
              </p:spPr>
              <p:txBody>
                <a:bodyPr wrap="none" anchor="ctr"/>
                <a:lstStyle/>
                <a:p>
                  <a:pPr algn="ctr"/>
                  <a:endParaRPr lang="en-US"/>
                </a:p>
              </p:txBody>
            </p:sp>
            <p:sp>
              <p:nvSpPr>
                <p:cNvPr id="14388" name="Text Box 44"/>
                <p:cNvSpPr txBox="1">
                  <a:spLocks noChangeArrowheads="1"/>
                </p:cNvSpPr>
                <p:nvPr/>
              </p:nvSpPr>
              <p:spPr bwMode="auto">
                <a:xfrm>
                  <a:off x="4595" y="2374"/>
                  <a:ext cx="1170" cy="1135"/>
                </a:xfrm>
                <a:prstGeom prst="rect">
                  <a:avLst/>
                </a:prstGeom>
                <a:noFill/>
                <a:ln w="9525" algn="ctr">
                  <a:noFill/>
                  <a:miter lim="800000"/>
                  <a:headEnd/>
                  <a:tailEnd/>
                </a:ln>
              </p:spPr>
              <p:txBody>
                <a:bodyPr>
                  <a:spAutoFit/>
                </a:bodyPr>
                <a:lstStyle/>
                <a:p>
                  <a:pPr marL="169863" indent="-169863">
                    <a:lnSpc>
                      <a:spcPct val="90000"/>
                    </a:lnSpc>
                    <a:spcBef>
                      <a:spcPct val="60000"/>
                    </a:spcBef>
                    <a:buClr>
                      <a:schemeClr val="tx2"/>
                    </a:buClr>
                    <a:buSzPct val="95000"/>
                    <a:buBlip>
                      <a:blip r:embed="rId6"/>
                    </a:buBlip>
                    <a:tabLst>
                      <a:tab pos="169863" algn="l"/>
                    </a:tabLst>
                  </a:pPr>
                  <a:r>
                    <a:rPr lang="en-US" sz="1200" b="1" dirty="0">
                      <a:solidFill>
                        <a:schemeClr val="bg1"/>
                      </a:solidFill>
                      <a:latin typeface="Segoe" pitchFamily="48" charset="0"/>
                      <a:ea typeface="Gulim" pitchFamily="34" charset="-127"/>
                    </a:rPr>
                    <a:t>Accelerate</a:t>
                  </a:r>
                  <a:br>
                    <a:rPr lang="en-US" sz="1200" b="1" dirty="0">
                      <a:solidFill>
                        <a:schemeClr val="bg1"/>
                      </a:solidFill>
                      <a:latin typeface="Segoe" pitchFamily="48" charset="0"/>
                      <a:ea typeface="Gulim" pitchFamily="34" charset="-127"/>
                    </a:rPr>
                  </a:br>
                  <a:r>
                    <a:rPr lang="en-US" sz="1200" b="1" dirty="0">
                      <a:solidFill>
                        <a:schemeClr val="bg1"/>
                      </a:solidFill>
                      <a:latin typeface="Segoe" pitchFamily="48" charset="0"/>
                      <a:ea typeface="Gulim" pitchFamily="34" charset="-127"/>
                    </a:rPr>
                    <a:t>deployment</a:t>
                  </a:r>
                </a:p>
                <a:p>
                  <a:pPr marL="169863" indent="-169863">
                    <a:lnSpc>
                      <a:spcPct val="90000"/>
                    </a:lnSpc>
                    <a:spcBef>
                      <a:spcPct val="60000"/>
                    </a:spcBef>
                    <a:buClr>
                      <a:schemeClr val="tx2"/>
                    </a:buClr>
                    <a:buSzPct val="95000"/>
                    <a:buBlip>
                      <a:blip r:embed="rId6"/>
                    </a:buBlip>
                    <a:tabLst>
                      <a:tab pos="169863" algn="l"/>
                    </a:tabLst>
                  </a:pPr>
                  <a:r>
                    <a:rPr lang="en-US" sz="1200" b="1" dirty="0">
                      <a:solidFill>
                        <a:schemeClr val="bg1"/>
                      </a:solidFill>
                      <a:latin typeface="Segoe" pitchFamily="48" charset="0"/>
                      <a:ea typeface="Gulim" pitchFamily="34" charset="-127"/>
                    </a:rPr>
                    <a:t>Reduce the cost</a:t>
                  </a:r>
                  <a:br>
                    <a:rPr lang="en-US" sz="1200" b="1" dirty="0">
                      <a:solidFill>
                        <a:schemeClr val="bg1"/>
                      </a:solidFill>
                      <a:latin typeface="Segoe" pitchFamily="48" charset="0"/>
                      <a:ea typeface="Gulim" pitchFamily="34" charset="-127"/>
                    </a:rPr>
                  </a:br>
                  <a:r>
                    <a:rPr lang="en-US" sz="1200" b="1" dirty="0">
                      <a:solidFill>
                        <a:schemeClr val="bg1"/>
                      </a:solidFill>
                      <a:latin typeface="Segoe" pitchFamily="48" charset="0"/>
                      <a:ea typeface="Gulim" pitchFamily="34" charset="-127"/>
                    </a:rPr>
                    <a:t>of supporting</a:t>
                  </a:r>
                  <a:br>
                    <a:rPr lang="en-US" sz="1200" b="1" dirty="0">
                      <a:solidFill>
                        <a:schemeClr val="bg1"/>
                      </a:solidFill>
                      <a:latin typeface="Segoe" pitchFamily="48" charset="0"/>
                      <a:ea typeface="Gulim" pitchFamily="34" charset="-127"/>
                    </a:rPr>
                  </a:br>
                  <a:r>
                    <a:rPr lang="en-US" sz="1200" b="1" dirty="0">
                      <a:solidFill>
                        <a:schemeClr val="bg1"/>
                      </a:solidFill>
                      <a:latin typeface="Segoe" pitchFamily="48" charset="0"/>
                      <a:ea typeface="Gulim" pitchFamily="34" charset="-127"/>
                    </a:rPr>
                    <a:t>applications </a:t>
                  </a:r>
                </a:p>
                <a:p>
                  <a:pPr marL="169863" indent="-169863">
                    <a:lnSpc>
                      <a:spcPct val="90000"/>
                    </a:lnSpc>
                    <a:spcBef>
                      <a:spcPct val="60000"/>
                    </a:spcBef>
                    <a:buClr>
                      <a:schemeClr val="tx2"/>
                    </a:buClr>
                    <a:buSzPct val="95000"/>
                    <a:buBlip>
                      <a:blip r:embed="rId6"/>
                    </a:buBlip>
                    <a:tabLst>
                      <a:tab pos="169863" algn="l"/>
                    </a:tabLst>
                  </a:pPr>
                  <a:r>
                    <a:rPr lang="en-US" sz="1200" b="1" dirty="0">
                      <a:solidFill>
                        <a:schemeClr val="bg1"/>
                      </a:solidFill>
                      <a:latin typeface="Segoe" pitchFamily="48" charset="0"/>
                      <a:ea typeface="Gulim" pitchFamily="34" charset="-127"/>
                    </a:rPr>
                    <a:t>Turn applications</a:t>
                  </a:r>
                  <a:br>
                    <a:rPr lang="en-US" sz="1200" b="1" dirty="0">
                      <a:solidFill>
                        <a:schemeClr val="bg1"/>
                      </a:solidFill>
                      <a:latin typeface="Segoe" pitchFamily="48" charset="0"/>
                      <a:ea typeface="Gulim" pitchFamily="34" charset="-127"/>
                    </a:rPr>
                  </a:br>
                  <a:r>
                    <a:rPr lang="en-US" sz="1200" b="1" dirty="0">
                      <a:solidFill>
                        <a:schemeClr val="bg1"/>
                      </a:solidFill>
                      <a:latin typeface="Segoe" pitchFamily="48" charset="0"/>
                      <a:ea typeface="Gulim" pitchFamily="34" charset="-127"/>
                    </a:rPr>
                    <a:t> into dynamic,</a:t>
                  </a:r>
                  <a:br>
                    <a:rPr lang="en-US" sz="1200" b="1" dirty="0">
                      <a:solidFill>
                        <a:schemeClr val="bg1"/>
                      </a:solidFill>
                      <a:latin typeface="Segoe" pitchFamily="48" charset="0"/>
                      <a:ea typeface="Gulim" pitchFamily="34" charset="-127"/>
                    </a:rPr>
                  </a:br>
                  <a:r>
                    <a:rPr lang="en-US" sz="1200" b="1" dirty="0">
                      <a:solidFill>
                        <a:schemeClr val="bg1"/>
                      </a:solidFill>
                      <a:latin typeface="Segoe" pitchFamily="48" charset="0"/>
                      <a:ea typeface="Gulim" pitchFamily="34" charset="-127"/>
                    </a:rPr>
                    <a:t> real-time</a:t>
                  </a:r>
                  <a:br>
                    <a:rPr lang="en-US" sz="1200" b="1" dirty="0">
                      <a:solidFill>
                        <a:schemeClr val="bg1"/>
                      </a:solidFill>
                      <a:latin typeface="Segoe" pitchFamily="48" charset="0"/>
                      <a:ea typeface="Gulim" pitchFamily="34" charset="-127"/>
                    </a:rPr>
                  </a:br>
                  <a:r>
                    <a:rPr lang="en-US" sz="1200" b="1" dirty="0">
                      <a:solidFill>
                        <a:schemeClr val="bg1"/>
                      </a:solidFill>
                      <a:latin typeface="Segoe" pitchFamily="48" charset="0"/>
                      <a:ea typeface="Gulim" pitchFamily="34" charset="-127"/>
                    </a:rPr>
                    <a:t> services</a:t>
                  </a:r>
                </a:p>
              </p:txBody>
            </p:sp>
          </p:grpSp>
        </p:grpSp>
        <p:pic>
          <p:nvPicPr>
            <p:cNvPr id="52" name="Picture 11" descr="Logo-Terminal-Services"/>
            <p:cNvPicPr>
              <a:picLocks noChangeAspect="1" noChangeArrowheads="1"/>
            </p:cNvPicPr>
            <p:nvPr/>
          </p:nvPicPr>
          <p:blipFill>
            <a:blip r:embed="rId12"/>
            <a:srcRect/>
            <a:stretch>
              <a:fillRect/>
            </a:stretch>
          </p:blipFill>
          <p:spPr bwMode="auto">
            <a:xfrm>
              <a:off x="2004951" y="3300350"/>
              <a:ext cx="1447800" cy="323413"/>
            </a:xfrm>
            <a:prstGeom prst="rect">
              <a:avLst/>
            </a:prstGeom>
            <a:noFill/>
            <a:ln w="9525">
              <a:noFill/>
              <a:miter lim="800000"/>
              <a:headEnd/>
              <a:tailEnd/>
            </a:ln>
          </p:spPr>
        </p:pic>
        <p:pic>
          <p:nvPicPr>
            <p:cNvPr id="53" name="Picture 78" descr="SGAV-White"/>
            <p:cNvPicPr>
              <a:picLocks noChangeAspect="1" noChangeArrowheads="1"/>
            </p:cNvPicPr>
            <p:nvPr/>
          </p:nvPicPr>
          <p:blipFill>
            <a:blip r:embed="rId13" cstate="print"/>
            <a:srcRect/>
            <a:stretch>
              <a:fillRect/>
            </a:stretch>
          </p:blipFill>
          <p:spPr bwMode="auto">
            <a:xfrm>
              <a:off x="2045525" y="2855025"/>
              <a:ext cx="1371600" cy="336097"/>
            </a:xfrm>
            <a:prstGeom prst="rect">
              <a:avLst/>
            </a:prstGeom>
            <a:noFill/>
          </p:spPr>
        </p:pic>
      </p:grpSp>
      <p:grpSp>
        <p:nvGrpSpPr>
          <p:cNvPr id="9" name="Group 54"/>
          <p:cNvGrpSpPr>
            <a:grpSpLocks/>
          </p:cNvGrpSpPr>
          <p:nvPr/>
        </p:nvGrpSpPr>
        <p:grpSpPr bwMode="auto">
          <a:xfrm>
            <a:off x="5272025" y="1347788"/>
            <a:ext cx="2274587" cy="5872162"/>
            <a:chOff x="5248275" y="1371600"/>
            <a:chExt cx="2265363" cy="5848350"/>
          </a:xfrm>
        </p:grpSpPr>
        <p:grpSp>
          <p:nvGrpSpPr>
            <p:cNvPr id="10" name="Group 66"/>
            <p:cNvGrpSpPr>
              <a:grpSpLocks/>
            </p:cNvGrpSpPr>
            <p:nvPr/>
          </p:nvGrpSpPr>
          <p:grpSpPr bwMode="auto">
            <a:xfrm>
              <a:off x="5248275" y="1371600"/>
              <a:ext cx="2265363" cy="5848350"/>
              <a:chOff x="3306" y="864"/>
              <a:chExt cx="1427" cy="3684"/>
            </a:xfrm>
          </p:grpSpPr>
          <p:sp>
            <p:nvSpPr>
              <p:cNvPr id="36910" name="Rectangle 46"/>
              <p:cNvSpPr>
                <a:spLocks noChangeArrowheads="1"/>
              </p:cNvSpPr>
              <p:nvPr/>
            </p:nvSpPr>
            <p:spPr bwMode="auto">
              <a:xfrm>
                <a:off x="3306" y="1144"/>
                <a:ext cx="1427" cy="518"/>
              </a:xfrm>
              <a:prstGeom prst="rect">
                <a:avLst/>
              </a:prstGeom>
              <a:gradFill rotWithShape="1">
                <a:gsLst>
                  <a:gs pos="0">
                    <a:schemeClr val="bg1">
                      <a:alpha val="0"/>
                    </a:schemeClr>
                  </a:gs>
                  <a:gs pos="50000">
                    <a:srgbClr val="75009E">
                      <a:alpha val="75999"/>
                    </a:srgbClr>
                  </a:gs>
                  <a:gs pos="100000">
                    <a:schemeClr val="bg1">
                      <a:alpha val="0"/>
                    </a:schemeClr>
                  </a:gs>
                </a:gsLst>
                <a:lin ang="0" scaled="1"/>
              </a:gradFill>
              <a:ln w="9525" algn="ctr">
                <a:noFill/>
                <a:miter lim="800000"/>
                <a:headEnd/>
                <a:tailEnd/>
              </a:ln>
              <a:effectLst/>
            </p:spPr>
            <p:txBody>
              <a:bodyPr anchor="ctr"/>
              <a:lstStyle/>
              <a:p>
                <a:pPr algn="ctr">
                  <a:lnSpc>
                    <a:spcPct val="90000"/>
                  </a:lnSpc>
                  <a:spcBef>
                    <a:spcPct val="30000"/>
                  </a:spcBef>
                  <a:buClr>
                    <a:schemeClr val="tx2"/>
                  </a:buClr>
                  <a:buSzPct val="95000"/>
                  <a:buFont typeface="Wingdings" pitchFamily="2" charset="2"/>
                  <a:buNone/>
                  <a:defRPr/>
                </a:pPr>
                <a:r>
                  <a:rPr lang="en-US" b="1" i="1">
                    <a:latin typeface="Segoe" pitchFamily="34" charset="0"/>
                  </a:rPr>
                  <a:t>Interoperability</a:t>
                </a:r>
              </a:p>
            </p:txBody>
          </p:sp>
          <p:grpSp>
            <p:nvGrpSpPr>
              <p:cNvPr id="11" name="Group 65"/>
              <p:cNvGrpSpPr>
                <a:grpSpLocks/>
              </p:cNvGrpSpPr>
              <p:nvPr/>
            </p:nvGrpSpPr>
            <p:grpSpPr bwMode="auto">
              <a:xfrm>
                <a:off x="3399" y="864"/>
                <a:ext cx="1221" cy="3684"/>
                <a:chOff x="3399" y="864"/>
                <a:chExt cx="1221" cy="3684"/>
              </a:xfrm>
            </p:grpSpPr>
            <p:pic>
              <p:nvPicPr>
                <p:cNvPr id="14377" name="Rectangle 10296"/>
                <p:cNvPicPr>
                  <a:picLocks noChangeAspect="1" noChangeArrowheads="1"/>
                </p:cNvPicPr>
                <p:nvPr/>
              </p:nvPicPr>
              <p:blipFill>
                <a:blip r:embed="rId4"/>
                <a:srcRect b="-123289"/>
                <a:stretch>
                  <a:fillRect/>
                </a:stretch>
              </p:blipFill>
              <p:spPr bwMode="auto">
                <a:xfrm>
                  <a:off x="3438" y="864"/>
                  <a:ext cx="1154" cy="3684"/>
                </a:xfrm>
                <a:prstGeom prst="rect">
                  <a:avLst/>
                </a:prstGeom>
                <a:noFill/>
                <a:ln w="9525">
                  <a:noFill/>
                  <a:miter lim="800000"/>
                  <a:headEnd/>
                  <a:tailEnd/>
                </a:ln>
              </p:spPr>
            </p:pic>
            <p:pic>
              <p:nvPicPr>
                <p:cNvPr id="14378" name="Rectangle 16386"/>
                <p:cNvPicPr>
                  <a:picLocks noChangeAspect="1" noChangeArrowheads="1"/>
                </p:cNvPicPr>
                <p:nvPr/>
              </p:nvPicPr>
              <p:blipFill>
                <a:blip r:embed="rId14"/>
                <a:srcRect/>
                <a:stretch>
                  <a:fillRect/>
                </a:stretch>
              </p:blipFill>
              <p:spPr bwMode="auto">
                <a:xfrm>
                  <a:off x="3433" y="929"/>
                  <a:ext cx="1149" cy="3391"/>
                </a:xfrm>
                <a:prstGeom prst="rect">
                  <a:avLst/>
                </a:prstGeom>
                <a:noFill/>
                <a:ln w="9525">
                  <a:noFill/>
                  <a:miter lim="800000"/>
                  <a:headEnd/>
                  <a:tailEnd/>
                </a:ln>
              </p:spPr>
            </p:pic>
            <p:sp>
              <p:nvSpPr>
                <p:cNvPr id="14379" name="Text Box 36"/>
                <p:cNvSpPr txBox="1">
                  <a:spLocks noChangeArrowheads="1"/>
                </p:cNvSpPr>
                <p:nvPr/>
              </p:nvSpPr>
              <p:spPr bwMode="auto">
                <a:xfrm>
                  <a:off x="3399" y="2373"/>
                  <a:ext cx="1221" cy="1379"/>
                </a:xfrm>
                <a:prstGeom prst="rect">
                  <a:avLst/>
                </a:prstGeom>
                <a:noFill/>
                <a:ln w="9525" algn="ctr">
                  <a:noFill/>
                  <a:miter lim="800000"/>
                  <a:headEnd/>
                  <a:tailEnd/>
                </a:ln>
              </p:spPr>
              <p:txBody>
                <a:bodyPr>
                  <a:spAutoFit/>
                </a:bodyPr>
                <a:lstStyle/>
                <a:p>
                  <a:pPr marL="227013" indent="-52388">
                    <a:lnSpc>
                      <a:spcPct val="90000"/>
                    </a:lnSpc>
                    <a:spcBef>
                      <a:spcPct val="60000"/>
                    </a:spcBef>
                    <a:buClr>
                      <a:schemeClr val="tx2"/>
                    </a:buClr>
                    <a:buSzPct val="95000"/>
                    <a:buBlip>
                      <a:blip r:embed="rId6"/>
                    </a:buBlip>
                    <a:tabLst>
                      <a:tab pos="227013" algn="l"/>
                    </a:tabLst>
                  </a:pPr>
                  <a:r>
                    <a:rPr lang="en-US" sz="1200" b="1" dirty="0">
                      <a:solidFill>
                        <a:schemeClr val="bg1"/>
                      </a:solidFill>
                      <a:latin typeface="Segoe" pitchFamily="48" charset="0"/>
                      <a:ea typeface="Gulim" pitchFamily="34" charset="-127"/>
                    </a:rPr>
                    <a:t> Heterogeneous support for Linux</a:t>
                  </a:r>
                </a:p>
                <a:p>
                  <a:pPr marL="227013" indent="-52388">
                    <a:lnSpc>
                      <a:spcPct val="90000"/>
                    </a:lnSpc>
                    <a:spcBef>
                      <a:spcPct val="60000"/>
                    </a:spcBef>
                    <a:buClr>
                      <a:schemeClr val="tx2"/>
                    </a:buClr>
                    <a:buSzPct val="95000"/>
                    <a:buBlip>
                      <a:blip r:embed="rId6"/>
                    </a:buBlip>
                    <a:tabLst>
                      <a:tab pos="227013" algn="l"/>
                    </a:tabLst>
                  </a:pPr>
                  <a:r>
                    <a:rPr lang="en-US" sz="1200" b="1" dirty="0">
                      <a:solidFill>
                        <a:schemeClr val="bg1"/>
                      </a:solidFill>
                      <a:latin typeface="Segoe" pitchFamily="48" charset="0"/>
                      <a:ea typeface="Gulim" pitchFamily="34" charset="-127"/>
                    </a:rPr>
                    <a:t>VHD Open Specifications Promise</a:t>
                  </a:r>
                </a:p>
                <a:p>
                  <a:pPr marL="227013" indent="-52388">
                    <a:lnSpc>
                      <a:spcPct val="90000"/>
                    </a:lnSpc>
                    <a:spcBef>
                      <a:spcPct val="60000"/>
                    </a:spcBef>
                    <a:buClr>
                      <a:schemeClr val="tx2"/>
                    </a:buClr>
                    <a:buSzPct val="95000"/>
                    <a:buBlip>
                      <a:blip r:embed="rId6"/>
                    </a:buBlip>
                    <a:tabLst>
                      <a:tab pos="227013" algn="l"/>
                    </a:tabLst>
                  </a:pPr>
                  <a:r>
                    <a:rPr lang="en-US" sz="1200" b="1" dirty="0">
                      <a:solidFill>
                        <a:schemeClr val="bg1"/>
                      </a:solidFill>
                      <a:latin typeface="Segoe" pitchFamily="48" charset="0"/>
                      <a:ea typeface="Gulim" pitchFamily="34" charset="-127"/>
                    </a:rPr>
                    <a:t> </a:t>
                  </a:r>
                  <a:r>
                    <a:rPr lang="en-US" sz="1200" b="1" dirty="0">
                      <a:solidFill>
                        <a:schemeClr val="bg1"/>
                      </a:solidFill>
                    </a:rPr>
                    <a:t>Standards </a:t>
                  </a:r>
                  <a:r>
                    <a:rPr lang="en-US" sz="1200" b="1" dirty="0" smtClean="0">
                      <a:solidFill>
                        <a:schemeClr val="bg1"/>
                      </a:solidFill>
                    </a:rPr>
                    <a:t>Efforts</a:t>
                  </a:r>
                  <a:br>
                    <a:rPr lang="en-US" sz="1200" b="1" dirty="0" smtClean="0">
                      <a:solidFill>
                        <a:schemeClr val="bg1"/>
                      </a:solidFill>
                    </a:rPr>
                  </a:br>
                  <a:r>
                    <a:rPr lang="en-US" sz="1100" dirty="0" smtClean="0">
                      <a:solidFill>
                        <a:schemeClr val="bg1"/>
                      </a:solidFill>
                    </a:rPr>
                    <a:t>DMTF: Standard APIs for VM management</a:t>
                  </a:r>
                  <a:br>
                    <a:rPr lang="en-US" sz="1100" dirty="0" smtClean="0">
                      <a:solidFill>
                        <a:schemeClr val="bg1"/>
                      </a:solidFill>
                    </a:rPr>
                  </a:br>
                  <a:r>
                    <a:rPr lang="en-US" sz="1100" dirty="0" smtClean="0">
                      <a:solidFill>
                        <a:schemeClr val="bg1"/>
                      </a:solidFill>
                    </a:rPr>
                    <a:t>PCI-SIG: Standards for I/O virtualization</a:t>
                  </a:r>
                </a:p>
                <a:p>
                  <a:pPr marL="227013" indent="-52388">
                    <a:lnSpc>
                      <a:spcPct val="90000"/>
                    </a:lnSpc>
                    <a:spcBef>
                      <a:spcPct val="60000"/>
                    </a:spcBef>
                    <a:buClr>
                      <a:schemeClr val="tx2"/>
                    </a:buClr>
                    <a:buSzPct val="95000"/>
                    <a:buFontTx/>
                    <a:buBlip>
                      <a:blip r:embed="rId15"/>
                    </a:buBlip>
                    <a:tabLst>
                      <a:tab pos="227013" algn="l"/>
                    </a:tabLst>
                  </a:pPr>
                  <a:endParaRPr lang="en-US" sz="1200" b="1" dirty="0">
                    <a:latin typeface="Segoe" pitchFamily="48" charset="0"/>
                    <a:ea typeface="Gulim" pitchFamily="34" charset="-127"/>
                  </a:endParaRPr>
                </a:p>
              </p:txBody>
            </p:sp>
          </p:grpSp>
        </p:grpSp>
        <p:pic>
          <p:nvPicPr>
            <p:cNvPr id="58" name="Rectangle 46"/>
            <p:cNvPicPr>
              <a:picLocks noChangeAspect="1" noChangeArrowheads="1"/>
            </p:cNvPicPr>
            <p:nvPr/>
          </p:nvPicPr>
          <p:blipFill>
            <a:blip r:embed="rId16">
              <a:clrChange>
                <a:clrFrom>
                  <a:srgbClr val="FFFFFF"/>
                </a:clrFrom>
                <a:clrTo>
                  <a:srgbClr val="FFFFFF">
                    <a:alpha val="0"/>
                  </a:srgbClr>
                </a:clrTo>
              </a:clrChange>
              <a:lum bright="48000" contrast="66000"/>
            </a:blip>
            <a:srcRect/>
            <a:stretch>
              <a:fillRect/>
            </a:stretch>
          </p:blipFill>
          <p:spPr bwMode="auto">
            <a:xfrm>
              <a:off x="5997575" y="3321050"/>
              <a:ext cx="735013" cy="312738"/>
            </a:xfrm>
            <a:prstGeom prst="rect">
              <a:avLst/>
            </a:prstGeom>
            <a:noFill/>
            <a:ln w="9525">
              <a:noFill/>
              <a:miter lim="800000"/>
              <a:headEnd/>
              <a:tailEnd/>
            </a:ln>
            <a:effectLst>
              <a:glow rad="139700">
                <a:schemeClr val="accent1">
                  <a:satMod val="175000"/>
                  <a:alpha val="40000"/>
                </a:schemeClr>
              </a:glow>
            </a:effectLst>
          </p:spPr>
        </p:pic>
        <p:pic>
          <p:nvPicPr>
            <p:cNvPr id="14373" name="Rectangle 47"/>
            <p:cNvPicPr>
              <a:picLocks noChangeAspect="1" noChangeArrowheads="1"/>
            </p:cNvPicPr>
            <p:nvPr/>
          </p:nvPicPr>
          <p:blipFill>
            <a:blip r:embed="rId17"/>
            <a:srcRect/>
            <a:stretch>
              <a:fillRect/>
            </a:stretch>
          </p:blipFill>
          <p:spPr bwMode="auto">
            <a:xfrm>
              <a:off x="6384925" y="2844800"/>
              <a:ext cx="344488" cy="400050"/>
            </a:xfrm>
            <a:prstGeom prst="rect">
              <a:avLst/>
            </a:prstGeom>
            <a:noFill/>
            <a:ln w="9525">
              <a:noFill/>
              <a:miter lim="800000"/>
              <a:headEnd/>
              <a:tailEnd/>
            </a:ln>
          </p:spPr>
        </p:pic>
        <p:pic>
          <p:nvPicPr>
            <p:cNvPr id="14374" name="Rectangle 48"/>
            <p:cNvPicPr>
              <a:picLocks noChangeAspect="1" noChangeArrowheads="1"/>
            </p:cNvPicPr>
            <p:nvPr/>
          </p:nvPicPr>
          <p:blipFill>
            <a:blip r:embed="rId18"/>
            <a:srcRect b="-2544"/>
            <a:stretch>
              <a:fillRect/>
            </a:stretch>
          </p:blipFill>
          <p:spPr bwMode="auto">
            <a:xfrm>
              <a:off x="5930900" y="2854325"/>
              <a:ext cx="377825" cy="514350"/>
            </a:xfrm>
            <a:prstGeom prst="rect">
              <a:avLst/>
            </a:prstGeom>
            <a:noFill/>
            <a:ln w="9525">
              <a:noFill/>
              <a:miter lim="800000"/>
              <a:headEnd/>
              <a:tailEnd/>
            </a:ln>
          </p:spPr>
        </p:pic>
      </p:grpSp>
      <p:grpSp>
        <p:nvGrpSpPr>
          <p:cNvPr id="12" name="Group 52"/>
          <p:cNvGrpSpPr>
            <a:grpSpLocks/>
          </p:cNvGrpSpPr>
          <p:nvPr/>
        </p:nvGrpSpPr>
        <p:grpSpPr bwMode="auto">
          <a:xfrm>
            <a:off x="147446" y="1347788"/>
            <a:ext cx="1837941" cy="5872162"/>
            <a:chOff x="1543049" y="1371600"/>
            <a:chExt cx="2338395" cy="5848350"/>
          </a:xfrm>
        </p:grpSpPr>
        <p:grpSp>
          <p:nvGrpSpPr>
            <p:cNvPr id="13" name="Group 22"/>
            <p:cNvGrpSpPr>
              <a:grpSpLocks/>
            </p:cNvGrpSpPr>
            <p:nvPr/>
          </p:nvGrpSpPr>
          <p:grpSpPr bwMode="auto">
            <a:xfrm>
              <a:off x="1543049" y="1371600"/>
              <a:ext cx="2338395" cy="5848350"/>
              <a:chOff x="972" y="864"/>
              <a:chExt cx="1473" cy="3684"/>
            </a:xfrm>
          </p:grpSpPr>
          <p:pic>
            <p:nvPicPr>
              <p:cNvPr id="14359" name="Rectangle 10296"/>
              <p:cNvPicPr>
                <a:picLocks noChangeAspect="1" noChangeArrowheads="1"/>
              </p:cNvPicPr>
              <p:nvPr/>
            </p:nvPicPr>
            <p:blipFill>
              <a:blip r:embed="rId4"/>
              <a:srcRect b="-123289"/>
              <a:stretch>
                <a:fillRect/>
              </a:stretch>
            </p:blipFill>
            <p:spPr bwMode="auto">
              <a:xfrm>
                <a:off x="1152" y="864"/>
                <a:ext cx="1154" cy="3684"/>
              </a:xfrm>
              <a:prstGeom prst="rect">
                <a:avLst/>
              </a:prstGeom>
              <a:noFill/>
              <a:ln w="9525">
                <a:noFill/>
                <a:miter lim="800000"/>
                <a:headEnd/>
                <a:tailEnd/>
              </a:ln>
            </p:spPr>
          </p:pic>
          <p:pic>
            <p:nvPicPr>
              <p:cNvPr id="14360" name="Rectangle 16385"/>
              <p:cNvPicPr>
                <a:picLocks noChangeAspect="1" noChangeArrowheads="1"/>
              </p:cNvPicPr>
              <p:nvPr/>
            </p:nvPicPr>
            <p:blipFill>
              <a:blip r:embed="rId19"/>
              <a:srcRect/>
              <a:stretch>
                <a:fillRect/>
              </a:stretch>
            </p:blipFill>
            <p:spPr bwMode="auto">
              <a:xfrm>
                <a:off x="1149" y="929"/>
                <a:ext cx="1150" cy="3391"/>
              </a:xfrm>
              <a:prstGeom prst="rect">
                <a:avLst/>
              </a:prstGeom>
              <a:noFill/>
              <a:ln w="9525">
                <a:noFill/>
                <a:miter lim="800000"/>
                <a:headEnd/>
                <a:tailEnd/>
              </a:ln>
            </p:spPr>
          </p:pic>
          <p:sp>
            <p:nvSpPr>
              <p:cNvPr id="14361" name="Text Box 25"/>
              <p:cNvSpPr txBox="1">
                <a:spLocks noChangeArrowheads="1"/>
              </p:cNvSpPr>
              <p:nvPr/>
            </p:nvSpPr>
            <p:spPr bwMode="auto">
              <a:xfrm>
                <a:off x="1113" y="2365"/>
                <a:ext cx="1242" cy="1657"/>
              </a:xfrm>
              <a:prstGeom prst="rect">
                <a:avLst/>
              </a:prstGeom>
              <a:noFill/>
              <a:ln w="9525" algn="ctr">
                <a:noFill/>
                <a:miter lim="800000"/>
                <a:headEnd/>
                <a:tailEnd/>
              </a:ln>
            </p:spPr>
            <p:txBody>
              <a:bodyPr>
                <a:spAutoFit/>
              </a:bodyPr>
              <a:lstStyle/>
              <a:p>
                <a:pPr marL="169863" indent="-169863">
                  <a:lnSpc>
                    <a:spcPct val="90000"/>
                  </a:lnSpc>
                  <a:spcBef>
                    <a:spcPct val="60000"/>
                  </a:spcBef>
                  <a:buClr>
                    <a:schemeClr val="tx2"/>
                  </a:buClr>
                  <a:buSzPct val="95000"/>
                  <a:buBlip>
                    <a:blip r:embed="rId6"/>
                  </a:buBlip>
                  <a:tabLst>
                    <a:tab pos="169863" algn="l"/>
                  </a:tabLst>
                </a:pPr>
                <a:r>
                  <a:rPr lang="en-US" sz="1200" b="1" dirty="0">
                    <a:solidFill>
                      <a:schemeClr val="bg1"/>
                    </a:solidFill>
                    <a:latin typeface="Segoe" pitchFamily="48" charset="0"/>
                    <a:ea typeface="Gulim" pitchFamily="34" charset="-127"/>
                  </a:rPr>
                  <a:t>Virtual Server 2005 and Windows Server 2003 make cost effective virtualization combo</a:t>
                </a:r>
              </a:p>
              <a:p>
                <a:pPr marL="169863" indent="-169863">
                  <a:lnSpc>
                    <a:spcPct val="90000"/>
                  </a:lnSpc>
                  <a:spcBef>
                    <a:spcPct val="60000"/>
                  </a:spcBef>
                  <a:buClr>
                    <a:schemeClr val="tx2"/>
                  </a:buClr>
                  <a:buSzPct val="95000"/>
                  <a:buBlip>
                    <a:blip r:embed="rId6"/>
                  </a:buBlip>
                  <a:tabLst>
                    <a:tab pos="169863" algn="l"/>
                  </a:tabLst>
                </a:pPr>
                <a:r>
                  <a:rPr lang="en-US" sz="1200" b="1" dirty="0">
                    <a:solidFill>
                      <a:schemeClr val="bg1"/>
                    </a:solidFill>
                    <a:latin typeface="Segoe" pitchFamily="48" charset="0"/>
                    <a:ea typeface="Gulim" pitchFamily="34" charset="-127"/>
                  </a:rPr>
                  <a:t>Windows Server virtualization is a component of Windows Server “Longhorn”</a:t>
                </a:r>
              </a:p>
              <a:p>
                <a:pPr marL="169863" indent="-169863">
                  <a:spcBef>
                    <a:spcPct val="20000"/>
                  </a:spcBef>
                  <a:buClr>
                    <a:schemeClr val="tx2"/>
                  </a:buClr>
                  <a:buSzPct val="95000"/>
                  <a:buFontTx/>
                  <a:buBlip>
                    <a:blip r:embed="rId15"/>
                  </a:buBlip>
                  <a:tabLst>
                    <a:tab pos="169863" algn="l"/>
                  </a:tabLst>
                </a:pPr>
                <a:endParaRPr lang="en-US" sz="1200" b="1" dirty="0">
                  <a:solidFill>
                    <a:schemeClr val="bg1"/>
                  </a:solidFill>
                  <a:latin typeface="Segoe" pitchFamily="48" charset="0"/>
                  <a:ea typeface="Gulim" pitchFamily="34" charset="-127"/>
                </a:endParaRPr>
              </a:p>
              <a:p>
                <a:pPr marL="169863" indent="-169863">
                  <a:spcBef>
                    <a:spcPct val="20000"/>
                  </a:spcBef>
                  <a:buClr>
                    <a:schemeClr val="tx2"/>
                  </a:buClr>
                  <a:buSzPct val="95000"/>
                  <a:buFontTx/>
                  <a:buBlip>
                    <a:blip r:embed="rId15"/>
                  </a:buBlip>
                  <a:tabLst>
                    <a:tab pos="169863" algn="l"/>
                  </a:tabLst>
                </a:pPr>
                <a:endParaRPr lang="en-US" sz="1200" b="1" dirty="0">
                  <a:solidFill>
                    <a:schemeClr val="bg1"/>
                  </a:solidFill>
                  <a:latin typeface="Segoe" pitchFamily="48" charset="0"/>
                  <a:ea typeface="Gulim" pitchFamily="34" charset="-127"/>
                </a:endParaRPr>
              </a:p>
            </p:txBody>
          </p:sp>
          <p:sp>
            <p:nvSpPr>
              <p:cNvPr id="36890" name="Rectangle 26"/>
              <p:cNvSpPr>
                <a:spLocks noChangeArrowheads="1"/>
              </p:cNvSpPr>
              <p:nvPr/>
            </p:nvSpPr>
            <p:spPr bwMode="auto">
              <a:xfrm>
                <a:off x="972" y="1144"/>
                <a:ext cx="1473" cy="518"/>
              </a:xfrm>
              <a:prstGeom prst="rect">
                <a:avLst/>
              </a:prstGeom>
              <a:gradFill rotWithShape="1">
                <a:gsLst>
                  <a:gs pos="0">
                    <a:srgbClr val="0000B8">
                      <a:alpha val="0"/>
                    </a:srgbClr>
                  </a:gs>
                  <a:gs pos="50000">
                    <a:srgbClr val="0000B8">
                      <a:alpha val="71001"/>
                    </a:srgbClr>
                  </a:gs>
                  <a:gs pos="100000">
                    <a:srgbClr val="0000B8">
                      <a:alpha val="0"/>
                    </a:srgbClr>
                  </a:gs>
                </a:gsLst>
                <a:lin ang="0" scaled="1"/>
              </a:gradFill>
              <a:ln w="9525" algn="ctr">
                <a:noFill/>
                <a:miter lim="800000"/>
                <a:headEnd/>
                <a:tailEnd/>
              </a:ln>
              <a:effectLst/>
            </p:spPr>
            <p:txBody>
              <a:bodyPr anchor="ctr"/>
              <a:lstStyle/>
              <a:p>
                <a:pPr algn="ctr">
                  <a:lnSpc>
                    <a:spcPct val="90000"/>
                  </a:lnSpc>
                  <a:spcBef>
                    <a:spcPct val="30000"/>
                  </a:spcBef>
                  <a:buClr>
                    <a:schemeClr val="tx2"/>
                  </a:buClr>
                  <a:buSzPct val="95000"/>
                  <a:buFont typeface="Wingdings" pitchFamily="2" charset="2"/>
                  <a:buNone/>
                  <a:defRPr/>
                </a:pPr>
                <a:r>
                  <a:rPr lang="en-US" sz="1400" b="1" i="1" dirty="0">
                    <a:solidFill>
                      <a:schemeClr val="bg1"/>
                    </a:solidFill>
                    <a:latin typeface="Segoe" pitchFamily="34" charset="0"/>
                  </a:rPr>
                  <a:t>Infrastructure</a:t>
                </a:r>
              </a:p>
            </p:txBody>
          </p:sp>
        </p:grpSp>
        <p:pic>
          <p:nvPicPr>
            <p:cNvPr id="14357" name="Picture 34" descr="R2"/>
            <p:cNvPicPr>
              <a:picLocks noChangeAspect="1" noChangeArrowheads="1"/>
            </p:cNvPicPr>
            <p:nvPr/>
          </p:nvPicPr>
          <p:blipFill>
            <a:blip r:embed="rId20"/>
            <a:srcRect/>
            <a:stretch>
              <a:fillRect/>
            </a:stretch>
          </p:blipFill>
          <p:spPr bwMode="black">
            <a:xfrm>
              <a:off x="2024063" y="2819400"/>
              <a:ext cx="1403350" cy="192088"/>
            </a:xfrm>
            <a:prstGeom prst="rect">
              <a:avLst/>
            </a:prstGeom>
            <a:noFill/>
            <a:ln w="9525">
              <a:noFill/>
              <a:miter lim="800000"/>
              <a:headEnd/>
              <a:tailEnd/>
            </a:ln>
          </p:spPr>
        </p:pic>
        <p:pic>
          <p:nvPicPr>
            <p:cNvPr id="14358" name="Picture 35" descr="WS-LH_h_rgb_r"/>
            <p:cNvPicPr>
              <a:picLocks noChangeAspect="1" noChangeArrowheads="1"/>
            </p:cNvPicPr>
            <p:nvPr/>
          </p:nvPicPr>
          <p:blipFill>
            <a:blip r:embed="rId21"/>
            <a:srcRect/>
            <a:stretch>
              <a:fillRect/>
            </a:stretch>
          </p:blipFill>
          <p:spPr bwMode="invGray">
            <a:xfrm>
              <a:off x="2028825" y="3155950"/>
              <a:ext cx="1393825" cy="344488"/>
            </a:xfrm>
            <a:prstGeom prst="rect">
              <a:avLst/>
            </a:prstGeom>
            <a:noFill/>
            <a:ln w="9525">
              <a:noFill/>
              <a:miter lim="800000"/>
              <a:headEnd/>
              <a:tailEnd/>
            </a:ln>
          </p:spPr>
        </p:pic>
      </p:grpSp>
      <p:pic>
        <p:nvPicPr>
          <p:cNvPr id="14344" name="Rectangle 16393"/>
          <p:cNvPicPr>
            <a:picLocks noChangeAspect="1" noChangeArrowheads="1"/>
          </p:cNvPicPr>
          <p:nvPr/>
        </p:nvPicPr>
        <p:blipFill>
          <a:blip r:embed="rId22"/>
          <a:srcRect/>
          <a:stretch>
            <a:fillRect/>
          </a:stretch>
        </p:blipFill>
        <p:spPr bwMode="auto">
          <a:xfrm>
            <a:off x="0" y="2016788"/>
            <a:ext cx="9394723" cy="698156"/>
          </a:xfrm>
          <a:prstGeom prst="rect">
            <a:avLst/>
          </a:prstGeom>
          <a:noFill/>
          <a:ln w="9525">
            <a:noFill/>
            <a:miter lim="800000"/>
            <a:headEnd/>
            <a:tailEnd/>
          </a:ln>
        </p:spPr>
      </p:pic>
      <p:sp>
        <p:nvSpPr>
          <p:cNvPr id="14346" name="Rectangle 47"/>
          <p:cNvSpPr>
            <a:spLocks noChangeArrowheads="1"/>
          </p:cNvSpPr>
          <p:nvPr/>
        </p:nvSpPr>
        <p:spPr bwMode="auto">
          <a:xfrm>
            <a:off x="-9525" y="6469073"/>
            <a:ext cx="9224265" cy="388927"/>
          </a:xfrm>
          <a:prstGeom prst="rect">
            <a:avLst/>
          </a:prstGeom>
          <a:gradFill rotWithShape="1">
            <a:gsLst>
              <a:gs pos="0">
                <a:schemeClr val="bg2">
                  <a:alpha val="0"/>
                </a:schemeClr>
              </a:gs>
              <a:gs pos="100000">
                <a:schemeClr val="bg2">
                  <a:alpha val="51999"/>
                </a:schemeClr>
              </a:gs>
            </a:gsLst>
            <a:lin ang="5400000" scaled="1"/>
          </a:gradFill>
          <a:ln w="9525">
            <a:noFill/>
            <a:miter lim="800000"/>
            <a:headEnd/>
            <a:tailEnd/>
          </a:ln>
        </p:spPr>
        <p:txBody>
          <a:bodyPr wrap="none" lIns="91436" tIns="45718" rIns="91436" bIns="45718" anchor="ctr"/>
          <a:lstStyle/>
          <a:p>
            <a:endParaRPr lang="en-US"/>
          </a:p>
        </p:txBody>
      </p:sp>
      <p:sp>
        <p:nvSpPr>
          <p:cNvPr id="57" name="Title 56"/>
          <p:cNvSpPr>
            <a:spLocks noGrp="1"/>
          </p:cNvSpPr>
          <p:nvPr>
            <p:ph type="title"/>
          </p:nvPr>
        </p:nvSpPr>
        <p:spPr/>
        <p:txBody>
          <a:bodyPr/>
          <a:lstStyle/>
          <a:p>
            <a:pPr defTabSz="911153">
              <a:defRPr/>
            </a:pPr>
            <a:r>
              <a:rPr smtClean="0"/>
              <a:t>Virtualization Investments</a:t>
            </a:r>
            <a:endParaRPr/>
          </a:p>
        </p:txBody>
      </p:sp>
      <p:sp>
        <p:nvSpPr>
          <p:cNvPr id="67" name="Rectangle 66"/>
          <p:cNvSpPr/>
          <p:nvPr/>
        </p:nvSpPr>
        <p:spPr>
          <a:xfrm>
            <a:off x="0" y="773113"/>
            <a:ext cx="9143999" cy="579437"/>
          </a:xfrm>
          <a:prstGeom prst="rect">
            <a:avLst/>
          </a:prstGeom>
          <a:noFill/>
          <a:ln w="12700" algn="ctr">
            <a:noFill/>
            <a:miter lim="800000"/>
            <a:headEnd/>
            <a:tailEnd/>
          </a:ln>
          <a:effectLst/>
        </p:spPr>
        <p:txBody>
          <a:bodyPr wrap="square">
            <a:spAutoFit/>
          </a:bodyPr>
          <a:lstStyle/>
          <a:p>
            <a:pPr algn="ctr">
              <a:defRPr/>
            </a:pPr>
            <a:r>
              <a:rPr lang="en-US" sz="3200" i="1" kern="0" dirty="0">
                <a:ln w="3175">
                  <a:noFill/>
                </a:ln>
                <a:solidFill>
                  <a:schemeClr val="bg1"/>
                </a:solidFill>
                <a:effectLst>
                  <a:outerShdw blurRad="88900" dist="12700" dir="2700000" algn="tl" rotWithShape="0">
                    <a:prstClr val="black"/>
                  </a:outerShdw>
                </a:effectLst>
                <a:latin typeface="Segoe" pitchFamily="34" charset="0"/>
                <a:cs typeface="Arial" charset="0"/>
              </a:rPr>
              <a:t>A Multiple Level Approach</a:t>
            </a:r>
          </a:p>
        </p:txBody>
      </p:sp>
      <p:grpSp>
        <p:nvGrpSpPr>
          <p:cNvPr id="14" name="Group 58"/>
          <p:cNvGrpSpPr/>
          <p:nvPr/>
        </p:nvGrpSpPr>
        <p:grpSpPr>
          <a:xfrm>
            <a:off x="-18615" y="6125603"/>
            <a:ext cx="9181230" cy="612082"/>
            <a:chOff x="0" y="6248400"/>
            <a:chExt cx="9144000" cy="609600"/>
          </a:xfrm>
        </p:grpSpPr>
        <p:sp>
          <p:nvSpPr>
            <p:cNvPr id="55" name="Rectangle 54"/>
            <p:cNvSpPr/>
            <p:nvPr/>
          </p:nvSpPr>
          <p:spPr bwMode="auto">
            <a:xfrm>
              <a:off x="0" y="6248400"/>
              <a:ext cx="9144000" cy="609600"/>
            </a:xfrm>
            <a:prstGeom prst="rect">
              <a:avLst/>
            </a:prstGeom>
            <a:gradFill>
              <a:gsLst>
                <a:gs pos="0">
                  <a:srgbClr val="1F5AD1"/>
                </a:gs>
                <a:gs pos="49000">
                  <a:srgbClr val="21D6E0">
                    <a:alpha val="70000"/>
                  </a:srgbClr>
                </a:gs>
                <a:gs pos="100000">
                  <a:srgbClr val="005CBF"/>
                </a:gs>
              </a:gsLst>
              <a:lin ang="5400000" scaled="0"/>
            </a:gra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solidFill>
                    <a:schemeClr val="tx1"/>
                  </a:solidFill>
                  <a:effectLst>
                    <a:outerShdw blurRad="38100" dist="38100" dir="2700000" algn="tl">
                      <a:srgbClr val="000000">
                        <a:alpha val="43137"/>
                      </a:srgbClr>
                    </a:outerShdw>
                  </a:effectLst>
                  <a:latin typeface="Arial" charset="0"/>
                </a:rPr>
                <a:t>Support	</a:t>
              </a:r>
              <a:r>
                <a:rPr lang="en-US" sz="1800" b="1" dirty="0" smtClean="0">
                  <a:effectLst>
                    <a:outerShdw blurRad="38100" dist="38100" dir="2700000" algn="tl">
                      <a:srgbClr val="000000">
                        <a:alpha val="43137"/>
                      </a:srgbClr>
                    </a:outerShdw>
                  </a:effectLst>
                </a:rPr>
                <a:t>  	</a:t>
              </a:r>
              <a:r>
                <a:rPr kumimoji="0" lang="en-US" sz="1800" b="1" i="0" u="none" strike="noStrike" cap="none" normalizeH="0" baseline="0" dirty="0" smtClean="0">
                  <a:solidFill>
                    <a:schemeClr val="tx1"/>
                  </a:solidFill>
                  <a:effectLst>
                    <a:outerShdw blurRad="38100" dist="38100" dir="2700000" algn="tl">
                      <a:srgbClr val="000000">
                        <a:alpha val="43137"/>
                      </a:srgbClr>
                    </a:outerShdw>
                  </a:effectLst>
                  <a:latin typeface="Arial" charset="0"/>
                </a:rPr>
                <a:t>	      </a:t>
              </a:r>
            </a:p>
          </p:txBody>
        </p:sp>
        <p:pic>
          <p:nvPicPr>
            <p:cNvPr id="5122" name="Picture 2" descr="\\.PSF\Parallels Share\Virtualization Slides\Microsoft.png"/>
            <p:cNvPicPr>
              <a:picLocks noChangeAspect="1" noChangeArrowheads="1"/>
            </p:cNvPicPr>
            <p:nvPr/>
          </p:nvPicPr>
          <p:blipFill>
            <a:blip r:embed="rId23"/>
            <a:srcRect/>
            <a:stretch>
              <a:fillRect/>
            </a:stretch>
          </p:blipFill>
          <p:spPr bwMode="auto">
            <a:xfrm>
              <a:off x="4419600" y="6426992"/>
              <a:ext cx="1524000" cy="254858"/>
            </a:xfrm>
            <a:prstGeom prst="rect">
              <a:avLst/>
            </a:prstGeom>
            <a:noFill/>
          </p:spPr>
        </p:pic>
      </p:grpSp>
    </p:spTree>
    <p:custDataLst>
      <p:tags r:id="rId1"/>
    </p:custDataLst>
  </p:cSld>
  <p:clrMapOvr>
    <a:masterClrMapping/>
  </p:clrMapOvr>
  <p:transition advTm="118113">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5" descr="bar_green"/>
          <p:cNvPicPr>
            <a:picLocks noChangeAspect="1" noChangeArrowheads="1"/>
          </p:cNvPicPr>
          <p:nvPr/>
        </p:nvPicPr>
        <p:blipFill>
          <a:blip r:embed="rId3">
            <a:lum contrast="18000"/>
          </a:blip>
          <a:srcRect/>
          <a:stretch>
            <a:fillRect/>
          </a:stretch>
        </p:blipFill>
        <p:spPr bwMode="ltGray">
          <a:xfrm>
            <a:off x="423863" y="4079240"/>
            <a:ext cx="8389937" cy="1905000"/>
          </a:xfrm>
          <a:prstGeom prst="rect">
            <a:avLst/>
          </a:prstGeom>
          <a:noFill/>
          <a:ln w="9525">
            <a:noFill/>
            <a:miter lim="800000"/>
            <a:headEnd/>
            <a:tailEnd/>
          </a:ln>
        </p:spPr>
      </p:pic>
      <p:pic>
        <p:nvPicPr>
          <p:cNvPr id="3075" name="Picture 34" descr="bar_purple"/>
          <p:cNvPicPr>
            <a:picLocks noChangeAspect="1" noChangeArrowheads="1"/>
          </p:cNvPicPr>
          <p:nvPr/>
        </p:nvPicPr>
        <p:blipFill>
          <a:blip r:embed="rId4">
            <a:lum contrast="18000"/>
          </a:blip>
          <a:srcRect/>
          <a:stretch>
            <a:fillRect/>
          </a:stretch>
        </p:blipFill>
        <p:spPr bwMode="ltGray">
          <a:xfrm>
            <a:off x="444183" y="2489200"/>
            <a:ext cx="8389937" cy="1447800"/>
          </a:xfrm>
          <a:prstGeom prst="rect">
            <a:avLst/>
          </a:prstGeom>
          <a:noFill/>
          <a:ln w="9525">
            <a:noFill/>
            <a:miter lim="800000"/>
            <a:headEnd/>
            <a:tailEnd/>
          </a:ln>
        </p:spPr>
      </p:pic>
      <p:pic>
        <p:nvPicPr>
          <p:cNvPr id="3076" name="Picture 33" descr="bar_blue"/>
          <p:cNvPicPr>
            <a:picLocks noChangeAspect="1" noChangeArrowheads="1"/>
          </p:cNvPicPr>
          <p:nvPr/>
        </p:nvPicPr>
        <p:blipFill>
          <a:blip r:embed="rId5">
            <a:lum contrast="12000"/>
          </a:blip>
          <a:srcRect/>
          <a:stretch>
            <a:fillRect/>
          </a:stretch>
        </p:blipFill>
        <p:spPr bwMode="ltGray">
          <a:xfrm>
            <a:off x="484823" y="872808"/>
            <a:ext cx="8389937" cy="1447800"/>
          </a:xfrm>
          <a:prstGeom prst="rect">
            <a:avLst/>
          </a:prstGeom>
          <a:noFill/>
          <a:ln w="9525">
            <a:noFill/>
            <a:miter lim="800000"/>
            <a:headEnd/>
            <a:tailEnd/>
          </a:ln>
        </p:spPr>
      </p:pic>
      <p:sp>
        <p:nvSpPr>
          <p:cNvPr id="22534" name="Rectangle 6"/>
          <p:cNvSpPr>
            <a:spLocks noGrp="1" noChangeArrowheads="1"/>
          </p:cNvSpPr>
          <p:nvPr>
            <p:ph type="title"/>
          </p:nvPr>
        </p:nvSpPr>
        <p:spPr/>
        <p:txBody>
          <a:bodyPr/>
          <a:lstStyle/>
          <a:p>
            <a:pPr>
              <a:defRPr/>
            </a:pPr>
            <a:r>
              <a:rPr lang="en-US" sz="3600" dirty="0" smtClean="0">
                <a:latin typeface="Arial" charset="0"/>
              </a:rPr>
              <a:t>Microsoft Virtualization</a:t>
            </a:r>
          </a:p>
        </p:txBody>
      </p:sp>
      <p:sp>
        <p:nvSpPr>
          <p:cNvPr id="22554" name="Rectangle 26"/>
          <p:cNvSpPr>
            <a:spLocks noChangeArrowheads="1"/>
          </p:cNvSpPr>
          <p:nvPr/>
        </p:nvSpPr>
        <p:spPr bwMode="auto">
          <a:xfrm>
            <a:off x="609600" y="1276033"/>
            <a:ext cx="8077200" cy="738187"/>
          </a:xfrm>
          <a:prstGeom prst="rect">
            <a:avLst/>
          </a:prstGeom>
          <a:noFill/>
          <a:ln w="9525">
            <a:noFill/>
            <a:miter lim="800000"/>
            <a:headEnd/>
            <a:tailEnd/>
          </a:ln>
        </p:spPr>
        <p:txBody>
          <a:bodyPr>
            <a:spAutoFit/>
          </a:bodyPr>
          <a:lstStyle/>
          <a:p>
            <a:pPr marL="285750" indent="-285750" algn="ctr" eaLnBrk="0" hangingPunct="0">
              <a:lnSpc>
                <a:spcPct val="90000"/>
              </a:lnSpc>
              <a:spcBef>
                <a:spcPct val="30000"/>
              </a:spcBef>
              <a:buClr>
                <a:schemeClr val="tx2"/>
              </a:buClr>
              <a:buSzPct val="95000"/>
              <a:defRPr/>
            </a:pPr>
            <a:r>
              <a:rPr lang="en-US" sz="2000" dirty="0">
                <a:solidFill>
                  <a:schemeClr val="bg1"/>
                </a:solidFill>
                <a:effectLst>
                  <a:outerShdw blurRad="38100" dist="38100" dir="2700000" algn="tl">
                    <a:srgbClr val="000000"/>
                  </a:outerShdw>
                </a:effectLst>
              </a:rPr>
              <a:t>   Microsoft offers a comprehensive set of virtualization products,</a:t>
            </a:r>
          </a:p>
          <a:p>
            <a:pPr marL="285750" indent="-285750" algn="ctr" eaLnBrk="0" hangingPunct="0">
              <a:lnSpc>
                <a:spcPct val="90000"/>
              </a:lnSpc>
              <a:spcBef>
                <a:spcPct val="30000"/>
              </a:spcBef>
              <a:buClr>
                <a:schemeClr val="tx2"/>
              </a:buClr>
              <a:buSzPct val="95000"/>
              <a:defRPr/>
            </a:pPr>
            <a:r>
              <a:rPr lang="en-US" sz="2000" dirty="0">
                <a:solidFill>
                  <a:schemeClr val="bg1"/>
                </a:solidFill>
                <a:effectLst>
                  <a:outerShdw blurRad="38100" dist="38100" dir="2700000" algn="tl">
                    <a:srgbClr val="000000"/>
                  </a:outerShdw>
                </a:effectLst>
              </a:rPr>
              <a:t> from the datacenter to the desktop.</a:t>
            </a:r>
          </a:p>
        </p:txBody>
      </p:sp>
      <p:sp>
        <p:nvSpPr>
          <p:cNvPr id="22555" name="Rectangle 27"/>
          <p:cNvSpPr>
            <a:spLocks noChangeArrowheads="1"/>
          </p:cNvSpPr>
          <p:nvPr/>
        </p:nvSpPr>
        <p:spPr bwMode="auto">
          <a:xfrm>
            <a:off x="779463" y="2854008"/>
            <a:ext cx="7754937" cy="738187"/>
          </a:xfrm>
          <a:prstGeom prst="rect">
            <a:avLst/>
          </a:prstGeom>
          <a:noFill/>
          <a:ln w="9525">
            <a:noFill/>
            <a:miter lim="800000"/>
            <a:headEnd/>
            <a:tailEnd/>
          </a:ln>
        </p:spPr>
        <p:txBody>
          <a:bodyPr>
            <a:spAutoFit/>
          </a:bodyPr>
          <a:lstStyle/>
          <a:p>
            <a:pPr marL="285750" indent="-285750" algn="ctr" eaLnBrk="0" hangingPunct="0">
              <a:lnSpc>
                <a:spcPct val="90000"/>
              </a:lnSpc>
              <a:spcBef>
                <a:spcPct val="30000"/>
              </a:spcBef>
              <a:buClr>
                <a:schemeClr val="tx2"/>
              </a:buClr>
              <a:buSzPct val="95000"/>
              <a:defRPr/>
            </a:pPr>
            <a:r>
              <a:rPr lang="en-US" sz="2000" dirty="0">
                <a:solidFill>
                  <a:schemeClr val="bg1"/>
                </a:solidFill>
                <a:effectLst>
                  <a:outerShdw blurRad="38100" dist="38100" dir="2700000" algn="tl">
                    <a:srgbClr val="000000"/>
                  </a:outerShdw>
                </a:effectLst>
              </a:rPr>
              <a:t>Microsoft allows you to manage both virtual and physical</a:t>
            </a:r>
          </a:p>
          <a:p>
            <a:pPr marL="285750" indent="-285750" algn="ctr" eaLnBrk="0" hangingPunct="0">
              <a:lnSpc>
                <a:spcPct val="90000"/>
              </a:lnSpc>
              <a:spcBef>
                <a:spcPct val="30000"/>
              </a:spcBef>
              <a:buClr>
                <a:schemeClr val="tx2"/>
              </a:buClr>
              <a:buSzPct val="95000"/>
              <a:defRPr/>
            </a:pPr>
            <a:r>
              <a:rPr lang="en-US" sz="2000" dirty="0">
                <a:solidFill>
                  <a:schemeClr val="bg1"/>
                </a:solidFill>
                <a:effectLst>
                  <a:outerShdw blurRad="38100" dist="38100" dir="2700000" algn="tl">
                    <a:srgbClr val="000000"/>
                  </a:outerShdw>
                </a:effectLst>
              </a:rPr>
              <a:t>computing resources from a single management platform</a:t>
            </a:r>
          </a:p>
        </p:txBody>
      </p:sp>
      <p:sp>
        <p:nvSpPr>
          <p:cNvPr id="22556" name="Rectangle 28"/>
          <p:cNvSpPr>
            <a:spLocks noChangeArrowheads="1"/>
          </p:cNvSpPr>
          <p:nvPr/>
        </p:nvSpPr>
        <p:spPr bwMode="auto">
          <a:xfrm>
            <a:off x="568960" y="4272280"/>
            <a:ext cx="8135938" cy="1338828"/>
          </a:xfrm>
          <a:prstGeom prst="rect">
            <a:avLst/>
          </a:prstGeom>
          <a:noFill/>
          <a:ln w="9525">
            <a:noFill/>
            <a:miter lim="800000"/>
            <a:headEnd/>
            <a:tailEnd/>
          </a:ln>
        </p:spPr>
        <p:txBody>
          <a:bodyPr>
            <a:spAutoFit/>
          </a:bodyPr>
          <a:lstStyle/>
          <a:p>
            <a:pPr marL="285750" indent="-285750" algn="ctr" eaLnBrk="0" hangingPunct="0">
              <a:lnSpc>
                <a:spcPct val="90000"/>
              </a:lnSpc>
              <a:spcBef>
                <a:spcPct val="30000"/>
              </a:spcBef>
              <a:buClr>
                <a:schemeClr val="tx2"/>
              </a:buClr>
              <a:buSzPct val="95000"/>
              <a:defRPr/>
            </a:pPr>
            <a:r>
              <a:rPr lang="en-US" dirty="0">
                <a:solidFill>
                  <a:schemeClr val="bg1"/>
                </a:solidFill>
                <a:effectLst>
                  <a:outerShdw blurRad="38100" dist="38100" dir="2700000" algn="tl">
                    <a:srgbClr val="000000"/>
                  </a:outerShdw>
                </a:effectLst>
              </a:rPr>
              <a:t>Microsoft’s comprehensive virtualization offering </a:t>
            </a:r>
          </a:p>
          <a:p>
            <a:pPr marL="285750" indent="-285750" algn="ctr" eaLnBrk="0" hangingPunct="0">
              <a:lnSpc>
                <a:spcPct val="90000"/>
              </a:lnSpc>
              <a:spcBef>
                <a:spcPct val="30000"/>
              </a:spcBef>
              <a:buClr>
                <a:schemeClr val="tx2"/>
              </a:buClr>
              <a:buSzPct val="95000"/>
              <a:defRPr/>
            </a:pPr>
            <a:r>
              <a:rPr lang="en-US" u="sng" dirty="0">
                <a:solidFill>
                  <a:schemeClr val="bg1"/>
                </a:solidFill>
                <a:effectLst>
                  <a:outerShdw blurRad="38100" dist="38100" dir="2700000" algn="tl">
                    <a:srgbClr val="000000"/>
                  </a:outerShdw>
                </a:effectLst>
              </a:rPr>
              <a:t>combined</a:t>
            </a:r>
            <a:r>
              <a:rPr lang="en-US" dirty="0">
                <a:solidFill>
                  <a:schemeClr val="bg1"/>
                </a:solidFill>
                <a:effectLst>
                  <a:outerShdw blurRad="38100" dist="38100" dir="2700000" algn="tl">
                    <a:srgbClr val="000000"/>
                  </a:outerShdw>
                </a:effectLst>
              </a:rPr>
              <a:t> with a single management framework </a:t>
            </a:r>
          </a:p>
          <a:p>
            <a:pPr marL="285750" indent="-285750" algn="ctr" eaLnBrk="0" hangingPunct="0">
              <a:lnSpc>
                <a:spcPct val="90000"/>
              </a:lnSpc>
              <a:spcBef>
                <a:spcPct val="30000"/>
              </a:spcBef>
              <a:buClr>
                <a:schemeClr val="tx2"/>
              </a:buClr>
              <a:buSzPct val="95000"/>
              <a:defRPr/>
            </a:pPr>
            <a:r>
              <a:rPr lang="en-US" dirty="0">
                <a:solidFill>
                  <a:schemeClr val="bg1"/>
                </a:solidFill>
                <a:effectLst>
                  <a:outerShdw blurRad="38100" dist="38100" dir="2700000" algn="tl">
                    <a:srgbClr val="000000"/>
                  </a:outerShdw>
                </a:effectLst>
              </a:rPr>
              <a:t>   enables customers to solve critical technology and business issues</a:t>
            </a:r>
          </a:p>
          <a:p>
            <a:pPr marL="285750" indent="-285750" algn="ctr" eaLnBrk="0" hangingPunct="0">
              <a:lnSpc>
                <a:spcPct val="90000"/>
              </a:lnSpc>
              <a:spcBef>
                <a:spcPct val="30000"/>
              </a:spcBef>
              <a:buClr>
                <a:schemeClr val="tx2"/>
              </a:buClr>
              <a:buSzPct val="95000"/>
              <a:defRPr/>
            </a:pPr>
            <a:r>
              <a:rPr lang="en-US" dirty="0">
                <a:solidFill>
                  <a:schemeClr val="bg1"/>
                </a:solidFill>
                <a:effectLst>
                  <a:outerShdw blurRad="38100" dist="38100" dir="2700000" algn="tl">
                    <a:srgbClr val="000000"/>
                  </a:outerShdw>
                </a:effectLst>
              </a:rPr>
              <a:t>including cost reduction, increasing availability and enabling agility</a:t>
            </a:r>
          </a:p>
        </p:txBody>
      </p:sp>
    </p:spTree>
  </p:cSld>
  <p:clrMapOvr>
    <a:masterClrMapping/>
  </p:clrMapOvr>
  <p:transition advTm="47187">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ctrTitle"/>
          </p:nvPr>
        </p:nvSpPr>
        <p:spPr>
          <a:xfrm>
            <a:off x="628650" y="2608263"/>
            <a:ext cx="7924800" cy="1311128"/>
          </a:xfrm>
        </p:spPr>
        <p:txBody>
          <a:bodyPr/>
          <a:lstStyle/>
          <a:p>
            <a:r>
              <a:rPr lang="en-US" sz="4400" dirty="0" smtClean="0">
                <a:solidFill>
                  <a:schemeClr val="bg1"/>
                </a:solidFill>
                <a:effectLst>
                  <a:outerShdw blurRad="38100" dist="38100" dir="2700000" algn="tl">
                    <a:srgbClr val="000000"/>
                  </a:outerShdw>
                </a:effectLst>
                <a:latin typeface="Segoe"/>
              </a:rPr>
              <a:t>Server Virtualization Products</a:t>
            </a:r>
            <a:endParaRPr lang="en-US" sz="4400" dirty="0">
              <a:solidFill>
                <a:schemeClr val="bg1"/>
              </a:solidFill>
              <a:effectLst>
                <a:outerShdw blurRad="38100" dist="38100" dir="2700000" algn="tl">
                  <a:srgbClr val="000000"/>
                </a:outerShdw>
              </a:effectLst>
              <a:latin typeface="Segoe"/>
            </a:endParaRPr>
          </a:p>
        </p:txBody>
      </p:sp>
      <p:sp>
        <p:nvSpPr>
          <p:cNvPr id="121859" name="Rectangle 3"/>
          <p:cNvSpPr>
            <a:spLocks noGrp="1" noChangeArrowheads="1"/>
          </p:cNvSpPr>
          <p:nvPr>
            <p:ph type="subTitle" idx="1"/>
          </p:nvPr>
        </p:nvSpPr>
        <p:spPr>
          <a:xfrm>
            <a:off x="838200" y="4108862"/>
            <a:ext cx="7162800" cy="867930"/>
          </a:xfrm>
        </p:spPr>
        <p:txBody>
          <a:bodyPr/>
          <a:lstStyle/>
          <a:p>
            <a:pPr algn="l"/>
            <a:r>
              <a:rPr lang="en-US" sz="2800" b="1" dirty="0" smtClean="0">
                <a:effectLst>
                  <a:outerShdw blurRad="38100" dist="38100" dir="2700000" algn="tl">
                    <a:srgbClr val="000000"/>
                  </a:outerShdw>
                </a:effectLst>
                <a:latin typeface="Segoe"/>
                <a:ea typeface="+mj-ea"/>
                <a:cs typeface="+mj-cs"/>
              </a:rPr>
              <a:t>Virtual Server</a:t>
            </a:r>
          </a:p>
          <a:p>
            <a:pPr algn="l"/>
            <a:r>
              <a:rPr lang="en-US" sz="2800" b="1" dirty="0" smtClean="0">
                <a:effectLst>
                  <a:outerShdw blurRad="38100" dist="38100" dir="2700000" algn="tl">
                    <a:srgbClr val="000000"/>
                  </a:outerShdw>
                </a:effectLst>
                <a:latin typeface="Segoe"/>
                <a:ea typeface="+mj-ea"/>
                <a:cs typeface="+mj-cs"/>
              </a:rPr>
              <a:t>Windows Server “Longhorn”</a:t>
            </a:r>
            <a:endParaRPr lang="en-US" sz="2800" b="1" dirty="0">
              <a:effectLst>
                <a:outerShdw blurRad="38100" dist="38100" dir="2700000" algn="tl">
                  <a:srgbClr val="000000"/>
                </a:outerShdw>
              </a:effectLst>
              <a:latin typeface="Segoe"/>
              <a:ea typeface="+mj-ea"/>
              <a:cs typeface="+mj-cs"/>
            </a:endParaRPr>
          </a:p>
        </p:txBody>
      </p:sp>
    </p:spTree>
  </p:cSld>
  <p:clrMapOvr>
    <a:masterClrMapping/>
  </p:clrMapOvr>
  <p:transition advTm="2625">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9106" name="Picture 2" descr="green wave"/>
          <p:cNvPicPr>
            <a:picLocks noChangeAspect="1" noChangeArrowheads="1"/>
          </p:cNvPicPr>
          <p:nvPr/>
        </p:nvPicPr>
        <p:blipFill>
          <a:blip r:embed="rId3"/>
          <a:srcRect/>
          <a:stretch>
            <a:fillRect/>
          </a:stretch>
        </p:blipFill>
        <p:spPr bwMode="ltGray">
          <a:xfrm>
            <a:off x="-180975" y="981075"/>
            <a:ext cx="5135563" cy="2319338"/>
          </a:xfrm>
          <a:prstGeom prst="rect">
            <a:avLst/>
          </a:prstGeom>
          <a:noFill/>
        </p:spPr>
      </p:pic>
      <p:pic>
        <p:nvPicPr>
          <p:cNvPr id="559107" name="Picture 3" descr="blue wave"/>
          <p:cNvPicPr>
            <a:picLocks noChangeAspect="1" noChangeArrowheads="1"/>
          </p:cNvPicPr>
          <p:nvPr/>
        </p:nvPicPr>
        <p:blipFill>
          <a:blip r:embed="rId4"/>
          <a:srcRect/>
          <a:stretch>
            <a:fillRect/>
          </a:stretch>
        </p:blipFill>
        <p:spPr bwMode="ltGray">
          <a:xfrm>
            <a:off x="3757613" y="1103313"/>
            <a:ext cx="5135562" cy="2319337"/>
          </a:xfrm>
          <a:prstGeom prst="rect">
            <a:avLst/>
          </a:prstGeom>
          <a:noFill/>
        </p:spPr>
      </p:pic>
      <p:sp>
        <p:nvSpPr>
          <p:cNvPr id="559108" name="Rectangle 4"/>
          <p:cNvSpPr>
            <a:spLocks noGrp="1" noChangeArrowheads="1"/>
          </p:cNvSpPr>
          <p:nvPr>
            <p:ph type="title"/>
          </p:nvPr>
        </p:nvSpPr>
        <p:spPr/>
        <p:txBody>
          <a:bodyPr/>
          <a:lstStyle/>
          <a:p>
            <a:r>
              <a:rPr lang="en-US" dirty="0"/>
              <a:t>Virtual Server 2005 R2 SP1</a:t>
            </a:r>
          </a:p>
        </p:txBody>
      </p:sp>
      <p:pic>
        <p:nvPicPr>
          <p:cNvPr id="559109" name="Picture 5" descr="Wave 2"/>
          <p:cNvPicPr>
            <a:picLocks noChangeAspect="1" noChangeArrowheads="1"/>
          </p:cNvPicPr>
          <p:nvPr/>
        </p:nvPicPr>
        <p:blipFill>
          <a:blip r:embed="rId5"/>
          <a:srcRect b="54779"/>
          <a:stretch>
            <a:fillRect/>
          </a:stretch>
        </p:blipFill>
        <p:spPr bwMode="invGray">
          <a:xfrm>
            <a:off x="4787900" y="1557338"/>
            <a:ext cx="1728788" cy="503237"/>
          </a:xfrm>
          <a:prstGeom prst="rect">
            <a:avLst/>
          </a:prstGeom>
          <a:noFill/>
        </p:spPr>
      </p:pic>
      <p:pic>
        <p:nvPicPr>
          <p:cNvPr id="559110" name="Picture 6" descr="Wave 1"/>
          <p:cNvPicPr>
            <a:picLocks noChangeAspect="1" noChangeArrowheads="1"/>
          </p:cNvPicPr>
          <p:nvPr/>
        </p:nvPicPr>
        <p:blipFill>
          <a:blip r:embed="rId6"/>
          <a:srcRect b="51926"/>
          <a:stretch>
            <a:fillRect/>
          </a:stretch>
        </p:blipFill>
        <p:spPr bwMode="invGray">
          <a:xfrm>
            <a:off x="395288" y="1557338"/>
            <a:ext cx="2392362" cy="534987"/>
          </a:xfrm>
          <a:prstGeom prst="rect">
            <a:avLst/>
          </a:prstGeom>
          <a:noFill/>
        </p:spPr>
      </p:pic>
      <p:pic>
        <p:nvPicPr>
          <p:cNvPr id="559111" name="Picture 7" descr="dotted line"/>
          <p:cNvPicPr>
            <a:picLocks noChangeArrowheads="1"/>
          </p:cNvPicPr>
          <p:nvPr/>
        </p:nvPicPr>
        <p:blipFill>
          <a:blip r:embed="rId7">
            <a:lum bright="54000"/>
          </a:blip>
          <a:srcRect/>
          <a:stretch>
            <a:fillRect/>
          </a:stretch>
        </p:blipFill>
        <p:spPr bwMode="auto">
          <a:xfrm>
            <a:off x="4427538" y="2368550"/>
            <a:ext cx="55562" cy="4589463"/>
          </a:xfrm>
          <a:prstGeom prst="rect">
            <a:avLst/>
          </a:prstGeom>
          <a:noFill/>
          <a:ln w="9525">
            <a:noFill/>
            <a:miter lim="800000"/>
            <a:headEnd/>
            <a:tailEnd/>
          </a:ln>
        </p:spPr>
      </p:pic>
      <p:sp>
        <p:nvSpPr>
          <p:cNvPr id="559112" name="Rectangle 8"/>
          <p:cNvSpPr>
            <a:spLocks noChangeArrowheads="1"/>
          </p:cNvSpPr>
          <p:nvPr/>
        </p:nvSpPr>
        <p:spPr bwMode="auto">
          <a:xfrm>
            <a:off x="334645" y="2502535"/>
            <a:ext cx="3875088" cy="3165475"/>
          </a:xfrm>
          <a:prstGeom prst="rect">
            <a:avLst/>
          </a:prstGeom>
          <a:noFill/>
          <a:ln w="9525" algn="ctr">
            <a:noFill/>
            <a:miter lim="800000"/>
            <a:headEnd/>
            <a:tailEnd/>
          </a:ln>
          <a:effectLst/>
        </p:spPr>
        <p:txBody>
          <a:bodyPr vert="horz" wrap="square" lIns="45720" tIns="45720" rIns="45720" bIns="45720" numCol="1" anchor="ctr" anchorCtr="0" compatLnSpc="1">
            <a:prstTxWarp prst="textNoShape">
              <a:avLst/>
            </a:prstTxWarp>
            <a:spAutoFit/>
          </a:bodyPr>
          <a:lstStyle/>
          <a:p>
            <a:pPr marL="288925" indent="-288925">
              <a:lnSpc>
                <a:spcPct val="80000"/>
              </a:lnSpc>
              <a:spcBef>
                <a:spcPct val="20000"/>
              </a:spcBef>
              <a:buClr>
                <a:schemeClr val="tx2"/>
              </a:buClr>
              <a:buSzPct val="115000"/>
              <a:buBlip>
                <a:blip r:embed="rId8"/>
              </a:buBlip>
            </a:pPr>
            <a:r>
              <a:rPr lang="en-US" dirty="0">
                <a:solidFill>
                  <a:schemeClr val="bg1"/>
                </a:solidFill>
              </a:rPr>
              <a:t>New Features</a:t>
            </a:r>
          </a:p>
          <a:p>
            <a:pPr marL="860425" lvl="1" indent="-455613">
              <a:lnSpc>
                <a:spcPct val="80000"/>
              </a:lnSpc>
              <a:spcBef>
                <a:spcPct val="20000"/>
              </a:spcBef>
              <a:buClr>
                <a:schemeClr val="tx2"/>
              </a:buClr>
              <a:buSzPct val="115000"/>
              <a:buBlip>
                <a:blip r:embed="rId8"/>
              </a:buBlip>
            </a:pPr>
            <a:r>
              <a:rPr lang="en-US" dirty="0">
                <a:solidFill>
                  <a:schemeClr val="bg1"/>
                </a:solidFill>
              </a:rPr>
              <a:t>Intel Virtualization Technology support</a:t>
            </a:r>
          </a:p>
          <a:p>
            <a:pPr marL="288925" indent="-288925">
              <a:lnSpc>
                <a:spcPct val="80000"/>
              </a:lnSpc>
              <a:spcBef>
                <a:spcPct val="20000"/>
              </a:spcBef>
              <a:buClr>
                <a:schemeClr val="tx2"/>
              </a:buClr>
              <a:buSzPct val="115000"/>
              <a:buBlip>
                <a:blip r:embed="rId8"/>
              </a:buBlip>
            </a:pPr>
            <a:r>
              <a:rPr lang="en-US" dirty="0">
                <a:solidFill>
                  <a:schemeClr val="bg1"/>
                </a:solidFill>
              </a:rPr>
              <a:t>What does it provide?</a:t>
            </a:r>
          </a:p>
          <a:p>
            <a:pPr marL="860425" lvl="1" indent="-455613">
              <a:lnSpc>
                <a:spcPct val="80000"/>
              </a:lnSpc>
              <a:spcBef>
                <a:spcPct val="20000"/>
              </a:spcBef>
              <a:buClr>
                <a:schemeClr val="tx2"/>
              </a:buClr>
              <a:buSzPct val="115000"/>
              <a:buBlip>
                <a:blip r:embed="rId8"/>
              </a:buBlip>
            </a:pPr>
            <a:r>
              <a:rPr lang="en-US" dirty="0">
                <a:solidFill>
                  <a:schemeClr val="bg1"/>
                </a:solidFill>
              </a:rPr>
              <a:t>Increased reliability and performance</a:t>
            </a:r>
          </a:p>
          <a:p>
            <a:pPr marL="860425" lvl="1" indent="-455613">
              <a:lnSpc>
                <a:spcPct val="80000"/>
              </a:lnSpc>
              <a:spcBef>
                <a:spcPct val="20000"/>
              </a:spcBef>
              <a:buClr>
                <a:schemeClr val="tx2"/>
              </a:buClr>
              <a:buSzPct val="115000"/>
              <a:buBlip>
                <a:blip r:embed="rId8"/>
              </a:buBlip>
            </a:pPr>
            <a:r>
              <a:rPr lang="en-US" dirty="0">
                <a:solidFill>
                  <a:schemeClr val="bg1"/>
                </a:solidFill>
              </a:rPr>
              <a:t>Much better experience when consolidating Linux</a:t>
            </a:r>
          </a:p>
          <a:p>
            <a:pPr marL="288925" indent="-288925">
              <a:lnSpc>
                <a:spcPct val="80000"/>
              </a:lnSpc>
              <a:spcBef>
                <a:spcPct val="20000"/>
              </a:spcBef>
              <a:buClr>
                <a:schemeClr val="tx2"/>
              </a:buClr>
              <a:buSzPct val="115000"/>
              <a:buBlip>
                <a:blip r:embed="rId8"/>
              </a:buBlip>
            </a:pPr>
            <a:r>
              <a:rPr lang="en-US" dirty="0">
                <a:solidFill>
                  <a:schemeClr val="bg1"/>
                </a:solidFill>
              </a:rPr>
              <a:t>When will be ready</a:t>
            </a:r>
          </a:p>
          <a:p>
            <a:pPr marL="860425" lvl="1" indent="-455613">
              <a:lnSpc>
                <a:spcPct val="80000"/>
              </a:lnSpc>
              <a:spcBef>
                <a:spcPct val="20000"/>
              </a:spcBef>
              <a:buClr>
                <a:schemeClr val="tx2"/>
              </a:buClr>
              <a:buSzPct val="115000"/>
              <a:buBlip>
                <a:blip r:embed="rId8"/>
              </a:buBlip>
            </a:pPr>
            <a:r>
              <a:rPr lang="en-US" dirty="0">
                <a:solidFill>
                  <a:schemeClr val="bg1"/>
                </a:solidFill>
              </a:rPr>
              <a:t>Beta 1 – April 28</a:t>
            </a:r>
          </a:p>
          <a:p>
            <a:pPr marL="860425" lvl="1" indent="-455613">
              <a:lnSpc>
                <a:spcPct val="80000"/>
              </a:lnSpc>
              <a:spcBef>
                <a:spcPct val="20000"/>
              </a:spcBef>
              <a:buClr>
                <a:schemeClr val="tx2"/>
              </a:buClr>
              <a:buSzPct val="115000"/>
              <a:buBlip>
                <a:blip r:embed="rId8"/>
              </a:buBlip>
            </a:pPr>
            <a:r>
              <a:rPr lang="en-US" dirty="0">
                <a:solidFill>
                  <a:schemeClr val="bg1"/>
                </a:solidFill>
              </a:rPr>
              <a:t>Public Beta</a:t>
            </a:r>
          </a:p>
          <a:p>
            <a:pPr marL="860425" lvl="1" indent="-455613">
              <a:lnSpc>
                <a:spcPct val="80000"/>
              </a:lnSpc>
              <a:spcBef>
                <a:spcPct val="20000"/>
              </a:spcBef>
              <a:buClr>
                <a:schemeClr val="tx2"/>
              </a:buClr>
              <a:buSzPct val="115000"/>
              <a:buBlip>
                <a:blip r:embed="rId8"/>
              </a:buBlip>
            </a:pPr>
            <a:r>
              <a:rPr lang="en-US" dirty="0">
                <a:solidFill>
                  <a:schemeClr val="bg1"/>
                </a:solidFill>
              </a:rPr>
              <a:t>Coupled with a TAP</a:t>
            </a:r>
          </a:p>
        </p:txBody>
      </p:sp>
      <p:grpSp>
        <p:nvGrpSpPr>
          <p:cNvPr id="2" name="Group 9"/>
          <p:cNvGrpSpPr>
            <a:grpSpLocks/>
          </p:cNvGrpSpPr>
          <p:nvPr/>
        </p:nvGrpSpPr>
        <p:grpSpPr bwMode="auto">
          <a:xfrm>
            <a:off x="576263" y="1339850"/>
            <a:ext cx="2165350" cy="1177925"/>
            <a:chOff x="515" y="605"/>
            <a:chExt cx="1364" cy="742"/>
          </a:xfrm>
        </p:grpSpPr>
        <p:pic>
          <p:nvPicPr>
            <p:cNvPr id="559114" name="Picture 10" descr="green-road-sign-horizontal"/>
            <p:cNvPicPr>
              <a:picLocks noChangeAspect="1" noChangeArrowheads="1"/>
            </p:cNvPicPr>
            <p:nvPr/>
          </p:nvPicPr>
          <p:blipFill>
            <a:blip r:embed="rId9"/>
            <a:srcRect/>
            <a:stretch>
              <a:fillRect/>
            </a:stretch>
          </p:blipFill>
          <p:spPr bwMode="auto">
            <a:xfrm>
              <a:off x="515" y="605"/>
              <a:ext cx="1364" cy="742"/>
            </a:xfrm>
            <a:prstGeom prst="rect">
              <a:avLst/>
            </a:prstGeom>
            <a:noFill/>
          </p:spPr>
        </p:pic>
        <p:sp>
          <p:nvSpPr>
            <p:cNvPr id="559115" name="Text Box 11"/>
            <p:cNvSpPr txBox="1">
              <a:spLocks noChangeArrowheads="1"/>
            </p:cNvSpPr>
            <p:nvPr/>
          </p:nvSpPr>
          <p:spPr bwMode="auto">
            <a:xfrm>
              <a:off x="641" y="657"/>
              <a:ext cx="968" cy="368"/>
            </a:xfrm>
            <a:prstGeom prst="rect">
              <a:avLst/>
            </a:prstGeom>
            <a:noFill/>
            <a:ln w="12700" algn="ctr">
              <a:noFill/>
              <a:miter lim="800000"/>
              <a:headEnd/>
              <a:tailEnd/>
            </a:ln>
            <a:effectLst/>
          </p:spPr>
          <p:txBody>
            <a:bodyPr vert="horz" wrap="square" lIns="91440" tIns="45720" rIns="91440" bIns="45720" numCol="1" anchor="t" anchorCtr="0" compatLnSpc="1">
              <a:prstTxWarp prst="textNoShape">
                <a:avLst/>
              </a:prstTxWarp>
              <a:spAutoFit/>
            </a:bodyPr>
            <a:lstStyle/>
            <a:p>
              <a:pPr algn="ctr" eaLnBrk="0" hangingPunct="0">
                <a:spcBef>
                  <a:spcPct val="50000"/>
                </a:spcBef>
              </a:pPr>
              <a:r>
                <a:rPr lang="en-US" sz="3200" dirty="0">
                  <a:solidFill>
                    <a:schemeClr val="bg1"/>
                  </a:solidFill>
                </a:rPr>
                <a:t>Beta </a:t>
              </a:r>
              <a:r>
                <a:rPr lang="en-US" sz="3200" dirty="0" smtClean="0">
                  <a:solidFill>
                    <a:schemeClr val="bg1"/>
                  </a:solidFill>
                </a:rPr>
                <a:t>1</a:t>
              </a:r>
              <a:endParaRPr lang="en-US" sz="3200" dirty="0">
                <a:solidFill>
                  <a:schemeClr val="bg1"/>
                </a:solidFill>
              </a:endParaRPr>
            </a:p>
          </p:txBody>
        </p:sp>
      </p:grpSp>
      <p:sp>
        <p:nvSpPr>
          <p:cNvPr id="559116" name="Rectangle 12"/>
          <p:cNvSpPr>
            <a:spLocks noChangeArrowheads="1"/>
          </p:cNvSpPr>
          <p:nvPr/>
        </p:nvSpPr>
        <p:spPr bwMode="auto">
          <a:xfrm>
            <a:off x="4867275" y="2524125"/>
            <a:ext cx="3875088" cy="3221038"/>
          </a:xfrm>
          <a:prstGeom prst="rect">
            <a:avLst/>
          </a:prstGeom>
          <a:noFill/>
          <a:ln w="9525" algn="ctr">
            <a:noFill/>
            <a:miter lim="800000"/>
            <a:headEnd/>
            <a:tailEnd/>
          </a:ln>
          <a:effectLst/>
        </p:spPr>
        <p:txBody>
          <a:bodyPr vert="horz" wrap="square" lIns="45720" tIns="45720" rIns="45720" bIns="45720" numCol="1" anchor="ctr" anchorCtr="0" compatLnSpc="1">
            <a:prstTxWarp prst="textNoShape">
              <a:avLst/>
            </a:prstTxWarp>
            <a:spAutoFit/>
          </a:bodyPr>
          <a:lstStyle/>
          <a:p>
            <a:pPr marL="288925" indent="-288925">
              <a:lnSpc>
                <a:spcPct val="80000"/>
              </a:lnSpc>
              <a:spcBef>
                <a:spcPct val="20000"/>
              </a:spcBef>
              <a:buClr>
                <a:schemeClr val="tx2"/>
              </a:buClr>
              <a:buSzPct val="115000"/>
              <a:buBlip>
                <a:blip r:embed="rId8"/>
              </a:buBlip>
            </a:pPr>
            <a:r>
              <a:rPr lang="en-US" dirty="0">
                <a:solidFill>
                  <a:schemeClr val="bg1"/>
                </a:solidFill>
              </a:rPr>
              <a:t>New Features</a:t>
            </a:r>
          </a:p>
          <a:p>
            <a:pPr marL="860425" lvl="1" indent="-455613">
              <a:lnSpc>
                <a:spcPct val="80000"/>
              </a:lnSpc>
              <a:spcBef>
                <a:spcPct val="20000"/>
              </a:spcBef>
              <a:buClr>
                <a:schemeClr val="tx2"/>
              </a:buClr>
              <a:buSzPct val="115000"/>
              <a:buBlip>
                <a:blip r:embed="rId8"/>
              </a:buBlip>
            </a:pPr>
            <a:r>
              <a:rPr lang="en-US" dirty="0">
                <a:solidFill>
                  <a:schemeClr val="bg1"/>
                </a:solidFill>
              </a:rPr>
              <a:t>AMDV support</a:t>
            </a:r>
          </a:p>
          <a:p>
            <a:pPr marL="860425" lvl="1" indent="-455613">
              <a:lnSpc>
                <a:spcPct val="80000"/>
              </a:lnSpc>
              <a:spcBef>
                <a:spcPct val="20000"/>
              </a:spcBef>
              <a:buClr>
                <a:schemeClr val="tx2"/>
              </a:buClr>
              <a:buSzPct val="115000"/>
              <a:buBlip>
                <a:blip r:embed="rId8"/>
              </a:buBlip>
            </a:pPr>
            <a:r>
              <a:rPr lang="en-US" dirty="0">
                <a:solidFill>
                  <a:schemeClr val="bg1"/>
                </a:solidFill>
              </a:rPr>
              <a:t>VSS support</a:t>
            </a:r>
          </a:p>
          <a:p>
            <a:pPr marL="860425" lvl="1" indent="-455613">
              <a:lnSpc>
                <a:spcPct val="80000"/>
              </a:lnSpc>
              <a:spcBef>
                <a:spcPct val="20000"/>
              </a:spcBef>
              <a:buClr>
                <a:schemeClr val="tx2"/>
              </a:buClr>
              <a:buSzPct val="115000"/>
              <a:buBlip>
                <a:blip r:embed="rId8"/>
              </a:buBlip>
            </a:pPr>
            <a:r>
              <a:rPr lang="en-US" dirty="0">
                <a:solidFill>
                  <a:schemeClr val="bg1"/>
                </a:solidFill>
              </a:rPr>
              <a:t>VHD Mounting on host</a:t>
            </a:r>
          </a:p>
          <a:p>
            <a:pPr marL="288925" indent="-288925">
              <a:lnSpc>
                <a:spcPct val="80000"/>
              </a:lnSpc>
              <a:spcBef>
                <a:spcPct val="20000"/>
              </a:spcBef>
              <a:buClr>
                <a:schemeClr val="tx2"/>
              </a:buClr>
              <a:buSzPct val="115000"/>
              <a:buBlip>
                <a:blip r:embed="rId8"/>
              </a:buBlip>
            </a:pPr>
            <a:r>
              <a:rPr lang="en-US" dirty="0">
                <a:solidFill>
                  <a:schemeClr val="bg1"/>
                </a:solidFill>
              </a:rPr>
              <a:t>What does it provide?</a:t>
            </a:r>
          </a:p>
          <a:p>
            <a:pPr marL="860425" lvl="1" indent="-455613">
              <a:lnSpc>
                <a:spcPct val="80000"/>
              </a:lnSpc>
              <a:spcBef>
                <a:spcPct val="20000"/>
              </a:spcBef>
              <a:buClr>
                <a:schemeClr val="tx2"/>
              </a:buClr>
              <a:buSzPct val="115000"/>
              <a:buBlip>
                <a:blip r:embed="rId8"/>
              </a:buBlip>
            </a:pPr>
            <a:r>
              <a:rPr lang="en-US" dirty="0">
                <a:solidFill>
                  <a:schemeClr val="bg1"/>
                </a:solidFill>
              </a:rPr>
              <a:t>All Beta 1 features – now also on AMD platform</a:t>
            </a:r>
          </a:p>
          <a:p>
            <a:pPr marL="860425" lvl="1" indent="-455613">
              <a:lnSpc>
                <a:spcPct val="80000"/>
              </a:lnSpc>
              <a:spcBef>
                <a:spcPct val="20000"/>
              </a:spcBef>
              <a:buClr>
                <a:schemeClr val="tx2"/>
              </a:buClr>
              <a:buSzPct val="115000"/>
              <a:buBlip>
                <a:blip r:embed="rId8"/>
              </a:buBlip>
            </a:pPr>
            <a:r>
              <a:rPr lang="en-US" dirty="0">
                <a:solidFill>
                  <a:schemeClr val="bg1"/>
                </a:solidFill>
              </a:rPr>
              <a:t>Improved Backup and DR scenarios</a:t>
            </a:r>
          </a:p>
          <a:p>
            <a:pPr marL="288925" indent="-288925">
              <a:lnSpc>
                <a:spcPct val="80000"/>
              </a:lnSpc>
              <a:spcBef>
                <a:spcPct val="20000"/>
              </a:spcBef>
              <a:buClr>
                <a:schemeClr val="tx2"/>
              </a:buClr>
              <a:buSzPct val="115000"/>
              <a:buBlip>
                <a:blip r:embed="rId8"/>
              </a:buBlip>
            </a:pPr>
            <a:r>
              <a:rPr lang="en-US" dirty="0">
                <a:solidFill>
                  <a:schemeClr val="bg1"/>
                </a:solidFill>
              </a:rPr>
              <a:t>When will be ready</a:t>
            </a:r>
          </a:p>
          <a:p>
            <a:pPr marL="860425" lvl="1" indent="-455613">
              <a:lnSpc>
                <a:spcPct val="80000"/>
              </a:lnSpc>
              <a:spcBef>
                <a:spcPct val="20000"/>
              </a:spcBef>
              <a:buClr>
                <a:schemeClr val="tx2"/>
              </a:buClr>
              <a:buSzPct val="115000"/>
              <a:buBlip>
                <a:blip r:embed="rId8"/>
              </a:buBlip>
            </a:pPr>
            <a:r>
              <a:rPr lang="en-US" dirty="0">
                <a:solidFill>
                  <a:schemeClr val="bg1"/>
                </a:solidFill>
              </a:rPr>
              <a:t>Beta 2 – September</a:t>
            </a:r>
          </a:p>
          <a:p>
            <a:pPr marL="860425" lvl="1" indent="-455613">
              <a:lnSpc>
                <a:spcPct val="80000"/>
              </a:lnSpc>
              <a:spcBef>
                <a:spcPct val="20000"/>
              </a:spcBef>
              <a:buClr>
                <a:schemeClr val="tx2"/>
              </a:buClr>
              <a:buSzPct val="115000"/>
              <a:buBlip>
                <a:blip r:embed="rId8"/>
              </a:buBlip>
            </a:pPr>
            <a:r>
              <a:rPr lang="en-US" dirty="0">
                <a:solidFill>
                  <a:schemeClr val="bg1"/>
                </a:solidFill>
              </a:rPr>
              <a:t>Public Beta</a:t>
            </a:r>
          </a:p>
        </p:txBody>
      </p:sp>
      <p:pic>
        <p:nvPicPr>
          <p:cNvPr id="559117" name="Picture 13" descr="green-road-sign-horizontal"/>
          <p:cNvPicPr>
            <a:picLocks noChangeAspect="1" noChangeArrowheads="1"/>
          </p:cNvPicPr>
          <p:nvPr/>
        </p:nvPicPr>
        <p:blipFill>
          <a:blip r:embed="rId9"/>
          <a:srcRect/>
          <a:stretch>
            <a:fillRect/>
          </a:stretch>
        </p:blipFill>
        <p:spPr bwMode="auto">
          <a:xfrm>
            <a:off x="4629150" y="1379538"/>
            <a:ext cx="2235200" cy="1177925"/>
          </a:xfrm>
          <a:prstGeom prst="rect">
            <a:avLst/>
          </a:prstGeom>
          <a:noFill/>
        </p:spPr>
      </p:pic>
      <p:sp>
        <p:nvSpPr>
          <p:cNvPr id="559118" name="Text Box 14"/>
          <p:cNvSpPr txBox="1">
            <a:spLocks noChangeArrowheads="1"/>
          </p:cNvSpPr>
          <p:nvPr/>
        </p:nvSpPr>
        <p:spPr bwMode="auto">
          <a:xfrm>
            <a:off x="4921250" y="1482408"/>
            <a:ext cx="1536700" cy="907941"/>
          </a:xfrm>
          <a:prstGeom prst="rect">
            <a:avLst/>
          </a:prstGeom>
          <a:noFill/>
          <a:ln w="12700" algn="ctr">
            <a:noFill/>
            <a:miter lim="800000"/>
            <a:headEnd/>
            <a:tailEnd/>
          </a:ln>
          <a:effectLst/>
        </p:spPr>
        <p:txBody>
          <a:bodyPr vert="horz" wrap="square" lIns="91440" tIns="45720" rIns="91440" bIns="45720" numCol="1" anchor="t" anchorCtr="0" compatLnSpc="1">
            <a:prstTxWarp prst="textNoShape">
              <a:avLst/>
            </a:prstTxWarp>
            <a:spAutoFit/>
          </a:bodyPr>
          <a:lstStyle/>
          <a:p>
            <a:pPr algn="ctr" eaLnBrk="0" hangingPunct="0">
              <a:spcBef>
                <a:spcPct val="50000"/>
              </a:spcBef>
            </a:pPr>
            <a:r>
              <a:rPr lang="en-US" sz="3200" dirty="0">
                <a:solidFill>
                  <a:schemeClr val="bg1"/>
                </a:solidFill>
              </a:rPr>
              <a:t>Beta </a:t>
            </a:r>
            <a:r>
              <a:rPr lang="en-US" sz="3200" dirty="0" smtClean="0">
                <a:solidFill>
                  <a:schemeClr val="bg1"/>
                </a:solidFill>
              </a:rPr>
              <a:t>2</a:t>
            </a:r>
          </a:p>
          <a:p>
            <a:pPr algn="ctr" eaLnBrk="0" hangingPunct="0">
              <a:spcBef>
                <a:spcPct val="50000"/>
              </a:spcBef>
            </a:pPr>
            <a:r>
              <a:rPr lang="en-US" sz="1400" dirty="0" smtClean="0">
                <a:solidFill>
                  <a:schemeClr val="bg1"/>
                </a:solidFill>
                <a:effectLst>
                  <a:outerShdw blurRad="38100" dist="38100" dir="2700000" algn="tl">
                    <a:srgbClr val="000000"/>
                  </a:outerShdw>
                </a:effectLst>
              </a:rPr>
              <a:t>Available today</a:t>
            </a:r>
          </a:p>
        </p:txBody>
      </p:sp>
    </p:spTree>
  </p:cSld>
  <p:clrMapOvr>
    <a:masterClrMapping/>
  </p:clrMapOvr>
  <p:transition advTm="20932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p:txBody>
          <a:bodyPr/>
          <a:lstStyle/>
          <a:p>
            <a:r>
              <a:rPr lang="en-US" sz="4000" b="0" dirty="0"/>
              <a:t>Windows Server Virtualization Scenarios</a:t>
            </a:r>
          </a:p>
        </p:txBody>
      </p:sp>
      <p:pic>
        <p:nvPicPr>
          <p:cNvPr id="573443" name="Picture 3" descr="gray-disc"/>
          <p:cNvPicPr>
            <a:picLocks noChangeAspect="1" noChangeArrowheads="1"/>
          </p:cNvPicPr>
          <p:nvPr/>
        </p:nvPicPr>
        <p:blipFill>
          <a:blip r:embed="rId4"/>
          <a:srcRect/>
          <a:stretch>
            <a:fillRect/>
          </a:stretch>
        </p:blipFill>
        <p:spPr bwMode="auto">
          <a:xfrm>
            <a:off x="5335588" y="4375150"/>
            <a:ext cx="3432175" cy="1797050"/>
          </a:xfrm>
          <a:prstGeom prst="rect">
            <a:avLst/>
          </a:prstGeom>
          <a:noFill/>
          <a:ln w="9525" algn="ctr">
            <a:noFill/>
            <a:miter lim="800000"/>
            <a:headEnd/>
            <a:tailEnd/>
          </a:ln>
          <a:effectLst/>
        </p:spPr>
      </p:pic>
      <p:grpSp>
        <p:nvGrpSpPr>
          <p:cNvPr id="2" name="Group 4"/>
          <p:cNvGrpSpPr>
            <a:grpSpLocks/>
          </p:cNvGrpSpPr>
          <p:nvPr/>
        </p:nvGrpSpPr>
        <p:grpSpPr bwMode="ltGray">
          <a:xfrm>
            <a:off x="7272338" y="3995738"/>
            <a:ext cx="1108075" cy="1265237"/>
            <a:chOff x="2085" y="1465"/>
            <a:chExt cx="894" cy="1087"/>
          </a:xfrm>
        </p:grpSpPr>
        <p:pic>
          <p:nvPicPr>
            <p:cNvPr id="573445" name="Picture 5" descr="blue 3d disc with glow"/>
            <p:cNvPicPr>
              <a:picLocks noChangeAspect="1" noChangeArrowheads="1"/>
            </p:cNvPicPr>
            <p:nvPr/>
          </p:nvPicPr>
          <p:blipFill>
            <a:blip r:embed="rId5"/>
            <a:srcRect/>
            <a:stretch>
              <a:fillRect/>
            </a:stretch>
          </p:blipFill>
          <p:spPr bwMode="ltGray">
            <a:xfrm>
              <a:off x="2085" y="1962"/>
              <a:ext cx="894" cy="590"/>
            </a:xfrm>
            <a:prstGeom prst="rect">
              <a:avLst/>
            </a:prstGeom>
            <a:noFill/>
            <a:ln w="9525" algn="ctr">
              <a:noFill/>
              <a:miter lim="800000"/>
              <a:headEnd/>
              <a:tailEnd/>
            </a:ln>
            <a:effectLst/>
          </p:spPr>
        </p:pic>
        <p:pic>
          <p:nvPicPr>
            <p:cNvPr id="573446" name="Picture 6" descr="Host Integration Server (HIS) sm"/>
            <p:cNvPicPr>
              <a:picLocks noChangeAspect="1" noChangeArrowheads="1"/>
            </p:cNvPicPr>
            <p:nvPr/>
          </p:nvPicPr>
          <p:blipFill>
            <a:blip r:embed="rId6"/>
            <a:srcRect/>
            <a:stretch>
              <a:fillRect/>
            </a:stretch>
          </p:blipFill>
          <p:spPr bwMode="ltGray">
            <a:xfrm>
              <a:off x="2246" y="1465"/>
              <a:ext cx="625" cy="964"/>
            </a:xfrm>
            <a:prstGeom prst="rect">
              <a:avLst/>
            </a:prstGeom>
            <a:noFill/>
          </p:spPr>
        </p:pic>
      </p:grpSp>
      <p:sp>
        <p:nvSpPr>
          <p:cNvPr id="573447" name="Text Box 7"/>
          <p:cNvSpPr txBox="1">
            <a:spLocks noChangeArrowheads="1"/>
          </p:cNvSpPr>
          <p:nvPr/>
        </p:nvSpPr>
        <p:spPr bwMode="auto">
          <a:xfrm>
            <a:off x="1085850" y="5108258"/>
            <a:ext cx="2209800" cy="830997"/>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spAutoFit/>
          </a:bodyPr>
          <a:lstStyle/>
          <a:p>
            <a:pPr algn="ctr"/>
            <a:r>
              <a:rPr lang="en-US" sz="2400" dirty="0">
                <a:solidFill>
                  <a:schemeClr val="bg1"/>
                </a:solidFill>
                <a:latin typeface="Segoe" pitchFamily="34" charset="0"/>
                <a:cs typeface="Arial" charset="0"/>
              </a:rPr>
              <a:t>Test and Development</a:t>
            </a:r>
          </a:p>
        </p:txBody>
      </p:sp>
      <p:grpSp>
        <p:nvGrpSpPr>
          <p:cNvPr id="3" name="Group 8"/>
          <p:cNvGrpSpPr>
            <a:grpSpLocks noChangeAspect="1"/>
          </p:cNvGrpSpPr>
          <p:nvPr/>
        </p:nvGrpSpPr>
        <p:grpSpPr bwMode="ltGray">
          <a:xfrm>
            <a:off x="1173163" y="3783013"/>
            <a:ext cx="2087562" cy="1554162"/>
            <a:chOff x="318" y="2104"/>
            <a:chExt cx="1284" cy="956"/>
          </a:xfrm>
        </p:grpSpPr>
        <p:pic>
          <p:nvPicPr>
            <p:cNvPr id="573449" name="Picture 9" descr="blue 3d disc with glow"/>
            <p:cNvPicPr>
              <a:picLocks noChangeAspect="1" noChangeArrowheads="1"/>
            </p:cNvPicPr>
            <p:nvPr/>
          </p:nvPicPr>
          <p:blipFill>
            <a:blip r:embed="rId5"/>
            <a:srcRect/>
            <a:stretch>
              <a:fillRect/>
            </a:stretch>
          </p:blipFill>
          <p:spPr bwMode="ltGray">
            <a:xfrm>
              <a:off x="318" y="2268"/>
              <a:ext cx="1284" cy="792"/>
            </a:xfrm>
            <a:prstGeom prst="rect">
              <a:avLst/>
            </a:prstGeom>
            <a:noFill/>
          </p:spPr>
        </p:pic>
        <p:pic>
          <p:nvPicPr>
            <p:cNvPr id="573450" name="Picture 10" descr="Red User sm"/>
            <p:cNvPicPr>
              <a:picLocks noChangeAspect="1" noChangeArrowheads="1"/>
            </p:cNvPicPr>
            <p:nvPr/>
          </p:nvPicPr>
          <p:blipFill>
            <a:blip r:embed="rId7"/>
            <a:srcRect/>
            <a:stretch>
              <a:fillRect/>
            </a:stretch>
          </p:blipFill>
          <p:spPr bwMode="ltGray">
            <a:xfrm>
              <a:off x="367" y="2301"/>
              <a:ext cx="324" cy="435"/>
            </a:xfrm>
            <a:prstGeom prst="rect">
              <a:avLst/>
            </a:prstGeom>
            <a:noFill/>
          </p:spPr>
        </p:pic>
        <p:pic>
          <p:nvPicPr>
            <p:cNvPr id="573451" name="Picture 11" descr="Yellow User sm"/>
            <p:cNvPicPr>
              <a:picLocks noChangeAspect="1" noChangeArrowheads="1"/>
            </p:cNvPicPr>
            <p:nvPr/>
          </p:nvPicPr>
          <p:blipFill>
            <a:blip r:embed="rId8"/>
            <a:srcRect/>
            <a:stretch>
              <a:fillRect/>
            </a:stretch>
          </p:blipFill>
          <p:spPr bwMode="ltGray">
            <a:xfrm>
              <a:off x="1151" y="2292"/>
              <a:ext cx="312" cy="418"/>
            </a:xfrm>
            <a:prstGeom prst="rect">
              <a:avLst/>
            </a:prstGeom>
            <a:noFill/>
          </p:spPr>
        </p:pic>
        <p:pic>
          <p:nvPicPr>
            <p:cNvPr id="573452" name="Picture 12" descr="XML Web Service sm"/>
            <p:cNvPicPr>
              <a:picLocks noChangeAspect="1" noChangeArrowheads="1"/>
            </p:cNvPicPr>
            <p:nvPr/>
          </p:nvPicPr>
          <p:blipFill>
            <a:blip r:embed="rId9"/>
            <a:srcRect/>
            <a:stretch>
              <a:fillRect/>
            </a:stretch>
          </p:blipFill>
          <p:spPr bwMode="ltGray">
            <a:xfrm>
              <a:off x="664" y="2104"/>
              <a:ext cx="584" cy="698"/>
            </a:xfrm>
            <a:prstGeom prst="rect">
              <a:avLst/>
            </a:prstGeom>
            <a:noFill/>
          </p:spPr>
        </p:pic>
      </p:grpSp>
      <p:pic>
        <p:nvPicPr>
          <p:cNvPr id="573453" name="Picture 13" descr="gray-disc"/>
          <p:cNvPicPr>
            <a:picLocks noChangeAspect="1" noChangeArrowheads="1"/>
          </p:cNvPicPr>
          <p:nvPr/>
        </p:nvPicPr>
        <p:blipFill>
          <a:blip r:embed="rId4"/>
          <a:srcRect/>
          <a:stretch>
            <a:fillRect/>
          </a:stretch>
        </p:blipFill>
        <p:spPr bwMode="ltGray">
          <a:xfrm>
            <a:off x="4603750" y="2128838"/>
            <a:ext cx="3432175" cy="1797050"/>
          </a:xfrm>
          <a:prstGeom prst="rect">
            <a:avLst/>
          </a:prstGeom>
          <a:noFill/>
          <a:ln w="9525" algn="ctr">
            <a:noFill/>
            <a:miter lim="800000"/>
            <a:headEnd/>
            <a:tailEnd/>
          </a:ln>
          <a:effectLst/>
        </p:spPr>
      </p:pic>
      <p:grpSp>
        <p:nvGrpSpPr>
          <p:cNvPr id="4" name="Group 14"/>
          <p:cNvGrpSpPr>
            <a:grpSpLocks/>
          </p:cNvGrpSpPr>
          <p:nvPr/>
        </p:nvGrpSpPr>
        <p:grpSpPr bwMode="auto">
          <a:xfrm>
            <a:off x="6524625" y="1749425"/>
            <a:ext cx="1108075" cy="1265238"/>
            <a:chOff x="2085" y="1465"/>
            <a:chExt cx="894" cy="1087"/>
          </a:xfrm>
        </p:grpSpPr>
        <p:pic>
          <p:nvPicPr>
            <p:cNvPr id="573455" name="Picture 15" descr="blue 3d disc with glow"/>
            <p:cNvPicPr>
              <a:picLocks noChangeAspect="1" noChangeArrowheads="1"/>
            </p:cNvPicPr>
            <p:nvPr/>
          </p:nvPicPr>
          <p:blipFill>
            <a:blip r:embed="rId5"/>
            <a:srcRect/>
            <a:stretch>
              <a:fillRect/>
            </a:stretch>
          </p:blipFill>
          <p:spPr bwMode="auto">
            <a:xfrm>
              <a:off x="2085" y="1962"/>
              <a:ext cx="894" cy="590"/>
            </a:xfrm>
            <a:prstGeom prst="rect">
              <a:avLst/>
            </a:prstGeom>
            <a:noFill/>
            <a:ln w="9525" algn="ctr">
              <a:noFill/>
              <a:miter lim="800000"/>
              <a:headEnd/>
              <a:tailEnd/>
            </a:ln>
            <a:effectLst/>
          </p:spPr>
        </p:pic>
        <p:pic>
          <p:nvPicPr>
            <p:cNvPr id="573456" name="Picture 16" descr="Host Integration Server (HIS) sm"/>
            <p:cNvPicPr>
              <a:picLocks noChangeAspect="1" noChangeArrowheads="1"/>
            </p:cNvPicPr>
            <p:nvPr/>
          </p:nvPicPr>
          <p:blipFill>
            <a:blip r:embed="rId6"/>
            <a:srcRect/>
            <a:stretch>
              <a:fillRect/>
            </a:stretch>
          </p:blipFill>
          <p:spPr bwMode="auto">
            <a:xfrm>
              <a:off x="2246" y="1465"/>
              <a:ext cx="625" cy="964"/>
            </a:xfrm>
            <a:prstGeom prst="rect">
              <a:avLst/>
            </a:prstGeom>
            <a:noFill/>
          </p:spPr>
        </p:pic>
      </p:grpSp>
      <p:pic>
        <p:nvPicPr>
          <p:cNvPr id="573457" name="Picture 17" descr="sm yellow straight down arrow"/>
          <p:cNvPicPr>
            <a:picLocks noChangeAspect="1" noChangeArrowheads="1"/>
          </p:cNvPicPr>
          <p:nvPr/>
        </p:nvPicPr>
        <p:blipFill>
          <a:blip r:embed="rId10">
            <a:lum bright="36000"/>
          </a:blip>
          <a:srcRect/>
          <a:stretch>
            <a:fillRect/>
          </a:stretch>
        </p:blipFill>
        <p:spPr bwMode="ltGray">
          <a:xfrm>
            <a:off x="5786438" y="2058988"/>
            <a:ext cx="992187" cy="719137"/>
          </a:xfrm>
          <a:prstGeom prst="rect">
            <a:avLst/>
          </a:prstGeom>
          <a:noFill/>
          <a:ln w="9525" algn="ctr">
            <a:noFill/>
            <a:miter lim="800000"/>
            <a:headEnd/>
            <a:tailEnd/>
          </a:ln>
          <a:effectLst/>
        </p:spPr>
      </p:pic>
      <p:sp>
        <p:nvSpPr>
          <p:cNvPr id="573458" name="Text Box 18"/>
          <p:cNvSpPr txBox="1">
            <a:spLocks noChangeArrowheads="1"/>
          </p:cNvSpPr>
          <p:nvPr/>
        </p:nvSpPr>
        <p:spPr bwMode="auto">
          <a:xfrm>
            <a:off x="4784725" y="1122363"/>
            <a:ext cx="3232150" cy="830997"/>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spAutoFit/>
          </a:bodyPr>
          <a:lstStyle/>
          <a:p>
            <a:r>
              <a:rPr lang="en-US" sz="2400" dirty="0">
                <a:solidFill>
                  <a:schemeClr val="bg1"/>
                </a:solidFill>
                <a:latin typeface="Segoe" pitchFamily="34" charset="0"/>
                <a:cs typeface="Arial" charset="0"/>
              </a:rPr>
              <a:t>Business Continuity Management</a:t>
            </a:r>
          </a:p>
        </p:txBody>
      </p:sp>
      <p:pic>
        <p:nvPicPr>
          <p:cNvPr id="573459" name="Picture 19" descr="sm yellow straight down arrow"/>
          <p:cNvPicPr>
            <a:picLocks noChangeAspect="1" noChangeArrowheads="1"/>
          </p:cNvPicPr>
          <p:nvPr/>
        </p:nvPicPr>
        <p:blipFill>
          <a:blip r:embed="rId10">
            <a:lum bright="36000"/>
          </a:blip>
          <a:srcRect/>
          <a:stretch>
            <a:fillRect/>
          </a:stretch>
        </p:blipFill>
        <p:spPr bwMode="ltGray">
          <a:xfrm>
            <a:off x="6527800" y="4270375"/>
            <a:ext cx="992188" cy="719138"/>
          </a:xfrm>
          <a:prstGeom prst="rect">
            <a:avLst/>
          </a:prstGeom>
          <a:noFill/>
          <a:ln w="9525" algn="ctr">
            <a:noFill/>
            <a:miter lim="800000"/>
            <a:headEnd/>
            <a:tailEnd/>
          </a:ln>
          <a:effectLst/>
        </p:spPr>
      </p:pic>
      <p:grpSp>
        <p:nvGrpSpPr>
          <p:cNvPr id="5" name="Group 20"/>
          <p:cNvGrpSpPr>
            <a:grpSpLocks/>
          </p:cNvGrpSpPr>
          <p:nvPr/>
        </p:nvGrpSpPr>
        <p:grpSpPr bwMode="ltGray">
          <a:xfrm>
            <a:off x="5089525" y="2074863"/>
            <a:ext cx="1352550" cy="1141412"/>
            <a:chOff x="863" y="1699"/>
            <a:chExt cx="1091" cy="981"/>
          </a:xfrm>
        </p:grpSpPr>
        <p:grpSp>
          <p:nvGrpSpPr>
            <p:cNvPr id="6" name="Group 21"/>
            <p:cNvGrpSpPr>
              <a:grpSpLocks/>
            </p:cNvGrpSpPr>
            <p:nvPr/>
          </p:nvGrpSpPr>
          <p:grpSpPr bwMode="ltGray">
            <a:xfrm>
              <a:off x="863" y="1699"/>
              <a:ext cx="489" cy="541"/>
              <a:chOff x="543" y="1479"/>
              <a:chExt cx="489" cy="541"/>
            </a:xfrm>
          </p:grpSpPr>
          <p:pic>
            <p:nvPicPr>
              <p:cNvPr id="573462" name="Picture 22" descr="blue 3d disc with glow"/>
              <p:cNvPicPr>
                <a:picLocks noChangeAspect="1" noChangeArrowheads="1"/>
              </p:cNvPicPr>
              <p:nvPr/>
            </p:nvPicPr>
            <p:blipFill>
              <a:blip r:embed="rId11" cstate="print"/>
              <a:srcRect/>
              <a:stretch>
                <a:fillRect/>
              </a:stretch>
            </p:blipFill>
            <p:spPr bwMode="ltGray">
              <a:xfrm>
                <a:off x="543" y="1686"/>
                <a:ext cx="489" cy="334"/>
              </a:xfrm>
              <a:prstGeom prst="rect">
                <a:avLst/>
              </a:prstGeom>
              <a:noFill/>
              <a:ln w="9525" algn="ctr">
                <a:noFill/>
                <a:miter lim="800000"/>
                <a:headEnd/>
                <a:tailEnd/>
              </a:ln>
              <a:effectLst/>
            </p:spPr>
          </p:pic>
          <p:pic>
            <p:nvPicPr>
              <p:cNvPr id="573463" name="Picture 23" descr="Server sm"/>
              <p:cNvPicPr>
                <a:picLocks noChangeAspect="1" noChangeArrowheads="1"/>
              </p:cNvPicPr>
              <p:nvPr/>
            </p:nvPicPr>
            <p:blipFill>
              <a:blip r:embed="rId12" cstate="print"/>
              <a:srcRect/>
              <a:stretch>
                <a:fillRect/>
              </a:stretch>
            </p:blipFill>
            <p:spPr bwMode="ltGray">
              <a:xfrm>
                <a:off x="648" y="1479"/>
                <a:ext cx="288" cy="449"/>
              </a:xfrm>
              <a:prstGeom prst="rect">
                <a:avLst/>
              </a:prstGeom>
              <a:noFill/>
              <a:ln w="9525" algn="ctr">
                <a:noFill/>
                <a:miter lim="800000"/>
                <a:headEnd/>
                <a:tailEnd/>
              </a:ln>
              <a:effectLst/>
            </p:spPr>
          </p:pic>
        </p:grpSp>
        <p:grpSp>
          <p:nvGrpSpPr>
            <p:cNvPr id="7" name="Group 24"/>
            <p:cNvGrpSpPr>
              <a:grpSpLocks/>
            </p:cNvGrpSpPr>
            <p:nvPr/>
          </p:nvGrpSpPr>
          <p:grpSpPr bwMode="ltGray">
            <a:xfrm>
              <a:off x="1300" y="1738"/>
              <a:ext cx="489" cy="542"/>
              <a:chOff x="1062" y="1473"/>
              <a:chExt cx="489" cy="542"/>
            </a:xfrm>
          </p:grpSpPr>
          <p:pic>
            <p:nvPicPr>
              <p:cNvPr id="573465" name="Picture 25" descr="blue 3d disc with glow"/>
              <p:cNvPicPr>
                <a:picLocks noChangeAspect="1" noChangeArrowheads="1"/>
              </p:cNvPicPr>
              <p:nvPr/>
            </p:nvPicPr>
            <p:blipFill>
              <a:blip r:embed="rId13" cstate="print"/>
              <a:srcRect/>
              <a:stretch>
                <a:fillRect/>
              </a:stretch>
            </p:blipFill>
            <p:spPr bwMode="ltGray">
              <a:xfrm>
                <a:off x="1062" y="1680"/>
                <a:ext cx="489" cy="335"/>
              </a:xfrm>
              <a:prstGeom prst="rect">
                <a:avLst/>
              </a:prstGeom>
              <a:noFill/>
              <a:ln w="9525" algn="ctr">
                <a:noFill/>
                <a:miter lim="800000"/>
                <a:headEnd/>
                <a:tailEnd/>
              </a:ln>
              <a:effectLst/>
            </p:spPr>
          </p:pic>
          <p:pic>
            <p:nvPicPr>
              <p:cNvPr id="573466" name="Picture 26" descr="Server sm"/>
              <p:cNvPicPr>
                <a:picLocks noChangeAspect="1" noChangeArrowheads="1"/>
              </p:cNvPicPr>
              <p:nvPr/>
            </p:nvPicPr>
            <p:blipFill>
              <a:blip r:embed="rId12" cstate="print"/>
              <a:srcRect/>
              <a:stretch>
                <a:fillRect/>
              </a:stretch>
            </p:blipFill>
            <p:spPr bwMode="ltGray">
              <a:xfrm>
                <a:off x="1177" y="1473"/>
                <a:ext cx="288" cy="450"/>
              </a:xfrm>
              <a:prstGeom prst="rect">
                <a:avLst/>
              </a:prstGeom>
              <a:noFill/>
              <a:ln w="9525" algn="ctr">
                <a:noFill/>
                <a:miter lim="800000"/>
                <a:headEnd/>
                <a:tailEnd/>
              </a:ln>
              <a:effectLst/>
            </p:spPr>
          </p:pic>
        </p:grpSp>
        <p:grpSp>
          <p:nvGrpSpPr>
            <p:cNvPr id="8" name="Group 27"/>
            <p:cNvGrpSpPr>
              <a:grpSpLocks/>
            </p:cNvGrpSpPr>
            <p:nvPr/>
          </p:nvGrpSpPr>
          <p:grpSpPr bwMode="ltGray">
            <a:xfrm>
              <a:off x="1465" y="2130"/>
              <a:ext cx="489" cy="550"/>
              <a:chOff x="1410" y="2075"/>
              <a:chExt cx="489" cy="550"/>
            </a:xfrm>
          </p:grpSpPr>
          <p:pic>
            <p:nvPicPr>
              <p:cNvPr id="573468" name="Picture 28" descr="blue 3d disc with glow"/>
              <p:cNvPicPr>
                <a:picLocks noChangeAspect="1" noChangeArrowheads="1"/>
              </p:cNvPicPr>
              <p:nvPr/>
            </p:nvPicPr>
            <p:blipFill>
              <a:blip r:embed="rId13" cstate="print"/>
              <a:srcRect/>
              <a:stretch>
                <a:fillRect/>
              </a:stretch>
            </p:blipFill>
            <p:spPr bwMode="ltGray">
              <a:xfrm>
                <a:off x="1410" y="2290"/>
                <a:ext cx="489" cy="335"/>
              </a:xfrm>
              <a:prstGeom prst="rect">
                <a:avLst/>
              </a:prstGeom>
              <a:noFill/>
              <a:ln w="9525" algn="ctr">
                <a:noFill/>
                <a:miter lim="800000"/>
                <a:headEnd/>
                <a:tailEnd/>
              </a:ln>
              <a:effectLst/>
            </p:spPr>
          </p:pic>
          <p:pic>
            <p:nvPicPr>
              <p:cNvPr id="573469" name="Picture 29" descr="Server sm"/>
              <p:cNvPicPr>
                <a:picLocks noChangeAspect="1" noChangeArrowheads="1"/>
              </p:cNvPicPr>
              <p:nvPr/>
            </p:nvPicPr>
            <p:blipFill>
              <a:blip r:embed="rId12" cstate="print"/>
              <a:srcRect/>
              <a:stretch>
                <a:fillRect/>
              </a:stretch>
            </p:blipFill>
            <p:spPr bwMode="ltGray">
              <a:xfrm>
                <a:off x="1515" y="2075"/>
                <a:ext cx="288" cy="449"/>
              </a:xfrm>
              <a:prstGeom prst="rect">
                <a:avLst/>
              </a:prstGeom>
              <a:noFill/>
              <a:ln w="9525" algn="ctr">
                <a:noFill/>
                <a:miter lim="800000"/>
                <a:headEnd/>
                <a:tailEnd/>
              </a:ln>
              <a:effectLst/>
            </p:spPr>
          </p:pic>
        </p:grpSp>
        <p:grpSp>
          <p:nvGrpSpPr>
            <p:cNvPr id="9" name="Group 30"/>
            <p:cNvGrpSpPr>
              <a:grpSpLocks/>
            </p:cNvGrpSpPr>
            <p:nvPr/>
          </p:nvGrpSpPr>
          <p:grpSpPr bwMode="ltGray">
            <a:xfrm>
              <a:off x="1009" y="2015"/>
              <a:ext cx="489" cy="551"/>
              <a:chOff x="935" y="2062"/>
              <a:chExt cx="489" cy="551"/>
            </a:xfrm>
          </p:grpSpPr>
          <p:pic>
            <p:nvPicPr>
              <p:cNvPr id="573471" name="Picture 31" descr="blue 3d disc with glow"/>
              <p:cNvPicPr>
                <a:picLocks noChangeAspect="1" noChangeArrowheads="1"/>
              </p:cNvPicPr>
              <p:nvPr/>
            </p:nvPicPr>
            <p:blipFill>
              <a:blip r:embed="rId13" cstate="print"/>
              <a:srcRect/>
              <a:stretch>
                <a:fillRect/>
              </a:stretch>
            </p:blipFill>
            <p:spPr bwMode="ltGray">
              <a:xfrm>
                <a:off x="935" y="2278"/>
                <a:ext cx="489" cy="335"/>
              </a:xfrm>
              <a:prstGeom prst="rect">
                <a:avLst/>
              </a:prstGeom>
              <a:noFill/>
              <a:ln w="9525" algn="ctr">
                <a:noFill/>
                <a:miter lim="800000"/>
                <a:headEnd/>
                <a:tailEnd/>
              </a:ln>
              <a:effectLst/>
            </p:spPr>
          </p:pic>
          <p:pic>
            <p:nvPicPr>
              <p:cNvPr id="573472" name="Picture 32" descr="Server sm"/>
              <p:cNvPicPr>
                <a:picLocks noChangeAspect="1" noChangeArrowheads="1"/>
              </p:cNvPicPr>
              <p:nvPr/>
            </p:nvPicPr>
            <p:blipFill>
              <a:blip r:embed="rId12" cstate="print"/>
              <a:srcRect/>
              <a:stretch>
                <a:fillRect/>
              </a:stretch>
            </p:blipFill>
            <p:spPr bwMode="ltGray">
              <a:xfrm>
                <a:off x="1040" y="2062"/>
                <a:ext cx="288" cy="450"/>
              </a:xfrm>
              <a:prstGeom prst="rect">
                <a:avLst/>
              </a:prstGeom>
              <a:noFill/>
              <a:ln w="9525" algn="ctr">
                <a:noFill/>
                <a:miter lim="800000"/>
                <a:headEnd/>
                <a:tailEnd/>
              </a:ln>
              <a:effectLst/>
            </p:spPr>
          </p:pic>
        </p:grpSp>
      </p:grpSp>
      <p:sp>
        <p:nvSpPr>
          <p:cNvPr id="573473" name="Text Box 33"/>
          <p:cNvSpPr txBox="1">
            <a:spLocks noChangeArrowheads="1"/>
          </p:cNvSpPr>
          <p:nvPr/>
        </p:nvSpPr>
        <p:spPr bwMode="auto">
          <a:xfrm>
            <a:off x="5727700" y="5624513"/>
            <a:ext cx="2947988" cy="457200"/>
          </a:xfrm>
          <a:prstGeom prst="rect">
            <a:avLst/>
          </a:prstGeom>
          <a:noFill/>
          <a:ln w="9525" algn="ctr">
            <a:noFill/>
            <a:miter lim="800000"/>
            <a:headEnd/>
            <a:tailEnd/>
          </a:ln>
          <a:effectLst/>
        </p:spPr>
        <p:txBody>
          <a:bodyPr vert="horz" wrap="none" lIns="91440" tIns="45720" rIns="91440" bIns="45720" numCol="1" anchor="t" anchorCtr="0" compatLnSpc="1">
            <a:prstTxWarp prst="textNoShape">
              <a:avLst/>
            </a:prstTxWarp>
            <a:spAutoFit/>
          </a:bodyPr>
          <a:lstStyle/>
          <a:p>
            <a:r>
              <a:rPr lang="en-US" sz="2400" dirty="0">
                <a:solidFill>
                  <a:schemeClr val="bg1"/>
                </a:solidFill>
                <a:latin typeface="Segoe" pitchFamily="34" charset="0"/>
                <a:cs typeface="Arial" charset="0"/>
              </a:rPr>
              <a:t>Dynamic Datacenter</a:t>
            </a:r>
          </a:p>
        </p:txBody>
      </p:sp>
      <p:grpSp>
        <p:nvGrpSpPr>
          <p:cNvPr id="10" name="Group 34"/>
          <p:cNvGrpSpPr>
            <a:grpSpLocks/>
          </p:cNvGrpSpPr>
          <p:nvPr/>
        </p:nvGrpSpPr>
        <p:grpSpPr bwMode="ltGray">
          <a:xfrm>
            <a:off x="5879783" y="4330383"/>
            <a:ext cx="1352550" cy="1141412"/>
            <a:chOff x="863" y="1699"/>
            <a:chExt cx="1091" cy="981"/>
          </a:xfrm>
        </p:grpSpPr>
        <p:grpSp>
          <p:nvGrpSpPr>
            <p:cNvPr id="11" name="Group 35"/>
            <p:cNvGrpSpPr>
              <a:grpSpLocks/>
            </p:cNvGrpSpPr>
            <p:nvPr/>
          </p:nvGrpSpPr>
          <p:grpSpPr bwMode="ltGray">
            <a:xfrm>
              <a:off x="863" y="1699"/>
              <a:ext cx="489" cy="541"/>
              <a:chOff x="543" y="1479"/>
              <a:chExt cx="489" cy="541"/>
            </a:xfrm>
          </p:grpSpPr>
          <p:pic>
            <p:nvPicPr>
              <p:cNvPr id="573476" name="Picture 36" descr="blue 3d disc with glow"/>
              <p:cNvPicPr>
                <a:picLocks noChangeAspect="1" noChangeArrowheads="1"/>
              </p:cNvPicPr>
              <p:nvPr/>
            </p:nvPicPr>
            <p:blipFill>
              <a:blip r:embed="rId11" cstate="print"/>
              <a:srcRect/>
              <a:stretch>
                <a:fillRect/>
              </a:stretch>
            </p:blipFill>
            <p:spPr bwMode="ltGray">
              <a:xfrm>
                <a:off x="543" y="1686"/>
                <a:ext cx="489" cy="334"/>
              </a:xfrm>
              <a:prstGeom prst="rect">
                <a:avLst/>
              </a:prstGeom>
              <a:noFill/>
              <a:ln w="9525" algn="ctr">
                <a:noFill/>
                <a:miter lim="800000"/>
                <a:headEnd/>
                <a:tailEnd/>
              </a:ln>
              <a:effectLst/>
            </p:spPr>
          </p:pic>
          <p:pic>
            <p:nvPicPr>
              <p:cNvPr id="573477" name="Picture 37" descr="Server sm"/>
              <p:cNvPicPr>
                <a:picLocks noChangeAspect="1" noChangeArrowheads="1"/>
              </p:cNvPicPr>
              <p:nvPr/>
            </p:nvPicPr>
            <p:blipFill>
              <a:blip r:embed="rId12" cstate="print"/>
              <a:srcRect/>
              <a:stretch>
                <a:fillRect/>
              </a:stretch>
            </p:blipFill>
            <p:spPr bwMode="ltGray">
              <a:xfrm>
                <a:off x="648" y="1479"/>
                <a:ext cx="288" cy="449"/>
              </a:xfrm>
              <a:prstGeom prst="rect">
                <a:avLst/>
              </a:prstGeom>
              <a:noFill/>
              <a:ln w="9525" algn="ctr">
                <a:noFill/>
                <a:miter lim="800000"/>
                <a:headEnd/>
                <a:tailEnd/>
              </a:ln>
              <a:effectLst/>
            </p:spPr>
          </p:pic>
        </p:grpSp>
        <p:grpSp>
          <p:nvGrpSpPr>
            <p:cNvPr id="12" name="Group 38"/>
            <p:cNvGrpSpPr>
              <a:grpSpLocks/>
            </p:cNvGrpSpPr>
            <p:nvPr/>
          </p:nvGrpSpPr>
          <p:grpSpPr bwMode="ltGray">
            <a:xfrm>
              <a:off x="1300" y="1738"/>
              <a:ext cx="489" cy="542"/>
              <a:chOff x="1062" y="1473"/>
              <a:chExt cx="489" cy="542"/>
            </a:xfrm>
          </p:grpSpPr>
          <p:pic>
            <p:nvPicPr>
              <p:cNvPr id="573479" name="Picture 39" descr="blue 3d disc with glow"/>
              <p:cNvPicPr>
                <a:picLocks noChangeAspect="1" noChangeArrowheads="1"/>
              </p:cNvPicPr>
              <p:nvPr/>
            </p:nvPicPr>
            <p:blipFill>
              <a:blip r:embed="rId13" cstate="print"/>
              <a:srcRect/>
              <a:stretch>
                <a:fillRect/>
              </a:stretch>
            </p:blipFill>
            <p:spPr bwMode="ltGray">
              <a:xfrm>
                <a:off x="1062" y="1680"/>
                <a:ext cx="489" cy="335"/>
              </a:xfrm>
              <a:prstGeom prst="rect">
                <a:avLst/>
              </a:prstGeom>
              <a:noFill/>
              <a:ln w="9525" algn="ctr">
                <a:noFill/>
                <a:miter lim="800000"/>
                <a:headEnd/>
                <a:tailEnd/>
              </a:ln>
              <a:effectLst/>
            </p:spPr>
          </p:pic>
          <p:pic>
            <p:nvPicPr>
              <p:cNvPr id="573480" name="Picture 40" descr="Server sm"/>
              <p:cNvPicPr>
                <a:picLocks noChangeAspect="1" noChangeArrowheads="1"/>
              </p:cNvPicPr>
              <p:nvPr/>
            </p:nvPicPr>
            <p:blipFill>
              <a:blip r:embed="rId12" cstate="print"/>
              <a:srcRect/>
              <a:stretch>
                <a:fillRect/>
              </a:stretch>
            </p:blipFill>
            <p:spPr bwMode="ltGray">
              <a:xfrm>
                <a:off x="1177" y="1473"/>
                <a:ext cx="288" cy="450"/>
              </a:xfrm>
              <a:prstGeom prst="rect">
                <a:avLst/>
              </a:prstGeom>
              <a:noFill/>
              <a:ln w="9525" algn="ctr">
                <a:noFill/>
                <a:miter lim="800000"/>
                <a:headEnd/>
                <a:tailEnd/>
              </a:ln>
              <a:effectLst/>
            </p:spPr>
          </p:pic>
        </p:grpSp>
        <p:grpSp>
          <p:nvGrpSpPr>
            <p:cNvPr id="13" name="Group 41"/>
            <p:cNvGrpSpPr>
              <a:grpSpLocks/>
            </p:cNvGrpSpPr>
            <p:nvPr/>
          </p:nvGrpSpPr>
          <p:grpSpPr bwMode="ltGray">
            <a:xfrm>
              <a:off x="1465" y="2130"/>
              <a:ext cx="489" cy="550"/>
              <a:chOff x="1410" y="2075"/>
              <a:chExt cx="489" cy="550"/>
            </a:xfrm>
          </p:grpSpPr>
          <p:pic>
            <p:nvPicPr>
              <p:cNvPr id="573482" name="Picture 42" descr="blue 3d disc with glow"/>
              <p:cNvPicPr>
                <a:picLocks noChangeAspect="1" noChangeArrowheads="1"/>
              </p:cNvPicPr>
              <p:nvPr/>
            </p:nvPicPr>
            <p:blipFill>
              <a:blip r:embed="rId13" cstate="print"/>
              <a:srcRect/>
              <a:stretch>
                <a:fillRect/>
              </a:stretch>
            </p:blipFill>
            <p:spPr bwMode="ltGray">
              <a:xfrm>
                <a:off x="1410" y="2290"/>
                <a:ext cx="489" cy="335"/>
              </a:xfrm>
              <a:prstGeom prst="rect">
                <a:avLst/>
              </a:prstGeom>
              <a:noFill/>
              <a:ln w="9525" algn="ctr">
                <a:noFill/>
                <a:miter lim="800000"/>
                <a:headEnd/>
                <a:tailEnd/>
              </a:ln>
              <a:effectLst/>
            </p:spPr>
          </p:pic>
          <p:pic>
            <p:nvPicPr>
              <p:cNvPr id="573483" name="Picture 43" descr="Server sm"/>
              <p:cNvPicPr>
                <a:picLocks noChangeAspect="1" noChangeArrowheads="1"/>
              </p:cNvPicPr>
              <p:nvPr/>
            </p:nvPicPr>
            <p:blipFill>
              <a:blip r:embed="rId12" cstate="print"/>
              <a:srcRect/>
              <a:stretch>
                <a:fillRect/>
              </a:stretch>
            </p:blipFill>
            <p:spPr bwMode="ltGray">
              <a:xfrm>
                <a:off x="1515" y="2075"/>
                <a:ext cx="288" cy="449"/>
              </a:xfrm>
              <a:prstGeom prst="rect">
                <a:avLst/>
              </a:prstGeom>
              <a:noFill/>
              <a:ln w="9525" algn="ctr">
                <a:noFill/>
                <a:miter lim="800000"/>
                <a:headEnd/>
                <a:tailEnd/>
              </a:ln>
              <a:effectLst/>
            </p:spPr>
          </p:pic>
        </p:grpSp>
        <p:grpSp>
          <p:nvGrpSpPr>
            <p:cNvPr id="14" name="Group 44"/>
            <p:cNvGrpSpPr>
              <a:grpSpLocks/>
            </p:cNvGrpSpPr>
            <p:nvPr/>
          </p:nvGrpSpPr>
          <p:grpSpPr bwMode="ltGray">
            <a:xfrm>
              <a:off x="1009" y="2015"/>
              <a:ext cx="489" cy="551"/>
              <a:chOff x="935" y="2062"/>
              <a:chExt cx="489" cy="551"/>
            </a:xfrm>
          </p:grpSpPr>
          <p:pic>
            <p:nvPicPr>
              <p:cNvPr id="573485" name="Picture 45" descr="blue 3d disc with glow"/>
              <p:cNvPicPr>
                <a:picLocks noChangeAspect="1" noChangeArrowheads="1"/>
              </p:cNvPicPr>
              <p:nvPr/>
            </p:nvPicPr>
            <p:blipFill>
              <a:blip r:embed="rId13" cstate="print"/>
              <a:srcRect/>
              <a:stretch>
                <a:fillRect/>
              </a:stretch>
            </p:blipFill>
            <p:spPr bwMode="ltGray">
              <a:xfrm>
                <a:off x="935" y="2278"/>
                <a:ext cx="489" cy="335"/>
              </a:xfrm>
              <a:prstGeom prst="rect">
                <a:avLst/>
              </a:prstGeom>
              <a:noFill/>
              <a:ln w="9525" algn="ctr">
                <a:noFill/>
                <a:miter lim="800000"/>
                <a:headEnd/>
                <a:tailEnd/>
              </a:ln>
              <a:effectLst/>
            </p:spPr>
          </p:pic>
          <p:pic>
            <p:nvPicPr>
              <p:cNvPr id="573486" name="Picture 46" descr="Server sm"/>
              <p:cNvPicPr>
                <a:picLocks noChangeAspect="1" noChangeArrowheads="1"/>
              </p:cNvPicPr>
              <p:nvPr/>
            </p:nvPicPr>
            <p:blipFill>
              <a:blip r:embed="rId12" cstate="print"/>
              <a:srcRect/>
              <a:stretch>
                <a:fillRect/>
              </a:stretch>
            </p:blipFill>
            <p:spPr bwMode="ltGray">
              <a:xfrm>
                <a:off x="1040" y="2062"/>
                <a:ext cx="288" cy="450"/>
              </a:xfrm>
              <a:prstGeom prst="rect">
                <a:avLst/>
              </a:prstGeom>
              <a:noFill/>
              <a:ln w="9525" algn="ctr">
                <a:noFill/>
                <a:miter lim="800000"/>
                <a:headEnd/>
                <a:tailEnd/>
              </a:ln>
              <a:effectLst/>
            </p:spPr>
          </p:pic>
        </p:grpSp>
      </p:grpSp>
      <p:pic>
        <p:nvPicPr>
          <p:cNvPr id="573487" name="Picture 47" descr="gray-disc"/>
          <p:cNvPicPr>
            <a:picLocks noChangeAspect="1" noChangeArrowheads="1"/>
          </p:cNvPicPr>
          <p:nvPr/>
        </p:nvPicPr>
        <p:blipFill>
          <a:blip r:embed="rId4"/>
          <a:srcRect/>
          <a:stretch>
            <a:fillRect/>
          </a:stretch>
        </p:blipFill>
        <p:spPr bwMode="ltGray">
          <a:xfrm>
            <a:off x="503238" y="2239963"/>
            <a:ext cx="3432175" cy="1797050"/>
          </a:xfrm>
          <a:prstGeom prst="rect">
            <a:avLst/>
          </a:prstGeom>
          <a:noFill/>
          <a:ln w="9525" algn="ctr">
            <a:noFill/>
            <a:miter lim="800000"/>
            <a:headEnd/>
            <a:tailEnd/>
          </a:ln>
          <a:effectLst/>
        </p:spPr>
      </p:pic>
      <p:sp>
        <p:nvSpPr>
          <p:cNvPr id="573488" name="Text Box 48"/>
          <p:cNvSpPr txBox="1">
            <a:spLocks noChangeArrowheads="1"/>
          </p:cNvSpPr>
          <p:nvPr/>
        </p:nvSpPr>
        <p:spPr bwMode="auto">
          <a:xfrm>
            <a:off x="898525" y="1292225"/>
            <a:ext cx="2638425" cy="707886"/>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spAutoFit/>
          </a:bodyPr>
          <a:lstStyle/>
          <a:p>
            <a:r>
              <a:rPr lang="en-US" sz="2000" dirty="0">
                <a:solidFill>
                  <a:schemeClr val="bg1"/>
                </a:solidFill>
                <a:latin typeface="Segoe" pitchFamily="34" charset="0"/>
                <a:cs typeface="Arial" charset="0"/>
              </a:rPr>
              <a:t>Production Server Consolidation</a:t>
            </a:r>
          </a:p>
        </p:txBody>
      </p:sp>
      <p:grpSp>
        <p:nvGrpSpPr>
          <p:cNvPr id="15" name="Group 49"/>
          <p:cNvGrpSpPr>
            <a:grpSpLocks/>
          </p:cNvGrpSpPr>
          <p:nvPr/>
        </p:nvGrpSpPr>
        <p:grpSpPr bwMode="ltGray">
          <a:xfrm>
            <a:off x="938213" y="2124075"/>
            <a:ext cx="606425" cy="630238"/>
            <a:chOff x="543" y="1479"/>
            <a:chExt cx="489" cy="541"/>
          </a:xfrm>
        </p:grpSpPr>
        <p:pic>
          <p:nvPicPr>
            <p:cNvPr id="573490" name="Picture 50" descr="blue 3d disc with glow"/>
            <p:cNvPicPr>
              <a:picLocks noChangeAspect="1" noChangeArrowheads="1"/>
            </p:cNvPicPr>
            <p:nvPr/>
          </p:nvPicPr>
          <p:blipFill>
            <a:blip r:embed="rId13" cstate="print"/>
            <a:srcRect/>
            <a:stretch>
              <a:fillRect/>
            </a:stretch>
          </p:blipFill>
          <p:spPr bwMode="ltGray">
            <a:xfrm>
              <a:off x="543" y="1686"/>
              <a:ext cx="489" cy="334"/>
            </a:xfrm>
            <a:prstGeom prst="rect">
              <a:avLst/>
            </a:prstGeom>
            <a:noFill/>
            <a:ln w="9525" algn="ctr">
              <a:noFill/>
              <a:miter lim="800000"/>
              <a:headEnd/>
              <a:tailEnd/>
            </a:ln>
            <a:effectLst/>
          </p:spPr>
        </p:pic>
        <p:pic>
          <p:nvPicPr>
            <p:cNvPr id="573491" name="Picture 51" descr="Server sm"/>
            <p:cNvPicPr>
              <a:picLocks noChangeAspect="1" noChangeArrowheads="1"/>
            </p:cNvPicPr>
            <p:nvPr/>
          </p:nvPicPr>
          <p:blipFill>
            <a:blip r:embed="rId12" cstate="print"/>
            <a:srcRect/>
            <a:stretch>
              <a:fillRect/>
            </a:stretch>
          </p:blipFill>
          <p:spPr bwMode="ltGray">
            <a:xfrm>
              <a:off x="648" y="1479"/>
              <a:ext cx="288" cy="449"/>
            </a:xfrm>
            <a:prstGeom prst="rect">
              <a:avLst/>
            </a:prstGeom>
            <a:noFill/>
            <a:ln w="9525" algn="ctr">
              <a:noFill/>
              <a:miter lim="800000"/>
              <a:headEnd/>
              <a:tailEnd/>
            </a:ln>
            <a:effectLst/>
          </p:spPr>
        </p:pic>
      </p:grpSp>
      <p:grpSp>
        <p:nvGrpSpPr>
          <p:cNvPr id="16" name="Group 52"/>
          <p:cNvGrpSpPr>
            <a:grpSpLocks/>
          </p:cNvGrpSpPr>
          <p:nvPr/>
        </p:nvGrpSpPr>
        <p:grpSpPr bwMode="ltGray">
          <a:xfrm>
            <a:off x="1479550" y="2170113"/>
            <a:ext cx="606425" cy="630237"/>
            <a:chOff x="1062" y="1473"/>
            <a:chExt cx="489" cy="542"/>
          </a:xfrm>
        </p:grpSpPr>
        <p:pic>
          <p:nvPicPr>
            <p:cNvPr id="573493" name="Picture 53" descr="blue 3d disc with glow"/>
            <p:cNvPicPr>
              <a:picLocks noChangeAspect="1" noChangeArrowheads="1"/>
            </p:cNvPicPr>
            <p:nvPr/>
          </p:nvPicPr>
          <p:blipFill>
            <a:blip r:embed="rId13" cstate="print"/>
            <a:srcRect/>
            <a:stretch>
              <a:fillRect/>
            </a:stretch>
          </p:blipFill>
          <p:spPr bwMode="ltGray">
            <a:xfrm>
              <a:off x="1062" y="1680"/>
              <a:ext cx="489" cy="335"/>
            </a:xfrm>
            <a:prstGeom prst="rect">
              <a:avLst/>
            </a:prstGeom>
            <a:noFill/>
            <a:ln w="9525" algn="ctr">
              <a:noFill/>
              <a:miter lim="800000"/>
              <a:headEnd/>
              <a:tailEnd/>
            </a:ln>
            <a:effectLst/>
          </p:spPr>
        </p:pic>
        <p:pic>
          <p:nvPicPr>
            <p:cNvPr id="573494" name="Picture 54" descr="Server sm"/>
            <p:cNvPicPr>
              <a:picLocks noChangeAspect="1" noChangeArrowheads="1"/>
            </p:cNvPicPr>
            <p:nvPr/>
          </p:nvPicPr>
          <p:blipFill>
            <a:blip r:embed="rId12" cstate="print"/>
            <a:srcRect/>
            <a:stretch>
              <a:fillRect/>
            </a:stretch>
          </p:blipFill>
          <p:spPr bwMode="ltGray">
            <a:xfrm>
              <a:off x="1177" y="1473"/>
              <a:ext cx="288" cy="450"/>
            </a:xfrm>
            <a:prstGeom prst="rect">
              <a:avLst/>
            </a:prstGeom>
            <a:noFill/>
            <a:ln w="9525" algn="ctr">
              <a:noFill/>
              <a:miter lim="800000"/>
              <a:headEnd/>
              <a:tailEnd/>
            </a:ln>
            <a:effectLst/>
          </p:spPr>
        </p:pic>
      </p:grpSp>
      <p:grpSp>
        <p:nvGrpSpPr>
          <p:cNvPr id="17" name="Group 55"/>
          <p:cNvGrpSpPr>
            <a:grpSpLocks/>
          </p:cNvGrpSpPr>
          <p:nvPr/>
        </p:nvGrpSpPr>
        <p:grpSpPr bwMode="ltGray">
          <a:xfrm>
            <a:off x="1684338" y="2625725"/>
            <a:ext cx="606425" cy="639763"/>
            <a:chOff x="1410" y="2075"/>
            <a:chExt cx="489" cy="550"/>
          </a:xfrm>
        </p:grpSpPr>
        <p:pic>
          <p:nvPicPr>
            <p:cNvPr id="573496" name="Picture 56" descr="blue 3d disc with glow"/>
            <p:cNvPicPr>
              <a:picLocks noChangeAspect="1" noChangeArrowheads="1"/>
            </p:cNvPicPr>
            <p:nvPr/>
          </p:nvPicPr>
          <p:blipFill>
            <a:blip r:embed="rId13" cstate="print"/>
            <a:srcRect/>
            <a:stretch>
              <a:fillRect/>
            </a:stretch>
          </p:blipFill>
          <p:spPr bwMode="ltGray">
            <a:xfrm>
              <a:off x="1410" y="2290"/>
              <a:ext cx="489" cy="335"/>
            </a:xfrm>
            <a:prstGeom prst="rect">
              <a:avLst/>
            </a:prstGeom>
            <a:noFill/>
            <a:ln w="9525" algn="ctr">
              <a:noFill/>
              <a:miter lim="800000"/>
              <a:headEnd/>
              <a:tailEnd/>
            </a:ln>
            <a:effectLst/>
          </p:spPr>
        </p:pic>
        <p:pic>
          <p:nvPicPr>
            <p:cNvPr id="573497" name="Picture 57" descr="Server sm"/>
            <p:cNvPicPr>
              <a:picLocks noChangeAspect="1" noChangeArrowheads="1"/>
            </p:cNvPicPr>
            <p:nvPr/>
          </p:nvPicPr>
          <p:blipFill>
            <a:blip r:embed="rId12" cstate="print"/>
            <a:srcRect/>
            <a:stretch>
              <a:fillRect/>
            </a:stretch>
          </p:blipFill>
          <p:spPr bwMode="ltGray">
            <a:xfrm>
              <a:off x="1515" y="2075"/>
              <a:ext cx="288" cy="449"/>
            </a:xfrm>
            <a:prstGeom prst="rect">
              <a:avLst/>
            </a:prstGeom>
            <a:noFill/>
            <a:ln w="9525" algn="ctr">
              <a:noFill/>
              <a:miter lim="800000"/>
              <a:headEnd/>
              <a:tailEnd/>
            </a:ln>
            <a:effectLst/>
          </p:spPr>
        </p:pic>
      </p:grpSp>
      <p:grpSp>
        <p:nvGrpSpPr>
          <p:cNvPr id="18" name="Group 58"/>
          <p:cNvGrpSpPr>
            <a:grpSpLocks/>
          </p:cNvGrpSpPr>
          <p:nvPr/>
        </p:nvGrpSpPr>
        <p:grpSpPr bwMode="ltGray">
          <a:xfrm>
            <a:off x="1119188" y="2555875"/>
            <a:ext cx="606425" cy="639763"/>
            <a:chOff x="935" y="2062"/>
            <a:chExt cx="489" cy="551"/>
          </a:xfrm>
        </p:grpSpPr>
        <p:pic>
          <p:nvPicPr>
            <p:cNvPr id="573499" name="Picture 59" descr="blue 3d disc with glow"/>
            <p:cNvPicPr>
              <a:picLocks noChangeAspect="1" noChangeArrowheads="1"/>
            </p:cNvPicPr>
            <p:nvPr/>
          </p:nvPicPr>
          <p:blipFill>
            <a:blip r:embed="rId13" cstate="print"/>
            <a:srcRect/>
            <a:stretch>
              <a:fillRect/>
            </a:stretch>
          </p:blipFill>
          <p:spPr bwMode="ltGray">
            <a:xfrm>
              <a:off x="935" y="2278"/>
              <a:ext cx="489" cy="335"/>
            </a:xfrm>
            <a:prstGeom prst="rect">
              <a:avLst/>
            </a:prstGeom>
            <a:noFill/>
            <a:ln w="9525" algn="ctr">
              <a:noFill/>
              <a:miter lim="800000"/>
              <a:headEnd/>
              <a:tailEnd/>
            </a:ln>
            <a:effectLst/>
          </p:spPr>
        </p:pic>
        <p:pic>
          <p:nvPicPr>
            <p:cNvPr id="573500" name="Picture 60" descr="Server sm"/>
            <p:cNvPicPr>
              <a:picLocks noChangeAspect="1" noChangeArrowheads="1"/>
            </p:cNvPicPr>
            <p:nvPr/>
          </p:nvPicPr>
          <p:blipFill>
            <a:blip r:embed="rId12" cstate="print"/>
            <a:srcRect/>
            <a:stretch>
              <a:fillRect/>
            </a:stretch>
          </p:blipFill>
          <p:spPr bwMode="ltGray">
            <a:xfrm>
              <a:off x="1040" y="2062"/>
              <a:ext cx="288" cy="450"/>
            </a:xfrm>
            <a:prstGeom prst="rect">
              <a:avLst/>
            </a:prstGeom>
            <a:noFill/>
            <a:ln w="9525" algn="ctr">
              <a:noFill/>
              <a:miter lim="800000"/>
              <a:headEnd/>
              <a:tailEnd/>
            </a:ln>
            <a:effectLst/>
          </p:spPr>
        </p:pic>
      </p:grpSp>
      <p:grpSp>
        <p:nvGrpSpPr>
          <p:cNvPr id="19" name="Group 61"/>
          <p:cNvGrpSpPr>
            <a:grpSpLocks/>
          </p:cNvGrpSpPr>
          <p:nvPr/>
        </p:nvGrpSpPr>
        <p:grpSpPr bwMode="ltGray">
          <a:xfrm>
            <a:off x="2036763" y="2074863"/>
            <a:ext cx="606425" cy="630237"/>
            <a:chOff x="543" y="1479"/>
            <a:chExt cx="489" cy="541"/>
          </a:xfrm>
        </p:grpSpPr>
        <p:pic>
          <p:nvPicPr>
            <p:cNvPr id="573502" name="Picture 62" descr="blue 3d disc with glow"/>
            <p:cNvPicPr>
              <a:picLocks noChangeAspect="1" noChangeArrowheads="1"/>
            </p:cNvPicPr>
            <p:nvPr/>
          </p:nvPicPr>
          <p:blipFill>
            <a:blip r:embed="rId13" cstate="print"/>
            <a:srcRect/>
            <a:stretch>
              <a:fillRect/>
            </a:stretch>
          </p:blipFill>
          <p:spPr bwMode="ltGray">
            <a:xfrm>
              <a:off x="543" y="1686"/>
              <a:ext cx="489" cy="334"/>
            </a:xfrm>
            <a:prstGeom prst="rect">
              <a:avLst/>
            </a:prstGeom>
            <a:noFill/>
            <a:ln w="9525" algn="ctr">
              <a:noFill/>
              <a:miter lim="800000"/>
              <a:headEnd/>
              <a:tailEnd/>
            </a:ln>
            <a:effectLst/>
          </p:spPr>
        </p:pic>
        <p:pic>
          <p:nvPicPr>
            <p:cNvPr id="573503" name="Picture 63" descr="Server sm"/>
            <p:cNvPicPr>
              <a:picLocks noChangeAspect="1" noChangeArrowheads="1"/>
            </p:cNvPicPr>
            <p:nvPr/>
          </p:nvPicPr>
          <p:blipFill>
            <a:blip r:embed="rId12" cstate="print"/>
            <a:srcRect/>
            <a:stretch>
              <a:fillRect/>
            </a:stretch>
          </p:blipFill>
          <p:spPr bwMode="ltGray">
            <a:xfrm>
              <a:off x="648" y="1479"/>
              <a:ext cx="288" cy="449"/>
            </a:xfrm>
            <a:prstGeom prst="rect">
              <a:avLst/>
            </a:prstGeom>
            <a:noFill/>
            <a:ln w="9525" algn="ctr">
              <a:noFill/>
              <a:miter lim="800000"/>
              <a:headEnd/>
              <a:tailEnd/>
            </a:ln>
            <a:effectLst/>
          </p:spPr>
        </p:pic>
      </p:grpSp>
      <p:grpSp>
        <p:nvGrpSpPr>
          <p:cNvPr id="20" name="Group 64"/>
          <p:cNvGrpSpPr>
            <a:grpSpLocks/>
          </p:cNvGrpSpPr>
          <p:nvPr/>
        </p:nvGrpSpPr>
        <p:grpSpPr bwMode="ltGray">
          <a:xfrm>
            <a:off x="2578100" y="2120900"/>
            <a:ext cx="606425" cy="630238"/>
            <a:chOff x="1062" y="1473"/>
            <a:chExt cx="489" cy="542"/>
          </a:xfrm>
        </p:grpSpPr>
        <p:pic>
          <p:nvPicPr>
            <p:cNvPr id="573505" name="Picture 65" descr="blue 3d disc with glow"/>
            <p:cNvPicPr>
              <a:picLocks noChangeAspect="1" noChangeArrowheads="1"/>
            </p:cNvPicPr>
            <p:nvPr/>
          </p:nvPicPr>
          <p:blipFill>
            <a:blip r:embed="rId13" cstate="print"/>
            <a:srcRect/>
            <a:stretch>
              <a:fillRect/>
            </a:stretch>
          </p:blipFill>
          <p:spPr bwMode="ltGray">
            <a:xfrm>
              <a:off x="1062" y="1680"/>
              <a:ext cx="489" cy="335"/>
            </a:xfrm>
            <a:prstGeom prst="rect">
              <a:avLst/>
            </a:prstGeom>
            <a:noFill/>
            <a:ln w="9525" algn="ctr">
              <a:noFill/>
              <a:miter lim="800000"/>
              <a:headEnd/>
              <a:tailEnd/>
            </a:ln>
            <a:effectLst/>
          </p:spPr>
        </p:pic>
        <p:pic>
          <p:nvPicPr>
            <p:cNvPr id="573506" name="Picture 66" descr="Server sm"/>
            <p:cNvPicPr>
              <a:picLocks noChangeAspect="1" noChangeArrowheads="1"/>
            </p:cNvPicPr>
            <p:nvPr/>
          </p:nvPicPr>
          <p:blipFill>
            <a:blip r:embed="rId12" cstate="print"/>
            <a:srcRect/>
            <a:stretch>
              <a:fillRect/>
            </a:stretch>
          </p:blipFill>
          <p:spPr bwMode="ltGray">
            <a:xfrm>
              <a:off x="1177" y="1473"/>
              <a:ext cx="288" cy="450"/>
            </a:xfrm>
            <a:prstGeom prst="rect">
              <a:avLst/>
            </a:prstGeom>
            <a:noFill/>
            <a:ln w="9525" algn="ctr">
              <a:noFill/>
              <a:miter lim="800000"/>
              <a:headEnd/>
              <a:tailEnd/>
            </a:ln>
            <a:effectLst/>
          </p:spPr>
        </p:pic>
      </p:grpSp>
      <p:grpSp>
        <p:nvGrpSpPr>
          <p:cNvPr id="21" name="Group 67"/>
          <p:cNvGrpSpPr>
            <a:grpSpLocks/>
          </p:cNvGrpSpPr>
          <p:nvPr/>
        </p:nvGrpSpPr>
        <p:grpSpPr bwMode="ltGray">
          <a:xfrm>
            <a:off x="2782888" y="2576513"/>
            <a:ext cx="606425" cy="639762"/>
            <a:chOff x="1410" y="2075"/>
            <a:chExt cx="489" cy="550"/>
          </a:xfrm>
        </p:grpSpPr>
        <p:pic>
          <p:nvPicPr>
            <p:cNvPr id="573508" name="Picture 68" descr="blue 3d disc with glow"/>
            <p:cNvPicPr>
              <a:picLocks noChangeAspect="1" noChangeArrowheads="1"/>
            </p:cNvPicPr>
            <p:nvPr/>
          </p:nvPicPr>
          <p:blipFill>
            <a:blip r:embed="rId13" cstate="print"/>
            <a:srcRect/>
            <a:stretch>
              <a:fillRect/>
            </a:stretch>
          </p:blipFill>
          <p:spPr bwMode="ltGray">
            <a:xfrm>
              <a:off x="1410" y="2290"/>
              <a:ext cx="489" cy="335"/>
            </a:xfrm>
            <a:prstGeom prst="rect">
              <a:avLst/>
            </a:prstGeom>
            <a:noFill/>
            <a:ln w="9525" algn="ctr">
              <a:noFill/>
              <a:miter lim="800000"/>
              <a:headEnd/>
              <a:tailEnd/>
            </a:ln>
            <a:effectLst/>
          </p:spPr>
        </p:pic>
        <p:pic>
          <p:nvPicPr>
            <p:cNvPr id="573509" name="Picture 69" descr="Server sm"/>
            <p:cNvPicPr>
              <a:picLocks noChangeAspect="1" noChangeArrowheads="1"/>
            </p:cNvPicPr>
            <p:nvPr/>
          </p:nvPicPr>
          <p:blipFill>
            <a:blip r:embed="rId12" cstate="print"/>
            <a:srcRect/>
            <a:stretch>
              <a:fillRect/>
            </a:stretch>
          </p:blipFill>
          <p:spPr bwMode="ltGray">
            <a:xfrm>
              <a:off x="1515" y="2075"/>
              <a:ext cx="288" cy="449"/>
            </a:xfrm>
            <a:prstGeom prst="rect">
              <a:avLst/>
            </a:prstGeom>
            <a:noFill/>
            <a:ln w="9525" algn="ctr">
              <a:noFill/>
              <a:miter lim="800000"/>
              <a:headEnd/>
              <a:tailEnd/>
            </a:ln>
            <a:effectLst/>
          </p:spPr>
        </p:pic>
      </p:grpSp>
      <p:grpSp>
        <p:nvGrpSpPr>
          <p:cNvPr id="22" name="Group 70"/>
          <p:cNvGrpSpPr>
            <a:grpSpLocks/>
          </p:cNvGrpSpPr>
          <p:nvPr/>
        </p:nvGrpSpPr>
        <p:grpSpPr bwMode="ltGray">
          <a:xfrm>
            <a:off x="2217738" y="2506663"/>
            <a:ext cx="606425" cy="639762"/>
            <a:chOff x="935" y="2062"/>
            <a:chExt cx="489" cy="551"/>
          </a:xfrm>
        </p:grpSpPr>
        <p:pic>
          <p:nvPicPr>
            <p:cNvPr id="573511" name="Picture 71" descr="blue 3d disc with glow"/>
            <p:cNvPicPr>
              <a:picLocks noChangeAspect="1" noChangeArrowheads="1"/>
            </p:cNvPicPr>
            <p:nvPr/>
          </p:nvPicPr>
          <p:blipFill>
            <a:blip r:embed="rId13" cstate="print"/>
            <a:srcRect/>
            <a:stretch>
              <a:fillRect/>
            </a:stretch>
          </p:blipFill>
          <p:spPr bwMode="ltGray">
            <a:xfrm>
              <a:off x="935" y="2278"/>
              <a:ext cx="489" cy="335"/>
            </a:xfrm>
            <a:prstGeom prst="rect">
              <a:avLst/>
            </a:prstGeom>
            <a:noFill/>
            <a:ln w="9525" algn="ctr">
              <a:noFill/>
              <a:miter lim="800000"/>
              <a:headEnd/>
              <a:tailEnd/>
            </a:ln>
            <a:effectLst/>
          </p:spPr>
        </p:pic>
        <p:pic>
          <p:nvPicPr>
            <p:cNvPr id="573512" name="Picture 72" descr="Server sm"/>
            <p:cNvPicPr>
              <a:picLocks noChangeAspect="1" noChangeArrowheads="1"/>
            </p:cNvPicPr>
            <p:nvPr/>
          </p:nvPicPr>
          <p:blipFill>
            <a:blip r:embed="rId12" cstate="print"/>
            <a:srcRect/>
            <a:stretch>
              <a:fillRect/>
            </a:stretch>
          </p:blipFill>
          <p:spPr bwMode="ltGray">
            <a:xfrm>
              <a:off x="1040" y="2062"/>
              <a:ext cx="288" cy="450"/>
            </a:xfrm>
            <a:prstGeom prst="rect">
              <a:avLst/>
            </a:prstGeom>
            <a:noFill/>
            <a:ln w="9525" algn="ctr">
              <a:noFill/>
              <a:miter lim="800000"/>
              <a:headEnd/>
              <a:tailEnd/>
            </a:ln>
            <a:effectLst/>
          </p:spPr>
        </p:pic>
      </p:grpSp>
      <p:pic>
        <p:nvPicPr>
          <p:cNvPr id="573513" name="Picture 73" descr="database green"/>
          <p:cNvPicPr>
            <a:picLocks noChangeAspect="1" noChangeArrowheads="1"/>
          </p:cNvPicPr>
          <p:nvPr/>
        </p:nvPicPr>
        <p:blipFill>
          <a:blip r:embed="rId14" cstate="print"/>
          <a:srcRect/>
          <a:stretch>
            <a:fillRect/>
          </a:stretch>
        </p:blipFill>
        <p:spPr bwMode="ltGray">
          <a:xfrm>
            <a:off x="1963738" y="2930525"/>
            <a:ext cx="192087" cy="230188"/>
          </a:xfrm>
          <a:prstGeom prst="rect">
            <a:avLst/>
          </a:prstGeom>
          <a:noFill/>
        </p:spPr>
      </p:pic>
      <p:pic>
        <p:nvPicPr>
          <p:cNvPr id="573514" name="Picture 74" descr="database purple"/>
          <p:cNvPicPr>
            <a:picLocks noChangeAspect="1" noChangeArrowheads="1"/>
          </p:cNvPicPr>
          <p:nvPr/>
        </p:nvPicPr>
        <p:blipFill>
          <a:blip r:embed="rId15" cstate="print"/>
          <a:srcRect/>
          <a:stretch>
            <a:fillRect/>
          </a:stretch>
        </p:blipFill>
        <p:spPr bwMode="ltGray">
          <a:xfrm>
            <a:off x="1771650" y="2460625"/>
            <a:ext cx="192088" cy="230188"/>
          </a:xfrm>
          <a:prstGeom prst="rect">
            <a:avLst/>
          </a:prstGeom>
          <a:noFill/>
        </p:spPr>
      </p:pic>
      <p:pic>
        <p:nvPicPr>
          <p:cNvPr id="573515" name="Picture 75" descr="database green"/>
          <p:cNvPicPr>
            <a:picLocks noChangeAspect="1" noChangeArrowheads="1"/>
          </p:cNvPicPr>
          <p:nvPr/>
        </p:nvPicPr>
        <p:blipFill>
          <a:blip r:embed="rId14" cstate="print"/>
          <a:srcRect/>
          <a:stretch>
            <a:fillRect/>
          </a:stretch>
        </p:blipFill>
        <p:spPr bwMode="ltGray">
          <a:xfrm>
            <a:off x="2513013" y="2776538"/>
            <a:ext cx="192087" cy="230187"/>
          </a:xfrm>
          <a:prstGeom prst="rect">
            <a:avLst/>
          </a:prstGeom>
          <a:noFill/>
        </p:spPr>
      </p:pic>
      <p:pic>
        <p:nvPicPr>
          <p:cNvPr id="573516" name="Picture 76" descr="database purple"/>
          <p:cNvPicPr>
            <a:picLocks noChangeAspect="1" noChangeArrowheads="1"/>
          </p:cNvPicPr>
          <p:nvPr/>
        </p:nvPicPr>
        <p:blipFill>
          <a:blip r:embed="rId15" cstate="print"/>
          <a:srcRect/>
          <a:stretch>
            <a:fillRect/>
          </a:stretch>
        </p:blipFill>
        <p:spPr bwMode="ltGray">
          <a:xfrm>
            <a:off x="2320925" y="2365375"/>
            <a:ext cx="192088" cy="230188"/>
          </a:xfrm>
          <a:prstGeom prst="rect">
            <a:avLst/>
          </a:prstGeom>
          <a:noFill/>
        </p:spPr>
      </p:pic>
      <p:pic>
        <p:nvPicPr>
          <p:cNvPr id="573517" name="Picture 77" descr="database green"/>
          <p:cNvPicPr>
            <a:picLocks noChangeAspect="1" noChangeArrowheads="1"/>
          </p:cNvPicPr>
          <p:nvPr/>
        </p:nvPicPr>
        <p:blipFill>
          <a:blip r:embed="rId14" cstate="print"/>
          <a:srcRect/>
          <a:stretch>
            <a:fillRect/>
          </a:stretch>
        </p:blipFill>
        <p:spPr bwMode="ltGray">
          <a:xfrm>
            <a:off x="1222375" y="2419350"/>
            <a:ext cx="192088" cy="230188"/>
          </a:xfrm>
          <a:prstGeom prst="rect">
            <a:avLst/>
          </a:prstGeom>
          <a:noFill/>
        </p:spPr>
      </p:pic>
      <p:pic>
        <p:nvPicPr>
          <p:cNvPr id="573518" name="Picture 78" descr="database purple"/>
          <p:cNvPicPr>
            <a:picLocks noChangeAspect="1" noChangeArrowheads="1"/>
          </p:cNvPicPr>
          <p:nvPr/>
        </p:nvPicPr>
        <p:blipFill>
          <a:blip r:embed="rId15" cstate="print"/>
          <a:srcRect/>
          <a:stretch>
            <a:fillRect/>
          </a:stretch>
        </p:blipFill>
        <p:spPr bwMode="ltGray">
          <a:xfrm>
            <a:off x="1414463" y="2847975"/>
            <a:ext cx="192087" cy="230188"/>
          </a:xfrm>
          <a:prstGeom prst="rect">
            <a:avLst/>
          </a:prstGeom>
          <a:noFill/>
        </p:spPr>
      </p:pic>
      <p:pic>
        <p:nvPicPr>
          <p:cNvPr id="573519" name="Picture 79" descr="database green"/>
          <p:cNvPicPr>
            <a:picLocks noChangeAspect="1" noChangeArrowheads="1"/>
          </p:cNvPicPr>
          <p:nvPr/>
        </p:nvPicPr>
        <p:blipFill>
          <a:blip r:embed="rId14" cstate="print"/>
          <a:srcRect/>
          <a:stretch>
            <a:fillRect/>
          </a:stretch>
        </p:blipFill>
        <p:spPr bwMode="ltGray">
          <a:xfrm>
            <a:off x="2886075" y="2430463"/>
            <a:ext cx="192088" cy="230187"/>
          </a:xfrm>
          <a:prstGeom prst="rect">
            <a:avLst/>
          </a:prstGeom>
          <a:noFill/>
        </p:spPr>
      </p:pic>
      <p:pic>
        <p:nvPicPr>
          <p:cNvPr id="573520" name="Picture 80" descr="database purple"/>
          <p:cNvPicPr>
            <a:picLocks noChangeAspect="1" noChangeArrowheads="1"/>
          </p:cNvPicPr>
          <p:nvPr/>
        </p:nvPicPr>
        <p:blipFill>
          <a:blip r:embed="rId15" cstate="print"/>
          <a:srcRect/>
          <a:stretch>
            <a:fillRect/>
          </a:stretch>
        </p:blipFill>
        <p:spPr bwMode="ltGray">
          <a:xfrm>
            <a:off x="3078163" y="2868613"/>
            <a:ext cx="192087" cy="230187"/>
          </a:xfrm>
          <a:prstGeom prst="rect">
            <a:avLst/>
          </a:prstGeom>
          <a:noFill/>
        </p:spPr>
      </p:pic>
      <p:pic>
        <p:nvPicPr>
          <p:cNvPr id="573521" name="Picture 81" descr="firewall right shaded"/>
          <p:cNvPicPr>
            <a:picLocks noChangeArrowheads="1"/>
          </p:cNvPicPr>
          <p:nvPr/>
        </p:nvPicPr>
        <p:blipFill>
          <a:blip r:embed="rId16"/>
          <a:srcRect/>
          <a:stretch>
            <a:fillRect/>
          </a:stretch>
        </p:blipFill>
        <p:spPr bwMode="auto">
          <a:xfrm>
            <a:off x="7632700" y="1703388"/>
            <a:ext cx="517525" cy="1412875"/>
          </a:xfrm>
          <a:prstGeom prst="rect">
            <a:avLst/>
          </a:prstGeom>
          <a:noFill/>
        </p:spPr>
      </p:pic>
      <p:pic>
        <p:nvPicPr>
          <p:cNvPr id="573522" name="Picture 82" descr="stop No"/>
          <p:cNvPicPr>
            <a:picLocks noChangeAspect="1" noChangeArrowheads="1"/>
          </p:cNvPicPr>
          <p:nvPr/>
        </p:nvPicPr>
        <p:blipFill>
          <a:blip r:embed="rId17"/>
          <a:srcRect/>
          <a:stretch>
            <a:fillRect/>
          </a:stretch>
        </p:blipFill>
        <p:spPr bwMode="ltGray">
          <a:xfrm>
            <a:off x="7842250" y="1814513"/>
            <a:ext cx="1060450" cy="1060450"/>
          </a:xfrm>
          <a:prstGeom prst="rect">
            <a:avLst/>
          </a:prstGeom>
          <a:noFill/>
        </p:spPr>
      </p:pic>
      <p:pic>
        <p:nvPicPr>
          <p:cNvPr id="573523" name="Picture 83" descr="green checkmark2"/>
          <p:cNvPicPr>
            <a:picLocks noChangeAspect="1" noChangeArrowheads="1"/>
          </p:cNvPicPr>
          <p:nvPr/>
        </p:nvPicPr>
        <p:blipFill>
          <a:blip r:embed="rId18" cstate="print"/>
          <a:srcRect/>
          <a:stretch>
            <a:fillRect/>
          </a:stretch>
        </p:blipFill>
        <p:spPr bwMode="ltGray">
          <a:xfrm>
            <a:off x="7632700" y="4305300"/>
            <a:ext cx="914400" cy="895350"/>
          </a:xfrm>
          <a:prstGeom prst="rect">
            <a:avLst/>
          </a:prstGeom>
          <a:noFill/>
        </p:spPr>
      </p:pic>
      <p:pic>
        <p:nvPicPr>
          <p:cNvPr id="573524" name="Picture 84" descr="green checkmark2"/>
          <p:cNvPicPr>
            <a:picLocks noChangeAspect="1" noChangeArrowheads="1"/>
          </p:cNvPicPr>
          <p:nvPr/>
        </p:nvPicPr>
        <p:blipFill>
          <a:blip r:embed="rId18" cstate="print"/>
          <a:srcRect/>
          <a:stretch>
            <a:fillRect/>
          </a:stretch>
        </p:blipFill>
        <p:spPr bwMode="ltGray">
          <a:xfrm>
            <a:off x="6892925" y="2058988"/>
            <a:ext cx="914400" cy="895350"/>
          </a:xfrm>
          <a:prstGeom prst="rect">
            <a:avLst/>
          </a:prstGeom>
          <a:noFill/>
        </p:spPr>
      </p:pic>
      <p:pic>
        <p:nvPicPr>
          <p:cNvPr id="573525" name="Picture 85" descr="bottom curving arrow"/>
          <p:cNvPicPr>
            <a:picLocks noChangeArrowheads="1"/>
          </p:cNvPicPr>
          <p:nvPr/>
        </p:nvPicPr>
        <p:blipFill>
          <a:blip r:embed="rId19"/>
          <a:srcRect/>
          <a:stretch>
            <a:fillRect/>
          </a:stretch>
        </p:blipFill>
        <p:spPr bwMode="ltGray">
          <a:xfrm>
            <a:off x="5662613" y="2751138"/>
            <a:ext cx="654050" cy="1779587"/>
          </a:xfrm>
          <a:prstGeom prst="rect">
            <a:avLst/>
          </a:prstGeom>
          <a:noFill/>
        </p:spPr>
      </p:pic>
      <p:sp>
        <p:nvSpPr>
          <p:cNvPr id="573526" name="Text Box 86"/>
          <p:cNvSpPr txBox="1">
            <a:spLocks noChangeArrowheads="1"/>
          </p:cNvSpPr>
          <p:nvPr/>
        </p:nvSpPr>
        <p:spPr bwMode="auto">
          <a:xfrm>
            <a:off x="347980" y="6156325"/>
            <a:ext cx="8407400" cy="701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spcBef>
                <a:spcPct val="50000"/>
              </a:spcBef>
            </a:pPr>
            <a:r>
              <a:rPr lang="en-US" sz="2000" i="1" dirty="0">
                <a:solidFill>
                  <a:schemeClr val="tx2"/>
                </a:solidFill>
              </a:rPr>
              <a:t>We continue to address key scenarios that help customers build a dynamic and agile datacenter</a:t>
            </a:r>
          </a:p>
        </p:txBody>
      </p:sp>
    </p:spTree>
    <p:custDataLst>
      <p:tags r:id="rId1"/>
    </p:custDataLst>
  </p:cSld>
  <p:clrMapOvr>
    <a:masterClrMapping/>
  </p:clrMapOvr>
  <p:transition advTm="9086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par>
                                <p:cTn id="35" presetID="53"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par>
                                <p:cTn id="40" presetID="53"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par>
                                <p:cTn id="45" presetID="53" presetClass="entr" presetSubtype="0" fill="hold" nodeType="withEffect">
                                  <p:stCondLst>
                                    <p:cond delay="0"/>
                                  </p:stCondLst>
                                  <p:childTnLst>
                                    <p:set>
                                      <p:cBhvr>
                                        <p:cTn id="46" dur="1" fill="hold">
                                          <p:stCondLst>
                                            <p:cond delay="0"/>
                                          </p:stCondLst>
                                        </p:cTn>
                                        <p:tgtEl>
                                          <p:spTgt spid="573517"/>
                                        </p:tgtEl>
                                        <p:attrNameLst>
                                          <p:attrName>style.visibility</p:attrName>
                                        </p:attrNameLst>
                                      </p:cBhvr>
                                      <p:to>
                                        <p:strVal val="visible"/>
                                      </p:to>
                                    </p:set>
                                    <p:anim calcmode="lin" valueType="num">
                                      <p:cBhvr>
                                        <p:cTn id="47" dur="500" fill="hold"/>
                                        <p:tgtEl>
                                          <p:spTgt spid="573517"/>
                                        </p:tgtEl>
                                        <p:attrNameLst>
                                          <p:attrName>ppt_w</p:attrName>
                                        </p:attrNameLst>
                                      </p:cBhvr>
                                      <p:tavLst>
                                        <p:tav tm="0">
                                          <p:val>
                                            <p:fltVal val="0"/>
                                          </p:val>
                                        </p:tav>
                                        <p:tav tm="100000">
                                          <p:val>
                                            <p:strVal val="#ppt_w"/>
                                          </p:val>
                                        </p:tav>
                                      </p:tavLst>
                                    </p:anim>
                                    <p:anim calcmode="lin" valueType="num">
                                      <p:cBhvr>
                                        <p:cTn id="48" dur="500" fill="hold"/>
                                        <p:tgtEl>
                                          <p:spTgt spid="573517"/>
                                        </p:tgtEl>
                                        <p:attrNameLst>
                                          <p:attrName>ppt_h</p:attrName>
                                        </p:attrNameLst>
                                      </p:cBhvr>
                                      <p:tavLst>
                                        <p:tav tm="0">
                                          <p:val>
                                            <p:fltVal val="0"/>
                                          </p:val>
                                        </p:tav>
                                        <p:tav tm="100000">
                                          <p:val>
                                            <p:strVal val="#ppt_h"/>
                                          </p:val>
                                        </p:tav>
                                      </p:tavLst>
                                    </p:anim>
                                    <p:animEffect transition="in" filter="fade">
                                      <p:cBhvr>
                                        <p:cTn id="49" dur="500"/>
                                        <p:tgtEl>
                                          <p:spTgt spid="573517"/>
                                        </p:tgtEl>
                                      </p:cBhvr>
                                    </p:animEffect>
                                  </p:childTnLst>
                                </p:cTn>
                              </p:par>
                              <p:par>
                                <p:cTn id="50" presetID="53" presetClass="entr" presetSubtype="0" fill="hold" nodeType="withEffect">
                                  <p:stCondLst>
                                    <p:cond delay="0"/>
                                  </p:stCondLst>
                                  <p:childTnLst>
                                    <p:set>
                                      <p:cBhvr>
                                        <p:cTn id="51" dur="1" fill="hold">
                                          <p:stCondLst>
                                            <p:cond delay="0"/>
                                          </p:stCondLst>
                                        </p:cTn>
                                        <p:tgtEl>
                                          <p:spTgt spid="573518"/>
                                        </p:tgtEl>
                                        <p:attrNameLst>
                                          <p:attrName>style.visibility</p:attrName>
                                        </p:attrNameLst>
                                      </p:cBhvr>
                                      <p:to>
                                        <p:strVal val="visible"/>
                                      </p:to>
                                    </p:set>
                                    <p:anim calcmode="lin" valueType="num">
                                      <p:cBhvr>
                                        <p:cTn id="52" dur="500" fill="hold"/>
                                        <p:tgtEl>
                                          <p:spTgt spid="573518"/>
                                        </p:tgtEl>
                                        <p:attrNameLst>
                                          <p:attrName>ppt_w</p:attrName>
                                        </p:attrNameLst>
                                      </p:cBhvr>
                                      <p:tavLst>
                                        <p:tav tm="0">
                                          <p:val>
                                            <p:fltVal val="0"/>
                                          </p:val>
                                        </p:tav>
                                        <p:tav tm="100000">
                                          <p:val>
                                            <p:strVal val="#ppt_w"/>
                                          </p:val>
                                        </p:tav>
                                      </p:tavLst>
                                    </p:anim>
                                    <p:anim calcmode="lin" valueType="num">
                                      <p:cBhvr>
                                        <p:cTn id="53" dur="500" fill="hold"/>
                                        <p:tgtEl>
                                          <p:spTgt spid="573518"/>
                                        </p:tgtEl>
                                        <p:attrNameLst>
                                          <p:attrName>ppt_h</p:attrName>
                                        </p:attrNameLst>
                                      </p:cBhvr>
                                      <p:tavLst>
                                        <p:tav tm="0">
                                          <p:val>
                                            <p:fltVal val="0"/>
                                          </p:val>
                                        </p:tav>
                                        <p:tav tm="100000">
                                          <p:val>
                                            <p:strVal val="#ppt_h"/>
                                          </p:val>
                                        </p:tav>
                                      </p:tavLst>
                                    </p:anim>
                                    <p:animEffect transition="in" filter="fade">
                                      <p:cBhvr>
                                        <p:cTn id="54" dur="500"/>
                                        <p:tgtEl>
                                          <p:spTgt spid="573518"/>
                                        </p:tgtEl>
                                      </p:cBhvr>
                                    </p:animEffect>
                                  </p:childTnLst>
                                </p:cTn>
                              </p:par>
                              <p:par>
                                <p:cTn id="55" presetID="53" presetClass="entr" presetSubtype="0" fill="hold" nodeType="withEffect">
                                  <p:stCondLst>
                                    <p:cond delay="0"/>
                                  </p:stCondLst>
                                  <p:childTnLst>
                                    <p:set>
                                      <p:cBhvr>
                                        <p:cTn id="56" dur="1" fill="hold">
                                          <p:stCondLst>
                                            <p:cond delay="0"/>
                                          </p:stCondLst>
                                        </p:cTn>
                                        <p:tgtEl>
                                          <p:spTgt spid="573513"/>
                                        </p:tgtEl>
                                        <p:attrNameLst>
                                          <p:attrName>style.visibility</p:attrName>
                                        </p:attrNameLst>
                                      </p:cBhvr>
                                      <p:to>
                                        <p:strVal val="visible"/>
                                      </p:to>
                                    </p:set>
                                    <p:anim calcmode="lin" valueType="num">
                                      <p:cBhvr>
                                        <p:cTn id="57" dur="500" fill="hold"/>
                                        <p:tgtEl>
                                          <p:spTgt spid="573513"/>
                                        </p:tgtEl>
                                        <p:attrNameLst>
                                          <p:attrName>ppt_w</p:attrName>
                                        </p:attrNameLst>
                                      </p:cBhvr>
                                      <p:tavLst>
                                        <p:tav tm="0">
                                          <p:val>
                                            <p:fltVal val="0"/>
                                          </p:val>
                                        </p:tav>
                                        <p:tav tm="100000">
                                          <p:val>
                                            <p:strVal val="#ppt_w"/>
                                          </p:val>
                                        </p:tav>
                                      </p:tavLst>
                                    </p:anim>
                                    <p:anim calcmode="lin" valueType="num">
                                      <p:cBhvr>
                                        <p:cTn id="58" dur="500" fill="hold"/>
                                        <p:tgtEl>
                                          <p:spTgt spid="573513"/>
                                        </p:tgtEl>
                                        <p:attrNameLst>
                                          <p:attrName>ppt_h</p:attrName>
                                        </p:attrNameLst>
                                      </p:cBhvr>
                                      <p:tavLst>
                                        <p:tav tm="0">
                                          <p:val>
                                            <p:fltVal val="0"/>
                                          </p:val>
                                        </p:tav>
                                        <p:tav tm="100000">
                                          <p:val>
                                            <p:strVal val="#ppt_h"/>
                                          </p:val>
                                        </p:tav>
                                      </p:tavLst>
                                    </p:anim>
                                    <p:animEffect transition="in" filter="fade">
                                      <p:cBhvr>
                                        <p:cTn id="59" dur="500"/>
                                        <p:tgtEl>
                                          <p:spTgt spid="573513"/>
                                        </p:tgtEl>
                                      </p:cBhvr>
                                    </p:animEffect>
                                  </p:childTnLst>
                                </p:cTn>
                              </p:par>
                              <p:par>
                                <p:cTn id="60" presetID="53" presetClass="entr" presetSubtype="0" fill="hold" nodeType="withEffect">
                                  <p:stCondLst>
                                    <p:cond delay="0"/>
                                  </p:stCondLst>
                                  <p:childTnLst>
                                    <p:set>
                                      <p:cBhvr>
                                        <p:cTn id="61" dur="1" fill="hold">
                                          <p:stCondLst>
                                            <p:cond delay="0"/>
                                          </p:stCondLst>
                                        </p:cTn>
                                        <p:tgtEl>
                                          <p:spTgt spid="573514"/>
                                        </p:tgtEl>
                                        <p:attrNameLst>
                                          <p:attrName>style.visibility</p:attrName>
                                        </p:attrNameLst>
                                      </p:cBhvr>
                                      <p:to>
                                        <p:strVal val="visible"/>
                                      </p:to>
                                    </p:set>
                                    <p:anim calcmode="lin" valueType="num">
                                      <p:cBhvr>
                                        <p:cTn id="62" dur="500" fill="hold"/>
                                        <p:tgtEl>
                                          <p:spTgt spid="573514"/>
                                        </p:tgtEl>
                                        <p:attrNameLst>
                                          <p:attrName>ppt_w</p:attrName>
                                        </p:attrNameLst>
                                      </p:cBhvr>
                                      <p:tavLst>
                                        <p:tav tm="0">
                                          <p:val>
                                            <p:fltVal val="0"/>
                                          </p:val>
                                        </p:tav>
                                        <p:tav tm="100000">
                                          <p:val>
                                            <p:strVal val="#ppt_w"/>
                                          </p:val>
                                        </p:tav>
                                      </p:tavLst>
                                    </p:anim>
                                    <p:anim calcmode="lin" valueType="num">
                                      <p:cBhvr>
                                        <p:cTn id="63" dur="500" fill="hold"/>
                                        <p:tgtEl>
                                          <p:spTgt spid="573514"/>
                                        </p:tgtEl>
                                        <p:attrNameLst>
                                          <p:attrName>ppt_h</p:attrName>
                                        </p:attrNameLst>
                                      </p:cBhvr>
                                      <p:tavLst>
                                        <p:tav tm="0">
                                          <p:val>
                                            <p:fltVal val="0"/>
                                          </p:val>
                                        </p:tav>
                                        <p:tav tm="100000">
                                          <p:val>
                                            <p:strVal val="#ppt_h"/>
                                          </p:val>
                                        </p:tav>
                                      </p:tavLst>
                                    </p:anim>
                                    <p:animEffect transition="in" filter="fade">
                                      <p:cBhvr>
                                        <p:cTn id="64" dur="500"/>
                                        <p:tgtEl>
                                          <p:spTgt spid="573514"/>
                                        </p:tgtEl>
                                      </p:cBhvr>
                                    </p:animEffect>
                                  </p:childTnLst>
                                </p:cTn>
                              </p:par>
                              <p:par>
                                <p:cTn id="65" presetID="53" presetClass="entr" presetSubtype="0" fill="hold" nodeType="withEffect">
                                  <p:stCondLst>
                                    <p:cond delay="0"/>
                                  </p:stCondLst>
                                  <p:childTnLst>
                                    <p:set>
                                      <p:cBhvr>
                                        <p:cTn id="66" dur="1" fill="hold">
                                          <p:stCondLst>
                                            <p:cond delay="0"/>
                                          </p:stCondLst>
                                        </p:cTn>
                                        <p:tgtEl>
                                          <p:spTgt spid="573515"/>
                                        </p:tgtEl>
                                        <p:attrNameLst>
                                          <p:attrName>style.visibility</p:attrName>
                                        </p:attrNameLst>
                                      </p:cBhvr>
                                      <p:to>
                                        <p:strVal val="visible"/>
                                      </p:to>
                                    </p:set>
                                    <p:anim calcmode="lin" valueType="num">
                                      <p:cBhvr>
                                        <p:cTn id="67" dur="500" fill="hold"/>
                                        <p:tgtEl>
                                          <p:spTgt spid="573515"/>
                                        </p:tgtEl>
                                        <p:attrNameLst>
                                          <p:attrName>ppt_w</p:attrName>
                                        </p:attrNameLst>
                                      </p:cBhvr>
                                      <p:tavLst>
                                        <p:tav tm="0">
                                          <p:val>
                                            <p:fltVal val="0"/>
                                          </p:val>
                                        </p:tav>
                                        <p:tav tm="100000">
                                          <p:val>
                                            <p:strVal val="#ppt_w"/>
                                          </p:val>
                                        </p:tav>
                                      </p:tavLst>
                                    </p:anim>
                                    <p:anim calcmode="lin" valueType="num">
                                      <p:cBhvr>
                                        <p:cTn id="68" dur="500" fill="hold"/>
                                        <p:tgtEl>
                                          <p:spTgt spid="573515"/>
                                        </p:tgtEl>
                                        <p:attrNameLst>
                                          <p:attrName>ppt_h</p:attrName>
                                        </p:attrNameLst>
                                      </p:cBhvr>
                                      <p:tavLst>
                                        <p:tav tm="0">
                                          <p:val>
                                            <p:fltVal val="0"/>
                                          </p:val>
                                        </p:tav>
                                        <p:tav tm="100000">
                                          <p:val>
                                            <p:strVal val="#ppt_h"/>
                                          </p:val>
                                        </p:tav>
                                      </p:tavLst>
                                    </p:anim>
                                    <p:animEffect transition="in" filter="fade">
                                      <p:cBhvr>
                                        <p:cTn id="69" dur="500"/>
                                        <p:tgtEl>
                                          <p:spTgt spid="573515"/>
                                        </p:tgtEl>
                                      </p:cBhvr>
                                    </p:animEffect>
                                  </p:childTnLst>
                                </p:cTn>
                              </p:par>
                              <p:par>
                                <p:cTn id="70" presetID="53" presetClass="entr" presetSubtype="0" fill="hold" nodeType="withEffect">
                                  <p:stCondLst>
                                    <p:cond delay="0"/>
                                  </p:stCondLst>
                                  <p:childTnLst>
                                    <p:set>
                                      <p:cBhvr>
                                        <p:cTn id="71" dur="1" fill="hold">
                                          <p:stCondLst>
                                            <p:cond delay="0"/>
                                          </p:stCondLst>
                                        </p:cTn>
                                        <p:tgtEl>
                                          <p:spTgt spid="573516"/>
                                        </p:tgtEl>
                                        <p:attrNameLst>
                                          <p:attrName>style.visibility</p:attrName>
                                        </p:attrNameLst>
                                      </p:cBhvr>
                                      <p:to>
                                        <p:strVal val="visible"/>
                                      </p:to>
                                    </p:set>
                                    <p:anim calcmode="lin" valueType="num">
                                      <p:cBhvr>
                                        <p:cTn id="72" dur="500" fill="hold"/>
                                        <p:tgtEl>
                                          <p:spTgt spid="573516"/>
                                        </p:tgtEl>
                                        <p:attrNameLst>
                                          <p:attrName>ppt_w</p:attrName>
                                        </p:attrNameLst>
                                      </p:cBhvr>
                                      <p:tavLst>
                                        <p:tav tm="0">
                                          <p:val>
                                            <p:fltVal val="0"/>
                                          </p:val>
                                        </p:tav>
                                        <p:tav tm="100000">
                                          <p:val>
                                            <p:strVal val="#ppt_w"/>
                                          </p:val>
                                        </p:tav>
                                      </p:tavLst>
                                    </p:anim>
                                    <p:anim calcmode="lin" valueType="num">
                                      <p:cBhvr>
                                        <p:cTn id="73" dur="500" fill="hold"/>
                                        <p:tgtEl>
                                          <p:spTgt spid="573516"/>
                                        </p:tgtEl>
                                        <p:attrNameLst>
                                          <p:attrName>ppt_h</p:attrName>
                                        </p:attrNameLst>
                                      </p:cBhvr>
                                      <p:tavLst>
                                        <p:tav tm="0">
                                          <p:val>
                                            <p:fltVal val="0"/>
                                          </p:val>
                                        </p:tav>
                                        <p:tav tm="100000">
                                          <p:val>
                                            <p:strVal val="#ppt_h"/>
                                          </p:val>
                                        </p:tav>
                                      </p:tavLst>
                                    </p:anim>
                                    <p:animEffect transition="in" filter="fade">
                                      <p:cBhvr>
                                        <p:cTn id="74" dur="500"/>
                                        <p:tgtEl>
                                          <p:spTgt spid="573516"/>
                                        </p:tgtEl>
                                      </p:cBhvr>
                                    </p:animEffect>
                                  </p:childTnLst>
                                </p:cTn>
                              </p:par>
                              <p:par>
                                <p:cTn id="75" presetID="53" presetClass="entr" presetSubtype="0" fill="hold" nodeType="withEffect">
                                  <p:stCondLst>
                                    <p:cond delay="0"/>
                                  </p:stCondLst>
                                  <p:childTnLst>
                                    <p:set>
                                      <p:cBhvr>
                                        <p:cTn id="76" dur="1" fill="hold">
                                          <p:stCondLst>
                                            <p:cond delay="0"/>
                                          </p:stCondLst>
                                        </p:cTn>
                                        <p:tgtEl>
                                          <p:spTgt spid="573519"/>
                                        </p:tgtEl>
                                        <p:attrNameLst>
                                          <p:attrName>style.visibility</p:attrName>
                                        </p:attrNameLst>
                                      </p:cBhvr>
                                      <p:to>
                                        <p:strVal val="visible"/>
                                      </p:to>
                                    </p:set>
                                    <p:anim calcmode="lin" valueType="num">
                                      <p:cBhvr>
                                        <p:cTn id="77" dur="500" fill="hold"/>
                                        <p:tgtEl>
                                          <p:spTgt spid="573519"/>
                                        </p:tgtEl>
                                        <p:attrNameLst>
                                          <p:attrName>ppt_w</p:attrName>
                                        </p:attrNameLst>
                                      </p:cBhvr>
                                      <p:tavLst>
                                        <p:tav tm="0">
                                          <p:val>
                                            <p:fltVal val="0"/>
                                          </p:val>
                                        </p:tav>
                                        <p:tav tm="100000">
                                          <p:val>
                                            <p:strVal val="#ppt_w"/>
                                          </p:val>
                                        </p:tav>
                                      </p:tavLst>
                                    </p:anim>
                                    <p:anim calcmode="lin" valueType="num">
                                      <p:cBhvr>
                                        <p:cTn id="78" dur="500" fill="hold"/>
                                        <p:tgtEl>
                                          <p:spTgt spid="573519"/>
                                        </p:tgtEl>
                                        <p:attrNameLst>
                                          <p:attrName>ppt_h</p:attrName>
                                        </p:attrNameLst>
                                      </p:cBhvr>
                                      <p:tavLst>
                                        <p:tav tm="0">
                                          <p:val>
                                            <p:fltVal val="0"/>
                                          </p:val>
                                        </p:tav>
                                        <p:tav tm="100000">
                                          <p:val>
                                            <p:strVal val="#ppt_h"/>
                                          </p:val>
                                        </p:tav>
                                      </p:tavLst>
                                    </p:anim>
                                    <p:animEffect transition="in" filter="fade">
                                      <p:cBhvr>
                                        <p:cTn id="79" dur="500"/>
                                        <p:tgtEl>
                                          <p:spTgt spid="573519"/>
                                        </p:tgtEl>
                                      </p:cBhvr>
                                    </p:animEffect>
                                  </p:childTnLst>
                                </p:cTn>
                              </p:par>
                              <p:par>
                                <p:cTn id="80" presetID="53" presetClass="entr" presetSubtype="0" fill="hold" nodeType="withEffect">
                                  <p:stCondLst>
                                    <p:cond delay="0"/>
                                  </p:stCondLst>
                                  <p:childTnLst>
                                    <p:set>
                                      <p:cBhvr>
                                        <p:cTn id="81" dur="1" fill="hold">
                                          <p:stCondLst>
                                            <p:cond delay="0"/>
                                          </p:stCondLst>
                                        </p:cTn>
                                        <p:tgtEl>
                                          <p:spTgt spid="573520"/>
                                        </p:tgtEl>
                                        <p:attrNameLst>
                                          <p:attrName>style.visibility</p:attrName>
                                        </p:attrNameLst>
                                      </p:cBhvr>
                                      <p:to>
                                        <p:strVal val="visible"/>
                                      </p:to>
                                    </p:set>
                                    <p:anim calcmode="lin" valueType="num">
                                      <p:cBhvr>
                                        <p:cTn id="82" dur="500" fill="hold"/>
                                        <p:tgtEl>
                                          <p:spTgt spid="573520"/>
                                        </p:tgtEl>
                                        <p:attrNameLst>
                                          <p:attrName>ppt_w</p:attrName>
                                        </p:attrNameLst>
                                      </p:cBhvr>
                                      <p:tavLst>
                                        <p:tav tm="0">
                                          <p:val>
                                            <p:fltVal val="0"/>
                                          </p:val>
                                        </p:tav>
                                        <p:tav tm="100000">
                                          <p:val>
                                            <p:strVal val="#ppt_w"/>
                                          </p:val>
                                        </p:tav>
                                      </p:tavLst>
                                    </p:anim>
                                    <p:anim calcmode="lin" valueType="num">
                                      <p:cBhvr>
                                        <p:cTn id="83" dur="500" fill="hold"/>
                                        <p:tgtEl>
                                          <p:spTgt spid="573520"/>
                                        </p:tgtEl>
                                        <p:attrNameLst>
                                          <p:attrName>ppt_h</p:attrName>
                                        </p:attrNameLst>
                                      </p:cBhvr>
                                      <p:tavLst>
                                        <p:tav tm="0">
                                          <p:val>
                                            <p:fltVal val="0"/>
                                          </p:val>
                                        </p:tav>
                                        <p:tav tm="100000">
                                          <p:val>
                                            <p:strVal val="#ppt_h"/>
                                          </p:val>
                                        </p:tav>
                                      </p:tavLst>
                                    </p:anim>
                                    <p:animEffect transition="in" filter="fade">
                                      <p:cBhvr>
                                        <p:cTn id="84" dur="500"/>
                                        <p:tgtEl>
                                          <p:spTgt spid="573520"/>
                                        </p:tgtEl>
                                      </p:cBhvr>
                                    </p:animEffect>
                                  </p:childTnLst>
                                </p:cTn>
                              </p:par>
                              <p:par>
                                <p:cTn id="85" presetID="53" presetClass="entr" presetSubtype="0" fill="hold" nodeType="withEffect">
                                  <p:stCondLst>
                                    <p:cond delay="0"/>
                                  </p:stCondLst>
                                  <p:childTnLst>
                                    <p:set>
                                      <p:cBhvr>
                                        <p:cTn id="86" dur="1" fill="hold">
                                          <p:stCondLst>
                                            <p:cond delay="0"/>
                                          </p:stCondLst>
                                        </p:cTn>
                                        <p:tgtEl>
                                          <p:spTgt spid="573487"/>
                                        </p:tgtEl>
                                        <p:attrNameLst>
                                          <p:attrName>style.visibility</p:attrName>
                                        </p:attrNameLst>
                                      </p:cBhvr>
                                      <p:to>
                                        <p:strVal val="visible"/>
                                      </p:to>
                                    </p:set>
                                    <p:anim calcmode="lin" valueType="num">
                                      <p:cBhvr>
                                        <p:cTn id="87" dur="500" fill="hold"/>
                                        <p:tgtEl>
                                          <p:spTgt spid="573487"/>
                                        </p:tgtEl>
                                        <p:attrNameLst>
                                          <p:attrName>ppt_w</p:attrName>
                                        </p:attrNameLst>
                                      </p:cBhvr>
                                      <p:tavLst>
                                        <p:tav tm="0">
                                          <p:val>
                                            <p:fltVal val="0"/>
                                          </p:val>
                                        </p:tav>
                                        <p:tav tm="100000">
                                          <p:val>
                                            <p:strVal val="#ppt_w"/>
                                          </p:val>
                                        </p:tav>
                                      </p:tavLst>
                                    </p:anim>
                                    <p:anim calcmode="lin" valueType="num">
                                      <p:cBhvr>
                                        <p:cTn id="88" dur="500" fill="hold"/>
                                        <p:tgtEl>
                                          <p:spTgt spid="573487"/>
                                        </p:tgtEl>
                                        <p:attrNameLst>
                                          <p:attrName>ppt_h</p:attrName>
                                        </p:attrNameLst>
                                      </p:cBhvr>
                                      <p:tavLst>
                                        <p:tav tm="0">
                                          <p:val>
                                            <p:fltVal val="0"/>
                                          </p:val>
                                        </p:tav>
                                        <p:tav tm="100000">
                                          <p:val>
                                            <p:strVal val="#ppt_h"/>
                                          </p:val>
                                        </p:tav>
                                      </p:tavLst>
                                    </p:anim>
                                    <p:animEffect transition="in" filter="fade">
                                      <p:cBhvr>
                                        <p:cTn id="89" dur="500"/>
                                        <p:tgtEl>
                                          <p:spTgt spid="573487"/>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73488"/>
                                        </p:tgtEl>
                                        <p:attrNameLst>
                                          <p:attrName>style.visibility</p:attrName>
                                        </p:attrNameLst>
                                      </p:cBhvr>
                                      <p:to>
                                        <p:strVal val="visible"/>
                                      </p:to>
                                    </p:set>
                                    <p:animEffect transition="in" filter="fade">
                                      <p:cBhvr>
                                        <p:cTn id="92" dur="500"/>
                                        <p:tgtEl>
                                          <p:spTgt spid="573488"/>
                                        </p:tgtEl>
                                      </p:cBhvr>
                                    </p:animEffect>
                                  </p:childTnLst>
                                </p:cTn>
                              </p:par>
                            </p:childTnLst>
                          </p:cTn>
                        </p:par>
                        <p:par>
                          <p:cTn id="93" fill="hold">
                            <p:stCondLst>
                              <p:cond delay="500"/>
                            </p:stCondLst>
                            <p:childTnLst>
                              <p:par>
                                <p:cTn id="94" presetID="35" presetClass="path" presetSubtype="0" accel="50000" decel="50000" fill="hold" nodeType="afterEffect">
                                  <p:stCondLst>
                                    <p:cond delay="0"/>
                                  </p:stCondLst>
                                  <p:childTnLst>
                                    <p:animMotion origin="layout" path="M 5.55112E-17 2.59259E-6 L -0.08333 -0.07246 " pathEditMode="relative" rAng="0" ptsTypes="AA">
                                      <p:cBhvr>
                                        <p:cTn id="95" dur="2000" fill="hold"/>
                                        <p:tgtEl>
                                          <p:spTgt spid="573520"/>
                                        </p:tgtEl>
                                        <p:attrNameLst>
                                          <p:attrName>ppt_x</p:attrName>
                                          <p:attrName>ppt_y</p:attrName>
                                        </p:attrNameLst>
                                      </p:cBhvr>
                                      <p:rCtr x="-42" y="-36"/>
                                    </p:animMotion>
                                  </p:childTnLst>
                                </p:cTn>
                              </p:par>
                              <p:par>
                                <p:cTn id="96" presetID="56" presetClass="path" presetSubtype="0" accel="50000" decel="50000" fill="hold" nodeType="withEffect">
                                  <p:stCondLst>
                                    <p:cond delay="0"/>
                                  </p:stCondLst>
                                  <p:childTnLst>
                                    <p:animMotion origin="layout" path="M 4.44444E-6 1.85185E-6 L 0.03819 -0.05648 " pathEditMode="relative" rAng="0" ptsTypes="AA">
                                      <p:cBhvr>
                                        <p:cTn id="97" dur="2000" fill="hold"/>
                                        <p:tgtEl>
                                          <p:spTgt spid="573518"/>
                                        </p:tgtEl>
                                        <p:attrNameLst>
                                          <p:attrName>ppt_x</p:attrName>
                                          <p:attrName>ppt_y</p:attrName>
                                        </p:attrNameLst>
                                      </p:cBhvr>
                                      <p:rCtr x="19" y="-28"/>
                                    </p:animMotion>
                                  </p:childTnLst>
                                </p:cTn>
                              </p:par>
                            </p:childTnLst>
                          </p:cTn>
                        </p:par>
                        <p:par>
                          <p:cTn id="98" fill="hold">
                            <p:stCondLst>
                              <p:cond delay="2500"/>
                            </p:stCondLst>
                            <p:childTnLst>
                              <p:par>
                                <p:cTn id="99" presetID="10" presetClass="exit" presetSubtype="0" fill="hold" nodeType="afterEffect">
                                  <p:stCondLst>
                                    <p:cond delay="0"/>
                                  </p:stCondLst>
                                  <p:childTnLst>
                                    <p:animEffect transition="out" filter="fade">
                                      <p:cBhvr>
                                        <p:cTn id="100" dur="500"/>
                                        <p:tgtEl>
                                          <p:spTgt spid="573520"/>
                                        </p:tgtEl>
                                      </p:cBhvr>
                                    </p:animEffect>
                                    <p:set>
                                      <p:cBhvr>
                                        <p:cTn id="101" dur="1" fill="hold">
                                          <p:stCondLst>
                                            <p:cond delay="499"/>
                                          </p:stCondLst>
                                        </p:cTn>
                                        <p:tgtEl>
                                          <p:spTgt spid="573520"/>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573518"/>
                                        </p:tgtEl>
                                      </p:cBhvr>
                                    </p:animEffect>
                                    <p:set>
                                      <p:cBhvr>
                                        <p:cTn id="104" dur="1" fill="hold">
                                          <p:stCondLst>
                                            <p:cond delay="499"/>
                                          </p:stCondLst>
                                        </p:cTn>
                                        <p:tgtEl>
                                          <p:spTgt spid="573518"/>
                                        </p:tgtEl>
                                        <p:attrNameLst>
                                          <p:attrName>style.visibility</p:attrName>
                                        </p:attrNameLst>
                                      </p:cBhvr>
                                      <p:to>
                                        <p:strVal val="hidden"/>
                                      </p:to>
                                    </p:set>
                                  </p:childTnLst>
                                </p:cTn>
                              </p:par>
                            </p:childTnLst>
                          </p:cTn>
                        </p:par>
                        <p:par>
                          <p:cTn id="105" fill="hold">
                            <p:stCondLst>
                              <p:cond delay="3000"/>
                            </p:stCondLst>
                            <p:childTnLst>
                              <p:par>
                                <p:cTn id="106" presetID="35" presetClass="path" presetSubtype="0" accel="50000" decel="50000" fill="hold" nodeType="afterEffect">
                                  <p:stCondLst>
                                    <p:cond delay="0"/>
                                  </p:stCondLst>
                                  <p:childTnLst>
                                    <p:animMotion origin="layout" path="M -3.05556E-6 1.48148E-6 L -0.04357 0.05347 " pathEditMode="relative" rAng="0" ptsTypes="AA">
                                      <p:cBhvr>
                                        <p:cTn id="107" dur="2000" fill="hold"/>
                                        <p:tgtEl>
                                          <p:spTgt spid="573519"/>
                                        </p:tgtEl>
                                        <p:attrNameLst>
                                          <p:attrName>ppt_x</p:attrName>
                                          <p:attrName>ppt_y</p:attrName>
                                        </p:attrNameLst>
                                      </p:cBhvr>
                                      <p:rCtr x="-22" y="27"/>
                                    </p:animMotion>
                                  </p:childTnLst>
                                </p:cTn>
                              </p:par>
                              <p:par>
                                <p:cTn id="108" presetID="49" presetClass="path" presetSubtype="0" accel="50000" decel="50000" fill="hold" nodeType="withEffect">
                                  <p:stCondLst>
                                    <p:cond delay="0"/>
                                  </p:stCondLst>
                                  <p:childTnLst>
                                    <p:animMotion origin="layout" path="M 1.38889E-6 1.85185E-6 L 0.08316 0.07731 " pathEditMode="relative" rAng="0" ptsTypes="AA">
                                      <p:cBhvr>
                                        <p:cTn id="109" dur="2000" fill="hold"/>
                                        <p:tgtEl>
                                          <p:spTgt spid="573517"/>
                                        </p:tgtEl>
                                        <p:attrNameLst>
                                          <p:attrName>ppt_x</p:attrName>
                                          <p:attrName>ppt_y</p:attrName>
                                        </p:attrNameLst>
                                      </p:cBhvr>
                                      <p:rCtr x="41" y="39"/>
                                    </p:animMotion>
                                  </p:childTnLst>
                                </p:cTn>
                              </p:par>
                            </p:childTnLst>
                          </p:cTn>
                        </p:par>
                        <p:par>
                          <p:cTn id="110" fill="hold">
                            <p:stCondLst>
                              <p:cond delay="5000"/>
                            </p:stCondLst>
                            <p:childTnLst>
                              <p:par>
                                <p:cTn id="111" presetID="10" presetClass="exit" presetSubtype="0" fill="hold" nodeType="afterEffect">
                                  <p:stCondLst>
                                    <p:cond delay="0"/>
                                  </p:stCondLst>
                                  <p:childTnLst>
                                    <p:animEffect transition="out" filter="fade">
                                      <p:cBhvr>
                                        <p:cTn id="112" dur="500"/>
                                        <p:tgtEl>
                                          <p:spTgt spid="573519"/>
                                        </p:tgtEl>
                                      </p:cBhvr>
                                    </p:animEffect>
                                    <p:set>
                                      <p:cBhvr>
                                        <p:cTn id="113" dur="1" fill="hold">
                                          <p:stCondLst>
                                            <p:cond delay="499"/>
                                          </p:stCondLst>
                                        </p:cTn>
                                        <p:tgtEl>
                                          <p:spTgt spid="573519"/>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573517"/>
                                        </p:tgtEl>
                                      </p:cBhvr>
                                    </p:animEffect>
                                    <p:set>
                                      <p:cBhvr>
                                        <p:cTn id="116" dur="1" fill="hold">
                                          <p:stCondLst>
                                            <p:cond delay="499"/>
                                          </p:stCondLst>
                                        </p:cTn>
                                        <p:tgtEl>
                                          <p:spTgt spid="573517"/>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53" presetClass="entr" presetSubtype="0" fill="hold" nodeType="clickEffect">
                                  <p:stCondLst>
                                    <p:cond delay="0"/>
                                  </p:stCondLst>
                                  <p:childTnLst>
                                    <p:set>
                                      <p:cBhvr>
                                        <p:cTn id="120" dur="1" fill="hold">
                                          <p:stCondLst>
                                            <p:cond delay="0"/>
                                          </p:stCondLst>
                                        </p:cTn>
                                        <p:tgtEl>
                                          <p:spTgt spid="573453"/>
                                        </p:tgtEl>
                                        <p:attrNameLst>
                                          <p:attrName>style.visibility</p:attrName>
                                        </p:attrNameLst>
                                      </p:cBhvr>
                                      <p:to>
                                        <p:strVal val="visible"/>
                                      </p:to>
                                    </p:set>
                                    <p:anim calcmode="lin" valueType="num">
                                      <p:cBhvr>
                                        <p:cTn id="121" dur="500" fill="hold"/>
                                        <p:tgtEl>
                                          <p:spTgt spid="573453"/>
                                        </p:tgtEl>
                                        <p:attrNameLst>
                                          <p:attrName>ppt_w</p:attrName>
                                        </p:attrNameLst>
                                      </p:cBhvr>
                                      <p:tavLst>
                                        <p:tav tm="0">
                                          <p:val>
                                            <p:fltVal val="0"/>
                                          </p:val>
                                        </p:tav>
                                        <p:tav tm="100000">
                                          <p:val>
                                            <p:strVal val="#ppt_w"/>
                                          </p:val>
                                        </p:tav>
                                      </p:tavLst>
                                    </p:anim>
                                    <p:anim calcmode="lin" valueType="num">
                                      <p:cBhvr>
                                        <p:cTn id="122" dur="500" fill="hold"/>
                                        <p:tgtEl>
                                          <p:spTgt spid="573453"/>
                                        </p:tgtEl>
                                        <p:attrNameLst>
                                          <p:attrName>ppt_h</p:attrName>
                                        </p:attrNameLst>
                                      </p:cBhvr>
                                      <p:tavLst>
                                        <p:tav tm="0">
                                          <p:val>
                                            <p:fltVal val="0"/>
                                          </p:val>
                                        </p:tav>
                                        <p:tav tm="100000">
                                          <p:val>
                                            <p:strVal val="#ppt_h"/>
                                          </p:val>
                                        </p:tav>
                                      </p:tavLst>
                                    </p:anim>
                                    <p:animEffect transition="in" filter="fade">
                                      <p:cBhvr>
                                        <p:cTn id="123" dur="500"/>
                                        <p:tgtEl>
                                          <p:spTgt spid="573453"/>
                                        </p:tgtEl>
                                      </p:cBhvr>
                                    </p:animEffect>
                                  </p:childTnLst>
                                </p:cTn>
                              </p:par>
                              <p:par>
                                <p:cTn id="124" presetID="53" presetClass="entr" presetSubtype="0" fill="hold" nodeType="withEffect">
                                  <p:stCondLst>
                                    <p:cond delay="0"/>
                                  </p:stCondLst>
                                  <p:childTnLst>
                                    <p:set>
                                      <p:cBhvr>
                                        <p:cTn id="125" dur="1" fill="hold">
                                          <p:stCondLst>
                                            <p:cond delay="0"/>
                                          </p:stCondLst>
                                        </p:cTn>
                                        <p:tgtEl>
                                          <p:spTgt spid="5"/>
                                        </p:tgtEl>
                                        <p:attrNameLst>
                                          <p:attrName>style.visibility</p:attrName>
                                        </p:attrNameLst>
                                      </p:cBhvr>
                                      <p:to>
                                        <p:strVal val="visible"/>
                                      </p:to>
                                    </p:set>
                                    <p:anim calcmode="lin" valueType="num">
                                      <p:cBhvr>
                                        <p:cTn id="126" dur="500" fill="hold"/>
                                        <p:tgtEl>
                                          <p:spTgt spid="5"/>
                                        </p:tgtEl>
                                        <p:attrNameLst>
                                          <p:attrName>ppt_w</p:attrName>
                                        </p:attrNameLst>
                                      </p:cBhvr>
                                      <p:tavLst>
                                        <p:tav tm="0">
                                          <p:val>
                                            <p:fltVal val="0"/>
                                          </p:val>
                                        </p:tav>
                                        <p:tav tm="100000">
                                          <p:val>
                                            <p:strVal val="#ppt_w"/>
                                          </p:val>
                                        </p:tav>
                                      </p:tavLst>
                                    </p:anim>
                                    <p:anim calcmode="lin" valueType="num">
                                      <p:cBhvr>
                                        <p:cTn id="127" dur="500" fill="hold"/>
                                        <p:tgtEl>
                                          <p:spTgt spid="5"/>
                                        </p:tgtEl>
                                        <p:attrNameLst>
                                          <p:attrName>ppt_h</p:attrName>
                                        </p:attrNameLst>
                                      </p:cBhvr>
                                      <p:tavLst>
                                        <p:tav tm="0">
                                          <p:val>
                                            <p:fltVal val="0"/>
                                          </p:val>
                                        </p:tav>
                                        <p:tav tm="100000">
                                          <p:val>
                                            <p:strVal val="#ppt_h"/>
                                          </p:val>
                                        </p:tav>
                                      </p:tavLst>
                                    </p:anim>
                                    <p:animEffect transition="in" filter="fade">
                                      <p:cBhvr>
                                        <p:cTn id="128" dur="500"/>
                                        <p:tgtEl>
                                          <p:spTgt spid="5"/>
                                        </p:tgtEl>
                                      </p:cBhvr>
                                    </p:animEffect>
                                  </p:childTnLst>
                                </p:cTn>
                              </p:par>
                              <p:par>
                                <p:cTn id="129" presetID="53" presetClass="entr" presetSubtype="0" fill="hold" nodeType="with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p:cTn id="131" dur="500" fill="hold"/>
                                        <p:tgtEl>
                                          <p:spTgt spid="4"/>
                                        </p:tgtEl>
                                        <p:attrNameLst>
                                          <p:attrName>ppt_w</p:attrName>
                                        </p:attrNameLst>
                                      </p:cBhvr>
                                      <p:tavLst>
                                        <p:tav tm="0">
                                          <p:val>
                                            <p:fltVal val="0"/>
                                          </p:val>
                                        </p:tav>
                                        <p:tav tm="100000">
                                          <p:val>
                                            <p:strVal val="#ppt_w"/>
                                          </p:val>
                                        </p:tav>
                                      </p:tavLst>
                                    </p:anim>
                                    <p:anim calcmode="lin" valueType="num">
                                      <p:cBhvr>
                                        <p:cTn id="132" dur="500" fill="hold"/>
                                        <p:tgtEl>
                                          <p:spTgt spid="4"/>
                                        </p:tgtEl>
                                        <p:attrNameLst>
                                          <p:attrName>ppt_h</p:attrName>
                                        </p:attrNameLst>
                                      </p:cBhvr>
                                      <p:tavLst>
                                        <p:tav tm="0">
                                          <p:val>
                                            <p:fltVal val="0"/>
                                          </p:val>
                                        </p:tav>
                                        <p:tav tm="100000">
                                          <p:val>
                                            <p:strVal val="#ppt_h"/>
                                          </p:val>
                                        </p:tav>
                                      </p:tavLst>
                                    </p:anim>
                                    <p:animEffect transition="in" filter="fade">
                                      <p:cBhvr>
                                        <p:cTn id="133" dur="500"/>
                                        <p:tgtEl>
                                          <p:spTgt spid="4"/>
                                        </p:tgtEl>
                                      </p:cBhvr>
                                    </p:animEffect>
                                  </p:childTnLst>
                                </p:cTn>
                              </p:par>
                              <p:par>
                                <p:cTn id="134" presetID="53" presetClass="entr" presetSubtype="0" fill="hold" nodeType="withEffect">
                                  <p:stCondLst>
                                    <p:cond delay="0"/>
                                  </p:stCondLst>
                                  <p:childTnLst>
                                    <p:set>
                                      <p:cBhvr>
                                        <p:cTn id="135" dur="1" fill="hold">
                                          <p:stCondLst>
                                            <p:cond delay="0"/>
                                          </p:stCondLst>
                                        </p:cTn>
                                        <p:tgtEl>
                                          <p:spTgt spid="573457"/>
                                        </p:tgtEl>
                                        <p:attrNameLst>
                                          <p:attrName>style.visibility</p:attrName>
                                        </p:attrNameLst>
                                      </p:cBhvr>
                                      <p:to>
                                        <p:strVal val="visible"/>
                                      </p:to>
                                    </p:set>
                                    <p:anim calcmode="lin" valueType="num">
                                      <p:cBhvr>
                                        <p:cTn id="136" dur="500" fill="hold"/>
                                        <p:tgtEl>
                                          <p:spTgt spid="573457"/>
                                        </p:tgtEl>
                                        <p:attrNameLst>
                                          <p:attrName>ppt_w</p:attrName>
                                        </p:attrNameLst>
                                      </p:cBhvr>
                                      <p:tavLst>
                                        <p:tav tm="0">
                                          <p:val>
                                            <p:fltVal val="0"/>
                                          </p:val>
                                        </p:tav>
                                        <p:tav tm="100000">
                                          <p:val>
                                            <p:strVal val="#ppt_w"/>
                                          </p:val>
                                        </p:tav>
                                      </p:tavLst>
                                    </p:anim>
                                    <p:anim calcmode="lin" valueType="num">
                                      <p:cBhvr>
                                        <p:cTn id="137" dur="500" fill="hold"/>
                                        <p:tgtEl>
                                          <p:spTgt spid="573457"/>
                                        </p:tgtEl>
                                        <p:attrNameLst>
                                          <p:attrName>ppt_h</p:attrName>
                                        </p:attrNameLst>
                                      </p:cBhvr>
                                      <p:tavLst>
                                        <p:tav tm="0">
                                          <p:val>
                                            <p:fltVal val="0"/>
                                          </p:val>
                                        </p:tav>
                                        <p:tav tm="100000">
                                          <p:val>
                                            <p:strVal val="#ppt_h"/>
                                          </p:val>
                                        </p:tav>
                                      </p:tavLst>
                                    </p:anim>
                                    <p:animEffect transition="in" filter="fade">
                                      <p:cBhvr>
                                        <p:cTn id="138" dur="500"/>
                                        <p:tgtEl>
                                          <p:spTgt spid="573457"/>
                                        </p:tgtEl>
                                      </p:cBhvr>
                                    </p:animEffect>
                                  </p:childTnLst>
                                </p:cTn>
                              </p:par>
                            </p:childTnLst>
                          </p:cTn>
                        </p:par>
                        <p:par>
                          <p:cTn id="139" fill="hold">
                            <p:stCondLst>
                              <p:cond delay="500"/>
                            </p:stCondLst>
                            <p:childTnLst>
                              <p:par>
                                <p:cTn id="140" presetID="53" presetClass="entr" presetSubtype="0" fill="hold" nodeType="afterEffect">
                                  <p:stCondLst>
                                    <p:cond delay="0"/>
                                  </p:stCondLst>
                                  <p:childTnLst>
                                    <p:set>
                                      <p:cBhvr>
                                        <p:cTn id="141" dur="1" fill="hold">
                                          <p:stCondLst>
                                            <p:cond delay="0"/>
                                          </p:stCondLst>
                                        </p:cTn>
                                        <p:tgtEl>
                                          <p:spTgt spid="573524"/>
                                        </p:tgtEl>
                                        <p:attrNameLst>
                                          <p:attrName>style.visibility</p:attrName>
                                        </p:attrNameLst>
                                      </p:cBhvr>
                                      <p:to>
                                        <p:strVal val="visible"/>
                                      </p:to>
                                    </p:set>
                                    <p:anim calcmode="lin" valueType="num">
                                      <p:cBhvr>
                                        <p:cTn id="142" dur="500" fill="hold"/>
                                        <p:tgtEl>
                                          <p:spTgt spid="573524"/>
                                        </p:tgtEl>
                                        <p:attrNameLst>
                                          <p:attrName>ppt_w</p:attrName>
                                        </p:attrNameLst>
                                      </p:cBhvr>
                                      <p:tavLst>
                                        <p:tav tm="0">
                                          <p:val>
                                            <p:fltVal val="0"/>
                                          </p:val>
                                        </p:tav>
                                        <p:tav tm="100000">
                                          <p:val>
                                            <p:strVal val="#ppt_w"/>
                                          </p:val>
                                        </p:tav>
                                      </p:tavLst>
                                    </p:anim>
                                    <p:anim calcmode="lin" valueType="num">
                                      <p:cBhvr>
                                        <p:cTn id="143" dur="500" fill="hold"/>
                                        <p:tgtEl>
                                          <p:spTgt spid="573524"/>
                                        </p:tgtEl>
                                        <p:attrNameLst>
                                          <p:attrName>ppt_h</p:attrName>
                                        </p:attrNameLst>
                                      </p:cBhvr>
                                      <p:tavLst>
                                        <p:tav tm="0">
                                          <p:val>
                                            <p:fltVal val="0"/>
                                          </p:val>
                                        </p:tav>
                                        <p:tav tm="100000">
                                          <p:val>
                                            <p:strVal val="#ppt_h"/>
                                          </p:val>
                                        </p:tav>
                                      </p:tavLst>
                                    </p:anim>
                                    <p:animEffect transition="in" filter="fade">
                                      <p:cBhvr>
                                        <p:cTn id="144" dur="500"/>
                                        <p:tgtEl>
                                          <p:spTgt spid="573524"/>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573458"/>
                                        </p:tgtEl>
                                        <p:attrNameLst>
                                          <p:attrName>style.visibility</p:attrName>
                                        </p:attrNameLst>
                                      </p:cBhvr>
                                      <p:to>
                                        <p:strVal val="visible"/>
                                      </p:to>
                                    </p:set>
                                    <p:animEffect transition="in" filter="fade">
                                      <p:cBhvr>
                                        <p:cTn id="147" dur="500"/>
                                        <p:tgtEl>
                                          <p:spTgt spid="573458"/>
                                        </p:tgtEl>
                                      </p:cBhvr>
                                    </p:animEffect>
                                  </p:childTnLst>
                                </p:cTn>
                              </p:par>
                            </p:childTnLst>
                          </p:cTn>
                        </p:par>
                        <p:par>
                          <p:cTn id="148" fill="hold">
                            <p:stCondLst>
                              <p:cond delay="1000"/>
                            </p:stCondLst>
                            <p:childTnLst>
                              <p:par>
                                <p:cTn id="149" presetID="2" presetClass="entr" presetSubtype="2" fill="hold" nodeType="afterEffect">
                                  <p:stCondLst>
                                    <p:cond delay="0"/>
                                  </p:stCondLst>
                                  <p:childTnLst>
                                    <p:set>
                                      <p:cBhvr>
                                        <p:cTn id="150" dur="1" fill="hold">
                                          <p:stCondLst>
                                            <p:cond delay="0"/>
                                          </p:stCondLst>
                                        </p:cTn>
                                        <p:tgtEl>
                                          <p:spTgt spid="573522"/>
                                        </p:tgtEl>
                                        <p:attrNameLst>
                                          <p:attrName>style.visibility</p:attrName>
                                        </p:attrNameLst>
                                      </p:cBhvr>
                                      <p:to>
                                        <p:strVal val="visible"/>
                                      </p:to>
                                    </p:set>
                                    <p:anim calcmode="lin" valueType="num">
                                      <p:cBhvr additive="base">
                                        <p:cTn id="151" dur="2000" fill="hold"/>
                                        <p:tgtEl>
                                          <p:spTgt spid="573522"/>
                                        </p:tgtEl>
                                        <p:attrNameLst>
                                          <p:attrName>ppt_x</p:attrName>
                                        </p:attrNameLst>
                                      </p:cBhvr>
                                      <p:tavLst>
                                        <p:tav tm="0">
                                          <p:val>
                                            <p:strVal val="1+#ppt_w/2"/>
                                          </p:val>
                                        </p:tav>
                                        <p:tav tm="100000">
                                          <p:val>
                                            <p:strVal val="#ppt_x"/>
                                          </p:val>
                                        </p:tav>
                                      </p:tavLst>
                                    </p:anim>
                                    <p:anim calcmode="lin" valueType="num">
                                      <p:cBhvr additive="base">
                                        <p:cTn id="152" dur="2000" fill="hold"/>
                                        <p:tgtEl>
                                          <p:spTgt spid="573522"/>
                                        </p:tgtEl>
                                        <p:attrNameLst>
                                          <p:attrName>ppt_y</p:attrName>
                                        </p:attrNameLst>
                                      </p:cBhvr>
                                      <p:tavLst>
                                        <p:tav tm="0">
                                          <p:val>
                                            <p:strVal val="#ppt_y"/>
                                          </p:val>
                                        </p:tav>
                                        <p:tav tm="100000">
                                          <p:val>
                                            <p:strVal val="#ppt_y"/>
                                          </p:val>
                                        </p:tav>
                                      </p:tavLst>
                                    </p:anim>
                                  </p:childTnLst>
                                </p:cTn>
                              </p:par>
                              <p:par>
                                <p:cTn id="153" presetID="12" presetClass="entr" presetSubtype="4" fill="hold" nodeType="withEffect">
                                  <p:stCondLst>
                                    <p:cond delay="500"/>
                                  </p:stCondLst>
                                  <p:childTnLst>
                                    <p:set>
                                      <p:cBhvr>
                                        <p:cTn id="154" dur="1" fill="hold">
                                          <p:stCondLst>
                                            <p:cond delay="0"/>
                                          </p:stCondLst>
                                        </p:cTn>
                                        <p:tgtEl>
                                          <p:spTgt spid="573521"/>
                                        </p:tgtEl>
                                        <p:attrNameLst>
                                          <p:attrName>style.visibility</p:attrName>
                                        </p:attrNameLst>
                                      </p:cBhvr>
                                      <p:to>
                                        <p:strVal val="visible"/>
                                      </p:to>
                                    </p:set>
                                    <p:animEffect transition="in" filter="slide(fromBottom)">
                                      <p:cBhvr>
                                        <p:cTn id="155" dur="1000"/>
                                        <p:tgtEl>
                                          <p:spTgt spid="573521"/>
                                        </p:tgtEl>
                                      </p:cBhvr>
                                    </p:animEffect>
                                  </p:childTnLst>
                                </p:cTn>
                              </p:par>
                            </p:childTnLst>
                          </p:cTn>
                        </p:par>
                      </p:childTnLst>
                    </p:cTn>
                  </p:par>
                  <p:par>
                    <p:cTn id="156" fill="hold">
                      <p:stCondLst>
                        <p:cond delay="indefinite"/>
                      </p:stCondLst>
                      <p:childTnLst>
                        <p:par>
                          <p:cTn id="157" fill="hold">
                            <p:stCondLst>
                              <p:cond delay="0"/>
                            </p:stCondLst>
                            <p:childTnLst>
                              <p:par>
                                <p:cTn id="158" presetID="53" presetClass="entr" presetSubtype="0" fill="hold" nodeType="clickEffect">
                                  <p:stCondLst>
                                    <p:cond delay="0"/>
                                  </p:stCondLst>
                                  <p:childTnLst>
                                    <p:set>
                                      <p:cBhvr>
                                        <p:cTn id="159" dur="1" fill="hold">
                                          <p:stCondLst>
                                            <p:cond delay="0"/>
                                          </p:stCondLst>
                                        </p:cTn>
                                        <p:tgtEl>
                                          <p:spTgt spid="3"/>
                                        </p:tgtEl>
                                        <p:attrNameLst>
                                          <p:attrName>style.visibility</p:attrName>
                                        </p:attrNameLst>
                                      </p:cBhvr>
                                      <p:to>
                                        <p:strVal val="visible"/>
                                      </p:to>
                                    </p:set>
                                    <p:anim calcmode="lin" valueType="num">
                                      <p:cBhvr>
                                        <p:cTn id="160" dur="500" fill="hold"/>
                                        <p:tgtEl>
                                          <p:spTgt spid="3"/>
                                        </p:tgtEl>
                                        <p:attrNameLst>
                                          <p:attrName>ppt_w</p:attrName>
                                        </p:attrNameLst>
                                      </p:cBhvr>
                                      <p:tavLst>
                                        <p:tav tm="0">
                                          <p:val>
                                            <p:fltVal val="0"/>
                                          </p:val>
                                        </p:tav>
                                        <p:tav tm="100000">
                                          <p:val>
                                            <p:strVal val="#ppt_w"/>
                                          </p:val>
                                        </p:tav>
                                      </p:tavLst>
                                    </p:anim>
                                    <p:anim calcmode="lin" valueType="num">
                                      <p:cBhvr>
                                        <p:cTn id="161" dur="500" fill="hold"/>
                                        <p:tgtEl>
                                          <p:spTgt spid="3"/>
                                        </p:tgtEl>
                                        <p:attrNameLst>
                                          <p:attrName>ppt_h</p:attrName>
                                        </p:attrNameLst>
                                      </p:cBhvr>
                                      <p:tavLst>
                                        <p:tav tm="0">
                                          <p:val>
                                            <p:fltVal val="0"/>
                                          </p:val>
                                        </p:tav>
                                        <p:tav tm="100000">
                                          <p:val>
                                            <p:strVal val="#ppt_h"/>
                                          </p:val>
                                        </p:tav>
                                      </p:tavLst>
                                    </p:anim>
                                    <p:animEffect transition="in" filter="fade">
                                      <p:cBhvr>
                                        <p:cTn id="162" dur="500"/>
                                        <p:tgtEl>
                                          <p:spTgt spid="3"/>
                                        </p:tgtEl>
                                      </p:cBhvr>
                                    </p:animEffect>
                                  </p:childTnLst>
                                </p:cTn>
                              </p:par>
                            </p:childTnLst>
                          </p:cTn>
                        </p:par>
                        <p:par>
                          <p:cTn id="163" fill="hold">
                            <p:stCondLst>
                              <p:cond delay="500"/>
                            </p:stCondLst>
                            <p:childTnLst>
                              <p:par>
                                <p:cTn id="164" presetID="10" presetClass="entr" presetSubtype="0" fill="hold" grpId="0" nodeType="afterEffect">
                                  <p:stCondLst>
                                    <p:cond delay="0"/>
                                  </p:stCondLst>
                                  <p:childTnLst>
                                    <p:set>
                                      <p:cBhvr>
                                        <p:cTn id="165" dur="1" fill="hold">
                                          <p:stCondLst>
                                            <p:cond delay="0"/>
                                          </p:stCondLst>
                                        </p:cTn>
                                        <p:tgtEl>
                                          <p:spTgt spid="573447"/>
                                        </p:tgtEl>
                                        <p:attrNameLst>
                                          <p:attrName>style.visibility</p:attrName>
                                        </p:attrNameLst>
                                      </p:cBhvr>
                                      <p:to>
                                        <p:strVal val="visible"/>
                                      </p:to>
                                    </p:set>
                                    <p:animEffect transition="in" filter="fade">
                                      <p:cBhvr>
                                        <p:cTn id="166" dur="500"/>
                                        <p:tgtEl>
                                          <p:spTgt spid="573447"/>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nodeType="clickEffect">
                                  <p:stCondLst>
                                    <p:cond delay="0"/>
                                  </p:stCondLst>
                                  <p:childTnLst>
                                    <p:set>
                                      <p:cBhvr>
                                        <p:cTn id="170" dur="1" fill="hold">
                                          <p:stCondLst>
                                            <p:cond delay="0"/>
                                          </p:stCondLst>
                                        </p:cTn>
                                        <p:tgtEl>
                                          <p:spTgt spid="573443"/>
                                        </p:tgtEl>
                                        <p:attrNameLst>
                                          <p:attrName>style.visibility</p:attrName>
                                        </p:attrNameLst>
                                      </p:cBhvr>
                                      <p:to>
                                        <p:strVal val="visible"/>
                                      </p:to>
                                    </p:set>
                                    <p:animEffect transition="in" filter="fade">
                                      <p:cBhvr>
                                        <p:cTn id="171" dur="500"/>
                                        <p:tgtEl>
                                          <p:spTgt spid="573443"/>
                                        </p:tgtEl>
                                      </p:cBhvr>
                                    </p:animEffect>
                                  </p:childTnLst>
                                </p:cTn>
                              </p:par>
                              <p:par>
                                <p:cTn id="172" presetID="10" presetClass="entr" presetSubtype="0" fill="hold" nodeType="withEffect">
                                  <p:stCondLst>
                                    <p:cond delay="0"/>
                                  </p:stCondLst>
                                  <p:childTnLst>
                                    <p:set>
                                      <p:cBhvr>
                                        <p:cTn id="173" dur="1" fill="hold">
                                          <p:stCondLst>
                                            <p:cond delay="0"/>
                                          </p:stCondLst>
                                        </p:cTn>
                                        <p:tgtEl>
                                          <p:spTgt spid="2"/>
                                        </p:tgtEl>
                                        <p:attrNameLst>
                                          <p:attrName>style.visibility</p:attrName>
                                        </p:attrNameLst>
                                      </p:cBhvr>
                                      <p:to>
                                        <p:strVal val="visible"/>
                                      </p:to>
                                    </p:set>
                                    <p:animEffect transition="in" filter="fade">
                                      <p:cBhvr>
                                        <p:cTn id="174" dur="500"/>
                                        <p:tgtEl>
                                          <p:spTgt spid="2"/>
                                        </p:tgtEl>
                                      </p:cBhvr>
                                    </p:animEffect>
                                  </p:childTnLst>
                                </p:cTn>
                              </p:par>
                            </p:childTnLst>
                          </p:cTn>
                        </p:par>
                        <p:par>
                          <p:cTn id="175" fill="hold">
                            <p:stCondLst>
                              <p:cond delay="500"/>
                            </p:stCondLst>
                            <p:childTnLst>
                              <p:par>
                                <p:cTn id="176" presetID="22" presetClass="entr" presetSubtype="1" fill="hold" nodeType="afterEffect">
                                  <p:stCondLst>
                                    <p:cond delay="0"/>
                                  </p:stCondLst>
                                  <p:childTnLst>
                                    <p:set>
                                      <p:cBhvr>
                                        <p:cTn id="177" dur="1" fill="hold">
                                          <p:stCondLst>
                                            <p:cond delay="0"/>
                                          </p:stCondLst>
                                        </p:cTn>
                                        <p:tgtEl>
                                          <p:spTgt spid="573525"/>
                                        </p:tgtEl>
                                        <p:attrNameLst>
                                          <p:attrName>style.visibility</p:attrName>
                                        </p:attrNameLst>
                                      </p:cBhvr>
                                      <p:to>
                                        <p:strVal val="visible"/>
                                      </p:to>
                                    </p:set>
                                    <p:animEffect transition="in" filter="wipe(up)">
                                      <p:cBhvr>
                                        <p:cTn id="178" dur="1000"/>
                                        <p:tgtEl>
                                          <p:spTgt spid="573525"/>
                                        </p:tgtEl>
                                      </p:cBhvr>
                                    </p:animEffect>
                                  </p:childTnLst>
                                </p:cTn>
                              </p:par>
                            </p:childTnLst>
                          </p:cTn>
                        </p:par>
                        <p:par>
                          <p:cTn id="179" fill="hold">
                            <p:stCondLst>
                              <p:cond delay="1500"/>
                            </p:stCondLst>
                            <p:childTnLst>
                              <p:par>
                                <p:cTn id="180" presetID="10" presetClass="entr" presetSubtype="0" fill="hold" grpId="0" nodeType="afterEffect">
                                  <p:stCondLst>
                                    <p:cond delay="0"/>
                                  </p:stCondLst>
                                  <p:childTnLst>
                                    <p:set>
                                      <p:cBhvr>
                                        <p:cTn id="181" dur="1" fill="hold">
                                          <p:stCondLst>
                                            <p:cond delay="0"/>
                                          </p:stCondLst>
                                        </p:cTn>
                                        <p:tgtEl>
                                          <p:spTgt spid="573473"/>
                                        </p:tgtEl>
                                        <p:attrNameLst>
                                          <p:attrName>style.visibility</p:attrName>
                                        </p:attrNameLst>
                                      </p:cBhvr>
                                      <p:to>
                                        <p:strVal val="visible"/>
                                      </p:to>
                                    </p:set>
                                    <p:animEffect transition="in" filter="fade">
                                      <p:cBhvr>
                                        <p:cTn id="182" dur="500"/>
                                        <p:tgtEl>
                                          <p:spTgt spid="573473"/>
                                        </p:tgtEl>
                                      </p:cBhvr>
                                    </p:animEffect>
                                  </p:childTnLst>
                                </p:cTn>
                              </p:par>
                              <p:par>
                                <p:cTn id="183" presetID="22" presetClass="entr" presetSubtype="8" fill="hold" nodeType="withEffect">
                                  <p:stCondLst>
                                    <p:cond delay="0"/>
                                  </p:stCondLst>
                                  <p:childTnLst>
                                    <p:set>
                                      <p:cBhvr>
                                        <p:cTn id="184" dur="1" fill="hold">
                                          <p:stCondLst>
                                            <p:cond delay="0"/>
                                          </p:stCondLst>
                                        </p:cTn>
                                        <p:tgtEl>
                                          <p:spTgt spid="573459"/>
                                        </p:tgtEl>
                                        <p:attrNameLst>
                                          <p:attrName>style.visibility</p:attrName>
                                        </p:attrNameLst>
                                      </p:cBhvr>
                                      <p:to>
                                        <p:strVal val="visible"/>
                                      </p:to>
                                    </p:set>
                                    <p:animEffect transition="in" filter="wipe(left)">
                                      <p:cBhvr>
                                        <p:cTn id="185" dur="500"/>
                                        <p:tgtEl>
                                          <p:spTgt spid="573459"/>
                                        </p:tgtEl>
                                      </p:cBhvr>
                                    </p:animEffect>
                                  </p:childTnLst>
                                </p:cTn>
                              </p:par>
                              <p:par>
                                <p:cTn id="186" presetID="10" presetClass="entr" presetSubtype="0" fill="hold" nodeType="withEffect">
                                  <p:stCondLst>
                                    <p:cond delay="0"/>
                                  </p:stCondLst>
                                  <p:childTnLst>
                                    <p:set>
                                      <p:cBhvr>
                                        <p:cTn id="187" dur="1" fill="hold">
                                          <p:stCondLst>
                                            <p:cond delay="0"/>
                                          </p:stCondLst>
                                        </p:cTn>
                                        <p:tgtEl>
                                          <p:spTgt spid="10"/>
                                        </p:tgtEl>
                                        <p:attrNameLst>
                                          <p:attrName>style.visibility</p:attrName>
                                        </p:attrNameLst>
                                      </p:cBhvr>
                                      <p:to>
                                        <p:strVal val="visible"/>
                                      </p:to>
                                    </p:set>
                                    <p:animEffect transition="in" filter="fade">
                                      <p:cBhvr>
                                        <p:cTn id="188" dur="500"/>
                                        <p:tgtEl>
                                          <p:spTgt spid="10"/>
                                        </p:tgtEl>
                                      </p:cBhvr>
                                    </p:animEffect>
                                  </p:childTnLst>
                                </p:cTn>
                              </p:par>
                            </p:childTnLst>
                          </p:cTn>
                        </p:par>
                        <p:par>
                          <p:cTn id="189" fill="hold">
                            <p:stCondLst>
                              <p:cond delay="2000"/>
                            </p:stCondLst>
                            <p:childTnLst>
                              <p:par>
                                <p:cTn id="190" presetID="10" presetClass="entr" presetSubtype="0" fill="hold" nodeType="afterEffect">
                                  <p:stCondLst>
                                    <p:cond delay="0"/>
                                  </p:stCondLst>
                                  <p:childTnLst>
                                    <p:set>
                                      <p:cBhvr>
                                        <p:cTn id="191" dur="1" fill="hold">
                                          <p:stCondLst>
                                            <p:cond delay="0"/>
                                          </p:stCondLst>
                                        </p:cTn>
                                        <p:tgtEl>
                                          <p:spTgt spid="573523"/>
                                        </p:tgtEl>
                                        <p:attrNameLst>
                                          <p:attrName>style.visibility</p:attrName>
                                        </p:attrNameLst>
                                      </p:cBhvr>
                                      <p:to>
                                        <p:strVal val="visible"/>
                                      </p:to>
                                    </p:set>
                                    <p:animEffect transition="in" filter="fade">
                                      <p:cBhvr>
                                        <p:cTn id="192" dur="1000"/>
                                        <p:tgtEl>
                                          <p:spTgt spid="573523"/>
                                        </p:tgtEl>
                                      </p:cBhvr>
                                    </p:animEffect>
                                  </p:childTnLst>
                                </p:cTn>
                              </p:par>
                            </p:childTnLst>
                          </p:cTn>
                        </p:par>
                        <p:par>
                          <p:cTn id="193" fill="hold">
                            <p:stCondLst>
                              <p:cond delay="3000"/>
                            </p:stCondLst>
                            <p:childTnLst>
                              <p:par>
                                <p:cTn id="194" presetID="10" presetClass="exit" presetSubtype="0" fill="hold" nodeType="afterEffect">
                                  <p:stCondLst>
                                    <p:cond delay="0"/>
                                  </p:stCondLst>
                                  <p:childTnLst>
                                    <p:animEffect transition="out" filter="fade">
                                      <p:cBhvr>
                                        <p:cTn id="195" dur="2000"/>
                                        <p:tgtEl>
                                          <p:spTgt spid="573524"/>
                                        </p:tgtEl>
                                      </p:cBhvr>
                                    </p:animEffect>
                                    <p:set>
                                      <p:cBhvr>
                                        <p:cTn id="196" dur="1" fill="hold">
                                          <p:stCondLst>
                                            <p:cond delay="1999"/>
                                          </p:stCondLst>
                                        </p:cTn>
                                        <p:tgtEl>
                                          <p:spTgt spid="5735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47" grpId="0"/>
      <p:bldP spid="573458" grpId="0"/>
      <p:bldP spid="573473" grpId="0"/>
      <p:bldP spid="57348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hevron 16"/>
          <p:cNvSpPr/>
          <p:nvPr/>
        </p:nvSpPr>
        <p:spPr bwMode="auto">
          <a:xfrm>
            <a:off x="6790764" y="1409421"/>
            <a:ext cx="2084293" cy="5193085"/>
          </a:xfrm>
          <a:prstGeom prst="chevron">
            <a:avLst>
              <a:gd name="adj" fmla="val 53183"/>
            </a:avLst>
          </a:prstGeom>
          <a:gradFill flip="none" rotWithShape="1">
            <a:gsLst>
              <a:gs pos="0">
                <a:srgbClr val="27728D">
                  <a:alpha val="34000"/>
                </a:srgbClr>
              </a:gs>
              <a:gs pos="50000">
                <a:srgbClr val="27728D">
                  <a:alpha val="9000"/>
                </a:srgbClr>
              </a:gs>
              <a:gs pos="100000">
                <a:srgbClr val="27728D">
                  <a:tint val="23500"/>
                  <a:satMod val="160000"/>
                  <a:alpha val="3000"/>
                </a:srgbClr>
              </a:gs>
            </a:gsLst>
            <a:lin ang="10800000" scaled="1"/>
            <a:tileRect/>
          </a:gradFill>
          <a:ln>
            <a:noFill/>
            <a:headEnd type="none" w="med" len="med"/>
            <a:tailEnd type="none" w="med" len="med"/>
          </a:ln>
          <a:effectLst/>
          <a:scene3d>
            <a:camera prst="orthographicFront" fov="0">
              <a:rot lat="0" lon="0" rev="0"/>
            </a:camera>
            <a:lightRig rig="threePt" dir="t">
              <a:rot lat="0" lon="0" rev="1800000"/>
            </a:lightRig>
          </a:scene3d>
          <a:sp3d prstMaterial="matte">
            <a:bevelT h="20000" prst="convex"/>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Rounded Rectangle 9"/>
          <p:cNvSpPr/>
          <p:nvPr/>
        </p:nvSpPr>
        <p:spPr bwMode="auto">
          <a:xfrm>
            <a:off x="443753" y="1371601"/>
            <a:ext cx="8014447" cy="1439332"/>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Discussion of Microsoft’s Virtualization Vision</a:t>
            </a:r>
          </a:p>
          <a:p>
            <a:pPr lvl="1">
              <a:buBlip>
                <a:blip r:embed="rId3"/>
              </a:buBlip>
            </a:pPr>
            <a:r>
              <a:rPr lang="en-US" sz="2000" dirty="0" smtClean="0"/>
              <a:t>   Desktop to Datacenter</a:t>
            </a:r>
          </a:p>
          <a:p>
            <a:pPr lvl="1">
              <a:buBlip>
                <a:blip r:embed="rId3"/>
              </a:buBlip>
            </a:pPr>
            <a:r>
              <a:rPr lang="en-US" sz="2000" dirty="0" smtClean="0"/>
              <a:t>   Physical and Virtual Management</a:t>
            </a:r>
          </a:p>
        </p:txBody>
      </p:sp>
      <p:sp>
        <p:nvSpPr>
          <p:cNvPr id="12" name="Rounded Rectangle 11"/>
          <p:cNvSpPr/>
          <p:nvPr/>
        </p:nvSpPr>
        <p:spPr bwMode="auto">
          <a:xfrm>
            <a:off x="443753" y="2987026"/>
            <a:ext cx="8014447" cy="2770307"/>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buBlip>
                <a:blip r:embed="rId3"/>
              </a:buBlip>
            </a:pPr>
            <a:r>
              <a:rPr lang="en-US" sz="2000" dirty="0" smtClean="0"/>
              <a:t>Microsoft Virtualization Products</a:t>
            </a:r>
          </a:p>
          <a:p>
            <a:pPr lvl="1">
              <a:buBlip>
                <a:blip r:embed="rId3"/>
              </a:buBlip>
            </a:pPr>
            <a:r>
              <a:rPr lang="en-US" sz="2000" dirty="0" smtClean="0"/>
              <a:t>  Virtual Server</a:t>
            </a:r>
          </a:p>
          <a:p>
            <a:pPr lvl="1">
              <a:buBlip>
                <a:blip r:embed="rId3"/>
              </a:buBlip>
            </a:pPr>
            <a:r>
              <a:rPr lang="en-US" sz="2000" dirty="0" smtClean="0"/>
              <a:t>  Windows Server virtualization / Windows Server 2008</a:t>
            </a:r>
          </a:p>
          <a:p>
            <a:pPr lvl="1">
              <a:buBlip>
                <a:blip r:embed="rId3"/>
              </a:buBlip>
            </a:pPr>
            <a:r>
              <a:rPr lang="en-US" sz="2000" dirty="0" smtClean="0"/>
              <a:t>  Virtual PC</a:t>
            </a:r>
          </a:p>
          <a:p>
            <a:pPr lvl="1">
              <a:buBlip>
                <a:blip r:embed="rId3"/>
              </a:buBlip>
            </a:pPr>
            <a:r>
              <a:rPr lang="en-US" sz="2000" dirty="0" smtClean="0"/>
              <a:t>  System Center Virtual Machine Manager</a:t>
            </a:r>
          </a:p>
          <a:p>
            <a:pPr lvl="1">
              <a:buBlip>
                <a:blip r:embed="rId3"/>
              </a:buBlip>
            </a:pPr>
            <a:r>
              <a:rPr lang="en-US" sz="2000" dirty="0" smtClean="0"/>
              <a:t>  Microsoft SoftGrid</a:t>
            </a:r>
          </a:p>
          <a:p>
            <a:pPr lvl="1">
              <a:buBlip>
                <a:blip r:embed="rId3"/>
              </a:buBlip>
            </a:pPr>
            <a:r>
              <a:rPr lang="en-US" sz="2000" dirty="0" smtClean="0"/>
              <a:t>  Terminal Services</a:t>
            </a:r>
          </a:p>
        </p:txBody>
      </p:sp>
      <p:sp>
        <p:nvSpPr>
          <p:cNvPr id="11" name="Title 10"/>
          <p:cNvSpPr>
            <a:spLocks noGrp="1"/>
          </p:cNvSpPr>
          <p:nvPr>
            <p:ph type="title"/>
          </p:nvPr>
        </p:nvSpPr>
        <p:spPr/>
        <p:txBody>
          <a:bodyPr/>
          <a:lstStyle/>
          <a:p>
            <a:r>
              <a:rPr smtClean="0">
                <a:ln>
                  <a:noFill/>
                </a:ln>
              </a:rPr>
              <a:t>Session Objectives and Agenda</a:t>
            </a:r>
            <a:endParaRPr lang="en-US" dirty="0"/>
          </a:p>
        </p:txBody>
      </p:sp>
    </p:spTree>
  </p:cSld>
  <p:clrMapOvr>
    <a:masterClrMapping/>
  </p:clrMapOvr>
  <p:transition advTm="51367">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z="4400" dirty="0"/>
              <a:t>Monolithic vs. </a:t>
            </a:r>
            <a:r>
              <a:rPr lang="en-US" sz="4400" dirty="0" err="1"/>
              <a:t>Microkernelized</a:t>
            </a:r>
            <a:endParaRPr lang="en-US" sz="4400" dirty="0"/>
          </a:p>
        </p:txBody>
      </p:sp>
      <p:sp>
        <p:nvSpPr>
          <p:cNvPr id="33795" name="Rectangle 3"/>
          <p:cNvSpPr>
            <a:spLocks noGrp="1" noChangeArrowheads="1"/>
          </p:cNvSpPr>
          <p:nvPr>
            <p:ph type="body" sz="half" idx="4294967295"/>
          </p:nvPr>
        </p:nvSpPr>
        <p:spPr>
          <a:xfrm>
            <a:off x="0" y="989013"/>
            <a:ext cx="4117975" cy="1449387"/>
          </a:xfrm>
        </p:spPr>
        <p:txBody>
          <a:bodyPr/>
          <a:lstStyle/>
          <a:p>
            <a:r>
              <a:rPr lang="en-US" sz="2400" dirty="0">
                <a:effectLst>
                  <a:outerShdw blurRad="38100" dist="38100" dir="2700000" algn="tl">
                    <a:srgbClr val="000000"/>
                  </a:outerShdw>
                </a:effectLst>
              </a:rPr>
              <a:t>Monolithic hypervisor</a:t>
            </a:r>
          </a:p>
          <a:p>
            <a:pPr lvl="1"/>
            <a:r>
              <a:rPr lang="en-US" sz="1600" dirty="0">
                <a:effectLst>
                  <a:outerShdw blurRad="38100" dist="38100" dir="2700000" algn="tl">
                    <a:srgbClr val="000000"/>
                  </a:outerShdw>
                </a:effectLst>
              </a:rPr>
              <a:t>Simpler than a modern kernel, but still complex</a:t>
            </a:r>
          </a:p>
          <a:p>
            <a:pPr lvl="1"/>
            <a:r>
              <a:rPr lang="en-US" sz="1600" dirty="0">
                <a:effectLst>
                  <a:outerShdw blurRad="38100" dist="38100" dir="2700000" algn="tl">
                    <a:srgbClr val="000000"/>
                  </a:outerShdw>
                </a:effectLst>
              </a:rPr>
              <a:t>Contains its own drivers model</a:t>
            </a:r>
          </a:p>
        </p:txBody>
      </p:sp>
      <p:sp>
        <p:nvSpPr>
          <p:cNvPr id="33796" name="Rectangle 4"/>
          <p:cNvSpPr>
            <a:spLocks noGrp="1" noChangeArrowheads="1"/>
          </p:cNvSpPr>
          <p:nvPr>
            <p:ph type="body" sz="half" idx="4294967295"/>
          </p:nvPr>
        </p:nvSpPr>
        <p:spPr>
          <a:xfrm>
            <a:off x="5026025" y="966788"/>
            <a:ext cx="4117975" cy="2038350"/>
          </a:xfrm>
        </p:spPr>
        <p:txBody>
          <a:bodyPr/>
          <a:lstStyle/>
          <a:p>
            <a:pPr>
              <a:lnSpc>
                <a:spcPct val="75000"/>
              </a:lnSpc>
            </a:pPr>
            <a:r>
              <a:rPr lang="en-US" sz="2400" dirty="0" err="1">
                <a:effectLst>
                  <a:outerShdw blurRad="38100" dist="38100" dir="2700000" algn="tl">
                    <a:srgbClr val="000000"/>
                  </a:outerShdw>
                </a:effectLst>
              </a:rPr>
              <a:t>Microkernelized</a:t>
            </a:r>
            <a:r>
              <a:rPr lang="en-US" sz="2400" dirty="0">
                <a:effectLst>
                  <a:outerShdw blurRad="38100" dist="38100" dir="2700000" algn="tl">
                    <a:srgbClr val="000000"/>
                  </a:outerShdw>
                </a:effectLst>
              </a:rPr>
              <a:t> hypervisor</a:t>
            </a:r>
          </a:p>
          <a:p>
            <a:pPr lvl="1">
              <a:lnSpc>
                <a:spcPct val="75000"/>
              </a:lnSpc>
            </a:pPr>
            <a:r>
              <a:rPr lang="en-US" sz="1600" dirty="0">
                <a:effectLst>
                  <a:outerShdw blurRad="38100" dist="38100" dir="2700000" algn="tl">
                    <a:srgbClr val="000000"/>
                  </a:outerShdw>
                </a:effectLst>
              </a:rPr>
              <a:t>Simple partitioning functionality</a:t>
            </a:r>
          </a:p>
          <a:p>
            <a:pPr lvl="1">
              <a:lnSpc>
                <a:spcPct val="75000"/>
              </a:lnSpc>
            </a:pPr>
            <a:r>
              <a:rPr lang="en-US" sz="1600" dirty="0">
                <a:effectLst>
                  <a:outerShdw blurRad="38100" dist="38100" dir="2700000" algn="tl">
                    <a:srgbClr val="000000"/>
                  </a:outerShdw>
                </a:effectLst>
              </a:rPr>
              <a:t>Increase reliability and minimize TCB</a:t>
            </a:r>
          </a:p>
          <a:p>
            <a:pPr lvl="1">
              <a:lnSpc>
                <a:spcPct val="75000"/>
              </a:lnSpc>
            </a:pPr>
            <a:r>
              <a:rPr lang="en-US" sz="1600" dirty="0">
                <a:effectLst>
                  <a:outerShdw blurRad="38100" dist="38100" dir="2700000" algn="tl">
                    <a:srgbClr val="000000"/>
                  </a:outerShdw>
                </a:effectLst>
              </a:rPr>
              <a:t>No third-party code</a:t>
            </a:r>
          </a:p>
          <a:p>
            <a:pPr lvl="1">
              <a:lnSpc>
                <a:spcPct val="75000"/>
              </a:lnSpc>
            </a:pPr>
            <a:r>
              <a:rPr lang="en-US" sz="1600" dirty="0">
                <a:effectLst>
                  <a:outerShdw blurRad="38100" dist="38100" dir="2700000" algn="tl">
                    <a:srgbClr val="000000"/>
                  </a:outerShdw>
                </a:effectLst>
              </a:rPr>
              <a:t>Drivers run within guests</a:t>
            </a:r>
          </a:p>
        </p:txBody>
      </p:sp>
      <p:sp>
        <p:nvSpPr>
          <p:cNvPr id="33798" name="Rectangle 6"/>
          <p:cNvSpPr>
            <a:spLocks noChangeArrowheads="1"/>
          </p:cNvSpPr>
          <p:nvPr/>
        </p:nvSpPr>
        <p:spPr bwMode="auto">
          <a:xfrm>
            <a:off x="1128713" y="2962275"/>
            <a:ext cx="793750" cy="765175"/>
          </a:xfrm>
          <a:prstGeom prst="rect">
            <a:avLst/>
          </a:prstGeom>
          <a:gradFill rotWithShape="1">
            <a:gsLst>
              <a:gs pos="0">
                <a:schemeClr val="hlink"/>
              </a:gs>
              <a:gs pos="50000">
                <a:schemeClr val="hlink">
                  <a:gamma/>
                  <a:tint val="73725"/>
                  <a:invGamma/>
                </a:schemeClr>
              </a:gs>
              <a:gs pos="100000">
                <a:schemeClr val="hlink"/>
              </a:gs>
            </a:gsLst>
            <a:lin ang="2700000" scaled="1"/>
          </a:gradFill>
          <a:ln w="9525" algn="ctr">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pPr algn="ctr"/>
            <a:r>
              <a:rPr lang="en-US" sz="1400" b="1">
                <a:solidFill>
                  <a:srgbClr val="000000"/>
                </a:solidFill>
              </a:rPr>
              <a:t>VM 1</a:t>
            </a:r>
          </a:p>
          <a:p>
            <a:pPr algn="ctr"/>
            <a:r>
              <a:rPr lang="en-US" sz="1400" b="1">
                <a:solidFill>
                  <a:srgbClr val="000000"/>
                </a:solidFill>
              </a:rPr>
              <a:t>(“Admin”)</a:t>
            </a:r>
          </a:p>
        </p:txBody>
      </p:sp>
      <p:sp>
        <p:nvSpPr>
          <p:cNvPr id="33800" name="Rectangle 8"/>
          <p:cNvSpPr>
            <a:spLocks noChangeArrowheads="1"/>
          </p:cNvSpPr>
          <p:nvPr/>
        </p:nvSpPr>
        <p:spPr bwMode="auto">
          <a:xfrm>
            <a:off x="2903538" y="2962275"/>
            <a:ext cx="793750" cy="765175"/>
          </a:xfrm>
          <a:prstGeom prst="rect">
            <a:avLst/>
          </a:prstGeom>
          <a:gradFill rotWithShape="1">
            <a:gsLst>
              <a:gs pos="0">
                <a:schemeClr val="hlink"/>
              </a:gs>
              <a:gs pos="50000">
                <a:schemeClr val="hlink">
                  <a:gamma/>
                  <a:tint val="73725"/>
                  <a:invGamma/>
                </a:schemeClr>
              </a:gs>
              <a:gs pos="100000">
                <a:schemeClr val="hlink"/>
              </a:gs>
            </a:gsLst>
            <a:lin ang="2700000" scaled="1"/>
          </a:gradFill>
          <a:ln w="9525" algn="ctr">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pPr algn="ctr"/>
            <a:r>
              <a:rPr lang="en-US" sz="1400" b="1">
                <a:solidFill>
                  <a:srgbClr val="000000"/>
                </a:solidFill>
              </a:rPr>
              <a:t>VM 3</a:t>
            </a:r>
          </a:p>
        </p:txBody>
      </p:sp>
      <p:grpSp>
        <p:nvGrpSpPr>
          <p:cNvPr id="2" name="Group 35"/>
          <p:cNvGrpSpPr>
            <a:grpSpLocks/>
          </p:cNvGrpSpPr>
          <p:nvPr/>
        </p:nvGrpSpPr>
        <p:grpSpPr bwMode="auto">
          <a:xfrm>
            <a:off x="5181600" y="3114675"/>
            <a:ext cx="3124200" cy="2349500"/>
            <a:chOff x="3306" y="2394"/>
            <a:chExt cx="1968" cy="1480"/>
          </a:xfrm>
        </p:grpSpPr>
        <p:sp>
          <p:nvSpPr>
            <p:cNvPr id="33802" name="Rectangle 10"/>
            <p:cNvSpPr>
              <a:spLocks noChangeArrowheads="1"/>
            </p:cNvSpPr>
            <p:nvPr/>
          </p:nvSpPr>
          <p:spPr bwMode="auto">
            <a:xfrm>
              <a:off x="3306" y="3695"/>
              <a:ext cx="1968" cy="179"/>
            </a:xfrm>
            <a:prstGeom prst="rect">
              <a:avLst/>
            </a:prstGeom>
            <a:gradFill rotWithShape="1">
              <a:gsLst>
                <a:gs pos="0">
                  <a:schemeClr val="accent1"/>
                </a:gs>
                <a:gs pos="50000">
                  <a:schemeClr val="accent1">
                    <a:gamma/>
                    <a:tint val="33725"/>
                    <a:invGamma/>
                  </a:schemeClr>
                </a:gs>
                <a:gs pos="100000">
                  <a:schemeClr val="accent1"/>
                </a:gs>
              </a:gsLst>
              <a:lin ang="2700000" scaled="1"/>
            </a:gradFill>
            <a:ln w="12700" algn="ctr">
              <a:noFill/>
              <a:miter lim="800000"/>
              <a:headEnd/>
              <a:tailEnd/>
            </a:ln>
            <a:effectLst/>
          </p:spPr>
          <p:txBody>
            <a:bodyPr vert="horz" wrap="square" lIns="91440" tIns="45720" rIns="91440" bIns="45720" numCol="1" anchor="ctr" anchorCtr="0" compatLnSpc="1">
              <a:prstTxWarp prst="textNoShape">
                <a:avLst/>
              </a:prstTxWarp>
            </a:bodyPr>
            <a:lstStyle/>
            <a:p>
              <a:pPr algn="ctr"/>
              <a:r>
                <a:rPr lang="en-US" sz="1400" b="1">
                  <a:solidFill>
                    <a:srgbClr val="000000"/>
                  </a:solidFill>
                </a:rPr>
                <a:t>Hardware</a:t>
              </a:r>
            </a:p>
          </p:txBody>
        </p:sp>
        <p:sp>
          <p:nvSpPr>
            <p:cNvPr id="33803" name="Rectangle 11"/>
            <p:cNvSpPr>
              <a:spLocks noChangeArrowheads="1"/>
            </p:cNvSpPr>
            <p:nvPr/>
          </p:nvSpPr>
          <p:spPr bwMode="auto">
            <a:xfrm>
              <a:off x="3306" y="3445"/>
              <a:ext cx="1968" cy="179"/>
            </a:xfrm>
            <a:prstGeom prst="rect">
              <a:avLst/>
            </a:prstGeom>
            <a:gradFill rotWithShape="1">
              <a:gsLst>
                <a:gs pos="0">
                  <a:schemeClr val="folHlink"/>
                </a:gs>
                <a:gs pos="50000">
                  <a:schemeClr val="folHlink">
                    <a:gamma/>
                    <a:tint val="73725"/>
                    <a:invGamma/>
                  </a:schemeClr>
                </a:gs>
                <a:gs pos="100000">
                  <a:schemeClr val="folHlink"/>
                </a:gs>
              </a:gsLst>
              <a:lin ang="2700000" scaled="1"/>
            </a:gra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pPr algn="ctr"/>
              <a:r>
                <a:rPr lang="en-US" sz="1400" b="1">
                  <a:solidFill>
                    <a:srgbClr val="000000"/>
                  </a:solidFill>
                </a:rPr>
                <a:t>Hypervisor</a:t>
              </a:r>
            </a:p>
          </p:txBody>
        </p:sp>
        <p:sp>
          <p:nvSpPr>
            <p:cNvPr id="33804" name="Rectangle 12"/>
            <p:cNvSpPr>
              <a:spLocks noChangeArrowheads="1"/>
            </p:cNvSpPr>
            <p:nvPr/>
          </p:nvSpPr>
          <p:spPr bwMode="auto">
            <a:xfrm>
              <a:off x="3306" y="2394"/>
              <a:ext cx="608" cy="979"/>
            </a:xfrm>
            <a:prstGeom prst="rect">
              <a:avLst/>
            </a:prstGeom>
            <a:gradFill rotWithShape="1">
              <a:gsLst>
                <a:gs pos="0">
                  <a:schemeClr val="hlink"/>
                </a:gs>
                <a:gs pos="50000">
                  <a:schemeClr val="hlink">
                    <a:gamma/>
                    <a:tint val="73725"/>
                    <a:invGamma/>
                  </a:schemeClr>
                </a:gs>
                <a:gs pos="100000">
                  <a:schemeClr val="hlink"/>
                </a:gs>
              </a:gsLst>
              <a:lin ang="2700000" scaled="1"/>
            </a:gra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pPr algn="ctr"/>
              <a:endParaRPr lang="en-US" sz="1400">
                <a:solidFill>
                  <a:srgbClr val="000000"/>
                </a:solidFill>
              </a:endParaRPr>
            </a:p>
          </p:txBody>
        </p:sp>
        <p:sp>
          <p:nvSpPr>
            <p:cNvPr id="33805" name="Rectangle 13"/>
            <p:cNvSpPr>
              <a:spLocks noChangeArrowheads="1"/>
            </p:cNvSpPr>
            <p:nvPr/>
          </p:nvSpPr>
          <p:spPr bwMode="auto">
            <a:xfrm>
              <a:off x="3986" y="2394"/>
              <a:ext cx="608" cy="979"/>
            </a:xfrm>
            <a:prstGeom prst="rect">
              <a:avLst/>
            </a:prstGeom>
            <a:gradFill rotWithShape="1">
              <a:gsLst>
                <a:gs pos="0">
                  <a:schemeClr val="hlink"/>
                </a:gs>
                <a:gs pos="50000">
                  <a:schemeClr val="hlink">
                    <a:gamma/>
                    <a:tint val="73725"/>
                    <a:invGamma/>
                  </a:schemeClr>
                </a:gs>
                <a:gs pos="100000">
                  <a:schemeClr val="hlink"/>
                </a:gs>
              </a:gsLst>
              <a:lin ang="2700000" scaled="1"/>
            </a:gradFill>
            <a:ln w="9525" algn="ctr">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pPr algn="ctr"/>
              <a:r>
                <a:rPr lang="en-US" sz="1400" b="1">
                  <a:solidFill>
                    <a:srgbClr val="000000"/>
                  </a:solidFill>
                </a:rPr>
                <a:t>VM 2</a:t>
              </a:r>
            </a:p>
            <a:p>
              <a:pPr algn="ctr"/>
              <a:r>
                <a:rPr lang="en-US" sz="1400" b="1">
                  <a:solidFill>
                    <a:srgbClr val="000000"/>
                  </a:solidFill>
                </a:rPr>
                <a:t>(“Child”)</a:t>
              </a:r>
            </a:p>
          </p:txBody>
        </p:sp>
        <p:sp>
          <p:nvSpPr>
            <p:cNvPr id="33806" name="Rectangle 14"/>
            <p:cNvSpPr>
              <a:spLocks noChangeArrowheads="1"/>
            </p:cNvSpPr>
            <p:nvPr/>
          </p:nvSpPr>
          <p:spPr bwMode="auto">
            <a:xfrm>
              <a:off x="4666" y="2394"/>
              <a:ext cx="608" cy="979"/>
            </a:xfrm>
            <a:prstGeom prst="rect">
              <a:avLst/>
            </a:prstGeom>
            <a:gradFill rotWithShape="1">
              <a:gsLst>
                <a:gs pos="0">
                  <a:schemeClr val="hlink"/>
                </a:gs>
                <a:gs pos="50000">
                  <a:schemeClr val="hlink">
                    <a:gamma/>
                    <a:tint val="73725"/>
                    <a:invGamma/>
                  </a:schemeClr>
                </a:gs>
                <a:gs pos="100000">
                  <a:schemeClr val="hlink"/>
                </a:gs>
              </a:gsLst>
              <a:lin ang="2700000" scaled="1"/>
            </a:gradFill>
            <a:ln w="9525" algn="ctr">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pPr algn="ctr"/>
              <a:r>
                <a:rPr lang="en-US" sz="1400" b="1">
                  <a:solidFill>
                    <a:srgbClr val="000000"/>
                  </a:solidFill>
                </a:rPr>
                <a:t>VM 3</a:t>
              </a:r>
            </a:p>
            <a:p>
              <a:pPr algn="ctr"/>
              <a:r>
                <a:rPr lang="en-US" sz="1400" b="1">
                  <a:solidFill>
                    <a:srgbClr val="000000"/>
                  </a:solidFill>
                </a:rPr>
                <a:t>(“Child”)</a:t>
              </a:r>
            </a:p>
          </p:txBody>
        </p:sp>
        <p:sp>
          <p:nvSpPr>
            <p:cNvPr id="33807" name="Rectangle 15"/>
            <p:cNvSpPr>
              <a:spLocks noChangeArrowheads="1"/>
            </p:cNvSpPr>
            <p:nvPr/>
          </p:nvSpPr>
          <p:spPr bwMode="auto">
            <a:xfrm>
              <a:off x="3363" y="2724"/>
              <a:ext cx="501" cy="387"/>
            </a:xfrm>
            <a:prstGeom prst="rect">
              <a:avLst/>
            </a:prstGeom>
            <a:gradFill rotWithShape="1">
              <a:gsLst>
                <a:gs pos="0">
                  <a:schemeClr val="tx2"/>
                </a:gs>
                <a:gs pos="50000">
                  <a:schemeClr val="tx2">
                    <a:gamma/>
                    <a:tint val="53725"/>
                    <a:invGamma/>
                  </a:schemeClr>
                </a:gs>
                <a:gs pos="100000">
                  <a:schemeClr val="tx2"/>
                </a:gs>
              </a:gsLst>
              <a:lin ang="2700000" scaled="1"/>
            </a:gra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pPr algn="ctr">
                <a:lnSpc>
                  <a:spcPct val="90000"/>
                </a:lnSpc>
              </a:pPr>
              <a:r>
                <a:rPr lang="en-US" sz="1400" b="1">
                  <a:solidFill>
                    <a:srgbClr val="000000"/>
                  </a:solidFill>
                </a:rPr>
                <a:t>Virtual-</a:t>
              </a:r>
            </a:p>
            <a:p>
              <a:pPr algn="ctr">
                <a:lnSpc>
                  <a:spcPct val="90000"/>
                </a:lnSpc>
              </a:pPr>
              <a:r>
                <a:rPr lang="en-US" sz="1400" b="1">
                  <a:solidFill>
                    <a:srgbClr val="000000"/>
                  </a:solidFill>
                </a:rPr>
                <a:t>ization </a:t>
              </a:r>
            </a:p>
            <a:p>
              <a:pPr algn="ctr">
                <a:lnSpc>
                  <a:spcPct val="90000"/>
                </a:lnSpc>
              </a:pPr>
              <a:r>
                <a:rPr lang="en-US" sz="1400" b="1">
                  <a:solidFill>
                    <a:srgbClr val="000000"/>
                  </a:solidFill>
                </a:rPr>
                <a:t>Stack</a:t>
              </a:r>
            </a:p>
          </p:txBody>
        </p:sp>
        <p:sp>
          <p:nvSpPr>
            <p:cNvPr id="33808" name="Text Box 16"/>
            <p:cNvSpPr txBox="1">
              <a:spLocks noChangeArrowheads="1"/>
            </p:cNvSpPr>
            <p:nvPr/>
          </p:nvSpPr>
          <p:spPr bwMode="auto">
            <a:xfrm>
              <a:off x="3342" y="2442"/>
              <a:ext cx="537" cy="250"/>
            </a:xfrm>
            <a:prstGeom prst="rect">
              <a:avLst/>
            </a:prstGeom>
            <a:solidFill>
              <a:schemeClr val="hlink"/>
            </a:solidFill>
            <a:ln w="9525" algn="ctr">
              <a:noFill/>
              <a:miter lim="800000"/>
              <a:headEnd/>
              <a:tailEnd/>
            </a:ln>
            <a:effectLst/>
          </p:spPr>
          <p:txBody>
            <a:bodyPr vert="horz" wrap="none" lIns="91440" tIns="45720" rIns="91440" bIns="45720" numCol="1" anchor="ctr" anchorCtr="0" compatLnSpc="1">
              <a:prstTxWarp prst="textNoShape">
                <a:avLst/>
              </a:prstTxWarp>
            </a:bodyPr>
            <a:lstStyle/>
            <a:p>
              <a:pPr algn="ctr"/>
              <a:r>
                <a:rPr lang="en-US" sz="1400" b="1">
                  <a:solidFill>
                    <a:srgbClr val="000000"/>
                  </a:solidFill>
                </a:rPr>
                <a:t>VM 1</a:t>
              </a:r>
              <a:br>
                <a:rPr lang="en-US" sz="1400" b="1">
                  <a:solidFill>
                    <a:srgbClr val="000000"/>
                  </a:solidFill>
                </a:rPr>
              </a:br>
              <a:r>
                <a:rPr lang="en-US" sz="1400" b="1">
                  <a:solidFill>
                    <a:srgbClr val="000000"/>
                  </a:solidFill>
                </a:rPr>
                <a:t>(“Parent”)</a:t>
              </a:r>
            </a:p>
          </p:txBody>
        </p:sp>
        <p:grpSp>
          <p:nvGrpSpPr>
            <p:cNvPr id="3" name="Group 21"/>
            <p:cNvGrpSpPr>
              <a:grpSpLocks/>
            </p:cNvGrpSpPr>
            <p:nvPr/>
          </p:nvGrpSpPr>
          <p:grpSpPr bwMode="auto">
            <a:xfrm>
              <a:off x="3327" y="3136"/>
              <a:ext cx="565" cy="209"/>
              <a:chOff x="1488" y="3120"/>
              <a:chExt cx="438" cy="192"/>
            </a:xfrm>
          </p:grpSpPr>
          <p:sp>
            <p:nvSpPr>
              <p:cNvPr id="33814" name="Rectangle 22"/>
              <p:cNvSpPr>
                <a:spLocks noChangeArrowheads="1"/>
              </p:cNvSpPr>
              <p:nvPr/>
            </p:nvSpPr>
            <p:spPr bwMode="auto">
              <a:xfrm>
                <a:off x="1542" y="3168"/>
                <a:ext cx="384" cy="144"/>
              </a:xfrm>
              <a:prstGeom prst="rect">
                <a:avLst/>
              </a:prstGeom>
              <a:gradFill rotWithShape="1">
                <a:gsLst>
                  <a:gs pos="0">
                    <a:schemeClr val="accent1"/>
                  </a:gs>
                  <a:gs pos="50000">
                    <a:schemeClr val="accent1">
                      <a:gamma/>
                      <a:tint val="33725"/>
                      <a:invGamma/>
                    </a:schemeClr>
                  </a:gs>
                  <a:gs pos="100000">
                    <a:schemeClr val="accent1"/>
                  </a:gs>
                </a:gsLst>
                <a:lin ang="2700000" scaled="1"/>
              </a:gradFill>
              <a:ln w="9525">
                <a:solidFill>
                  <a:schemeClr val="bg2"/>
                </a:solidFill>
                <a:miter lim="800000"/>
                <a:headEnd/>
                <a:tailEnd/>
              </a:ln>
              <a:effectLst/>
            </p:spPr>
            <p:txBody>
              <a:bodyPr vert="horz" wrap="none" lIns="91440" tIns="45720" rIns="91440" bIns="45720" numCol="1" anchor="ctr" anchorCtr="0" compatLnSpc="1">
                <a:prstTxWarp prst="textNoShape">
                  <a:avLst/>
                </a:prstTxWarp>
              </a:bodyPr>
              <a:lstStyle/>
              <a:p>
                <a:pPr algn="ctr"/>
                <a:r>
                  <a:rPr lang="en-US" sz="1000">
                    <a:solidFill>
                      <a:srgbClr val="000000"/>
                    </a:solidFill>
                  </a:rPr>
                  <a:t>Drivers</a:t>
                </a:r>
              </a:p>
            </p:txBody>
          </p:sp>
          <p:sp>
            <p:nvSpPr>
              <p:cNvPr id="33815" name="Rectangle 23"/>
              <p:cNvSpPr>
                <a:spLocks noChangeArrowheads="1"/>
              </p:cNvSpPr>
              <p:nvPr/>
            </p:nvSpPr>
            <p:spPr bwMode="auto">
              <a:xfrm>
                <a:off x="1518" y="3144"/>
                <a:ext cx="384" cy="144"/>
              </a:xfrm>
              <a:prstGeom prst="rect">
                <a:avLst/>
              </a:prstGeom>
              <a:gradFill rotWithShape="1">
                <a:gsLst>
                  <a:gs pos="0">
                    <a:schemeClr val="accent1"/>
                  </a:gs>
                  <a:gs pos="50000">
                    <a:schemeClr val="accent1">
                      <a:gamma/>
                      <a:tint val="33725"/>
                      <a:invGamma/>
                    </a:schemeClr>
                  </a:gs>
                  <a:gs pos="100000">
                    <a:schemeClr val="accent1"/>
                  </a:gs>
                </a:gsLst>
                <a:lin ang="2700000" scaled="1"/>
              </a:gradFill>
              <a:ln w="9525">
                <a:solidFill>
                  <a:schemeClr val="bg2"/>
                </a:solidFill>
                <a:miter lim="800000"/>
                <a:headEnd/>
                <a:tailEnd/>
              </a:ln>
              <a:effectLst/>
            </p:spPr>
            <p:txBody>
              <a:bodyPr vert="horz" wrap="none" lIns="91440" tIns="45720" rIns="91440" bIns="45720" numCol="1" anchor="ctr" anchorCtr="0" compatLnSpc="1">
                <a:prstTxWarp prst="textNoShape">
                  <a:avLst/>
                </a:prstTxWarp>
              </a:bodyPr>
              <a:lstStyle/>
              <a:p>
                <a:pPr algn="ctr"/>
                <a:r>
                  <a:rPr lang="en-US" sz="1000">
                    <a:solidFill>
                      <a:srgbClr val="000000"/>
                    </a:solidFill>
                  </a:rPr>
                  <a:t>Drivers</a:t>
                </a:r>
              </a:p>
            </p:txBody>
          </p:sp>
          <p:sp>
            <p:nvSpPr>
              <p:cNvPr id="33816" name="Rectangle 24"/>
              <p:cNvSpPr>
                <a:spLocks noChangeArrowheads="1"/>
              </p:cNvSpPr>
              <p:nvPr/>
            </p:nvSpPr>
            <p:spPr bwMode="auto">
              <a:xfrm>
                <a:off x="1488" y="3120"/>
                <a:ext cx="384" cy="144"/>
              </a:xfrm>
              <a:prstGeom prst="rect">
                <a:avLst/>
              </a:prstGeom>
              <a:gradFill rotWithShape="1">
                <a:gsLst>
                  <a:gs pos="0">
                    <a:schemeClr val="accent1"/>
                  </a:gs>
                  <a:gs pos="50000">
                    <a:schemeClr val="accent1">
                      <a:gamma/>
                      <a:tint val="33725"/>
                      <a:invGamma/>
                    </a:schemeClr>
                  </a:gs>
                  <a:gs pos="100000">
                    <a:schemeClr val="accent1"/>
                  </a:gs>
                </a:gsLst>
                <a:lin ang="2700000" scaled="1"/>
              </a:gradFill>
              <a:ln w="9525">
                <a:solidFill>
                  <a:schemeClr val="bg2"/>
                </a:solidFill>
                <a:miter lim="800000"/>
                <a:headEnd/>
                <a:tailEnd/>
              </a:ln>
              <a:effectLst/>
            </p:spPr>
            <p:txBody>
              <a:bodyPr vert="horz" wrap="none" lIns="91440" tIns="45720" rIns="91440" bIns="45720" numCol="1" anchor="ctr" anchorCtr="0" compatLnSpc="1">
                <a:prstTxWarp prst="textNoShape">
                  <a:avLst/>
                </a:prstTxWarp>
              </a:bodyPr>
              <a:lstStyle/>
              <a:p>
                <a:pPr algn="ctr"/>
                <a:r>
                  <a:rPr lang="en-US" sz="1400" b="1">
                    <a:solidFill>
                      <a:srgbClr val="000000"/>
                    </a:solidFill>
                  </a:rPr>
                  <a:t>Drivers</a:t>
                </a:r>
              </a:p>
            </p:txBody>
          </p:sp>
        </p:grpSp>
        <p:grpSp>
          <p:nvGrpSpPr>
            <p:cNvPr id="4" name="Group 25"/>
            <p:cNvGrpSpPr>
              <a:grpSpLocks/>
            </p:cNvGrpSpPr>
            <p:nvPr/>
          </p:nvGrpSpPr>
          <p:grpSpPr bwMode="auto">
            <a:xfrm>
              <a:off x="4006" y="3136"/>
              <a:ext cx="565" cy="209"/>
              <a:chOff x="1488" y="3120"/>
              <a:chExt cx="438" cy="192"/>
            </a:xfrm>
          </p:grpSpPr>
          <p:sp>
            <p:nvSpPr>
              <p:cNvPr id="33818" name="Rectangle 26"/>
              <p:cNvSpPr>
                <a:spLocks noChangeArrowheads="1"/>
              </p:cNvSpPr>
              <p:nvPr/>
            </p:nvSpPr>
            <p:spPr bwMode="auto">
              <a:xfrm>
                <a:off x="1542" y="3168"/>
                <a:ext cx="384" cy="144"/>
              </a:xfrm>
              <a:prstGeom prst="rect">
                <a:avLst/>
              </a:prstGeom>
              <a:gradFill rotWithShape="1">
                <a:gsLst>
                  <a:gs pos="0">
                    <a:schemeClr val="accent1"/>
                  </a:gs>
                  <a:gs pos="50000">
                    <a:schemeClr val="accent1">
                      <a:gamma/>
                      <a:tint val="33725"/>
                      <a:invGamma/>
                    </a:schemeClr>
                  </a:gs>
                  <a:gs pos="100000">
                    <a:schemeClr val="accent1"/>
                  </a:gs>
                </a:gsLst>
                <a:lin ang="2700000" scaled="1"/>
              </a:gradFill>
              <a:ln w="9525">
                <a:solidFill>
                  <a:schemeClr val="bg2"/>
                </a:solidFill>
                <a:miter lim="800000"/>
                <a:headEnd/>
                <a:tailEnd/>
              </a:ln>
              <a:effectLst/>
            </p:spPr>
            <p:txBody>
              <a:bodyPr vert="horz" wrap="none" lIns="91440" tIns="45720" rIns="91440" bIns="45720" numCol="1" anchor="ctr" anchorCtr="0" compatLnSpc="1">
                <a:prstTxWarp prst="textNoShape">
                  <a:avLst/>
                </a:prstTxWarp>
              </a:bodyPr>
              <a:lstStyle/>
              <a:p>
                <a:pPr algn="ctr"/>
                <a:r>
                  <a:rPr lang="en-US" sz="1000">
                    <a:solidFill>
                      <a:srgbClr val="000000"/>
                    </a:solidFill>
                  </a:rPr>
                  <a:t>Drivers</a:t>
                </a:r>
              </a:p>
            </p:txBody>
          </p:sp>
          <p:sp>
            <p:nvSpPr>
              <p:cNvPr id="33819" name="Rectangle 27"/>
              <p:cNvSpPr>
                <a:spLocks noChangeArrowheads="1"/>
              </p:cNvSpPr>
              <p:nvPr/>
            </p:nvSpPr>
            <p:spPr bwMode="auto">
              <a:xfrm>
                <a:off x="1518" y="3144"/>
                <a:ext cx="384" cy="144"/>
              </a:xfrm>
              <a:prstGeom prst="rect">
                <a:avLst/>
              </a:prstGeom>
              <a:gradFill rotWithShape="1">
                <a:gsLst>
                  <a:gs pos="0">
                    <a:schemeClr val="accent1"/>
                  </a:gs>
                  <a:gs pos="50000">
                    <a:schemeClr val="accent1">
                      <a:gamma/>
                      <a:tint val="33725"/>
                      <a:invGamma/>
                    </a:schemeClr>
                  </a:gs>
                  <a:gs pos="100000">
                    <a:schemeClr val="accent1"/>
                  </a:gs>
                </a:gsLst>
                <a:lin ang="2700000" scaled="1"/>
              </a:gradFill>
              <a:ln w="9525">
                <a:solidFill>
                  <a:schemeClr val="bg2"/>
                </a:solidFill>
                <a:miter lim="800000"/>
                <a:headEnd/>
                <a:tailEnd/>
              </a:ln>
              <a:effectLst/>
            </p:spPr>
            <p:txBody>
              <a:bodyPr vert="horz" wrap="none" lIns="91440" tIns="45720" rIns="91440" bIns="45720" numCol="1" anchor="ctr" anchorCtr="0" compatLnSpc="1">
                <a:prstTxWarp prst="textNoShape">
                  <a:avLst/>
                </a:prstTxWarp>
              </a:bodyPr>
              <a:lstStyle/>
              <a:p>
                <a:pPr algn="ctr"/>
                <a:r>
                  <a:rPr lang="en-US" sz="1000">
                    <a:solidFill>
                      <a:srgbClr val="000000"/>
                    </a:solidFill>
                  </a:rPr>
                  <a:t>Drivers</a:t>
                </a:r>
              </a:p>
            </p:txBody>
          </p:sp>
          <p:sp>
            <p:nvSpPr>
              <p:cNvPr id="33820" name="Rectangle 28"/>
              <p:cNvSpPr>
                <a:spLocks noChangeArrowheads="1"/>
              </p:cNvSpPr>
              <p:nvPr/>
            </p:nvSpPr>
            <p:spPr bwMode="auto">
              <a:xfrm>
                <a:off x="1488" y="3120"/>
                <a:ext cx="384" cy="144"/>
              </a:xfrm>
              <a:prstGeom prst="rect">
                <a:avLst/>
              </a:prstGeom>
              <a:gradFill rotWithShape="1">
                <a:gsLst>
                  <a:gs pos="0">
                    <a:schemeClr val="accent1"/>
                  </a:gs>
                  <a:gs pos="50000">
                    <a:schemeClr val="accent1">
                      <a:gamma/>
                      <a:tint val="33725"/>
                      <a:invGamma/>
                    </a:schemeClr>
                  </a:gs>
                  <a:gs pos="100000">
                    <a:schemeClr val="accent1"/>
                  </a:gs>
                </a:gsLst>
                <a:lin ang="2700000" scaled="1"/>
              </a:gradFill>
              <a:ln w="9525">
                <a:solidFill>
                  <a:schemeClr val="bg2"/>
                </a:solidFill>
                <a:miter lim="800000"/>
                <a:headEnd/>
                <a:tailEnd/>
              </a:ln>
              <a:effectLst/>
            </p:spPr>
            <p:txBody>
              <a:bodyPr vert="horz" wrap="none" lIns="91440" tIns="45720" rIns="91440" bIns="45720" numCol="1" anchor="ctr" anchorCtr="0" compatLnSpc="1">
                <a:prstTxWarp prst="textNoShape">
                  <a:avLst/>
                </a:prstTxWarp>
              </a:bodyPr>
              <a:lstStyle/>
              <a:p>
                <a:pPr algn="ctr"/>
                <a:r>
                  <a:rPr lang="en-US" sz="1400" b="1">
                    <a:solidFill>
                      <a:srgbClr val="000000"/>
                    </a:solidFill>
                  </a:rPr>
                  <a:t>Drivers</a:t>
                </a:r>
              </a:p>
            </p:txBody>
          </p:sp>
        </p:grpSp>
        <p:grpSp>
          <p:nvGrpSpPr>
            <p:cNvPr id="5" name="Group 29"/>
            <p:cNvGrpSpPr>
              <a:grpSpLocks/>
            </p:cNvGrpSpPr>
            <p:nvPr/>
          </p:nvGrpSpPr>
          <p:grpSpPr bwMode="auto">
            <a:xfrm>
              <a:off x="4691" y="3136"/>
              <a:ext cx="565" cy="209"/>
              <a:chOff x="1488" y="3120"/>
              <a:chExt cx="438" cy="192"/>
            </a:xfrm>
          </p:grpSpPr>
          <p:sp>
            <p:nvSpPr>
              <p:cNvPr id="33822" name="Rectangle 30"/>
              <p:cNvSpPr>
                <a:spLocks noChangeArrowheads="1"/>
              </p:cNvSpPr>
              <p:nvPr/>
            </p:nvSpPr>
            <p:spPr bwMode="auto">
              <a:xfrm>
                <a:off x="1542" y="3168"/>
                <a:ext cx="384" cy="144"/>
              </a:xfrm>
              <a:prstGeom prst="rect">
                <a:avLst/>
              </a:prstGeom>
              <a:gradFill rotWithShape="1">
                <a:gsLst>
                  <a:gs pos="0">
                    <a:schemeClr val="accent1"/>
                  </a:gs>
                  <a:gs pos="50000">
                    <a:schemeClr val="accent1">
                      <a:gamma/>
                      <a:tint val="33725"/>
                      <a:invGamma/>
                    </a:schemeClr>
                  </a:gs>
                  <a:gs pos="100000">
                    <a:schemeClr val="accent1"/>
                  </a:gs>
                </a:gsLst>
                <a:lin ang="2700000" scaled="1"/>
              </a:gradFill>
              <a:ln w="9525">
                <a:solidFill>
                  <a:schemeClr val="bg2"/>
                </a:solidFill>
                <a:miter lim="800000"/>
                <a:headEnd/>
                <a:tailEnd/>
              </a:ln>
              <a:effectLst/>
            </p:spPr>
            <p:txBody>
              <a:bodyPr vert="horz" wrap="none" lIns="91440" tIns="45720" rIns="91440" bIns="45720" numCol="1" anchor="ctr" anchorCtr="0" compatLnSpc="1">
                <a:prstTxWarp prst="textNoShape">
                  <a:avLst/>
                </a:prstTxWarp>
              </a:bodyPr>
              <a:lstStyle/>
              <a:p>
                <a:pPr algn="ctr"/>
                <a:r>
                  <a:rPr lang="en-US" sz="1000">
                    <a:solidFill>
                      <a:srgbClr val="000000"/>
                    </a:solidFill>
                  </a:rPr>
                  <a:t>Drivers</a:t>
                </a:r>
              </a:p>
            </p:txBody>
          </p:sp>
          <p:sp>
            <p:nvSpPr>
              <p:cNvPr id="33823" name="Rectangle 31"/>
              <p:cNvSpPr>
                <a:spLocks noChangeArrowheads="1"/>
              </p:cNvSpPr>
              <p:nvPr/>
            </p:nvSpPr>
            <p:spPr bwMode="auto">
              <a:xfrm>
                <a:off x="1518" y="3144"/>
                <a:ext cx="384" cy="144"/>
              </a:xfrm>
              <a:prstGeom prst="rect">
                <a:avLst/>
              </a:prstGeom>
              <a:gradFill rotWithShape="1">
                <a:gsLst>
                  <a:gs pos="0">
                    <a:schemeClr val="accent1"/>
                  </a:gs>
                  <a:gs pos="50000">
                    <a:schemeClr val="accent1">
                      <a:gamma/>
                      <a:tint val="33725"/>
                      <a:invGamma/>
                    </a:schemeClr>
                  </a:gs>
                  <a:gs pos="100000">
                    <a:schemeClr val="accent1"/>
                  </a:gs>
                </a:gsLst>
                <a:lin ang="2700000" scaled="1"/>
              </a:gradFill>
              <a:ln w="9525">
                <a:solidFill>
                  <a:schemeClr val="bg2"/>
                </a:solidFill>
                <a:miter lim="800000"/>
                <a:headEnd/>
                <a:tailEnd/>
              </a:ln>
              <a:effectLst/>
            </p:spPr>
            <p:txBody>
              <a:bodyPr vert="horz" wrap="none" lIns="91440" tIns="45720" rIns="91440" bIns="45720" numCol="1" anchor="ctr" anchorCtr="0" compatLnSpc="1">
                <a:prstTxWarp prst="textNoShape">
                  <a:avLst/>
                </a:prstTxWarp>
              </a:bodyPr>
              <a:lstStyle/>
              <a:p>
                <a:pPr algn="ctr"/>
                <a:r>
                  <a:rPr lang="en-US" sz="1000">
                    <a:solidFill>
                      <a:srgbClr val="000000"/>
                    </a:solidFill>
                  </a:rPr>
                  <a:t>Drivers</a:t>
                </a:r>
              </a:p>
            </p:txBody>
          </p:sp>
          <p:sp>
            <p:nvSpPr>
              <p:cNvPr id="33824" name="Rectangle 32"/>
              <p:cNvSpPr>
                <a:spLocks noChangeArrowheads="1"/>
              </p:cNvSpPr>
              <p:nvPr/>
            </p:nvSpPr>
            <p:spPr bwMode="auto">
              <a:xfrm>
                <a:off x="1488" y="3120"/>
                <a:ext cx="384" cy="144"/>
              </a:xfrm>
              <a:prstGeom prst="rect">
                <a:avLst/>
              </a:prstGeom>
              <a:gradFill rotWithShape="1">
                <a:gsLst>
                  <a:gs pos="0">
                    <a:schemeClr val="accent1"/>
                  </a:gs>
                  <a:gs pos="50000">
                    <a:schemeClr val="accent1">
                      <a:gamma/>
                      <a:tint val="33725"/>
                      <a:invGamma/>
                    </a:schemeClr>
                  </a:gs>
                  <a:gs pos="100000">
                    <a:schemeClr val="accent1"/>
                  </a:gs>
                </a:gsLst>
                <a:lin ang="2700000" scaled="1"/>
              </a:gradFill>
              <a:ln w="9525">
                <a:solidFill>
                  <a:schemeClr val="bg2"/>
                </a:solidFill>
                <a:miter lim="800000"/>
                <a:headEnd/>
                <a:tailEnd/>
              </a:ln>
              <a:effectLst/>
            </p:spPr>
            <p:txBody>
              <a:bodyPr vert="horz" wrap="none" lIns="91440" tIns="45720" rIns="91440" bIns="45720" numCol="1" anchor="ctr" anchorCtr="0" compatLnSpc="1">
                <a:prstTxWarp prst="textNoShape">
                  <a:avLst/>
                </a:prstTxWarp>
              </a:bodyPr>
              <a:lstStyle/>
              <a:p>
                <a:pPr algn="ctr"/>
                <a:r>
                  <a:rPr lang="en-US" sz="1400" b="1">
                    <a:solidFill>
                      <a:srgbClr val="000000"/>
                    </a:solidFill>
                  </a:rPr>
                  <a:t>Drivers</a:t>
                </a:r>
              </a:p>
            </p:txBody>
          </p:sp>
        </p:grpSp>
      </p:grpSp>
      <p:sp>
        <p:nvSpPr>
          <p:cNvPr id="33797" name="Rectangle 5"/>
          <p:cNvSpPr>
            <a:spLocks noChangeArrowheads="1"/>
          </p:cNvSpPr>
          <p:nvPr/>
        </p:nvSpPr>
        <p:spPr bwMode="auto">
          <a:xfrm>
            <a:off x="1128713" y="3852863"/>
            <a:ext cx="2568575" cy="1117600"/>
          </a:xfrm>
          <a:prstGeom prst="rect">
            <a:avLst/>
          </a:prstGeom>
          <a:gradFill rotWithShape="1">
            <a:gsLst>
              <a:gs pos="0">
                <a:schemeClr val="folHlink"/>
              </a:gs>
              <a:gs pos="50000">
                <a:schemeClr val="folHlink">
                  <a:gamma/>
                  <a:tint val="73725"/>
                  <a:invGamma/>
                </a:schemeClr>
              </a:gs>
              <a:gs pos="100000">
                <a:schemeClr val="folHlink"/>
              </a:gs>
            </a:gsLst>
            <a:lin ang="2700000" scaled="1"/>
          </a:gradFill>
          <a:ln w="9525">
            <a:solidFill>
              <a:srgbClr val="C0C0C0"/>
            </a:solidFill>
            <a:miter lim="800000"/>
            <a:headEnd/>
            <a:tailEnd/>
          </a:ln>
          <a:effectLst/>
        </p:spPr>
        <p:txBody>
          <a:bodyPr vert="horz" wrap="none" lIns="91440" tIns="45720" rIns="91440" bIns="45720" numCol="1" anchor="ctr" anchorCtr="0" compatLnSpc="1">
            <a:prstTxWarp prst="textNoShape">
              <a:avLst/>
            </a:prstTxWarp>
          </a:bodyPr>
          <a:lstStyle/>
          <a:p>
            <a:pPr algn="ctr"/>
            <a:r>
              <a:rPr lang="en-US" sz="1400" b="1">
                <a:solidFill>
                  <a:srgbClr val="000000"/>
                </a:solidFill>
              </a:rPr>
              <a:t>Hypervisor</a:t>
            </a:r>
          </a:p>
        </p:txBody>
      </p:sp>
      <p:sp>
        <p:nvSpPr>
          <p:cNvPr id="33799" name="Rectangle 7"/>
          <p:cNvSpPr>
            <a:spLocks noChangeArrowheads="1"/>
          </p:cNvSpPr>
          <p:nvPr/>
        </p:nvSpPr>
        <p:spPr bwMode="auto">
          <a:xfrm>
            <a:off x="2016125" y="2968625"/>
            <a:ext cx="793750" cy="765175"/>
          </a:xfrm>
          <a:prstGeom prst="rect">
            <a:avLst/>
          </a:prstGeom>
          <a:gradFill rotWithShape="1">
            <a:gsLst>
              <a:gs pos="0">
                <a:schemeClr val="hlink"/>
              </a:gs>
              <a:gs pos="50000">
                <a:schemeClr val="hlink">
                  <a:gamma/>
                  <a:tint val="73725"/>
                  <a:invGamma/>
                </a:schemeClr>
              </a:gs>
              <a:gs pos="100000">
                <a:schemeClr val="hlink"/>
              </a:gs>
            </a:gsLst>
            <a:lin ang="2700000" scaled="1"/>
          </a:gradFill>
          <a:ln w="9525" algn="ctr">
            <a:solidFill>
              <a:srgbClr val="C0C0C0"/>
            </a:solidFill>
            <a:miter lim="800000"/>
            <a:headEnd/>
            <a:tailEnd/>
          </a:ln>
          <a:effectLst/>
        </p:spPr>
        <p:txBody>
          <a:bodyPr vert="horz" wrap="none" lIns="91440" tIns="45720" rIns="91440" bIns="45720" numCol="1" anchor="ctr" anchorCtr="0" compatLnSpc="1">
            <a:prstTxWarp prst="textNoShape">
              <a:avLst/>
            </a:prstTxWarp>
          </a:bodyPr>
          <a:lstStyle/>
          <a:p>
            <a:pPr algn="ctr"/>
            <a:r>
              <a:rPr lang="en-US" sz="1400" b="1">
                <a:solidFill>
                  <a:srgbClr val="000000"/>
                </a:solidFill>
              </a:rPr>
              <a:t>VM 2</a:t>
            </a:r>
          </a:p>
        </p:txBody>
      </p:sp>
      <p:sp>
        <p:nvSpPr>
          <p:cNvPr id="33801" name="Rectangle 9"/>
          <p:cNvSpPr>
            <a:spLocks noChangeArrowheads="1"/>
          </p:cNvSpPr>
          <p:nvPr/>
        </p:nvSpPr>
        <p:spPr bwMode="auto">
          <a:xfrm>
            <a:off x="1128713" y="5087938"/>
            <a:ext cx="2568575" cy="295275"/>
          </a:xfrm>
          <a:prstGeom prst="rect">
            <a:avLst/>
          </a:prstGeom>
          <a:gradFill rotWithShape="1">
            <a:gsLst>
              <a:gs pos="0">
                <a:schemeClr val="accent1"/>
              </a:gs>
              <a:gs pos="50000">
                <a:schemeClr val="accent1">
                  <a:gamma/>
                  <a:tint val="33725"/>
                  <a:invGamma/>
                </a:schemeClr>
              </a:gs>
              <a:gs pos="100000">
                <a:schemeClr val="accent1"/>
              </a:gs>
            </a:gsLst>
            <a:lin ang="2700000" scaled="1"/>
          </a:gradFill>
          <a:ln w="12700" algn="ctr">
            <a:solidFill>
              <a:srgbClr val="C0C0C0"/>
            </a:solidFill>
            <a:miter lim="800000"/>
            <a:headEnd/>
            <a:tailEnd/>
          </a:ln>
          <a:effectLst/>
        </p:spPr>
        <p:txBody>
          <a:bodyPr vert="horz" wrap="square" lIns="91440" tIns="45720" rIns="91440" bIns="45720" numCol="1" anchor="ctr" anchorCtr="0" compatLnSpc="1">
            <a:prstTxWarp prst="textNoShape">
              <a:avLst/>
            </a:prstTxWarp>
          </a:bodyPr>
          <a:lstStyle/>
          <a:p>
            <a:pPr algn="ctr"/>
            <a:r>
              <a:rPr lang="en-US" sz="1400" b="1">
                <a:solidFill>
                  <a:srgbClr val="000000"/>
                </a:solidFill>
              </a:rPr>
              <a:t>Hardware</a:t>
            </a:r>
          </a:p>
        </p:txBody>
      </p:sp>
      <p:grpSp>
        <p:nvGrpSpPr>
          <p:cNvPr id="6" name="Group 17"/>
          <p:cNvGrpSpPr>
            <a:grpSpLocks/>
          </p:cNvGrpSpPr>
          <p:nvPr/>
        </p:nvGrpSpPr>
        <p:grpSpPr bwMode="auto">
          <a:xfrm>
            <a:off x="2008188" y="4576763"/>
            <a:ext cx="896937" cy="331787"/>
            <a:chOff x="1488" y="3120"/>
            <a:chExt cx="438" cy="192"/>
          </a:xfrm>
        </p:grpSpPr>
        <p:sp>
          <p:nvSpPr>
            <p:cNvPr id="33810" name="Rectangle 18"/>
            <p:cNvSpPr>
              <a:spLocks noChangeArrowheads="1"/>
            </p:cNvSpPr>
            <p:nvPr/>
          </p:nvSpPr>
          <p:spPr bwMode="auto">
            <a:xfrm>
              <a:off x="1542" y="3168"/>
              <a:ext cx="384" cy="144"/>
            </a:xfrm>
            <a:prstGeom prst="rect">
              <a:avLst/>
            </a:prstGeom>
            <a:gradFill rotWithShape="1">
              <a:gsLst>
                <a:gs pos="0">
                  <a:schemeClr val="accent1"/>
                </a:gs>
                <a:gs pos="50000">
                  <a:schemeClr val="accent1">
                    <a:gamma/>
                    <a:tint val="33725"/>
                    <a:invGamma/>
                  </a:schemeClr>
                </a:gs>
                <a:gs pos="100000">
                  <a:schemeClr val="accent1"/>
                </a:gs>
              </a:gsLst>
              <a:lin ang="2700000" scaled="1"/>
            </a:gradFill>
            <a:ln w="9525">
              <a:solidFill>
                <a:srgbClr val="C0C0C0"/>
              </a:solidFill>
              <a:miter lim="800000"/>
              <a:headEnd/>
              <a:tailEnd/>
            </a:ln>
            <a:effectLst/>
          </p:spPr>
          <p:txBody>
            <a:bodyPr vert="horz" wrap="none" lIns="91440" tIns="45720" rIns="91440" bIns="45720" numCol="1" anchor="ctr" anchorCtr="0" compatLnSpc="1">
              <a:prstTxWarp prst="textNoShape">
                <a:avLst/>
              </a:prstTxWarp>
            </a:bodyPr>
            <a:lstStyle/>
            <a:p>
              <a:pPr algn="ctr"/>
              <a:r>
                <a:rPr lang="en-US" sz="1000">
                  <a:solidFill>
                    <a:srgbClr val="000000"/>
                  </a:solidFill>
                </a:rPr>
                <a:t>Drivers</a:t>
              </a:r>
            </a:p>
          </p:txBody>
        </p:sp>
        <p:sp>
          <p:nvSpPr>
            <p:cNvPr id="33811" name="Rectangle 19"/>
            <p:cNvSpPr>
              <a:spLocks noChangeArrowheads="1"/>
            </p:cNvSpPr>
            <p:nvPr/>
          </p:nvSpPr>
          <p:spPr bwMode="auto">
            <a:xfrm>
              <a:off x="1518" y="3144"/>
              <a:ext cx="384" cy="144"/>
            </a:xfrm>
            <a:prstGeom prst="rect">
              <a:avLst/>
            </a:prstGeom>
            <a:gradFill rotWithShape="1">
              <a:gsLst>
                <a:gs pos="0">
                  <a:schemeClr val="accent1"/>
                </a:gs>
                <a:gs pos="50000">
                  <a:schemeClr val="accent1">
                    <a:gamma/>
                    <a:tint val="33725"/>
                    <a:invGamma/>
                  </a:schemeClr>
                </a:gs>
                <a:gs pos="100000">
                  <a:schemeClr val="accent1"/>
                </a:gs>
              </a:gsLst>
              <a:lin ang="2700000" scaled="1"/>
            </a:gradFill>
            <a:ln w="9525">
              <a:solidFill>
                <a:srgbClr val="C0C0C0"/>
              </a:solidFill>
              <a:miter lim="800000"/>
              <a:headEnd/>
              <a:tailEnd/>
            </a:ln>
            <a:effectLst/>
          </p:spPr>
          <p:txBody>
            <a:bodyPr vert="horz" wrap="none" lIns="91440" tIns="45720" rIns="91440" bIns="45720" numCol="1" anchor="ctr" anchorCtr="0" compatLnSpc="1">
              <a:prstTxWarp prst="textNoShape">
                <a:avLst/>
              </a:prstTxWarp>
            </a:bodyPr>
            <a:lstStyle/>
            <a:p>
              <a:pPr algn="ctr"/>
              <a:r>
                <a:rPr lang="en-US" sz="1000">
                  <a:solidFill>
                    <a:srgbClr val="000000"/>
                  </a:solidFill>
                </a:rPr>
                <a:t>Drivers</a:t>
              </a:r>
            </a:p>
          </p:txBody>
        </p:sp>
        <p:sp>
          <p:nvSpPr>
            <p:cNvPr id="33812" name="Rectangle 20"/>
            <p:cNvSpPr>
              <a:spLocks noChangeArrowheads="1"/>
            </p:cNvSpPr>
            <p:nvPr/>
          </p:nvSpPr>
          <p:spPr bwMode="auto">
            <a:xfrm>
              <a:off x="1488" y="3120"/>
              <a:ext cx="384" cy="144"/>
            </a:xfrm>
            <a:prstGeom prst="rect">
              <a:avLst/>
            </a:prstGeom>
            <a:gradFill rotWithShape="1">
              <a:gsLst>
                <a:gs pos="0">
                  <a:schemeClr val="accent1"/>
                </a:gs>
                <a:gs pos="50000">
                  <a:schemeClr val="accent1">
                    <a:gamma/>
                    <a:tint val="33725"/>
                    <a:invGamma/>
                  </a:schemeClr>
                </a:gs>
                <a:gs pos="100000">
                  <a:schemeClr val="accent1"/>
                </a:gs>
              </a:gsLst>
              <a:lin ang="2700000" scaled="1"/>
            </a:gradFill>
            <a:ln w="9525">
              <a:solidFill>
                <a:srgbClr val="C0C0C0"/>
              </a:solidFill>
              <a:miter lim="800000"/>
              <a:headEnd/>
              <a:tailEnd/>
            </a:ln>
            <a:effectLst/>
          </p:spPr>
          <p:txBody>
            <a:bodyPr vert="horz" wrap="none" lIns="91440" tIns="45720" rIns="91440" bIns="45720" numCol="1" anchor="ctr" anchorCtr="0" compatLnSpc="1">
              <a:prstTxWarp prst="textNoShape">
                <a:avLst/>
              </a:prstTxWarp>
            </a:bodyPr>
            <a:lstStyle/>
            <a:p>
              <a:pPr algn="ctr"/>
              <a:r>
                <a:rPr lang="en-US" sz="1400" b="1">
                  <a:solidFill>
                    <a:srgbClr val="000000"/>
                  </a:solidFill>
                </a:rPr>
                <a:t>Drivers</a:t>
              </a:r>
            </a:p>
          </p:txBody>
        </p:sp>
      </p:grpSp>
      <p:sp>
        <p:nvSpPr>
          <p:cNvPr id="33825" name="AutoShape 33"/>
          <p:cNvSpPr>
            <a:spLocks noChangeArrowheads="1"/>
          </p:cNvSpPr>
          <p:nvPr/>
        </p:nvSpPr>
        <p:spPr bwMode="auto">
          <a:xfrm>
            <a:off x="793750" y="2505075"/>
            <a:ext cx="3209925" cy="3209925"/>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chemeClr val="tx2">
              <a:alpha val="60001"/>
            </a:schemeClr>
          </a:solidFill>
          <a:ln w="3175" algn="ctr">
            <a:solidFill>
              <a:srgbClr val="C0C0C0"/>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33830" name="Text Box 38"/>
          <p:cNvSpPr txBox="1">
            <a:spLocks noChangeArrowheads="1"/>
          </p:cNvSpPr>
          <p:nvPr/>
        </p:nvSpPr>
        <p:spPr bwMode="auto">
          <a:xfrm>
            <a:off x="533400" y="6018954"/>
            <a:ext cx="8229600" cy="701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spcBef>
                <a:spcPct val="50000"/>
              </a:spcBef>
            </a:pPr>
            <a:r>
              <a:rPr lang="en-US" sz="2000" i="1" dirty="0" err="1">
                <a:solidFill>
                  <a:schemeClr val="tx2"/>
                </a:solidFill>
              </a:rPr>
              <a:t>Microkernelized</a:t>
            </a:r>
            <a:r>
              <a:rPr lang="en-US" sz="2000" i="1" dirty="0">
                <a:solidFill>
                  <a:schemeClr val="tx2"/>
                </a:solidFill>
              </a:rPr>
              <a:t> </a:t>
            </a:r>
            <a:r>
              <a:rPr lang="en-US" sz="2000" i="1" dirty="0" err="1">
                <a:solidFill>
                  <a:schemeClr val="tx2"/>
                </a:solidFill>
              </a:rPr>
              <a:t>Hypervisor</a:t>
            </a:r>
            <a:r>
              <a:rPr lang="en-US" sz="2000" i="1" dirty="0">
                <a:solidFill>
                  <a:schemeClr val="tx2"/>
                </a:solidFill>
              </a:rPr>
              <a:t> has an inherently secure architecture with minimal attack surface</a:t>
            </a:r>
          </a:p>
        </p:txBody>
      </p:sp>
      <p:sp>
        <p:nvSpPr>
          <p:cNvPr id="36" name="Rounded Rectangle 35"/>
          <p:cNvSpPr/>
          <p:nvPr/>
        </p:nvSpPr>
        <p:spPr bwMode="auto">
          <a:xfrm>
            <a:off x="1104405" y="5545777"/>
            <a:ext cx="2755076" cy="498763"/>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err="1" smtClean="0">
                <a:solidFill>
                  <a:schemeClr val="bg2"/>
                </a:solidFill>
              </a:rPr>
              <a:t>VMware</a:t>
            </a:r>
            <a:r>
              <a:rPr lang="en-US" sz="1400" dirty="0" smtClean="0">
                <a:solidFill>
                  <a:schemeClr val="bg2"/>
                </a:solidFill>
              </a:rPr>
              <a:t> ESX Approach</a:t>
            </a:r>
            <a:endParaRPr kumimoji="0" lang="en-US" sz="1400" i="0" u="none" strike="noStrike" cap="none" normalizeH="0" baseline="0" dirty="0" smtClean="0">
              <a:solidFill>
                <a:schemeClr val="bg2"/>
              </a:solidFill>
              <a:effectLst>
                <a:outerShdw blurRad="38100" dist="38100" dir="2700000" algn="tl">
                  <a:srgbClr val="000000">
                    <a:alpha val="43137"/>
                  </a:srgbClr>
                </a:outerShdw>
              </a:effectLst>
              <a:latin typeface="Arial" charset="0"/>
            </a:endParaRPr>
          </a:p>
        </p:txBody>
      </p:sp>
      <p:sp>
        <p:nvSpPr>
          <p:cNvPr id="37" name="Rounded Rectangle 36"/>
          <p:cNvSpPr/>
          <p:nvPr/>
        </p:nvSpPr>
        <p:spPr bwMode="auto">
          <a:xfrm>
            <a:off x="5282540" y="5531924"/>
            <a:ext cx="2755076" cy="498763"/>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solidFill>
                  <a:schemeClr val="bg2"/>
                </a:solidFill>
              </a:rPr>
              <a:t>Windows Server Virtualization Approach</a:t>
            </a:r>
            <a:endParaRPr kumimoji="0" lang="en-US" sz="1400" i="0" u="none" strike="noStrike" cap="none" normalizeH="0" baseline="0" dirty="0" smtClean="0">
              <a:solidFill>
                <a:schemeClr val="bg2"/>
              </a:solidFill>
              <a:effectLst>
                <a:outerShdw blurRad="38100" dist="38100" dir="2700000" algn="tl">
                  <a:srgbClr val="000000">
                    <a:alpha val="43137"/>
                  </a:srgbClr>
                </a:outerShdw>
              </a:effectLst>
              <a:latin typeface="Arial" charset="0"/>
            </a:endParaRPr>
          </a:p>
        </p:txBody>
      </p:sp>
    </p:spTree>
  </p:cSld>
  <p:clrMapOvr>
    <a:masterClrMapping/>
  </p:clrMapOvr>
  <p:transition advTm="222105">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p:txBody>
          <a:bodyPr/>
          <a:lstStyle/>
          <a:p>
            <a:r>
              <a:rPr lang="en-US" sz="4000" dirty="0"/>
              <a:t>Microsoft and XenSource collaborate on Xen-enabled Linux</a:t>
            </a:r>
          </a:p>
        </p:txBody>
      </p:sp>
      <p:pic>
        <p:nvPicPr>
          <p:cNvPr id="483331" name="Picture 3" descr="Vivid Blue round edge Rect horiz thin"/>
          <p:cNvPicPr>
            <a:picLocks noChangeAspect="1" noChangeArrowheads="1"/>
          </p:cNvPicPr>
          <p:nvPr/>
        </p:nvPicPr>
        <p:blipFill>
          <a:blip r:embed="rId4"/>
          <a:srcRect/>
          <a:stretch>
            <a:fillRect/>
          </a:stretch>
        </p:blipFill>
        <p:spPr bwMode="invGray">
          <a:xfrm>
            <a:off x="1004488" y="5707063"/>
            <a:ext cx="5381625" cy="593725"/>
          </a:xfrm>
          <a:prstGeom prst="rect">
            <a:avLst/>
          </a:prstGeom>
          <a:noFill/>
        </p:spPr>
      </p:pic>
      <p:sp>
        <p:nvSpPr>
          <p:cNvPr id="483332" name="Line 4"/>
          <p:cNvSpPr>
            <a:spLocks noChangeShapeType="1"/>
          </p:cNvSpPr>
          <p:nvPr/>
        </p:nvSpPr>
        <p:spPr bwMode="auto">
          <a:xfrm flipH="1">
            <a:off x="358775" y="5160963"/>
            <a:ext cx="7024688" cy="1587"/>
          </a:xfrm>
          <a:prstGeom prst="line">
            <a:avLst/>
          </a:prstGeom>
          <a:noFill/>
          <a:ln w="28575">
            <a:solidFill>
              <a:srgbClr val="FFFFFF"/>
            </a:solidFill>
            <a:prstDash val="dash"/>
            <a:round/>
            <a:headEnd/>
            <a:tailEnd/>
          </a:ln>
          <a:effectLst>
            <a:outerShdw dist="35921" dir="2700000" algn="ctr" rotWithShape="0">
              <a:schemeClr val="bg2"/>
            </a:outerShdw>
          </a:effectLst>
        </p:spPr>
        <p:txBody>
          <a:bodyPr vert="horz" wrap="none" lIns="91440" tIns="45720" rIns="91440" bIns="45720" numCol="1" anchor="ctr" anchorCtr="0" compatLnSpc="1">
            <a:prstTxWarp prst="textNoShape">
              <a:avLst/>
            </a:prstTxWarp>
          </a:bodyPr>
          <a:lstStyle/>
          <a:p>
            <a:endParaRPr lang="en-US"/>
          </a:p>
        </p:txBody>
      </p:sp>
      <p:grpSp>
        <p:nvGrpSpPr>
          <p:cNvPr id="2" name="Group 5"/>
          <p:cNvGrpSpPr>
            <a:grpSpLocks/>
          </p:cNvGrpSpPr>
          <p:nvPr/>
        </p:nvGrpSpPr>
        <p:grpSpPr bwMode="invGray">
          <a:xfrm>
            <a:off x="279000" y="5172075"/>
            <a:ext cx="6888163" cy="593725"/>
            <a:chOff x="404" y="3433"/>
            <a:chExt cx="4339" cy="374"/>
          </a:xfrm>
        </p:grpSpPr>
        <p:pic>
          <p:nvPicPr>
            <p:cNvPr id="483334" name="Picture 6" descr="Vivid Blue round edge Rect horiz thin"/>
            <p:cNvPicPr>
              <a:picLocks noChangeAspect="1" noChangeArrowheads="1"/>
            </p:cNvPicPr>
            <p:nvPr/>
          </p:nvPicPr>
          <p:blipFill>
            <a:blip r:embed="rId4"/>
            <a:srcRect/>
            <a:stretch>
              <a:fillRect/>
            </a:stretch>
          </p:blipFill>
          <p:spPr bwMode="invGray">
            <a:xfrm>
              <a:off x="854" y="3433"/>
              <a:ext cx="3390" cy="374"/>
            </a:xfrm>
            <a:prstGeom prst="rect">
              <a:avLst/>
            </a:prstGeom>
            <a:noFill/>
          </p:spPr>
        </p:pic>
        <p:sp>
          <p:nvSpPr>
            <p:cNvPr id="483335" name="Rectangle 7"/>
            <p:cNvSpPr>
              <a:spLocks noChangeArrowheads="1"/>
            </p:cNvSpPr>
            <p:nvPr/>
          </p:nvSpPr>
          <p:spPr bwMode="invGray">
            <a:xfrm>
              <a:off x="404" y="3545"/>
              <a:ext cx="4339" cy="149"/>
            </a:xfrm>
            <a:prstGeom prst="rect">
              <a:avLst/>
            </a:prstGeom>
            <a:noFill/>
            <a:ln w="3175" algn="ctr">
              <a:noFill/>
              <a:miter lim="800000"/>
              <a:headEnd/>
              <a:tailEnd/>
            </a:ln>
            <a:effectLst/>
          </p:spPr>
          <p:txBody>
            <a:bodyPr vert="horz" wrap="none" lIns="91440" tIns="45720" rIns="91440" bIns="45720" numCol="1" anchor="ctr" anchorCtr="0" compatLnSpc="1">
              <a:prstTxWarp prst="textNoShape">
                <a:avLst/>
              </a:prstTxWarp>
            </a:bodyPr>
            <a:lstStyle/>
            <a:p>
              <a:pPr algn="ctr">
                <a:lnSpc>
                  <a:spcPct val="90000"/>
                </a:lnSpc>
                <a:spcBef>
                  <a:spcPct val="30000"/>
                </a:spcBef>
              </a:pPr>
              <a:r>
                <a:rPr lang="en-US" sz="1600" b="1"/>
                <a:t>Windows hypervisor</a:t>
              </a:r>
            </a:p>
          </p:txBody>
        </p:sp>
      </p:grpSp>
      <p:sp>
        <p:nvSpPr>
          <p:cNvPr id="483336" name="Rectangle 8"/>
          <p:cNvSpPr>
            <a:spLocks noChangeArrowheads="1"/>
          </p:cNvSpPr>
          <p:nvPr/>
        </p:nvSpPr>
        <p:spPr bwMode="invGray">
          <a:xfrm>
            <a:off x="282175" y="5724525"/>
            <a:ext cx="6824663" cy="568325"/>
          </a:xfrm>
          <a:prstGeom prst="rect">
            <a:avLst/>
          </a:prstGeom>
          <a:noFill/>
          <a:ln w="3175">
            <a:noFill/>
            <a:miter lim="800000"/>
            <a:headEnd/>
            <a:tailEnd/>
          </a:ln>
          <a:effectLst/>
        </p:spPr>
        <p:txBody>
          <a:bodyPr vert="horz" wrap="none" lIns="91440" tIns="45720" rIns="91440" bIns="45720" numCol="1" anchor="ctr" anchorCtr="0" compatLnSpc="1">
            <a:prstTxWarp prst="textNoShape">
              <a:avLst/>
            </a:prstTxWarp>
          </a:bodyPr>
          <a:lstStyle/>
          <a:p>
            <a:pPr algn="ctr">
              <a:lnSpc>
                <a:spcPct val="90000"/>
              </a:lnSpc>
              <a:spcBef>
                <a:spcPct val="30000"/>
              </a:spcBef>
            </a:pPr>
            <a:r>
              <a:rPr lang="en-US" sz="1600" b="1" dirty="0"/>
              <a:t>“Designed for Windows” Server Hardware</a:t>
            </a:r>
          </a:p>
        </p:txBody>
      </p:sp>
      <p:grpSp>
        <p:nvGrpSpPr>
          <p:cNvPr id="3" name="Group 9"/>
          <p:cNvGrpSpPr>
            <a:grpSpLocks/>
          </p:cNvGrpSpPr>
          <p:nvPr/>
        </p:nvGrpSpPr>
        <p:grpSpPr bwMode="invGray">
          <a:xfrm>
            <a:off x="971150" y="2343150"/>
            <a:ext cx="5399088" cy="2706688"/>
            <a:chOff x="1148" y="1476"/>
            <a:chExt cx="3401" cy="1705"/>
          </a:xfrm>
        </p:grpSpPr>
        <p:grpSp>
          <p:nvGrpSpPr>
            <p:cNvPr id="4" name="Group 10"/>
            <p:cNvGrpSpPr>
              <a:grpSpLocks/>
            </p:cNvGrpSpPr>
            <p:nvPr/>
          </p:nvGrpSpPr>
          <p:grpSpPr bwMode="invGray">
            <a:xfrm>
              <a:off x="1148" y="1476"/>
              <a:ext cx="3401" cy="1705"/>
              <a:chOff x="1148" y="1476"/>
              <a:chExt cx="3401" cy="1705"/>
            </a:xfrm>
          </p:grpSpPr>
          <p:pic>
            <p:nvPicPr>
              <p:cNvPr id="483339" name="Picture 11" descr="Vivid teal box"/>
              <p:cNvPicPr>
                <a:picLocks noChangeAspect="1" noChangeArrowheads="1"/>
              </p:cNvPicPr>
              <p:nvPr/>
            </p:nvPicPr>
            <p:blipFill>
              <a:blip r:embed="rId5"/>
              <a:srcRect/>
              <a:stretch>
                <a:fillRect/>
              </a:stretch>
            </p:blipFill>
            <p:spPr bwMode="invGray">
              <a:xfrm>
                <a:off x="3456" y="2052"/>
                <a:ext cx="1049" cy="983"/>
              </a:xfrm>
              <a:prstGeom prst="rect">
                <a:avLst/>
              </a:prstGeom>
              <a:noFill/>
            </p:spPr>
          </p:pic>
          <p:grpSp>
            <p:nvGrpSpPr>
              <p:cNvPr id="5" name="Group 12"/>
              <p:cNvGrpSpPr>
                <a:grpSpLocks/>
              </p:cNvGrpSpPr>
              <p:nvPr/>
            </p:nvGrpSpPr>
            <p:grpSpPr bwMode="invGray">
              <a:xfrm>
                <a:off x="3529" y="2138"/>
                <a:ext cx="857" cy="594"/>
                <a:chOff x="5763" y="2312"/>
                <a:chExt cx="857" cy="678"/>
              </a:xfrm>
            </p:grpSpPr>
            <p:pic>
              <p:nvPicPr>
                <p:cNvPr id="483341" name="Picture 13" descr="Vivid teal box"/>
                <p:cNvPicPr>
                  <a:picLocks noChangeAspect="1" noChangeArrowheads="1"/>
                </p:cNvPicPr>
                <p:nvPr/>
              </p:nvPicPr>
              <p:blipFill>
                <a:blip r:embed="rId5"/>
                <a:srcRect/>
                <a:stretch>
                  <a:fillRect/>
                </a:stretch>
              </p:blipFill>
              <p:spPr bwMode="invGray">
                <a:xfrm>
                  <a:off x="5763" y="2355"/>
                  <a:ext cx="857" cy="592"/>
                </a:xfrm>
                <a:prstGeom prst="rect">
                  <a:avLst/>
                </a:prstGeom>
                <a:noFill/>
              </p:spPr>
            </p:pic>
            <p:sp>
              <p:nvSpPr>
                <p:cNvPr id="483342" name="Rectangle 14"/>
                <p:cNvSpPr>
                  <a:spLocks noChangeArrowheads="1"/>
                </p:cNvSpPr>
                <p:nvPr/>
              </p:nvSpPr>
              <p:spPr bwMode="invGray">
                <a:xfrm>
                  <a:off x="5811" y="2312"/>
                  <a:ext cx="762" cy="678"/>
                </a:xfrm>
                <a:prstGeom prst="rect">
                  <a:avLst/>
                </a:prstGeom>
                <a:noFill/>
                <a:ln w="3175" algn="ctr">
                  <a:noFill/>
                  <a:miter lim="800000"/>
                  <a:headEnd/>
                  <a:tailEnd/>
                </a:ln>
                <a:effectLst/>
              </p:spPr>
              <p:txBody>
                <a:bodyPr vert="horz" wrap="none" lIns="91440" tIns="45720" rIns="91440" bIns="45720" numCol="1" anchor="ctr" anchorCtr="0" compatLnSpc="1">
                  <a:prstTxWarp prst="textNoShape">
                    <a:avLst/>
                  </a:prstTxWarp>
                </a:bodyPr>
                <a:lstStyle/>
                <a:p>
                  <a:pPr algn="ctr">
                    <a:lnSpc>
                      <a:spcPct val="90000"/>
                    </a:lnSpc>
                    <a:spcBef>
                      <a:spcPct val="30000"/>
                    </a:spcBef>
                  </a:pPr>
                  <a:r>
                    <a:rPr lang="en-US" sz="1600" b="1"/>
                    <a:t>Basic</a:t>
                  </a:r>
                </a:p>
                <a:p>
                  <a:pPr algn="ctr">
                    <a:lnSpc>
                      <a:spcPct val="90000"/>
                    </a:lnSpc>
                    <a:spcBef>
                      <a:spcPct val="30000"/>
                    </a:spcBef>
                  </a:pPr>
                  <a:r>
                    <a:rPr lang="en-US" sz="1600" b="1"/>
                    <a:t>Linux Kernel</a:t>
                  </a:r>
                </a:p>
              </p:txBody>
            </p:sp>
          </p:grpSp>
          <p:grpSp>
            <p:nvGrpSpPr>
              <p:cNvPr id="6" name="Group 15"/>
              <p:cNvGrpSpPr>
                <a:grpSpLocks/>
              </p:cNvGrpSpPr>
              <p:nvPr/>
            </p:nvGrpSpPr>
            <p:grpSpPr bwMode="invGray">
              <a:xfrm>
                <a:off x="3422" y="1476"/>
                <a:ext cx="1127" cy="607"/>
                <a:chOff x="2176" y="1665"/>
                <a:chExt cx="1150" cy="531"/>
              </a:xfrm>
            </p:grpSpPr>
            <p:pic>
              <p:nvPicPr>
                <p:cNvPr id="483344" name="Picture 16" descr="VIVID--RED"/>
                <p:cNvPicPr>
                  <a:picLocks noChangeAspect="1" noChangeArrowheads="1"/>
                </p:cNvPicPr>
                <p:nvPr/>
              </p:nvPicPr>
              <p:blipFill>
                <a:blip r:embed="rId6"/>
                <a:srcRect/>
                <a:stretch>
                  <a:fillRect/>
                </a:stretch>
              </p:blipFill>
              <p:spPr bwMode="invGray">
                <a:xfrm>
                  <a:off x="2176" y="1665"/>
                  <a:ext cx="1150" cy="531"/>
                </a:xfrm>
                <a:prstGeom prst="rect">
                  <a:avLst/>
                </a:prstGeom>
                <a:noFill/>
              </p:spPr>
            </p:pic>
            <p:sp>
              <p:nvSpPr>
                <p:cNvPr id="483345" name="Text Box 17"/>
                <p:cNvSpPr txBox="1">
                  <a:spLocks noChangeArrowheads="1"/>
                </p:cNvSpPr>
                <p:nvPr/>
              </p:nvSpPr>
              <p:spPr bwMode="invGray">
                <a:xfrm>
                  <a:off x="2289" y="1804"/>
                  <a:ext cx="902" cy="186"/>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algn="ctr"/>
                  <a:r>
                    <a:rPr lang="en-US" sz="1600" b="1"/>
                    <a:t>Applications</a:t>
                  </a:r>
                </a:p>
              </p:txBody>
            </p:sp>
          </p:grpSp>
          <p:grpSp>
            <p:nvGrpSpPr>
              <p:cNvPr id="7" name="Group 18"/>
              <p:cNvGrpSpPr>
                <a:grpSpLocks/>
              </p:cNvGrpSpPr>
              <p:nvPr/>
            </p:nvGrpSpPr>
            <p:grpSpPr bwMode="invGray">
              <a:xfrm>
                <a:off x="1148" y="2075"/>
                <a:ext cx="1131" cy="968"/>
                <a:chOff x="1148" y="2075"/>
                <a:chExt cx="1131" cy="968"/>
              </a:xfrm>
            </p:grpSpPr>
            <p:pic>
              <p:nvPicPr>
                <p:cNvPr id="483347" name="Picture 19" descr="Vivid green box"/>
                <p:cNvPicPr>
                  <a:picLocks noChangeAspect="1" noChangeArrowheads="1"/>
                </p:cNvPicPr>
                <p:nvPr/>
              </p:nvPicPr>
              <p:blipFill>
                <a:blip r:embed="rId7"/>
                <a:srcRect/>
                <a:stretch>
                  <a:fillRect/>
                </a:stretch>
              </p:blipFill>
              <p:spPr bwMode="invGray">
                <a:xfrm>
                  <a:off x="1148" y="2075"/>
                  <a:ext cx="1065" cy="968"/>
                </a:xfrm>
                <a:prstGeom prst="rect">
                  <a:avLst/>
                </a:prstGeom>
                <a:noFill/>
              </p:spPr>
            </p:pic>
            <p:grpSp>
              <p:nvGrpSpPr>
                <p:cNvPr id="8" name="Group 20"/>
                <p:cNvGrpSpPr>
                  <a:grpSpLocks/>
                </p:cNvGrpSpPr>
                <p:nvPr/>
              </p:nvGrpSpPr>
              <p:grpSpPr bwMode="invGray">
                <a:xfrm>
                  <a:off x="1203" y="2472"/>
                  <a:ext cx="606" cy="409"/>
                  <a:chOff x="-138" y="2223"/>
                  <a:chExt cx="755" cy="355"/>
                </a:xfrm>
              </p:grpSpPr>
              <p:pic>
                <p:nvPicPr>
                  <p:cNvPr id="483349" name="Picture 21" descr="Vivid green box"/>
                  <p:cNvPicPr>
                    <a:picLocks noChangeAspect="1" noChangeArrowheads="1"/>
                  </p:cNvPicPr>
                  <p:nvPr/>
                </p:nvPicPr>
                <p:blipFill>
                  <a:blip r:embed="rId8" cstate="print"/>
                  <a:srcRect/>
                  <a:stretch>
                    <a:fillRect/>
                  </a:stretch>
                </p:blipFill>
                <p:spPr bwMode="invGray">
                  <a:xfrm>
                    <a:off x="-138" y="2223"/>
                    <a:ext cx="755" cy="355"/>
                  </a:xfrm>
                  <a:prstGeom prst="rect">
                    <a:avLst/>
                  </a:prstGeom>
                  <a:noFill/>
                </p:spPr>
              </p:pic>
              <p:sp>
                <p:nvSpPr>
                  <p:cNvPr id="483350" name="Rectangle 22"/>
                  <p:cNvSpPr>
                    <a:spLocks noChangeArrowheads="1"/>
                  </p:cNvSpPr>
                  <p:nvPr/>
                </p:nvSpPr>
                <p:spPr bwMode="invGray">
                  <a:xfrm>
                    <a:off x="-76" y="2236"/>
                    <a:ext cx="631" cy="328"/>
                  </a:xfrm>
                  <a:prstGeom prst="rect">
                    <a:avLst/>
                  </a:prstGeom>
                  <a:noFill/>
                  <a:ln w="3175" algn="ctr">
                    <a:noFill/>
                    <a:miter lim="800000"/>
                    <a:headEnd/>
                    <a:tailEnd/>
                  </a:ln>
                  <a:effectLst/>
                </p:spPr>
                <p:txBody>
                  <a:bodyPr vert="horz" wrap="none" lIns="91440" tIns="45720" rIns="91440" bIns="45720" numCol="1" anchor="ctr" anchorCtr="0" compatLnSpc="1">
                    <a:prstTxWarp prst="textNoShape">
                      <a:avLst/>
                    </a:prstTxWarp>
                  </a:bodyPr>
                  <a:lstStyle/>
                  <a:p>
                    <a:pPr algn="ctr">
                      <a:lnSpc>
                        <a:spcPct val="90000"/>
                      </a:lnSpc>
                      <a:spcBef>
                        <a:spcPct val="30000"/>
                      </a:spcBef>
                    </a:pPr>
                    <a:r>
                      <a:rPr lang="en-US" sz="1200" b="1"/>
                      <a:t>Windows</a:t>
                    </a:r>
                    <a:br>
                      <a:rPr lang="en-US" sz="1200" b="1"/>
                    </a:br>
                    <a:r>
                      <a:rPr lang="en-US" sz="1200" b="1"/>
                      <a:t>Kernel</a:t>
                    </a:r>
                  </a:p>
                </p:txBody>
              </p:sp>
            </p:grpSp>
            <p:sp>
              <p:nvSpPr>
                <p:cNvPr id="483351" name="Text Box 23"/>
                <p:cNvSpPr txBox="1">
                  <a:spLocks noChangeArrowheads="1"/>
                </p:cNvSpPr>
                <p:nvPr/>
              </p:nvSpPr>
              <p:spPr bwMode="invGray">
                <a:xfrm>
                  <a:off x="1155" y="2177"/>
                  <a:ext cx="1124" cy="198"/>
                </a:xfrm>
                <a:prstGeom prst="rect">
                  <a:avLst/>
                </a:prstGeom>
                <a:noFill/>
                <a:ln w="3175" algn="ctr">
                  <a:noFill/>
                  <a:miter lim="800000"/>
                  <a:headEnd/>
                  <a:tailEnd/>
                </a:ln>
                <a:effectLst/>
              </p:spPr>
              <p:txBody>
                <a:bodyPr vert="horz" wrap="square" lIns="91440" tIns="45720" rIns="91440" bIns="45720" numCol="1" anchor="t" anchorCtr="0" compatLnSpc="1">
                  <a:prstTxWarp prst="textNoShape">
                    <a:avLst/>
                  </a:prstTxWarp>
                  <a:spAutoFit/>
                </a:bodyPr>
                <a:lstStyle/>
                <a:p>
                  <a:pPr>
                    <a:lnSpc>
                      <a:spcPct val="90000"/>
                    </a:lnSpc>
                    <a:spcBef>
                      <a:spcPct val="30000"/>
                    </a:spcBef>
                  </a:pPr>
                  <a:r>
                    <a:rPr lang="en-US" sz="1200" b="1" dirty="0">
                      <a:solidFill>
                        <a:schemeClr val="bg1"/>
                      </a:solidFill>
                    </a:rPr>
                    <a:t>Longhorn</a:t>
                  </a:r>
                  <a:r>
                    <a:rPr lang="en-US" sz="1600" b="1" dirty="0">
                      <a:solidFill>
                        <a:schemeClr val="bg1"/>
                      </a:solidFill>
                    </a:rPr>
                    <a:t> </a:t>
                  </a:r>
                  <a:r>
                    <a:rPr lang="en-US" sz="1200" b="1" dirty="0">
                      <a:solidFill>
                        <a:schemeClr val="bg1"/>
                      </a:solidFill>
                    </a:rPr>
                    <a:t>Server</a:t>
                  </a:r>
                </a:p>
              </p:txBody>
            </p:sp>
            <p:grpSp>
              <p:nvGrpSpPr>
                <p:cNvPr id="9" name="Group 24"/>
                <p:cNvGrpSpPr>
                  <a:grpSpLocks/>
                </p:cNvGrpSpPr>
                <p:nvPr/>
              </p:nvGrpSpPr>
              <p:grpSpPr bwMode="invGray">
                <a:xfrm>
                  <a:off x="1809" y="2602"/>
                  <a:ext cx="347" cy="266"/>
                  <a:chOff x="249" y="1970"/>
                  <a:chExt cx="347" cy="266"/>
                </a:xfrm>
              </p:grpSpPr>
              <p:pic>
                <p:nvPicPr>
                  <p:cNvPr id="483353" name="Picture 25" descr="Vivid blue box"/>
                  <p:cNvPicPr>
                    <a:picLocks noChangeAspect="1" noChangeArrowheads="1"/>
                  </p:cNvPicPr>
                  <p:nvPr/>
                </p:nvPicPr>
                <p:blipFill>
                  <a:blip r:embed="rId9" cstate="print"/>
                  <a:srcRect/>
                  <a:stretch>
                    <a:fillRect/>
                  </a:stretch>
                </p:blipFill>
                <p:spPr bwMode="invGray">
                  <a:xfrm>
                    <a:off x="249" y="1970"/>
                    <a:ext cx="347" cy="266"/>
                  </a:xfrm>
                  <a:prstGeom prst="rect">
                    <a:avLst/>
                  </a:prstGeom>
                  <a:noFill/>
                </p:spPr>
              </p:pic>
              <p:sp>
                <p:nvSpPr>
                  <p:cNvPr id="483354" name="Rectangle 26"/>
                  <p:cNvSpPr>
                    <a:spLocks noChangeArrowheads="1"/>
                  </p:cNvSpPr>
                  <p:nvPr/>
                </p:nvSpPr>
                <p:spPr bwMode="invGray">
                  <a:xfrm>
                    <a:off x="296" y="1988"/>
                    <a:ext cx="272" cy="206"/>
                  </a:xfrm>
                  <a:prstGeom prst="rect">
                    <a:avLst/>
                  </a:prstGeom>
                  <a:noFill/>
                  <a:ln w="3175" algn="ctr">
                    <a:noFill/>
                    <a:miter lim="800000"/>
                    <a:headEnd/>
                    <a:tailEnd/>
                  </a:ln>
                  <a:effectLst/>
                </p:spPr>
                <p:txBody>
                  <a:bodyPr vert="horz" wrap="none" lIns="91440" tIns="45720" rIns="91440" bIns="45720" numCol="1" anchor="b" anchorCtr="1" compatLnSpc="1">
                    <a:prstTxWarp prst="textNoShape">
                      <a:avLst/>
                    </a:prstTxWarp>
                  </a:bodyPr>
                  <a:lstStyle/>
                  <a:p>
                    <a:pPr algn="r">
                      <a:lnSpc>
                        <a:spcPct val="90000"/>
                      </a:lnSpc>
                      <a:spcBef>
                        <a:spcPct val="30000"/>
                      </a:spcBef>
                    </a:pPr>
                    <a:r>
                      <a:rPr lang="en-US" sz="1400" b="1"/>
                      <a:t>VSP</a:t>
                    </a:r>
                  </a:p>
                </p:txBody>
              </p:sp>
            </p:grpSp>
          </p:grpSp>
          <p:grpSp>
            <p:nvGrpSpPr>
              <p:cNvPr id="10" name="Group 27"/>
              <p:cNvGrpSpPr>
                <a:grpSpLocks/>
              </p:cNvGrpSpPr>
              <p:nvPr/>
            </p:nvGrpSpPr>
            <p:grpSpPr bwMode="invGray">
              <a:xfrm>
                <a:off x="2260" y="1482"/>
                <a:ext cx="1165" cy="1546"/>
                <a:chOff x="2260" y="1482"/>
                <a:chExt cx="1165" cy="1546"/>
              </a:xfrm>
            </p:grpSpPr>
            <p:pic>
              <p:nvPicPr>
                <p:cNvPr id="483356" name="Picture 28" descr="Vivid green box"/>
                <p:cNvPicPr>
                  <a:picLocks noChangeAspect="1" noChangeArrowheads="1"/>
                </p:cNvPicPr>
                <p:nvPr/>
              </p:nvPicPr>
              <p:blipFill>
                <a:blip r:embed="rId7"/>
                <a:srcRect/>
                <a:stretch>
                  <a:fillRect/>
                </a:stretch>
              </p:blipFill>
              <p:spPr bwMode="invGray">
                <a:xfrm>
                  <a:off x="2293" y="2060"/>
                  <a:ext cx="1066" cy="968"/>
                </a:xfrm>
                <a:prstGeom prst="rect">
                  <a:avLst/>
                </a:prstGeom>
                <a:noFill/>
              </p:spPr>
            </p:pic>
            <p:sp>
              <p:nvSpPr>
                <p:cNvPr id="483357" name="Text Box 29"/>
                <p:cNvSpPr txBox="1">
                  <a:spLocks noChangeArrowheads="1"/>
                </p:cNvSpPr>
                <p:nvPr/>
              </p:nvSpPr>
              <p:spPr bwMode="invGray">
                <a:xfrm>
                  <a:off x="2300" y="2162"/>
                  <a:ext cx="1125" cy="265"/>
                </a:xfrm>
                <a:prstGeom prst="rect">
                  <a:avLst/>
                </a:prstGeom>
                <a:noFill/>
                <a:ln w="3175" algn="ctr">
                  <a:noFill/>
                  <a:miter lim="800000"/>
                  <a:headEnd/>
                  <a:tailEnd/>
                </a:ln>
                <a:effectLst/>
              </p:spPr>
              <p:txBody>
                <a:bodyPr vert="horz" wrap="square" lIns="91440" tIns="45720" rIns="91440" bIns="45720" numCol="1" anchor="t" anchorCtr="0" compatLnSpc="1">
                  <a:prstTxWarp prst="textNoShape">
                    <a:avLst/>
                  </a:prstTxWarp>
                  <a:spAutoFit/>
                </a:bodyPr>
                <a:lstStyle/>
                <a:p>
                  <a:pPr>
                    <a:lnSpc>
                      <a:spcPct val="90000"/>
                    </a:lnSpc>
                    <a:spcBef>
                      <a:spcPct val="30000"/>
                    </a:spcBef>
                  </a:pPr>
                  <a:r>
                    <a:rPr lang="en-US" sz="1200" b="1"/>
                    <a:t>Windows Server 2003, “Longhorn”</a:t>
                  </a:r>
                </a:p>
              </p:txBody>
            </p:sp>
            <p:grpSp>
              <p:nvGrpSpPr>
                <p:cNvPr id="11" name="Group 30"/>
                <p:cNvGrpSpPr>
                  <a:grpSpLocks/>
                </p:cNvGrpSpPr>
                <p:nvPr/>
              </p:nvGrpSpPr>
              <p:grpSpPr bwMode="invGray">
                <a:xfrm>
                  <a:off x="2260" y="1482"/>
                  <a:ext cx="1127" cy="607"/>
                  <a:chOff x="2176" y="1665"/>
                  <a:chExt cx="1150" cy="531"/>
                </a:xfrm>
              </p:grpSpPr>
              <p:pic>
                <p:nvPicPr>
                  <p:cNvPr id="483359" name="Picture 31" descr="VIVID--RED"/>
                  <p:cNvPicPr>
                    <a:picLocks noChangeAspect="1" noChangeArrowheads="1"/>
                  </p:cNvPicPr>
                  <p:nvPr/>
                </p:nvPicPr>
                <p:blipFill>
                  <a:blip r:embed="rId6"/>
                  <a:srcRect/>
                  <a:stretch>
                    <a:fillRect/>
                  </a:stretch>
                </p:blipFill>
                <p:spPr bwMode="invGray">
                  <a:xfrm>
                    <a:off x="2176" y="1665"/>
                    <a:ext cx="1150" cy="531"/>
                  </a:xfrm>
                  <a:prstGeom prst="rect">
                    <a:avLst/>
                  </a:prstGeom>
                  <a:noFill/>
                </p:spPr>
              </p:pic>
              <p:sp>
                <p:nvSpPr>
                  <p:cNvPr id="483360" name="Text Box 32"/>
                  <p:cNvSpPr txBox="1">
                    <a:spLocks noChangeArrowheads="1"/>
                  </p:cNvSpPr>
                  <p:nvPr/>
                </p:nvSpPr>
                <p:spPr bwMode="invGray">
                  <a:xfrm>
                    <a:off x="2290" y="1804"/>
                    <a:ext cx="902" cy="186"/>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algn="ctr"/>
                    <a:r>
                      <a:rPr lang="en-US" sz="1600" b="1" dirty="0">
                        <a:solidFill>
                          <a:schemeClr val="bg1"/>
                        </a:solidFill>
                      </a:rPr>
                      <a:t>Applications</a:t>
                    </a:r>
                  </a:p>
                </p:txBody>
              </p:sp>
            </p:grpSp>
            <p:grpSp>
              <p:nvGrpSpPr>
                <p:cNvPr id="12" name="Group 33"/>
                <p:cNvGrpSpPr>
                  <a:grpSpLocks/>
                </p:cNvGrpSpPr>
                <p:nvPr/>
              </p:nvGrpSpPr>
              <p:grpSpPr bwMode="invGray">
                <a:xfrm>
                  <a:off x="2363" y="2480"/>
                  <a:ext cx="606" cy="409"/>
                  <a:chOff x="-138" y="2223"/>
                  <a:chExt cx="755" cy="355"/>
                </a:xfrm>
              </p:grpSpPr>
              <p:pic>
                <p:nvPicPr>
                  <p:cNvPr id="483362" name="Picture 34" descr="Vivid green box"/>
                  <p:cNvPicPr>
                    <a:picLocks noChangeAspect="1" noChangeArrowheads="1"/>
                  </p:cNvPicPr>
                  <p:nvPr/>
                </p:nvPicPr>
                <p:blipFill>
                  <a:blip r:embed="rId8" cstate="print"/>
                  <a:srcRect/>
                  <a:stretch>
                    <a:fillRect/>
                  </a:stretch>
                </p:blipFill>
                <p:spPr bwMode="invGray">
                  <a:xfrm>
                    <a:off x="-138" y="2223"/>
                    <a:ext cx="755" cy="355"/>
                  </a:xfrm>
                  <a:prstGeom prst="rect">
                    <a:avLst/>
                  </a:prstGeom>
                  <a:noFill/>
                </p:spPr>
              </p:pic>
              <p:sp>
                <p:nvSpPr>
                  <p:cNvPr id="483363" name="Rectangle 35"/>
                  <p:cNvSpPr>
                    <a:spLocks noChangeArrowheads="1"/>
                  </p:cNvSpPr>
                  <p:nvPr/>
                </p:nvSpPr>
                <p:spPr bwMode="invGray">
                  <a:xfrm>
                    <a:off x="-76" y="2236"/>
                    <a:ext cx="631" cy="328"/>
                  </a:xfrm>
                  <a:prstGeom prst="rect">
                    <a:avLst/>
                  </a:prstGeom>
                  <a:noFill/>
                  <a:ln w="3175" algn="ctr">
                    <a:noFill/>
                    <a:miter lim="800000"/>
                    <a:headEnd/>
                    <a:tailEnd/>
                  </a:ln>
                  <a:effectLst/>
                </p:spPr>
                <p:txBody>
                  <a:bodyPr vert="horz" wrap="none" lIns="91440" tIns="45720" rIns="91440" bIns="45720" numCol="1" anchor="ctr" anchorCtr="0" compatLnSpc="1">
                    <a:prstTxWarp prst="textNoShape">
                      <a:avLst/>
                    </a:prstTxWarp>
                  </a:bodyPr>
                  <a:lstStyle/>
                  <a:p>
                    <a:pPr algn="ctr">
                      <a:lnSpc>
                        <a:spcPct val="90000"/>
                      </a:lnSpc>
                      <a:spcBef>
                        <a:spcPct val="30000"/>
                      </a:spcBef>
                    </a:pPr>
                    <a:r>
                      <a:rPr lang="en-US" sz="1200" b="1"/>
                      <a:t>Windows</a:t>
                    </a:r>
                    <a:br>
                      <a:rPr lang="en-US" sz="1200" b="1"/>
                    </a:br>
                    <a:r>
                      <a:rPr lang="en-US" sz="1200" b="1"/>
                      <a:t>Kernel</a:t>
                    </a:r>
                  </a:p>
                </p:txBody>
              </p:sp>
            </p:grpSp>
            <p:grpSp>
              <p:nvGrpSpPr>
                <p:cNvPr id="13" name="Group 36"/>
                <p:cNvGrpSpPr>
                  <a:grpSpLocks/>
                </p:cNvGrpSpPr>
                <p:nvPr/>
              </p:nvGrpSpPr>
              <p:grpSpPr bwMode="invGray">
                <a:xfrm>
                  <a:off x="2969" y="2594"/>
                  <a:ext cx="347" cy="266"/>
                  <a:chOff x="249" y="1970"/>
                  <a:chExt cx="347" cy="266"/>
                </a:xfrm>
              </p:grpSpPr>
              <p:pic>
                <p:nvPicPr>
                  <p:cNvPr id="483365" name="Picture 37" descr="Vivid blue box"/>
                  <p:cNvPicPr>
                    <a:picLocks noChangeAspect="1" noChangeArrowheads="1"/>
                  </p:cNvPicPr>
                  <p:nvPr/>
                </p:nvPicPr>
                <p:blipFill>
                  <a:blip r:embed="rId9" cstate="print"/>
                  <a:srcRect/>
                  <a:stretch>
                    <a:fillRect/>
                  </a:stretch>
                </p:blipFill>
                <p:spPr bwMode="invGray">
                  <a:xfrm>
                    <a:off x="249" y="1970"/>
                    <a:ext cx="347" cy="266"/>
                  </a:xfrm>
                  <a:prstGeom prst="rect">
                    <a:avLst/>
                  </a:prstGeom>
                  <a:noFill/>
                </p:spPr>
              </p:pic>
              <p:sp>
                <p:nvSpPr>
                  <p:cNvPr id="483366" name="Rectangle 38"/>
                  <p:cNvSpPr>
                    <a:spLocks noChangeArrowheads="1"/>
                  </p:cNvSpPr>
                  <p:nvPr/>
                </p:nvSpPr>
                <p:spPr bwMode="invGray">
                  <a:xfrm>
                    <a:off x="296" y="1988"/>
                    <a:ext cx="272" cy="206"/>
                  </a:xfrm>
                  <a:prstGeom prst="rect">
                    <a:avLst/>
                  </a:prstGeom>
                  <a:noFill/>
                  <a:ln w="3175" algn="ctr">
                    <a:noFill/>
                    <a:miter lim="800000"/>
                    <a:headEnd/>
                    <a:tailEnd/>
                  </a:ln>
                  <a:effectLst/>
                </p:spPr>
                <p:txBody>
                  <a:bodyPr vert="horz" wrap="none" lIns="91440" tIns="45720" rIns="91440" bIns="45720" numCol="1" anchor="b" anchorCtr="1" compatLnSpc="1">
                    <a:prstTxWarp prst="textNoShape">
                      <a:avLst/>
                    </a:prstTxWarp>
                  </a:bodyPr>
                  <a:lstStyle/>
                  <a:p>
                    <a:pPr algn="r">
                      <a:lnSpc>
                        <a:spcPct val="90000"/>
                      </a:lnSpc>
                      <a:spcBef>
                        <a:spcPct val="30000"/>
                      </a:spcBef>
                    </a:pPr>
                    <a:r>
                      <a:rPr lang="en-US" sz="1400" b="1"/>
                      <a:t>VSC</a:t>
                    </a:r>
                  </a:p>
                </p:txBody>
              </p:sp>
            </p:grpSp>
          </p:grpSp>
          <p:grpSp>
            <p:nvGrpSpPr>
              <p:cNvPr id="14" name="Group 39"/>
              <p:cNvGrpSpPr>
                <a:grpSpLocks/>
              </p:cNvGrpSpPr>
              <p:nvPr/>
            </p:nvGrpSpPr>
            <p:grpSpPr bwMode="invGray">
              <a:xfrm>
                <a:off x="1539" y="2995"/>
                <a:ext cx="648" cy="186"/>
                <a:chOff x="1363" y="3163"/>
                <a:chExt cx="1024" cy="282"/>
              </a:xfrm>
            </p:grpSpPr>
            <p:pic>
              <p:nvPicPr>
                <p:cNvPr id="483368" name="Picture 40" descr="Vivid blue box"/>
                <p:cNvPicPr>
                  <a:picLocks noChangeAspect="1" noChangeArrowheads="1"/>
                </p:cNvPicPr>
                <p:nvPr/>
              </p:nvPicPr>
              <p:blipFill>
                <a:blip r:embed="rId10" cstate="print"/>
                <a:srcRect/>
                <a:stretch>
                  <a:fillRect/>
                </a:stretch>
              </p:blipFill>
              <p:spPr bwMode="invGray">
                <a:xfrm>
                  <a:off x="1363" y="3163"/>
                  <a:ext cx="1024" cy="282"/>
                </a:xfrm>
                <a:prstGeom prst="rect">
                  <a:avLst/>
                </a:prstGeom>
                <a:noFill/>
              </p:spPr>
            </p:pic>
            <p:sp>
              <p:nvSpPr>
                <p:cNvPr id="483369" name="Rectangle 41"/>
                <p:cNvSpPr>
                  <a:spLocks noChangeArrowheads="1"/>
                </p:cNvSpPr>
                <p:nvPr/>
              </p:nvSpPr>
              <p:spPr bwMode="invGray">
                <a:xfrm>
                  <a:off x="1497" y="3198"/>
                  <a:ext cx="756" cy="212"/>
                </a:xfrm>
                <a:prstGeom prst="rect">
                  <a:avLst/>
                </a:prstGeom>
                <a:noFill/>
                <a:ln w="3175" algn="ctr">
                  <a:noFill/>
                  <a:miter lim="800000"/>
                  <a:headEnd/>
                  <a:tailEnd/>
                </a:ln>
                <a:effectLst/>
              </p:spPr>
              <p:txBody>
                <a:bodyPr vert="horz" wrap="none" lIns="91440" tIns="45720" rIns="91440" bIns="45720" numCol="1" anchor="ctr" anchorCtr="0" compatLnSpc="1">
                  <a:prstTxWarp prst="textNoShape">
                    <a:avLst/>
                  </a:prstTxWarp>
                </a:bodyPr>
                <a:lstStyle/>
                <a:p>
                  <a:pPr algn="ctr">
                    <a:lnSpc>
                      <a:spcPct val="90000"/>
                    </a:lnSpc>
                    <a:spcBef>
                      <a:spcPct val="30000"/>
                    </a:spcBef>
                  </a:pPr>
                  <a:r>
                    <a:rPr lang="en-US" sz="1600" b="1"/>
                    <a:t>VMBus</a:t>
                  </a:r>
                </a:p>
              </p:txBody>
            </p:sp>
          </p:grpSp>
          <p:grpSp>
            <p:nvGrpSpPr>
              <p:cNvPr id="15" name="Group 42"/>
              <p:cNvGrpSpPr>
                <a:grpSpLocks/>
              </p:cNvGrpSpPr>
              <p:nvPr/>
            </p:nvGrpSpPr>
            <p:grpSpPr bwMode="invGray">
              <a:xfrm>
                <a:off x="2331" y="2995"/>
                <a:ext cx="648" cy="186"/>
                <a:chOff x="1363" y="3163"/>
                <a:chExt cx="1024" cy="282"/>
              </a:xfrm>
            </p:grpSpPr>
            <p:pic>
              <p:nvPicPr>
                <p:cNvPr id="483371" name="Picture 43" descr="Vivid blue box"/>
                <p:cNvPicPr>
                  <a:picLocks noChangeAspect="1" noChangeArrowheads="1"/>
                </p:cNvPicPr>
                <p:nvPr/>
              </p:nvPicPr>
              <p:blipFill>
                <a:blip r:embed="rId10" cstate="print"/>
                <a:srcRect/>
                <a:stretch>
                  <a:fillRect/>
                </a:stretch>
              </p:blipFill>
              <p:spPr bwMode="invGray">
                <a:xfrm>
                  <a:off x="1363" y="3163"/>
                  <a:ext cx="1024" cy="282"/>
                </a:xfrm>
                <a:prstGeom prst="rect">
                  <a:avLst/>
                </a:prstGeom>
                <a:noFill/>
              </p:spPr>
            </p:pic>
            <p:sp>
              <p:nvSpPr>
                <p:cNvPr id="483372" name="Rectangle 44"/>
                <p:cNvSpPr>
                  <a:spLocks noChangeArrowheads="1"/>
                </p:cNvSpPr>
                <p:nvPr/>
              </p:nvSpPr>
              <p:spPr bwMode="invGray">
                <a:xfrm>
                  <a:off x="1497" y="3198"/>
                  <a:ext cx="756" cy="212"/>
                </a:xfrm>
                <a:prstGeom prst="rect">
                  <a:avLst/>
                </a:prstGeom>
                <a:noFill/>
                <a:ln w="3175" algn="ctr">
                  <a:noFill/>
                  <a:miter lim="800000"/>
                  <a:headEnd/>
                  <a:tailEnd/>
                </a:ln>
                <a:effectLst/>
              </p:spPr>
              <p:txBody>
                <a:bodyPr vert="horz" wrap="none" lIns="91440" tIns="45720" rIns="91440" bIns="45720" numCol="1" anchor="ctr" anchorCtr="0" compatLnSpc="1">
                  <a:prstTxWarp prst="textNoShape">
                    <a:avLst/>
                  </a:prstTxWarp>
                </a:bodyPr>
                <a:lstStyle/>
                <a:p>
                  <a:pPr algn="ctr">
                    <a:lnSpc>
                      <a:spcPct val="90000"/>
                    </a:lnSpc>
                    <a:spcBef>
                      <a:spcPct val="30000"/>
                    </a:spcBef>
                  </a:pPr>
                  <a:r>
                    <a:rPr lang="en-US" sz="1600" b="1"/>
                    <a:t>VMBus</a:t>
                  </a:r>
                </a:p>
              </p:txBody>
            </p:sp>
          </p:grpSp>
        </p:grpSp>
        <p:grpSp>
          <p:nvGrpSpPr>
            <p:cNvPr id="16" name="Group 45"/>
            <p:cNvGrpSpPr>
              <a:grpSpLocks/>
            </p:cNvGrpSpPr>
            <p:nvPr/>
          </p:nvGrpSpPr>
          <p:grpSpPr bwMode="invGray">
            <a:xfrm>
              <a:off x="3667" y="2987"/>
              <a:ext cx="648" cy="186"/>
              <a:chOff x="1363" y="3163"/>
              <a:chExt cx="1024" cy="282"/>
            </a:xfrm>
          </p:grpSpPr>
          <p:pic>
            <p:nvPicPr>
              <p:cNvPr id="483374" name="Picture 46" descr="Vivid blue box"/>
              <p:cNvPicPr>
                <a:picLocks noChangeAspect="1" noChangeArrowheads="1"/>
              </p:cNvPicPr>
              <p:nvPr/>
            </p:nvPicPr>
            <p:blipFill>
              <a:blip r:embed="rId10" cstate="print"/>
              <a:srcRect/>
              <a:stretch>
                <a:fillRect/>
              </a:stretch>
            </p:blipFill>
            <p:spPr bwMode="invGray">
              <a:xfrm>
                <a:off x="1363" y="3163"/>
                <a:ext cx="1024" cy="282"/>
              </a:xfrm>
              <a:prstGeom prst="rect">
                <a:avLst/>
              </a:prstGeom>
              <a:noFill/>
            </p:spPr>
          </p:pic>
          <p:sp>
            <p:nvSpPr>
              <p:cNvPr id="483375" name="Rectangle 47"/>
              <p:cNvSpPr>
                <a:spLocks noChangeArrowheads="1"/>
              </p:cNvSpPr>
              <p:nvPr/>
            </p:nvSpPr>
            <p:spPr bwMode="invGray">
              <a:xfrm>
                <a:off x="1497" y="3198"/>
                <a:ext cx="756" cy="212"/>
              </a:xfrm>
              <a:prstGeom prst="rect">
                <a:avLst/>
              </a:prstGeom>
              <a:noFill/>
              <a:ln w="3175" algn="ctr">
                <a:noFill/>
                <a:miter lim="800000"/>
                <a:headEnd/>
                <a:tailEnd/>
              </a:ln>
              <a:effectLst/>
            </p:spPr>
            <p:txBody>
              <a:bodyPr vert="horz" wrap="none" lIns="91440" tIns="45720" rIns="91440" bIns="45720" numCol="1" anchor="ctr" anchorCtr="0" compatLnSpc="1">
                <a:prstTxWarp prst="textNoShape">
                  <a:avLst/>
                </a:prstTxWarp>
              </a:bodyPr>
              <a:lstStyle/>
              <a:p>
                <a:pPr algn="ctr">
                  <a:lnSpc>
                    <a:spcPct val="90000"/>
                  </a:lnSpc>
                  <a:spcBef>
                    <a:spcPct val="30000"/>
                  </a:spcBef>
                </a:pPr>
                <a:r>
                  <a:rPr lang="en-US" sz="1400" b="1"/>
                  <a:t>Emulation</a:t>
                </a:r>
              </a:p>
            </p:txBody>
          </p:sp>
        </p:grpSp>
      </p:grpSp>
      <p:grpSp>
        <p:nvGrpSpPr>
          <p:cNvPr id="17" name="Group 48"/>
          <p:cNvGrpSpPr>
            <a:grpSpLocks/>
          </p:cNvGrpSpPr>
          <p:nvPr/>
        </p:nvGrpSpPr>
        <p:grpSpPr bwMode="invGray">
          <a:xfrm>
            <a:off x="5192313" y="2335213"/>
            <a:ext cx="1789112" cy="2765425"/>
            <a:chOff x="3807" y="1471"/>
            <a:chExt cx="1127" cy="1742"/>
          </a:xfrm>
        </p:grpSpPr>
        <p:grpSp>
          <p:nvGrpSpPr>
            <p:cNvPr id="18" name="Group 49"/>
            <p:cNvGrpSpPr>
              <a:grpSpLocks/>
            </p:cNvGrpSpPr>
            <p:nvPr/>
          </p:nvGrpSpPr>
          <p:grpSpPr bwMode="invGray">
            <a:xfrm>
              <a:off x="3807" y="1471"/>
              <a:ext cx="1127" cy="1559"/>
              <a:chOff x="3726" y="4481"/>
              <a:chExt cx="1127" cy="1559"/>
            </a:xfrm>
          </p:grpSpPr>
          <p:pic>
            <p:nvPicPr>
              <p:cNvPr id="483378" name="Picture 50" descr="Vivid teal box"/>
              <p:cNvPicPr>
                <a:picLocks noChangeAspect="1" noChangeArrowheads="1"/>
              </p:cNvPicPr>
              <p:nvPr/>
            </p:nvPicPr>
            <p:blipFill>
              <a:blip r:embed="rId5"/>
              <a:srcRect/>
              <a:stretch>
                <a:fillRect/>
              </a:stretch>
            </p:blipFill>
            <p:spPr bwMode="invGray">
              <a:xfrm>
                <a:off x="3760" y="5057"/>
                <a:ext cx="1049" cy="983"/>
              </a:xfrm>
              <a:prstGeom prst="rect">
                <a:avLst/>
              </a:prstGeom>
              <a:noFill/>
            </p:spPr>
          </p:pic>
          <p:grpSp>
            <p:nvGrpSpPr>
              <p:cNvPr id="19" name="Group 51"/>
              <p:cNvGrpSpPr>
                <a:grpSpLocks/>
              </p:cNvGrpSpPr>
              <p:nvPr/>
            </p:nvGrpSpPr>
            <p:grpSpPr bwMode="invGray">
              <a:xfrm>
                <a:off x="3833" y="5143"/>
                <a:ext cx="915" cy="594"/>
                <a:chOff x="3833" y="5143"/>
                <a:chExt cx="915" cy="594"/>
              </a:xfrm>
            </p:grpSpPr>
            <p:pic>
              <p:nvPicPr>
                <p:cNvPr id="483380" name="Picture 52" descr="Vivid teal box"/>
                <p:cNvPicPr>
                  <a:picLocks noChangeAspect="1" noChangeArrowheads="1"/>
                </p:cNvPicPr>
                <p:nvPr/>
              </p:nvPicPr>
              <p:blipFill>
                <a:blip r:embed="rId5"/>
                <a:srcRect/>
                <a:stretch>
                  <a:fillRect/>
                </a:stretch>
              </p:blipFill>
              <p:spPr bwMode="invGray">
                <a:xfrm>
                  <a:off x="3833" y="5181"/>
                  <a:ext cx="915" cy="518"/>
                </a:xfrm>
                <a:prstGeom prst="rect">
                  <a:avLst/>
                </a:prstGeom>
                <a:noFill/>
              </p:spPr>
            </p:pic>
            <p:sp>
              <p:nvSpPr>
                <p:cNvPr id="483381" name="Rectangle 53"/>
                <p:cNvSpPr>
                  <a:spLocks noChangeArrowheads="1"/>
                </p:cNvSpPr>
                <p:nvPr/>
              </p:nvSpPr>
              <p:spPr bwMode="invGray">
                <a:xfrm>
                  <a:off x="3884" y="5143"/>
                  <a:ext cx="814" cy="594"/>
                </a:xfrm>
                <a:prstGeom prst="rect">
                  <a:avLst/>
                </a:prstGeom>
                <a:noFill/>
                <a:ln w="3175" algn="ctr">
                  <a:noFill/>
                  <a:miter lim="800000"/>
                  <a:headEnd/>
                  <a:tailEnd/>
                </a:ln>
                <a:effectLst/>
              </p:spPr>
              <p:txBody>
                <a:bodyPr vert="horz" wrap="none" lIns="91440" tIns="45720" rIns="91440" bIns="45720" numCol="1" anchor="ctr" anchorCtr="0" compatLnSpc="1">
                  <a:prstTxWarp prst="textNoShape">
                    <a:avLst/>
                  </a:prstTxWarp>
                </a:bodyPr>
                <a:lstStyle/>
                <a:p>
                  <a:pPr algn="ctr">
                    <a:lnSpc>
                      <a:spcPct val="90000"/>
                    </a:lnSpc>
                    <a:spcBef>
                      <a:spcPct val="30000"/>
                    </a:spcBef>
                  </a:pPr>
                  <a:r>
                    <a:rPr lang="en-US" sz="1600" b="1" dirty="0" err="1"/>
                    <a:t>Xen</a:t>
                  </a:r>
                  <a:r>
                    <a:rPr lang="en-US" sz="1600" b="1" dirty="0"/>
                    <a:t>-enabled</a:t>
                  </a:r>
                </a:p>
                <a:p>
                  <a:pPr algn="ctr">
                    <a:lnSpc>
                      <a:spcPct val="90000"/>
                    </a:lnSpc>
                    <a:spcBef>
                      <a:spcPct val="30000"/>
                    </a:spcBef>
                  </a:pPr>
                  <a:r>
                    <a:rPr lang="en-US" sz="1600" b="1" dirty="0"/>
                    <a:t>Linux</a:t>
                  </a:r>
                  <a:r>
                    <a:rPr lang="en-US" sz="1600" b="1" dirty="0">
                      <a:effectLst>
                        <a:outerShdw blurRad="38100" dist="38100" dir="2700000" algn="tl">
                          <a:srgbClr val="000000"/>
                        </a:outerShdw>
                      </a:effectLst>
                    </a:rPr>
                    <a:t> </a:t>
                  </a:r>
                  <a:r>
                    <a:rPr lang="en-US" sz="1600" b="1" dirty="0"/>
                    <a:t>Kernel</a:t>
                  </a:r>
                </a:p>
              </p:txBody>
            </p:sp>
          </p:grpSp>
          <p:grpSp>
            <p:nvGrpSpPr>
              <p:cNvPr id="20" name="Group 54"/>
              <p:cNvGrpSpPr>
                <a:grpSpLocks/>
              </p:cNvGrpSpPr>
              <p:nvPr/>
            </p:nvGrpSpPr>
            <p:grpSpPr bwMode="invGray">
              <a:xfrm>
                <a:off x="3726" y="4481"/>
                <a:ext cx="1127" cy="607"/>
                <a:chOff x="3726" y="4481"/>
                <a:chExt cx="1127" cy="607"/>
              </a:xfrm>
            </p:grpSpPr>
            <p:pic>
              <p:nvPicPr>
                <p:cNvPr id="483383" name="Picture 55" descr="VIVID--RED"/>
                <p:cNvPicPr>
                  <a:picLocks noChangeAspect="1" noChangeArrowheads="1"/>
                </p:cNvPicPr>
                <p:nvPr/>
              </p:nvPicPr>
              <p:blipFill>
                <a:blip r:embed="rId6"/>
                <a:srcRect/>
                <a:stretch>
                  <a:fillRect/>
                </a:stretch>
              </p:blipFill>
              <p:spPr bwMode="invGray">
                <a:xfrm>
                  <a:off x="3726" y="4481"/>
                  <a:ext cx="1127" cy="607"/>
                </a:xfrm>
                <a:prstGeom prst="rect">
                  <a:avLst/>
                </a:prstGeom>
                <a:noFill/>
              </p:spPr>
            </p:pic>
            <p:sp>
              <p:nvSpPr>
                <p:cNvPr id="483384" name="Text Box 56"/>
                <p:cNvSpPr txBox="1">
                  <a:spLocks noChangeArrowheads="1"/>
                </p:cNvSpPr>
                <p:nvPr/>
              </p:nvSpPr>
              <p:spPr bwMode="invGray">
                <a:xfrm>
                  <a:off x="3837" y="4640"/>
                  <a:ext cx="884" cy="213"/>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algn="ctr"/>
                  <a:r>
                    <a:rPr lang="en-US" sz="1600" b="1" dirty="0">
                      <a:solidFill>
                        <a:schemeClr val="bg1"/>
                      </a:solidFill>
                    </a:rPr>
                    <a:t>Applications</a:t>
                  </a:r>
                </a:p>
              </p:txBody>
            </p:sp>
          </p:grpSp>
        </p:grpSp>
        <p:grpSp>
          <p:nvGrpSpPr>
            <p:cNvPr id="21" name="Group 57"/>
            <p:cNvGrpSpPr>
              <a:grpSpLocks/>
            </p:cNvGrpSpPr>
            <p:nvPr/>
          </p:nvGrpSpPr>
          <p:grpSpPr bwMode="invGray">
            <a:xfrm>
              <a:off x="4131" y="2600"/>
              <a:ext cx="472" cy="387"/>
              <a:chOff x="4935" y="3435"/>
              <a:chExt cx="472" cy="387"/>
            </a:xfrm>
          </p:grpSpPr>
          <p:pic>
            <p:nvPicPr>
              <p:cNvPr id="483386" name="Picture 58" descr="cooltools-shape"/>
              <p:cNvPicPr>
                <a:picLocks noChangeAspect="1" noChangeArrowheads="1"/>
              </p:cNvPicPr>
              <p:nvPr/>
            </p:nvPicPr>
            <p:blipFill>
              <a:blip r:embed="rId11"/>
              <a:srcRect/>
              <a:stretch>
                <a:fillRect/>
              </a:stretch>
            </p:blipFill>
            <p:spPr bwMode="invGray">
              <a:xfrm>
                <a:off x="4935" y="3435"/>
                <a:ext cx="472" cy="387"/>
              </a:xfrm>
              <a:prstGeom prst="rect">
                <a:avLst/>
              </a:prstGeom>
              <a:noFill/>
              <a:ln w="9525">
                <a:noFill/>
                <a:miter lim="800000"/>
                <a:headEnd/>
                <a:tailEnd/>
              </a:ln>
              <a:effectLst/>
            </p:spPr>
          </p:pic>
          <p:sp>
            <p:nvSpPr>
              <p:cNvPr id="483387" name="Rectangle 59"/>
              <p:cNvSpPr>
                <a:spLocks noChangeArrowheads="1"/>
              </p:cNvSpPr>
              <p:nvPr/>
            </p:nvSpPr>
            <p:spPr bwMode="invGray">
              <a:xfrm>
                <a:off x="4985" y="3533"/>
                <a:ext cx="347" cy="192"/>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algn="ctr"/>
                <a:r>
                  <a:rPr lang="en-US" sz="1400" b="1" dirty="0"/>
                  <a:t>VSC</a:t>
                </a:r>
              </a:p>
            </p:txBody>
          </p:sp>
        </p:grpSp>
        <p:grpSp>
          <p:nvGrpSpPr>
            <p:cNvPr id="22" name="Group 60"/>
            <p:cNvGrpSpPr>
              <a:grpSpLocks/>
            </p:cNvGrpSpPr>
            <p:nvPr/>
          </p:nvGrpSpPr>
          <p:grpSpPr bwMode="invGray">
            <a:xfrm>
              <a:off x="3882" y="2962"/>
              <a:ext cx="944" cy="251"/>
              <a:chOff x="4146" y="850"/>
              <a:chExt cx="944" cy="251"/>
            </a:xfrm>
          </p:grpSpPr>
          <p:pic>
            <p:nvPicPr>
              <p:cNvPr id="483389" name="Picture 61" descr="cooltools-shape"/>
              <p:cNvPicPr>
                <a:picLocks noChangeAspect="1" noChangeArrowheads="1"/>
              </p:cNvPicPr>
              <p:nvPr/>
            </p:nvPicPr>
            <p:blipFill>
              <a:blip r:embed="rId11"/>
              <a:srcRect/>
              <a:stretch>
                <a:fillRect/>
              </a:stretch>
            </p:blipFill>
            <p:spPr bwMode="invGray">
              <a:xfrm>
                <a:off x="4146" y="850"/>
                <a:ext cx="944" cy="251"/>
              </a:xfrm>
              <a:prstGeom prst="rect">
                <a:avLst/>
              </a:prstGeom>
              <a:noFill/>
              <a:ln w="9525">
                <a:noFill/>
                <a:miter lim="800000"/>
                <a:headEnd/>
                <a:tailEnd/>
              </a:ln>
              <a:effectLst/>
            </p:spPr>
          </p:pic>
          <p:sp>
            <p:nvSpPr>
              <p:cNvPr id="483390" name="Rectangle 62"/>
              <p:cNvSpPr>
                <a:spLocks noChangeArrowheads="1"/>
              </p:cNvSpPr>
              <p:nvPr/>
            </p:nvSpPr>
            <p:spPr bwMode="invGray">
              <a:xfrm>
                <a:off x="4339" y="868"/>
                <a:ext cx="549" cy="2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gn="ctr"/>
                <a:r>
                  <a:rPr lang="en-US" sz="1600" b="1" dirty="0" err="1"/>
                  <a:t>VMBus</a:t>
                </a:r>
                <a:endParaRPr lang="en-US" sz="1600" b="1" dirty="0"/>
              </a:p>
            </p:txBody>
          </p:sp>
        </p:grpSp>
      </p:grpSp>
      <p:sp>
        <p:nvSpPr>
          <p:cNvPr id="483391" name="Oval 63"/>
          <p:cNvSpPr>
            <a:spLocks noChangeArrowheads="1"/>
          </p:cNvSpPr>
          <p:nvPr/>
        </p:nvSpPr>
        <p:spPr bwMode="invGray">
          <a:xfrm>
            <a:off x="5387575" y="4176713"/>
            <a:ext cx="1373188" cy="1025525"/>
          </a:xfrm>
          <a:prstGeom prst="ellipse">
            <a:avLst/>
          </a:prstGeom>
          <a:noFill/>
          <a:ln w="38100">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grpSp>
        <p:nvGrpSpPr>
          <p:cNvPr id="23" name="Group 64"/>
          <p:cNvGrpSpPr>
            <a:grpSpLocks/>
          </p:cNvGrpSpPr>
          <p:nvPr/>
        </p:nvGrpSpPr>
        <p:grpSpPr bwMode="invGray">
          <a:xfrm>
            <a:off x="6902050" y="1481138"/>
            <a:ext cx="1854200" cy="2789237"/>
            <a:chOff x="4580" y="741"/>
            <a:chExt cx="1168" cy="1757"/>
          </a:xfrm>
        </p:grpSpPr>
        <p:pic>
          <p:nvPicPr>
            <p:cNvPr id="483393" name="Picture 65" descr="Vivid purple box"/>
            <p:cNvPicPr>
              <a:picLocks noChangeAspect="1" noChangeArrowheads="1"/>
            </p:cNvPicPr>
            <p:nvPr/>
          </p:nvPicPr>
          <p:blipFill>
            <a:blip r:embed="rId12"/>
            <a:srcRect/>
            <a:stretch>
              <a:fillRect/>
            </a:stretch>
          </p:blipFill>
          <p:spPr bwMode="invGray">
            <a:xfrm>
              <a:off x="4580" y="741"/>
              <a:ext cx="1167" cy="1757"/>
            </a:xfrm>
            <a:prstGeom prst="rect">
              <a:avLst/>
            </a:prstGeom>
            <a:noFill/>
          </p:spPr>
        </p:pic>
        <p:sp>
          <p:nvSpPr>
            <p:cNvPr id="483394" name="Rectangle 66"/>
            <p:cNvSpPr>
              <a:spLocks noChangeArrowheads="1"/>
            </p:cNvSpPr>
            <p:nvPr/>
          </p:nvSpPr>
          <p:spPr bwMode="invGray">
            <a:xfrm>
              <a:off x="4686" y="897"/>
              <a:ext cx="891" cy="197"/>
            </a:xfrm>
            <a:prstGeom prst="rect">
              <a:avLst/>
            </a:prstGeom>
            <a:noFill/>
            <a:ln w="3175">
              <a:noFill/>
              <a:miter lim="800000"/>
              <a:headEnd/>
              <a:tailEnd/>
            </a:ln>
            <a:effectLst/>
          </p:spPr>
          <p:txBody>
            <a:bodyPr vert="horz" wrap="none" lIns="92075" tIns="46038" rIns="92075" bIns="46038" numCol="1" anchor="t" anchorCtr="0" compatLnSpc="1">
              <a:prstTxWarp prst="textNoShape">
                <a:avLst/>
              </a:prstTxWarp>
              <a:spAutoFit/>
            </a:bodyPr>
            <a:lstStyle/>
            <a:p>
              <a:pPr>
                <a:lnSpc>
                  <a:spcPct val="90000"/>
                </a:lnSpc>
                <a:spcBef>
                  <a:spcPct val="30000"/>
                </a:spcBef>
              </a:pPr>
              <a:r>
                <a:rPr lang="en-US" sz="1600" b="1" dirty="0">
                  <a:solidFill>
                    <a:schemeClr val="bg1"/>
                  </a:solidFill>
                </a:rPr>
                <a:t>Provided by:</a:t>
              </a:r>
            </a:p>
          </p:txBody>
        </p:sp>
        <p:sp>
          <p:nvSpPr>
            <p:cNvPr id="483395" name="Rectangle 67"/>
            <p:cNvSpPr>
              <a:spLocks noChangeArrowheads="1"/>
            </p:cNvSpPr>
            <p:nvPr/>
          </p:nvSpPr>
          <p:spPr bwMode="invGray">
            <a:xfrm>
              <a:off x="4903" y="1178"/>
              <a:ext cx="266" cy="171"/>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nSpc>
                  <a:spcPct val="90000"/>
                </a:lnSpc>
                <a:spcBef>
                  <a:spcPct val="30000"/>
                </a:spcBef>
              </a:pPr>
              <a:r>
                <a:rPr lang="en-US" sz="1300" b="1" dirty="0">
                  <a:solidFill>
                    <a:schemeClr val="bg1"/>
                  </a:solidFill>
                </a:rPr>
                <a:t>OS</a:t>
              </a:r>
            </a:p>
          </p:txBody>
        </p:sp>
        <p:sp>
          <p:nvSpPr>
            <p:cNvPr id="483396" name="Rectangle 68"/>
            <p:cNvSpPr>
              <a:spLocks noChangeArrowheads="1"/>
            </p:cNvSpPr>
            <p:nvPr/>
          </p:nvSpPr>
          <p:spPr bwMode="invGray">
            <a:xfrm>
              <a:off x="4903" y="1797"/>
              <a:ext cx="845" cy="171"/>
            </a:xfrm>
            <a:prstGeom prst="rect">
              <a:avLst/>
            </a:prstGeom>
            <a:noFill/>
            <a:ln w="3175">
              <a:noFill/>
              <a:miter lim="800000"/>
              <a:headEnd/>
              <a:tailEnd/>
            </a:ln>
            <a:effectLst/>
          </p:spPr>
          <p:txBody>
            <a:bodyPr vert="horz" wrap="none" lIns="92075" tIns="46038" rIns="92075" bIns="46038" numCol="1" anchor="t" anchorCtr="0" compatLnSpc="1">
              <a:prstTxWarp prst="textNoShape">
                <a:avLst/>
              </a:prstTxWarp>
              <a:spAutoFit/>
            </a:bodyPr>
            <a:lstStyle/>
            <a:p>
              <a:pPr>
                <a:lnSpc>
                  <a:spcPct val="90000"/>
                </a:lnSpc>
                <a:spcBef>
                  <a:spcPct val="30000"/>
                </a:spcBef>
              </a:pPr>
              <a:r>
                <a:rPr lang="en-US" sz="1300" b="1" dirty="0">
                  <a:solidFill>
                    <a:schemeClr val="bg1"/>
                  </a:solidFill>
                </a:rPr>
                <a:t>MS/</a:t>
              </a:r>
              <a:r>
                <a:rPr lang="en-US" sz="1300" b="1" dirty="0" err="1">
                  <a:solidFill>
                    <a:schemeClr val="bg1"/>
                  </a:solidFill>
                </a:rPr>
                <a:t>XenSource</a:t>
              </a:r>
              <a:endParaRPr lang="en-US" sz="1300" b="1" dirty="0">
                <a:solidFill>
                  <a:schemeClr val="bg1"/>
                </a:solidFill>
              </a:endParaRPr>
            </a:p>
          </p:txBody>
        </p:sp>
        <p:sp>
          <p:nvSpPr>
            <p:cNvPr id="483397" name="Rectangle 69"/>
            <p:cNvSpPr>
              <a:spLocks noChangeArrowheads="1"/>
            </p:cNvSpPr>
            <p:nvPr/>
          </p:nvSpPr>
          <p:spPr bwMode="invGray">
            <a:xfrm>
              <a:off x="4903" y="2055"/>
              <a:ext cx="752" cy="171"/>
            </a:xfrm>
            <a:prstGeom prst="rect">
              <a:avLst/>
            </a:prstGeom>
            <a:noFill/>
            <a:ln w="3175">
              <a:noFill/>
              <a:miter lim="800000"/>
              <a:headEnd/>
              <a:tailEnd/>
            </a:ln>
            <a:effectLst/>
          </p:spPr>
          <p:txBody>
            <a:bodyPr vert="horz" wrap="none" lIns="92075" tIns="46038" rIns="92075" bIns="46038" numCol="1" anchor="t" anchorCtr="0" compatLnSpc="1">
              <a:prstTxWarp prst="textNoShape">
                <a:avLst/>
              </a:prstTxWarp>
              <a:spAutoFit/>
            </a:bodyPr>
            <a:lstStyle/>
            <a:p>
              <a:pPr>
                <a:lnSpc>
                  <a:spcPct val="90000"/>
                </a:lnSpc>
                <a:spcBef>
                  <a:spcPct val="30000"/>
                </a:spcBef>
              </a:pPr>
              <a:r>
                <a:rPr lang="en-US" sz="1300" b="1" dirty="0">
                  <a:solidFill>
                    <a:schemeClr val="bg1"/>
                  </a:solidFill>
                </a:rPr>
                <a:t>ISV/IHV/OEM</a:t>
              </a:r>
            </a:p>
          </p:txBody>
        </p:sp>
        <p:sp>
          <p:nvSpPr>
            <p:cNvPr id="483398" name="Rectangle 70"/>
            <p:cNvSpPr>
              <a:spLocks noChangeArrowheads="1"/>
            </p:cNvSpPr>
            <p:nvPr/>
          </p:nvSpPr>
          <p:spPr bwMode="invGray">
            <a:xfrm>
              <a:off x="4903" y="1421"/>
              <a:ext cx="760" cy="322"/>
            </a:xfrm>
            <a:prstGeom prst="rect">
              <a:avLst/>
            </a:prstGeom>
            <a:noFill/>
            <a:ln w="3175">
              <a:noFill/>
              <a:miter lim="800000"/>
              <a:headEnd/>
              <a:tailEnd/>
            </a:ln>
            <a:effectLst/>
          </p:spPr>
          <p:txBody>
            <a:bodyPr vert="horz" wrap="none" lIns="92075" tIns="46038" rIns="92075" bIns="46038" numCol="1" anchor="t" anchorCtr="0" compatLnSpc="1">
              <a:prstTxWarp prst="textNoShape">
                <a:avLst/>
              </a:prstTxWarp>
              <a:spAutoFit/>
            </a:bodyPr>
            <a:lstStyle/>
            <a:p>
              <a:pPr>
                <a:lnSpc>
                  <a:spcPct val="90000"/>
                </a:lnSpc>
                <a:spcBef>
                  <a:spcPct val="30000"/>
                </a:spcBef>
              </a:pPr>
              <a:r>
                <a:rPr lang="en-US" sz="1300" b="1" dirty="0">
                  <a:solidFill>
                    <a:schemeClr val="bg1"/>
                  </a:solidFill>
                </a:rPr>
                <a:t>Windows </a:t>
              </a:r>
            </a:p>
            <a:p>
              <a:pPr>
                <a:lnSpc>
                  <a:spcPct val="90000"/>
                </a:lnSpc>
                <a:spcBef>
                  <a:spcPct val="30000"/>
                </a:spcBef>
              </a:pPr>
              <a:r>
                <a:rPr lang="en-US" sz="1300" b="1" dirty="0">
                  <a:solidFill>
                    <a:schemeClr val="bg1"/>
                  </a:solidFill>
                </a:rPr>
                <a:t>virtualization</a:t>
              </a:r>
            </a:p>
          </p:txBody>
        </p:sp>
        <p:pic>
          <p:nvPicPr>
            <p:cNvPr id="483399" name="Picture 71" descr="cooltools-shape"/>
            <p:cNvPicPr>
              <a:picLocks noChangeAspect="1" noChangeArrowheads="1"/>
            </p:cNvPicPr>
            <p:nvPr/>
          </p:nvPicPr>
          <p:blipFill>
            <a:blip r:embed="rId13"/>
            <a:srcRect/>
            <a:stretch>
              <a:fillRect/>
            </a:stretch>
          </p:blipFill>
          <p:spPr bwMode="invGray">
            <a:xfrm>
              <a:off x="4651" y="1120"/>
              <a:ext cx="296" cy="287"/>
            </a:xfrm>
            <a:prstGeom prst="rect">
              <a:avLst/>
            </a:prstGeom>
            <a:noFill/>
            <a:ln w="9525">
              <a:noFill/>
              <a:miter lim="800000"/>
              <a:headEnd/>
              <a:tailEnd/>
            </a:ln>
            <a:effectLst/>
          </p:spPr>
        </p:pic>
        <p:pic>
          <p:nvPicPr>
            <p:cNvPr id="483400" name="Picture 72" descr="cooltools-shape"/>
            <p:cNvPicPr>
              <a:picLocks noChangeAspect="1" noChangeArrowheads="1"/>
            </p:cNvPicPr>
            <p:nvPr/>
          </p:nvPicPr>
          <p:blipFill>
            <a:blip r:embed="rId14"/>
            <a:srcRect/>
            <a:stretch>
              <a:fillRect/>
            </a:stretch>
          </p:blipFill>
          <p:spPr bwMode="invGray">
            <a:xfrm>
              <a:off x="4651" y="1427"/>
              <a:ext cx="296" cy="287"/>
            </a:xfrm>
            <a:prstGeom prst="rect">
              <a:avLst/>
            </a:prstGeom>
            <a:noFill/>
            <a:ln w="9525">
              <a:noFill/>
              <a:miter lim="800000"/>
              <a:headEnd/>
              <a:tailEnd/>
            </a:ln>
            <a:effectLst/>
          </p:spPr>
        </p:pic>
        <p:pic>
          <p:nvPicPr>
            <p:cNvPr id="483401" name="Picture 73" descr="cooltools-shape"/>
            <p:cNvPicPr>
              <a:picLocks noChangeAspect="1" noChangeArrowheads="1"/>
            </p:cNvPicPr>
            <p:nvPr/>
          </p:nvPicPr>
          <p:blipFill>
            <a:blip r:embed="rId11"/>
            <a:srcRect/>
            <a:stretch>
              <a:fillRect/>
            </a:stretch>
          </p:blipFill>
          <p:spPr bwMode="invGray">
            <a:xfrm>
              <a:off x="4650" y="1726"/>
              <a:ext cx="296" cy="287"/>
            </a:xfrm>
            <a:prstGeom prst="rect">
              <a:avLst/>
            </a:prstGeom>
            <a:noFill/>
            <a:ln w="9525">
              <a:noFill/>
              <a:miter lim="800000"/>
              <a:headEnd/>
              <a:tailEnd/>
            </a:ln>
            <a:effectLst/>
          </p:spPr>
        </p:pic>
        <p:pic>
          <p:nvPicPr>
            <p:cNvPr id="483402" name="Picture 74" descr="VIVID--RED"/>
            <p:cNvPicPr>
              <a:picLocks noChangeAspect="1" noChangeArrowheads="1"/>
            </p:cNvPicPr>
            <p:nvPr/>
          </p:nvPicPr>
          <p:blipFill>
            <a:blip r:embed="rId15"/>
            <a:srcRect/>
            <a:stretch>
              <a:fillRect/>
            </a:stretch>
          </p:blipFill>
          <p:spPr bwMode="invGray">
            <a:xfrm>
              <a:off x="4609" y="1983"/>
              <a:ext cx="387" cy="342"/>
            </a:xfrm>
            <a:prstGeom prst="rect">
              <a:avLst/>
            </a:prstGeom>
            <a:noFill/>
          </p:spPr>
        </p:pic>
      </p:grpSp>
    </p:spTree>
    <p:custDataLst>
      <p:tags r:id="rId1"/>
    </p:custDataLst>
  </p:cSld>
  <p:clrMapOvr>
    <a:masterClrMapping/>
  </p:clrMapOvr>
  <p:transition advTm="8594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44444E-6 1.11111E-6 L -0.12638 1.11111E-6 " pathEditMode="relative" rAng="0" ptsTypes="AA">
                                      <p:cBhvr>
                                        <p:cTn id="6" dur="2000" fill="hold"/>
                                        <p:tgtEl>
                                          <p:spTgt spid="3"/>
                                        </p:tgtEl>
                                        <p:attrNameLst>
                                          <p:attrName>ppt_x</p:attrName>
                                          <p:attrName>ppt_y</p:attrName>
                                        </p:attrNameLst>
                                      </p:cBhvr>
                                      <p:rCtr x="-63" y="0"/>
                                    </p:animMotion>
                                  </p:childTnLst>
                                </p:cTn>
                              </p:par>
                            </p:childTnLst>
                          </p:cTn>
                        </p:par>
                        <p:par>
                          <p:cTn id="7" fill="hold">
                            <p:stCondLst>
                              <p:cond delay="2000"/>
                            </p:stCondLst>
                            <p:childTnLst>
                              <p:par>
                                <p:cTn id="8" presetID="22" presetClass="entr" presetSubtype="2" fill="hold" nodeType="after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right)">
                                      <p:cBhvr>
                                        <p:cTn id="10" dur="500"/>
                                        <p:tgtEl>
                                          <p:spTgt spid="17"/>
                                        </p:tgtEl>
                                      </p:cBhvr>
                                    </p:animEffect>
                                  </p:childTnLst>
                                </p:cTn>
                              </p:par>
                            </p:childTnLst>
                          </p:cTn>
                        </p:par>
                        <p:par>
                          <p:cTn id="11" fill="hold">
                            <p:stCondLst>
                              <p:cond delay="2500"/>
                            </p:stCondLst>
                            <p:childTnLst>
                              <p:par>
                                <p:cTn id="12" presetID="1" presetClass="entr" presetSubtype="0" fill="hold" grpId="0" nodeType="afterEffect">
                                  <p:stCondLst>
                                    <p:cond delay="0"/>
                                  </p:stCondLst>
                                  <p:childTnLst>
                                    <p:set>
                                      <p:cBhvr>
                                        <p:cTn id="13" dur="1" fill="hold">
                                          <p:stCondLst>
                                            <p:cond delay="0"/>
                                          </p:stCondLst>
                                        </p:cTn>
                                        <p:tgtEl>
                                          <p:spTgt spid="483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39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blackWhite">
          <a:xfrm>
            <a:off x="368301" y="899652"/>
            <a:ext cx="8407400" cy="5958347"/>
          </a:xfrm>
          <a:prstGeom prst="roundRect">
            <a:avLst>
              <a:gd name="adj" fmla="val 6255"/>
            </a:avLst>
          </a:prstGeom>
          <a:gradFill flip="none" rotWithShape="1">
            <a:gsLst>
              <a:gs pos="0">
                <a:schemeClr val="bg1">
                  <a:alpha val="50000"/>
                </a:schemeClr>
              </a:gs>
              <a:gs pos="100000">
                <a:schemeClr val="bg1">
                  <a:alpha val="5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557058" name="Rectangle 2"/>
          <p:cNvSpPr>
            <a:spLocks noGrp="1" noChangeArrowheads="1"/>
          </p:cNvSpPr>
          <p:nvPr>
            <p:ph type="title"/>
          </p:nvPr>
        </p:nvSpPr>
        <p:spPr>
          <a:xfrm>
            <a:off x="381000" y="228600"/>
            <a:ext cx="8393113" cy="646331"/>
          </a:xfrm>
        </p:spPr>
        <p:txBody>
          <a:bodyPr/>
          <a:lstStyle/>
          <a:p>
            <a:r>
              <a:rPr lang="en-US" sz="4000" dirty="0"/>
              <a:t>Virtual Server vs WSV</a:t>
            </a:r>
          </a:p>
        </p:txBody>
      </p:sp>
      <p:graphicFrame>
        <p:nvGraphicFramePr>
          <p:cNvPr id="557059" name="Group 3"/>
          <p:cNvGraphicFramePr>
            <a:graphicFrameLocks noGrp="1"/>
          </p:cNvGraphicFramePr>
          <p:nvPr>
            <p:ph sz="half" idx="1"/>
          </p:nvPr>
        </p:nvGraphicFramePr>
        <p:xfrm>
          <a:off x="368300" y="942775"/>
          <a:ext cx="8407401" cy="5766689"/>
        </p:xfrm>
        <a:graphic>
          <a:graphicData uri="http://schemas.openxmlformats.org/drawingml/2006/table">
            <a:tbl>
              <a:tblPr>
                <a:tableStyleId>{BDBED569-4797-4DF1-A0F4-6AAB3CD982D8}</a:tableStyleId>
              </a:tblPr>
              <a:tblGrid>
                <a:gridCol w="3562887"/>
                <a:gridCol w="1842233"/>
                <a:gridCol w="3002281"/>
              </a:tblGrid>
              <a:tr h="392113">
                <a:tc>
                  <a:txBody>
                    <a:bodyPr/>
                    <a:lstStyle/>
                    <a:p>
                      <a:pPr marL="571500" marR="0" lvl="0" indent="-571500" algn="l" defTabSz="914400" rtl="0" eaLnBrk="1" fontAlgn="t" latinLnBrk="0" hangingPunct="1">
                        <a:lnSpc>
                          <a:spcPct val="90000"/>
                        </a:lnSpc>
                        <a:spcBef>
                          <a:spcPct val="0"/>
                        </a:spcBef>
                        <a:spcAft>
                          <a:spcPct val="0"/>
                        </a:spcAft>
                        <a:buClrTx/>
                        <a:buSzPct val="115000"/>
                        <a:buFont typeface="Wingdings" pitchFamily="2" charset="2"/>
                        <a:buNone/>
                        <a:tabLst/>
                      </a:pPr>
                      <a:r>
                        <a:rPr kumimoji="0" lang="en-US" sz="1400" u="none" strike="noStrike" cap="none" normalizeH="0" baseline="0" dirty="0" smtClean="0">
                          <a:effectLst/>
                          <a:latin typeface="Arial" pitchFamily="34" charset="0"/>
                        </a:rPr>
                        <a:t> </a:t>
                      </a:r>
                      <a:endParaRPr kumimoji="0" lang="en-US" sz="1400" b="1" i="0" u="none" strike="noStrike" cap="none" normalizeH="0" baseline="0" dirty="0" smtClean="0">
                        <a:solidFill>
                          <a:schemeClr val="tx1"/>
                        </a:solidFill>
                        <a:effectLst/>
                        <a:latin typeface="Arial" pitchFamily="34" charset="0"/>
                      </a:endParaRPr>
                    </a:p>
                  </a:txBody>
                  <a:tcPr horzOverflow="overflow">
                    <a:lnL w="12700" cmpd="sng">
                      <a:noFill/>
                    </a:lnL>
                    <a:lnR w="12700" cap="flat" cmpd="sng" algn="ctr">
                      <a:solidFill>
                        <a:schemeClr val="accent5">
                          <a:lumMod val="60000"/>
                          <a:lumOff val="40000"/>
                        </a:schemeClr>
                      </a:solidFill>
                      <a:prstDash val="solid"/>
                      <a:round/>
                      <a:headEnd type="none" w="med" len="med"/>
                      <a:tailEnd type="none" w="med" len="med"/>
                    </a:lnR>
                    <a:lnT w="12700" cmpd="sng">
                      <a:noFill/>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71500" marR="0" lvl="0" indent="-571500" algn="ctr" defTabSz="914400" rtl="0" eaLnBrk="1" fontAlgn="t" latinLnBrk="0" hangingPunct="1">
                        <a:lnSpc>
                          <a:spcPct val="90000"/>
                        </a:lnSpc>
                        <a:spcBef>
                          <a:spcPct val="0"/>
                        </a:spcBef>
                        <a:spcAft>
                          <a:spcPct val="0"/>
                        </a:spcAft>
                        <a:buClrTx/>
                        <a:buSzPct val="115000"/>
                        <a:buFont typeface="Wingdings" pitchFamily="2" charset="2"/>
                        <a:buNone/>
                        <a:tabLst/>
                      </a:pPr>
                      <a:r>
                        <a:rPr kumimoji="0" lang="en-US" sz="1400" u="none" strike="noStrike" cap="none" normalizeH="0" baseline="0" smtClean="0">
                          <a:effectLst/>
                          <a:latin typeface="Arial" pitchFamily="34" charset="0"/>
                        </a:rPr>
                        <a:t>Virtual Server 2005 R2</a:t>
                      </a:r>
                      <a:endParaRPr kumimoji="0" lang="en-US" sz="1400" b="1" i="0" u="none" strike="noStrike" cap="none" normalizeH="0" baseline="0" smtClean="0">
                        <a:solidFill>
                          <a:schemeClr val="tx1"/>
                        </a:solidFill>
                        <a:effectLst/>
                        <a:latin typeface="Arial" pitchFamily="34" charset="0"/>
                      </a:endParaRPr>
                    </a:p>
                  </a:txBody>
                  <a:tcPr horzOverflow="overflow">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mpd="sng">
                      <a:noFill/>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71500" marR="0" lvl="0" indent="-571500" algn="ctr" defTabSz="914400" rtl="0" eaLnBrk="1" fontAlgn="t" latinLnBrk="0" hangingPunct="1">
                        <a:lnSpc>
                          <a:spcPct val="90000"/>
                        </a:lnSpc>
                        <a:spcBef>
                          <a:spcPct val="0"/>
                        </a:spcBef>
                        <a:spcAft>
                          <a:spcPct val="0"/>
                        </a:spcAft>
                        <a:buClrTx/>
                        <a:buSzPct val="115000"/>
                        <a:buFont typeface="Wingdings" pitchFamily="2" charset="2"/>
                        <a:buNone/>
                        <a:tabLst/>
                      </a:pPr>
                      <a:r>
                        <a:rPr kumimoji="0" lang="en-US" sz="1400" u="none" strike="noStrike" cap="none" normalizeH="0" baseline="0" smtClean="0">
                          <a:effectLst/>
                          <a:latin typeface="Arial" pitchFamily="34" charset="0"/>
                        </a:rPr>
                        <a:t>Windows Server virtualization</a:t>
                      </a:r>
                      <a:endParaRPr kumimoji="0" lang="en-US" sz="1400" b="1" i="0" u="none" strike="noStrike" cap="none" normalizeH="0" baseline="0" smtClean="0">
                        <a:solidFill>
                          <a:schemeClr val="tx1"/>
                        </a:solidFill>
                        <a:effectLst/>
                        <a:latin typeface="Arial" pitchFamily="34" charset="0"/>
                      </a:endParaRPr>
                    </a:p>
                  </a:txBody>
                  <a:tcPr horzOverflow="overflow">
                    <a:lnL w="12700" cap="flat" cmpd="sng" algn="ctr">
                      <a:solidFill>
                        <a:schemeClr val="accent5">
                          <a:lumMod val="60000"/>
                          <a:lumOff val="40000"/>
                        </a:schemeClr>
                      </a:solidFill>
                      <a:prstDash val="solid"/>
                      <a:round/>
                      <a:headEnd type="none" w="med" len="med"/>
                      <a:tailEnd type="none" w="med" len="med"/>
                    </a:lnL>
                    <a:lnR w="12700" cmpd="sng">
                      <a:noFill/>
                    </a:lnR>
                    <a:lnT w="12700" cmpd="sng">
                      <a:noFill/>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r>
              <a:tr h="282575">
                <a:tc>
                  <a:txBody>
                    <a:bodyPr/>
                    <a:lstStyle/>
                    <a:p>
                      <a:pPr marL="571500" marR="0" lvl="0" indent="-571500" algn="l" defTabSz="914400" rtl="0" eaLnBrk="1" fontAlgn="t" latinLnBrk="0" hangingPunct="1">
                        <a:lnSpc>
                          <a:spcPct val="90000"/>
                        </a:lnSpc>
                        <a:spcBef>
                          <a:spcPct val="0"/>
                        </a:spcBef>
                        <a:spcAft>
                          <a:spcPct val="0"/>
                        </a:spcAft>
                        <a:buClrTx/>
                        <a:buSzPct val="115000"/>
                        <a:buFont typeface="Wingdings" pitchFamily="2" charset="2"/>
                        <a:buNone/>
                        <a:tabLst/>
                      </a:pPr>
                      <a:r>
                        <a:rPr kumimoji="0" lang="en-US" sz="1400" u="none" strike="noStrike" cap="none" normalizeH="0" baseline="0" dirty="0" smtClean="0">
                          <a:effectLst/>
                          <a:latin typeface="Arial" pitchFamily="34" charset="0"/>
                        </a:rPr>
                        <a:t>Performance / Scalability</a:t>
                      </a:r>
                      <a:endParaRPr kumimoji="0" lang="en-US" sz="1400" b="1" i="0" u="none" strike="noStrike" cap="none" normalizeH="0" baseline="0" dirty="0" smtClean="0">
                        <a:solidFill>
                          <a:schemeClr val="tx1"/>
                        </a:solidFill>
                        <a:effectLst/>
                        <a:latin typeface="Arial" pitchFamily="34" charset="0"/>
                      </a:endParaRPr>
                    </a:p>
                  </a:txBody>
                  <a:tcPr horzOverflow="overflow">
                    <a:lnL w="12700" cmpd="sng">
                      <a:noFill/>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71500" marR="0" lvl="0" indent="-571500" algn="ctr" defTabSz="914400" rtl="0" eaLnBrk="1" fontAlgn="t" latinLnBrk="0" hangingPunct="1">
                        <a:lnSpc>
                          <a:spcPct val="90000"/>
                        </a:lnSpc>
                        <a:spcBef>
                          <a:spcPct val="0"/>
                        </a:spcBef>
                        <a:spcAft>
                          <a:spcPct val="0"/>
                        </a:spcAft>
                        <a:buClrTx/>
                        <a:buSzPct val="115000"/>
                        <a:buFont typeface="Wingdings" pitchFamily="2" charset="2"/>
                        <a:buNone/>
                        <a:tabLst/>
                      </a:pPr>
                      <a:endParaRPr kumimoji="0" lang="en-US" sz="1400" b="1" i="0" u="none" strike="noStrike" cap="none" normalizeH="0" baseline="0" smtClean="0">
                        <a:solidFill>
                          <a:schemeClr val="tx1"/>
                        </a:solidFill>
                        <a:effectLst/>
                        <a:latin typeface="Arial" pitchFamily="34" charset="0"/>
                      </a:endParaRPr>
                    </a:p>
                  </a:txBody>
                  <a:tcPr horzOverflow="overflow">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71500" marR="0" lvl="0" indent="-571500" algn="ctr" defTabSz="914400" rtl="0" eaLnBrk="1" fontAlgn="t" latinLnBrk="0" hangingPunct="1">
                        <a:lnSpc>
                          <a:spcPct val="90000"/>
                        </a:lnSpc>
                        <a:spcBef>
                          <a:spcPct val="0"/>
                        </a:spcBef>
                        <a:spcAft>
                          <a:spcPct val="0"/>
                        </a:spcAft>
                        <a:buClrTx/>
                        <a:buSzPct val="115000"/>
                        <a:buFont typeface="Wingdings" pitchFamily="2" charset="2"/>
                        <a:buNone/>
                        <a:tabLst/>
                      </a:pPr>
                      <a:endParaRPr kumimoji="0" lang="en-US" sz="1400" b="1" i="0" u="none" strike="noStrike" cap="none" normalizeH="0" baseline="0" dirty="0" smtClean="0">
                        <a:solidFill>
                          <a:schemeClr val="tx1"/>
                        </a:solidFill>
                        <a:effectLst/>
                        <a:latin typeface="Arial" pitchFamily="34" charset="0"/>
                      </a:endParaRPr>
                    </a:p>
                  </a:txBody>
                  <a:tcPr horzOverflow="overflow">
                    <a:lnL w="12700" cap="flat" cmpd="sng" algn="ctr">
                      <a:solidFill>
                        <a:schemeClr val="accent5">
                          <a:lumMod val="60000"/>
                          <a:lumOff val="40000"/>
                        </a:schemeClr>
                      </a:solidFill>
                      <a:prstDash val="solid"/>
                      <a:round/>
                      <a:headEnd type="none" w="med" len="med"/>
                      <a:tailEnd type="none" w="med" len="med"/>
                    </a:lnL>
                    <a:lnR w="12700" cmpd="sng">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r>
              <a:tr h="282575">
                <a:tc>
                  <a:txBody>
                    <a:bodyPr/>
                    <a:lstStyle/>
                    <a:p>
                      <a:pPr marL="1028700" marR="0" lvl="1" indent="-571500" algn="l" defTabSz="914400" rtl="0" eaLnBrk="1" fontAlgn="t" latinLnBrk="0" hangingPunct="1">
                        <a:lnSpc>
                          <a:spcPct val="90000"/>
                        </a:lnSpc>
                        <a:spcBef>
                          <a:spcPct val="0"/>
                        </a:spcBef>
                        <a:spcAft>
                          <a:spcPct val="0"/>
                        </a:spcAft>
                        <a:buClrTx/>
                        <a:buSzPct val="115000"/>
                        <a:buFont typeface="Wingdings" pitchFamily="2" charset="2"/>
                        <a:buNone/>
                        <a:tabLst/>
                      </a:pPr>
                      <a:r>
                        <a:rPr kumimoji="0" lang="en-US" sz="1400" u="none" strike="noStrike" cap="none" normalizeH="0" baseline="0" dirty="0" smtClean="0">
                          <a:effectLst/>
                          <a:latin typeface="Arial" pitchFamily="34" charset="0"/>
                        </a:rPr>
                        <a:t>32-bit VMs</a:t>
                      </a:r>
                      <a:endParaRPr kumimoji="0" lang="en-US" sz="1400" b="1" i="0" u="none" strike="noStrike" cap="none" normalizeH="0" baseline="0" dirty="0" smtClean="0">
                        <a:solidFill>
                          <a:schemeClr val="tx1"/>
                        </a:solidFill>
                        <a:effectLst/>
                        <a:latin typeface="Arial" pitchFamily="34" charset="0"/>
                      </a:endParaRPr>
                    </a:p>
                  </a:txBody>
                  <a:tcPr horzOverflow="overflow">
                    <a:lnL w="12700" cmpd="sng">
                      <a:noFill/>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71500" marR="0" lvl="0" indent="-571500" algn="ctr" defTabSz="914400" rtl="0" eaLnBrk="1" fontAlgn="t" latinLnBrk="0" hangingPunct="1">
                        <a:lnSpc>
                          <a:spcPct val="90000"/>
                        </a:lnSpc>
                        <a:spcBef>
                          <a:spcPct val="0"/>
                        </a:spcBef>
                        <a:spcAft>
                          <a:spcPct val="0"/>
                        </a:spcAft>
                        <a:buClrTx/>
                        <a:buSzPct val="115000"/>
                        <a:buFont typeface="Wingdings" pitchFamily="2" charset="2"/>
                        <a:buNone/>
                        <a:tabLst/>
                      </a:pPr>
                      <a:r>
                        <a:rPr kumimoji="0" lang="en-US" sz="1400" u="none" strike="noStrike" cap="none" normalizeH="0" baseline="0" smtClean="0">
                          <a:effectLst/>
                          <a:latin typeface="Arial" pitchFamily="34" charset="0"/>
                        </a:rPr>
                        <a:t>Yes</a:t>
                      </a:r>
                      <a:endParaRPr kumimoji="0" lang="en-US" sz="1400" b="1" i="0" u="none" strike="noStrike" cap="none" normalizeH="0" baseline="0" smtClean="0">
                        <a:solidFill>
                          <a:schemeClr val="tx1"/>
                        </a:solidFill>
                        <a:effectLst/>
                        <a:latin typeface="Arial" pitchFamily="34" charset="0"/>
                      </a:endParaRPr>
                    </a:p>
                  </a:txBody>
                  <a:tcPr horzOverflow="overflow">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71500" marR="0" lvl="0" indent="-571500" algn="ctr" defTabSz="914400" rtl="0" eaLnBrk="1" fontAlgn="t" latinLnBrk="0" hangingPunct="1">
                        <a:lnSpc>
                          <a:spcPct val="90000"/>
                        </a:lnSpc>
                        <a:spcBef>
                          <a:spcPct val="0"/>
                        </a:spcBef>
                        <a:spcAft>
                          <a:spcPct val="0"/>
                        </a:spcAft>
                        <a:buClrTx/>
                        <a:buSzPct val="115000"/>
                        <a:buFont typeface="Wingdings" pitchFamily="2" charset="2"/>
                        <a:buNone/>
                        <a:tabLst/>
                      </a:pPr>
                      <a:r>
                        <a:rPr kumimoji="0" lang="en-US" sz="1400" u="none" strike="noStrike" cap="none" normalizeH="0" baseline="0" dirty="0" smtClean="0">
                          <a:effectLst/>
                          <a:latin typeface="Arial" pitchFamily="34" charset="0"/>
                        </a:rPr>
                        <a:t>Yes</a:t>
                      </a:r>
                      <a:endParaRPr kumimoji="0" lang="en-US" sz="1400" b="1" i="0" u="none" strike="noStrike" cap="none" normalizeH="0" baseline="0" dirty="0" smtClean="0">
                        <a:solidFill>
                          <a:schemeClr val="tx1"/>
                        </a:solidFill>
                        <a:effectLst/>
                        <a:latin typeface="Arial" pitchFamily="34" charset="0"/>
                      </a:endParaRPr>
                    </a:p>
                  </a:txBody>
                  <a:tcPr horzOverflow="overflow">
                    <a:lnL w="12700" cap="flat" cmpd="sng" algn="ctr">
                      <a:solidFill>
                        <a:schemeClr val="accent5">
                          <a:lumMod val="60000"/>
                          <a:lumOff val="40000"/>
                        </a:schemeClr>
                      </a:solidFill>
                      <a:prstDash val="solid"/>
                      <a:round/>
                      <a:headEnd type="none" w="med" len="med"/>
                      <a:tailEnd type="none" w="med" len="med"/>
                    </a:lnL>
                    <a:lnR w="12700" cmpd="sng">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r>
              <a:tr h="280988">
                <a:tc>
                  <a:txBody>
                    <a:bodyPr/>
                    <a:lstStyle/>
                    <a:p>
                      <a:pPr marL="1028700" marR="0" lvl="1" indent="-571500" algn="l" defTabSz="914400" rtl="0" eaLnBrk="1" fontAlgn="t" latinLnBrk="0" hangingPunct="1">
                        <a:lnSpc>
                          <a:spcPct val="90000"/>
                        </a:lnSpc>
                        <a:spcBef>
                          <a:spcPct val="0"/>
                        </a:spcBef>
                        <a:spcAft>
                          <a:spcPct val="0"/>
                        </a:spcAft>
                        <a:buClrTx/>
                        <a:buSzPct val="115000"/>
                        <a:buFont typeface="Wingdings" pitchFamily="2" charset="2"/>
                        <a:buNone/>
                        <a:tabLst/>
                      </a:pPr>
                      <a:r>
                        <a:rPr kumimoji="0" lang="en-US" sz="1400" u="none" strike="noStrike" cap="none" normalizeH="0" baseline="0" dirty="0" smtClean="0">
                          <a:effectLst/>
                          <a:latin typeface="Arial" pitchFamily="34" charset="0"/>
                        </a:rPr>
                        <a:t>64-bit VMs</a:t>
                      </a:r>
                      <a:endParaRPr kumimoji="0" lang="en-US" sz="1400" b="1" i="0" u="none" strike="noStrike" cap="none" normalizeH="0" baseline="0" dirty="0" smtClean="0">
                        <a:solidFill>
                          <a:schemeClr val="tx1"/>
                        </a:solidFill>
                        <a:effectLst/>
                        <a:latin typeface="Arial" pitchFamily="34" charset="0"/>
                      </a:endParaRPr>
                    </a:p>
                  </a:txBody>
                  <a:tcPr horzOverflow="overflow">
                    <a:lnL w="12700" cmpd="sng">
                      <a:noFill/>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71500" marR="0" lvl="0" indent="-571500" algn="ctr" defTabSz="914400" rtl="0" eaLnBrk="1" fontAlgn="t" latinLnBrk="0" hangingPunct="1">
                        <a:lnSpc>
                          <a:spcPct val="90000"/>
                        </a:lnSpc>
                        <a:spcBef>
                          <a:spcPct val="0"/>
                        </a:spcBef>
                        <a:spcAft>
                          <a:spcPct val="0"/>
                        </a:spcAft>
                        <a:buClrTx/>
                        <a:buSzPct val="115000"/>
                        <a:buFont typeface="Wingdings" pitchFamily="2" charset="2"/>
                        <a:buNone/>
                        <a:tabLst/>
                      </a:pPr>
                      <a:r>
                        <a:rPr kumimoji="0" lang="en-US" sz="1400" u="none" strike="noStrike" cap="none" normalizeH="0" baseline="0" smtClean="0">
                          <a:effectLst/>
                          <a:latin typeface="Arial" pitchFamily="34" charset="0"/>
                        </a:rPr>
                        <a:t>No</a:t>
                      </a:r>
                      <a:endParaRPr kumimoji="0" lang="en-US" sz="1400" b="1" i="0" u="none" strike="noStrike" cap="none" normalizeH="0" baseline="0" smtClean="0">
                        <a:solidFill>
                          <a:schemeClr val="tx1"/>
                        </a:solidFill>
                        <a:effectLst/>
                        <a:latin typeface="Arial" pitchFamily="34" charset="0"/>
                      </a:endParaRPr>
                    </a:p>
                  </a:txBody>
                  <a:tcPr horzOverflow="overflow">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71500" marR="0" lvl="0" indent="-571500" algn="ctr" defTabSz="914400" rtl="0" eaLnBrk="1" fontAlgn="t" latinLnBrk="0" hangingPunct="1">
                        <a:lnSpc>
                          <a:spcPct val="90000"/>
                        </a:lnSpc>
                        <a:spcBef>
                          <a:spcPct val="0"/>
                        </a:spcBef>
                        <a:spcAft>
                          <a:spcPct val="0"/>
                        </a:spcAft>
                        <a:buClrTx/>
                        <a:buSzPct val="115000"/>
                        <a:buFont typeface="Wingdings" pitchFamily="2" charset="2"/>
                        <a:buNone/>
                        <a:tabLst/>
                      </a:pPr>
                      <a:r>
                        <a:rPr kumimoji="0" lang="en-US" sz="1400" u="none" strike="noStrike" cap="none" normalizeH="0" baseline="0" smtClean="0">
                          <a:effectLst/>
                          <a:latin typeface="Arial" pitchFamily="34" charset="0"/>
                        </a:rPr>
                        <a:t>Yes</a:t>
                      </a:r>
                      <a:endParaRPr kumimoji="0" lang="en-US" sz="1400" b="1" i="0" u="none" strike="noStrike" cap="none" normalizeH="0" baseline="0" smtClean="0">
                        <a:solidFill>
                          <a:schemeClr val="tx1"/>
                        </a:solidFill>
                        <a:effectLst/>
                        <a:latin typeface="Arial" pitchFamily="34" charset="0"/>
                      </a:endParaRPr>
                    </a:p>
                  </a:txBody>
                  <a:tcPr horzOverflow="overflow">
                    <a:lnL w="12700" cap="flat" cmpd="sng" algn="ctr">
                      <a:solidFill>
                        <a:schemeClr val="accent5">
                          <a:lumMod val="60000"/>
                          <a:lumOff val="40000"/>
                        </a:schemeClr>
                      </a:solidFill>
                      <a:prstDash val="solid"/>
                      <a:round/>
                      <a:headEnd type="none" w="med" len="med"/>
                      <a:tailEnd type="none" w="med" len="med"/>
                    </a:lnL>
                    <a:lnR w="12700" cmpd="sng">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r>
              <a:tr h="268544">
                <a:tc>
                  <a:txBody>
                    <a:bodyPr/>
                    <a:lstStyle/>
                    <a:p>
                      <a:pPr marL="1028700" marR="0" lvl="1" indent="-571500" algn="l" defTabSz="914400" rtl="0" eaLnBrk="1" fontAlgn="t" latinLnBrk="0" hangingPunct="1">
                        <a:lnSpc>
                          <a:spcPct val="90000"/>
                        </a:lnSpc>
                        <a:spcBef>
                          <a:spcPct val="0"/>
                        </a:spcBef>
                        <a:spcAft>
                          <a:spcPct val="0"/>
                        </a:spcAft>
                        <a:buClrTx/>
                        <a:buSzPct val="115000"/>
                        <a:buFont typeface="Wingdings" pitchFamily="2" charset="2"/>
                        <a:buNone/>
                        <a:tabLst/>
                      </a:pPr>
                      <a:r>
                        <a:rPr kumimoji="0" lang="en-US" sz="1400" u="none" strike="noStrike" cap="none" normalizeH="0" baseline="0" dirty="0" smtClean="0">
                          <a:effectLst/>
                          <a:latin typeface="Arial" pitchFamily="34" charset="0"/>
                        </a:rPr>
                        <a:t>Multi-processor VMs</a:t>
                      </a:r>
                      <a:endParaRPr kumimoji="0" lang="en-US" sz="1400" b="1" i="0" u="none" strike="noStrike" cap="none" normalizeH="0" baseline="0" dirty="0" smtClean="0">
                        <a:solidFill>
                          <a:schemeClr val="tx1"/>
                        </a:solidFill>
                        <a:effectLst/>
                        <a:latin typeface="Arial" pitchFamily="34" charset="0"/>
                      </a:endParaRPr>
                    </a:p>
                  </a:txBody>
                  <a:tcPr horzOverflow="overflow">
                    <a:lnL w="12700" cmpd="sng">
                      <a:noFill/>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71500" marR="0" lvl="0" indent="-571500" algn="ctr" defTabSz="914400" rtl="0" eaLnBrk="1" fontAlgn="t" latinLnBrk="0" hangingPunct="1">
                        <a:lnSpc>
                          <a:spcPct val="90000"/>
                        </a:lnSpc>
                        <a:spcBef>
                          <a:spcPct val="0"/>
                        </a:spcBef>
                        <a:spcAft>
                          <a:spcPct val="0"/>
                        </a:spcAft>
                        <a:buClrTx/>
                        <a:buSzPct val="115000"/>
                        <a:buFont typeface="Wingdings" pitchFamily="2" charset="2"/>
                        <a:buNone/>
                        <a:tabLst/>
                      </a:pPr>
                      <a:r>
                        <a:rPr kumimoji="0" lang="en-US" sz="1400" u="none" strike="noStrike" cap="none" normalizeH="0" baseline="0" smtClean="0">
                          <a:effectLst/>
                          <a:latin typeface="Arial" pitchFamily="34" charset="0"/>
                        </a:rPr>
                        <a:t>No</a:t>
                      </a:r>
                      <a:endParaRPr kumimoji="0" lang="en-US" sz="1400" b="1" i="0" u="none" strike="noStrike" cap="none" normalizeH="0" baseline="0" smtClean="0">
                        <a:solidFill>
                          <a:schemeClr val="tx1"/>
                        </a:solidFill>
                        <a:effectLst/>
                        <a:latin typeface="Arial" pitchFamily="34" charset="0"/>
                      </a:endParaRPr>
                    </a:p>
                  </a:txBody>
                  <a:tcPr horzOverflow="overflow">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71500" marR="0" lvl="0" indent="-571500" algn="ctr" defTabSz="914400" rtl="0" eaLnBrk="1" fontAlgn="t" latinLnBrk="0" hangingPunct="1">
                        <a:lnSpc>
                          <a:spcPct val="90000"/>
                        </a:lnSpc>
                        <a:spcBef>
                          <a:spcPct val="0"/>
                        </a:spcBef>
                        <a:spcAft>
                          <a:spcPct val="0"/>
                        </a:spcAft>
                        <a:buClrTx/>
                        <a:buSzPct val="115000"/>
                        <a:buFont typeface="Wingdings" pitchFamily="2" charset="2"/>
                        <a:buNone/>
                        <a:tabLst/>
                      </a:pPr>
                      <a:r>
                        <a:rPr kumimoji="0" lang="en-US" sz="1400" u="none" strike="noStrike" cap="none" normalizeH="0" baseline="0" dirty="0" smtClean="0">
                          <a:effectLst/>
                          <a:latin typeface="Arial" pitchFamily="34" charset="0"/>
                        </a:rPr>
                        <a:t>Yes</a:t>
                      </a:r>
                      <a:endParaRPr kumimoji="0" lang="en-US" sz="1400" b="1" i="0" u="none" strike="noStrike" cap="none" normalizeH="0" baseline="0" dirty="0" smtClean="0">
                        <a:solidFill>
                          <a:schemeClr val="tx1"/>
                        </a:solidFill>
                        <a:effectLst/>
                        <a:latin typeface="Arial" pitchFamily="34" charset="0"/>
                      </a:endParaRPr>
                    </a:p>
                  </a:txBody>
                  <a:tcPr horzOverflow="overflow">
                    <a:lnL w="12700" cap="flat" cmpd="sng" algn="ctr">
                      <a:solidFill>
                        <a:schemeClr val="accent5">
                          <a:lumMod val="60000"/>
                          <a:lumOff val="40000"/>
                        </a:schemeClr>
                      </a:solidFill>
                      <a:prstDash val="solid"/>
                      <a:round/>
                      <a:headEnd type="none" w="med" len="med"/>
                      <a:tailEnd type="none" w="med" len="med"/>
                    </a:lnL>
                    <a:lnR w="12700" cmpd="sng">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r>
              <a:tr h="333375">
                <a:tc>
                  <a:txBody>
                    <a:bodyPr/>
                    <a:lstStyle/>
                    <a:p>
                      <a:pPr marL="1028700" marR="0" lvl="1" indent="-571500" algn="l" defTabSz="914400" rtl="0" eaLnBrk="1" fontAlgn="t" latinLnBrk="0" hangingPunct="1">
                        <a:lnSpc>
                          <a:spcPct val="90000"/>
                        </a:lnSpc>
                        <a:spcBef>
                          <a:spcPct val="0"/>
                        </a:spcBef>
                        <a:spcAft>
                          <a:spcPct val="0"/>
                        </a:spcAft>
                        <a:buClrTx/>
                        <a:buSzPct val="115000"/>
                        <a:buFont typeface="Wingdings" pitchFamily="2" charset="2"/>
                        <a:buNone/>
                        <a:tabLst/>
                      </a:pPr>
                      <a:r>
                        <a:rPr kumimoji="0" lang="en-US" sz="1400" u="none" strike="noStrike" cap="none" normalizeH="0" baseline="0" dirty="0" smtClean="0">
                          <a:effectLst/>
                          <a:latin typeface="Arial" pitchFamily="34" charset="0"/>
                        </a:rPr>
                        <a:t>VM memory support</a:t>
                      </a:r>
                      <a:endParaRPr kumimoji="0" lang="en-US" sz="1400" b="1" i="0" u="none" strike="noStrike" cap="none" normalizeH="0" baseline="0" dirty="0" smtClean="0">
                        <a:solidFill>
                          <a:schemeClr val="tx1"/>
                        </a:solidFill>
                        <a:effectLst/>
                        <a:latin typeface="Arial" pitchFamily="34" charset="0"/>
                      </a:endParaRPr>
                    </a:p>
                  </a:txBody>
                  <a:tcPr horzOverflow="overflow">
                    <a:lnL w="12700" cmpd="sng">
                      <a:noFill/>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71500" marR="0" lvl="0" indent="-571500" algn="ctr" defTabSz="914400" rtl="0" eaLnBrk="1" fontAlgn="t" latinLnBrk="0" hangingPunct="1">
                        <a:lnSpc>
                          <a:spcPct val="90000"/>
                        </a:lnSpc>
                        <a:spcBef>
                          <a:spcPct val="0"/>
                        </a:spcBef>
                        <a:spcAft>
                          <a:spcPct val="0"/>
                        </a:spcAft>
                        <a:buClrTx/>
                        <a:buSzPct val="115000"/>
                        <a:buFont typeface="Wingdings" pitchFamily="2" charset="2"/>
                        <a:buNone/>
                        <a:tabLst/>
                      </a:pPr>
                      <a:r>
                        <a:rPr kumimoji="0" lang="en-US" sz="1400" u="none" strike="noStrike" cap="none" normalizeH="0" baseline="0" smtClean="0">
                          <a:effectLst/>
                          <a:latin typeface="Arial" pitchFamily="34" charset="0"/>
                        </a:rPr>
                        <a:t>3.6 GB per VM</a:t>
                      </a:r>
                      <a:endParaRPr kumimoji="0" lang="en-US" sz="1400" b="1" i="0" u="none" strike="noStrike" cap="none" normalizeH="0" baseline="0" smtClean="0">
                        <a:solidFill>
                          <a:schemeClr val="tx1"/>
                        </a:solidFill>
                        <a:effectLst/>
                        <a:latin typeface="Arial" pitchFamily="34" charset="0"/>
                      </a:endParaRPr>
                    </a:p>
                  </a:txBody>
                  <a:tcPr horzOverflow="overflow">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71500" marR="0" lvl="0" indent="-571500" algn="ctr" defTabSz="914400" rtl="0" eaLnBrk="1" fontAlgn="t" latinLnBrk="0" hangingPunct="1">
                        <a:lnSpc>
                          <a:spcPct val="90000"/>
                        </a:lnSpc>
                        <a:spcBef>
                          <a:spcPct val="0"/>
                        </a:spcBef>
                        <a:spcAft>
                          <a:spcPct val="0"/>
                        </a:spcAft>
                        <a:buClrTx/>
                        <a:buSzPct val="115000"/>
                        <a:buFont typeface="Wingdings" pitchFamily="2" charset="2"/>
                        <a:buNone/>
                        <a:tabLst/>
                      </a:pPr>
                      <a:r>
                        <a:rPr kumimoji="0" lang="en-US" sz="1400" u="none" strike="noStrike" cap="none" normalizeH="0" baseline="0" dirty="0" smtClean="0">
                          <a:effectLst/>
                          <a:latin typeface="Arial" pitchFamily="34" charset="0"/>
                        </a:rPr>
                        <a:t>32 GB per VM</a:t>
                      </a:r>
                      <a:endParaRPr kumimoji="0" lang="en-US" sz="1400" b="1" i="0" u="none" strike="noStrike" cap="none" normalizeH="0" baseline="0" dirty="0" smtClean="0">
                        <a:solidFill>
                          <a:schemeClr val="tx1"/>
                        </a:solidFill>
                        <a:effectLst/>
                        <a:latin typeface="Arial" pitchFamily="34" charset="0"/>
                      </a:endParaRPr>
                    </a:p>
                  </a:txBody>
                  <a:tcPr horzOverflow="overflow">
                    <a:lnL w="12700" cap="flat" cmpd="sng" algn="ctr">
                      <a:solidFill>
                        <a:schemeClr val="accent5">
                          <a:lumMod val="60000"/>
                          <a:lumOff val="40000"/>
                        </a:schemeClr>
                      </a:solidFill>
                      <a:prstDash val="solid"/>
                      <a:round/>
                      <a:headEnd type="none" w="med" len="med"/>
                      <a:tailEnd type="none" w="med" len="med"/>
                    </a:lnL>
                    <a:lnR w="12700" cmpd="sng">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r>
              <a:tr h="377825">
                <a:tc>
                  <a:txBody>
                    <a:bodyPr/>
                    <a:lstStyle/>
                    <a:p>
                      <a:pPr marL="1028700" marR="0" lvl="1" indent="-571500" algn="l" defTabSz="914400" rtl="0" eaLnBrk="1" fontAlgn="t" latinLnBrk="0" hangingPunct="1">
                        <a:lnSpc>
                          <a:spcPct val="90000"/>
                        </a:lnSpc>
                        <a:spcBef>
                          <a:spcPct val="0"/>
                        </a:spcBef>
                        <a:spcAft>
                          <a:spcPct val="0"/>
                        </a:spcAft>
                        <a:buClrTx/>
                        <a:buSzPct val="115000"/>
                        <a:buFont typeface="Wingdings" pitchFamily="2" charset="2"/>
                        <a:buNone/>
                        <a:tabLst/>
                      </a:pPr>
                      <a:r>
                        <a:rPr kumimoji="0" lang="en-US" sz="1400" u="none" strike="noStrike" cap="none" normalizeH="0" baseline="0" dirty="0" smtClean="0">
                          <a:effectLst/>
                          <a:latin typeface="Arial" pitchFamily="34" charset="0"/>
                        </a:rPr>
                        <a:t>Resource Management</a:t>
                      </a:r>
                      <a:endParaRPr kumimoji="0" lang="en-US" sz="1400" b="1" i="0" u="none" strike="noStrike" cap="none" normalizeH="0" baseline="0" dirty="0" smtClean="0">
                        <a:solidFill>
                          <a:schemeClr val="tx1"/>
                        </a:solidFill>
                        <a:effectLst/>
                        <a:latin typeface="Arial" pitchFamily="34" charset="0"/>
                      </a:endParaRPr>
                    </a:p>
                  </a:txBody>
                  <a:tcPr horzOverflow="overflow">
                    <a:lnL w="12700" cmpd="sng">
                      <a:noFill/>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71500" marR="0" lvl="0" indent="-571500" algn="ctr" defTabSz="914400" rtl="0" eaLnBrk="1" fontAlgn="t" latinLnBrk="0" hangingPunct="1">
                        <a:lnSpc>
                          <a:spcPct val="90000"/>
                        </a:lnSpc>
                        <a:spcBef>
                          <a:spcPct val="0"/>
                        </a:spcBef>
                        <a:spcAft>
                          <a:spcPct val="0"/>
                        </a:spcAft>
                        <a:buClrTx/>
                        <a:buSzPct val="115000"/>
                        <a:buFont typeface="Wingdings" pitchFamily="2" charset="2"/>
                        <a:buNone/>
                        <a:tabLst/>
                      </a:pPr>
                      <a:r>
                        <a:rPr kumimoji="0" lang="en-US" sz="1400" u="none" strike="noStrike" cap="none" normalizeH="0" baseline="0" dirty="0" smtClean="0">
                          <a:effectLst/>
                          <a:latin typeface="Arial" pitchFamily="34" charset="0"/>
                        </a:rPr>
                        <a:t>Yes</a:t>
                      </a:r>
                      <a:endParaRPr kumimoji="0" lang="en-US" sz="1400" b="1" i="0" u="none" strike="noStrike" cap="none" normalizeH="0" baseline="0" dirty="0" smtClean="0">
                        <a:solidFill>
                          <a:schemeClr val="tx1"/>
                        </a:solidFill>
                        <a:effectLst/>
                        <a:latin typeface="Arial" pitchFamily="34" charset="0"/>
                      </a:endParaRPr>
                    </a:p>
                  </a:txBody>
                  <a:tcPr horzOverflow="overflow">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71500" marR="0" lvl="0" indent="-571500" algn="ctr" defTabSz="914400" rtl="0" eaLnBrk="1" fontAlgn="t" latinLnBrk="0" hangingPunct="1">
                        <a:lnSpc>
                          <a:spcPct val="90000"/>
                        </a:lnSpc>
                        <a:spcBef>
                          <a:spcPct val="0"/>
                        </a:spcBef>
                        <a:spcAft>
                          <a:spcPct val="0"/>
                        </a:spcAft>
                        <a:buClrTx/>
                        <a:buSzPct val="115000"/>
                        <a:buFont typeface="Wingdings" pitchFamily="2" charset="2"/>
                        <a:buNone/>
                        <a:tabLst/>
                      </a:pPr>
                      <a:r>
                        <a:rPr kumimoji="0" lang="en-US" sz="1400" u="none" strike="noStrike" cap="none" normalizeH="0" baseline="0" dirty="0" smtClean="0">
                          <a:effectLst/>
                          <a:latin typeface="Arial" pitchFamily="34" charset="0"/>
                        </a:rPr>
                        <a:t>Yes</a:t>
                      </a:r>
                      <a:endParaRPr kumimoji="0" lang="en-US" sz="1400" b="1" i="0" u="none" strike="noStrike" cap="none" normalizeH="0" baseline="0" dirty="0" smtClean="0">
                        <a:solidFill>
                          <a:schemeClr val="tx1"/>
                        </a:solidFill>
                        <a:effectLst/>
                        <a:latin typeface="Arial" pitchFamily="34" charset="0"/>
                      </a:endParaRPr>
                    </a:p>
                  </a:txBody>
                  <a:tcPr horzOverflow="overflow">
                    <a:lnL w="12700" cap="flat" cmpd="sng" algn="ctr">
                      <a:solidFill>
                        <a:schemeClr val="accent5">
                          <a:lumMod val="60000"/>
                          <a:lumOff val="40000"/>
                        </a:schemeClr>
                      </a:solidFill>
                      <a:prstDash val="solid"/>
                      <a:round/>
                      <a:headEnd type="none" w="med" len="med"/>
                      <a:tailEnd type="none" w="med" len="med"/>
                    </a:lnL>
                    <a:lnR w="12700" cmpd="sng">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r>
              <a:tr h="396875">
                <a:tc>
                  <a:txBody>
                    <a:bodyPr/>
                    <a:lstStyle/>
                    <a:p>
                      <a:pPr marL="571500" marR="0" lvl="0" indent="-571500" algn="l" defTabSz="914400" rtl="0" eaLnBrk="1" fontAlgn="t" latinLnBrk="0" hangingPunct="1">
                        <a:lnSpc>
                          <a:spcPct val="90000"/>
                        </a:lnSpc>
                        <a:spcBef>
                          <a:spcPct val="0"/>
                        </a:spcBef>
                        <a:spcAft>
                          <a:spcPct val="0"/>
                        </a:spcAft>
                        <a:buClrTx/>
                        <a:buSzPct val="115000"/>
                        <a:buFont typeface="Wingdings" pitchFamily="2" charset="2"/>
                        <a:buNone/>
                        <a:tabLst/>
                      </a:pPr>
                      <a:r>
                        <a:rPr kumimoji="0" lang="en-US" sz="1400" u="none" strike="noStrike" cap="none" normalizeH="0" baseline="0" dirty="0" smtClean="0">
                          <a:effectLst/>
                          <a:latin typeface="Arial" pitchFamily="34" charset="0"/>
                        </a:rPr>
                        <a:t>Availability</a:t>
                      </a:r>
                      <a:endParaRPr kumimoji="0" lang="en-US" sz="1400" b="1" i="0" u="none" strike="noStrike" cap="none" normalizeH="0" baseline="0" dirty="0" smtClean="0">
                        <a:solidFill>
                          <a:schemeClr val="tx1"/>
                        </a:solidFill>
                        <a:effectLst/>
                        <a:latin typeface="Arial" pitchFamily="34" charset="0"/>
                      </a:endParaRPr>
                    </a:p>
                  </a:txBody>
                  <a:tcPr horzOverflow="overflow">
                    <a:lnL w="12700" cmpd="sng">
                      <a:noFill/>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71500" marR="0" lvl="0" indent="-571500" algn="ctr" defTabSz="914400" rtl="0" eaLnBrk="1" fontAlgn="t" latinLnBrk="0" hangingPunct="1">
                        <a:lnSpc>
                          <a:spcPct val="90000"/>
                        </a:lnSpc>
                        <a:spcBef>
                          <a:spcPct val="0"/>
                        </a:spcBef>
                        <a:spcAft>
                          <a:spcPct val="0"/>
                        </a:spcAft>
                        <a:buClrTx/>
                        <a:buSzPct val="115000"/>
                        <a:buFont typeface="Wingdings" pitchFamily="2" charset="2"/>
                        <a:buNone/>
                        <a:tabLst/>
                      </a:pPr>
                      <a:endParaRPr kumimoji="0" lang="en-US" sz="1400" b="1" i="0" u="none" strike="noStrike" cap="none" normalizeH="0" baseline="0" dirty="0" smtClean="0">
                        <a:solidFill>
                          <a:schemeClr val="tx1"/>
                        </a:solidFill>
                        <a:effectLst/>
                        <a:latin typeface="Arial" pitchFamily="34" charset="0"/>
                      </a:endParaRPr>
                    </a:p>
                  </a:txBody>
                  <a:tcPr horzOverflow="overflow">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71500" marR="0" lvl="0" indent="-571500" algn="ctr" defTabSz="914400" rtl="0" eaLnBrk="1" fontAlgn="t" latinLnBrk="0" hangingPunct="1">
                        <a:lnSpc>
                          <a:spcPct val="90000"/>
                        </a:lnSpc>
                        <a:spcBef>
                          <a:spcPct val="0"/>
                        </a:spcBef>
                        <a:spcAft>
                          <a:spcPct val="0"/>
                        </a:spcAft>
                        <a:buClrTx/>
                        <a:buSzPct val="115000"/>
                        <a:buFont typeface="Wingdings" pitchFamily="2" charset="2"/>
                        <a:buNone/>
                        <a:tabLst/>
                      </a:pPr>
                      <a:endParaRPr kumimoji="0" lang="en-US" sz="1400" b="1" i="0" u="none" strike="noStrike" cap="none" normalizeH="0" baseline="0" dirty="0" smtClean="0">
                        <a:solidFill>
                          <a:schemeClr val="tx1"/>
                        </a:solidFill>
                        <a:effectLst/>
                        <a:latin typeface="Arial" pitchFamily="34" charset="0"/>
                      </a:endParaRPr>
                    </a:p>
                  </a:txBody>
                  <a:tcPr horzOverflow="overflow">
                    <a:lnL w="12700" cap="flat" cmpd="sng" algn="ctr">
                      <a:solidFill>
                        <a:schemeClr val="accent5">
                          <a:lumMod val="60000"/>
                          <a:lumOff val="40000"/>
                        </a:schemeClr>
                      </a:solidFill>
                      <a:prstDash val="solid"/>
                      <a:round/>
                      <a:headEnd type="none" w="med" len="med"/>
                      <a:tailEnd type="none" w="med" len="med"/>
                    </a:lnL>
                    <a:lnR w="12700" cmpd="sng">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r>
              <a:tr h="387350">
                <a:tc>
                  <a:txBody>
                    <a:bodyPr/>
                    <a:lstStyle/>
                    <a:p>
                      <a:pPr marL="1028700" marR="0" lvl="1" indent="-571500" algn="l" defTabSz="914400" rtl="0" eaLnBrk="1" fontAlgn="t" latinLnBrk="0" hangingPunct="1">
                        <a:lnSpc>
                          <a:spcPct val="90000"/>
                        </a:lnSpc>
                        <a:spcBef>
                          <a:spcPct val="0"/>
                        </a:spcBef>
                        <a:spcAft>
                          <a:spcPct val="0"/>
                        </a:spcAft>
                        <a:buClrTx/>
                        <a:buSzPct val="115000"/>
                        <a:buFont typeface="Wingdings" pitchFamily="2" charset="2"/>
                        <a:buNone/>
                        <a:tabLst/>
                      </a:pPr>
                      <a:r>
                        <a:rPr kumimoji="0" lang="en-US" sz="1400" u="none" strike="noStrike" cap="none" normalizeH="0" baseline="0" dirty="0" smtClean="0">
                          <a:effectLst/>
                          <a:latin typeface="Arial" pitchFamily="34" charset="0"/>
                        </a:rPr>
                        <a:t>Guest to Guest Failover</a:t>
                      </a:r>
                      <a:endParaRPr kumimoji="0" lang="en-US" sz="1400" b="1" i="0" u="none" strike="noStrike" cap="none" normalizeH="0" baseline="0" dirty="0" smtClean="0">
                        <a:solidFill>
                          <a:schemeClr val="tx1"/>
                        </a:solidFill>
                        <a:effectLst/>
                        <a:latin typeface="Arial" pitchFamily="34" charset="0"/>
                      </a:endParaRPr>
                    </a:p>
                  </a:txBody>
                  <a:tcPr horzOverflow="overflow">
                    <a:lnL w="12700" cmpd="sng">
                      <a:noFill/>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71500" marR="0" lvl="0" indent="-571500" algn="ctr" defTabSz="914400" rtl="0" eaLnBrk="1" fontAlgn="t" latinLnBrk="0" hangingPunct="1">
                        <a:lnSpc>
                          <a:spcPct val="90000"/>
                        </a:lnSpc>
                        <a:spcBef>
                          <a:spcPct val="0"/>
                        </a:spcBef>
                        <a:spcAft>
                          <a:spcPct val="0"/>
                        </a:spcAft>
                        <a:buClrTx/>
                        <a:buSzPct val="115000"/>
                        <a:buFont typeface="Wingdings" pitchFamily="2" charset="2"/>
                        <a:buNone/>
                        <a:tabLst/>
                      </a:pPr>
                      <a:r>
                        <a:rPr kumimoji="0" lang="en-US" sz="1400" u="none" strike="noStrike" cap="none" normalizeH="0" baseline="0" dirty="0" smtClean="0">
                          <a:effectLst/>
                          <a:latin typeface="Arial" pitchFamily="34" charset="0"/>
                        </a:rPr>
                        <a:t>Yes</a:t>
                      </a:r>
                      <a:endParaRPr kumimoji="0" lang="en-US" sz="1400" b="1" i="0" u="none" strike="noStrike" cap="none" normalizeH="0" baseline="0" dirty="0" smtClean="0">
                        <a:solidFill>
                          <a:schemeClr val="tx1"/>
                        </a:solidFill>
                        <a:effectLst/>
                        <a:latin typeface="Arial" pitchFamily="34" charset="0"/>
                      </a:endParaRPr>
                    </a:p>
                  </a:txBody>
                  <a:tcPr horzOverflow="overflow">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71500" marR="0" lvl="0" indent="-571500" algn="ctr" defTabSz="914400" rtl="0" eaLnBrk="1" fontAlgn="t" latinLnBrk="0" hangingPunct="1">
                        <a:lnSpc>
                          <a:spcPct val="90000"/>
                        </a:lnSpc>
                        <a:spcBef>
                          <a:spcPct val="0"/>
                        </a:spcBef>
                        <a:spcAft>
                          <a:spcPct val="0"/>
                        </a:spcAft>
                        <a:buClrTx/>
                        <a:buSzPct val="115000"/>
                        <a:buFont typeface="Wingdings" pitchFamily="2" charset="2"/>
                        <a:buNone/>
                        <a:tabLst/>
                      </a:pPr>
                      <a:r>
                        <a:rPr kumimoji="0" lang="en-US" sz="1400" u="none" strike="noStrike" cap="none" normalizeH="0" baseline="0" dirty="0" smtClean="0">
                          <a:effectLst/>
                          <a:latin typeface="Arial" pitchFamily="34" charset="0"/>
                        </a:rPr>
                        <a:t>Yes</a:t>
                      </a:r>
                      <a:endParaRPr kumimoji="0" lang="en-US" sz="1400" b="1" i="0" u="none" strike="noStrike" cap="none" normalizeH="0" baseline="0" dirty="0" smtClean="0">
                        <a:solidFill>
                          <a:schemeClr val="tx1"/>
                        </a:solidFill>
                        <a:effectLst/>
                        <a:latin typeface="Arial" pitchFamily="34" charset="0"/>
                      </a:endParaRPr>
                    </a:p>
                  </a:txBody>
                  <a:tcPr horzOverflow="overflow">
                    <a:lnL w="12700" cap="flat" cmpd="sng" algn="ctr">
                      <a:solidFill>
                        <a:schemeClr val="accent5">
                          <a:lumMod val="60000"/>
                          <a:lumOff val="40000"/>
                        </a:schemeClr>
                      </a:solidFill>
                      <a:prstDash val="solid"/>
                      <a:round/>
                      <a:headEnd type="none" w="med" len="med"/>
                      <a:tailEnd type="none" w="med" len="med"/>
                    </a:lnL>
                    <a:lnR w="12700" cmpd="sng">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r>
              <a:tr h="365125">
                <a:tc>
                  <a:txBody>
                    <a:bodyPr/>
                    <a:lstStyle/>
                    <a:p>
                      <a:pPr marL="1028700" marR="0" lvl="1" indent="-571500" algn="l" defTabSz="914400" rtl="0" eaLnBrk="1" fontAlgn="t" latinLnBrk="0" hangingPunct="1">
                        <a:lnSpc>
                          <a:spcPct val="90000"/>
                        </a:lnSpc>
                        <a:spcBef>
                          <a:spcPct val="0"/>
                        </a:spcBef>
                        <a:spcAft>
                          <a:spcPct val="0"/>
                        </a:spcAft>
                        <a:buClrTx/>
                        <a:buSzPct val="115000"/>
                        <a:buFont typeface="Wingdings" pitchFamily="2" charset="2"/>
                        <a:buNone/>
                        <a:tabLst/>
                      </a:pPr>
                      <a:r>
                        <a:rPr kumimoji="0" lang="en-US" sz="1400" u="none" strike="noStrike" cap="none" normalizeH="0" baseline="0" dirty="0" smtClean="0">
                          <a:effectLst/>
                          <a:latin typeface="Arial" pitchFamily="34" charset="0"/>
                        </a:rPr>
                        <a:t>Host  to Host Failover</a:t>
                      </a:r>
                      <a:endParaRPr kumimoji="0" lang="en-US" sz="1400" b="1" i="0" u="none" strike="noStrike" cap="none" normalizeH="0" baseline="0" dirty="0" smtClean="0">
                        <a:solidFill>
                          <a:schemeClr val="tx1"/>
                        </a:solidFill>
                        <a:effectLst/>
                        <a:latin typeface="Arial" pitchFamily="34" charset="0"/>
                      </a:endParaRPr>
                    </a:p>
                  </a:txBody>
                  <a:tcPr horzOverflow="overflow">
                    <a:lnL w="12700" cmpd="sng">
                      <a:noFill/>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71500" marR="0" lvl="0" indent="-571500" algn="ctr" defTabSz="914400" rtl="0" eaLnBrk="1" fontAlgn="t" latinLnBrk="0" hangingPunct="1">
                        <a:lnSpc>
                          <a:spcPct val="90000"/>
                        </a:lnSpc>
                        <a:spcBef>
                          <a:spcPct val="0"/>
                        </a:spcBef>
                        <a:spcAft>
                          <a:spcPct val="0"/>
                        </a:spcAft>
                        <a:buClrTx/>
                        <a:buSzPct val="115000"/>
                        <a:buFont typeface="Wingdings" pitchFamily="2" charset="2"/>
                        <a:buNone/>
                        <a:tabLst/>
                      </a:pPr>
                      <a:r>
                        <a:rPr kumimoji="0" lang="en-US" sz="1400" u="none" strike="noStrike" cap="none" normalizeH="0" baseline="0" dirty="0" smtClean="0">
                          <a:effectLst/>
                          <a:latin typeface="Arial" pitchFamily="34" charset="0"/>
                        </a:rPr>
                        <a:t>Yes</a:t>
                      </a:r>
                      <a:endParaRPr kumimoji="0" lang="en-US" sz="1400" b="1" i="0" u="none" strike="noStrike" cap="none" normalizeH="0" baseline="0" dirty="0" smtClean="0">
                        <a:solidFill>
                          <a:schemeClr val="tx1"/>
                        </a:solidFill>
                        <a:effectLst/>
                        <a:latin typeface="Arial" pitchFamily="34" charset="0"/>
                      </a:endParaRPr>
                    </a:p>
                  </a:txBody>
                  <a:tcPr horzOverflow="overflow">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71500" marR="0" lvl="0" indent="-571500" algn="ctr" defTabSz="914400" rtl="0" eaLnBrk="1" fontAlgn="t" latinLnBrk="0" hangingPunct="1">
                        <a:lnSpc>
                          <a:spcPct val="90000"/>
                        </a:lnSpc>
                        <a:spcBef>
                          <a:spcPct val="0"/>
                        </a:spcBef>
                        <a:spcAft>
                          <a:spcPct val="0"/>
                        </a:spcAft>
                        <a:buClrTx/>
                        <a:buSzPct val="115000"/>
                        <a:buFont typeface="Wingdings" pitchFamily="2" charset="2"/>
                        <a:buNone/>
                        <a:tabLst/>
                      </a:pPr>
                      <a:r>
                        <a:rPr kumimoji="0" lang="en-US" sz="1400" u="none" strike="noStrike" cap="none" normalizeH="0" baseline="0" dirty="0" smtClean="0">
                          <a:effectLst/>
                          <a:latin typeface="Arial" pitchFamily="34" charset="0"/>
                        </a:rPr>
                        <a:t>Yes</a:t>
                      </a:r>
                      <a:endParaRPr kumimoji="0" lang="en-US" sz="1400" b="1" i="0" u="none" strike="noStrike" cap="none" normalizeH="0" baseline="0" dirty="0" smtClean="0">
                        <a:solidFill>
                          <a:schemeClr val="tx1"/>
                        </a:solidFill>
                        <a:effectLst/>
                        <a:latin typeface="Arial" pitchFamily="34" charset="0"/>
                      </a:endParaRPr>
                    </a:p>
                  </a:txBody>
                  <a:tcPr horzOverflow="overflow">
                    <a:lnL w="12700" cap="flat" cmpd="sng" algn="ctr">
                      <a:solidFill>
                        <a:schemeClr val="accent5">
                          <a:lumMod val="60000"/>
                          <a:lumOff val="40000"/>
                        </a:schemeClr>
                      </a:solidFill>
                      <a:prstDash val="solid"/>
                      <a:round/>
                      <a:headEnd type="none" w="med" len="med"/>
                      <a:tailEnd type="none" w="med" len="med"/>
                    </a:lnL>
                    <a:lnR w="12700" cmpd="sng">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r>
              <a:tr h="365125">
                <a:tc>
                  <a:txBody>
                    <a:bodyPr/>
                    <a:lstStyle/>
                    <a:p>
                      <a:pPr marL="1028700" marR="0" lvl="1" indent="-571500" algn="l" defTabSz="914400" rtl="0" eaLnBrk="1" fontAlgn="t" latinLnBrk="0" hangingPunct="1">
                        <a:lnSpc>
                          <a:spcPct val="90000"/>
                        </a:lnSpc>
                        <a:spcBef>
                          <a:spcPct val="0"/>
                        </a:spcBef>
                        <a:spcAft>
                          <a:spcPct val="0"/>
                        </a:spcAft>
                        <a:buClrTx/>
                        <a:buSzPct val="115000"/>
                        <a:buFont typeface="Wingdings" pitchFamily="2" charset="2"/>
                        <a:buNone/>
                        <a:tabLst/>
                      </a:pPr>
                      <a:r>
                        <a:rPr kumimoji="0" lang="en-US" sz="1400" u="none" strike="noStrike" cap="none" normalizeH="0" baseline="0" dirty="0" smtClean="0">
                          <a:effectLst/>
                          <a:latin typeface="Arial" pitchFamily="34" charset="0"/>
                        </a:rPr>
                        <a:t>Host Migration</a:t>
                      </a:r>
                      <a:endParaRPr kumimoji="0" lang="en-US" sz="1400" b="1" i="0" u="none" strike="noStrike" cap="none" normalizeH="0" baseline="0" dirty="0" smtClean="0">
                        <a:solidFill>
                          <a:schemeClr val="tx1"/>
                        </a:solidFill>
                        <a:effectLst/>
                        <a:latin typeface="Arial" pitchFamily="34" charset="0"/>
                      </a:endParaRPr>
                    </a:p>
                  </a:txBody>
                  <a:tcPr horzOverflow="overflow">
                    <a:lnL w="12700" cmpd="sng">
                      <a:noFill/>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71500" marR="0" lvl="0" indent="-571500" algn="ctr" defTabSz="914400" rtl="0" eaLnBrk="1" fontAlgn="t" latinLnBrk="0" hangingPunct="1">
                        <a:lnSpc>
                          <a:spcPct val="90000"/>
                        </a:lnSpc>
                        <a:spcBef>
                          <a:spcPct val="0"/>
                        </a:spcBef>
                        <a:spcAft>
                          <a:spcPct val="0"/>
                        </a:spcAft>
                        <a:buClrTx/>
                        <a:buSzPct val="115000"/>
                        <a:buFont typeface="Wingdings" pitchFamily="2" charset="2"/>
                        <a:buNone/>
                        <a:tabLst/>
                      </a:pPr>
                      <a:r>
                        <a:rPr kumimoji="0" lang="en-US" sz="1400" u="none" strike="noStrike" cap="none" normalizeH="0" baseline="0" smtClean="0">
                          <a:effectLst/>
                          <a:latin typeface="Arial" pitchFamily="34" charset="0"/>
                        </a:rPr>
                        <a:t>Yes</a:t>
                      </a:r>
                      <a:endParaRPr kumimoji="0" lang="en-US" sz="1400" b="1" i="0" u="none" strike="noStrike" cap="none" normalizeH="0" baseline="0" smtClean="0">
                        <a:solidFill>
                          <a:schemeClr val="tx1"/>
                        </a:solidFill>
                        <a:effectLst/>
                        <a:latin typeface="Arial" pitchFamily="34" charset="0"/>
                      </a:endParaRPr>
                    </a:p>
                  </a:txBody>
                  <a:tcPr horzOverflow="overflow">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71500" marR="0" lvl="0" indent="-571500" algn="ctr" defTabSz="914400" rtl="0" eaLnBrk="1" fontAlgn="t" latinLnBrk="0" hangingPunct="1">
                        <a:lnSpc>
                          <a:spcPct val="90000"/>
                        </a:lnSpc>
                        <a:spcBef>
                          <a:spcPct val="0"/>
                        </a:spcBef>
                        <a:spcAft>
                          <a:spcPct val="0"/>
                        </a:spcAft>
                        <a:buClrTx/>
                        <a:buSzPct val="115000"/>
                        <a:buFont typeface="Wingdings" pitchFamily="2" charset="2"/>
                        <a:buNone/>
                        <a:tabLst/>
                      </a:pPr>
                      <a:r>
                        <a:rPr kumimoji="0" lang="en-US" sz="1400" u="none" strike="noStrike" cap="none" normalizeH="0" baseline="0" dirty="0" smtClean="0">
                          <a:effectLst/>
                          <a:latin typeface="Arial" pitchFamily="34" charset="0"/>
                        </a:rPr>
                        <a:t>Yes</a:t>
                      </a:r>
                      <a:endParaRPr kumimoji="0" lang="en-US" sz="1400" b="1" i="0" u="none" strike="noStrike" cap="none" normalizeH="0" baseline="0" dirty="0" smtClean="0">
                        <a:solidFill>
                          <a:schemeClr val="tx1"/>
                        </a:solidFill>
                        <a:effectLst/>
                        <a:latin typeface="Arial" pitchFamily="34" charset="0"/>
                      </a:endParaRPr>
                    </a:p>
                  </a:txBody>
                  <a:tcPr horzOverflow="overflow">
                    <a:lnL w="12700" cap="flat" cmpd="sng" algn="ctr">
                      <a:solidFill>
                        <a:schemeClr val="accent5">
                          <a:lumMod val="60000"/>
                          <a:lumOff val="40000"/>
                        </a:schemeClr>
                      </a:solidFill>
                      <a:prstDash val="solid"/>
                      <a:round/>
                      <a:headEnd type="none" w="med" len="med"/>
                      <a:tailEnd type="none" w="med" len="med"/>
                    </a:lnL>
                    <a:lnR w="12700" cmpd="sng">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r>
              <a:tr h="387350">
                <a:tc>
                  <a:txBody>
                    <a:bodyPr/>
                    <a:lstStyle/>
                    <a:p>
                      <a:pPr marL="1028700" marR="0" lvl="1" indent="-571500" algn="l" defTabSz="914400" rtl="0" eaLnBrk="1" fontAlgn="t" latinLnBrk="0" hangingPunct="1">
                        <a:lnSpc>
                          <a:spcPct val="90000"/>
                        </a:lnSpc>
                        <a:spcBef>
                          <a:spcPct val="0"/>
                        </a:spcBef>
                        <a:spcAft>
                          <a:spcPct val="0"/>
                        </a:spcAft>
                        <a:buClrTx/>
                        <a:buSzPct val="115000"/>
                        <a:buFont typeface="Wingdings" pitchFamily="2" charset="2"/>
                        <a:buNone/>
                        <a:tabLst/>
                      </a:pPr>
                      <a:r>
                        <a:rPr kumimoji="0" lang="en-US" sz="1400" u="none" strike="noStrike" cap="none" normalizeH="0" baseline="0" dirty="0" smtClean="0">
                          <a:effectLst/>
                          <a:latin typeface="Arial" pitchFamily="34" charset="0"/>
                        </a:rPr>
                        <a:t>VM Snapshots</a:t>
                      </a:r>
                      <a:endParaRPr kumimoji="0" lang="en-US" sz="1400" b="1" i="0" u="none" strike="noStrike" cap="none" normalizeH="0" baseline="0" dirty="0" smtClean="0">
                        <a:solidFill>
                          <a:schemeClr val="tx1"/>
                        </a:solidFill>
                        <a:effectLst/>
                        <a:latin typeface="Arial" pitchFamily="34" charset="0"/>
                      </a:endParaRPr>
                    </a:p>
                  </a:txBody>
                  <a:tcPr horzOverflow="overflow">
                    <a:lnL w="12700" cmpd="sng">
                      <a:noFill/>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71500" marR="0" lvl="0" indent="-571500" algn="ctr" defTabSz="914400" rtl="0" eaLnBrk="1" fontAlgn="t" latinLnBrk="0" hangingPunct="1">
                        <a:lnSpc>
                          <a:spcPct val="90000"/>
                        </a:lnSpc>
                        <a:spcBef>
                          <a:spcPct val="0"/>
                        </a:spcBef>
                        <a:spcAft>
                          <a:spcPct val="0"/>
                        </a:spcAft>
                        <a:buClrTx/>
                        <a:buSzPct val="115000"/>
                        <a:buFont typeface="Wingdings" pitchFamily="2" charset="2"/>
                        <a:buNone/>
                        <a:tabLst/>
                      </a:pPr>
                      <a:r>
                        <a:rPr kumimoji="0" lang="en-US" sz="1400" u="none" strike="noStrike" cap="none" normalizeH="0" baseline="0" dirty="0" smtClean="0">
                          <a:effectLst/>
                          <a:latin typeface="Arial" pitchFamily="34" charset="0"/>
                        </a:rPr>
                        <a:t>Yes</a:t>
                      </a:r>
                      <a:endParaRPr kumimoji="0" lang="en-US" sz="1400" b="1" i="0" u="none" strike="noStrike" cap="none" normalizeH="0" baseline="0" dirty="0" smtClean="0">
                        <a:solidFill>
                          <a:schemeClr val="tx1"/>
                        </a:solidFill>
                        <a:effectLst/>
                        <a:latin typeface="Arial" pitchFamily="34" charset="0"/>
                      </a:endParaRPr>
                    </a:p>
                  </a:txBody>
                  <a:tcPr horzOverflow="overflow">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71500" marR="0" lvl="0" indent="-571500" algn="ctr" defTabSz="914400" rtl="0" eaLnBrk="1" fontAlgn="t" latinLnBrk="0" hangingPunct="1">
                        <a:lnSpc>
                          <a:spcPct val="90000"/>
                        </a:lnSpc>
                        <a:spcBef>
                          <a:spcPct val="0"/>
                        </a:spcBef>
                        <a:spcAft>
                          <a:spcPct val="0"/>
                        </a:spcAft>
                        <a:buClrTx/>
                        <a:buSzPct val="115000"/>
                        <a:buFont typeface="Wingdings" pitchFamily="2" charset="2"/>
                        <a:buNone/>
                        <a:tabLst/>
                      </a:pPr>
                      <a:r>
                        <a:rPr kumimoji="0" lang="en-US" sz="1400" u="none" strike="noStrike" cap="none" normalizeH="0" baseline="0" dirty="0" smtClean="0">
                          <a:effectLst/>
                          <a:latin typeface="Arial" pitchFamily="34" charset="0"/>
                        </a:rPr>
                        <a:t>Yes</a:t>
                      </a:r>
                      <a:endParaRPr kumimoji="0" lang="en-US" sz="1400" b="1" i="0" u="none" strike="noStrike" cap="none" normalizeH="0" baseline="0" dirty="0" smtClean="0">
                        <a:solidFill>
                          <a:schemeClr val="tx1"/>
                        </a:solidFill>
                        <a:effectLst/>
                        <a:latin typeface="Arial" pitchFamily="34" charset="0"/>
                      </a:endParaRPr>
                    </a:p>
                  </a:txBody>
                  <a:tcPr horzOverflow="overflow">
                    <a:lnL w="12700" cap="flat" cmpd="sng" algn="ctr">
                      <a:solidFill>
                        <a:schemeClr val="accent5">
                          <a:lumMod val="60000"/>
                          <a:lumOff val="40000"/>
                        </a:schemeClr>
                      </a:solidFill>
                      <a:prstDash val="solid"/>
                      <a:round/>
                      <a:headEnd type="none" w="med" len="med"/>
                      <a:tailEnd type="none" w="med" len="med"/>
                    </a:lnL>
                    <a:lnR w="12700" cmpd="sng">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r>
              <a:tr h="387350">
                <a:tc>
                  <a:txBody>
                    <a:bodyPr/>
                    <a:lstStyle/>
                    <a:p>
                      <a:pPr marL="571500" marR="0" lvl="0" indent="-571500" algn="l" defTabSz="914400" rtl="0" eaLnBrk="1" fontAlgn="t" latinLnBrk="0" hangingPunct="1">
                        <a:lnSpc>
                          <a:spcPct val="90000"/>
                        </a:lnSpc>
                        <a:spcBef>
                          <a:spcPct val="0"/>
                        </a:spcBef>
                        <a:spcAft>
                          <a:spcPct val="0"/>
                        </a:spcAft>
                        <a:buClrTx/>
                        <a:buSzPct val="115000"/>
                        <a:buFont typeface="Wingdings" pitchFamily="2" charset="2"/>
                        <a:buNone/>
                        <a:tabLst/>
                      </a:pPr>
                      <a:r>
                        <a:rPr kumimoji="0" lang="en-US" sz="1400" u="none" strike="noStrike" cap="none" normalizeH="0" baseline="0" dirty="0" smtClean="0">
                          <a:effectLst/>
                          <a:latin typeface="Arial" pitchFamily="34" charset="0"/>
                        </a:rPr>
                        <a:t>Management</a:t>
                      </a:r>
                      <a:endParaRPr kumimoji="0" lang="en-US" sz="1400" b="1" i="0" u="none" strike="noStrike" cap="none" normalizeH="0" baseline="0" dirty="0" smtClean="0">
                        <a:solidFill>
                          <a:schemeClr val="tx1"/>
                        </a:solidFill>
                        <a:effectLst/>
                        <a:latin typeface="Arial" pitchFamily="34" charset="0"/>
                      </a:endParaRPr>
                    </a:p>
                  </a:txBody>
                  <a:tcPr horzOverflow="overflow">
                    <a:lnL w="12700" cmpd="sng">
                      <a:noFill/>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71500" marR="0" lvl="0" indent="-571500" algn="ctr" defTabSz="914400" rtl="0" eaLnBrk="1" fontAlgn="t" latinLnBrk="0" hangingPunct="1">
                        <a:lnSpc>
                          <a:spcPct val="90000"/>
                        </a:lnSpc>
                        <a:spcBef>
                          <a:spcPct val="0"/>
                        </a:spcBef>
                        <a:spcAft>
                          <a:spcPct val="0"/>
                        </a:spcAft>
                        <a:buClrTx/>
                        <a:buSzPct val="115000"/>
                        <a:buFont typeface="Wingdings" pitchFamily="2" charset="2"/>
                        <a:buNone/>
                        <a:tabLst/>
                      </a:pPr>
                      <a:endParaRPr kumimoji="0" lang="en-US" sz="1400" b="1" i="0" u="none" strike="noStrike" cap="none" normalizeH="0" baseline="0" dirty="0" smtClean="0">
                        <a:solidFill>
                          <a:schemeClr val="tx1"/>
                        </a:solidFill>
                        <a:effectLst/>
                        <a:latin typeface="Arial" pitchFamily="34" charset="0"/>
                      </a:endParaRPr>
                    </a:p>
                  </a:txBody>
                  <a:tcPr horzOverflow="overflow">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71500" marR="0" lvl="0" indent="-571500" algn="ctr" defTabSz="914400" rtl="0" eaLnBrk="1" fontAlgn="t" latinLnBrk="0" hangingPunct="1">
                        <a:lnSpc>
                          <a:spcPct val="90000"/>
                        </a:lnSpc>
                        <a:spcBef>
                          <a:spcPct val="0"/>
                        </a:spcBef>
                        <a:spcAft>
                          <a:spcPct val="0"/>
                        </a:spcAft>
                        <a:buClrTx/>
                        <a:buSzPct val="115000"/>
                        <a:buFont typeface="Wingdings" pitchFamily="2" charset="2"/>
                        <a:buNone/>
                        <a:tabLst/>
                      </a:pPr>
                      <a:endParaRPr kumimoji="0" lang="en-US" sz="1400" b="1" i="0" u="none" strike="noStrike" cap="none" normalizeH="0" baseline="0" dirty="0" smtClean="0">
                        <a:solidFill>
                          <a:schemeClr val="tx1"/>
                        </a:solidFill>
                        <a:effectLst/>
                        <a:latin typeface="Arial" pitchFamily="34" charset="0"/>
                      </a:endParaRPr>
                    </a:p>
                  </a:txBody>
                  <a:tcPr horzOverflow="overflow">
                    <a:lnL w="12700" cap="flat" cmpd="sng" algn="ctr">
                      <a:solidFill>
                        <a:schemeClr val="accent5">
                          <a:lumMod val="60000"/>
                          <a:lumOff val="40000"/>
                        </a:schemeClr>
                      </a:solidFill>
                      <a:prstDash val="solid"/>
                      <a:round/>
                      <a:headEnd type="none" w="med" len="med"/>
                      <a:tailEnd type="none" w="med" len="med"/>
                    </a:lnL>
                    <a:lnR w="12700" cmpd="sng">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r>
              <a:tr h="387350">
                <a:tc>
                  <a:txBody>
                    <a:bodyPr/>
                    <a:lstStyle/>
                    <a:p>
                      <a:pPr marL="1028700" marR="0" lvl="1" indent="-571500" algn="l" defTabSz="914400" rtl="0" eaLnBrk="1" fontAlgn="t" latinLnBrk="0" hangingPunct="1">
                        <a:lnSpc>
                          <a:spcPct val="90000"/>
                        </a:lnSpc>
                        <a:spcBef>
                          <a:spcPct val="0"/>
                        </a:spcBef>
                        <a:spcAft>
                          <a:spcPct val="0"/>
                        </a:spcAft>
                        <a:buClrTx/>
                        <a:buSzPct val="115000"/>
                        <a:buFont typeface="Wingdings" pitchFamily="2" charset="2"/>
                        <a:buNone/>
                        <a:tabLst/>
                      </a:pPr>
                      <a:r>
                        <a:rPr kumimoji="0" lang="en-US" sz="1400" u="none" strike="noStrike" cap="none" normalizeH="0" baseline="0" dirty="0" smtClean="0">
                          <a:effectLst/>
                          <a:latin typeface="Arial" pitchFamily="34" charset="0"/>
                        </a:rPr>
                        <a:t>Scriptable/Extensible</a:t>
                      </a:r>
                      <a:endParaRPr kumimoji="0" lang="en-US" sz="1400" b="1" i="0" u="none" strike="noStrike" cap="none" normalizeH="0" baseline="0" dirty="0" smtClean="0">
                        <a:solidFill>
                          <a:schemeClr val="tx1"/>
                        </a:solidFill>
                        <a:effectLst/>
                        <a:latin typeface="Arial" pitchFamily="34" charset="0"/>
                      </a:endParaRPr>
                    </a:p>
                  </a:txBody>
                  <a:tcPr horzOverflow="overflow">
                    <a:lnL w="12700" cmpd="sng">
                      <a:noFill/>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71500" marR="0" lvl="0" indent="-571500" algn="ctr" defTabSz="914400" rtl="0" eaLnBrk="1" fontAlgn="t" latinLnBrk="0" hangingPunct="1">
                        <a:lnSpc>
                          <a:spcPct val="90000"/>
                        </a:lnSpc>
                        <a:spcBef>
                          <a:spcPct val="0"/>
                        </a:spcBef>
                        <a:spcAft>
                          <a:spcPct val="0"/>
                        </a:spcAft>
                        <a:buClrTx/>
                        <a:buSzPct val="115000"/>
                        <a:buFont typeface="Wingdings" pitchFamily="2" charset="2"/>
                        <a:buNone/>
                        <a:tabLst/>
                      </a:pPr>
                      <a:r>
                        <a:rPr kumimoji="0" lang="en-US" sz="1400" u="none" strike="noStrike" cap="none" normalizeH="0" baseline="0" dirty="0" smtClean="0">
                          <a:effectLst/>
                          <a:latin typeface="Arial" pitchFamily="34" charset="0"/>
                        </a:rPr>
                        <a:t>Yes, COM</a:t>
                      </a:r>
                      <a:endParaRPr kumimoji="0" lang="en-US" sz="1400" b="1" i="0" u="none" strike="noStrike" cap="none" normalizeH="0" baseline="0" dirty="0" smtClean="0">
                        <a:solidFill>
                          <a:schemeClr val="tx1"/>
                        </a:solidFill>
                        <a:effectLst/>
                        <a:latin typeface="Arial" pitchFamily="34" charset="0"/>
                      </a:endParaRPr>
                    </a:p>
                  </a:txBody>
                  <a:tcPr horzOverflow="overflow">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71500" marR="0" lvl="0" indent="-571500" algn="ctr" defTabSz="914400" rtl="0" eaLnBrk="1" fontAlgn="t" latinLnBrk="0" hangingPunct="1">
                        <a:lnSpc>
                          <a:spcPct val="90000"/>
                        </a:lnSpc>
                        <a:spcBef>
                          <a:spcPct val="0"/>
                        </a:spcBef>
                        <a:spcAft>
                          <a:spcPct val="0"/>
                        </a:spcAft>
                        <a:buClrTx/>
                        <a:buSzPct val="115000"/>
                        <a:buFont typeface="Wingdings" pitchFamily="2" charset="2"/>
                        <a:buNone/>
                        <a:tabLst/>
                      </a:pPr>
                      <a:r>
                        <a:rPr kumimoji="0" lang="en-US" sz="1400" u="none" strike="noStrike" cap="none" normalizeH="0" baseline="0" dirty="0" smtClean="0">
                          <a:effectLst/>
                          <a:latin typeface="Arial" pitchFamily="34" charset="0"/>
                        </a:rPr>
                        <a:t>Yes, WMI</a:t>
                      </a:r>
                      <a:endParaRPr kumimoji="0" lang="en-US" sz="1400" b="1" i="0" u="none" strike="noStrike" cap="none" normalizeH="0" baseline="0" dirty="0" smtClean="0">
                        <a:solidFill>
                          <a:schemeClr val="tx1"/>
                        </a:solidFill>
                        <a:effectLst/>
                        <a:latin typeface="Arial" pitchFamily="34" charset="0"/>
                      </a:endParaRPr>
                    </a:p>
                  </a:txBody>
                  <a:tcPr horzOverflow="overflow">
                    <a:lnL w="12700" cap="flat" cmpd="sng" algn="ctr">
                      <a:solidFill>
                        <a:schemeClr val="accent5">
                          <a:lumMod val="60000"/>
                          <a:lumOff val="40000"/>
                        </a:schemeClr>
                      </a:solidFill>
                      <a:prstDash val="solid"/>
                      <a:round/>
                      <a:headEnd type="none" w="med" len="med"/>
                      <a:tailEnd type="none" w="med" len="med"/>
                    </a:lnL>
                    <a:lnR w="12700" cmpd="sng">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r>
              <a:tr h="409575">
                <a:tc>
                  <a:txBody>
                    <a:bodyPr/>
                    <a:lstStyle/>
                    <a:p>
                      <a:pPr marL="1028700" marR="0" lvl="1" indent="-571500" algn="l" defTabSz="914400" rtl="0" eaLnBrk="1" fontAlgn="t" latinLnBrk="0" hangingPunct="1">
                        <a:lnSpc>
                          <a:spcPct val="90000"/>
                        </a:lnSpc>
                        <a:spcBef>
                          <a:spcPct val="0"/>
                        </a:spcBef>
                        <a:spcAft>
                          <a:spcPct val="0"/>
                        </a:spcAft>
                        <a:buClrTx/>
                        <a:buSzPct val="115000"/>
                        <a:buFont typeface="Wingdings" pitchFamily="2" charset="2"/>
                        <a:buNone/>
                        <a:tabLst/>
                      </a:pPr>
                      <a:r>
                        <a:rPr kumimoji="0" lang="en-US" sz="1400" u="none" strike="noStrike" cap="none" normalizeH="0" baseline="0" dirty="0" smtClean="0">
                          <a:effectLst/>
                          <a:latin typeface="Arial" pitchFamily="34" charset="0"/>
                        </a:rPr>
                        <a:t>User interface</a:t>
                      </a:r>
                      <a:endParaRPr kumimoji="0" lang="en-US" sz="1400" b="1" i="0" u="none" strike="noStrike" cap="none" normalizeH="0" baseline="0" dirty="0" smtClean="0">
                        <a:solidFill>
                          <a:schemeClr val="tx1"/>
                        </a:solidFill>
                        <a:effectLst/>
                        <a:latin typeface="Arial" pitchFamily="34" charset="0"/>
                      </a:endParaRPr>
                    </a:p>
                  </a:txBody>
                  <a:tcPr horzOverflow="overflow">
                    <a:lnL w="12700" cmpd="sng">
                      <a:noFill/>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71500" marR="0" lvl="0" indent="-571500" algn="ctr" defTabSz="914400" rtl="0" eaLnBrk="1" fontAlgn="t" latinLnBrk="0" hangingPunct="1">
                        <a:lnSpc>
                          <a:spcPct val="90000"/>
                        </a:lnSpc>
                        <a:spcBef>
                          <a:spcPct val="0"/>
                        </a:spcBef>
                        <a:spcAft>
                          <a:spcPct val="0"/>
                        </a:spcAft>
                        <a:buClrTx/>
                        <a:buSzPct val="115000"/>
                        <a:buFont typeface="Wingdings" pitchFamily="2" charset="2"/>
                        <a:buNone/>
                        <a:tabLst/>
                      </a:pPr>
                      <a:r>
                        <a:rPr kumimoji="0" lang="en-US" sz="1400" u="none" strike="noStrike" cap="none" normalizeH="0" baseline="0" dirty="0" smtClean="0">
                          <a:effectLst/>
                          <a:latin typeface="Arial" pitchFamily="34" charset="0"/>
                        </a:rPr>
                        <a:t>Web Interface</a:t>
                      </a:r>
                      <a:endParaRPr kumimoji="0" lang="en-US" sz="1400" b="1" i="0" u="none" strike="noStrike" cap="none" normalizeH="0" baseline="0" dirty="0" smtClean="0">
                        <a:solidFill>
                          <a:schemeClr val="tx1"/>
                        </a:solidFill>
                        <a:effectLst/>
                        <a:latin typeface="Arial" pitchFamily="34" charset="0"/>
                      </a:endParaRPr>
                    </a:p>
                  </a:txBody>
                  <a:tcPr horzOverflow="overflow">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71500" marR="0" lvl="0" indent="-571500" algn="ctr" defTabSz="914400" rtl="0" eaLnBrk="1" fontAlgn="t" latinLnBrk="0" hangingPunct="1">
                        <a:lnSpc>
                          <a:spcPct val="90000"/>
                        </a:lnSpc>
                        <a:spcBef>
                          <a:spcPct val="0"/>
                        </a:spcBef>
                        <a:spcAft>
                          <a:spcPct val="0"/>
                        </a:spcAft>
                        <a:buClrTx/>
                        <a:buSzPct val="115000"/>
                        <a:buFont typeface="Wingdings" pitchFamily="2" charset="2"/>
                        <a:buNone/>
                        <a:tabLst/>
                      </a:pPr>
                      <a:r>
                        <a:rPr kumimoji="0" lang="en-US" sz="1400" u="none" strike="noStrike" cap="none" normalizeH="0" baseline="0" dirty="0" smtClean="0">
                          <a:effectLst/>
                          <a:latin typeface="Arial" pitchFamily="34" charset="0"/>
                        </a:rPr>
                        <a:t>MMC 3.0 Interface</a:t>
                      </a:r>
                      <a:endParaRPr kumimoji="0" lang="en-US" sz="1400" b="1" i="0" u="none" strike="noStrike" cap="none" normalizeH="0" baseline="0" dirty="0" smtClean="0">
                        <a:solidFill>
                          <a:schemeClr val="tx1"/>
                        </a:solidFill>
                        <a:effectLst/>
                        <a:latin typeface="Arial" pitchFamily="34" charset="0"/>
                      </a:endParaRPr>
                    </a:p>
                  </a:txBody>
                  <a:tcPr horzOverflow="overflow">
                    <a:lnL w="12700" cap="flat" cmpd="sng" algn="ctr">
                      <a:solidFill>
                        <a:schemeClr val="accent5">
                          <a:lumMod val="60000"/>
                          <a:lumOff val="40000"/>
                        </a:schemeClr>
                      </a:solidFill>
                      <a:prstDash val="solid"/>
                      <a:round/>
                      <a:headEnd type="none" w="med" len="med"/>
                      <a:tailEnd type="none" w="med" len="med"/>
                    </a:lnL>
                    <a:lnR w="12700" cmpd="sng">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r>
              <a:tr h="333375">
                <a:tc>
                  <a:txBody>
                    <a:bodyPr/>
                    <a:lstStyle/>
                    <a:p>
                      <a:pPr marL="1028700" marR="0" lvl="1" indent="-571500" algn="l" defTabSz="914400" rtl="0" eaLnBrk="1" fontAlgn="t" latinLnBrk="0" hangingPunct="1">
                        <a:lnSpc>
                          <a:spcPct val="90000"/>
                        </a:lnSpc>
                        <a:spcBef>
                          <a:spcPct val="0"/>
                        </a:spcBef>
                        <a:spcAft>
                          <a:spcPct val="0"/>
                        </a:spcAft>
                        <a:buClrTx/>
                        <a:buSzPct val="115000"/>
                        <a:buFont typeface="Wingdings" pitchFamily="2" charset="2"/>
                        <a:buNone/>
                        <a:tabLst/>
                      </a:pPr>
                      <a:r>
                        <a:rPr kumimoji="0" lang="en-US" sz="1400" u="none" strike="noStrike" cap="none" normalizeH="0" baseline="0" dirty="0" smtClean="0">
                          <a:effectLst/>
                          <a:latin typeface="Arial" pitchFamily="34" charset="0"/>
                        </a:rPr>
                        <a:t>SCVMM Integration</a:t>
                      </a:r>
                      <a:endParaRPr kumimoji="0" lang="en-US" sz="1400" b="1" i="0" u="none" strike="noStrike" cap="none" normalizeH="0" baseline="0" dirty="0" smtClean="0">
                        <a:solidFill>
                          <a:schemeClr val="tx1"/>
                        </a:solidFill>
                        <a:effectLst/>
                        <a:latin typeface="Arial" pitchFamily="34" charset="0"/>
                      </a:endParaRPr>
                    </a:p>
                  </a:txBody>
                  <a:tcPr horzOverflow="overflow">
                    <a:lnL w="12700" cmpd="sng">
                      <a:noFill/>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571500" marR="0" lvl="0" indent="-571500" algn="ctr" defTabSz="914400" rtl="0" eaLnBrk="1" fontAlgn="t" latinLnBrk="0" hangingPunct="1">
                        <a:lnSpc>
                          <a:spcPct val="90000"/>
                        </a:lnSpc>
                        <a:spcBef>
                          <a:spcPct val="0"/>
                        </a:spcBef>
                        <a:spcAft>
                          <a:spcPct val="0"/>
                        </a:spcAft>
                        <a:buClrTx/>
                        <a:buSzPct val="115000"/>
                        <a:buFont typeface="Wingdings" pitchFamily="2" charset="2"/>
                        <a:buNone/>
                        <a:tabLst/>
                      </a:pPr>
                      <a:r>
                        <a:rPr kumimoji="0" lang="en-US" sz="1400" u="none" strike="noStrike" cap="none" normalizeH="0" baseline="0" dirty="0" smtClean="0">
                          <a:effectLst/>
                          <a:latin typeface="Arial" pitchFamily="34" charset="0"/>
                        </a:rPr>
                        <a:t>SCVMM v1</a:t>
                      </a:r>
                      <a:endParaRPr kumimoji="0" lang="en-US" sz="1400" b="1" i="0" u="none" strike="noStrike" cap="none" normalizeH="0" baseline="0" dirty="0" smtClean="0">
                        <a:solidFill>
                          <a:schemeClr val="tx1"/>
                        </a:solidFill>
                        <a:effectLst/>
                        <a:latin typeface="Arial" pitchFamily="34" charset="0"/>
                      </a:endParaRPr>
                    </a:p>
                  </a:txBody>
                  <a:tcPr horzOverflow="overflow">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571500" marR="0" lvl="0" indent="-571500" algn="ctr" defTabSz="914400" rtl="0" eaLnBrk="1" fontAlgn="t" latinLnBrk="0" hangingPunct="1">
                        <a:lnSpc>
                          <a:spcPct val="90000"/>
                        </a:lnSpc>
                        <a:spcBef>
                          <a:spcPct val="0"/>
                        </a:spcBef>
                        <a:spcAft>
                          <a:spcPct val="0"/>
                        </a:spcAft>
                        <a:buClrTx/>
                        <a:buSzPct val="115000"/>
                        <a:buFont typeface="Wingdings" pitchFamily="2" charset="2"/>
                        <a:buNone/>
                        <a:tabLst/>
                      </a:pPr>
                      <a:r>
                        <a:rPr kumimoji="0" lang="en-US" sz="1400" u="none" strike="noStrike" cap="none" normalizeH="0" baseline="0" dirty="0" smtClean="0">
                          <a:effectLst/>
                          <a:latin typeface="Arial" pitchFamily="34" charset="0"/>
                        </a:rPr>
                        <a:t>SCVMM v2</a:t>
                      </a:r>
                      <a:endParaRPr kumimoji="0" lang="en-US" sz="1400" b="1" i="0" u="none" strike="noStrike" cap="none" normalizeH="0" baseline="0" dirty="0" smtClean="0">
                        <a:solidFill>
                          <a:schemeClr val="tx1"/>
                        </a:solidFill>
                        <a:effectLst/>
                        <a:latin typeface="Arial" pitchFamily="34" charset="0"/>
                      </a:endParaRPr>
                    </a:p>
                  </a:txBody>
                  <a:tcPr horzOverflow="overflow">
                    <a:lnL w="12700" cap="flat" cmpd="sng" algn="ctr">
                      <a:solidFill>
                        <a:schemeClr val="accent5">
                          <a:lumMod val="60000"/>
                          <a:lumOff val="40000"/>
                        </a:schemeClr>
                      </a:solidFill>
                      <a:prstDash val="solid"/>
                      <a:round/>
                      <a:headEnd type="none" w="med" len="med"/>
                      <a:tailEnd type="none" w="med" len="med"/>
                    </a:lnL>
                    <a:lnR w="12700" cmpd="sng">
                      <a:noFill/>
                    </a:lnR>
                    <a:lnT w="12700" cap="flat" cmpd="sng" algn="ctr">
                      <a:solidFill>
                        <a:schemeClr val="accent5">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Tree>
  </p:cSld>
  <p:clrMapOvr>
    <a:masterClrMapping/>
  </p:clrMapOvr>
  <p:transition advTm="193656">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8"/>
          <p:cNvSpPr>
            <a:spLocks noChangeArrowheads="1"/>
          </p:cNvSpPr>
          <p:nvPr/>
        </p:nvSpPr>
        <p:spPr bwMode="ltGray">
          <a:xfrm>
            <a:off x="3003081" y="696730"/>
            <a:ext cx="3051209" cy="1209073"/>
          </a:xfrm>
          <a:prstGeom prst="rect">
            <a:avLst/>
          </a:prstGeom>
          <a:gradFill flip="none" rotWithShape="1">
            <a:gsLst>
              <a:gs pos="0">
                <a:schemeClr val="bg2">
                  <a:alpha val="20000"/>
                </a:schemeClr>
              </a:gs>
              <a:gs pos="100000">
                <a:schemeClr val="bg2">
                  <a:alpha val="20000"/>
                </a:schemeClr>
              </a:gs>
            </a:gsLst>
            <a:lin ang="2700000" scaled="1"/>
            <a:tileRect/>
          </a:gradFill>
          <a:ln w="12700">
            <a:solidFill>
              <a:schemeClr val="bg2"/>
            </a:solidFill>
            <a:miter lim="800000"/>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8" name="Rectangle 19"/>
          <p:cNvSpPr txBox="1">
            <a:spLocks noChangeArrowheads="1"/>
          </p:cNvSpPr>
          <p:nvPr/>
        </p:nvSpPr>
        <p:spPr bwMode="auto">
          <a:xfrm>
            <a:off x="0" y="91440"/>
            <a:ext cx="9177338" cy="646331"/>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bg1"/>
                </a:solidFill>
                <a:uLnTx/>
                <a:uFillTx/>
                <a:latin typeface="+mj-lt"/>
                <a:ea typeface="+mj-ea"/>
                <a:cs typeface="+mj-cs"/>
              </a:rPr>
              <a:t>Failover Clustering</a:t>
            </a:r>
            <a:endParaRPr kumimoji="0" lang="en-GB" sz="4000" b="0" i="0" u="none" strike="noStrike" kern="0" cap="none" spc="0" normalizeH="0" baseline="0" noProof="0" dirty="0" smtClean="0">
              <a:ln>
                <a:noFill/>
              </a:ln>
              <a:solidFill>
                <a:schemeClr val="bg1"/>
              </a:solidFill>
              <a:uLnTx/>
              <a:uFillTx/>
              <a:latin typeface="+mj-lt"/>
              <a:ea typeface="+mj-ea"/>
              <a:cs typeface="+mj-cs"/>
            </a:endParaRPr>
          </a:p>
        </p:txBody>
      </p:sp>
      <p:sp>
        <p:nvSpPr>
          <p:cNvPr id="51" name="Freeform 5"/>
          <p:cNvSpPr>
            <a:spLocks/>
          </p:cNvSpPr>
          <p:nvPr/>
        </p:nvSpPr>
        <p:spPr bwMode="ltGray">
          <a:xfrm>
            <a:off x="1690370" y="2696812"/>
            <a:ext cx="5716588" cy="763588"/>
          </a:xfrm>
          <a:custGeom>
            <a:avLst/>
            <a:gdLst/>
            <a:ahLst/>
            <a:cxnLst>
              <a:cxn ang="0">
                <a:pos x="0" y="288"/>
              </a:cxn>
              <a:cxn ang="0">
                <a:pos x="1536" y="288"/>
              </a:cxn>
              <a:cxn ang="0">
                <a:pos x="1584" y="0"/>
              </a:cxn>
              <a:cxn ang="0">
                <a:pos x="1632" y="480"/>
              </a:cxn>
              <a:cxn ang="0">
                <a:pos x="1680" y="192"/>
              </a:cxn>
              <a:cxn ang="0">
                <a:pos x="1728" y="288"/>
              </a:cxn>
              <a:cxn ang="0">
                <a:pos x="3600" y="288"/>
              </a:cxn>
            </a:cxnLst>
            <a:rect l="0" t="0" r="r" b="b"/>
            <a:pathLst>
              <a:path w="3601" h="481">
                <a:moveTo>
                  <a:pt x="0" y="288"/>
                </a:moveTo>
                <a:lnTo>
                  <a:pt x="1536" y="288"/>
                </a:lnTo>
                <a:lnTo>
                  <a:pt x="1584" y="0"/>
                </a:lnTo>
                <a:lnTo>
                  <a:pt x="1632" y="480"/>
                </a:lnTo>
                <a:lnTo>
                  <a:pt x="1680" y="192"/>
                </a:lnTo>
                <a:lnTo>
                  <a:pt x="1728" y="288"/>
                </a:lnTo>
                <a:lnTo>
                  <a:pt x="3600" y="288"/>
                </a:lnTo>
              </a:path>
            </a:pathLst>
          </a:custGeom>
          <a:noFill/>
          <a:ln w="31750" cap="rnd" cmpd="sng">
            <a:solidFill>
              <a:srgbClr val="FF0000">
                <a:alpha val="80000"/>
              </a:srgbClr>
            </a:solidFill>
            <a:prstDash val="solid"/>
            <a:round/>
            <a:headEnd type="none" w="sm" len="sm"/>
            <a:tailEnd type="none" w="sm" len="sm"/>
          </a:ln>
          <a:effectLst>
            <a:glow rad="63500">
              <a:srgbClr val="FF0000">
                <a:alpha val="40000"/>
              </a:srgbClr>
            </a:glow>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4" name="Line 8"/>
          <p:cNvSpPr>
            <a:spLocks noChangeShapeType="1"/>
          </p:cNvSpPr>
          <p:nvPr/>
        </p:nvSpPr>
        <p:spPr bwMode="ltGray">
          <a:xfrm>
            <a:off x="1409383" y="3620737"/>
            <a:ext cx="660400" cy="584200"/>
          </a:xfrm>
          <a:prstGeom prst="line">
            <a:avLst/>
          </a:prstGeom>
          <a:noFill/>
          <a:ln w="50800">
            <a:solidFill>
              <a:srgbClr val="00FF00"/>
            </a:solidFill>
            <a:round/>
            <a:headEnd type="none" w="sm" len="sm"/>
            <a:tailEnd type="none" w="sm" len="sm"/>
          </a:ln>
          <a:effectLst>
            <a:outerShdw blurRad="50800" dist="38100" dir="2700000" algn="tl" rotWithShape="0">
              <a:prstClr val="black">
                <a:alpha val="40000"/>
              </a:prst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2" name="Freeform 16"/>
          <p:cNvSpPr>
            <a:spLocks/>
          </p:cNvSpPr>
          <p:nvPr/>
        </p:nvSpPr>
        <p:spPr bwMode="ltGray">
          <a:xfrm>
            <a:off x="5429249" y="3570972"/>
            <a:ext cx="2001453" cy="590149"/>
          </a:xfrm>
          <a:custGeom>
            <a:avLst/>
            <a:gdLst/>
            <a:ahLst/>
            <a:cxnLst>
              <a:cxn ang="0">
                <a:pos x="0" y="384"/>
              </a:cxn>
              <a:cxn ang="0">
                <a:pos x="1920" y="384"/>
              </a:cxn>
              <a:cxn ang="0">
                <a:pos x="2256" y="0"/>
              </a:cxn>
            </a:cxnLst>
            <a:rect l="0" t="0" r="r" b="b"/>
            <a:pathLst>
              <a:path w="2257" h="385">
                <a:moveTo>
                  <a:pt x="0" y="384"/>
                </a:moveTo>
                <a:lnTo>
                  <a:pt x="1920" y="384"/>
                </a:lnTo>
                <a:lnTo>
                  <a:pt x="2256" y="0"/>
                </a:lnTo>
              </a:path>
            </a:pathLst>
          </a:custGeom>
          <a:noFill/>
          <a:ln w="50800" cap="flat" cmpd="sng">
            <a:solidFill>
              <a:srgbClr val="FFFFFF"/>
            </a:solidFill>
            <a:prstDash val="dash"/>
            <a:round/>
            <a:headEnd type="none" w="sm" len="sm"/>
            <a:tailEnd type="none" w="sm" len="sm"/>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4" name="Rectangle 18"/>
          <p:cNvSpPr>
            <a:spLocks noChangeArrowheads="1"/>
          </p:cNvSpPr>
          <p:nvPr/>
        </p:nvSpPr>
        <p:spPr bwMode="auto">
          <a:xfrm>
            <a:off x="4533583" y="2782537"/>
            <a:ext cx="1238250" cy="366713"/>
          </a:xfrm>
          <a:prstGeom prst="rect">
            <a:avLst/>
          </a:prstGeom>
          <a:noFill/>
          <a:ln w="9525">
            <a:noFill/>
            <a:miter lim="800000"/>
            <a:headEnd/>
            <a:tailEnd/>
          </a:ln>
          <a:effectLst/>
        </p:spPr>
        <p:txBody>
          <a:bodyPr wrap="none" lIns="92075" tIns="46038" rIns="92075" bIns="46038">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rPr>
              <a:t>Heartbeat</a:t>
            </a:r>
          </a:p>
        </p:txBody>
      </p:sp>
      <p:sp>
        <p:nvSpPr>
          <p:cNvPr id="67" name="Line 21"/>
          <p:cNvSpPr>
            <a:spLocks noChangeShapeType="1"/>
          </p:cNvSpPr>
          <p:nvPr/>
        </p:nvSpPr>
        <p:spPr bwMode="ltGray">
          <a:xfrm>
            <a:off x="4090670" y="4161757"/>
            <a:ext cx="166688" cy="0"/>
          </a:xfrm>
          <a:prstGeom prst="line">
            <a:avLst/>
          </a:prstGeom>
          <a:noFill/>
          <a:ln w="50800">
            <a:solidFill>
              <a:srgbClr val="FFFFFF"/>
            </a:solidFill>
            <a:round/>
            <a:headEnd type="none" w="sm" len="sm"/>
            <a:tailEnd type="none" w="sm" len="sm"/>
          </a:ln>
          <a:effectLst>
            <a:outerShdw blurRad="50800" dist="38100" dir="2700000" algn="tl" rotWithShape="0">
              <a:prstClr val="black">
                <a:alpha val="40000"/>
              </a:prst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8" name="Line 22"/>
          <p:cNvSpPr>
            <a:spLocks noChangeShapeType="1"/>
          </p:cNvSpPr>
          <p:nvPr/>
        </p:nvSpPr>
        <p:spPr bwMode="ltGray">
          <a:xfrm>
            <a:off x="4685983" y="4161757"/>
            <a:ext cx="215900" cy="0"/>
          </a:xfrm>
          <a:prstGeom prst="line">
            <a:avLst/>
          </a:prstGeom>
          <a:noFill/>
          <a:ln w="50800">
            <a:solidFill>
              <a:srgbClr val="FFFFFF"/>
            </a:solidFill>
            <a:round/>
            <a:headEnd type="none" w="sm" len="sm"/>
            <a:tailEnd type="none" w="sm" len="sm"/>
          </a:ln>
          <a:effectLst>
            <a:outerShdw blurRad="50800" dist="38100" dir="2700000" algn="tl" rotWithShape="0">
              <a:prstClr val="black">
                <a:alpha val="40000"/>
              </a:prst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cxnSp>
        <p:nvCxnSpPr>
          <p:cNvPr id="98" name="Straight Connector 97"/>
          <p:cNvCxnSpPr/>
          <p:nvPr/>
        </p:nvCxnSpPr>
        <p:spPr bwMode="ltGray">
          <a:xfrm>
            <a:off x="2047285" y="4197637"/>
            <a:ext cx="1645920" cy="1588"/>
          </a:xfrm>
          <a:prstGeom prst="line">
            <a:avLst/>
          </a:prstGeom>
          <a:gradFill rotWithShape="0">
            <a:gsLst>
              <a:gs pos="0">
                <a:schemeClr val="accent2">
                  <a:gamma/>
                  <a:shade val="57255"/>
                  <a:invGamma/>
                </a:schemeClr>
              </a:gs>
              <a:gs pos="100000">
                <a:schemeClr val="accent2"/>
              </a:gs>
            </a:gsLst>
            <a:lin ang="2700000" scaled="1"/>
          </a:gradFill>
          <a:ln w="50800" cap="flat" cmpd="sng" algn="ctr">
            <a:solidFill>
              <a:srgbClr val="66FF33"/>
            </a:solidFill>
            <a:prstDash val="solid"/>
            <a:round/>
            <a:headEnd type="none" w="med" len="med"/>
            <a:tailEnd type="none" w="med" len="med"/>
          </a:ln>
          <a:effectLst>
            <a:outerShdw blurRad="50800" dist="38100" dir="2700000" algn="tl" rotWithShape="0">
              <a:prstClr val="black">
                <a:alpha val="40000"/>
              </a:prstClr>
            </a:outerShdw>
          </a:effectLst>
        </p:spPr>
      </p:cxnSp>
      <p:sp>
        <p:nvSpPr>
          <p:cNvPr id="104" name="Rounded Rectangle 103"/>
          <p:cNvSpPr/>
          <p:nvPr/>
        </p:nvSpPr>
        <p:spPr bwMode="auto">
          <a:xfrm>
            <a:off x="365760" y="4659086"/>
            <a:ext cx="8412480" cy="2148840"/>
          </a:xfrm>
          <a:prstGeom prst="roundRect">
            <a:avLst>
              <a:gd name="adj" fmla="val 10272"/>
            </a:avLst>
          </a:prstGeom>
          <a:gradFill rotWithShape="0">
            <a:gsLst>
              <a:gs pos="10000">
                <a:schemeClr val="accent2">
                  <a:lumMod val="50000"/>
                  <a:alpha val="80000"/>
                </a:schemeClr>
              </a:gs>
              <a:gs pos="100000">
                <a:schemeClr val="accent2">
                  <a:alpha val="80000"/>
                </a:schemeClr>
              </a:gs>
            </a:gsLst>
            <a:lin ang="2700000" scaled="1"/>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800" b="0" i="0" u="none" strike="noStrike" cap="none" normalizeH="0" baseline="0" smtClean="0">
              <a:ln>
                <a:noFill/>
              </a:ln>
              <a:solidFill>
                <a:srgbClr val="FFFFFF"/>
              </a:solidFill>
              <a:effectLst/>
              <a:latin typeface="Arial" charset="0"/>
            </a:endParaRPr>
          </a:p>
        </p:txBody>
      </p:sp>
      <p:sp>
        <p:nvSpPr>
          <p:cNvPr id="105" name="TextBox 104"/>
          <p:cNvSpPr txBox="1"/>
          <p:nvPr/>
        </p:nvSpPr>
        <p:spPr>
          <a:xfrm>
            <a:off x="583660" y="4663440"/>
            <a:ext cx="8103140" cy="1946687"/>
          </a:xfrm>
          <a:prstGeom prst="rect">
            <a:avLst/>
          </a:prstGeom>
          <a:noFill/>
        </p:spPr>
        <p:txBody>
          <a:bodyPr wrap="square" rtlCol="0">
            <a:spAutoFit/>
          </a:bodyPr>
          <a:lstStyle/>
          <a:p>
            <a:pPr marL="282575" indent="-282575" algn="l">
              <a:lnSpc>
                <a:spcPct val="100000"/>
              </a:lnSpc>
              <a:spcBef>
                <a:spcPts val="0"/>
              </a:spcBef>
              <a:spcAft>
                <a:spcPts val="300"/>
              </a:spcAft>
              <a:buBlip>
                <a:blip r:embed="rId4"/>
              </a:buBlip>
            </a:pPr>
            <a:r>
              <a:rPr lang="en-US" dirty="0" smtClean="0">
                <a:solidFill>
                  <a:schemeClr val="bg1"/>
                </a:solidFill>
                <a:cs typeface="Arial" pitchFamily="34" charset="0"/>
              </a:rPr>
              <a:t>New Validation Wizard</a:t>
            </a:r>
          </a:p>
          <a:p>
            <a:pPr marL="282575" indent="-282575" algn="l">
              <a:lnSpc>
                <a:spcPct val="100000"/>
              </a:lnSpc>
              <a:spcBef>
                <a:spcPts val="0"/>
              </a:spcBef>
              <a:spcAft>
                <a:spcPts val="300"/>
              </a:spcAft>
              <a:buBlip>
                <a:blip r:embed="rId4"/>
              </a:buBlip>
            </a:pPr>
            <a:r>
              <a:rPr lang="en-US" dirty="0" smtClean="0">
                <a:solidFill>
                  <a:schemeClr val="bg1"/>
                </a:solidFill>
              </a:rPr>
              <a:t>Support for GUID partition table (GPT) disks in cluster storage</a:t>
            </a:r>
          </a:p>
          <a:p>
            <a:pPr marL="282575" indent="-282575" algn="l">
              <a:lnSpc>
                <a:spcPct val="100000"/>
              </a:lnSpc>
              <a:spcBef>
                <a:spcPts val="0"/>
              </a:spcBef>
              <a:spcAft>
                <a:spcPts val="300"/>
              </a:spcAft>
              <a:buBlip>
                <a:blip r:embed="rId4"/>
              </a:buBlip>
            </a:pPr>
            <a:r>
              <a:rPr lang="en-US" dirty="0" smtClean="0">
                <a:solidFill>
                  <a:schemeClr val="bg1"/>
                </a:solidFill>
              </a:rPr>
              <a:t>Improved cluster setup and migration</a:t>
            </a:r>
          </a:p>
          <a:p>
            <a:pPr marL="282575" indent="-282575" algn="l">
              <a:lnSpc>
                <a:spcPct val="100000"/>
              </a:lnSpc>
              <a:spcBef>
                <a:spcPts val="0"/>
              </a:spcBef>
              <a:spcAft>
                <a:spcPts val="300"/>
              </a:spcAft>
              <a:buBlip>
                <a:blip r:embed="rId4"/>
              </a:buBlip>
            </a:pPr>
            <a:r>
              <a:rPr lang="en-US" dirty="0" smtClean="0">
                <a:solidFill>
                  <a:schemeClr val="bg1"/>
                </a:solidFill>
              </a:rPr>
              <a:t>Improvements to stability and security – no single point of failure</a:t>
            </a:r>
          </a:p>
          <a:p>
            <a:pPr marL="282575" indent="-282575" algn="l">
              <a:lnSpc>
                <a:spcPct val="100000"/>
              </a:lnSpc>
              <a:spcBef>
                <a:spcPts val="0"/>
              </a:spcBef>
              <a:spcAft>
                <a:spcPts val="300"/>
              </a:spcAft>
              <a:buBlip>
                <a:blip r:embed="rId4"/>
              </a:buBlip>
            </a:pPr>
            <a:r>
              <a:rPr lang="en-US" dirty="0" smtClean="0">
                <a:solidFill>
                  <a:schemeClr val="bg1"/>
                </a:solidFill>
              </a:rPr>
              <a:t>IPv6 support</a:t>
            </a:r>
          </a:p>
          <a:p>
            <a:pPr marL="282575" indent="-282575" algn="l">
              <a:lnSpc>
                <a:spcPct val="100000"/>
              </a:lnSpc>
              <a:spcBef>
                <a:spcPts val="0"/>
              </a:spcBef>
              <a:spcAft>
                <a:spcPts val="300"/>
              </a:spcAft>
              <a:buBlip>
                <a:blip r:embed="rId4"/>
              </a:buBlip>
            </a:pPr>
            <a:r>
              <a:rPr lang="en-US" dirty="0" smtClean="0">
                <a:solidFill>
                  <a:schemeClr val="bg1"/>
                </a:solidFill>
              </a:rPr>
              <a:t>Geographically dispersed clusters</a:t>
            </a:r>
          </a:p>
        </p:txBody>
      </p:sp>
      <p:sp>
        <p:nvSpPr>
          <p:cNvPr id="36" name="Teardrop 35"/>
          <p:cNvSpPr/>
          <p:nvPr/>
        </p:nvSpPr>
        <p:spPr bwMode="auto">
          <a:xfrm>
            <a:off x="7813975" y="344384"/>
            <a:ext cx="1140020" cy="1104406"/>
          </a:xfrm>
          <a:prstGeom prst="teardrop">
            <a:avLst/>
          </a:prstGeom>
          <a:gradFill flip="none" rotWithShape="1">
            <a:gsLst>
              <a:gs pos="15000">
                <a:srgbClr val="FFC000">
                  <a:alpha val="50000"/>
                </a:srgbClr>
              </a:gs>
              <a:gs pos="50000">
                <a:srgbClr val="FFCD2F">
                  <a:alpha val="50000"/>
                </a:srgbClr>
              </a:gs>
              <a:gs pos="100000">
                <a:srgbClr val="FFE38B">
                  <a:alpha val="20000"/>
                </a:srgbClr>
              </a:gs>
            </a:gsLst>
            <a:path path="circle">
              <a:fillToRect t="100000" r="100000"/>
            </a:path>
            <a:tileRect l="-100000" b="-100000"/>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800" b="0" i="0" u="none" strike="noStrike" cap="none" normalizeH="0" baseline="0" smtClean="0">
              <a:ln>
                <a:noFill/>
              </a:ln>
              <a:solidFill>
                <a:srgbClr val="FFFFFF"/>
              </a:solidFill>
              <a:effectLst/>
              <a:latin typeface="Arial" charset="0"/>
            </a:endParaRPr>
          </a:p>
        </p:txBody>
      </p:sp>
      <p:sp>
        <p:nvSpPr>
          <p:cNvPr id="37" name="TextBox 36"/>
          <p:cNvSpPr txBox="1"/>
          <p:nvPr/>
        </p:nvSpPr>
        <p:spPr>
          <a:xfrm>
            <a:off x="7939132" y="551012"/>
            <a:ext cx="1133618" cy="523220"/>
          </a:xfrm>
          <a:prstGeom prst="rect">
            <a:avLst/>
          </a:prstGeom>
          <a:noFill/>
        </p:spPr>
        <p:txBody>
          <a:bodyPr wrap="square" rtlCol="0">
            <a:spAutoFit/>
          </a:bodyPr>
          <a:lstStyle/>
          <a:p>
            <a:r>
              <a:rPr lang="en-US" sz="1400" dirty="0" smtClean="0">
                <a:solidFill>
                  <a:schemeClr val="bg1"/>
                </a:solidFill>
              </a:rPr>
              <a:t>Greater Flexibility</a:t>
            </a:r>
            <a:endParaRPr lang="en-US" sz="1400" dirty="0">
              <a:solidFill>
                <a:schemeClr val="bg1"/>
              </a:solidFill>
            </a:endParaRPr>
          </a:p>
        </p:txBody>
      </p:sp>
      <p:pic>
        <p:nvPicPr>
          <p:cNvPr id="493569" name="Picture 1" descr="D:\Aeshen\TechNet 2006\12-December\Msft-longhorn-papers\TDM Deck\Windows Illustration Icons\Laptop.png"/>
          <p:cNvPicPr>
            <a:picLocks noChangeAspect="1" noChangeArrowheads="1"/>
          </p:cNvPicPr>
          <p:nvPr/>
        </p:nvPicPr>
        <p:blipFill>
          <a:blip r:embed="rId5"/>
          <a:srcRect/>
          <a:stretch>
            <a:fillRect/>
          </a:stretch>
        </p:blipFill>
        <p:spPr bwMode="ltGray">
          <a:xfrm>
            <a:off x="4594717" y="586597"/>
            <a:ext cx="1309580" cy="1309580"/>
          </a:xfrm>
          <a:prstGeom prst="rect">
            <a:avLst/>
          </a:prstGeom>
          <a:noFill/>
          <a:effectLst>
            <a:outerShdw blurRad="50800" dist="38100" dir="2700000" algn="tl" rotWithShape="0">
              <a:prstClr val="black">
                <a:alpha val="40000"/>
              </a:prstClr>
            </a:outerShdw>
          </a:effectLst>
        </p:spPr>
      </p:pic>
      <p:pic>
        <p:nvPicPr>
          <p:cNvPr id="493570" name="Picture 2" descr="D:\Aeshen\TechNet 2006\12-December\Msft-longhorn-papers\TDM Deck\Windows Illustration Icons\Computer.png"/>
          <p:cNvPicPr>
            <a:picLocks noChangeAspect="1" noChangeArrowheads="1"/>
          </p:cNvPicPr>
          <p:nvPr/>
        </p:nvPicPr>
        <p:blipFill>
          <a:blip r:embed="rId6"/>
          <a:srcRect/>
          <a:stretch>
            <a:fillRect/>
          </a:stretch>
        </p:blipFill>
        <p:spPr bwMode="ltGray">
          <a:xfrm>
            <a:off x="3213221" y="578052"/>
            <a:ext cx="1279622" cy="1279622"/>
          </a:xfrm>
          <a:prstGeom prst="rect">
            <a:avLst/>
          </a:prstGeom>
          <a:noFill/>
          <a:effectLst>
            <a:outerShdw blurRad="50800" dist="38100" dir="2700000" algn="tl" rotWithShape="0">
              <a:prstClr val="black">
                <a:alpha val="40000"/>
              </a:prstClr>
            </a:outerShdw>
          </a:effectLst>
        </p:spPr>
      </p:pic>
      <p:cxnSp>
        <p:nvCxnSpPr>
          <p:cNvPr id="33" name="Shape 32"/>
          <p:cNvCxnSpPr>
            <a:stCxn id="38" idx="0"/>
            <a:endCxn id="40" idx="2"/>
          </p:cNvCxnSpPr>
          <p:nvPr/>
        </p:nvCxnSpPr>
        <p:spPr bwMode="ltGray">
          <a:xfrm rot="5400000" flipH="1" flipV="1">
            <a:off x="2830773" y="515898"/>
            <a:ext cx="308007" cy="3087819"/>
          </a:xfrm>
          <a:prstGeom prst="bentConnector3">
            <a:avLst>
              <a:gd name="adj1" fmla="val 50000"/>
            </a:avLst>
          </a:prstGeom>
          <a:gradFill rotWithShape="0">
            <a:gsLst>
              <a:gs pos="0">
                <a:schemeClr val="accent2">
                  <a:gamma/>
                  <a:shade val="57255"/>
                  <a:invGamma/>
                </a:schemeClr>
              </a:gs>
              <a:gs pos="100000">
                <a:schemeClr val="accent2"/>
              </a:gs>
            </a:gsLst>
            <a:lin ang="2700000" scaled="1"/>
          </a:gradFill>
          <a:ln w="508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44" name="Shape 43"/>
          <p:cNvCxnSpPr>
            <a:stCxn id="29" idx="0"/>
            <a:endCxn id="40" idx="2"/>
          </p:cNvCxnSpPr>
          <p:nvPr/>
        </p:nvCxnSpPr>
        <p:spPr bwMode="ltGray">
          <a:xfrm rot="16200000" flipV="1">
            <a:off x="6067784" y="366706"/>
            <a:ext cx="307045" cy="3385239"/>
          </a:xfrm>
          <a:prstGeom prst="bentConnector3">
            <a:avLst>
              <a:gd name="adj1" fmla="val 50000"/>
            </a:avLst>
          </a:prstGeom>
          <a:gradFill rotWithShape="0">
            <a:gsLst>
              <a:gs pos="0">
                <a:schemeClr val="accent2">
                  <a:gamma/>
                  <a:shade val="57255"/>
                  <a:invGamma/>
                </a:schemeClr>
              </a:gs>
              <a:gs pos="100000">
                <a:schemeClr val="accent2"/>
              </a:gs>
            </a:gsLst>
            <a:lin ang="2700000" scaled="1"/>
          </a:gradFill>
          <a:ln w="508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grpSp>
        <p:nvGrpSpPr>
          <p:cNvPr id="2" name="Group 26"/>
          <p:cNvGrpSpPr/>
          <p:nvPr/>
        </p:nvGrpSpPr>
        <p:grpSpPr bwMode="ltGray">
          <a:xfrm>
            <a:off x="770021" y="2213810"/>
            <a:ext cx="1483069" cy="1740723"/>
            <a:chOff x="1066052" y="1994125"/>
            <a:chExt cx="1187038" cy="1469520"/>
          </a:xfrm>
        </p:grpSpPr>
        <p:pic>
          <p:nvPicPr>
            <p:cNvPr id="38" name="Picture 4" descr="C:\Users\Administrator\Desktop\Specs to Update\PNGs\Server.png"/>
            <p:cNvPicPr>
              <a:picLocks noChangeAspect="1" noChangeArrowheads="1"/>
            </p:cNvPicPr>
            <p:nvPr/>
          </p:nvPicPr>
          <p:blipFill>
            <a:blip r:embed="rId7"/>
            <a:srcRect/>
            <a:stretch>
              <a:fillRect/>
            </a:stretch>
          </p:blipFill>
          <p:spPr bwMode="ltGray">
            <a:xfrm>
              <a:off x="1066052" y="1994125"/>
              <a:ext cx="1073880" cy="1469520"/>
            </a:xfrm>
            <a:prstGeom prst="rect">
              <a:avLst/>
            </a:prstGeom>
            <a:noFill/>
            <a:effectLst>
              <a:outerShdw blurRad="50800" dist="38100" dir="2700000" algn="tl" rotWithShape="0">
                <a:prstClr val="black">
                  <a:alpha val="40000"/>
                </a:prstClr>
              </a:outerShdw>
            </a:effectLst>
          </p:spPr>
        </p:pic>
        <p:sp>
          <p:nvSpPr>
            <p:cNvPr id="41" name="TextBox 40"/>
            <p:cNvSpPr txBox="1"/>
            <p:nvPr/>
          </p:nvSpPr>
          <p:spPr bwMode="ltGray">
            <a:xfrm rot="363490">
              <a:off x="1172153" y="2047263"/>
              <a:ext cx="1080937" cy="646331"/>
            </a:xfrm>
            <a:prstGeom prst="rect">
              <a:avLst/>
            </a:prstGeom>
            <a:noFill/>
          </p:spPr>
          <p:txBody>
            <a:bodyPr wrap="square" rtlCol="0">
              <a:spAutoFit/>
              <a:scene3d>
                <a:camera prst="perspectiveContrastingRightFacing"/>
                <a:lightRig rig="threePt" dir="t"/>
              </a:scene3d>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chemeClr val="bg2"/>
                  </a:solidFill>
                  <a:effectLst/>
                  <a:uLnTx/>
                  <a:uFillTx/>
                </a:rPr>
                <a:t>Node</a:t>
              </a:r>
              <a:br>
                <a:rPr kumimoji="0" lang="en-US" b="1" i="0" u="none" strike="noStrike" kern="0" cap="none" spc="0" normalizeH="0" baseline="0" noProof="0" dirty="0" smtClean="0">
                  <a:ln>
                    <a:noFill/>
                  </a:ln>
                  <a:solidFill>
                    <a:schemeClr val="bg2"/>
                  </a:solidFill>
                  <a:effectLst/>
                  <a:uLnTx/>
                  <a:uFillTx/>
                </a:rPr>
              </a:br>
              <a:r>
                <a:rPr kumimoji="0" lang="en-US" b="1" i="0" u="none" strike="noStrike" kern="0" cap="none" spc="0" normalizeH="0" baseline="0" noProof="0" dirty="0" smtClean="0">
                  <a:ln>
                    <a:noFill/>
                  </a:ln>
                  <a:solidFill>
                    <a:schemeClr val="bg2"/>
                  </a:solidFill>
                  <a:effectLst/>
                  <a:uLnTx/>
                  <a:uFillTx/>
                </a:rPr>
                <a:t>A</a:t>
              </a:r>
              <a:endParaRPr kumimoji="0" lang="en-US" b="1" i="0" u="none" strike="noStrike" kern="0" cap="none" spc="0" normalizeH="0" baseline="0" noProof="0" dirty="0">
                <a:ln>
                  <a:noFill/>
                </a:ln>
                <a:solidFill>
                  <a:schemeClr val="bg2"/>
                </a:solidFill>
                <a:effectLst/>
                <a:uLnTx/>
                <a:uFillTx/>
              </a:endParaRPr>
            </a:p>
          </p:txBody>
        </p:sp>
      </p:grpSp>
      <p:sp>
        <p:nvSpPr>
          <p:cNvPr id="71" name="AutoShape 25"/>
          <p:cNvSpPr>
            <a:spLocks noChangeArrowheads="1"/>
          </p:cNvSpPr>
          <p:nvPr/>
        </p:nvSpPr>
        <p:spPr bwMode="auto">
          <a:xfrm>
            <a:off x="603504" y="2878974"/>
            <a:ext cx="1481328" cy="474662"/>
          </a:xfrm>
          <a:prstGeom prst="roundRect">
            <a:avLst>
              <a:gd name="adj" fmla="val 12495"/>
            </a:avLst>
          </a:prstGeom>
          <a:gradFill flip="none" rotWithShape="1">
            <a:gsLst>
              <a:gs pos="0">
                <a:srgbClr val="00B050">
                  <a:alpha val="60000"/>
                </a:srgbClr>
              </a:gs>
              <a:gs pos="100000">
                <a:srgbClr val="66FF33">
                  <a:alpha val="60000"/>
                </a:srgbClr>
              </a:gs>
            </a:gsLst>
            <a:lin ang="2700000" scaled="1"/>
            <a:tileRect/>
          </a:gradFill>
          <a:ln w="12700">
            <a:noFill/>
            <a:round/>
            <a:headEnd/>
            <a:tailEnd/>
          </a:ln>
          <a:effectLst/>
          <a:scene3d>
            <a:camera prst="orthographicFront"/>
            <a:lightRig rig="threePt" dir="t"/>
          </a:scene3d>
          <a:sp3d>
            <a:bevelT/>
          </a:sp3d>
        </p:spPr>
        <p:txBody>
          <a:bodyPr lIns="0" tIns="46038" rIns="0" bIns="46038" anchor="ctr" anchorCtr="1"/>
          <a:lstStyle/>
          <a:p>
            <a:pPr algn="ctr"/>
            <a:r>
              <a:rPr lang="en-US" sz="2000" b="1" dirty="0">
                <a:latin typeface="Arial Narrow" pitchFamily="34" charset="0"/>
              </a:rPr>
              <a:t>Active</a:t>
            </a:r>
            <a:r>
              <a:rPr lang="en-US" sz="2000" b="1" dirty="0">
                <a:effectLst>
                  <a:outerShdw blurRad="38100" dist="38100" dir="2700000" algn="tl">
                    <a:srgbClr val="000000"/>
                  </a:outerShdw>
                </a:effectLst>
                <a:latin typeface="Arial Narrow" pitchFamily="34" charset="0"/>
              </a:rPr>
              <a:t> </a:t>
            </a:r>
            <a:r>
              <a:rPr lang="en-US" sz="2000" b="1" dirty="0">
                <a:latin typeface="Arial Narrow" pitchFamily="34" charset="0"/>
              </a:rPr>
              <a:t>Node</a:t>
            </a:r>
          </a:p>
        </p:txBody>
      </p:sp>
      <p:grpSp>
        <p:nvGrpSpPr>
          <p:cNvPr id="3" name="Group 27"/>
          <p:cNvGrpSpPr/>
          <p:nvPr/>
        </p:nvGrpSpPr>
        <p:grpSpPr bwMode="ltGray">
          <a:xfrm>
            <a:off x="7243867" y="2212848"/>
            <a:ext cx="1481328" cy="1737360"/>
            <a:chOff x="1066052" y="1994125"/>
            <a:chExt cx="1187038" cy="1469520"/>
          </a:xfrm>
        </p:grpSpPr>
        <p:pic>
          <p:nvPicPr>
            <p:cNvPr id="29" name="Picture 4" descr="C:\Users\Administrator\Desktop\Specs to Update\PNGs\Server.png"/>
            <p:cNvPicPr>
              <a:picLocks noChangeAspect="1" noChangeArrowheads="1"/>
            </p:cNvPicPr>
            <p:nvPr/>
          </p:nvPicPr>
          <p:blipFill>
            <a:blip r:embed="rId7"/>
            <a:srcRect/>
            <a:stretch>
              <a:fillRect/>
            </a:stretch>
          </p:blipFill>
          <p:spPr bwMode="ltGray">
            <a:xfrm>
              <a:off x="1066052" y="1994125"/>
              <a:ext cx="1073880" cy="1469520"/>
            </a:xfrm>
            <a:prstGeom prst="rect">
              <a:avLst/>
            </a:prstGeom>
            <a:noFill/>
            <a:effectLst>
              <a:outerShdw blurRad="50800" dist="38100" dir="2700000" algn="tl" rotWithShape="0">
                <a:prstClr val="black">
                  <a:alpha val="40000"/>
                </a:prstClr>
              </a:outerShdw>
            </a:effectLst>
          </p:spPr>
        </p:pic>
        <p:sp>
          <p:nvSpPr>
            <p:cNvPr id="30" name="TextBox 29"/>
            <p:cNvSpPr txBox="1"/>
            <p:nvPr/>
          </p:nvSpPr>
          <p:spPr bwMode="ltGray">
            <a:xfrm rot="363490">
              <a:off x="1172153" y="2047263"/>
              <a:ext cx="1080937" cy="646331"/>
            </a:xfrm>
            <a:prstGeom prst="rect">
              <a:avLst/>
            </a:prstGeom>
            <a:noFill/>
          </p:spPr>
          <p:txBody>
            <a:bodyPr wrap="square" rtlCol="0">
              <a:spAutoFit/>
              <a:scene3d>
                <a:camera prst="perspectiveContrastingRightFacing"/>
                <a:lightRig rig="threePt" dir="t"/>
              </a:scene3d>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chemeClr val="bg2"/>
                  </a:solidFill>
                  <a:effectLst/>
                  <a:uLnTx/>
                  <a:uFillTx/>
                </a:rPr>
                <a:t>Node</a:t>
              </a:r>
              <a:br>
                <a:rPr kumimoji="0" lang="en-US" b="1" i="0" u="none" strike="noStrike" kern="0" cap="none" spc="0" normalizeH="0" baseline="0" noProof="0" dirty="0" smtClean="0">
                  <a:ln>
                    <a:noFill/>
                  </a:ln>
                  <a:solidFill>
                    <a:schemeClr val="bg2"/>
                  </a:solidFill>
                  <a:effectLst/>
                  <a:uLnTx/>
                  <a:uFillTx/>
                </a:rPr>
              </a:br>
              <a:r>
                <a:rPr kumimoji="0" lang="en-US" b="1" i="0" u="none" strike="noStrike" kern="0" cap="none" spc="0" normalizeH="0" baseline="0" noProof="0" dirty="0" smtClean="0">
                  <a:ln>
                    <a:noFill/>
                  </a:ln>
                  <a:solidFill>
                    <a:schemeClr val="bg2"/>
                  </a:solidFill>
                  <a:effectLst/>
                  <a:uLnTx/>
                  <a:uFillTx/>
                </a:rPr>
                <a:t>B</a:t>
              </a:r>
              <a:endParaRPr kumimoji="0" lang="en-US" b="1" i="0" u="none" strike="noStrike" kern="0" cap="none" spc="0" normalizeH="0" baseline="0" noProof="0" dirty="0">
                <a:ln>
                  <a:noFill/>
                </a:ln>
                <a:solidFill>
                  <a:schemeClr val="bg2"/>
                </a:solidFill>
                <a:effectLst/>
                <a:uLnTx/>
                <a:uFillTx/>
              </a:endParaRPr>
            </a:p>
          </p:txBody>
        </p:sp>
      </p:grpSp>
      <p:sp>
        <p:nvSpPr>
          <p:cNvPr id="93" name="AutoShape 47"/>
          <p:cNvSpPr>
            <a:spLocks noChangeArrowheads="1"/>
          </p:cNvSpPr>
          <p:nvPr/>
        </p:nvSpPr>
        <p:spPr bwMode="auto">
          <a:xfrm>
            <a:off x="7077456" y="2880360"/>
            <a:ext cx="1478598" cy="474662"/>
          </a:xfrm>
          <a:prstGeom prst="roundRect">
            <a:avLst>
              <a:gd name="adj" fmla="val 12495"/>
            </a:avLst>
          </a:prstGeom>
          <a:gradFill flip="none" rotWithShape="1">
            <a:gsLst>
              <a:gs pos="0">
                <a:srgbClr val="00B050">
                  <a:alpha val="60000"/>
                </a:srgbClr>
              </a:gs>
              <a:gs pos="100000">
                <a:srgbClr val="66FF33">
                  <a:alpha val="60000"/>
                </a:srgbClr>
              </a:gs>
            </a:gsLst>
            <a:lin ang="2700000" scaled="1"/>
            <a:tileRect/>
          </a:gradFill>
          <a:ln w="12700">
            <a:noFill/>
            <a:round/>
            <a:headEnd/>
            <a:tailEnd/>
          </a:ln>
          <a:effectLst/>
          <a:scene3d>
            <a:camera prst="orthographicFront"/>
            <a:lightRig rig="threePt" dir="t"/>
          </a:scene3d>
          <a:sp3d>
            <a:bevelT/>
          </a:sp3d>
        </p:spPr>
        <p:txBody>
          <a:bodyPr lIns="0" tIns="46038" rIns="0" bIns="46038" anchor="ctr" anchorCtr="1"/>
          <a:lstStyle/>
          <a:p>
            <a:r>
              <a:rPr lang="en-US" sz="2000" b="1" dirty="0" smtClean="0">
                <a:latin typeface="Arial Narrow" pitchFamily="34" charset="0"/>
              </a:rPr>
              <a:t>Passive</a:t>
            </a:r>
            <a:r>
              <a:rPr lang="en-US" sz="2000" b="1" dirty="0" smtClean="0">
                <a:effectLst>
                  <a:outerShdw blurRad="38100" dist="38100" dir="2700000" algn="tl">
                    <a:srgbClr val="000000"/>
                  </a:outerShdw>
                </a:effectLst>
                <a:latin typeface="Arial Narrow" pitchFamily="34" charset="0"/>
              </a:rPr>
              <a:t> </a:t>
            </a:r>
            <a:r>
              <a:rPr lang="en-US" sz="2000" b="1" dirty="0" smtClean="0">
                <a:latin typeface="Arial Narrow" pitchFamily="34" charset="0"/>
              </a:rPr>
              <a:t>Node</a:t>
            </a:r>
            <a:endParaRPr lang="en-US" sz="2000" b="1" dirty="0">
              <a:latin typeface="Arial Narrow" pitchFamily="34" charset="0"/>
            </a:endParaRPr>
          </a:p>
        </p:txBody>
      </p:sp>
      <p:grpSp>
        <p:nvGrpSpPr>
          <p:cNvPr id="4" name="Group 42"/>
          <p:cNvGrpSpPr/>
          <p:nvPr/>
        </p:nvGrpSpPr>
        <p:grpSpPr>
          <a:xfrm>
            <a:off x="3557270" y="3792355"/>
            <a:ext cx="1968500" cy="760394"/>
            <a:chOff x="3557270" y="3792355"/>
            <a:chExt cx="1968500" cy="760394"/>
          </a:xfrm>
        </p:grpSpPr>
        <p:sp>
          <p:nvSpPr>
            <p:cNvPr id="74" name="Rectangle 28"/>
            <p:cNvSpPr>
              <a:spLocks noChangeArrowheads="1"/>
            </p:cNvSpPr>
            <p:nvPr/>
          </p:nvSpPr>
          <p:spPr bwMode="auto">
            <a:xfrm>
              <a:off x="3557270" y="3792355"/>
              <a:ext cx="1968500" cy="760394"/>
            </a:xfrm>
            <a:prstGeom prst="rect">
              <a:avLst/>
            </a:prstGeom>
            <a:gradFill flip="none" rotWithShape="1">
              <a:gsLst>
                <a:gs pos="0">
                  <a:schemeClr val="bg2">
                    <a:alpha val="20000"/>
                  </a:schemeClr>
                </a:gs>
                <a:gs pos="100000">
                  <a:schemeClr val="bg2">
                    <a:alpha val="20000"/>
                  </a:schemeClr>
                </a:gs>
              </a:gsLst>
              <a:lin ang="2700000" scaled="1"/>
              <a:tileRect/>
            </a:gradFill>
            <a:ln w="12700">
              <a:solidFill>
                <a:schemeClr val="bg2"/>
              </a:solidFill>
              <a:miter lim="800000"/>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pic>
          <p:nvPicPr>
            <p:cNvPr id="216067" name="Picture 3" descr="D:\Aeshen\TechNet 2006\12-December\Msft-longhorn-papers\TDM Deck\Windows Illustration Icons\New\cylinder_data_aqua.png"/>
            <p:cNvPicPr>
              <a:picLocks noChangeAspect="1" noChangeArrowheads="1"/>
            </p:cNvPicPr>
            <p:nvPr/>
          </p:nvPicPr>
          <p:blipFill>
            <a:blip r:embed="rId8" cstate="print"/>
            <a:srcRect/>
            <a:stretch>
              <a:fillRect/>
            </a:stretch>
          </p:blipFill>
          <p:spPr bwMode="auto">
            <a:xfrm>
              <a:off x="3643423" y="3857626"/>
              <a:ext cx="513908" cy="626325"/>
            </a:xfrm>
            <a:prstGeom prst="rect">
              <a:avLst/>
            </a:prstGeom>
            <a:noFill/>
            <a:effectLst>
              <a:outerShdw blurRad="50800" dist="38100" dir="2700000" algn="tl" rotWithShape="0">
                <a:prstClr val="black">
                  <a:alpha val="40000"/>
                </a:prstClr>
              </a:outerShdw>
            </a:effectLst>
          </p:spPr>
        </p:pic>
        <p:pic>
          <p:nvPicPr>
            <p:cNvPr id="35" name="Picture 3" descr="D:\Aeshen\TechNet 2006\12-December\Msft-longhorn-papers\TDM Deck\Windows Illustration Icons\New\cylinder_data_aqua.png"/>
            <p:cNvPicPr>
              <a:picLocks noChangeAspect="1" noChangeArrowheads="1"/>
            </p:cNvPicPr>
            <p:nvPr/>
          </p:nvPicPr>
          <p:blipFill>
            <a:blip r:embed="rId8" cstate="print"/>
            <a:srcRect/>
            <a:stretch>
              <a:fillRect/>
            </a:stretch>
          </p:blipFill>
          <p:spPr bwMode="auto">
            <a:xfrm>
              <a:off x="4274287" y="3861170"/>
              <a:ext cx="513908" cy="626325"/>
            </a:xfrm>
            <a:prstGeom prst="rect">
              <a:avLst/>
            </a:prstGeom>
            <a:noFill/>
            <a:effectLst>
              <a:outerShdw blurRad="50800" dist="38100" dir="2700000" algn="tl" rotWithShape="0">
                <a:prstClr val="black">
                  <a:alpha val="40000"/>
                </a:prstClr>
              </a:outerShdw>
            </a:effectLst>
          </p:spPr>
        </p:pic>
        <p:pic>
          <p:nvPicPr>
            <p:cNvPr id="42" name="Picture 3" descr="D:\Aeshen\TechNet 2006\12-December\Msft-longhorn-papers\TDM Deck\Windows Illustration Icons\New\cylinder_data_aqua.png"/>
            <p:cNvPicPr>
              <a:picLocks noChangeAspect="1" noChangeArrowheads="1"/>
            </p:cNvPicPr>
            <p:nvPr/>
          </p:nvPicPr>
          <p:blipFill>
            <a:blip r:embed="rId8" cstate="print"/>
            <a:srcRect/>
            <a:stretch>
              <a:fillRect/>
            </a:stretch>
          </p:blipFill>
          <p:spPr bwMode="auto">
            <a:xfrm>
              <a:off x="4905153" y="3858768"/>
              <a:ext cx="513908" cy="626325"/>
            </a:xfrm>
            <a:prstGeom prst="rect">
              <a:avLst/>
            </a:prstGeom>
            <a:noFill/>
            <a:effectLst>
              <a:outerShdw blurRad="50800" dist="38100" dir="2700000" algn="tl" rotWithShape="0">
                <a:prstClr val="black">
                  <a:alpha val="40000"/>
                </a:prstClr>
              </a:outerShdw>
            </a:effectLst>
          </p:spPr>
        </p:pic>
      </p:grpSp>
    </p:spTree>
    <p:custDataLst>
      <p:tags r:id="rId1"/>
    </p:custDataLst>
  </p:cSld>
  <p:clrMapOvr>
    <a:masterClrMapping/>
  </p:clrMapOvr>
  <p:transition advTm="599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493570"/>
                                        </p:tgtEl>
                                        <p:attrNameLst>
                                          <p:attrName>style.visibility</p:attrName>
                                        </p:attrNameLst>
                                      </p:cBhvr>
                                      <p:to>
                                        <p:strVal val="visible"/>
                                      </p:to>
                                    </p:set>
                                    <p:animEffect transition="in" filter="fade">
                                      <p:cBhvr>
                                        <p:cTn id="10" dur="1000"/>
                                        <p:tgtEl>
                                          <p:spTgt spid="493570"/>
                                        </p:tgtEl>
                                      </p:cBhvr>
                                    </p:animEffect>
                                  </p:childTnLst>
                                </p:cTn>
                              </p:par>
                              <p:par>
                                <p:cTn id="11" presetID="10" presetClass="entr" presetSubtype="0" fill="hold" nodeType="withEffect">
                                  <p:stCondLst>
                                    <p:cond delay="0"/>
                                  </p:stCondLst>
                                  <p:childTnLst>
                                    <p:set>
                                      <p:cBhvr>
                                        <p:cTn id="12" dur="1" fill="hold">
                                          <p:stCondLst>
                                            <p:cond delay="0"/>
                                          </p:stCondLst>
                                        </p:cTn>
                                        <p:tgtEl>
                                          <p:spTgt spid="493569"/>
                                        </p:tgtEl>
                                        <p:attrNameLst>
                                          <p:attrName>style.visibility</p:attrName>
                                        </p:attrNameLst>
                                      </p:cBhvr>
                                      <p:to>
                                        <p:strVal val="visible"/>
                                      </p:to>
                                    </p:set>
                                    <p:animEffect transition="in" filter="fade">
                                      <p:cBhvr>
                                        <p:cTn id="13" dur="1000"/>
                                        <p:tgtEl>
                                          <p:spTgt spid="493569"/>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1000"/>
                                        <p:tgtEl>
                                          <p:spTgt spid="44"/>
                                        </p:tgtEl>
                                      </p:cBhvr>
                                    </p:animEffect>
                                  </p:childTnLst>
                                </p:cTn>
                              </p:par>
                              <p:par>
                                <p:cTn id="18" presetID="22" presetClass="entr" presetSubtype="2"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right)">
                                      <p:cBhvr>
                                        <p:cTn id="20" dur="1000"/>
                                        <p:tgtEl>
                                          <p:spTgt spid="33"/>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childTnLst>
                                </p:cTn>
                              </p:par>
                              <p:par>
                                <p:cTn id="25" presetID="10"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childTnLst>
                                </p:cTn>
                              </p:par>
                            </p:childTnLst>
                          </p:cTn>
                        </p:par>
                        <p:par>
                          <p:cTn id="28" fill="hold">
                            <p:stCondLst>
                              <p:cond delay="4000"/>
                            </p:stCondLst>
                            <p:childTnLst>
                              <p:par>
                                <p:cTn id="29" presetID="53" presetClass="entr" presetSubtype="0" fill="hold" grpId="0" nodeType="afterEffect">
                                  <p:stCondLst>
                                    <p:cond delay="0"/>
                                  </p:stCondLst>
                                  <p:childTnLst>
                                    <p:set>
                                      <p:cBhvr>
                                        <p:cTn id="30" dur="1" fill="hold">
                                          <p:stCondLst>
                                            <p:cond delay="0"/>
                                          </p:stCondLst>
                                        </p:cTn>
                                        <p:tgtEl>
                                          <p:spTgt spid="71"/>
                                        </p:tgtEl>
                                        <p:attrNameLst>
                                          <p:attrName>style.visibility</p:attrName>
                                        </p:attrNameLst>
                                      </p:cBhvr>
                                      <p:to>
                                        <p:strVal val="visible"/>
                                      </p:to>
                                    </p:set>
                                    <p:anim calcmode="lin" valueType="num">
                                      <p:cBhvr>
                                        <p:cTn id="31" dur="1000" fill="hold"/>
                                        <p:tgtEl>
                                          <p:spTgt spid="71"/>
                                        </p:tgtEl>
                                        <p:attrNameLst>
                                          <p:attrName>ppt_w</p:attrName>
                                        </p:attrNameLst>
                                      </p:cBhvr>
                                      <p:tavLst>
                                        <p:tav tm="0">
                                          <p:val>
                                            <p:fltVal val="0"/>
                                          </p:val>
                                        </p:tav>
                                        <p:tav tm="100000">
                                          <p:val>
                                            <p:strVal val="#ppt_w"/>
                                          </p:val>
                                        </p:tav>
                                      </p:tavLst>
                                    </p:anim>
                                    <p:anim calcmode="lin" valueType="num">
                                      <p:cBhvr>
                                        <p:cTn id="32" dur="1000" fill="hold"/>
                                        <p:tgtEl>
                                          <p:spTgt spid="71"/>
                                        </p:tgtEl>
                                        <p:attrNameLst>
                                          <p:attrName>ppt_h</p:attrName>
                                        </p:attrNameLst>
                                      </p:cBhvr>
                                      <p:tavLst>
                                        <p:tav tm="0">
                                          <p:val>
                                            <p:fltVal val="0"/>
                                          </p:val>
                                        </p:tav>
                                        <p:tav tm="100000">
                                          <p:val>
                                            <p:strVal val="#ppt_h"/>
                                          </p:val>
                                        </p:tav>
                                      </p:tavLst>
                                    </p:anim>
                                    <p:animEffect transition="in" filter="fade">
                                      <p:cBhvr>
                                        <p:cTn id="33" dur="1000"/>
                                        <p:tgtEl>
                                          <p:spTgt spid="71"/>
                                        </p:tgtEl>
                                      </p:cBhvr>
                                    </p:animEffect>
                                  </p:childTnLst>
                                </p:cTn>
                              </p:par>
                            </p:childTnLst>
                          </p:cTn>
                        </p:par>
                        <p:par>
                          <p:cTn id="34" fill="hold">
                            <p:stCondLst>
                              <p:cond delay="5000"/>
                            </p:stCondLst>
                            <p:childTnLst>
                              <p:par>
                                <p:cTn id="35" presetID="53" presetClass="entr" presetSubtype="0" fill="hold" grpId="0" nodeType="afterEffect">
                                  <p:stCondLst>
                                    <p:cond delay="0"/>
                                  </p:stCondLst>
                                  <p:childTnLst>
                                    <p:set>
                                      <p:cBhvr>
                                        <p:cTn id="36" dur="1" fill="hold">
                                          <p:stCondLst>
                                            <p:cond delay="0"/>
                                          </p:stCondLst>
                                        </p:cTn>
                                        <p:tgtEl>
                                          <p:spTgt spid="93"/>
                                        </p:tgtEl>
                                        <p:attrNameLst>
                                          <p:attrName>style.visibility</p:attrName>
                                        </p:attrNameLst>
                                      </p:cBhvr>
                                      <p:to>
                                        <p:strVal val="visible"/>
                                      </p:to>
                                    </p:set>
                                    <p:anim calcmode="lin" valueType="num">
                                      <p:cBhvr>
                                        <p:cTn id="37" dur="1000" fill="hold"/>
                                        <p:tgtEl>
                                          <p:spTgt spid="93"/>
                                        </p:tgtEl>
                                        <p:attrNameLst>
                                          <p:attrName>ppt_w</p:attrName>
                                        </p:attrNameLst>
                                      </p:cBhvr>
                                      <p:tavLst>
                                        <p:tav tm="0">
                                          <p:val>
                                            <p:fltVal val="0"/>
                                          </p:val>
                                        </p:tav>
                                        <p:tav tm="100000">
                                          <p:val>
                                            <p:strVal val="#ppt_w"/>
                                          </p:val>
                                        </p:tav>
                                      </p:tavLst>
                                    </p:anim>
                                    <p:anim calcmode="lin" valueType="num">
                                      <p:cBhvr>
                                        <p:cTn id="38" dur="1000" fill="hold"/>
                                        <p:tgtEl>
                                          <p:spTgt spid="93"/>
                                        </p:tgtEl>
                                        <p:attrNameLst>
                                          <p:attrName>ppt_h</p:attrName>
                                        </p:attrNameLst>
                                      </p:cBhvr>
                                      <p:tavLst>
                                        <p:tav tm="0">
                                          <p:val>
                                            <p:fltVal val="0"/>
                                          </p:val>
                                        </p:tav>
                                        <p:tav tm="100000">
                                          <p:val>
                                            <p:strVal val="#ppt_h"/>
                                          </p:val>
                                        </p:tav>
                                      </p:tavLst>
                                    </p:anim>
                                    <p:animEffect transition="in" filter="fade">
                                      <p:cBhvr>
                                        <p:cTn id="39" dur="1000"/>
                                        <p:tgtEl>
                                          <p:spTgt spid="93"/>
                                        </p:tgtEl>
                                      </p:cBhvr>
                                    </p:animEffect>
                                  </p:childTnLst>
                                </p:cTn>
                              </p:par>
                            </p:childTnLst>
                          </p:cTn>
                        </p:par>
                        <p:par>
                          <p:cTn id="40" fill="hold">
                            <p:stCondLst>
                              <p:cond delay="6000"/>
                            </p:stCondLst>
                            <p:childTnLst>
                              <p:par>
                                <p:cTn id="41" presetID="10" presetClass="entr" presetSubtype="0"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wipe(up)">
                                      <p:cBhvr>
                                        <p:cTn id="46" dur="1000"/>
                                        <p:tgtEl>
                                          <p:spTgt spid="54"/>
                                        </p:tgtEl>
                                      </p:cBhvr>
                                    </p:animEffect>
                                  </p:childTnLst>
                                </p:cTn>
                              </p:par>
                            </p:childTnLst>
                          </p:cTn>
                        </p:par>
                        <p:par>
                          <p:cTn id="47" fill="hold">
                            <p:stCondLst>
                              <p:cond delay="7000"/>
                            </p:stCondLst>
                            <p:childTnLst>
                              <p:par>
                                <p:cTn id="48" presetID="22" presetClass="entr" presetSubtype="8" fill="hold" nodeType="afterEffect">
                                  <p:stCondLst>
                                    <p:cond delay="0"/>
                                  </p:stCondLst>
                                  <p:childTnLst>
                                    <p:set>
                                      <p:cBhvr>
                                        <p:cTn id="49" dur="1" fill="hold">
                                          <p:stCondLst>
                                            <p:cond delay="0"/>
                                          </p:stCondLst>
                                        </p:cTn>
                                        <p:tgtEl>
                                          <p:spTgt spid="98"/>
                                        </p:tgtEl>
                                        <p:attrNameLst>
                                          <p:attrName>style.visibility</p:attrName>
                                        </p:attrNameLst>
                                      </p:cBhvr>
                                      <p:to>
                                        <p:strVal val="visible"/>
                                      </p:to>
                                    </p:set>
                                    <p:animEffect transition="in" filter="wipe(left)">
                                      <p:cBhvr>
                                        <p:cTn id="50" dur="1000"/>
                                        <p:tgtEl>
                                          <p:spTgt spid="98"/>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wipe(right)">
                                      <p:cBhvr>
                                        <p:cTn id="53" dur="1000"/>
                                        <p:tgtEl>
                                          <p:spTgt spid="62"/>
                                        </p:tgtEl>
                                      </p:cBhvr>
                                    </p:animEffect>
                                  </p:childTnLst>
                                </p:cTn>
                              </p:par>
                            </p:childTnLst>
                          </p:cTn>
                        </p:par>
                        <p:par>
                          <p:cTn id="54" fill="hold">
                            <p:stCondLst>
                              <p:cond delay="8000"/>
                            </p:stCondLst>
                            <p:childTnLst>
                              <p:par>
                                <p:cTn id="55" presetID="22" presetClass="entr" presetSubtype="8" fill="hold" grpId="0" nodeType="after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wipe(left)">
                                      <p:cBhvr>
                                        <p:cTn id="57" dur="500"/>
                                        <p:tgtEl>
                                          <p:spTgt spid="67"/>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wipe(right)">
                                      <p:cBhvr>
                                        <p:cTn id="60" dur="500"/>
                                        <p:tgtEl>
                                          <p:spTgt spid="68"/>
                                        </p:tgtEl>
                                      </p:cBhvr>
                                    </p:animEffect>
                                  </p:childTnLst>
                                </p:cTn>
                              </p:par>
                            </p:childTnLst>
                          </p:cTn>
                        </p:par>
                        <p:par>
                          <p:cTn id="61" fill="hold">
                            <p:stCondLst>
                              <p:cond delay="8500"/>
                            </p:stCondLst>
                            <p:childTnLst>
                              <p:par>
                                <p:cTn id="62" presetID="10" presetClass="entr" presetSubtype="0" fill="hold" grpId="0" nodeType="after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fade">
                                      <p:cBhvr>
                                        <p:cTn id="64" dur="1000"/>
                                        <p:tgtEl>
                                          <p:spTgt spid="64"/>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left)">
                                      <p:cBhvr>
                                        <p:cTn id="67" dur="1000"/>
                                        <p:tgtEl>
                                          <p:spTgt spid="51"/>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1" fill="hold" grpId="0" nodeType="clickEffect">
                                  <p:stCondLst>
                                    <p:cond delay="0"/>
                                  </p:stCondLst>
                                  <p:childTnLst>
                                    <p:set>
                                      <p:cBhvr>
                                        <p:cTn id="71" dur="1" fill="hold">
                                          <p:stCondLst>
                                            <p:cond delay="0"/>
                                          </p:stCondLst>
                                        </p:cTn>
                                        <p:tgtEl>
                                          <p:spTgt spid="104"/>
                                        </p:tgtEl>
                                        <p:attrNameLst>
                                          <p:attrName>style.visibility</p:attrName>
                                        </p:attrNameLst>
                                      </p:cBhvr>
                                      <p:to>
                                        <p:strVal val="visible"/>
                                      </p:to>
                                    </p:set>
                                    <p:animEffect transition="in" filter="slide(fromTop)">
                                      <p:cBhvr>
                                        <p:cTn id="72" dur="1000"/>
                                        <p:tgtEl>
                                          <p:spTgt spid="104"/>
                                        </p:tgtEl>
                                      </p:cBhvr>
                                    </p:animEffect>
                                  </p:childTnLst>
                                </p:cTn>
                              </p:par>
                            </p:childTnLst>
                          </p:cTn>
                        </p:par>
                        <p:par>
                          <p:cTn id="73" fill="hold">
                            <p:stCondLst>
                              <p:cond delay="1000"/>
                            </p:stCondLst>
                            <p:childTnLst>
                              <p:par>
                                <p:cTn id="74" presetID="22" presetClass="entr" presetSubtype="8" fill="hold" nodeType="afterEffect">
                                  <p:stCondLst>
                                    <p:cond delay="0"/>
                                  </p:stCondLst>
                                  <p:childTnLst>
                                    <p:set>
                                      <p:cBhvr>
                                        <p:cTn id="75" dur="1" fill="hold">
                                          <p:stCondLst>
                                            <p:cond delay="0"/>
                                          </p:stCondLst>
                                        </p:cTn>
                                        <p:tgtEl>
                                          <p:spTgt spid="105">
                                            <p:txEl>
                                              <p:pRg st="0" end="0"/>
                                            </p:txEl>
                                          </p:spTgt>
                                        </p:tgtEl>
                                        <p:attrNameLst>
                                          <p:attrName>style.visibility</p:attrName>
                                        </p:attrNameLst>
                                      </p:cBhvr>
                                      <p:to>
                                        <p:strVal val="visible"/>
                                      </p:to>
                                    </p:set>
                                    <p:animEffect transition="in" filter="wipe(left)">
                                      <p:cBhvr>
                                        <p:cTn id="76" dur="1000"/>
                                        <p:tgtEl>
                                          <p:spTgt spid="105">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105">
                                            <p:txEl>
                                              <p:pRg st="1" end="1"/>
                                            </p:txEl>
                                          </p:spTgt>
                                        </p:tgtEl>
                                        <p:attrNameLst>
                                          <p:attrName>style.visibility</p:attrName>
                                        </p:attrNameLst>
                                      </p:cBhvr>
                                      <p:to>
                                        <p:strVal val="visible"/>
                                      </p:to>
                                    </p:set>
                                    <p:animEffect transition="in" filter="wipe(left)">
                                      <p:cBhvr>
                                        <p:cTn id="81" dur="1000"/>
                                        <p:tgtEl>
                                          <p:spTgt spid="105">
                                            <p:txEl>
                                              <p:pRg st="1" end="1"/>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105">
                                            <p:txEl>
                                              <p:pRg st="2" end="2"/>
                                            </p:txEl>
                                          </p:spTgt>
                                        </p:tgtEl>
                                        <p:attrNameLst>
                                          <p:attrName>style.visibility</p:attrName>
                                        </p:attrNameLst>
                                      </p:cBhvr>
                                      <p:to>
                                        <p:strVal val="visible"/>
                                      </p:to>
                                    </p:set>
                                    <p:animEffect transition="in" filter="wipe(left)">
                                      <p:cBhvr>
                                        <p:cTn id="86" dur="1000"/>
                                        <p:tgtEl>
                                          <p:spTgt spid="105">
                                            <p:txEl>
                                              <p:pRg st="2" end="2"/>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105">
                                            <p:txEl>
                                              <p:pRg st="3" end="3"/>
                                            </p:txEl>
                                          </p:spTgt>
                                        </p:tgtEl>
                                        <p:attrNameLst>
                                          <p:attrName>style.visibility</p:attrName>
                                        </p:attrNameLst>
                                      </p:cBhvr>
                                      <p:to>
                                        <p:strVal val="visible"/>
                                      </p:to>
                                    </p:set>
                                    <p:animEffect transition="in" filter="wipe(left)">
                                      <p:cBhvr>
                                        <p:cTn id="91" dur="1000"/>
                                        <p:tgtEl>
                                          <p:spTgt spid="105">
                                            <p:txEl>
                                              <p:pRg st="3" end="3"/>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105">
                                            <p:txEl>
                                              <p:pRg st="4" end="4"/>
                                            </p:txEl>
                                          </p:spTgt>
                                        </p:tgtEl>
                                        <p:attrNameLst>
                                          <p:attrName>style.visibility</p:attrName>
                                        </p:attrNameLst>
                                      </p:cBhvr>
                                      <p:to>
                                        <p:strVal val="visible"/>
                                      </p:to>
                                    </p:set>
                                    <p:animEffect transition="in" filter="wipe(left)">
                                      <p:cBhvr>
                                        <p:cTn id="96" dur="1000"/>
                                        <p:tgtEl>
                                          <p:spTgt spid="105">
                                            <p:txEl>
                                              <p:pRg st="4" end="4"/>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105">
                                            <p:txEl>
                                              <p:pRg st="5" end="5"/>
                                            </p:txEl>
                                          </p:spTgt>
                                        </p:tgtEl>
                                        <p:attrNameLst>
                                          <p:attrName>style.visibility</p:attrName>
                                        </p:attrNameLst>
                                      </p:cBhvr>
                                      <p:to>
                                        <p:strVal val="visible"/>
                                      </p:to>
                                    </p:set>
                                    <p:animEffect transition="in" filter="wipe(left)">
                                      <p:cBhvr>
                                        <p:cTn id="101" dur="1000"/>
                                        <p:tgtEl>
                                          <p:spTgt spid="10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1" grpId="0" animBg="1"/>
      <p:bldP spid="54" grpId="0" animBg="1"/>
      <p:bldP spid="62" grpId="0" animBg="1"/>
      <p:bldP spid="64" grpId="0"/>
      <p:bldP spid="67" grpId="0" animBg="1"/>
      <p:bldP spid="68" grpId="0" animBg="1"/>
      <p:bldP spid="104" grpId="0" animBg="1"/>
      <p:bldP spid="71" grpId="0" animBg="1"/>
      <p:bldP spid="9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ctrTitle"/>
          </p:nvPr>
        </p:nvSpPr>
        <p:spPr>
          <a:xfrm>
            <a:off x="628650" y="2608263"/>
            <a:ext cx="7924800" cy="701731"/>
          </a:xfrm>
        </p:spPr>
        <p:txBody>
          <a:bodyPr/>
          <a:lstStyle/>
          <a:p>
            <a:pPr>
              <a:lnSpc>
                <a:spcPct val="140000"/>
              </a:lnSpc>
              <a:spcBef>
                <a:spcPct val="20000"/>
              </a:spcBef>
            </a:pPr>
            <a:r>
              <a:rPr lang="en-US" sz="4800" dirty="0" smtClean="0">
                <a:solidFill>
                  <a:schemeClr val="bg1"/>
                </a:solidFill>
                <a:effectLst>
                  <a:outerShdw blurRad="38100" dist="38100" dir="2700000" algn="tl">
                    <a:srgbClr val="000000"/>
                  </a:outerShdw>
                </a:effectLst>
              </a:rPr>
              <a:t>System Center</a:t>
            </a:r>
            <a:endParaRPr lang="en-US" sz="4800" dirty="0">
              <a:solidFill>
                <a:schemeClr val="bg1"/>
              </a:solidFill>
              <a:effectLst>
                <a:outerShdw blurRad="38100" dist="38100" dir="2700000" algn="tl">
                  <a:srgbClr val="000000"/>
                </a:outerShdw>
              </a:effectLst>
            </a:endParaRPr>
          </a:p>
        </p:txBody>
      </p:sp>
      <p:sp>
        <p:nvSpPr>
          <p:cNvPr id="121859" name="Rectangle 3"/>
          <p:cNvSpPr>
            <a:spLocks noGrp="1" noChangeArrowheads="1"/>
          </p:cNvSpPr>
          <p:nvPr>
            <p:ph type="subTitle" idx="1"/>
          </p:nvPr>
        </p:nvSpPr>
        <p:spPr>
          <a:xfrm>
            <a:off x="838200" y="4108862"/>
            <a:ext cx="7162800" cy="865365"/>
          </a:xfrm>
        </p:spPr>
        <p:txBody>
          <a:bodyPr/>
          <a:lstStyle/>
          <a:p>
            <a:pPr algn="l"/>
            <a:r>
              <a:rPr lang="en-US" sz="2800" b="1" dirty="0" smtClean="0">
                <a:effectLst>
                  <a:outerShdw blurRad="38100" dist="38100" dir="2700000" algn="tl">
                    <a:srgbClr val="000000"/>
                  </a:outerShdw>
                </a:effectLst>
                <a:latin typeface="+mj-lt"/>
                <a:ea typeface="+mj-ea"/>
                <a:cs typeface="+mj-cs"/>
              </a:rPr>
              <a:t>Virtual Machine Manager</a:t>
            </a:r>
          </a:p>
          <a:p>
            <a:pPr algn="l"/>
            <a:r>
              <a:rPr lang="en-US" sz="2800" b="1" dirty="0" smtClean="0">
                <a:effectLst>
                  <a:outerShdw blurRad="38100" dist="38100" dir="2700000" algn="tl">
                    <a:srgbClr val="000000"/>
                  </a:outerShdw>
                </a:effectLst>
                <a:latin typeface="+mj-lt"/>
                <a:ea typeface="+mj-ea"/>
                <a:cs typeface="+mj-cs"/>
              </a:rPr>
              <a:t>Data Protection Manager</a:t>
            </a:r>
          </a:p>
        </p:txBody>
      </p:sp>
    </p:spTree>
  </p:cSld>
  <p:clrMapOvr>
    <a:masterClrMapping/>
  </p:clrMapOvr>
  <p:transition advTm="841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Picture 7" descr="C:\Documents and Settings\aaron\Desktop\BlueFadedBarlongfaded.png"/>
          <p:cNvPicPr>
            <a:picLocks noChangeAspect="1" noChangeArrowheads="1"/>
          </p:cNvPicPr>
          <p:nvPr/>
        </p:nvPicPr>
        <p:blipFill>
          <a:blip r:embed="rId3"/>
          <a:srcRect/>
          <a:stretch>
            <a:fillRect/>
          </a:stretch>
        </p:blipFill>
        <p:spPr bwMode="ltGray">
          <a:xfrm>
            <a:off x="-928809" y="5732313"/>
            <a:ext cx="7066396" cy="820887"/>
          </a:xfrm>
          <a:prstGeom prst="rect">
            <a:avLst/>
          </a:prstGeom>
          <a:noFill/>
        </p:spPr>
      </p:pic>
      <p:pic>
        <p:nvPicPr>
          <p:cNvPr id="89" name="Picture 2" descr="\\Adisbssvr\adi shared folders\Microsoft\EPG_MGX_07\Artitudes_EPG_MGX2006\row-blue-dk.png"/>
          <p:cNvPicPr>
            <a:picLocks noChangeAspect="1" noChangeArrowheads="1"/>
          </p:cNvPicPr>
          <p:nvPr/>
        </p:nvPicPr>
        <p:blipFill>
          <a:blip r:embed="rId4"/>
          <a:srcRect/>
          <a:stretch>
            <a:fillRect/>
          </a:stretch>
        </p:blipFill>
        <p:spPr bwMode="ltGray">
          <a:xfrm>
            <a:off x="-356610" y="1303461"/>
            <a:ext cx="10013227" cy="748148"/>
          </a:xfrm>
          <a:prstGeom prst="rect">
            <a:avLst/>
          </a:prstGeom>
          <a:noFill/>
        </p:spPr>
      </p:pic>
      <p:pic>
        <p:nvPicPr>
          <p:cNvPr id="30722" name="Picture 3" descr="SC-VMM_bL_r"/>
          <p:cNvPicPr>
            <a:picLocks noChangeAspect="1" noChangeArrowheads="1"/>
          </p:cNvPicPr>
          <p:nvPr/>
        </p:nvPicPr>
        <p:blipFill>
          <a:blip r:embed="rId5"/>
          <a:srcRect/>
          <a:stretch>
            <a:fillRect/>
          </a:stretch>
        </p:blipFill>
        <p:spPr bwMode="auto">
          <a:xfrm>
            <a:off x="384732" y="249027"/>
            <a:ext cx="3521797" cy="923327"/>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30723" name="Rectangle 3"/>
          <p:cNvSpPr>
            <a:spLocks noChangeArrowheads="1"/>
          </p:cNvSpPr>
          <p:nvPr/>
        </p:nvSpPr>
        <p:spPr bwMode="auto">
          <a:xfrm>
            <a:off x="513320" y="2061422"/>
            <a:ext cx="5241925" cy="2947988"/>
          </a:xfrm>
          <a:prstGeom prst="rect">
            <a:avLst/>
          </a:prstGeom>
          <a:noFill/>
          <a:ln w="9525" algn="ctr">
            <a:noFill/>
            <a:miter lim="800000"/>
            <a:headEnd/>
            <a:tailEnd/>
          </a:ln>
        </p:spPr>
        <p:txBody>
          <a:bodyPr lIns="92075" tIns="46038" rIns="92075" bIns="46038"/>
          <a:lstStyle/>
          <a:p>
            <a:pPr>
              <a:spcBef>
                <a:spcPct val="20000"/>
              </a:spcBef>
              <a:buClr>
                <a:schemeClr val="hlink"/>
              </a:buClr>
              <a:buSzPct val="60000"/>
            </a:pPr>
            <a:r>
              <a:rPr kumimoji="0" lang="en-US" sz="1600" dirty="0">
                <a:solidFill>
                  <a:schemeClr val="bg1"/>
                </a:solidFill>
                <a:effectLst/>
                <a:latin typeface="+mj-lt"/>
                <a:ea typeface="SimSun" pitchFamily="2" charset="-122"/>
                <a:cs typeface="Times New Roman" pitchFamily="18" charset="0"/>
              </a:rPr>
              <a:t>Increased Physical Server Utilization </a:t>
            </a:r>
          </a:p>
          <a:p>
            <a:pPr marL="742950" lvl="1" indent="-285750">
              <a:spcBef>
                <a:spcPct val="20000"/>
              </a:spcBef>
              <a:buSzPct val="75000"/>
              <a:buBlip>
                <a:blip r:embed="rId6"/>
              </a:buBlip>
            </a:pPr>
            <a:r>
              <a:rPr kumimoji="0" lang="en-US" sz="1300" dirty="0">
                <a:solidFill>
                  <a:schemeClr val="bg1"/>
                </a:solidFill>
                <a:effectLst/>
                <a:latin typeface="+mj-lt"/>
                <a:ea typeface="SimSun" pitchFamily="2" charset="-122"/>
                <a:cs typeface="Times New Roman" pitchFamily="18" charset="0"/>
              </a:rPr>
              <a:t>Deploys multiple virtual servers on 1 physical  server</a:t>
            </a:r>
          </a:p>
          <a:p>
            <a:pPr marL="742950" lvl="1" indent="-285750">
              <a:spcBef>
                <a:spcPct val="20000"/>
              </a:spcBef>
              <a:buSzPct val="75000"/>
              <a:buBlip>
                <a:blip r:embed="rId6"/>
              </a:buBlip>
            </a:pPr>
            <a:r>
              <a:rPr kumimoji="0" lang="en-US" sz="1300" dirty="0">
                <a:solidFill>
                  <a:schemeClr val="bg1"/>
                </a:solidFill>
                <a:effectLst/>
                <a:latin typeface="+mj-lt"/>
                <a:ea typeface="SimSun" pitchFamily="2" charset="-122"/>
                <a:cs typeface="Times New Roman" pitchFamily="18" charset="0"/>
              </a:rPr>
              <a:t>Increases flexibility</a:t>
            </a:r>
          </a:p>
          <a:p>
            <a:pPr marL="742950" lvl="1" indent="-285750">
              <a:spcBef>
                <a:spcPct val="20000"/>
              </a:spcBef>
              <a:buSzPct val="75000"/>
              <a:buBlip>
                <a:blip r:embed="rId6"/>
              </a:buBlip>
            </a:pPr>
            <a:r>
              <a:rPr kumimoji="0" lang="en-US" sz="1300" dirty="0">
                <a:solidFill>
                  <a:schemeClr val="bg1"/>
                </a:solidFill>
                <a:effectLst/>
                <a:latin typeface="+mj-lt"/>
                <a:ea typeface="SimSun" pitchFamily="2" charset="-122"/>
                <a:cs typeface="Times New Roman" pitchFamily="18" charset="0"/>
              </a:rPr>
              <a:t>Sets up servers for testing</a:t>
            </a:r>
          </a:p>
          <a:p>
            <a:pPr marL="742950" lvl="1" indent="-285750">
              <a:spcBef>
                <a:spcPct val="20000"/>
              </a:spcBef>
              <a:buSzPct val="75000"/>
              <a:buBlip>
                <a:blip r:embed="rId6"/>
              </a:buBlip>
            </a:pPr>
            <a:r>
              <a:rPr kumimoji="0" lang="en-US" sz="1300" dirty="0">
                <a:solidFill>
                  <a:schemeClr val="bg1"/>
                </a:solidFill>
                <a:effectLst/>
                <a:latin typeface="+mj-lt"/>
                <a:ea typeface="SimSun" pitchFamily="2" charset="-122"/>
                <a:cs typeface="Times New Roman" pitchFamily="18" charset="0"/>
              </a:rPr>
              <a:t>Decreases hardware costs</a:t>
            </a:r>
          </a:p>
          <a:p>
            <a:pPr>
              <a:spcBef>
                <a:spcPct val="20000"/>
              </a:spcBef>
              <a:buClr>
                <a:schemeClr val="hlink"/>
              </a:buClr>
              <a:buSzPct val="60000"/>
            </a:pPr>
            <a:r>
              <a:rPr kumimoji="0" lang="en-US" sz="1600" dirty="0">
                <a:solidFill>
                  <a:schemeClr val="bg1"/>
                </a:solidFill>
                <a:effectLst/>
                <a:latin typeface="+mj-lt"/>
                <a:ea typeface="SimSun" pitchFamily="2" charset="-122"/>
                <a:cs typeface="Times New Roman" pitchFamily="18" charset="0"/>
              </a:rPr>
              <a:t>Centralized Management of Virtual Infrastructure</a:t>
            </a:r>
          </a:p>
          <a:p>
            <a:pPr marL="742950" lvl="1" indent="-285750">
              <a:spcBef>
                <a:spcPct val="20000"/>
              </a:spcBef>
              <a:buSzPct val="75000"/>
              <a:buBlip>
                <a:blip r:embed="rId6"/>
              </a:buBlip>
            </a:pPr>
            <a:r>
              <a:rPr kumimoji="0" lang="en-US" sz="1300" dirty="0">
                <a:solidFill>
                  <a:schemeClr val="bg1"/>
                </a:solidFill>
                <a:effectLst/>
                <a:latin typeface="+mj-lt"/>
                <a:ea typeface="SimSun" pitchFamily="2" charset="-122"/>
                <a:cs typeface="Times New Roman" pitchFamily="18" charset="0"/>
              </a:rPr>
              <a:t>Uses MOM pack for reporting and health monitoring</a:t>
            </a:r>
          </a:p>
          <a:p>
            <a:pPr marL="742950" lvl="1" indent="-285750">
              <a:spcBef>
                <a:spcPct val="20000"/>
              </a:spcBef>
              <a:buSzPct val="75000"/>
              <a:buBlip>
                <a:blip r:embed="rId6"/>
              </a:buBlip>
            </a:pPr>
            <a:r>
              <a:rPr kumimoji="0" lang="en-US" sz="1300" dirty="0">
                <a:solidFill>
                  <a:schemeClr val="bg1"/>
                </a:solidFill>
                <a:effectLst/>
                <a:latin typeface="+mj-lt"/>
                <a:ea typeface="SimSun" pitchFamily="2" charset="-122"/>
                <a:cs typeface="Times New Roman" pitchFamily="18" charset="0"/>
              </a:rPr>
              <a:t>Reports on consolidation candidates, utilization </a:t>
            </a:r>
            <a:r>
              <a:rPr kumimoji="0" lang="en-US" sz="1300" dirty="0" smtClean="0">
                <a:solidFill>
                  <a:schemeClr val="bg1"/>
                </a:solidFill>
                <a:effectLst/>
                <a:latin typeface="+mj-lt"/>
                <a:ea typeface="SimSun" pitchFamily="2" charset="-122"/>
                <a:cs typeface="Times New Roman" pitchFamily="18" charset="0"/>
              </a:rPr>
              <a:t>trending </a:t>
            </a:r>
            <a:r>
              <a:rPr kumimoji="0" lang="en-US" sz="1300" dirty="0">
                <a:solidFill>
                  <a:schemeClr val="bg1"/>
                </a:solidFill>
                <a:effectLst/>
                <a:latin typeface="+mj-lt"/>
                <a:ea typeface="SimSun" pitchFamily="2" charset="-122"/>
                <a:cs typeface="Times New Roman" pitchFamily="18" charset="0"/>
              </a:rPr>
              <a:t>optimization opportunities </a:t>
            </a:r>
          </a:p>
          <a:p>
            <a:pPr>
              <a:spcBef>
                <a:spcPct val="20000"/>
              </a:spcBef>
              <a:buClr>
                <a:schemeClr val="hlink"/>
              </a:buClr>
              <a:buSzPct val="60000"/>
            </a:pPr>
            <a:r>
              <a:rPr kumimoji="0" lang="en-US" sz="1600" dirty="0" smtClean="0">
                <a:solidFill>
                  <a:schemeClr val="bg1"/>
                </a:solidFill>
                <a:effectLst/>
                <a:latin typeface="+mj-lt"/>
                <a:ea typeface="SimSun" pitchFamily="2" charset="-122"/>
                <a:cs typeface="Times New Roman" pitchFamily="18" charset="0"/>
              </a:rPr>
              <a:t>Rapid Provisioning of New Virtual Machines </a:t>
            </a:r>
          </a:p>
          <a:p>
            <a:pPr marL="742950" lvl="1" indent="-285750">
              <a:spcBef>
                <a:spcPct val="20000"/>
              </a:spcBef>
              <a:buSzPct val="75000"/>
              <a:buBlip>
                <a:blip r:embed="rId6"/>
              </a:buBlip>
            </a:pPr>
            <a:r>
              <a:rPr kumimoji="0" lang="en-US" sz="1300" dirty="0" smtClean="0">
                <a:solidFill>
                  <a:schemeClr val="bg1"/>
                </a:solidFill>
                <a:effectLst/>
                <a:latin typeface="+mj-lt"/>
                <a:ea typeface="SimSun" pitchFamily="2" charset="-122"/>
                <a:cs typeface="Times New Roman" pitchFamily="18" charset="0"/>
              </a:rPr>
              <a:t>Enables end users to use Self Service Provisioning UI to request and place VMs </a:t>
            </a:r>
          </a:p>
          <a:p>
            <a:pPr marL="742950" lvl="1" indent="-285750">
              <a:spcBef>
                <a:spcPct val="20000"/>
              </a:spcBef>
              <a:buSzPct val="75000"/>
              <a:buBlip>
                <a:blip r:embed="rId6"/>
              </a:buBlip>
            </a:pPr>
            <a:r>
              <a:rPr kumimoji="0" lang="en-US" sz="1300" dirty="0" smtClean="0">
                <a:solidFill>
                  <a:schemeClr val="bg1"/>
                </a:solidFill>
                <a:effectLst/>
                <a:latin typeface="+mj-lt"/>
                <a:ea typeface="SimSun" pitchFamily="2" charset="-122"/>
                <a:cs typeface="Times New Roman" pitchFamily="18" charset="0"/>
              </a:rPr>
              <a:t>Enables administrators to configure rules and boundaries for provisioning</a:t>
            </a:r>
            <a:endParaRPr kumimoji="0" lang="en-US" sz="1300" dirty="0">
              <a:solidFill>
                <a:schemeClr val="bg1"/>
              </a:solidFill>
              <a:effectLst/>
              <a:latin typeface="+mj-lt"/>
              <a:ea typeface="SimSun" pitchFamily="2" charset="-122"/>
              <a:cs typeface="Times New Roman" pitchFamily="18" charset="0"/>
            </a:endParaRPr>
          </a:p>
        </p:txBody>
      </p:sp>
      <p:sp>
        <p:nvSpPr>
          <p:cNvPr id="462866" name="Text Box 18"/>
          <p:cNvSpPr txBox="1">
            <a:spLocks noChangeArrowheads="1"/>
          </p:cNvSpPr>
          <p:nvPr/>
        </p:nvSpPr>
        <p:spPr bwMode="auto">
          <a:xfrm>
            <a:off x="2110345" y="1404197"/>
            <a:ext cx="5311775" cy="523220"/>
          </a:xfrm>
          <a:prstGeom prst="rect">
            <a:avLst/>
          </a:prstGeom>
          <a:noFill/>
          <a:ln w="9525" algn="ctr">
            <a:noFill/>
            <a:miter lim="800000"/>
            <a:headEnd/>
            <a:tailEnd/>
          </a:ln>
          <a:effectLst/>
        </p:spPr>
        <p:txBody>
          <a:bodyPr>
            <a:spAutoFit/>
          </a:bodyPr>
          <a:lstStyle/>
          <a:p>
            <a:pPr algn="ctr">
              <a:spcBef>
                <a:spcPct val="50000"/>
              </a:spcBef>
              <a:defRPr/>
            </a:pPr>
            <a:r>
              <a:rPr kumimoji="0" lang="en-US" sz="1400" i="1" dirty="0">
                <a:solidFill>
                  <a:schemeClr val="bg1"/>
                </a:solidFill>
                <a:ea typeface="SimSun" pitchFamily="2" charset="-120"/>
                <a:cs typeface="Times New Roman" pitchFamily="18" charset="0"/>
              </a:rPr>
              <a:t>A centralized management application solution </a:t>
            </a:r>
            <a:r>
              <a:rPr kumimoji="0" lang="en-US" sz="1400" i="1" dirty="0" smtClean="0">
                <a:solidFill>
                  <a:schemeClr val="bg1"/>
                </a:solidFill>
                <a:ea typeface="SimSun" pitchFamily="2" charset="-120"/>
                <a:cs typeface="Times New Roman" pitchFamily="18" charset="0"/>
              </a:rPr>
              <a:t>for</a:t>
            </a:r>
            <a:br>
              <a:rPr kumimoji="0" lang="en-US" sz="1400" i="1" dirty="0" smtClean="0">
                <a:solidFill>
                  <a:schemeClr val="bg1"/>
                </a:solidFill>
                <a:ea typeface="SimSun" pitchFamily="2" charset="-120"/>
                <a:cs typeface="Times New Roman" pitchFamily="18" charset="0"/>
              </a:rPr>
            </a:br>
            <a:r>
              <a:rPr kumimoji="0" lang="en-US" sz="1400" i="1" dirty="0" smtClean="0">
                <a:solidFill>
                  <a:schemeClr val="bg1"/>
                </a:solidFill>
                <a:ea typeface="SimSun" pitchFamily="2" charset="-120"/>
                <a:cs typeface="Times New Roman" pitchFamily="18" charset="0"/>
              </a:rPr>
              <a:t>Microsoft </a:t>
            </a:r>
            <a:r>
              <a:rPr kumimoji="0" lang="en-US" sz="1400" i="1" dirty="0">
                <a:solidFill>
                  <a:schemeClr val="bg1"/>
                </a:solidFill>
                <a:ea typeface="SimSun" pitchFamily="2" charset="-120"/>
                <a:cs typeface="Times New Roman" pitchFamily="18" charset="0"/>
              </a:rPr>
              <a:t>virtual server software. </a:t>
            </a:r>
          </a:p>
        </p:txBody>
      </p:sp>
      <p:grpSp>
        <p:nvGrpSpPr>
          <p:cNvPr id="2" name="Group 73"/>
          <p:cNvGrpSpPr>
            <a:grpSpLocks/>
          </p:cNvGrpSpPr>
          <p:nvPr/>
        </p:nvGrpSpPr>
        <p:grpSpPr bwMode="ltGray">
          <a:xfrm>
            <a:off x="4015335" y="5774835"/>
            <a:ext cx="946150" cy="644997"/>
            <a:chOff x="3456" y="2736"/>
            <a:chExt cx="2162" cy="1419"/>
          </a:xfrm>
          <a:effectLst/>
        </p:grpSpPr>
        <p:pic>
          <p:nvPicPr>
            <p:cNvPr id="30792" name="Picture 74"/>
            <p:cNvPicPr>
              <a:picLocks noChangeAspect="1" noChangeArrowheads="1"/>
            </p:cNvPicPr>
            <p:nvPr/>
          </p:nvPicPr>
          <p:blipFill>
            <a:blip r:embed="rId7"/>
            <a:srcRect/>
            <a:stretch>
              <a:fillRect/>
            </a:stretch>
          </p:blipFill>
          <p:spPr bwMode="ltGray">
            <a:xfrm>
              <a:off x="3456" y="3023"/>
              <a:ext cx="2162" cy="1132"/>
            </a:xfrm>
            <a:prstGeom prst="rect">
              <a:avLst/>
            </a:prstGeom>
            <a:noFill/>
            <a:ln w="9525">
              <a:noFill/>
              <a:miter lim="800000"/>
              <a:headEnd/>
              <a:tailEnd/>
            </a:ln>
          </p:spPr>
        </p:pic>
        <p:pic>
          <p:nvPicPr>
            <p:cNvPr id="30793" name="Picture 75"/>
            <p:cNvPicPr>
              <a:picLocks noChangeAspect="1" noChangeArrowheads="1"/>
            </p:cNvPicPr>
            <p:nvPr/>
          </p:nvPicPr>
          <p:blipFill>
            <a:blip r:embed="rId8"/>
            <a:srcRect/>
            <a:stretch>
              <a:fillRect/>
            </a:stretch>
          </p:blipFill>
          <p:spPr bwMode="ltGray">
            <a:xfrm>
              <a:off x="4666" y="3100"/>
              <a:ext cx="698" cy="433"/>
            </a:xfrm>
            <a:prstGeom prst="rect">
              <a:avLst/>
            </a:prstGeom>
            <a:noFill/>
            <a:ln w="9525">
              <a:noFill/>
              <a:miter lim="800000"/>
              <a:headEnd/>
              <a:tailEnd/>
            </a:ln>
          </p:spPr>
        </p:pic>
        <p:pic>
          <p:nvPicPr>
            <p:cNvPr id="30794" name="Picture 76"/>
            <p:cNvPicPr>
              <a:picLocks noChangeAspect="1" noChangeArrowheads="1"/>
            </p:cNvPicPr>
            <p:nvPr/>
          </p:nvPicPr>
          <p:blipFill>
            <a:blip r:embed="rId9"/>
            <a:srcRect/>
            <a:stretch>
              <a:fillRect/>
            </a:stretch>
          </p:blipFill>
          <p:spPr bwMode="ltGray">
            <a:xfrm>
              <a:off x="4792" y="2736"/>
              <a:ext cx="488" cy="707"/>
            </a:xfrm>
            <a:prstGeom prst="rect">
              <a:avLst/>
            </a:prstGeom>
            <a:noFill/>
            <a:ln w="9525">
              <a:noFill/>
              <a:miter lim="800000"/>
              <a:headEnd/>
              <a:tailEnd/>
            </a:ln>
          </p:spPr>
        </p:pic>
        <p:grpSp>
          <p:nvGrpSpPr>
            <p:cNvPr id="3" name="Group 77"/>
            <p:cNvGrpSpPr>
              <a:grpSpLocks/>
            </p:cNvGrpSpPr>
            <p:nvPr/>
          </p:nvGrpSpPr>
          <p:grpSpPr bwMode="ltGray">
            <a:xfrm>
              <a:off x="3762" y="2941"/>
              <a:ext cx="382" cy="397"/>
              <a:chOff x="543" y="1479"/>
              <a:chExt cx="489" cy="541"/>
            </a:xfrm>
          </p:grpSpPr>
          <p:pic>
            <p:nvPicPr>
              <p:cNvPr id="30806" name="Picture 78"/>
              <p:cNvPicPr>
                <a:picLocks noChangeAspect="1" noChangeArrowheads="1"/>
              </p:cNvPicPr>
              <p:nvPr/>
            </p:nvPicPr>
            <p:blipFill>
              <a:blip r:embed="rId10"/>
              <a:srcRect/>
              <a:stretch>
                <a:fillRect/>
              </a:stretch>
            </p:blipFill>
            <p:spPr bwMode="ltGray">
              <a:xfrm>
                <a:off x="543" y="1686"/>
                <a:ext cx="489" cy="334"/>
              </a:xfrm>
              <a:prstGeom prst="rect">
                <a:avLst/>
              </a:prstGeom>
              <a:noFill/>
              <a:ln w="9525">
                <a:noFill/>
                <a:miter lim="800000"/>
                <a:headEnd/>
                <a:tailEnd/>
              </a:ln>
            </p:spPr>
          </p:pic>
          <p:pic>
            <p:nvPicPr>
              <p:cNvPr id="30807" name="Picture 79"/>
              <p:cNvPicPr>
                <a:picLocks noChangeAspect="1" noChangeArrowheads="1"/>
              </p:cNvPicPr>
              <p:nvPr/>
            </p:nvPicPr>
            <p:blipFill>
              <a:blip r:embed="rId11"/>
              <a:srcRect/>
              <a:stretch>
                <a:fillRect/>
              </a:stretch>
            </p:blipFill>
            <p:spPr bwMode="ltGray">
              <a:xfrm>
                <a:off x="648" y="1479"/>
                <a:ext cx="288" cy="449"/>
              </a:xfrm>
              <a:prstGeom prst="rect">
                <a:avLst/>
              </a:prstGeom>
              <a:noFill/>
              <a:ln w="9525">
                <a:noFill/>
                <a:miter lim="800000"/>
                <a:headEnd/>
                <a:tailEnd/>
              </a:ln>
            </p:spPr>
          </p:pic>
        </p:grpSp>
        <p:grpSp>
          <p:nvGrpSpPr>
            <p:cNvPr id="4" name="Group 80"/>
            <p:cNvGrpSpPr>
              <a:grpSpLocks/>
            </p:cNvGrpSpPr>
            <p:nvPr/>
          </p:nvGrpSpPr>
          <p:grpSpPr bwMode="ltGray">
            <a:xfrm>
              <a:off x="4103" y="2970"/>
              <a:ext cx="382" cy="397"/>
              <a:chOff x="1062" y="1473"/>
              <a:chExt cx="489" cy="542"/>
            </a:xfrm>
          </p:grpSpPr>
          <p:pic>
            <p:nvPicPr>
              <p:cNvPr id="30804" name="Picture 81"/>
              <p:cNvPicPr>
                <a:picLocks noChangeAspect="1" noChangeArrowheads="1"/>
              </p:cNvPicPr>
              <p:nvPr/>
            </p:nvPicPr>
            <p:blipFill>
              <a:blip r:embed="rId10"/>
              <a:srcRect/>
              <a:stretch>
                <a:fillRect/>
              </a:stretch>
            </p:blipFill>
            <p:spPr bwMode="ltGray">
              <a:xfrm>
                <a:off x="1062" y="1680"/>
                <a:ext cx="489" cy="335"/>
              </a:xfrm>
              <a:prstGeom prst="rect">
                <a:avLst/>
              </a:prstGeom>
              <a:noFill/>
              <a:ln w="9525">
                <a:noFill/>
                <a:miter lim="800000"/>
                <a:headEnd/>
                <a:tailEnd/>
              </a:ln>
            </p:spPr>
          </p:pic>
          <p:pic>
            <p:nvPicPr>
              <p:cNvPr id="30805" name="Picture 82"/>
              <p:cNvPicPr>
                <a:picLocks noChangeAspect="1" noChangeArrowheads="1"/>
              </p:cNvPicPr>
              <p:nvPr/>
            </p:nvPicPr>
            <p:blipFill>
              <a:blip r:embed="rId11"/>
              <a:srcRect/>
              <a:stretch>
                <a:fillRect/>
              </a:stretch>
            </p:blipFill>
            <p:spPr bwMode="ltGray">
              <a:xfrm>
                <a:off x="1177" y="1473"/>
                <a:ext cx="288" cy="450"/>
              </a:xfrm>
              <a:prstGeom prst="rect">
                <a:avLst/>
              </a:prstGeom>
              <a:noFill/>
              <a:ln w="9525">
                <a:noFill/>
                <a:miter lim="800000"/>
                <a:headEnd/>
                <a:tailEnd/>
              </a:ln>
            </p:spPr>
          </p:pic>
        </p:grpSp>
        <p:grpSp>
          <p:nvGrpSpPr>
            <p:cNvPr id="5" name="Group 83"/>
            <p:cNvGrpSpPr>
              <a:grpSpLocks/>
            </p:cNvGrpSpPr>
            <p:nvPr/>
          </p:nvGrpSpPr>
          <p:grpSpPr bwMode="ltGray">
            <a:xfrm>
              <a:off x="4232" y="3257"/>
              <a:ext cx="382" cy="403"/>
              <a:chOff x="1410" y="2075"/>
              <a:chExt cx="489" cy="550"/>
            </a:xfrm>
          </p:grpSpPr>
          <p:pic>
            <p:nvPicPr>
              <p:cNvPr id="30802" name="Picture 84"/>
              <p:cNvPicPr>
                <a:picLocks noChangeAspect="1" noChangeArrowheads="1"/>
              </p:cNvPicPr>
              <p:nvPr/>
            </p:nvPicPr>
            <p:blipFill>
              <a:blip r:embed="rId10"/>
              <a:srcRect/>
              <a:stretch>
                <a:fillRect/>
              </a:stretch>
            </p:blipFill>
            <p:spPr bwMode="ltGray">
              <a:xfrm>
                <a:off x="1410" y="2290"/>
                <a:ext cx="489" cy="335"/>
              </a:xfrm>
              <a:prstGeom prst="rect">
                <a:avLst/>
              </a:prstGeom>
              <a:noFill/>
              <a:ln w="9525">
                <a:noFill/>
                <a:miter lim="800000"/>
                <a:headEnd/>
                <a:tailEnd/>
              </a:ln>
            </p:spPr>
          </p:pic>
          <p:pic>
            <p:nvPicPr>
              <p:cNvPr id="30803" name="Picture 85"/>
              <p:cNvPicPr>
                <a:picLocks noChangeAspect="1" noChangeArrowheads="1"/>
              </p:cNvPicPr>
              <p:nvPr/>
            </p:nvPicPr>
            <p:blipFill>
              <a:blip r:embed="rId11"/>
              <a:srcRect/>
              <a:stretch>
                <a:fillRect/>
              </a:stretch>
            </p:blipFill>
            <p:spPr bwMode="ltGray">
              <a:xfrm>
                <a:off x="1515" y="2075"/>
                <a:ext cx="288" cy="449"/>
              </a:xfrm>
              <a:prstGeom prst="rect">
                <a:avLst/>
              </a:prstGeom>
              <a:noFill/>
              <a:ln w="9525">
                <a:noFill/>
                <a:miter lim="800000"/>
                <a:headEnd/>
                <a:tailEnd/>
              </a:ln>
            </p:spPr>
          </p:pic>
        </p:grpSp>
        <p:grpSp>
          <p:nvGrpSpPr>
            <p:cNvPr id="6" name="Group 86"/>
            <p:cNvGrpSpPr>
              <a:grpSpLocks/>
            </p:cNvGrpSpPr>
            <p:nvPr/>
          </p:nvGrpSpPr>
          <p:grpSpPr bwMode="ltGray">
            <a:xfrm>
              <a:off x="3876" y="3173"/>
              <a:ext cx="382" cy="403"/>
              <a:chOff x="935" y="2062"/>
              <a:chExt cx="489" cy="551"/>
            </a:xfrm>
          </p:grpSpPr>
          <p:pic>
            <p:nvPicPr>
              <p:cNvPr id="30800" name="Picture 87"/>
              <p:cNvPicPr>
                <a:picLocks noChangeAspect="1" noChangeArrowheads="1"/>
              </p:cNvPicPr>
              <p:nvPr/>
            </p:nvPicPr>
            <p:blipFill>
              <a:blip r:embed="rId10"/>
              <a:srcRect/>
              <a:stretch>
                <a:fillRect/>
              </a:stretch>
            </p:blipFill>
            <p:spPr bwMode="ltGray">
              <a:xfrm>
                <a:off x="935" y="2278"/>
                <a:ext cx="489" cy="335"/>
              </a:xfrm>
              <a:prstGeom prst="rect">
                <a:avLst/>
              </a:prstGeom>
              <a:noFill/>
              <a:ln w="9525">
                <a:noFill/>
                <a:miter lim="800000"/>
                <a:headEnd/>
                <a:tailEnd/>
              </a:ln>
            </p:spPr>
          </p:pic>
          <p:pic>
            <p:nvPicPr>
              <p:cNvPr id="30801" name="Picture 88"/>
              <p:cNvPicPr>
                <a:picLocks noChangeAspect="1" noChangeArrowheads="1"/>
              </p:cNvPicPr>
              <p:nvPr/>
            </p:nvPicPr>
            <p:blipFill>
              <a:blip r:embed="rId11"/>
              <a:srcRect/>
              <a:stretch>
                <a:fillRect/>
              </a:stretch>
            </p:blipFill>
            <p:spPr bwMode="ltGray">
              <a:xfrm>
                <a:off x="1040" y="2062"/>
                <a:ext cx="288" cy="450"/>
              </a:xfrm>
              <a:prstGeom prst="rect">
                <a:avLst/>
              </a:prstGeom>
              <a:noFill/>
              <a:ln w="9525">
                <a:noFill/>
                <a:miter lim="800000"/>
                <a:headEnd/>
                <a:tailEnd/>
              </a:ln>
            </p:spPr>
          </p:pic>
        </p:grpSp>
        <p:pic>
          <p:nvPicPr>
            <p:cNvPr id="30799" name="Picture 89"/>
            <p:cNvPicPr>
              <a:picLocks noChangeAspect="1" noChangeArrowheads="1"/>
            </p:cNvPicPr>
            <p:nvPr/>
          </p:nvPicPr>
          <p:blipFill>
            <a:blip r:embed="rId12">
              <a:lum bright="36000"/>
            </a:blip>
            <a:srcRect/>
            <a:stretch>
              <a:fillRect/>
            </a:stretch>
          </p:blipFill>
          <p:spPr bwMode="ltGray">
            <a:xfrm>
              <a:off x="4201" y="2931"/>
              <a:ext cx="625" cy="453"/>
            </a:xfrm>
            <a:prstGeom prst="rect">
              <a:avLst/>
            </a:prstGeom>
            <a:noFill/>
            <a:ln w="9525">
              <a:noFill/>
              <a:miter lim="800000"/>
              <a:headEnd/>
              <a:tailEnd/>
            </a:ln>
          </p:spPr>
        </p:pic>
      </p:grpSp>
      <p:grpSp>
        <p:nvGrpSpPr>
          <p:cNvPr id="7" name="Group 90"/>
          <p:cNvGrpSpPr>
            <a:grpSpLocks/>
          </p:cNvGrpSpPr>
          <p:nvPr/>
        </p:nvGrpSpPr>
        <p:grpSpPr bwMode="ltGray">
          <a:xfrm>
            <a:off x="1062585" y="5746488"/>
            <a:ext cx="1065213" cy="692394"/>
            <a:chOff x="0" y="1666"/>
            <a:chExt cx="2064" cy="1328"/>
          </a:xfrm>
          <a:effectLst/>
        </p:grpSpPr>
        <p:pic>
          <p:nvPicPr>
            <p:cNvPr id="30739" name="Picture 91"/>
            <p:cNvPicPr>
              <a:picLocks noChangeAspect="1" noChangeArrowheads="1"/>
            </p:cNvPicPr>
            <p:nvPr/>
          </p:nvPicPr>
          <p:blipFill>
            <a:blip r:embed="rId13"/>
            <a:srcRect l="4533"/>
            <a:stretch>
              <a:fillRect/>
            </a:stretch>
          </p:blipFill>
          <p:spPr bwMode="ltGray">
            <a:xfrm>
              <a:off x="0" y="1863"/>
              <a:ext cx="2064" cy="1131"/>
            </a:xfrm>
            <a:prstGeom prst="rect">
              <a:avLst/>
            </a:prstGeom>
            <a:noFill/>
            <a:ln w="9525">
              <a:noFill/>
              <a:miter lim="800000"/>
              <a:headEnd/>
              <a:tailEnd/>
            </a:ln>
          </p:spPr>
        </p:pic>
        <p:pic>
          <p:nvPicPr>
            <p:cNvPr id="30740" name="Picture 92"/>
            <p:cNvPicPr>
              <a:picLocks noChangeAspect="1" noChangeArrowheads="1"/>
            </p:cNvPicPr>
            <p:nvPr/>
          </p:nvPicPr>
          <p:blipFill>
            <a:blip r:embed="rId14"/>
            <a:srcRect/>
            <a:stretch>
              <a:fillRect/>
            </a:stretch>
          </p:blipFill>
          <p:spPr bwMode="ltGray">
            <a:xfrm>
              <a:off x="605" y="1798"/>
              <a:ext cx="1218" cy="792"/>
            </a:xfrm>
            <a:prstGeom prst="rect">
              <a:avLst/>
            </a:prstGeom>
            <a:noFill/>
            <a:ln w="9525">
              <a:noFill/>
              <a:miter lim="800000"/>
              <a:headEnd/>
              <a:tailEnd/>
            </a:ln>
          </p:spPr>
        </p:pic>
        <p:pic>
          <p:nvPicPr>
            <p:cNvPr id="30741" name="Picture 93"/>
            <p:cNvPicPr>
              <a:picLocks noChangeAspect="1" noChangeArrowheads="1"/>
            </p:cNvPicPr>
            <p:nvPr/>
          </p:nvPicPr>
          <p:blipFill>
            <a:blip r:embed="rId15"/>
            <a:srcRect/>
            <a:stretch>
              <a:fillRect/>
            </a:stretch>
          </p:blipFill>
          <p:spPr bwMode="ltGray">
            <a:xfrm>
              <a:off x="1261" y="1756"/>
              <a:ext cx="173" cy="243"/>
            </a:xfrm>
            <a:prstGeom prst="rect">
              <a:avLst/>
            </a:prstGeom>
            <a:noFill/>
            <a:ln w="9525">
              <a:noFill/>
              <a:miter lim="800000"/>
              <a:headEnd/>
              <a:tailEnd/>
            </a:ln>
          </p:spPr>
        </p:pic>
        <p:pic>
          <p:nvPicPr>
            <p:cNvPr id="30742" name="Picture 94"/>
            <p:cNvPicPr>
              <a:picLocks noChangeAspect="1" noChangeArrowheads="1"/>
            </p:cNvPicPr>
            <p:nvPr/>
          </p:nvPicPr>
          <p:blipFill>
            <a:blip r:embed="rId15"/>
            <a:srcRect/>
            <a:stretch>
              <a:fillRect/>
            </a:stretch>
          </p:blipFill>
          <p:spPr bwMode="ltGray">
            <a:xfrm>
              <a:off x="1309" y="1819"/>
              <a:ext cx="173" cy="243"/>
            </a:xfrm>
            <a:prstGeom prst="rect">
              <a:avLst/>
            </a:prstGeom>
            <a:noFill/>
            <a:ln w="9525">
              <a:noFill/>
              <a:miter lim="800000"/>
              <a:headEnd/>
              <a:tailEnd/>
            </a:ln>
          </p:spPr>
        </p:pic>
        <p:pic>
          <p:nvPicPr>
            <p:cNvPr id="30743" name="Picture 95"/>
            <p:cNvPicPr>
              <a:picLocks noChangeAspect="1" noChangeArrowheads="1"/>
            </p:cNvPicPr>
            <p:nvPr/>
          </p:nvPicPr>
          <p:blipFill>
            <a:blip r:embed="rId15"/>
            <a:srcRect/>
            <a:stretch>
              <a:fillRect/>
            </a:stretch>
          </p:blipFill>
          <p:spPr bwMode="ltGray">
            <a:xfrm>
              <a:off x="1358" y="1882"/>
              <a:ext cx="173" cy="243"/>
            </a:xfrm>
            <a:prstGeom prst="rect">
              <a:avLst/>
            </a:prstGeom>
            <a:noFill/>
            <a:ln w="9525">
              <a:noFill/>
              <a:miter lim="800000"/>
              <a:headEnd/>
              <a:tailEnd/>
            </a:ln>
          </p:spPr>
        </p:pic>
        <p:pic>
          <p:nvPicPr>
            <p:cNvPr id="30744" name="Picture 96"/>
            <p:cNvPicPr>
              <a:picLocks noChangeAspect="1" noChangeArrowheads="1"/>
            </p:cNvPicPr>
            <p:nvPr/>
          </p:nvPicPr>
          <p:blipFill>
            <a:blip r:embed="rId15"/>
            <a:srcRect/>
            <a:stretch>
              <a:fillRect/>
            </a:stretch>
          </p:blipFill>
          <p:spPr bwMode="ltGray">
            <a:xfrm>
              <a:off x="1406" y="1945"/>
              <a:ext cx="174" cy="243"/>
            </a:xfrm>
            <a:prstGeom prst="rect">
              <a:avLst/>
            </a:prstGeom>
            <a:noFill/>
            <a:ln w="9525">
              <a:noFill/>
              <a:miter lim="800000"/>
              <a:headEnd/>
              <a:tailEnd/>
            </a:ln>
          </p:spPr>
        </p:pic>
        <p:pic>
          <p:nvPicPr>
            <p:cNvPr id="30745" name="Picture 97"/>
            <p:cNvPicPr>
              <a:picLocks noChangeAspect="1" noChangeArrowheads="1"/>
            </p:cNvPicPr>
            <p:nvPr/>
          </p:nvPicPr>
          <p:blipFill>
            <a:blip r:embed="rId15"/>
            <a:srcRect/>
            <a:stretch>
              <a:fillRect/>
            </a:stretch>
          </p:blipFill>
          <p:spPr bwMode="ltGray">
            <a:xfrm>
              <a:off x="1155" y="1803"/>
              <a:ext cx="173" cy="243"/>
            </a:xfrm>
            <a:prstGeom prst="rect">
              <a:avLst/>
            </a:prstGeom>
            <a:noFill/>
            <a:ln w="9525">
              <a:noFill/>
              <a:miter lim="800000"/>
              <a:headEnd/>
              <a:tailEnd/>
            </a:ln>
          </p:spPr>
        </p:pic>
        <p:pic>
          <p:nvPicPr>
            <p:cNvPr id="30746" name="Picture 98"/>
            <p:cNvPicPr>
              <a:picLocks noChangeAspect="1" noChangeArrowheads="1"/>
            </p:cNvPicPr>
            <p:nvPr/>
          </p:nvPicPr>
          <p:blipFill>
            <a:blip r:embed="rId15"/>
            <a:srcRect/>
            <a:stretch>
              <a:fillRect/>
            </a:stretch>
          </p:blipFill>
          <p:spPr bwMode="ltGray">
            <a:xfrm>
              <a:off x="1204" y="1866"/>
              <a:ext cx="173" cy="243"/>
            </a:xfrm>
            <a:prstGeom prst="rect">
              <a:avLst/>
            </a:prstGeom>
            <a:noFill/>
            <a:ln w="9525">
              <a:noFill/>
              <a:miter lim="800000"/>
              <a:headEnd/>
              <a:tailEnd/>
            </a:ln>
          </p:spPr>
        </p:pic>
        <p:pic>
          <p:nvPicPr>
            <p:cNvPr id="30747" name="Picture 99"/>
            <p:cNvPicPr>
              <a:picLocks noChangeAspect="1" noChangeArrowheads="1"/>
            </p:cNvPicPr>
            <p:nvPr/>
          </p:nvPicPr>
          <p:blipFill>
            <a:blip r:embed="rId15"/>
            <a:srcRect/>
            <a:stretch>
              <a:fillRect/>
            </a:stretch>
          </p:blipFill>
          <p:spPr bwMode="ltGray">
            <a:xfrm>
              <a:off x="1252" y="1929"/>
              <a:ext cx="174" cy="243"/>
            </a:xfrm>
            <a:prstGeom prst="rect">
              <a:avLst/>
            </a:prstGeom>
            <a:noFill/>
            <a:ln w="9525">
              <a:noFill/>
              <a:miter lim="800000"/>
              <a:headEnd/>
              <a:tailEnd/>
            </a:ln>
          </p:spPr>
        </p:pic>
        <p:pic>
          <p:nvPicPr>
            <p:cNvPr id="30748" name="Picture 100"/>
            <p:cNvPicPr>
              <a:picLocks noChangeAspect="1" noChangeArrowheads="1"/>
            </p:cNvPicPr>
            <p:nvPr/>
          </p:nvPicPr>
          <p:blipFill>
            <a:blip r:embed="rId15"/>
            <a:srcRect/>
            <a:stretch>
              <a:fillRect/>
            </a:stretch>
          </p:blipFill>
          <p:spPr bwMode="ltGray">
            <a:xfrm>
              <a:off x="1301" y="1992"/>
              <a:ext cx="173" cy="243"/>
            </a:xfrm>
            <a:prstGeom prst="rect">
              <a:avLst/>
            </a:prstGeom>
            <a:noFill/>
            <a:ln w="9525">
              <a:noFill/>
              <a:miter lim="800000"/>
              <a:headEnd/>
              <a:tailEnd/>
            </a:ln>
          </p:spPr>
        </p:pic>
        <p:pic>
          <p:nvPicPr>
            <p:cNvPr id="30749" name="Picture 101"/>
            <p:cNvPicPr>
              <a:picLocks noChangeAspect="1" noChangeArrowheads="1"/>
            </p:cNvPicPr>
            <p:nvPr/>
          </p:nvPicPr>
          <p:blipFill>
            <a:blip r:embed="rId15"/>
            <a:srcRect/>
            <a:stretch>
              <a:fillRect/>
            </a:stretch>
          </p:blipFill>
          <p:spPr bwMode="ltGray">
            <a:xfrm>
              <a:off x="1050" y="1850"/>
              <a:ext cx="173" cy="243"/>
            </a:xfrm>
            <a:prstGeom prst="rect">
              <a:avLst/>
            </a:prstGeom>
            <a:noFill/>
            <a:ln w="9525">
              <a:noFill/>
              <a:miter lim="800000"/>
              <a:headEnd/>
              <a:tailEnd/>
            </a:ln>
          </p:spPr>
        </p:pic>
        <p:pic>
          <p:nvPicPr>
            <p:cNvPr id="30750" name="Picture 102"/>
            <p:cNvPicPr>
              <a:picLocks noChangeAspect="1" noChangeArrowheads="1"/>
            </p:cNvPicPr>
            <p:nvPr/>
          </p:nvPicPr>
          <p:blipFill>
            <a:blip r:embed="rId15"/>
            <a:srcRect/>
            <a:stretch>
              <a:fillRect/>
            </a:stretch>
          </p:blipFill>
          <p:spPr bwMode="ltGray">
            <a:xfrm>
              <a:off x="1098" y="1913"/>
              <a:ext cx="174" cy="243"/>
            </a:xfrm>
            <a:prstGeom prst="rect">
              <a:avLst/>
            </a:prstGeom>
            <a:noFill/>
            <a:ln w="9525">
              <a:noFill/>
              <a:miter lim="800000"/>
              <a:headEnd/>
              <a:tailEnd/>
            </a:ln>
          </p:spPr>
        </p:pic>
        <p:pic>
          <p:nvPicPr>
            <p:cNvPr id="30751" name="Picture 103"/>
            <p:cNvPicPr>
              <a:picLocks noChangeAspect="1" noChangeArrowheads="1"/>
            </p:cNvPicPr>
            <p:nvPr/>
          </p:nvPicPr>
          <p:blipFill>
            <a:blip r:embed="rId15"/>
            <a:srcRect/>
            <a:stretch>
              <a:fillRect/>
            </a:stretch>
          </p:blipFill>
          <p:spPr bwMode="ltGray">
            <a:xfrm>
              <a:off x="1147" y="1976"/>
              <a:ext cx="173" cy="243"/>
            </a:xfrm>
            <a:prstGeom prst="rect">
              <a:avLst/>
            </a:prstGeom>
            <a:noFill/>
            <a:ln w="9525">
              <a:noFill/>
              <a:miter lim="800000"/>
              <a:headEnd/>
              <a:tailEnd/>
            </a:ln>
          </p:spPr>
        </p:pic>
        <p:sp>
          <p:nvSpPr>
            <p:cNvPr id="30752" name="Text Box 104"/>
            <p:cNvSpPr txBox="1">
              <a:spLocks noChangeArrowheads="1"/>
            </p:cNvSpPr>
            <p:nvPr/>
          </p:nvSpPr>
          <p:spPr bwMode="ltGray">
            <a:xfrm>
              <a:off x="923" y="1891"/>
              <a:ext cx="618" cy="467"/>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kumimoji="0" lang="en-US" sz="700">
                  <a:effectLst/>
                  <a:latin typeface="Segoe" pitchFamily="34" charset="0"/>
                  <a:cs typeface="Arial" pitchFamily="34" charset="0"/>
                </a:rPr>
                <a:t>VM</a:t>
              </a:r>
            </a:p>
          </p:txBody>
        </p:sp>
        <p:pic>
          <p:nvPicPr>
            <p:cNvPr id="30753" name="Picture 105"/>
            <p:cNvPicPr>
              <a:picLocks noChangeAspect="1" noChangeArrowheads="1"/>
            </p:cNvPicPr>
            <p:nvPr/>
          </p:nvPicPr>
          <p:blipFill>
            <a:blip r:embed="rId15"/>
            <a:srcRect/>
            <a:stretch>
              <a:fillRect/>
            </a:stretch>
          </p:blipFill>
          <p:spPr bwMode="ltGray">
            <a:xfrm>
              <a:off x="1196" y="2039"/>
              <a:ext cx="173" cy="243"/>
            </a:xfrm>
            <a:prstGeom prst="rect">
              <a:avLst/>
            </a:prstGeom>
            <a:noFill/>
            <a:ln w="9525">
              <a:noFill/>
              <a:miter lim="800000"/>
              <a:headEnd/>
              <a:tailEnd/>
            </a:ln>
          </p:spPr>
        </p:pic>
        <p:pic>
          <p:nvPicPr>
            <p:cNvPr id="30754" name="Picture 106"/>
            <p:cNvPicPr>
              <a:picLocks noChangeAspect="1" noChangeArrowheads="1"/>
            </p:cNvPicPr>
            <p:nvPr/>
          </p:nvPicPr>
          <p:blipFill>
            <a:blip r:embed="rId15"/>
            <a:srcRect/>
            <a:stretch>
              <a:fillRect/>
            </a:stretch>
          </p:blipFill>
          <p:spPr bwMode="ltGray">
            <a:xfrm>
              <a:off x="944" y="1898"/>
              <a:ext cx="174" cy="243"/>
            </a:xfrm>
            <a:prstGeom prst="rect">
              <a:avLst/>
            </a:prstGeom>
            <a:noFill/>
            <a:ln w="9525">
              <a:noFill/>
              <a:miter lim="800000"/>
              <a:headEnd/>
              <a:tailEnd/>
            </a:ln>
          </p:spPr>
        </p:pic>
        <p:pic>
          <p:nvPicPr>
            <p:cNvPr id="30755" name="Picture 107"/>
            <p:cNvPicPr>
              <a:picLocks noChangeAspect="1" noChangeArrowheads="1"/>
            </p:cNvPicPr>
            <p:nvPr/>
          </p:nvPicPr>
          <p:blipFill>
            <a:blip r:embed="rId15"/>
            <a:srcRect/>
            <a:stretch>
              <a:fillRect/>
            </a:stretch>
          </p:blipFill>
          <p:spPr bwMode="ltGray">
            <a:xfrm>
              <a:off x="993" y="1960"/>
              <a:ext cx="173" cy="243"/>
            </a:xfrm>
            <a:prstGeom prst="rect">
              <a:avLst/>
            </a:prstGeom>
            <a:noFill/>
            <a:ln w="9525">
              <a:noFill/>
              <a:miter lim="800000"/>
              <a:headEnd/>
              <a:tailEnd/>
            </a:ln>
          </p:spPr>
        </p:pic>
        <p:sp>
          <p:nvSpPr>
            <p:cNvPr id="30756" name="Text Box 108"/>
            <p:cNvSpPr txBox="1">
              <a:spLocks noChangeArrowheads="1"/>
            </p:cNvSpPr>
            <p:nvPr/>
          </p:nvSpPr>
          <p:spPr bwMode="ltGray">
            <a:xfrm>
              <a:off x="775" y="1872"/>
              <a:ext cx="618" cy="466"/>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kumimoji="0" lang="en-US" sz="700">
                  <a:effectLst/>
                  <a:latin typeface="Segoe" pitchFamily="34" charset="0"/>
                  <a:cs typeface="Arial" pitchFamily="34" charset="0"/>
                </a:rPr>
                <a:t>VM</a:t>
              </a:r>
            </a:p>
          </p:txBody>
        </p:sp>
        <p:pic>
          <p:nvPicPr>
            <p:cNvPr id="30757" name="Picture 109"/>
            <p:cNvPicPr>
              <a:picLocks noChangeAspect="1" noChangeArrowheads="1"/>
            </p:cNvPicPr>
            <p:nvPr/>
          </p:nvPicPr>
          <p:blipFill>
            <a:blip r:embed="rId15"/>
            <a:srcRect/>
            <a:stretch>
              <a:fillRect/>
            </a:stretch>
          </p:blipFill>
          <p:spPr bwMode="ltGray">
            <a:xfrm>
              <a:off x="1042" y="2023"/>
              <a:ext cx="173" cy="243"/>
            </a:xfrm>
            <a:prstGeom prst="rect">
              <a:avLst/>
            </a:prstGeom>
            <a:noFill/>
            <a:ln w="9525">
              <a:noFill/>
              <a:miter lim="800000"/>
              <a:headEnd/>
              <a:tailEnd/>
            </a:ln>
          </p:spPr>
        </p:pic>
        <p:sp>
          <p:nvSpPr>
            <p:cNvPr id="30758" name="Text Box 110"/>
            <p:cNvSpPr txBox="1">
              <a:spLocks noChangeArrowheads="1"/>
            </p:cNvSpPr>
            <p:nvPr/>
          </p:nvSpPr>
          <p:spPr bwMode="ltGray">
            <a:xfrm>
              <a:off x="815" y="1943"/>
              <a:ext cx="618" cy="466"/>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kumimoji="0" lang="en-US" sz="700">
                  <a:effectLst/>
                  <a:latin typeface="Segoe" pitchFamily="34" charset="0"/>
                  <a:cs typeface="Arial" pitchFamily="34" charset="0"/>
                </a:rPr>
                <a:t>VM</a:t>
              </a:r>
            </a:p>
          </p:txBody>
        </p:sp>
        <p:pic>
          <p:nvPicPr>
            <p:cNvPr id="30759" name="Picture 111"/>
            <p:cNvPicPr>
              <a:picLocks noChangeAspect="1" noChangeArrowheads="1"/>
            </p:cNvPicPr>
            <p:nvPr/>
          </p:nvPicPr>
          <p:blipFill>
            <a:blip r:embed="rId15"/>
            <a:srcRect/>
            <a:stretch>
              <a:fillRect/>
            </a:stretch>
          </p:blipFill>
          <p:spPr bwMode="ltGray">
            <a:xfrm>
              <a:off x="1090" y="2100"/>
              <a:ext cx="174" cy="243"/>
            </a:xfrm>
            <a:prstGeom prst="rect">
              <a:avLst/>
            </a:prstGeom>
            <a:noFill/>
            <a:ln w="9525">
              <a:noFill/>
              <a:miter lim="800000"/>
              <a:headEnd/>
              <a:tailEnd/>
            </a:ln>
          </p:spPr>
        </p:pic>
        <p:pic>
          <p:nvPicPr>
            <p:cNvPr id="30760" name="Picture 112"/>
            <p:cNvPicPr>
              <a:picLocks noChangeAspect="1" noChangeArrowheads="1"/>
            </p:cNvPicPr>
            <p:nvPr/>
          </p:nvPicPr>
          <p:blipFill>
            <a:blip r:embed="rId15"/>
            <a:srcRect/>
            <a:stretch>
              <a:fillRect/>
            </a:stretch>
          </p:blipFill>
          <p:spPr bwMode="ltGray">
            <a:xfrm>
              <a:off x="839" y="1945"/>
              <a:ext cx="173" cy="243"/>
            </a:xfrm>
            <a:prstGeom prst="rect">
              <a:avLst/>
            </a:prstGeom>
            <a:noFill/>
            <a:ln w="9525">
              <a:noFill/>
              <a:miter lim="800000"/>
              <a:headEnd/>
              <a:tailEnd/>
            </a:ln>
          </p:spPr>
        </p:pic>
        <p:sp>
          <p:nvSpPr>
            <p:cNvPr id="30761" name="Text Box 113"/>
            <p:cNvSpPr txBox="1">
              <a:spLocks noChangeArrowheads="1"/>
            </p:cNvSpPr>
            <p:nvPr/>
          </p:nvSpPr>
          <p:spPr bwMode="ltGray">
            <a:xfrm>
              <a:off x="621" y="1872"/>
              <a:ext cx="619" cy="466"/>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kumimoji="0" lang="en-US" sz="700">
                  <a:effectLst/>
                  <a:latin typeface="Segoe" pitchFamily="34" charset="0"/>
                  <a:cs typeface="Arial" pitchFamily="34" charset="0"/>
                </a:rPr>
                <a:t>VM</a:t>
              </a:r>
            </a:p>
          </p:txBody>
        </p:sp>
        <p:pic>
          <p:nvPicPr>
            <p:cNvPr id="30762" name="Picture 114"/>
            <p:cNvPicPr>
              <a:picLocks noChangeAspect="1" noChangeArrowheads="1"/>
            </p:cNvPicPr>
            <p:nvPr/>
          </p:nvPicPr>
          <p:blipFill>
            <a:blip r:embed="rId15"/>
            <a:srcRect/>
            <a:stretch>
              <a:fillRect/>
            </a:stretch>
          </p:blipFill>
          <p:spPr bwMode="ltGray">
            <a:xfrm>
              <a:off x="888" y="2008"/>
              <a:ext cx="173" cy="243"/>
            </a:xfrm>
            <a:prstGeom prst="rect">
              <a:avLst/>
            </a:prstGeom>
            <a:noFill/>
            <a:ln w="9525">
              <a:noFill/>
              <a:miter lim="800000"/>
              <a:headEnd/>
              <a:tailEnd/>
            </a:ln>
          </p:spPr>
        </p:pic>
        <p:pic>
          <p:nvPicPr>
            <p:cNvPr id="30763" name="Picture 115"/>
            <p:cNvPicPr>
              <a:picLocks noChangeAspect="1" noChangeArrowheads="1"/>
            </p:cNvPicPr>
            <p:nvPr/>
          </p:nvPicPr>
          <p:blipFill>
            <a:blip r:embed="rId16"/>
            <a:srcRect/>
            <a:stretch>
              <a:fillRect/>
            </a:stretch>
          </p:blipFill>
          <p:spPr bwMode="ltGray">
            <a:xfrm>
              <a:off x="936" y="2070"/>
              <a:ext cx="174" cy="244"/>
            </a:xfrm>
            <a:prstGeom prst="rect">
              <a:avLst/>
            </a:prstGeom>
            <a:noFill/>
            <a:ln w="9525">
              <a:noFill/>
              <a:miter lim="800000"/>
              <a:headEnd/>
              <a:tailEnd/>
            </a:ln>
          </p:spPr>
        </p:pic>
        <p:pic>
          <p:nvPicPr>
            <p:cNvPr id="30764" name="Picture 116"/>
            <p:cNvPicPr>
              <a:picLocks noChangeAspect="1" noChangeArrowheads="1"/>
            </p:cNvPicPr>
            <p:nvPr/>
          </p:nvPicPr>
          <p:blipFill>
            <a:blip r:embed="rId15"/>
            <a:srcRect/>
            <a:stretch>
              <a:fillRect/>
            </a:stretch>
          </p:blipFill>
          <p:spPr bwMode="ltGray">
            <a:xfrm>
              <a:off x="985" y="2133"/>
              <a:ext cx="173" cy="243"/>
            </a:xfrm>
            <a:prstGeom prst="rect">
              <a:avLst/>
            </a:prstGeom>
            <a:noFill/>
            <a:ln w="9525">
              <a:noFill/>
              <a:miter lim="800000"/>
              <a:headEnd/>
              <a:tailEnd/>
            </a:ln>
          </p:spPr>
        </p:pic>
        <p:pic>
          <p:nvPicPr>
            <p:cNvPr id="30765" name="Picture 117"/>
            <p:cNvPicPr>
              <a:picLocks noChangeAspect="1" noChangeArrowheads="1"/>
            </p:cNvPicPr>
            <p:nvPr/>
          </p:nvPicPr>
          <p:blipFill>
            <a:blip r:embed="rId15"/>
            <a:srcRect/>
            <a:stretch>
              <a:fillRect/>
            </a:stretch>
          </p:blipFill>
          <p:spPr bwMode="ltGray">
            <a:xfrm>
              <a:off x="1455" y="2008"/>
              <a:ext cx="173" cy="243"/>
            </a:xfrm>
            <a:prstGeom prst="rect">
              <a:avLst/>
            </a:prstGeom>
            <a:noFill/>
            <a:ln w="9525">
              <a:noFill/>
              <a:miter lim="800000"/>
              <a:headEnd/>
              <a:tailEnd/>
            </a:ln>
          </p:spPr>
        </p:pic>
        <p:sp>
          <p:nvSpPr>
            <p:cNvPr id="30766" name="Text Box 118"/>
            <p:cNvSpPr txBox="1">
              <a:spLocks noChangeArrowheads="1"/>
            </p:cNvSpPr>
            <p:nvPr/>
          </p:nvSpPr>
          <p:spPr bwMode="ltGray">
            <a:xfrm>
              <a:off x="871" y="2006"/>
              <a:ext cx="618" cy="466"/>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kumimoji="0" lang="en-US" sz="700">
                  <a:effectLst/>
                  <a:latin typeface="Segoe" pitchFamily="34" charset="0"/>
                  <a:cs typeface="Arial" pitchFamily="34" charset="0"/>
                </a:rPr>
                <a:t>VM</a:t>
              </a:r>
            </a:p>
          </p:txBody>
        </p:sp>
        <p:sp>
          <p:nvSpPr>
            <p:cNvPr id="30767" name="Text Box 119"/>
            <p:cNvSpPr txBox="1">
              <a:spLocks noChangeArrowheads="1"/>
            </p:cNvSpPr>
            <p:nvPr/>
          </p:nvSpPr>
          <p:spPr bwMode="ltGray">
            <a:xfrm>
              <a:off x="972" y="1958"/>
              <a:ext cx="618" cy="467"/>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kumimoji="0" lang="en-US" sz="700">
                  <a:effectLst/>
                  <a:latin typeface="Segoe" pitchFamily="34" charset="0"/>
                  <a:cs typeface="Arial" pitchFamily="34" charset="0"/>
                </a:rPr>
                <a:t>VM</a:t>
              </a:r>
            </a:p>
          </p:txBody>
        </p:sp>
        <p:sp>
          <p:nvSpPr>
            <p:cNvPr id="30768" name="Text Box 120"/>
            <p:cNvSpPr txBox="1">
              <a:spLocks noChangeArrowheads="1"/>
            </p:cNvSpPr>
            <p:nvPr/>
          </p:nvSpPr>
          <p:spPr bwMode="ltGray">
            <a:xfrm>
              <a:off x="1080" y="1895"/>
              <a:ext cx="618" cy="467"/>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kumimoji="0" lang="en-US" sz="700">
                  <a:effectLst/>
                  <a:latin typeface="Segoe" pitchFamily="34" charset="0"/>
                  <a:cs typeface="Arial" pitchFamily="34" charset="0"/>
                </a:rPr>
                <a:t>VM</a:t>
              </a:r>
            </a:p>
          </p:txBody>
        </p:sp>
        <p:pic>
          <p:nvPicPr>
            <p:cNvPr id="30769" name="Picture 121"/>
            <p:cNvPicPr>
              <a:picLocks noChangeAspect="1" noChangeArrowheads="1"/>
            </p:cNvPicPr>
            <p:nvPr/>
          </p:nvPicPr>
          <p:blipFill>
            <a:blip r:embed="rId15"/>
            <a:srcRect/>
            <a:stretch>
              <a:fillRect/>
            </a:stretch>
          </p:blipFill>
          <p:spPr bwMode="ltGray">
            <a:xfrm>
              <a:off x="1350" y="2055"/>
              <a:ext cx="173" cy="243"/>
            </a:xfrm>
            <a:prstGeom prst="rect">
              <a:avLst/>
            </a:prstGeom>
            <a:noFill/>
            <a:ln w="9525">
              <a:noFill/>
              <a:miter lim="800000"/>
              <a:headEnd/>
              <a:tailEnd/>
            </a:ln>
          </p:spPr>
        </p:pic>
        <p:pic>
          <p:nvPicPr>
            <p:cNvPr id="30770" name="Picture 122"/>
            <p:cNvPicPr>
              <a:picLocks noChangeAspect="1" noChangeArrowheads="1"/>
            </p:cNvPicPr>
            <p:nvPr/>
          </p:nvPicPr>
          <p:blipFill>
            <a:blip r:embed="rId15"/>
            <a:srcRect/>
            <a:stretch>
              <a:fillRect/>
            </a:stretch>
          </p:blipFill>
          <p:spPr bwMode="ltGray">
            <a:xfrm>
              <a:off x="1244" y="2102"/>
              <a:ext cx="174" cy="243"/>
            </a:xfrm>
            <a:prstGeom prst="rect">
              <a:avLst/>
            </a:prstGeom>
            <a:noFill/>
            <a:ln w="9525">
              <a:noFill/>
              <a:miter lim="800000"/>
              <a:headEnd/>
              <a:tailEnd/>
            </a:ln>
          </p:spPr>
        </p:pic>
        <p:pic>
          <p:nvPicPr>
            <p:cNvPr id="30771" name="Picture 123"/>
            <p:cNvPicPr>
              <a:picLocks noChangeAspect="1" noChangeArrowheads="1"/>
            </p:cNvPicPr>
            <p:nvPr/>
          </p:nvPicPr>
          <p:blipFill>
            <a:blip r:embed="rId15"/>
            <a:srcRect/>
            <a:stretch>
              <a:fillRect/>
            </a:stretch>
          </p:blipFill>
          <p:spPr bwMode="ltGray">
            <a:xfrm>
              <a:off x="1139" y="2149"/>
              <a:ext cx="173" cy="243"/>
            </a:xfrm>
            <a:prstGeom prst="rect">
              <a:avLst/>
            </a:prstGeom>
            <a:noFill/>
            <a:ln w="9525">
              <a:noFill/>
              <a:miter lim="800000"/>
              <a:headEnd/>
              <a:tailEnd/>
            </a:ln>
          </p:spPr>
        </p:pic>
        <p:sp>
          <p:nvSpPr>
            <p:cNvPr id="30772" name="Text Box 124"/>
            <p:cNvSpPr txBox="1">
              <a:spLocks noChangeArrowheads="1"/>
            </p:cNvSpPr>
            <p:nvPr/>
          </p:nvSpPr>
          <p:spPr bwMode="ltGray">
            <a:xfrm>
              <a:off x="920" y="2057"/>
              <a:ext cx="618" cy="467"/>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kumimoji="0" lang="en-US" sz="700">
                  <a:effectLst/>
                  <a:latin typeface="Segoe" pitchFamily="34" charset="0"/>
                  <a:cs typeface="Arial" pitchFamily="34" charset="0"/>
                </a:rPr>
                <a:t>VM</a:t>
              </a:r>
            </a:p>
          </p:txBody>
        </p:sp>
        <p:sp>
          <p:nvSpPr>
            <p:cNvPr id="30773" name="Text Box 125"/>
            <p:cNvSpPr txBox="1">
              <a:spLocks noChangeArrowheads="1"/>
            </p:cNvSpPr>
            <p:nvPr/>
          </p:nvSpPr>
          <p:spPr bwMode="ltGray">
            <a:xfrm>
              <a:off x="1018" y="2018"/>
              <a:ext cx="618" cy="466"/>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kumimoji="0" lang="en-US" sz="700">
                  <a:effectLst/>
                  <a:latin typeface="Segoe" pitchFamily="34" charset="0"/>
                  <a:cs typeface="Arial" pitchFamily="34" charset="0"/>
                </a:rPr>
                <a:t>VM</a:t>
              </a:r>
            </a:p>
          </p:txBody>
        </p:sp>
        <p:sp>
          <p:nvSpPr>
            <p:cNvPr id="30774" name="Text Box 126"/>
            <p:cNvSpPr txBox="1">
              <a:spLocks noChangeArrowheads="1"/>
            </p:cNvSpPr>
            <p:nvPr/>
          </p:nvSpPr>
          <p:spPr bwMode="ltGray">
            <a:xfrm>
              <a:off x="763" y="2041"/>
              <a:ext cx="618" cy="467"/>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kumimoji="0" lang="en-US" sz="700">
                  <a:effectLst/>
                  <a:latin typeface="Segoe" pitchFamily="34" charset="0"/>
                  <a:cs typeface="Arial" pitchFamily="34" charset="0"/>
                </a:rPr>
                <a:t>VM</a:t>
              </a:r>
            </a:p>
          </p:txBody>
        </p:sp>
        <p:sp>
          <p:nvSpPr>
            <p:cNvPr id="30775" name="Text Box 127"/>
            <p:cNvSpPr txBox="1">
              <a:spLocks noChangeArrowheads="1"/>
            </p:cNvSpPr>
            <p:nvPr/>
          </p:nvSpPr>
          <p:spPr bwMode="ltGray">
            <a:xfrm>
              <a:off x="664" y="1915"/>
              <a:ext cx="619" cy="466"/>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kumimoji="0" lang="en-US" sz="700">
                  <a:effectLst/>
                  <a:latin typeface="Segoe" pitchFamily="34" charset="0"/>
                  <a:cs typeface="Arial" pitchFamily="34" charset="0"/>
                </a:rPr>
                <a:t>VM</a:t>
              </a:r>
            </a:p>
          </p:txBody>
        </p:sp>
        <p:sp>
          <p:nvSpPr>
            <p:cNvPr id="30776" name="Text Box 128"/>
            <p:cNvSpPr txBox="1">
              <a:spLocks noChangeArrowheads="1"/>
            </p:cNvSpPr>
            <p:nvPr/>
          </p:nvSpPr>
          <p:spPr bwMode="ltGray">
            <a:xfrm>
              <a:off x="1240" y="1919"/>
              <a:ext cx="618" cy="466"/>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kumimoji="0" lang="en-US" sz="700">
                  <a:effectLst/>
                  <a:latin typeface="Segoe" pitchFamily="34" charset="0"/>
                  <a:cs typeface="Arial" pitchFamily="34" charset="0"/>
                </a:rPr>
                <a:t>VM</a:t>
              </a:r>
            </a:p>
          </p:txBody>
        </p:sp>
        <p:sp>
          <p:nvSpPr>
            <p:cNvPr id="30777" name="Text Box 129"/>
            <p:cNvSpPr txBox="1">
              <a:spLocks noChangeArrowheads="1"/>
            </p:cNvSpPr>
            <p:nvPr/>
          </p:nvSpPr>
          <p:spPr bwMode="ltGray">
            <a:xfrm>
              <a:off x="1135" y="1958"/>
              <a:ext cx="618" cy="467"/>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kumimoji="0" lang="en-US" sz="700">
                  <a:effectLst/>
                  <a:latin typeface="Segoe" pitchFamily="34" charset="0"/>
                  <a:cs typeface="Arial" pitchFamily="34" charset="0"/>
                </a:rPr>
                <a:t>VM</a:t>
              </a:r>
            </a:p>
          </p:txBody>
        </p:sp>
        <p:sp>
          <p:nvSpPr>
            <p:cNvPr id="30778" name="Text Box 130"/>
            <p:cNvSpPr txBox="1">
              <a:spLocks noChangeArrowheads="1"/>
            </p:cNvSpPr>
            <p:nvPr/>
          </p:nvSpPr>
          <p:spPr bwMode="ltGray">
            <a:xfrm>
              <a:off x="1190" y="1852"/>
              <a:ext cx="619" cy="466"/>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kumimoji="0" lang="en-US" sz="700">
                  <a:effectLst/>
                  <a:latin typeface="Segoe" pitchFamily="34" charset="0"/>
                  <a:cs typeface="Arial" pitchFamily="34" charset="0"/>
                </a:rPr>
                <a:t>VM</a:t>
              </a:r>
            </a:p>
          </p:txBody>
        </p:sp>
        <p:sp>
          <p:nvSpPr>
            <p:cNvPr id="30779" name="Text Box 131"/>
            <p:cNvSpPr txBox="1">
              <a:spLocks noChangeArrowheads="1"/>
            </p:cNvSpPr>
            <p:nvPr/>
          </p:nvSpPr>
          <p:spPr bwMode="ltGray">
            <a:xfrm>
              <a:off x="987" y="1773"/>
              <a:ext cx="619" cy="466"/>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kumimoji="0" lang="en-US" sz="700">
                  <a:effectLst/>
                  <a:latin typeface="Segoe" pitchFamily="34" charset="0"/>
                  <a:cs typeface="Arial" pitchFamily="34" charset="0"/>
                </a:rPr>
                <a:t>VM</a:t>
              </a:r>
            </a:p>
          </p:txBody>
        </p:sp>
        <p:sp>
          <p:nvSpPr>
            <p:cNvPr id="30780" name="Text Box 132"/>
            <p:cNvSpPr txBox="1">
              <a:spLocks noChangeArrowheads="1"/>
            </p:cNvSpPr>
            <p:nvPr/>
          </p:nvSpPr>
          <p:spPr bwMode="ltGray">
            <a:xfrm>
              <a:off x="1034" y="1840"/>
              <a:ext cx="618" cy="466"/>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kumimoji="0" lang="en-US" sz="700">
                  <a:effectLst/>
                  <a:latin typeface="Segoe" pitchFamily="34" charset="0"/>
                  <a:cs typeface="Arial" pitchFamily="34" charset="0"/>
                </a:rPr>
                <a:t>VM</a:t>
              </a:r>
            </a:p>
          </p:txBody>
        </p:sp>
        <p:sp>
          <p:nvSpPr>
            <p:cNvPr id="30781" name="Text Box 133"/>
            <p:cNvSpPr txBox="1">
              <a:spLocks noChangeArrowheads="1"/>
            </p:cNvSpPr>
            <p:nvPr/>
          </p:nvSpPr>
          <p:spPr bwMode="ltGray">
            <a:xfrm>
              <a:off x="877" y="1820"/>
              <a:ext cx="618" cy="467"/>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kumimoji="0" lang="en-US" sz="700">
                  <a:effectLst/>
                  <a:latin typeface="Segoe" pitchFamily="34" charset="0"/>
                  <a:cs typeface="Arial" pitchFamily="34" charset="0"/>
                </a:rPr>
                <a:t>VM</a:t>
              </a:r>
            </a:p>
          </p:txBody>
        </p:sp>
        <p:sp>
          <p:nvSpPr>
            <p:cNvPr id="30782" name="Text Box 134"/>
            <p:cNvSpPr txBox="1">
              <a:spLocks noChangeArrowheads="1"/>
            </p:cNvSpPr>
            <p:nvPr/>
          </p:nvSpPr>
          <p:spPr bwMode="ltGray">
            <a:xfrm>
              <a:off x="726" y="1812"/>
              <a:ext cx="618" cy="467"/>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kumimoji="0" lang="en-US" sz="700">
                  <a:effectLst/>
                  <a:latin typeface="Segoe" pitchFamily="34" charset="0"/>
                  <a:cs typeface="Arial" pitchFamily="34" charset="0"/>
                </a:rPr>
                <a:t>VM</a:t>
              </a:r>
            </a:p>
          </p:txBody>
        </p:sp>
        <p:sp>
          <p:nvSpPr>
            <p:cNvPr id="30783" name="Text Box 135"/>
            <p:cNvSpPr txBox="1">
              <a:spLocks noChangeArrowheads="1"/>
            </p:cNvSpPr>
            <p:nvPr/>
          </p:nvSpPr>
          <p:spPr bwMode="ltGray">
            <a:xfrm>
              <a:off x="1043" y="1666"/>
              <a:ext cx="618" cy="466"/>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kumimoji="0" lang="en-US" sz="700">
                  <a:effectLst/>
                  <a:latin typeface="Segoe" pitchFamily="34" charset="0"/>
                  <a:cs typeface="Arial" pitchFamily="34" charset="0"/>
                </a:rPr>
                <a:t>VM</a:t>
              </a:r>
            </a:p>
          </p:txBody>
        </p:sp>
        <p:sp>
          <p:nvSpPr>
            <p:cNvPr id="30784" name="Text Box 136"/>
            <p:cNvSpPr txBox="1">
              <a:spLocks noChangeArrowheads="1"/>
            </p:cNvSpPr>
            <p:nvPr/>
          </p:nvSpPr>
          <p:spPr bwMode="ltGray">
            <a:xfrm>
              <a:off x="831" y="1765"/>
              <a:ext cx="618" cy="466"/>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kumimoji="0" lang="en-US" sz="700">
                  <a:effectLst/>
                  <a:latin typeface="Segoe" pitchFamily="34" charset="0"/>
                  <a:cs typeface="Arial" pitchFamily="34" charset="0"/>
                </a:rPr>
                <a:t>VM</a:t>
              </a:r>
            </a:p>
          </p:txBody>
        </p:sp>
        <p:sp>
          <p:nvSpPr>
            <p:cNvPr id="30785" name="Text Box 137"/>
            <p:cNvSpPr txBox="1">
              <a:spLocks noChangeArrowheads="1"/>
            </p:cNvSpPr>
            <p:nvPr/>
          </p:nvSpPr>
          <p:spPr bwMode="ltGray">
            <a:xfrm>
              <a:off x="1138" y="1789"/>
              <a:ext cx="618" cy="466"/>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kumimoji="0" lang="en-US" sz="700">
                  <a:effectLst/>
                  <a:latin typeface="Segoe" pitchFamily="34" charset="0"/>
                  <a:cs typeface="Arial" pitchFamily="34" charset="0"/>
                </a:rPr>
                <a:t>VM</a:t>
              </a:r>
            </a:p>
          </p:txBody>
        </p:sp>
        <p:sp>
          <p:nvSpPr>
            <p:cNvPr id="30786" name="Text Box 138"/>
            <p:cNvSpPr txBox="1">
              <a:spLocks noChangeArrowheads="1"/>
            </p:cNvSpPr>
            <p:nvPr/>
          </p:nvSpPr>
          <p:spPr bwMode="ltGray">
            <a:xfrm>
              <a:off x="1083" y="1721"/>
              <a:ext cx="618" cy="467"/>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kumimoji="0" lang="en-US" sz="700">
                  <a:effectLst/>
                  <a:latin typeface="Segoe" pitchFamily="34" charset="0"/>
                  <a:cs typeface="Arial" pitchFamily="34" charset="0"/>
                </a:rPr>
                <a:t>VM</a:t>
              </a:r>
            </a:p>
          </p:txBody>
        </p:sp>
        <p:sp>
          <p:nvSpPr>
            <p:cNvPr id="30787" name="Text Box 139"/>
            <p:cNvSpPr txBox="1">
              <a:spLocks noChangeArrowheads="1"/>
            </p:cNvSpPr>
            <p:nvPr/>
          </p:nvSpPr>
          <p:spPr bwMode="ltGray">
            <a:xfrm>
              <a:off x="932" y="1713"/>
              <a:ext cx="618" cy="467"/>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kumimoji="0" lang="en-US" sz="700">
                  <a:effectLst/>
                  <a:latin typeface="Segoe" pitchFamily="34" charset="0"/>
                  <a:cs typeface="Arial" pitchFamily="34" charset="0"/>
                </a:rPr>
                <a:t>VM</a:t>
              </a:r>
            </a:p>
          </p:txBody>
        </p:sp>
        <p:sp>
          <p:nvSpPr>
            <p:cNvPr id="30788" name="Text Box 140"/>
            <p:cNvSpPr txBox="1">
              <a:spLocks noChangeArrowheads="1"/>
            </p:cNvSpPr>
            <p:nvPr/>
          </p:nvSpPr>
          <p:spPr bwMode="ltGray">
            <a:xfrm>
              <a:off x="867" y="2018"/>
              <a:ext cx="305" cy="703"/>
            </a:xfrm>
            <a:prstGeom prst="rect">
              <a:avLst/>
            </a:prstGeom>
            <a:noFill/>
            <a:ln w="9525">
              <a:noFill/>
              <a:miter lim="800000"/>
              <a:headEnd/>
              <a:tailEnd/>
            </a:ln>
          </p:spPr>
          <p:txBody>
            <a:bodyPr>
              <a:spAutoFit/>
            </a:bodyPr>
            <a:lstStyle/>
            <a:p>
              <a:pPr algn="ctr" eaLnBrk="0" hangingPunct="0">
                <a:lnSpc>
                  <a:spcPct val="90000"/>
                </a:lnSpc>
                <a:spcBef>
                  <a:spcPct val="30000"/>
                </a:spcBef>
                <a:buClr>
                  <a:schemeClr val="tx2"/>
                </a:buClr>
                <a:buSzPct val="75000"/>
                <a:buFont typeface="Wingdings" pitchFamily="2" charset="2"/>
                <a:buNone/>
              </a:pPr>
              <a:r>
                <a:rPr kumimoji="0" lang="en-US" sz="700">
                  <a:effectLst/>
                  <a:latin typeface="Segoe" pitchFamily="34" charset="0"/>
                  <a:cs typeface="Arial" pitchFamily="34" charset="0"/>
                </a:rPr>
                <a:t>VM</a:t>
              </a:r>
            </a:p>
          </p:txBody>
        </p:sp>
        <p:pic>
          <p:nvPicPr>
            <p:cNvPr id="30789" name="Picture 141"/>
            <p:cNvPicPr>
              <a:picLocks noChangeAspect="1" noChangeArrowheads="1"/>
            </p:cNvPicPr>
            <p:nvPr/>
          </p:nvPicPr>
          <p:blipFill>
            <a:blip r:embed="rId17">
              <a:lum bright="36000"/>
            </a:blip>
            <a:srcRect/>
            <a:stretch>
              <a:fillRect/>
            </a:stretch>
          </p:blipFill>
          <p:spPr bwMode="ltGray">
            <a:xfrm>
              <a:off x="563" y="1969"/>
              <a:ext cx="382" cy="277"/>
            </a:xfrm>
            <a:prstGeom prst="rect">
              <a:avLst/>
            </a:prstGeom>
            <a:noFill/>
            <a:ln w="9525">
              <a:noFill/>
              <a:miter lim="800000"/>
              <a:headEnd/>
              <a:tailEnd/>
            </a:ln>
          </p:spPr>
        </p:pic>
        <p:pic>
          <p:nvPicPr>
            <p:cNvPr id="30790" name="Picture 142"/>
            <p:cNvPicPr>
              <a:picLocks noChangeAspect="1" noChangeArrowheads="1"/>
            </p:cNvPicPr>
            <p:nvPr/>
          </p:nvPicPr>
          <p:blipFill>
            <a:blip r:embed="rId18"/>
            <a:srcRect/>
            <a:stretch>
              <a:fillRect/>
            </a:stretch>
          </p:blipFill>
          <p:spPr bwMode="ltGray">
            <a:xfrm>
              <a:off x="312" y="1861"/>
              <a:ext cx="435" cy="508"/>
            </a:xfrm>
            <a:prstGeom prst="rect">
              <a:avLst/>
            </a:prstGeom>
            <a:noFill/>
            <a:ln w="9525">
              <a:noFill/>
              <a:miter lim="800000"/>
              <a:headEnd/>
              <a:tailEnd/>
            </a:ln>
          </p:spPr>
        </p:pic>
        <p:pic>
          <p:nvPicPr>
            <p:cNvPr id="30791" name="Picture 143"/>
            <p:cNvPicPr>
              <a:picLocks noChangeAspect="1" noChangeArrowheads="1"/>
            </p:cNvPicPr>
            <p:nvPr/>
          </p:nvPicPr>
          <p:blipFill>
            <a:blip r:embed="rId19"/>
            <a:srcRect/>
            <a:stretch>
              <a:fillRect/>
            </a:stretch>
          </p:blipFill>
          <p:spPr bwMode="ltGray">
            <a:xfrm>
              <a:off x="76" y="1804"/>
              <a:ext cx="332" cy="445"/>
            </a:xfrm>
            <a:prstGeom prst="rect">
              <a:avLst/>
            </a:prstGeom>
            <a:noFill/>
            <a:ln w="9525">
              <a:noFill/>
              <a:miter lim="800000"/>
              <a:headEnd/>
              <a:tailEnd/>
            </a:ln>
          </p:spPr>
        </p:pic>
      </p:grpSp>
      <p:grpSp>
        <p:nvGrpSpPr>
          <p:cNvPr id="8" name="Group 144"/>
          <p:cNvGrpSpPr>
            <a:grpSpLocks/>
          </p:cNvGrpSpPr>
          <p:nvPr/>
        </p:nvGrpSpPr>
        <p:grpSpPr bwMode="ltGray">
          <a:xfrm>
            <a:off x="2619923" y="5786008"/>
            <a:ext cx="903287" cy="560509"/>
            <a:chOff x="3505" y="107"/>
            <a:chExt cx="1659" cy="1155"/>
          </a:xfrm>
          <a:effectLst>
            <a:outerShdw blurRad="50800" dist="38100" dir="5400000" algn="t" rotWithShape="0">
              <a:prstClr val="black">
                <a:alpha val="40000"/>
              </a:prstClr>
            </a:outerShdw>
          </a:effectLst>
        </p:grpSpPr>
        <p:pic>
          <p:nvPicPr>
            <p:cNvPr id="30731" name="Picture 145"/>
            <p:cNvPicPr>
              <a:picLocks noChangeAspect="1" noChangeArrowheads="1"/>
            </p:cNvPicPr>
            <p:nvPr/>
          </p:nvPicPr>
          <p:blipFill>
            <a:blip r:embed="rId20"/>
            <a:srcRect/>
            <a:stretch>
              <a:fillRect/>
            </a:stretch>
          </p:blipFill>
          <p:spPr bwMode="ltGray">
            <a:xfrm>
              <a:off x="3505" y="343"/>
              <a:ext cx="1659" cy="919"/>
            </a:xfrm>
            <a:prstGeom prst="rect">
              <a:avLst/>
            </a:prstGeom>
            <a:noFill/>
            <a:ln w="9525">
              <a:noFill/>
              <a:miter lim="800000"/>
              <a:headEnd/>
              <a:tailEnd/>
            </a:ln>
          </p:spPr>
        </p:pic>
        <p:pic>
          <p:nvPicPr>
            <p:cNvPr id="30732" name="Picture 146"/>
            <p:cNvPicPr>
              <a:picLocks noChangeAspect="1" noChangeArrowheads="1"/>
            </p:cNvPicPr>
            <p:nvPr/>
          </p:nvPicPr>
          <p:blipFill>
            <a:blip r:embed="rId21"/>
            <a:srcRect/>
            <a:stretch>
              <a:fillRect/>
            </a:stretch>
          </p:blipFill>
          <p:spPr bwMode="ltGray">
            <a:xfrm>
              <a:off x="4683" y="312"/>
              <a:ext cx="339" cy="518"/>
            </a:xfrm>
            <a:prstGeom prst="rect">
              <a:avLst/>
            </a:prstGeom>
            <a:noFill/>
            <a:ln w="9525">
              <a:noFill/>
              <a:miter lim="800000"/>
              <a:headEnd/>
              <a:tailEnd/>
            </a:ln>
          </p:spPr>
        </p:pic>
        <p:pic>
          <p:nvPicPr>
            <p:cNvPr id="30733" name="Picture 147"/>
            <p:cNvPicPr>
              <a:picLocks noChangeAspect="1" noChangeArrowheads="1"/>
            </p:cNvPicPr>
            <p:nvPr/>
          </p:nvPicPr>
          <p:blipFill>
            <a:blip r:embed="rId22"/>
            <a:srcRect/>
            <a:stretch>
              <a:fillRect/>
            </a:stretch>
          </p:blipFill>
          <p:spPr bwMode="ltGray">
            <a:xfrm>
              <a:off x="3886" y="107"/>
              <a:ext cx="346" cy="509"/>
            </a:xfrm>
            <a:prstGeom prst="rect">
              <a:avLst/>
            </a:prstGeom>
            <a:noFill/>
            <a:ln w="9525">
              <a:noFill/>
              <a:miter lim="800000"/>
              <a:headEnd/>
              <a:tailEnd/>
            </a:ln>
          </p:spPr>
        </p:pic>
        <p:pic>
          <p:nvPicPr>
            <p:cNvPr id="30734" name="Picture 148"/>
            <p:cNvPicPr>
              <a:picLocks noChangeAspect="1" noChangeArrowheads="1"/>
            </p:cNvPicPr>
            <p:nvPr/>
          </p:nvPicPr>
          <p:blipFill>
            <a:blip r:embed="rId23"/>
            <a:srcRect/>
            <a:stretch>
              <a:fillRect/>
            </a:stretch>
          </p:blipFill>
          <p:spPr bwMode="ltGray">
            <a:xfrm>
              <a:off x="4282" y="140"/>
              <a:ext cx="352" cy="518"/>
            </a:xfrm>
            <a:prstGeom prst="rect">
              <a:avLst/>
            </a:prstGeom>
            <a:noFill/>
            <a:ln w="9525">
              <a:noFill/>
              <a:miter lim="800000"/>
              <a:headEnd/>
              <a:tailEnd/>
            </a:ln>
          </p:spPr>
        </p:pic>
        <p:pic>
          <p:nvPicPr>
            <p:cNvPr id="30735" name="Picture 149"/>
            <p:cNvPicPr>
              <a:picLocks noChangeAspect="1" noChangeArrowheads="1"/>
            </p:cNvPicPr>
            <p:nvPr/>
          </p:nvPicPr>
          <p:blipFill>
            <a:blip r:embed="rId24"/>
            <a:srcRect/>
            <a:stretch>
              <a:fillRect/>
            </a:stretch>
          </p:blipFill>
          <p:spPr bwMode="ltGray">
            <a:xfrm>
              <a:off x="3937" y="593"/>
              <a:ext cx="361" cy="550"/>
            </a:xfrm>
            <a:prstGeom prst="rect">
              <a:avLst/>
            </a:prstGeom>
            <a:noFill/>
            <a:ln w="9525">
              <a:noFill/>
              <a:miter lim="800000"/>
              <a:headEnd/>
              <a:tailEnd/>
            </a:ln>
          </p:spPr>
        </p:pic>
        <p:pic>
          <p:nvPicPr>
            <p:cNvPr id="30736" name="Picture 150"/>
            <p:cNvPicPr>
              <a:picLocks noChangeAspect="1" noChangeArrowheads="1"/>
            </p:cNvPicPr>
            <p:nvPr/>
          </p:nvPicPr>
          <p:blipFill>
            <a:blip r:embed="rId25"/>
            <a:srcRect/>
            <a:stretch>
              <a:fillRect/>
            </a:stretch>
          </p:blipFill>
          <p:spPr bwMode="ltGray">
            <a:xfrm>
              <a:off x="4418" y="587"/>
              <a:ext cx="348" cy="518"/>
            </a:xfrm>
            <a:prstGeom prst="rect">
              <a:avLst/>
            </a:prstGeom>
            <a:noFill/>
            <a:ln w="9525">
              <a:noFill/>
              <a:miter lim="800000"/>
              <a:headEnd/>
              <a:tailEnd/>
            </a:ln>
          </p:spPr>
        </p:pic>
        <p:pic>
          <p:nvPicPr>
            <p:cNvPr id="30737" name="Picture 151"/>
            <p:cNvPicPr>
              <a:picLocks noChangeAspect="1" noChangeArrowheads="1"/>
            </p:cNvPicPr>
            <p:nvPr/>
          </p:nvPicPr>
          <p:blipFill>
            <a:blip r:embed="rId26"/>
            <a:srcRect/>
            <a:stretch>
              <a:fillRect/>
            </a:stretch>
          </p:blipFill>
          <p:spPr bwMode="ltGray">
            <a:xfrm>
              <a:off x="3590" y="398"/>
              <a:ext cx="330" cy="518"/>
            </a:xfrm>
            <a:prstGeom prst="rect">
              <a:avLst/>
            </a:prstGeom>
            <a:noFill/>
            <a:ln w="9525">
              <a:noFill/>
              <a:miter lim="800000"/>
              <a:headEnd/>
              <a:tailEnd/>
            </a:ln>
          </p:spPr>
        </p:pic>
        <p:pic>
          <p:nvPicPr>
            <p:cNvPr id="64" name="Picture 152"/>
            <p:cNvPicPr>
              <a:picLocks noChangeAspect="1" noChangeArrowheads="1"/>
            </p:cNvPicPr>
            <p:nvPr/>
          </p:nvPicPr>
          <p:blipFill>
            <a:blip r:embed="rId27"/>
            <a:srcRect/>
            <a:stretch>
              <a:fillRect/>
            </a:stretch>
          </p:blipFill>
          <p:spPr bwMode="ltGray">
            <a:xfrm>
              <a:off x="3732" y="332"/>
              <a:ext cx="942" cy="501"/>
            </a:xfrm>
            <a:prstGeom prst="rect">
              <a:avLst/>
            </a:prstGeom>
            <a:noFill/>
            <a:ln w="9525">
              <a:noFill/>
              <a:miter lim="800000"/>
              <a:headEnd/>
              <a:tailEnd/>
            </a:ln>
            <a:effectLst>
              <a:outerShdw dist="17961" dir="2700000" algn="ctr" rotWithShape="0">
                <a:schemeClr val="bg2"/>
              </a:outerShdw>
            </a:effectLst>
          </p:spPr>
        </p:pic>
      </p:grpSp>
      <p:pic>
        <p:nvPicPr>
          <p:cNvPr id="30730" name="Picture 89" descr="6-00378_s21-ss01"/>
          <p:cNvPicPr>
            <a:picLocks noChangeAspect="1" noChangeArrowheads="1"/>
          </p:cNvPicPr>
          <p:nvPr/>
        </p:nvPicPr>
        <p:blipFill>
          <a:blip r:embed="rId28"/>
          <a:srcRect/>
          <a:stretch>
            <a:fillRect/>
          </a:stretch>
        </p:blipFill>
        <p:spPr bwMode="ltGray">
          <a:xfrm>
            <a:off x="5662310" y="2097935"/>
            <a:ext cx="3187700" cy="3884612"/>
          </a:xfrm>
          <a:prstGeom prst="rect">
            <a:avLst/>
          </a:prstGeom>
          <a:noFill/>
          <a:ln w="9525">
            <a:noFill/>
            <a:miter lim="800000"/>
            <a:headEnd/>
            <a:tailEnd/>
          </a:ln>
        </p:spPr>
      </p:pic>
    </p:spTree>
  </p:cSld>
  <p:clrMapOvr>
    <a:masterClrMapping/>
  </p:clrMapOvr>
  <p:transition advTm="122414">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blackWhite">
          <a:xfrm>
            <a:off x="368301" y="1489571"/>
            <a:ext cx="8407400" cy="5987845"/>
          </a:xfrm>
          <a:prstGeom prst="roundRect">
            <a:avLst>
              <a:gd name="adj" fmla="val 6255"/>
            </a:avLst>
          </a:prstGeom>
          <a:gradFill flip="none" rotWithShape="1">
            <a:gsLst>
              <a:gs pos="0">
                <a:schemeClr val="bg1">
                  <a:alpha val="50000"/>
                </a:schemeClr>
              </a:gs>
              <a:gs pos="100000">
                <a:schemeClr val="bg1">
                  <a:alpha val="5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430082" name="Rectangle 2"/>
          <p:cNvSpPr>
            <a:spLocks noGrp="1" noChangeArrowheads="1"/>
          </p:cNvSpPr>
          <p:nvPr>
            <p:ph type="title"/>
          </p:nvPr>
        </p:nvSpPr>
        <p:spPr/>
        <p:txBody>
          <a:bodyPr/>
          <a:lstStyle/>
          <a:p>
            <a:r>
              <a:rPr lang="en-US" smtClean="0"/>
              <a:t>Virtual Machine Manager </a:t>
            </a:r>
            <a:br>
              <a:rPr lang="en-US" smtClean="0"/>
            </a:br>
            <a:r>
              <a:rPr lang="en-US" smtClean="0"/>
              <a:t>Feature Summary (V1)</a:t>
            </a:r>
            <a:endParaRPr lang="en-US" dirty="0"/>
          </a:p>
        </p:txBody>
      </p:sp>
      <p:graphicFrame>
        <p:nvGraphicFramePr>
          <p:cNvPr id="430120" name="Group 40"/>
          <p:cNvGraphicFramePr>
            <a:graphicFrameLocks noGrp="1"/>
          </p:cNvGraphicFramePr>
          <p:nvPr>
            <p:ph idx="4294967295"/>
          </p:nvPr>
        </p:nvGraphicFramePr>
        <p:xfrm>
          <a:off x="0" y="1495425"/>
          <a:ext cx="8407400" cy="5238880"/>
        </p:xfrm>
        <a:graphic>
          <a:graphicData uri="http://schemas.openxmlformats.org/drawingml/2006/table">
            <a:tbl>
              <a:tblPr>
                <a:tableStyleId>{BDBED569-4797-4DF1-A0F4-6AAB3CD982D8}</a:tableStyleId>
              </a:tblPr>
              <a:tblGrid>
                <a:gridCol w="3655392"/>
                <a:gridCol w="4752008"/>
              </a:tblGrid>
              <a:tr h="379413">
                <a:tc>
                  <a:txBody>
                    <a:bodyPr/>
                    <a:lstStyle/>
                    <a:p>
                      <a:pPr marL="0" marR="0" lvl="0" indent="0" algn="ctr" defTabSz="914400" rtl="0" eaLnBrk="1" fontAlgn="base" latinLnBrk="0" hangingPunct="1">
                        <a:lnSpc>
                          <a:spcPct val="90000"/>
                        </a:lnSpc>
                        <a:spcBef>
                          <a:spcPct val="30000"/>
                        </a:spcBef>
                        <a:spcAft>
                          <a:spcPct val="0"/>
                        </a:spcAft>
                        <a:buClr>
                          <a:schemeClr val="tx2"/>
                        </a:buClr>
                        <a:buSzPct val="115000"/>
                        <a:buFont typeface="Wingdings" pitchFamily="2" charset="2"/>
                        <a:buNone/>
                        <a:tabLst/>
                      </a:pPr>
                      <a:r>
                        <a:rPr kumimoji="0" lang="en-US" sz="1700" u="none" strike="noStrike" cap="none" normalizeH="0" baseline="0" dirty="0" smtClean="0">
                          <a:solidFill>
                            <a:schemeClr val="bg1"/>
                          </a:solidFill>
                          <a:effectLst/>
                        </a:rPr>
                        <a:t>Management Area</a:t>
                      </a:r>
                      <a:endParaRPr kumimoji="0" lang="en-US" sz="1700" b="1" i="0" u="none" strike="noStrike" cap="none" normalizeH="0" baseline="0" dirty="0" smtClean="0">
                        <a:solidFill>
                          <a:schemeClr val="bg1"/>
                        </a:solidFill>
                        <a:effectLst/>
                        <a:latin typeface="Arial" charset="0"/>
                      </a:endParaRPr>
                    </a:p>
                  </a:txBody>
                  <a:tcPr horzOverflow="overflow">
                    <a:lnR w="12700" cmpd="sng">
                      <a:noFill/>
                    </a:lnR>
                    <a:solidFill>
                      <a:schemeClr val="tx1">
                        <a:lumMod val="65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115000"/>
                        <a:buFont typeface="Wingdings" pitchFamily="2" charset="2"/>
                        <a:buNone/>
                        <a:tabLst/>
                      </a:pPr>
                      <a:r>
                        <a:rPr kumimoji="0" lang="en-US" sz="1700" u="none" strike="noStrike" cap="none" normalizeH="0" baseline="0" dirty="0" smtClean="0">
                          <a:solidFill>
                            <a:schemeClr val="bg1"/>
                          </a:solidFill>
                          <a:effectLst/>
                        </a:rPr>
                        <a:t>V1 Features</a:t>
                      </a:r>
                      <a:endParaRPr kumimoji="0" lang="en-US" sz="1700" b="1" i="0" u="none" strike="noStrike" cap="none" normalizeH="0" baseline="0" dirty="0" smtClean="0">
                        <a:solidFill>
                          <a:schemeClr val="bg1"/>
                        </a:solidFill>
                        <a:effectLst/>
                        <a:latin typeface="Arial" charset="0"/>
                      </a:endParaRPr>
                    </a:p>
                  </a:txBody>
                  <a:tcP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65000"/>
                      </a:schemeClr>
                    </a:solidFill>
                  </a:tcPr>
                </a:tc>
              </a:tr>
              <a:tr h="501650">
                <a:tc>
                  <a:txBody>
                    <a:bodyPr/>
                    <a:lstStyle/>
                    <a:p>
                      <a:pPr marL="0" marR="0" lvl="0" indent="0" algn="l" defTabSz="914400" rtl="0" eaLnBrk="1" fontAlgn="base" latinLnBrk="0" hangingPunct="1">
                        <a:lnSpc>
                          <a:spcPct val="90000"/>
                        </a:lnSpc>
                        <a:spcBef>
                          <a:spcPct val="30000"/>
                        </a:spcBef>
                        <a:spcAft>
                          <a:spcPct val="0"/>
                        </a:spcAft>
                        <a:buClr>
                          <a:schemeClr val="tx2"/>
                        </a:buClr>
                        <a:buSzPct val="115000"/>
                        <a:buFont typeface="Wingdings" pitchFamily="2" charset="2"/>
                        <a:buNone/>
                        <a:tabLst/>
                      </a:pPr>
                      <a:r>
                        <a:rPr kumimoji="0" lang="en-US" sz="1600" u="none" strike="noStrike" cap="none" normalizeH="0" baseline="0" smtClean="0">
                          <a:effectLst/>
                        </a:rPr>
                        <a:t>Host Configuration</a:t>
                      </a:r>
                      <a:endParaRPr kumimoji="0" lang="en-US" sz="1600" b="1" i="0" u="none" strike="noStrike" cap="none" normalizeH="0" baseline="0" smtClean="0">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115000"/>
                        <a:buFont typeface="Wingdings" pitchFamily="2" charset="2"/>
                        <a:buBlip>
                          <a:blip r:embed="rId3"/>
                        </a:buBlip>
                        <a:tabLst/>
                      </a:pPr>
                      <a:r>
                        <a:rPr kumimoji="0" lang="en-US" sz="1200" u="none" strike="noStrike" cap="none" normalizeH="0" baseline="0" smtClean="0">
                          <a:effectLst/>
                        </a:rPr>
                        <a:t>Automate Host setup/configuration</a:t>
                      </a:r>
                    </a:p>
                    <a:p>
                      <a:pPr marL="0" marR="0" lvl="0" indent="0" algn="l" defTabSz="914400" rtl="0" eaLnBrk="1" fontAlgn="base" latinLnBrk="0" hangingPunct="1">
                        <a:lnSpc>
                          <a:spcPct val="90000"/>
                        </a:lnSpc>
                        <a:spcBef>
                          <a:spcPct val="30000"/>
                        </a:spcBef>
                        <a:spcAft>
                          <a:spcPct val="0"/>
                        </a:spcAft>
                        <a:buClr>
                          <a:schemeClr val="tx2"/>
                        </a:buClr>
                        <a:buSzPct val="115000"/>
                        <a:buFont typeface="Wingdings" pitchFamily="2" charset="2"/>
                        <a:buBlip>
                          <a:blip r:embed="rId3"/>
                        </a:buBlip>
                        <a:tabLst/>
                      </a:pPr>
                      <a:r>
                        <a:rPr kumimoji="0" lang="en-US" sz="1200" u="none" strike="noStrike" cap="none" normalizeH="0" baseline="0" smtClean="0">
                          <a:effectLst/>
                        </a:rPr>
                        <a:t>Global host settings (VHD paths, VM Additions etc.)</a:t>
                      </a:r>
                      <a:endParaRPr kumimoji="0" lang="en-US" sz="1200" b="1" i="0" u="none" strike="noStrike" cap="none" normalizeH="0" baseline="0" smtClean="0">
                        <a:solidFill>
                          <a:schemeClr val="tx1"/>
                        </a:solidFill>
                        <a:effectLst/>
                        <a:latin typeface="Arial" charset="0"/>
                      </a:endParaRPr>
                    </a:p>
                  </a:txBody>
                  <a:tcPr horzOverflow="overflow">
                    <a:lnT w="12700" cmpd="sng">
                      <a:noFill/>
                    </a:lnT>
                  </a:tcPr>
                </a:tc>
              </a:tr>
              <a:tr h="696913">
                <a:tc>
                  <a:txBody>
                    <a:bodyPr/>
                    <a:lstStyle/>
                    <a:p>
                      <a:pPr marL="0" marR="0" lvl="0" indent="0" algn="l" defTabSz="914400" rtl="0" eaLnBrk="1" fontAlgn="base" latinLnBrk="0" hangingPunct="1">
                        <a:lnSpc>
                          <a:spcPct val="90000"/>
                        </a:lnSpc>
                        <a:spcBef>
                          <a:spcPct val="30000"/>
                        </a:spcBef>
                        <a:spcAft>
                          <a:spcPct val="0"/>
                        </a:spcAft>
                        <a:buClr>
                          <a:schemeClr val="tx2"/>
                        </a:buClr>
                        <a:buSzPct val="115000"/>
                        <a:buFont typeface="Wingdings" pitchFamily="2" charset="2"/>
                        <a:buNone/>
                        <a:tabLst/>
                      </a:pPr>
                      <a:r>
                        <a:rPr kumimoji="0" lang="en-US" sz="1600" u="none" strike="noStrike" cap="none" normalizeH="0" baseline="0" dirty="0" smtClean="0">
                          <a:effectLst/>
                        </a:rPr>
                        <a:t>Virtual Machine Creation</a:t>
                      </a:r>
                    </a:p>
                    <a:p>
                      <a:pPr marL="0" marR="0" lvl="0" indent="0" algn="l" defTabSz="914400" rtl="0" eaLnBrk="1" fontAlgn="base" latinLnBrk="0" hangingPunct="1">
                        <a:lnSpc>
                          <a:spcPct val="90000"/>
                        </a:lnSpc>
                        <a:spcBef>
                          <a:spcPct val="30000"/>
                        </a:spcBef>
                        <a:spcAft>
                          <a:spcPct val="0"/>
                        </a:spcAft>
                        <a:buClr>
                          <a:schemeClr val="tx2"/>
                        </a:buClr>
                        <a:buSzPct val="115000"/>
                        <a:buFont typeface="Wingdings" pitchFamily="2" charset="2"/>
                        <a:buNone/>
                        <a:tabLst/>
                      </a:pPr>
                      <a:endParaRPr kumimoji="0" lang="en-US" sz="1600" b="1" i="0" u="none" strike="noStrike" cap="none" normalizeH="0" baseline="0" dirty="0" smtClean="0">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115000"/>
                        <a:buFont typeface="Wingdings" pitchFamily="2" charset="2"/>
                        <a:buBlip>
                          <a:blip r:embed="rId3"/>
                        </a:buBlip>
                        <a:tabLst/>
                      </a:pPr>
                      <a:r>
                        <a:rPr kumimoji="0" lang="en-US" sz="1200" u="none" strike="noStrike" cap="none" normalizeH="0" baseline="0" dirty="0" smtClean="0">
                          <a:effectLst/>
                        </a:rPr>
                        <a:t>Wizard-based user interface</a:t>
                      </a:r>
                    </a:p>
                    <a:p>
                      <a:pPr marL="0" marR="0" lvl="0" indent="0" algn="l" defTabSz="914400" rtl="0" eaLnBrk="1" fontAlgn="base" latinLnBrk="0" hangingPunct="1">
                        <a:lnSpc>
                          <a:spcPct val="90000"/>
                        </a:lnSpc>
                        <a:spcBef>
                          <a:spcPct val="30000"/>
                        </a:spcBef>
                        <a:spcAft>
                          <a:spcPct val="0"/>
                        </a:spcAft>
                        <a:buClr>
                          <a:schemeClr val="tx2"/>
                        </a:buClr>
                        <a:buSzPct val="115000"/>
                        <a:buFont typeface="Wingdings" pitchFamily="2" charset="2"/>
                        <a:buBlip>
                          <a:blip r:embed="rId3"/>
                        </a:buBlip>
                        <a:tabLst/>
                      </a:pPr>
                      <a:r>
                        <a:rPr kumimoji="0" lang="en-US" sz="1200" u="none" strike="noStrike" cap="none" normalizeH="0" baseline="0" dirty="0" smtClean="0">
                          <a:effectLst/>
                        </a:rPr>
                        <a:t>Rapid creation of VMs using P2V,  Media, Templates</a:t>
                      </a:r>
                    </a:p>
                    <a:p>
                      <a:pPr marL="0" marR="0" lvl="0" indent="0" algn="l" defTabSz="914400" rtl="0" eaLnBrk="1" fontAlgn="base" latinLnBrk="0" hangingPunct="1">
                        <a:lnSpc>
                          <a:spcPct val="90000"/>
                        </a:lnSpc>
                        <a:spcBef>
                          <a:spcPct val="30000"/>
                        </a:spcBef>
                        <a:spcAft>
                          <a:spcPct val="0"/>
                        </a:spcAft>
                        <a:buClr>
                          <a:schemeClr val="tx2"/>
                        </a:buClr>
                        <a:buSzPct val="115000"/>
                        <a:buFont typeface="Wingdings" pitchFamily="2" charset="2"/>
                        <a:buBlip>
                          <a:blip r:embed="rId3"/>
                        </a:buBlip>
                        <a:tabLst/>
                      </a:pPr>
                      <a:r>
                        <a:rPr kumimoji="0" lang="en-US" sz="1200" u="none" strike="noStrike" cap="none" normalizeH="0" baseline="0" dirty="0" smtClean="0">
                          <a:effectLst/>
                        </a:rPr>
                        <a:t>Ability to save definitions as templates for rapid deployment</a:t>
                      </a:r>
                      <a:endParaRPr kumimoji="0" lang="en-US" sz="1200" b="1" i="0" u="none" strike="noStrike" cap="none" normalizeH="0" baseline="0" dirty="0" smtClean="0">
                        <a:solidFill>
                          <a:schemeClr val="tx1"/>
                        </a:solidFill>
                        <a:effectLst/>
                        <a:latin typeface="Arial" charset="0"/>
                      </a:endParaRPr>
                    </a:p>
                  </a:txBody>
                  <a:tcPr horzOverflow="overflow"/>
                </a:tc>
              </a:tr>
              <a:tr h="503238">
                <a:tc>
                  <a:txBody>
                    <a:bodyPr/>
                    <a:lstStyle/>
                    <a:p>
                      <a:pPr marL="0" marR="0" lvl="0" indent="0" algn="l" defTabSz="914400" rtl="0" eaLnBrk="1" fontAlgn="base" latinLnBrk="0" hangingPunct="1">
                        <a:lnSpc>
                          <a:spcPct val="90000"/>
                        </a:lnSpc>
                        <a:spcBef>
                          <a:spcPct val="30000"/>
                        </a:spcBef>
                        <a:spcAft>
                          <a:spcPct val="0"/>
                        </a:spcAft>
                        <a:buClr>
                          <a:schemeClr val="tx2"/>
                        </a:buClr>
                        <a:buSzPct val="115000"/>
                        <a:buFont typeface="Wingdings" pitchFamily="2" charset="2"/>
                        <a:buNone/>
                        <a:tabLst/>
                      </a:pPr>
                      <a:r>
                        <a:rPr kumimoji="0" lang="en-US" sz="1600" u="none" strike="noStrike" cap="none" normalizeH="0" baseline="0" smtClean="0">
                          <a:effectLst/>
                        </a:rPr>
                        <a:t>Library Management</a:t>
                      </a:r>
                      <a:endParaRPr kumimoji="0" lang="en-US" sz="1600" b="1" i="0" u="none" strike="noStrike" cap="none" normalizeH="0" baseline="0" smtClean="0">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115000"/>
                        <a:buFont typeface="Wingdings" pitchFamily="2" charset="2"/>
                        <a:buBlip>
                          <a:blip r:embed="rId3"/>
                        </a:buBlip>
                        <a:tabLst/>
                      </a:pPr>
                      <a:r>
                        <a:rPr kumimoji="0" lang="en-US" sz="1200" u="none" strike="noStrike" cap="none" normalizeH="0" baseline="0" smtClean="0">
                          <a:effectLst/>
                        </a:rPr>
                        <a:t>Store offline VMs, templates, ISO images</a:t>
                      </a:r>
                    </a:p>
                    <a:p>
                      <a:pPr marL="0" marR="0" lvl="0" indent="0" algn="l" defTabSz="914400" rtl="0" eaLnBrk="1" fontAlgn="base" latinLnBrk="0" hangingPunct="1">
                        <a:lnSpc>
                          <a:spcPct val="90000"/>
                        </a:lnSpc>
                        <a:spcBef>
                          <a:spcPct val="30000"/>
                        </a:spcBef>
                        <a:spcAft>
                          <a:spcPct val="0"/>
                        </a:spcAft>
                        <a:buClr>
                          <a:schemeClr val="tx2"/>
                        </a:buClr>
                        <a:buSzPct val="115000"/>
                        <a:buFont typeface="Wingdings" pitchFamily="2" charset="2"/>
                        <a:buBlip>
                          <a:blip r:embed="rId3"/>
                        </a:buBlip>
                        <a:tabLst/>
                      </a:pPr>
                      <a:r>
                        <a:rPr kumimoji="0" lang="en-US" sz="1200" u="none" strike="noStrike" cap="none" normalizeH="0" baseline="0" smtClean="0">
                          <a:effectLst/>
                        </a:rPr>
                        <a:t>Create, update, delete and store objects in the distributed library</a:t>
                      </a:r>
                      <a:endParaRPr kumimoji="0" lang="en-US" sz="1200" b="1" i="0" u="none" strike="noStrike" cap="none" normalizeH="0" baseline="0" smtClean="0">
                        <a:solidFill>
                          <a:schemeClr val="tx1"/>
                        </a:solidFill>
                        <a:effectLst/>
                        <a:latin typeface="Arial" charset="0"/>
                      </a:endParaRPr>
                    </a:p>
                  </a:txBody>
                  <a:tcPr horzOverflow="overflow"/>
                </a:tc>
              </a:tr>
              <a:tr h="696913">
                <a:tc>
                  <a:txBody>
                    <a:bodyPr/>
                    <a:lstStyle/>
                    <a:p>
                      <a:pPr marL="0" marR="0" lvl="0" indent="0" algn="l" defTabSz="914400" rtl="0" eaLnBrk="1" fontAlgn="base" latinLnBrk="0" hangingPunct="1">
                        <a:lnSpc>
                          <a:spcPct val="90000"/>
                        </a:lnSpc>
                        <a:spcBef>
                          <a:spcPct val="30000"/>
                        </a:spcBef>
                        <a:spcAft>
                          <a:spcPct val="0"/>
                        </a:spcAft>
                        <a:buClr>
                          <a:schemeClr val="tx2"/>
                        </a:buClr>
                        <a:buSzPct val="115000"/>
                        <a:buFont typeface="Wingdings" pitchFamily="2" charset="2"/>
                        <a:buNone/>
                        <a:tabLst/>
                      </a:pPr>
                      <a:r>
                        <a:rPr kumimoji="0" lang="en-US" sz="1600" u="none" strike="noStrike" cap="none" normalizeH="0" baseline="0" smtClean="0">
                          <a:effectLst/>
                        </a:rPr>
                        <a:t>Virtual Machine Placement and Deployment</a:t>
                      </a:r>
                      <a:endParaRPr kumimoji="0" lang="en-US" sz="1600" b="1" i="0" u="none" strike="noStrike" cap="none" normalizeH="0" baseline="0" smtClean="0">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115000"/>
                        <a:buFont typeface="Wingdings" pitchFamily="2" charset="2"/>
                        <a:buBlip>
                          <a:blip r:embed="rId3"/>
                        </a:buBlip>
                        <a:tabLst/>
                      </a:pPr>
                      <a:r>
                        <a:rPr kumimoji="0" lang="en-US" sz="1200" u="none" strike="noStrike" cap="none" normalizeH="0" baseline="0" smtClean="0">
                          <a:effectLst/>
                        </a:rPr>
                        <a:t>Recommendation based on host capacity and utilization</a:t>
                      </a:r>
                    </a:p>
                    <a:p>
                      <a:pPr marL="0" marR="0" lvl="0" indent="0" algn="l" defTabSz="914400" rtl="0" eaLnBrk="1" fontAlgn="base" latinLnBrk="0" hangingPunct="1">
                        <a:lnSpc>
                          <a:spcPct val="90000"/>
                        </a:lnSpc>
                        <a:spcBef>
                          <a:spcPct val="30000"/>
                        </a:spcBef>
                        <a:spcAft>
                          <a:spcPct val="0"/>
                        </a:spcAft>
                        <a:buClr>
                          <a:schemeClr val="tx2"/>
                        </a:buClr>
                        <a:buSzPct val="115000"/>
                        <a:buFont typeface="Wingdings" pitchFamily="2" charset="2"/>
                        <a:buBlip>
                          <a:blip r:embed="rId3"/>
                        </a:buBlip>
                        <a:tabLst/>
                      </a:pPr>
                      <a:r>
                        <a:rPr kumimoji="0" lang="en-US" sz="1200" u="none" strike="noStrike" cap="none" normalizeH="0" baseline="0" smtClean="0">
                          <a:effectLst/>
                        </a:rPr>
                        <a:t>Manual admin override</a:t>
                      </a:r>
                    </a:p>
                    <a:p>
                      <a:pPr marL="0" marR="0" lvl="0" indent="0" algn="l" defTabSz="914400" rtl="0" eaLnBrk="1" fontAlgn="base" latinLnBrk="0" hangingPunct="1">
                        <a:lnSpc>
                          <a:spcPct val="90000"/>
                        </a:lnSpc>
                        <a:spcBef>
                          <a:spcPct val="30000"/>
                        </a:spcBef>
                        <a:spcAft>
                          <a:spcPct val="0"/>
                        </a:spcAft>
                        <a:buClr>
                          <a:schemeClr val="tx2"/>
                        </a:buClr>
                        <a:buSzPct val="115000"/>
                        <a:buFont typeface="Wingdings" pitchFamily="2" charset="2"/>
                        <a:buBlip>
                          <a:blip r:embed="rId3"/>
                        </a:buBlip>
                        <a:tabLst/>
                      </a:pPr>
                      <a:r>
                        <a:rPr kumimoji="0" lang="en-US" sz="1200" u="none" strike="noStrike" cap="none" normalizeH="0" baseline="0" smtClean="0">
                          <a:effectLst/>
                        </a:rPr>
                        <a:t>Movement of VM files over LAN or SAN</a:t>
                      </a:r>
                      <a:endParaRPr kumimoji="0" lang="en-US" sz="1200" b="1" i="0" u="none" strike="noStrike" cap="none" normalizeH="0" baseline="0" smtClean="0">
                        <a:solidFill>
                          <a:schemeClr val="tx1"/>
                        </a:solidFill>
                        <a:effectLst/>
                        <a:latin typeface="Arial" charset="0"/>
                      </a:endParaRPr>
                    </a:p>
                  </a:txBody>
                  <a:tcPr horzOverflow="overflow"/>
                </a:tc>
              </a:tr>
              <a:tr h="1082675">
                <a:tc>
                  <a:txBody>
                    <a:bodyPr/>
                    <a:lstStyle/>
                    <a:p>
                      <a:pPr marL="0" marR="0" lvl="0" indent="0" algn="l" defTabSz="914400" rtl="0" eaLnBrk="1" fontAlgn="base" latinLnBrk="0" hangingPunct="1">
                        <a:lnSpc>
                          <a:spcPct val="90000"/>
                        </a:lnSpc>
                        <a:spcBef>
                          <a:spcPct val="30000"/>
                        </a:spcBef>
                        <a:spcAft>
                          <a:spcPct val="0"/>
                        </a:spcAft>
                        <a:buClr>
                          <a:schemeClr val="tx2"/>
                        </a:buClr>
                        <a:buSzPct val="115000"/>
                        <a:buFont typeface="Wingdings" pitchFamily="2" charset="2"/>
                        <a:buNone/>
                        <a:tabLst/>
                      </a:pPr>
                      <a:r>
                        <a:rPr kumimoji="0" lang="en-US" sz="1600" u="none" strike="noStrike" cap="none" normalizeH="0" baseline="0" smtClean="0">
                          <a:effectLst/>
                        </a:rPr>
                        <a:t>Monitoring and Reporting</a:t>
                      </a:r>
                      <a:endParaRPr kumimoji="0" lang="en-US" sz="1600" b="1" i="0" u="none" strike="noStrike" cap="none" normalizeH="0" baseline="0" smtClean="0">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115000"/>
                        <a:buFont typeface="Wingdings" pitchFamily="2" charset="2"/>
                        <a:buBlip>
                          <a:blip r:embed="rId3"/>
                        </a:buBlip>
                        <a:tabLst/>
                      </a:pPr>
                      <a:r>
                        <a:rPr kumimoji="0" lang="en-US" sz="1200" u="none" strike="noStrike" cap="none" normalizeH="0" baseline="0" smtClean="0">
                          <a:effectLst/>
                        </a:rPr>
                        <a:t>Centralized view of all VMs in the environment and their status</a:t>
                      </a:r>
                    </a:p>
                    <a:p>
                      <a:pPr marL="0" marR="0" lvl="0" indent="0" algn="l" defTabSz="914400" rtl="0" eaLnBrk="1" fontAlgn="base" latinLnBrk="0" hangingPunct="1">
                        <a:lnSpc>
                          <a:spcPct val="90000"/>
                        </a:lnSpc>
                        <a:spcBef>
                          <a:spcPct val="30000"/>
                        </a:spcBef>
                        <a:spcAft>
                          <a:spcPct val="0"/>
                        </a:spcAft>
                        <a:buClr>
                          <a:schemeClr val="tx2"/>
                        </a:buClr>
                        <a:buSzPct val="115000"/>
                        <a:buFont typeface="Wingdings" pitchFamily="2" charset="2"/>
                        <a:buBlip>
                          <a:blip r:embed="rId3"/>
                        </a:buBlip>
                        <a:tabLst/>
                      </a:pPr>
                      <a:r>
                        <a:rPr kumimoji="0" lang="en-US" sz="1200" u="none" strike="noStrike" cap="none" normalizeH="0" baseline="0" smtClean="0">
                          <a:effectLst/>
                        </a:rPr>
                        <a:t>Host/VM groupings scalable to thousands of VMs</a:t>
                      </a:r>
                    </a:p>
                    <a:p>
                      <a:pPr marL="0" marR="0" lvl="0" indent="0" algn="l" defTabSz="914400" rtl="0" eaLnBrk="1" fontAlgn="base" latinLnBrk="0" hangingPunct="1">
                        <a:lnSpc>
                          <a:spcPct val="90000"/>
                        </a:lnSpc>
                        <a:spcBef>
                          <a:spcPct val="30000"/>
                        </a:spcBef>
                        <a:spcAft>
                          <a:spcPct val="0"/>
                        </a:spcAft>
                        <a:buClr>
                          <a:schemeClr val="tx2"/>
                        </a:buClr>
                        <a:buSzPct val="115000"/>
                        <a:buFont typeface="Wingdings" pitchFamily="2" charset="2"/>
                        <a:buBlip>
                          <a:blip r:embed="rId3"/>
                        </a:buBlip>
                        <a:tabLst/>
                      </a:pPr>
                      <a:r>
                        <a:rPr kumimoji="0" lang="en-US" sz="1200" u="none" strike="noStrike" cap="none" normalizeH="0" baseline="0" smtClean="0">
                          <a:effectLst/>
                        </a:rPr>
                        <a:t>MOM pack for reporting and health monitoring</a:t>
                      </a:r>
                    </a:p>
                    <a:p>
                      <a:pPr marL="0" marR="0" lvl="0" indent="0" algn="l" defTabSz="914400" rtl="0" eaLnBrk="1" fontAlgn="base" latinLnBrk="0" hangingPunct="1">
                        <a:lnSpc>
                          <a:spcPct val="90000"/>
                        </a:lnSpc>
                        <a:spcBef>
                          <a:spcPct val="30000"/>
                        </a:spcBef>
                        <a:spcAft>
                          <a:spcPct val="0"/>
                        </a:spcAft>
                        <a:buClr>
                          <a:schemeClr val="tx2"/>
                        </a:buClr>
                        <a:buSzPct val="115000"/>
                        <a:buFont typeface="Wingdings" pitchFamily="2" charset="2"/>
                        <a:buBlip>
                          <a:blip r:embed="rId3"/>
                        </a:buBlip>
                        <a:tabLst/>
                      </a:pPr>
                      <a:r>
                        <a:rPr kumimoji="0" lang="en-US" sz="1200" u="none" strike="noStrike" cap="none" normalizeH="0" baseline="0" smtClean="0">
                          <a:effectLst/>
                        </a:rPr>
                        <a:t>Reports on consolidation candidates, utilization trending, optimization opportunities</a:t>
                      </a:r>
                      <a:endParaRPr kumimoji="0" lang="en-US" sz="1200" b="1" i="0" u="none" strike="noStrike" cap="none" normalizeH="0" baseline="0" smtClean="0">
                        <a:solidFill>
                          <a:schemeClr val="tx1"/>
                        </a:solidFill>
                        <a:effectLst/>
                        <a:latin typeface="Arial" charset="0"/>
                      </a:endParaRPr>
                    </a:p>
                  </a:txBody>
                  <a:tcPr horzOverflow="overflow"/>
                </a:tc>
              </a:tr>
              <a:tr h="366713">
                <a:tc>
                  <a:txBody>
                    <a:bodyPr/>
                    <a:lstStyle/>
                    <a:p>
                      <a:pPr marL="0" marR="0" lvl="0" indent="0" algn="l" defTabSz="914400" rtl="0" eaLnBrk="1" fontAlgn="base" latinLnBrk="0" hangingPunct="1">
                        <a:lnSpc>
                          <a:spcPct val="90000"/>
                        </a:lnSpc>
                        <a:spcBef>
                          <a:spcPct val="30000"/>
                        </a:spcBef>
                        <a:spcAft>
                          <a:spcPct val="0"/>
                        </a:spcAft>
                        <a:buClr>
                          <a:schemeClr val="tx2"/>
                        </a:buClr>
                        <a:buSzPct val="115000"/>
                        <a:buFont typeface="Wingdings" pitchFamily="2" charset="2"/>
                        <a:buNone/>
                        <a:tabLst/>
                      </a:pPr>
                      <a:r>
                        <a:rPr kumimoji="0" lang="en-US" sz="1600" u="none" strike="noStrike" cap="none" normalizeH="0" baseline="0" smtClean="0">
                          <a:effectLst/>
                        </a:rPr>
                        <a:t>Rapid Recovery</a:t>
                      </a:r>
                      <a:endParaRPr kumimoji="0" lang="en-US" sz="1600" b="1" i="0" u="none" strike="noStrike" cap="none" normalizeH="0" baseline="0" smtClean="0">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115000"/>
                        <a:buFont typeface="Wingdings" pitchFamily="2" charset="2"/>
                        <a:buBlip>
                          <a:blip r:embed="rId3"/>
                        </a:buBlip>
                        <a:tabLst/>
                      </a:pPr>
                      <a:r>
                        <a:rPr kumimoji="0" lang="en-US" sz="1200" u="none" strike="noStrike" cap="none" normalizeH="0" baseline="0" smtClean="0">
                          <a:effectLst/>
                        </a:rPr>
                        <a:t>VM “checkpoints”</a:t>
                      </a:r>
                      <a:endParaRPr kumimoji="0" lang="en-US" sz="1200" b="1" i="0" u="none" strike="noStrike" cap="none" normalizeH="0" baseline="0" smtClean="0">
                        <a:solidFill>
                          <a:schemeClr val="tx1"/>
                        </a:solidFill>
                        <a:effectLst/>
                        <a:latin typeface="Arial" charset="0"/>
                      </a:endParaRPr>
                    </a:p>
                  </a:txBody>
                  <a:tcPr horzOverflow="overflow"/>
                </a:tc>
              </a:tr>
              <a:tr h="481013">
                <a:tc>
                  <a:txBody>
                    <a:bodyPr/>
                    <a:lstStyle/>
                    <a:p>
                      <a:pPr marL="0" marR="0" lvl="0" indent="0" algn="l" defTabSz="914400" rtl="0" eaLnBrk="1" fontAlgn="base" latinLnBrk="0" hangingPunct="1">
                        <a:lnSpc>
                          <a:spcPct val="90000"/>
                        </a:lnSpc>
                        <a:spcBef>
                          <a:spcPct val="30000"/>
                        </a:spcBef>
                        <a:spcAft>
                          <a:spcPct val="0"/>
                        </a:spcAft>
                        <a:buClr>
                          <a:schemeClr val="tx2"/>
                        </a:buClr>
                        <a:buSzPct val="115000"/>
                        <a:buFont typeface="Wingdings" pitchFamily="2" charset="2"/>
                        <a:buNone/>
                        <a:tabLst/>
                      </a:pPr>
                      <a:r>
                        <a:rPr kumimoji="0" lang="en-US" sz="1600" u="none" strike="noStrike" cap="none" normalizeH="0" baseline="0" smtClean="0">
                          <a:effectLst/>
                        </a:rPr>
                        <a:t>Self Service Provisioning User Interface</a:t>
                      </a:r>
                      <a:endParaRPr kumimoji="0" lang="en-US" sz="1600" b="1" i="0" u="none" strike="noStrike" cap="none" normalizeH="0" baseline="0" smtClean="0">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115000"/>
                        <a:buFont typeface="Wingdings" pitchFamily="2" charset="2"/>
                        <a:buBlip>
                          <a:blip r:embed="rId3"/>
                        </a:buBlip>
                        <a:tabLst/>
                      </a:pPr>
                      <a:r>
                        <a:rPr kumimoji="0" lang="en-US" sz="1200" u="none" strike="noStrike" cap="none" normalizeH="0" baseline="0" smtClean="0">
                          <a:effectLst/>
                        </a:rPr>
                        <a:t>User interface allowing end users to request and place VMs</a:t>
                      </a:r>
                    </a:p>
                    <a:p>
                      <a:pPr marL="0" marR="0" lvl="0" indent="0" algn="l" defTabSz="914400" rtl="0" eaLnBrk="1" fontAlgn="base" latinLnBrk="0" hangingPunct="1">
                        <a:lnSpc>
                          <a:spcPct val="90000"/>
                        </a:lnSpc>
                        <a:spcBef>
                          <a:spcPct val="30000"/>
                        </a:spcBef>
                        <a:spcAft>
                          <a:spcPct val="0"/>
                        </a:spcAft>
                        <a:buClr>
                          <a:schemeClr val="tx2"/>
                        </a:buClr>
                        <a:buSzPct val="115000"/>
                        <a:buFont typeface="Wingdings" pitchFamily="2" charset="2"/>
                        <a:buBlip>
                          <a:blip r:embed="rId3"/>
                        </a:buBlip>
                        <a:tabLst/>
                      </a:pPr>
                      <a:r>
                        <a:rPr kumimoji="0" lang="en-US" sz="1200" u="none" strike="noStrike" cap="none" normalizeH="0" baseline="0" smtClean="0">
                          <a:effectLst/>
                        </a:rPr>
                        <a:t>Admin configures rules and boundaries for provisioning</a:t>
                      </a:r>
                      <a:endParaRPr kumimoji="0" lang="en-US" sz="1200" b="1" i="0" u="none" strike="noStrike" cap="none" normalizeH="0" baseline="0" smtClean="0">
                        <a:solidFill>
                          <a:schemeClr val="tx1"/>
                        </a:solidFill>
                        <a:effectLst/>
                        <a:latin typeface="Arial" charset="0"/>
                      </a:endParaRPr>
                    </a:p>
                  </a:txBody>
                  <a:tcPr horzOverflow="overflow"/>
                </a:tc>
              </a:tr>
              <a:tr h="481013">
                <a:tc>
                  <a:txBody>
                    <a:bodyPr/>
                    <a:lstStyle/>
                    <a:p>
                      <a:pPr marL="0" marR="0" lvl="0" indent="0" algn="l" defTabSz="914400" rtl="0" eaLnBrk="1" fontAlgn="base" latinLnBrk="0" hangingPunct="1">
                        <a:lnSpc>
                          <a:spcPct val="90000"/>
                        </a:lnSpc>
                        <a:spcBef>
                          <a:spcPct val="30000"/>
                        </a:spcBef>
                        <a:spcAft>
                          <a:spcPct val="0"/>
                        </a:spcAft>
                        <a:buClr>
                          <a:schemeClr val="tx2"/>
                        </a:buClr>
                        <a:buSzPct val="115000"/>
                        <a:buFont typeface="Wingdings" pitchFamily="2" charset="2"/>
                        <a:buNone/>
                        <a:tabLst/>
                      </a:pPr>
                      <a:r>
                        <a:rPr kumimoji="0" lang="en-US" sz="1600" u="none" strike="noStrike" cap="none" normalizeH="0" baseline="0" smtClean="0">
                          <a:effectLst/>
                        </a:rPr>
                        <a:t>Automation</a:t>
                      </a:r>
                      <a:endParaRPr kumimoji="0" lang="en-US" sz="1600" b="1" i="0" u="none" strike="noStrike" cap="none" normalizeH="0" baseline="0" smtClean="0">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115000"/>
                        <a:buFont typeface="Wingdings" pitchFamily="2" charset="2"/>
                        <a:buBlip>
                          <a:blip r:embed="rId3"/>
                        </a:buBlip>
                        <a:tabLst/>
                      </a:pPr>
                      <a:r>
                        <a:rPr kumimoji="0" lang="en-US" sz="1200" u="none" strike="noStrike" cap="none" normalizeH="0" baseline="0" dirty="0" smtClean="0">
                          <a:effectLst/>
                        </a:rPr>
                        <a:t>Completely scriptable user model</a:t>
                      </a:r>
                      <a:endParaRPr kumimoji="0" lang="en-US" sz="1200" b="1" i="0" u="none" strike="noStrike" cap="none" normalizeH="0" baseline="0" dirty="0" smtClean="0">
                        <a:solidFill>
                          <a:schemeClr val="tx1"/>
                        </a:solidFill>
                        <a:effectLst/>
                        <a:latin typeface="Arial" charset="0"/>
                      </a:endParaRPr>
                    </a:p>
                  </a:txBody>
                  <a:tcPr horzOverflow="overflow"/>
                </a:tc>
              </a:tr>
            </a:tbl>
          </a:graphicData>
        </a:graphic>
      </p:graphicFrame>
    </p:spTree>
  </p:cSld>
  <p:clrMapOvr>
    <a:masterClrMapping/>
  </p:clrMapOvr>
  <p:transition advTm="67757">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p:cNvCxnSpPr/>
          <p:nvPr/>
        </p:nvCxnSpPr>
        <p:spPr>
          <a:xfrm flipV="1">
            <a:off x="4729756" y="1900244"/>
            <a:ext cx="2418523" cy="27956"/>
          </a:xfrm>
          <a:prstGeom prst="line">
            <a:avLst/>
          </a:prstGeom>
          <a:ln w="28575">
            <a:solidFill>
              <a:schemeClr val="accent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65" name="Straight Connector 664"/>
          <p:cNvCxnSpPr/>
          <p:nvPr/>
        </p:nvCxnSpPr>
        <p:spPr>
          <a:xfrm>
            <a:off x="760728" y="2093848"/>
            <a:ext cx="4625009" cy="1948071"/>
          </a:xfrm>
          <a:prstGeom prst="line">
            <a:avLst/>
          </a:prstGeom>
          <a:ln w="7620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68" name="Straight Connector 667"/>
          <p:cNvCxnSpPr/>
          <p:nvPr/>
        </p:nvCxnSpPr>
        <p:spPr>
          <a:xfrm flipV="1">
            <a:off x="1046689" y="4068416"/>
            <a:ext cx="4166773" cy="275531"/>
          </a:xfrm>
          <a:prstGeom prst="line">
            <a:avLst/>
          </a:prstGeom>
          <a:ln w="7620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69" name="Straight Connector 668"/>
          <p:cNvCxnSpPr/>
          <p:nvPr/>
        </p:nvCxnSpPr>
        <p:spPr>
          <a:xfrm>
            <a:off x="919753" y="3260037"/>
            <a:ext cx="4452730" cy="768625"/>
          </a:xfrm>
          <a:prstGeom prst="line">
            <a:avLst/>
          </a:prstGeom>
          <a:ln w="7620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078784" y="4108175"/>
            <a:ext cx="4253947" cy="1278215"/>
          </a:xfrm>
          <a:prstGeom prst="line">
            <a:avLst/>
          </a:prstGeom>
          <a:ln w="7620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0722" name="Title 1"/>
          <p:cNvSpPr>
            <a:spLocks noGrp="1"/>
          </p:cNvSpPr>
          <p:nvPr>
            <p:ph type="title"/>
          </p:nvPr>
        </p:nvSpPr>
        <p:spPr/>
        <p:txBody>
          <a:bodyPr/>
          <a:lstStyle/>
          <a:p>
            <a:r>
              <a:rPr lang="en-US" smtClean="0"/>
              <a:t>System Center Data Protection Manager - Protected Platforms </a:t>
            </a:r>
            <a:endParaRPr lang="en-US" dirty="0" smtClean="0"/>
          </a:p>
        </p:txBody>
      </p:sp>
      <p:sp>
        <p:nvSpPr>
          <p:cNvPr id="30730" name="TextBox 66"/>
          <p:cNvSpPr txBox="1">
            <a:spLocks noChangeArrowheads="1"/>
          </p:cNvSpPr>
          <p:nvPr/>
        </p:nvSpPr>
        <p:spPr bwMode="auto">
          <a:xfrm>
            <a:off x="984746" y="1431397"/>
            <a:ext cx="3170789" cy="784824"/>
          </a:xfrm>
          <a:prstGeom prst="rect">
            <a:avLst/>
          </a:prstGeom>
          <a:noFill/>
          <a:ln w="9525">
            <a:noFill/>
            <a:miter lim="800000"/>
            <a:headEnd/>
            <a:tailEnd/>
          </a:ln>
        </p:spPr>
        <p:txBody>
          <a:bodyPr wrap="square" lIns="91435" tIns="45717" rIns="91435" bIns="45717">
            <a:spAutoFit/>
          </a:bodyPr>
          <a:lstStyle/>
          <a:p>
            <a:r>
              <a:rPr lang="en-US" sz="1500" dirty="0" smtClean="0">
                <a:solidFill>
                  <a:schemeClr val="bg1"/>
                </a:solidFill>
                <a:latin typeface="Segoe Semibold" pitchFamily="34" charset="0"/>
              </a:rPr>
              <a:t>Active Directory &amp; System State</a:t>
            </a:r>
          </a:p>
          <a:p>
            <a:r>
              <a:rPr lang="en-US" sz="1500" dirty="0" smtClean="0">
                <a:solidFill>
                  <a:schemeClr val="bg1"/>
                </a:solidFill>
                <a:latin typeface="Segoe Semibold" pitchFamily="34" charset="0"/>
              </a:rPr>
              <a:t>Windows 2003 File Services</a:t>
            </a:r>
          </a:p>
          <a:p>
            <a:r>
              <a:rPr lang="en-US" sz="1500" dirty="0" smtClean="0">
                <a:solidFill>
                  <a:schemeClr val="bg1"/>
                </a:solidFill>
                <a:latin typeface="Segoe Semibold" pitchFamily="34" charset="0"/>
              </a:rPr>
              <a:t>Longhorn File Services</a:t>
            </a:r>
            <a:endParaRPr lang="en-US" sz="1500" dirty="0">
              <a:solidFill>
                <a:schemeClr val="bg1"/>
              </a:solidFill>
              <a:latin typeface="Segoe Semibold" pitchFamily="34" charset="0"/>
            </a:endParaRPr>
          </a:p>
        </p:txBody>
      </p:sp>
      <p:sp>
        <p:nvSpPr>
          <p:cNvPr id="30731" name="TextBox 68"/>
          <p:cNvSpPr txBox="1">
            <a:spLocks noChangeArrowheads="1"/>
          </p:cNvSpPr>
          <p:nvPr/>
        </p:nvSpPr>
        <p:spPr bwMode="auto">
          <a:xfrm>
            <a:off x="1048754" y="2680870"/>
            <a:ext cx="1660041" cy="553992"/>
          </a:xfrm>
          <a:prstGeom prst="rect">
            <a:avLst/>
          </a:prstGeom>
          <a:noFill/>
          <a:ln w="9525">
            <a:noFill/>
            <a:miter lim="800000"/>
            <a:headEnd/>
            <a:tailEnd/>
          </a:ln>
        </p:spPr>
        <p:txBody>
          <a:bodyPr wrap="square" lIns="91435" tIns="45717" rIns="91435" bIns="45717">
            <a:spAutoFit/>
          </a:bodyPr>
          <a:lstStyle/>
          <a:p>
            <a:r>
              <a:rPr lang="en-US" sz="1500" dirty="0">
                <a:solidFill>
                  <a:schemeClr val="bg1"/>
                </a:solidFill>
                <a:latin typeface="Segoe Semibold" pitchFamily="34" charset="0"/>
              </a:rPr>
              <a:t>Exchange 2003</a:t>
            </a:r>
          </a:p>
          <a:p>
            <a:r>
              <a:rPr lang="en-US" sz="1500" dirty="0" smtClean="0">
                <a:solidFill>
                  <a:schemeClr val="bg1"/>
                </a:solidFill>
                <a:latin typeface="Segoe Semibold" pitchFamily="34" charset="0"/>
              </a:rPr>
              <a:t>Exchange </a:t>
            </a:r>
            <a:r>
              <a:rPr lang="en-US" sz="1500" dirty="0">
                <a:solidFill>
                  <a:schemeClr val="bg1"/>
                </a:solidFill>
                <a:latin typeface="Segoe Semibold" pitchFamily="34" charset="0"/>
              </a:rPr>
              <a:t>2007</a:t>
            </a:r>
          </a:p>
        </p:txBody>
      </p:sp>
      <p:sp>
        <p:nvSpPr>
          <p:cNvPr id="30732" name="TextBox 69"/>
          <p:cNvSpPr txBox="1">
            <a:spLocks noChangeArrowheads="1"/>
          </p:cNvSpPr>
          <p:nvPr/>
        </p:nvSpPr>
        <p:spPr bwMode="auto">
          <a:xfrm>
            <a:off x="1048754" y="3664539"/>
            <a:ext cx="1713050" cy="553992"/>
          </a:xfrm>
          <a:prstGeom prst="rect">
            <a:avLst/>
          </a:prstGeom>
          <a:noFill/>
          <a:ln w="9525">
            <a:noFill/>
            <a:miter lim="800000"/>
            <a:headEnd/>
            <a:tailEnd/>
          </a:ln>
        </p:spPr>
        <p:txBody>
          <a:bodyPr wrap="square" lIns="91435" tIns="45717" rIns="91435" bIns="45717">
            <a:spAutoFit/>
          </a:bodyPr>
          <a:lstStyle/>
          <a:p>
            <a:r>
              <a:rPr lang="en-US" sz="1500" dirty="0" smtClean="0">
                <a:solidFill>
                  <a:schemeClr val="bg1"/>
                </a:solidFill>
                <a:latin typeface="Segoe Semibold" pitchFamily="34" charset="0"/>
              </a:rPr>
              <a:t>SQL Server 2000</a:t>
            </a:r>
          </a:p>
          <a:p>
            <a:r>
              <a:rPr lang="en-US" sz="1500" dirty="0" smtClean="0">
                <a:solidFill>
                  <a:schemeClr val="bg1"/>
                </a:solidFill>
                <a:latin typeface="Segoe Semibold" pitchFamily="34" charset="0"/>
              </a:rPr>
              <a:t>SQL </a:t>
            </a:r>
            <a:r>
              <a:rPr lang="en-US" sz="1500" dirty="0">
                <a:solidFill>
                  <a:schemeClr val="bg1"/>
                </a:solidFill>
                <a:latin typeface="Segoe Semibold" pitchFamily="34" charset="0"/>
              </a:rPr>
              <a:t>Server 2005</a:t>
            </a:r>
          </a:p>
        </p:txBody>
      </p:sp>
      <p:sp>
        <p:nvSpPr>
          <p:cNvPr id="30733" name="TextBox 71"/>
          <p:cNvSpPr txBox="1">
            <a:spLocks noChangeArrowheads="1"/>
          </p:cNvSpPr>
          <p:nvPr/>
        </p:nvSpPr>
        <p:spPr bwMode="auto">
          <a:xfrm>
            <a:off x="5675436" y="4488995"/>
            <a:ext cx="1663700" cy="323159"/>
          </a:xfrm>
          <a:prstGeom prst="rect">
            <a:avLst/>
          </a:prstGeom>
          <a:noFill/>
          <a:ln w="9525">
            <a:noFill/>
            <a:miter lim="800000"/>
            <a:headEnd/>
            <a:tailEnd/>
          </a:ln>
        </p:spPr>
        <p:txBody>
          <a:bodyPr lIns="91435" tIns="45717" rIns="91435" bIns="45717">
            <a:spAutoFit/>
          </a:bodyPr>
          <a:lstStyle/>
          <a:p>
            <a:r>
              <a:rPr lang="en-US" sz="1500" dirty="0">
                <a:solidFill>
                  <a:schemeClr val="bg1"/>
                </a:solidFill>
                <a:latin typeface="Segoe Semibold" pitchFamily="34" charset="0"/>
              </a:rPr>
              <a:t>DPM </a:t>
            </a:r>
            <a:r>
              <a:rPr lang="en-US" sz="1500" dirty="0" smtClean="0">
                <a:solidFill>
                  <a:schemeClr val="bg1"/>
                </a:solidFill>
                <a:latin typeface="Segoe Semibold" pitchFamily="34" charset="0"/>
              </a:rPr>
              <a:t>2007</a:t>
            </a:r>
            <a:endParaRPr lang="en-US" sz="1500" dirty="0">
              <a:solidFill>
                <a:schemeClr val="bg1"/>
              </a:solidFill>
              <a:latin typeface="Segoe Semibold" pitchFamily="34" charset="0"/>
            </a:endParaRPr>
          </a:p>
        </p:txBody>
      </p:sp>
      <p:sp>
        <p:nvSpPr>
          <p:cNvPr id="31" name="TextBox 69"/>
          <p:cNvSpPr txBox="1">
            <a:spLocks noChangeArrowheads="1"/>
          </p:cNvSpPr>
          <p:nvPr/>
        </p:nvSpPr>
        <p:spPr bwMode="auto">
          <a:xfrm>
            <a:off x="1080958" y="5193211"/>
            <a:ext cx="2712926" cy="553992"/>
          </a:xfrm>
          <a:prstGeom prst="rect">
            <a:avLst/>
          </a:prstGeom>
          <a:noFill/>
          <a:ln w="9525">
            <a:noFill/>
            <a:miter lim="800000"/>
            <a:headEnd/>
            <a:tailEnd/>
          </a:ln>
        </p:spPr>
        <p:txBody>
          <a:bodyPr wrap="square" lIns="91435" tIns="45717" rIns="91435" bIns="45717">
            <a:spAutoFit/>
          </a:bodyPr>
          <a:lstStyle/>
          <a:p>
            <a:r>
              <a:rPr lang="en-US" sz="1500" dirty="0" smtClean="0">
                <a:solidFill>
                  <a:schemeClr val="bg1"/>
                </a:solidFill>
                <a:latin typeface="Segoe Semibold" pitchFamily="34" charset="0"/>
              </a:rPr>
              <a:t>SharePoint 2003 &amp; WSS 2.0</a:t>
            </a:r>
          </a:p>
          <a:p>
            <a:r>
              <a:rPr lang="en-US" sz="1500" dirty="0" smtClean="0">
                <a:solidFill>
                  <a:schemeClr val="bg1"/>
                </a:solidFill>
                <a:latin typeface="Segoe Semibold" pitchFamily="34" charset="0"/>
              </a:rPr>
              <a:t>SharePoint 2007 &amp; WSS 3.0</a:t>
            </a:r>
            <a:endParaRPr lang="en-US" sz="1500" dirty="0">
              <a:solidFill>
                <a:schemeClr val="bg1"/>
              </a:solidFill>
              <a:latin typeface="Segoe Semibold" pitchFamily="34" charset="0"/>
            </a:endParaRPr>
          </a:p>
        </p:txBody>
      </p:sp>
      <p:cxnSp>
        <p:nvCxnSpPr>
          <p:cNvPr id="32" name="Straight Connector 31"/>
          <p:cNvCxnSpPr/>
          <p:nvPr/>
        </p:nvCxnSpPr>
        <p:spPr>
          <a:xfrm rot="5400000" flipH="1" flipV="1">
            <a:off x="4279177" y="4618391"/>
            <a:ext cx="1577011" cy="530087"/>
          </a:xfrm>
          <a:prstGeom prst="line">
            <a:avLst/>
          </a:prstGeom>
          <a:ln w="7620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3941245" y="2690195"/>
            <a:ext cx="1868560" cy="914401"/>
          </a:xfrm>
          <a:prstGeom prst="line">
            <a:avLst/>
          </a:prstGeom>
          <a:ln w="7620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6" name="Picture 11" descr="Supercomputer2"/>
          <p:cNvPicPr>
            <a:picLocks noChangeAspect="1" noChangeArrowheads="1"/>
          </p:cNvPicPr>
          <p:nvPr/>
        </p:nvPicPr>
        <p:blipFill>
          <a:blip r:embed="rId3">
            <a:grayscl/>
          </a:blip>
          <a:srcRect/>
          <a:stretch>
            <a:fillRect/>
          </a:stretch>
        </p:blipFill>
        <p:spPr bwMode="ltGray">
          <a:xfrm>
            <a:off x="4010450" y="1330855"/>
            <a:ext cx="695313" cy="125730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49" name="Picture 48" descr="NewPC_angled.png"/>
          <p:cNvPicPr>
            <a:picLocks noChangeAspect="1"/>
          </p:cNvPicPr>
          <p:nvPr/>
        </p:nvPicPr>
        <p:blipFill>
          <a:blip r:embed="rId4"/>
          <a:stretch>
            <a:fillRect/>
          </a:stretch>
        </p:blipFill>
        <p:spPr bwMode="ltGray">
          <a:xfrm>
            <a:off x="4231774" y="4840355"/>
            <a:ext cx="918887" cy="1651333"/>
          </a:xfrm>
          <a:prstGeom prst="rect">
            <a:avLst/>
          </a:prstGeom>
          <a:noFill/>
          <a:ln>
            <a:noFill/>
          </a:ln>
        </p:spPr>
      </p:pic>
      <p:sp>
        <p:nvSpPr>
          <p:cNvPr id="51" name="TextBox 50"/>
          <p:cNvSpPr txBox="1"/>
          <p:nvPr/>
        </p:nvSpPr>
        <p:spPr>
          <a:xfrm>
            <a:off x="3144742" y="2610682"/>
            <a:ext cx="2578526" cy="323159"/>
          </a:xfrm>
          <a:prstGeom prst="rect">
            <a:avLst/>
          </a:prstGeom>
          <a:noFill/>
        </p:spPr>
        <p:txBody>
          <a:bodyPr wrap="square" lIns="91435" tIns="45717" rIns="91435" bIns="45717" rtlCol="0">
            <a:spAutoFit/>
          </a:bodyPr>
          <a:lstStyle/>
          <a:p>
            <a:r>
              <a:rPr lang="en-US" sz="1500" dirty="0" smtClean="0">
                <a:solidFill>
                  <a:schemeClr val="bg1"/>
                </a:solidFill>
                <a:latin typeface="Segoe Semibold" pitchFamily="34" charset="0"/>
              </a:rPr>
              <a:t>Virtual Server 2005 R2 sp1</a:t>
            </a:r>
          </a:p>
        </p:txBody>
      </p:sp>
      <p:sp>
        <p:nvSpPr>
          <p:cNvPr id="52" name="TextBox 29"/>
          <p:cNvSpPr txBox="1">
            <a:spLocks noChangeArrowheads="1"/>
          </p:cNvSpPr>
          <p:nvPr/>
        </p:nvSpPr>
        <p:spPr bwMode="auto">
          <a:xfrm>
            <a:off x="5099226" y="5373138"/>
            <a:ext cx="1585222" cy="553992"/>
          </a:xfrm>
          <a:prstGeom prst="rect">
            <a:avLst/>
          </a:prstGeom>
          <a:noFill/>
          <a:ln w="9525">
            <a:noFill/>
            <a:miter lim="800000"/>
            <a:headEnd/>
            <a:tailEnd/>
          </a:ln>
        </p:spPr>
        <p:txBody>
          <a:bodyPr wrap="square" lIns="91435" tIns="45717" rIns="91435" bIns="45717">
            <a:spAutoFit/>
          </a:bodyPr>
          <a:lstStyle/>
          <a:p>
            <a:r>
              <a:rPr lang="en-US" sz="1500" dirty="0">
                <a:solidFill>
                  <a:schemeClr val="bg1"/>
                </a:solidFill>
                <a:latin typeface="Segoe Semibold" pitchFamily="34" charset="0"/>
              </a:rPr>
              <a:t>XP Desktops</a:t>
            </a:r>
          </a:p>
          <a:p>
            <a:r>
              <a:rPr lang="en-US" sz="1500" dirty="0">
                <a:solidFill>
                  <a:schemeClr val="bg1"/>
                </a:solidFill>
                <a:latin typeface="Segoe Semibold" pitchFamily="34" charset="0"/>
              </a:rPr>
              <a:t>Vista Desktops</a:t>
            </a:r>
          </a:p>
        </p:txBody>
      </p:sp>
      <p:grpSp>
        <p:nvGrpSpPr>
          <p:cNvPr id="2" name="Group 61"/>
          <p:cNvGrpSpPr/>
          <p:nvPr/>
        </p:nvGrpSpPr>
        <p:grpSpPr>
          <a:xfrm>
            <a:off x="5242912" y="1974592"/>
            <a:ext cx="2037901" cy="367476"/>
            <a:chOff x="5873660" y="2160103"/>
            <a:chExt cx="2037901" cy="367475"/>
          </a:xfrm>
          <a:effectLst>
            <a:outerShdw blurRad="50800" dist="38100" dir="5400000" algn="t" rotWithShape="0">
              <a:prstClr val="black">
                <a:alpha val="40000"/>
              </a:prstClr>
            </a:outerShdw>
            <a:reflection blurRad="6350" stA="50000" endA="300" endPos="55000" dir="5400000" sy="-100000" algn="bl" rotWithShape="0"/>
          </a:effectLst>
        </p:grpSpPr>
        <p:sp>
          <p:nvSpPr>
            <p:cNvPr id="57" name="TextBox 56"/>
            <p:cNvSpPr txBox="1"/>
            <p:nvPr/>
          </p:nvSpPr>
          <p:spPr>
            <a:xfrm>
              <a:off x="6525035" y="2177914"/>
              <a:ext cx="794785" cy="323164"/>
            </a:xfrm>
            <a:prstGeom prst="rect">
              <a:avLst/>
            </a:prstGeom>
            <a:solidFill>
              <a:schemeClr val="bg1"/>
            </a:solidFill>
            <a:scene3d>
              <a:camera prst="isometricLeftDown"/>
              <a:lightRig rig="threePt" dir="t"/>
            </a:scene3d>
          </p:spPr>
          <p:txBody>
            <a:bodyPr wrap="square" rtlCol="0" anchor="ctr">
              <a:spAutoFit/>
            </a:bodyPr>
            <a:lstStyle/>
            <a:p>
              <a:pPr algn="ctr"/>
              <a:r>
                <a:rPr lang="en-US" sz="1500" dirty="0" smtClean="0">
                  <a:latin typeface="Segoe" pitchFamily="34" charset="0"/>
                </a:rPr>
                <a:t>Oracle</a:t>
              </a:r>
              <a:endParaRPr lang="en-US" sz="1500" dirty="0">
                <a:latin typeface="Segoe" pitchFamily="34" charset="0"/>
              </a:endParaRPr>
            </a:p>
          </p:txBody>
        </p:sp>
        <p:sp>
          <p:nvSpPr>
            <p:cNvPr id="59" name="TextBox 58"/>
            <p:cNvSpPr txBox="1"/>
            <p:nvPr/>
          </p:nvSpPr>
          <p:spPr>
            <a:xfrm>
              <a:off x="5873660" y="2160103"/>
              <a:ext cx="715271" cy="323164"/>
            </a:xfrm>
            <a:prstGeom prst="rect">
              <a:avLst/>
            </a:prstGeom>
            <a:solidFill>
              <a:schemeClr val="bg1"/>
            </a:solidFill>
            <a:scene3d>
              <a:camera prst="isometricLeftDown"/>
              <a:lightRig rig="threePt" dir="t"/>
            </a:scene3d>
          </p:spPr>
          <p:txBody>
            <a:bodyPr wrap="square" rtlCol="0" anchor="ctr">
              <a:spAutoFit/>
            </a:bodyPr>
            <a:lstStyle/>
            <a:p>
              <a:pPr algn="ctr"/>
              <a:r>
                <a:rPr lang="en-US" sz="1500" dirty="0" smtClean="0">
                  <a:latin typeface="Segoe" pitchFamily="34" charset="0"/>
                </a:rPr>
                <a:t>2000</a:t>
              </a:r>
              <a:endParaRPr lang="en-US" sz="1500" dirty="0">
                <a:latin typeface="Segoe" pitchFamily="34" charset="0"/>
              </a:endParaRPr>
            </a:p>
          </p:txBody>
        </p:sp>
        <p:sp>
          <p:nvSpPr>
            <p:cNvPr id="60" name="TextBox 59"/>
            <p:cNvSpPr txBox="1"/>
            <p:nvPr/>
          </p:nvSpPr>
          <p:spPr>
            <a:xfrm>
              <a:off x="7255924" y="2204414"/>
              <a:ext cx="655637" cy="323164"/>
            </a:xfrm>
            <a:prstGeom prst="rect">
              <a:avLst/>
            </a:prstGeom>
            <a:solidFill>
              <a:schemeClr val="bg1"/>
            </a:solidFill>
            <a:scene3d>
              <a:camera prst="isometricLeftDown"/>
              <a:lightRig rig="threePt" dir="t"/>
            </a:scene3d>
          </p:spPr>
          <p:txBody>
            <a:bodyPr wrap="square" rtlCol="0" anchor="ctr">
              <a:spAutoFit/>
            </a:bodyPr>
            <a:lstStyle/>
            <a:p>
              <a:pPr algn="ctr"/>
              <a:r>
                <a:rPr lang="en-US" sz="1500" dirty="0" smtClean="0">
                  <a:latin typeface="Segoe" pitchFamily="34" charset="0"/>
                </a:rPr>
                <a:t>NT4</a:t>
              </a:r>
              <a:endParaRPr lang="en-US" sz="1500" dirty="0">
                <a:latin typeface="Segoe" pitchFamily="34" charset="0"/>
              </a:endParaRPr>
            </a:p>
          </p:txBody>
        </p:sp>
      </p:grpSp>
      <p:grpSp>
        <p:nvGrpSpPr>
          <p:cNvPr id="3" name="Group 60"/>
          <p:cNvGrpSpPr/>
          <p:nvPr/>
        </p:nvGrpSpPr>
        <p:grpSpPr>
          <a:xfrm>
            <a:off x="5174059" y="1560234"/>
            <a:ext cx="2348047" cy="362923"/>
            <a:chOff x="5857810" y="1560229"/>
            <a:chExt cx="2348047" cy="362923"/>
          </a:xfrm>
          <a:effectLst>
            <a:outerShdw blurRad="50800" dist="38100" dir="5400000" algn="t" rotWithShape="0">
              <a:prstClr val="black">
                <a:alpha val="40000"/>
              </a:prstClr>
            </a:outerShdw>
            <a:reflection blurRad="6350" stA="50000" endA="300" endPos="55000" dir="5400000" sy="-100000" algn="bl" rotWithShape="0"/>
          </a:effectLst>
        </p:grpSpPr>
        <p:sp>
          <p:nvSpPr>
            <p:cNvPr id="55" name="TextBox 54"/>
            <p:cNvSpPr txBox="1"/>
            <p:nvPr/>
          </p:nvSpPr>
          <p:spPr>
            <a:xfrm>
              <a:off x="5857810" y="1560231"/>
              <a:ext cx="794785" cy="323165"/>
            </a:xfrm>
            <a:prstGeom prst="rect">
              <a:avLst/>
            </a:prstGeom>
            <a:solidFill>
              <a:schemeClr val="bg1"/>
            </a:solidFill>
            <a:scene3d>
              <a:camera prst="isometricLeftDown"/>
              <a:lightRig rig="threePt" dir="t"/>
            </a:scene3d>
          </p:spPr>
          <p:txBody>
            <a:bodyPr wrap="square" rtlCol="0" anchor="ctr">
              <a:spAutoFit/>
            </a:bodyPr>
            <a:lstStyle/>
            <a:p>
              <a:pPr algn="ctr"/>
              <a:r>
                <a:rPr lang="en-US" sz="1500" dirty="0" smtClean="0">
                  <a:latin typeface="Segoe" pitchFamily="34" charset="0"/>
                </a:rPr>
                <a:t>Linux</a:t>
              </a:r>
              <a:endParaRPr lang="en-US" sz="1500" dirty="0">
                <a:latin typeface="Segoe" pitchFamily="34" charset="0"/>
              </a:endParaRPr>
            </a:p>
          </p:txBody>
        </p:sp>
        <p:sp>
          <p:nvSpPr>
            <p:cNvPr id="56" name="TextBox 55"/>
            <p:cNvSpPr txBox="1"/>
            <p:nvPr/>
          </p:nvSpPr>
          <p:spPr>
            <a:xfrm>
              <a:off x="7211944" y="1599987"/>
              <a:ext cx="993913" cy="323165"/>
            </a:xfrm>
            <a:prstGeom prst="rect">
              <a:avLst/>
            </a:prstGeom>
            <a:solidFill>
              <a:schemeClr val="bg1"/>
            </a:solidFill>
            <a:scene3d>
              <a:camera prst="isometricLeftDown"/>
              <a:lightRig rig="threePt" dir="t"/>
            </a:scene3d>
          </p:spPr>
          <p:txBody>
            <a:bodyPr wrap="square" rtlCol="0" anchor="ctr">
              <a:spAutoFit/>
            </a:bodyPr>
            <a:lstStyle/>
            <a:p>
              <a:pPr algn="ctr"/>
              <a:r>
                <a:rPr lang="en-US" sz="1500" dirty="0" smtClean="0">
                  <a:latin typeface="Segoe" pitchFamily="34" charset="0"/>
                </a:rPr>
                <a:t>Netware</a:t>
              </a:r>
              <a:endParaRPr lang="en-US" sz="1500" dirty="0">
                <a:latin typeface="Segoe" pitchFamily="34" charset="0"/>
              </a:endParaRPr>
            </a:p>
          </p:txBody>
        </p:sp>
        <p:sp>
          <p:nvSpPr>
            <p:cNvPr id="58" name="TextBox 57"/>
            <p:cNvSpPr txBox="1"/>
            <p:nvPr/>
          </p:nvSpPr>
          <p:spPr>
            <a:xfrm>
              <a:off x="6536802" y="1560229"/>
              <a:ext cx="735148" cy="323165"/>
            </a:xfrm>
            <a:prstGeom prst="rect">
              <a:avLst/>
            </a:prstGeom>
            <a:solidFill>
              <a:schemeClr val="bg1"/>
            </a:solidFill>
            <a:scene3d>
              <a:camera prst="isometricLeftDown"/>
              <a:lightRig rig="threePt" dir="t"/>
            </a:scene3d>
          </p:spPr>
          <p:txBody>
            <a:bodyPr wrap="square" rtlCol="0" anchor="ctr">
              <a:spAutoFit/>
            </a:bodyPr>
            <a:lstStyle/>
            <a:p>
              <a:pPr algn="ctr"/>
              <a:r>
                <a:rPr lang="en-US" sz="1500" dirty="0" smtClean="0">
                  <a:latin typeface="Segoe" pitchFamily="34" charset="0"/>
                </a:rPr>
                <a:t>Notes</a:t>
              </a:r>
              <a:endParaRPr lang="en-US" sz="1500" dirty="0">
                <a:latin typeface="Segoe" pitchFamily="34" charset="0"/>
              </a:endParaRPr>
            </a:p>
          </p:txBody>
        </p:sp>
      </p:grpSp>
      <p:cxnSp>
        <p:nvCxnSpPr>
          <p:cNvPr id="39" name="Straight Connector 38"/>
          <p:cNvCxnSpPr/>
          <p:nvPr/>
        </p:nvCxnSpPr>
        <p:spPr>
          <a:xfrm>
            <a:off x="6193782" y="3777467"/>
            <a:ext cx="1031451" cy="11418"/>
          </a:xfrm>
          <a:prstGeom prst="line">
            <a:avLst/>
          </a:prstGeom>
          <a:ln w="7620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0" name="TextBox 71"/>
          <p:cNvSpPr txBox="1">
            <a:spLocks noChangeArrowheads="1"/>
          </p:cNvSpPr>
          <p:nvPr/>
        </p:nvSpPr>
        <p:spPr bwMode="auto">
          <a:xfrm>
            <a:off x="7794137" y="4378673"/>
            <a:ext cx="1157782" cy="323159"/>
          </a:xfrm>
          <a:prstGeom prst="rect">
            <a:avLst/>
          </a:prstGeom>
          <a:noFill/>
          <a:ln w="9525">
            <a:noFill/>
            <a:miter lim="800000"/>
            <a:headEnd/>
            <a:tailEnd/>
          </a:ln>
        </p:spPr>
        <p:txBody>
          <a:bodyPr wrap="square" lIns="91435" tIns="45717" rIns="91435" bIns="45717">
            <a:spAutoFit/>
          </a:bodyPr>
          <a:lstStyle/>
          <a:p>
            <a:r>
              <a:rPr lang="en-US" sz="1500" dirty="0" smtClean="0">
                <a:solidFill>
                  <a:schemeClr val="bg1"/>
                </a:solidFill>
                <a:latin typeface="Segoe Semibold" pitchFamily="34" charset="0"/>
              </a:rPr>
              <a:t>DPM 2007</a:t>
            </a:r>
            <a:endParaRPr lang="en-US" sz="1500" dirty="0">
              <a:solidFill>
                <a:schemeClr val="bg1"/>
              </a:solidFill>
              <a:latin typeface="Segoe Semibold" pitchFamily="34" charset="0"/>
            </a:endParaRPr>
          </a:p>
        </p:txBody>
      </p:sp>
      <p:pic>
        <p:nvPicPr>
          <p:cNvPr id="47" name="Picture 21" descr="Server"/>
          <p:cNvPicPr>
            <a:picLocks noChangeAspect="1" noChangeArrowheads="1"/>
          </p:cNvPicPr>
          <p:nvPr/>
        </p:nvPicPr>
        <p:blipFill>
          <a:blip r:embed="rId5"/>
          <a:stretch>
            <a:fillRect/>
          </a:stretch>
        </p:blipFill>
        <p:spPr bwMode="auto">
          <a:xfrm>
            <a:off x="394226" y="3862935"/>
            <a:ext cx="491963" cy="967871"/>
          </a:xfrm>
          <a:prstGeom prst="rect">
            <a:avLst/>
          </a:prstGeom>
          <a:noFill/>
          <a:ln>
            <a:noFill/>
          </a:ln>
        </p:spPr>
      </p:pic>
      <p:pic>
        <p:nvPicPr>
          <p:cNvPr id="48" name="Picture 21" descr="Server"/>
          <p:cNvPicPr>
            <a:picLocks noChangeAspect="1" noChangeArrowheads="1"/>
          </p:cNvPicPr>
          <p:nvPr/>
        </p:nvPicPr>
        <p:blipFill>
          <a:blip r:embed="rId5"/>
          <a:stretch>
            <a:fillRect/>
          </a:stretch>
        </p:blipFill>
        <p:spPr bwMode="auto">
          <a:xfrm>
            <a:off x="394226" y="1676600"/>
            <a:ext cx="491963" cy="967871"/>
          </a:xfrm>
          <a:prstGeom prst="rect">
            <a:avLst/>
          </a:prstGeom>
          <a:noFill/>
          <a:ln>
            <a:noFill/>
          </a:ln>
        </p:spPr>
      </p:pic>
      <p:pic>
        <p:nvPicPr>
          <p:cNvPr id="54" name="Picture 21" descr="Server"/>
          <p:cNvPicPr>
            <a:picLocks noChangeAspect="1" noChangeArrowheads="1"/>
          </p:cNvPicPr>
          <p:nvPr/>
        </p:nvPicPr>
        <p:blipFill>
          <a:blip r:embed="rId5"/>
          <a:stretch>
            <a:fillRect/>
          </a:stretch>
        </p:blipFill>
        <p:spPr bwMode="auto">
          <a:xfrm>
            <a:off x="394226" y="2769770"/>
            <a:ext cx="491963" cy="967871"/>
          </a:xfrm>
          <a:prstGeom prst="rect">
            <a:avLst/>
          </a:prstGeom>
          <a:noFill/>
          <a:ln>
            <a:noFill/>
          </a:ln>
        </p:spPr>
      </p:pic>
      <p:grpSp>
        <p:nvGrpSpPr>
          <p:cNvPr id="4" name="Group 66"/>
          <p:cNvGrpSpPr>
            <a:grpSpLocks/>
          </p:cNvGrpSpPr>
          <p:nvPr/>
        </p:nvGrpSpPr>
        <p:grpSpPr bwMode="ltGray">
          <a:xfrm>
            <a:off x="4715616" y="3121307"/>
            <a:ext cx="1694793" cy="1715478"/>
            <a:chOff x="-1798" y="2282"/>
            <a:chExt cx="708" cy="661"/>
          </a:xfrm>
          <a:effectLst>
            <a:outerShdw blurRad="50800" dist="38100" dir="5400000" algn="t" rotWithShape="0">
              <a:prstClr val="black">
                <a:alpha val="40000"/>
              </a:prstClr>
            </a:outerShdw>
          </a:effectLst>
        </p:grpSpPr>
        <p:grpSp>
          <p:nvGrpSpPr>
            <p:cNvPr id="5" name="Group 67"/>
            <p:cNvGrpSpPr>
              <a:grpSpLocks/>
            </p:cNvGrpSpPr>
            <p:nvPr/>
          </p:nvGrpSpPr>
          <p:grpSpPr bwMode="ltGray">
            <a:xfrm>
              <a:off x="-1413" y="2465"/>
              <a:ext cx="323" cy="354"/>
              <a:chOff x="-1218" y="2142"/>
              <a:chExt cx="440" cy="481"/>
            </a:xfrm>
          </p:grpSpPr>
          <p:pic>
            <p:nvPicPr>
              <p:cNvPr id="64" name="Picture 68" descr="Database blue"/>
              <p:cNvPicPr>
                <a:picLocks noChangeAspect="1" noChangeArrowheads="1"/>
              </p:cNvPicPr>
              <p:nvPr/>
            </p:nvPicPr>
            <p:blipFill>
              <a:blip r:embed="rId6"/>
              <a:srcRect/>
              <a:stretch>
                <a:fillRect/>
              </a:stretch>
            </p:blipFill>
            <p:spPr bwMode="ltGray">
              <a:xfrm>
                <a:off x="-1148" y="2142"/>
                <a:ext cx="219" cy="264"/>
              </a:xfrm>
              <a:prstGeom prst="rect">
                <a:avLst/>
              </a:prstGeom>
              <a:noFill/>
              <a:ln>
                <a:noFill/>
              </a:ln>
            </p:spPr>
          </p:pic>
          <p:pic>
            <p:nvPicPr>
              <p:cNvPr id="65" name="Picture 69" descr="Database blue"/>
              <p:cNvPicPr>
                <a:picLocks noChangeAspect="1" noChangeArrowheads="1"/>
              </p:cNvPicPr>
              <p:nvPr/>
            </p:nvPicPr>
            <p:blipFill>
              <a:blip r:embed="rId6"/>
              <a:srcRect/>
              <a:stretch>
                <a:fillRect/>
              </a:stretch>
            </p:blipFill>
            <p:spPr bwMode="ltGray">
              <a:xfrm>
                <a:off x="-997" y="2219"/>
                <a:ext cx="219" cy="264"/>
              </a:xfrm>
              <a:prstGeom prst="rect">
                <a:avLst/>
              </a:prstGeom>
              <a:noFill/>
              <a:ln>
                <a:noFill/>
              </a:ln>
            </p:spPr>
          </p:pic>
          <p:pic>
            <p:nvPicPr>
              <p:cNvPr id="66" name="Picture 70" descr="Database blue"/>
              <p:cNvPicPr>
                <a:picLocks noChangeAspect="1" noChangeArrowheads="1"/>
              </p:cNvPicPr>
              <p:nvPr/>
            </p:nvPicPr>
            <p:blipFill>
              <a:blip r:embed="rId6"/>
              <a:srcRect/>
              <a:stretch>
                <a:fillRect/>
              </a:stretch>
            </p:blipFill>
            <p:spPr bwMode="ltGray">
              <a:xfrm>
                <a:off x="-1218" y="2282"/>
                <a:ext cx="219" cy="264"/>
              </a:xfrm>
              <a:prstGeom prst="rect">
                <a:avLst/>
              </a:prstGeom>
              <a:noFill/>
              <a:ln>
                <a:noFill/>
              </a:ln>
            </p:spPr>
          </p:pic>
          <p:pic>
            <p:nvPicPr>
              <p:cNvPr id="67" name="Picture 71" descr="Database blue"/>
              <p:cNvPicPr>
                <a:picLocks noChangeAspect="1" noChangeArrowheads="1"/>
              </p:cNvPicPr>
              <p:nvPr/>
            </p:nvPicPr>
            <p:blipFill>
              <a:blip r:embed="rId6"/>
              <a:srcRect/>
              <a:stretch>
                <a:fillRect/>
              </a:stretch>
            </p:blipFill>
            <p:spPr bwMode="ltGray">
              <a:xfrm>
                <a:off x="-1067" y="2359"/>
                <a:ext cx="219" cy="264"/>
              </a:xfrm>
              <a:prstGeom prst="rect">
                <a:avLst/>
              </a:prstGeom>
              <a:noFill/>
              <a:ln>
                <a:noFill/>
              </a:ln>
            </p:spPr>
          </p:pic>
        </p:grpSp>
        <p:pic>
          <p:nvPicPr>
            <p:cNvPr id="63" name="Picture 72" descr="Server BizTalk"/>
            <p:cNvPicPr>
              <a:picLocks noChangeAspect="1" noChangeArrowheads="1"/>
            </p:cNvPicPr>
            <p:nvPr/>
          </p:nvPicPr>
          <p:blipFill>
            <a:blip r:embed="rId7"/>
            <a:srcRect/>
            <a:stretch>
              <a:fillRect/>
            </a:stretch>
          </p:blipFill>
          <p:spPr bwMode="ltGray">
            <a:xfrm>
              <a:off x="-1798" y="2282"/>
              <a:ext cx="431" cy="661"/>
            </a:xfrm>
            <a:prstGeom prst="rect">
              <a:avLst/>
            </a:prstGeom>
            <a:noFill/>
            <a:ln>
              <a:noFill/>
            </a:ln>
          </p:spPr>
        </p:pic>
      </p:grpSp>
      <p:grpSp>
        <p:nvGrpSpPr>
          <p:cNvPr id="6" name="Group 66"/>
          <p:cNvGrpSpPr>
            <a:grpSpLocks/>
          </p:cNvGrpSpPr>
          <p:nvPr/>
        </p:nvGrpSpPr>
        <p:grpSpPr bwMode="ltGray">
          <a:xfrm>
            <a:off x="6927181" y="2854169"/>
            <a:ext cx="1694793" cy="1715478"/>
            <a:chOff x="-1798" y="2282"/>
            <a:chExt cx="708" cy="661"/>
          </a:xfrm>
          <a:effectLst>
            <a:outerShdw blurRad="50800" dist="38100" dir="5400000" algn="t" rotWithShape="0">
              <a:prstClr val="black">
                <a:alpha val="40000"/>
              </a:prstClr>
            </a:outerShdw>
          </a:effectLst>
        </p:grpSpPr>
        <p:grpSp>
          <p:nvGrpSpPr>
            <p:cNvPr id="7" name="Group 67"/>
            <p:cNvGrpSpPr>
              <a:grpSpLocks/>
            </p:cNvGrpSpPr>
            <p:nvPr/>
          </p:nvGrpSpPr>
          <p:grpSpPr bwMode="ltGray">
            <a:xfrm>
              <a:off x="-1413" y="2467"/>
              <a:ext cx="323" cy="354"/>
              <a:chOff x="-1218" y="2142"/>
              <a:chExt cx="440" cy="481"/>
            </a:xfrm>
          </p:grpSpPr>
          <p:pic>
            <p:nvPicPr>
              <p:cNvPr id="71" name="Picture 68" descr="Database blue"/>
              <p:cNvPicPr>
                <a:picLocks noChangeAspect="1" noChangeArrowheads="1"/>
              </p:cNvPicPr>
              <p:nvPr/>
            </p:nvPicPr>
            <p:blipFill>
              <a:blip r:embed="rId6"/>
              <a:srcRect/>
              <a:stretch>
                <a:fillRect/>
              </a:stretch>
            </p:blipFill>
            <p:spPr bwMode="ltGray">
              <a:xfrm>
                <a:off x="-1148" y="2142"/>
                <a:ext cx="219" cy="264"/>
              </a:xfrm>
              <a:prstGeom prst="rect">
                <a:avLst/>
              </a:prstGeom>
              <a:noFill/>
              <a:ln>
                <a:noFill/>
              </a:ln>
            </p:spPr>
          </p:pic>
          <p:pic>
            <p:nvPicPr>
              <p:cNvPr id="72" name="Picture 69" descr="Database blue"/>
              <p:cNvPicPr>
                <a:picLocks noChangeAspect="1" noChangeArrowheads="1"/>
              </p:cNvPicPr>
              <p:nvPr/>
            </p:nvPicPr>
            <p:blipFill>
              <a:blip r:embed="rId6"/>
              <a:srcRect/>
              <a:stretch>
                <a:fillRect/>
              </a:stretch>
            </p:blipFill>
            <p:spPr bwMode="ltGray">
              <a:xfrm>
                <a:off x="-997" y="2219"/>
                <a:ext cx="219" cy="264"/>
              </a:xfrm>
              <a:prstGeom prst="rect">
                <a:avLst/>
              </a:prstGeom>
              <a:noFill/>
              <a:ln>
                <a:noFill/>
              </a:ln>
            </p:spPr>
          </p:pic>
          <p:pic>
            <p:nvPicPr>
              <p:cNvPr id="73" name="Picture 70" descr="Database blue"/>
              <p:cNvPicPr>
                <a:picLocks noChangeAspect="1" noChangeArrowheads="1"/>
              </p:cNvPicPr>
              <p:nvPr/>
            </p:nvPicPr>
            <p:blipFill>
              <a:blip r:embed="rId6"/>
              <a:srcRect/>
              <a:stretch>
                <a:fillRect/>
              </a:stretch>
            </p:blipFill>
            <p:spPr bwMode="ltGray">
              <a:xfrm>
                <a:off x="-1218" y="2282"/>
                <a:ext cx="219" cy="264"/>
              </a:xfrm>
              <a:prstGeom prst="rect">
                <a:avLst/>
              </a:prstGeom>
              <a:noFill/>
              <a:ln>
                <a:noFill/>
              </a:ln>
            </p:spPr>
          </p:pic>
          <p:pic>
            <p:nvPicPr>
              <p:cNvPr id="74" name="Picture 71" descr="Database blue"/>
              <p:cNvPicPr>
                <a:picLocks noChangeAspect="1" noChangeArrowheads="1"/>
              </p:cNvPicPr>
              <p:nvPr/>
            </p:nvPicPr>
            <p:blipFill>
              <a:blip r:embed="rId6"/>
              <a:srcRect/>
              <a:stretch>
                <a:fillRect/>
              </a:stretch>
            </p:blipFill>
            <p:spPr bwMode="ltGray">
              <a:xfrm>
                <a:off x="-1067" y="2359"/>
                <a:ext cx="219" cy="264"/>
              </a:xfrm>
              <a:prstGeom prst="rect">
                <a:avLst/>
              </a:prstGeom>
              <a:noFill/>
              <a:ln>
                <a:noFill/>
              </a:ln>
            </p:spPr>
          </p:pic>
        </p:grpSp>
        <p:pic>
          <p:nvPicPr>
            <p:cNvPr id="70" name="Picture 72" descr="Server BizTalk"/>
            <p:cNvPicPr>
              <a:picLocks noChangeAspect="1" noChangeArrowheads="1"/>
            </p:cNvPicPr>
            <p:nvPr/>
          </p:nvPicPr>
          <p:blipFill>
            <a:blip r:embed="rId7"/>
            <a:srcRect/>
            <a:stretch>
              <a:fillRect/>
            </a:stretch>
          </p:blipFill>
          <p:spPr bwMode="ltGray">
            <a:xfrm>
              <a:off x="-1798" y="2282"/>
              <a:ext cx="431" cy="661"/>
            </a:xfrm>
            <a:prstGeom prst="rect">
              <a:avLst/>
            </a:prstGeom>
            <a:noFill/>
            <a:ln>
              <a:noFill/>
            </a:ln>
          </p:spPr>
        </p:pic>
      </p:grpSp>
      <p:pic>
        <p:nvPicPr>
          <p:cNvPr id="75" name="Picture 21" descr="Server"/>
          <p:cNvPicPr>
            <a:picLocks noChangeAspect="1" noChangeArrowheads="1"/>
          </p:cNvPicPr>
          <p:nvPr/>
        </p:nvPicPr>
        <p:blipFill>
          <a:blip r:embed="rId5"/>
          <a:stretch>
            <a:fillRect/>
          </a:stretch>
        </p:blipFill>
        <p:spPr bwMode="auto">
          <a:xfrm>
            <a:off x="451571" y="4903235"/>
            <a:ext cx="491963" cy="967871"/>
          </a:xfrm>
          <a:prstGeom prst="rect">
            <a:avLst/>
          </a:prstGeom>
          <a:noFill/>
          <a:ln>
            <a:noFill/>
          </a:ln>
        </p:spPr>
      </p:pic>
    </p:spTree>
  </p:cSld>
  <p:clrMapOvr>
    <a:masterClrMapping/>
  </p:clrMapOvr>
  <p:transition advTm="29316">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ctrTitle" idx="4294967295"/>
          </p:nvPr>
        </p:nvSpPr>
        <p:spPr>
          <a:xfrm>
            <a:off x="1219200" y="2608263"/>
            <a:ext cx="7924800" cy="701675"/>
          </a:xfrm>
        </p:spPr>
        <p:txBody>
          <a:bodyPr/>
          <a:lstStyle/>
          <a:p>
            <a:r>
              <a:rPr lang="en-US" sz="4400" dirty="0" smtClean="0">
                <a:solidFill>
                  <a:schemeClr val="bg1"/>
                </a:solidFill>
                <a:effectLst>
                  <a:outerShdw blurRad="38100" dist="38100" dir="2700000" algn="tl">
                    <a:srgbClr val="000000"/>
                  </a:outerShdw>
                </a:effectLst>
              </a:rPr>
              <a:t>SoftGrid</a:t>
            </a:r>
            <a:endParaRPr lang="en-US" sz="4400" dirty="0">
              <a:solidFill>
                <a:schemeClr val="bg1"/>
              </a:solidFill>
              <a:effectLst>
                <a:outerShdw blurRad="38100" dist="38100" dir="2700000" algn="tl">
                  <a:srgbClr val="000000"/>
                </a:outerShdw>
              </a:effectLst>
            </a:endParaRPr>
          </a:p>
        </p:txBody>
      </p:sp>
    </p:spTree>
  </p:cSld>
  <p:clrMapOvr>
    <a:masterClrMapping/>
  </p:clrMapOvr>
  <p:transition advTm="1304">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 name="Lightning Bolt 27"/>
          <p:cNvSpPr/>
          <p:nvPr/>
        </p:nvSpPr>
        <p:spPr bwMode="auto">
          <a:xfrm>
            <a:off x="963613" y="1196975"/>
            <a:ext cx="806450" cy="514350"/>
          </a:xfrm>
          <a:prstGeom prst="lightningBolt">
            <a:avLst/>
          </a:prstGeom>
          <a:solidFill>
            <a:schemeClr val="accent2">
              <a:lumMod val="75000"/>
              <a:alpha val="50000"/>
            </a:schemeClr>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defRPr/>
            </a:pPr>
            <a:endParaRPr lang="en-US"/>
          </a:p>
        </p:txBody>
      </p:sp>
      <p:pic>
        <p:nvPicPr>
          <p:cNvPr id="37891" name="Picture 2"/>
          <p:cNvPicPr>
            <a:picLocks noChangeAspect="1" noChangeArrowheads="1"/>
          </p:cNvPicPr>
          <p:nvPr/>
        </p:nvPicPr>
        <p:blipFill>
          <a:blip r:embed="rId3"/>
          <a:srcRect/>
          <a:stretch>
            <a:fillRect/>
          </a:stretch>
        </p:blipFill>
        <p:spPr bwMode="ltGray">
          <a:xfrm>
            <a:off x="292100" y="2800350"/>
            <a:ext cx="8851900" cy="1876425"/>
          </a:xfrm>
          <a:prstGeom prst="rect">
            <a:avLst/>
          </a:prstGeom>
          <a:noFill/>
          <a:ln w="9525">
            <a:noFill/>
            <a:miter lim="800000"/>
            <a:headEnd/>
            <a:tailEnd/>
          </a:ln>
        </p:spPr>
      </p:pic>
      <p:pic>
        <p:nvPicPr>
          <p:cNvPr id="37892" name="Picture 4"/>
          <p:cNvPicPr>
            <a:picLocks noChangeArrowheads="1"/>
          </p:cNvPicPr>
          <p:nvPr/>
        </p:nvPicPr>
        <p:blipFill>
          <a:blip r:embed="rId4"/>
          <a:srcRect/>
          <a:stretch>
            <a:fillRect/>
          </a:stretch>
        </p:blipFill>
        <p:spPr bwMode="ltGray">
          <a:xfrm>
            <a:off x="292100" y="1071563"/>
            <a:ext cx="8851900" cy="1793875"/>
          </a:xfrm>
          <a:prstGeom prst="rect">
            <a:avLst/>
          </a:prstGeom>
          <a:noFill/>
          <a:ln w="9525">
            <a:noFill/>
            <a:miter lim="800000"/>
            <a:headEnd/>
            <a:tailEnd/>
          </a:ln>
        </p:spPr>
      </p:pic>
      <p:sp>
        <p:nvSpPr>
          <p:cNvPr id="48136" name="Rectangle 48135"/>
          <p:cNvSpPr>
            <a:spLocks noChangeArrowheads="1"/>
          </p:cNvSpPr>
          <p:nvPr/>
        </p:nvSpPr>
        <p:spPr bwMode="auto">
          <a:xfrm>
            <a:off x="2263775" y="3014663"/>
            <a:ext cx="6718300" cy="1292225"/>
          </a:xfrm>
          <a:prstGeom prst="rect">
            <a:avLst/>
          </a:prstGeom>
          <a:noFill/>
          <a:ln w="9525" cap="flat" cmpd="sng" algn="ctr">
            <a:noFill/>
            <a:prstDash val="solid"/>
            <a:miter lim="800000"/>
            <a:headEnd type="none" w="med" len="med"/>
            <a:tailEnd type="none" w="med" len="med"/>
          </a:ln>
          <a:effectLst/>
        </p:spPr>
        <p:txBody>
          <a:bodyPr vert="horz" wrap="square" lIns="182880" tIns="182880" rIns="182880" bIns="182880" numCol="1" anchor="ctr" anchorCtr="0" compatLnSpc="1">
            <a:prstTxWarp prst="textNoShape">
              <a:avLst/>
            </a:prstTxWarp>
          </a:bodyPr>
          <a:lstStyle/>
          <a:p>
            <a:pPr marL="342900" indent="-342900">
              <a:lnSpc>
                <a:spcPct val="90000"/>
              </a:lnSpc>
              <a:spcAft>
                <a:spcPct val="20000"/>
              </a:spcAft>
              <a:buClr>
                <a:schemeClr val="tx2"/>
              </a:buClr>
              <a:buFont typeface="Wingdings 2" pitchFamily="18" charset="2"/>
              <a:buNone/>
            </a:pPr>
            <a:r>
              <a:rPr lang="en-US" sz="1400" b="0" dirty="0">
                <a:solidFill>
                  <a:schemeClr val="bg1"/>
                </a:solidFill>
                <a:latin typeface="Segoe Semibold" pitchFamily="34" charset="0"/>
              </a:rPr>
              <a:t>Transforms software into a centrally managed, policy based service</a:t>
            </a:r>
          </a:p>
          <a:p>
            <a:pPr marL="342900" indent="-342900">
              <a:lnSpc>
                <a:spcPct val="90000"/>
              </a:lnSpc>
              <a:buClr>
                <a:schemeClr val="tx2"/>
              </a:buClr>
              <a:buFont typeface="Wingdings 2" pitchFamily="18" charset="2"/>
              <a:buChar char="•"/>
            </a:pPr>
            <a:r>
              <a:rPr lang="en-US" sz="1400" b="0" dirty="0">
                <a:solidFill>
                  <a:schemeClr val="bg1"/>
                </a:solidFill>
                <a:latin typeface="Segoe Semibold" pitchFamily="34" charset="0"/>
              </a:rPr>
              <a:t>Software available dynamically via streaming technology</a:t>
            </a:r>
          </a:p>
          <a:p>
            <a:pPr marL="342900" indent="-342900">
              <a:lnSpc>
                <a:spcPct val="90000"/>
              </a:lnSpc>
              <a:buClr>
                <a:schemeClr val="tx2"/>
              </a:buClr>
              <a:buFont typeface="Wingdings 2" pitchFamily="18" charset="2"/>
              <a:buChar char="•"/>
            </a:pPr>
            <a:r>
              <a:rPr lang="en-US" sz="1400" b="0" dirty="0">
                <a:solidFill>
                  <a:schemeClr val="bg1"/>
                </a:solidFill>
                <a:latin typeface="Segoe Semibold" pitchFamily="34" charset="0"/>
              </a:rPr>
              <a:t>Provisioning tied to user identity - separating hardware from users &amp; apps</a:t>
            </a:r>
          </a:p>
          <a:p>
            <a:pPr marL="342900" indent="-342900">
              <a:lnSpc>
                <a:spcPct val="90000"/>
              </a:lnSpc>
              <a:buClr>
                <a:schemeClr val="tx2"/>
              </a:buClr>
              <a:buFont typeface="Wingdings 2" pitchFamily="18" charset="2"/>
              <a:buChar char="•"/>
            </a:pPr>
            <a:r>
              <a:rPr lang="en-US" sz="1400" b="0" dirty="0">
                <a:solidFill>
                  <a:schemeClr val="bg1"/>
                </a:solidFill>
                <a:latin typeface="Segoe Semibold" pitchFamily="34" charset="0"/>
              </a:rPr>
              <a:t>Support disconnected mobile users</a:t>
            </a:r>
          </a:p>
          <a:p>
            <a:pPr marL="342900" indent="-342900">
              <a:lnSpc>
                <a:spcPct val="90000"/>
              </a:lnSpc>
              <a:buClr>
                <a:schemeClr val="tx2"/>
              </a:buClr>
              <a:buFont typeface="Wingdings 2" pitchFamily="18" charset="2"/>
              <a:buChar char="•"/>
            </a:pPr>
            <a:r>
              <a:rPr lang="en-US" sz="1400" b="0" dirty="0">
                <a:solidFill>
                  <a:schemeClr val="bg1"/>
                </a:solidFill>
                <a:latin typeface="Segoe Semibold" pitchFamily="34" charset="0"/>
              </a:rPr>
              <a:t>Fully integrated into Systems Management Server 2003</a:t>
            </a:r>
          </a:p>
        </p:txBody>
      </p:sp>
      <p:pic>
        <p:nvPicPr>
          <p:cNvPr id="37894" name="Rectangle 48138"/>
          <p:cNvPicPr>
            <a:picLocks noChangeAspect="1" noChangeArrowheads="1"/>
          </p:cNvPicPr>
          <p:nvPr/>
        </p:nvPicPr>
        <p:blipFill>
          <a:blip r:embed="rId5"/>
          <a:srcRect/>
          <a:stretch>
            <a:fillRect/>
          </a:stretch>
        </p:blipFill>
        <p:spPr bwMode="auto">
          <a:xfrm>
            <a:off x="1160463" y="3171825"/>
            <a:ext cx="684212" cy="690563"/>
          </a:xfrm>
          <a:prstGeom prst="rect">
            <a:avLst/>
          </a:prstGeom>
          <a:noFill/>
          <a:ln w="9525">
            <a:noFill/>
            <a:miter lim="800000"/>
            <a:headEnd/>
            <a:tailEnd/>
          </a:ln>
        </p:spPr>
      </p:pic>
      <p:sp>
        <p:nvSpPr>
          <p:cNvPr id="48141" name="TextBox 48140"/>
          <p:cNvSpPr txBox="1">
            <a:spLocks noChangeArrowheads="1"/>
          </p:cNvSpPr>
          <p:nvPr/>
        </p:nvSpPr>
        <p:spPr bwMode="auto">
          <a:xfrm>
            <a:off x="396875" y="3890963"/>
            <a:ext cx="2052638" cy="441325"/>
          </a:xfrm>
          <a:prstGeom prst="rect">
            <a:avLst/>
          </a:prstGeom>
          <a:noFill/>
          <a:ln w="9525" cap="flat" cmpd="sng" algn="ctr">
            <a:noFill/>
            <a:prstDash val="solid"/>
            <a:miter lim="800000"/>
            <a:headEnd type="none" w="med" len="med"/>
            <a:tailEnd type="none" w="med" len="med"/>
          </a:ln>
          <a:effectLst/>
        </p:spPr>
        <p:txBody>
          <a:bodyPr vert="horz" wrap="square" lIns="0" tIns="0" rIns="0" bIns="0" numCol="1" anchor="ctr" anchorCtr="0" compatLnSpc="1">
            <a:prstTxWarp prst="textNoShape">
              <a:avLst/>
            </a:prstTxWarp>
            <a:spAutoFit/>
          </a:bodyPr>
          <a:lstStyle/>
          <a:p>
            <a:pPr algn="ctr" eaLnBrk="0" hangingPunct="0">
              <a:lnSpc>
                <a:spcPct val="90000"/>
              </a:lnSpc>
              <a:defRPr/>
            </a:pPr>
            <a:r>
              <a:rPr lang="en-US" sz="1600" dirty="0">
                <a:latin typeface="Segoe Semibold" pitchFamily="34" charset="0"/>
              </a:rPr>
              <a:t>Dynamic</a:t>
            </a:r>
          </a:p>
          <a:p>
            <a:pPr algn="ctr" eaLnBrk="0" hangingPunct="0">
              <a:lnSpc>
                <a:spcPct val="90000"/>
              </a:lnSpc>
              <a:defRPr/>
            </a:pPr>
            <a:r>
              <a:rPr lang="en-US" sz="1600" dirty="0">
                <a:latin typeface="Segoe Semibold" pitchFamily="34" charset="0"/>
              </a:rPr>
              <a:t>Software Streaming</a:t>
            </a:r>
            <a:endParaRPr lang="en-US" b="0" dirty="0">
              <a:latin typeface="Segoe Semibold" pitchFamily="34" charset="0"/>
            </a:endParaRPr>
          </a:p>
        </p:txBody>
      </p:sp>
      <p:pic>
        <p:nvPicPr>
          <p:cNvPr id="37896" name="Rectangle 48139"/>
          <p:cNvPicPr>
            <a:picLocks noChangeAspect="1" noChangeArrowheads="1"/>
          </p:cNvPicPr>
          <p:nvPr/>
        </p:nvPicPr>
        <p:blipFill>
          <a:blip r:embed="rId6"/>
          <a:srcRect/>
          <a:stretch>
            <a:fillRect/>
          </a:stretch>
        </p:blipFill>
        <p:spPr bwMode="auto">
          <a:xfrm>
            <a:off x="811213" y="3319463"/>
            <a:ext cx="387350" cy="525462"/>
          </a:xfrm>
          <a:prstGeom prst="rect">
            <a:avLst/>
          </a:prstGeom>
          <a:noFill/>
          <a:ln w="9525">
            <a:noFill/>
            <a:miter lim="800000"/>
            <a:headEnd/>
            <a:tailEnd/>
          </a:ln>
        </p:spPr>
      </p:pic>
      <p:sp>
        <p:nvSpPr>
          <p:cNvPr id="48135" name="Title 48134"/>
          <p:cNvSpPr>
            <a:spLocks noGrp="1" noChangeArrowheads="1"/>
          </p:cNvSpPr>
          <p:nvPr>
            <p:ph type="title"/>
          </p:nvPr>
        </p:nvSpPr>
        <p:spPr/>
        <p:txBody>
          <a:bodyPr/>
          <a:lstStyle/>
          <a:p>
            <a:pPr>
              <a:defRPr/>
            </a:pPr>
            <a:r>
              <a:rPr lang="en-US" sz="3600" dirty="0" smtClean="0"/>
              <a:t>Microsoft </a:t>
            </a:r>
            <a:r>
              <a:rPr lang="en-US" sz="3600" dirty="0" err="1" smtClean="0"/>
              <a:t>SoftGrid</a:t>
            </a:r>
            <a:r>
              <a:rPr lang="en-US" sz="3600" dirty="0" smtClean="0"/>
              <a:t> </a:t>
            </a:r>
            <a:r>
              <a:rPr lang="en-US" sz="2400" dirty="0" smtClean="0"/>
              <a:t/>
            </a:r>
            <a:br>
              <a:rPr lang="en-US" sz="2400" dirty="0" smtClean="0"/>
            </a:br>
            <a:r>
              <a:rPr lang="en-US" sz="2400" dirty="0" smtClean="0"/>
              <a:t>Application Virtualization and Streaming</a:t>
            </a:r>
            <a:endParaRPr lang="en-US" sz="2400" i="1" dirty="0" smtClean="0">
              <a:solidFill>
                <a:schemeClr val="accent1"/>
              </a:solidFill>
            </a:endParaRPr>
          </a:p>
        </p:txBody>
      </p:sp>
      <p:pic>
        <p:nvPicPr>
          <p:cNvPr id="37898" name="Picture 18"/>
          <p:cNvPicPr>
            <a:picLocks noChangeArrowheads="1"/>
          </p:cNvPicPr>
          <p:nvPr/>
        </p:nvPicPr>
        <p:blipFill>
          <a:blip r:embed="rId7"/>
          <a:srcRect/>
          <a:stretch>
            <a:fillRect/>
          </a:stretch>
        </p:blipFill>
        <p:spPr bwMode="ltGray">
          <a:xfrm>
            <a:off x="292100" y="4608513"/>
            <a:ext cx="8851900" cy="1958975"/>
          </a:xfrm>
          <a:prstGeom prst="rect">
            <a:avLst/>
          </a:prstGeom>
          <a:noFill/>
          <a:ln w="9525">
            <a:noFill/>
            <a:miter lim="800000"/>
            <a:headEnd/>
            <a:tailEnd/>
          </a:ln>
        </p:spPr>
      </p:pic>
      <p:sp>
        <p:nvSpPr>
          <p:cNvPr id="135187" name="Rectangle 4"/>
          <p:cNvSpPr>
            <a:spLocks noChangeArrowheads="1"/>
          </p:cNvSpPr>
          <p:nvPr/>
        </p:nvSpPr>
        <p:spPr bwMode="auto">
          <a:xfrm>
            <a:off x="6584950" y="4787900"/>
            <a:ext cx="914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lang="en-US"/>
          </a:p>
        </p:txBody>
      </p:sp>
      <p:sp>
        <p:nvSpPr>
          <p:cNvPr id="48138" name="Rectangle 48137"/>
          <p:cNvSpPr>
            <a:spLocks noChangeArrowheads="1"/>
          </p:cNvSpPr>
          <p:nvPr/>
        </p:nvSpPr>
        <p:spPr bwMode="auto">
          <a:xfrm>
            <a:off x="2012950" y="4883150"/>
            <a:ext cx="6718300" cy="1303338"/>
          </a:xfrm>
          <a:prstGeom prst="rect">
            <a:avLst/>
          </a:prstGeom>
          <a:noFill/>
          <a:ln w="9525" cap="flat" cmpd="sng" algn="ctr">
            <a:noFill/>
            <a:prstDash val="solid"/>
            <a:miter lim="800000"/>
            <a:headEnd type="none" w="med" len="med"/>
            <a:tailEnd type="none" w="med" len="med"/>
          </a:ln>
          <a:effectLst/>
        </p:spPr>
        <p:txBody>
          <a:bodyPr vert="horz" wrap="square" lIns="182880" tIns="182880" rIns="182880" bIns="182880" numCol="1" anchor="ctr" anchorCtr="0" compatLnSpc="1">
            <a:prstTxWarp prst="textNoShape">
              <a:avLst/>
            </a:prstTxWarp>
          </a:bodyPr>
          <a:lstStyle/>
          <a:p>
            <a:pPr marL="342900" indent="-342900">
              <a:lnSpc>
                <a:spcPct val="90000"/>
              </a:lnSpc>
              <a:spcBef>
                <a:spcPct val="30000"/>
              </a:spcBef>
              <a:buClr>
                <a:schemeClr val="tx2"/>
              </a:buClr>
              <a:buFont typeface="Wingdings 2" pitchFamily="18" charset="2"/>
              <a:buBlip>
                <a:blip r:embed="rId8"/>
              </a:buBlip>
              <a:defRPr/>
            </a:pPr>
            <a:endParaRPr lang="en-US" sz="1600" b="0">
              <a:effectLst>
                <a:outerShdw blurRad="38100" dist="38100" dir="2700000" algn="tl">
                  <a:srgbClr val="000000"/>
                </a:outerShdw>
              </a:effectLst>
              <a:latin typeface="Segoe Semibold" pitchFamily="34" charset="0"/>
            </a:endParaRPr>
          </a:p>
        </p:txBody>
      </p:sp>
      <p:sp>
        <p:nvSpPr>
          <p:cNvPr id="48143" name="TextBox 48142"/>
          <p:cNvSpPr txBox="1">
            <a:spLocks noChangeArrowheads="1"/>
          </p:cNvSpPr>
          <p:nvPr/>
        </p:nvSpPr>
        <p:spPr bwMode="auto">
          <a:xfrm>
            <a:off x="631825" y="5749925"/>
            <a:ext cx="1676400" cy="661988"/>
          </a:xfrm>
          <a:prstGeom prst="rect">
            <a:avLst/>
          </a:prstGeom>
          <a:noFill/>
          <a:ln w="9525" cap="flat" cmpd="sng" algn="ctr">
            <a:noFill/>
            <a:prstDash val="solid"/>
            <a:miter lim="800000"/>
            <a:headEnd type="none" w="med" len="med"/>
            <a:tailEnd type="none" w="med" len="med"/>
          </a:ln>
          <a:effectLst/>
        </p:spPr>
        <p:txBody>
          <a:bodyPr vert="horz" wrap="square" lIns="0" tIns="0" rIns="0" bIns="0" numCol="1" anchor="ctr" anchorCtr="0" compatLnSpc="1">
            <a:prstTxWarp prst="textNoShape">
              <a:avLst/>
            </a:prstTxWarp>
            <a:spAutoFit/>
          </a:bodyPr>
          <a:lstStyle/>
          <a:p>
            <a:pPr algn="ctr" eaLnBrk="0" hangingPunct="0">
              <a:lnSpc>
                <a:spcPct val="90000"/>
              </a:lnSpc>
              <a:defRPr/>
            </a:pPr>
            <a:r>
              <a:rPr lang="en-US" sz="1600" dirty="0">
                <a:latin typeface="Segoe Semibold" pitchFamily="34" charset="0"/>
              </a:rPr>
              <a:t>Accelerated Responsiveness &amp; Reduced TCO</a:t>
            </a:r>
            <a:endParaRPr lang="en-US" b="0" dirty="0">
              <a:latin typeface="Segoe Semibold" pitchFamily="34" charset="0"/>
            </a:endParaRPr>
          </a:p>
        </p:txBody>
      </p:sp>
      <p:sp>
        <p:nvSpPr>
          <p:cNvPr id="48137" name="Rectangle 48136"/>
          <p:cNvSpPr>
            <a:spLocks noChangeArrowheads="1"/>
          </p:cNvSpPr>
          <p:nvPr/>
        </p:nvSpPr>
        <p:spPr bwMode="auto">
          <a:xfrm>
            <a:off x="2246313" y="4913313"/>
            <a:ext cx="6724650" cy="1316037"/>
          </a:xfrm>
          <a:prstGeom prst="rect">
            <a:avLst/>
          </a:prstGeom>
          <a:noFill/>
          <a:ln w="9525" cap="flat" cmpd="sng" algn="ctr">
            <a:noFill/>
            <a:prstDash val="solid"/>
            <a:miter lim="800000"/>
            <a:headEnd type="none" w="med" len="med"/>
            <a:tailEnd type="none" w="med" len="med"/>
          </a:ln>
          <a:effectLst/>
        </p:spPr>
        <p:txBody>
          <a:bodyPr vert="horz" wrap="square" lIns="182880" tIns="182880" rIns="182880" bIns="182880" numCol="1" anchor="ctr" anchorCtr="0" compatLnSpc="1">
            <a:prstTxWarp prst="textNoShape">
              <a:avLst/>
            </a:prstTxWarp>
          </a:bodyPr>
          <a:lstStyle/>
          <a:p>
            <a:pPr marL="342900" indent="-342900">
              <a:lnSpc>
                <a:spcPct val="90000"/>
              </a:lnSpc>
              <a:spcAft>
                <a:spcPct val="20000"/>
              </a:spcAft>
              <a:buClr>
                <a:schemeClr val="tx2"/>
              </a:buClr>
              <a:buFont typeface="Wingdings 2" pitchFamily="18" charset="2"/>
              <a:buNone/>
            </a:pPr>
            <a:r>
              <a:rPr lang="en-US" sz="1400" b="0" dirty="0">
                <a:solidFill>
                  <a:schemeClr val="bg1"/>
                </a:solidFill>
                <a:latin typeface="Segoe Semibold" pitchFamily="34" charset="0"/>
              </a:rPr>
              <a:t>Make Windows more cost-effective and adaptable to application and operating system changes</a:t>
            </a:r>
          </a:p>
          <a:p>
            <a:pPr marL="342900" indent="-342900">
              <a:lnSpc>
                <a:spcPct val="90000"/>
              </a:lnSpc>
              <a:buClr>
                <a:schemeClr val="tx2"/>
              </a:buClr>
              <a:buFont typeface="Wingdings 2" pitchFamily="18" charset="2"/>
              <a:buChar char="•"/>
            </a:pPr>
            <a:r>
              <a:rPr lang="en-US" sz="1400" b="0" dirty="0">
                <a:solidFill>
                  <a:schemeClr val="bg1"/>
                </a:solidFill>
                <a:latin typeface="Segoe Semibold" pitchFamily="34" charset="0"/>
              </a:rPr>
              <a:t>New applications and updates delivered based on real-time needs</a:t>
            </a:r>
          </a:p>
          <a:p>
            <a:pPr marL="342900" indent="-342900">
              <a:lnSpc>
                <a:spcPct val="90000"/>
              </a:lnSpc>
              <a:buClr>
                <a:schemeClr val="tx2"/>
              </a:buClr>
              <a:buFont typeface="Wingdings 2" pitchFamily="18" charset="2"/>
              <a:buChar char="•"/>
            </a:pPr>
            <a:r>
              <a:rPr lang="en-US" sz="1400" b="0" dirty="0">
                <a:solidFill>
                  <a:schemeClr val="bg1"/>
                </a:solidFill>
                <a:latin typeface="Segoe Semibold" pitchFamily="34" charset="0"/>
              </a:rPr>
              <a:t>Safe self-provisioning</a:t>
            </a:r>
          </a:p>
          <a:p>
            <a:pPr marL="342900" indent="-342900">
              <a:lnSpc>
                <a:spcPct val="90000"/>
              </a:lnSpc>
              <a:buClr>
                <a:schemeClr val="tx2"/>
              </a:buClr>
              <a:buFont typeface="Wingdings 2" pitchFamily="18" charset="2"/>
              <a:buChar char="•"/>
            </a:pPr>
            <a:r>
              <a:rPr lang="en-US" sz="1400" b="0" dirty="0">
                <a:solidFill>
                  <a:schemeClr val="bg1"/>
                </a:solidFill>
                <a:latin typeface="Segoe Semibold" pitchFamily="34" charset="0"/>
              </a:rPr>
              <a:t>Ease OS migration by streamlining deployment and reducing application compatibility challenges</a:t>
            </a:r>
          </a:p>
        </p:txBody>
      </p:sp>
      <p:grpSp>
        <p:nvGrpSpPr>
          <p:cNvPr id="4" name="Group 36"/>
          <p:cNvGrpSpPr>
            <a:grpSpLocks/>
          </p:cNvGrpSpPr>
          <p:nvPr/>
        </p:nvGrpSpPr>
        <p:grpSpPr bwMode="auto">
          <a:xfrm>
            <a:off x="857250" y="4781550"/>
            <a:ext cx="1011238" cy="1033463"/>
            <a:chOff x="481" y="2971"/>
            <a:chExt cx="789" cy="806"/>
          </a:xfrm>
        </p:grpSpPr>
        <p:pic>
          <p:nvPicPr>
            <p:cNvPr id="37912" name="Picture 23" descr="silver edge - clear oval"/>
            <p:cNvPicPr>
              <a:picLocks noChangeAspect="1" noChangeArrowheads="1"/>
            </p:cNvPicPr>
            <p:nvPr/>
          </p:nvPicPr>
          <p:blipFill>
            <a:blip r:embed="rId9"/>
            <a:srcRect/>
            <a:stretch>
              <a:fillRect/>
            </a:stretch>
          </p:blipFill>
          <p:spPr bwMode="auto">
            <a:xfrm>
              <a:off x="481" y="2971"/>
              <a:ext cx="789" cy="806"/>
            </a:xfrm>
            <a:prstGeom prst="rect">
              <a:avLst/>
            </a:prstGeom>
            <a:noFill/>
            <a:ln w="9525">
              <a:noFill/>
              <a:miter lim="800000"/>
              <a:headEnd/>
              <a:tailEnd/>
            </a:ln>
          </p:spPr>
        </p:pic>
        <p:sp>
          <p:nvSpPr>
            <p:cNvPr id="135192" name="Oval 24"/>
            <p:cNvSpPr>
              <a:spLocks noChangeAspect="1" noChangeArrowheads="1"/>
            </p:cNvSpPr>
            <p:nvPr/>
          </p:nvSpPr>
          <p:spPr bwMode="auto">
            <a:xfrm>
              <a:off x="558" y="3153"/>
              <a:ext cx="626" cy="420"/>
            </a:xfrm>
            <a:prstGeom prst="ellipse">
              <a:avLst/>
            </a:prstGeom>
            <a:gradFill rotWithShape="1">
              <a:gsLst>
                <a:gs pos="0">
                  <a:schemeClr val="tx1"/>
                </a:gs>
                <a:gs pos="100000">
                  <a:schemeClr val="tx1">
                    <a:gamma/>
                    <a:shade val="46275"/>
                    <a:invGamma/>
                    <a:alpha val="0"/>
                  </a:schemeClr>
                </a:gs>
              </a:gsLst>
              <a:path path="shape">
                <a:fillToRect l="50000" t="50000" r="50000" b="50000"/>
              </a:path>
            </a:gradFill>
            <a:ln w="9525" algn="ctr">
              <a:noFill/>
              <a:round/>
              <a:headEnd/>
              <a:tailEnd/>
            </a:ln>
            <a:effectLst/>
          </p:spPr>
          <p:txBody>
            <a:bodyPr vert="horz" wrap="none" lIns="91440" tIns="45720" rIns="91440" bIns="45720" numCol="1" anchor="ctr" anchorCtr="0" compatLnSpc="1">
              <a:prstTxWarp prst="textNoShape">
                <a:avLst/>
              </a:prstTxWarp>
            </a:bodyPr>
            <a:lstStyle/>
            <a:p>
              <a:pPr>
                <a:defRPr/>
              </a:pPr>
              <a:endParaRPr lang="en-US"/>
            </a:p>
          </p:txBody>
        </p:sp>
        <p:pic>
          <p:nvPicPr>
            <p:cNvPr id="37914" name="Picture 25" descr="virtuous cycle two arrows"/>
            <p:cNvPicPr>
              <a:picLocks noChangeAspect="1" noChangeArrowheads="1"/>
            </p:cNvPicPr>
            <p:nvPr/>
          </p:nvPicPr>
          <p:blipFill>
            <a:blip r:embed="rId10"/>
            <a:srcRect/>
            <a:stretch>
              <a:fillRect/>
            </a:stretch>
          </p:blipFill>
          <p:spPr bwMode="auto">
            <a:xfrm>
              <a:off x="567" y="3103"/>
              <a:ext cx="578" cy="579"/>
            </a:xfrm>
            <a:prstGeom prst="rect">
              <a:avLst/>
            </a:prstGeom>
            <a:noFill/>
            <a:ln w="9525">
              <a:noFill/>
              <a:miter lim="800000"/>
              <a:headEnd/>
              <a:tailEnd/>
            </a:ln>
          </p:spPr>
        </p:pic>
        <p:pic>
          <p:nvPicPr>
            <p:cNvPr id="37915" name="Picture 26" descr="MSN-Boy"/>
            <p:cNvPicPr>
              <a:picLocks noChangeAspect="1" noChangeArrowheads="1"/>
            </p:cNvPicPr>
            <p:nvPr/>
          </p:nvPicPr>
          <p:blipFill>
            <a:blip r:embed="rId11"/>
            <a:srcRect/>
            <a:stretch>
              <a:fillRect/>
            </a:stretch>
          </p:blipFill>
          <p:spPr bwMode="auto">
            <a:xfrm>
              <a:off x="851" y="3059"/>
              <a:ext cx="175" cy="305"/>
            </a:xfrm>
            <a:prstGeom prst="rect">
              <a:avLst/>
            </a:prstGeom>
            <a:noFill/>
            <a:ln w="9525">
              <a:noFill/>
              <a:miter lim="800000"/>
              <a:headEnd/>
              <a:tailEnd/>
            </a:ln>
          </p:spPr>
        </p:pic>
        <p:pic>
          <p:nvPicPr>
            <p:cNvPr id="37916" name="Picture 27" descr="MSN-Girl"/>
            <p:cNvPicPr>
              <a:picLocks noChangeAspect="1" noChangeArrowheads="1"/>
            </p:cNvPicPr>
            <p:nvPr/>
          </p:nvPicPr>
          <p:blipFill>
            <a:blip r:embed="rId12"/>
            <a:srcRect/>
            <a:stretch>
              <a:fillRect/>
            </a:stretch>
          </p:blipFill>
          <p:spPr bwMode="auto">
            <a:xfrm>
              <a:off x="722" y="3373"/>
              <a:ext cx="182" cy="264"/>
            </a:xfrm>
            <a:prstGeom prst="rect">
              <a:avLst/>
            </a:prstGeom>
            <a:noFill/>
            <a:ln w="9525">
              <a:noFill/>
              <a:miter lim="800000"/>
              <a:headEnd/>
              <a:tailEnd/>
            </a:ln>
          </p:spPr>
        </p:pic>
      </p:grpSp>
      <p:pic>
        <p:nvPicPr>
          <p:cNvPr id="37904" name="Picture 28" descr="blue disc M"/>
          <p:cNvPicPr>
            <a:picLocks noChangeAspect="1" noChangeArrowheads="1"/>
          </p:cNvPicPr>
          <p:nvPr/>
        </p:nvPicPr>
        <p:blipFill>
          <a:blip r:embed="rId13"/>
          <a:srcRect/>
          <a:stretch>
            <a:fillRect/>
          </a:stretch>
        </p:blipFill>
        <p:spPr bwMode="auto">
          <a:xfrm>
            <a:off x="573088" y="1711325"/>
            <a:ext cx="1604962" cy="436563"/>
          </a:xfrm>
          <a:prstGeom prst="rect">
            <a:avLst/>
          </a:prstGeom>
          <a:noFill/>
          <a:ln w="9525">
            <a:noFill/>
            <a:miter lim="800000"/>
            <a:headEnd/>
            <a:tailEnd/>
          </a:ln>
        </p:spPr>
      </p:pic>
      <p:sp>
        <p:nvSpPr>
          <p:cNvPr id="135197" name="Rectangle 29"/>
          <p:cNvSpPr>
            <a:spLocks noChangeArrowheads="1"/>
          </p:cNvSpPr>
          <p:nvPr/>
        </p:nvSpPr>
        <p:spPr bwMode="auto">
          <a:xfrm>
            <a:off x="6697663" y="1562100"/>
            <a:ext cx="914400" cy="9144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p>
            <a:pPr>
              <a:defRPr/>
            </a:pPr>
            <a:endParaRPr lang="en-US"/>
          </a:p>
        </p:txBody>
      </p:sp>
      <p:sp>
        <p:nvSpPr>
          <p:cNvPr id="2" name="Rectangle 48136"/>
          <p:cNvSpPr>
            <a:spLocks noChangeArrowheads="1"/>
          </p:cNvSpPr>
          <p:nvPr/>
        </p:nvSpPr>
        <p:spPr bwMode="auto">
          <a:xfrm>
            <a:off x="2120900" y="1411288"/>
            <a:ext cx="6800850" cy="1316037"/>
          </a:xfrm>
          <a:prstGeom prst="rect">
            <a:avLst/>
          </a:prstGeom>
          <a:noFill/>
          <a:ln w="9525" cap="flat" cmpd="sng" algn="ctr">
            <a:noFill/>
            <a:prstDash val="solid"/>
            <a:miter lim="800000"/>
            <a:headEnd type="none" w="med" len="med"/>
            <a:tailEnd type="none" w="med" len="med"/>
          </a:ln>
          <a:effectLst/>
        </p:spPr>
        <p:txBody>
          <a:bodyPr vert="horz" wrap="square" lIns="182880" tIns="182880" rIns="182880" bIns="182880" numCol="1" anchor="ctr" anchorCtr="0" compatLnSpc="1">
            <a:prstTxWarp prst="textNoShape">
              <a:avLst/>
            </a:prstTxWarp>
          </a:bodyPr>
          <a:lstStyle/>
          <a:p>
            <a:pPr marL="342900" indent="-342900">
              <a:lnSpc>
                <a:spcPct val="90000"/>
              </a:lnSpc>
              <a:spcAft>
                <a:spcPct val="20000"/>
              </a:spcAft>
              <a:buClr>
                <a:schemeClr val="tx2"/>
              </a:buClr>
              <a:buFont typeface="Wingdings 2" pitchFamily="18" charset="2"/>
              <a:buNone/>
            </a:pPr>
            <a:r>
              <a:rPr lang="en-US" sz="1400" b="0" dirty="0">
                <a:solidFill>
                  <a:schemeClr val="bg1"/>
                </a:solidFill>
                <a:effectLst>
                  <a:outerShdw blurRad="38100" dist="38100" dir="2700000" algn="tl">
                    <a:srgbClr val="000000"/>
                  </a:outerShdw>
                </a:effectLst>
                <a:latin typeface="Segoe Semibold" pitchFamily="34" charset="0"/>
              </a:rPr>
              <a:t>Remove barrier of installation and compatibility testing between applications</a:t>
            </a:r>
          </a:p>
          <a:p>
            <a:pPr marL="342900" indent="-342900">
              <a:lnSpc>
                <a:spcPct val="90000"/>
              </a:lnSpc>
              <a:buClr>
                <a:schemeClr val="tx2"/>
              </a:buClr>
              <a:buFont typeface="Wingdings 2" pitchFamily="18" charset="2"/>
              <a:buChar char="•"/>
            </a:pPr>
            <a:r>
              <a:rPr lang="en-US" sz="1400" b="0" dirty="0">
                <a:solidFill>
                  <a:schemeClr val="bg1"/>
                </a:solidFill>
                <a:effectLst/>
                <a:latin typeface="Segoe Semibold" pitchFamily="34" charset="0"/>
              </a:rPr>
              <a:t>Virtualized applications with a zero installation footprint </a:t>
            </a:r>
          </a:p>
          <a:p>
            <a:pPr marL="342900" indent="-342900">
              <a:lnSpc>
                <a:spcPct val="90000"/>
              </a:lnSpc>
              <a:buClr>
                <a:schemeClr val="tx2"/>
              </a:buClr>
              <a:buFont typeface="Wingdings 2" pitchFamily="18" charset="2"/>
              <a:buChar char="•"/>
            </a:pPr>
            <a:r>
              <a:rPr lang="en-US" sz="1400" b="0" dirty="0">
                <a:solidFill>
                  <a:schemeClr val="bg1"/>
                </a:solidFill>
                <a:effectLst/>
                <a:latin typeface="Segoe Semibold" pitchFamily="34" charset="0"/>
              </a:rPr>
              <a:t>Simplified packaging</a:t>
            </a:r>
          </a:p>
          <a:p>
            <a:pPr marL="342900" indent="-342900">
              <a:lnSpc>
                <a:spcPct val="90000"/>
              </a:lnSpc>
              <a:buClr>
                <a:schemeClr val="tx2"/>
              </a:buClr>
              <a:buFont typeface="Wingdings 2" pitchFamily="18" charset="2"/>
              <a:buChar char="•"/>
            </a:pPr>
            <a:r>
              <a:rPr lang="en-US" sz="1400" b="0" dirty="0">
                <a:solidFill>
                  <a:schemeClr val="bg1"/>
                </a:solidFill>
                <a:effectLst/>
                <a:latin typeface="Segoe Semibold" pitchFamily="34" charset="0"/>
              </a:rPr>
              <a:t>No alteration of the operating system</a:t>
            </a:r>
          </a:p>
          <a:p>
            <a:pPr marL="342900" indent="-342900">
              <a:lnSpc>
                <a:spcPct val="90000"/>
              </a:lnSpc>
              <a:buClr>
                <a:schemeClr val="tx2"/>
              </a:buClr>
              <a:buFont typeface="Wingdings 2" pitchFamily="18" charset="2"/>
              <a:buChar char="•"/>
            </a:pPr>
            <a:r>
              <a:rPr lang="en-US" sz="1400" b="0" dirty="0">
                <a:solidFill>
                  <a:schemeClr val="bg1"/>
                </a:solidFill>
                <a:effectLst/>
                <a:latin typeface="Segoe Semibold" pitchFamily="34" charset="0"/>
              </a:rPr>
              <a:t>Elimination of application conflicts and associated regression testing</a:t>
            </a:r>
          </a:p>
          <a:p>
            <a:pPr marL="342900" indent="-342900">
              <a:lnSpc>
                <a:spcPct val="90000"/>
              </a:lnSpc>
              <a:buClr>
                <a:schemeClr val="tx2"/>
              </a:buClr>
              <a:buFont typeface="Wingdings 2" pitchFamily="18" charset="2"/>
              <a:buChar char="•"/>
            </a:pPr>
            <a:endParaRPr lang="en-US" sz="1400" b="0" dirty="0">
              <a:effectLst>
                <a:outerShdw blurRad="38100" dist="38100" dir="2700000" algn="tl">
                  <a:srgbClr val="000000"/>
                </a:outerShdw>
              </a:effectLst>
              <a:latin typeface="Segoe Semibold" pitchFamily="34" charset="0"/>
            </a:endParaRPr>
          </a:p>
          <a:p>
            <a:pPr marL="342900" indent="-342900">
              <a:lnSpc>
                <a:spcPct val="90000"/>
              </a:lnSpc>
              <a:buClr>
                <a:schemeClr val="tx2"/>
              </a:buClr>
              <a:buFont typeface="Wingdings 2" pitchFamily="18" charset="2"/>
              <a:buNone/>
            </a:pPr>
            <a:endParaRPr lang="en-US" sz="1000" b="0" dirty="0">
              <a:effectLst>
                <a:outerShdw blurRad="38100" dist="38100" dir="2700000" algn="tl">
                  <a:srgbClr val="000000"/>
                </a:outerShdw>
              </a:effectLst>
              <a:latin typeface="Segoe Semibold" pitchFamily="34" charset="0"/>
            </a:endParaRPr>
          </a:p>
        </p:txBody>
      </p:sp>
      <p:sp>
        <p:nvSpPr>
          <p:cNvPr id="3" name="TextBox 48142"/>
          <p:cNvSpPr txBox="1">
            <a:spLocks noChangeArrowheads="1"/>
          </p:cNvSpPr>
          <p:nvPr/>
        </p:nvSpPr>
        <p:spPr bwMode="auto">
          <a:xfrm>
            <a:off x="554038" y="2149475"/>
            <a:ext cx="1676400" cy="441325"/>
          </a:xfrm>
          <a:prstGeom prst="rect">
            <a:avLst/>
          </a:prstGeom>
          <a:noFill/>
          <a:ln w="9525" cap="flat" cmpd="sng" algn="ctr">
            <a:noFill/>
            <a:prstDash val="solid"/>
            <a:miter lim="800000"/>
            <a:headEnd type="none" w="med" len="med"/>
            <a:tailEnd type="none" w="med" len="med"/>
          </a:ln>
          <a:effectLst/>
        </p:spPr>
        <p:txBody>
          <a:bodyPr vert="horz" wrap="square" lIns="0" tIns="0" rIns="0" bIns="0" numCol="1" anchor="ctr" anchorCtr="0" compatLnSpc="1">
            <a:prstTxWarp prst="textNoShape">
              <a:avLst/>
            </a:prstTxWarp>
            <a:spAutoFit/>
          </a:bodyPr>
          <a:lstStyle/>
          <a:p>
            <a:pPr algn="ctr" eaLnBrk="0" hangingPunct="0">
              <a:lnSpc>
                <a:spcPct val="90000"/>
              </a:lnSpc>
              <a:defRPr/>
            </a:pPr>
            <a:r>
              <a:rPr lang="en-US" sz="1600" b="0" dirty="0">
                <a:latin typeface="Segoe Semibold" pitchFamily="34" charset="0"/>
              </a:rPr>
              <a:t>Application Virtualization</a:t>
            </a:r>
          </a:p>
        </p:txBody>
      </p:sp>
      <p:pic>
        <p:nvPicPr>
          <p:cNvPr id="37908" name="Picture 32"/>
          <p:cNvPicPr>
            <a:picLocks noChangeAspect="1" noChangeArrowheads="1"/>
          </p:cNvPicPr>
          <p:nvPr/>
        </p:nvPicPr>
        <p:blipFill>
          <a:blip r:embed="rId14"/>
          <a:srcRect/>
          <a:stretch>
            <a:fillRect/>
          </a:stretch>
        </p:blipFill>
        <p:spPr bwMode="auto">
          <a:xfrm rot="1333028">
            <a:off x="1397000" y="1366838"/>
            <a:ext cx="485775" cy="476250"/>
          </a:xfrm>
          <a:prstGeom prst="rect">
            <a:avLst/>
          </a:prstGeom>
          <a:noFill/>
          <a:ln w="9525">
            <a:noFill/>
            <a:miter lim="800000"/>
            <a:headEnd/>
            <a:tailEnd/>
          </a:ln>
        </p:spPr>
      </p:pic>
      <p:pic>
        <p:nvPicPr>
          <p:cNvPr id="37909" name="Picture 33" descr="clear bubble"/>
          <p:cNvPicPr>
            <a:picLocks noChangeAspect="1" noChangeArrowheads="1"/>
          </p:cNvPicPr>
          <p:nvPr/>
        </p:nvPicPr>
        <p:blipFill>
          <a:blip r:embed="rId15"/>
          <a:srcRect/>
          <a:stretch>
            <a:fillRect/>
          </a:stretch>
        </p:blipFill>
        <p:spPr bwMode="auto">
          <a:xfrm>
            <a:off x="1109663" y="1298575"/>
            <a:ext cx="981075" cy="647700"/>
          </a:xfrm>
          <a:prstGeom prst="rect">
            <a:avLst/>
          </a:prstGeom>
          <a:noFill/>
          <a:ln w="9525">
            <a:noFill/>
            <a:miter lim="800000"/>
            <a:headEnd/>
            <a:tailEnd/>
          </a:ln>
        </p:spPr>
      </p:pic>
      <p:pic>
        <p:nvPicPr>
          <p:cNvPr id="37910" name="Picture 34"/>
          <p:cNvPicPr>
            <a:picLocks noChangeAspect="1" noChangeArrowheads="1"/>
          </p:cNvPicPr>
          <p:nvPr/>
        </p:nvPicPr>
        <p:blipFill>
          <a:blip r:embed="rId14"/>
          <a:srcRect/>
          <a:stretch>
            <a:fillRect/>
          </a:stretch>
        </p:blipFill>
        <p:spPr bwMode="auto">
          <a:xfrm rot="1333028">
            <a:off x="1001713" y="1468438"/>
            <a:ext cx="485775" cy="476250"/>
          </a:xfrm>
          <a:prstGeom prst="rect">
            <a:avLst/>
          </a:prstGeom>
          <a:noFill/>
          <a:ln w="9525">
            <a:noFill/>
            <a:miter lim="800000"/>
            <a:headEnd/>
            <a:tailEnd/>
          </a:ln>
        </p:spPr>
      </p:pic>
      <p:pic>
        <p:nvPicPr>
          <p:cNvPr id="37911" name="Picture 35" descr="clear bubble"/>
          <p:cNvPicPr>
            <a:picLocks noChangeAspect="1" noChangeArrowheads="1"/>
          </p:cNvPicPr>
          <p:nvPr/>
        </p:nvPicPr>
        <p:blipFill>
          <a:blip r:embed="rId15"/>
          <a:srcRect/>
          <a:stretch>
            <a:fillRect/>
          </a:stretch>
        </p:blipFill>
        <p:spPr bwMode="auto">
          <a:xfrm>
            <a:off x="711200" y="1390650"/>
            <a:ext cx="981075" cy="647700"/>
          </a:xfrm>
          <a:prstGeom prst="rect">
            <a:avLst/>
          </a:prstGeom>
          <a:noFill/>
          <a:ln w="9525">
            <a:noFill/>
            <a:miter lim="800000"/>
            <a:headEnd/>
            <a:tailEnd/>
          </a:ln>
        </p:spPr>
      </p:pic>
    </p:spTree>
  </p:cSld>
  <p:clrMapOvr>
    <a:masterClrMapping/>
  </p:clrMapOvr>
  <p:transition advTm="68242">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64"/>
          <p:cNvGrpSpPr/>
          <p:nvPr/>
        </p:nvGrpSpPr>
        <p:grpSpPr>
          <a:xfrm>
            <a:off x="457200" y="661224"/>
            <a:ext cx="8382000" cy="5457826"/>
            <a:chOff x="457200" y="838200"/>
            <a:chExt cx="8382000" cy="5457826"/>
          </a:xfrm>
        </p:grpSpPr>
        <p:pic>
          <p:nvPicPr>
            <p:cNvPr id="44" name="Picture 2" descr="\\Adisbssvr\adi shared folders\Artitudes_Other\Artitudes_EPG_MGX2006\col-fade-blue-dk.png"/>
            <p:cNvPicPr>
              <a:picLocks noChangeAspect="1" noChangeArrowheads="1"/>
            </p:cNvPicPr>
            <p:nvPr/>
          </p:nvPicPr>
          <p:blipFill>
            <a:blip r:embed="rId10"/>
            <a:srcRect/>
            <a:stretch>
              <a:fillRect/>
            </a:stretch>
          </p:blipFill>
          <p:spPr bwMode="auto">
            <a:xfrm>
              <a:off x="457200" y="838200"/>
              <a:ext cx="8382000" cy="5457826"/>
            </a:xfrm>
            <a:prstGeom prst="rect">
              <a:avLst/>
            </a:prstGeom>
            <a:noFill/>
          </p:spPr>
        </p:pic>
        <p:sp>
          <p:nvSpPr>
            <p:cNvPr id="47" name="Rectangle 8"/>
            <p:cNvSpPr>
              <a:spLocks noChangeArrowheads="1"/>
            </p:cNvSpPr>
            <p:nvPr/>
          </p:nvSpPr>
          <p:spPr bwMode="auto">
            <a:xfrm>
              <a:off x="1371600" y="2386149"/>
              <a:ext cx="6553199" cy="327782"/>
            </a:xfrm>
            <a:prstGeom prst="rect">
              <a:avLst/>
            </a:prstGeom>
            <a:noFill/>
            <a:ln w="19050" algn="ctr">
              <a:noFill/>
              <a:miter lim="800000"/>
              <a:headEnd/>
              <a:tailEnd/>
            </a:ln>
            <a:effectLst/>
          </p:spPr>
          <p:txBody>
            <a:bodyPr wrap="square">
              <a:spAutoFit/>
            </a:bodyPr>
            <a:lstStyle/>
            <a:p>
              <a:pPr algn="ctr">
                <a:lnSpc>
                  <a:spcPct val="85000"/>
                </a:lnSpc>
                <a:spcBef>
                  <a:spcPct val="90000"/>
                </a:spcBef>
                <a:buSzPct val="110000"/>
                <a:defRPr/>
              </a:pPr>
              <a:r>
                <a:rPr kumimoji="0" lang="en-US" altLang="ko-KR" sz="1800" dirty="0">
                  <a:ea typeface="Gulim" pitchFamily="34" charset="-127"/>
                </a:rPr>
                <a:t>ITIL-based Process and Knowledge Embedded</a:t>
              </a:r>
            </a:p>
          </p:txBody>
        </p:sp>
        <p:pic>
          <p:nvPicPr>
            <p:cNvPr id="48" name="Picture 67" descr="Rectangle 29_pptX"/>
            <p:cNvPicPr>
              <a:picLocks noChangeArrowheads="1"/>
            </p:cNvPicPr>
            <p:nvPr>
              <p:custDataLst>
                <p:tags r:id="rId7"/>
              </p:custDataLst>
            </p:nvPr>
          </p:nvPicPr>
          <p:blipFill>
            <a:blip r:embed="rId11"/>
            <a:srcRect/>
            <a:stretch>
              <a:fillRect/>
            </a:stretch>
          </p:blipFill>
          <p:spPr bwMode="auto">
            <a:xfrm>
              <a:off x="3205163" y="1035051"/>
              <a:ext cx="2586037" cy="688975"/>
            </a:xfrm>
            <a:prstGeom prst="rect">
              <a:avLst/>
            </a:prstGeom>
            <a:noFill/>
            <a:ln w="9525" algn="ctr">
              <a:noFill/>
              <a:miter lim="800000"/>
              <a:headEnd/>
              <a:tailEnd/>
            </a:ln>
          </p:spPr>
        </p:pic>
        <p:grpSp>
          <p:nvGrpSpPr>
            <p:cNvPr id="6" name="Group 58"/>
            <p:cNvGrpSpPr/>
            <p:nvPr/>
          </p:nvGrpSpPr>
          <p:grpSpPr>
            <a:xfrm>
              <a:off x="3962400" y="1651001"/>
              <a:ext cx="1274763" cy="889000"/>
              <a:chOff x="6772275" y="2617788"/>
              <a:chExt cx="1274763" cy="889000"/>
            </a:xfrm>
          </p:grpSpPr>
          <p:sp>
            <p:nvSpPr>
              <p:cNvPr id="50" name="Freeform 12"/>
              <p:cNvSpPr>
                <a:spLocks noChangeAspect="1"/>
              </p:cNvSpPr>
              <p:nvPr/>
            </p:nvSpPr>
            <p:spPr bwMode="auto">
              <a:xfrm rot="-2614074">
                <a:off x="7283450" y="2847975"/>
                <a:ext cx="252413" cy="201613"/>
              </a:xfrm>
              <a:custGeom>
                <a:avLst/>
                <a:gdLst>
                  <a:gd name="T0" fmla="*/ 2147483647 w 83"/>
                  <a:gd name="T1" fmla="*/ 0 h 79"/>
                  <a:gd name="T2" fmla="*/ 0 w 83"/>
                  <a:gd name="T3" fmla="*/ 2147483647 h 79"/>
                  <a:gd name="T4" fmla="*/ 0 60000 65536"/>
                  <a:gd name="T5" fmla="*/ 0 60000 65536"/>
                  <a:gd name="T6" fmla="*/ 0 w 83"/>
                  <a:gd name="T7" fmla="*/ 0 h 79"/>
                  <a:gd name="T8" fmla="*/ 83 w 83"/>
                  <a:gd name="T9" fmla="*/ 79 h 79"/>
                </a:gdLst>
                <a:ahLst/>
                <a:cxnLst>
                  <a:cxn ang="T4">
                    <a:pos x="T0" y="T1"/>
                  </a:cxn>
                  <a:cxn ang="T5">
                    <a:pos x="T2" y="T3"/>
                  </a:cxn>
                </a:cxnLst>
                <a:rect l="T6" t="T7" r="T8" b="T9"/>
                <a:pathLst>
                  <a:path w="83" h="79">
                    <a:moveTo>
                      <a:pt x="83" y="0"/>
                    </a:moveTo>
                    <a:lnTo>
                      <a:pt x="0" y="79"/>
                    </a:lnTo>
                  </a:path>
                </a:pathLst>
              </a:custGeom>
              <a:noFill/>
              <a:ln w="12700">
                <a:solidFill>
                  <a:schemeClr val="tx1"/>
                </a:solidFill>
                <a:prstDash val="dash"/>
                <a:round/>
                <a:headEnd/>
                <a:tailEnd/>
              </a:ln>
              <a:effectLst>
                <a:outerShdw blurRad="50800" dist="38100" dir="5400000" algn="t" rotWithShape="0">
                  <a:prstClr val="black">
                    <a:alpha val="40000"/>
                  </a:prstClr>
                </a:outerShdw>
              </a:effectLst>
            </p:spPr>
            <p:txBody>
              <a:bodyPr anchor="ctr"/>
              <a:lstStyle/>
              <a:p>
                <a:endParaRPr kumimoji="0" lang="en-US" sz="1800" b="1">
                  <a:effectLst/>
                </a:endParaRPr>
              </a:p>
            </p:txBody>
          </p:sp>
          <p:sp>
            <p:nvSpPr>
              <p:cNvPr id="51" name="Freeform 13"/>
              <p:cNvSpPr>
                <a:spLocks noChangeAspect="1"/>
              </p:cNvSpPr>
              <p:nvPr/>
            </p:nvSpPr>
            <p:spPr bwMode="auto">
              <a:xfrm rot="-2860312">
                <a:off x="7704931" y="2961482"/>
                <a:ext cx="212725" cy="239712"/>
              </a:xfrm>
              <a:custGeom>
                <a:avLst/>
                <a:gdLst>
                  <a:gd name="T0" fmla="*/ 2147483647 w 83"/>
                  <a:gd name="T1" fmla="*/ 0 h 79"/>
                  <a:gd name="T2" fmla="*/ 0 w 83"/>
                  <a:gd name="T3" fmla="*/ 2147483647 h 79"/>
                  <a:gd name="T4" fmla="*/ 0 60000 65536"/>
                  <a:gd name="T5" fmla="*/ 0 60000 65536"/>
                  <a:gd name="T6" fmla="*/ 0 w 83"/>
                  <a:gd name="T7" fmla="*/ 0 h 79"/>
                  <a:gd name="T8" fmla="*/ 83 w 83"/>
                  <a:gd name="T9" fmla="*/ 79 h 79"/>
                </a:gdLst>
                <a:ahLst/>
                <a:cxnLst>
                  <a:cxn ang="T4">
                    <a:pos x="T0" y="T1"/>
                  </a:cxn>
                  <a:cxn ang="T5">
                    <a:pos x="T2" y="T3"/>
                  </a:cxn>
                </a:cxnLst>
                <a:rect l="T6" t="T7" r="T8" b="T9"/>
                <a:pathLst>
                  <a:path w="83" h="79">
                    <a:moveTo>
                      <a:pt x="83" y="0"/>
                    </a:moveTo>
                    <a:lnTo>
                      <a:pt x="0" y="79"/>
                    </a:lnTo>
                  </a:path>
                </a:pathLst>
              </a:custGeom>
              <a:noFill/>
              <a:ln w="12700">
                <a:solidFill>
                  <a:schemeClr val="tx1"/>
                </a:solidFill>
                <a:prstDash val="dash"/>
                <a:round/>
                <a:headEnd/>
                <a:tailEnd/>
              </a:ln>
              <a:effectLst>
                <a:outerShdw blurRad="50800" dist="38100" dir="5400000" algn="t" rotWithShape="0">
                  <a:prstClr val="black">
                    <a:alpha val="40000"/>
                  </a:prstClr>
                </a:outerShdw>
              </a:effectLst>
            </p:spPr>
            <p:txBody>
              <a:bodyPr vert="eaVert" anchor="ctr"/>
              <a:lstStyle/>
              <a:p>
                <a:endParaRPr kumimoji="0" lang="en-US" sz="1800" b="1">
                  <a:effectLst/>
                </a:endParaRPr>
              </a:p>
            </p:txBody>
          </p:sp>
          <p:pic>
            <p:nvPicPr>
              <p:cNvPr id="52" name="Picture 14" descr="pc"/>
              <p:cNvPicPr>
                <a:picLocks noChangeAspect="1" noChangeArrowheads="1"/>
              </p:cNvPicPr>
              <p:nvPr/>
            </p:nvPicPr>
            <p:blipFill>
              <a:blip r:embed="rId12"/>
              <a:srcRect/>
              <a:stretch>
                <a:fillRect/>
              </a:stretch>
            </p:blipFill>
            <p:spPr bwMode="auto">
              <a:xfrm>
                <a:off x="6772275" y="2855913"/>
                <a:ext cx="520700" cy="44132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53" name="Picture 15" descr="laptop notebook portable Computer"/>
              <p:cNvPicPr>
                <a:picLocks noChangeAspect="1" noChangeArrowheads="1"/>
              </p:cNvPicPr>
              <p:nvPr/>
            </p:nvPicPr>
            <p:blipFill>
              <a:blip r:embed="rId13"/>
              <a:srcRect/>
              <a:stretch>
                <a:fillRect/>
              </a:stretch>
            </p:blipFill>
            <p:spPr bwMode="auto">
              <a:xfrm>
                <a:off x="7104063" y="3057525"/>
                <a:ext cx="565150" cy="449263"/>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54" name="Picture 16" descr="software CD product package"/>
              <p:cNvPicPr>
                <a:picLocks noChangeAspect="1" noChangeArrowheads="1"/>
              </p:cNvPicPr>
              <p:nvPr/>
            </p:nvPicPr>
            <p:blipFill>
              <a:blip r:embed="rId14"/>
              <a:srcRect/>
              <a:stretch>
                <a:fillRect/>
              </a:stretch>
            </p:blipFill>
            <p:spPr bwMode="auto">
              <a:xfrm>
                <a:off x="7702550" y="3146425"/>
                <a:ext cx="344488" cy="265113"/>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55" name="Picture 17" descr="user business man"/>
              <p:cNvPicPr>
                <a:picLocks noChangeAspect="1" noChangeArrowheads="1"/>
              </p:cNvPicPr>
              <p:nvPr/>
            </p:nvPicPr>
            <p:blipFill>
              <a:blip r:embed="rId15"/>
              <a:srcRect/>
              <a:stretch>
                <a:fillRect/>
              </a:stretch>
            </p:blipFill>
            <p:spPr bwMode="auto">
              <a:xfrm>
                <a:off x="7556500" y="2714625"/>
                <a:ext cx="344488" cy="384175"/>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59" name="Freeform 18"/>
              <p:cNvSpPr>
                <a:spLocks noChangeAspect="1"/>
              </p:cNvSpPr>
              <p:nvPr/>
            </p:nvSpPr>
            <p:spPr bwMode="auto">
              <a:xfrm>
                <a:off x="7040563" y="2776538"/>
                <a:ext cx="252412" cy="201612"/>
              </a:xfrm>
              <a:custGeom>
                <a:avLst/>
                <a:gdLst>
                  <a:gd name="T0" fmla="*/ 2147483647 w 83"/>
                  <a:gd name="T1" fmla="*/ 0 h 79"/>
                  <a:gd name="T2" fmla="*/ 0 w 83"/>
                  <a:gd name="T3" fmla="*/ 2147483647 h 79"/>
                  <a:gd name="T4" fmla="*/ 0 60000 65536"/>
                  <a:gd name="T5" fmla="*/ 0 60000 65536"/>
                  <a:gd name="T6" fmla="*/ 0 w 83"/>
                  <a:gd name="T7" fmla="*/ 0 h 79"/>
                  <a:gd name="T8" fmla="*/ 83 w 83"/>
                  <a:gd name="T9" fmla="*/ 79 h 79"/>
                </a:gdLst>
                <a:ahLst/>
                <a:cxnLst>
                  <a:cxn ang="T4">
                    <a:pos x="T0" y="T1"/>
                  </a:cxn>
                  <a:cxn ang="T5">
                    <a:pos x="T2" y="T3"/>
                  </a:cxn>
                </a:cxnLst>
                <a:rect l="T6" t="T7" r="T8" b="T9"/>
                <a:pathLst>
                  <a:path w="83" h="79">
                    <a:moveTo>
                      <a:pt x="83" y="0"/>
                    </a:moveTo>
                    <a:lnTo>
                      <a:pt x="0" y="79"/>
                    </a:lnTo>
                  </a:path>
                </a:pathLst>
              </a:custGeom>
              <a:noFill/>
              <a:ln w="12700">
                <a:solidFill>
                  <a:schemeClr val="tx1"/>
                </a:solidFill>
                <a:prstDash val="dash"/>
                <a:round/>
                <a:headEnd/>
                <a:tailEnd/>
              </a:ln>
              <a:effectLst>
                <a:outerShdw blurRad="50800" dist="38100" dir="5400000" algn="t" rotWithShape="0">
                  <a:prstClr val="black">
                    <a:alpha val="40000"/>
                  </a:prstClr>
                </a:outerShdw>
              </a:effectLst>
            </p:spPr>
            <p:txBody>
              <a:bodyPr anchor="ctr"/>
              <a:lstStyle/>
              <a:p>
                <a:endParaRPr kumimoji="0" lang="en-US" sz="1800" b="1">
                  <a:effectLst/>
                </a:endParaRPr>
              </a:p>
            </p:txBody>
          </p:sp>
          <p:sp>
            <p:nvSpPr>
              <p:cNvPr id="60" name="Freeform 19"/>
              <p:cNvSpPr>
                <a:spLocks noChangeAspect="1"/>
              </p:cNvSpPr>
              <p:nvPr/>
            </p:nvSpPr>
            <p:spPr bwMode="auto">
              <a:xfrm rot="4948755">
                <a:off x="7419975" y="2754313"/>
                <a:ext cx="266700" cy="222250"/>
              </a:xfrm>
              <a:custGeom>
                <a:avLst/>
                <a:gdLst>
                  <a:gd name="T0" fmla="*/ 2147483647 w 104"/>
                  <a:gd name="T1" fmla="*/ 0 h 73"/>
                  <a:gd name="T2" fmla="*/ 0 w 104"/>
                  <a:gd name="T3" fmla="*/ 2147483647 h 73"/>
                  <a:gd name="T4" fmla="*/ 0 60000 65536"/>
                  <a:gd name="T5" fmla="*/ 0 60000 65536"/>
                  <a:gd name="T6" fmla="*/ 0 w 104"/>
                  <a:gd name="T7" fmla="*/ 0 h 73"/>
                  <a:gd name="T8" fmla="*/ 104 w 104"/>
                  <a:gd name="T9" fmla="*/ 73 h 73"/>
                </a:gdLst>
                <a:ahLst/>
                <a:cxnLst>
                  <a:cxn ang="T4">
                    <a:pos x="T0" y="T1"/>
                  </a:cxn>
                  <a:cxn ang="T5">
                    <a:pos x="T2" y="T3"/>
                  </a:cxn>
                </a:cxnLst>
                <a:rect l="T6" t="T7" r="T8" b="T9"/>
                <a:pathLst>
                  <a:path w="104" h="73">
                    <a:moveTo>
                      <a:pt x="104" y="0"/>
                    </a:moveTo>
                    <a:lnTo>
                      <a:pt x="0" y="73"/>
                    </a:lnTo>
                  </a:path>
                </a:pathLst>
              </a:custGeom>
              <a:noFill/>
              <a:ln w="12700">
                <a:solidFill>
                  <a:schemeClr val="tx1"/>
                </a:solidFill>
                <a:round/>
                <a:headEnd/>
                <a:tailEnd/>
              </a:ln>
              <a:effectLst>
                <a:outerShdw blurRad="50800" dist="38100" dir="5400000" algn="t" rotWithShape="0">
                  <a:prstClr val="black">
                    <a:alpha val="40000"/>
                  </a:prstClr>
                </a:outerShdw>
              </a:effectLst>
            </p:spPr>
            <p:txBody>
              <a:bodyPr rot="10800000" vert="eaVert" anchor="ctr"/>
              <a:lstStyle/>
              <a:p>
                <a:endParaRPr kumimoji="0" lang="en-US" sz="1800" b="1">
                  <a:effectLst/>
                </a:endParaRPr>
              </a:p>
            </p:txBody>
          </p:sp>
          <p:pic>
            <p:nvPicPr>
              <p:cNvPr id="61" name="Picture 20" descr="policy rules"/>
              <p:cNvPicPr>
                <a:picLocks noChangeAspect="1" noChangeArrowheads="1"/>
              </p:cNvPicPr>
              <p:nvPr/>
            </p:nvPicPr>
            <p:blipFill>
              <a:blip r:embed="rId16"/>
              <a:srcRect/>
              <a:stretch>
                <a:fillRect/>
              </a:stretch>
            </p:blipFill>
            <p:spPr bwMode="auto">
              <a:xfrm>
                <a:off x="7259638" y="2617788"/>
                <a:ext cx="255587" cy="247650"/>
              </a:xfrm>
              <a:prstGeom prst="rect">
                <a:avLst/>
              </a:prstGeom>
              <a:noFill/>
              <a:ln w="9525">
                <a:noFill/>
                <a:miter lim="800000"/>
                <a:headEnd/>
                <a:tailEnd/>
              </a:ln>
              <a:effectLst>
                <a:outerShdw blurRad="50800" dist="38100" dir="5400000" algn="t" rotWithShape="0">
                  <a:prstClr val="black">
                    <a:alpha val="40000"/>
                  </a:prstClr>
                </a:outerShdw>
              </a:effectLst>
            </p:spPr>
          </p:pic>
        </p:grpSp>
      </p:grpSp>
      <p:sp>
        <p:nvSpPr>
          <p:cNvPr id="33797" name="Rectangle 46"/>
          <p:cNvSpPr>
            <a:spLocks noGrp="1" noChangeArrowheads="1"/>
          </p:cNvSpPr>
          <p:nvPr>
            <p:ph type="title"/>
          </p:nvPr>
        </p:nvSpPr>
        <p:spPr>
          <a:xfrm>
            <a:off x="368300" y="152400"/>
            <a:ext cx="8851900" cy="641350"/>
          </a:xfrm>
        </p:spPr>
        <p:txBody>
          <a:bodyPr/>
          <a:lstStyle/>
          <a:p>
            <a:r>
              <a:rPr lang="en-US" altLang="ko-KR" dirty="0" smtClean="0"/>
              <a:t>Dynamic Systems Initiative</a:t>
            </a:r>
          </a:p>
        </p:txBody>
      </p:sp>
      <p:sp>
        <p:nvSpPr>
          <p:cNvPr id="2" name="Rectangle 29" hidden="1"/>
          <p:cNvSpPr>
            <a:spLocks noChangeArrowheads="1"/>
          </p:cNvSpPr>
          <p:nvPr>
            <p:custDataLst>
              <p:tags r:id="rId2"/>
            </p:custDataLst>
          </p:nvPr>
        </p:nvSpPr>
        <p:spPr bwMode="auto">
          <a:xfrm>
            <a:off x="401638" y="1293813"/>
            <a:ext cx="2608262" cy="609600"/>
          </a:xfrm>
          <a:prstGeom prst="rect">
            <a:avLst/>
          </a:prstGeom>
          <a:noFill/>
          <a:ln w="9525" algn="ctr">
            <a:noFill/>
            <a:miter lim="800000"/>
            <a:headEnd/>
            <a:tailEnd/>
          </a:ln>
          <a:effectLst/>
        </p:spPr>
        <p:txBody>
          <a:bodyPr/>
          <a:lstStyle/>
          <a:p>
            <a:pPr algn="ctr">
              <a:lnSpc>
                <a:spcPct val="85000"/>
              </a:lnSpc>
              <a:spcBef>
                <a:spcPct val="90000"/>
              </a:spcBef>
              <a:buSzPct val="110000"/>
              <a:defRPr/>
            </a:pPr>
            <a:r>
              <a:rPr kumimoji="0" lang="en-US" altLang="ko-KR" sz="2000">
                <a:solidFill>
                  <a:srgbClr val="FDFFFF"/>
                </a:solidFill>
                <a:effectLst>
                  <a:outerShdw blurRad="38100" dist="38100" dir="2700000" algn="tl">
                    <a:srgbClr val="000000"/>
                  </a:outerShdw>
                </a:effectLst>
                <a:ea typeface="Gulim" pitchFamily="34" charset="-127"/>
              </a:rPr>
              <a:t>V</a:t>
            </a:r>
            <a:r>
              <a:rPr kumimoji="0" lang="en-US" altLang="ko-KR" sz="2000">
                <a:effectLst>
                  <a:outerShdw blurRad="38100" dist="38100" dir="2700000" algn="tl">
                    <a:srgbClr val="000000"/>
                  </a:outerShdw>
                </a:effectLst>
                <a:ea typeface="Gulim" pitchFamily="34" charset="-127"/>
              </a:rPr>
              <a:t>irtualized Infrastructure</a:t>
            </a:r>
          </a:p>
        </p:txBody>
      </p:sp>
      <p:sp>
        <p:nvSpPr>
          <p:cNvPr id="3" name="Rectangle 29" hidden="1"/>
          <p:cNvSpPr>
            <a:spLocks noChangeArrowheads="1"/>
          </p:cNvSpPr>
          <p:nvPr>
            <p:custDataLst>
              <p:tags r:id="rId3"/>
            </p:custDataLst>
          </p:nvPr>
        </p:nvSpPr>
        <p:spPr bwMode="auto">
          <a:xfrm>
            <a:off x="3267075" y="1293813"/>
            <a:ext cx="2608263" cy="609600"/>
          </a:xfrm>
          <a:prstGeom prst="rect">
            <a:avLst/>
          </a:prstGeom>
          <a:noFill/>
          <a:ln w="9525" algn="ctr">
            <a:noFill/>
            <a:miter lim="800000"/>
            <a:headEnd/>
            <a:tailEnd/>
          </a:ln>
          <a:effectLst/>
        </p:spPr>
        <p:txBody>
          <a:bodyPr/>
          <a:lstStyle/>
          <a:p>
            <a:pPr algn="ctr">
              <a:lnSpc>
                <a:spcPct val="85000"/>
              </a:lnSpc>
              <a:spcBef>
                <a:spcPct val="90000"/>
              </a:spcBef>
              <a:buSzPct val="110000"/>
              <a:defRPr/>
            </a:pPr>
            <a:r>
              <a:rPr kumimoji="0" lang="en-US" altLang="ko-KR" sz="2000">
                <a:solidFill>
                  <a:srgbClr val="FDFFFF"/>
                </a:solidFill>
                <a:effectLst>
                  <a:outerShdw blurRad="38100" dist="38100" dir="2700000" algn="tl">
                    <a:srgbClr val="000000"/>
                  </a:outerShdw>
                </a:effectLst>
                <a:ea typeface="Gulim" pitchFamily="34" charset="-127"/>
              </a:rPr>
              <a:t>D</a:t>
            </a:r>
            <a:r>
              <a:rPr kumimoji="0" lang="en-US" altLang="ko-KR" sz="2000">
                <a:effectLst>
                  <a:outerShdw blurRad="38100" dist="38100" dir="2700000" algn="tl">
                    <a:srgbClr val="000000"/>
                  </a:outerShdw>
                </a:effectLst>
                <a:ea typeface="Gulim" pitchFamily="34" charset="-127"/>
              </a:rPr>
              <a:t>esign for Operations</a:t>
            </a:r>
          </a:p>
        </p:txBody>
      </p:sp>
      <p:sp>
        <p:nvSpPr>
          <p:cNvPr id="4" name="Rectangle 29" hidden="1"/>
          <p:cNvSpPr>
            <a:spLocks noChangeArrowheads="1"/>
          </p:cNvSpPr>
          <p:nvPr>
            <p:custDataLst>
              <p:tags r:id="rId4"/>
            </p:custDataLst>
          </p:nvPr>
        </p:nvSpPr>
        <p:spPr bwMode="auto">
          <a:xfrm>
            <a:off x="6111875" y="1293813"/>
            <a:ext cx="2608263" cy="609600"/>
          </a:xfrm>
          <a:prstGeom prst="rect">
            <a:avLst/>
          </a:prstGeom>
          <a:noFill/>
          <a:ln w="9525" algn="ctr">
            <a:noFill/>
            <a:miter lim="800000"/>
            <a:headEnd/>
            <a:tailEnd/>
          </a:ln>
          <a:effectLst/>
        </p:spPr>
        <p:txBody>
          <a:bodyPr/>
          <a:lstStyle/>
          <a:p>
            <a:pPr algn="ctr">
              <a:lnSpc>
                <a:spcPct val="85000"/>
              </a:lnSpc>
              <a:spcBef>
                <a:spcPct val="90000"/>
              </a:spcBef>
              <a:buSzPct val="110000"/>
              <a:defRPr/>
            </a:pPr>
            <a:r>
              <a:rPr kumimoji="0" lang="en-US" altLang="ko-KR" sz="2000">
                <a:solidFill>
                  <a:srgbClr val="FDFFFF"/>
                </a:solidFill>
                <a:effectLst>
                  <a:outerShdw blurRad="38100" dist="38100" dir="2700000" algn="tl">
                    <a:srgbClr val="000000"/>
                  </a:outerShdw>
                </a:effectLst>
                <a:ea typeface="Gulim" pitchFamily="34" charset="-127"/>
              </a:rPr>
              <a:t>K</a:t>
            </a:r>
            <a:r>
              <a:rPr kumimoji="0" lang="en-US" altLang="ko-KR" sz="2000">
                <a:effectLst>
                  <a:outerShdw blurRad="38100" dist="38100" dir="2700000" algn="tl">
                    <a:srgbClr val="000000"/>
                  </a:outerShdw>
                </a:effectLst>
                <a:ea typeface="Gulim" pitchFamily="34" charset="-127"/>
              </a:rPr>
              <a:t>nowledge-driven Management</a:t>
            </a:r>
          </a:p>
        </p:txBody>
      </p:sp>
      <p:grpSp>
        <p:nvGrpSpPr>
          <p:cNvPr id="8" name="Group 63"/>
          <p:cNvGrpSpPr/>
          <p:nvPr/>
        </p:nvGrpSpPr>
        <p:grpSpPr>
          <a:xfrm>
            <a:off x="4620126" y="2426662"/>
            <a:ext cx="3096126" cy="4404444"/>
            <a:chOff x="4620126" y="3034582"/>
            <a:chExt cx="3096126" cy="4404444"/>
          </a:xfrm>
        </p:grpSpPr>
        <p:pic>
          <p:nvPicPr>
            <p:cNvPr id="61442" name="Picture 2" descr="\\Adisbssvr\adi shared folders\Artitudes_Other\Artitudes_EPG_MGX2006\col-fade-blue-dk.png"/>
            <p:cNvPicPr>
              <a:picLocks noChangeAspect="1" noChangeArrowheads="1"/>
            </p:cNvPicPr>
            <p:nvPr/>
          </p:nvPicPr>
          <p:blipFill>
            <a:blip r:embed="rId10"/>
            <a:srcRect/>
            <a:stretch>
              <a:fillRect/>
            </a:stretch>
          </p:blipFill>
          <p:spPr bwMode="auto">
            <a:xfrm>
              <a:off x="4620126" y="3034582"/>
              <a:ext cx="3096126" cy="4404444"/>
            </a:xfrm>
            <a:prstGeom prst="rect">
              <a:avLst/>
            </a:prstGeom>
            <a:noFill/>
          </p:spPr>
        </p:pic>
        <p:sp>
          <p:nvSpPr>
            <p:cNvPr id="77853" name="Rectangle 29"/>
            <p:cNvSpPr>
              <a:spLocks noChangeArrowheads="1"/>
            </p:cNvSpPr>
            <p:nvPr/>
          </p:nvSpPr>
          <p:spPr bwMode="auto">
            <a:xfrm>
              <a:off x="4851515" y="6206408"/>
              <a:ext cx="2608262" cy="609600"/>
            </a:xfrm>
            <a:prstGeom prst="rect">
              <a:avLst/>
            </a:prstGeom>
            <a:noFill/>
            <a:ln w="9525" algn="ctr">
              <a:noFill/>
              <a:miter lim="800000"/>
              <a:headEnd/>
              <a:tailEnd/>
            </a:ln>
            <a:effectLst/>
          </p:spPr>
          <p:txBody>
            <a:bodyPr/>
            <a:lstStyle/>
            <a:p>
              <a:pPr algn="ctr">
                <a:lnSpc>
                  <a:spcPct val="85000"/>
                </a:lnSpc>
                <a:spcBef>
                  <a:spcPct val="90000"/>
                </a:spcBef>
                <a:buSzPct val="110000"/>
                <a:defRPr/>
              </a:pPr>
              <a:r>
                <a:rPr kumimoji="0" lang="en-US" altLang="ko-KR" sz="1800" dirty="0">
                  <a:ea typeface="Gulim" pitchFamily="34" charset="-127"/>
                </a:rPr>
                <a:t>Multi-level: operating systems, applications</a:t>
              </a:r>
            </a:p>
          </p:txBody>
        </p:sp>
        <p:pic>
          <p:nvPicPr>
            <p:cNvPr id="33801" name="Picture 69" descr="Rectangle 29_pptX"/>
            <p:cNvPicPr>
              <a:picLocks noChangeAspect="1" noChangeArrowheads="1"/>
            </p:cNvPicPr>
            <p:nvPr>
              <p:custDataLst>
                <p:tags r:id="rId6"/>
              </p:custDataLst>
            </p:nvPr>
          </p:nvPicPr>
          <p:blipFill>
            <a:blip r:embed="rId17"/>
            <a:srcRect/>
            <a:stretch>
              <a:fillRect/>
            </a:stretch>
          </p:blipFill>
          <p:spPr bwMode="auto">
            <a:xfrm>
              <a:off x="4840403" y="3234608"/>
              <a:ext cx="2630487" cy="631825"/>
            </a:xfrm>
            <a:prstGeom prst="rect">
              <a:avLst/>
            </a:prstGeom>
            <a:noFill/>
            <a:ln w="9525" algn="ctr">
              <a:noFill/>
              <a:miter lim="800000"/>
              <a:headEnd/>
              <a:tailEnd/>
            </a:ln>
          </p:spPr>
        </p:pic>
        <p:grpSp>
          <p:nvGrpSpPr>
            <p:cNvPr id="9" name="Group 23"/>
            <p:cNvGrpSpPr>
              <a:grpSpLocks/>
            </p:cNvGrpSpPr>
            <p:nvPr/>
          </p:nvGrpSpPr>
          <p:grpSpPr bwMode="auto">
            <a:xfrm>
              <a:off x="4965815" y="3957348"/>
              <a:ext cx="2379662" cy="704850"/>
              <a:chOff x="5" y="2359"/>
              <a:chExt cx="1378" cy="491"/>
            </a:xfrm>
          </p:grpSpPr>
          <p:grpSp>
            <p:nvGrpSpPr>
              <p:cNvPr id="10" name="Group 24"/>
              <p:cNvGrpSpPr>
                <a:grpSpLocks/>
              </p:cNvGrpSpPr>
              <p:nvPr/>
            </p:nvGrpSpPr>
            <p:grpSpPr bwMode="auto">
              <a:xfrm>
                <a:off x="480" y="2359"/>
                <a:ext cx="535" cy="491"/>
                <a:chOff x="997" y="3369"/>
                <a:chExt cx="535" cy="491"/>
              </a:xfrm>
            </p:grpSpPr>
            <p:pic>
              <p:nvPicPr>
                <p:cNvPr id="33828" name="Picture 25" descr="3 gold arrows in circle"/>
                <p:cNvPicPr>
                  <a:picLocks noChangeAspect="1" noChangeArrowheads="1"/>
                </p:cNvPicPr>
                <p:nvPr/>
              </p:nvPicPr>
              <p:blipFill>
                <a:blip r:embed="rId18"/>
                <a:srcRect l="13350" r="17163" b="63356"/>
                <a:stretch>
                  <a:fillRect/>
                </a:stretch>
              </p:blipFill>
              <p:spPr bwMode="auto">
                <a:xfrm>
                  <a:off x="997" y="3369"/>
                  <a:ext cx="519" cy="243"/>
                </a:xfrm>
                <a:prstGeom prst="rect">
                  <a:avLst/>
                </a:prstGeom>
                <a:ln>
                  <a:noFill/>
                </a:ln>
                <a:effectLst>
                  <a:outerShdw blurRad="292100" dist="139700" dir="2700000" algn="tl" rotWithShape="0">
                    <a:srgbClr val="333333">
                      <a:alpha val="65000"/>
                    </a:srgbClr>
                  </a:outerShdw>
                </a:effectLst>
              </p:spPr>
            </p:pic>
            <p:pic>
              <p:nvPicPr>
                <p:cNvPr id="33829" name="Picture 26" descr="3 gold arrows in circle"/>
                <p:cNvPicPr>
                  <a:picLocks noChangeAspect="1" noChangeArrowheads="1"/>
                </p:cNvPicPr>
                <p:nvPr/>
              </p:nvPicPr>
              <p:blipFill>
                <a:blip r:embed="rId19"/>
                <a:srcRect l="13350" r="19070" b="63356"/>
                <a:stretch>
                  <a:fillRect/>
                </a:stretch>
              </p:blipFill>
              <p:spPr bwMode="auto">
                <a:xfrm flipH="1" flipV="1">
                  <a:off x="1027" y="3617"/>
                  <a:ext cx="505" cy="243"/>
                </a:xfrm>
                <a:prstGeom prst="rect">
                  <a:avLst/>
                </a:prstGeom>
                <a:ln>
                  <a:noFill/>
                </a:ln>
                <a:effectLst>
                  <a:outerShdw blurRad="292100" dist="139700" dir="2700000" algn="tl" rotWithShape="0">
                    <a:srgbClr val="333333">
                      <a:alpha val="65000"/>
                    </a:srgbClr>
                  </a:outerShdw>
                </a:effectLst>
              </p:spPr>
            </p:pic>
          </p:grpSp>
          <p:pic>
            <p:nvPicPr>
              <p:cNvPr id="33826" name="Picture 27" descr="Server applicance"/>
              <p:cNvPicPr>
                <a:picLocks noChangeAspect="1" noChangeArrowheads="1"/>
              </p:cNvPicPr>
              <p:nvPr/>
            </p:nvPicPr>
            <p:blipFill>
              <a:blip r:embed="rId20"/>
              <a:srcRect/>
              <a:stretch>
                <a:fillRect/>
              </a:stretch>
            </p:blipFill>
            <p:spPr bwMode="auto">
              <a:xfrm>
                <a:off x="5" y="2450"/>
                <a:ext cx="445" cy="316"/>
              </a:xfrm>
              <a:prstGeom prst="rect">
                <a:avLst/>
              </a:prstGeom>
              <a:ln>
                <a:noFill/>
              </a:ln>
              <a:effectLst>
                <a:outerShdw blurRad="292100" dist="139700" dir="2700000" algn="tl" rotWithShape="0">
                  <a:srgbClr val="333333">
                    <a:alpha val="65000"/>
                  </a:srgbClr>
                </a:outerShdw>
              </a:effectLst>
            </p:spPr>
          </p:pic>
          <p:pic>
            <p:nvPicPr>
              <p:cNvPr id="33827" name="Picture 28" descr="Supercomputer2"/>
              <p:cNvPicPr>
                <a:picLocks noChangeAspect="1" noChangeArrowheads="1"/>
              </p:cNvPicPr>
              <p:nvPr/>
            </p:nvPicPr>
            <p:blipFill>
              <a:blip r:embed="rId21"/>
              <a:srcRect/>
              <a:stretch>
                <a:fillRect/>
              </a:stretch>
            </p:blipFill>
            <p:spPr bwMode="auto">
              <a:xfrm>
                <a:off x="1052" y="2371"/>
                <a:ext cx="331" cy="440"/>
              </a:xfrm>
              <a:prstGeom prst="rect">
                <a:avLst/>
              </a:prstGeom>
              <a:ln>
                <a:noFill/>
              </a:ln>
              <a:effectLst>
                <a:outerShdw blurRad="292100" dist="139700" dir="2700000" algn="tl" rotWithShape="0">
                  <a:srgbClr val="333333">
                    <a:alpha val="65000"/>
                  </a:srgbClr>
                </a:outerShdw>
              </a:effectLst>
            </p:spPr>
          </p:pic>
        </p:grpSp>
      </p:grpSp>
      <p:grpSp>
        <p:nvGrpSpPr>
          <p:cNvPr id="11" name="Group 62"/>
          <p:cNvGrpSpPr/>
          <p:nvPr/>
        </p:nvGrpSpPr>
        <p:grpSpPr>
          <a:xfrm>
            <a:off x="1600200" y="2411164"/>
            <a:ext cx="3096126" cy="4404444"/>
            <a:chOff x="1600200" y="3034582"/>
            <a:chExt cx="3096126" cy="4404444"/>
          </a:xfrm>
        </p:grpSpPr>
        <p:pic>
          <p:nvPicPr>
            <p:cNvPr id="45" name="Picture 2" descr="\\Adisbssvr\adi shared folders\Artitudes_Other\Artitudes_EPG_MGX2006\col-fade-blue-dk.png"/>
            <p:cNvPicPr>
              <a:picLocks noChangeAspect="1" noChangeArrowheads="1"/>
            </p:cNvPicPr>
            <p:nvPr/>
          </p:nvPicPr>
          <p:blipFill>
            <a:blip r:embed="rId10"/>
            <a:srcRect/>
            <a:stretch>
              <a:fillRect/>
            </a:stretch>
          </p:blipFill>
          <p:spPr bwMode="auto">
            <a:xfrm>
              <a:off x="1600200" y="3034582"/>
              <a:ext cx="3096126" cy="4404444"/>
            </a:xfrm>
            <a:prstGeom prst="rect">
              <a:avLst/>
            </a:prstGeom>
            <a:noFill/>
          </p:spPr>
        </p:pic>
        <p:sp>
          <p:nvSpPr>
            <p:cNvPr id="530494" name="Rectangle 37"/>
            <p:cNvSpPr>
              <a:spLocks noChangeArrowheads="1"/>
            </p:cNvSpPr>
            <p:nvPr/>
          </p:nvSpPr>
          <p:spPr bwMode="auto">
            <a:xfrm>
              <a:off x="1875004" y="6206408"/>
              <a:ext cx="2530475" cy="558800"/>
            </a:xfrm>
            <a:prstGeom prst="rect">
              <a:avLst/>
            </a:prstGeom>
            <a:noFill/>
            <a:ln w="19050" algn="ctr">
              <a:noFill/>
              <a:miter lim="800000"/>
              <a:headEnd/>
              <a:tailEnd/>
            </a:ln>
          </p:spPr>
          <p:txBody>
            <a:bodyPr>
              <a:spAutoFit/>
            </a:bodyPr>
            <a:lstStyle/>
            <a:p>
              <a:pPr algn="ctr">
                <a:lnSpc>
                  <a:spcPct val="85000"/>
                </a:lnSpc>
                <a:spcBef>
                  <a:spcPct val="90000"/>
                </a:spcBef>
                <a:buSzPct val="110000"/>
                <a:defRPr/>
              </a:pPr>
              <a:r>
                <a:rPr kumimoji="0" lang="en-US" altLang="ko-KR" sz="1800" dirty="0">
                  <a:ea typeface="Gulim" pitchFamily="34" charset="-127"/>
                </a:rPr>
                <a:t>Capture </a:t>
              </a:r>
              <a:r>
                <a:rPr kumimoji="0" lang="en-US" altLang="ko-KR" sz="1800" dirty="0" smtClean="0">
                  <a:ea typeface="Gulim" pitchFamily="34" charset="-127"/>
                </a:rPr>
                <a:t>knowledge</a:t>
              </a:r>
              <a:br>
                <a:rPr kumimoji="0" lang="en-US" altLang="ko-KR" sz="1800" dirty="0" smtClean="0">
                  <a:ea typeface="Gulim" pitchFamily="34" charset="-127"/>
                </a:rPr>
              </a:br>
              <a:r>
                <a:rPr kumimoji="0" lang="en-US" altLang="ko-KR" sz="1800" dirty="0" smtClean="0">
                  <a:ea typeface="Gulim" pitchFamily="34" charset="-127"/>
                </a:rPr>
                <a:t>in </a:t>
              </a:r>
              <a:r>
                <a:rPr kumimoji="0" lang="en-US" altLang="ko-KR" sz="1800" dirty="0">
                  <a:ea typeface="Gulim" pitchFamily="34" charset="-127"/>
                </a:rPr>
                <a:t>models</a:t>
              </a:r>
            </a:p>
          </p:txBody>
        </p:sp>
        <p:pic>
          <p:nvPicPr>
            <p:cNvPr id="33803" name="Picture 68" descr="Rectangle 29_pptX"/>
            <p:cNvPicPr>
              <a:picLocks noChangeAspect="1" noChangeArrowheads="1"/>
            </p:cNvPicPr>
            <p:nvPr>
              <p:custDataLst>
                <p:tags r:id="rId5"/>
              </p:custDataLst>
            </p:nvPr>
          </p:nvPicPr>
          <p:blipFill>
            <a:blip r:embed="rId22"/>
            <a:srcRect/>
            <a:stretch>
              <a:fillRect/>
            </a:stretch>
          </p:blipFill>
          <p:spPr bwMode="auto">
            <a:xfrm>
              <a:off x="1792886" y="3234608"/>
              <a:ext cx="2630488" cy="631825"/>
            </a:xfrm>
            <a:prstGeom prst="rect">
              <a:avLst/>
            </a:prstGeom>
            <a:noFill/>
            <a:ln w="9525" algn="ctr">
              <a:noFill/>
              <a:miter lim="800000"/>
              <a:headEnd/>
              <a:tailEnd/>
            </a:ln>
          </p:spPr>
        </p:pic>
        <p:pic>
          <p:nvPicPr>
            <p:cNvPr id="33818" name="Picture 41" descr="connector stars - gold 3"/>
            <p:cNvPicPr>
              <a:picLocks noChangeAspect="1" noChangeArrowheads="1"/>
            </p:cNvPicPr>
            <p:nvPr/>
          </p:nvPicPr>
          <p:blipFill>
            <a:blip r:embed="rId23">
              <a:lum bright="60000"/>
            </a:blip>
            <a:srcRect/>
            <a:stretch>
              <a:fillRect/>
            </a:stretch>
          </p:blipFill>
          <p:spPr bwMode="auto">
            <a:xfrm>
              <a:off x="2478254" y="4436630"/>
              <a:ext cx="1389062" cy="1095375"/>
            </a:xfrm>
            <a:prstGeom prst="rect">
              <a:avLst/>
            </a:prstGeom>
            <a:noFill/>
            <a:ln w="9525">
              <a:noFill/>
              <a:miter lim="800000"/>
              <a:headEnd/>
              <a:tailEnd/>
            </a:ln>
          </p:spPr>
        </p:pic>
        <p:pic>
          <p:nvPicPr>
            <p:cNvPr id="33821" name="Picture 89" descr="sml"/>
            <p:cNvPicPr>
              <a:picLocks noChangeAspect="1" noChangeArrowheads="1"/>
            </p:cNvPicPr>
            <p:nvPr/>
          </p:nvPicPr>
          <p:blipFill>
            <a:blip r:embed="rId24"/>
            <a:srcRect/>
            <a:stretch>
              <a:fillRect/>
            </a:stretch>
          </p:blipFill>
          <p:spPr bwMode="auto">
            <a:xfrm>
              <a:off x="2689966" y="5103095"/>
              <a:ext cx="950913" cy="950913"/>
            </a:xfrm>
            <a:prstGeom prst="rect">
              <a:avLst/>
            </a:prstGeom>
            <a:ln>
              <a:noFill/>
            </a:ln>
            <a:effectLst>
              <a:outerShdw blurRad="292100" dist="139700" dir="2700000" algn="tl" rotWithShape="0">
                <a:srgbClr val="333333">
                  <a:alpha val="65000"/>
                </a:srgbClr>
              </a:outerShdw>
            </a:effectLst>
          </p:spPr>
        </p:pic>
        <p:grpSp>
          <p:nvGrpSpPr>
            <p:cNvPr id="12" name="Group 59"/>
            <p:cNvGrpSpPr/>
            <p:nvPr/>
          </p:nvGrpSpPr>
          <p:grpSpPr>
            <a:xfrm>
              <a:off x="1998254" y="3855748"/>
              <a:ext cx="2235775" cy="1026715"/>
              <a:chOff x="3582418" y="2327418"/>
              <a:chExt cx="2235775" cy="1026715"/>
            </a:xfrm>
          </p:grpSpPr>
          <p:pic>
            <p:nvPicPr>
              <p:cNvPr id="33819" name="Picture 42" descr="data server 2 tier"/>
              <p:cNvPicPr>
                <a:picLocks noChangeAspect="1" noChangeArrowheads="1"/>
              </p:cNvPicPr>
              <p:nvPr/>
            </p:nvPicPr>
            <p:blipFill>
              <a:blip r:embed="rId25"/>
              <a:srcRect/>
              <a:stretch>
                <a:fillRect/>
              </a:stretch>
            </p:blipFill>
            <p:spPr bwMode="auto">
              <a:xfrm>
                <a:off x="5324480" y="2327418"/>
                <a:ext cx="493713" cy="987425"/>
              </a:xfrm>
              <a:prstGeom prst="rect">
                <a:avLst/>
              </a:prstGeom>
              <a:ln>
                <a:noFill/>
              </a:ln>
              <a:effectLst>
                <a:outerShdw blurRad="292100" dist="139700" dir="2700000" algn="tl" rotWithShape="0">
                  <a:srgbClr val="333333">
                    <a:alpha val="65000"/>
                  </a:srgbClr>
                </a:outerShdw>
              </a:effectLst>
            </p:spPr>
          </p:pic>
          <p:pic>
            <p:nvPicPr>
              <p:cNvPr id="33820" name="Picture 43" descr="Server applicance"/>
              <p:cNvPicPr>
                <a:picLocks noChangeAspect="1" noChangeArrowheads="1"/>
              </p:cNvPicPr>
              <p:nvPr/>
            </p:nvPicPr>
            <p:blipFill>
              <a:blip r:embed="rId26"/>
              <a:srcRect/>
              <a:stretch>
                <a:fillRect/>
              </a:stretch>
            </p:blipFill>
            <p:spPr bwMode="auto">
              <a:xfrm>
                <a:off x="3582418" y="2516330"/>
                <a:ext cx="785812" cy="541338"/>
              </a:xfrm>
              <a:prstGeom prst="rect">
                <a:avLst/>
              </a:prstGeom>
              <a:ln>
                <a:noFill/>
              </a:ln>
              <a:effectLst>
                <a:outerShdw blurRad="292100" dist="139700" dir="2700000" algn="tl" rotWithShape="0">
                  <a:srgbClr val="333333">
                    <a:alpha val="65000"/>
                  </a:srgbClr>
                </a:outerShdw>
              </a:effectLst>
            </p:spPr>
          </p:pic>
          <p:sp>
            <p:nvSpPr>
              <p:cNvPr id="77860" name="AutoShape 36"/>
              <p:cNvSpPr>
                <a:spLocks noChangeArrowheads="1"/>
              </p:cNvSpPr>
              <p:nvPr/>
            </p:nvSpPr>
            <p:spPr bwMode="auto">
              <a:xfrm>
                <a:off x="4205293" y="2843355"/>
                <a:ext cx="1167508" cy="510778"/>
              </a:xfrm>
              <a:prstGeom prst="roundRect">
                <a:avLst>
                  <a:gd name="adj" fmla="val 16667"/>
                </a:avLst>
              </a:prstGeom>
              <a:noFill/>
              <a:ln w="19050" algn="ctr">
                <a:noFill/>
                <a:round/>
                <a:headEnd/>
                <a:tailEnd/>
              </a:ln>
            </p:spPr>
            <p:txBody>
              <a:bodyPr wrap="none">
                <a:spAutoFit/>
              </a:bodyPr>
              <a:lstStyle/>
              <a:p>
                <a:pPr algn="ctr">
                  <a:defRPr/>
                </a:pPr>
                <a:r>
                  <a:rPr kumimoji="0" lang="en-US" altLang="ko-KR" sz="1200" b="1" dirty="0">
                    <a:latin typeface="Segoe" pitchFamily="34" charset="0"/>
                    <a:ea typeface="Gulim" pitchFamily="34" charset="-127"/>
                  </a:rPr>
                  <a:t>WS-</a:t>
                </a:r>
                <a:br>
                  <a:rPr kumimoji="0" lang="en-US" altLang="ko-KR" sz="1200" b="1" dirty="0">
                    <a:latin typeface="Segoe" pitchFamily="34" charset="0"/>
                    <a:ea typeface="Gulim" pitchFamily="34" charset="-127"/>
                  </a:rPr>
                </a:br>
                <a:r>
                  <a:rPr kumimoji="0" lang="en-US" altLang="ko-KR" sz="1200" b="1" dirty="0">
                    <a:latin typeface="Segoe" pitchFamily="34" charset="0"/>
                    <a:ea typeface="Gulim" pitchFamily="34" charset="-127"/>
                  </a:rPr>
                  <a:t>Management</a:t>
                </a:r>
              </a:p>
            </p:txBody>
          </p:sp>
        </p:grpSp>
      </p:grpSp>
    </p:spTree>
    <p:custDataLst>
      <p:tags r:id="rId1"/>
    </p:custDataLst>
  </p:cSld>
  <p:clrMapOvr>
    <a:masterClrMapping/>
  </p:clrMapOvr>
  <p:transition advTm="11165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auto">
          <a:xfrm>
            <a:off x="349250" y="1701800"/>
            <a:ext cx="8466138" cy="4805363"/>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2813">
              <a:spcBef>
                <a:spcPct val="20000"/>
              </a:spcBef>
              <a:buClr>
                <a:srgbClr val="FFCC00"/>
              </a:buClr>
              <a:buFontTx/>
              <a:buChar char="•"/>
              <a:defRPr/>
            </a:pPr>
            <a:endParaRPr lang="en-US" sz="2400">
              <a:solidFill>
                <a:schemeClr val="bg2"/>
              </a:solidFill>
              <a:latin typeface="Segoe" pitchFamily="34" charset="0"/>
              <a:cs typeface="Arial" pitchFamily="34" charset="0"/>
            </a:endParaRPr>
          </a:p>
        </p:txBody>
      </p:sp>
      <p:sp>
        <p:nvSpPr>
          <p:cNvPr id="35" name="Rectangle 34"/>
          <p:cNvSpPr/>
          <p:nvPr/>
        </p:nvSpPr>
        <p:spPr>
          <a:xfrm>
            <a:off x="1117600" y="1955800"/>
            <a:ext cx="1828800" cy="403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spcBef>
                <a:spcPct val="20000"/>
              </a:spcBef>
              <a:buClr>
                <a:srgbClr val="FFCC00"/>
              </a:buClr>
              <a:buFontTx/>
              <a:buChar char="•"/>
              <a:defRPr/>
            </a:pPr>
            <a:endParaRPr lang="en-US">
              <a:solidFill>
                <a:schemeClr val="bg2"/>
              </a:solidFill>
              <a:effectLst>
                <a:outerShdw blurRad="38100" dist="38100" dir="2700000" algn="tl">
                  <a:srgbClr val="FFFFFF"/>
                </a:outerShdw>
              </a:effectLst>
              <a:cs typeface="Arial" pitchFamily="34" charset="0"/>
            </a:endParaRPr>
          </a:p>
        </p:txBody>
      </p:sp>
      <p:sp>
        <p:nvSpPr>
          <p:cNvPr id="854087" name="Rectangle 71"/>
          <p:cNvSpPr>
            <a:spLocks noGrp="1" noChangeArrowheads="1"/>
          </p:cNvSpPr>
          <p:nvPr>
            <p:ph type="title"/>
          </p:nvPr>
        </p:nvSpPr>
        <p:spPr/>
        <p:txBody>
          <a:bodyPr/>
          <a:lstStyle/>
          <a:p>
            <a:pPr eaLnBrk="1" hangingPunct="1">
              <a:defRPr/>
            </a:pPr>
            <a:r>
              <a:rPr lang="en-US" sz="3600" dirty="0" smtClean="0"/>
              <a:t>What Is SoftGrid Application Virtualization?</a:t>
            </a:r>
            <a:endParaRPr lang="en-US" sz="2800" dirty="0" smtClean="0">
              <a:solidFill>
                <a:schemeClr val="accent1"/>
              </a:solidFill>
            </a:endParaRPr>
          </a:p>
        </p:txBody>
      </p:sp>
      <p:sp>
        <p:nvSpPr>
          <p:cNvPr id="62" name="Text Placeholder 61"/>
          <p:cNvSpPr>
            <a:spLocks noGrp="1"/>
          </p:cNvSpPr>
          <p:nvPr>
            <p:ph type="body" sz="quarter" idx="10"/>
          </p:nvPr>
        </p:nvSpPr>
        <p:spPr>
          <a:xfrm>
            <a:off x="368300" y="776170"/>
            <a:ext cx="8394700" cy="332399"/>
          </a:xfrm>
        </p:spPr>
        <p:txBody>
          <a:bodyPr vert="horz" wrap="square" lIns="0" tIns="0" rIns="91440" bIns="0" rtlCol="0">
            <a:spAutoFit/>
          </a:bodyPr>
          <a:lstStyle/>
          <a:p>
            <a:pPr marL="0" indent="0"/>
            <a:r>
              <a:rPr sz="2400" smtClean="0"/>
              <a:t>Turning </a:t>
            </a:r>
            <a:r>
              <a:rPr sz="2400" dirty="0" smtClean="0"/>
              <a:t>Windows applications into a centrally-managed dynamic service</a:t>
            </a:r>
            <a:endParaRPr sz="2400" dirty="0"/>
          </a:p>
        </p:txBody>
      </p:sp>
      <p:pic>
        <p:nvPicPr>
          <p:cNvPr id="11270" name="Picture 4"/>
          <p:cNvPicPr>
            <a:picLocks noChangeAspect="1" noChangeArrowheads="1"/>
          </p:cNvPicPr>
          <p:nvPr/>
        </p:nvPicPr>
        <p:blipFill>
          <a:blip r:embed="rId3"/>
          <a:srcRect/>
          <a:stretch>
            <a:fillRect/>
          </a:stretch>
        </p:blipFill>
        <p:spPr bwMode="auto">
          <a:xfrm>
            <a:off x="2305050" y="3194050"/>
            <a:ext cx="1676400" cy="1036638"/>
          </a:xfrm>
          <a:prstGeom prst="rect">
            <a:avLst/>
          </a:prstGeom>
          <a:noFill/>
          <a:ln w="9525">
            <a:noFill/>
            <a:miter lim="800000"/>
            <a:headEnd/>
            <a:tailEnd/>
          </a:ln>
        </p:spPr>
      </p:pic>
      <p:pic>
        <p:nvPicPr>
          <p:cNvPr id="11271" name="Picture 5"/>
          <p:cNvPicPr>
            <a:picLocks noChangeAspect="1" noChangeArrowheads="1"/>
          </p:cNvPicPr>
          <p:nvPr/>
        </p:nvPicPr>
        <p:blipFill>
          <a:blip r:embed="rId4"/>
          <a:srcRect/>
          <a:stretch>
            <a:fillRect/>
          </a:stretch>
        </p:blipFill>
        <p:spPr bwMode="auto">
          <a:xfrm>
            <a:off x="2392363" y="4318000"/>
            <a:ext cx="741362" cy="685800"/>
          </a:xfrm>
          <a:prstGeom prst="rect">
            <a:avLst/>
          </a:prstGeom>
          <a:noFill/>
          <a:ln w="9525">
            <a:noFill/>
            <a:miter lim="800000"/>
            <a:headEnd/>
            <a:tailEnd/>
          </a:ln>
        </p:spPr>
      </p:pic>
      <p:pic>
        <p:nvPicPr>
          <p:cNvPr id="11272" name="Picture 7"/>
          <p:cNvPicPr>
            <a:picLocks noChangeAspect="1" noChangeArrowheads="1"/>
          </p:cNvPicPr>
          <p:nvPr/>
        </p:nvPicPr>
        <p:blipFill>
          <a:blip r:embed="rId5"/>
          <a:srcRect/>
          <a:stretch>
            <a:fillRect/>
          </a:stretch>
        </p:blipFill>
        <p:spPr bwMode="auto">
          <a:xfrm>
            <a:off x="2376488" y="2341563"/>
            <a:ext cx="990600" cy="952500"/>
          </a:xfrm>
          <a:prstGeom prst="rect">
            <a:avLst/>
          </a:prstGeom>
          <a:noFill/>
          <a:ln w="9525">
            <a:noFill/>
            <a:miter lim="800000"/>
            <a:headEnd/>
            <a:tailEnd/>
          </a:ln>
        </p:spPr>
      </p:pic>
      <p:sp>
        <p:nvSpPr>
          <p:cNvPr id="12" name="Right Arrow 11"/>
          <p:cNvSpPr/>
          <p:nvPr/>
        </p:nvSpPr>
        <p:spPr>
          <a:xfrm rot="1842090">
            <a:off x="4188052" y="2297819"/>
            <a:ext cx="2131919" cy="685800"/>
          </a:xfrm>
          <a:prstGeom prst="rightArrow">
            <a:avLst/>
          </a:prstGeom>
          <a:gradFill flip="none" rotWithShape="1">
            <a:gsLst>
              <a:gs pos="100000">
                <a:srgbClr val="DDEBCF">
                  <a:alpha val="0"/>
                </a:srgbClr>
              </a:gs>
              <a:gs pos="50000">
                <a:srgbClr val="9CB86E"/>
              </a:gs>
              <a:gs pos="100000">
                <a:srgbClr val="156B1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spcBef>
                <a:spcPct val="20000"/>
              </a:spcBef>
              <a:buClr>
                <a:srgbClr val="FFCC00"/>
              </a:buClr>
              <a:buFontTx/>
              <a:buChar char="•"/>
              <a:defRPr/>
            </a:pPr>
            <a:endParaRPr lang="en-US">
              <a:solidFill>
                <a:schemeClr val="bg2"/>
              </a:solidFill>
              <a:effectLst>
                <a:outerShdw blurRad="38100" dist="38100" dir="2700000" algn="tl">
                  <a:srgbClr val="FFFFFF"/>
                </a:outerShdw>
              </a:effectLst>
              <a:cs typeface="Arial" pitchFamily="34" charset="0"/>
            </a:endParaRPr>
          </a:p>
        </p:txBody>
      </p:sp>
      <p:sp>
        <p:nvSpPr>
          <p:cNvPr id="10" name="Right Arrow 9"/>
          <p:cNvSpPr/>
          <p:nvPr/>
        </p:nvSpPr>
        <p:spPr>
          <a:xfrm>
            <a:off x="4775200" y="3556000"/>
            <a:ext cx="1524000" cy="685800"/>
          </a:xfrm>
          <a:prstGeom prst="rightArrow">
            <a:avLst/>
          </a:prstGeom>
          <a:gradFill flip="none" rotWithShape="1">
            <a:gsLst>
              <a:gs pos="100000">
                <a:srgbClr val="DDEBCF">
                  <a:alpha val="0"/>
                </a:srgbClr>
              </a:gs>
              <a:gs pos="50000">
                <a:srgbClr val="9CB86E"/>
              </a:gs>
              <a:gs pos="100000">
                <a:srgbClr val="156B1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spcBef>
                <a:spcPct val="20000"/>
              </a:spcBef>
              <a:buClr>
                <a:srgbClr val="FFCC00"/>
              </a:buClr>
              <a:buFontTx/>
              <a:buChar char="•"/>
              <a:defRPr/>
            </a:pPr>
            <a:endParaRPr lang="en-US">
              <a:solidFill>
                <a:schemeClr val="bg2"/>
              </a:solidFill>
              <a:effectLst>
                <a:outerShdw blurRad="38100" dist="38100" dir="2700000" algn="tl">
                  <a:srgbClr val="FFFFFF"/>
                </a:outerShdw>
              </a:effectLst>
              <a:cs typeface="Arial" pitchFamily="34" charset="0"/>
            </a:endParaRPr>
          </a:p>
        </p:txBody>
      </p:sp>
      <p:sp>
        <p:nvSpPr>
          <p:cNvPr id="13" name="Right Arrow 12"/>
          <p:cNvSpPr/>
          <p:nvPr/>
        </p:nvSpPr>
        <p:spPr>
          <a:xfrm rot="19605703">
            <a:off x="4008340" y="4947310"/>
            <a:ext cx="2357097" cy="685800"/>
          </a:xfrm>
          <a:prstGeom prst="rightArrow">
            <a:avLst/>
          </a:prstGeom>
          <a:gradFill flip="none" rotWithShape="1">
            <a:gsLst>
              <a:gs pos="100000">
                <a:srgbClr val="DDEBCF">
                  <a:alpha val="0"/>
                </a:srgbClr>
              </a:gs>
              <a:gs pos="50000">
                <a:srgbClr val="9CB86E"/>
              </a:gs>
              <a:gs pos="100000">
                <a:srgbClr val="156B1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spcBef>
                <a:spcPct val="20000"/>
              </a:spcBef>
              <a:buClr>
                <a:srgbClr val="FFCC00"/>
              </a:buClr>
              <a:buFontTx/>
              <a:buChar char="•"/>
              <a:defRPr/>
            </a:pPr>
            <a:endParaRPr lang="en-US">
              <a:solidFill>
                <a:schemeClr val="bg2"/>
              </a:solidFill>
              <a:effectLst>
                <a:outerShdw blurRad="38100" dist="38100" dir="2700000" algn="tl">
                  <a:srgbClr val="FFFFFF"/>
                </a:outerShdw>
              </a:effectLst>
              <a:cs typeface="Arial" pitchFamily="34" charset="0"/>
            </a:endParaRPr>
          </a:p>
        </p:txBody>
      </p:sp>
      <p:pic>
        <p:nvPicPr>
          <p:cNvPr id="11282" name="Picture 2"/>
          <p:cNvPicPr>
            <a:picLocks noChangeAspect="1" noChangeArrowheads="1"/>
          </p:cNvPicPr>
          <p:nvPr/>
        </p:nvPicPr>
        <p:blipFill>
          <a:blip r:embed="rId6"/>
          <a:srcRect/>
          <a:stretch>
            <a:fillRect/>
          </a:stretch>
        </p:blipFill>
        <p:spPr bwMode="auto">
          <a:xfrm>
            <a:off x="2379663" y="5192713"/>
            <a:ext cx="876300" cy="838200"/>
          </a:xfrm>
          <a:prstGeom prst="rect">
            <a:avLst/>
          </a:prstGeom>
          <a:noFill/>
          <a:ln w="9525">
            <a:noFill/>
            <a:miter lim="800000"/>
            <a:headEnd/>
            <a:tailEnd/>
          </a:ln>
        </p:spPr>
      </p:pic>
      <p:grpSp>
        <p:nvGrpSpPr>
          <p:cNvPr id="2" name="Group 25"/>
          <p:cNvGrpSpPr>
            <a:grpSpLocks/>
          </p:cNvGrpSpPr>
          <p:nvPr/>
        </p:nvGrpSpPr>
        <p:grpSpPr bwMode="auto">
          <a:xfrm>
            <a:off x="658813" y="2182813"/>
            <a:ext cx="1171575" cy="1187450"/>
            <a:chOff x="574675" y="3979864"/>
            <a:chExt cx="1406525" cy="1425156"/>
          </a:xfrm>
        </p:grpSpPr>
        <p:pic>
          <p:nvPicPr>
            <p:cNvPr id="144387" name="Picture 3" descr="C:\Program Files\Microsoft Resource DVD Artwork\DVD_ART\Artwork_Imagery\Shapes and Graphics\software box illustration\box 1a.png"/>
            <p:cNvPicPr>
              <a:picLocks noChangeAspect="1" noChangeArrowheads="1"/>
            </p:cNvPicPr>
            <p:nvPr/>
          </p:nvPicPr>
          <p:blipFill>
            <a:blip r:embed="rId7"/>
            <a:srcRect/>
            <a:stretch>
              <a:fillRect/>
            </a:stretch>
          </p:blipFill>
          <p:spPr bwMode="auto">
            <a:xfrm>
              <a:off x="574675" y="3979864"/>
              <a:ext cx="1240715" cy="1425156"/>
            </a:xfrm>
            <a:prstGeom prst="rect">
              <a:avLst/>
            </a:prstGeom>
            <a:ln>
              <a:noFill/>
            </a:ln>
            <a:effectLst>
              <a:outerShdw blurRad="190500" algn="tl" rotWithShape="0">
                <a:srgbClr val="000000">
                  <a:alpha val="70000"/>
                </a:srgbClr>
              </a:outerShdw>
            </a:effectLst>
          </p:spPr>
        </p:pic>
        <p:pic>
          <p:nvPicPr>
            <p:cNvPr id="11331" name="Picture 24" descr="Picture1.png"/>
            <p:cNvPicPr>
              <a:picLocks noChangeAspect="1"/>
            </p:cNvPicPr>
            <p:nvPr/>
          </p:nvPicPr>
          <p:blipFill>
            <a:blip r:embed="rId8"/>
            <a:srcRect/>
            <a:stretch>
              <a:fillRect/>
            </a:stretch>
          </p:blipFill>
          <p:spPr bwMode="auto">
            <a:xfrm>
              <a:off x="609601" y="4291123"/>
              <a:ext cx="1371599" cy="539457"/>
            </a:xfrm>
            <a:prstGeom prst="rect">
              <a:avLst/>
            </a:prstGeom>
            <a:noFill/>
            <a:ln w="9525">
              <a:noFill/>
              <a:miter lim="800000"/>
              <a:headEnd/>
              <a:tailEnd/>
            </a:ln>
          </p:spPr>
        </p:pic>
      </p:grpSp>
      <p:pic>
        <p:nvPicPr>
          <p:cNvPr id="11284" name="Picture 4" descr="C:\Program Files\Microsoft Resource DVD Artwork\DVD_ART\Artwork_Imagery\Shapes and Graphics\Internet Cloud\cloud illustration icon.png"/>
          <p:cNvPicPr>
            <a:picLocks noChangeAspect="1" noChangeArrowheads="1"/>
          </p:cNvPicPr>
          <p:nvPr/>
        </p:nvPicPr>
        <p:blipFill>
          <a:blip r:embed="rId9"/>
          <a:srcRect/>
          <a:stretch>
            <a:fillRect/>
          </a:stretch>
        </p:blipFill>
        <p:spPr bwMode="auto">
          <a:xfrm>
            <a:off x="6396038" y="3297238"/>
            <a:ext cx="2222500" cy="1262062"/>
          </a:xfrm>
          <a:prstGeom prst="rect">
            <a:avLst/>
          </a:prstGeom>
          <a:noFill/>
          <a:ln w="9525">
            <a:noFill/>
            <a:miter lim="800000"/>
            <a:headEnd/>
            <a:tailEnd/>
          </a:ln>
        </p:spPr>
      </p:pic>
      <p:sp>
        <p:nvSpPr>
          <p:cNvPr id="7" name="Rectangle 10"/>
          <p:cNvSpPr>
            <a:spLocks noChangeArrowheads="1"/>
          </p:cNvSpPr>
          <p:nvPr/>
        </p:nvSpPr>
        <p:spPr bwMode="auto">
          <a:xfrm>
            <a:off x="3484033" y="2233083"/>
            <a:ext cx="2438400" cy="4198068"/>
          </a:xfrm>
          <a:prstGeom prst="rect">
            <a:avLst/>
          </a:prstGeom>
          <a:noFill/>
          <a:ln w="9525">
            <a:noFill/>
            <a:miter lim="800000"/>
            <a:headEnd/>
            <a:tailEnd/>
          </a:ln>
        </p:spPr>
        <p:txBody>
          <a:bodyPr lIns="91436" tIns="45718" rIns="91436" bIns="45718">
            <a:spAutoFit/>
          </a:bodyPr>
          <a:lstStyle/>
          <a:p>
            <a:pPr>
              <a:spcBef>
                <a:spcPct val="20000"/>
              </a:spcBef>
              <a:buClr>
                <a:srgbClr val="FF9A00"/>
              </a:buClr>
              <a:buSzPct val="80000"/>
              <a:buFont typeface="Times" pitchFamily="18" charset="0"/>
              <a:buNone/>
              <a:defRPr/>
            </a:pPr>
            <a:endParaRPr lang="en-US" sz="13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endParaRPr>
          </a:p>
          <a:p>
            <a:pPr>
              <a:spcBef>
                <a:spcPct val="20000"/>
              </a:spcBef>
              <a:buClr>
                <a:srgbClr val="FF9A00"/>
              </a:buClr>
              <a:buSzPct val="80000"/>
              <a:buFont typeface="Times" pitchFamily="18" charset="0"/>
              <a:buNone/>
              <a:defRPr/>
            </a:pPr>
            <a:r>
              <a:rPr lang="en-US" sz="1300" b="1" dirty="0">
                <a:ln w="1905"/>
                <a:solidFill>
                  <a:schemeClr val="bg1"/>
                </a:solidFill>
                <a:effectLst>
                  <a:innerShdw blurRad="69850" dist="43180" dir="5400000">
                    <a:srgbClr val="000000">
                      <a:alpha val="65000"/>
                    </a:srgbClr>
                  </a:innerShdw>
                </a:effectLst>
                <a:cs typeface="+mn-cs"/>
              </a:rPr>
              <a:t>Application Virtualization</a:t>
            </a:r>
          </a:p>
          <a:p>
            <a:pPr>
              <a:spcBef>
                <a:spcPct val="20000"/>
              </a:spcBef>
              <a:buClr>
                <a:srgbClr val="FF9A00"/>
              </a:buClr>
              <a:buSzPct val="80000"/>
              <a:buFont typeface="Times" pitchFamily="18" charset="0"/>
              <a:buNone/>
              <a:defRPr/>
            </a:pPr>
            <a:r>
              <a:rPr lang="en-US" sz="1300" b="1" dirty="0">
                <a:ln w="1905"/>
                <a:solidFill>
                  <a:schemeClr val="bg1"/>
                </a:solidFill>
                <a:effectLst>
                  <a:innerShdw blurRad="69850" dist="43180" dir="5400000">
                    <a:srgbClr val="000000">
                      <a:alpha val="65000"/>
                    </a:srgbClr>
                  </a:innerShdw>
                </a:effectLst>
                <a:cs typeface="+mn-cs"/>
              </a:rPr>
              <a:t>Standard Format (.SFT)</a:t>
            </a:r>
          </a:p>
          <a:p>
            <a:pPr>
              <a:spcBef>
                <a:spcPct val="20000"/>
              </a:spcBef>
              <a:buClr>
                <a:srgbClr val="FF9A00"/>
              </a:buClr>
              <a:buSzPct val="80000"/>
              <a:buFont typeface="Times" pitchFamily="18" charset="0"/>
              <a:buNone/>
              <a:defRPr/>
            </a:pPr>
            <a:endParaRPr lang="en-US" sz="1300" b="1" dirty="0">
              <a:ln w="1905"/>
              <a:solidFill>
                <a:schemeClr val="bg1"/>
              </a:solidFill>
              <a:effectLst>
                <a:innerShdw blurRad="69850" dist="43180" dir="5400000">
                  <a:srgbClr val="000000">
                    <a:alpha val="65000"/>
                  </a:srgbClr>
                </a:innerShdw>
              </a:effectLst>
              <a:cs typeface="+mn-cs"/>
            </a:endParaRPr>
          </a:p>
          <a:p>
            <a:pPr>
              <a:spcBef>
                <a:spcPct val="20000"/>
              </a:spcBef>
              <a:buClr>
                <a:srgbClr val="FF9A00"/>
              </a:buClr>
              <a:buSzPct val="80000"/>
              <a:buFont typeface="Times" pitchFamily="18" charset="0"/>
              <a:buNone/>
              <a:defRPr/>
            </a:pPr>
            <a:endParaRPr lang="en-US" sz="1300" b="1" dirty="0">
              <a:ln w="1905"/>
              <a:solidFill>
                <a:schemeClr val="bg1"/>
              </a:solidFill>
              <a:effectLst>
                <a:innerShdw blurRad="69850" dist="43180" dir="5400000">
                  <a:srgbClr val="000000">
                    <a:alpha val="65000"/>
                  </a:srgbClr>
                </a:innerShdw>
              </a:effectLst>
              <a:cs typeface="+mn-cs"/>
            </a:endParaRPr>
          </a:p>
          <a:p>
            <a:pPr>
              <a:spcBef>
                <a:spcPct val="20000"/>
              </a:spcBef>
              <a:buClr>
                <a:srgbClr val="FF9A00"/>
              </a:buClr>
              <a:buSzPct val="80000"/>
              <a:buFont typeface="Times" pitchFamily="18" charset="0"/>
              <a:buNone/>
              <a:defRPr/>
            </a:pPr>
            <a:r>
              <a:rPr lang="en-US" sz="1300" b="1" dirty="0">
                <a:ln w="1905"/>
                <a:solidFill>
                  <a:schemeClr val="bg1"/>
                </a:solidFill>
                <a:effectLst>
                  <a:innerShdw blurRad="69850" dist="43180" dir="5400000">
                    <a:srgbClr val="000000">
                      <a:alpha val="65000"/>
                    </a:srgbClr>
                  </a:innerShdw>
                </a:effectLst>
                <a:cs typeface="+mn-cs"/>
              </a:rPr>
              <a:t>Streaming delivery</a:t>
            </a:r>
          </a:p>
          <a:p>
            <a:pPr>
              <a:spcBef>
                <a:spcPct val="20000"/>
              </a:spcBef>
              <a:buClr>
                <a:srgbClr val="FF9A00"/>
              </a:buClr>
              <a:buSzPct val="80000"/>
              <a:buFont typeface="Times" pitchFamily="18" charset="0"/>
              <a:buNone/>
              <a:defRPr/>
            </a:pPr>
            <a:r>
              <a:rPr lang="en-US" sz="1300" b="1" dirty="0">
                <a:ln w="1905"/>
                <a:solidFill>
                  <a:schemeClr val="bg1"/>
                </a:solidFill>
                <a:effectLst>
                  <a:innerShdw blurRad="69850" dist="43180" dir="5400000">
                    <a:srgbClr val="000000">
                      <a:alpha val="65000"/>
                    </a:srgbClr>
                  </a:innerShdw>
                </a:effectLst>
                <a:cs typeface="+mn-cs"/>
              </a:rPr>
              <a:t>Connected &amp; Disconnected support</a:t>
            </a:r>
          </a:p>
          <a:p>
            <a:pPr>
              <a:spcBef>
                <a:spcPct val="20000"/>
              </a:spcBef>
              <a:buClr>
                <a:srgbClr val="FF9A00"/>
              </a:buClr>
              <a:buSzPct val="80000"/>
              <a:buFont typeface="Times" pitchFamily="18" charset="0"/>
              <a:buNone/>
              <a:defRPr/>
            </a:pPr>
            <a:endParaRPr lang="en-US" sz="1200" b="1" dirty="0">
              <a:ln w="1905"/>
              <a:solidFill>
                <a:schemeClr val="bg1"/>
              </a:solidFill>
              <a:effectLst>
                <a:innerShdw blurRad="69850" dist="43180" dir="5400000">
                  <a:srgbClr val="000000">
                    <a:alpha val="65000"/>
                  </a:srgbClr>
                </a:innerShdw>
              </a:effectLst>
              <a:cs typeface="+mn-cs"/>
            </a:endParaRPr>
          </a:p>
          <a:p>
            <a:pPr>
              <a:spcBef>
                <a:spcPct val="20000"/>
              </a:spcBef>
              <a:buClr>
                <a:srgbClr val="FF9A00"/>
              </a:buClr>
              <a:buSzPct val="80000"/>
              <a:buFont typeface="Times" pitchFamily="18" charset="0"/>
              <a:buNone/>
              <a:defRPr/>
            </a:pPr>
            <a:endParaRPr lang="en-US" sz="1200" b="1" dirty="0">
              <a:ln w="1905"/>
              <a:solidFill>
                <a:schemeClr val="bg1"/>
              </a:solidFill>
              <a:effectLst>
                <a:innerShdw blurRad="69850" dist="43180" dir="5400000">
                  <a:srgbClr val="000000">
                    <a:alpha val="65000"/>
                  </a:srgbClr>
                </a:innerShdw>
              </a:effectLst>
              <a:cs typeface="+mn-cs"/>
            </a:endParaRPr>
          </a:p>
          <a:p>
            <a:pPr>
              <a:spcBef>
                <a:spcPct val="20000"/>
              </a:spcBef>
              <a:buClr>
                <a:srgbClr val="FF9A00"/>
              </a:buClr>
              <a:buSzPct val="80000"/>
              <a:buFont typeface="Times" pitchFamily="18" charset="0"/>
              <a:buNone/>
              <a:defRPr/>
            </a:pPr>
            <a:endParaRPr lang="en-US" sz="1200" b="1" dirty="0">
              <a:ln w="1905"/>
              <a:solidFill>
                <a:schemeClr val="bg1"/>
              </a:solidFill>
              <a:effectLst>
                <a:innerShdw blurRad="69850" dist="43180" dir="5400000">
                  <a:srgbClr val="000000">
                    <a:alpha val="65000"/>
                  </a:srgbClr>
                </a:innerShdw>
              </a:effectLst>
              <a:cs typeface="+mn-cs"/>
            </a:endParaRPr>
          </a:p>
          <a:p>
            <a:pPr>
              <a:spcBef>
                <a:spcPct val="20000"/>
              </a:spcBef>
              <a:buClr>
                <a:srgbClr val="FF9A00"/>
              </a:buClr>
              <a:buSzPct val="80000"/>
              <a:buFont typeface="Times" pitchFamily="18" charset="0"/>
              <a:buNone/>
              <a:defRPr/>
            </a:pPr>
            <a:r>
              <a:rPr lang="en-US" sz="1300" b="1" dirty="0">
                <a:ln w="1905"/>
                <a:solidFill>
                  <a:schemeClr val="bg1"/>
                </a:solidFill>
                <a:effectLst>
                  <a:innerShdw blurRad="69850" dist="43180" dir="5400000">
                    <a:srgbClr val="000000">
                      <a:alpha val="65000"/>
                    </a:srgbClr>
                  </a:innerShdw>
                </a:effectLst>
                <a:cs typeface="+mn-cs"/>
              </a:rPr>
              <a:t>Identity/policy-based  centralized mgmt</a:t>
            </a:r>
          </a:p>
          <a:p>
            <a:pPr>
              <a:spcBef>
                <a:spcPct val="20000"/>
              </a:spcBef>
              <a:buClr>
                <a:srgbClr val="FF9A00"/>
              </a:buClr>
              <a:buSzPct val="80000"/>
              <a:buFont typeface="Times" pitchFamily="18" charset="0"/>
              <a:buNone/>
              <a:defRPr/>
            </a:pPr>
            <a:endParaRPr lang="en-US" sz="1300" b="1" dirty="0">
              <a:ln w="1905"/>
              <a:solidFill>
                <a:schemeClr val="bg1"/>
              </a:solidFill>
              <a:effectLst>
                <a:innerShdw blurRad="69850" dist="43180" dir="5400000">
                  <a:srgbClr val="000000">
                    <a:alpha val="65000"/>
                  </a:srgbClr>
                </a:innerShdw>
              </a:effectLst>
              <a:cs typeface="+mn-cs"/>
            </a:endParaRPr>
          </a:p>
          <a:p>
            <a:pPr>
              <a:spcBef>
                <a:spcPct val="20000"/>
              </a:spcBef>
              <a:buClr>
                <a:srgbClr val="FF9A00"/>
              </a:buClr>
              <a:buSzPct val="80000"/>
              <a:buFont typeface="Times" pitchFamily="18" charset="0"/>
              <a:buNone/>
              <a:defRPr/>
            </a:pPr>
            <a:endParaRPr lang="en-US" sz="1300" b="1" dirty="0">
              <a:ln w="1905"/>
              <a:solidFill>
                <a:schemeClr val="bg1"/>
              </a:solidFill>
              <a:effectLst>
                <a:innerShdw blurRad="69850" dist="43180" dir="5400000">
                  <a:srgbClr val="000000">
                    <a:alpha val="65000"/>
                  </a:srgbClr>
                </a:innerShdw>
              </a:effectLst>
              <a:cs typeface="+mn-cs"/>
            </a:endParaRPr>
          </a:p>
          <a:p>
            <a:pPr>
              <a:spcBef>
                <a:spcPct val="20000"/>
              </a:spcBef>
              <a:buClr>
                <a:srgbClr val="FF9A00"/>
              </a:buClr>
              <a:buSzPct val="80000"/>
              <a:buFont typeface="Times" pitchFamily="18" charset="0"/>
              <a:buNone/>
              <a:defRPr/>
            </a:pPr>
            <a:r>
              <a:rPr lang="en-US" sz="1300" b="1" dirty="0">
                <a:ln w="1905"/>
                <a:solidFill>
                  <a:schemeClr val="bg1"/>
                </a:solidFill>
                <a:effectLst>
                  <a:innerShdw blurRad="69850" dist="43180" dir="5400000">
                    <a:srgbClr val="000000">
                      <a:alpha val="65000"/>
                    </a:srgbClr>
                  </a:innerShdw>
                </a:effectLst>
                <a:cs typeface="+mn-cs"/>
              </a:rPr>
              <a:t>Tracking &amp; </a:t>
            </a:r>
            <a:br>
              <a:rPr lang="en-US" sz="1300" b="1" dirty="0">
                <a:ln w="1905"/>
                <a:solidFill>
                  <a:schemeClr val="bg1"/>
                </a:solidFill>
                <a:effectLst>
                  <a:innerShdw blurRad="69850" dist="43180" dir="5400000">
                    <a:srgbClr val="000000">
                      <a:alpha val="65000"/>
                    </a:srgbClr>
                  </a:innerShdw>
                </a:effectLst>
                <a:cs typeface="+mn-cs"/>
              </a:rPr>
            </a:br>
            <a:r>
              <a:rPr lang="en-US" sz="1300" b="1" dirty="0">
                <a:ln w="1905"/>
                <a:solidFill>
                  <a:schemeClr val="bg1"/>
                </a:solidFill>
                <a:effectLst>
                  <a:innerShdw blurRad="69850" dist="43180" dir="5400000">
                    <a:srgbClr val="000000">
                      <a:alpha val="65000"/>
                    </a:srgbClr>
                  </a:innerShdw>
                </a:effectLst>
                <a:cs typeface="+mn-cs"/>
              </a:rPr>
              <a:t>Monitoring</a:t>
            </a:r>
          </a:p>
          <a:p>
            <a:pPr>
              <a:spcBef>
                <a:spcPct val="20000"/>
              </a:spcBef>
              <a:buClr>
                <a:srgbClr val="FF9A00"/>
              </a:buClr>
              <a:buSzPct val="80000"/>
              <a:buFont typeface="Times" pitchFamily="18" charset="0"/>
              <a:buNone/>
              <a:defRPr/>
            </a:pPr>
            <a:endParaRPr lang="en-US" sz="1300" b="1" dirty="0">
              <a:ln w="1905"/>
              <a:solidFill>
                <a:schemeClr val="bg1"/>
              </a:solidFill>
              <a:effectLst>
                <a:innerShdw blurRad="69850" dist="43180" dir="5400000">
                  <a:srgbClr val="000000">
                    <a:alpha val="65000"/>
                  </a:srgbClr>
                </a:innerShdw>
              </a:effectLst>
              <a:cs typeface="+mn-cs"/>
            </a:endParaRPr>
          </a:p>
        </p:txBody>
      </p:sp>
      <p:grpSp>
        <p:nvGrpSpPr>
          <p:cNvPr id="3" name="Group 28"/>
          <p:cNvGrpSpPr>
            <a:grpSpLocks/>
          </p:cNvGrpSpPr>
          <p:nvPr/>
        </p:nvGrpSpPr>
        <p:grpSpPr bwMode="auto">
          <a:xfrm>
            <a:off x="7234238" y="4017963"/>
            <a:ext cx="809625" cy="1122362"/>
            <a:chOff x="9328150" y="6134100"/>
            <a:chExt cx="1282843" cy="1892300"/>
          </a:xfrm>
        </p:grpSpPr>
        <p:pic>
          <p:nvPicPr>
            <p:cNvPr id="11326" name="Picture 6" descr="C:\Program Files\Microsoft Resource DVD Artwork\DVD_ART\Artwork_Imagery\HARDWARE_IMAGERY\Illustration - Misc Hardware\XML Icons\Server.png"/>
            <p:cNvPicPr>
              <a:picLocks noChangeAspect="1" noChangeArrowheads="1"/>
            </p:cNvPicPr>
            <p:nvPr/>
          </p:nvPicPr>
          <p:blipFill>
            <a:blip r:embed="rId10"/>
            <a:srcRect/>
            <a:stretch>
              <a:fillRect/>
            </a:stretch>
          </p:blipFill>
          <p:spPr bwMode="auto">
            <a:xfrm>
              <a:off x="9328150" y="6134100"/>
              <a:ext cx="1282843" cy="1892300"/>
            </a:xfrm>
            <a:prstGeom prst="rect">
              <a:avLst/>
            </a:prstGeom>
            <a:noFill/>
            <a:ln w="9525">
              <a:noFill/>
              <a:miter lim="800000"/>
              <a:headEnd/>
              <a:tailEnd/>
            </a:ln>
          </p:spPr>
        </p:pic>
        <p:pic>
          <p:nvPicPr>
            <p:cNvPr id="31" name="Picture 7" descr="C:\Program Files\Microsoft Resource DVD Artwork\DVD_ART\Artwork_Imagery\HARDWARE_IMAGERY\Illustration - Misc Hardware\Windows Vista Illustration Icons\Flip 3D.png"/>
            <p:cNvPicPr>
              <a:picLocks noChangeAspect="1" noChangeArrowheads="1"/>
            </p:cNvPicPr>
            <p:nvPr/>
          </p:nvPicPr>
          <p:blipFill>
            <a:blip r:embed="rId11" cstate="print"/>
            <a:srcRect/>
            <a:stretch>
              <a:fillRect/>
            </a:stretch>
          </p:blipFill>
          <p:spPr bwMode="auto">
            <a:xfrm>
              <a:off x="9791700" y="6350000"/>
              <a:ext cx="787400" cy="787400"/>
            </a:xfrm>
            <a:prstGeom prst="rect">
              <a:avLst/>
            </a:prstGeom>
            <a:noFill/>
            <a:scene3d>
              <a:camera prst="isometricLeftDown"/>
              <a:lightRig rig="threePt" dir="t"/>
            </a:scene3d>
          </p:spPr>
        </p:pic>
        <p:pic>
          <p:nvPicPr>
            <p:cNvPr id="32" name="Picture 7" descr="C:\Program Files\Microsoft Resource DVD Artwork\DVD_ART\Artwork_Imagery\HARDWARE_IMAGERY\Illustration - Misc Hardware\Windows Vista Illustration Icons\Flip 3D.png"/>
            <p:cNvPicPr>
              <a:picLocks noChangeAspect="1" noChangeArrowheads="1"/>
            </p:cNvPicPr>
            <p:nvPr/>
          </p:nvPicPr>
          <p:blipFill>
            <a:blip r:embed="rId11" cstate="print"/>
            <a:srcRect/>
            <a:stretch>
              <a:fillRect/>
            </a:stretch>
          </p:blipFill>
          <p:spPr bwMode="auto">
            <a:xfrm>
              <a:off x="9791700" y="6604000"/>
              <a:ext cx="787400" cy="787400"/>
            </a:xfrm>
            <a:prstGeom prst="rect">
              <a:avLst/>
            </a:prstGeom>
            <a:noFill/>
            <a:scene3d>
              <a:camera prst="isometricLeftDown"/>
              <a:lightRig rig="threePt" dir="t"/>
            </a:scene3d>
          </p:spPr>
        </p:pic>
        <p:pic>
          <p:nvPicPr>
            <p:cNvPr id="33" name="Picture 7" descr="C:\Program Files\Microsoft Resource DVD Artwork\DVD_ART\Artwork_Imagery\HARDWARE_IMAGERY\Illustration - Misc Hardware\Windows Vista Illustration Icons\Flip 3D.png"/>
            <p:cNvPicPr>
              <a:picLocks noChangeAspect="1" noChangeArrowheads="1"/>
            </p:cNvPicPr>
            <p:nvPr/>
          </p:nvPicPr>
          <p:blipFill>
            <a:blip r:embed="rId11" cstate="print"/>
            <a:srcRect/>
            <a:stretch>
              <a:fillRect/>
            </a:stretch>
          </p:blipFill>
          <p:spPr bwMode="auto">
            <a:xfrm>
              <a:off x="9791700" y="6819900"/>
              <a:ext cx="787400" cy="787400"/>
            </a:xfrm>
            <a:prstGeom prst="rect">
              <a:avLst/>
            </a:prstGeom>
            <a:noFill/>
            <a:scene3d>
              <a:camera prst="isometricLeftDown"/>
              <a:lightRig rig="threePt" dir="t"/>
            </a:scene3d>
          </p:spPr>
        </p:pic>
      </p:grpSp>
      <p:grpSp>
        <p:nvGrpSpPr>
          <p:cNvPr id="4" name="Group 33"/>
          <p:cNvGrpSpPr>
            <a:grpSpLocks/>
          </p:cNvGrpSpPr>
          <p:nvPr/>
        </p:nvGrpSpPr>
        <p:grpSpPr bwMode="auto">
          <a:xfrm>
            <a:off x="7600950" y="2898775"/>
            <a:ext cx="728663" cy="812800"/>
            <a:chOff x="9680575" y="4890057"/>
            <a:chExt cx="873125" cy="976311"/>
          </a:xfrm>
        </p:grpSpPr>
        <p:pic>
          <p:nvPicPr>
            <p:cNvPr id="11324" name="Picture 8" descr="C:\Program Files\Microsoft Resource DVD Artwork\DVD_ART\Artwork_Imagery\HARDWARE_IMAGERY\Illustration - Misc Hardware\XML Icons\PC with flat panel.png"/>
            <p:cNvPicPr>
              <a:picLocks noChangeAspect="1" noChangeArrowheads="1"/>
            </p:cNvPicPr>
            <p:nvPr/>
          </p:nvPicPr>
          <p:blipFill>
            <a:blip r:embed="rId12"/>
            <a:srcRect/>
            <a:stretch>
              <a:fillRect/>
            </a:stretch>
          </p:blipFill>
          <p:spPr bwMode="auto">
            <a:xfrm>
              <a:off x="9680575" y="4890057"/>
              <a:ext cx="873125" cy="976311"/>
            </a:xfrm>
            <a:prstGeom prst="rect">
              <a:avLst/>
            </a:prstGeom>
            <a:noFill/>
            <a:ln w="9525">
              <a:noFill/>
              <a:miter lim="800000"/>
              <a:headEnd/>
              <a:tailEnd/>
            </a:ln>
          </p:spPr>
        </p:pic>
        <p:pic>
          <p:nvPicPr>
            <p:cNvPr id="37" name="Picture 7" descr="C:\Program Files\Microsoft Resource DVD Artwork\DVD_ART\Artwork_Imagery\HARDWARE_IMAGERY\Illustration - Misc Hardware\Windows Vista Illustration Icons\Flip 3D.png"/>
            <p:cNvPicPr>
              <a:picLocks noChangeAspect="1" noChangeArrowheads="1"/>
            </p:cNvPicPr>
            <p:nvPr/>
          </p:nvPicPr>
          <p:blipFill>
            <a:blip r:embed="rId13" cstate="print"/>
            <a:srcRect/>
            <a:stretch>
              <a:fillRect/>
            </a:stretch>
          </p:blipFill>
          <p:spPr bwMode="auto">
            <a:xfrm>
              <a:off x="9971287" y="4991294"/>
              <a:ext cx="476851" cy="530629"/>
            </a:xfrm>
            <a:prstGeom prst="rect">
              <a:avLst/>
            </a:prstGeom>
            <a:noFill/>
            <a:scene3d>
              <a:camera prst="isometricLeftDown"/>
              <a:lightRig rig="threePt" dir="t"/>
            </a:scene3d>
          </p:spPr>
        </p:pic>
      </p:grpSp>
      <p:grpSp>
        <p:nvGrpSpPr>
          <p:cNvPr id="5" name="Group 37"/>
          <p:cNvGrpSpPr>
            <a:grpSpLocks/>
          </p:cNvGrpSpPr>
          <p:nvPr/>
        </p:nvGrpSpPr>
        <p:grpSpPr bwMode="auto">
          <a:xfrm>
            <a:off x="8088313" y="3914775"/>
            <a:ext cx="727075" cy="812800"/>
            <a:chOff x="9680575" y="4890057"/>
            <a:chExt cx="873125" cy="976311"/>
          </a:xfrm>
        </p:grpSpPr>
        <p:pic>
          <p:nvPicPr>
            <p:cNvPr id="11322" name="Picture 8" descr="C:\Program Files\Microsoft Resource DVD Artwork\DVD_ART\Artwork_Imagery\HARDWARE_IMAGERY\Illustration - Misc Hardware\XML Icons\PC with flat panel.png"/>
            <p:cNvPicPr>
              <a:picLocks noChangeAspect="1" noChangeArrowheads="1"/>
            </p:cNvPicPr>
            <p:nvPr/>
          </p:nvPicPr>
          <p:blipFill>
            <a:blip r:embed="rId12"/>
            <a:srcRect/>
            <a:stretch>
              <a:fillRect/>
            </a:stretch>
          </p:blipFill>
          <p:spPr bwMode="auto">
            <a:xfrm>
              <a:off x="9680575" y="4890057"/>
              <a:ext cx="873125" cy="976311"/>
            </a:xfrm>
            <a:prstGeom prst="rect">
              <a:avLst/>
            </a:prstGeom>
            <a:noFill/>
            <a:ln w="9525">
              <a:noFill/>
              <a:miter lim="800000"/>
              <a:headEnd/>
              <a:tailEnd/>
            </a:ln>
          </p:spPr>
        </p:pic>
        <p:pic>
          <p:nvPicPr>
            <p:cNvPr id="40" name="Picture 7" descr="C:\Program Files\Microsoft Resource DVD Artwork\DVD_ART\Artwork_Imagery\HARDWARE_IMAGERY\Illustration - Misc Hardware\Windows Vista Illustration Icons\Flip 3D.png"/>
            <p:cNvPicPr>
              <a:picLocks noChangeAspect="1" noChangeArrowheads="1"/>
            </p:cNvPicPr>
            <p:nvPr/>
          </p:nvPicPr>
          <p:blipFill>
            <a:blip r:embed="rId13" cstate="print"/>
            <a:srcRect/>
            <a:stretch>
              <a:fillRect/>
            </a:stretch>
          </p:blipFill>
          <p:spPr bwMode="auto">
            <a:xfrm>
              <a:off x="9971287" y="4991294"/>
              <a:ext cx="476851" cy="530629"/>
            </a:xfrm>
            <a:prstGeom prst="rect">
              <a:avLst/>
            </a:prstGeom>
            <a:noFill/>
            <a:scene3d>
              <a:camera prst="isometricLeftDown"/>
              <a:lightRig rig="threePt" dir="t"/>
            </a:scene3d>
          </p:spPr>
        </p:pic>
      </p:grpSp>
      <p:grpSp>
        <p:nvGrpSpPr>
          <p:cNvPr id="6" name="Group 40"/>
          <p:cNvGrpSpPr>
            <a:grpSpLocks/>
          </p:cNvGrpSpPr>
          <p:nvPr/>
        </p:nvGrpSpPr>
        <p:grpSpPr bwMode="auto">
          <a:xfrm>
            <a:off x="6330950" y="3776663"/>
            <a:ext cx="728663" cy="812800"/>
            <a:chOff x="9680575" y="4890057"/>
            <a:chExt cx="873125" cy="976311"/>
          </a:xfrm>
        </p:grpSpPr>
        <p:pic>
          <p:nvPicPr>
            <p:cNvPr id="11320" name="Picture 8" descr="C:\Program Files\Microsoft Resource DVD Artwork\DVD_ART\Artwork_Imagery\HARDWARE_IMAGERY\Illustration - Misc Hardware\XML Icons\PC with flat panel.png"/>
            <p:cNvPicPr>
              <a:picLocks noChangeAspect="1" noChangeArrowheads="1"/>
            </p:cNvPicPr>
            <p:nvPr/>
          </p:nvPicPr>
          <p:blipFill>
            <a:blip r:embed="rId12"/>
            <a:srcRect/>
            <a:stretch>
              <a:fillRect/>
            </a:stretch>
          </p:blipFill>
          <p:spPr bwMode="auto">
            <a:xfrm>
              <a:off x="9680575" y="4890057"/>
              <a:ext cx="873125" cy="976311"/>
            </a:xfrm>
            <a:prstGeom prst="rect">
              <a:avLst/>
            </a:prstGeom>
            <a:noFill/>
            <a:ln w="9525">
              <a:noFill/>
              <a:miter lim="800000"/>
              <a:headEnd/>
              <a:tailEnd/>
            </a:ln>
          </p:spPr>
        </p:pic>
        <p:pic>
          <p:nvPicPr>
            <p:cNvPr id="43" name="Picture 7" descr="C:\Program Files\Microsoft Resource DVD Artwork\DVD_ART\Artwork_Imagery\HARDWARE_IMAGERY\Illustration - Misc Hardware\Windows Vista Illustration Icons\Flip 3D.png"/>
            <p:cNvPicPr>
              <a:picLocks noChangeAspect="1" noChangeArrowheads="1"/>
            </p:cNvPicPr>
            <p:nvPr/>
          </p:nvPicPr>
          <p:blipFill>
            <a:blip r:embed="rId13" cstate="print"/>
            <a:srcRect/>
            <a:stretch>
              <a:fillRect/>
            </a:stretch>
          </p:blipFill>
          <p:spPr bwMode="auto">
            <a:xfrm>
              <a:off x="9971287" y="4991294"/>
              <a:ext cx="476851" cy="530629"/>
            </a:xfrm>
            <a:prstGeom prst="rect">
              <a:avLst/>
            </a:prstGeom>
            <a:noFill/>
            <a:scene3d>
              <a:camera prst="isometricLeftDown"/>
              <a:lightRig rig="threePt" dir="t"/>
            </a:scene3d>
          </p:spPr>
        </p:pic>
      </p:grpSp>
      <p:grpSp>
        <p:nvGrpSpPr>
          <p:cNvPr id="8" name="Group 43"/>
          <p:cNvGrpSpPr>
            <a:grpSpLocks/>
          </p:cNvGrpSpPr>
          <p:nvPr/>
        </p:nvGrpSpPr>
        <p:grpSpPr bwMode="auto">
          <a:xfrm>
            <a:off x="6662738" y="2643188"/>
            <a:ext cx="809625" cy="1120775"/>
            <a:chOff x="9328150" y="6134100"/>
            <a:chExt cx="1282843" cy="1892300"/>
          </a:xfrm>
        </p:grpSpPr>
        <p:pic>
          <p:nvPicPr>
            <p:cNvPr id="11316" name="Picture 6" descr="C:\Program Files\Microsoft Resource DVD Artwork\DVD_ART\Artwork_Imagery\HARDWARE_IMAGERY\Illustration - Misc Hardware\XML Icons\Server.png"/>
            <p:cNvPicPr>
              <a:picLocks noChangeAspect="1" noChangeArrowheads="1"/>
            </p:cNvPicPr>
            <p:nvPr/>
          </p:nvPicPr>
          <p:blipFill>
            <a:blip r:embed="rId10"/>
            <a:srcRect/>
            <a:stretch>
              <a:fillRect/>
            </a:stretch>
          </p:blipFill>
          <p:spPr bwMode="auto">
            <a:xfrm>
              <a:off x="9328150" y="6134100"/>
              <a:ext cx="1282843" cy="1892300"/>
            </a:xfrm>
            <a:prstGeom prst="rect">
              <a:avLst/>
            </a:prstGeom>
            <a:noFill/>
            <a:ln w="9525">
              <a:noFill/>
              <a:miter lim="800000"/>
              <a:headEnd/>
              <a:tailEnd/>
            </a:ln>
          </p:spPr>
        </p:pic>
        <p:pic>
          <p:nvPicPr>
            <p:cNvPr id="46" name="Picture 7" descr="C:\Program Files\Microsoft Resource DVD Artwork\DVD_ART\Artwork_Imagery\HARDWARE_IMAGERY\Illustration - Misc Hardware\Windows Vista Illustration Icons\Flip 3D.png"/>
            <p:cNvPicPr>
              <a:picLocks noChangeAspect="1" noChangeArrowheads="1"/>
            </p:cNvPicPr>
            <p:nvPr/>
          </p:nvPicPr>
          <p:blipFill>
            <a:blip r:embed="rId11" cstate="print"/>
            <a:srcRect/>
            <a:stretch>
              <a:fillRect/>
            </a:stretch>
          </p:blipFill>
          <p:spPr bwMode="auto">
            <a:xfrm>
              <a:off x="9791700" y="6350000"/>
              <a:ext cx="787400" cy="787400"/>
            </a:xfrm>
            <a:prstGeom prst="rect">
              <a:avLst/>
            </a:prstGeom>
            <a:noFill/>
            <a:scene3d>
              <a:camera prst="isometricLeftDown"/>
              <a:lightRig rig="threePt" dir="t"/>
            </a:scene3d>
          </p:spPr>
        </p:pic>
        <p:pic>
          <p:nvPicPr>
            <p:cNvPr id="47" name="Picture 7" descr="C:\Program Files\Microsoft Resource DVD Artwork\DVD_ART\Artwork_Imagery\HARDWARE_IMAGERY\Illustration - Misc Hardware\Windows Vista Illustration Icons\Flip 3D.png"/>
            <p:cNvPicPr>
              <a:picLocks noChangeAspect="1" noChangeArrowheads="1"/>
            </p:cNvPicPr>
            <p:nvPr/>
          </p:nvPicPr>
          <p:blipFill>
            <a:blip r:embed="rId11" cstate="print"/>
            <a:srcRect/>
            <a:stretch>
              <a:fillRect/>
            </a:stretch>
          </p:blipFill>
          <p:spPr bwMode="auto">
            <a:xfrm>
              <a:off x="9791700" y="6604000"/>
              <a:ext cx="787400" cy="787400"/>
            </a:xfrm>
            <a:prstGeom prst="rect">
              <a:avLst/>
            </a:prstGeom>
            <a:noFill/>
            <a:scene3d>
              <a:camera prst="isometricLeftDown"/>
              <a:lightRig rig="threePt" dir="t"/>
            </a:scene3d>
          </p:spPr>
        </p:pic>
        <p:pic>
          <p:nvPicPr>
            <p:cNvPr id="48" name="Picture 7" descr="C:\Program Files\Microsoft Resource DVD Artwork\DVD_ART\Artwork_Imagery\HARDWARE_IMAGERY\Illustration - Misc Hardware\Windows Vista Illustration Icons\Flip 3D.png"/>
            <p:cNvPicPr>
              <a:picLocks noChangeAspect="1" noChangeArrowheads="1"/>
            </p:cNvPicPr>
            <p:nvPr/>
          </p:nvPicPr>
          <p:blipFill>
            <a:blip r:embed="rId11" cstate="print"/>
            <a:srcRect/>
            <a:stretch>
              <a:fillRect/>
            </a:stretch>
          </p:blipFill>
          <p:spPr bwMode="auto">
            <a:xfrm>
              <a:off x="9791700" y="6819900"/>
              <a:ext cx="787400" cy="787400"/>
            </a:xfrm>
            <a:prstGeom prst="rect">
              <a:avLst/>
            </a:prstGeom>
            <a:noFill/>
            <a:scene3d>
              <a:camera prst="isometricLeftDown"/>
              <a:lightRig rig="threePt" dir="t"/>
            </a:scene3d>
          </p:spPr>
        </p:pic>
      </p:grpSp>
      <p:sp>
        <p:nvSpPr>
          <p:cNvPr id="49" name="TextBox 48"/>
          <p:cNvSpPr txBox="1"/>
          <p:nvPr/>
        </p:nvSpPr>
        <p:spPr>
          <a:xfrm>
            <a:off x="6455833" y="5247217"/>
            <a:ext cx="2275417" cy="1000270"/>
          </a:xfrm>
          <a:prstGeom prst="rect">
            <a:avLst/>
          </a:prstGeom>
          <a:noFill/>
        </p:spPr>
        <p:txBody>
          <a:bodyPr lIns="76197" tIns="38098" rIns="76197" bIns="38098">
            <a:spAutoFit/>
          </a:bodyPr>
          <a:lstStyle/>
          <a:p>
            <a:pPr>
              <a:spcBef>
                <a:spcPct val="20000"/>
              </a:spcBef>
              <a:buClr>
                <a:srgbClr val="FFCC00"/>
              </a:buClr>
              <a:buFontTx/>
              <a:buChar char="•"/>
              <a:defRPr/>
            </a:pPr>
            <a:r>
              <a:rPr lang="en-US" sz="2000" b="1" dirty="0">
                <a:ln w="1905"/>
                <a:solidFill>
                  <a:schemeClr val="bg1"/>
                </a:solidFill>
                <a:effectLst>
                  <a:innerShdw blurRad="69850" dist="43180" dir="5400000">
                    <a:srgbClr val="000000">
                      <a:alpha val="65000"/>
                    </a:srgbClr>
                  </a:innerShdw>
                </a:effectLst>
                <a:cs typeface="+mn-cs"/>
              </a:rPr>
              <a:t>Terminal Servers &amp; Desktop </a:t>
            </a:r>
            <a:r>
              <a:rPr lang="en-US" sz="2000" b="1" dirty="0" smtClean="0">
                <a:ln w="1905"/>
                <a:solidFill>
                  <a:schemeClr val="bg1"/>
                </a:solidFill>
                <a:effectLst>
                  <a:innerShdw blurRad="69850" dist="43180" dir="5400000">
                    <a:srgbClr val="000000">
                      <a:alpha val="65000"/>
                    </a:srgbClr>
                  </a:innerShdw>
                </a:effectLst>
                <a:cs typeface="+mn-cs"/>
              </a:rPr>
              <a:t>PCs</a:t>
            </a:r>
            <a:endParaRPr lang="en-US" sz="2000" b="1" dirty="0">
              <a:ln w="1905"/>
              <a:solidFill>
                <a:schemeClr val="bg1"/>
              </a:solidFill>
              <a:effectLst>
                <a:innerShdw blurRad="69850" dist="43180" dir="5400000">
                  <a:srgbClr val="000000">
                    <a:alpha val="65000"/>
                  </a:srgbClr>
                </a:innerShdw>
              </a:effectLst>
              <a:cs typeface="+mn-cs"/>
            </a:endParaRPr>
          </a:p>
        </p:txBody>
      </p:sp>
      <p:grpSp>
        <p:nvGrpSpPr>
          <p:cNvPr id="9" name="Group 49"/>
          <p:cNvGrpSpPr>
            <a:grpSpLocks/>
          </p:cNvGrpSpPr>
          <p:nvPr/>
        </p:nvGrpSpPr>
        <p:grpSpPr bwMode="auto">
          <a:xfrm>
            <a:off x="7897813" y="3282950"/>
            <a:ext cx="400050" cy="430213"/>
            <a:chOff x="574675" y="3979864"/>
            <a:chExt cx="1406525" cy="1425156"/>
          </a:xfrm>
        </p:grpSpPr>
        <p:pic>
          <p:nvPicPr>
            <p:cNvPr id="51" name="Picture 3" descr="C:\Program Files\Microsoft Resource DVD Artwork\DVD_ART\Artwork_Imagery\Shapes and Graphics\software box illustration\box 1a.png"/>
            <p:cNvPicPr>
              <a:picLocks noChangeAspect="1" noChangeArrowheads="1"/>
            </p:cNvPicPr>
            <p:nvPr/>
          </p:nvPicPr>
          <p:blipFill>
            <a:blip r:embed="rId14"/>
            <a:srcRect/>
            <a:stretch>
              <a:fillRect/>
            </a:stretch>
          </p:blipFill>
          <p:spPr bwMode="auto">
            <a:xfrm>
              <a:off x="574675" y="3979864"/>
              <a:ext cx="1239082" cy="1425156"/>
            </a:xfrm>
            <a:prstGeom prst="rect">
              <a:avLst/>
            </a:prstGeom>
            <a:ln>
              <a:noFill/>
            </a:ln>
            <a:effectLst>
              <a:outerShdw blurRad="190500" algn="tl" rotWithShape="0">
                <a:srgbClr val="000000">
                  <a:alpha val="70000"/>
                </a:srgbClr>
              </a:outerShdw>
            </a:effectLst>
          </p:spPr>
        </p:pic>
        <p:pic>
          <p:nvPicPr>
            <p:cNvPr id="11315" name="Picture 51" descr="Picture1.png"/>
            <p:cNvPicPr>
              <a:picLocks noChangeAspect="1"/>
            </p:cNvPicPr>
            <p:nvPr/>
          </p:nvPicPr>
          <p:blipFill>
            <a:blip r:embed="rId15"/>
            <a:srcRect/>
            <a:stretch>
              <a:fillRect/>
            </a:stretch>
          </p:blipFill>
          <p:spPr bwMode="auto">
            <a:xfrm>
              <a:off x="609601" y="4291123"/>
              <a:ext cx="1371599" cy="539457"/>
            </a:xfrm>
            <a:prstGeom prst="rect">
              <a:avLst/>
            </a:prstGeom>
            <a:noFill/>
            <a:ln w="9525">
              <a:noFill/>
              <a:miter lim="800000"/>
              <a:headEnd/>
              <a:tailEnd/>
            </a:ln>
          </p:spPr>
        </p:pic>
      </p:grpSp>
      <p:grpSp>
        <p:nvGrpSpPr>
          <p:cNvPr id="11" name="Group 52"/>
          <p:cNvGrpSpPr>
            <a:grpSpLocks/>
          </p:cNvGrpSpPr>
          <p:nvPr/>
        </p:nvGrpSpPr>
        <p:grpSpPr bwMode="auto">
          <a:xfrm>
            <a:off x="6838950" y="3346450"/>
            <a:ext cx="400050" cy="430213"/>
            <a:chOff x="574675" y="3979864"/>
            <a:chExt cx="1406525" cy="1425156"/>
          </a:xfrm>
        </p:grpSpPr>
        <p:pic>
          <p:nvPicPr>
            <p:cNvPr id="54" name="Picture 3" descr="C:\Program Files\Microsoft Resource DVD Artwork\DVD_ART\Artwork_Imagery\Shapes and Graphics\software box illustration\box 1a.png"/>
            <p:cNvPicPr>
              <a:picLocks noChangeAspect="1" noChangeArrowheads="1"/>
            </p:cNvPicPr>
            <p:nvPr/>
          </p:nvPicPr>
          <p:blipFill>
            <a:blip r:embed="rId14"/>
            <a:srcRect/>
            <a:stretch>
              <a:fillRect/>
            </a:stretch>
          </p:blipFill>
          <p:spPr bwMode="auto">
            <a:xfrm>
              <a:off x="574675" y="3979864"/>
              <a:ext cx="1239082" cy="1425156"/>
            </a:xfrm>
            <a:prstGeom prst="rect">
              <a:avLst/>
            </a:prstGeom>
            <a:ln>
              <a:noFill/>
            </a:ln>
            <a:effectLst>
              <a:outerShdw blurRad="190500" algn="tl" rotWithShape="0">
                <a:srgbClr val="000000">
                  <a:alpha val="70000"/>
                </a:srgbClr>
              </a:outerShdw>
            </a:effectLst>
          </p:spPr>
        </p:pic>
        <p:pic>
          <p:nvPicPr>
            <p:cNvPr id="11313" name="Picture 54" descr="Picture1.png"/>
            <p:cNvPicPr>
              <a:picLocks noChangeAspect="1"/>
            </p:cNvPicPr>
            <p:nvPr/>
          </p:nvPicPr>
          <p:blipFill>
            <a:blip r:embed="rId15"/>
            <a:srcRect/>
            <a:stretch>
              <a:fillRect/>
            </a:stretch>
          </p:blipFill>
          <p:spPr bwMode="auto">
            <a:xfrm>
              <a:off x="609601" y="4291123"/>
              <a:ext cx="1371599" cy="539457"/>
            </a:xfrm>
            <a:prstGeom prst="rect">
              <a:avLst/>
            </a:prstGeom>
            <a:noFill/>
            <a:ln w="9525">
              <a:noFill/>
              <a:miter lim="800000"/>
              <a:headEnd/>
              <a:tailEnd/>
            </a:ln>
          </p:spPr>
        </p:pic>
      </p:grpSp>
      <p:grpSp>
        <p:nvGrpSpPr>
          <p:cNvPr id="14" name="Group 55"/>
          <p:cNvGrpSpPr>
            <a:grpSpLocks/>
          </p:cNvGrpSpPr>
          <p:nvPr/>
        </p:nvGrpSpPr>
        <p:grpSpPr bwMode="auto">
          <a:xfrm>
            <a:off x="7346950" y="4786313"/>
            <a:ext cx="400050" cy="428625"/>
            <a:chOff x="574675" y="3979864"/>
            <a:chExt cx="1406525" cy="1425156"/>
          </a:xfrm>
        </p:grpSpPr>
        <p:pic>
          <p:nvPicPr>
            <p:cNvPr id="57" name="Picture 3" descr="C:\Program Files\Microsoft Resource DVD Artwork\DVD_ART\Artwork_Imagery\Shapes and Graphics\software box illustration\box 1a.png"/>
            <p:cNvPicPr>
              <a:picLocks noChangeAspect="1" noChangeArrowheads="1"/>
            </p:cNvPicPr>
            <p:nvPr/>
          </p:nvPicPr>
          <p:blipFill>
            <a:blip r:embed="rId14"/>
            <a:srcRect/>
            <a:stretch>
              <a:fillRect/>
            </a:stretch>
          </p:blipFill>
          <p:spPr bwMode="auto">
            <a:xfrm>
              <a:off x="574675" y="3979864"/>
              <a:ext cx="1239082" cy="1425156"/>
            </a:xfrm>
            <a:prstGeom prst="rect">
              <a:avLst/>
            </a:prstGeom>
            <a:ln>
              <a:noFill/>
            </a:ln>
            <a:effectLst>
              <a:outerShdw blurRad="190500" algn="tl" rotWithShape="0">
                <a:srgbClr val="000000">
                  <a:alpha val="70000"/>
                </a:srgbClr>
              </a:outerShdw>
            </a:effectLst>
          </p:spPr>
        </p:pic>
        <p:pic>
          <p:nvPicPr>
            <p:cNvPr id="11311" name="Picture 57" descr="Picture1.png"/>
            <p:cNvPicPr>
              <a:picLocks noChangeAspect="1"/>
            </p:cNvPicPr>
            <p:nvPr/>
          </p:nvPicPr>
          <p:blipFill>
            <a:blip r:embed="rId15"/>
            <a:srcRect/>
            <a:stretch>
              <a:fillRect/>
            </a:stretch>
          </p:blipFill>
          <p:spPr bwMode="auto">
            <a:xfrm>
              <a:off x="609601" y="4291123"/>
              <a:ext cx="1371599" cy="539457"/>
            </a:xfrm>
            <a:prstGeom prst="rect">
              <a:avLst/>
            </a:prstGeom>
            <a:noFill/>
            <a:ln w="9525">
              <a:noFill/>
              <a:miter lim="800000"/>
              <a:headEnd/>
              <a:tailEnd/>
            </a:ln>
          </p:spPr>
        </p:pic>
      </p:grpSp>
      <p:grpSp>
        <p:nvGrpSpPr>
          <p:cNvPr id="15" name="Group 60"/>
          <p:cNvGrpSpPr>
            <a:grpSpLocks/>
          </p:cNvGrpSpPr>
          <p:nvPr/>
        </p:nvGrpSpPr>
        <p:grpSpPr bwMode="auto">
          <a:xfrm>
            <a:off x="690563" y="4298950"/>
            <a:ext cx="1171575" cy="1187450"/>
            <a:chOff x="549275" y="4602164"/>
            <a:chExt cx="1406525" cy="1425156"/>
          </a:xfrm>
        </p:grpSpPr>
        <p:pic>
          <p:nvPicPr>
            <p:cNvPr id="144390" name="Picture 6" descr="C:\Program Files\Microsoft Resource DVD Artwork\DVD_ART\Artwork_Imagery\Shapes and Graphics\software box illustration\box 1d.png"/>
            <p:cNvPicPr>
              <a:picLocks noChangeAspect="1" noChangeArrowheads="1"/>
            </p:cNvPicPr>
            <p:nvPr/>
          </p:nvPicPr>
          <p:blipFill>
            <a:blip r:embed="rId16"/>
            <a:srcRect/>
            <a:stretch>
              <a:fillRect/>
            </a:stretch>
          </p:blipFill>
          <p:spPr bwMode="auto">
            <a:xfrm>
              <a:off x="549275" y="4602164"/>
              <a:ext cx="1240715" cy="1425156"/>
            </a:xfrm>
            <a:prstGeom prst="rect">
              <a:avLst/>
            </a:prstGeom>
            <a:ln>
              <a:noFill/>
            </a:ln>
            <a:effectLst>
              <a:outerShdw blurRad="190500" algn="tl" rotWithShape="0">
                <a:srgbClr val="000000">
                  <a:alpha val="70000"/>
                </a:srgbClr>
              </a:outerShdw>
            </a:effectLst>
          </p:spPr>
        </p:pic>
        <p:pic>
          <p:nvPicPr>
            <p:cNvPr id="11309" name="Picture 59" descr="Picture2.png"/>
            <p:cNvPicPr>
              <a:picLocks noChangeAspect="1"/>
            </p:cNvPicPr>
            <p:nvPr/>
          </p:nvPicPr>
          <p:blipFill>
            <a:blip r:embed="rId17"/>
            <a:srcRect/>
            <a:stretch>
              <a:fillRect/>
            </a:stretch>
          </p:blipFill>
          <p:spPr bwMode="auto">
            <a:xfrm>
              <a:off x="606672" y="4938823"/>
              <a:ext cx="1349128" cy="532849"/>
            </a:xfrm>
            <a:prstGeom prst="rect">
              <a:avLst/>
            </a:prstGeom>
            <a:noFill/>
            <a:ln w="9525">
              <a:noFill/>
              <a:miter lim="800000"/>
              <a:headEnd/>
              <a:tailEnd/>
            </a:ln>
          </p:spPr>
        </p:pic>
      </p:grpSp>
      <p:grpSp>
        <p:nvGrpSpPr>
          <p:cNvPr id="16" name="Group 61"/>
          <p:cNvGrpSpPr>
            <a:grpSpLocks/>
          </p:cNvGrpSpPr>
          <p:nvPr/>
        </p:nvGrpSpPr>
        <p:grpSpPr bwMode="auto">
          <a:xfrm>
            <a:off x="6627813" y="4278313"/>
            <a:ext cx="346075" cy="419100"/>
            <a:chOff x="549275" y="4602164"/>
            <a:chExt cx="1406525" cy="1425156"/>
          </a:xfrm>
        </p:grpSpPr>
        <p:pic>
          <p:nvPicPr>
            <p:cNvPr id="63" name="Picture 6" descr="C:\Program Files\Microsoft Resource DVD Artwork\DVD_ART\Artwork_Imagery\Shapes and Graphics\software box illustration\box 1d.png"/>
            <p:cNvPicPr>
              <a:picLocks noChangeAspect="1" noChangeArrowheads="1"/>
            </p:cNvPicPr>
            <p:nvPr/>
          </p:nvPicPr>
          <p:blipFill>
            <a:blip r:embed="rId18"/>
            <a:srcRect/>
            <a:stretch>
              <a:fillRect/>
            </a:stretch>
          </p:blipFill>
          <p:spPr bwMode="auto">
            <a:xfrm>
              <a:off x="549275" y="4602164"/>
              <a:ext cx="1238774" cy="1425156"/>
            </a:xfrm>
            <a:prstGeom prst="rect">
              <a:avLst/>
            </a:prstGeom>
            <a:ln>
              <a:noFill/>
            </a:ln>
            <a:effectLst>
              <a:outerShdw blurRad="190500" algn="tl" rotWithShape="0">
                <a:srgbClr val="000000">
                  <a:alpha val="70000"/>
                </a:srgbClr>
              </a:outerShdw>
            </a:effectLst>
          </p:spPr>
        </p:pic>
        <p:pic>
          <p:nvPicPr>
            <p:cNvPr id="11307" name="Picture 63" descr="Picture2.png"/>
            <p:cNvPicPr>
              <a:picLocks noChangeAspect="1"/>
            </p:cNvPicPr>
            <p:nvPr/>
          </p:nvPicPr>
          <p:blipFill>
            <a:blip r:embed="rId19"/>
            <a:srcRect/>
            <a:stretch>
              <a:fillRect/>
            </a:stretch>
          </p:blipFill>
          <p:spPr bwMode="auto">
            <a:xfrm>
              <a:off x="606672" y="4938823"/>
              <a:ext cx="1349128" cy="532849"/>
            </a:xfrm>
            <a:prstGeom prst="rect">
              <a:avLst/>
            </a:prstGeom>
            <a:noFill/>
            <a:ln w="9525">
              <a:noFill/>
              <a:miter lim="800000"/>
              <a:headEnd/>
              <a:tailEnd/>
            </a:ln>
          </p:spPr>
        </p:pic>
      </p:grpSp>
      <p:grpSp>
        <p:nvGrpSpPr>
          <p:cNvPr id="17" name="Group 64"/>
          <p:cNvGrpSpPr>
            <a:grpSpLocks/>
          </p:cNvGrpSpPr>
          <p:nvPr/>
        </p:nvGrpSpPr>
        <p:grpSpPr bwMode="auto">
          <a:xfrm>
            <a:off x="8385175" y="4394200"/>
            <a:ext cx="346075" cy="419100"/>
            <a:chOff x="549275" y="4602164"/>
            <a:chExt cx="1406525" cy="1425156"/>
          </a:xfrm>
        </p:grpSpPr>
        <p:pic>
          <p:nvPicPr>
            <p:cNvPr id="66" name="Picture 6" descr="C:\Program Files\Microsoft Resource DVD Artwork\DVD_ART\Artwork_Imagery\Shapes and Graphics\software box illustration\box 1d.png"/>
            <p:cNvPicPr>
              <a:picLocks noChangeAspect="1" noChangeArrowheads="1"/>
            </p:cNvPicPr>
            <p:nvPr/>
          </p:nvPicPr>
          <p:blipFill>
            <a:blip r:embed="rId18"/>
            <a:srcRect/>
            <a:stretch>
              <a:fillRect/>
            </a:stretch>
          </p:blipFill>
          <p:spPr bwMode="auto">
            <a:xfrm>
              <a:off x="549275" y="4602164"/>
              <a:ext cx="1238774" cy="1425156"/>
            </a:xfrm>
            <a:prstGeom prst="rect">
              <a:avLst/>
            </a:prstGeom>
            <a:ln>
              <a:noFill/>
            </a:ln>
            <a:effectLst>
              <a:outerShdw blurRad="190500" algn="tl" rotWithShape="0">
                <a:srgbClr val="000000">
                  <a:alpha val="70000"/>
                </a:srgbClr>
              </a:outerShdw>
            </a:effectLst>
          </p:spPr>
        </p:pic>
        <p:pic>
          <p:nvPicPr>
            <p:cNvPr id="11305" name="Picture 66" descr="Picture2.png"/>
            <p:cNvPicPr>
              <a:picLocks noChangeAspect="1"/>
            </p:cNvPicPr>
            <p:nvPr/>
          </p:nvPicPr>
          <p:blipFill>
            <a:blip r:embed="rId19"/>
            <a:srcRect/>
            <a:stretch>
              <a:fillRect/>
            </a:stretch>
          </p:blipFill>
          <p:spPr bwMode="auto">
            <a:xfrm>
              <a:off x="606672" y="4938823"/>
              <a:ext cx="1349128" cy="532849"/>
            </a:xfrm>
            <a:prstGeom prst="rect">
              <a:avLst/>
            </a:prstGeom>
            <a:noFill/>
            <a:ln w="9525">
              <a:noFill/>
              <a:miter lim="800000"/>
              <a:headEnd/>
              <a:tailEnd/>
            </a:ln>
          </p:spPr>
        </p:pic>
      </p:grpSp>
      <p:grpSp>
        <p:nvGrpSpPr>
          <p:cNvPr id="18" name="Group 67"/>
          <p:cNvGrpSpPr>
            <a:grpSpLocks/>
          </p:cNvGrpSpPr>
          <p:nvPr/>
        </p:nvGrpSpPr>
        <p:grpSpPr bwMode="auto">
          <a:xfrm>
            <a:off x="7739063" y="4786313"/>
            <a:ext cx="346075" cy="419100"/>
            <a:chOff x="549275" y="4602164"/>
            <a:chExt cx="1406525" cy="1425156"/>
          </a:xfrm>
        </p:grpSpPr>
        <p:pic>
          <p:nvPicPr>
            <p:cNvPr id="69" name="Picture 6" descr="C:\Program Files\Microsoft Resource DVD Artwork\DVD_ART\Artwork_Imagery\Shapes and Graphics\software box illustration\box 1d.png"/>
            <p:cNvPicPr>
              <a:picLocks noChangeAspect="1" noChangeArrowheads="1"/>
            </p:cNvPicPr>
            <p:nvPr/>
          </p:nvPicPr>
          <p:blipFill>
            <a:blip r:embed="rId18"/>
            <a:srcRect/>
            <a:stretch>
              <a:fillRect/>
            </a:stretch>
          </p:blipFill>
          <p:spPr bwMode="auto">
            <a:xfrm>
              <a:off x="549275" y="4602164"/>
              <a:ext cx="1238774" cy="1425156"/>
            </a:xfrm>
            <a:prstGeom prst="rect">
              <a:avLst/>
            </a:prstGeom>
            <a:ln>
              <a:noFill/>
            </a:ln>
            <a:effectLst>
              <a:outerShdw blurRad="190500" algn="tl" rotWithShape="0">
                <a:srgbClr val="000000">
                  <a:alpha val="70000"/>
                </a:srgbClr>
              </a:outerShdw>
            </a:effectLst>
          </p:spPr>
        </p:pic>
        <p:pic>
          <p:nvPicPr>
            <p:cNvPr id="11303" name="Picture 69" descr="Picture2.png"/>
            <p:cNvPicPr>
              <a:picLocks noChangeAspect="1"/>
            </p:cNvPicPr>
            <p:nvPr/>
          </p:nvPicPr>
          <p:blipFill>
            <a:blip r:embed="rId19"/>
            <a:srcRect/>
            <a:stretch>
              <a:fillRect/>
            </a:stretch>
          </p:blipFill>
          <p:spPr bwMode="auto">
            <a:xfrm>
              <a:off x="606672" y="4938823"/>
              <a:ext cx="1349128" cy="532849"/>
            </a:xfrm>
            <a:prstGeom prst="rect">
              <a:avLst/>
            </a:prstGeom>
            <a:noFill/>
            <a:ln w="9525">
              <a:noFill/>
              <a:miter lim="800000"/>
              <a:headEnd/>
              <a:tailEnd/>
            </a:ln>
          </p:spPr>
        </p:pic>
      </p:grpSp>
      <p:grpSp>
        <p:nvGrpSpPr>
          <p:cNvPr id="19" name="Group 70"/>
          <p:cNvGrpSpPr>
            <a:grpSpLocks/>
          </p:cNvGrpSpPr>
          <p:nvPr/>
        </p:nvGrpSpPr>
        <p:grpSpPr bwMode="auto">
          <a:xfrm>
            <a:off x="7654925" y="3282950"/>
            <a:ext cx="346075" cy="419100"/>
            <a:chOff x="549275" y="4602164"/>
            <a:chExt cx="1406525" cy="1425156"/>
          </a:xfrm>
        </p:grpSpPr>
        <p:pic>
          <p:nvPicPr>
            <p:cNvPr id="72" name="Picture 6" descr="C:\Program Files\Microsoft Resource DVD Artwork\DVD_ART\Artwork_Imagery\Shapes and Graphics\software box illustration\box 1d.png"/>
            <p:cNvPicPr>
              <a:picLocks noChangeAspect="1" noChangeArrowheads="1"/>
            </p:cNvPicPr>
            <p:nvPr/>
          </p:nvPicPr>
          <p:blipFill>
            <a:blip r:embed="rId18"/>
            <a:srcRect/>
            <a:stretch>
              <a:fillRect/>
            </a:stretch>
          </p:blipFill>
          <p:spPr bwMode="auto">
            <a:xfrm>
              <a:off x="549275" y="4602164"/>
              <a:ext cx="1238774" cy="1425156"/>
            </a:xfrm>
            <a:prstGeom prst="rect">
              <a:avLst/>
            </a:prstGeom>
            <a:ln>
              <a:noFill/>
            </a:ln>
            <a:effectLst>
              <a:outerShdw blurRad="190500" algn="tl" rotWithShape="0">
                <a:srgbClr val="000000">
                  <a:alpha val="70000"/>
                </a:srgbClr>
              </a:outerShdw>
            </a:effectLst>
          </p:spPr>
        </p:pic>
        <p:pic>
          <p:nvPicPr>
            <p:cNvPr id="11301" name="Picture 72" descr="Picture2.png"/>
            <p:cNvPicPr>
              <a:picLocks noChangeAspect="1"/>
            </p:cNvPicPr>
            <p:nvPr/>
          </p:nvPicPr>
          <p:blipFill>
            <a:blip r:embed="rId19"/>
            <a:srcRect/>
            <a:stretch>
              <a:fillRect/>
            </a:stretch>
          </p:blipFill>
          <p:spPr bwMode="auto">
            <a:xfrm>
              <a:off x="606672" y="4938823"/>
              <a:ext cx="1349128" cy="532849"/>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93" name="Rectangle 9"/>
          <p:cNvSpPr>
            <a:spLocks noGrp="1" noChangeArrowheads="1"/>
          </p:cNvSpPr>
          <p:nvPr>
            <p:ph type="title"/>
          </p:nvPr>
        </p:nvSpPr>
        <p:spPr/>
        <p:txBody>
          <a:bodyPr/>
          <a:lstStyle/>
          <a:p>
            <a:pPr eaLnBrk="1" hangingPunct="1">
              <a:defRPr/>
            </a:pPr>
            <a:r>
              <a:rPr lang="en-US" dirty="0" smtClean="0"/>
              <a:t>Terminal Services and SoftGrid Myths</a:t>
            </a:r>
          </a:p>
        </p:txBody>
      </p:sp>
      <p:sp>
        <p:nvSpPr>
          <p:cNvPr id="7" name="Oval 6"/>
          <p:cNvSpPr/>
          <p:nvPr/>
        </p:nvSpPr>
        <p:spPr bwMode="auto">
          <a:xfrm>
            <a:off x="137583" y="2610153"/>
            <a:ext cx="4572000" cy="2044095"/>
          </a:xfrm>
          <a:prstGeom prst="ellipse">
            <a:avLst/>
          </a:prstGeom>
          <a:solidFill>
            <a:srgbClr val="000000">
              <a:alpha val="12157"/>
            </a:srgbClr>
          </a:solidFill>
          <a:ln>
            <a:solidFill>
              <a:srgbClr val="FFFFFF">
                <a:alpha val="25000"/>
              </a:srgbClr>
            </a:solidFill>
            <a:headEnd type="none" w="sm" len="sm"/>
            <a:tailEnd type="none" w="sm" len="sm"/>
          </a:ln>
          <a:effectLst>
            <a:outerShdw blurRad="44450" dir="5400000" algn="ctr">
              <a:srgbClr val="000000">
                <a:alpha val="0"/>
              </a:srgbClr>
            </a:outerShdw>
            <a:softEdge rad="317500"/>
          </a:effectLst>
          <a:scene3d>
            <a:camera prst="orthographicFront">
              <a:rot lat="0" lon="0" rev="0"/>
            </a:camera>
            <a:lightRig rig="threePt" dir="t"/>
          </a:scene3d>
          <a:sp3d>
            <a:bevelT w="635000" h="254000"/>
            <a:bevelB w="635000" h="0"/>
            <a:contourClr>
              <a:srgbClr val="777777"/>
            </a:contourClr>
          </a:sp3d>
        </p:spPr>
        <p:style>
          <a:lnRef idx="0">
            <a:schemeClr val="accent2"/>
          </a:lnRef>
          <a:fillRef idx="3">
            <a:schemeClr val="accent2"/>
          </a:fillRef>
          <a:effectRef idx="3">
            <a:schemeClr val="accent2"/>
          </a:effectRef>
          <a:fontRef idx="minor">
            <a:schemeClr val="lt1"/>
          </a:fontRef>
        </p:style>
        <p:txBody>
          <a:bodyPr lIns="91425" tIns="45713" rIns="91425" bIns="45713" anchor="ctr"/>
          <a:lstStyle/>
          <a:p>
            <a:pPr algn="ctr" defTabSz="914099" eaLnBrk="0" hangingPunct="0">
              <a:lnSpc>
                <a:spcPct val="85000"/>
              </a:lnSpc>
              <a:spcBef>
                <a:spcPct val="20000"/>
              </a:spcBef>
              <a:buClr>
                <a:srgbClr val="FFCC00"/>
              </a:buClr>
              <a:defRPr/>
            </a:pPr>
            <a:r>
              <a:rPr lang="en-US" sz="27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a:t>
            </a:r>
            <a:r>
              <a:rPr lang="en-US" sz="2700" i="1" spc="-125" dirty="0" err="1"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j-lt"/>
                <a:cs typeface="Times New Roman" pitchFamily="18" charset="0"/>
              </a:rPr>
              <a:t>SoftGrid</a:t>
            </a:r>
            <a:r>
              <a:rPr lang="en-US" sz="27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j-lt"/>
                <a:cs typeface="Times New Roman" pitchFamily="18" charset="0"/>
              </a:rPr>
              <a:t> </a:t>
            </a:r>
            <a:r>
              <a:rPr lang="en-US" sz="2700" i="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j-lt"/>
                <a:cs typeface="Times New Roman" pitchFamily="18" charset="0"/>
              </a:rPr>
              <a:t>and TS do the same </a:t>
            </a:r>
            <a:r>
              <a:rPr lang="en-US" sz="27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j-lt"/>
                <a:cs typeface="Times New Roman" pitchFamily="18" charset="0"/>
              </a:rPr>
              <a:t>thing.</a:t>
            </a:r>
            <a:r>
              <a:rPr lang="en-US" sz="27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a:t>
            </a:r>
            <a:endParaRPr lang="en-US" sz="2700" i="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j-lt"/>
              <a:cs typeface="Times New Roman" pitchFamily="18" charset="0"/>
            </a:endParaRPr>
          </a:p>
        </p:txBody>
      </p:sp>
      <p:sp>
        <p:nvSpPr>
          <p:cNvPr id="8" name="Oval 7"/>
          <p:cNvSpPr/>
          <p:nvPr/>
        </p:nvSpPr>
        <p:spPr bwMode="auto">
          <a:xfrm>
            <a:off x="4070350" y="1234320"/>
            <a:ext cx="4572000" cy="2044095"/>
          </a:xfrm>
          <a:prstGeom prst="ellipse">
            <a:avLst/>
          </a:prstGeom>
          <a:solidFill>
            <a:srgbClr val="000000">
              <a:alpha val="12157"/>
            </a:srgbClr>
          </a:solidFill>
          <a:ln>
            <a:solidFill>
              <a:srgbClr val="FFFFFF">
                <a:alpha val="25000"/>
              </a:srgbClr>
            </a:solidFill>
            <a:headEnd type="none" w="sm" len="sm"/>
            <a:tailEnd type="none" w="sm" len="sm"/>
          </a:ln>
          <a:effectLst>
            <a:outerShdw blurRad="44450" dir="5400000" algn="ctr">
              <a:srgbClr val="000000">
                <a:alpha val="0"/>
              </a:srgbClr>
            </a:outerShdw>
            <a:softEdge rad="317500"/>
          </a:effectLst>
          <a:scene3d>
            <a:camera prst="orthographicFront">
              <a:rot lat="0" lon="0" rev="0"/>
            </a:camera>
            <a:lightRig rig="threePt" dir="t"/>
          </a:scene3d>
          <a:sp3d>
            <a:bevelT w="635000" h="254000"/>
            <a:bevelB w="635000" h="0"/>
            <a:contourClr>
              <a:srgbClr val="777777"/>
            </a:contourClr>
          </a:sp3d>
        </p:spPr>
        <p:style>
          <a:lnRef idx="0">
            <a:schemeClr val="accent2"/>
          </a:lnRef>
          <a:fillRef idx="3">
            <a:schemeClr val="accent2"/>
          </a:fillRef>
          <a:effectRef idx="3">
            <a:schemeClr val="accent2"/>
          </a:effectRef>
          <a:fontRef idx="minor">
            <a:schemeClr val="lt1"/>
          </a:fontRef>
        </p:style>
        <p:txBody>
          <a:bodyPr lIns="91425" tIns="45713" rIns="91425" bIns="45713" anchor="ctr"/>
          <a:lstStyle/>
          <a:p>
            <a:pPr algn="ctr" defTabSz="914099" eaLnBrk="0" hangingPunct="0">
              <a:lnSpc>
                <a:spcPct val="85000"/>
              </a:lnSpc>
              <a:spcBef>
                <a:spcPct val="20000"/>
              </a:spcBef>
              <a:buClr>
                <a:srgbClr val="FFCC00"/>
              </a:buClr>
              <a:defRPr/>
            </a:pPr>
            <a:r>
              <a:rPr lang="en-US" sz="2700" i="1" spc="-125">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a:t>
            </a:r>
            <a:r>
              <a:rPr lang="en-US" sz="2700" i="1" spc="-125">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j-lt"/>
                <a:cs typeface="Times New Roman" pitchFamily="18" charset="0"/>
              </a:rPr>
              <a:t>I have to pick between TS and </a:t>
            </a:r>
            <a:r>
              <a:rPr lang="en-US" sz="2700" i="1" spc="-125"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j-lt"/>
                <a:cs typeface="Times New Roman" pitchFamily="18" charset="0"/>
              </a:rPr>
              <a:t>SoftGrid</a:t>
            </a:r>
            <a:r>
              <a:rPr lang="en-US" sz="2700" i="1" spc="-125"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a:t>
            </a:r>
            <a:endParaRPr lang="en-US" sz="2700" i="1" spc="-125">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sp>
        <p:nvSpPr>
          <p:cNvPr id="9" name="Oval 8"/>
          <p:cNvSpPr/>
          <p:nvPr/>
        </p:nvSpPr>
        <p:spPr bwMode="auto">
          <a:xfrm>
            <a:off x="4339167" y="4134153"/>
            <a:ext cx="4572000" cy="2044095"/>
          </a:xfrm>
          <a:prstGeom prst="ellipse">
            <a:avLst/>
          </a:prstGeom>
          <a:solidFill>
            <a:srgbClr val="000000">
              <a:alpha val="12157"/>
            </a:srgbClr>
          </a:solidFill>
          <a:ln>
            <a:solidFill>
              <a:srgbClr val="FFFFFF">
                <a:alpha val="25000"/>
              </a:srgbClr>
            </a:solidFill>
            <a:headEnd type="none" w="sm" len="sm"/>
            <a:tailEnd type="none" w="sm" len="sm"/>
          </a:ln>
          <a:effectLst>
            <a:outerShdw blurRad="44450" dir="5400000" algn="ctr">
              <a:srgbClr val="000000">
                <a:alpha val="0"/>
              </a:srgbClr>
            </a:outerShdw>
            <a:softEdge rad="317500"/>
          </a:effectLst>
          <a:scene3d>
            <a:camera prst="orthographicFront">
              <a:rot lat="0" lon="0" rev="0"/>
            </a:camera>
            <a:lightRig rig="threePt" dir="t"/>
          </a:scene3d>
          <a:sp3d>
            <a:bevelT w="635000" h="254000"/>
            <a:bevelB w="635000" h="0"/>
            <a:contourClr>
              <a:srgbClr val="777777"/>
            </a:contourClr>
          </a:sp3d>
        </p:spPr>
        <p:style>
          <a:lnRef idx="0">
            <a:schemeClr val="accent2"/>
          </a:lnRef>
          <a:fillRef idx="3">
            <a:schemeClr val="accent2"/>
          </a:fillRef>
          <a:effectRef idx="3">
            <a:schemeClr val="accent2"/>
          </a:effectRef>
          <a:fontRef idx="minor">
            <a:schemeClr val="lt1"/>
          </a:fontRef>
        </p:style>
        <p:txBody>
          <a:bodyPr lIns="91425" tIns="45713" rIns="91425" bIns="45713" anchor="ctr"/>
          <a:lstStyle/>
          <a:p>
            <a:pPr algn="ctr" defTabSz="914099" eaLnBrk="0" hangingPunct="0">
              <a:lnSpc>
                <a:spcPct val="85000"/>
              </a:lnSpc>
              <a:spcBef>
                <a:spcPct val="20000"/>
              </a:spcBef>
              <a:buClr>
                <a:srgbClr val="FFCC00"/>
              </a:buClr>
              <a:defRPr/>
            </a:pPr>
            <a:r>
              <a:rPr lang="en-US" sz="2700" i="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a:t>
            </a:r>
            <a:r>
              <a:rPr lang="en-US" sz="2700" i="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j-lt"/>
                <a:cs typeface="Times New Roman" pitchFamily="18" charset="0"/>
              </a:rPr>
              <a:t>I can use </a:t>
            </a:r>
            <a:r>
              <a:rPr lang="en-US" sz="2700" i="1" spc="-125" dirty="0" err="1">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j-lt"/>
                <a:cs typeface="Times New Roman" pitchFamily="18" charset="0"/>
              </a:rPr>
              <a:t>SoftGrid</a:t>
            </a:r>
            <a:r>
              <a:rPr lang="en-US" sz="2700" i="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j-lt"/>
                <a:cs typeface="Times New Roman" pitchFamily="18" charset="0"/>
              </a:rPr>
              <a:t> on TS too</a:t>
            </a:r>
            <a:r>
              <a:rPr lang="en-US" sz="27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j-lt"/>
                <a:cs typeface="Times New Roman" pitchFamily="18" charset="0"/>
              </a:rPr>
              <a:t>?</a:t>
            </a:r>
            <a:r>
              <a:rPr lang="en-US" sz="27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a:t>
            </a:r>
            <a:endParaRPr lang="en-US" sz="2700" i="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j-lt"/>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Down Arrow 93"/>
          <p:cNvSpPr/>
          <p:nvPr/>
        </p:nvSpPr>
        <p:spPr bwMode="blackGray">
          <a:xfrm>
            <a:off x="5902034" y="4484797"/>
            <a:ext cx="568037" cy="817418"/>
          </a:xfrm>
          <a:prstGeom prst="downArrow">
            <a:avLst>
              <a:gd name="adj1" fmla="val 50000"/>
              <a:gd name="adj2" fmla="val 64634"/>
            </a:avLst>
          </a:prstGeom>
          <a:gradFill flip="none" rotWithShape="1">
            <a:gsLst>
              <a:gs pos="0">
                <a:srgbClr val="00B050"/>
              </a:gs>
              <a:gs pos="100000">
                <a:srgbClr val="27728D">
                  <a:alpha val="33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86" name="Rounded Rectangle 85"/>
          <p:cNvSpPr/>
          <p:nvPr/>
        </p:nvSpPr>
        <p:spPr bwMode="blackGray">
          <a:xfrm>
            <a:off x="7491869" y="3397899"/>
            <a:ext cx="1360266" cy="1086905"/>
          </a:xfrm>
          <a:prstGeom prst="roundRect">
            <a:avLst/>
          </a:prstGeom>
          <a:gradFill>
            <a:gsLst>
              <a:gs pos="0">
                <a:schemeClr val="accent3">
                  <a:lumMod val="20000"/>
                  <a:lumOff val="80000"/>
                  <a:alpha val="70000"/>
                </a:schemeClr>
              </a:gs>
              <a:gs pos="100000">
                <a:schemeClr val="accent3">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endParaRPr>
          </a:p>
        </p:txBody>
      </p:sp>
      <p:sp>
        <p:nvSpPr>
          <p:cNvPr id="60" name="Rounded Rectangle 59"/>
          <p:cNvSpPr/>
          <p:nvPr/>
        </p:nvSpPr>
        <p:spPr bwMode="hidden">
          <a:xfrm>
            <a:off x="360218" y="1427018"/>
            <a:ext cx="5070764" cy="3477491"/>
          </a:xfrm>
          <a:prstGeom prst="roundRect">
            <a:avLst>
              <a:gd name="adj" fmla="val 7493"/>
            </a:avLst>
          </a:prstGeom>
          <a:gradFill flip="none" rotWithShape="1">
            <a:gsLst>
              <a:gs pos="0">
                <a:schemeClr val="bg1">
                  <a:alpha val="42000"/>
                </a:schemeClr>
              </a:gs>
              <a:gs pos="100000">
                <a:schemeClr val="accent1">
                  <a:alpha val="0"/>
                </a:schemeClr>
              </a:gs>
            </a:gsLst>
            <a:lin ang="0" scaled="1"/>
            <a:tileRect/>
          </a:gradFill>
          <a:ln>
            <a:noFill/>
            <a:headEnd type="none" w="med" len="med"/>
            <a:tailEnd type="none" w="med" len="med"/>
          </a:ln>
          <a:effectLst/>
          <a:scene3d>
            <a:camera prst="orthographicFront">
              <a:rot lat="0" lon="0" rev="0"/>
            </a:camera>
            <a:lightRig rig="contrasting" dir="t">
              <a:rot lat="0" lon="0" rev="78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27" name="TextBox 26"/>
          <p:cNvSpPr txBox="1"/>
          <p:nvPr/>
        </p:nvSpPr>
        <p:spPr>
          <a:xfrm>
            <a:off x="6379705" y="4593115"/>
            <a:ext cx="1640946" cy="646327"/>
          </a:xfrm>
          <a:prstGeom prst="rect">
            <a:avLst/>
          </a:prstGeom>
          <a:noFill/>
          <a:effectLst>
            <a:softEdge rad="317500"/>
          </a:effectLst>
        </p:spPr>
        <p:txBody>
          <a:bodyPr lIns="91436" tIns="45718" rIns="91436" bIns="45718">
            <a:spAutoFit/>
          </a:bodyPr>
          <a:lstStyle/>
          <a:p>
            <a:pPr algn="ctr">
              <a:spcBef>
                <a:spcPct val="20000"/>
              </a:spcBef>
              <a:buClr>
                <a:srgbClr val="FFCC00"/>
              </a:buClr>
              <a:defRPr/>
            </a:pPr>
            <a:r>
              <a:rPr lang="en-US" b="1" dirty="0">
                <a:solidFill>
                  <a:schemeClr val="bg1"/>
                </a:solidFill>
                <a:latin typeface="Arial" pitchFamily="34" charset="0"/>
                <a:cs typeface="Arial" pitchFamily="34" charset="0"/>
              </a:rPr>
              <a:t>Presentation Virtualization</a:t>
            </a:r>
          </a:p>
        </p:txBody>
      </p:sp>
      <p:sp>
        <p:nvSpPr>
          <p:cNvPr id="29" name="TextBox 28"/>
          <p:cNvSpPr txBox="1"/>
          <p:nvPr/>
        </p:nvSpPr>
        <p:spPr>
          <a:xfrm>
            <a:off x="6301456" y="2833580"/>
            <a:ext cx="1736540" cy="646327"/>
          </a:xfrm>
          <a:prstGeom prst="rect">
            <a:avLst/>
          </a:prstGeom>
          <a:noFill/>
          <a:effectLst>
            <a:softEdge rad="317500"/>
          </a:effectLst>
        </p:spPr>
        <p:txBody>
          <a:bodyPr lIns="91436" tIns="45718" rIns="91436" bIns="45718">
            <a:spAutoFit/>
          </a:bodyPr>
          <a:lstStyle/>
          <a:p>
            <a:pPr algn="ctr">
              <a:spcBef>
                <a:spcPct val="20000"/>
              </a:spcBef>
              <a:buClr>
                <a:srgbClr val="FFCC00"/>
              </a:buClr>
              <a:defRPr/>
            </a:pPr>
            <a:r>
              <a:rPr lang="en-US" b="1" dirty="0">
                <a:solidFill>
                  <a:schemeClr val="bg1"/>
                </a:solidFill>
                <a:latin typeface="Arial" pitchFamily="34" charset="0"/>
                <a:cs typeface="Arial" pitchFamily="34" charset="0"/>
              </a:rPr>
              <a:t>Application</a:t>
            </a:r>
            <a:br>
              <a:rPr lang="en-US" b="1" dirty="0">
                <a:solidFill>
                  <a:schemeClr val="bg1"/>
                </a:solidFill>
                <a:latin typeface="Arial" pitchFamily="34" charset="0"/>
                <a:cs typeface="Arial" pitchFamily="34" charset="0"/>
              </a:rPr>
            </a:br>
            <a:r>
              <a:rPr lang="en-US" b="1" dirty="0">
                <a:solidFill>
                  <a:schemeClr val="bg1"/>
                </a:solidFill>
                <a:latin typeface="Arial" pitchFamily="34" charset="0"/>
                <a:cs typeface="Arial" pitchFamily="34" charset="0"/>
              </a:rPr>
              <a:t>Virtualization</a:t>
            </a:r>
          </a:p>
        </p:txBody>
      </p:sp>
      <p:sp>
        <p:nvSpPr>
          <p:cNvPr id="26" name="TextBox 25"/>
          <p:cNvSpPr txBox="1"/>
          <p:nvPr/>
        </p:nvSpPr>
        <p:spPr>
          <a:xfrm>
            <a:off x="6498368" y="2331896"/>
            <a:ext cx="1356569" cy="369328"/>
          </a:xfrm>
          <a:prstGeom prst="rect">
            <a:avLst/>
          </a:prstGeom>
          <a:noFill/>
          <a:effectLst>
            <a:softEdge rad="317500"/>
          </a:effectLst>
        </p:spPr>
        <p:txBody>
          <a:bodyPr lIns="91436" tIns="45718" rIns="91436" bIns="45718">
            <a:spAutoFit/>
          </a:bodyPr>
          <a:lstStyle/>
          <a:p>
            <a:pPr algn="ctr">
              <a:spcBef>
                <a:spcPct val="20000"/>
              </a:spcBef>
              <a:buClr>
                <a:srgbClr val="FFCC00"/>
              </a:buClr>
              <a:defRPr/>
            </a:pPr>
            <a:r>
              <a:rPr lang="en-US" b="1" dirty="0">
                <a:solidFill>
                  <a:schemeClr val="bg1"/>
                </a:solidFill>
                <a:latin typeface="Arial" pitchFamily="34" charset="0"/>
                <a:cs typeface="Arial" pitchFamily="34" charset="0"/>
              </a:rPr>
              <a:t>Streaming</a:t>
            </a:r>
          </a:p>
        </p:txBody>
      </p:sp>
      <p:sp>
        <p:nvSpPr>
          <p:cNvPr id="56" name="Rectangle 57"/>
          <p:cNvSpPr>
            <a:spLocks noGrp="1" noChangeArrowheads="1"/>
          </p:cNvSpPr>
          <p:nvPr>
            <p:ph type="title"/>
          </p:nvPr>
        </p:nvSpPr>
        <p:spPr>
          <a:xfrm>
            <a:off x="368299" y="220663"/>
            <a:ext cx="8560547" cy="609398"/>
          </a:xfrm>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pPr>
              <a:defRPr/>
            </a:pPr>
            <a:r>
              <a:rPr sz="3600" smtClean="0"/>
              <a:t>Myth 1: TS and SoftGrid Do the Same Thing</a:t>
            </a:r>
          </a:p>
        </p:txBody>
      </p:sp>
      <p:sp>
        <p:nvSpPr>
          <p:cNvPr id="61" name="Rounded Rectangle 60"/>
          <p:cNvSpPr/>
          <p:nvPr/>
        </p:nvSpPr>
        <p:spPr bwMode="blackWhite">
          <a:xfrm>
            <a:off x="512618" y="2050475"/>
            <a:ext cx="5070764" cy="1274618"/>
          </a:xfrm>
          <a:prstGeom prst="roundRect">
            <a:avLst>
              <a:gd name="adj" fmla="val 12756"/>
            </a:avLst>
          </a:prstGeom>
          <a:gradFill flip="none" rotWithShape="1">
            <a:gsLst>
              <a:gs pos="0">
                <a:srgbClr val="27728D">
                  <a:alpha val="57000"/>
                </a:srgbClr>
              </a:gs>
              <a:gs pos="100000">
                <a:schemeClr val="accent1">
                  <a:alpha val="0"/>
                </a:schemeClr>
              </a:gs>
            </a:gsLst>
            <a:lin ang="0" scaled="1"/>
            <a:tileRect/>
          </a:gradFill>
          <a:ln>
            <a:noFill/>
            <a:headEnd type="none" w="med" len="med"/>
            <a:tailEnd type="none" w="med" len="med"/>
          </a:ln>
          <a:effectLst/>
          <a:scene3d>
            <a:camera prst="orthographicFront">
              <a:rot lat="0" lon="0" rev="0"/>
            </a:camera>
            <a:lightRig rig="contrasting" dir="t">
              <a:rot lat="0" lon="0" rev="78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lvl="1">
              <a:defRPr/>
            </a:pPr>
            <a:r>
              <a:rPr lang="en-US" sz="2000" dirty="0" smtClean="0"/>
              <a:t>SoftGrid is used for application virtualization and delivery </a:t>
            </a:r>
            <a:br>
              <a:rPr lang="en-US" sz="2000" dirty="0" smtClean="0"/>
            </a:br>
            <a:r>
              <a:rPr lang="en-US" sz="2000" dirty="0" smtClean="0"/>
              <a:t>to execution point</a:t>
            </a:r>
          </a:p>
        </p:txBody>
      </p:sp>
      <p:sp>
        <p:nvSpPr>
          <p:cNvPr id="62" name="Rectangle 61"/>
          <p:cNvSpPr/>
          <p:nvPr/>
        </p:nvSpPr>
        <p:spPr>
          <a:xfrm>
            <a:off x="512618" y="1484807"/>
            <a:ext cx="1364476" cy="523220"/>
          </a:xfrm>
          <a:prstGeom prst="rect">
            <a:avLst/>
          </a:prstGeom>
        </p:spPr>
        <p:txBody>
          <a:bodyPr wrap="none">
            <a:spAutoFit/>
          </a:bodyPr>
          <a:lstStyle/>
          <a:p>
            <a:r>
              <a:rPr lang="en-US" sz="2800" b="1" dirty="0" smtClean="0"/>
              <a:t>Reality</a:t>
            </a:r>
            <a:endParaRPr lang="en-US" sz="2800" b="1" dirty="0"/>
          </a:p>
        </p:txBody>
      </p:sp>
      <p:sp>
        <p:nvSpPr>
          <p:cNvPr id="63" name="Rounded Rectangle 62"/>
          <p:cNvSpPr/>
          <p:nvPr/>
        </p:nvSpPr>
        <p:spPr bwMode="blackWhite">
          <a:xfrm>
            <a:off x="512618" y="3422076"/>
            <a:ext cx="5070764" cy="1274618"/>
          </a:xfrm>
          <a:prstGeom prst="roundRect">
            <a:avLst>
              <a:gd name="adj" fmla="val 12756"/>
            </a:avLst>
          </a:prstGeom>
          <a:gradFill flip="none" rotWithShape="1">
            <a:gsLst>
              <a:gs pos="0">
                <a:srgbClr val="27728D">
                  <a:alpha val="57000"/>
                </a:srgbClr>
              </a:gs>
              <a:gs pos="100000">
                <a:schemeClr val="accent1">
                  <a:alpha val="0"/>
                </a:schemeClr>
              </a:gs>
            </a:gsLst>
            <a:lin ang="0" scaled="1"/>
            <a:tileRect/>
          </a:gradFill>
          <a:ln>
            <a:noFill/>
            <a:headEnd type="none" w="med" len="med"/>
            <a:tailEnd type="none" w="med" len="med"/>
          </a:ln>
          <a:effectLst/>
          <a:scene3d>
            <a:camera prst="orthographicFront">
              <a:rot lat="0" lon="0" rev="0"/>
            </a:camera>
            <a:lightRig rig="contrasting" dir="t">
              <a:rot lat="0" lon="0" rev="78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lvl="1">
              <a:defRPr/>
            </a:pPr>
            <a:r>
              <a:rPr lang="en-US" sz="2000" dirty="0" smtClean="0"/>
              <a:t>Terminal Services is used for </a:t>
            </a:r>
            <a:br>
              <a:rPr lang="en-US" sz="2000" dirty="0" smtClean="0"/>
            </a:br>
            <a:r>
              <a:rPr lang="en-US" sz="2000" dirty="0" smtClean="0"/>
              <a:t>presentation virtualization to get application UI to local device</a:t>
            </a:r>
          </a:p>
        </p:txBody>
      </p:sp>
      <p:sp>
        <p:nvSpPr>
          <p:cNvPr id="64" name="Rounded Rectangle 63"/>
          <p:cNvSpPr/>
          <p:nvPr/>
        </p:nvSpPr>
        <p:spPr bwMode="ltGray">
          <a:xfrm>
            <a:off x="5624945" y="1035015"/>
            <a:ext cx="3089563" cy="1108365"/>
          </a:xfrm>
          <a:prstGeom prst="round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7" name="Rectangle 6"/>
          <p:cNvSpPr/>
          <p:nvPr/>
        </p:nvSpPr>
        <p:spPr>
          <a:xfrm>
            <a:off x="6068290" y="1050016"/>
            <a:ext cx="2202873" cy="369328"/>
          </a:xfrm>
          <a:prstGeom prst="rect">
            <a:avLst/>
          </a:prstGeom>
        </p:spPr>
        <p:txBody>
          <a:bodyPr wrap="square" lIns="91436" tIns="45718" rIns="91436" bIns="45718">
            <a:spAutoFit/>
          </a:bodyPr>
          <a:lstStyle/>
          <a:p>
            <a:pPr algn="ctr">
              <a:spcBef>
                <a:spcPct val="20000"/>
              </a:spcBef>
              <a:buClr>
                <a:srgbClr val="FFCC00"/>
              </a:buClr>
              <a:defRPr/>
            </a:pPr>
            <a:r>
              <a:rPr lang="en-US" b="1" dirty="0">
                <a:solidFill>
                  <a:schemeClr val="bg1"/>
                </a:solidFill>
                <a:latin typeface="Arial" pitchFamily="34" charset="0"/>
                <a:cs typeface="Arial" pitchFamily="34" charset="0"/>
              </a:rPr>
              <a:t>SoftGrid Server</a:t>
            </a:r>
          </a:p>
        </p:txBody>
      </p:sp>
      <p:grpSp>
        <p:nvGrpSpPr>
          <p:cNvPr id="2" name="Group 75"/>
          <p:cNvGrpSpPr/>
          <p:nvPr/>
        </p:nvGrpSpPr>
        <p:grpSpPr>
          <a:xfrm>
            <a:off x="5708073" y="1367525"/>
            <a:ext cx="603050" cy="734198"/>
            <a:chOff x="5708073" y="1233055"/>
            <a:chExt cx="603050" cy="734198"/>
          </a:xfrm>
        </p:grpSpPr>
        <p:pic>
          <p:nvPicPr>
            <p:cNvPr id="5122" name="Picture 2" descr="D:\Pennie's documents\MS Image\Shapes and Graphics\Windows_Vista_Icons_ for_Marketing_use\Software.png"/>
            <p:cNvPicPr>
              <a:picLocks noChangeAspect="1" noChangeArrowheads="1"/>
            </p:cNvPicPr>
            <p:nvPr/>
          </p:nvPicPr>
          <p:blipFill>
            <a:blip r:embed="rId3" cstate="print"/>
            <a:srcRect/>
            <a:stretch>
              <a:fillRect/>
            </a:stretch>
          </p:blipFill>
          <p:spPr bwMode="auto">
            <a:xfrm>
              <a:off x="5763495" y="1233055"/>
              <a:ext cx="505689" cy="505689"/>
            </a:xfrm>
            <a:prstGeom prst="rect">
              <a:avLst/>
            </a:prstGeom>
            <a:noFill/>
          </p:spPr>
        </p:pic>
        <p:sp>
          <p:nvSpPr>
            <p:cNvPr id="68" name="TextBox 67"/>
            <p:cNvSpPr txBox="1"/>
            <p:nvPr/>
          </p:nvSpPr>
          <p:spPr>
            <a:xfrm>
              <a:off x="5708073" y="1690254"/>
              <a:ext cx="603050" cy="276999"/>
            </a:xfrm>
            <a:prstGeom prst="rect">
              <a:avLst/>
            </a:prstGeom>
            <a:noFill/>
          </p:spPr>
          <p:txBody>
            <a:bodyPr wrap="none" rtlCol="0">
              <a:spAutoFit/>
            </a:bodyPr>
            <a:lstStyle/>
            <a:p>
              <a:r>
                <a:rPr lang="en-US" sz="1200" dirty="0" smtClean="0">
                  <a:effectLst>
                    <a:outerShdw blurRad="38100" dist="38100" dir="2700000" algn="tl">
                      <a:srgbClr val="000000">
                        <a:alpha val="43137"/>
                      </a:srgbClr>
                    </a:outerShdw>
                  </a:effectLst>
                </a:rPr>
                <a:t>App X</a:t>
              </a:r>
              <a:endParaRPr lang="en-US" sz="1200" dirty="0">
                <a:effectLst>
                  <a:outerShdw blurRad="38100" dist="38100" dir="2700000" algn="tl">
                    <a:srgbClr val="000000">
                      <a:alpha val="43137"/>
                    </a:srgbClr>
                  </a:outerShdw>
                </a:effectLst>
              </a:endParaRPr>
            </a:p>
          </p:txBody>
        </p:sp>
      </p:grpSp>
      <p:grpSp>
        <p:nvGrpSpPr>
          <p:cNvPr id="3" name="Group 76"/>
          <p:cNvGrpSpPr/>
          <p:nvPr/>
        </p:nvGrpSpPr>
        <p:grpSpPr>
          <a:xfrm>
            <a:off x="6484847" y="1367525"/>
            <a:ext cx="600293" cy="734198"/>
            <a:chOff x="6484847" y="1233055"/>
            <a:chExt cx="600293" cy="734198"/>
          </a:xfrm>
        </p:grpSpPr>
        <p:pic>
          <p:nvPicPr>
            <p:cNvPr id="65" name="Picture 2" descr="D:\Pennie's documents\MS Image\Shapes and Graphics\Windows_Vista_Icons_ for_Marketing_use\Software.png"/>
            <p:cNvPicPr>
              <a:picLocks noChangeAspect="1" noChangeArrowheads="1"/>
            </p:cNvPicPr>
            <p:nvPr/>
          </p:nvPicPr>
          <p:blipFill>
            <a:blip r:embed="rId3" cstate="print"/>
            <a:srcRect/>
            <a:stretch>
              <a:fillRect/>
            </a:stretch>
          </p:blipFill>
          <p:spPr bwMode="auto">
            <a:xfrm>
              <a:off x="6553204" y="1233055"/>
              <a:ext cx="505689" cy="505689"/>
            </a:xfrm>
            <a:prstGeom prst="rect">
              <a:avLst/>
            </a:prstGeom>
            <a:noFill/>
          </p:spPr>
        </p:pic>
        <p:sp>
          <p:nvSpPr>
            <p:cNvPr id="69" name="TextBox 68"/>
            <p:cNvSpPr txBox="1"/>
            <p:nvPr/>
          </p:nvSpPr>
          <p:spPr>
            <a:xfrm>
              <a:off x="6484847" y="1690254"/>
              <a:ext cx="600293" cy="276999"/>
            </a:xfrm>
            <a:prstGeom prst="rect">
              <a:avLst/>
            </a:prstGeom>
            <a:noFill/>
          </p:spPr>
          <p:txBody>
            <a:bodyPr wrap="none" rtlCol="0">
              <a:spAutoFit/>
            </a:bodyPr>
            <a:lstStyle/>
            <a:p>
              <a:r>
                <a:rPr lang="en-US" sz="1200" dirty="0" smtClean="0">
                  <a:effectLst>
                    <a:outerShdw blurRad="38100" dist="38100" dir="2700000" algn="tl">
                      <a:srgbClr val="000000">
                        <a:alpha val="43137"/>
                      </a:srgbClr>
                    </a:outerShdw>
                  </a:effectLst>
                </a:rPr>
                <a:t>App Y</a:t>
              </a:r>
              <a:endParaRPr lang="en-US" sz="1200" dirty="0">
                <a:effectLst>
                  <a:outerShdw blurRad="38100" dist="38100" dir="2700000" algn="tl">
                    <a:srgbClr val="000000">
                      <a:alpha val="43137"/>
                    </a:srgbClr>
                  </a:outerShdw>
                </a:effectLst>
              </a:endParaRPr>
            </a:p>
          </p:txBody>
        </p:sp>
      </p:grpSp>
      <p:grpSp>
        <p:nvGrpSpPr>
          <p:cNvPr id="4" name="Group 78"/>
          <p:cNvGrpSpPr/>
          <p:nvPr/>
        </p:nvGrpSpPr>
        <p:grpSpPr>
          <a:xfrm>
            <a:off x="7258864" y="1367525"/>
            <a:ext cx="603050" cy="734198"/>
            <a:chOff x="7258864" y="1233055"/>
            <a:chExt cx="603050" cy="734198"/>
          </a:xfrm>
        </p:grpSpPr>
        <p:pic>
          <p:nvPicPr>
            <p:cNvPr id="66" name="Picture 2" descr="D:\Pennie's documents\MS Image\Shapes and Graphics\Windows_Vista_Icons_ for_Marketing_use\Software.png"/>
            <p:cNvPicPr>
              <a:picLocks noChangeAspect="1" noChangeArrowheads="1"/>
            </p:cNvPicPr>
            <p:nvPr/>
          </p:nvPicPr>
          <p:blipFill>
            <a:blip r:embed="rId3" cstate="print"/>
            <a:srcRect/>
            <a:stretch>
              <a:fillRect/>
            </a:stretch>
          </p:blipFill>
          <p:spPr bwMode="auto">
            <a:xfrm>
              <a:off x="7342913" y="1233055"/>
              <a:ext cx="505689" cy="505689"/>
            </a:xfrm>
            <a:prstGeom prst="rect">
              <a:avLst/>
            </a:prstGeom>
            <a:noFill/>
          </p:spPr>
        </p:pic>
        <p:sp>
          <p:nvSpPr>
            <p:cNvPr id="70" name="TextBox 69"/>
            <p:cNvSpPr txBox="1"/>
            <p:nvPr/>
          </p:nvSpPr>
          <p:spPr>
            <a:xfrm>
              <a:off x="7258864" y="1690254"/>
              <a:ext cx="603050" cy="276999"/>
            </a:xfrm>
            <a:prstGeom prst="rect">
              <a:avLst/>
            </a:prstGeom>
            <a:noFill/>
          </p:spPr>
          <p:txBody>
            <a:bodyPr wrap="none" rtlCol="0">
              <a:spAutoFit/>
            </a:bodyPr>
            <a:lstStyle/>
            <a:p>
              <a:r>
                <a:rPr lang="en-US" sz="1200" dirty="0" smtClean="0">
                  <a:effectLst>
                    <a:outerShdw blurRad="38100" dist="38100" dir="2700000" algn="tl">
                      <a:srgbClr val="000000">
                        <a:alpha val="43137"/>
                      </a:srgbClr>
                    </a:outerShdw>
                  </a:effectLst>
                </a:rPr>
                <a:t>App X</a:t>
              </a:r>
              <a:endParaRPr lang="en-US" sz="1200" dirty="0">
                <a:effectLst>
                  <a:outerShdw blurRad="38100" dist="38100" dir="2700000" algn="tl">
                    <a:srgbClr val="000000">
                      <a:alpha val="43137"/>
                    </a:srgbClr>
                  </a:outerShdw>
                </a:effectLst>
              </a:endParaRPr>
            </a:p>
          </p:txBody>
        </p:sp>
      </p:grpSp>
      <p:grpSp>
        <p:nvGrpSpPr>
          <p:cNvPr id="5" name="Group 77"/>
          <p:cNvGrpSpPr/>
          <p:nvPr/>
        </p:nvGrpSpPr>
        <p:grpSpPr>
          <a:xfrm>
            <a:off x="8035637" y="1367525"/>
            <a:ext cx="602673" cy="734198"/>
            <a:chOff x="8035637" y="1233055"/>
            <a:chExt cx="602673" cy="734198"/>
          </a:xfrm>
        </p:grpSpPr>
        <p:pic>
          <p:nvPicPr>
            <p:cNvPr id="67" name="Picture 2" descr="D:\Pennie's documents\MS Image\Shapes and Graphics\Windows_Vista_Icons_ for_Marketing_use\Software.png"/>
            <p:cNvPicPr>
              <a:picLocks noChangeAspect="1" noChangeArrowheads="1"/>
            </p:cNvPicPr>
            <p:nvPr/>
          </p:nvPicPr>
          <p:blipFill>
            <a:blip r:embed="rId3" cstate="print"/>
            <a:srcRect/>
            <a:stretch>
              <a:fillRect/>
            </a:stretch>
          </p:blipFill>
          <p:spPr bwMode="auto">
            <a:xfrm>
              <a:off x="8132621" y="1233055"/>
              <a:ext cx="505689" cy="505689"/>
            </a:xfrm>
            <a:prstGeom prst="rect">
              <a:avLst/>
            </a:prstGeom>
            <a:noFill/>
          </p:spPr>
        </p:pic>
        <p:sp>
          <p:nvSpPr>
            <p:cNvPr id="71" name="TextBox 70"/>
            <p:cNvSpPr txBox="1"/>
            <p:nvPr/>
          </p:nvSpPr>
          <p:spPr>
            <a:xfrm>
              <a:off x="8035637" y="1690254"/>
              <a:ext cx="600293" cy="276999"/>
            </a:xfrm>
            <a:prstGeom prst="rect">
              <a:avLst/>
            </a:prstGeom>
            <a:noFill/>
          </p:spPr>
          <p:txBody>
            <a:bodyPr wrap="none" rtlCol="0">
              <a:spAutoFit/>
            </a:bodyPr>
            <a:lstStyle/>
            <a:p>
              <a:r>
                <a:rPr lang="en-US" sz="1200" dirty="0" smtClean="0">
                  <a:effectLst>
                    <a:outerShdw blurRad="38100" dist="38100" dir="2700000" algn="tl">
                      <a:srgbClr val="000000">
                        <a:alpha val="43137"/>
                      </a:srgbClr>
                    </a:outerShdw>
                  </a:effectLst>
                </a:rPr>
                <a:t>App Y</a:t>
              </a:r>
              <a:endParaRPr lang="en-US" sz="1200" dirty="0">
                <a:effectLst>
                  <a:outerShdw blurRad="38100" dist="38100" dir="2700000" algn="tl">
                    <a:srgbClr val="000000">
                      <a:alpha val="43137"/>
                    </a:srgbClr>
                  </a:outerShdw>
                </a:effectLst>
              </a:endParaRPr>
            </a:p>
          </p:txBody>
        </p:sp>
      </p:grpSp>
      <p:sp>
        <p:nvSpPr>
          <p:cNvPr id="73" name="Down Arrow 72"/>
          <p:cNvSpPr/>
          <p:nvPr/>
        </p:nvSpPr>
        <p:spPr bwMode="blackGray">
          <a:xfrm>
            <a:off x="5902034" y="2171088"/>
            <a:ext cx="568037" cy="1205346"/>
          </a:xfrm>
          <a:prstGeom prst="downArrow">
            <a:avLst>
              <a:gd name="adj1" fmla="val 50000"/>
              <a:gd name="adj2" fmla="val 64634"/>
            </a:avLst>
          </a:prstGeom>
          <a:gradFill flip="none" rotWithShape="1">
            <a:gsLst>
              <a:gs pos="0">
                <a:srgbClr val="27728D"/>
              </a:gs>
              <a:gs pos="100000">
                <a:srgbClr val="27728D">
                  <a:alpha val="33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74" name="Down Arrow 73"/>
          <p:cNvSpPr/>
          <p:nvPr/>
        </p:nvSpPr>
        <p:spPr bwMode="blackGray">
          <a:xfrm>
            <a:off x="7883235" y="2171088"/>
            <a:ext cx="568037" cy="1205346"/>
          </a:xfrm>
          <a:prstGeom prst="downArrow">
            <a:avLst>
              <a:gd name="adj1" fmla="val 50000"/>
              <a:gd name="adj2" fmla="val 64634"/>
            </a:avLst>
          </a:prstGeom>
          <a:gradFill flip="none" rotWithShape="1">
            <a:gsLst>
              <a:gs pos="0">
                <a:srgbClr val="27728D"/>
              </a:gs>
              <a:gs pos="100000">
                <a:srgbClr val="27728D">
                  <a:alpha val="33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75" name="Rounded Rectangle 74"/>
          <p:cNvSpPr/>
          <p:nvPr/>
        </p:nvSpPr>
        <p:spPr bwMode="ltGray">
          <a:xfrm>
            <a:off x="5469102" y="3397899"/>
            <a:ext cx="1360266" cy="1086905"/>
          </a:xfrm>
          <a:prstGeom prst="roundRect">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pic>
        <p:nvPicPr>
          <p:cNvPr id="5123" name="Picture 3" descr="D:\Pennie's documents\MS Image\Shapes and Graphics\Windows_Vista_Icons_ for_Marketing_use\Server.png"/>
          <p:cNvPicPr>
            <a:picLocks noChangeAspect="1" noChangeArrowheads="1"/>
          </p:cNvPicPr>
          <p:nvPr/>
        </p:nvPicPr>
        <p:blipFill>
          <a:blip r:embed="rId4" cstate="print"/>
          <a:srcRect/>
          <a:stretch>
            <a:fillRect/>
          </a:stretch>
        </p:blipFill>
        <p:spPr bwMode="auto">
          <a:xfrm>
            <a:off x="5938000" y="3653531"/>
            <a:ext cx="472476" cy="646545"/>
          </a:xfrm>
          <a:prstGeom prst="rect">
            <a:avLst/>
          </a:prstGeom>
          <a:noFill/>
        </p:spPr>
      </p:pic>
      <p:grpSp>
        <p:nvGrpSpPr>
          <p:cNvPr id="6" name="Group 79"/>
          <p:cNvGrpSpPr/>
          <p:nvPr/>
        </p:nvGrpSpPr>
        <p:grpSpPr>
          <a:xfrm>
            <a:off x="5522014" y="3805930"/>
            <a:ext cx="512013" cy="623362"/>
            <a:chOff x="5708073" y="1233055"/>
            <a:chExt cx="603050" cy="734198"/>
          </a:xfrm>
        </p:grpSpPr>
        <p:pic>
          <p:nvPicPr>
            <p:cNvPr id="81" name="Picture 2" descr="D:\Pennie's documents\MS Image\Shapes and Graphics\Windows_Vista_Icons_ for_Marketing_use\Software.png"/>
            <p:cNvPicPr>
              <a:picLocks noChangeAspect="1" noChangeArrowheads="1"/>
            </p:cNvPicPr>
            <p:nvPr/>
          </p:nvPicPr>
          <p:blipFill>
            <a:blip r:embed="rId5" cstate="print"/>
            <a:srcRect/>
            <a:stretch>
              <a:fillRect/>
            </a:stretch>
          </p:blipFill>
          <p:spPr bwMode="auto">
            <a:xfrm>
              <a:off x="5763495" y="1233055"/>
              <a:ext cx="505689" cy="505689"/>
            </a:xfrm>
            <a:prstGeom prst="rect">
              <a:avLst/>
            </a:prstGeom>
            <a:noFill/>
          </p:spPr>
        </p:pic>
        <p:sp>
          <p:nvSpPr>
            <p:cNvPr id="82" name="TextBox 81"/>
            <p:cNvSpPr txBox="1"/>
            <p:nvPr/>
          </p:nvSpPr>
          <p:spPr>
            <a:xfrm>
              <a:off x="5708073" y="1690254"/>
              <a:ext cx="603050" cy="276999"/>
            </a:xfrm>
            <a:prstGeom prst="rect">
              <a:avLst/>
            </a:prstGeom>
            <a:noFill/>
          </p:spPr>
          <p:txBody>
            <a:bodyPr wrap="none" rtlCol="0">
              <a:spAutoFit/>
            </a:bodyPr>
            <a:lstStyle/>
            <a:p>
              <a:r>
                <a:rPr lang="en-US" sz="1200" dirty="0" smtClean="0">
                  <a:effectLst>
                    <a:outerShdw blurRad="38100" dist="38100" dir="2700000" algn="tl">
                      <a:srgbClr val="000000">
                        <a:alpha val="43137"/>
                      </a:srgbClr>
                    </a:outerShdw>
                  </a:effectLst>
                </a:rPr>
                <a:t>App X</a:t>
              </a:r>
              <a:endParaRPr lang="en-US" sz="1200" dirty="0">
                <a:effectLst>
                  <a:outerShdw blurRad="38100" dist="38100" dir="2700000" algn="tl">
                    <a:srgbClr val="000000">
                      <a:alpha val="43137"/>
                    </a:srgbClr>
                  </a:outerShdw>
                </a:effectLst>
              </a:endParaRPr>
            </a:p>
          </p:txBody>
        </p:sp>
      </p:grpSp>
      <p:grpSp>
        <p:nvGrpSpPr>
          <p:cNvPr id="8" name="Group 82"/>
          <p:cNvGrpSpPr/>
          <p:nvPr/>
        </p:nvGrpSpPr>
        <p:grpSpPr>
          <a:xfrm>
            <a:off x="6229099" y="3805930"/>
            <a:ext cx="509672" cy="623363"/>
            <a:chOff x="6484847" y="1233055"/>
            <a:chExt cx="600293" cy="734198"/>
          </a:xfrm>
        </p:grpSpPr>
        <p:pic>
          <p:nvPicPr>
            <p:cNvPr id="84" name="Picture 2" descr="D:\Pennie's documents\MS Image\Shapes and Graphics\Windows_Vista_Icons_ for_Marketing_use\Software.png"/>
            <p:cNvPicPr>
              <a:picLocks noChangeAspect="1" noChangeArrowheads="1"/>
            </p:cNvPicPr>
            <p:nvPr/>
          </p:nvPicPr>
          <p:blipFill>
            <a:blip r:embed="rId5" cstate="print"/>
            <a:srcRect/>
            <a:stretch>
              <a:fillRect/>
            </a:stretch>
          </p:blipFill>
          <p:spPr bwMode="auto">
            <a:xfrm>
              <a:off x="6553204" y="1233055"/>
              <a:ext cx="505689" cy="505689"/>
            </a:xfrm>
            <a:prstGeom prst="rect">
              <a:avLst/>
            </a:prstGeom>
            <a:noFill/>
          </p:spPr>
        </p:pic>
        <p:sp>
          <p:nvSpPr>
            <p:cNvPr id="85" name="TextBox 84"/>
            <p:cNvSpPr txBox="1"/>
            <p:nvPr/>
          </p:nvSpPr>
          <p:spPr>
            <a:xfrm>
              <a:off x="6484847" y="1690254"/>
              <a:ext cx="600293" cy="276999"/>
            </a:xfrm>
            <a:prstGeom prst="rect">
              <a:avLst/>
            </a:prstGeom>
            <a:noFill/>
          </p:spPr>
          <p:txBody>
            <a:bodyPr wrap="none" rtlCol="0">
              <a:spAutoFit/>
            </a:bodyPr>
            <a:lstStyle/>
            <a:p>
              <a:r>
                <a:rPr lang="en-US" sz="1200" dirty="0" smtClean="0">
                  <a:effectLst>
                    <a:outerShdw blurRad="38100" dist="38100" dir="2700000" algn="tl">
                      <a:srgbClr val="000000">
                        <a:alpha val="43137"/>
                      </a:srgbClr>
                    </a:outerShdw>
                  </a:effectLst>
                </a:rPr>
                <a:t>App Y</a:t>
              </a:r>
              <a:endParaRPr lang="en-US" sz="1200" dirty="0">
                <a:effectLst>
                  <a:outerShdw blurRad="38100" dist="38100" dir="2700000" algn="tl">
                    <a:srgbClr val="000000">
                      <a:alpha val="43137"/>
                    </a:srgbClr>
                  </a:outerShdw>
                </a:effectLst>
              </a:endParaRPr>
            </a:p>
          </p:txBody>
        </p:sp>
      </p:grpSp>
      <p:sp>
        <p:nvSpPr>
          <p:cNvPr id="21" name="Rectangle 20"/>
          <p:cNvSpPr/>
          <p:nvPr/>
        </p:nvSpPr>
        <p:spPr>
          <a:xfrm>
            <a:off x="5451760" y="3381783"/>
            <a:ext cx="1371600" cy="276995"/>
          </a:xfrm>
          <a:prstGeom prst="rect">
            <a:avLst/>
          </a:prstGeom>
        </p:spPr>
        <p:txBody>
          <a:bodyPr lIns="91436" tIns="45718" rIns="91436" bIns="45718">
            <a:spAutoFit/>
          </a:bodyPr>
          <a:lstStyle/>
          <a:p>
            <a:pPr algn="ctr">
              <a:spcBef>
                <a:spcPct val="20000"/>
              </a:spcBef>
              <a:buClr>
                <a:srgbClr val="FFCC00"/>
              </a:buClr>
              <a:defRPr/>
            </a:pPr>
            <a:r>
              <a:rPr lang="en-US" sz="1200" b="1" dirty="0">
                <a:cs typeface="+mn-cs"/>
              </a:rPr>
              <a:t>Terminal Server</a:t>
            </a:r>
          </a:p>
        </p:txBody>
      </p:sp>
      <p:pic>
        <p:nvPicPr>
          <p:cNvPr id="5124" name="Picture 4" descr="D:\Pennie's documents\MS Image\Shapes and Graphics\Windows_Vista_Icons_ for_Marketing_use\Laptop.png"/>
          <p:cNvPicPr>
            <a:picLocks noChangeAspect="1" noChangeArrowheads="1"/>
          </p:cNvPicPr>
          <p:nvPr/>
        </p:nvPicPr>
        <p:blipFill>
          <a:blip r:embed="rId6" cstate="print"/>
          <a:srcRect/>
          <a:stretch>
            <a:fillRect/>
          </a:stretch>
        </p:blipFill>
        <p:spPr bwMode="auto">
          <a:xfrm>
            <a:off x="7789718" y="3584253"/>
            <a:ext cx="689264" cy="689264"/>
          </a:xfrm>
          <a:prstGeom prst="rect">
            <a:avLst/>
          </a:prstGeom>
          <a:noFill/>
        </p:spPr>
      </p:pic>
      <p:sp>
        <p:nvSpPr>
          <p:cNvPr id="87" name="Rectangle 86"/>
          <p:cNvSpPr/>
          <p:nvPr/>
        </p:nvSpPr>
        <p:spPr>
          <a:xfrm>
            <a:off x="7467600" y="3381783"/>
            <a:ext cx="1371600" cy="276995"/>
          </a:xfrm>
          <a:prstGeom prst="rect">
            <a:avLst/>
          </a:prstGeom>
        </p:spPr>
        <p:txBody>
          <a:bodyPr lIns="91436" tIns="45718" rIns="91436" bIns="45718">
            <a:spAutoFit/>
          </a:bodyPr>
          <a:lstStyle/>
          <a:p>
            <a:pPr algn="ctr">
              <a:spcBef>
                <a:spcPct val="20000"/>
              </a:spcBef>
              <a:buClr>
                <a:srgbClr val="FFCC00"/>
              </a:buClr>
              <a:defRPr/>
            </a:pPr>
            <a:r>
              <a:rPr lang="en-US" sz="1200" b="1" dirty="0" smtClean="0">
                <a:cs typeface="+mn-cs"/>
              </a:rPr>
              <a:t>Desktop</a:t>
            </a:r>
            <a:endParaRPr lang="en-US" sz="1200" b="1" dirty="0">
              <a:cs typeface="+mn-cs"/>
            </a:endParaRPr>
          </a:p>
        </p:txBody>
      </p:sp>
      <p:grpSp>
        <p:nvGrpSpPr>
          <p:cNvPr id="9" name="Group 87"/>
          <p:cNvGrpSpPr/>
          <p:nvPr/>
        </p:nvGrpSpPr>
        <p:grpSpPr>
          <a:xfrm>
            <a:off x="7517069" y="3805930"/>
            <a:ext cx="512013" cy="623362"/>
            <a:chOff x="5708073" y="1233055"/>
            <a:chExt cx="603050" cy="734198"/>
          </a:xfrm>
        </p:grpSpPr>
        <p:pic>
          <p:nvPicPr>
            <p:cNvPr id="89" name="Picture 2" descr="D:\Pennie's documents\MS Image\Shapes and Graphics\Windows_Vista_Icons_ for_Marketing_use\Software.png"/>
            <p:cNvPicPr>
              <a:picLocks noChangeAspect="1" noChangeArrowheads="1"/>
            </p:cNvPicPr>
            <p:nvPr/>
          </p:nvPicPr>
          <p:blipFill>
            <a:blip r:embed="rId5" cstate="print"/>
            <a:srcRect/>
            <a:stretch>
              <a:fillRect/>
            </a:stretch>
          </p:blipFill>
          <p:spPr bwMode="auto">
            <a:xfrm>
              <a:off x="5763495" y="1233055"/>
              <a:ext cx="505689" cy="505689"/>
            </a:xfrm>
            <a:prstGeom prst="rect">
              <a:avLst/>
            </a:prstGeom>
            <a:noFill/>
          </p:spPr>
        </p:pic>
        <p:sp>
          <p:nvSpPr>
            <p:cNvPr id="90" name="TextBox 89"/>
            <p:cNvSpPr txBox="1"/>
            <p:nvPr/>
          </p:nvSpPr>
          <p:spPr>
            <a:xfrm>
              <a:off x="5708073" y="1690254"/>
              <a:ext cx="603050" cy="276999"/>
            </a:xfrm>
            <a:prstGeom prst="rect">
              <a:avLst/>
            </a:prstGeom>
            <a:noFill/>
          </p:spPr>
          <p:txBody>
            <a:bodyPr wrap="none" rtlCol="0">
              <a:spAutoFit/>
            </a:bodyPr>
            <a:lstStyle/>
            <a:p>
              <a:r>
                <a:rPr lang="en-US" sz="1200" dirty="0" smtClean="0">
                  <a:effectLst>
                    <a:outerShdw blurRad="38100" dist="38100" dir="2700000" algn="tl">
                      <a:srgbClr val="000000">
                        <a:alpha val="43137"/>
                      </a:srgbClr>
                    </a:outerShdw>
                  </a:effectLst>
                </a:rPr>
                <a:t>App X</a:t>
              </a:r>
              <a:endParaRPr lang="en-US" sz="1200" dirty="0">
                <a:effectLst>
                  <a:outerShdw blurRad="38100" dist="38100" dir="2700000" algn="tl">
                    <a:srgbClr val="000000">
                      <a:alpha val="43137"/>
                    </a:srgbClr>
                  </a:outerShdw>
                </a:effectLst>
              </a:endParaRPr>
            </a:p>
          </p:txBody>
        </p:sp>
      </p:grpSp>
      <p:grpSp>
        <p:nvGrpSpPr>
          <p:cNvPr id="10" name="Group 90"/>
          <p:cNvGrpSpPr/>
          <p:nvPr/>
        </p:nvGrpSpPr>
        <p:grpSpPr>
          <a:xfrm>
            <a:off x="8321135" y="3805930"/>
            <a:ext cx="509672" cy="623363"/>
            <a:chOff x="6484847" y="1233055"/>
            <a:chExt cx="600293" cy="734198"/>
          </a:xfrm>
        </p:grpSpPr>
        <p:pic>
          <p:nvPicPr>
            <p:cNvPr id="92" name="Picture 2" descr="D:\Pennie's documents\MS Image\Shapes and Graphics\Windows_Vista_Icons_ for_Marketing_use\Software.png"/>
            <p:cNvPicPr>
              <a:picLocks noChangeAspect="1" noChangeArrowheads="1"/>
            </p:cNvPicPr>
            <p:nvPr/>
          </p:nvPicPr>
          <p:blipFill>
            <a:blip r:embed="rId5" cstate="print"/>
            <a:srcRect/>
            <a:stretch>
              <a:fillRect/>
            </a:stretch>
          </p:blipFill>
          <p:spPr bwMode="auto">
            <a:xfrm>
              <a:off x="6553204" y="1233055"/>
              <a:ext cx="505689" cy="505689"/>
            </a:xfrm>
            <a:prstGeom prst="rect">
              <a:avLst/>
            </a:prstGeom>
            <a:noFill/>
          </p:spPr>
        </p:pic>
        <p:sp>
          <p:nvSpPr>
            <p:cNvPr id="93" name="TextBox 92"/>
            <p:cNvSpPr txBox="1"/>
            <p:nvPr/>
          </p:nvSpPr>
          <p:spPr>
            <a:xfrm>
              <a:off x="6484847" y="1690254"/>
              <a:ext cx="600293" cy="276999"/>
            </a:xfrm>
            <a:prstGeom prst="rect">
              <a:avLst/>
            </a:prstGeom>
            <a:noFill/>
          </p:spPr>
          <p:txBody>
            <a:bodyPr wrap="none" rtlCol="0">
              <a:spAutoFit/>
            </a:bodyPr>
            <a:lstStyle/>
            <a:p>
              <a:r>
                <a:rPr lang="en-US" sz="1200" dirty="0" smtClean="0">
                  <a:effectLst>
                    <a:outerShdw blurRad="38100" dist="38100" dir="2700000" algn="tl">
                      <a:srgbClr val="000000">
                        <a:alpha val="43137"/>
                      </a:srgbClr>
                    </a:outerShdw>
                  </a:effectLst>
                </a:rPr>
                <a:t>App Y</a:t>
              </a:r>
              <a:endParaRPr lang="en-US" sz="1200" dirty="0">
                <a:effectLst>
                  <a:outerShdw blurRad="38100" dist="38100" dir="2700000" algn="tl">
                    <a:srgbClr val="000000">
                      <a:alpha val="43137"/>
                    </a:srgbClr>
                  </a:outerShdw>
                </a:effectLst>
              </a:endParaRPr>
            </a:p>
          </p:txBody>
        </p:sp>
      </p:grpSp>
      <p:sp>
        <p:nvSpPr>
          <p:cNvPr id="95" name="Rounded Rectangle 94"/>
          <p:cNvSpPr/>
          <p:nvPr/>
        </p:nvSpPr>
        <p:spPr bwMode="blackGray">
          <a:xfrm>
            <a:off x="5496814" y="5337536"/>
            <a:ext cx="1360266" cy="1267008"/>
          </a:xfrm>
          <a:prstGeom prst="roundRect">
            <a:avLst/>
          </a:prstGeom>
          <a:gradFill>
            <a:gsLst>
              <a:gs pos="0">
                <a:schemeClr val="accent3">
                  <a:lumMod val="20000"/>
                  <a:lumOff val="80000"/>
                  <a:alpha val="70000"/>
                </a:schemeClr>
              </a:gs>
              <a:gs pos="100000">
                <a:schemeClr val="accent3">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endParaRPr>
          </a:p>
        </p:txBody>
      </p:sp>
      <p:pic>
        <p:nvPicPr>
          <p:cNvPr id="96" name="Picture 4" descr="D:\Pennie's documents\MS Image\Shapes and Graphics\Windows_Vista_Icons_ for_Marketing_use\Laptop.png"/>
          <p:cNvPicPr>
            <a:picLocks noChangeAspect="1" noChangeArrowheads="1"/>
          </p:cNvPicPr>
          <p:nvPr/>
        </p:nvPicPr>
        <p:blipFill>
          <a:blip r:embed="rId6" cstate="print"/>
          <a:srcRect/>
          <a:stretch>
            <a:fillRect/>
          </a:stretch>
        </p:blipFill>
        <p:spPr bwMode="auto">
          <a:xfrm>
            <a:off x="5808510" y="5704006"/>
            <a:ext cx="689264" cy="689264"/>
          </a:xfrm>
          <a:prstGeom prst="rect">
            <a:avLst/>
          </a:prstGeom>
          <a:noFill/>
        </p:spPr>
      </p:pic>
      <p:sp>
        <p:nvSpPr>
          <p:cNvPr id="97" name="Rectangle 96"/>
          <p:cNvSpPr/>
          <p:nvPr/>
        </p:nvSpPr>
        <p:spPr>
          <a:xfrm>
            <a:off x="5472539" y="5349131"/>
            <a:ext cx="1371600" cy="424728"/>
          </a:xfrm>
          <a:prstGeom prst="rect">
            <a:avLst/>
          </a:prstGeom>
        </p:spPr>
        <p:txBody>
          <a:bodyPr lIns="91436" tIns="45718" rIns="91436" bIns="45718">
            <a:spAutoFit/>
          </a:bodyPr>
          <a:lstStyle/>
          <a:p>
            <a:pPr algn="ctr">
              <a:lnSpc>
                <a:spcPct val="90000"/>
              </a:lnSpc>
              <a:spcBef>
                <a:spcPct val="20000"/>
              </a:spcBef>
              <a:buClr>
                <a:srgbClr val="FFCC00"/>
              </a:buClr>
              <a:defRPr/>
            </a:pPr>
            <a:r>
              <a:rPr lang="en-US" sz="1200" b="1" dirty="0" smtClean="0"/>
              <a:t>TS client</a:t>
            </a:r>
            <a:br>
              <a:rPr lang="en-US" sz="1200" b="1" dirty="0" smtClean="0"/>
            </a:br>
            <a:r>
              <a:rPr lang="en-US" sz="1200" b="1" dirty="0" smtClean="0">
                <a:cs typeface="+mn-cs"/>
              </a:rPr>
              <a:t>Desktop</a:t>
            </a:r>
            <a:endParaRPr lang="en-US" sz="1200" b="1" dirty="0">
              <a:cs typeface="+mn-cs"/>
            </a:endParaRPr>
          </a:p>
        </p:txBody>
      </p:sp>
      <p:pic>
        <p:nvPicPr>
          <p:cNvPr id="99" name="Picture 2" descr="D:\Pennie's documents\MS Image\Shapes and Graphics\Windows_Vista_Icons_ for_Marketing_use\Software.png"/>
          <p:cNvPicPr>
            <a:picLocks noChangeAspect="1" noChangeArrowheads="1"/>
          </p:cNvPicPr>
          <p:nvPr/>
        </p:nvPicPr>
        <p:blipFill>
          <a:blip r:embed="rId5" cstate="print"/>
          <a:srcRect/>
          <a:stretch>
            <a:fillRect/>
          </a:stretch>
        </p:blipFill>
        <p:spPr bwMode="auto">
          <a:xfrm>
            <a:off x="5541353" y="5925683"/>
            <a:ext cx="429350" cy="429349"/>
          </a:xfrm>
          <a:prstGeom prst="rect">
            <a:avLst/>
          </a:prstGeom>
          <a:noFill/>
        </p:spPr>
      </p:pic>
      <p:sp>
        <p:nvSpPr>
          <p:cNvPr id="100" name="TextBox 99"/>
          <p:cNvSpPr txBox="1"/>
          <p:nvPr/>
        </p:nvSpPr>
        <p:spPr>
          <a:xfrm>
            <a:off x="5480443" y="6244587"/>
            <a:ext cx="512013" cy="235183"/>
          </a:xfrm>
          <a:prstGeom prst="rect">
            <a:avLst/>
          </a:prstGeom>
          <a:noFill/>
        </p:spPr>
        <p:txBody>
          <a:bodyPr wrap="none" rtlCol="0">
            <a:spAutoFit/>
          </a:bodyPr>
          <a:lstStyle/>
          <a:p>
            <a:r>
              <a:rPr lang="en-US" sz="1200" dirty="0" smtClean="0">
                <a:effectLst>
                  <a:outerShdw blurRad="38100" dist="38100" dir="2700000" algn="tl">
                    <a:srgbClr val="000000">
                      <a:alpha val="43137"/>
                    </a:srgbClr>
                  </a:outerShdw>
                </a:effectLst>
              </a:rPr>
              <a:t>App X</a:t>
            </a:r>
            <a:endParaRPr lang="en-US" sz="1200" dirty="0">
              <a:effectLst>
                <a:outerShdw blurRad="38100" dist="38100" dir="2700000" algn="tl">
                  <a:srgbClr val="000000">
                    <a:alpha val="43137"/>
                  </a:srgbClr>
                </a:outerShdw>
              </a:effectLst>
            </a:endParaRPr>
          </a:p>
        </p:txBody>
      </p:sp>
      <p:pic>
        <p:nvPicPr>
          <p:cNvPr id="102" name="Picture 2" descr="D:\Pennie's documents\MS Image\Shapes and Graphics\Windows_Vista_Icons_ for_Marketing_use\Software.png"/>
          <p:cNvPicPr>
            <a:picLocks noChangeAspect="1" noChangeArrowheads="1"/>
          </p:cNvPicPr>
          <p:nvPr/>
        </p:nvPicPr>
        <p:blipFill>
          <a:blip r:embed="rId5" cstate="print"/>
          <a:srcRect/>
          <a:stretch>
            <a:fillRect/>
          </a:stretch>
        </p:blipFill>
        <p:spPr bwMode="auto">
          <a:xfrm>
            <a:off x="6397967" y="5925683"/>
            <a:ext cx="429350" cy="429350"/>
          </a:xfrm>
          <a:prstGeom prst="rect">
            <a:avLst/>
          </a:prstGeom>
          <a:noFill/>
        </p:spPr>
      </p:pic>
      <p:sp>
        <p:nvSpPr>
          <p:cNvPr id="103" name="TextBox 102"/>
          <p:cNvSpPr txBox="1"/>
          <p:nvPr/>
        </p:nvSpPr>
        <p:spPr>
          <a:xfrm>
            <a:off x="6284509" y="6244588"/>
            <a:ext cx="509672" cy="235183"/>
          </a:xfrm>
          <a:prstGeom prst="rect">
            <a:avLst/>
          </a:prstGeom>
          <a:noFill/>
        </p:spPr>
        <p:txBody>
          <a:bodyPr wrap="none" rtlCol="0">
            <a:spAutoFit/>
          </a:bodyPr>
          <a:lstStyle/>
          <a:p>
            <a:r>
              <a:rPr lang="en-US" sz="1200" dirty="0" smtClean="0">
                <a:effectLst>
                  <a:outerShdw blurRad="38100" dist="38100" dir="2700000" algn="tl">
                    <a:srgbClr val="000000">
                      <a:alpha val="43137"/>
                    </a:srgbClr>
                  </a:outerShdw>
                </a:effectLst>
              </a:rPr>
              <a:t>App Y</a:t>
            </a:r>
            <a:endParaRPr lang="en-US" sz="1200"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bwMode="white">
          <a:xfrm>
            <a:off x="363070" y="2127325"/>
            <a:ext cx="8498542" cy="1062319"/>
          </a:xfrm>
          <a:prstGeom prst="roundRect">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29" name="Rounded Rectangle 28"/>
          <p:cNvSpPr/>
          <p:nvPr/>
        </p:nvSpPr>
        <p:spPr bwMode="white">
          <a:xfrm>
            <a:off x="363070" y="3261360"/>
            <a:ext cx="8498542" cy="1062319"/>
          </a:xfrm>
          <a:prstGeom prst="roundRect">
            <a:avLst/>
          </a:prstGeom>
          <a:gradFill>
            <a:gsLst>
              <a:gs pos="0">
                <a:schemeClr val="accent2">
                  <a:lumMod val="20000"/>
                  <a:lumOff val="80000"/>
                  <a:alpha val="70000"/>
                </a:schemeClr>
              </a:gs>
              <a:gs pos="100000">
                <a:schemeClr val="accent2">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endParaRPr>
          </a:p>
        </p:txBody>
      </p:sp>
      <p:sp>
        <p:nvSpPr>
          <p:cNvPr id="30" name="Rounded Rectangle 29"/>
          <p:cNvSpPr/>
          <p:nvPr/>
        </p:nvSpPr>
        <p:spPr bwMode="white">
          <a:xfrm>
            <a:off x="363070" y="4395395"/>
            <a:ext cx="8498542" cy="1062319"/>
          </a:xfrm>
          <a:prstGeom prst="roundRect">
            <a:avLst/>
          </a:prstGeom>
          <a:gradFill>
            <a:gsLst>
              <a:gs pos="0">
                <a:schemeClr val="accent5">
                  <a:lumMod val="20000"/>
                  <a:lumOff val="80000"/>
                  <a:alpha val="70000"/>
                </a:schemeClr>
              </a:gs>
              <a:gs pos="100000">
                <a:schemeClr val="accent5">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endParaRPr>
          </a:p>
        </p:txBody>
      </p:sp>
      <p:sp>
        <p:nvSpPr>
          <p:cNvPr id="31" name="Rounded Rectangle 30"/>
          <p:cNvSpPr/>
          <p:nvPr/>
        </p:nvSpPr>
        <p:spPr bwMode="white">
          <a:xfrm>
            <a:off x="363070" y="5529429"/>
            <a:ext cx="8498542" cy="1062319"/>
          </a:xfrm>
          <a:prstGeom prst="round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endParaRPr>
          </a:p>
        </p:txBody>
      </p:sp>
      <p:grpSp>
        <p:nvGrpSpPr>
          <p:cNvPr id="2" name="Group 26"/>
          <p:cNvGrpSpPr/>
          <p:nvPr/>
        </p:nvGrpSpPr>
        <p:grpSpPr>
          <a:xfrm>
            <a:off x="2272554" y="5591189"/>
            <a:ext cx="6441160" cy="952067"/>
            <a:chOff x="10179762" y="5434877"/>
            <a:chExt cx="6501110" cy="952067"/>
          </a:xfrm>
        </p:grpSpPr>
        <p:sp>
          <p:nvSpPr>
            <p:cNvPr id="25" name="Rounded Rectangle 24"/>
            <p:cNvSpPr/>
            <p:nvPr/>
          </p:nvSpPr>
          <p:spPr bwMode="blackWhite">
            <a:xfrm>
              <a:off x="10179763" y="5434877"/>
              <a:ext cx="6501109" cy="952067"/>
            </a:xfrm>
            <a:prstGeom prst="roundRect">
              <a:avLst>
                <a:gd name="adj" fmla="val 6255"/>
              </a:avLst>
            </a:prstGeom>
            <a:gradFill flip="none" rotWithShape="1">
              <a:gsLst>
                <a:gs pos="0">
                  <a:schemeClr val="bg1">
                    <a:alpha val="50000"/>
                  </a:schemeClr>
                </a:gs>
                <a:gs pos="100000">
                  <a:schemeClr val="bg1">
                    <a:alpha val="5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latin typeface="Arial" pitchFamily="34" charset="0"/>
              </a:endParaRPr>
            </a:p>
          </p:txBody>
        </p:sp>
        <p:graphicFrame>
          <p:nvGraphicFramePr>
            <p:cNvPr id="26" name="Content Placeholder 5"/>
            <p:cNvGraphicFramePr>
              <a:graphicFrameLocks/>
            </p:cNvGraphicFramePr>
            <p:nvPr/>
          </p:nvGraphicFramePr>
          <p:xfrm>
            <a:off x="10179762" y="5434878"/>
            <a:ext cx="6460374" cy="914400"/>
          </p:xfrm>
          <a:graphic>
            <a:graphicData uri="http://schemas.openxmlformats.org/drawingml/2006/table">
              <a:tbl>
                <a:tblPr firstRow="1" bandRow="1">
                  <a:tableStyleId>{5A111915-BE36-4E01-A7E5-04B1672EAD32}</a:tableStyleId>
                </a:tblPr>
                <a:tblGrid>
                  <a:gridCol w="2133600"/>
                  <a:gridCol w="2133600"/>
                  <a:gridCol w="2133600"/>
                </a:tblGrid>
                <a:tr h="147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Data Intensive</a:t>
                        </a:r>
                      </a:p>
                    </a:txBody>
                    <a:tcPr anchor="ctr" horzOverflow="overflow">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Standard</a:t>
                        </a:r>
                      </a:p>
                    </a:txBody>
                    <a:tcPr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Graphical /Processor Intensive</a:t>
                        </a:r>
                      </a:p>
                    </a:txBody>
                    <a:tcPr anchor="ctr" horzOverflow="overflow">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r>
                <a:tr h="19501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Terminal Services</a:t>
                        </a:r>
                      </a:p>
                    </a:txBody>
                    <a:tcPr anchor="ctr" horzOverflow="overflow">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Desktop and / 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Terminal Services</a:t>
                        </a:r>
                      </a:p>
                    </a:txBody>
                    <a:tcPr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3BA4C9">
                              <a:shade val="30000"/>
                              <a:satMod val="115000"/>
                              <a:alpha val="0"/>
                            </a:srgbClr>
                          </a:gs>
                          <a:gs pos="50000">
                            <a:srgbClr val="3BA4C9">
                              <a:shade val="67500"/>
                              <a:satMod val="115000"/>
                              <a:alpha val="33000"/>
                            </a:srgbClr>
                          </a:gs>
                          <a:gs pos="100000">
                            <a:srgbClr val="3BA4C9">
                              <a:shade val="100000"/>
                              <a:satMod val="115000"/>
                              <a:alpha val="44000"/>
                            </a:srgbClr>
                          </a:gs>
                        </a:gsLst>
                        <a:lin ang="162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Desktop </a:t>
                        </a:r>
                      </a:p>
                    </a:txBody>
                    <a:tcPr anchor="ctr" horzOverflow="overflow">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grpSp>
        <p:nvGrpSpPr>
          <p:cNvPr id="3" name="Group 19"/>
          <p:cNvGrpSpPr/>
          <p:nvPr/>
        </p:nvGrpSpPr>
        <p:grpSpPr>
          <a:xfrm>
            <a:off x="2272439" y="3534605"/>
            <a:ext cx="6441164" cy="605703"/>
            <a:chOff x="10363197" y="3370552"/>
            <a:chExt cx="6501114" cy="605703"/>
          </a:xfrm>
        </p:grpSpPr>
        <p:sp>
          <p:nvSpPr>
            <p:cNvPr id="18" name="Rounded Rectangle 17"/>
            <p:cNvSpPr/>
            <p:nvPr/>
          </p:nvSpPr>
          <p:spPr bwMode="blackWhite">
            <a:xfrm>
              <a:off x="10363202" y="3370552"/>
              <a:ext cx="6501109" cy="605703"/>
            </a:xfrm>
            <a:prstGeom prst="roundRect">
              <a:avLst>
                <a:gd name="adj" fmla="val 6255"/>
              </a:avLst>
            </a:prstGeom>
            <a:gradFill flip="none" rotWithShape="1">
              <a:gsLst>
                <a:gs pos="0">
                  <a:schemeClr val="bg1">
                    <a:alpha val="50000"/>
                  </a:schemeClr>
                </a:gs>
                <a:gs pos="100000">
                  <a:schemeClr val="bg1">
                    <a:alpha val="5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latin typeface="Arial" pitchFamily="34" charset="0"/>
              </a:endParaRPr>
            </a:p>
          </p:txBody>
        </p:sp>
        <p:graphicFrame>
          <p:nvGraphicFramePr>
            <p:cNvPr id="19" name="Content Placeholder 5"/>
            <p:cNvGraphicFramePr>
              <a:graphicFrameLocks/>
            </p:cNvGraphicFramePr>
            <p:nvPr/>
          </p:nvGraphicFramePr>
          <p:xfrm>
            <a:off x="10363197" y="3384407"/>
            <a:ext cx="6474063" cy="548640"/>
          </p:xfrm>
          <a:graphic>
            <a:graphicData uri="http://schemas.openxmlformats.org/drawingml/2006/table">
              <a:tbl>
                <a:tblPr firstRow="1" bandRow="1">
                  <a:tableStyleId>{5A111915-BE36-4E01-A7E5-04B1672EAD32}</a:tableStyleId>
                </a:tblPr>
                <a:tblGrid>
                  <a:gridCol w="3207181"/>
                  <a:gridCol w="3207181"/>
                </a:tblGrid>
                <a:tr h="147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Centralized</a:t>
                        </a:r>
                      </a:p>
                    </a:txBody>
                    <a:tcPr anchor="ctr" horzOverflow="overflow">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Decentralized</a:t>
                        </a:r>
                      </a:p>
                    </a:txBody>
                    <a:tcPr anchor="ctr" horzOverflow="overflow">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r>
                <a:tr h="19501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Terminal Services</a:t>
                        </a:r>
                      </a:p>
                    </a:txBody>
                    <a:tcPr horzOverflow="overflow">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Desktops</a:t>
                        </a:r>
                      </a:p>
                    </a:txBody>
                    <a:tcPr horzOverflow="overflow">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3BA4C9">
                              <a:shade val="30000"/>
                              <a:satMod val="115000"/>
                              <a:alpha val="0"/>
                            </a:srgbClr>
                          </a:gs>
                          <a:gs pos="50000">
                            <a:srgbClr val="3BA4C9">
                              <a:shade val="67500"/>
                              <a:satMod val="115000"/>
                              <a:alpha val="33000"/>
                            </a:srgbClr>
                          </a:gs>
                          <a:gs pos="100000">
                            <a:srgbClr val="3BA4C9">
                              <a:shade val="100000"/>
                              <a:satMod val="115000"/>
                              <a:alpha val="44000"/>
                            </a:srgbClr>
                          </a:gs>
                        </a:gsLst>
                        <a:lin ang="16200000" scaled="1"/>
                        <a:tileRect/>
                      </a:gradFill>
                    </a:tcPr>
                  </a:tc>
                </a:tr>
              </a:tbl>
            </a:graphicData>
          </a:graphic>
        </p:graphicFrame>
      </p:grpSp>
      <p:sp>
        <p:nvSpPr>
          <p:cNvPr id="11" name="Rectangle 81"/>
          <p:cNvSpPr>
            <a:spLocks noGrp="1" noChangeArrowheads="1"/>
          </p:cNvSpPr>
          <p:nvPr>
            <p:ph type="title"/>
          </p:nvPr>
        </p:nvSpPr>
        <p:spPr>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pPr>
              <a:defRPr/>
            </a:pPr>
            <a:r>
              <a:rPr smtClean="0"/>
              <a:t>Myth 2: I Have to Pick TS or SoftGrid</a:t>
            </a:r>
          </a:p>
        </p:txBody>
      </p:sp>
      <p:sp>
        <p:nvSpPr>
          <p:cNvPr id="9" name="Content Placeholder 2"/>
          <p:cNvSpPr>
            <a:spLocks noGrp="1"/>
          </p:cNvSpPr>
          <p:nvPr>
            <p:ph idx="4294967295"/>
          </p:nvPr>
        </p:nvSpPr>
        <p:spPr>
          <a:xfrm>
            <a:off x="0" y="1173163"/>
            <a:ext cx="8382000" cy="920750"/>
          </a:xfrm>
        </p:spPr>
        <p:txBody>
          <a:bodyPr/>
          <a:lstStyle/>
          <a:p>
            <a:pPr eaLnBrk="1" hangingPunct="1">
              <a:defRPr/>
            </a:pPr>
            <a:r>
              <a:rPr lang="en-US" sz="2000" dirty="0" smtClean="0"/>
              <a:t>Reality: Decision is “Do I put application on Terminal Services, </a:t>
            </a:r>
            <a:br>
              <a:rPr lang="en-US" sz="2000" dirty="0" smtClean="0"/>
            </a:br>
            <a:r>
              <a:rPr lang="en-US" sz="2000" dirty="0" smtClean="0"/>
              <a:t>desktop, or both?”</a:t>
            </a:r>
          </a:p>
          <a:p>
            <a:pPr eaLnBrk="1" hangingPunct="1">
              <a:defRPr/>
            </a:pPr>
            <a:r>
              <a:rPr lang="en-US" sz="2000" dirty="0" smtClean="0"/>
              <a:t>“What criteria do I use to decide this?”</a:t>
            </a:r>
          </a:p>
        </p:txBody>
      </p:sp>
      <p:grpSp>
        <p:nvGrpSpPr>
          <p:cNvPr id="4" name="Group 15"/>
          <p:cNvGrpSpPr/>
          <p:nvPr/>
        </p:nvGrpSpPr>
        <p:grpSpPr>
          <a:xfrm>
            <a:off x="2272553" y="2268953"/>
            <a:ext cx="6441161" cy="771958"/>
            <a:chOff x="8974416" y="1347788"/>
            <a:chExt cx="6501111" cy="771958"/>
          </a:xfrm>
        </p:grpSpPr>
        <p:sp>
          <p:nvSpPr>
            <p:cNvPr id="14" name="Rounded Rectangle 13"/>
            <p:cNvSpPr/>
            <p:nvPr/>
          </p:nvSpPr>
          <p:spPr bwMode="blackWhite">
            <a:xfrm>
              <a:off x="8974418" y="1347788"/>
              <a:ext cx="6501109" cy="771958"/>
            </a:xfrm>
            <a:prstGeom prst="roundRect">
              <a:avLst>
                <a:gd name="adj" fmla="val 6255"/>
              </a:avLst>
            </a:prstGeom>
            <a:gradFill flip="none" rotWithShape="1">
              <a:gsLst>
                <a:gs pos="0">
                  <a:schemeClr val="bg1">
                    <a:alpha val="50000"/>
                  </a:schemeClr>
                </a:gs>
                <a:gs pos="100000">
                  <a:schemeClr val="bg1">
                    <a:alpha val="5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latin typeface="Arial" pitchFamily="34" charset="0"/>
              </a:endParaRPr>
            </a:p>
          </p:txBody>
        </p:sp>
        <p:graphicFrame>
          <p:nvGraphicFramePr>
            <p:cNvPr id="15" name="Content Placeholder 5"/>
            <p:cNvGraphicFramePr>
              <a:graphicFrameLocks/>
            </p:cNvGraphicFramePr>
            <p:nvPr/>
          </p:nvGraphicFramePr>
          <p:xfrm>
            <a:off x="8974416" y="1347788"/>
            <a:ext cx="6473945" cy="731520"/>
          </p:xfrm>
          <a:graphic>
            <a:graphicData uri="http://schemas.openxmlformats.org/drawingml/2006/table">
              <a:tbl>
                <a:tblPr firstRow="1" bandRow="1">
                  <a:tableStyleId>{5A111915-BE36-4E01-A7E5-04B1672EAD32}</a:tableStyleId>
                </a:tblPr>
                <a:tblGrid>
                  <a:gridCol w="2138082"/>
                  <a:gridCol w="2138082"/>
                  <a:gridCol w="2138082"/>
                </a:tblGrid>
                <a:tr h="147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Low</a:t>
                        </a:r>
                      </a:p>
                    </a:txBody>
                    <a:tcPr horzOverflow="overflow">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High </a:t>
                        </a: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None</a:t>
                        </a:r>
                      </a:p>
                    </a:txBody>
                    <a:tcPr horzOverflow="overflow">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r>
                <a:tr h="19501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Terminal Services</a:t>
                        </a:r>
                      </a:p>
                    </a:txBody>
                    <a:tcPr anchor="ctr" horzOverflow="overflow">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Desktop and/or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Terminal Services</a:t>
                        </a: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3BA4C9">
                              <a:shade val="30000"/>
                              <a:satMod val="115000"/>
                              <a:alpha val="0"/>
                            </a:srgbClr>
                          </a:gs>
                          <a:gs pos="50000">
                            <a:srgbClr val="3BA4C9">
                              <a:shade val="67500"/>
                              <a:satMod val="115000"/>
                              <a:alpha val="33000"/>
                            </a:srgbClr>
                          </a:gs>
                          <a:gs pos="100000">
                            <a:srgbClr val="3BA4C9">
                              <a:shade val="100000"/>
                              <a:satMod val="115000"/>
                              <a:alpha val="44000"/>
                            </a:srgbClr>
                          </a:gs>
                        </a:gsLst>
                        <a:lin ang="162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Desktop</a:t>
                        </a:r>
                      </a:p>
                    </a:txBody>
                    <a:tcPr anchor="ctr" horzOverflow="overflow">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grpSp>
        <p:nvGrpSpPr>
          <p:cNvPr id="5" name="Group 20"/>
          <p:cNvGrpSpPr/>
          <p:nvPr/>
        </p:nvGrpSpPr>
        <p:grpSpPr>
          <a:xfrm>
            <a:off x="2272553" y="4557803"/>
            <a:ext cx="6441161" cy="771958"/>
            <a:chOff x="8974416" y="1347788"/>
            <a:chExt cx="6501111" cy="771958"/>
          </a:xfrm>
        </p:grpSpPr>
        <p:sp>
          <p:nvSpPr>
            <p:cNvPr id="22" name="Rounded Rectangle 21"/>
            <p:cNvSpPr/>
            <p:nvPr/>
          </p:nvSpPr>
          <p:spPr bwMode="blackWhite">
            <a:xfrm>
              <a:off x="8974418" y="1347788"/>
              <a:ext cx="6501109" cy="771958"/>
            </a:xfrm>
            <a:prstGeom prst="roundRect">
              <a:avLst>
                <a:gd name="adj" fmla="val 6255"/>
              </a:avLst>
            </a:prstGeom>
            <a:gradFill flip="none" rotWithShape="1">
              <a:gsLst>
                <a:gs pos="0">
                  <a:schemeClr val="bg1">
                    <a:alpha val="50000"/>
                  </a:schemeClr>
                </a:gs>
                <a:gs pos="100000">
                  <a:schemeClr val="bg1">
                    <a:alpha val="5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latin typeface="Arial" pitchFamily="34" charset="0"/>
              </a:endParaRPr>
            </a:p>
          </p:txBody>
        </p:sp>
        <p:graphicFrame>
          <p:nvGraphicFramePr>
            <p:cNvPr id="23" name="Content Placeholder 5"/>
            <p:cNvGraphicFramePr>
              <a:graphicFrameLocks/>
            </p:cNvGraphicFramePr>
            <p:nvPr/>
          </p:nvGraphicFramePr>
          <p:xfrm>
            <a:off x="8974416" y="1347788"/>
            <a:ext cx="6473945" cy="731520"/>
          </p:xfrm>
          <a:graphic>
            <a:graphicData uri="http://schemas.openxmlformats.org/drawingml/2006/table">
              <a:tbl>
                <a:tblPr firstRow="1" bandRow="1">
                  <a:tableStyleId>{5A111915-BE36-4E01-A7E5-04B1672EAD32}</a:tableStyleId>
                </a:tblPr>
                <a:tblGrid>
                  <a:gridCol w="2138082"/>
                  <a:gridCol w="2138082"/>
                  <a:gridCol w="2138082"/>
                </a:tblGrid>
                <a:tr h="147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Thin</a:t>
                        </a:r>
                      </a:p>
                    </a:txBody>
                    <a:tcPr horzOverflow="overflow">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Rich</a:t>
                        </a: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Arial" pitchFamily="34" charset="0"/>
                          </a:rPr>
                          <a:t>Notebook (disconnected)</a:t>
                        </a:r>
                      </a:p>
                    </a:txBody>
                    <a:tcPr horzOverflow="overflow">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r>
                <a:tr h="19501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Terminal Services</a:t>
                        </a:r>
                      </a:p>
                    </a:txBody>
                    <a:tcPr anchor="ctr" horzOverflow="overflow">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Desktop  and / 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Terminal Services</a:t>
                        </a:r>
                      </a:p>
                    </a:txBody>
                    <a:tcPr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3BA4C9">
                              <a:shade val="30000"/>
                              <a:satMod val="115000"/>
                              <a:alpha val="0"/>
                            </a:srgbClr>
                          </a:gs>
                          <a:gs pos="50000">
                            <a:srgbClr val="3BA4C9">
                              <a:shade val="67500"/>
                              <a:satMod val="115000"/>
                              <a:alpha val="33000"/>
                            </a:srgbClr>
                          </a:gs>
                          <a:gs pos="100000">
                            <a:srgbClr val="3BA4C9">
                              <a:shade val="100000"/>
                              <a:satMod val="115000"/>
                              <a:alpha val="44000"/>
                            </a:srgbClr>
                          </a:gs>
                        </a:gsLst>
                        <a:lin ang="162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Desktop</a:t>
                        </a:r>
                      </a:p>
                    </a:txBody>
                    <a:tcPr anchor="ctr" horzOverflow="overflow">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sp>
        <p:nvSpPr>
          <p:cNvPr id="32" name="Rectangle 31"/>
          <p:cNvSpPr/>
          <p:nvPr/>
        </p:nvSpPr>
        <p:spPr>
          <a:xfrm>
            <a:off x="922185" y="2299409"/>
            <a:ext cx="1364476" cy="341632"/>
          </a:xfrm>
          <a:prstGeom prst="rect">
            <a:avLst/>
          </a:prstGeom>
        </p:spPr>
        <p:txBody>
          <a:bodyPr wrap="none">
            <a:spAutoFit/>
          </a:bodyPr>
          <a:lstStyle/>
          <a:p>
            <a:pPr algn="ctr">
              <a:lnSpc>
                <a:spcPct val="90000"/>
              </a:lnSpc>
              <a:spcBef>
                <a:spcPct val="20000"/>
              </a:spcBef>
              <a:buClr>
                <a:srgbClr val="FFCC00"/>
              </a:buClr>
              <a:defRPr/>
            </a:pPr>
            <a:r>
              <a:rPr lang="en-US" b="1" dirty="0" smtClean="0">
                <a:solidFill>
                  <a:srgbClr val="FFFFFF"/>
                </a:solidFill>
                <a:effectLst>
                  <a:outerShdw blurRad="38100" dist="38100" dir="2700000" algn="tl">
                    <a:srgbClr val="000000"/>
                  </a:outerShdw>
                </a:effectLst>
                <a:cs typeface="Arial" pitchFamily="34" charset="0"/>
              </a:rPr>
              <a:t>Bandwidth</a:t>
            </a:r>
            <a:endParaRPr lang="en-US" b="1" dirty="0">
              <a:solidFill>
                <a:srgbClr val="FFFFFF"/>
              </a:solidFill>
              <a:effectLst>
                <a:outerShdw blurRad="38100" dist="38100" dir="2700000" algn="tl">
                  <a:srgbClr val="000000"/>
                </a:outerShdw>
              </a:effectLst>
              <a:cs typeface="Arial" pitchFamily="34" charset="0"/>
            </a:endParaRPr>
          </a:p>
        </p:txBody>
      </p:sp>
      <p:sp>
        <p:nvSpPr>
          <p:cNvPr id="33" name="Rectangle 32"/>
          <p:cNvSpPr/>
          <p:nvPr/>
        </p:nvSpPr>
        <p:spPr>
          <a:xfrm>
            <a:off x="1069661" y="3497054"/>
            <a:ext cx="1069524" cy="590931"/>
          </a:xfrm>
          <a:prstGeom prst="rect">
            <a:avLst/>
          </a:prstGeom>
        </p:spPr>
        <p:txBody>
          <a:bodyPr wrap="none">
            <a:spAutoFit/>
          </a:bodyPr>
          <a:lstStyle/>
          <a:p>
            <a:pPr algn="ctr">
              <a:lnSpc>
                <a:spcPct val="90000"/>
              </a:lnSpc>
              <a:spcBef>
                <a:spcPct val="20000"/>
              </a:spcBef>
              <a:buClr>
                <a:srgbClr val="FFCC00"/>
              </a:buClr>
              <a:defRPr/>
            </a:pPr>
            <a:r>
              <a:rPr lang="en-US" b="1" dirty="0" smtClean="0">
                <a:solidFill>
                  <a:srgbClr val="FFFFFF"/>
                </a:solidFill>
                <a:effectLst>
                  <a:outerShdw blurRad="38100" dist="38100" dir="2700000" algn="tl">
                    <a:srgbClr val="000000"/>
                  </a:outerShdw>
                </a:effectLst>
                <a:cs typeface="Arial" pitchFamily="34" charset="0"/>
              </a:rPr>
              <a:t>Data </a:t>
            </a:r>
            <a:br>
              <a:rPr lang="en-US" b="1" dirty="0" smtClean="0">
                <a:solidFill>
                  <a:srgbClr val="FFFFFF"/>
                </a:solidFill>
                <a:effectLst>
                  <a:outerShdw blurRad="38100" dist="38100" dir="2700000" algn="tl">
                    <a:srgbClr val="000000"/>
                  </a:outerShdw>
                </a:effectLst>
                <a:cs typeface="Arial" pitchFamily="34" charset="0"/>
              </a:rPr>
            </a:br>
            <a:r>
              <a:rPr lang="en-US" b="1" dirty="0" smtClean="0">
                <a:solidFill>
                  <a:srgbClr val="FFFFFF"/>
                </a:solidFill>
                <a:effectLst>
                  <a:outerShdw blurRad="38100" dist="38100" dir="2700000" algn="tl">
                    <a:srgbClr val="000000"/>
                  </a:outerShdw>
                </a:effectLst>
                <a:cs typeface="Arial" pitchFamily="34" charset="0"/>
              </a:rPr>
              <a:t>security</a:t>
            </a:r>
            <a:endParaRPr lang="en-US" b="1" dirty="0">
              <a:solidFill>
                <a:srgbClr val="FFFFFF"/>
              </a:solidFill>
              <a:effectLst>
                <a:outerShdw blurRad="38100" dist="38100" dir="2700000" algn="tl">
                  <a:srgbClr val="000000"/>
                </a:outerShdw>
              </a:effectLst>
              <a:cs typeface="Arial" pitchFamily="34" charset="0"/>
            </a:endParaRPr>
          </a:p>
        </p:txBody>
      </p:sp>
      <p:sp>
        <p:nvSpPr>
          <p:cNvPr id="34" name="Rectangle 33"/>
          <p:cNvSpPr/>
          <p:nvPr/>
        </p:nvSpPr>
        <p:spPr>
          <a:xfrm>
            <a:off x="1140194" y="4755738"/>
            <a:ext cx="928459" cy="341632"/>
          </a:xfrm>
          <a:prstGeom prst="rect">
            <a:avLst/>
          </a:prstGeom>
        </p:spPr>
        <p:txBody>
          <a:bodyPr wrap="none">
            <a:spAutoFit/>
          </a:bodyPr>
          <a:lstStyle/>
          <a:p>
            <a:pPr algn="ctr">
              <a:lnSpc>
                <a:spcPct val="90000"/>
              </a:lnSpc>
              <a:spcBef>
                <a:spcPct val="20000"/>
              </a:spcBef>
              <a:buClr>
                <a:srgbClr val="FFCC00"/>
              </a:buClr>
              <a:defRPr/>
            </a:pPr>
            <a:r>
              <a:rPr lang="en-US" b="1" dirty="0" smtClean="0">
                <a:solidFill>
                  <a:srgbClr val="FFFFFF"/>
                </a:solidFill>
                <a:effectLst>
                  <a:outerShdw blurRad="38100" dist="38100" dir="2700000" algn="tl">
                    <a:srgbClr val="000000"/>
                  </a:outerShdw>
                </a:effectLst>
                <a:cs typeface="Arial" pitchFamily="34" charset="0"/>
              </a:rPr>
              <a:t>Device</a:t>
            </a:r>
            <a:endParaRPr lang="en-US" b="1" dirty="0">
              <a:solidFill>
                <a:srgbClr val="FFFFFF"/>
              </a:solidFill>
              <a:effectLst>
                <a:outerShdw blurRad="38100" dist="38100" dir="2700000" algn="tl">
                  <a:srgbClr val="000000"/>
                </a:outerShdw>
              </a:effectLst>
              <a:cs typeface="Arial" pitchFamily="34" charset="0"/>
            </a:endParaRPr>
          </a:p>
        </p:txBody>
      </p:sp>
      <p:sp>
        <p:nvSpPr>
          <p:cNvPr id="35" name="Rectangle 34"/>
          <p:cNvSpPr/>
          <p:nvPr/>
        </p:nvSpPr>
        <p:spPr>
          <a:xfrm>
            <a:off x="851653" y="5765123"/>
            <a:ext cx="1505540" cy="590931"/>
          </a:xfrm>
          <a:prstGeom prst="rect">
            <a:avLst/>
          </a:prstGeom>
        </p:spPr>
        <p:txBody>
          <a:bodyPr wrap="none">
            <a:spAutoFit/>
          </a:bodyPr>
          <a:lstStyle/>
          <a:p>
            <a:pPr algn="ctr">
              <a:lnSpc>
                <a:spcPct val="90000"/>
              </a:lnSpc>
              <a:spcBef>
                <a:spcPct val="20000"/>
              </a:spcBef>
              <a:buClr>
                <a:srgbClr val="FFCC00"/>
              </a:buClr>
              <a:defRPr/>
            </a:pPr>
            <a:r>
              <a:rPr lang="en-US" b="1" dirty="0" smtClean="0">
                <a:solidFill>
                  <a:srgbClr val="FFFFFF"/>
                </a:solidFill>
                <a:effectLst>
                  <a:outerShdw blurRad="38100" dist="38100" dir="2700000" algn="tl">
                    <a:srgbClr val="000000"/>
                  </a:outerShdw>
                </a:effectLst>
                <a:cs typeface="Arial" pitchFamily="34" charset="0"/>
              </a:rPr>
              <a:t>Application </a:t>
            </a:r>
            <a:br>
              <a:rPr lang="en-US" b="1" dirty="0" smtClean="0">
                <a:solidFill>
                  <a:srgbClr val="FFFFFF"/>
                </a:solidFill>
                <a:effectLst>
                  <a:outerShdw blurRad="38100" dist="38100" dir="2700000" algn="tl">
                    <a:srgbClr val="000000"/>
                  </a:outerShdw>
                </a:effectLst>
                <a:cs typeface="Arial" pitchFamily="34" charset="0"/>
              </a:rPr>
            </a:br>
            <a:r>
              <a:rPr lang="en-US" b="1" dirty="0" smtClean="0">
                <a:solidFill>
                  <a:srgbClr val="FFFFFF"/>
                </a:solidFill>
                <a:effectLst>
                  <a:outerShdw blurRad="38100" dist="38100" dir="2700000" algn="tl">
                    <a:srgbClr val="000000"/>
                  </a:outerShdw>
                </a:effectLst>
                <a:cs typeface="Arial" pitchFamily="34" charset="0"/>
              </a:rPr>
              <a:t>Type</a:t>
            </a:r>
            <a:endParaRPr lang="en-US" b="1" dirty="0">
              <a:solidFill>
                <a:srgbClr val="FFFFFF"/>
              </a:solidFill>
              <a:effectLst>
                <a:outerShdw blurRad="38100" dist="38100" dir="2700000" algn="tl">
                  <a:srgbClr val="000000"/>
                </a:outerShdw>
              </a:effectLst>
              <a:cs typeface="Arial" pitchFamily="34" charset="0"/>
            </a:endParaRPr>
          </a:p>
        </p:txBody>
      </p:sp>
      <p:pic>
        <p:nvPicPr>
          <p:cNvPr id="6147" name="Picture 3" descr="D:\Pennie's documents\MS Image\Shapes and Graphics\Windows_Vista_Icons_ for_Marketing_use\Vista Icons off the web\AuxiliaryDisplayCpl.dll_I0001_0409.png"/>
          <p:cNvPicPr>
            <a:picLocks noChangeAspect="1" noChangeArrowheads="1"/>
          </p:cNvPicPr>
          <p:nvPr/>
        </p:nvPicPr>
        <p:blipFill>
          <a:blip r:embed="rId3" cstate="print"/>
          <a:srcRect/>
          <a:stretch>
            <a:fillRect/>
          </a:stretch>
        </p:blipFill>
        <p:spPr bwMode="auto">
          <a:xfrm>
            <a:off x="416859" y="4547796"/>
            <a:ext cx="748551" cy="748551"/>
          </a:xfrm>
          <a:prstGeom prst="rect">
            <a:avLst/>
          </a:prstGeom>
          <a:noFill/>
        </p:spPr>
      </p:pic>
      <p:pic>
        <p:nvPicPr>
          <p:cNvPr id="6148" name="Picture 4" descr="D:\Pennie's documents\MS Image\Shapes and Graphics\Windows_Vista_Icons_ for_Marketing_use\Vista Icons off the web\networkmap.dll_I00de_0409.png"/>
          <p:cNvPicPr>
            <a:picLocks noChangeAspect="1" noChangeArrowheads="1"/>
          </p:cNvPicPr>
          <p:nvPr/>
        </p:nvPicPr>
        <p:blipFill>
          <a:blip r:embed="rId4"/>
          <a:srcRect/>
          <a:stretch>
            <a:fillRect/>
          </a:stretch>
        </p:blipFill>
        <p:spPr bwMode="auto">
          <a:xfrm flipH="1">
            <a:off x="228598" y="2113878"/>
            <a:ext cx="1008530" cy="1008530"/>
          </a:xfrm>
          <a:prstGeom prst="rect">
            <a:avLst/>
          </a:prstGeom>
          <a:noFill/>
        </p:spPr>
      </p:pic>
      <p:pic>
        <p:nvPicPr>
          <p:cNvPr id="6149" name="Picture 5" descr="D:\Pennie's documents\MS Image\Shapes and Graphics\Windows_Vista_Icons_ for_Marketing_use\Vista Icons off the web\imageres.dll_I003b_0409.png"/>
          <p:cNvPicPr>
            <a:picLocks noChangeAspect="1" noChangeArrowheads="1"/>
          </p:cNvPicPr>
          <p:nvPr/>
        </p:nvPicPr>
        <p:blipFill>
          <a:blip r:embed="rId5" cstate="print"/>
          <a:srcRect/>
          <a:stretch>
            <a:fillRect/>
          </a:stretch>
        </p:blipFill>
        <p:spPr bwMode="auto">
          <a:xfrm flipH="1">
            <a:off x="255493" y="3377900"/>
            <a:ext cx="829235" cy="829235"/>
          </a:xfrm>
          <a:prstGeom prst="rect">
            <a:avLst/>
          </a:prstGeom>
          <a:noFill/>
        </p:spPr>
      </p:pic>
      <p:pic>
        <p:nvPicPr>
          <p:cNvPr id="6150" name="Picture 6" descr="D:\Pennie's documents\MS Image\Shapes and Graphics\Windows_Vista_Icons_ for_Marketing_use\Vista Icons off the web\odbcint.dll_I2202_0409.png"/>
          <p:cNvPicPr>
            <a:picLocks noChangeAspect="1" noChangeArrowheads="1"/>
          </p:cNvPicPr>
          <p:nvPr/>
        </p:nvPicPr>
        <p:blipFill>
          <a:blip r:embed="rId6" cstate="print"/>
          <a:srcRect/>
          <a:stretch>
            <a:fillRect/>
          </a:stretch>
        </p:blipFill>
        <p:spPr bwMode="auto">
          <a:xfrm>
            <a:off x="394447" y="5771475"/>
            <a:ext cx="546848" cy="546848"/>
          </a:xfrm>
          <a:prstGeom prst="rect">
            <a:avLst/>
          </a:prstGeom>
          <a:noFill/>
        </p:spPr>
      </p:pic>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Grp="1" noChangeArrowheads="1"/>
          </p:cNvSpPr>
          <p:nvPr>
            <p:ph type="title"/>
          </p:nvPr>
        </p:nvSpPr>
        <p:spPr>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pPr>
              <a:defRPr/>
            </a:pPr>
            <a:r>
              <a:rPr sz="3200" smtClean="0"/>
              <a:t>Myth 3: TS and SoftGrid Can't Be Used Together</a:t>
            </a:r>
          </a:p>
        </p:txBody>
      </p:sp>
      <p:sp>
        <p:nvSpPr>
          <p:cNvPr id="814089" name="Rectangle 9"/>
          <p:cNvSpPr>
            <a:spLocks noGrp="1" noChangeArrowheads="1"/>
          </p:cNvSpPr>
          <p:nvPr>
            <p:ph idx="1"/>
          </p:nvPr>
        </p:nvSpPr>
        <p:spPr/>
        <p:txBody>
          <a:bodyPr/>
          <a:lstStyle/>
          <a:p>
            <a:pPr eaLnBrk="1" hangingPunct="1">
              <a:defRPr/>
            </a:pPr>
            <a:r>
              <a:rPr lang="en-US" sz="2400" smtClean="0"/>
              <a:t>Reality: Microsoft now offers a total application delivery solution, all managed with a single infrastructure</a:t>
            </a:r>
          </a:p>
        </p:txBody>
      </p:sp>
      <p:pic>
        <p:nvPicPr>
          <p:cNvPr id="15365" name="Picture 2"/>
          <p:cNvPicPr>
            <a:picLocks noChangeAspect="1" noChangeArrowheads="1"/>
          </p:cNvPicPr>
          <p:nvPr/>
        </p:nvPicPr>
        <p:blipFill>
          <a:blip r:embed="rId3"/>
          <a:srcRect/>
          <a:stretch>
            <a:fillRect/>
          </a:stretch>
        </p:blipFill>
        <p:spPr bwMode="auto">
          <a:xfrm>
            <a:off x="2181609" y="2895600"/>
            <a:ext cx="6962391" cy="3581400"/>
          </a:xfrm>
          <a:prstGeom prst="rect">
            <a:avLst/>
          </a:prstGeom>
          <a:ln>
            <a:noFill/>
          </a:ln>
          <a:effectLst>
            <a:outerShdw blurRad="190500" algn="tl" rotWithShape="0">
              <a:srgbClr val="000000">
                <a:alpha val="70000"/>
              </a:srgbClr>
            </a:outerShdw>
            <a:reflection blurRad="6350" stA="50000" endA="300" endPos="38500" dist="50800" dir="5400000" sy="-100000" algn="bl" rotWithShape="0"/>
          </a:effectLst>
          <a:scene3d>
            <a:camera prst="perspectiveHeroicExtremeLeftFacing" fov="2400000"/>
            <a:lightRig rig="threePt" dir="t"/>
          </a:scene3d>
        </p:spPr>
      </p:pic>
      <p:sp>
        <p:nvSpPr>
          <p:cNvPr id="8" name="TextBox 7"/>
          <p:cNvSpPr txBox="1"/>
          <p:nvPr/>
        </p:nvSpPr>
        <p:spPr>
          <a:xfrm>
            <a:off x="368300" y="2667000"/>
            <a:ext cx="2819400" cy="3170099"/>
          </a:xfrm>
          <a:prstGeom prst="rect">
            <a:avLst/>
          </a:prstGeom>
          <a:noFill/>
        </p:spPr>
        <p:txBody>
          <a:bodyPr wrap="square" rtlCol="0">
            <a:spAutoFit/>
          </a:bodyPr>
          <a:lstStyle/>
          <a:p>
            <a:pPr marL="514350" indent="-514350"/>
            <a:r>
              <a:rPr lang="en-US" sz="2000" b="1" dirty="0" smtClean="0">
                <a:solidFill>
                  <a:schemeClr val="bg1"/>
                </a:solidFill>
                <a:latin typeface="+mj-lt"/>
              </a:rPr>
              <a:t>Decision Points</a:t>
            </a:r>
          </a:p>
          <a:p>
            <a:pPr marL="514350" indent="-514350"/>
            <a:endParaRPr lang="en-US" sz="2000" dirty="0" smtClean="0">
              <a:solidFill>
                <a:schemeClr val="bg1"/>
              </a:solidFill>
              <a:latin typeface="+mj-lt"/>
            </a:endParaRPr>
          </a:p>
          <a:p>
            <a:pPr marL="514350" indent="-514350">
              <a:buFont typeface="+mj-lt"/>
              <a:buAutoNum type="arabicPeriod"/>
            </a:pPr>
            <a:r>
              <a:rPr lang="en-US" sz="2000" dirty="0" smtClean="0">
                <a:solidFill>
                  <a:schemeClr val="bg1"/>
                </a:solidFill>
                <a:latin typeface="+mj-lt"/>
              </a:rPr>
              <a:t>Application on:</a:t>
            </a:r>
            <a:br>
              <a:rPr lang="en-US" sz="2000" dirty="0" smtClean="0">
                <a:solidFill>
                  <a:schemeClr val="bg1"/>
                </a:solidFill>
                <a:latin typeface="+mj-lt"/>
              </a:rPr>
            </a:br>
            <a:r>
              <a:rPr lang="en-US" sz="2000" dirty="0" smtClean="0">
                <a:solidFill>
                  <a:schemeClr val="bg1"/>
                </a:solidFill>
                <a:latin typeface="+mj-lt"/>
              </a:rPr>
              <a:t>Desktop or TS </a:t>
            </a:r>
            <a:br>
              <a:rPr lang="en-US" sz="2000" dirty="0" smtClean="0">
                <a:solidFill>
                  <a:schemeClr val="bg1"/>
                </a:solidFill>
                <a:latin typeface="+mj-lt"/>
              </a:rPr>
            </a:br>
            <a:r>
              <a:rPr lang="en-US" sz="2000" dirty="0" smtClean="0">
                <a:solidFill>
                  <a:schemeClr val="bg1"/>
                </a:solidFill>
                <a:latin typeface="+mj-lt"/>
              </a:rPr>
              <a:t>or both?</a:t>
            </a:r>
          </a:p>
          <a:p>
            <a:pPr marL="514350" indent="-514350">
              <a:buFont typeface="+mj-lt"/>
              <a:buAutoNum type="arabicPeriod"/>
            </a:pPr>
            <a:endParaRPr lang="en-US" sz="2000" dirty="0" smtClean="0">
              <a:solidFill>
                <a:schemeClr val="bg1"/>
              </a:solidFill>
              <a:latin typeface="+mj-lt"/>
            </a:endParaRPr>
          </a:p>
          <a:p>
            <a:pPr marL="514350" indent="-514350">
              <a:buFont typeface="+mj-lt"/>
              <a:buAutoNum type="arabicPeriod"/>
            </a:pPr>
            <a:r>
              <a:rPr lang="en-US" sz="2000" dirty="0" smtClean="0">
                <a:solidFill>
                  <a:schemeClr val="bg1"/>
                </a:solidFill>
                <a:latin typeface="+mj-lt"/>
              </a:rPr>
              <a:t>Do I manage my application with SoftGrid?</a:t>
            </a:r>
          </a:p>
          <a:p>
            <a:pPr marL="514350" indent="-514350">
              <a:buFont typeface="+mj-lt"/>
              <a:buAutoNum type="arabicPeriod"/>
            </a:pPr>
            <a:endParaRPr lang="en-US" sz="2000" dirty="0" smtClean="0">
              <a:solidFill>
                <a:schemeClr val="bg1"/>
              </a:solidFill>
              <a:latin typeface="+mj-lt"/>
            </a:endParaRP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Rectangle 50176"/>
          <p:cNvPicPr>
            <a:picLocks noChangeAspect="1" noChangeArrowheads="1"/>
          </p:cNvPicPr>
          <p:nvPr/>
        </p:nvPicPr>
        <p:blipFill>
          <a:blip r:embed="rId3"/>
          <a:srcRect/>
          <a:stretch>
            <a:fillRect/>
          </a:stretch>
        </p:blipFill>
        <p:spPr bwMode="auto">
          <a:xfrm>
            <a:off x="4479925" y="2229878"/>
            <a:ext cx="4008438" cy="3668712"/>
          </a:xfrm>
          <a:prstGeom prst="rect">
            <a:avLst/>
          </a:prstGeom>
          <a:noFill/>
          <a:ln w="9525">
            <a:noFill/>
            <a:miter lim="800000"/>
            <a:headEnd/>
            <a:tailEnd/>
          </a:ln>
        </p:spPr>
      </p:pic>
      <p:pic>
        <p:nvPicPr>
          <p:cNvPr id="50178" name="Rectangle 50177"/>
          <p:cNvPicPr>
            <a:picLocks noChangeAspect="1" noChangeArrowheads="1"/>
          </p:cNvPicPr>
          <p:nvPr/>
        </p:nvPicPr>
        <p:blipFill>
          <a:blip r:embed="rId4"/>
          <a:srcRect/>
          <a:stretch>
            <a:fillRect/>
          </a:stretch>
        </p:blipFill>
        <p:spPr bwMode="auto">
          <a:xfrm>
            <a:off x="4473575" y="897965"/>
            <a:ext cx="4014788" cy="4673600"/>
          </a:xfrm>
          <a:prstGeom prst="rect">
            <a:avLst/>
          </a:prstGeom>
          <a:noFill/>
          <a:ln w="9525">
            <a:noFill/>
            <a:miter lim="800000"/>
            <a:headEnd/>
            <a:tailEnd/>
          </a:ln>
        </p:spPr>
      </p:pic>
      <p:pic>
        <p:nvPicPr>
          <p:cNvPr id="50179" name="Rectangle 50178"/>
          <p:cNvPicPr>
            <a:picLocks noChangeAspect="1" noChangeArrowheads="1"/>
          </p:cNvPicPr>
          <p:nvPr/>
        </p:nvPicPr>
        <p:blipFill>
          <a:blip r:embed="rId5"/>
          <a:srcRect/>
          <a:stretch>
            <a:fillRect/>
          </a:stretch>
        </p:blipFill>
        <p:spPr bwMode="auto">
          <a:xfrm>
            <a:off x="4492625" y="897965"/>
            <a:ext cx="3995738" cy="4643438"/>
          </a:xfrm>
          <a:prstGeom prst="rect">
            <a:avLst/>
          </a:prstGeom>
          <a:noFill/>
          <a:ln w="9525">
            <a:noFill/>
            <a:miter lim="800000"/>
            <a:headEnd/>
            <a:tailEnd/>
          </a:ln>
        </p:spPr>
      </p:pic>
      <p:sp>
        <p:nvSpPr>
          <p:cNvPr id="11" name="Title 50180"/>
          <p:cNvSpPr>
            <a:spLocks noGrp="1" noChangeArrowheads="1"/>
          </p:cNvSpPr>
          <p:nvPr>
            <p:ph type="title"/>
          </p:nvPr>
        </p:nvSpPr>
        <p:spPr>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pPr>
              <a:defRPr/>
            </a:pPr>
            <a:r>
              <a:rPr smtClean="0"/>
              <a:t>Improve Application Compatibility</a:t>
            </a:r>
          </a:p>
        </p:txBody>
      </p:sp>
      <p:sp>
        <p:nvSpPr>
          <p:cNvPr id="13" name="Content Placeholder 7"/>
          <p:cNvSpPr>
            <a:spLocks noGrp="1"/>
          </p:cNvSpPr>
          <p:nvPr>
            <p:ph idx="1"/>
          </p:nvPr>
        </p:nvSpPr>
        <p:spPr>
          <a:noFill/>
          <a:ln w="9525">
            <a:noFill/>
            <a:miter lim="800000"/>
            <a:headEnd/>
            <a:tailEnd/>
          </a:ln>
          <a:effectLst/>
        </p:spPr>
        <p:txBody>
          <a:bodyPr/>
          <a:lstStyle/>
          <a:p>
            <a:pPr>
              <a:buClr>
                <a:schemeClr val="tx2"/>
              </a:buClr>
              <a:defRPr/>
            </a:pPr>
            <a:r>
              <a:rPr lang="en-US" sz="1800" dirty="0" smtClean="0"/>
              <a:t>Applications are virtualized </a:t>
            </a:r>
            <a:br>
              <a:rPr lang="en-US" sz="1800" dirty="0" smtClean="0"/>
            </a:br>
            <a:r>
              <a:rPr lang="en-US" sz="1800" dirty="0" smtClean="0"/>
              <a:t>per instance:</a:t>
            </a:r>
          </a:p>
          <a:p>
            <a:pPr marL="747390" lvl="2" indent="-384939">
              <a:buClr>
                <a:schemeClr val="tx2"/>
              </a:buClr>
              <a:buSzPct val="75000"/>
              <a:defRPr/>
            </a:pPr>
            <a:r>
              <a:rPr lang="en-US" sz="1600" dirty="0" smtClean="0"/>
              <a:t>Files (incl. System Files)</a:t>
            </a:r>
          </a:p>
          <a:p>
            <a:pPr marL="747390" lvl="2" indent="-384939">
              <a:buClr>
                <a:schemeClr val="tx2"/>
              </a:buClr>
              <a:buSzPct val="75000"/>
              <a:defRPr/>
            </a:pPr>
            <a:r>
              <a:rPr lang="en-US" sz="1600" dirty="0" smtClean="0"/>
              <a:t>Registry</a:t>
            </a:r>
          </a:p>
          <a:p>
            <a:pPr marL="747390" lvl="2" indent="-384939">
              <a:buClr>
                <a:schemeClr val="tx2"/>
              </a:buClr>
              <a:buSzPct val="75000"/>
              <a:defRPr/>
            </a:pPr>
            <a:r>
              <a:rPr lang="en-US" sz="1600" dirty="0" smtClean="0"/>
              <a:t>Fonts</a:t>
            </a:r>
          </a:p>
          <a:p>
            <a:pPr marL="747390" lvl="2" indent="-384939">
              <a:buClr>
                <a:schemeClr val="tx2"/>
              </a:buClr>
              <a:buSzPct val="75000"/>
              <a:defRPr/>
            </a:pPr>
            <a:r>
              <a:rPr lang="en-US" sz="1600" dirty="0" smtClean="0"/>
              <a:t>.</a:t>
            </a:r>
            <a:r>
              <a:rPr lang="en-US" sz="1600" dirty="0" err="1" smtClean="0"/>
              <a:t>ini</a:t>
            </a:r>
            <a:endParaRPr lang="en-US" sz="1600" dirty="0" smtClean="0"/>
          </a:p>
          <a:p>
            <a:pPr marL="747390" lvl="2" indent="-384939">
              <a:buClr>
                <a:schemeClr val="tx2"/>
              </a:buClr>
              <a:buSzPct val="75000"/>
              <a:defRPr/>
            </a:pPr>
            <a:r>
              <a:rPr lang="en-US" sz="1600" dirty="0" smtClean="0"/>
              <a:t>COM/DCOM objects</a:t>
            </a:r>
          </a:p>
          <a:p>
            <a:pPr marL="747390" lvl="2" indent="-384939">
              <a:buClr>
                <a:schemeClr val="tx2"/>
              </a:buClr>
              <a:buSzPct val="75000"/>
              <a:defRPr/>
            </a:pPr>
            <a:r>
              <a:rPr lang="en-US" sz="1600" dirty="0" smtClean="0"/>
              <a:t>Services</a:t>
            </a:r>
          </a:p>
          <a:p>
            <a:pPr marL="747390" lvl="2" indent="-384939">
              <a:buClr>
                <a:schemeClr val="tx2"/>
              </a:buClr>
              <a:buSzPct val="75000"/>
              <a:defRPr/>
            </a:pPr>
            <a:r>
              <a:rPr lang="en-US" sz="1600" dirty="0" smtClean="0"/>
              <a:t>Namespace, Semaphores </a:t>
            </a:r>
            <a:br>
              <a:rPr lang="en-US" sz="1600" dirty="0" smtClean="0"/>
            </a:br>
            <a:r>
              <a:rPr lang="en-US" sz="1600" dirty="0" smtClean="0"/>
              <a:t>&amp; </a:t>
            </a:r>
            <a:r>
              <a:rPr lang="en-US" sz="1600" dirty="0" err="1" smtClean="0"/>
              <a:t>Mutexes</a:t>
            </a:r>
            <a:endParaRPr lang="en-US" sz="1600" dirty="0" smtClean="0"/>
          </a:p>
          <a:p>
            <a:pPr>
              <a:buClr>
                <a:schemeClr val="tx2"/>
              </a:buClr>
              <a:defRPr/>
            </a:pPr>
            <a:r>
              <a:rPr lang="en-US" sz="1800" dirty="0" smtClean="0"/>
              <a:t>Applications do not get installed </a:t>
            </a:r>
            <a:br>
              <a:rPr lang="en-US" sz="1800" dirty="0" smtClean="0"/>
            </a:br>
            <a:r>
              <a:rPr lang="en-US" sz="1800" dirty="0" smtClean="0"/>
              <a:t>or alter the operating system</a:t>
            </a:r>
          </a:p>
          <a:p>
            <a:pPr>
              <a:buClr>
                <a:schemeClr val="tx2"/>
              </a:buClr>
              <a:defRPr/>
            </a:pPr>
            <a:r>
              <a:rPr lang="en-US" sz="1800" dirty="0" smtClean="0"/>
              <a:t>Yet tasks process locally on </a:t>
            </a:r>
            <a:br>
              <a:rPr lang="en-US" sz="1800" dirty="0" smtClean="0"/>
            </a:br>
            <a:r>
              <a:rPr lang="en-US" sz="1800" dirty="0" smtClean="0"/>
              <a:t>the host computer </a:t>
            </a:r>
            <a:br>
              <a:rPr lang="en-US" sz="1800" dirty="0" smtClean="0"/>
            </a:br>
            <a:r>
              <a:rPr lang="en-US" sz="1800" dirty="0" smtClean="0"/>
              <a:t>(desktop or terminal server)</a:t>
            </a:r>
          </a:p>
          <a:p>
            <a:endParaRPr lang="en-US" sz="1800" dirty="0"/>
          </a:p>
        </p:txBody>
      </p:sp>
      <p:sp>
        <p:nvSpPr>
          <p:cNvPr id="9" name="Text Placeholder 8"/>
          <p:cNvSpPr>
            <a:spLocks noGrp="1"/>
          </p:cNvSpPr>
          <p:nvPr>
            <p:ph type="body" sz="quarter" idx="10"/>
          </p:nvPr>
        </p:nvSpPr>
        <p:spPr/>
        <p:txBody>
          <a:bodyPr vert="horz" wrap="square" lIns="0" tIns="0" rIns="91440" bIns="0" rtlCol="0">
            <a:spAutoFit/>
          </a:bodyPr>
          <a:lstStyle/>
          <a:p>
            <a:pPr marL="0" indent="0"/>
            <a:r>
              <a:rPr sz="2800" smtClean="0"/>
              <a:t>Strong </a:t>
            </a:r>
            <a:r>
              <a:rPr sz="2800" dirty="0" smtClean="0"/>
              <a:t>isolation </a:t>
            </a:r>
            <a:r>
              <a:rPr sz="2800" smtClean="0"/>
              <a:t>with </a:t>
            </a:r>
            <a:br>
              <a:rPr sz="2800" smtClean="0"/>
            </a:br>
            <a:r>
              <a:rPr sz="2800" smtClean="0"/>
              <a:t>controlled </a:t>
            </a:r>
            <a:r>
              <a:rPr sz="2800" dirty="0" smtClean="0"/>
              <a:t>OS Interaction</a:t>
            </a:r>
            <a:endParaRPr sz="2800" dirty="0"/>
          </a:p>
        </p:txBody>
      </p:sp>
      <p:sp>
        <p:nvSpPr>
          <p:cNvPr id="7" name="Rounded Rectangle 6"/>
          <p:cNvSpPr/>
          <p:nvPr/>
        </p:nvSpPr>
        <p:spPr bwMode="auto">
          <a:xfrm>
            <a:off x="4324985" y="5560453"/>
            <a:ext cx="4340225" cy="104775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36" tIns="45718" rIns="91436" bIns="45718"/>
          <a:lstStyle/>
          <a:p>
            <a:pPr>
              <a:spcBef>
                <a:spcPct val="20000"/>
              </a:spcBef>
              <a:buClr>
                <a:srgbClr val="FFCC00"/>
              </a:buClr>
              <a:defRPr/>
            </a:pPr>
            <a:r>
              <a:rPr lang="en-US" sz="1500" b="1" dirty="0">
                <a:solidFill>
                  <a:schemeClr val="bg1"/>
                </a:solidFill>
                <a:effectLst>
                  <a:outerShdw blurRad="38100" dist="38100" dir="2700000" algn="tl">
                    <a:srgbClr val="000000">
                      <a:alpha val="43137"/>
                    </a:srgbClr>
                  </a:outerShdw>
                </a:effectLst>
              </a:rPr>
              <a:t>Case Study: </a:t>
            </a:r>
            <a:r>
              <a:rPr lang="en-US" sz="1500" b="1" dirty="0" smtClean="0">
                <a:effectLst>
                  <a:outerShdw blurRad="38100" dist="38100" dir="2700000" algn="tl">
                    <a:srgbClr val="000000">
                      <a:alpha val="43137"/>
                    </a:srgbClr>
                  </a:outerShdw>
                </a:effectLst>
              </a:rPr>
              <a:t/>
            </a:r>
            <a:br>
              <a:rPr lang="en-US" sz="1500" b="1" dirty="0" smtClean="0">
                <a:effectLst>
                  <a:outerShdw blurRad="38100" dist="38100" dir="2700000" algn="tl">
                    <a:srgbClr val="000000">
                      <a:alpha val="43137"/>
                    </a:srgbClr>
                  </a:outerShdw>
                </a:effectLst>
              </a:rPr>
            </a:br>
            <a:r>
              <a:rPr lang="en-US" sz="1500" b="1" dirty="0" smtClean="0">
                <a:effectLst>
                  <a:outerShdw blurRad="38100" dist="38100" dir="2700000" algn="tl">
                    <a:srgbClr val="000000">
                      <a:alpha val="43137"/>
                    </a:srgbClr>
                  </a:outerShdw>
                </a:effectLst>
              </a:rPr>
              <a:t>The </a:t>
            </a:r>
            <a:r>
              <a:rPr lang="en-US" sz="1500" b="1" dirty="0">
                <a:effectLst>
                  <a:outerShdw blurRad="38100" dist="38100" dir="2700000" algn="tl">
                    <a:srgbClr val="000000">
                      <a:alpha val="43137"/>
                    </a:srgbClr>
                  </a:outerShdw>
                </a:effectLst>
              </a:rPr>
              <a:t>Medical Center at University of Illinois</a:t>
            </a:r>
            <a:r>
              <a:rPr lang="en-US" sz="1500" dirty="0">
                <a:effectLst>
                  <a:outerShdw blurRad="38100" dist="38100" dir="2700000" algn="tl">
                    <a:srgbClr val="000000">
                      <a:alpha val="43137"/>
                    </a:srgbClr>
                  </a:outerShdw>
                </a:effectLst>
              </a:rPr>
              <a:t> cut 100 hours of regression testing that was previously required to roll out new applications</a:t>
            </a:r>
            <a:endParaRPr lang="en-US" sz="2700"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50177"/>
                                        </p:tgtEl>
                                      </p:cBhvr>
                                    </p:animEffect>
                                    <p:set>
                                      <p:cBhvr>
                                        <p:cTn id="7" dur="1" fill="hold">
                                          <p:stCondLst>
                                            <p:cond delay="999"/>
                                          </p:stCondLst>
                                        </p:cTn>
                                        <p:tgtEl>
                                          <p:spTgt spid="5017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0178"/>
                                        </p:tgtEl>
                                        <p:attrNameLst>
                                          <p:attrName>style.visibility</p:attrName>
                                        </p:attrNameLst>
                                      </p:cBhvr>
                                      <p:to>
                                        <p:strVal val="visible"/>
                                      </p:to>
                                    </p:set>
                                    <p:animEffect transition="in" filter="fade">
                                      <p:cBhvr>
                                        <p:cTn id="10" dur="1000"/>
                                        <p:tgtEl>
                                          <p:spTgt spid="5017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1000"/>
                                        <p:tgtEl>
                                          <p:spTgt spid="50178"/>
                                        </p:tgtEl>
                                      </p:cBhvr>
                                    </p:animEffect>
                                    <p:set>
                                      <p:cBhvr>
                                        <p:cTn id="15" dur="1" fill="hold">
                                          <p:stCondLst>
                                            <p:cond delay="999"/>
                                          </p:stCondLst>
                                        </p:cTn>
                                        <p:tgtEl>
                                          <p:spTgt spid="50178"/>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50179"/>
                                        </p:tgtEl>
                                        <p:attrNameLst>
                                          <p:attrName>style.visibility</p:attrName>
                                        </p:attrNameLst>
                                      </p:cBhvr>
                                      <p:to>
                                        <p:strVal val="visible"/>
                                      </p:to>
                                    </p:set>
                                    <p:animEffect transition="in" filter="fade">
                                      <p:cBhvr>
                                        <p:cTn id="18" dur="1000"/>
                                        <p:tgtEl>
                                          <p:spTgt spid="5017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8" name="Rectangle 6"/>
          <p:cNvSpPr>
            <a:spLocks noGrp="1" noChangeArrowheads="1"/>
          </p:cNvSpPr>
          <p:nvPr>
            <p:ph type="title"/>
          </p:nvPr>
        </p:nvSpPr>
        <p:spPr/>
        <p:txBody>
          <a:bodyPr/>
          <a:lstStyle/>
          <a:p>
            <a:pPr eaLnBrk="1" hangingPunct="1">
              <a:defRPr/>
            </a:pPr>
            <a:r>
              <a:rPr lang="en-US" smtClean="0"/>
              <a:t>Mitigate TS User Profile Issues</a:t>
            </a:r>
          </a:p>
        </p:txBody>
      </p:sp>
      <p:sp>
        <p:nvSpPr>
          <p:cNvPr id="817159" name="Rectangle 7"/>
          <p:cNvSpPr>
            <a:spLocks noGrp="1" noChangeArrowheads="1"/>
          </p:cNvSpPr>
          <p:nvPr>
            <p:ph idx="1"/>
          </p:nvPr>
        </p:nvSpPr>
        <p:spPr>
          <a:xfrm>
            <a:off x="368300" y="1205548"/>
            <a:ext cx="8382000" cy="3260893"/>
          </a:xfrm>
        </p:spPr>
        <p:txBody>
          <a:bodyPr/>
          <a:lstStyle/>
          <a:p>
            <a:pPr eaLnBrk="1" hangingPunct="1">
              <a:defRPr/>
            </a:pPr>
            <a:r>
              <a:rPr lang="en-US" sz="2400" dirty="0" smtClean="0"/>
              <a:t>Softricity “extracts” </a:t>
            </a:r>
            <a:br>
              <a:rPr lang="en-US" sz="2400" dirty="0" smtClean="0"/>
            </a:br>
            <a:r>
              <a:rPr lang="en-US" sz="2400" dirty="0" smtClean="0"/>
              <a:t>application preferences </a:t>
            </a:r>
            <a:br>
              <a:rPr lang="en-US" sz="2400" dirty="0" smtClean="0"/>
            </a:br>
            <a:r>
              <a:rPr lang="en-US" sz="2400" dirty="0" smtClean="0"/>
              <a:t>from Windows profiles</a:t>
            </a:r>
          </a:p>
          <a:p>
            <a:pPr eaLnBrk="1" hangingPunct="1">
              <a:defRPr/>
            </a:pPr>
            <a:r>
              <a:rPr lang="en-US" sz="2400" dirty="0" smtClean="0"/>
              <a:t>Allows preferences to </a:t>
            </a:r>
            <a:br>
              <a:rPr lang="en-US" sz="2400" dirty="0" smtClean="0"/>
            </a:br>
            <a:r>
              <a:rPr lang="en-US" sz="2400" dirty="0" smtClean="0"/>
              <a:t>persist on the network</a:t>
            </a:r>
          </a:p>
          <a:p>
            <a:pPr eaLnBrk="1" hangingPunct="1">
              <a:defRPr/>
            </a:pPr>
            <a:r>
              <a:rPr lang="en-US" sz="2400" dirty="0" smtClean="0"/>
              <a:t>Reduces or eliminates </a:t>
            </a:r>
            <a:br>
              <a:rPr lang="en-US" sz="2400" dirty="0" smtClean="0"/>
            </a:br>
            <a:r>
              <a:rPr lang="en-US" sz="2400" dirty="0" smtClean="0"/>
              <a:t>profile corruption</a:t>
            </a:r>
          </a:p>
          <a:p>
            <a:pPr eaLnBrk="1" hangingPunct="1">
              <a:defRPr/>
            </a:pPr>
            <a:r>
              <a:rPr lang="en-US" sz="2400" dirty="0" smtClean="0"/>
              <a:t>Change from per profile </a:t>
            </a:r>
            <a:br>
              <a:rPr lang="en-US" sz="2400" dirty="0" smtClean="0"/>
            </a:br>
            <a:r>
              <a:rPr lang="en-US" sz="2400" dirty="0" smtClean="0"/>
              <a:t>to per application settings</a:t>
            </a:r>
          </a:p>
        </p:txBody>
      </p:sp>
      <p:pic>
        <p:nvPicPr>
          <p:cNvPr id="5" name="Picture 19"/>
          <p:cNvPicPr>
            <a:picLocks noChangeAspect="1" noChangeArrowheads="1"/>
          </p:cNvPicPr>
          <p:nvPr/>
        </p:nvPicPr>
        <p:blipFill>
          <a:blip r:embed="rId3"/>
          <a:srcRect l="12860"/>
          <a:stretch>
            <a:fillRect/>
          </a:stretch>
        </p:blipFill>
        <p:spPr bwMode="auto">
          <a:xfrm>
            <a:off x="4478973" y="1347788"/>
            <a:ext cx="4148138" cy="3014663"/>
          </a:xfrm>
          <a:prstGeom prst="rect">
            <a:avLst/>
          </a:prstGeom>
          <a:ln>
            <a:noFill/>
          </a:ln>
          <a:effectLst>
            <a:outerShdw blurRad="190500" algn="tl" rotWithShape="0">
              <a:srgbClr val="000000">
                <a:alpha val="70000"/>
              </a:srgbClr>
            </a:outerShdw>
          </a:effectLst>
        </p:spPr>
      </p:pic>
      <p:sp>
        <p:nvSpPr>
          <p:cNvPr id="7" name="Rounded Rectangle 6"/>
          <p:cNvSpPr/>
          <p:nvPr/>
        </p:nvSpPr>
        <p:spPr bwMode="auto">
          <a:xfrm>
            <a:off x="455930" y="5116158"/>
            <a:ext cx="8164830" cy="936345"/>
          </a:xfrm>
          <a:prstGeom prst="roundRect">
            <a:avLst>
              <a:gd name="adj" fmla="val 9033"/>
            </a:avLst>
          </a:prstGeom>
          <a:gradFill>
            <a:gsLst>
              <a:gs pos="0">
                <a:schemeClr val="accent2">
                  <a:lumMod val="20000"/>
                  <a:lumOff val="80000"/>
                  <a:alpha val="70000"/>
                </a:schemeClr>
              </a:gs>
              <a:gs pos="100000">
                <a:schemeClr val="accent2">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2800" dirty="0" smtClean="0">
                <a:solidFill>
                  <a:schemeClr val="tx1"/>
                </a:solidFill>
                <a:effectLst>
                  <a:outerShdw blurRad="38100" dist="38100" dir="2700000" algn="tl">
                    <a:srgbClr val="000000">
                      <a:alpha val="43137"/>
                    </a:srgbClr>
                  </a:outerShdw>
                </a:effectLst>
              </a:rPr>
              <a:t>Makes roaming profiles effective—only </a:t>
            </a:r>
            <a:br>
              <a:rPr lang="en-US" sz="2800" dirty="0" smtClean="0">
                <a:solidFill>
                  <a:schemeClr val="tx1"/>
                </a:solidFill>
                <a:effectLst>
                  <a:outerShdw blurRad="38100" dist="38100" dir="2700000" algn="tl">
                    <a:srgbClr val="000000">
                      <a:alpha val="43137"/>
                    </a:srgbClr>
                  </a:outerShdw>
                </a:effectLst>
              </a:rPr>
            </a:br>
            <a:r>
              <a:rPr lang="en-US" sz="2800" dirty="0" smtClean="0">
                <a:solidFill>
                  <a:schemeClr val="tx1"/>
                </a:solidFill>
                <a:effectLst>
                  <a:outerShdw blurRad="38100" dist="38100" dir="2700000" algn="tl">
                    <a:srgbClr val="000000">
                      <a:alpha val="43137"/>
                    </a:srgbClr>
                  </a:outerShdw>
                </a:effectLst>
              </a:rPr>
              <a:t>operating system settings roam</a:t>
            </a: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7" name="Rectangle 7"/>
          <p:cNvSpPr>
            <a:spLocks noGrp="1" noChangeArrowheads="1"/>
          </p:cNvSpPr>
          <p:nvPr>
            <p:ph type="title"/>
          </p:nvPr>
        </p:nvSpPr>
        <p:spPr/>
        <p:txBody>
          <a:bodyPr/>
          <a:lstStyle/>
          <a:p>
            <a:pPr eaLnBrk="1" hangingPunct="1">
              <a:defRPr/>
            </a:pPr>
            <a:r>
              <a:rPr lang="en-US" smtClean="0"/>
              <a:t>Consolidate Terminal Servers</a:t>
            </a:r>
          </a:p>
        </p:txBody>
      </p:sp>
      <p:sp>
        <p:nvSpPr>
          <p:cNvPr id="819208" name="Rectangle 8"/>
          <p:cNvSpPr>
            <a:spLocks noGrp="1" noChangeArrowheads="1"/>
          </p:cNvSpPr>
          <p:nvPr>
            <p:ph idx="1"/>
          </p:nvPr>
        </p:nvSpPr>
        <p:spPr>
          <a:xfrm>
            <a:off x="0" y="758508"/>
            <a:ext cx="8382000" cy="3883627"/>
          </a:xfrm>
        </p:spPr>
        <p:txBody>
          <a:bodyPr/>
          <a:lstStyle/>
          <a:p>
            <a:pPr eaLnBrk="1" hangingPunct="1">
              <a:spcBef>
                <a:spcPts val="0"/>
              </a:spcBef>
              <a:defRPr/>
            </a:pPr>
            <a:r>
              <a:rPr lang="en-US" sz="2800" dirty="0" smtClean="0"/>
              <a:t>Application compatibility issues</a:t>
            </a:r>
          </a:p>
          <a:p>
            <a:pPr lvl="1" eaLnBrk="1" hangingPunct="1">
              <a:spcBef>
                <a:spcPts val="0"/>
              </a:spcBef>
              <a:defRPr/>
            </a:pPr>
            <a:r>
              <a:rPr lang="en-US" sz="2400" dirty="0" smtClean="0"/>
              <a:t>Often requires </a:t>
            </a:r>
            <a:br>
              <a:rPr lang="en-US" sz="2400" dirty="0" smtClean="0"/>
            </a:br>
            <a:r>
              <a:rPr lang="en-US" sz="2400" dirty="0" smtClean="0"/>
              <a:t>separate servers for </a:t>
            </a:r>
            <a:br>
              <a:rPr lang="en-US" sz="2400" dirty="0" smtClean="0"/>
            </a:br>
            <a:r>
              <a:rPr lang="en-US" sz="2400" dirty="0" smtClean="0"/>
              <a:t>separate applications</a:t>
            </a:r>
          </a:p>
          <a:p>
            <a:pPr lvl="1" eaLnBrk="1" hangingPunct="1">
              <a:spcBef>
                <a:spcPts val="0"/>
              </a:spcBef>
              <a:defRPr/>
            </a:pPr>
            <a:r>
              <a:rPr lang="en-US" sz="2400" dirty="0" smtClean="0"/>
              <a:t>Underutilized servers </a:t>
            </a:r>
            <a:br>
              <a:rPr lang="en-US" sz="2400" dirty="0" smtClean="0"/>
            </a:br>
            <a:r>
              <a:rPr lang="en-US" sz="2400" dirty="0" smtClean="0"/>
              <a:t>and spare capacity</a:t>
            </a:r>
          </a:p>
          <a:p>
            <a:pPr eaLnBrk="1" hangingPunct="1">
              <a:spcBef>
                <a:spcPts val="0"/>
              </a:spcBef>
              <a:defRPr/>
            </a:pPr>
            <a:r>
              <a:rPr lang="en-US" sz="2800" dirty="0" smtClean="0"/>
              <a:t>SoftGrid for TS:</a:t>
            </a:r>
          </a:p>
          <a:p>
            <a:pPr lvl="1" eaLnBrk="1" hangingPunct="1">
              <a:spcBef>
                <a:spcPts val="0"/>
              </a:spcBef>
              <a:defRPr/>
            </a:pPr>
            <a:r>
              <a:rPr lang="en-US" sz="2400" dirty="0" smtClean="0"/>
              <a:t>Enables applications </a:t>
            </a:r>
            <a:br>
              <a:rPr lang="en-US" sz="2400" dirty="0" smtClean="0"/>
            </a:br>
            <a:r>
              <a:rPr lang="en-US" sz="2400" dirty="0" smtClean="0"/>
              <a:t>to run side-by-side</a:t>
            </a:r>
          </a:p>
          <a:p>
            <a:pPr lvl="1" eaLnBrk="1" hangingPunct="1">
              <a:spcBef>
                <a:spcPts val="0"/>
              </a:spcBef>
              <a:defRPr/>
            </a:pPr>
            <a:r>
              <a:rPr lang="en-US" sz="2400" dirty="0" smtClean="0"/>
              <a:t>Reduce server silos</a:t>
            </a:r>
          </a:p>
        </p:txBody>
      </p:sp>
      <p:pic>
        <p:nvPicPr>
          <p:cNvPr id="4" name="Picture 58" descr="App-Conflicts-TS-1B"/>
          <p:cNvPicPr>
            <a:picLocks noChangeAspect="1" noChangeArrowheads="1"/>
          </p:cNvPicPr>
          <p:nvPr/>
        </p:nvPicPr>
        <p:blipFill>
          <a:blip r:embed="rId3"/>
          <a:srcRect/>
          <a:stretch>
            <a:fillRect/>
          </a:stretch>
        </p:blipFill>
        <p:spPr bwMode="auto">
          <a:xfrm>
            <a:off x="4795838" y="1387475"/>
            <a:ext cx="4148137" cy="2735263"/>
          </a:xfrm>
          <a:prstGeom prst="rect">
            <a:avLst/>
          </a:prstGeom>
          <a:noFill/>
          <a:ln w="9525">
            <a:noFill/>
            <a:miter lim="800000"/>
            <a:headEnd/>
            <a:tailEnd/>
          </a:ln>
        </p:spPr>
      </p:pic>
      <p:pic>
        <p:nvPicPr>
          <p:cNvPr id="5" name="Picture 59" descr="App-Conflicts-TS-2B"/>
          <p:cNvPicPr>
            <a:picLocks noChangeAspect="1" noChangeArrowheads="1"/>
          </p:cNvPicPr>
          <p:nvPr/>
        </p:nvPicPr>
        <p:blipFill>
          <a:blip r:embed="rId4"/>
          <a:srcRect/>
          <a:stretch>
            <a:fillRect/>
          </a:stretch>
        </p:blipFill>
        <p:spPr bwMode="auto">
          <a:xfrm>
            <a:off x="4781550" y="1397000"/>
            <a:ext cx="4148138" cy="2735263"/>
          </a:xfrm>
          <a:prstGeom prst="rect">
            <a:avLst/>
          </a:prstGeom>
          <a:noFill/>
          <a:ln w="9525">
            <a:noFill/>
            <a:miter lim="800000"/>
            <a:headEnd/>
            <a:tailEnd/>
          </a:ln>
        </p:spPr>
      </p:pic>
      <p:sp>
        <p:nvSpPr>
          <p:cNvPr id="7" name="Rounded Rectangle 6"/>
          <p:cNvSpPr/>
          <p:nvPr/>
        </p:nvSpPr>
        <p:spPr bwMode="auto">
          <a:xfrm>
            <a:off x="5537200" y="4646613"/>
            <a:ext cx="3133725" cy="1249362"/>
          </a:xfrm>
          <a:prstGeom prst="roundRect">
            <a:avLst>
              <a:gd name="adj" fmla="val 9033"/>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US" sz="1600" b="1" dirty="0">
                <a:solidFill>
                  <a:schemeClr val="bg1"/>
                </a:solidFill>
              </a:rPr>
              <a:t>Case Study: </a:t>
            </a:r>
            <a:r>
              <a:rPr lang="en-US" sz="1600" dirty="0" smtClean="0">
                <a:solidFill>
                  <a:schemeClr val="bg1"/>
                </a:solidFill>
              </a:rPr>
              <a:t/>
            </a:r>
            <a:br>
              <a:rPr lang="en-US" sz="1600" dirty="0" smtClean="0">
                <a:solidFill>
                  <a:schemeClr val="bg1"/>
                </a:solidFill>
              </a:rPr>
            </a:br>
            <a:r>
              <a:rPr lang="en-US" sz="1600" dirty="0" smtClean="0">
                <a:solidFill>
                  <a:schemeClr val="bg1"/>
                </a:solidFill>
              </a:rPr>
              <a:t>Russell </a:t>
            </a:r>
            <a:r>
              <a:rPr lang="en-US" sz="1600" dirty="0">
                <a:solidFill>
                  <a:schemeClr val="bg1"/>
                </a:solidFill>
              </a:rPr>
              <a:t>Investments reduced their terminal servers by 40% with SoftGrid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par>
                                <p:cTn id="13" presetID="10" presetClass="exit" presetSubtype="0" fill="hold" nodeType="withEffect">
                                  <p:stCondLst>
                                    <p:cond delay="0"/>
                                  </p:stCondLst>
                                  <p:childTnLst>
                                    <p:animEffect transition="out" filter="fade">
                                      <p:cBhvr>
                                        <p:cTn id="14" dur="1000"/>
                                        <p:tgtEl>
                                          <p:spTgt spid="4"/>
                                        </p:tgtEl>
                                      </p:cBhvr>
                                    </p:animEffect>
                                    <p:set>
                                      <p:cBhvr>
                                        <p:cTn id="15"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hidden">
          <a:xfrm>
            <a:off x="-15875" y="5095875"/>
            <a:ext cx="9159875" cy="1771650"/>
            <a:chOff x="-10" y="3210"/>
            <a:chExt cx="5770" cy="1116"/>
          </a:xfrm>
        </p:grpSpPr>
        <p:pic>
          <p:nvPicPr>
            <p:cNvPr id="20488" name="Picture 8" descr="technet_block"/>
            <p:cNvPicPr>
              <a:picLocks noChangeAspect="1" noChangeArrowheads="1"/>
            </p:cNvPicPr>
            <p:nvPr/>
          </p:nvPicPr>
          <p:blipFill>
            <a:blip r:embed="rId3"/>
            <a:srcRect r="7056"/>
            <a:stretch>
              <a:fillRect/>
            </a:stretch>
          </p:blipFill>
          <p:spPr bwMode="hidden">
            <a:xfrm>
              <a:off x="-10" y="3210"/>
              <a:ext cx="5770" cy="1116"/>
            </a:xfrm>
            <a:prstGeom prst="rect">
              <a:avLst/>
            </a:prstGeom>
            <a:noFill/>
            <a:ln w="9525">
              <a:noFill/>
              <a:miter lim="800000"/>
              <a:headEnd/>
              <a:tailEnd/>
            </a:ln>
          </p:spPr>
        </p:pic>
        <p:pic>
          <p:nvPicPr>
            <p:cNvPr id="20489" name="Picture 9" descr="watermark"/>
            <p:cNvPicPr>
              <a:picLocks noChangeAspect="1" noChangeArrowheads="1"/>
            </p:cNvPicPr>
            <p:nvPr/>
          </p:nvPicPr>
          <p:blipFill>
            <a:blip r:embed="rId4"/>
            <a:srcRect/>
            <a:stretch>
              <a:fillRect/>
            </a:stretch>
          </p:blipFill>
          <p:spPr bwMode="hidden">
            <a:xfrm>
              <a:off x="81" y="4158"/>
              <a:ext cx="1845" cy="132"/>
            </a:xfrm>
            <a:prstGeom prst="rect">
              <a:avLst/>
            </a:prstGeom>
            <a:noFill/>
            <a:ln w="9525">
              <a:noFill/>
              <a:miter lim="800000"/>
              <a:headEnd/>
              <a:tailEnd/>
            </a:ln>
          </p:spPr>
        </p:pic>
      </p:grpSp>
      <p:pic>
        <p:nvPicPr>
          <p:cNvPr id="4" name="Picture 11" descr="Deployment-Comparison-2"/>
          <p:cNvPicPr>
            <a:picLocks noChangeAspect="1" noChangeArrowheads="1"/>
          </p:cNvPicPr>
          <p:nvPr/>
        </p:nvPicPr>
        <p:blipFill>
          <a:blip r:embed="rId5"/>
          <a:srcRect b="49750"/>
          <a:stretch>
            <a:fillRect/>
          </a:stretch>
        </p:blipFill>
        <p:spPr bwMode="auto">
          <a:xfrm>
            <a:off x="234950" y="2963863"/>
            <a:ext cx="8689975" cy="2620962"/>
          </a:xfrm>
          <a:prstGeom prst="rect">
            <a:avLst/>
          </a:prstGeom>
          <a:ln>
            <a:noFill/>
          </a:ln>
          <a:effectLst>
            <a:outerShdw blurRad="190500" algn="tl" rotWithShape="0">
              <a:srgbClr val="000000">
                <a:alpha val="70000"/>
              </a:srgbClr>
            </a:outerShdw>
          </a:effectLst>
        </p:spPr>
      </p:pic>
      <p:sp>
        <p:nvSpPr>
          <p:cNvPr id="10" name="Rounded Rectangle 9"/>
          <p:cNvSpPr/>
          <p:nvPr/>
        </p:nvSpPr>
        <p:spPr bwMode="blackWhite">
          <a:xfrm>
            <a:off x="220663" y="5767388"/>
            <a:ext cx="8699500" cy="658812"/>
          </a:xfrm>
          <a:prstGeom prst="roundRect">
            <a:avLst>
              <a:gd name="adj" fmla="val 9033"/>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US" sz="1600" b="1" dirty="0">
                <a:solidFill>
                  <a:schemeClr val="bg1"/>
                </a:solidFill>
              </a:rPr>
              <a:t>Case Study: </a:t>
            </a:r>
            <a:r>
              <a:rPr lang="en-US" sz="1600" dirty="0" smtClean="0">
                <a:solidFill>
                  <a:schemeClr val="bg1"/>
                </a:solidFill>
              </a:rPr>
              <a:t/>
            </a:r>
            <a:br>
              <a:rPr lang="en-US" sz="1600" dirty="0" smtClean="0">
                <a:solidFill>
                  <a:schemeClr val="bg1"/>
                </a:solidFill>
              </a:rPr>
            </a:br>
            <a:r>
              <a:rPr lang="en-US" sz="1600" dirty="0" err="1" smtClean="0">
                <a:solidFill>
                  <a:schemeClr val="bg1"/>
                </a:solidFill>
              </a:rPr>
              <a:t>sanofi-aventis</a:t>
            </a:r>
            <a:r>
              <a:rPr lang="en-US" sz="1600" dirty="0" smtClean="0">
                <a:solidFill>
                  <a:schemeClr val="bg1"/>
                </a:solidFill>
              </a:rPr>
              <a:t> </a:t>
            </a:r>
            <a:r>
              <a:rPr lang="en-US" sz="1600" dirty="0">
                <a:solidFill>
                  <a:schemeClr val="bg1"/>
                </a:solidFill>
              </a:rPr>
              <a:t>accelerated application deployments and updates from 2 weeks to 3 hours</a:t>
            </a:r>
          </a:p>
        </p:txBody>
      </p:sp>
      <p:pic>
        <p:nvPicPr>
          <p:cNvPr id="821262" name="Picture 14"/>
          <p:cNvPicPr>
            <a:picLocks noChangeAspect="1" noChangeArrowheads="1"/>
          </p:cNvPicPr>
          <p:nvPr/>
        </p:nvPicPr>
        <p:blipFill>
          <a:blip r:embed="rId6"/>
          <a:srcRect/>
          <a:stretch>
            <a:fillRect/>
          </a:stretch>
        </p:blipFill>
        <p:spPr bwMode="auto">
          <a:xfrm>
            <a:off x="263525" y="2990850"/>
            <a:ext cx="8629650" cy="2562225"/>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12" name="Rectangle 11"/>
          <p:cNvSpPr>
            <a:spLocks noGrp="1" noChangeArrowheads="1"/>
          </p:cNvSpPr>
          <p:nvPr>
            <p:ph type="title"/>
          </p:nvPr>
        </p:nvSpPr>
        <p:spPr/>
        <p:txBody>
          <a:bodyPr/>
          <a:lstStyle/>
          <a:p>
            <a:r>
              <a:rPr lang="en-US" smtClean="0"/>
              <a:t>Reduce Time to Solution, Increase Agility, and Reduce Cost</a:t>
            </a:r>
          </a:p>
        </p:txBody>
      </p:sp>
      <p:sp>
        <p:nvSpPr>
          <p:cNvPr id="14" name="Rectangle 12"/>
          <p:cNvSpPr>
            <a:spLocks noGrp="1" noChangeArrowheads="1"/>
          </p:cNvSpPr>
          <p:nvPr>
            <p:ph idx="1"/>
          </p:nvPr>
        </p:nvSpPr>
        <p:spPr>
          <a:xfrm>
            <a:off x="368300" y="1347788"/>
            <a:ext cx="8382000" cy="1488100"/>
          </a:xfrm>
        </p:spPr>
        <p:txBody>
          <a:bodyPr/>
          <a:lstStyle/>
          <a:p>
            <a:endParaRPr lang="en-US" sz="2400" dirty="0" smtClean="0"/>
          </a:p>
          <a:p>
            <a:r>
              <a:rPr lang="en-US" sz="2000" dirty="0" smtClean="0"/>
              <a:t>Eliminate installations and dramatically reduce compatibility testing</a:t>
            </a:r>
          </a:p>
          <a:p>
            <a:r>
              <a:rPr lang="en-US" sz="2000" dirty="0" smtClean="0"/>
              <a:t>Updates are now one file change on a server</a:t>
            </a:r>
          </a:p>
          <a:p>
            <a:r>
              <a:rPr lang="en-US" sz="2000" dirty="0" smtClean="0"/>
              <a:t>De-installs are one change to the management console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5" presetClass="entr" presetSubtype="10" fill="hold" nodeType="withEffect">
                                  <p:stCondLst>
                                    <p:cond delay="0"/>
                                  </p:stCondLst>
                                  <p:childTnLst>
                                    <p:set>
                                      <p:cBhvr>
                                        <p:cTn id="9" dur="1" fill="hold">
                                          <p:stCondLst>
                                            <p:cond delay="0"/>
                                          </p:stCondLst>
                                        </p:cTn>
                                        <p:tgtEl>
                                          <p:spTgt spid="821262"/>
                                        </p:tgtEl>
                                        <p:attrNameLst>
                                          <p:attrName>style.visibility</p:attrName>
                                        </p:attrNameLst>
                                      </p:cBhvr>
                                      <p:to>
                                        <p:strVal val="visible"/>
                                      </p:to>
                                    </p:set>
                                    <p:animEffect transition="in" filter="checkerboard(across)">
                                      <p:cBhvr>
                                        <p:cTn id="10" dur="500"/>
                                        <p:tgtEl>
                                          <p:spTgt spid="821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284480" y="0"/>
            <a:ext cx="9177338" cy="1143000"/>
          </a:xfrm>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pPr>
              <a:defRPr/>
            </a:pPr>
            <a:r>
              <a:rPr smtClean="0"/>
              <a:t>On-Demand Streaming of Virtual Apps</a:t>
            </a:r>
          </a:p>
        </p:txBody>
      </p:sp>
      <p:sp>
        <p:nvSpPr>
          <p:cNvPr id="164867" name="Rectangle 3"/>
          <p:cNvSpPr>
            <a:spLocks noGrp="1" noChangeArrowheads="1"/>
          </p:cNvSpPr>
          <p:nvPr>
            <p:ph idx="1"/>
          </p:nvPr>
        </p:nvSpPr>
        <p:spPr>
          <a:xfrm>
            <a:off x="368300" y="1164908"/>
            <a:ext cx="8382000" cy="4575099"/>
          </a:xfrm>
        </p:spPr>
        <p:txBody>
          <a:bodyPr/>
          <a:lstStyle/>
          <a:p>
            <a:pPr eaLnBrk="1" hangingPunct="1">
              <a:lnSpc>
                <a:spcPct val="100000"/>
              </a:lnSpc>
              <a:spcBef>
                <a:spcPts val="0"/>
              </a:spcBef>
              <a:buFont typeface="Wingdings 2" pitchFamily="18" charset="2"/>
              <a:buBlip>
                <a:blip r:embed="rId3"/>
              </a:buBlip>
              <a:defRPr/>
            </a:pPr>
            <a:r>
              <a:rPr lang="en-US" sz="1800" b="1" dirty="0" smtClean="0"/>
              <a:t>Permission-based</a:t>
            </a:r>
            <a:endParaRPr lang="en-US" sz="1800" b="1" dirty="0"/>
          </a:p>
          <a:p>
            <a:pPr lvl="1" eaLnBrk="1" hangingPunct="1">
              <a:lnSpc>
                <a:spcPct val="100000"/>
              </a:lnSpc>
              <a:spcBef>
                <a:spcPts val="0"/>
              </a:spcBef>
              <a:buFont typeface="Wingdings 2" pitchFamily="18" charset="2"/>
              <a:buBlip>
                <a:blip r:embed="rId3"/>
              </a:buBlip>
              <a:defRPr/>
            </a:pPr>
            <a:r>
              <a:rPr lang="en-US" sz="1400" b="1" dirty="0"/>
              <a:t>User clicks on desktop </a:t>
            </a:r>
            <a:r>
              <a:rPr lang="en-US" sz="1400" b="1" dirty="0" smtClean="0"/>
              <a:t/>
            </a:r>
            <a:br>
              <a:rPr lang="en-US" sz="1400" b="1" dirty="0" smtClean="0"/>
            </a:br>
            <a:r>
              <a:rPr lang="en-US" sz="1400" b="1" dirty="0" smtClean="0"/>
              <a:t>shortcuts—authentication</a:t>
            </a:r>
            <a:r>
              <a:rPr lang="en-US" sz="1400" b="1" dirty="0"/>
              <a:t>, </a:t>
            </a:r>
            <a:r>
              <a:rPr lang="en-US" sz="1400" b="1" dirty="0" smtClean="0"/>
              <a:t/>
            </a:r>
            <a:br>
              <a:rPr lang="en-US" sz="1400" b="1" dirty="0" smtClean="0"/>
            </a:br>
            <a:r>
              <a:rPr lang="en-US" sz="1400" b="1" dirty="0" smtClean="0"/>
              <a:t>authorization </a:t>
            </a:r>
            <a:r>
              <a:rPr lang="en-US" sz="1400" b="1" dirty="0"/>
              <a:t>and licensing </a:t>
            </a:r>
            <a:r>
              <a:rPr lang="en-US" sz="1400" b="1" dirty="0" smtClean="0"/>
              <a:t/>
            </a:r>
            <a:br>
              <a:rPr lang="en-US" sz="1400" b="1" dirty="0" smtClean="0"/>
            </a:br>
            <a:r>
              <a:rPr lang="en-US" sz="1400" b="1" dirty="0" smtClean="0"/>
              <a:t>checked </a:t>
            </a:r>
            <a:r>
              <a:rPr lang="en-US" sz="1400" b="1" dirty="0"/>
              <a:t>every </a:t>
            </a:r>
            <a:r>
              <a:rPr lang="en-US" sz="1400" b="1" dirty="0" smtClean="0"/>
              <a:t>time</a:t>
            </a:r>
          </a:p>
          <a:p>
            <a:pPr>
              <a:lnSpc>
                <a:spcPct val="100000"/>
              </a:lnSpc>
              <a:spcBef>
                <a:spcPts val="0"/>
              </a:spcBef>
              <a:buFont typeface="Wingdings 2" pitchFamily="18" charset="2"/>
              <a:buBlip>
                <a:blip r:embed="rId3"/>
              </a:buBlip>
              <a:defRPr/>
            </a:pPr>
            <a:r>
              <a:rPr lang="en-US" sz="1800" b="1" dirty="0" smtClean="0"/>
              <a:t>Centrally served</a:t>
            </a:r>
            <a:endParaRPr lang="en-US" sz="1800" b="1" dirty="0"/>
          </a:p>
          <a:p>
            <a:pPr lvl="1" eaLnBrk="1" hangingPunct="1">
              <a:lnSpc>
                <a:spcPct val="100000"/>
              </a:lnSpc>
              <a:spcBef>
                <a:spcPts val="0"/>
              </a:spcBef>
              <a:buFont typeface="Wingdings 2" pitchFamily="18" charset="2"/>
              <a:buBlip>
                <a:blip r:embed="rId3"/>
              </a:buBlip>
              <a:defRPr/>
            </a:pPr>
            <a:r>
              <a:rPr lang="en-US" sz="1400" b="1" dirty="0"/>
              <a:t>The first time the </a:t>
            </a:r>
            <a:r>
              <a:rPr lang="en-US" sz="1400" b="1" dirty="0" smtClean="0"/>
              <a:t>server </a:t>
            </a:r>
            <a:r>
              <a:rPr lang="en-US" sz="1400" b="1" dirty="0"/>
              <a:t>streams </a:t>
            </a:r>
            <a:r>
              <a:rPr lang="en-US" sz="1400" b="1" dirty="0" smtClean="0"/>
              <a:t/>
            </a:r>
            <a:br>
              <a:rPr lang="en-US" sz="1400" b="1" dirty="0" smtClean="0"/>
            </a:br>
            <a:r>
              <a:rPr lang="en-US" sz="1400" b="1" dirty="0" smtClean="0"/>
              <a:t>“</a:t>
            </a:r>
            <a:r>
              <a:rPr lang="en-US" sz="1400" b="1" dirty="0"/>
              <a:t>just enough” code (20-40%) </a:t>
            </a:r>
            <a:r>
              <a:rPr lang="en-US" sz="1400" b="1" dirty="0" smtClean="0"/>
              <a:t/>
            </a:r>
            <a:br>
              <a:rPr lang="en-US" sz="1400" b="1" dirty="0" smtClean="0"/>
            </a:br>
            <a:r>
              <a:rPr lang="en-US" sz="1400" b="1" dirty="0" smtClean="0"/>
              <a:t>to </a:t>
            </a:r>
            <a:r>
              <a:rPr lang="en-US" sz="1400" b="1" dirty="0"/>
              <a:t>client or TS machine</a:t>
            </a:r>
            <a:r>
              <a:rPr lang="en-US" sz="1400" b="1" dirty="0" smtClean="0"/>
              <a:t>. As </a:t>
            </a:r>
            <a:r>
              <a:rPr lang="en-US" sz="1400" b="1" dirty="0"/>
              <a:t>more </a:t>
            </a:r>
            <a:r>
              <a:rPr lang="en-US" sz="1400" b="1" dirty="0" smtClean="0"/>
              <a:t/>
            </a:r>
            <a:br>
              <a:rPr lang="en-US" sz="1400" b="1" dirty="0" smtClean="0"/>
            </a:br>
            <a:r>
              <a:rPr lang="en-US" sz="1400" b="1" dirty="0" smtClean="0"/>
              <a:t>code </a:t>
            </a:r>
            <a:r>
              <a:rPr lang="en-US" sz="1400" b="1" dirty="0"/>
              <a:t>is needed, it is </a:t>
            </a:r>
            <a:r>
              <a:rPr lang="en-US" sz="1400" b="1" dirty="0" smtClean="0"/>
              <a:t/>
            </a:r>
            <a:br>
              <a:rPr lang="en-US" sz="1400" b="1" dirty="0" smtClean="0"/>
            </a:br>
            <a:r>
              <a:rPr lang="en-US" sz="1400" b="1" dirty="0" smtClean="0"/>
              <a:t>dynamically delivered</a:t>
            </a:r>
            <a:r>
              <a:rPr lang="en-US" sz="1400" b="1" dirty="0"/>
              <a:t>.</a:t>
            </a:r>
          </a:p>
          <a:p>
            <a:pPr eaLnBrk="1" hangingPunct="1">
              <a:lnSpc>
                <a:spcPct val="100000"/>
              </a:lnSpc>
              <a:spcBef>
                <a:spcPts val="0"/>
              </a:spcBef>
              <a:buFont typeface="Wingdings 2" pitchFamily="18" charset="2"/>
              <a:buBlip>
                <a:blip r:embed="rId3"/>
              </a:buBlip>
              <a:defRPr/>
            </a:pPr>
            <a:r>
              <a:rPr lang="en-US" sz="1800" b="1" dirty="0"/>
              <a:t>Locally </a:t>
            </a:r>
            <a:r>
              <a:rPr lang="en-US" sz="1800" b="1" dirty="0" smtClean="0"/>
              <a:t>executed</a:t>
            </a:r>
            <a:endParaRPr lang="en-US" sz="1800" b="1" dirty="0"/>
          </a:p>
          <a:p>
            <a:pPr lvl="1" eaLnBrk="1" hangingPunct="1">
              <a:lnSpc>
                <a:spcPct val="100000"/>
              </a:lnSpc>
              <a:spcBef>
                <a:spcPts val="0"/>
              </a:spcBef>
              <a:buFont typeface="Wingdings 2" pitchFamily="18" charset="2"/>
              <a:buBlip>
                <a:blip r:embed="rId3"/>
              </a:buBlip>
              <a:defRPr/>
            </a:pPr>
            <a:r>
              <a:rPr lang="en-US" sz="1400" b="1" dirty="0"/>
              <a:t>App executes on desktop, laptop and/or </a:t>
            </a:r>
            <a:r>
              <a:rPr lang="en-US" sz="1400" b="1" dirty="0" smtClean="0"/>
              <a:t>terminal server</a:t>
            </a:r>
            <a:r>
              <a:rPr lang="en-US" sz="1400" b="1" dirty="0"/>
              <a:t>, not on SoftGrid </a:t>
            </a:r>
            <a:r>
              <a:rPr lang="en-US" sz="1400" b="1" dirty="0" smtClean="0"/>
              <a:t>server</a:t>
            </a:r>
            <a:endParaRPr lang="en-US" sz="1400" b="1" dirty="0"/>
          </a:p>
          <a:p>
            <a:pPr eaLnBrk="1" hangingPunct="1">
              <a:lnSpc>
                <a:spcPct val="100000"/>
              </a:lnSpc>
              <a:spcBef>
                <a:spcPts val="0"/>
              </a:spcBef>
              <a:buFont typeface="Wingdings 2" pitchFamily="18" charset="2"/>
              <a:buBlip>
                <a:blip r:embed="rId3"/>
              </a:buBlip>
              <a:defRPr/>
            </a:pPr>
            <a:r>
              <a:rPr lang="en-US" sz="1800" b="1" dirty="0"/>
              <a:t>Cached for </a:t>
            </a:r>
            <a:r>
              <a:rPr lang="en-US" sz="1800" b="1" dirty="0" smtClean="0"/>
              <a:t>performance</a:t>
            </a:r>
            <a:endParaRPr lang="en-US" sz="1800" b="1" dirty="0"/>
          </a:p>
          <a:p>
            <a:pPr lvl="1" eaLnBrk="1" hangingPunct="1">
              <a:lnSpc>
                <a:spcPct val="100000"/>
              </a:lnSpc>
              <a:spcBef>
                <a:spcPts val="0"/>
              </a:spcBef>
              <a:buFont typeface="Wingdings 2" pitchFamily="18" charset="2"/>
              <a:buBlip>
                <a:blip r:embed="rId3"/>
              </a:buBlip>
              <a:defRPr/>
            </a:pPr>
            <a:r>
              <a:rPr lang="en-US" sz="1400" b="1" dirty="0"/>
              <a:t>App code is cached for </a:t>
            </a:r>
            <a:r>
              <a:rPr lang="en-US" sz="1400" b="1" dirty="0" smtClean="0"/>
              <a:t/>
            </a:r>
            <a:br>
              <a:rPr lang="en-US" sz="1400" b="1" dirty="0" smtClean="0"/>
            </a:br>
            <a:r>
              <a:rPr lang="en-US" sz="1400" b="1" dirty="0" smtClean="0"/>
              <a:t>repeated use—even </a:t>
            </a:r>
            <a:r>
              <a:rPr lang="en-US" sz="1400" b="1" dirty="0"/>
              <a:t>without a network</a:t>
            </a:r>
          </a:p>
          <a:p>
            <a:pPr eaLnBrk="1" hangingPunct="1">
              <a:lnSpc>
                <a:spcPct val="100000"/>
              </a:lnSpc>
              <a:spcBef>
                <a:spcPts val="0"/>
              </a:spcBef>
              <a:buFont typeface="Wingdings 2" pitchFamily="18" charset="2"/>
              <a:buBlip>
                <a:blip r:embed="rId3"/>
              </a:buBlip>
              <a:defRPr/>
            </a:pPr>
            <a:r>
              <a:rPr lang="en-US" sz="1800" b="1" dirty="0"/>
              <a:t>Disconnected </a:t>
            </a:r>
            <a:r>
              <a:rPr lang="en-US" sz="1800" b="1" dirty="0" smtClean="0"/>
              <a:t>user support</a:t>
            </a:r>
            <a:endParaRPr lang="en-US" sz="1800" b="1" dirty="0"/>
          </a:p>
          <a:p>
            <a:pPr lvl="1" eaLnBrk="1" hangingPunct="1">
              <a:lnSpc>
                <a:spcPct val="100000"/>
              </a:lnSpc>
              <a:spcBef>
                <a:spcPts val="0"/>
              </a:spcBef>
              <a:buFont typeface="Wingdings 2" pitchFamily="18" charset="2"/>
              <a:buBlip>
                <a:blip r:embed="rId3"/>
              </a:buBlip>
              <a:defRPr/>
            </a:pPr>
            <a:r>
              <a:rPr lang="en-US" sz="1400" b="1" dirty="0"/>
              <a:t>Entire set of applications are cached for limited time before expiring </a:t>
            </a:r>
            <a:endParaRPr lang="en-US" sz="1000" dirty="0" smtClean="0"/>
          </a:p>
        </p:txBody>
      </p:sp>
      <p:pic>
        <p:nvPicPr>
          <p:cNvPr id="21508" name="Picture 4" descr="App-Streaming-Build-1"/>
          <p:cNvPicPr>
            <a:picLocks noChangeAspect="1" noChangeArrowheads="1"/>
          </p:cNvPicPr>
          <p:nvPr/>
        </p:nvPicPr>
        <p:blipFill>
          <a:blip r:embed="rId4"/>
          <a:srcRect/>
          <a:stretch>
            <a:fillRect/>
          </a:stretch>
        </p:blipFill>
        <p:spPr bwMode="auto">
          <a:xfrm>
            <a:off x="4069080" y="1295400"/>
            <a:ext cx="4724400" cy="2698750"/>
          </a:xfrm>
          <a:prstGeom prst="rect">
            <a:avLst/>
          </a:prstGeom>
          <a:noFill/>
          <a:ln w="9525">
            <a:noFill/>
            <a:miter lim="800000"/>
            <a:headEnd/>
            <a:tailEnd/>
          </a:ln>
        </p:spPr>
      </p:pic>
      <p:pic>
        <p:nvPicPr>
          <p:cNvPr id="164869" name="Picture 5" descr="App-Streaming-Build-2"/>
          <p:cNvPicPr>
            <a:picLocks noChangeAspect="1" noChangeArrowheads="1"/>
          </p:cNvPicPr>
          <p:nvPr/>
        </p:nvPicPr>
        <p:blipFill>
          <a:blip r:embed="rId5"/>
          <a:srcRect/>
          <a:stretch>
            <a:fillRect/>
          </a:stretch>
        </p:blipFill>
        <p:spPr bwMode="auto">
          <a:xfrm>
            <a:off x="4069080" y="1295400"/>
            <a:ext cx="4724400" cy="2698750"/>
          </a:xfrm>
          <a:prstGeom prst="rect">
            <a:avLst/>
          </a:prstGeom>
          <a:noFill/>
          <a:ln w="9525">
            <a:noFill/>
            <a:miter lim="800000"/>
            <a:headEnd/>
            <a:tailEnd/>
          </a:ln>
        </p:spPr>
      </p:pic>
      <p:pic>
        <p:nvPicPr>
          <p:cNvPr id="164870" name="Picture 6" descr="App-Streaming-Build-3"/>
          <p:cNvPicPr>
            <a:picLocks noChangeAspect="1" noChangeArrowheads="1"/>
          </p:cNvPicPr>
          <p:nvPr/>
        </p:nvPicPr>
        <p:blipFill>
          <a:blip r:embed="rId6"/>
          <a:srcRect/>
          <a:stretch>
            <a:fillRect/>
          </a:stretch>
        </p:blipFill>
        <p:spPr bwMode="auto">
          <a:xfrm>
            <a:off x="4069080" y="1295400"/>
            <a:ext cx="4724400" cy="2698750"/>
          </a:xfrm>
          <a:prstGeom prst="rect">
            <a:avLst/>
          </a:prstGeom>
          <a:noFill/>
          <a:ln w="9525">
            <a:noFill/>
            <a:miter lim="800000"/>
            <a:headEnd/>
            <a:tailEnd/>
          </a:ln>
        </p:spPr>
      </p:pic>
      <p:pic>
        <p:nvPicPr>
          <p:cNvPr id="164871" name="Picture 7" descr="App-Streaming-Build-4"/>
          <p:cNvPicPr>
            <a:picLocks noChangeAspect="1" noChangeArrowheads="1"/>
          </p:cNvPicPr>
          <p:nvPr/>
        </p:nvPicPr>
        <p:blipFill>
          <a:blip r:embed="rId7"/>
          <a:srcRect/>
          <a:stretch>
            <a:fillRect/>
          </a:stretch>
        </p:blipFill>
        <p:spPr bwMode="auto">
          <a:xfrm>
            <a:off x="4053840" y="1294130"/>
            <a:ext cx="4724400" cy="26987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4869"/>
                                        </p:tgtEl>
                                        <p:attrNameLst>
                                          <p:attrName>style.visibility</p:attrName>
                                        </p:attrNameLst>
                                      </p:cBhvr>
                                      <p:to>
                                        <p:strVal val="visible"/>
                                      </p:to>
                                    </p:set>
                                    <p:animEffect transition="in" filter="wipe(left)">
                                      <p:cBhvr>
                                        <p:cTn id="7" dur="1000"/>
                                        <p:tgtEl>
                                          <p:spTgt spid="1648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4870"/>
                                        </p:tgtEl>
                                        <p:attrNameLst>
                                          <p:attrName>style.visibility</p:attrName>
                                        </p:attrNameLst>
                                      </p:cBhvr>
                                      <p:to>
                                        <p:strVal val="visible"/>
                                      </p:to>
                                    </p:set>
                                    <p:animEffect transition="in" filter="wipe(left)">
                                      <p:cBhvr>
                                        <p:cTn id="12" dur="1000"/>
                                        <p:tgtEl>
                                          <p:spTgt spid="16487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4871"/>
                                        </p:tgtEl>
                                        <p:attrNameLst>
                                          <p:attrName>style.visibility</p:attrName>
                                        </p:attrNameLst>
                                      </p:cBhvr>
                                      <p:to>
                                        <p:strVal val="visible"/>
                                      </p:to>
                                    </p:set>
                                    <p:animEffect transition="in" filter="wipe(left)">
                                      <p:cBhvr>
                                        <p:cTn id="17" dur="1000"/>
                                        <p:tgtEl>
                                          <p:spTgt spid="164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Virtualization?</a:t>
            </a:r>
            <a:endParaRPr lang="en-US" dirty="0"/>
          </a:p>
        </p:txBody>
      </p:sp>
      <p:sp>
        <p:nvSpPr>
          <p:cNvPr id="12" name="AutoShape 12"/>
          <p:cNvSpPr>
            <a:spLocks noChangeArrowheads="1"/>
          </p:cNvSpPr>
          <p:nvPr/>
        </p:nvSpPr>
        <p:spPr bwMode="auto">
          <a:xfrm>
            <a:off x="3124201" y="2787536"/>
            <a:ext cx="2819399" cy="548640"/>
          </a:xfrm>
          <a:prstGeom prst="roundRect">
            <a:avLst>
              <a:gd name="adj" fmla="val 16667"/>
            </a:avLst>
          </a:prstGeom>
          <a:solidFill>
            <a:schemeClr val="accent6"/>
          </a:solidFill>
          <a:ln w="9525">
            <a:noFill/>
            <a:round/>
            <a:headEnd/>
            <a:tailEnd/>
          </a:ln>
          <a:effectLst>
            <a:glow rad="228600">
              <a:schemeClr val="accent5">
                <a:satMod val="175000"/>
                <a:alpha val="40000"/>
              </a:schemeClr>
            </a:glow>
          </a:effectLst>
        </p:spPr>
        <p:txBody>
          <a:bodyPr wrap="none" lIns="99056" tIns="53338" rIns="99056" bIns="53338" anchor="ctr"/>
          <a:lstStyle/>
          <a:p>
            <a:pPr algn="ctr" defTabSz="761970" fontAlgn="auto">
              <a:spcBef>
                <a:spcPts val="0"/>
              </a:spcBef>
              <a:spcAft>
                <a:spcPts val="0"/>
              </a:spcAft>
              <a:tabLst>
                <a:tab pos="6000510" algn="r"/>
              </a:tabLst>
              <a:defRPr/>
            </a:pPr>
            <a:r>
              <a:rPr lang="en-US" b="1" kern="0" dirty="0">
                <a:solidFill>
                  <a:srgbClr val="FFFFFF"/>
                </a:solidFill>
              </a:rPr>
              <a:t>Virtual Presentation</a:t>
            </a:r>
          </a:p>
          <a:p>
            <a:pPr algn="ctr" defTabSz="761970" fontAlgn="auto">
              <a:spcBef>
                <a:spcPts val="0"/>
              </a:spcBef>
              <a:spcAft>
                <a:spcPts val="0"/>
              </a:spcAft>
              <a:tabLst>
                <a:tab pos="6000510" algn="r"/>
              </a:tabLst>
              <a:defRPr/>
            </a:pPr>
            <a:r>
              <a:rPr lang="en-US" sz="1000" kern="0" dirty="0">
                <a:solidFill>
                  <a:srgbClr val="FFFFFF"/>
                </a:solidFill>
              </a:rPr>
              <a:t>Presentation layer separate from process</a:t>
            </a:r>
            <a:endParaRPr lang="en-US" sz="1700" kern="0" dirty="0">
              <a:solidFill>
                <a:sysClr val="windowText" lastClr="000000"/>
              </a:solidFill>
            </a:endParaRPr>
          </a:p>
        </p:txBody>
      </p:sp>
      <p:sp>
        <p:nvSpPr>
          <p:cNvPr id="14" name="AutoShape 14"/>
          <p:cNvSpPr>
            <a:spLocks noChangeArrowheads="1"/>
          </p:cNvSpPr>
          <p:nvPr/>
        </p:nvSpPr>
        <p:spPr bwMode="auto">
          <a:xfrm>
            <a:off x="3124201" y="4212032"/>
            <a:ext cx="2819399" cy="548640"/>
          </a:xfrm>
          <a:prstGeom prst="roundRect">
            <a:avLst>
              <a:gd name="adj" fmla="val 16667"/>
            </a:avLst>
          </a:prstGeom>
          <a:solidFill>
            <a:schemeClr val="accent6"/>
          </a:solidFill>
          <a:ln w="9525">
            <a:noFill/>
            <a:round/>
            <a:headEnd/>
            <a:tailEnd/>
          </a:ln>
          <a:effectLst>
            <a:glow rad="228600">
              <a:schemeClr val="accent5">
                <a:satMod val="175000"/>
                <a:alpha val="40000"/>
              </a:schemeClr>
            </a:glow>
          </a:effectLst>
        </p:spPr>
        <p:txBody>
          <a:bodyPr wrap="none" lIns="99056" tIns="53338" rIns="99056" bIns="53338" anchor="ctr"/>
          <a:lstStyle/>
          <a:p>
            <a:pPr algn="ctr" defTabSz="761970" fontAlgn="auto">
              <a:spcBef>
                <a:spcPts val="0"/>
              </a:spcBef>
              <a:spcAft>
                <a:spcPts val="0"/>
              </a:spcAft>
              <a:tabLst>
                <a:tab pos="6000510" algn="r"/>
              </a:tabLst>
              <a:defRPr/>
            </a:pPr>
            <a:r>
              <a:rPr lang="en-US" b="1" kern="0" dirty="0">
                <a:solidFill>
                  <a:srgbClr val="FFFFFF"/>
                </a:solidFill>
              </a:rPr>
              <a:t>Virtual Storage</a:t>
            </a:r>
            <a:endParaRPr lang="en-US" kern="0" dirty="0">
              <a:solidFill>
                <a:srgbClr val="FFFFFF"/>
              </a:solidFill>
            </a:endParaRPr>
          </a:p>
          <a:p>
            <a:pPr algn="ctr" defTabSz="761970" fontAlgn="auto">
              <a:spcBef>
                <a:spcPts val="0"/>
              </a:spcBef>
              <a:spcAft>
                <a:spcPts val="0"/>
              </a:spcAft>
              <a:tabLst>
                <a:tab pos="6000510" algn="r"/>
              </a:tabLst>
              <a:defRPr/>
            </a:pPr>
            <a:r>
              <a:rPr lang="en-US" sz="1000" kern="0" dirty="0">
                <a:solidFill>
                  <a:srgbClr val="FFFFFF"/>
                </a:solidFill>
              </a:rPr>
              <a:t>Storage and backup over the </a:t>
            </a:r>
            <a:r>
              <a:rPr lang="en-US" sz="1000" kern="0" dirty="0" smtClean="0">
                <a:solidFill>
                  <a:srgbClr val="FFFFFF"/>
                </a:solidFill>
              </a:rPr>
              <a:t>network</a:t>
            </a:r>
            <a:endParaRPr lang="en-US" sz="1700" kern="0" dirty="0">
              <a:solidFill>
                <a:sysClr val="windowText" lastClr="000000"/>
              </a:solidFill>
            </a:endParaRPr>
          </a:p>
        </p:txBody>
      </p:sp>
      <p:sp>
        <p:nvSpPr>
          <p:cNvPr id="15" name="AutoShape 15"/>
          <p:cNvSpPr>
            <a:spLocks noChangeArrowheads="1"/>
          </p:cNvSpPr>
          <p:nvPr/>
        </p:nvSpPr>
        <p:spPr bwMode="auto">
          <a:xfrm>
            <a:off x="3124201" y="4944215"/>
            <a:ext cx="2819399" cy="548640"/>
          </a:xfrm>
          <a:prstGeom prst="roundRect">
            <a:avLst>
              <a:gd name="adj" fmla="val 16667"/>
            </a:avLst>
          </a:prstGeom>
          <a:solidFill>
            <a:schemeClr val="accent6"/>
          </a:solidFill>
          <a:ln w="9525">
            <a:noFill/>
            <a:round/>
            <a:headEnd/>
            <a:tailEnd/>
          </a:ln>
          <a:effectLst>
            <a:glow rad="228600">
              <a:schemeClr val="accent5">
                <a:satMod val="175000"/>
                <a:alpha val="40000"/>
              </a:schemeClr>
            </a:glow>
          </a:effectLst>
        </p:spPr>
        <p:txBody>
          <a:bodyPr wrap="none" lIns="99056" tIns="53338" rIns="99056" bIns="53338" anchor="ctr"/>
          <a:lstStyle/>
          <a:p>
            <a:pPr algn="ctr" defTabSz="761970" fontAlgn="auto">
              <a:spcBef>
                <a:spcPts val="0"/>
              </a:spcBef>
              <a:spcAft>
                <a:spcPts val="0"/>
              </a:spcAft>
              <a:tabLst>
                <a:tab pos="6000510" algn="r"/>
              </a:tabLst>
              <a:defRPr/>
            </a:pPr>
            <a:r>
              <a:rPr lang="en-US" b="1" kern="0" dirty="0">
                <a:solidFill>
                  <a:srgbClr val="FFFFFF"/>
                </a:solidFill>
              </a:rPr>
              <a:t>Virtual Network</a:t>
            </a:r>
            <a:endParaRPr lang="en-US" kern="0" dirty="0">
              <a:solidFill>
                <a:srgbClr val="FFFFFF"/>
              </a:solidFill>
            </a:endParaRPr>
          </a:p>
          <a:p>
            <a:pPr algn="ctr" defTabSz="761970" fontAlgn="auto">
              <a:spcBef>
                <a:spcPts val="0"/>
              </a:spcBef>
              <a:spcAft>
                <a:spcPts val="0"/>
              </a:spcAft>
              <a:tabLst>
                <a:tab pos="6000510" algn="r"/>
              </a:tabLst>
              <a:defRPr/>
            </a:pPr>
            <a:r>
              <a:rPr lang="en-US" sz="1000" kern="0" dirty="0">
                <a:solidFill>
                  <a:srgbClr val="FFFFFF"/>
                </a:solidFill>
              </a:rPr>
              <a:t>Localizing dispersed resources</a:t>
            </a:r>
            <a:endParaRPr lang="en-US" sz="1700" kern="0" dirty="0">
              <a:solidFill>
                <a:sysClr val="windowText" lastClr="000000"/>
              </a:solidFill>
            </a:endParaRPr>
          </a:p>
        </p:txBody>
      </p:sp>
      <p:sp>
        <p:nvSpPr>
          <p:cNvPr id="16" name="AutoShape 16"/>
          <p:cNvSpPr>
            <a:spLocks noChangeArrowheads="1"/>
          </p:cNvSpPr>
          <p:nvPr/>
        </p:nvSpPr>
        <p:spPr bwMode="auto">
          <a:xfrm>
            <a:off x="3124201" y="3509693"/>
            <a:ext cx="2819399" cy="548640"/>
          </a:xfrm>
          <a:prstGeom prst="roundRect">
            <a:avLst>
              <a:gd name="adj" fmla="val 16667"/>
            </a:avLst>
          </a:prstGeom>
          <a:solidFill>
            <a:schemeClr val="accent6"/>
          </a:solidFill>
          <a:ln w="9525">
            <a:noFill/>
            <a:round/>
            <a:headEnd/>
            <a:tailEnd/>
          </a:ln>
          <a:effectLst>
            <a:glow rad="228600">
              <a:schemeClr val="accent5">
                <a:satMod val="175000"/>
                <a:alpha val="40000"/>
              </a:schemeClr>
            </a:glow>
          </a:effectLst>
        </p:spPr>
        <p:txBody>
          <a:bodyPr wrap="none" lIns="99056" tIns="53338" rIns="99056" bIns="53338" anchor="ctr"/>
          <a:lstStyle/>
          <a:p>
            <a:pPr algn="ctr" defTabSz="761970" fontAlgn="auto">
              <a:spcBef>
                <a:spcPts val="0"/>
              </a:spcBef>
              <a:spcAft>
                <a:spcPts val="0"/>
              </a:spcAft>
              <a:tabLst>
                <a:tab pos="6000510" algn="r"/>
              </a:tabLst>
              <a:defRPr/>
            </a:pPr>
            <a:r>
              <a:rPr lang="en-US" b="1" kern="0" dirty="0">
                <a:solidFill>
                  <a:srgbClr val="FFFFFF"/>
                </a:solidFill>
              </a:rPr>
              <a:t>Virtual Machine</a:t>
            </a:r>
            <a:endParaRPr lang="en-US" kern="0" dirty="0">
              <a:solidFill>
                <a:srgbClr val="FFFFFF"/>
              </a:solidFill>
            </a:endParaRPr>
          </a:p>
          <a:p>
            <a:pPr algn="ctr" defTabSz="761970" fontAlgn="auto">
              <a:spcBef>
                <a:spcPts val="0"/>
              </a:spcBef>
              <a:spcAft>
                <a:spcPts val="0"/>
              </a:spcAft>
              <a:tabLst>
                <a:tab pos="6000510" algn="r"/>
              </a:tabLst>
              <a:defRPr/>
            </a:pPr>
            <a:r>
              <a:rPr lang="en-US" sz="1000" kern="0" dirty="0">
                <a:solidFill>
                  <a:srgbClr val="FFFFFF"/>
                </a:solidFill>
              </a:rPr>
              <a:t>OS can be assigned to any desktop or server</a:t>
            </a:r>
            <a:endParaRPr lang="en-US" sz="1700" kern="0" dirty="0">
              <a:solidFill>
                <a:sysClr val="windowText" lastClr="000000"/>
              </a:solidFill>
            </a:endParaRPr>
          </a:p>
        </p:txBody>
      </p:sp>
      <p:sp>
        <p:nvSpPr>
          <p:cNvPr id="17" name="AutoShape 12"/>
          <p:cNvSpPr>
            <a:spLocks noChangeArrowheads="1"/>
          </p:cNvSpPr>
          <p:nvPr/>
        </p:nvSpPr>
        <p:spPr bwMode="auto">
          <a:xfrm>
            <a:off x="3124201" y="2057399"/>
            <a:ext cx="2819399" cy="548640"/>
          </a:xfrm>
          <a:prstGeom prst="roundRect">
            <a:avLst>
              <a:gd name="adj" fmla="val 16667"/>
            </a:avLst>
          </a:prstGeom>
          <a:solidFill>
            <a:schemeClr val="accent6"/>
          </a:solidFill>
          <a:ln w="9525">
            <a:noFill/>
            <a:round/>
            <a:headEnd/>
            <a:tailEnd/>
          </a:ln>
          <a:effectLst>
            <a:glow rad="228600">
              <a:schemeClr val="accent5">
                <a:satMod val="175000"/>
                <a:alpha val="40000"/>
              </a:schemeClr>
            </a:glow>
          </a:effectLst>
        </p:spPr>
        <p:txBody>
          <a:bodyPr wrap="none" lIns="99056" tIns="53338" rIns="99056" bIns="53338" anchor="ctr"/>
          <a:lstStyle/>
          <a:p>
            <a:pPr algn="ctr" defTabSz="761970" fontAlgn="auto">
              <a:spcBef>
                <a:spcPts val="0"/>
              </a:spcBef>
              <a:spcAft>
                <a:spcPts val="0"/>
              </a:spcAft>
              <a:tabLst>
                <a:tab pos="6000510" algn="r"/>
              </a:tabLst>
              <a:defRPr/>
            </a:pPr>
            <a:r>
              <a:rPr lang="en-US" b="1" kern="0" dirty="0">
                <a:solidFill>
                  <a:srgbClr val="FFFFFF"/>
                </a:solidFill>
              </a:rPr>
              <a:t>Virtual Applications</a:t>
            </a:r>
          </a:p>
          <a:p>
            <a:pPr algn="ctr" defTabSz="761970" fontAlgn="auto">
              <a:spcBef>
                <a:spcPts val="0"/>
              </a:spcBef>
              <a:spcAft>
                <a:spcPts val="0"/>
              </a:spcAft>
              <a:tabLst>
                <a:tab pos="6000510" algn="r"/>
              </a:tabLst>
              <a:defRPr/>
            </a:pPr>
            <a:r>
              <a:rPr lang="en-US" sz="1000" kern="0" dirty="0">
                <a:solidFill>
                  <a:srgbClr val="FFFFFF"/>
                </a:solidFill>
              </a:rPr>
              <a:t>Any application on any computer </a:t>
            </a:r>
            <a:r>
              <a:rPr lang="en-US" sz="1000" kern="0" dirty="0" smtClean="0">
                <a:solidFill>
                  <a:srgbClr val="FFFFFF"/>
                </a:solidFill>
              </a:rPr>
              <a:t>on-demand</a:t>
            </a:r>
            <a:endParaRPr lang="en-US" sz="1700" kern="0" dirty="0">
              <a:solidFill>
                <a:sysClr val="windowText" lastClr="000000"/>
              </a:solidFill>
            </a:endParaRPr>
          </a:p>
        </p:txBody>
      </p:sp>
      <p:sp>
        <p:nvSpPr>
          <p:cNvPr id="18" name="AutoShape 12"/>
          <p:cNvSpPr>
            <a:spLocks noChangeArrowheads="1"/>
          </p:cNvSpPr>
          <p:nvPr/>
        </p:nvSpPr>
        <p:spPr bwMode="auto">
          <a:xfrm>
            <a:off x="384586" y="2959608"/>
            <a:ext cx="2506663" cy="576072"/>
          </a:xfrm>
          <a:prstGeom prst="roundRect">
            <a:avLst>
              <a:gd name="adj" fmla="val 16667"/>
            </a:avLst>
          </a:prstGeom>
          <a:solidFill>
            <a:schemeClr val="tx1">
              <a:lumMod val="50000"/>
            </a:schemeClr>
          </a:solidFill>
          <a:ln w="9525">
            <a:noFill/>
            <a:round/>
            <a:headEnd/>
            <a:tailEnd/>
          </a:ln>
          <a:effectLst/>
        </p:spPr>
        <p:txBody>
          <a:bodyPr wrap="none" lIns="99056" tIns="53338" rIns="99056" bIns="53338" anchor="ctr"/>
          <a:lstStyle/>
          <a:p>
            <a:pPr algn="ctr" defTabSz="761970" fontAlgn="auto">
              <a:spcBef>
                <a:spcPts val="0"/>
              </a:spcBef>
              <a:spcAft>
                <a:spcPts val="0"/>
              </a:spcAft>
              <a:tabLst>
                <a:tab pos="6000510" algn="r"/>
              </a:tabLst>
              <a:defRPr/>
            </a:pPr>
            <a:r>
              <a:rPr lang="en-US" sz="1300" b="1" kern="0" dirty="0">
                <a:solidFill>
                  <a:srgbClr val="FFFFFF"/>
                </a:solidFill>
              </a:rPr>
              <a:t>Interface bound to process </a:t>
            </a:r>
          </a:p>
        </p:txBody>
      </p:sp>
      <p:sp>
        <p:nvSpPr>
          <p:cNvPr id="19" name="AutoShape 14"/>
          <p:cNvSpPr>
            <a:spLocks noChangeArrowheads="1"/>
          </p:cNvSpPr>
          <p:nvPr/>
        </p:nvSpPr>
        <p:spPr bwMode="auto">
          <a:xfrm>
            <a:off x="384586" y="4056888"/>
            <a:ext cx="2506663" cy="576072"/>
          </a:xfrm>
          <a:prstGeom prst="roundRect">
            <a:avLst>
              <a:gd name="adj" fmla="val 16667"/>
            </a:avLst>
          </a:prstGeom>
          <a:solidFill>
            <a:schemeClr val="tx1">
              <a:lumMod val="50000"/>
            </a:schemeClr>
          </a:solidFill>
          <a:ln w="9525">
            <a:noFill/>
            <a:round/>
            <a:headEnd/>
            <a:tailEnd/>
          </a:ln>
          <a:effectLst/>
        </p:spPr>
        <p:txBody>
          <a:bodyPr wrap="none" lIns="99056" tIns="53338" rIns="99056" bIns="53338" anchor="ctr"/>
          <a:lstStyle/>
          <a:p>
            <a:pPr algn="ctr" defTabSz="761970" fontAlgn="auto">
              <a:spcBef>
                <a:spcPts val="0"/>
              </a:spcBef>
              <a:spcAft>
                <a:spcPts val="0"/>
              </a:spcAft>
              <a:tabLst>
                <a:tab pos="6000510" algn="r"/>
              </a:tabLst>
              <a:defRPr/>
            </a:pPr>
            <a:r>
              <a:rPr lang="en-US" sz="1300" b="1" kern="0" dirty="0">
                <a:solidFill>
                  <a:srgbClr val="FFFFFF"/>
                </a:solidFill>
              </a:rPr>
              <a:t>Storage assigned to specific </a:t>
            </a:r>
          </a:p>
          <a:p>
            <a:pPr algn="ctr" defTabSz="761970" fontAlgn="auto">
              <a:spcBef>
                <a:spcPts val="0"/>
              </a:spcBef>
              <a:spcAft>
                <a:spcPts val="0"/>
              </a:spcAft>
              <a:tabLst>
                <a:tab pos="6000510" algn="r"/>
              </a:tabLst>
              <a:defRPr/>
            </a:pPr>
            <a:r>
              <a:rPr lang="en-US" sz="1300" b="1" kern="0" dirty="0">
                <a:solidFill>
                  <a:srgbClr val="FFFFFF"/>
                </a:solidFill>
              </a:rPr>
              <a:t>locations</a:t>
            </a:r>
            <a:endParaRPr lang="en-US" sz="1300" kern="0" dirty="0">
              <a:solidFill>
                <a:sysClr val="windowText" lastClr="000000"/>
              </a:solidFill>
            </a:endParaRPr>
          </a:p>
        </p:txBody>
      </p:sp>
      <p:sp>
        <p:nvSpPr>
          <p:cNvPr id="20" name="AutoShape 15"/>
          <p:cNvSpPr>
            <a:spLocks noChangeArrowheads="1"/>
          </p:cNvSpPr>
          <p:nvPr/>
        </p:nvSpPr>
        <p:spPr bwMode="auto">
          <a:xfrm>
            <a:off x="384586" y="4605528"/>
            <a:ext cx="2506663" cy="576072"/>
          </a:xfrm>
          <a:prstGeom prst="roundRect">
            <a:avLst>
              <a:gd name="adj" fmla="val 16667"/>
            </a:avLst>
          </a:prstGeom>
          <a:solidFill>
            <a:schemeClr val="tx1">
              <a:lumMod val="50000"/>
            </a:schemeClr>
          </a:solidFill>
          <a:ln w="9525">
            <a:noFill/>
            <a:round/>
            <a:headEnd/>
            <a:tailEnd/>
          </a:ln>
          <a:effectLst/>
        </p:spPr>
        <p:txBody>
          <a:bodyPr wrap="none" lIns="99056" tIns="53338" rIns="99056" bIns="53338" anchor="ctr"/>
          <a:lstStyle/>
          <a:p>
            <a:pPr algn="ctr" defTabSz="761970" fontAlgn="auto">
              <a:spcBef>
                <a:spcPts val="0"/>
              </a:spcBef>
              <a:spcAft>
                <a:spcPts val="0"/>
              </a:spcAft>
              <a:tabLst>
                <a:tab pos="6000510" algn="r"/>
              </a:tabLst>
              <a:defRPr/>
            </a:pPr>
            <a:r>
              <a:rPr lang="en-US" sz="1300" b="1" kern="0" dirty="0">
                <a:solidFill>
                  <a:srgbClr val="FFFFFF"/>
                </a:solidFill>
              </a:rPr>
              <a:t>Network assigned to specific</a:t>
            </a:r>
          </a:p>
          <a:p>
            <a:pPr algn="ctr" defTabSz="761970" fontAlgn="auto">
              <a:spcBef>
                <a:spcPts val="0"/>
              </a:spcBef>
              <a:spcAft>
                <a:spcPts val="0"/>
              </a:spcAft>
              <a:tabLst>
                <a:tab pos="6000510" algn="r"/>
              </a:tabLst>
              <a:defRPr/>
            </a:pPr>
            <a:r>
              <a:rPr lang="en-US" sz="1300" b="1" kern="0" dirty="0">
                <a:solidFill>
                  <a:srgbClr val="FFFFFF"/>
                </a:solidFill>
              </a:rPr>
              <a:t> locations</a:t>
            </a:r>
            <a:endParaRPr lang="en-US" sz="1300" kern="0" dirty="0">
              <a:solidFill>
                <a:srgbClr val="FFFFFF"/>
              </a:solidFill>
            </a:endParaRPr>
          </a:p>
        </p:txBody>
      </p:sp>
      <p:sp>
        <p:nvSpPr>
          <p:cNvPr id="21" name="AutoShape 16"/>
          <p:cNvSpPr>
            <a:spLocks noChangeArrowheads="1"/>
          </p:cNvSpPr>
          <p:nvPr/>
        </p:nvSpPr>
        <p:spPr bwMode="auto">
          <a:xfrm>
            <a:off x="384586" y="3508248"/>
            <a:ext cx="2506663" cy="576072"/>
          </a:xfrm>
          <a:prstGeom prst="roundRect">
            <a:avLst>
              <a:gd name="adj" fmla="val 16667"/>
            </a:avLst>
          </a:prstGeom>
          <a:solidFill>
            <a:schemeClr val="tx1">
              <a:lumMod val="50000"/>
            </a:schemeClr>
          </a:solidFill>
          <a:ln w="9525">
            <a:noFill/>
            <a:round/>
            <a:headEnd/>
            <a:tailEnd/>
          </a:ln>
          <a:effectLst/>
        </p:spPr>
        <p:txBody>
          <a:bodyPr wrap="none" lIns="99056" tIns="53338" rIns="99056" bIns="53338" anchor="ctr"/>
          <a:lstStyle/>
          <a:p>
            <a:pPr algn="ctr" defTabSz="761970" fontAlgn="auto">
              <a:spcBef>
                <a:spcPts val="0"/>
              </a:spcBef>
              <a:spcAft>
                <a:spcPts val="0"/>
              </a:spcAft>
              <a:tabLst>
                <a:tab pos="6000510" algn="r"/>
              </a:tabLst>
              <a:defRPr/>
            </a:pPr>
            <a:r>
              <a:rPr lang="en-US" sz="1300" b="1" kern="0" dirty="0">
                <a:solidFill>
                  <a:srgbClr val="FFFFFF"/>
                </a:solidFill>
              </a:rPr>
              <a:t>Operating System </a:t>
            </a:r>
            <a:r>
              <a:rPr lang="en-US" sz="1300" b="1" kern="0" dirty="0" smtClean="0">
                <a:solidFill>
                  <a:srgbClr val="FFFFFF"/>
                </a:solidFill>
              </a:rPr>
              <a:t>assigned</a:t>
            </a:r>
          </a:p>
          <a:p>
            <a:pPr algn="ctr" defTabSz="761970" fontAlgn="auto">
              <a:spcBef>
                <a:spcPts val="0"/>
              </a:spcBef>
              <a:spcAft>
                <a:spcPts val="0"/>
              </a:spcAft>
              <a:tabLst>
                <a:tab pos="6000510" algn="r"/>
              </a:tabLst>
              <a:defRPr/>
            </a:pPr>
            <a:r>
              <a:rPr lang="en-US" sz="1300" b="1" kern="0" dirty="0" smtClean="0">
                <a:solidFill>
                  <a:srgbClr val="FFFFFF"/>
                </a:solidFill>
              </a:rPr>
              <a:t>to specific </a:t>
            </a:r>
            <a:r>
              <a:rPr lang="en-US" sz="1300" b="1" kern="0" dirty="0">
                <a:solidFill>
                  <a:srgbClr val="FFFFFF"/>
                </a:solidFill>
              </a:rPr>
              <a:t>hardware</a:t>
            </a:r>
            <a:endParaRPr lang="en-US" sz="1300" kern="0" dirty="0">
              <a:solidFill>
                <a:sysClr val="windowText" lastClr="000000"/>
              </a:solidFill>
            </a:endParaRPr>
          </a:p>
        </p:txBody>
      </p:sp>
      <p:sp>
        <p:nvSpPr>
          <p:cNvPr id="22" name="AutoShape 12"/>
          <p:cNvSpPr>
            <a:spLocks noChangeArrowheads="1"/>
          </p:cNvSpPr>
          <p:nvPr/>
        </p:nvSpPr>
        <p:spPr bwMode="auto">
          <a:xfrm>
            <a:off x="385380" y="2410968"/>
            <a:ext cx="2505075" cy="576072"/>
          </a:xfrm>
          <a:prstGeom prst="roundRect">
            <a:avLst>
              <a:gd name="adj" fmla="val 16667"/>
            </a:avLst>
          </a:prstGeom>
          <a:solidFill>
            <a:schemeClr val="tx1">
              <a:lumMod val="50000"/>
            </a:schemeClr>
          </a:solidFill>
          <a:ln w="9525">
            <a:noFill/>
            <a:round/>
            <a:headEnd/>
            <a:tailEnd/>
          </a:ln>
          <a:effectLst/>
        </p:spPr>
        <p:txBody>
          <a:bodyPr wrap="none" lIns="99056" tIns="53338" rIns="99056" bIns="53338" anchor="ctr"/>
          <a:lstStyle/>
          <a:p>
            <a:pPr algn="ctr" defTabSz="761970" fontAlgn="auto">
              <a:spcBef>
                <a:spcPts val="0"/>
              </a:spcBef>
              <a:spcAft>
                <a:spcPts val="0"/>
              </a:spcAft>
              <a:tabLst>
                <a:tab pos="6000510" algn="r"/>
              </a:tabLst>
              <a:defRPr/>
            </a:pPr>
            <a:r>
              <a:rPr lang="en-US" sz="1300" b="1" kern="0" dirty="0">
                <a:solidFill>
                  <a:srgbClr val="FFFFFF"/>
                </a:solidFill>
              </a:rPr>
              <a:t>Applications installed </a:t>
            </a:r>
            <a:r>
              <a:rPr lang="en-US" sz="1300" b="1" kern="0" dirty="0" smtClean="0">
                <a:solidFill>
                  <a:srgbClr val="FFFFFF"/>
                </a:solidFill>
              </a:rPr>
              <a:t>to</a:t>
            </a:r>
          </a:p>
          <a:p>
            <a:pPr algn="ctr" defTabSz="761970" fontAlgn="auto">
              <a:spcBef>
                <a:spcPts val="0"/>
              </a:spcBef>
              <a:spcAft>
                <a:spcPts val="0"/>
              </a:spcAft>
              <a:tabLst>
                <a:tab pos="6000510" algn="r"/>
              </a:tabLst>
              <a:defRPr/>
            </a:pPr>
            <a:r>
              <a:rPr lang="en-US" sz="1300" b="1" kern="0" dirty="0" smtClean="0">
                <a:solidFill>
                  <a:srgbClr val="FFFFFF"/>
                </a:solidFill>
              </a:rPr>
              <a:t>Specific hardware </a:t>
            </a:r>
            <a:r>
              <a:rPr lang="en-US" sz="1300" b="1" kern="0" dirty="0">
                <a:solidFill>
                  <a:srgbClr val="FFFFFF"/>
                </a:solidFill>
              </a:rPr>
              <a:t>and OS</a:t>
            </a:r>
            <a:endParaRPr lang="en-US" sz="1300" kern="0" dirty="0">
              <a:solidFill>
                <a:sysClr val="windowText" lastClr="000000"/>
              </a:solidFill>
            </a:endParaRPr>
          </a:p>
        </p:txBody>
      </p:sp>
      <p:sp>
        <p:nvSpPr>
          <p:cNvPr id="13" name="Rectangle 12"/>
          <p:cNvSpPr/>
          <p:nvPr/>
        </p:nvSpPr>
        <p:spPr>
          <a:xfrm>
            <a:off x="425085" y="1295400"/>
            <a:ext cx="2425664" cy="353943"/>
          </a:xfrm>
          <a:prstGeom prst="rect">
            <a:avLst/>
          </a:prstGeom>
        </p:spPr>
        <p:txBody>
          <a:bodyPr wrap="none">
            <a:spAutoFit/>
          </a:bodyPr>
          <a:lstStyle/>
          <a:p>
            <a:pPr>
              <a:defRPr/>
            </a:pPr>
            <a:r>
              <a:rPr lang="en-US" sz="1700" b="1" kern="0" dirty="0">
                <a:solidFill>
                  <a:srgbClr val="FFFFFF"/>
                </a:solidFill>
              </a:rPr>
              <a:t>Without Virtualization</a:t>
            </a:r>
            <a:endParaRPr lang="en-US" sz="1700" dirty="0"/>
          </a:p>
        </p:txBody>
      </p:sp>
      <p:sp>
        <p:nvSpPr>
          <p:cNvPr id="23" name="Rectangle 22"/>
          <p:cNvSpPr/>
          <p:nvPr/>
        </p:nvSpPr>
        <p:spPr>
          <a:xfrm>
            <a:off x="3490185" y="1296988"/>
            <a:ext cx="2087431" cy="353943"/>
          </a:xfrm>
          <a:prstGeom prst="rect">
            <a:avLst/>
          </a:prstGeom>
        </p:spPr>
        <p:txBody>
          <a:bodyPr wrap="none">
            <a:spAutoFit/>
          </a:bodyPr>
          <a:lstStyle/>
          <a:p>
            <a:pPr algn="ctr">
              <a:defRPr/>
            </a:pPr>
            <a:r>
              <a:rPr lang="en-US" sz="1700" b="1" kern="0" dirty="0" smtClean="0">
                <a:solidFill>
                  <a:srgbClr val="FFFFFF"/>
                </a:solidFill>
              </a:rPr>
              <a:t>With Virtualization</a:t>
            </a:r>
          </a:p>
        </p:txBody>
      </p:sp>
      <p:sp>
        <p:nvSpPr>
          <p:cNvPr id="33" name="Rectangle 32"/>
          <p:cNvSpPr/>
          <p:nvPr/>
        </p:nvSpPr>
        <p:spPr>
          <a:xfrm>
            <a:off x="6263335" y="1296988"/>
            <a:ext cx="2488181" cy="615553"/>
          </a:xfrm>
          <a:prstGeom prst="rect">
            <a:avLst/>
          </a:prstGeom>
        </p:spPr>
        <p:txBody>
          <a:bodyPr wrap="none">
            <a:spAutoFit/>
          </a:bodyPr>
          <a:lstStyle/>
          <a:p>
            <a:pPr algn="ctr">
              <a:defRPr/>
            </a:pPr>
            <a:r>
              <a:rPr lang="en-US" sz="1700" b="1" kern="0" dirty="0">
                <a:solidFill>
                  <a:srgbClr val="FFFFFF"/>
                </a:solidFill>
              </a:rPr>
              <a:t>With </a:t>
            </a:r>
            <a:r>
              <a:rPr lang="en-US" sz="1700" b="1" kern="0" dirty="0" smtClean="0">
                <a:solidFill>
                  <a:srgbClr val="FFFFFF"/>
                </a:solidFill>
              </a:rPr>
              <a:t>Microsoft’s</a:t>
            </a:r>
          </a:p>
          <a:p>
            <a:pPr algn="ctr">
              <a:defRPr/>
            </a:pPr>
            <a:r>
              <a:rPr lang="en-US" sz="1700" b="1" kern="0" dirty="0" smtClean="0">
                <a:solidFill>
                  <a:srgbClr val="FFFFFF"/>
                </a:solidFill>
              </a:rPr>
              <a:t>Virtualization Solution</a:t>
            </a:r>
            <a:endParaRPr lang="en-US" sz="1700" dirty="0"/>
          </a:p>
        </p:txBody>
      </p:sp>
      <p:sp>
        <p:nvSpPr>
          <p:cNvPr id="32" name="AutoShape 15"/>
          <p:cNvSpPr>
            <a:spLocks noChangeArrowheads="1"/>
          </p:cNvSpPr>
          <p:nvPr/>
        </p:nvSpPr>
        <p:spPr bwMode="auto">
          <a:xfrm>
            <a:off x="6250125" y="2133600"/>
            <a:ext cx="2514600" cy="3429000"/>
          </a:xfrm>
          <a:prstGeom prst="roundRect">
            <a:avLst>
              <a:gd name="adj" fmla="val 4843"/>
            </a:avLst>
          </a:prstGeom>
          <a:gradFill flip="none" rotWithShape="1">
            <a:gsLst>
              <a:gs pos="0">
                <a:srgbClr val="1F5AD1"/>
              </a:gs>
              <a:gs pos="49000">
                <a:srgbClr val="21D6E0">
                  <a:alpha val="70000"/>
                </a:srgbClr>
              </a:gs>
              <a:gs pos="100000">
                <a:srgbClr val="005CBF"/>
              </a:gs>
            </a:gsLst>
            <a:lin ang="8100000" scaled="0"/>
            <a:tileRect/>
          </a:gradFill>
          <a:ln w="25400">
            <a:solidFill>
              <a:schemeClr val="tx1">
                <a:alpha val="40000"/>
              </a:schemeClr>
            </a:solidFill>
            <a:round/>
            <a:headEnd/>
            <a:tailEnd/>
          </a:ln>
          <a:effectLst>
            <a:glow rad="228600">
              <a:schemeClr val="accent5">
                <a:satMod val="175000"/>
                <a:alpha val="40000"/>
              </a:schemeClr>
            </a:glow>
          </a:effectLst>
        </p:spPr>
        <p:txBody>
          <a:bodyPr wrap="none" lIns="99056" tIns="53338" rIns="99056" bIns="53338" anchor="ctr"/>
          <a:lstStyle/>
          <a:p>
            <a:pPr defTabSz="761970" fontAlgn="auto">
              <a:spcBef>
                <a:spcPts val="0"/>
              </a:spcBef>
              <a:spcAft>
                <a:spcPts val="0"/>
              </a:spcAft>
              <a:tabLst>
                <a:tab pos="6000510" algn="r"/>
              </a:tabLst>
              <a:defRPr/>
            </a:pPr>
            <a:endParaRPr lang="en-US" sz="1700" kern="0" dirty="0">
              <a:solidFill>
                <a:sysClr val="windowText" lastClr="000000"/>
              </a:solidFill>
            </a:endParaRPr>
          </a:p>
        </p:txBody>
      </p:sp>
      <p:sp>
        <p:nvSpPr>
          <p:cNvPr id="28" name="Rectangle 27"/>
          <p:cNvSpPr/>
          <p:nvPr/>
        </p:nvSpPr>
        <p:spPr bwMode="auto">
          <a:xfrm>
            <a:off x="6467472" y="2362200"/>
            <a:ext cx="2133600" cy="5334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solidFill>
                  <a:schemeClr val="tx1"/>
                </a:solidFill>
                <a:effectLst>
                  <a:outerShdw blurRad="38100" dist="38100" dir="2700000" algn="tl">
                    <a:srgbClr val="000000">
                      <a:alpha val="43137"/>
                    </a:srgbClr>
                  </a:outerShdw>
                </a:effectLst>
                <a:latin typeface="Arial" charset="0"/>
              </a:rPr>
              <a:t>Infrastructure</a:t>
            </a:r>
          </a:p>
        </p:txBody>
      </p:sp>
      <p:sp>
        <p:nvSpPr>
          <p:cNvPr id="30" name="Rectangle 29"/>
          <p:cNvSpPr/>
          <p:nvPr/>
        </p:nvSpPr>
        <p:spPr bwMode="auto">
          <a:xfrm>
            <a:off x="6467472" y="2971800"/>
            <a:ext cx="2133600" cy="5334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solidFill>
                  <a:schemeClr val="tx1"/>
                </a:solidFill>
                <a:effectLst>
                  <a:outerShdw blurRad="38100" dist="38100" dir="2700000" algn="tl">
                    <a:srgbClr val="000000">
                      <a:alpha val="43137"/>
                    </a:srgbClr>
                  </a:outerShdw>
                </a:effectLst>
                <a:latin typeface="Arial" charset="0"/>
              </a:rPr>
              <a:t>Management</a:t>
            </a:r>
          </a:p>
        </p:txBody>
      </p:sp>
      <p:sp>
        <p:nvSpPr>
          <p:cNvPr id="31" name="Rectangle 30"/>
          <p:cNvSpPr/>
          <p:nvPr/>
        </p:nvSpPr>
        <p:spPr bwMode="auto">
          <a:xfrm>
            <a:off x="6467472" y="3581400"/>
            <a:ext cx="2133600" cy="5334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solidFill>
                  <a:schemeClr val="tx1"/>
                </a:solidFill>
                <a:effectLst>
                  <a:outerShdw blurRad="38100" dist="38100" dir="2700000" algn="tl">
                    <a:srgbClr val="000000">
                      <a:alpha val="43137"/>
                    </a:srgbClr>
                  </a:outerShdw>
                </a:effectLst>
                <a:latin typeface="Arial" charset="0"/>
              </a:rPr>
              <a:t>Licensing</a:t>
            </a:r>
          </a:p>
        </p:txBody>
      </p:sp>
      <p:sp>
        <p:nvSpPr>
          <p:cNvPr id="35" name="Rectangle 34"/>
          <p:cNvSpPr/>
          <p:nvPr/>
        </p:nvSpPr>
        <p:spPr bwMode="auto">
          <a:xfrm>
            <a:off x="6467472" y="4191000"/>
            <a:ext cx="2133600" cy="5334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solidFill>
                  <a:schemeClr val="tx1"/>
                </a:solidFill>
                <a:effectLst>
                  <a:outerShdw blurRad="38100" dist="38100" dir="2700000" algn="tl">
                    <a:srgbClr val="000000">
                      <a:alpha val="43137"/>
                    </a:srgbClr>
                  </a:outerShdw>
                </a:effectLst>
                <a:latin typeface="Arial" charset="0"/>
              </a:rPr>
              <a:t>Interoperability</a:t>
            </a:r>
          </a:p>
        </p:txBody>
      </p:sp>
      <p:sp>
        <p:nvSpPr>
          <p:cNvPr id="37" name="Rectangle 36"/>
          <p:cNvSpPr/>
          <p:nvPr/>
        </p:nvSpPr>
        <p:spPr bwMode="auto">
          <a:xfrm>
            <a:off x="6467472" y="4800600"/>
            <a:ext cx="2133600" cy="5334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solidFill>
                  <a:schemeClr val="tx1"/>
                </a:solidFill>
                <a:effectLst>
                  <a:outerShdw blurRad="38100" dist="38100" dir="2700000" algn="tl">
                    <a:srgbClr val="000000">
                      <a:alpha val="43137"/>
                    </a:srgbClr>
                  </a:outerShdw>
                </a:effectLst>
                <a:latin typeface="Arial" charset="0"/>
              </a:rPr>
              <a:t>Support</a:t>
            </a:r>
          </a:p>
        </p:txBody>
      </p:sp>
    </p:spTree>
    <p:custDataLst>
      <p:tags r:id="rId1"/>
    </p:custDataLst>
  </p:cSld>
  <p:clrMapOvr>
    <a:masterClrMapping/>
  </p:clrMapOvr>
  <p:transition advTm="22970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2000"/>
                                        <p:tgtEl>
                                          <p:spTgt spid="23"/>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par>
                          <p:cTn id="38" fill="hold">
                            <p:stCondLst>
                              <p:cond delay="2500"/>
                            </p:stCondLst>
                            <p:childTnLst>
                              <p:par>
                                <p:cTn id="39" presetID="10" presetClass="entr" presetSubtype="0"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par>
                          <p:cTn id="42" fill="hold">
                            <p:stCondLst>
                              <p:cond delay="3000"/>
                            </p:stCondLst>
                            <p:childTnLst>
                              <p:par>
                                <p:cTn id="43" presetID="10" presetClass="entr" presetSubtype="0"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3500"/>
                            </p:stCondLst>
                            <p:childTnLst>
                              <p:par>
                                <p:cTn id="47" presetID="10"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par>
                          <p:cTn id="50" fill="hold">
                            <p:stCondLst>
                              <p:cond delay="4000"/>
                            </p:stCondLst>
                            <p:childTnLst>
                              <p:par>
                                <p:cTn id="51" presetID="10" presetClass="entr" presetSubtype="0"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1000"/>
                                        <p:tgtEl>
                                          <p:spTgt spid="3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1000"/>
                                        <p:tgtEl>
                                          <p:spTgt spid="3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p:bldP spid="33" grpId="0"/>
      <p:bldP spid="32" grpId="0" animBg="1"/>
      <p:bldP spid="28" grpId="0" animBg="1"/>
      <p:bldP spid="30" grpId="0" animBg="1"/>
      <p:bldP spid="31" grpId="0" animBg="1"/>
      <p:bldP spid="35" grpId="0" animBg="1"/>
      <p:bldP spid="37"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26376" name="Rectangle 8"/>
          <p:cNvSpPr>
            <a:spLocks noGrp="1" noChangeArrowheads="1"/>
          </p:cNvSpPr>
          <p:nvPr>
            <p:ph type="title"/>
          </p:nvPr>
        </p:nvSpPr>
        <p:spPr/>
        <p:txBody>
          <a:bodyPr/>
          <a:lstStyle/>
          <a:p>
            <a:pPr eaLnBrk="1" hangingPunct="1">
              <a:defRPr/>
            </a:pPr>
            <a:r>
              <a:rPr lang="en-US" sz="3200" dirty="0" smtClean="0"/>
              <a:t>SoftGrid and Microsoft Management Products</a:t>
            </a:r>
          </a:p>
        </p:txBody>
      </p:sp>
      <p:sp>
        <p:nvSpPr>
          <p:cNvPr id="826377" name="Rectangle 9"/>
          <p:cNvSpPr>
            <a:spLocks noGrp="1" noChangeArrowheads="1"/>
          </p:cNvSpPr>
          <p:nvPr>
            <p:ph idx="1"/>
          </p:nvPr>
        </p:nvSpPr>
        <p:spPr>
          <a:xfrm>
            <a:off x="368300" y="1347788"/>
            <a:ext cx="8382000" cy="3031599"/>
          </a:xfrm>
        </p:spPr>
        <p:txBody>
          <a:bodyPr/>
          <a:lstStyle/>
          <a:p>
            <a:pPr eaLnBrk="1" hangingPunct="1">
              <a:defRPr/>
            </a:pPr>
            <a:r>
              <a:rPr lang="en-US" sz="2400" dirty="0" smtClean="0"/>
              <a:t>SoftGrid for Desktops and TS share infrastructure</a:t>
            </a:r>
          </a:p>
          <a:p>
            <a:pPr eaLnBrk="1" hangingPunct="1">
              <a:defRPr/>
            </a:pPr>
            <a:r>
              <a:rPr lang="en-US" sz="2400" dirty="0" smtClean="0"/>
              <a:t>Flexible application deployment:</a:t>
            </a:r>
          </a:p>
          <a:p>
            <a:pPr lvl="1" eaLnBrk="1" hangingPunct="1">
              <a:defRPr/>
            </a:pPr>
            <a:r>
              <a:rPr lang="en-US" sz="2000" dirty="0" smtClean="0"/>
              <a:t>Pre-cached to clients with traditional updates</a:t>
            </a:r>
          </a:p>
          <a:p>
            <a:pPr lvl="1" eaLnBrk="1" hangingPunct="1">
              <a:defRPr/>
            </a:pPr>
            <a:r>
              <a:rPr lang="en-US" sz="2000" dirty="0" smtClean="0"/>
              <a:t>Pre-cached with dynamic updates</a:t>
            </a:r>
          </a:p>
          <a:p>
            <a:pPr lvl="1" eaLnBrk="1" hangingPunct="1">
              <a:defRPr/>
            </a:pPr>
            <a:r>
              <a:rPr lang="en-US" sz="2000" dirty="0" smtClean="0"/>
              <a:t>Pure dynamic delivery</a:t>
            </a:r>
          </a:p>
          <a:p>
            <a:pPr eaLnBrk="1" hangingPunct="1">
              <a:defRPr/>
            </a:pPr>
            <a:r>
              <a:rPr lang="en-US" sz="2400" dirty="0" smtClean="0"/>
              <a:t>Integrated reports</a:t>
            </a:r>
            <a:br>
              <a:rPr lang="en-US" sz="2400" dirty="0" smtClean="0"/>
            </a:br>
            <a:r>
              <a:rPr lang="en-US" sz="2400" dirty="0" smtClean="0"/>
              <a:t> and metering</a:t>
            </a:r>
          </a:p>
          <a:p>
            <a:pPr eaLnBrk="1" hangingPunct="1">
              <a:defRPr/>
            </a:pPr>
            <a:r>
              <a:rPr lang="en-US" sz="2400" dirty="0" smtClean="0"/>
              <a:t>Enterprise scale</a:t>
            </a:r>
          </a:p>
        </p:txBody>
      </p:sp>
      <p:pic>
        <p:nvPicPr>
          <p:cNvPr id="4" name="Rectangle 16390"/>
          <p:cNvPicPr>
            <a:picLocks noChangeAspect="1" noChangeArrowheads="1"/>
          </p:cNvPicPr>
          <p:nvPr/>
        </p:nvPicPr>
        <p:blipFill>
          <a:blip r:embed="rId3"/>
          <a:srcRect/>
          <a:stretch>
            <a:fillRect/>
          </a:stretch>
        </p:blipFill>
        <p:spPr bwMode="auto">
          <a:xfrm>
            <a:off x="1658938" y="2500313"/>
            <a:ext cx="7207250" cy="4149725"/>
          </a:xfrm>
          <a:prstGeom prst="rect">
            <a:avLst/>
          </a:prstGeom>
          <a:noFill/>
          <a:ln w="9525" cap="flat" cmpd="sng" algn="ctr">
            <a:noFill/>
            <a:prstDash val="solid"/>
            <a:miter lim="800000"/>
            <a:headEnd type="none" w="med" len="med"/>
            <a:tailEnd type="none" w="med" len="med"/>
          </a:ln>
          <a:effectLst>
            <a:outerShdw dist="28398" dir="3806097" algn="ctr" rotWithShape="0">
              <a:schemeClr val="bg2"/>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7350" y="225425"/>
            <a:ext cx="8382000" cy="563563"/>
          </a:xfrm>
        </p:spPr>
        <p:txBody>
          <a:bodyPr/>
          <a:lstStyle/>
          <a:p>
            <a:pPr eaLnBrk="1" hangingPunct="1">
              <a:defRPr/>
            </a:pPr>
            <a:r>
              <a:rPr lang="en-US" sz="3600" dirty="0" smtClean="0"/>
              <a:t>Application Also Becomes Dynamic</a:t>
            </a:r>
          </a:p>
        </p:txBody>
      </p:sp>
      <p:sp>
        <p:nvSpPr>
          <p:cNvPr id="26627" name="Rectangle 3"/>
          <p:cNvSpPr>
            <a:spLocks noChangeArrowheads="1"/>
          </p:cNvSpPr>
          <p:nvPr/>
        </p:nvSpPr>
        <p:spPr bwMode="auto">
          <a:xfrm>
            <a:off x="387350" y="974725"/>
            <a:ext cx="7239000" cy="701675"/>
          </a:xfrm>
          <a:prstGeom prst="rect">
            <a:avLst/>
          </a:prstGeom>
          <a:noFill/>
          <a:ln w="9525">
            <a:noFill/>
            <a:miter lim="800000"/>
            <a:headEnd/>
            <a:tailEnd/>
          </a:ln>
        </p:spPr>
        <p:txBody>
          <a:bodyPr>
            <a:spAutoFit/>
          </a:bodyPr>
          <a:lstStyle/>
          <a:p>
            <a:pPr eaLnBrk="0" hangingPunct="0"/>
            <a:r>
              <a:rPr lang="en-US" sz="2000" dirty="0" err="1" smtClean="0">
                <a:solidFill>
                  <a:schemeClr val="bg1"/>
                </a:solidFill>
              </a:rPr>
              <a:t>SoftGrid</a:t>
            </a:r>
            <a:r>
              <a:rPr lang="en-US" sz="2000" dirty="0" smtClean="0">
                <a:solidFill>
                  <a:schemeClr val="bg1"/>
                </a:solidFill>
              </a:rPr>
              <a:t> </a:t>
            </a:r>
            <a:r>
              <a:rPr lang="en-US" sz="2000" dirty="0">
                <a:solidFill>
                  <a:schemeClr val="bg1"/>
                </a:solidFill>
              </a:rPr>
              <a:t>makes it possible for users to share Windows desktops and </a:t>
            </a:r>
            <a:r>
              <a:rPr lang="en-US" sz="2000" dirty="0" smtClean="0">
                <a:solidFill>
                  <a:schemeClr val="bg1"/>
                </a:solidFill>
              </a:rPr>
              <a:t>laptops</a:t>
            </a:r>
            <a:endParaRPr lang="en-US" sz="2000" dirty="0">
              <a:solidFill>
                <a:schemeClr val="bg1"/>
              </a:solidFill>
            </a:endParaRPr>
          </a:p>
        </p:txBody>
      </p:sp>
      <p:sp>
        <p:nvSpPr>
          <p:cNvPr id="198660" name="Rectangle 4"/>
          <p:cNvSpPr>
            <a:spLocks noChangeArrowheads="1"/>
          </p:cNvSpPr>
          <p:nvPr/>
        </p:nvSpPr>
        <p:spPr bwMode="auto">
          <a:xfrm>
            <a:off x="271463" y="1938338"/>
            <a:ext cx="2514600" cy="2133600"/>
          </a:xfrm>
          <a:prstGeom prst="rect">
            <a:avLst/>
          </a:prstGeom>
          <a:noFill/>
          <a:ln w="9525">
            <a:noFill/>
            <a:miter lim="800000"/>
            <a:headEnd/>
            <a:tailEnd/>
          </a:ln>
          <a:effectLst/>
        </p:spPr>
        <p:txBody>
          <a:bodyPr/>
          <a:lstStyle/>
          <a:p>
            <a:pPr marL="342900" indent="-342900" defTabSz="-13873163" eaLnBrk="0" hangingPunct="0">
              <a:lnSpc>
                <a:spcPct val="90000"/>
              </a:lnSpc>
              <a:buClr>
                <a:schemeClr val="tx2"/>
              </a:buClr>
              <a:buFont typeface="Wingdings 2" pitchFamily="18" charset="2"/>
              <a:buBlip>
                <a:blip r:embed="rId3"/>
              </a:buBlip>
              <a:defRPr/>
            </a:pPr>
            <a:r>
              <a:rPr lang="en-US" dirty="0">
                <a:solidFill>
                  <a:schemeClr val="bg1"/>
                </a:solidFill>
                <a:latin typeface="+mj-lt"/>
                <a:cs typeface="Arial" pitchFamily="34" charset="0"/>
              </a:rPr>
              <a:t>Any user can access any computer on the network to get their </a:t>
            </a:r>
            <a:r>
              <a:rPr lang="en-US" dirty="0" smtClean="0">
                <a:solidFill>
                  <a:schemeClr val="bg1"/>
                </a:solidFill>
                <a:latin typeface="+mj-lt"/>
                <a:cs typeface="Arial" pitchFamily="34" charset="0"/>
              </a:rPr>
              <a:t>applications</a:t>
            </a:r>
            <a:endParaRPr lang="en-US" dirty="0">
              <a:solidFill>
                <a:schemeClr val="bg1"/>
              </a:solidFill>
              <a:latin typeface="+mj-lt"/>
              <a:cs typeface="Arial" pitchFamily="34" charset="0"/>
            </a:endParaRPr>
          </a:p>
          <a:p>
            <a:pPr marL="342900" indent="-342900" defTabSz="-13873163" eaLnBrk="0" hangingPunct="0">
              <a:lnSpc>
                <a:spcPct val="90000"/>
              </a:lnSpc>
              <a:buClr>
                <a:schemeClr val="tx2"/>
              </a:buClr>
              <a:buFont typeface="Wingdings 2" pitchFamily="18" charset="2"/>
              <a:buBlip>
                <a:blip r:embed="rId3"/>
              </a:buBlip>
              <a:defRPr/>
            </a:pPr>
            <a:endParaRPr lang="en-US" dirty="0">
              <a:solidFill>
                <a:schemeClr val="bg1"/>
              </a:solidFill>
              <a:latin typeface="+mj-lt"/>
              <a:cs typeface="Arial" pitchFamily="34" charset="0"/>
            </a:endParaRPr>
          </a:p>
          <a:p>
            <a:pPr marL="342900" indent="-342900" defTabSz="-13873163" eaLnBrk="0" hangingPunct="0">
              <a:lnSpc>
                <a:spcPct val="90000"/>
              </a:lnSpc>
              <a:buClr>
                <a:schemeClr val="tx2"/>
              </a:buClr>
              <a:buFont typeface="Wingdings 2" pitchFamily="18" charset="2"/>
              <a:buBlip>
                <a:blip r:embed="rId3"/>
              </a:buBlip>
              <a:defRPr/>
            </a:pPr>
            <a:r>
              <a:rPr lang="en-US" dirty="0">
                <a:solidFill>
                  <a:schemeClr val="bg1"/>
                </a:solidFill>
                <a:latin typeface="+mj-lt"/>
                <a:cs typeface="Arial" pitchFamily="34" charset="0"/>
              </a:rPr>
              <a:t>Machines become generic instead of user-specific </a:t>
            </a:r>
          </a:p>
          <a:p>
            <a:pPr marL="342900" indent="-342900" defTabSz="-13873163" eaLnBrk="0" hangingPunct="0">
              <a:lnSpc>
                <a:spcPct val="90000"/>
              </a:lnSpc>
              <a:buClr>
                <a:schemeClr val="tx2"/>
              </a:buClr>
              <a:buFont typeface="Wingdings 2" pitchFamily="18" charset="2"/>
              <a:buBlip>
                <a:blip r:embed="rId3"/>
              </a:buBlip>
              <a:defRPr/>
            </a:pPr>
            <a:endParaRPr lang="en-US" dirty="0">
              <a:solidFill>
                <a:schemeClr val="bg1"/>
              </a:solidFill>
              <a:latin typeface="+mj-lt"/>
              <a:cs typeface="Arial" pitchFamily="34" charset="0"/>
            </a:endParaRPr>
          </a:p>
          <a:p>
            <a:pPr marL="342900" indent="-342900" defTabSz="-13873163" eaLnBrk="0" hangingPunct="0">
              <a:lnSpc>
                <a:spcPct val="90000"/>
              </a:lnSpc>
              <a:buClr>
                <a:schemeClr val="tx2"/>
              </a:buClr>
              <a:buFont typeface="Wingdings 2" pitchFamily="18" charset="2"/>
              <a:buBlip>
                <a:blip r:embed="rId3"/>
              </a:buBlip>
              <a:defRPr/>
            </a:pPr>
            <a:r>
              <a:rPr lang="en-US" dirty="0">
                <a:solidFill>
                  <a:schemeClr val="bg1"/>
                </a:solidFill>
                <a:latin typeface="+mj-lt"/>
                <a:cs typeface="Arial" pitchFamily="34" charset="0"/>
              </a:rPr>
              <a:t>Useful for office </a:t>
            </a:r>
            <a:r>
              <a:rPr lang="en-US" dirty="0" err="1">
                <a:solidFill>
                  <a:schemeClr val="bg1"/>
                </a:solidFill>
                <a:latin typeface="+mj-lt"/>
                <a:cs typeface="Arial" pitchFamily="34" charset="0"/>
              </a:rPr>
              <a:t>hoteling</a:t>
            </a:r>
            <a:r>
              <a:rPr lang="en-US" dirty="0">
                <a:solidFill>
                  <a:schemeClr val="bg1"/>
                </a:solidFill>
                <a:latin typeface="+mj-lt"/>
                <a:cs typeface="Arial" pitchFamily="34" charset="0"/>
              </a:rPr>
              <a:t>, business continuity, computer labs and branch servers</a:t>
            </a:r>
          </a:p>
        </p:txBody>
      </p:sp>
      <p:sp>
        <p:nvSpPr>
          <p:cNvPr id="26629" name="Rectangle 6"/>
          <p:cNvSpPr>
            <a:spLocks noChangeArrowheads="1"/>
          </p:cNvSpPr>
          <p:nvPr/>
        </p:nvSpPr>
        <p:spPr bwMode="auto">
          <a:xfrm>
            <a:off x="2971799" y="5334000"/>
            <a:ext cx="6093619" cy="714042"/>
          </a:xfrm>
          <a:prstGeom prst="rect">
            <a:avLst/>
          </a:prstGeom>
          <a:solidFill>
            <a:schemeClr val="accent2"/>
          </a:solidFill>
          <a:ln w="9525">
            <a:noFill/>
            <a:miter lim="800000"/>
            <a:headEnd/>
            <a:tailEnd/>
          </a:ln>
        </p:spPr>
        <p:txBody>
          <a:bodyPr wrap="square" lIns="137160" tIns="109728" rIns="137160" bIns="109728">
            <a:spAutoFit/>
          </a:bodyPr>
          <a:lstStyle/>
          <a:p>
            <a:pPr eaLnBrk="0" hangingPunct="0"/>
            <a:r>
              <a:rPr lang="en-US" sz="1600" b="1" dirty="0">
                <a:solidFill>
                  <a:schemeClr val="bg1"/>
                </a:solidFill>
              </a:rPr>
              <a:t>Case Study: Northeastern University</a:t>
            </a:r>
            <a:r>
              <a:rPr lang="en-US" sz="1600" dirty="0">
                <a:solidFill>
                  <a:schemeClr val="bg1"/>
                </a:solidFill>
              </a:rPr>
              <a:t> uses </a:t>
            </a:r>
            <a:r>
              <a:rPr lang="en-US" sz="1600" dirty="0" err="1">
                <a:solidFill>
                  <a:schemeClr val="bg1"/>
                </a:solidFill>
              </a:rPr>
              <a:t>SoftGrid</a:t>
            </a:r>
            <a:r>
              <a:rPr lang="en-US" sz="1600" dirty="0">
                <a:solidFill>
                  <a:schemeClr val="bg1"/>
                </a:solidFill>
              </a:rPr>
              <a:t> to provide access to any application from any computer on campus.  </a:t>
            </a:r>
          </a:p>
        </p:txBody>
      </p:sp>
      <p:pic>
        <p:nvPicPr>
          <p:cNvPr id="198665" name="Picture 9"/>
          <p:cNvPicPr>
            <a:picLocks noChangeAspect="1" noChangeArrowheads="1"/>
          </p:cNvPicPr>
          <p:nvPr/>
        </p:nvPicPr>
        <p:blipFill>
          <a:blip r:embed="rId4"/>
          <a:srcRect/>
          <a:stretch>
            <a:fillRect/>
          </a:stretch>
        </p:blipFill>
        <p:spPr bwMode="auto">
          <a:xfrm>
            <a:off x="2971800" y="1981200"/>
            <a:ext cx="6096000" cy="3268663"/>
          </a:xfrm>
          <a:prstGeom prst="rect">
            <a:avLst/>
          </a:prstGeom>
          <a:noFill/>
          <a:ln w="9525">
            <a:noFill/>
            <a:miter lim="800000"/>
            <a:headEnd/>
            <a:tailEnd/>
          </a:ln>
        </p:spPr>
      </p:pic>
      <p:pic>
        <p:nvPicPr>
          <p:cNvPr id="198666" name="Picture 10"/>
          <p:cNvPicPr>
            <a:picLocks noChangeAspect="1" noChangeArrowheads="1"/>
          </p:cNvPicPr>
          <p:nvPr/>
        </p:nvPicPr>
        <p:blipFill>
          <a:blip r:embed="rId5"/>
          <a:srcRect/>
          <a:stretch>
            <a:fillRect/>
          </a:stretch>
        </p:blipFill>
        <p:spPr bwMode="auto">
          <a:xfrm>
            <a:off x="2971800" y="1981200"/>
            <a:ext cx="6096000" cy="3268663"/>
          </a:xfrm>
          <a:prstGeom prst="rect">
            <a:avLst/>
          </a:prstGeom>
          <a:noFill/>
          <a:ln w="9525">
            <a:noFill/>
            <a:miter lim="800000"/>
            <a:headEnd/>
            <a:tailEnd/>
          </a:ln>
        </p:spPr>
      </p:pic>
      <p:pic>
        <p:nvPicPr>
          <p:cNvPr id="198667" name="Picture 11"/>
          <p:cNvPicPr>
            <a:picLocks noChangeAspect="1" noChangeArrowheads="1"/>
          </p:cNvPicPr>
          <p:nvPr/>
        </p:nvPicPr>
        <p:blipFill>
          <a:blip r:embed="rId6"/>
          <a:srcRect/>
          <a:stretch>
            <a:fillRect/>
          </a:stretch>
        </p:blipFill>
        <p:spPr bwMode="auto">
          <a:xfrm>
            <a:off x="2971800" y="1981200"/>
            <a:ext cx="6096000" cy="3268663"/>
          </a:xfrm>
          <a:prstGeom prst="rect">
            <a:avLst/>
          </a:prstGeom>
          <a:noFill/>
          <a:ln w="9525">
            <a:noFill/>
            <a:miter lim="800000"/>
            <a:headEnd/>
            <a:tailEnd/>
          </a:ln>
        </p:spPr>
      </p:pic>
      <p:pic>
        <p:nvPicPr>
          <p:cNvPr id="198668" name="Picture 12"/>
          <p:cNvPicPr>
            <a:picLocks noChangeAspect="1" noChangeArrowheads="1"/>
          </p:cNvPicPr>
          <p:nvPr/>
        </p:nvPicPr>
        <p:blipFill>
          <a:blip r:embed="rId7"/>
          <a:srcRect/>
          <a:stretch>
            <a:fillRect/>
          </a:stretch>
        </p:blipFill>
        <p:spPr bwMode="auto">
          <a:xfrm>
            <a:off x="2971800" y="1981200"/>
            <a:ext cx="6096000" cy="326866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986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86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86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86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3"/>
          <p:cNvSpPr>
            <a:spLocks noGrp="1" noChangeArrowheads="1"/>
          </p:cNvSpPr>
          <p:nvPr>
            <p:ph type="title"/>
          </p:nvPr>
        </p:nvSpPr>
        <p:spPr>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pPr>
              <a:defRPr/>
            </a:pPr>
            <a:r>
              <a:rPr sz="3600" smtClean="0"/>
              <a:t>Microsoft SoftGrid Application Virtualization*</a:t>
            </a:r>
          </a:p>
        </p:txBody>
      </p:sp>
      <p:sp>
        <p:nvSpPr>
          <p:cNvPr id="13317" name="Text Placeholder 26"/>
          <p:cNvSpPr>
            <a:spLocks noGrp="1"/>
          </p:cNvSpPr>
          <p:nvPr>
            <p:ph type="body" sz="quarter" idx="4294967295"/>
          </p:nvPr>
        </p:nvSpPr>
        <p:spPr>
          <a:xfrm>
            <a:off x="0" y="2146300"/>
            <a:ext cx="2438400" cy="1804988"/>
          </a:xfrm>
        </p:spPr>
        <p:txBody>
          <a:bodyPr vert="horz" wrap="square" lIns="0" tIns="0" rIns="0" bIns="0" rtlCol="0">
            <a:spAutoFit/>
          </a:bodyPr>
          <a:lstStyle/>
          <a:p>
            <a:pPr>
              <a:lnSpc>
                <a:spcPct val="110000"/>
              </a:lnSpc>
            </a:pPr>
            <a:r>
              <a:rPr lang="en-US" sz="1600" dirty="0" smtClean="0"/>
              <a:t>Applications to </a:t>
            </a:r>
            <a:br>
              <a:rPr lang="en-US" sz="1600" dirty="0" smtClean="0"/>
            </a:br>
            <a:r>
              <a:rPr lang="en-US" sz="1600" dirty="0" smtClean="0"/>
              <a:t>users at log-on</a:t>
            </a:r>
          </a:p>
          <a:p>
            <a:pPr>
              <a:lnSpc>
                <a:spcPct val="110000"/>
              </a:lnSpc>
            </a:pPr>
            <a:r>
              <a:rPr lang="en-US" sz="1600" dirty="0" smtClean="0"/>
              <a:t>Centralized permissions</a:t>
            </a:r>
          </a:p>
          <a:p>
            <a:pPr>
              <a:lnSpc>
                <a:spcPct val="110000"/>
              </a:lnSpc>
            </a:pPr>
            <a:r>
              <a:rPr lang="en-US" sz="1600" dirty="0" smtClean="0"/>
              <a:t>Sandboxed applications</a:t>
            </a:r>
          </a:p>
        </p:txBody>
      </p:sp>
      <p:sp>
        <p:nvSpPr>
          <p:cNvPr id="23" name="Text Placeholder 22"/>
          <p:cNvSpPr>
            <a:spLocks noGrp="1"/>
          </p:cNvSpPr>
          <p:nvPr>
            <p:ph type="body" sz="quarter" idx="4294967295"/>
          </p:nvPr>
        </p:nvSpPr>
        <p:spPr>
          <a:xfrm>
            <a:off x="5522913" y="1981200"/>
            <a:ext cx="3621087" cy="1600200"/>
          </a:xfrm>
        </p:spPr>
        <p:txBody>
          <a:bodyPr>
            <a:normAutofit fontScale="92500" lnSpcReduction="10000"/>
          </a:bodyPr>
          <a:lstStyle/>
          <a:p>
            <a:pPr>
              <a:buFont typeface="Segoe Light" pitchFamily="34" charset="0"/>
              <a:buNone/>
              <a:defRPr/>
            </a:pPr>
            <a:r>
              <a:rPr lang="en-US" sz="1600" b="1" dirty="0" smtClean="0"/>
              <a:t>Runs on local desktop</a:t>
            </a:r>
          </a:p>
          <a:p>
            <a:pPr>
              <a:lnSpc>
                <a:spcPct val="100000"/>
              </a:lnSpc>
              <a:defRPr/>
            </a:pPr>
            <a:r>
              <a:rPr lang="en-US" sz="1600" dirty="0" smtClean="0"/>
              <a:t>Consolidate and </a:t>
            </a:r>
            <a:br>
              <a:rPr lang="en-US" sz="1600" dirty="0" smtClean="0"/>
            </a:br>
            <a:r>
              <a:rPr lang="en-US" sz="1600" dirty="0" smtClean="0"/>
              <a:t>standardize images</a:t>
            </a:r>
          </a:p>
          <a:p>
            <a:pPr>
              <a:lnSpc>
                <a:spcPct val="100000"/>
              </a:lnSpc>
              <a:defRPr/>
            </a:pPr>
            <a:r>
              <a:rPr lang="en-US" sz="1600" dirty="0" smtClean="0"/>
              <a:t>Build business continuity for applications</a:t>
            </a:r>
          </a:p>
          <a:p>
            <a:pPr>
              <a:lnSpc>
                <a:spcPct val="100000"/>
              </a:lnSpc>
              <a:defRPr/>
            </a:pPr>
            <a:r>
              <a:rPr lang="en-US" sz="1600" dirty="0" smtClean="0"/>
              <a:t>Applications can be taken offline</a:t>
            </a:r>
          </a:p>
          <a:p>
            <a:pPr>
              <a:defRPr/>
            </a:pPr>
            <a:endParaRPr lang="en-US" sz="1600" dirty="0"/>
          </a:p>
        </p:txBody>
      </p:sp>
      <p:sp>
        <p:nvSpPr>
          <p:cNvPr id="28" name="Text Placeholder 27"/>
          <p:cNvSpPr>
            <a:spLocks noGrp="1"/>
          </p:cNvSpPr>
          <p:nvPr>
            <p:ph type="body" sz="quarter" idx="4294967295"/>
          </p:nvPr>
        </p:nvSpPr>
        <p:spPr>
          <a:xfrm>
            <a:off x="5591175" y="3810000"/>
            <a:ext cx="3552825" cy="1524000"/>
          </a:xfrm>
        </p:spPr>
        <p:txBody>
          <a:bodyPr>
            <a:normAutofit fontScale="92500" lnSpcReduction="20000"/>
          </a:bodyPr>
          <a:lstStyle/>
          <a:p>
            <a:pPr>
              <a:buNone/>
              <a:defRPr/>
            </a:pPr>
            <a:r>
              <a:rPr lang="en-US" sz="1600" b="1" dirty="0" smtClean="0"/>
              <a:t>Runs on Terminal Server*</a:t>
            </a:r>
          </a:p>
          <a:p>
            <a:pPr>
              <a:lnSpc>
                <a:spcPct val="100000"/>
              </a:lnSpc>
              <a:defRPr/>
            </a:pPr>
            <a:r>
              <a:rPr lang="en-US" sz="1600" dirty="0" smtClean="0"/>
              <a:t>Enable Server Consolidation</a:t>
            </a:r>
          </a:p>
          <a:p>
            <a:pPr>
              <a:lnSpc>
                <a:spcPct val="100000"/>
              </a:lnSpc>
              <a:defRPr/>
            </a:pPr>
            <a:r>
              <a:rPr lang="en-US" sz="1600" dirty="0" smtClean="0"/>
              <a:t>Mitigate Roaming Profile Issues</a:t>
            </a:r>
          </a:p>
          <a:p>
            <a:pPr>
              <a:lnSpc>
                <a:spcPct val="100000"/>
              </a:lnSpc>
              <a:defRPr/>
            </a:pPr>
            <a:r>
              <a:rPr lang="en-US" sz="1600" dirty="0" smtClean="0"/>
              <a:t>Transform TS into a dynamic system</a:t>
            </a:r>
          </a:p>
          <a:p>
            <a:pPr>
              <a:lnSpc>
                <a:spcPct val="100000"/>
              </a:lnSpc>
              <a:defRPr/>
            </a:pPr>
            <a:r>
              <a:rPr lang="en-US" sz="1600" dirty="0" smtClean="0"/>
              <a:t>Designed for low bandwidth</a:t>
            </a:r>
          </a:p>
          <a:p>
            <a:pPr>
              <a:buFont typeface="Segoe Light" pitchFamily="34" charset="0"/>
              <a:buBlip>
                <a:blip r:embed="rId3"/>
              </a:buBlip>
              <a:defRPr/>
            </a:pPr>
            <a:endParaRPr lang="en-US" sz="1600" dirty="0" smtClean="0">
              <a:solidFill>
                <a:schemeClr val="tx1"/>
              </a:solidFill>
              <a:latin typeface="+mn-lt"/>
            </a:endParaRPr>
          </a:p>
          <a:p>
            <a:pPr>
              <a:defRPr/>
            </a:pPr>
            <a:endParaRPr lang="en-US" sz="1600" dirty="0"/>
          </a:p>
        </p:txBody>
      </p:sp>
      <p:sp>
        <p:nvSpPr>
          <p:cNvPr id="13320" name="Line 8"/>
          <p:cNvSpPr>
            <a:spLocks noChangeShapeType="1"/>
          </p:cNvSpPr>
          <p:nvPr/>
        </p:nvSpPr>
        <p:spPr bwMode="auto">
          <a:xfrm>
            <a:off x="4876800" y="1219200"/>
            <a:ext cx="0" cy="311150"/>
          </a:xfrm>
          <a:prstGeom prst="line">
            <a:avLst/>
          </a:prstGeom>
          <a:noFill/>
          <a:ln w="12700" algn="ctr">
            <a:noFill/>
            <a:prstDash val="sysDot"/>
            <a:round/>
            <a:headEnd/>
            <a:tailEnd/>
          </a:ln>
        </p:spPr>
        <p:txBody>
          <a:bodyPr/>
          <a:lstStyle/>
          <a:p>
            <a:endParaRPr lang="en-US"/>
          </a:p>
        </p:txBody>
      </p:sp>
      <p:sp>
        <p:nvSpPr>
          <p:cNvPr id="13321" name="Line 9"/>
          <p:cNvSpPr>
            <a:spLocks noChangeShapeType="1"/>
          </p:cNvSpPr>
          <p:nvPr/>
        </p:nvSpPr>
        <p:spPr bwMode="auto">
          <a:xfrm>
            <a:off x="8686800" y="1219200"/>
            <a:ext cx="0" cy="311150"/>
          </a:xfrm>
          <a:prstGeom prst="line">
            <a:avLst/>
          </a:prstGeom>
          <a:noFill/>
          <a:ln w="12700" algn="ctr">
            <a:noFill/>
            <a:prstDash val="sysDot"/>
            <a:round/>
            <a:headEnd/>
            <a:tailEnd/>
          </a:ln>
        </p:spPr>
        <p:txBody>
          <a:bodyPr/>
          <a:lstStyle/>
          <a:p>
            <a:endParaRPr lang="en-US"/>
          </a:p>
        </p:txBody>
      </p:sp>
      <p:sp>
        <p:nvSpPr>
          <p:cNvPr id="13322" name="Line 10"/>
          <p:cNvSpPr>
            <a:spLocks noChangeShapeType="1"/>
          </p:cNvSpPr>
          <p:nvPr/>
        </p:nvSpPr>
        <p:spPr bwMode="auto">
          <a:xfrm>
            <a:off x="4876800" y="1219200"/>
            <a:ext cx="3810000" cy="0"/>
          </a:xfrm>
          <a:prstGeom prst="line">
            <a:avLst/>
          </a:prstGeom>
          <a:noFill/>
          <a:ln w="12700" algn="ctr">
            <a:noFill/>
            <a:prstDash val="sysDot"/>
            <a:round/>
            <a:headEnd/>
            <a:tailEnd/>
          </a:ln>
        </p:spPr>
        <p:txBody>
          <a:bodyPr/>
          <a:lstStyle/>
          <a:p>
            <a:endParaRPr lang="en-US"/>
          </a:p>
        </p:txBody>
      </p:sp>
      <p:sp>
        <p:nvSpPr>
          <p:cNvPr id="13323" name="Line 11"/>
          <p:cNvSpPr>
            <a:spLocks noChangeShapeType="1"/>
          </p:cNvSpPr>
          <p:nvPr/>
        </p:nvSpPr>
        <p:spPr bwMode="auto">
          <a:xfrm>
            <a:off x="4876800" y="7037388"/>
            <a:ext cx="3810000" cy="0"/>
          </a:xfrm>
          <a:prstGeom prst="line">
            <a:avLst/>
          </a:prstGeom>
          <a:noFill/>
          <a:ln w="12700" algn="ctr">
            <a:noFill/>
            <a:prstDash val="sysDot"/>
            <a:round/>
            <a:headEnd/>
            <a:tailEnd/>
          </a:ln>
        </p:spPr>
        <p:txBody>
          <a:bodyPr/>
          <a:lstStyle/>
          <a:p>
            <a:endParaRPr lang="en-US"/>
          </a:p>
        </p:txBody>
      </p:sp>
      <p:sp>
        <p:nvSpPr>
          <p:cNvPr id="13324" name="Line 12"/>
          <p:cNvSpPr>
            <a:spLocks noChangeShapeType="1"/>
          </p:cNvSpPr>
          <p:nvPr/>
        </p:nvSpPr>
        <p:spPr bwMode="auto">
          <a:xfrm>
            <a:off x="4876800" y="1530350"/>
            <a:ext cx="0" cy="793750"/>
          </a:xfrm>
          <a:prstGeom prst="line">
            <a:avLst/>
          </a:prstGeom>
          <a:noFill/>
          <a:ln w="12700" cap="rnd" algn="ctr">
            <a:noFill/>
            <a:prstDash val="sysDot"/>
            <a:round/>
            <a:headEnd/>
            <a:tailEnd/>
          </a:ln>
        </p:spPr>
        <p:txBody>
          <a:bodyPr/>
          <a:lstStyle/>
          <a:p>
            <a:endParaRPr lang="en-US"/>
          </a:p>
        </p:txBody>
      </p:sp>
      <p:sp>
        <p:nvSpPr>
          <p:cNvPr id="13325" name="Line 13"/>
          <p:cNvSpPr>
            <a:spLocks noChangeShapeType="1"/>
          </p:cNvSpPr>
          <p:nvPr/>
        </p:nvSpPr>
        <p:spPr bwMode="auto">
          <a:xfrm>
            <a:off x="8686800" y="1530350"/>
            <a:ext cx="0" cy="793750"/>
          </a:xfrm>
          <a:prstGeom prst="line">
            <a:avLst/>
          </a:prstGeom>
          <a:noFill/>
          <a:ln w="12700" cap="rnd" algn="ctr">
            <a:noFill/>
            <a:prstDash val="sysDot"/>
            <a:round/>
            <a:headEnd/>
            <a:tailEnd/>
          </a:ln>
        </p:spPr>
        <p:txBody>
          <a:bodyPr/>
          <a:lstStyle/>
          <a:p>
            <a:endParaRPr lang="en-US"/>
          </a:p>
        </p:txBody>
      </p:sp>
      <p:sp>
        <p:nvSpPr>
          <p:cNvPr id="13326" name="Line 14"/>
          <p:cNvSpPr>
            <a:spLocks noChangeShapeType="1"/>
          </p:cNvSpPr>
          <p:nvPr/>
        </p:nvSpPr>
        <p:spPr bwMode="auto">
          <a:xfrm>
            <a:off x="4876800" y="4398963"/>
            <a:ext cx="0" cy="1247775"/>
          </a:xfrm>
          <a:prstGeom prst="line">
            <a:avLst/>
          </a:prstGeom>
          <a:noFill/>
          <a:ln w="12700" cap="rnd" algn="ctr">
            <a:noFill/>
            <a:prstDash val="sysDot"/>
            <a:round/>
            <a:headEnd/>
            <a:tailEnd/>
          </a:ln>
        </p:spPr>
        <p:txBody>
          <a:bodyPr/>
          <a:lstStyle/>
          <a:p>
            <a:endParaRPr lang="en-US"/>
          </a:p>
        </p:txBody>
      </p:sp>
      <p:sp>
        <p:nvSpPr>
          <p:cNvPr id="13327" name="Line 15"/>
          <p:cNvSpPr>
            <a:spLocks noChangeShapeType="1"/>
          </p:cNvSpPr>
          <p:nvPr/>
        </p:nvSpPr>
        <p:spPr bwMode="auto">
          <a:xfrm>
            <a:off x="8686800" y="4398963"/>
            <a:ext cx="0" cy="1247775"/>
          </a:xfrm>
          <a:prstGeom prst="line">
            <a:avLst/>
          </a:prstGeom>
          <a:noFill/>
          <a:ln w="12700" cap="rnd" algn="ctr">
            <a:noFill/>
            <a:prstDash val="sysDot"/>
            <a:round/>
            <a:headEnd/>
            <a:tailEnd/>
          </a:ln>
        </p:spPr>
        <p:txBody>
          <a:bodyPr/>
          <a:lstStyle/>
          <a:p>
            <a:endParaRPr lang="en-US"/>
          </a:p>
        </p:txBody>
      </p:sp>
      <p:sp>
        <p:nvSpPr>
          <p:cNvPr id="13328" name="Line 16"/>
          <p:cNvSpPr>
            <a:spLocks noChangeShapeType="1"/>
          </p:cNvSpPr>
          <p:nvPr/>
        </p:nvSpPr>
        <p:spPr bwMode="auto">
          <a:xfrm>
            <a:off x="4876800" y="6010275"/>
            <a:ext cx="0" cy="1027113"/>
          </a:xfrm>
          <a:prstGeom prst="line">
            <a:avLst/>
          </a:prstGeom>
          <a:noFill/>
          <a:ln w="12700" cap="rnd" algn="ctr">
            <a:noFill/>
            <a:prstDash val="sysDot"/>
            <a:round/>
            <a:headEnd/>
            <a:tailEnd/>
          </a:ln>
        </p:spPr>
        <p:txBody>
          <a:bodyPr/>
          <a:lstStyle/>
          <a:p>
            <a:endParaRPr lang="en-US"/>
          </a:p>
        </p:txBody>
      </p:sp>
      <p:sp>
        <p:nvSpPr>
          <p:cNvPr id="13329" name="Line 17"/>
          <p:cNvSpPr>
            <a:spLocks noChangeShapeType="1"/>
          </p:cNvSpPr>
          <p:nvPr/>
        </p:nvSpPr>
        <p:spPr bwMode="auto">
          <a:xfrm>
            <a:off x="8686800" y="6010275"/>
            <a:ext cx="0" cy="1027113"/>
          </a:xfrm>
          <a:prstGeom prst="line">
            <a:avLst/>
          </a:prstGeom>
          <a:noFill/>
          <a:ln w="12700" cap="rnd" algn="ctr">
            <a:noFill/>
            <a:prstDash val="sysDot"/>
            <a:round/>
            <a:headEnd/>
            <a:tailEnd/>
          </a:ln>
        </p:spPr>
        <p:txBody>
          <a:bodyPr/>
          <a:lstStyle/>
          <a:p>
            <a:endParaRPr lang="en-US"/>
          </a:p>
        </p:txBody>
      </p:sp>
      <p:pic>
        <p:nvPicPr>
          <p:cNvPr id="13330" name="Picture 28" descr="lg_arrow.png"/>
          <p:cNvPicPr>
            <a:picLocks noChangeAspect="1"/>
          </p:cNvPicPr>
          <p:nvPr/>
        </p:nvPicPr>
        <p:blipFill>
          <a:blip r:embed="rId4"/>
          <a:srcRect/>
          <a:stretch>
            <a:fillRect/>
          </a:stretch>
        </p:blipFill>
        <p:spPr bwMode="black">
          <a:xfrm>
            <a:off x="4267200" y="1709738"/>
            <a:ext cx="762000" cy="2005012"/>
          </a:xfrm>
          <a:prstGeom prst="rect">
            <a:avLst/>
          </a:prstGeom>
          <a:noFill/>
          <a:ln w="9525">
            <a:noFill/>
            <a:miter lim="800000"/>
            <a:headEnd/>
            <a:tailEnd/>
          </a:ln>
        </p:spPr>
      </p:pic>
      <p:pic>
        <p:nvPicPr>
          <p:cNvPr id="13331" name="Picture 19" descr="circle_01_chart.png"/>
          <p:cNvPicPr>
            <a:picLocks noChangeAspect="1"/>
          </p:cNvPicPr>
          <p:nvPr/>
        </p:nvPicPr>
        <p:blipFill>
          <a:blip r:embed="rId5"/>
          <a:srcRect/>
          <a:stretch>
            <a:fillRect/>
          </a:stretch>
        </p:blipFill>
        <p:spPr bwMode="auto">
          <a:xfrm>
            <a:off x="152400" y="4038600"/>
            <a:ext cx="3352800" cy="2160588"/>
          </a:xfrm>
          <a:prstGeom prst="rect">
            <a:avLst/>
          </a:prstGeom>
          <a:noFill/>
          <a:ln w="9525">
            <a:noFill/>
            <a:miter lim="800000"/>
            <a:headEnd/>
            <a:tailEnd/>
          </a:ln>
        </p:spPr>
      </p:pic>
      <p:sp>
        <p:nvSpPr>
          <p:cNvPr id="13332" name="TextBox 21"/>
          <p:cNvSpPr txBox="1">
            <a:spLocks noChangeArrowheads="1"/>
          </p:cNvSpPr>
          <p:nvPr/>
        </p:nvSpPr>
        <p:spPr bwMode="auto">
          <a:xfrm>
            <a:off x="350520" y="6396335"/>
            <a:ext cx="5791200" cy="461665"/>
          </a:xfrm>
          <a:prstGeom prst="rect">
            <a:avLst/>
          </a:prstGeom>
          <a:noFill/>
          <a:ln w="9525">
            <a:noFill/>
            <a:miter lim="800000"/>
            <a:headEnd/>
            <a:tailEnd/>
          </a:ln>
        </p:spPr>
        <p:txBody>
          <a:bodyPr>
            <a:spAutoFit/>
          </a:bodyPr>
          <a:lstStyle/>
          <a:p>
            <a:r>
              <a:rPr lang="en-US" sz="1200" dirty="0"/>
              <a:t>*SoftGrid Application Virtualization CAL for Terminal Services is available </a:t>
            </a:r>
            <a:r>
              <a:rPr lang="en-US" sz="1200" dirty="0" smtClean="0"/>
              <a:t/>
            </a:r>
            <a:br>
              <a:rPr lang="en-US" sz="1200" dirty="0" smtClean="0"/>
            </a:br>
            <a:r>
              <a:rPr lang="en-US" sz="1200" dirty="0" smtClean="0"/>
              <a:t>and </a:t>
            </a:r>
            <a:r>
              <a:rPr lang="en-US" sz="1200" dirty="0"/>
              <a:t>sold separately from MDOP</a:t>
            </a:r>
          </a:p>
        </p:txBody>
      </p:sp>
      <p:pic>
        <p:nvPicPr>
          <p:cNvPr id="13333" name="Picture 23" descr="lg_arrow.png"/>
          <p:cNvPicPr>
            <a:picLocks noChangeAspect="1"/>
          </p:cNvPicPr>
          <p:nvPr/>
        </p:nvPicPr>
        <p:blipFill>
          <a:blip r:embed="rId4"/>
          <a:srcRect/>
          <a:stretch>
            <a:fillRect/>
          </a:stretch>
        </p:blipFill>
        <p:spPr bwMode="black">
          <a:xfrm>
            <a:off x="4230688" y="3733800"/>
            <a:ext cx="798512" cy="2100263"/>
          </a:xfrm>
          <a:prstGeom prst="rect">
            <a:avLst/>
          </a:prstGeom>
          <a:noFill/>
          <a:ln w="9525">
            <a:noFill/>
            <a:miter lim="800000"/>
            <a:headEnd/>
            <a:tailEnd/>
          </a:ln>
        </p:spPr>
      </p:pic>
      <p:pic>
        <p:nvPicPr>
          <p:cNvPr id="13334" name="Picture 5" descr="C:\Users\alexbal\Desktop\SftGrdApp-Cal-TS_bL_r.png"/>
          <p:cNvPicPr>
            <a:picLocks noChangeAspect="1" noChangeArrowheads="1"/>
          </p:cNvPicPr>
          <p:nvPr/>
        </p:nvPicPr>
        <p:blipFill>
          <a:blip r:embed="rId6"/>
          <a:srcRect/>
          <a:stretch>
            <a:fillRect/>
          </a:stretch>
        </p:blipFill>
        <p:spPr bwMode="black">
          <a:xfrm>
            <a:off x="3429000" y="4343400"/>
            <a:ext cx="1295400" cy="458788"/>
          </a:xfrm>
          <a:prstGeom prst="rect">
            <a:avLst/>
          </a:prstGeom>
          <a:noFill/>
          <a:ln w="9525">
            <a:noFill/>
            <a:miter lim="800000"/>
            <a:headEnd/>
            <a:tailEnd/>
          </a:ln>
        </p:spPr>
      </p:pic>
      <p:pic>
        <p:nvPicPr>
          <p:cNvPr id="13335" name="Picture 30" descr="DTP-OptPack-SA_wh.png"/>
          <p:cNvPicPr>
            <a:picLocks noChangeAspect="1"/>
          </p:cNvPicPr>
          <p:nvPr/>
        </p:nvPicPr>
        <p:blipFill>
          <a:blip r:embed="rId7"/>
          <a:srcRect/>
          <a:stretch>
            <a:fillRect/>
          </a:stretch>
        </p:blipFill>
        <p:spPr bwMode="black">
          <a:xfrm>
            <a:off x="2867025" y="2438400"/>
            <a:ext cx="1933575" cy="323850"/>
          </a:xfrm>
          <a:prstGeom prst="rect">
            <a:avLst/>
          </a:prstGeom>
          <a:noFill/>
          <a:ln w="9525">
            <a:noFill/>
            <a:miter lim="800000"/>
            <a:headEnd/>
            <a:tailEnd/>
          </a:ln>
        </p:spPr>
      </p:pic>
      <p:sp>
        <p:nvSpPr>
          <p:cNvPr id="26" name="Rectangle 5"/>
          <p:cNvSpPr txBox="1">
            <a:spLocks noChangeArrowheads="1"/>
          </p:cNvSpPr>
          <p:nvPr/>
        </p:nvSpPr>
        <p:spPr>
          <a:xfrm>
            <a:off x="368300" y="1143000"/>
            <a:ext cx="8626475" cy="457200"/>
          </a:xfrm>
          <a:prstGeom prst="rect">
            <a:avLst/>
          </a:prstGeom>
        </p:spPr>
        <p:txBody>
          <a:bodyPr/>
          <a:lstStyle/>
          <a:p>
            <a:pPr marR="0" lvl="0" algn="l" defTabSz="914327" rtl="0" eaLnBrk="1" fontAlgn="auto" latinLnBrk="0" hangingPunct="1">
              <a:lnSpc>
                <a:spcPct val="90000"/>
              </a:lnSpc>
              <a:spcBef>
                <a:spcPts val="700"/>
              </a:spcBef>
              <a:spcAft>
                <a:spcPts val="0"/>
              </a:spcAft>
              <a:buClrTx/>
              <a:buSzTx/>
              <a:tabLst/>
              <a:defRPr/>
            </a:pPr>
            <a:r>
              <a:rPr kumimoji="0" lang="en-US" sz="2000" b="0" i="0" u="none" strike="noStrike" kern="1200" cap="none" spc="0" normalizeH="0" baseline="0" noProof="0" dirty="0" smtClean="0">
                <a:ln>
                  <a:noFill/>
                </a:ln>
                <a:solidFill>
                  <a:schemeClr val="tx2">
                    <a:lumMod val="40000"/>
                    <a:lumOff val="60000"/>
                  </a:schemeClr>
                </a:solidFill>
                <a:effectLst/>
                <a:uLnTx/>
                <a:uFillTx/>
                <a:latin typeface="+mj-lt"/>
                <a:ea typeface="+mn-ea"/>
                <a:cs typeface="+mn-cs"/>
              </a:rPr>
              <a:t>Turning Windows applications into a centrally-managed dynamic service</a:t>
            </a:r>
            <a:endParaRPr kumimoji="0" lang="en-US" sz="2000" b="0" i="0" u="none" strike="noStrike" kern="1200" cap="none" spc="0" normalizeH="0" baseline="0" noProof="0" dirty="0" smtClean="0">
              <a:ln>
                <a:noFill/>
              </a:ln>
              <a:solidFill>
                <a:schemeClr val="tx2">
                  <a:lumMod val="40000"/>
                  <a:lumOff val="60000"/>
                </a:schemeClr>
              </a:solidFill>
              <a:effectLst/>
              <a:uLnTx/>
              <a:uFillTx/>
              <a:latin typeface="+mn-lt"/>
              <a:ea typeface="+mn-ea"/>
              <a:cs typeface="+mn-cs"/>
            </a:endParaRPr>
          </a:p>
        </p:txBody>
      </p:sp>
      <p:sp>
        <p:nvSpPr>
          <p:cNvPr id="27" name="Text Placeholder 25"/>
          <p:cNvSpPr txBox="1">
            <a:spLocks/>
          </p:cNvSpPr>
          <p:nvPr/>
        </p:nvSpPr>
        <p:spPr>
          <a:xfrm>
            <a:off x="368300" y="1600200"/>
            <a:ext cx="8626475" cy="457200"/>
          </a:xfrm>
          <a:prstGeom prst="rect">
            <a:avLst/>
          </a:prstGeom>
        </p:spPr>
        <p:txBody>
          <a:bodyPr>
            <a:normAutofit/>
          </a:bodyPr>
          <a:lstStyle/>
          <a:p>
            <a:pPr marR="0" lvl="0" algn="l" defTabSz="914327" rtl="0" eaLnBrk="1" fontAlgn="auto" latinLnBrk="0" hangingPunct="1">
              <a:lnSpc>
                <a:spcPct val="90000"/>
              </a:lnSpc>
              <a:spcBef>
                <a:spcPts val="700"/>
              </a:spcBef>
              <a:spcAft>
                <a:spcPts val="0"/>
              </a:spcAft>
              <a:buClrTx/>
              <a:buSzTx/>
              <a:tabLst/>
              <a:defRPr/>
            </a:pPr>
            <a:r>
              <a:rPr kumimoji="0" lang="en-US" sz="1600" b="0" i="0" u="none" strike="noStrike" kern="1200" cap="none" spc="0" normalizeH="0" baseline="0" noProof="0" dirty="0" smtClean="0">
                <a:ln>
                  <a:noFill/>
                </a:ln>
                <a:solidFill>
                  <a:srgbClr val="FFFF00"/>
                </a:solidFill>
                <a:effectLst/>
                <a:uLnTx/>
                <a:uFillTx/>
                <a:latin typeface="+mj-lt"/>
                <a:ea typeface="+mn-ea"/>
                <a:cs typeface="+mn-cs"/>
              </a:rPr>
              <a:t>Life without traditional software installation </a:t>
            </a:r>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title"/>
          </p:nvPr>
        </p:nvSpPr>
        <p:spPr>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pPr>
              <a:defRPr/>
            </a:pPr>
            <a:r>
              <a:rPr smtClean="0"/>
              <a:t>Availability and Pricing</a:t>
            </a:r>
          </a:p>
        </p:txBody>
      </p:sp>
      <p:grpSp>
        <p:nvGrpSpPr>
          <p:cNvPr id="2" name="Group 6"/>
          <p:cNvGrpSpPr/>
          <p:nvPr/>
        </p:nvGrpSpPr>
        <p:grpSpPr>
          <a:xfrm>
            <a:off x="368300" y="779979"/>
            <a:ext cx="8153399" cy="401475"/>
            <a:chOff x="0" y="0"/>
            <a:chExt cx="8153399" cy="401475"/>
          </a:xfrm>
        </p:grpSpPr>
        <p:sp>
          <p:nvSpPr>
            <p:cNvPr id="23" name="Rounded Rectangle 22"/>
            <p:cNvSpPr/>
            <p:nvPr/>
          </p:nvSpPr>
          <p:spPr>
            <a:xfrm>
              <a:off x="0" y="0"/>
              <a:ext cx="8153399" cy="401475"/>
            </a:xfrm>
            <a:prstGeom prst="roundRect">
              <a:avLst/>
            </a:prstGeom>
            <a:gradFill>
              <a:gsLst>
                <a:gs pos="0">
                  <a:schemeClr val="accent2">
                    <a:lumMod val="20000"/>
                    <a:lumOff val="80000"/>
                    <a:alpha val="70000"/>
                  </a:schemeClr>
                </a:gs>
                <a:gs pos="100000">
                  <a:schemeClr val="accent2">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sp>
        <p:sp>
          <p:nvSpPr>
            <p:cNvPr id="24" name="Rounded Rectangle 4"/>
            <p:cNvSpPr/>
            <p:nvPr/>
          </p:nvSpPr>
          <p:spPr>
            <a:xfrm>
              <a:off x="19598" y="19598"/>
              <a:ext cx="8114203" cy="3622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rPr>
                <a:t>SoftGrid Application Virtualization for Desktops</a:t>
              </a:r>
              <a:endParaRPr lang="en-US" sz="1800" b="1" kern="1200" dirty="0">
                <a:effectLst>
                  <a:outerShdw blurRad="38100" dist="38100" dir="2700000" algn="tl">
                    <a:srgbClr val="000000">
                      <a:alpha val="43137"/>
                    </a:srgbClr>
                  </a:outerShdw>
                </a:effectLst>
              </a:endParaRPr>
            </a:p>
          </p:txBody>
        </p:sp>
      </p:grpSp>
      <p:grpSp>
        <p:nvGrpSpPr>
          <p:cNvPr id="3" name="Group 7"/>
          <p:cNvGrpSpPr/>
          <p:nvPr/>
        </p:nvGrpSpPr>
        <p:grpSpPr>
          <a:xfrm>
            <a:off x="368300" y="1197560"/>
            <a:ext cx="8153399" cy="1134075"/>
            <a:chOff x="0" y="79313"/>
            <a:chExt cx="8153399" cy="1134075"/>
          </a:xfrm>
        </p:grpSpPr>
        <p:sp>
          <p:nvSpPr>
            <p:cNvPr id="21" name="Rectangle 20"/>
            <p:cNvSpPr/>
            <p:nvPr/>
          </p:nvSpPr>
          <p:spPr>
            <a:xfrm>
              <a:off x="0" y="404433"/>
              <a:ext cx="8153399" cy="808955"/>
            </a:xfrm>
            <a:prstGeom prst="rect">
              <a:avLst/>
            </a:prstGeom>
          </p:spPr>
        </p:sp>
        <p:sp>
          <p:nvSpPr>
            <p:cNvPr id="22" name="Rectangle 21"/>
            <p:cNvSpPr/>
            <p:nvPr/>
          </p:nvSpPr>
          <p:spPr>
            <a:xfrm>
              <a:off x="0" y="79313"/>
              <a:ext cx="8153399" cy="1038233"/>
            </a:xfrm>
            <a:prstGeom prst="rect">
              <a:avLst/>
            </a:prstGeom>
          </p:spPr>
          <p:txBody>
            <a:bodyPr vert="horz" wrap="square" lIns="0" tIns="0" rIns="0" bIns="0" rtlCol="0">
              <a:spAutoFit/>
            </a:bodyPr>
            <a:lstStyle/>
            <a:p>
              <a:pPr marL="384939" lvl="1" indent="-384939">
                <a:lnSpc>
                  <a:spcPct val="90000"/>
                </a:lnSpc>
                <a:spcBef>
                  <a:spcPts val="700"/>
                </a:spcBef>
                <a:spcAft>
                  <a:spcPct val="20000"/>
                </a:spcAft>
                <a:buBlip>
                  <a:blip r:embed="rId3"/>
                </a:buBlip>
              </a:pPr>
              <a:r>
                <a:rPr lang="en-US" dirty="0" smtClean="0">
                  <a:solidFill>
                    <a:schemeClr val="bg1"/>
                  </a:solidFill>
                  <a:latin typeface="+mj-lt"/>
                </a:rPr>
                <a:t>Available as a component of Microsoft Desktop Optimization Pack for SA</a:t>
              </a:r>
              <a:endParaRPr lang="en-US" dirty="0">
                <a:solidFill>
                  <a:schemeClr val="bg1"/>
                </a:solidFill>
                <a:latin typeface="+mj-lt"/>
              </a:endParaRPr>
            </a:p>
            <a:p>
              <a:pPr marL="384939" lvl="1" indent="-384939">
                <a:lnSpc>
                  <a:spcPct val="90000"/>
                </a:lnSpc>
                <a:spcBef>
                  <a:spcPts val="700"/>
                </a:spcBef>
                <a:spcAft>
                  <a:spcPct val="20000"/>
                </a:spcAft>
                <a:buBlip>
                  <a:blip r:embed="rId3"/>
                </a:buBlip>
              </a:pPr>
              <a:r>
                <a:rPr lang="en-US" dirty="0" smtClean="0">
                  <a:solidFill>
                    <a:schemeClr val="bg1"/>
                  </a:solidFill>
                  <a:latin typeface="+mj-lt"/>
                </a:rPr>
                <a:t>Does </a:t>
              </a:r>
              <a:r>
                <a:rPr lang="en-US" b="1" dirty="0" smtClean="0">
                  <a:solidFill>
                    <a:schemeClr val="bg1"/>
                  </a:solidFill>
                  <a:latin typeface="+mj-lt"/>
                </a:rPr>
                <a:t>not</a:t>
              </a:r>
              <a:r>
                <a:rPr lang="en-US" dirty="0" smtClean="0">
                  <a:solidFill>
                    <a:schemeClr val="bg1"/>
                  </a:solidFill>
                  <a:latin typeface="+mj-lt"/>
                </a:rPr>
                <a:t> include SoftGrid CAL for Terminal Services</a:t>
              </a:r>
              <a:endParaRPr lang="en-US" dirty="0">
                <a:solidFill>
                  <a:schemeClr val="bg1"/>
                </a:solidFill>
                <a:latin typeface="+mj-lt"/>
              </a:endParaRPr>
            </a:p>
            <a:p>
              <a:pPr marL="384939" lvl="1" indent="-384939">
                <a:lnSpc>
                  <a:spcPct val="90000"/>
                </a:lnSpc>
                <a:spcBef>
                  <a:spcPts val="700"/>
                </a:spcBef>
                <a:spcAft>
                  <a:spcPct val="20000"/>
                </a:spcAft>
                <a:buBlip>
                  <a:blip r:embed="rId3"/>
                </a:buBlip>
              </a:pPr>
              <a:endParaRPr lang="en-US" dirty="0">
                <a:solidFill>
                  <a:schemeClr val="tx1"/>
                </a:solidFill>
                <a:latin typeface="+mj-lt"/>
              </a:endParaRPr>
            </a:p>
          </p:txBody>
        </p:sp>
      </p:grpSp>
      <p:grpSp>
        <p:nvGrpSpPr>
          <p:cNvPr id="4" name="Group 8"/>
          <p:cNvGrpSpPr/>
          <p:nvPr/>
        </p:nvGrpSpPr>
        <p:grpSpPr>
          <a:xfrm>
            <a:off x="347980" y="1963484"/>
            <a:ext cx="8153399" cy="401475"/>
            <a:chOff x="0" y="1213388"/>
            <a:chExt cx="8153399" cy="401475"/>
          </a:xfrm>
        </p:grpSpPr>
        <p:sp>
          <p:nvSpPr>
            <p:cNvPr id="19" name="Rounded Rectangle 18"/>
            <p:cNvSpPr/>
            <p:nvPr/>
          </p:nvSpPr>
          <p:spPr>
            <a:xfrm>
              <a:off x="0" y="1213388"/>
              <a:ext cx="8153399" cy="401475"/>
            </a:xfrm>
            <a:prstGeom prst="roundRect">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sp>
        <p:sp>
          <p:nvSpPr>
            <p:cNvPr id="20" name="Rounded Rectangle 8"/>
            <p:cNvSpPr/>
            <p:nvPr/>
          </p:nvSpPr>
          <p:spPr>
            <a:xfrm>
              <a:off x="19598" y="1232986"/>
              <a:ext cx="8114203" cy="3622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rPr>
                <a:t>SoftGrid Application Virtualization for Terminal Services</a:t>
              </a:r>
              <a:endParaRPr lang="en-US" sz="1800" b="1" kern="1200" dirty="0">
                <a:effectLst>
                  <a:outerShdw blurRad="38100" dist="38100" dir="2700000" algn="tl">
                    <a:srgbClr val="000000">
                      <a:alpha val="43137"/>
                    </a:srgbClr>
                  </a:outerShdw>
                </a:effectLst>
              </a:endParaRPr>
            </a:p>
          </p:txBody>
        </p:sp>
      </p:grpSp>
      <p:grpSp>
        <p:nvGrpSpPr>
          <p:cNvPr id="5" name="Group 9"/>
          <p:cNvGrpSpPr/>
          <p:nvPr/>
        </p:nvGrpSpPr>
        <p:grpSpPr>
          <a:xfrm>
            <a:off x="368300" y="2391255"/>
            <a:ext cx="8153399" cy="2187778"/>
            <a:chOff x="0" y="1275698"/>
            <a:chExt cx="8153399" cy="2187778"/>
          </a:xfrm>
        </p:grpSpPr>
        <p:sp>
          <p:nvSpPr>
            <p:cNvPr id="17" name="Rectangle 16"/>
            <p:cNvSpPr/>
            <p:nvPr/>
          </p:nvSpPr>
          <p:spPr>
            <a:xfrm>
              <a:off x="0" y="1614863"/>
              <a:ext cx="8153399" cy="1617910"/>
            </a:xfrm>
            <a:prstGeom prst="rect">
              <a:avLst/>
            </a:prstGeom>
          </p:spPr>
        </p:sp>
        <p:sp>
          <p:nvSpPr>
            <p:cNvPr id="18" name="Rectangle 17"/>
            <p:cNvSpPr/>
            <p:nvPr/>
          </p:nvSpPr>
          <p:spPr>
            <a:xfrm>
              <a:off x="0" y="1275698"/>
              <a:ext cx="8153399" cy="2187778"/>
            </a:xfrm>
            <a:prstGeom prst="rect">
              <a:avLst/>
            </a:prstGeom>
          </p:spPr>
          <p:txBody>
            <a:bodyPr vert="horz" wrap="square" lIns="0" tIns="0" rIns="0" bIns="0" rtlCol="0">
              <a:spAutoFit/>
            </a:bodyPr>
            <a:lstStyle/>
            <a:p>
              <a:pPr marL="384939" lvl="1" indent="-384939">
                <a:lnSpc>
                  <a:spcPct val="90000"/>
                </a:lnSpc>
                <a:spcBef>
                  <a:spcPts val="700"/>
                </a:spcBef>
                <a:spcAft>
                  <a:spcPct val="20000"/>
                </a:spcAft>
                <a:buBlip>
                  <a:blip r:embed="rId3"/>
                </a:buBlip>
              </a:pPr>
              <a:r>
                <a:rPr lang="en-US" dirty="0" smtClean="0">
                  <a:solidFill>
                    <a:schemeClr val="bg1"/>
                  </a:solidFill>
                  <a:latin typeface="+mj-lt"/>
                </a:rPr>
                <a:t>Available in same channels as TS CAL</a:t>
              </a:r>
              <a:endParaRPr lang="en-US" dirty="0">
                <a:solidFill>
                  <a:schemeClr val="bg1"/>
                </a:solidFill>
                <a:latin typeface="+mj-lt"/>
              </a:endParaRPr>
            </a:p>
            <a:p>
              <a:pPr marL="384939" lvl="1" indent="-384939">
                <a:lnSpc>
                  <a:spcPct val="90000"/>
                </a:lnSpc>
                <a:spcBef>
                  <a:spcPts val="700"/>
                </a:spcBef>
                <a:spcAft>
                  <a:spcPct val="20000"/>
                </a:spcAft>
                <a:buBlip>
                  <a:blip r:embed="rId3"/>
                </a:buBlip>
              </a:pPr>
              <a:r>
                <a:rPr lang="en-US" dirty="0" smtClean="0">
                  <a:solidFill>
                    <a:schemeClr val="bg1"/>
                  </a:solidFill>
                  <a:latin typeface="+mj-lt"/>
                </a:rPr>
                <a:t>SoftGrid for TS  licensed as CAL; </a:t>
              </a:r>
              <a:endParaRPr lang="en-US" dirty="0">
                <a:solidFill>
                  <a:schemeClr val="bg1"/>
                </a:solidFill>
                <a:latin typeface="+mj-lt"/>
              </a:endParaRPr>
            </a:p>
            <a:p>
              <a:pPr marL="842102" lvl="3" indent="-384939">
                <a:lnSpc>
                  <a:spcPct val="90000"/>
                </a:lnSpc>
                <a:spcBef>
                  <a:spcPts val="700"/>
                </a:spcBef>
                <a:spcAft>
                  <a:spcPct val="20000"/>
                </a:spcAft>
                <a:buBlip>
                  <a:blip r:embed="rId3"/>
                </a:buBlip>
              </a:pPr>
              <a:r>
                <a:rPr lang="en-US" sz="1600" dirty="0" smtClean="0">
                  <a:solidFill>
                    <a:schemeClr val="bg1"/>
                  </a:solidFill>
                  <a:latin typeface="+mj-lt"/>
                </a:rPr>
                <a:t>CAL required for </a:t>
              </a:r>
              <a:r>
                <a:rPr lang="en-US" sz="1600" b="1" dirty="0" smtClean="0">
                  <a:solidFill>
                    <a:schemeClr val="bg1"/>
                  </a:solidFill>
                  <a:latin typeface="+mj-lt"/>
                </a:rPr>
                <a:t>every user </a:t>
              </a:r>
              <a:r>
                <a:rPr lang="en-US" sz="1600" dirty="0" smtClean="0">
                  <a:solidFill>
                    <a:schemeClr val="bg1"/>
                  </a:solidFill>
                  <a:latin typeface="+mj-lt"/>
                </a:rPr>
                <a:t>who connects to a TS managed with SoftGrid</a:t>
              </a:r>
              <a:endParaRPr lang="en-US" sz="1600" dirty="0">
                <a:solidFill>
                  <a:schemeClr val="bg1"/>
                </a:solidFill>
                <a:latin typeface="+mj-lt"/>
              </a:endParaRPr>
            </a:p>
            <a:p>
              <a:pPr marL="384939" lvl="1" indent="-384939">
                <a:lnSpc>
                  <a:spcPct val="90000"/>
                </a:lnSpc>
                <a:spcBef>
                  <a:spcPts val="700"/>
                </a:spcBef>
                <a:spcAft>
                  <a:spcPct val="20000"/>
                </a:spcAft>
                <a:buBlip>
                  <a:blip r:embed="rId3"/>
                </a:buBlip>
              </a:pPr>
              <a:r>
                <a:rPr lang="en-US" dirty="0" smtClean="0">
                  <a:solidFill>
                    <a:schemeClr val="bg1"/>
                  </a:solidFill>
                  <a:latin typeface="+mj-lt"/>
                </a:rPr>
                <a:t>Terminal Services CAL still required</a:t>
              </a:r>
              <a:endParaRPr lang="en-US" dirty="0">
                <a:solidFill>
                  <a:schemeClr val="bg1"/>
                </a:solidFill>
                <a:latin typeface="+mj-lt"/>
              </a:endParaRPr>
            </a:p>
            <a:p>
              <a:pPr marL="384939" lvl="1" indent="-384939">
                <a:lnSpc>
                  <a:spcPct val="90000"/>
                </a:lnSpc>
                <a:spcBef>
                  <a:spcPts val="700"/>
                </a:spcBef>
                <a:spcAft>
                  <a:spcPct val="20000"/>
                </a:spcAft>
                <a:buBlip>
                  <a:blip r:embed="rId3"/>
                </a:buBlip>
              </a:pPr>
              <a:r>
                <a:rPr lang="en-US" dirty="0" smtClean="0">
                  <a:solidFill>
                    <a:schemeClr val="bg1"/>
                  </a:solidFill>
                  <a:latin typeface="+mj-lt"/>
                </a:rPr>
                <a:t>Does </a:t>
              </a:r>
              <a:r>
                <a:rPr lang="en-US" b="1" dirty="0" smtClean="0">
                  <a:solidFill>
                    <a:schemeClr val="bg1"/>
                  </a:solidFill>
                  <a:latin typeface="+mj-lt"/>
                </a:rPr>
                <a:t>not</a:t>
              </a:r>
              <a:r>
                <a:rPr lang="en-US" dirty="0" smtClean="0">
                  <a:solidFill>
                    <a:schemeClr val="bg1"/>
                  </a:solidFill>
                  <a:latin typeface="+mj-lt"/>
                </a:rPr>
                <a:t> include SoftGrid for Desktops</a:t>
              </a:r>
              <a:endParaRPr lang="en-US" dirty="0">
                <a:solidFill>
                  <a:schemeClr val="bg1"/>
                </a:solidFill>
                <a:latin typeface="+mj-lt"/>
              </a:endParaRPr>
            </a:p>
            <a:p>
              <a:pPr marL="384939" lvl="1" indent="-384939">
                <a:lnSpc>
                  <a:spcPct val="90000"/>
                </a:lnSpc>
                <a:spcBef>
                  <a:spcPts val="700"/>
                </a:spcBef>
                <a:spcAft>
                  <a:spcPct val="20000"/>
                </a:spcAft>
                <a:buBlip>
                  <a:blip r:embed="rId3"/>
                </a:buBlip>
              </a:pPr>
              <a:endParaRPr lang="en-US" dirty="0">
                <a:solidFill>
                  <a:schemeClr val="tx1"/>
                </a:solidFill>
                <a:latin typeface="+mj-lt"/>
              </a:endParaRPr>
            </a:p>
          </p:txBody>
        </p:sp>
      </p:grpSp>
      <p:grpSp>
        <p:nvGrpSpPr>
          <p:cNvPr id="7" name="Group 10"/>
          <p:cNvGrpSpPr/>
          <p:nvPr/>
        </p:nvGrpSpPr>
        <p:grpSpPr>
          <a:xfrm>
            <a:off x="368300" y="4332193"/>
            <a:ext cx="8153399" cy="401475"/>
            <a:chOff x="0" y="3232774"/>
            <a:chExt cx="8153399" cy="401475"/>
          </a:xfrm>
        </p:grpSpPr>
        <p:sp>
          <p:nvSpPr>
            <p:cNvPr id="15" name="Rounded Rectangle 14"/>
            <p:cNvSpPr/>
            <p:nvPr/>
          </p:nvSpPr>
          <p:spPr>
            <a:xfrm>
              <a:off x="0" y="3232774"/>
              <a:ext cx="8153399" cy="401475"/>
            </a:xfrm>
            <a:prstGeom prst="roundRect">
              <a:avLst/>
            </a:prstGeom>
            <a:gradFill>
              <a:gsLst>
                <a:gs pos="0">
                  <a:schemeClr val="accent5">
                    <a:lumMod val="20000"/>
                    <a:lumOff val="80000"/>
                    <a:alpha val="70000"/>
                  </a:schemeClr>
                </a:gs>
                <a:gs pos="100000">
                  <a:schemeClr val="accent5">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sp>
        <p:sp>
          <p:nvSpPr>
            <p:cNvPr id="16" name="Rounded Rectangle 12"/>
            <p:cNvSpPr/>
            <p:nvPr/>
          </p:nvSpPr>
          <p:spPr>
            <a:xfrm>
              <a:off x="19598" y="3252372"/>
              <a:ext cx="8114203" cy="3622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rPr>
                <a:t>Pricing</a:t>
              </a:r>
              <a:endParaRPr lang="en-US" sz="1800" kern="1200" dirty="0">
                <a:effectLst>
                  <a:outerShdw blurRad="38100" dist="38100" dir="2700000" algn="tl">
                    <a:srgbClr val="000000">
                      <a:alpha val="43137"/>
                    </a:srgbClr>
                  </a:outerShdw>
                </a:effectLst>
              </a:endParaRPr>
            </a:p>
          </p:txBody>
        </p:sp>
      </p:grpSp>
      <p:grpSp>
        <p:nvGrpSpPr>
          <p:cNvPr id="8" name="Group 11"/>
          <p:cNvGrpSpPr/>
          <p:nvPr/>
        </p:nvGrpSpPr>
        <p:grpSpPr>
          <a:xfrm>
            <a:off x="368300" y="4755183"/>
            <a:ext cx="8153399" cy="1508351"/>
            <a:chOff x="0" y="3290004"/>
            <a:chExt cx="8153399" cy="1508351"/>
          </a:xfrm>
        </p:grpSpPr>
        <p:sp>
          <p:nvSpPr>
            <p:cNvPr id="13" name="Rectangle 12"/>
            <p:cNvSpPr/>
            <p:nvPr/>
          </p:nvSpPr>
          <p:spPr>
            <a:xfrm>
              <a:off x="0" y="3634249"/>
              <a:ext cx="8153399" cy="1164106"/>
            </a:xfrm>
            <a:prstGeom prst="rect">
              <a:avLst/>
            </a:prstGeom>
          </p:spPr>
        </p:sp>
        <p:sp>
          <p:nvSpPr>
            <p:cNvPr id="14" name="Rectangle 13"/>
            <p:cNvSpPr/>
            <p:nvPr/>
          </p:nvSpPr>
          <p:spPr>
            <a:xfrm>
              <a:off x="0" y="3290004"/>
              <a:ext cx="8153399" cy="1432700"/>
            </a:xfrm>
            <a:prstGeom prst="rect">
              <a:avLst/>
            </a:prstGeom>
          </p:spPr>
          <p:txBody>
            <a:bodyPr vert="horz" wrap="square" lIns="0" tIns="0" rIns="0" bIns="0" rtlCol="0">
              <a:spAutoFit/>
            </a:bodyPr>
            <a:lstStyle/>
            <a:p>
              <a:pPr marL="384939" lvl="1" indent="-384939">
                <a:lnSpc>
                  <a:spcPct val="90000"/>
                </a:lnSpc>
                <a:spcBef>
                  <a:spcPts val="700"/>
                </a:spcBef>
                <a:spcAft>
                  <a:spcPct val="20000"/>
                </a:spcAft>
                <a:buBlip>
                  <a:blip r:embed="rId3"/>
                </a:buBlip>
              </a:pPr>
              <a:r>
                <a:rPr lang="en-US" dirty="0" smtClean="0">
                  <a:solidFill>
                    <a:schemeClr val="bg1"/>
                  </a:solidFill>
                  <a:latin typeface="+mj-lt"/>
                </a:rPr>
                <a:t>Microsoft Desktop Optimization pack: </a:t>
              </a:r>
              <a:endParaRPr lang="en-US" dirty="0">
                <a:solidFill>
                  <a:schemeClr val="bg1"/>
                </a:solidFill>
                <a:latin typeface="+mj-lt"/>
              </a:endParaRPr>
            </a:p>
            <a:p>
              <a:pPr marL="842102" lvl="3" indent="-384939">
                <a:lnSpc>
                  <a:spcPct val="90000"/>
                </a:lnSpc>
                <a:spcBef>
                  <a:spcPts val="700"/>
                </a:spcBef>
                <a:spcAft>
                  <a:spcPct val="20000"/>
                </a:spcAft>
                <a:buBlip>
                  <a:blip r:embed="rId3"/>
                </a:buBlip>
              </a:pPr>
              <a:r>
                <a:rPr lang="en-US" dirty="0" smtClean="0">
                  <a:solidFill>
                    <a:schemeClr val="bg1"/>
                  </a:solidFill>
                  <a:latin typeface="+mj-lt"/>
                </a:rPr>
                <a:t>~$10 per year (requires Windows Software Assurance)</a:t>
              </a:r>
              <a:endParaRPr lang="en-US" dirty="0">
                <a:solidFill>
                  <a:schemeClr val="bg1"/>
                </a:solidFill>
                <a:latin typeface="+mj-lt"/>
              </a:endParaRPr>
            </a:p>
            <a:p>
              <a:pPr marL="384939" lvl="1" indent="-384939">
                <a:lnSpc>
                  <a:spcPct val="90000"/>
                </a:lnSpc>
                <a:spcBef>
                  <a:spcPts val="700"/>
                </a:spcBef>
                <a:spcAft>
                  <a:spcPct val="20000"/>
                </a:spcAft>
                <a:buBlip>
                  <a:blip r:embed="rId3"/>
                </a:buBlip>
              </a:pPr>
              <a:r>
                <a:rPr lang="en-US" dirty="0" smtClean="0">
                  <a:solidFill>
                    <a:schemeClr val="bg1"/>
                  </a:solidFill>
                  <a:latin typeface="+mj-lt"/>
                </a:rPr>
                <a:t>SoftGrid CAL for TS:</a:t>
              </a:r>
              <a:endParaRPr lang="en-US" dirty="0">
                <a:solidFill>
                  <a:schemeClr val="bg1"/>
                </a:solidFill>
                <a:latin typeface="+mj-lt"/>
              </a:endParaRPr>
            </a:p>
            <a:p>
              <a:pPr marL="842102" lvl="3" indent="-384939">
                <a:lnSpc>
                  <a:spcPct val="90000"/>
                </a:lnSpc>
                <a:spcBef>
                  <a:spcPts val="700"/>
                </a:spcBef>
                <a:spcAft>
                  <a:spcPct val="20000"/>
                </a:spcAft>
                <a:buBlip>
                  <a:blip r:embed="rId3"/>
                </a:buBlip>
              </a:pPr>
              <a:r>
                <a:rPr lang="en-US" dirty="0" smtClean="0">
                  <a:solidFill>
                    <a:schemeClr val="bg1"/>
                  </a:solidFill>
                  <a:latin typeface="+mj-lt"/>
                </a:rPr>
                <a:t>~$25</a:t>
              </a:r>
              <a:endParaRPr lang="en-US" dirty="0">
                <a:solidFill>
                  <a:schemeClr val="bg1"/>
                </a:solidFill>
                <a:latin typeface="+mj-lt"/>
              </a:endParaRPr>
            </a:p>
          </p:txBody>
        </p:sp>
      </p:gr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6" name="Rectangle 6"/>
          <p:cNvSpPr>
            <a:spLocks noGrp="1" noChangeArrowheads="1"/>
          </p:cNvSpPr>
          <p:nvPr>
            <p:ph type="title"/>
          </p:nvPr>
        </p:nvSpPr>
        <p:spPr/>
        <p:txBody>
          <a:bodyPr/>
          <a:lstStyle/>
          <a:p>
            <a:pPr eaLnBrk="1" hangingPunct="1">
              <a:defRPr/>
            </a:pPr>
            <a:r>
              <a:rPr lang="en-US" smtClean="0"/>
              <a:t>Session Summary</a:t>
            </a:r>
          </a:p>
        </p:txBody>
      </p:sp>
      <p:sp>
        <p:nvSpPr>
          <p:cNvPr id="834567" name="Rectangle 7"/>
          <p:cNvSpPr>
            <a:spLocks noGrp="1" noChangeArrowheads="1"/>
          </p:cNvSpPr>
          <p:nvPr>
            <p:ph idx="1"/>
          </p:nvPr>
        </p:nvSpPr>
        <p:spPr>
          <a:xfrm>
            <a:off x="327660" y="880428"/>
            <a:ext cx="8382000" cy="5115759"/>
          </a:xfrm>
        </p:spPr>
        <p:txBody>
          <a:bodyPr/>
          <a:lstStyle/>
          <a:p>
            <a:pPr eaLnBrk="1" hangingPunct="1">
              <a:lnSpc>
                <a:spcPct val="100000"/>
              </a:lnSpc>
              <a:spcBef>
                <a:spcPts val="0"/>
              </a:spcBef>
              <a:defRPr/>
            </a:pPr>
            <a:r>
              <a:rPr lang="en-US" sz="2800" dirty="0" smtClean="0"/>
              <a:t>SoftGrid for Desktops and SoftGrid for </a:t>
            </a:r>
            <a:br>
              <a:rPr lang="en-US" sz="2800" dirty="0" smtClean="0"/>
            </a:br>
            <a:r>
              <a:rPr lang="en-US" sz="2800" dirty="0" smtClean="0"/>
              <a:t>Terminal Services are complimentary</a:t>
            </a:r>
          </a:p>
          <a:p>
            <a:pPr eaLnBrk="1" hangingPunct="1">
              <a:lnSpc>
                <a:spcPct val="100000"/>
              </a:lnSpc>
              <a:spcBef>
                <a:spcPts val="0"/>
              </a:spcBef>
              <a:defRPr/>
            </a:pPr>
            <a:r>
              <a:rPr lang="en-US" sz="2800" dirty="0" smtClean="0"/>
              <a:t>SoftGrid improves Terminal Services manageability:</a:t>
            </a:r>
          </a:p>
          <a:p>
            <a:pPr lvl="1" eaLnBrk="1" hangingPunct="1">
              <a:lnSpc>
                <a:spcPct val="100000"/>
              </a:lnSpc>
              <a:spcBef>
                <a:spcPts val="0"/>
              </a:spcBef>
              <a:defRPr/>
            </a:pPr>
            <a:r>
              <a:rPr lang="en-US" sz="2000" dirty="0" smtClean="0"/>
              <a:t>Improved application compatibility</a:t>
            </a:r>
          </a:p>
          <a:p>
            <a:pPr lvl="1" eaLnBrk="1" hangingPunct="1">
              <a:lnSpc>
                <a:spcPct val="100000"/>
              </a:lnSpc>
              <a:spcBef>
                <a:spcPts val="0"/>
              </a:spcBef>
              <a:defRPr/>
            </a:pPr>
            <a:r>
              <a:rPr lang="en-US" sz="2000" dirty="0" smtClean="0"/>
              <a:t>Consolidate terminal servers</a:t>
            </a:r>
          </a:p>
          <a:p>
            <a:pPr lvl="1" eaLnBrk="1" hangingPunct="1">
              <a:lnSpc>
                <a:spcPct val="100000"/>
              </a:lnSpc>
              <a:spcBef>
                <a:spcPts val="0"/>
              </a:spcBef>
              <a:defRPr/>
            </a:pPr>
            <a:r>
              <a:rPr lang="en-US" sz="2000" dirty="0" smtClean="0"/>
              <a:t>Mitigate profile issues</a:t>
            </a:r>
          </a:p>
          <a:p>
            <a:pPr lvl="1" eaLnBrk="1" hangingPunct="1">
              <a:lnSpc>
                <a:spcPct val="100000"/>
              </a:lnSpc>
              <a:spcBef>
                <a:spcPts val="0"/>
              </a:spcBef>
              <a:defRPr/>
            </a:pPr>
            <a:r>
              <a:rPr lang="en-US" sz="2000" dirty="0" smtClean="0"/>
              <a:t>Reduce time to solution</a:t>
            </a:r>
          </a:p>
          <a:p>
            <a:pPr lvl="1" eaLnBrk="1" hangingPunct="1">
              <a:lnSpc>
                <a:spcPct val="100000"/>
              </a:lnSpc>
              <a:spcBef>
                <a:spcPts val="0"/>
              </a:spcBef>
              <a:defRPr/>
            </a:pPr>
            <a:r>
              <a:rPr lang="en-US" sz="2000" dirty="0" smtClean="0"/>
              <a:t>Reduce help desk calls</a:t>
            </a:r>
          </a:p>
          <a:p>
            <a:pPr eaLnBrk="1" hangingPunct="1">
              <a:lnSpc>
                <a:spcPct val="100000"/>
              </a:lnSpc>
              <a:spcBef>
                <a:spcPts val="0"/>
              </a:spcBef>
              <a:defRPr/>
            </a:pPr>
            <a:r>
              <a:rPr lang="en-US" sz="2800" dirty="0" smtClean="0"/>
              <a:t>SoftGrid for Terminal Services integrates </a:t>
            </a:r>
            <a:br>
              <a:rPr lang="en-US" sz="2800" dirty="0" smtClean="0"/>
            </a:br>
            <a:r>
              <a:rPr lang="en-US" sz="2800" dirty="0" smtClean="0"/>
              <a:t>with SoftGrid for Desktops/Microsoft </a:t>
            </a:r>
            <a:br>
              <a:rPr lang="en-US" sz="2800" dirty="0" smtClean="0"/>
            </a:br>
            <a:r>
              <a:rPr lang="en-US" sz="2800" dirty="0" smtClean="0"/>
              <a:t>Desktop Optimization Pack and </a:t>
            </a:r>
            <a:br>
              <a:rPr lang="en-US" sz="2800" dirty="0" smtClean="0"/>
            </a:br>
            <a:r>
              <a:rPr lang="en-US" sz="2800" dirty="0" smtClean="0"/>
              <a:t>Microsoft management tools</a:t>
            </a: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70000" lnSpcReduction="20000"/>
          </a:bodyPr>
          <a:lstStyle/>
          <a:p>
            <a:r>
              <a:rPr smtClean="0">
                <a:solidFill>
                  <a:schemeClr val="tx1">
                    <a:alpha val="65000"/>
                  </a:schemeClr>
                </a:solidFill>
              </a:rPr>
              <a:t>Q&amp;A</a:t>
            </a:r>
            <a:endParaRPr lang="en-US" dirty="0">
              <a:solidFill>
                <a:schemeClr val="tx1">
                  <a:alpha val="65000"/>
                </a:schemeClr>
              </a:solidFill>
            </a:endParaRPr>
          </a:p>
        </p:txBody>
      </p:sp>
      <p:pic>
        <p:nvPicPr>
          <p:cNvPr id="5"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2271812" y="3075616"/>
            <a:ext cx="662922" cy="514686"/>
          </a:xfrm>
          <a:prstGeom prst="rect">
            <a:avLst/>
          </a:prstGeom>
          <a:noFill/>
        </p:spPr>
      </p:pic>
    </p:spTree>
  </p:cSld>
  <p:clrMapOvr>
    <a:masterClrMapping/>
  </p:clrMapOvr>
  <p:transition advTm="177375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ectangle 21"/>
          <p:cNvGrpSpPr>
            <a:grpSpLocks/>
          </p:cNvGrpSpPr>
          <p:nvPr/>
        </p:nvGrpSpPr>
        <p:grpSpPr bwMode="ltGray">
          <a:xfrm>
            <a:off x="304800" y="1066800"/>
            <a:ext cx="2138363" cy="5659438"/>
            <a:chOff x="223" y="822"/>
            <a:chExt cx="1616" cy="4278"/>
          </a:xfrm>
        </p:grpSpPr>
        <p:pic>
          <p:nvPicPr>
            <p:cNvPr id="5150" name="Rectangle 21"/>
            <p:cNvPicPr>
              <a:picLocks noChangeArrowheads="1"/>
            </p:cNvPicPr>
            <p:nvPr/>
          </p:nvPicPr>
          <p:blipFill>
            <a:blip r:embed="rId4">
              <a:lum bright="-10000"/>
            </a:blip>
            <a:srcRect/>
            <a:stretch>
              <a:fillRect/>
            </a:stretch>
          </p:blipFill>
          <p:spPr bwMode="ltGray">
            <a:xfrm>
              <a:off x="223" y="822"/>
              <a:ext cx="1616" cy="4278"/>
            </a:xfrm>
            <a:prstGeom prst="rect">
              <a:avLst/>
            </a:prstGeom>
            <a:noFill/>
            <a:ln w="9525">
              <a:noFill/>
              <a:miter lim="800000"/>
              <a:headEnd/>
              <a:tailEnd/>
            </a:ln>
          </p:spPr>
        </p:pic>
        <p:sp>
          <p:nvSpPr>
            <p:cNvPr id="120836" name="Text Box 4"/>
            <p:cNvSpPr txBox="1">
              <a:spLocks noChangeArrowheads="1"/>
            </p:cNvSpPr>
            <p:nvPr/>
          </p:nvSpPr>
          <p:spPr bwMode="ltGray">
            <a:xfrm>
              <a:off x="288" y="912"/>
              <a:ext cx="1488" cy="4102"/>
            </a:xfrm>
            <a:prstGeom prst="rect">
              <a:avLst/>
            </a:prstGeom>
            <a:noFill/>
            <a:ln w="9525">
              <a:noFill/>
              <a:miter lim="800000"/>
              <a:headEnd/>
              <a:tailEnd/>
            </a:ln>
          </p:spPr>
          <p:txBody>
            <a:bodyPr lIns="91436" tIns="45718" rIns="91436" bIns="45718" anchor="ctr"/>
            <a:lstStyle/>
            <a:p>
              <a:pPr algn="ctr">
                <a:defRPr/>
              </a:pPr>
              <a:endParaRPr lang="en-US" sz="2400" dirty="0">
                <a:effectLst>
                  <a:outerShdw blurRad="38100" dist="38100" dir="2700000" algn="tl">
                    <a:srgbClr val="000000"/>
                  </a:outerShdw>
                </a:effectLst>
                <a:latin typeface="Segoe" pitchFamily="34" charset="0"/>
              </a:endParaRPr>
            </a:p>
          </p:txBody>
        </p:sp>
      </p:grpSp>
      <p:grpSp>
        <p:nvGrpSpPr>
          <p:cNvPr id="3" name="Rectangle 22"/>
          <p:cNvGrpSpPr>
            <a:grpSpLocks/>
          </p:cNvGrpSpPr>
          <p:nvPr/>
        </p:nvGrpSpPr>
        <p:grpSpPr bwMode="ltGray">
          <a:xfrm>
            <a:off x="2433638" y="1087438"/>
            <a:ext cx="2133600" cy="5659437"/>
            <a:chOff x="1839" y="822"/>
            <a:chExt cx="1613" cy="4278"/>
          </a:xfrm>
        </p:grpSpPr>
        <p:pic>
          <p:nvPicPr>
            <p:cNvPr id="5148" name="Rectangle 22"/>
            <p:cNvPicPr>
              <a:picLocks noChangeArrowheads="1"/>
            </p:cNvPicPr>
            <p:nvPr/>
          </p:nvPicPr>
          <p:blipFill>
            <a:blip r:embed="rId5">
              <a:lum bright="-10000"/>
            </a:blip>
            <a:srcRect/>
            <a:stretch>
              <a:fillRect/>
            </a:stretch>
          </p:blipFill>
          <p:spPr bwMode="ltGray">
            <a:xfrm>
              <a:off x="1839" y="822"/>
              <a:ext cx="1613" cy="4278"/>
            </a:xfrm>
            <a:prstGeom prst="rect">
              <a:avLst/>
            </a:prstGeom>
            <a:noFill/>
            <a:ln w="9525">
              <a:noFill/>
              <a:miter lim="800000"/>
              <a:headEnd/>
              <a:tailEnd/>
            </a:ln>
          </p:spPr>
        </p:pic>
        <p:sp>
          <p:nvSpPr>
            <p:cNvPr id="120839" name="Text Box 7"/>
            <p:cNvSpPr txBox="1">
              <a:spLocks noChangeArrowheads="1"/>
            </p:cNvSpPr>
            <p:nvPr/>
          </p:nvSpPr>
          <p:spPr bwMode="ltGray">
            <a:xfrm>
              <a:off x="1904" y="912"/>
              <a:ext cx="1488" cy="4102"/>
            </a:xfrm>
            <a:prstGeom prst="rect">
              <a:avLst/>
            </a:prstGeom>
            <a:noFill/>
            <a:ln w="9525">
              <a:noFill/>
              <a:miter lim="800000"/>
              <a:headEnd/>
              <a:tailEnd/>
            </a:ln>
          </p:spPr>
          <p:txBody>
            <a:bodyPr lIns="91436" tIns="45718" rIns="91436" bIns="45718" anchor="ctr"/>
            <a:lstStyle/>
            <a:p>
              <a:pPr algn="ctr">
                <a:defRPr/>
              </a:pPr>
              <a:endParaRPr lang="en-US" sz="2400" dirty="0">
                <a:effectLst>
                  <a:outerShdw blurRad="38100" dist="38100" dir="2700000" algn="tl">
                    <a:srgbClr val="000000"/>
                  </a:outerShdw>
                </a:effectLst>
                <a:latin typeface="Segoe" pitchFamily="34" charset="0"/>
              </a:endParaRPr>
            </a:p>
          </p:txBody>
        </p:sp>
      </p:grpSp>
      <p:grpSp>
        <p:nvGrpSpPr>
          <p:cNvPr id="4" name="Rectangle 23"/>
          <p:cNvGrpSpPr>
            <a:grpSpLocks/>
          </p:cNvGrpSpPr>
          <p:nvPr/>
        </p:nvGrpSpPr>
        <p:grpSpPr bwMode="ltGray">
          <a:xfrm>
            <a:off x="4572000" y="1087438"/>
            <a:ext cx="2133600" cy="5659437"/>
            <a:chOff x="3456" y="822"/>
            <a:chExt cx="1613" cy="4278"/>
          </a:xfrm>
        </p:grpSpPr>
        <p:pic>
          <p:nvPicPr>
            <p:cNvPr id="5146" name="Rectangle 23"/>
            <p:cNvPicPr>
              <a:picLocks noChangeArrowheads="1"/>
            </p:cNvPicPr>
            <p:nvPr/>
          </p:nvPicPr>
          <p:blipFill>
            <a:blip r:embed="rId6">
              <a:lum bright="-10000"/>
            </a:blip>
            <a:srcRect/>
            <a:stretch>
              <a:fillRect/>
            </a:stretch>
          </p:blipFill>
          <p:spPr bwMode="ltGray">
            <a:xfrm>
              <a:off x="3456" y="822"/>
              <a:ext cx="1613" cy="4278"/>
            </a:xfrm>
            <a:prstGeom prst="rect">
              <a:avLst/>
            </a:prstGeom>
            <a:noFill/>
            <a:ln w="9525">
              <a:noFill/>
              <a:miter lim="800000"/>
              <a:headEnd/>
              <a:tailEnd/>
            </a:ln>
          </p:spPr>
        </p:pic>
        <p:sp>
          <p:nvSpPr>
            <p:cNvPr id="120842" name="Text Box 10"/>
            <p:cNvSpPr txBox="1">
              <a:spLocks noChangeArrowheads="1"/>
            </p:cNvSpPr>
            <p:nvPr/>
          </p:nvSpPr>
          <p:spPr bwMode="ltGray">
            <a:xfrm>
              <a:off x="3521" y="912"/>
              <a:ext cx="1488" cy="4102"/>
            </a:xfrm>
            <a:prstGeom prst="rect">
              <a:avLst/>
            </a:prstGeom>
            <a:noFill/>
            <a:ln w="9525">
              <a:noFill/>
              <a:miter lim="800000"/>
              <a:headEnd/>
              <a:tailEnd/>
            </a:ln>
          </p:spPr>
          <p:txBody>
            <a:bodyPr lIns="91436" tIns="45718" rIns="91436" bIns="45718" anchor="ctr"/>
            <a:lstStyle/>
            <a:p>
              <a:pPr algn="ctr">
                <a:defRPr/>
              </a:pPr>
              <a:endParaRPr lang="en-US" sz="2400" dirty="0">
                <a:effectLst>
                  <a:outerShdw blurRad="38100" dist="38100" dir="2700000" algn="tl">
                    <a:srgbClr val="000000"/>
                  </a:outerShdw>
                </a:effectLst>
                <a:latin typeface="Segoe" pitchFamily="34" charset="0"/>
              </a:endParaRPr>
            </a:p>
          </p:txBody>
        </p:sp>
      </p:grpSp>
      <p:grpSp>
        <p:nvGrpSpPr>
          <p:cNvPr id="5" name="Rectangle 24"/>
          <p:cNvGrpSpPr>
            <a:grpSpLocks/>
          </p:cNvGrpSpPr>
          <p:nvPr/>
        </p:nvGrpSpPr>
        <p:grpSpPr bwMode="ltGray">
          <a:xfrm>
            <a:off x="6711950" y="1087438"/>
            <a:ext cx="2132013" cy="5659437"/>
            <a:chOff x="5073" y="822"/>
            <a:chExt cx="1612" cy="4278"/>
          </a:xfrm>
        </p:grpSpPr>
        <p:pic>
          <p:nvPicPr>
            <p:cNvPr id="5144" name="Rectangle 24"/>
            <p:cNvPicPr>
              <a:picLocks noChangeArrowheads="1"/>
            </p:cNvPicPr>
            <p:nvPr/>
          </p:nvPicPr>
          <p:blipFill>
            <a:blip r:embed="rId7">
              <a:lum bright="-10000"/>
            </a:blip>
            <a:srcRect/>
            <a:stretch>
              <a:fillRect/>
            </a:stretch>
          </p:blipFill>
          <p:spPr bwMode="ltGray">
            <a:xfrm>
              <a:off x="5073" y="822"/>
              <a:ext cx="1612" cy="4278"/>
            </a:xfrm>
            <a:prstGeom prst="rect">
              <a:avLst/>
            </a:prstGeom>
            <a:noFill/>
            <a:ln w="9525">
              <a:noFill/>
              <a:miter lim="800000"/>
              <a:headEnd/>
              <a:tailEnd/>
            </a:ln>
          </p:spPr>
        </p:pic>
        <p:sp>
          <p:nvSpPr>
            <p:cNvPr id="120845" name="Text Box 13"/>
            <p:cNvSpPr txBox="1">
              <a:spLocks noChangeArrowheads="1"/>
            </p:cNvSpPr>
            <p:nvPr/>
          </p:nvSpPr>
          <p:spPr bwMode="ltGray">
            <a:xfrm>
              <a:off x="5135" y="912"/>
              <a:ext cx="1487" cy="4102"/>
            </a:xfrm>
            <a:prstGeom prst="rect">
              <a:avLst/>
            </a:prstGeom>
            <a:noFill/>
            <a:ln w="9525">
              <a:noFill/>
              <a:miter lim="800000"/>
              <a:headEnd/>
              <a:tailEnd/>
            </a:ln>
          </p:spPr>
          <p:txBody>
            <a:bodyPr lIns="91436" tIns="45718" rIns="91436" bIns="45718" anchor="ctr"/>
            <a:lstStyle/>
            <a:p>
              <a:pPr algn="ctr">
                <a:defRPr/>
              </a:pPr>
              <a:endParaRPr lang="en-US" sz="2400" dirty="0">
                <a:effectLst>
                  <a:outerShdw blurRad="38100" dist="38100" dir="2700000" algn="tl">
                    <a:srgbClr val="000000"/>
                  </a:outerShdw>
                </a:effectLst>
                <a:latin typeface="Segoe" pitchFamily="34" charset="0"/>
              </a:endParaRPr>
            </a:p>
          </p:txBody>
        </p:sp>
      </p:grpSp>
      <p:pic>
        <p:nvPicPr>
          <p:cNvPr id="5126" name="Rectangle 19461"/>
          <p:cNvPicPr>
            <a:picLocks noChangeAspect="1" noChangeArrowheads="1"/>
          </p:cNvPicPr>
          <p:nvPr/>
        </p:nvPicPr>
        <p:blipFill>
          <a:blip r:embed="rId8"/>
          <a:srcRect/>
          <a:stretch>
            <a:fillRect/>
          </a:stretch>
        </p:blipFill>
        <p:spPr bwMode="auto">
          <a:xfrm>
            <a:off x="7239000" y="1371600"/>
            <a:ext cx="1109663" cy="347663"/>
          </a:xfrm>
          <a:prstGeom prst="rect">
            <a:avLst/>
          </a:prstGeom>
          <a:noFill/>
          <a:ln w="9525">
            <a:noFill/>
            <a:miter lim="800000"/>
            <a:headEnd/>
            <a:tailEnd/>
          </a:ln>
        </p:spPr>
      </p:pic>
      <p:pic>
        <p:nvPicPr>
          <p:cNvPr id="5127" name="Rectangle 19462"/>
          <p:cNvPicPr>
            <a:picLocks noChangeAspect="1" noChangeArrowheads="1"/>
          </p:cNvPicPr>
          <p:nvPr/>
        </p:nvPicPr>
        <p:blipFill>
          <a:blip r:embed="rId9"/>
          <a:srcRect/>
          <a:stretch>
            <a:fillRect/>
          </a:stretch>
        </p:blipFill>
        <p:spPr bwMode="auto">
          <a:xfrm>
            <a:off x="4876800" y="1371600"/>
            <a:ext cx="1520825" cy="280988"/>
          </a:xfrm>
          <a:prstGeom prst="rect">
            <a:avLst/>
          </a:prstGeom>
          <a:noFill/>
          <a:ln w="9525">
            <a:noFill/>
            <a:miter lim="800000"/>
            <a:headEnd/>
            <a:tailEnd/>
          </a:ln>
        </p:spPr>
      </p:pic>
      <p:pic>
        <p:nvPicPr>
          <p:cNvPr id="5128" name="Rectangle 19463"/>
          <p:cNvPicPr>
            <a:picLocks noChangeArrowheads="1"/>
          </p:cNvPicPr>
          <p:nvPr/>
        </p:nvPicPr>
        <p:blipFill>
          <a:blip r:embed="rId10"/>
          <a:srcRect/>
          <a:stretch>
            <a:fillRect/>
          </a:stretch>
        </p:blipFill>
        <p:spPr bwMode="auto">
          <a:xfrm>
            <a:off x="2667000" y="1371600"/>
            <a:ext cx="1635125" cy="284163"/>
          </a:xfrm>
          <a:prstGeom prst="rect">
            <a:avLst/>
          </a:prstGeom>
          <a:noFill/>
          <a:ln w="9525">
            <a:noFill/>
            <a:miter lim="800000"/>
            <a:headEnd/>
            <a:tailEnd/>
          </a:ln>
        </p:spPr>
      </p:pic>
      <p:pic>
        <p:nvPicPr>
          <p:cNvPr id="5129" name="Rectangle 19464"/>
          <p:cNvPicPr>
            <a:picLocks noChangeAspect="1" noChangeArrowheads="1"/>
          </p:cNvPicPr>
          <p:nvPr/>
        </p:nvPicPr>
        <p:blipFill>
          <a:blip r:embed="rId11"/>
          <a:srcRect/>
          <a:stretch>
            <a:fillRect/>
          </a:stretch>
        </p:blipFill>
        <p:spPr bwMode="auto">
          <a:xfrm>
            <a:off x="990600" y="1371600"/>
            <a:ext cx="635000" cy="280988"/>
          </a:xfrm>
          <a:prstGeom prst="rect">
            <a:avLst/>
          </a:prstGeom>
          <a:noFill/>
          <a:ln w="9525">
            <a:noFill/>
            <a:miter lim="800000"/>
            <a:headEnd/>
            <a:tailEnd/>
          </a:ln>
        </p:spPr>
      </p:pic>
      <p:grpSp>
        <p:nvGrpSpPr>
          <p:cNvPr id="6" name="Group 39"/>
          <p:cNvGrpSpPr>
            <a:grpSpLocks/>
          </p:cNvGrpSpPr>
          <p:nvPr/>
        </p:nvGrpSpPr>
        <p:grpSpPr bwMode="auto">
          <a:xfrm>
            <a:off x="1577484" y="2590800"/>
            <a:ext cx="1728788" cy="1703387"/>
            <a:chOff x="1600200" y="2819400"/>
            <a:chExt cx="1728787" cy="1703387"/>
          </a:xfrm>
        </p:grpSpPr>
        <p:pic>
          <p:nvPicPr>
            <p:cNvPr id="5142" name="Picture 33" descr="cooltools-shape"/>
            <p:cNvPicPr>
              <a:picLocks noChangeAspect="1" noChangeArrowheads="1"/>
            </p:cNvPicPr>
            <p:nvPr/>
          </p:nvPicPr>
          <p:blipFill>
            <a:blip r:embed="rId12"/>
            <a:srcRect/>
            <a:stretch>
              <a:fillRect/>
            </a:stretch>
          </p:blipFill>
          <p:spPr bwMode="auto">
            <a:xfrm>
              <a:off x="1600200" y="2819400"/>
              <a:ext cx="1728787" cy="1703387"/>
            </a:xfrm>
            <a:prstGeom prst="rect">
              <a:avLst/>
            </a:prstGeom>
            <a:noFill/>
            <a:ln w="12700">
              <a:noFill/>
              <a:miter lim="800000"/>
              <a:headEnd/>
              <a:tailEnd/>
            </a:ln>
          </p:spPr>
        </p:pic>
        <p:sp>
          <p:nvSpPr>
            <p:cNvPr id="26" name="Text Box 25"/>
            <p:cNvSpPr txBox="1">
              <a:spLocks noChangeArrowheads="1"/>
            </p:cNvSpPr>
            <p:nvPr/>
          </p:nvSpPr>
          <p:spPr bwMode="auto">
            <a:xfrm>
              <a:off x="1808163" y="3257550"/>
              <a:ext cx="1376465" cy="830997"/>
            </a:xfrm>
            <a:prstGeom prst="rect">
              <a:avLst/>
            </a:prstGeom>
            <a:noFill/>
            <a:ln w="12700">
              <a:noFill/>
              <a:miter lim="800000"/>
              <a:headEnd/>
              <a:tailEnd/>
            </a:ln>
            <a:effectLst/>
          </p:spPr>
          <p:txBody>
            <a:bodyPr wrap="none">
              <a:spAutoFit/>
            </a:bodyPr>
            <a:lstStyle/>
            <a:p>
              <a:pPr algn="ctr">
                <a:defRPr/>
              </a:pPr>
              <a:r>
                <a:rPr lang="en-US" sz="1600" dirty="0"/>
                <a:t>Reduce Total</a:t>
              </a:r>
              <a:br>
                <a:rPr lang="en-US" sz="1600" dirty="0"/>
              </a:br>
              <a:r>
                <a:rPr lang="en-US" sz="1600" dirty="0"/>
                <a:t>Cost of</a:t>
              </a:r>
              <a:br>
                <a:rPr lang="en-US" sz="1600" dirty="0"/>
              </a:br>
              <a:r>
                <a:rPr lang="en-US" sz="1600" dirty="0" smtClean="0"/>
                <a:t>Ownership</a:t>
              </a:r>
              <a:endParaRPr lang="en-US" sz="1600" dirty="0"/>
            </a:p>
          </p:txBody>
        </p:sp>
      </p:grpSp>
      <p:grpSp>
        <p:nvGrpSpPr>
          <p:cNvPr id="7" name="Group 36"/>
          <p:cNvGrpSpPr>
            <a:grpSpLocks/>
          </p:cNvGrpSpPr>
          <p:nvPr/>
        </p:nvGrpSpPr>
        <p:grpSpPr bwMode="auto">
          <a:xfrm>
            <a:off x="3733800" y="2286000"/>
            <a:ext cx="1728788" cy="1703387"/>
            <a:chOff x="2743200" y="3697288"/>
            <a:chExt cx="1728787" cy="1703387"/>
          </a:xfrm>
        </p:grpSpPr>
        <p:pic>
          <p:nvPicPr>
            <p:cNvPr id="5140" name="Picture 35" descr="cooltools-shape"/>
            <p:cNvPicPr>
              <a:picLocks noChangeAspect="1" noChangeArrowheads="1"/>
            </p:cNvPicPr>
            <p:nvPr/>
          </p:nvPicPr>
          <p:blipFill>
            <a:blip r:embed="rId12"/>
            <a:srcRect/>
            <a:stretch>
              <a:fillRect/>
            </a:stretch>
          </p:blipFill>
          <p:spPr bwMode="auto">
            <a:xfrm>
              <a:off x="2743200" y="3697288"/>
              <a:ext cx="1728787" cy="1703387"/>
            </a:xfrm>
            <a:prstGeom prst="rect">
              <a:avLst/>
            </a:prstGeom>
            <a:noFill/>
            <a:ln w="12700">
              <a:noFill/>
              <a:miter lim="800000"/>
              <a:headEnd/>
              <a:tailEnd/>
            </a:ln>
          </p:spPr>
        </p:pic>
        <p:sp>
          <p:nvSpPr>
            <p:cNvPr id="29" name="Text Box 27"/>
            <p:cNvSpPr txBox="1">
              <a:spLocks noChangeArrowheads="1"/>
            </p:cNvSpPr>
            <p:nvPr/>
          </p:nvSpPr>
          <p:spPr bwMode="auto">
            <a:xfrm>
              <a:off x="2970213" y="4257675"/>
              <a:ext cx="1265236" cy="584775"/>
            </a:xfrm>
            <a:prstGeom prst="rect">
              <a:avLst/>
            </a:prstGeom>
            <a:noFill/>
            <a:ln w="12700">
              <a:noFill/>
              <a:miter lim="800000"/>
              <a:headEnd/>
              <a:tailEnd/>
            </a:ln>
            <a:effectLst/>
          </p:spPr>
          <p:txBody>
            <a:bodyPr>
              <a:spAutoFit/>
            </a:bodyPr>
            <a:lstStyle/>
            <a:p>
              <a:pPr algn="ctr">
                <a:defRPr/>
              </a:pPr>
              <a:r>
                <a:rPr lang="en-US" sz="1600" dirty="0"/>
                <a:t>Increase</a:t>
              </a:r>
            </a:p>
            <a:p>
              <a:pPr algn="ctr">
                <a:defRPr/>
              </a:pPr>
              <a:r>
                <a:rPr lang="en-US" sz="1600" dirty="0"/>
                <a:t>Availability</a:t>
              </a:r>
            </a:p>
          </p:txBody>
        </p:sp>
      </p:grpSp>
      <p:grpSp>
        <p:nvGrpSpPr>
          <p:cNvPr id="8" name="Group 33"/>
          <p:cNvGrpSpPr>
            <a:grpSpLocks/>
          </p:cNvGrpSpPr>
          <p:nvPr/>
        </p:nvGrpSpPr>
        <p:grpSpPr bwMode="auto">
          <a:xfrm>
            <a:off x="5867400" y="1981200"/>
            <a:ext cx="1728788" cy="1703387"/>
            <a:chOff x="4519613" y="3000375"/>
            <a:chExt cx="1728787" cy="1703388"/>
          </a:xfrm>
        </p:grpSpPr>
        <p:pic>
          <p:nvPicPr>
            <p:cNvPr id="5138" name="Picture 36" descr="cooltools-shape"/>
            <p:cNvPicPr>
              <a:picLocks noChangeAspect="1" noChangeArrowheads="1"/>
            </p:cNvPicPr>
            <p:nvPr/>
          </p:nvPicPr>
          <p:blipFill>
            <a:blip r:embed="rId12"/>
            <a:srcRect/>
            <a:stretch>
              <a:fillRect/>
            </a:stretch>
          </p:blipFill>
          <p:spPr bwMode="auto">
            <a:xfrm>
              <a:off x="4519613" y="3000375"/>
              <a:ext cx="1728787" cy="1703388"/>
            </a:xfrm>
            <a:prstGeom prst="rect">
              <a:avLst/>
            </a:prstGeom>
            <a:noFill/>
            <a:ln w="12700">
              <a:noFill/>
              <a:miter lim="800000"/>
              <a:headEnd/>
              <a:tailEnd/>
            </a:ln>
          </p:spPr>
        </p:pic>
        <p:sp>
          <p:nvSpPr>
            <p:cNvPr id="33" name="Text Box 26"/>
            <p:cNvSpPr txBox="1">
              <a:spLocks noChangeArrowheads="1"/>
            </p:cNvSpPr>
            <p:nvPr/>
          </p:nvSpPr>
          <p:spPr bwMode="auto">
            <a:xfrm>
              <a:off x="4967288" y="3552825"/>
              <a:ext cx="902810" cy="646331"/>
            </a:xfrm>
            <a:prstGeom prst="rect">
              <a:avLst/>
            </a:prstGeom>
            <a:noFill/>
            <a:ln w="12700">
              <a:noFill/>
              <a:miter lim="800000"/>
              <a:headEnd/>
              <a:tailEnd/>
            </a:ln>
            <a:effectLst/>
          </p:spPr>
          <p:txBody>
            <a:bodyPr wrap="none">
              <a:spAutoFit/>
            </a:bodyPr>
            <a:lstStyle/>
            <a:p>
              <a:pPr algn="ctr">
                <a:defRPr/>
              </a:pPr>
              <a:r>
                <a:rPr lang="en-US" dirty="0"/>
                <a:t>Enable</a:t>
              </a:r>
            </a:p>
            <a:p>
              <a:pPr algn="ctr">
                <a:defRPr/>
              </a:pPr>
              <a:r>
                <a:rPr lang="en-US" dirty="0"/>
                <a:t>Agility</a:t>
              </a:r>
            </a:p>
          </p:txBody>
        </p:sp>
      </p:grpSp>
      <p:sp>
        <p:nvSpPr>
          <p:cNvPr id="35" name="Rounded Rectangle 34"/>
          <p:cNvSpPr/>
          <p:nvPr/>
        </p:nvSpPr>
        <p:spPr bwMode="auto">
          <a:xfrm>
            <a:off x="1559625" y="4419600"/>
            <a:ext cx="1828800" cy="1828800"/>
          </a:xfrm>
          <a:prstGeom prst="roundRect">
            <a:avLst>
              <a:gd name="adj" fmla="val 11708"/>
            </a:avLst>
          </a:prstGeom>
          <a:gradFill>
            <a:gsLst>
              <a:gs pos="0">
                <a:srgbClr val="0953E7">
                  <a:alpha val="92941"/>
                </a:srgbClr>
              </a:gs>
              <a:gs pos="48000">
                <a:srgbClr val="3A91F0">
                  <a:alpha val="84706"/>
                </a:srgbClr>
              </a:gs>
              <a:gs pos="100000">
                <a:srgbClr val="0C54E4"/>
              </a:gs>
            </a:gsLst>
            <a:lin ang="8100000" scaled="0"/>
          </a:gradFill>
          <a:ln w="57150" cap="flat" cmpd="dbl" algn="ctr">
            <a:solidFill>
              <a:srgbClr val="0D3FDD"/>
            </a:solidFill>
            <a:prstDash val="solid"/>
            <a:round/>
            <a:headEnd type="none" w="med" len="med"/>
            <a:tailEnd type="none" w="med" len="med"/>
          </a:ln>
          <a:effectLst>
            <a:outerShdw blurRad="38100" dist="38100" dir="2700000" algn="ctr" rotWithShape="0">
              <a:schemeClr val="bg2">
                <a:alpha val="40000"/>
              </a:scheme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500" i="0" u="none" strike="noStrike" cap="none" normalizeH="0" baseline="0" dirty="0" smtClean="0">
                <a:solidFill>
                  <a:schemeClr val="tx1"/>
                </a:solidFill>
                <a:latin typeface="Arial" charset="0"/>
              </a:rPr>
              <a:t>Power</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500" i="0" u="none" strike="noStrike" cap="none" normalizeH="0" baseline="0" dirty="0" smtClean="0">
              <a:solidFill>
                <a:schemeClr val="tx1"/>
              </a:solidFill>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1500" dirty="0" smtClean="0"/>
              <a:t>Asset utilization</a:t>
            </a:r>
          </a:p>
          <a:p>
            <a:pPr marL="0" marR="0" indent="0" algn="ctr" defTabSz="914400" rtl="0" eaLnBrk="1" fontAlgn="base" latinLnBrk="0" hangingPunct="1">
              <a:lnSpc>
                <a:spcPct val="100000"/>
              </a:lnSpc>
              <a:spcBef>
                <a:spcPct val="0"/>
              </a:spcBef>
              <a:spcAft>
                <a:spcPct val="0"/>
              </a:spcAft>
              <a:buClrTx/>
              <a:buSzTx/>
              <a:buFontTx/>
              <a:buNone/>
              <a:tabLst/>
            </a:pPr>
            <a:endParaRPr lang="en-US" sz="1500" dirty="0" smtClean="0"/>
          </a:p>
          <a:p>
            <a:pPr marL="0" marR="0" indent="0" algn="ctr" defTabSz="914400" rtl="0" eaLnBrk="1" fontAlgn="base" latinLnBrk="0" hangingPunct="1">
              <a:lnSpc>
                <a:spcPct val="100000"/>
              </a:lnSpc>
              <a:spcBef>
                <a:spcPct val="0"/>
              </a:spcBef>
              <a:spcAft>
                <a:spcPct val="0"/>
              </a:spcAft>
              <a:buClrTx/>
              <a:buSzTx/>
              <a:buFontTx/>
              <a:buNone/>
              <a:tabLst/>
            </a:pPr>
            <a:r>
              <a:rPr kumimoji="0" lang="en-US" sz="1500" i="0" u="none" strike="noStrike" cap="none" normalizeH="0" baseline="0" dirty="0" smtClean="0">
                <a:solidFill>
                  <a:schemeClr val="tx1"/>
                </a:solidFill>
                <a:latin typeface="Arial" charset="0"/>
              </a:rPr>
              <a:t>Application testing</a:t>
            </a:r>
          </a:p>
        </p:txBody>
      </p:sp>
      <p:sp>
        <p:nvSpPr>
          <p:cNvPr id="42" name="Rounded Rectangle 41"/>
          <p:cNvSpPr/>
          <p:nvPr/>
        </p:nvSpPr>
        <p:spPr bwMode="auto">
          <a:xfrm>
            <a:off x="3657600" y="4114800"/>
            <a:ext cx="1828800" cy="1828800"/>
          </a:xfrm>
          <a:prstGeom prst="roundRect">
            <a:avLst>
              <a:gd name="adj" fmla="val 11708"/>
            </a:avLst>
          </a:prstGeom>
          <a:gradFill>
            <a:gsLst>
              <a:gs pos="0">
                <a:srgbClr val="0953E7">
                  <a:alpha val="92941"/>
                </a:srgbClr>
              </a:gs>
              <a:gs pos="48000">
                <a:srgbClr val="3A91F0">
                  <a:alpha val="84706"/>
                </a:srgbClr>
              </a:gs>
              <a:gs pos="100000">
                <a:srgbClr val="0C54E4"/>
              </a:gs>
            </a:gsLst>
            <a:lin ang="8100000" scaled="0"/>
          </a:gradFill>
          <a:ln w="57150" cap="flat" cmpd="dbl" algn="ctr">
            <a:solidFill>
              <a:srgbClr val="0D3FDD"/>
            </a:solidFill>
            <a:prstDash val="solid"/>
            <a:round/>
            <a:headEnd type="none" w="med" len="med"/>
            <a:tailEnd type="none" w="med" len="med"/>
          </a:ln>
          <a:effectLst>
            <a:outerShdw blurRad="38100" dist="38100" dir="2700000" algn="ctr" rotWithShape="0">
              <a:schemeClr val="bg2">
                <a:alpha val="40000"/>
              </a:scheme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500" i="0" u="none" strike="noStrike" cap="none" normalizeH="0" baseline="0" dirty="0" smtClean="0">
                <a:solidFill>
                  <a:schemeClr val="tx1"/>
                </a:solidFill>
                <a:latin typeface="Arial" charset="0"/>
              </a:rPr>
              <a:t>Backup</a:t>
            </a:r>
          </a:p>
          <a:p>
            <a:pPr marL="0" marR="0" indent="0" algn="ctr" defTabSz="914400" rtl="0" eaLnBrk="1" fontAlgn="base" latinLnBrk="0" hangingPunct="1">
              <a:lnSpc>
                <a:spcPct val="100000"/>
              </a:lnSpc>
              <a:spcBef>
                <a:spcPct val="0"/>
              </a:spcBef>
              <a:spcAft>
                <a:spcPct val="0"/>
              </a:spcAft>
              <a:buClrTx/>
              <a:buSzTx/>
              <a:buFontTx/>
              <a:buNone/>
              <a:tabLst/>
            </a:pPr>
            <a:endParaRPr lang="en-US" sz="1500" dirty="0" smtClean="0"/>
          </a:p>
          <a:p>
            <a:pPr marL="0" marR="0" indent="0" algn="ctr" defTabSz="914400" rtl="0" eaLnBrk="1" fontAlgn="base" latinLnBrk="0" hangingPunct="1">
              <a:lnSpc>
                <a:spcPct val="100000"/>
              </a:lnSpc>
              <a:spcBef>
                <a:spcPct val="0"/>
              </a:spcBef>
              <a:spcAft>
                <a:spcPct val="0"/>
              </a:spcAft>
              <a:buClrTx/>
              <a:buSzTx/>
              <a:buFontTx/>
              <a:buNone/>
              <a:tabLst/>
            </a:pPr>
            <a:r>
              <a:rPr lang="en-US" sz="1500" dirty="0" smtClean="0"/>
              <a:t>Recovery</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500" i="0" u="none" strike="noStrike" cap="none" normalizeH="0" baseline="0" dirty="0" smtClean="0">
              <a:solidFill>
                <a:schemeClr val="tx1"/>
              </a:solidFill>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1500" dirty="0" smtClean="0"/>
              <a:t>Business continuity</a:t>
            </a:r>
            <a:endParaRPr kumimoji="0" lang="en-US" sz="1500" i="0" u="none" strike="noStrike" cap="none" normalizeH="0" baseline="0" dirty="0" smtClean="0">
              <a:solidFill>
                <a:schemeClr val="tx1"/>
              </a:solidFill>
              <a:latin typeface="Arial" charset="0"/>
            </a:endParaRPr>
          </a:p>
        </p:txBody>
      </p:sp>
      <p:sp>
        <p:nvSpPr>
          <p:cNvPr id="43" name="Rounded Rectangle 42"/>
          <p:cNvSpPr/>
          <p:nvPr/>
        </p:nvSpPr>
        <p:spPr bwMode="auto">
          <a:xfrm>
            <a:off x="5802329" y="3810000"/>
            <a:ext cx="1828800" cy="1828800"/>
          </a:xfrm>
          <a:prstGeom prst="roundRect">
            <a:avLst>
              <a:gd name="adj" fmla="val 11708"/>
            </a:avLst>
          </a:prstGeom>
          <a:gradFill>
            <a:gsLst>
              <a:gs pos="0">
                <a:srgbClr val="0953E7">
                  <a:alpha val="92941"/>
                </a:srgbClr>
              </a:gs>
              <a:gs pos="48000">
                <a:srgbClr val="3A91F0">
                  <a:alpha val="84706"/>
                </a:srgbClr>
              </a:gs>
              <a:gs pos="100000">
                <a:srgbClr val="0C54E4"/>
              </a:gs>
            </a:gsLst>
            <a:lin ang="8100000" scaled="0"/>
          </a:gradFill>
          <a:ln w="57150" cap="flat" cmpd="dbl" algn="ctr">
            <a:solidFill>
              <a:srgbClr val="0D3FDD"/>
            </a:solidFill>
            <a:prstDash val="solid"/>
            <a:round/>
            <a:headEnd type="none" w="med" len="med"/>
            <a:tailEnd type="none" w="med" len="med"/>
          </a:ln>
          <a:effectLst>
            <a:outerShdw blurRad="38100" dist="38100" dir="2700000" algn="ctr" rotWithShape="0">
              <a:schemeClr val="bg2">
                <a:alpha val="40000"/>
              </a:scheme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500" i="0" u="none" strike="noStrike" cap="none" normalizeH="0" baseline="0" dirty="0" smtClean="0">
                <a:solidFill>
                  <a:schemeClr val="tx1"/>
                </a:solidFill>
                <a:latin typeface="Arial" charset="0"/>
              </a:rPr>
              <a:t>Dynamic provisioning</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500" i="0" u="none" strike="noStrike" cap="none" normalizeH="0" baseline="0" dirty="0" smtClean="0">
              <a:solidFill>
                <a:schemeClr val="tx1"/>
              </a:solidFill>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1500" dirty="0" smtClean="0"/>
              <a:t>Live migration</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500" i="0" u="none" strike="noStrike" cap="none" normalizeH="0" baseline="0" dirty="0" smtClean="0">
              <a:solidFill>
                <a:schemeClr val="tx1"/>
              </a:solidFill>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500" i="0" u="none" strike="noStrike" cap="none" normalizeH="0" baseline="0" dirty="0" smtClean="0">
                <a:solidFill>
                  <a:schemeClr val="tx1"/>
                </a:solidFill>
                <a:latin typeface="Arial" charset="0"/>
              </a:rPr>
              <a:t>Self-managing dynamic</a:t>
            </a:r>
            <a:r>
              <a:rPr kumimoji="0" lang="en-US" sz="1500" i="0" u="none" strike="noStrike" cap="none" normalizeH="0" dirty="0" smtClean="0">
                <a:solidFill>
                  <a:schemeClr val="tx1"/>
                </a:solidFill>
                <a:latin typeface="Arial" charset="0"/>
              </a:rPr>
              <a:t> systems</a:t>
            </a:r>
            <a:endParaRPr kumimoji="0" lang="en-US" sz="1500" i="0" u="none" strike="noStrike" cap="none" normalizeH="0" baseline="0" dirty="0" smtClean="0">
              <a:solidFill>
                <a:schemeClr val="tx1"/>
              </a:solidFill>
              <a:latin typeface="Arial" charset="0"/>
            </a:endParaRPr>
          </a:p>
        </p:txBody>
      </p:sp>
      <p:sp>
        <p:nvSpPr>
          <p:cNvPr id="34" name="Title 33"/>
          <p:cNvSpPr>
            <a:spLocks noGrp="1"/>
          </p:cNvSpPr>
          <p:nvPr>
            <p:ph type="title"/>
          </p:nvPr>
        </p:nvSpPr>
        <p:spPr/>
        <p:txBody>
          <a:bodyPr/>
          <a:lstStyle/>
          <a:p>
            <a:pPr lvl="0"/>
            <a:r>
              <a:rPr lang="en-US" dirty="0" smtClean="0"/>
              <a:t>Virtualization: Business Benefits</a:t>
            </a:r>
            <a:br>
              <a:rPr lang="en-US" dirty="0" smtClean="0"/>
            </a:br>
            <a:endParaRPr lang="en-US" dirty="0"/>
          </a:p>
        </p:txBody>
      </p:sp>
    </p:spTree>
    <p:custDataLst>
      <p:tags r:id="rId1"/>
    </p:custDataLst>
  </p:cSld>
  <p:clrMapOvr>
    <a:masterClrMapping/>
  </p:clrMapOvr>
  <p:transition spd="med" advTm="4452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9"/>
                                        </p:tgtEl>
                                        <p:attrNameLst>
                                          <p:attrName>style.visibility</p:attrName>
                                        </p:attrNameLst>
                                      </p:cBhvr>
                                      <p:to>
                                        <p:strVal val="visible"/>
                                      </p:to>
                                    </p:set>
                                    <p:animEffect transition="in" filter="fade">
                                      <p:cBhvr>
                                        <p:cTn id="7" dur="2000"/>
                                        <p:tgtEl>
                                          <p:spTgt spid="5129"/>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5128"/>
                                        </p:tgtEl>
                                        <p:attrNameLst>
                                          <p:attrName>style.visibility</p:attrName>
                                        </p:attrNameLst>
                                      </p:cBhvr>
                                      <p:to>
                                        <p:strVal val="visible"/>
                                      </p:to>
                                    </p:set>
                                    <p:animEffect transition="in" filter="fade">
                                      <p:cBhvr>
                                        <p:cTn id="13" dur="2000"/>
                                        <p:tgtEl>
                                          <p:spTgt spid="5128"/>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5127"/>
                                        </p:tgtEl>
                                        <p:attrNameLst>
                                          <p:attrName>style.visibility</p:attrName>
                                        </p:attrNameLst>
                                      </p:cBhvr>
                                      <p:to>
                                        <p:strVal val="visible"/>
                                      </p:to>
                                    </p:set>
                                    <p:animEffect transition="in" filter="fade">
                                      <p:cBhvr>
                                        <p:cTn id="19" dur="2000"/>
                                        <p:tgtEl>
                                          <p:spTgt spid="5127"/>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5126"/>
                                        </p:tgtEl>
                                        <p:attrNameLst>
                                          <p:attrName>style.visibility</p:attrName>
                                        </p:attrNameLst>
                                      </p:cBhvr>
                                      <p:to>
                                        <p:strVal val="visible"/>
                                      </p:to>
                                    </p:set>
                                    <p:animEffect transition="in" filter="fade">
                                      <p:cBhvr>
                                        <p:cTn id="25" dur="2000"/>
                                        <p:tgtEl>
                                          <p:spTgt spid="5126"/>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 Virtualization Farm</a:t>
            </a:r>
            <a:endParaRPr lang="en-US" dirty="0"/>
          </a:p>
        </p:txBody>
      </p:sp>
      <p:sp>
        <p:nvSpPr>
          <p:cNvPr id="46" name="Content Placeholder 45"/>
          <p:cNvSpPr>
            <a:spLocks noGrp="1"/>
          </p:cNvSpPr>
          <p:nvPr>
            <p:ph idx="1"/>
          </p:nvPr>
        </p:nvSpPr>
        <p:spPr>
          <a:xfrm>
            <a:off x="0" y="1061720"/>
            <a:ext cx="9144000" cy="4525963"/>
          </a:xfrm>
        </p:spPr>
        <p:txBody>
          <a:bodyPr/>
          <a:lstStyle/>
          <a:p>
            <a:r>
              <a:rPr lang="en-US" sz="2400" dirty="0" smtClean="0"/>
              <a:t>If you could build a virtualization infrastructure how would you do it?</a:t>
            </a:r>
          </a:p>
          <a:p>
            <a:r>
              <a:rPr lang="en-US" sz="2400" dirty="0" smtClean="0"/>
              <a:t>What hardware would you use?</a:t>
            </a:r>
          </a:p>
          <a:p>
            <a:r>
              <a:rPr lang="en-US" sz="2400" dirty="0" smtClean="0"/>
              <a:t>How would you manage it?</a:t>
            </a:r>
          </a:p>
          <a:p>
            <a:pPr lvl="1"/>
            <a:r>
              <a:rPr lang="en-US" sz="1800" dirty="0" smtClean="0"/>
              <a:t>Bare metal deployment</a:t>
            </a:r>
          </a:p>
          <a:p>
            <a:pPr lvl="1"/>
            <a:r>
              <a:rPr lang="en-US" sz="1800" dirty="0" smtClean="0"/>
              <a:t>Virtualization deployment</a:t>
            </a:r>
          </a:p>
          <a:p>
            <a:pPr lvl="1"/>
            <a:r>
              <a:rPr lang="en-US" sz="1800" dirty="0" smtClean="0"/>
              <a:t>Overall Systems Management</a:t>
            </a:r>
          </a:p>
          <a:p>
            <a:pPr lvl="1"/>
            <a:r>
              <a:rPr lang="en-US" sz="1800" dirty="0" smtClean="0"/>
              <a:t>Servicing</a:t>
            </a:r>
          </a:p>
          <a:p>
            <a:pPr lvl="1"/>
            <a:r>
              <a:rPr lang="en-US" sz="1800" dirty="0" smtClean="0"/>
              <a:t>Backup</a:t>
            </a:r>
          </a:p>
          <a:p>
            <a:pPr lvl="1"/>
            <a:r>
              <a:rPr lang="en-US" sz="1800" dirty="0" smtClean="0"/>
              <a:t>Geo-cluster replication</a:t>
            </a:r>
          </a:p>
        </p:txBody>
      </p:sp>
    </p:spTree>
  </p:cSld>
  <p:clrMapOvr>
    <a:masterClrMapping/>
  </p:clrMapOvr>
  <p:transition advTm="59449">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10" name="Picture 23" descr="Circular-Field"/>
          <p:cNvPicPr>
            <a:picLocks noChangeAspect="1" noChangeArrowheads="1"/>
          </p:cNvPicPr>
          <p:nvPr/>
        </p:nvPicPr>
        <p:blipFill>
          <a:blip r:embed="rId4"/>
          <a:srcRect/>
          <a:stretch>
            <a:fillRect/>
          </a:stretch>
        </p:blipFill>
        <p:spPr bwMode="auto">
          <a:xfrm>
            <a:off x="581025" y="2125663"/>
            <a:ext cx="7572375" cy="4656137"/>
          </a:xfrm>
          <a:prstGeom prst="rect">
            <a:avLst/>
          </a:prstGeom>
          <a:noFill/>
          <a:ln w="9525">
            <a:noFill/>
            <a:miter lim="800000"/>
            <a:headEnd/>
            <a:tailEnd/>
          </a:ln>
        </p:spPr>
      </p:pic>
      <p:pic>
        <p:nvPicPr>
          <p:cNvPr id="6151" name="Picture 23" descr="Circular-Field"/>
          <p:cNvPicPr>
            <a:picLocks noChangeAspect="1" noChangeArrowheads="1"/>
          </p:cNvPicPr>
          <p:nvPr/>
        </p:nvPicPr>
        <p:blipFill>
          <a:blip r:embed="rId4"/>
          <a:srcRect/>
          <a:stretch>
            <a:fillRect/>
          </a:stretch>
        </p:blipFill>
        <p:spPr bwMode="auto">
          <a:xfrm>
            <a:off x="582613" y="2125663"/>
            <a:ext cx="7572375" cy="4656137"/>
          </a:xfrm>
          <a:prstGeom prst="rect">
            <a:avLst/>
          </a:prstGeom>
          <a:noFill/>
          <a:ln w="9525">
            <a:noFill/>
            <a:miter lim="800000"/>
            <a:headEnd/>
            <a:tailEnd/>
          </a:ln>
        </p:spPr>
      </p:pic>
      <p:pic>
        <p:nvPicPr>
          <p:cNvPr id="124933" name="Picture 5" descr="Desktop-SoftGrid"/>
          <p:cNvPicPr>
            <a:picLocks noChangeAspect="1" noChangeArrowheads="1"/>
          </p:cNvPicPr>
          <p:nvPr/>
        </p:nvPicPr>
        <p:blipFill>
          <a:blip r:embed="rId5"/>
          <a:srcRect/>
          <a:stretch>
            <a:fillRect/>
          </a:stretch>
        </p:blipFill>
        <p:spPr bwMode="ltGray">
          <a:xfrm>
            <a:off x="5619750" y="4899025"/>
            <a:ext cx="1590675" cy="1722438"/>
          </a:xfrm>
          <a:prstGeom prst="rect">
            <a:avLst/>
          </a:prstGeom>
          <a:noFill/>
          <a:ln w="9525">
            <a:noFill/>
            <a:miter lim="800000"/>
            <a:headEnd/>
            <a:tailEnd/>
          </a:ln>
        </p:spPr>
      </p:pic>
      <p:pic>
        <p:nvPicPr>
          <p:cNvPr id="124934" name="Picture 6" descr="Desktop-TS-Client"/>
          <p:cNvPicPr>
            <a:picLocks noChangeAspect="1" noChangeArrowheads="1"/>
          </p:cNvPicPr>
          <p:nvPr/>
        </p:nvPicPr>
        <p:blipFill>
          <a:blip r:embed="rId6"/>
          <a:srcRect/>
          <a:stretch>
            <a:fillRect/>
          </a:stretch>
        </p:blipFill>
        <p:spPr bwMode="ltGray">
          <a:xfrm>
            <a:off x="1581150" y="2371725"/>
            <a:ext cx="1590675" cy="1722438"/>
          </a:xfrm>
          <a:prstGeom prst="rect">
            <a:avLst/>
          </a:prstGeom>
          <a:noFill/>
          <a:ln w="9525">
            <a:noFill/>
            <a:miter lim="800000"/>
            <a:headEnd/>
            <a:tailEnd/>
          </a:ln>
        </p:spPr>
      </p:pic>
      <p:pic>
        <p:nvPicPr>
          <p:cNvPr id="124935" name="Picture 7" descr="Desktop-Virtual"/>
          <p:cNvPicPr>
            <a:picLocks noChangeAspect="1" noChangeArrowheads="1"/>
          </p:cNvPicPr>
          <p:nvPr/>
        </p:nvPicPr>
        <p:blipFill>
          <a:blip r:embed="rId7"/>
          <a:srcRect/>
          <a:stretch>
            <a:fillRect/>
          </a:stretch>
        </p:blipFill>
        <p:spPr bwMode="auto">
          <a:xfrm>
            <a:off x="1689100" y="4764088"/>
            <a:ext cx="1406525" cy="1557337"/>
          </a:xfrm>
          <a:prstGeom prst="rect">
            <a:avLst/>
          </a:prstGeom>
          <a:noFill/>
          <a:ln w="9525">
            <a:noFill/>
            <a:miter lim="800000"/>
            <a:headEnd/>
            <a:tailEnd/>
          </a:ln>
        </p:spPr>
      </p:pic>
      <p:pic>
        <p:nvPicPr>
          <p:cNvPr id="124938" name="Picture 10" descr="Logo-Systems-Center"/>
          <p:cNvPicPr>
            <a:picLocks noChangeAspect="1" noChangeArrowheads="1"/>
          </p:cNvPicPr>
          <p:nvPr/>
        </p:nvPicPr>
        <p:blipFill>
          <a:blip r:embed="rId8"/>
          <a:srcRect/>
          <a:stretch>
            <a:fillRect/>
          </a:stretch>
        </p:blipFill>
        <p:spPr bwMode="auto">
          <a:xfrm>
            <a:off x="3810000" y="4054475"/>
            <a:ext cx="2138363" cy="577850"/>
          </a:xfrm>
          <a:prstGeom prst="rect">
            <a:avLst/>
          </a:prstGeom>
          <a:noFill/>
          <a:ln w="9525">
            <a:noFill/>
            <a:miter lim="800000"/>
            <a:headEnd/>
            <a:tailEnd/>
          </a:ln>
        </p:spPr>
      </p:pic>
      <p:pic>
        <p:nvPicPr>
          <p:cNvPr id="124939" name="Picture 11" descr="Logo-Terminal-Services"/>
          <p:cNvPicPr>
            <a:picLocks noChangeAspect="1" noChangeArrowheads="1"/>
          </p:cNvPicPr>
          <p:nvPr/>
        </p:nvPicPr>
        <p:blipFill>
          <a:blip r:embed="rId9"/>
          <a:srcRect/>
          <a:stretch>
            <a:fillRect/>
          </a:stretch>
        </p:blipFill>
        <p:spPr bwMode="auto">
          <a:xfrm>
            <a:off x="403231" y="3344863"/>
            <a:ext cx="1520825" cy="339725"/>
          </a:xfrm>
          <a:prstGeom prst="rect">
            <a:avLst/>
          </a:prstGeom>
          <a:noFill/>
          <a:ln w="9525">
            <a:noFill/>
            <a:miter lim="800000"/>
            <a:headEnd/>
            <a:tailEnd/>
          </a:ln>
        </p:spPr>
      </p:pic>
      <p:pic>
        <p:nvPicPr>
          <p:cNvPr id="124940" name="Picture 12" descr="Logo-Virtual-PC"/>
          <p:cNvPicPr>
            <a:picLocks noChangeAspect="1" noChangeArrowheads="1"/>
          </p:cNvPicPr>
          <p:nvPr/>
        </p:nvPicPr>
        <p:blipFill>
          <a:blip r:embed="rId10"/>
          <a:srcRect/>
          <a:stretch>
            <a:fillRect/>
          </a:stretch>
        </p:blipFill>
        <p:spPr bwMode="auto">
          <a:xfrm>
            <a:off x="1014417" y="5646103"/>
            <a:ext cx="936625" cy="365125"/>
          </a:xfrm>
          <a:prstGeom prst="rect">
            <a:avLst/>
          </a:prstGeom>
          <a:noFill/>
          <a:ln w="9525">
            <a:noFill/>
            <a:miter lim="800000"/>
            <a:headEnd/>
            <a:tailEnd/>
          </a:ln>
        </p:spPr>
      </p:pic>
      <p:pic>
        <p:nvPicPr>
          <p:cNvPr id="124941" name="Picture 13" descr="Logo-Virtual-Server-2005-R2"/>
          <p:cNvPicPr>
            <a:picLocks noChangeAspect="1" noChangeArrowheads="1"/>
          </p:cNvPicPr>
          <p:nvPr/>
        </p:nvPicPr>
        <p:blipFill>
          <a:blip r:embed="rId11"/>
          <a:srcRect/>
          <a:stretch>
            <a:fillRect/>
          </a:stretch>
        </p:blipFill>
        <p:spPr bwMode="auto">
          <a:xfrm>
            <a:off x="7081832" y="2020887"/>
            <a:ext cx="1663700" cy="322263"/>
          </a:xfrm>
          <a:prstGeom prst="rect">
            <a:avLst/>
          </a:prstGeom>
          <a:noFill/>
          <a:ln w="9525">
            <a:noFill/>
            <a:miter lim="800000"/>
            <a:headEnd/>
            <a:tailEnd/>
          </a:ln>
        </p:spPr>
      </p:pic>
      <p:pic>
        <p:nvPicPr>
          <p:cNvPr id="6164" name="Picture 15" descr="Server-Physical-Single"/>
          <p:cNvPicPr>
            <a:picLocks noChangeAspect="1" noChangeArrowheads="1"/>
          </p:cNvPicPr>
          <p:nvPr/>
        </p:nvPicPr>
        <p:blipFill>
          <a:blip r:embed="rId12"/>
          <a:srcRect/>
          <a:stretch>
            <a:fillRect/>
          </a:stretch>
        </p:blipFill>
        <p:spPr bwMode="ltGray">
          <a:xfrm>
            <a:off x="5759450" y="2506663"/>
            <a:ext cx="1365250" cy="1082675"/>
          </a:xfrm>
          <a:prstGeom prst="rect">
            <a:avLst/>
          </a:prstGeom>
          <a:noFill/>
          <a:ln w="9525">
            <a:noFill/>
            <a:miter lim="800000"/>
            <a:headEnd/>
            <a:tailEnd/>
          </a:ln>
        </p:spPr>
      </p:pic>
      <p:pic>
        <p:nvPicPr>
          <p:cNvPr id="124944" name="Picture 16" descr="Servers-Virtual-Two"/>
          <p:cNvPicPr>
            <a:picLocks noChangeAspect="1" noChangeArrowheads="1"/>
          </p:cNvPicPr>
          <p:nvPr/>
        </p:nvPicPr>
        <p:blipFill>
          <a:blip r:embed="rId13"/>
          <a:srcRect/>
          <a:stretch>
            <a:fillRect/>
          </a:stretch>
        </p:blipFill>
        <p:spPr bwMode="auto">
          <a:xfrm>
            <a:off x="5759450" y="1931988"/>
            <a:ext cx="1365250" cy="1265237"/>
          </a:xfrm>
          <a:prstGeom prst="rect">
            <a:avLst/>
          </a:prstGeom>
          <a:noFill/>
          <a:ln w="9525">
            <a:noFill/>
            <a:miter lim="800000"/>
            <a:headEnd/>
            <a:tailEnd/>
          </a:ln>
        </p:spPr>
      </p:pic>
      <p:sp>
        <p:nvSpPr>
          <p:cNvPr id="124947" name="Rectangle 19"/>
          <p:cNvSpPr>
            <a:spLocks noChangeArrowheads="1"/>
          </p:cNvSpPr>
          <p:nvPr/>
        </p:nvSpPr>
        <p:spPr bwMode="auto">
          <a:xfrm>
            <a:off x="6378575" y="1655763"/>
            <a:ext cx="2689225" cy="325437"/>
          </a:xfrm>
          <a:prstGeom prst="rect">
            <a:avLst/>
          </a:prstGeom>
          <a:noFill/>
          <a:ln w="9525">
            <a:noFill/>
            <a:miter lim="800000"/>
            <a:headEnd/>
            <a:tailEnd/>
          </a:ln>
        </p:spPr>
        <p:txBody>
          <a:bodyPr>
            <a:spAutoFit/>
          </a:bodyPr>
          <a:lstStyle/>
          <a:p>
            <a:pPr algn="ctr" eaLnBrk="0" hangingPunct="0">
              <a:lnSpc>
                <a:spcPct val="90000"/>
              </a:lnSpc>
            </a:pPr>
            <a:r>
              <a:rPr lang="en-US" sz="1700" b="1" dirty="0">
                <a:solidFill>
                  <a:srgbClr val="FEB454"/>
                </a:solidFill>
                <a:effectLst>
                  <a:outerShdw blurRad="38100" dist="38100" dir="2700000" algn="tl">
                    <a:srgbClr val="000000"/>
                  </a:outerShdw>
                </a:effectLst>
              </a:rPr>
              <a:t>Server Virtualization</a:t>
            </a:r>
          </a:p>
        </p:txBody>
      </p:sp>
      <p:sp>
        <p:nvSpPr>
          <p:cNvPr id="124948" name="Rectangle 20"/>
          <p:cNvSpPr>
            <a:spLocks noChangeArrowheads="1"/>
          </p:cNvSpPr>
          <p:nvPr/>
        </p:nvSpPr>
        <p:spPr bwMode="auto">
          <a:xfrm>
            <a:off x="6677025" y="4953000"/>
            <a:ext cx="1749425" cy="558800"/>
          </a:xfrm>
          <a:prstGeom prst="rect">
            <a:avLst/>
          </a:prstGeom>
          <a:noFill/>
          <a:ln w="9525">
            <a:noFill/>
            <a:miter lim="800000"/>
            <a:headEnd/>
            <a:tailEnd/>
          </a:ln>
        </p:spPr>
        <p:txBody>
          <a:bodyPr>
            <a:spAutoFit/>
          </a:bodyPr>
          <a:lstStyle/>
          <a:p>
            <a:pPr algn="ctr" eaLnBrk="0" hangingPunct="0">
              <a:lnSpc>
                <a:spcPct val="90000"/>
              </a:lnSpc>
            </a:pPr>
            <a:r>
              <a:rPr lang="en-US" sz="1700" b="1">
                <a:solidFill>
                  <a:srgbClr val="FEB454"/>
                </a:solidFill>
                <a:effectLst>
                  <a:outerShdw blurRad="38100" dist="38100" dir="2700000" algn="tl">
                    <a:srgbClr val="000000"/>
                  </a:outerShdw>
                </a:effectLst>
              </a:rPr>
              <a:t>Application Virtualization</a:t>
            </a:r>
          </a:p>
        </p:txBody>
      </p:sp>
      <p:sp>
        <p:nvSpPr>
          <p:cNvPr id="124949" name="Rectangle 21"/>
          <p:cNvSpPr>
            <a:spLocks noChangeArrowheads="1"/>
          </p:cNvSpPr>
          <p:nvPr/>
        </p:nvSpPr>
        <p:spPr bwMode="auto">
          <a:xfrm>
            <a:off x="223842" y="5097463"/>
            <a:ext cx="1638300" cy="558800"/>
          </a:xfrm>
          <a:prstGeom prst="rect">
            <a:avLst/>
          </a:prstGeom>
          <a:noFill/>
          <a:ln w="9525">
            <a:noFill/>
            <a:miter lim="800000"/>
            <a:headEnd/>
            <a:tailEnd/>
          </a:ln>
        </p:spPr>
        <p:txBody>
          <a:bodyPr>
            <a:spAutoFit/>
          </a:bodyPr>
          <a:lstStyle/>
          <a:p>
            <a:pPr algn="ctr" eaLnBrk="0" hangingPunct="0">
              <a:lnSpc>
                <a:spcPct val="90000"/>
              </a:lnSpc>
            </a:pPr>
            <a:r>
              <a:rPr lang="en-US" sz="1700" b="1" dirty="0">
                <a:solidFill>
                  <a:srgbClr val="FEB454"/>
                </a:solidFill>
                <a:effectLst>
                  <a:outerShdw blurRad="38100" dist="38100" dir="2700000" algn="tl">
                    <a:srgbClr val="000000"/>
                  </a:outerShdw>
                </a:effectLst>
              </a:rPr>
              <a:t>Desktop Virtualization</a:t>
            </a:r>
          </a:p>
        </p:txBody>
      </p:sp>
      <p:sp>
        <p:nvSpPr>
          <p:cNvPr id="124950" name="Rectangle 22"/>
          <p:cNvSpPr>
            <a:spLocks noChangeArrowheads="1"/>
          </p:cNvSpPr>
          <p:nvPr/>
        </p:nvSpPr>
        <p:spPr bwMode="auto">
          <a:xfrm>
            <a:off x="233368" y="2754313"/>
            <a:ext cx="1600200" cy="558800"/>
          </a:xfrm>
          <a:prstGeom prst="rect">
            <a:avLst/>
          </a:prstGeom>
          <a:noFill/>
          <a:ln w="9525">
            <a:noFill/>
            <a:miter lim="800000"/>
            <a:headEnd/>
            <a:tailEnd/>
          </a:ln>
        </p:spPr>
        <p:txBody>
          <a:bodyPr>
            <a:spAutoFit/>
          </a:bodyPr>
          <a:lstStyle/>
          <a:p>
            <a:pPr algn="ctr" eaLnBrk="0" hangingPunct="0">
              <a:lnSpc>
                <a:spcPct val="90000"/>
              </a:lnSpc>
            </a:pPr>
            <a:r>
              <a:rPr lang="en-US" sz="1700" b="1" dirty="0">
                <a:solidFill>
                  <a:srgbClr val="FEB454"/>
                </a:solidFill>
                <a:effectLst>
                  <a:outerShdw blurRad="38100" dist="38100" dir="2700000" algn="tl">
                    <a:srgbClr val="000000"/>
                  </a:outerShdw>
                </a:effectLst>
              </a:rPr>
              <a:t>Presentation Virtualization</a:t>
            </a:r>
          </a:p>
        </p:txBody>
      </p:sp>
      <p:pic>
        <p:nvPicPr>
          <p:cNvPr id="27689" name="Picture 41" descr="Arrows-Deployent"/>
          <p:cNvPicPr>
            <a:picLocks noChangeAspect="1" noChangeArrowheads="1"/>
          </p:cNvPicPr>
          <p:nvPr/>
        </p:nvPicPr>
        <p:blipFill>
          <a:blip r:embed="rId14"/>
          <a:srcRect/>
          <a:stretch>
            <a:fillRect/>
          </a:stretch>
        </p:blipFill>
        <p:spPr bwMode="auto">
          <a:xfrm>
            <a:off x="2828925" y="3116263"/>
            <a:ext cx="3190875" cy="2143125"/>
          </a:xfrm>
          <a:prstGeom prst="rect">
            <a:avLst/>
          </a:prstGeom>
          <a:noFill/>
          <a:ln w="9525">
            <a:noFill/>
            <a:miter lim="800000"/>
            <a:headEnd/>
            <a:tailEnd/>
          </a:ln>
        </p:spPr>
      </p:pic>
      <p:pic>
        <p:nvPicPr>
          <p:cNvPr id="27690" name="Picture 42" descr="Arrows-Monitoring"/>
          <p:cNvPicPr>
            <a:picLocks noChangeAspect="1" noChangeArrowheads="1"/>
          </p:cNvPicPr>
          <p:nvPr/>
        </p:nvPicPr>
        <p:blipFill>
          <a:blip r:embed="rId15"/>
          <a:srcRect/>
          <a:stretch>
            <a:fillRect/>
          </a:stretch>
        </p:blipFill>
        <p:spPr bwMode="auto">
          <a:xfrm>
            <a:off x="2781300" y="3140075"/>
            <a:ext cx="3190875" cy="2143125"/>
          </a:xfrm>
          <a:prstGeom prst="rect">
            <a:avLst/>
          </a:prstGeom>
          <a:noFill/>
          <a:ln w="9525">
            <a:noFill/>
            <a:miter lim="800000"/>
            <a:headEnd/>
            <a:tailEnd/>
          </a:ln>
        </p:spPr>
      </p:pic>
      <p:pic>
        <p:nvPicPr>
          <p:cNvPr id="27691" name="Picture 43" descr="Logo-Windows-Server-Longhorn-Hypervisor"/>
          <p:cNvPicPr>
            <a:picLocks noChangeAspect="1" noChangeArrowheads="1"/>
          </p:cNvPicPr>
          <p:nvPr/>
        </p:nvPicPr>
        <p:blipFill>
          <a:blip r:embed="rId16"/>
          <a:srcRect/>
          <a:stretch>
            <a:fillRect/>
          </a:stretch>
        </p:blipFill>
        <p:spPr bwMode="auto">
          <a:xfrm>
            <a:off x="7081832" y="2392362"/>
            <a:ext cx="1676400" cy="427038"/>
          </a:xfrm>
          <a:prstGeom prst="rect">
            <a:avLst/>
          </a:prstGeom>
          <a:noFill/>
          <a:ln w="9525">
            <a:noFill/>
            <a:miter lim="800000"/>
            <a:headEnd/>
            <a:tailEnd/>
          </a:ln>
        </p:spPr>
      </p:pic>
      <p:sp>
        <p:nvSpPr>
          <p:cNvPr id="24" name="Rectangle 19"/>
          <p:cNvSpPr>
            <a:spLocks noChangeArrowheads="1"/>
          </p:cNvSpPr>
          <p:nvPr/>
        </p:nvSpPr>
        <p:spPr bwMode="auto">
          <a:xfrm>
            <a:off x="3686175" y="3787775"/>
            <a:ext cx="1622425" cy="339725"/>
          </a:xfrm>
          <a:prstGeom prst="rect">
            <a:avLst/>
          </a:prstGeom>
          <a:noFill/>
          <a:ln w="9525">
            <a:noFill/>
            <a:miter lim="800000"/>
            <a:headEnd/>
            <a:tailEnd/>
          </a:ln>
        </p:spPr>
        <p:txBody>
          <a:bodyPr>
            <a:spAutoFit/>
          </a:bodyPr>
          <a:lstStyle/>
          <a:p>
            <a:pPr algn="ctr" eaLnBrk="0" hangingPunct="0">
              <a:lnSpc>
                <a:spcPct val="90000"/>
              </a:lnSpc>
              <a:defRPr/>
            </a:pPr>
            <a:r>
              <a:rPr lang="en-US" sz="1800" b="1" dirty="0">
                <a:solidFill>
                  <a:srgbClr val="FEB454"/>
                </a:solidFill>
                <a:effectLst>
                  <a:outerShdw blurRad="38100" dist="38100" dir="2700000" algn="tl">
                    <a:srgbClr val="000000">
                      <a:alpha val="43137"/>
                    </a:srgbClr>
                  </a:outerShdw>
                </a:effectLst>
                <a:latin typeface="Segoe Semibold"/>
              </a:rPr>
              <a:t>Management</a:t>
            </a:r>
          </a:p>
        </p:txBody>
      </p:sp>
      <p:sp>
        <p:nvSpPr>
          <p:cNvPr id="124946" name="Rectangle 18"/>
          <p:cNvSpPr>
            <a:spLocks noChangeArrowheads="1"/>
          </p:cNvSpPr>
          <p:nvPr/>
        </p:nvSpPr>
        <p:spPr bwMode="auto">
          <a:xfrm>
            <a:off x="0" y="879475"/>
            <a:ext cx="9144000" cy="339725"/>
          </a:xfrm>
          <a:prstGeom prst="rect">
            <a:avLst/>
          </a:prstGeom>
          <a:noFill/>
          <a:ln w="9525">
            <a:noFill/>
            <a:miter lim="800000"/>
            <a:headEnd/>
            <a:tailEnd/>
          </a:ln>
        </p:spPr>
        <p:txBody>
          <a:bodyPr>
            <a:spAutoFit/>
          </a:bodyPr>
          <a:lstStyle/>
          <a:p>
            <a:pPr algn="ctr" eaLnBrk="0" hangingPunct="0">
              <a:lnSpc>
                <a:spcPct val="90000"/>
              </a:lnSpc>
            </a:pPr>
            <a:r>
              <a:rPr lang="en-US" sz="1800" dirty="0">
                <a:ln w="18415" cmpd="sng">
                  <a:solidFill>
                    <a:srgbClr val="FFFFFF"/>
                  </a:solidFill>
                  <a:prstDash val="solid"/>
                </a:ln>
                <a:solidFill>
                  <a:srgbClr val="FFFFFF"/>
                </a:solidFill>
              </a:rPr>
              <a:t>A comprehensive set of virtualization products, from the data center to the desktop</a:t>
            </a:r>
          </a:p>
        </p:txBody>
      </p:sp>
      <p:sp>
        <p:nvSpPr>
          <p:cNvPr id="124959" name="Rectangle 31"/>
          <p:cNvSpPr>
            <a:spLocks noChangeArrowheads="1"/>
          </p:cNvSpPr>
          <p:nvPr/>
        </p:nvSpPr>
        <p:spPr bwMode="auto">
          <a:xfrm>
            <a:off x="0" y="1350525"/>
            <a:ext cx="9144000" cy="339725"/>
          </a:xfrm>
          <a:prstGeom prst="rect">
            <a:avLst/>
          </a:prstGeom>
          <a:noFill/>
          <a:ln w="9525">
            <a:noFill/>
            <a:miter lim="800000"/>
            <a:headEnd/>
            <a:tailEnd/>
          </a:ln>
        </p:spPr>
        <p:txBody>
          <a:bodyPr>
            <a:spAutoFit/>
          </a:bodyPr>
          <a:lstStyle/>
          <a:p>
            <a:pPr algn="ctr" eaLnBrk="0" hangingPunct="0">
              <a:lnSpc>
                <a:spcPct val="90000"/>
              </a:lnSpc>
            </a:pPr>
            <a:r>
              <a:rPr lang="en-US" sz="1800" dirty="0">
                <a:ln w="18415" cmpd="sng">
                  <a:solidFill>
                    <a:srgbClr val="FFFFFF"/>
                  </a:solidFill>
                  <a:prstDash val="solid"/>
                </a:ln>
                <a:solidFill>
                  <a:srgbClr val="FFFFFF"/>
                </a:solidFill>
              </a:rPr>
              <a:t>Assets – both virtual and physical – are managed from a single platform</a:t>
            </a:r>
          </a:p>
        </p:txBody>
      </p:sp>
      <p:sp>
        <p:nvSpPr>
          <p:cNvPr id="6221" name="Rectangle 2"/>
          <p:cNvSpPr>
            <a:spLocks noChangeArrowheads="1"/>
          </p:cNvSpPr>
          <p:nvPr/>
        </p:nvSpPr>
        <p:spPr bwMode="auto">
          <a:xfrm>
            <a:off x="186274" y="273050"/>
            <a:ext cx="8466667" cy="641350"/>
          </a:xfrm>
          <a:prstGeom prst="rect">
            <a:avLst/>
          </a:prstGeom>
          <a:noFill/>
          <a:ln w="9525">
            <a:noFill/>
            <a:miter lim="800000"/>
            <a:headEnd/>
            <a:tailEnd/>
          </a:ln>
        </p:spPr>
        <p:txBody>
          <a:bodyPr wrap="square">
            <a:spAutoFit/>
          </a:bodyPr>
          <a:lstStyle/>
          <a:p>
            <a:pPr eaLnBrk="0" hangingPunct="0">
              <a:lnSpc>
                <a:spcPct val="90000"/>
              </a:lnSpc>
            </a:pPr>
            <a:endParaRPr lang="en-US" sz="4000" spc="-125" dirty="0">
              <a:ln w="3175">
                <a:noFill/>
              </a:ln>
              <a:solidFill>
                <a:schemeClr val="bg1"/>
              </a:solidFill>
              <a:latin typeface="+mj-lt"/>
              <a:ea typeface="+mj-ea"/>
              <a:cs typeface="+mj-cs"/>
            </a:endParaRPr>
          </a:p>
        </p:txBody>
      </p:sp>
      <p:pic>
        <p:nvPicPr>
          <p:cNvPr id="6222" name="Picture 78" descr="SGAV-White"/>
          <p:cNvPicPr>
            <a:picLocks noChangeAspect="1" noChangeArrowheads="1"/>
          </p:cNvPicPr>
          <p:nvPr/>
        </p:nvPicPr>
        <p:blipFill>
          <a:blip r:embed="rId17" cstate="print"/>
          <a:srcRect/>
          <a:stretch>
            <a:fillRect/>
          </a:stretch>
        </p:blipFill>
        <p:spPr bwMode="auto">
          <a:xfrm>
            <a:off x="7010400" y="5562600"/>
            <a:ext cx="1600200" cy="392113"/>
          </a:xfrm>
          <a:prstGeom prst="rect">
            <a:avLst/>
          </a:prstGeom>
          <a:noFill/>
        </p:spPr>
      </p:pic>
      <p:sp>
        <p:nvSpPr>
          <p:cNvPr id="25" name="Title 24"/>
          <p:cNvSpPr>
            <a:spLocks noGrp="1"/>
          </p:cNvSpPr>
          <p:nvPr>
            <p:ph type="title"/>
          </p:nvPr>
        </p:nvSpPr>
        <p:spPr>
          <a:xfrm>
            <a:off x="-33338" y="-108486"/>
            <a:ext cx="9177338" cy="1143000"/>
          </a:xfrm>
        </p:spPr>
        <p:txBody>
          <a:bodyPr/>
          <a:lstStyle/>
          <a:p>
            <a:r>
              <a:rPr lang="en-US" dirty="0" smtClean="0"/>
              <a:t>Microsoft Virtualization Products</a:t>
            </a:r>
            <a:endParaRPr lang="en-US" dirty="0"/>
          </a:p>
        </p:txBody>
      </p:sp>
    </p:spTree>
    <p:custDataLst>
      <p:tags r:id="rId1"/>
    </p:custDataLst>
  </p:cSld>
  <p:clrMapOvr>
    <a:masterClrMapping/>
  </p:clrMapOvr>
  <p:transition advTm="13008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4946"/>
                                        </p:tgtEl>
                                        <p:attrNameLst>
                                          <p:attrName>style.visibility</p:attrName>
                                        </p:attrNameLst>
                                      </p:cBhvr>
                                      <p:to>
                                        <p:strVal val="visible"/>
                                      </p:to>
                                    </p:set>
                                    <p:animEffect transition="in" filter="fade">
                                      <p:cBhvr>
                                        <p:cTn id="7" dur="500"/>
                                        <p:tgtEl>
                                          <p:spTgt spid="1249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64"/>
                                        </p:tgtEl>
                                        <p:attrNameLst>
                                          <p:attrName>style.visibility</p:attrName>
                                        </p:attrNameLst>
                                      </p:cBhvr>
                                      <p:to>
                                        <p:strVal val="visible"/>
                                      </p:to>
                                    </p:set>
                                    <p:animEffect transition="in" filter="fade">
                                      <p:cBhvr>
                                        <p:cTn id="12" dur="500"/>
                                        <p:tgtEl>
                                          <p:spTgt spid="616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24944"/>
                                        </p:tgtEl>
                                        <p:attrNameLst>
                                          <p:attrName>style.visibility</p:attrName>
                                        </p:attrNameLst>
                                      </p:cBhvr>
                                      <p:to>
                                        <p:strVal val="visible"/>
                                      </p:to>
                                    </p:set>
                                    <p:animEffect transition="in" filter="fade">
                                      <p:cBhvr>
                                        <p:cTn id="16" dur="500"/>
                                        <p:tgtEl>
                                          <p:spTgt spid="124944"/>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24947"/>
                                        </p:tgtEl>
                                        <p:attrNameLst>
                                          <p:attrName>style.visibility</p:attrName>
                                        </p:attrNameLst>
                                      </p:cBhvr>
                                      <p:to>
                                        <p:strVal val="visible"/>
                                      </p:to>
                                    </p:set>
                                    <p:animEffect transition="in" filter="fade">
                                      <p:cBhvr>
                                        <p:cTn id="20" dur="500"/>
                                        <p:tgtEl>
                                          <p:spTgt spid="124947"/>
                                        </p:tgtEl>
                                      </p:cBhvr>
                                    </p:animEffect>
                                  </p:childTnLst>
                                </p:cTn>
                              </p:par>
                              <p:par>
                                <p:cTn id="21" presetID="10" presetClass="entr" presetSubtype="0" fill="hold" nodeType="withEffect">
                                  <p:stCondLst>
                                    <p:cond delay="0"/>
                                  </p:stCondLst>
                                  <p:childTnLst>
                                    <p:set>
                                      <p:cBhvr>
                                        <p:cTn id="22" dur="1" fill="hold">
                                          <p:stCondLst>
                                            <p:cond delay="0"/>
                                          </p:stCondLst>
                                        </p:cTn>
                                        <p:tgtEl>
                                          <p:spTgt spid="27691"/>
                                        </p:tgtEl>
                                        <p:attrNameLst>
                                          <p:attrName>style.visibility</p:attrName>
                                        </p:attrNameLst>
                                      </p:cBhvr>
                                      <p:to>
                                        <p:strVal val="visible"/>
                                      </p:to>
                                    </p:set>
                                    <p:animEffect transition="in" filter="fade">
                                      <p:cBhvr>
                                        <p:cTn id="23" dur="500"/>
                                        <p:tgtEl>
                                          <p:spTgt spid="27691"/>
                                        </p:tgtEl>
                                      </p:cBhvr>
                                    </p:animEffect>
                                  </p:childTnLst>
                                </p:cTn>
                              </p:par>
                              <p:par>
                                <p:cTn id="24" presetID="10" presetClass="entr" presetSubtype="0" fill="hold" nodeType="withEffect">
                                  <p:stCondLst>
                                    <p:cond delay="0"/>
                                  </p:stCondLst>
                                  <p:childTnLst>
                                    <p:set>
                                      <p:cBhvr>
                                        <p:cTn id="25" dur="1" fill="hold">
                                          <p:stCondLst>
                                            <p:cond delay="0"/>
                                          </p:stCondLst>
                                        </p:cTn>
                                        <p:tgtEl>
                                          <p:spTgt spid="124941"/>
                                        </p:tgtEl>
                                        <p:attrNameLst>
                                          <p:attrName>style.visibility</p:attrName>
                                        </p:attrNameLst>
                                      </p:cBhvr>
                                      <p:to>
                                        <p:strVal val="visible"/>
                                      </p:to>
                                    </p:set>
                                    <p:animEffect transition="in" filter="fade">
                                      <p:cBhvr>
                                        <p:cTn id="26" dur="500"/>
                                        <p:tgtEl>
                                          <p:spTgt spid="12494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4935"/>
                                        </p:tgtEl>
                                        <p:attrNameLst>
                                          <p:attrName>style.visibility</p:attrName>
                                        </p:attrNameLst>
                                      </p:cBhvr>
                                      <p:to>
                                        <p:strVal val="visible"/>
                                      </p:to>
                                    </p:set>
                                    <p:animEffect transition="in" filter="fade">
                                      <p:cBhvr>
                                        <p:cTn id="31" dur="500"/>
                                        <p:tgtEl>
                                          <p:spTgt spid="124935"/>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24949"/>
                                        </p:tgtEl>
                                        <p:attrNameLst>
                                          <p:attrName>style.visibility</p:attrName>
                                        </p:attrNameLst>
                                      </p:cBhvr>
                                      <p:to>
                                        <p:strVal val="visible"/>
                                      </p:to>
                                    </p:set>
                                    <p:animEffect transition="in" filter="fade">
                                      <p:cBhvr>
                                        <p:cTn id="35" dur="500"/>
                                        <p:tgtEl>
                                          <p:spTgt spid="124949"/>
                                        </p:tgtEl>
                                      </p:cBhvr>
                                    </p:animEffect>
                                  </p:childTnLst>
                                </p:cTn>
                              </p:par>
                              <p:par>
                                <p:cTn id="36" presetID="10" presetClass="entr" presetSubtype="0" fill="hold" nodeType="withEffect">
                                  <p:stCondLst>
                                    <p:cond delay="0"/>
                                  </p:stCondLst>
                                  <p:childTnLst>
                                    <p:set>
                                      <p:cBhvr>
                                        <p:cTn id="37" dur="1" fill="hold">
                                          <p:stCondLst>
                                            <p:cond delay="0"/>
                                          </p:stCondLst>
                                        </p:cTn>
                                        <p:tgtEl>
                                          <p:spTgt spid="124940"/>
                                        </p:tgtEl>
                                        <p:attrNameLst>
                                          <p:attrName>style.visibility</p:attrName>
                                        </p:attrNameLst>
                                      </p:cBhvr>
                                      <p:to>
                                        <p:strVal val="visible"/>
                                      </p:to>
                                    </p:set>
                                    <p:animEffect transition="in" filter="fade">
                                      <p:cBhvr>
                                        <p:cTn id="38" dur="500"/>
                                        <p:tgtEl>
                                          <p:spTgt spid="12494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24934"/>
                                        </p:tgtEl>
                                        <p:attrNameLst>
                                          <p:attrName>style.visibility</p:attrName>
                                        </p:attrNameLst>
                                      </p:cBhvr>
                                      <p:to>
                                        <p:strVal val="visible"/>
                                      </p:to>
                                    </p:set>
                                    <p:animEffect transition="in" filter="fade">
                                      <p:cBhvr>
                                        <p:cTn id="43" dur="500"/>
                                        <p:tgtEl>
                                          <p:spTgt spid="124934"/>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24950"/>
                                        </p:tgtEl>
                                        <p:attrNameLst>
                                          <p:attrName>style.visibility</p:attrName>
                                        </p:attrNameLst>
                                      </p:cBhvr>
                                      <p:to>
                                        <p:strVal val="visible"/>
                                      </p:to>
                                    </p:set>
                                    <p:animEffect transition="in" filter="fade">
                                      <p:cBhvr>
                                        <p:cTn id="47" dur="500"/>
                                        <p:tgtEl>
                                          <p:spTgt spid="124950"/>
                                        </p:tgtEl>
                                      </p:cBhvr>
                                    </p:animEffect>
                                  </p:childTnLst>
                                </p:cTn>
                              </p:par>
                              <p:par>
                                <p:cTn id="48" presetID="10" presetClass="entr" presetSubtype="0" fill="hold" nodeType="withEffect">
                                  <p:stCondLst>
                                    <p:cond delay="0"/>
                                  </p:stCondLst>
                                  <p:childTnLst>
                                    <p:set>
                                      <p:cBhvr>
                                        <p:cTn id="49" dur="1" fill="hold">
                                          <p:stCondLst>
                                            <p:cond delay="0"/>
                                          </p:stCondLst>
                                        </p:cTn>
                                        <p:tgtEl>
                                          <p:spTgt spid="124939"/>
                                        </p:tgtEl>
                                        <p:attrNameLst>
                                          <p:attrName>style.visibility</p:attrName>
                                        </p:attrNameLst>
                                      </p:cBhvr>
                                      <p:to>
                                        <p:strVal val="visible"/>
                                      </p:to>
                                    </p:set>
                                    <p:animEffect transition="in" filter="fade">
                                      <p:cBhvr>
                                        <p:cTn id="50" dur="500"/>
                                        <p:tgtEl>
                                          <p:spTgt spid="12493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24933"/>
                                        </p:tgtEl>
                                        <p:attrNameLst>
                                          <p:attrName>style.visibility</p:attrName>
                                        </p:attrNameLst>
                                      </p:cBhvr>
                                      <p:to>
                                        <p:strVal val="visible"/>
                                      </p:to>
                                    </p:set>
                                    <p:animEffect transition="in" filter="fade">
                                      <p:cBhvr>
                                        <p:cTn id="55" dur="500"/>
                                        <p:tgtEl>
                                          <p:spTgt spid="124933"/>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124948"/>
                                        </p:tgtEl>
                                        <p:attrNameLst>
                                          <p:attrName>style.visibility</p:attrName>
                                        </p:attrNameLst>
                                      </p:cBhvr>
                                      <p:to>
                                        <p:strVal val="visible"/>
                                      </p:to>
                                    </p:set>
                                    <p:animEffect transition="in" filter="fade">
                                      <p:cBhvr>
                                        <p:cTn id="59" dur="500"/>
                                        <p:tgtEl>
                                          <p:spTgt spid="124948"/>
                                        </p:tgtEl>
                                      </p:cBhvr>
                                    </p:animEffect>
                                  </p:childTnLst>
                                </p:cTn>
                              </p:par>
                              <p:par>
                                <p:cTn id="60" presetID="10" presetClass="entr" presetSubtype="0" fill="hold" nodeType="withEffect">
                                  <p:stCondLst>
                                    <p:cond delay="0"/>
                                  </p:stCondLst>
                                  <p:childTnLst>
                                    <p:set>
                                      <p:cBhvr>
                                        <p:cTn id="61" dur="1" fill="hold">
                                          <p:stCondLst>
                                            <p:cond delay="0"/>
                                          </p:stCondLst>
                                        </p:cTn>
                                        <p:tgtEl>
                                          <p:spTgt spid="6222"/>
                                        </p:tgtEl>
                                        <p:attrNameLst>
                                          <p:attrName>style.visibility</p:attrName>
                                        </p:attrNameLst>
                                      </p:cBhvr>
                                      <p:to>
                                        <p:strVal val="visible"/>
                                      </p:to>
                                    </p:set>
                                    <p:animEffect transition="in" filter="fade">
                                      <p:cBhvr>
                                        <p:cTn id="62" dur="500"/>
                                        <p:tgtEl>
                                          <p:spTgt spid="622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24959"/>
                                        </p:tgtEl>
                                        <p:attrNameLst>
                                          <p:attrName>style.visibility</p:attrName>
                                        </p:attrNameLst>
                                      </p:cBhvr>
                                      <p:to>
                                        <p:strVal val="visible"/>
                                      </p:to>
                                    </p:set>
                                    <p:animEffect transition="in" filter="fade">
                                      <p:cBhvr>
                                        <p:cTn id="67" dur="500"/>
                                        <p:tgtEl>
                                          <p:spTgt spid="124959"/>
                                        </p:tgtEl>
                                      </p:cBhvr>
                                    </p:animEffec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124938"/>
                                        </p:tgtEl>
                                        <p:attrNameLst>
                                          <p:attrName>style.visibility</p:attrName>
                                        </p:attrNameLst>
                                      </p:cBhvr>
                                      <p:to>
                                        <p:strVal val="visible"/>
                                      </p:to>
                                    </p:set>
                                    <p:animEffect transition="in" filter="fade">
                                      <p:cBhvr>
                                        <p:cTn id="71" dur="500"/>
                                        <p:tgtEl>
                                          <p:spTgt spid="12493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500"/>
                                        <p:tgtEl>
                                          <p:spTgt spid="24"/>
                                        </p:tgtEl>
                                      </p:cBhvr>
                                    </p:animEffect>
                                  </p:childTnLst>
                                </p:cTn>
                              </p:par>
                              <p:par>
                                <p:cTn id="75" presetID="10" presetClass="entr" presetSubtype="0" fill="hold" nodeType="withEffect">
                                  <p:stCondLst>
                                    <p:cond delay="0"/>
                                  </p:stCondLst>
                                  <p:childTnLst>
                                    <p:set>
                                      <p:cBhvr>
                                        <p:cTn id="76" dur="1" fill="hold">
                                          <p:stCondLst>
                                            <p:cond delay="0"/>
                                          </p:stCondLst>
                                        </p:cTn>
                                        <p:tgtEl>
                                          <p:spTgt spid="6151"/>
                                        </p:tgtEl>
                                        <p:attrNameLst>
                                          <p:attrName>style.visibility</p:attrName>
                                        </p:attrNameLst>
                                      </p:cBhvr>
                                      <p:to>
                                        <p:strVal val="visible"/>
                                      </p:to>
                                    </p:set>
                                    <p:animEffect transition="in" filter="fade">
                                      <p:cBhvr>
                                        <p:cTn id="77" dur="500"/>
                                        <p:tgtEl>
                                          <p:spTgt spid="615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7689"/>
                                        </p:tgtEl>
                                        <p:attrNameLst>
                                          <p:attrName>style.visibility</p:attrName>
                                        </p:attrNameLst>
                                      </p:cBhvr>
                                      <p:to>
                                        <p:strVal val="visible"/>
                                      </p:to>
                                    </p:set>
                                    <p:animEffect transition="in" filter="fade">
                                      <p:cBhvr>
                                        <p:cTn id="82" dur="500"/>
                                        <p:tgtEl>
                                          <p:spTgt spid="2768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7690"/>
                                        </p:tgtEl>
                                        <p:attrNameLst>
                                          <p:attrName>style.visibility</p:attrName>
                                        </p:attrNameLst>
                                      </p:cBhvr>
                                      <p:to>
                                        <p:strVal val="visible"/>
                                      </p:to>
                                    </p:set>
                                    <p:animEffect transition="in" filter="fade">
                                      <p:cBhvr>
                                        <p:cTn id="87" dur="500"/>
                                        <p:tgtEl>
                                          <p:spTgt spid="2769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27690"/>
                                        </p:tgtEl>
                                      </p:cBhvr>
                                    </p:animEffect>
                                    <p:set>
                                      <p:cBhvr>
                                        <p:cTn id="92" dur="1" fill="hold">
                                          <p:stCondLst>
                                            <p:cond delay="499"/>
                                          </p:stCondLst>
                                        </p:cTn>
                                        <p:tgtEl>
                                          <p:spTgt spid="27690"/>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27689"/>
                                        </p:tgtEl>
                                      </p:cBhvr>
                                    </p:animEffect>
                                    <p:set>
                                      <p:cBhvr>
                                        <p:cTn id="95" dur="1" fill="hold">
                                          <p:stCondLst>
                                            <p:cond delay="499"/>
                                          </p:stCondLst>
                                        </p:cTn>
                                        <p:tgtEl>
                                          <p:spTgt spid="276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47" grpId="0"/>
      <p:bldP spid="124948" grpId="0"/>
      <p:bldP spid="124949" grpId="0"/>
      <p:bldP spid="124950" grpId="0"/>
      <p:bldP spid="24" grpId="0"/>
      <p:bldP spid="124946" grpId="0"/>
      <p:bldP spid="1249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8"/>
          <p:cNvSpPr>
            <a:spLocks noChangeArrowheads="1"/>
          </p:cNvSpPr>
          <p:nvPr/>
        </p:nvSpPr>
        <p:spPr bwMode="auto">
          <a:xfrm>
            <a:off x="357192" y="1329182"/>
            <a:ext cx="3429000" cy="1595438"/>
          </a:xfrm>
          <a:prstGeom prst="rect">
            <a:avLst/>
          </a:prstGeom>
          <a:noFill/>
          <a:ln w="9525">
            <a:noFill/>
            <a:miter lim="800000"/>
            <a:headEnd/>
            <a:tailEnd/>
          </a:ln>
        </p:spPr>
        <p:txBody>
          <a:bodyPr>
            <a:spAutoFit/>
          </a:bodyPr>
          <a:lstStyle/>
          <a:p>
            <a:pPr marL="173038" indent="-173038" eaLnBrk="0" hangingPunct="0">
              <a:spcBef>
                <a:spcPct val="20000"/>
              </a:spcBef>
            </a:pPr>
            <a:r>
              <a:rPr lang="en-US" sz="1700" b="1" dirty="0">
                <a:solidFill>
                  <a:schemeClr val="bg1"/>
                </a:solidFill>
              </a:rPr>
              <a:t>Challenges: </a:t>
            </a:r>
          </a:p>
          <a:p>
            <a:pPr marL="173038" indent="-173038" eaLnBrk="0" hangingPunct="0">
              <a:spcBef>
                <a:spcPct val="20000"/>
              </a:spcBef>
              <a:buBlip>
                <a:blip r:embed="rId4"/>
              </a:buBlip>
            </a:pPr>
            <a:r>
              <a:rPr lang="en-US" sz="1700" dirty="0">
                <a:solidFill>
                  <a:schemeClr val="bg1"/>
                </a:solidFill>
              </a:rPr>
              <a:t>Underutilized hardware </a:t>
            </a:r>
          </a:p>
          <a:p>
            <a:pPr marL="173038" indent="-173038" eaLnBrk="0" hangingPunct="0">
              <a:spcBef>
                <a:spcPct val="20000"/>
              </a:spcBef>
              <a:buBlip>
                <a:blip r:embed="rId4"/>
              </a:buBlip>
            </a:pPr>
            <a:r>
              <a:rPr lang="en-US" sz="1700" dirty="0">
                <a:solidFill>
                  <a:schemeClr val="bg1"/>
                </a:solidFill>
              </a:rPr>
              <a:t>Excessive power consumption</a:t>
            </a:r>
          </a:p>
          <a:p>
            <a:pPr marL="173038" indent="-173038" eaLnBrk="0" hangingPunct="0">
              <a:spcBef>
                <a:spcPct val="20000"/>
              </a:spcBef>
              <a:buBlip>
                <a:blip r:embed="rId4"/>
              </a:buBlip>
            </a:pPr>
            <a:r>
              <a:rPr lang="en-US" sz="1700" dirty="0">
                <a:solidFill>
                  <a:schemeClr val="bg1"/>
                </a:solidFill>
              </a:rPr>
              <a:t>Expensive space across data</a:t>
            </a:r>
          </a:p>
          <a:p>
            <a:pPr marL="173038" indent="-173038" eaLnBrk="0" hangingPunct="0">
              <a:spcBef>
                <a:spcPct val="20000"/>
              </a:spcBef>
              <a:buBlip>
                <a:blip r:embed="rId4"/>
              </a:buBlip>
            </a:pPr>
            <a:r>
              <a:rPr lang="en-US" sz="1700" dirty="0">
                <a:solidFill>
                  <a:schemeClr val="bg1"/>
                </a:solidFill>
              </a:rPr>
              <a:t>Center or branch office</a:t>
            </a:r>
          </a:p>
        </p:txBody>
      </p:sp>
      <p:grpSp>
        <p:nvGrpSpPr>
          <p:cNvPr id="2" name="Group 35"/>
          <p:cNvGrpSpPr>
            <a:grpSpLocks/>
          </p:cNvGrpSpPr>
          <p:nvPr/>
        </p:nvGrpSpPr>
        <p:grpSpPr bwMode="auto">
          <a:xfrm>
            <a:off x="6467475" y="2571750"/>
            <a:ext cx="2514600" cy="1695450"/>
            <a:chOff x="4074" y="1620"/>
            <a:chExt cx="1584" cy="1068"/>
          </a:xfrm>
        </p:grpSpPr>
        <p:pic>
          <p:nvPicPr>
            <p:cNvPr id="53" name="Picture 13" descr="Logo-Virtual-Server-2005-R2"/>
            <p:cNvPicPr>
              <a:picLocks noChangeAspect="1" noChangeArrowheads="1"/>
            </p:cNvPicPr>
            <p:nvPr/>
          </p:nvPicPr>
          <p:blipFill>
            <a:blip r:embed="rId5"/>
            <a:srcRect/>
            <a:stretch>
              <a:fillRect/>
            </a:stretch>
          </p:blipFill>
          <p:spPr bwMode="auto">
            <a:xfrm>
              <a:off x="4129" y="1920"/>
              <a:ext cx="1430" cy="277"/>
            </a:xfrm>
            <a:prstGeom prst="rect">
              <a:avLst/>
            </a:prstGeom>
            <a:noFill/>
            <a:ln w="9525">
              <a:noFill/>
              <a:miter lim="800000"/>
              <a:headEnd/>
              <a:tailEnd/>
            </a:ln>
          </p:spPr>
        </p:pic>
        <p:sp>
          <p:nvSpPr>
            <p:cNvPr id="56" name="Rectangle 19"/>
            <p:cNvSpPr>
              <a:spLocks noChangeArrowheads="1"/>
            </p:cNvSpPr>
            <p:nvPr/>
          </p:nvSpPr>
          <p:spPr bwMode="auto">
            <a:xfrm>
              <a:off x="4074" y="1620"/>
              <a:ext cx="1584" cy="214"/>
            </a:xfrm>
            <a:prstGeom prst="rect">
              <a:avLst/>
            </a:prstGeom>
            <a:noFill/>
            <a:ln w="9525">
              <a:noFill/>
              <a:miter lim="800000"/>
              <a:headEnd/>
              <a:tailEnd/>
            </a:ln>
          </p:spPr>
          <p:txBody>
            <a:bodyPr>
              <a:spAutoFit/>
            </a:bodyPr>
            <a:lstStyle/>
            <a:p>
              <a:pPr eaLnBrk="0" hangingPunct="0">
                <a:lnSpc>
                  <a:spcPct val="90000"/>
                </a:lnSpc>
              </a:pPr>
              <a:r>
                <a:rPr lang="en-US" sz="1800" b="1">
                  <a:solidFill>
                    <a:srgbClr val="FEB454"/>
                  </a:solidFill>
                  <a:effectLst>
                    <a:outerShdw blurRad="38100" dist="38100" dir="2700000" algn="tl">
                      <a:srgbClr val="000000"/>
                    </a:outerShdw>
                  </a:effectLst>
                </a:rPr>
                <a:t>Server Virtualization</a:t>
              </a:r>
            </a:p>
          </p:txBody>
        </p:sp>
        <p:pic>
          <p:nvPicPr>
            <p:cNvPr id="58" name="Picture 43" descr="Logo-Windows-Server-Longhorn-Hypervisor"/>
            <p:cNvPicPr>
              <a:picLocks noChangeAspect="1" noChangeArrowheads="1"/>
            </p:cNvPicPr>
            <p:nvPr/>
          </p:nvPicPr>
          <p:blipFill>
            <a:blip r:embed="rId6"/>
            <a:srcRect/>
            <a:stretch>
              <a:fillRect/>
            </a:stretch>
          </p:blipFill>
          <p:spPr bwMode="auto">
            <a:xfrm>
              <a:off x="4094" y="2321"/>
              <a:ext cx="1440" cy="367"/>
            </a:xfrm>
            <a:prstGeom prst="rect">
              <a:avLst/>
            </a:prstGeom>
            <a:noFill/>
            <a:ln w="9525">
              <a:noFill/>
              <a:miter lim="800000"/>
              <a:headEnd/>
              <a:tailEnd/>
            </a:ln>
          </p:spPr>
        </p:pic>
      </p:grpSp>
      <p:pic>
        <p:nvPicPr>
          <p:cNvPr id="7193" name="Picture 9" descr="atlanticare"/>
          <p:cNvPicPr>
            <a:picLocks noChangeAspect="1" noChangeArrowheads="1"/>
          </p:cNvPicPr>
          <p:nvPr/>
        </p:nvPicPr>
        <p:blipFill>
          <a:blip r:embed="rId7"/>
          <a:srcRect/>
          <a:stretch>
            <a:fillRect/>
          </a:stretch>
        </p:blipFill>
        <p:spPr bwMode="auto">
          <a:xfrm>
            <a:off x="452442" y="6089650"/>
            <a:ext cx="1951038" cy="415925"/>
          </a:xfrm>
          <a:prstGeom prst="rect">
            <a:avLst/>
          </a:prstGeom>
          <a:noFill/>
          <a:ln w="12700">
            <a:solidFill>
              <a:srgbClr val="292929"/>
            </a:solidFill>
            <a:miter lim="800000"/>
            <a:headEnd/>
            <a:tailEnd/>
          </a:ln>
        </p:spPr>
      </p:pic>
      <p:sp>
        <p:nvSpPr>
          <p:cNvPr id="111" name="Rectangle 110"/>
          <p:cNvSpPr/>
          <p:nvPr/>
        </p:nvSpPr>
        <p:spPr>
          <a:xfrm>
            <a:off x="357192" y="3962400"/>
            <a:ext cx="3810000" cy="2371725"/>
          </a:xfrm>
          <a:prstGeom prst="rect">
            <a:avLst/>
          </a:prstGeom>
        </p:spPr>
        <p:txBody>
          <a:bodyPr>
            <a:spAutoFit/>
          </a:bodyPr>
          <a:lstStyle/>
          <a:p>
            <a:pPr marL="173038" indent="-173038">
              <a:spcBef>
                <a:spcPct val="20000"/>
              </a:spcBef>
            </a:pPr>
            <a:r>
              <a:rPr lang="en-US" sz="1700" b="1" dirty="0">
                <a:solidFill>
                  <a:srgbClr val="FEB454"/>
                </a:solidFill>
              </a:rPr>
              <a:t>Case Study: </a:t>
            </a:r>
            <a:r>
              <a:rPr lang="en-US" sz="1700" b="1" dirty="0" err="1">
                <a:solidFill>
                  <a:srgbClr val="FEB454"/>
                </a:solidFill>
              </a:rPr>
              <a:t>AtlantiCare</a:t>
            </a:r>
            <a:endParaRPr lang="en-US" sz="1700" b="1" dirty="0">
              <a:solidFill>
                <a:srgbClr val="FEB454"/>
              </a:solidFill>
            </a:endParaRPr>
          </a:p>
          <a:p>
            <a:pPr marL="173038" indent="-173038">
              <a:spcBef>
                <a:spcPct val="20000"/>
              </a:spcBef>
              <a:buBlip>
                <a:blip r:embed="rId4"/>
              </a:buBlip>
            </a:pPr>
            <a:r>
              <a:rPr lang="en-US" altLang="ja-JP" sz="1700" dirty="0">
                <a:solidFill>
                  <a:schemeClr val="bg1"/>
                </a:solidFill>
                <a:ea typeface="ＭＳ Ｐゴシック" charset="-128"/>
              </a:rPr>
              <a:t>Eliminated need to expand or relocate </a:t>
            </a:r>
            <a:r>
              <a:rPr lang="en-US" altLang="ja-JP" sz="1700" dirty="0" smtClean="0">
                <a:solidFill>
                  <a:schemeClr val="bg1"/>
                </a:solidFill>
                <a:ea typeface="ＭＳ Ｐゴシック" charset="-128"/>
              </a:rPr>
              <a:t>data </a:t>
            </a:r>
            <a:r>
              <a:rPr lang="en-US" altLang="ja-JP" sz="1700" dirty="0">
                <a:solidFill>
                  <a:schemeClr val="bg1"/>
                </a:solidFill>
                <a:ea typeface="ＭＳ Ｐゴシック" charset="-128"/>
              </a:rPr>
              <a:t>center</a:t>
            </a:r>
          </a:p>
          <a:p>
            <a:pPr marL="173038" indent="-173038">
              <a:spcBef>
                <a:spcPct val="20000"/>
              </a:spcBef>
              <a:buClr>
                <a:schemeClr val="tx2"/>
              </a:buClr>
              <a:buSzPct val="95000"/>
              <a:buBlip>
                <a:blip r:embed="rId4"/>
              </a:buBlip>
            </a:pPr>
            <a:r>
              <a:rPr lang="en-US" altLang="ja-JP" sz="1700" dirty="0">
                <a:solidFill>
                  <a:schemeClr val="bg1"/>
                </a:solidFill>
                <a:ea typeface="ＭＳ Ｐゴシック" charset="-128"/>
              </a:rPr>
              <a:t>Virtual Server 2005 used to consolidate infrastructure and legacy application servers </a:t>
            </a:r>
          </a:p>
          <a:p>
            <a:pPr marL="173038" indent="-173038">
              <a:spcBef>
                <a:spcPct val="20000"/>
              </a:spcBef>
              <a:buClr>
                <a:schemeClr val="tx2"/>
              </a:buClr>
              <a:buSzPct val="95000"/>
              <a:buBlip>
                <a:blip r:embed="rId4"/>
              </a:buBlip>
            </a:pPr>
            <a:r>
              <a:rPr lang="en-US" altLang="ja-JP" sz="1700" dirty="0">
                <a:solidFill>
                  <a:schemeClr val="bg1"/>
                </a:solidFill>
                <a:ea typeface="ＭＳ Ｐゴシック" charset="-128"/>
              </a:rPr>
              <a:t>Consolidation ratio achieved of 33:2</a:t>
            </a:r>
            <a:endParaRPr lang="en-US" altLang="ja-JP" sz="1700" b="1" dirty="0">
              <a:solidFill>
                <a:schemeClr val="bg1"/>
              </a:solidFill>
              <a:ea typeface="ＭＳ Ｐゴシック" charset="-128"/>
            </a:endParaRPr>
          </a:p>
          <a:p>
            <a:pPr marL="173038" indent="-173038">
              <a:spcBef>
                <a:spcPct val="20000"/>
              </a:spcBef>
            </a:pPr>
            <a:endParaRPr lang="en-US" sz="1700" dirty="0">
              <a:solidFill>
                <a:schemeClr val="bg1"/>
              </a:solidFill>
            </a:endParaRPr>
          </a:p>
        </p:txBody>
      </p:sp>
      <p:pic>
        <p:nvPicPr>
          <p:cNvPr id="7197" name="Picture 29" descr="Server-1-Physical-Shadow-(Base)"/>
          <p:cNvPicPr>
            <a:picLocks noChangeAspect="1" noChangeArrowheads="1"/>
          </p:cNvPicPr>
          <p:nvPr/>
        </p:nvPicPr>
        <p:blipFill>
          <a:blip r:embed="rId8"/>
          <a:srcRect/>
          <a:stretch>
            <a:fillRect/>
          </a:stretch>
        </p:blipFill>
        <p:spPr bwMode="auto">
          <a:xfrm>
            <a:off x="3562350" y="1622425"/>
            <a:ext cx="3054350" cy="3833813"/>
          </a:xfrm>
          <a:prstGeom prst="rect">
            <a:avLst/>
          </a:prstGeom>
          <a:noFill/>
        </p:spPr>
      </p:pic>
      <p:pic>
        <p:nvPicPr>
          <p:cNvPr id="7198" name="Picture 30" descr="Server-1-Physical"/>
          <p:cNvPicPr>
            <a:picLocks noChangeAspect="1" noChangeArrowheads="1"/>
          </p:cNvPicPr>
          <p:nvPr/>
        </p:nvPicPr>
        <p:blipFill>
          <a:blip r:embed="rId9"/>
          <a:srcRect/>
          <a:stretch>
            <a:fillRect/>
          </a:stretch>
        </p:blipFill>
        <p:spPr bwMode="auto">
          <a:xfrm>
            <a:off x="3562350" y="1622425"/>
            <a:ext cx="3054350" cy="3833813"/>
          </a:xfrm>
          <a:prstGeom prst="rect">
            <a:avLst/>
          </a:prstGeom>
          <a:noFill/>
        </p:spPr>
      </p:pic>
      <p:pic>
        <p:nvPicPr>
          <p:cNvPr id="7201" name="Picture 33" descr="Server-1-Physical"/>
          <p:cNvPicPr>
            <a:picLocks noChangeAspect="1" noChangeArrowheads="1"/>
          </p:cNvPicPr>
          <p:nvPr/>
        </p:nvPicPr>
        <p:blipFill>
          <a:blip r:embed="rId9"/>
          <a:srcRect/>
          <a:stretch>
            <a:fillRect/>
          </a:stretch>
        </p:blipFill>
        <p:spPr bwMode="auto">
          <a:xfrm>
            <a:off x="3562350" y="1143000"/>
            <a:ext cx="3054350" cy="3833813"/>
          </a:xfrm>
          <a:prstGeom prst="rect">
            <a:avLst/>
          </a:prstGeom>
          <a:noFill/>
        </p:spPr>
      </p:pic>
      <p:pic>
        <p:nvPicPr>
          <p:cNvPr id="7199" name="Picture 31" descr="Servers-3-Virtual"/>
          <p:cNvPicPr>
            <a:picLocks noChangeAspect="1" noChangeArrowheads="1"/>
          </p:cNvPicPr>
          <p:nvPr/>
        </p:nvPicPr>
        <p:blipFill>
          <a:blip r:embed="rId10"/>
          <a:srcRect/>
          <a:stretch>
            <a:fillRect/>
          </a:stretch>
        </p:blipFill>
        <p:spPr bwMode="ltGray">
          <a:xfrm>
            <a:off x="3575050" y="1654175"/>
            <a:ext cx="3054350" cy="3832225"/>
          </a:xfrm>
          <a:prstGeom prst="rect">
            <a:avLst/>
          </a:prstGeom>
          <a:noFill/>
        </p:spPr>
      </p:pic>
      <p:sp>
        <p:nvSpPr>
          <p:cNvPr id="15" name="Rectangle 2"/>
          <p:cNvSpPr>
            <a:spLocks noGrp="1" noChangeArrowheads="1"/>
          </p:cNvSpPr>
          <p:nvPr>
            <p:ph type="title"/>
          </p:nvPr>
        </p:nvSpPr>
        <p:spPr/>
        <p:txBody>
          <a:bodyPr/>
          <a:lstStyle/>
          <a:p>
            <a:r>
              <a:rPr lang="en-US" smtClean="0"/>
              <a:t>Reduce Total Cost of Ownership</a:t>
            </a:r>
            <a:endParaRPr lang="en-US" dirty="0" smtClean="0"/>
          </a:p>
        </p:txBody>
      </p:sp>
      <p:pic>
        <p:nvPicPr>
          <p:cNvPr id="17" name="Picture 8" descr="SC-VMM_bL_1"/>
          <p:cNvPicPr>
            <a:picLocks noChangeAspect="1" noChangeArrowheads="1"/>
          </p:cNvPicPr>
          <p:nvPr/>
        </p:nvPicPr>
        <p:blipFill>
          <a:blip r:embed="rId11"/>
          <a:srcRect/>
          <a:stretch>
            <a:fillRect/>
          </a:stretch>
        </p:blipFill>
        <p:spPr bwMode="auto">
          <a:xfrm>
            <a:off x="6553201" y="4419600"/>
            <a:ext cx="2057400" cy="535739"/>
          </a:xfrm>
          <a:prstGeom prst="rect">
            <a:avLst/>
          </a:prstGeom>
          <a:noFill/>
          <a:ln w="9525">
            <a:noFill/>
            <a:miter lim="800000"/>
            <a:headEnd/>
            <a:tailEnd/>
          </a:ln>
          <a:effectLst/>
        </p:spPr>
      </p:pic>
      <p:sp>
        <p:nvSpPr>
          <p:cNvPr id="19" name="Rectangle 5"/>
          <p:cNvSpPr txBox="1">
            <a:spLocks noChangeArrowheads="1"/>
          </p:cNvSpPr>
          <p:nvPr/>
        </p:nvSpPr>
        <p:spPr>
          <a:xfrm>
            <a:off x="357192" y="3009328"/>
            <a:ext cx="3505200" cy="868363"/>
          </a:xfrm>
          <a:prstGeom prst="rect">
            <a:avLst/>
          </a:prstGeom>
        </p:spPr>
        <p:txBody>
          <a:bodyPr/>
          <a:lstStyle/>
          <a:p>
            <a:pPr marL="0" marR="0" lvl="0" indent="0" algn="l" defTabSz="914327" rtl="0" eaLnBrk="1" fontAlgn="auto" latinLnBrk="0" hangingPunct="1">
              <a:lnSpc>
                <a:spcPct val="100000"/>
              </a:lnSpc>
              <a:spcBef>
                <a:spcPct val="20000"/>
              </a:spcBef>
              <a:spcAft>
                <a:spcPts val="0"/>
              </a:spcAft>
              <a:buClrTx/>
              <a:buSzTx/>
              <a:buFont typeface="Wingdings" pitchFamily="48" charset="2"/>
              <a:buNone/>
              <a:tabLst/>
              <a:defRPr/>
            </a:pPr>
            <a:r>
              <a:rPr kumimoji="0" lang="en-US" sz="1700" b="1" i="0" u="none" strike="noStrike" kern="1200" cap="none" spc="0" normalizeH="0" baseline="0" noProof="0" smtClean="0">
                <a:ln>
                  <a:noFill/>
                </a:ln>
                <a:solidFill>
                  <a:srgbClr val="FEB454"/>
                </a:solidFill>
                <a:effectLst/>
                <a:uLnTx/>
                <a:uFillTx/>
                <a:latin typeface="+mj-lt"/>
                <a:ea typeface="+mn-ea"/>
                <a:cs typeface="+mn-cs"/>
              </a:rPr>
              <a:t>Solution: </a:t>
            </a:r>
            <a:r>
              <a:rPr kumimoji="0" lang="en-US" sz="1700" b="0" i="0" u="none" strike="noStrike" kern="1200" cap="none" spc="0" normalizeH="0" baseline="0" noProof="0" smtClean="0">
                <a:ln>
                  <a:noFill/>
                </a:ln>
                <a:solidFill>
                  <a:srgbClr val="FEB454"/>
                </a:solidFill>
                <a:effectLst/>
                <a:uLnTx/>
                <a:uFillTx/>
                <a:latin typeface="+mj-lt"/>
                <a:ea typeface="+mn-ea"/>
                <a:cs typeface="+mn-cs"/>
              </a:rPr>
              <a:t>Server consolidation through virtualization and physical and virtual machine management</a:t>
            </a:r>
            <a:endParaRPr kumimoji="0" lang="en-US" sz="1700" b="1" i="0" u="none" strike="noStrike" kern="1200" cap="none" spc="0" normalizeH="0" baseline="0" noProof="0" dirty="0" smtClean="0">
              <a:ln>
                <a:noFill/>
              </a:ln>
              <a:solidFill>
                <a:srgbClr val="FEB454"/>
              </a:solidFill>
              <a:effectLst/>
              <a:uLnTx/>
              <a:uFillTx/>
              <a:latin typeface="+mj-lt"/>
              <a:ea typeface="+mn-ea"/>
              <a:cs typeface="+mn-cs"/>
            </a:endParaRPr>
          </a:p>
        </p:txBody>
      </p:sp>
    </p:spTree>
    <p:custDataLst>
      <p:tags r:id="rId1"/>
    </p:custDataLst>
  </p:cSld>
  <p:clrMapOvr>
    <a:masterClrMapping/>
  </p:clrMapOvr>
  <p:transition advTm="12636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97"/>
                                        </p:tgtEl>
                                        <p:attrNameLst>
                                          <p:attrName>style.visibility</p:attrName>
                                        </p:attrNameLst>
                                      </p:cBhvr>
                                      <p:to>
                                        <p:strVal val="visible"/>
                                      </p:to>
                                    </p:set>
                                    <p:animEffect transition="in" filter="fade">
                                      <p:cBhvr>
                                        <p:cTn id="12" dur="1000"/>
                                        <p:tgtEl>
                                          <p:spTgt spid="7197"/>
                                        </p:tgtEl>
                                      </p:cBhvr>
                                    </p:animEffect>
                                  </p:childTnLst>
                                </p:cTn>
                              </p:par>
                              <p:par>
                                <p:cTn id="13" presetID="10" presetClass="entr" presetSubtype="0" fill="hold" nodeType="withEffect">
                                  <p:stCondLst>
                                    <p:cond delay="0"/>
                                  </p:stCondLst>
                                  <p:childTnLst>
                                    <p:set>
                                      <p:cBhvr>
                                        <p:cTn id="14" dur="1" fill="hold">
                                          <p:stCondLst>
                                            <p:cond delay="0"/>
                                          </p:stCondLst>
                                        </p:cTn>
                                        <p:tgtEl>
                                          <p:spTgt spid="7198"/>
                                        </p:tgtEl>
                                        <p:attrNameLst>
                                          <p:attrName>style.visibility</p:attrName>
                                        </p:attrNameLst>
                                      </p:cBhvr>
                                      <p:to>
                                        <p:strVal val="visible"/>
                                      </p:to>
                                    </p:set>
                                    <p:animEffect transition="in" filter="fade">
                                      <p:cBhvr>
                                        <p:cTn id="15" dur="1000"/>
                                        <p:tgtEl>
                                          <p:spTgt spid="7198"/>
                                        </p:tgtEl>
                                      </p:cBhvr>
                                    </p:animEffect>
                                  </p:childTnLst>
                                </p:cTn>
                              </p:par>
                              <p:par>
                                <p:cTn id="16" presetID="10" presetClass="entr" presetSubtype="0" fill="hold" nodeType="withEffect">
                                  <p:stCondLst>
                                    <p:cond delay="0"/>
                                  </p:stCondLst>
                                  <p:childTnLst>
                                    <p:set>
                                      <p:cBhvr>
                                        <p:cTn id="17" dur="1" fill="hold">
                                          <p:stCondLst>
                                            <p:cond delay="0"/>
                                          </p:stCondLst>
                                        </p:cTn>
                                        <p:tgtEl>
                                          <p:spTgt spid="7201"/>
                                        </p:tgtEl>
                                        <p:attrNameLst>
                                          <p:attrName>style.visibility</p:attrName>
                                        </p:attrNameLst>
                                      </p:cBhvr>
                                      <p:to>
                                        <p:strVal val="visible"/>
                                      </p:to>
                                    </p:set>
                                    <p:animEffect transition="in" filter="fade">
                                      <p:cBhvr>
                                        <p:cTn id="18" dur="1000"/>
                                        <p:tgtEl>
                                          <p:spTgt spid="7201"/>
                                        </p:tgtEl>
                                      </p:cBhvr>
                                    </p:animEffect>
                                  </p:childTnLst>
                                </p:cTn>
                              </p:par>
                            </p:childTnLst>
                          </p:cTn>
                        </p:par>
                        <p:par>
                          <p:cTn id="19" fill="hold">
                            <p:stCondLst>
                              <p:cond delay="1000"/>
                            </p:stCondLst>
                            <p:childTnLst>
                              <p:par>
                                <p:cTn id="20" presetID="10" presetClass="exit" presetSubtype="0" fill="hold" nodeType="afterEffect">
                                  <p:stCondLst>
                                    <p:cond delay="400"/>
                                  </p:stCondLst>
                                  <p:childTnLst>
                                    <p:animEffect transition="out" filter="fade">
                                      <p:cBhvr>
                                        <p:cTn id="21" dur="1000"/>
                                        <p:tgtEl>
                                          <p:spTgt spid="7201"/>
                                        </p:tgtEl>
                                      </p:cBhvr>
                                    </p:animEffect>
                                    <p:set>
                                      <p:cBhvr>
                                        <p:cTn id="22" dur="1" fill="hold">
                                          <p:stCondLst>
                                            <p:cond delay="999"/>
                                          </p:stCondLst>
                                        </p:cTn>
                                        <p:tgtEl>
                                          <p:spTgt spid="7201"/>
                                        </p:tgtEl>
                                        <p:attrNameLst>
                                          <p:attrName>style.visibility</p:attrName>
                                        </p:attrNameLst>
                                      </p:cBhvr>
                                      <p:to>
                                        <p:strVal val="hidden"/>
                                      </p:to>
                                    </p:set>
                                  </p:childTnLst>
                                </p:cTn>
                              </p:par>
                              <p:par>
                                <p:cTn id="23" presetID="10" presetClass="exit" presetSubtype="0" fill="hold" nodeType="withEffect">
                                  <p:stCondLst>
                                    <p:cond delay="600"/>
                                  </p:stCondLst>
                                  <p:childTnLst>
                                    <p:animEffect transition="out" filter="fade">
                                      <p:cBhvr>
                                        <p:cTn id="24" dur="1000"/>
                                        <p:tgtEl>
                                          <p:spTgt spid="7198"/>
                                        </p:tgtEl>
                                      </p:cBhvr>
                                    </p:animEffect>
                                    <p:set>
                                      <p:cBhvr>
                                        <p:cTn id="25" dur="1" fill="hold">
                                          <p:stCondLst>
                                            <p:cond delay="999"/>
                                          </p:stCondLst>
                                        </p:cTn>
                                        <p:tgtEl>
                                          <p:spTgt spid="7198"/>
                                        </p:tgtEl>
                                        <p:attrNameLst>
                                          <p:attrName>style.visibility</p:attrName>
                                        </p:attrNameLst>
                                      </p:cBhvr>
                                      <p:to>
                                        <p:strVal val="hidden"/>
                                      </p:to>
                                    </p:set>
                                  </p:childTnLst>
                                </p:cTn>
                              </p:par>
                            </p:childTnLst>
                          </p:cTn>
                        </p:par>
                        <p:par>
                          <p:cTn id="26" fill="hold">
                            <p:stCondLst>
                              <p:cond delay="2600"/>
                            </p:stCondLst>
                            <p:childTnLst>
                              <p:par>
                                <p:cTn id="27" presetID="42" presetClass="entr" presetSubtype="0" fill="hold" nodeType="afterEffect">
                                  <p:stCondLst>
                                    <p:cond delay="0"/>
                                  </p:stCondLst>
                                  <p:childTnLst>
                                    <p:set>
                                      <p:cBhvr>
                                        <p:cTn id="28" dur="1" fill="hold">
                                          <p:stCondLst>
                                            <p:cond delay="0"/>
                                          </p:stCondLst>
                                        </p:cTn>
                                        <p:tgtEl>
                                          <p:spTgt spid="7199"/>
                                        </p:tgtEl>
                                        <p:attrNameLst>
                                          <p:attrName>style.visibility</p:attrName>
                                        </p:attrNameLst>
                                      </p:cBhvr>
                                      <p:to>
                                        <p:strVal val="visible"/>
                                      </p:to>
                                    </p:set>
                                    <p:animEffect transition="in" filter="fade">
                                      <p:cBhvr>
                                        <p:cTn id="29" dur="1000"/>
                                        <p:tgtEl>
                                          <p:spTgt spid="7199"/>
                                        </p:tgtEl>
                                      </p:cBhvr>
                                    </p:animEffect>
                                    <p:anim calcmode="lin" valueType="num">
                                      <p:cBhvr>
                                        <p:cTn id="30" dur="1000" fill="hold"/>
                                        <p:tgtEl>
                                          <p:spTgt spid="7199"/>
                                        </p:tgtEl>
                                        <p:attrNameLst>
                                          <p:attrName>ppt_x</p:attrName>
                                        </p:attrNameLst>
                                      </p:cBhvr>
                                      <p:tavLst>
                                        <p:tav tm="0">
                                          <p:val>
                                            <p:strVal val="#ppt_x"/>
                                          </p:val>
                                        </p:tav>
                                        <p:tav tm="100000">
                                          <p:val>
                                            <p:strVal val="#ppt_x"/>
                                          </p:val>
                                        </p:tav>
                                      </p:tavLst>
                                    </p:anim>
                                    <p:anim calcmode="lin" valueType="num">
                                      <p:cBhvr>
                                        <p:cTn id="31" dur="1000" fill="hold"/>
                                        <p:tgtEl>
                                          <p:spTgt spid="7199"/>
                                        </p:tgtEl>
                                        <p:attrNameLst>
                                          <p:attrName>ppt_y</p:attrName>
                                        </p:attrNameLst>
                                      </p:cBhvr>
                                      <p:tavLst>
                                        <p:tav tm="0">
                                          <p:val>
                                            <p:strVal val="#ppt_y+.1"/>
                                          </p:val>
                                        </p:tav>
                                        <p:tav tm="100000">
                                          <p:val>
                                            <p:strVal val="#ppt_y"/>
                                          </p:val>
                                        </p:tav>
                                      </p:tavLst>
                                    </p:anim>
                                  </p:childTnLst>
                                </p:cTn>
                              </p:par>
                              <p:par>
                                <p:cTn id="32" presetID="10"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1"/>
                                        </p:tgtEl>
                                        <p:attrNameLst>
                                          <p:attrName>style.visibility</p:attrName>
                                        </p:attrNameLst>
                                      </p:cBhvr>
                                      <p:to>
                                        <p:strVal val="visible"/>
                                      </p:to>
                                    </p:set>
                                    <p:animEffect transition="in" filter="fade">
                                      <p:cBhvr>
                                        <p:cTn id="42" dur="1000"/>
                                        <p:tgtEl>
                                          <p:spTgt spid="111"/>
                                        </p:tgtEl>
                                      </p:cBhvr>
                                    </p:animEffect>
                                  </p:childTnLst>
                                </p:cTn>
                              </p:par>
                              <p:par>
                                <p:cTn id="43" presetID="10" presetClass="entr" presetSubtype="0" fill="hold" nodeType="withEffect">
                                  <p:stCondLst>
                                    <p:cond delay="0"/>
                                  </p:stCondLst>
                                  <p:childTnLst>
                                    <p:set>
                                      <p:cBhvr>
                                        <p:cTn id="44" dur="1" fill="hold">
                                          <p:stCondLst>
                                            <p:cond delay="0"/>
                                          </p:stCondLst>
                                        </p:cTn>
                                        <p:tgtEl>
                                          <p:spTgt spid="7193"/>
                                        </p:tgtEl>
                                        <p:attrNameLst>
                                          <p:attrName>style.visibility</p:attrName>
                                        </p:attrNameLst>
                                      </p:cBhvr>
                                      <p:to>
                                        <p:strVal val="visible"/>
                                      </p:to>
                                    </p:set>
                                    <p:animEffect transition="in" filter="fade">
                                      <p:cBhvr>
                                        <p:cTn id="45" dur="1000"/>
                                        <p:tgtEl>
                                          <p:spTgt spid="719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9">
                                            <p:txEl>
                                              <p:pRg st="0" end="0"/>
                                            </p:txEl>
                                          </p:spTgt>
                                        </p:tgtEl>
                                        <p:attrNameLst>
                                          <p:attrName>style.visibility</p:attrName>
                                        </p:attrNameLst>
                                      </p:cBhvr>
                                      <p:to>
                                        <p:strVal val="visible"/>
                                      </p:to>
                                    </p:set>
                                    <p:animEffect transition="in" filter="fade">
                                      <p:cBhvr>
                                        <p:cTn id="50" dur="2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11" grpId="0"/>
      <p:bldP spid="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noFill/>
        </p:spPr>
        <p:txBody>
          <a:bodyPr/>
          <a:lstStyle/>
          <a:p>
            <a:r>
              <a:rPr lang="en-US" sz="4000" dirty="0" smtClean="0">
                <a:effectLst/>
                <a:latin typeface="Segoe" pitchFamily="48" charset="0"/>
              </a:rPr>
              <a:t>Reduce Total Cost of Ownership</a:t>
            </a:r>
          </a:p>
        </p:txBody>
      </p:sp>
      <p:pic>
        <p:nvPicPr>
          <p:cNvPr id="10298" name="Picture 58" descr="App-Conflicts-TS-1B"/>
          <p:cNvPicPr>
            <a:picLocks noChangeAspect="1" noChangeArrowheads="1"/>
          </p:cNvPicPr>
          <p:nvPr/>
        </p:nvPicPr>
        <p:blipFill>
          <a:blip r:embed="rId4"/>
          <a:srcRect/>
          <a:stretch>
            <a:fillRect/>
          </a:stretch>
        </p:blipFill>
        <p:spPr bwMode="auto">
          <a:xfrm>
            <a:off x="2836853" y="1417638"/>
            <a:ext cx="6019800" cy="3968750"/>
          </a:xfrm>
          <a:prstGeom prst="rect">
            <a:avLst/>
          </a:prstGeom>
          <a:noFill/>
          <a:ln w="9525">
            <a:noFill/>
            <a:miter lim="800000"/>
            <a:headEnd/>
            <a:tailEnd/>
          </a:ln>
        </p:spPr>
      </p:pic>
      <p:pic>
        <p:nvPicPr>
          <p:cNvPr id="10299" name="Picture 59" descr="App-Conflicts-TS-2B"/>
          <p:cNvPicPr>
            <a:picLocks noChangeAspect="1" noChangeArrowheads="1"/>
          </p:cNvPicPr>
          <p:nvPr/>
        </p:nvPicPr>
        <p:blipFill>
          <a:blip r:embed="rId5"/>
          <a:srcRect/>
          <a:stretch>
            <a:fillRect/>
          </a:stretch>
        </p:blipFill>
        <p:spPr bwMode="ltGray">
          <a:xfrm>
            <a:off x="2824152" y="1427163"/>
            <a:ext cx="6019800" cy="3968750"/>
          </a:xfrm>
          <a:prstGeom prst="rect">
            <a:avLst/>
          </a:prstGeom>
          <a:noFill/>
          <a:ln w="9525">
            <a:noFill/>
            <a:miter lim="800000"/>
            <a:headEnd/>
            <a:tailEnd/>
          </a:ln>
        </p:spPr>
      </p:pic>
      <p:sp>
        <p:nvSpPr>
          <p:cNvPr id="27" name="Rectangle 20"/>
          <p:cNvSpPr>
            <a:spLocks noChangeArrowheads="1"/>
          </p:cNvSpPr>
          <p:nvPr/>
        </p:nvSpPr>
        <p:spPr bwMode="auto">
          <a:xfrm>
            <a:off x="6369040" y="1565276"/>
            <a:ext cx="2120900" cy="587375"/>
          </a:xfrm>
          <a:prstGeom prst="rect">
            <a:avLst/>
          </a:prstGeom>
          <a:noFill/>
          <a:ln w="9525">
            <a:noFill/>
            <a:miter lim="800000"/>
            <a:headEnd/>
            <a:tailEnd/>
          </a:ln>
        </p:spPr>
        <p:txBody>
          <a:bodyPr>
            <a:spAutoFit/>
          </a:bodyPr>
          <a:lstStyle/>
          <a:p>
            <a:pPr algn="ctr" eaLnBrk="0" hangingPunct="0">
              <a:lnSpc>
                <a:spcPct val="90000"/>
              </a:lnSpc>
            </a:pPr>
            <a:r>
              <a:rPr lang="en-US" b="1" dirty="0">
                <a:solidFill>
                  <a:schemeClr val="bg1"/>
                </a:solidFill>
              </a:rPr>
              <a:t>Application Virtualization</a:t>
            </a:r>
          </a:p>
        </p:txBody>
      </p:sp>
      <p:sp>
        <p:nvSpPr>
          <p:cNvPr id="29" name="Rectangle 22"/>
          <p:cNvSpPr>
            <a:spLocks noChangeArrowheads="1"/>
          </p:cNvSpPr>
          <p:nvPr/>
        </p:nvSpPr>
        <p:spPr bwMode="auto">
          <a:xfrm>
            <a:off x="3143240" y="2332038"/>
            <a:ext cx="2035175" cy="587375"/>
          </a:xfrm>
          <a:prstGeom prst="rect">
            <a:avLst/>
          </a:prstGeom>
          <a:noFill/>
          <a:ln w="9525">
            <a:noFill/>
            <a:miter lim="800000"/>
            <a:headEnd/>
            <a:tailEnd/>
          </a:ln>
        </p:spPr>
        <p:txBody>
          <a:bodyPr>
            <a:spAutoFit/>
          </a:bodyPr>
          <a:lstStyle/>
          <a:p>
            <a:pPr algn="ctr" eaLnBrk="0" hangingPunct="0">
              <a:lnSpc>
                <a:spcPct val="90000"/>
              </a:lnSpc>
            </a:pPr>
            <a:r>
              <a:rPr lang="en-US" sz="1800" b="1" dirty="0">
                <a:solidFill>
                  <a:schemeClr val="bg1"/>
                </a:solidFill>
              </a:rPr>
              <a:t>Presentation Virtualization</a:t>
            </a:r>
          </a:p>
        </p:txBody>
      </p:sp>
      <p:sp>
        <p:nvSpPr>
          <p:cNvPr id="10245" name="Rectangle 5"/>
          <p:cNvSpPr>
            <a:spLocks noChangeArrowheads="1"/>
          </p:cNvSpPr>
          <p:nvPr/>
        </p:nvSpPr>
        <p:spPr bwMode="auto">
          <a:xfrm>
            <a:off x="357192" y="2452689"/>
            <a:ext cx="2514600" cy="1400383"/>
          </a:xfrm>
          <a:prstGeom prst="rect">
            <a:avLst/>
          </a:prstGeom>
          <a:noFill/>
          <a:ln w="9525">
            <a:noFill/>
            <a:miter lim="800000"/>
            <a:headEnd/>
            <a:tailEnd/>
          </a:ln>
        </p:spPr>
        <p:txBody>
          <a:bodyPr wrap="square">
            <a:spAutoFit/>
          </a:bodyPr>
          <a:lstStyle/>
          <a:p>
            <a:pPr eaLnBrk="0" hangingPunct="0">
              <a:spcBef>
                <a:spcPct val="20000"/>
              </a:spcBef>
              <a:buClr>
                <a:schemeClr val="tx2"/>
              </a:buClr>
              <a:buSzPct val="95000"/>
              <a:buFont typeface="Wingdings" pitchFamily="48" charset="2"/>
              <a:buNone/>
            </a:pPr>
            <a:r>
              <a:rPr lang="en-US" sz="1700" b="1" dirty="0">
                <a:solidFill>
                  <a:schemeClr val="bg1"/>
                </a:solidFill>
              </a:rPr>
              <a:t>Solution: </a:t>
            </a:r>
            <a:br>
              <a:rPr lang="en-US" sz="1700" b="1" dirty="0">
                <a:solidFill>
                  <a:schemeClr val="bg1"/>
                </a:solidFill>
              </a:rPr>
            </a:br>
            <a:r>
              <a:rPr lang="en-US" sz="1700" dirty="0" smtClean="0">
                <a:solidFill>
                  <a:schemeClr val="bg1"/>
                </a:solidFill>
              </a:rPr>
              <a:t>Enable any applications to run side-by-side on any server at the same time</a:t>
            </a:r>
            <a:endParaRPr lang="en-US" sz="1700" b="1" dirty="0">
              <a:solidFill>
                <a:schemeClr val="bg1"/>
              </a:solidFill>
            </a:endParaRPr>
          </a:p>
        </p:txBody>
      </p:sp>
      <p:sp>
        <p:nvSpPr>
          <p:cNvPr id="20" name="Rectangle 18"/>
          <p:cNvSpPr>
            <a:spLocks noChangeArrowheads="1"/>
          </p:cNvSpPr>
          <p:nvPr/>
        </p:nvSpPr>
        <p:spPr bwMode="auto">
          <a:xfrm>
            <a:off x="357192" y="1309688"/>
            <a:ext cx="3048000" cy="981807"/>
          </a:xfrm>
          <a:prstGeom prst="rect">
            <a:avLst/>
          </a:prstGeom>
          <a:noFill/>
          <a:ln w="9525">
            <a:noFill/>
            <a:miter lim="800000"/>
            <a:headEnd/>
            <a:tailEnd/>
          </a:ln>
        </p:spPr>
        <p:txBody>
          <a:bodyPr>
            <a:spAutoFit/>
          </a:bodyPr>
          <a:lstStyle/>
          <a:p>
            <a:pPr marL="173038" indent="-173038" eaLnBrk="0" hangingPunct="0">
              <a:spcBef>
                <a:spcPct val="20000"/>
              </a:spcBef>
            </a:pPr>
            <a:r>
              <a:rPr lang="en-US" sz="1700" b="1" dirty="0">
                <a:solidFill>
                  <a:schemeClr val="bg1"/>
                </a:solidFill>
              </a:rPr>
              <a:t>Challenges:</a:t>
            </a:r>
          </a:p>
          <a:p>
            <a:pPr marL="173038" indent="-173038" eaLnBrk="0" hangingPunct="0">
              <a:spcBef>
                <a:spcPct val="20000"/>
              </a:spcBef>
              <a:buBlip>
                <a:blip r:embed="rId6"/>
              </a:buBlip>
            </a:pPr>
            <a:r>
              <a:rPr lang="en-US" sz="1700" dirty="0" smtClean="0">
                <a:solidFill>
                  <a:schemeClr val="bg1"/>
                </a:solidFill>
              </a:rPr>
              <a:t>Terminal server </a:t>
            </a:r>
            <a:r>
              <a:rPr lang="en-US" sz="1700" dirty="0" err="1" smtClean="0">
                <a:solidFill>
                  <a:schemeClr val="bg1"/>
                </a:solidFill>
              </a:rPr>
              <a:t>siloing</a:t>
            </a:r>
            <a:r>
              <a:rPr lang="en-US" sz="1700" dirty="0" smtClean="0">
                <a:solidFill>
                  <a:schemeClr val="bg1"/>
                </a:solidFill>
              </a:rPr>
              <a:t> </a:t>
            </a:r>
          </a:p>
          <a:p>
            <a:pPr marL="173038" indent="-173038" eaLnBrk="0" hangingPunct="0">
              <a:spcBef>
                <a:spcPct val="20000"/>
              </a:spcBef>
              <a:buBlip>
                <a:blip r:embed="rId6"/>
              </a:buBlip>
            </a:pPr>
            <a:r>
              <a:rPr lang="en-US" sz="1700" dirty="0" smtClean="0">
                <a:solidFill>
                  <a:schemeClr val="bg1"/>
                </a:solidFill>
              </a:rPr>
              <a:t>Server underutilization</a:t>
            </a:r>
            <a:endParaRPr lang="en-US" sz="1700" dirty="0">
              <a:solidFill>
                <a:schemeClr val="bg1"/>
              </a:solidFill>
            </a:endParaRPr>
          </a:p>
        </p:txBody>
      </p:sp>
      <p:pic>
        <p:nvPicPr>
          <p:cNvPr id="124939" name="Picture 11" descr="Logo-Terminal-Services"/>
          <p:cNvPicPr>
            <a:picLocks noChangeAspect="1" noChangeArrowheads="1"/>
          </p:cNvPicPr>
          <p:nvPr/>
        </p:nvPicPr>
        <p:blipFill>
          <a:blip r:embed="rId7"/>
          <a:srcRect/>
          <a:stretch>
            <a:fillRect/>
          </a:stretch>
        </p:blipFill>
        <p:spPr bwMode="auto">
          <a:xfrm>
            <a:off x="2990840" y="5129213"/>
            <a:ext cx="1946275" cy="433387"/>
          </a:xfrm>
          <a:prstGeom prst="rect">
            <a:avLst/>
          </a:prstGeom>
          <a:noFill/>
          <a:ln w="9525">
            <a:noFill/>
            <a:miter lim="800000"/>
            <a:headEnd/>
            <a:tailEnd/>
          </a:ln>
        </p:spPr>
      </p:pic>
      <p:pic>
        <p:nvPicPr>
          <p:cNvPr id="8210" name="Picture 18" descr="SGAV-White"/>
          <p:cNvPicPr>
            <a:picLocks noChangeAspect="1" noChangeArrowheads="1"/>
          </p:cNvPicPr>
          <p:nvPr/>
        </p:nvPicPr>
        <p:blipFill>
          <a:blip r:embed="rId8"/>
          <a:srcRect/>
          <a:stretch>
            <a:fillRect/>
          </a:stretch>
        </p:blipFill>
        <p:spPr bwMode="auto">
          <a:xfrm>
            <a:off x="6343640" y="4138613"/>
            <a:ext cx="2033588" cy="500063"/>
          </a:xfrm>
          <a:prstGeom prst="rect">
            <a:avLst/>
          </a:prstGeom>
          <a:noFill/>
        </p:spPr>
      </p:pic>
      <p:sp>
        <p:nvSpPr>
          <p:cNvPr id="11" name="Rectangle 10"/>
          <p:cNvSpPr/>
          <p:nvPr/>
        </p:nvSpPr>
        <p:spPr>
          <a:xfrm>
            <a:off x="357192" y="4080993"/>
            <a:ext cx="2514600" cy="1191095"/>
          </a:xfrm>
          <a:prstGeom prst="rect">
            <a:avLst/>
          </a:prstGeom>
        </p:spPr>
        <p:txBody>
          <a:bodyPr wrap="square">
            <a:spAutoFit/>
          </a:bodyPr>
          <a:lstStyle/>
          <a:p>
            <a:pPr>
              <a:spcBef>
                <a:spcPct val="20000"/>
              </a:spcBef>
            </a:pPr>
            <a:r>
              <a:rPr lang="en-US" sz="1700" b="1" dirty="0">
                <a:solidFill>
                  <a:schemeClr val="bg1"/>
                </a:solidFill>
              </a:rPr>
              <a:t>Case Study: </a:t>
            </a:r>
            <a:r>
              <a:rPr lang="en-US" sz="1700" b="1" dirty="0" smtClean="0">
                <a:solidFill>
                  <a:schemeClr val="bg1"/>
                </a:solidFill>
              </a:rPr>
              <a:t>Russell Investment Group</a:t>
            </a:r>
            <a:endParaRPr lang="en-US" sz="1700" b="1" dirty="0">
              <a:solidFill>
                <a:schemeClr val="bg1"/>
              </a:solidFill>
            </a:endParaRPr>
          </a:p>
          <a:p>
            <a:pPr marL="173038" indent="-173038">
              <a:spcBef>
                <a:spcPct val="20000"/>
              </a:spcBef>
              <a:buBlip>
                <a:blip r:embed="rId6"/>
              </a:buBlip>
            </a:pPr>
            <a:r>
              <a:rPr lang="en-US" altLang="ja-JP" sz="1700" dirty="0" smtClean="0">
                <a:solidFill>
                  <a:schemeClr val="bg1"/>
                </a:solidFill>
                <a:ea typeface="ＭＳ Ｐゴシック" charset="-128"/>
              </a:rPr>
              <a:t>Consolidated servers by over 40%</a:t>
            </a:r>
          </a:p>
        </p:txBody>
      </p:sp>
      <p:pic>
        <p:nvPicPr>
          <p:cNvPr id="1026" name="Picture 2" descr="\\.PSF\Parallels Share\Virtualization Slides\Russell.png"/>
          <p:cNvPicPr>
            <a:picLocks noChangeAspect="1" noChangeArrowheads="1"/>
          </p:cNvPicPr>
          <p:nvPr/>
        </p:nvPicPr>
        <p:blipFill>
          <a:blip r:embed="rId9"/>
          <a:srcRect/>
          <a:stretch>
            <a:fillRect/>
          </a:stretch>
        </p:blipFill>
        <p:spPr bwMode="auto">
          <a:xfrm>
            <a:off x="612026" y="5424488"/>
            <a:ext cx="1626077" cy="421575"/>
          </a:xfrm>
          <a:prstGeom prst="rect">
            <a:avLst/>
          </a:prstGeom>
          <a:noFill/>
        </p:spPr>
      </p:pic>
    </p:spTree>
    <p:custDataLst>
      <p:tags r:id="rId1"/>
    </p:custDataLst>
  </p:cSld>
  <p:clrMapOvr>
    <a:masterClrMapping/>
  </p:clrMapOvr>
  <p:transition advTm="11356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5">
                                            <p:txEl>
                                              <p:pRg st="0" end="0"/>
                                            </p:txEl>
                                          </p:spTgt>
                                        </p:tgtEl>
                                        <p:attrNameLst>
                                          <p:attrName>style.visibility</p:attrName>
                                        </p:attrNameLst>
                                      </p:cBhvr>
                                      <p:to>
                                        <p:strVal val="visible"/>
                                      </p:to>
                                    </p:set>
                                    <p:animEffect transition="in" filter="fade">
                                      <p:cBhvr>
                                        <p:cTn id="12" dur="1000"/>
                                        <p:tgtEl>
                                          <p:spTgt spid="1024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98"/>
                                        </p:tgtEl>
                                        <p:attrNameLst>
                                          <p:attrName>style.visibility</p:attrName>
                                        </p:attrNameLst>
                                      </p:cBhvr>
                                      <p:to>
                                        <p:strVal val="visible"/>
                                      </p:to>
                                    </p:set>
                                    <p:animEffect transition="in" filter="fade">
                                      <p:cBhvr>
                                        <p:cTn id="17" dur="1000"/>
                                        <p:tgtEl>
                                          <p:spTgt spid="1029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99"/>
                                        </p:tgtEl>
                                        <p:attrNameLst>
                                          <p:attrName>style.visibility</p:attrName>
                                        </p:attrNameLst>
                                      </p:cBhvr>
                                      <p:to>
                                        <p:strVal val="visible"/>
                                      </p:to>
                                    </p:set>
                                    <p:animEffect transition="in" filter="fade">
                                      <p:cBhvr>
                                        <p:cTn id="22" dur="1000"/>
                                        <p:tgtEl>
                                          <p:spTgt spid="10299"/>
                                        </p:tgtEl>
                                      </p:cBhvr>
                                    </p:animEffect>
                                  </p:childTnLst>
                                </p:cTn>
                              </p:par>
                              <p:par>
                                <p:cTn id="23" presetID="10" presetClass="exit" presetSubtype="0" fill="hold" nodeType="withEffect">
                                  <p:stCondLst>
                                    <p:cond delay="0"/>
                                  </p:stCondLst>
                                  <p:childTnLst>
                                    <p:animEffect transition="out" filter="fade">
                                      <p:cBhvr>
                                        <p:cTn id="24" dur="1000"/>
                                        <p:tgtEl>
                                          <p:spTgt spid="10298"/>
                                        </p:tgtEl>
                                      </p:cBhvr>
                                    </p:animEffect>
                                    <p:set>
                                      <p:cBhvr>
                                        <p:cTn id="25" dur="1" fill="hold">
                                          <p:stCondLst>
                                            <p:cond delay="999"/>
                                          </p:stCondLst>
                                        </p:cTn>
                                        <p:tgtEl>
                                          <p:spTgt spid="10298"/>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childTnLst>
                                </p:cTn>
                              </p:par>
                              <p:par>
                                <p:cTn id="32" presetID="10" presetClass="entr" presetSubtype="0" fill="hold" nodeType="withEffect">
                                  <p:stCondLst>
                                    <p:cond delay="0"/>
                                  </p:stCondLst>
                                  <p:childTnLst>
                                    <p:set>
                                      <p:cBhvr>
                                        <p:cTn id="33" dur="1" fill="hold">
                                          <p:stCondLst>
                                            <p:cond delay="0"/>
                                          </p:stCondLst>
                                        </p:cTn>
                                        <p:tgtEl>
                                          <p:spTgt spid="124939"/>
                                        </p:tgtEl>
                                        <p:attrNameLst>
                                          <p:attrName>style.visibility</p:attrName>
                                        </p:attrNameLst>
                                      </p:cBhvr>
                                      <p:to>
                                        <p:strVal val="visible"/>
                                      </p:to>
                                    </p:set>
                                    <p:animEffect transition="in" filter="fade">
                                      <p:cBhvr>
                                        <p:cTn id="34" dur="1000"/>
                                        <p:tgtEl>
                                          <p:spTgt spid="124939"/>
                                        </p:tgtEl>
                                      </p:cBhvr>
                                    </p:animEffect>
                                  </p:childTnLst>
                                </p:cTn>
                              </p:par>
                              <p:par>
                                <p:cTn id="35" presetID="10" presetClass="entr" presetSubtype="0" fill="hold" nodeType="withEffect">
                                  <p:stCondLst>
                                    <p:cond delay="0"/>
                                  </p:stCondLst>
                                  <p:childTnLst>
                                    <p:set>
                                      <p:cBhvr>
                                        <p:cTn id="36" dur="1" fill="hold">
                                          <p:stCondLst>
                                            <p:cond delay="0"/>
                                          </p:stCondLst>
                                        </p:cTn>
                                        <p:tgtEl>
                                          <p:spTgt spid="8210"/>
                                        </p:tgtEl>
                                        <p:attrNameLst>
                                          <p:attrName>style.visibility</p:attrName>
                                        </p:attrNameLst>
                                      </p:cBhvr>
                                      <p:to>
                                        <p:strVal val="visible"/>
                                      </p:to>
                                    </p:set>
                                    <p:animEffect transition="in" filter="fade">
                                      <p:cBhvr>
                                        <p:cTn id="37" dur="1000"/>
                                        <p:tgtEl>
                                          <p:spTgt spid="82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childTnLst>
                                </p:cTn>
                              </p:par>
                              <p:par>
                                <p:cTn id="43" presetID="10" presetClass="entr" presetSubtype="0" fill="hold" nodeType="withEffect">
                                  <p:stCondLst>
                                    <p:cond delay="0"/>
                                  </p:stCondLst>
                                  <p:childTnLst>
                                    <p:set>
                                      <p:cBhvr>
                                        <p:cTn id="44" dur="1" fill="hold">
                                          <p:stCondLst>
                                            <p:cond delay="0"/>
                                          </p:stCondLst>
                                        </p:cTn>
                                        <p:tgtEl>
                                          <p:spTgt spid="1026"/>
                                        </p:tgtEl>
                                        <p:attrNameLst>
                                          <p:attrName>style.visibility</p:attrName>
                                        </p:attrNameLst>
                                      </p:cBhvr>
                                      <p:to>
                                        <p:strVal val="visible"/>
                                      </p:to>
                                    </p:set>
                                    <p:animEffect transition="in" filter="fade">
                                      <p:cBhvr>
                                        <p:cTn id="45"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10245" grpId="0" build="p"/>
      <p:bldP spid="2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6/4/2007 1:10:16 PM&quot;&gt;&lt;Slide id=&quot;448&quot; dur=&quot;6.527344&quot; bld=&quot;INVLD&quot;/&gt;&lt;Slide id=&quot;449&quot; dur=&quot;517.2617&quot;/&gt;&lt;Slide id=&quot;450&quot; dur=&quot;51.36719&quot;/&gt;&lt;Slide id=&quot;451&quot; dur=&quot;111.6563&quot; bld=&quot;|4.6|17.9|68.6&quot;/&gt;&lt;Slide id=&quot;452&quot; dur=&quot;229.707&quot; bld=&quot;|1.4|.5|.5|.5|.5|46.4|.5|.5|.5|.5|.5|118.7&quot;/&gt;&lt;Slide id=&quot;453&quot; dur=&quot;44.52734&quot; bld=&quot;|5.4&quot;/&gt;&lt;Slide id=&quot;454&quot; dur=&quot;130.0859&quot; bld=&quot;|.7|16.4|.5|.5|50.6|.5|13|.5|3.3|.5|5.4|.6|3.8|29.1|1.5&quot;/&gt;&lt;Slide id=&quot;455&quot; dur=&quot;126.3672&quot; bld=&quot;|.4|60.1|1.6|1|57.2|2.3&quot;/&gt;&lt;Slide id=&quot;456&quot; dur=&quot;113.5625&quot; bld=&quot;|0|1.1|3.1|34.9|70.1&quot;/&gt;&lt;Slide id=&quot;457&quot; dur=&quot;44.15625&quot; bld=&quot;|.6|2.3|4.8|12.8|19.3|1.4&quot;/&gt;&lt;Slide id=&quot;458&quot; dur=&quot;90.71094&quot;/&gt;&lt;Slide id=&quot;459&quot; dur=&quot;55.12109&quot; bld=&quot;|0|1.7|12.6|2&quot;/&gt;&lt;Slide id=&quot;460&quot; dur=&quot;102.8711&quot; bld=&quot;|.5|5|37.2|0|11.9|2|2|2|34|1|1|1|1&quot;/&gt;&lt;Slide id=&quot;461&quot; dur=&quot;49.8125&quot; bld=&quot;|.1|1|36.2|1.9|1.5|1.2|3.3|1.2|1|.2|0&quot;/&gt;&lt;Slide id=&quot;462&quot; dur=&quot;67.42969&quot;/&gt;&lt;Slide id=&quot;463&quot; dur=&quot;166.4883&quot; bld=&quot;|.6|1.5|7.3|1|56.7|.7&quot;/&gt;&lt;Slide id=&quot;464&quot; dur=&quot;85.91016&quot;/&gt;&lt;Slide id=&quot;465&quot; dur=&quot;49.58203&quot; bld=&quot;|.7|10.4|14.2|1|1|1|1|1|1|1|1|1|1|1|2|8.4|.6|0|0|0|0&quot;/&gt;&lt;Slide id=&quot;466&quot; dur=&quot;118.1133&quot; bld=&quot;|1.2|.5|.5|.5|.5|110&quot;/&gt;&lt;Slide id=&quot;467&quot; dur=&quot;47.1875&quot;/&gt;&lt;Slide id=&quot;468&quot; dur=&quot;2.625&quot;/&gt;&lt;Slide id=&quot;469&quot; dur=&quot;209.3203&quot;/&gt;&lt;Slide id=&quot;470&quot; dur=&quot;125.3906&quot;/&gt;&lt;Slide id=&quot;471&quot; dur=&quot;90.86719&quot; bld=&quot;|.4|2|.5|2|.5|7.4|.5|2|31|.5|2|1|.5|1|2&quot;/&gt;&lt;Slide id=&quot;472&quot; dur=&quot;222.1055&quot;/&gt;&lt;Slide id=&quot;473&quot; dur=&quot;85.94922&quot; bld=&quot;|44.2|.5|0&quot;/&gt;&lt;Slide id=&quot;474&quot; dur=&quot;193.6563&quot;/&gt;&lt;Slide id=&quot;475&quot; dur=&quot;59.91016&quot; bld=&quot;|.4|1|1|2|1|1|1|.5|1|11.6|1|6.1|2.3|22.8|3|2.3&quot;/&gt;&lt;Slide id=&quot;476&quot; dur=&quot;8.410156&quot;/&gt;&lt;Slide id=&quot;477&quot; dur=&quot;122.4141&quot;/&gt;&lt;Slide id=&quot;478&quot; dur=&quot;67.75781&quot;/&gt;&lt;Slide id=&quot;479&quot; dur=&quot;29.31641&quot;/&gt;&lt;Slide id=&quot;480&quot; dur=&quot;1.304688&quot;/&gt;&lt;Slide id=&quot;481&quot; dur=&quot;68.24219&quot;/&gt;&lt;Slide id=&quot;482&quot; dur=&quot;47.82031&quot;/&gt;&lt;Slide id=&quot;422&quot; dur=&quot;1773.75&quot;/&gt;&lt;/Timings&gt;&lt;/WMTools&gt;"/>
</p:tagLst>
</file>

<file path=ppt/tags/tag10.xml><?xml version="1.0" encoding="utf-8"?>
<p:tagLst xmlns:a="http://schemas.openxmlformats.org/drawingml/2006/main" xmlns:r="http://schemas.openxmlformats.org/officeDocument/2006/relationships" xmlns:p="http://schemas.openxmlformats.org/presentationml/2006/main">
  <p:tag name="TIMING" val="|5.4"/>
</p:tagLst>
</file>

<file path=ppt/tags/tag11.xml><?xml version="1.0" encoding="utf-8"?>
<p:tagLst xmlns:a="http://schemas.openxmlformats.org/drawingml/2006/main" xmlns:r="http://schemas.openxmlformats.org/officeDocument/2006/relationships" xmlns:p="http://schemas.openxmlformats.org/presentationml/2006/main">
  <p:tag name="TIMING" val="|.7|16.4|.5|.5|50.6|.5|13|.5|3.3|.5|5.4|.6|3.8|29.1|1.5"/>
</p:tagLst>
</file>

<file path=ppt/tags/tag12.xml><?xml version="1.0" encoding="utf-8"?>
<p:tagLst xmlns:a="http://schemas.openxmlformats.org/drawingml/2006/main" xmlns:r="http://schemas.openxmlformats.org/officeDocument/2006/relationships" xmlns:p="http://schemas.openxmlformats.org/presentationml/2006/main">
  <p:tag name="TIMING" val="|.4|60.1|1.6|1|57.2|2.3"/>
</p:tagLst>
</file>

<file path=ppt/tags/tag13.xml><?xml version="1.0" encoding="utf-8"?>
<p:tagLst xmlns:a="http://schemas.openxmlformats.org/drawingml/2006/main" xmlns:r="http://schemas.openxmlformats.org/officeDocument/2006/relationships" xmlns:p="http://schemas.openxmlformats.org/presentationml/2006/main">
  <p:tag name="TIMING" val="|0|1.1|3.1|34.9|70.1"/>
</p:tagLst>
</file>

<file path=ppt/tags/tag14.xml><?xml version="1.0" encoding="utf-8"?>
<p:tagLst xmlns:a="http://schemas.openxmlformats.org/drawingml/2006/main" xmlns:r="http://schemas.openxmlformats.org/officeDocument/2006/relationships" xmlns:p="http://schemas.openxmlformats.org/presentationml/2006/main">
  <p:tag name="TIMING" val="|.6|2.3|4.8|12.8|19.3|1.4"/>
</p:tagLst>
</file>

<file path=ppt/tags/tag15.xml><?xml version="1.0" encoding="utf-8"?>
<p:tagLst xmlns:a="http://schemas.openxmlformats.org/drawingml/2006/main" xmlns:r="http://schemas.openxmlformats.org/officeDocument/2006/relationships" xmlns:p="http://schemas.openxmlformats.org/presentationml/2006/main">
  <p:tag name="TIMING" val="|0|1.7|12.6|2"/>
</p:tagLst>
</file>

<file path=ppt/tags/tag16.xml><?xml version="1.0" encoding="utf-8"?>
<p:tagLst xmlns:a="http://schemas.openxmlformats.org/drawingml/2006/main" xmlns:r="http://schemas.openxmlformats.org/officeDocument/2006/relationships" xmlns:p="http://schemas.openxmlformats.org/presentationml/2006/main">
  <p:tag name="TIMING" val="|.5|5|37.2|0|11.9|2|2|2|34|1|1|1|1"/>
</p:tagLst>
</file>

<file path=ppt/tags/tag17.xml><?xml version="1.0" encoding="utf-8"?>
<p:tagLst xmlns:a="http://schemas.openxmlformats.org/drawingml/2006/main" xmlns:r="http://schemas.openxmlformats.org/officeDocument/2006/relationships" xmlns:p="http://schemas.openxmlformats.org/presentationml/2006/main">
  <p:tag name="TIMING" val="|.1|1|36.2|1.9|1.5|1.2|3.3|1.2|1|.2|0"/>
</p:tagLst>
</file>

<file path=ppt/tags/tag18.xml><?xml version="1.0" encoding="utf-8"?>
<p:tagLst xmlns:a="http://schemas.openxmlformats.org/drawingml/2006/main" xmlns:r="http://schemas.openxmlformats.org/officeDocument/2006/relationships" xmlns:p="http://schemas.openxmlformats.org/presentationml/2006/main">
  <p:tag name="TIMING" val="|.6|1.5|7.3|1|56.7|.7"/>
</p:tagLst>
</file>

<file path=ppt/tags/tag19.xml><?xml version="1.0" encoding="utf-8"?>
<p:tagLst xmlns:a="http://schemas.openxmlformats.org/drawingml/2006/main" xmlns:r="http://schemas.openxmlformats.org/officeDocument/2006/relationships" xmlns:p="http://schemas.openxmlformats.org/presentationml/2006/main">
  <p:tag name="TIMING" val="|1.2|.5|.5|.5|.5|110"/>
</p:tagLst>
</file>

<file path=ppt/tags/tag2.xml><?xml version="1.0" encoding="utf-8"?>
<p:tagLst xmlns:a="http://schemas.openxmlformats.org/drawingml/2006/main" xmlns:r="http://schemas.openxmlformats.org/officeDocument/2006/relationships" xmlns:p="http://schemas.openxmlformats.org/presentationml/2006/main">
  <p:tag name="TIMING" val="|4.6|17.9|68.6"/>
</p:tagLst>
</file>

<file path=ppt/tags/tag20.xml><?xml version="1.0" encoding="utf-8"?>
<p:tagLst xmlns:a="http://schemas.openxmlformats.org/drawingml/2006/main" xmlns:r="http://schemas.openxmlformats.org/officeDocument/2006/relationships" xmlns:p="http://schemas.openxmlformats.org/presentationml/2006/main">
  <p:tag name="TIMING" val="|.4|2|.5|2|.5|7.4|.5|2|31|.5|2|1|.5|1|2"/>
</p:tagLst>
</file>

<file path=ppt/tags/tag21.xml><?xml version="1.0" encoding="utf-8"?>
<p:tagLst xmlns:a="http://schemas.openxmlformats.org/drawingml/2006/main" xmlns:r="http://schemas.openxmlformats.org/officeDocument/2006/relationships" xmlns:p="http://schemas.openxmlformats.org/presentationml/2006/main">
  <p:tag name="TIMING" val="|44.2|.5|0"/>
</p:tagLst>
</file>

<file path=ppt/tags/tag22.xml><?xml version="1.0" encoding="utf-8"?>
<p:tagLst xmlns:a="http://schemas.openxmlformats.org/drawingml/2006/main" xmlns:r="http://schemas.openxmlformats.org/officeDocument/2006/relationships" xmlns:p="http://schemas.openxmlformats.org/presentationml/2006/main">
  <p:tag name="TIMING" val="|.4|1|1|2|1|1|1|.5|1|11.6|1|6.1|2.3|22.8|3|2.3"/>
</p:tagLst>
</file>

<file path=ppt/tags/tag3.xml><?xml version="1.0" encoding="utf-8"?>
<p:tagLst xmlns:a="http://schemas.openxmlformats.org/drawingml/2006/main" xmlns:r="http://schemas.openxmlformats.org/officeDocument/2006/relationships" xmlns:p="http://schemas.openxmlformats.org/presentationml/2006/main">
  <p:tag name="PTXSS_ISORIGINAL" val="530501"/>
  <p:tag name="PTXSS_ORIGID" val="530496"/>
</p:tagLst>
</file>

<file path=ppt/tags/tag4.xml><?xml version="1.0" encoding="utf-8"?>
<p:tagLst xmlns:a="http://schemas.openxmlformats.org/drawingml/2006/main" xmlns:r="http://schemas.openxmlformats.org/officeDocument/2006/relationships" xmlns:p="http://schemas.openxmlformats.org/presentationml/2006/main">
  <p:tag name="PTXSS_ISORIGINAL" val="530500"/>
  <p:tag name="PTXSS_ORIGID" val="530497"/>
</p:tagLst>
</file>

<file path=ppt/tags/tag5.xml><?xml version="1.0" encoding="utf-8"?>
<p:tagLst xmlns:a="http://schemas.openxmlformats.org/drawingml/2006/main" xmlns:r="http://schemas.openxmlformats.org/officeDocument/2006/relationships" xmlns:p="http://schemas.openxmlformats.org/presentationml/2006/main">
  <p:tag name="PTXSS_ISORIGINAL" val="530499"/>
  <p:tag name="PTXSS_ORIGID" val="530498"/>
</p:tagLst>
</file>

<file path=ppt/tags/tag6.xml><?xml version="1.0" encoding="utf-8"?>
<p:tagLst xmlns:a="http://schemas.openxmlformats.org/drawingml/2006/main" xmlns:r="http://schemas.openxmlformats.org/officeDocument/2006/relationships" xmlns:p="http://schemas.openxmlformats.org/presentationml/2006/main">
  <p:tag name="PPTXSS_ORIGINAL" val="530497,Rectangle 29,414,Slide159"/>
  <p:tag name="PPTXSS_SETTINGS" val="0,3,3,130,100,3,True,False"/>
  <p:tag name="PTXSS_ORIGID" val="530500"/>
</p:tagLst>
</file>

<file path=ppt/tags/tag7.xml><?xml version="1.0" encoding="utf-8"?>
<p:tagLst xmlns:a="http://schemas.openxmlformats.org/drawingml/2006/main" xmlns:r="http://schemas.openxmlformats.org/officeDocument/2006/relationships" xmlns:p="http://schemas.openxmlformats.org/presentationml/2006/main">
  <p:tag name="PPTXSS_ORIGINAL" val="530496,Rectangle 29,414,Slide159"/>
  <p:tag name="PPTXSS_SETTINGS" val="0,3,3,130,100,3,True,False"/>
  <p:tag name="PTXSS_ORIGID" val="530501"/>
</p:tagLst>
</file>

<file path=ppt/tags/tag8.xml><?xml version="1.0" encoding="utf-8"?>
<p:tagLst xmlns:a="http://schemas.openxmlformats.org/drawingml/2006/main" xmlns:r="http://schemas.openxmlformats.org/officeDocument/2006/relationships" xmlns:p="http://schemas.openxmlformats.org/presentationml/2006/main">
  <p:tag name="PPTXSS_ORIGINAL" val="530498,Rectangle 29,414,Slide159"/>
  <p:tag name="PPTXSS_SETTINGS" val="0,3,3,130,100,3,True,False"/>
  <p:tag name="PTXSS_ORIGID" val="530499"/>
</p:tagLst>
</file>

<file path=ppt/tags/tag9.xml><?xml version="1.0" encoding="utf-8"?>
<p:tagLst xmlns:a="http://schemas.openxmlformats.org/drawingml/2006/main" xmlns:r="http://schemas.openxmlformats.org/officeDocument/2006/relationships" xmlns:p="http://schemas.openxmlformats.org/presentationml/2006/main">
  <p:tag name="TIMING" val="|1.4|.5|.5|.5|.5|46.4|.5|.5|.5|.5|.5|118.7"/>
</p:tagLst>
</file>

<file path=ppt/theme/theme1.xml><?xml version="1.0" encoding="utf-8"?>
<a:theme xmlns:a="http://schemas.openxmlformats.org/drawingml/2006/main" name="Q3FY06 TechNet Template">
  <a:themeElements>
    <a:clrScheme name="Q3FY06 TechNe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Q3FY06 TechN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30000"/>
          </a:spcBef>
          <a:spcAft>
            <a:spcPct val="0"/>
          </a:spcAft>
          <a:buClrTx/>
          <a:buSzTx/>
          <a:buFontTx/>
          <a:buNone/>
          <a:tabLst/>
          <a:defRPr kumimoji="0" lang="en-US" sz="1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30000"/>
          </a:spcBef>
          <a:spcAft>
            <a:spcPct val="0"/>
          </a:spcAft>
          <a:buClrTx/>
          <a:buSzTx/>
          <a:buFontTx/>
          <a:buNone/>
          <a:tabLst/>
          <a:defRPr kumimoji="0" lang="en-US" sz="1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Q3FY06 TechNe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Q3FY06 TechNe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Q3FY06 TechNe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Q3FY06 TechNe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Q3FY06 TechNe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Q3FY06 TechNe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Q3FY06 TechNe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Q3FY06 TechNe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Q3FY06 TechNe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Q3FY06 TechNe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Q3FY06 TechNe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Q3FY06 TechNe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TechEd2007_template</Template>
  <TotalTime>1989</TotalTime>
  <Words>3530</Words>
  <Application>Microsoft Office PowerPoint</Application>
  <PresentationFormat>On-screen Show (4:3)</PresentationFormat>
  <Paragraphs>814</Paragraphs>
  <Slides>45</Slides>
  <Notes>44</Notes>
  <HiddenSlides>1</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Q3FY06 TechNet Template</vt:lpstr>
      <vt:lpstr>Microsoft's Vision and Strategy for Virtualization </vt:lpstr>
      <vt:lpstr>Session Objectives and Agenda</vt:lpstr>
      <vt:lpstr>Dynamic Systems Initiative</vt:lpstr>
      <vt:lpstr>What is Virtualization?</vt:lpstr>
      <vt:lpstr>Virtualization: Business Benefits </vt:lpstr>
      <vt:lpstr>Building a Virtualization Farm</vt:lpstr>
      <vt:lpstr>Microsoft Virtualization Products</vt:lpstr>
      <vt:lpstr>Reduce Total Cost of Ownership</vt:lpstr>
      <vt:lpstr>Reduce Total Cost of Ownership</vt:lpstr>
      <vt:lpstr>Reduce Total Cost of Ownership</vt:lpstr>
      <vt:lpstr>Reduce Total Cost of Ownership</vt:lpstr>
      <vt:lpstr>Increase Availability thru Backups</vt:lpstr>
      <vt:lpstr>Increase Availability thru Backups</vt:lpstr>
      <vt:lpstr>Increase Availability thru Clustering</vt:lpstr>
      <vt:lpstr>Virtualization Investments</vt:lpstr>
      <vt:lpstr>Microsoft Virtualization</vt:lpstr>
      <vt:lpstr>Server Virtualization Products</vt:lpstr>
      <vt:lpstr>Virtual Server 2005 R2 SP1</vt:lpstr>
      <vt:lpstr>Windows Server Virtualization Scenarios</vt:lpstr>
      <vt:lpstr>Monolithic vs. Microkernelized</vt:lpstr>
      <vt:lpstr>Microsoft and XenSource collaborate on Xen-enabled Linux</vt:lpstr>
      <vt:lpstr>Virtual Server vs WSV</vt:lpstr>
      <vt:lpstr>Slide 23</vt:lpstr>
      <vt:lpstr>System Center</vt:lpstr>
      <vt:lpstr>Slide 25</vt:lpstr>
      <vt:lpstr>Virtual Machine Manager  Feature Summary (V1)</vt:lpstr>
      <vt:lpstr>System Center Data Protection Manager - Protected Platforms </vt:lpstr>
      <vt:lpstr>SoftGrid</vt:lpstr>
      <vt:lpstr>Microsoft SoftGrid  Application Virtualization and Streaming</vt:lpstr>
      <vt:lpstr>What Is SoftGrid Application Virtualization?</vt:lpstr>
      <vt:lpstr>Terminal Services and SoftGrid Myths</vt:lpstr>
      <vt:lpstr>Myth 1: TS and SoftGrid Do the Same Thing</vt:lpstr>
      <vt:lpstr>Myth 2: I Have to Pick TS or SoftGrid</vt:lpstr>
      <vt:lpstr>Myth 3: TS and SoftGrid Can't Be Used Together</vt:lpstr>
      <vt:lpstr>Improve Application Compatibility</vt:lpstr>
      <vt:lpstr>Mitigate TS User Profile Issues</vt:lpstr>
      <vt:lpstr>Consolidate Terminal Servers</vt:lpstr>
      <vt:lpstr>Reduce Time to Solution, Increase Agility, and Reduce Cost</vt:lpstr>
      <vt:lpstr>On-Demand Streaming of Virtual Apps</vt:lpstr>
      <vt:lpstr>SoftGrid and Microsoft Management Products</vt:lpstr>
      <vt:lpstr>Application Also Becomes Dynamic</vt:lpstr>
      <vt:lpstr>Microsoft SoftGrid Application Virtualization*</vt:lpstr>
      <vt:lpstr>Availability and Pricing</vt:lpstr>
      <vt:lpstr>Session Summary</vt:lpstr>
      <vt:lpstr>Slide 45</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Virtualization</dc:title>
  <dc:subject>TechEd 2007</dc:subject>
  <dc:creator>Howard Chow</dc:creator>
  <dc:description>Template: Created by Slidework LLC_x000d_
Formatting: Slidework LLC_x000d_
Event Date: June 4th - 8th 2007_x000d_
Event Location: Orlando Florida_x000d_
Audience:</dc:description>
  <cp:lastModifiedBy>v-wingch</cp:lastModifiedBy>
  <cp:revision>198</cp:revision>
  <dcterms:created xsi:type="dcterms:W3CDTF">2007-04-19T16:02:08Z</dcterms:created>
  <dcterms:modified xsi:type="dcterms:W3CDTF">2007-10-30T03:30:07Z</dcterms:modified>
</cp:coreProperties>
</file>