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49"/>
  </p:notesMasterIdLst>
  <p:handoutMasterIdLst>
    <p:handoutMasterId r:id="rId50"/>
  </p:handoutMasterIdLst>
  <p:sldIdLst>
    <p:sldId id="522" r:id="rId2"/>
    <p:sldId id="257" r:id="rId3"/>
    <p:sldId id="524" r:id="rId4"/>
    <p:sldId id="525" r:id="rId5"/>
    <p:sldId id="526" r:id="rId6"/>
    <p:sldId id="572" r:id="rId7"/>
    <p:sldId id="527" r:id="rId8"/>
    <p:sldId id="528" r:id="rId9"/>
    <p:sldId id="529" r:id="rId10"/>
    <p:sldId id="530"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4" r:id="rId32"/>
    <p:sldId id="555" r:id="rId33"/>
    <p:sldId id="556" r:id="rId34"/>
    <p:sldId id="557" r:id="rId35"/>
    <p:sldId id="559" r:id="rId36"/>
    <p:sldId id="561" r:id="rId37"/>
    <p:sldId id="562" r:id="rId38"/>
    <p:sldId id="563" r:id="rId39"/>
    <p:sldId id="564" r:id="rId40"/>
    <p:sldId id="565" r:id="rId41"/>
    <p:sldId id="567" r:id="rId42"/>
    <p:sldId id="568" r:id="rId43"/>
    <p:sldId id="569" r:id="rId44"/>
    <p:sldId id="570" r:id="rId45"/>
    <p:sldId id="571" r:id="rId46"/>
    <p:sldId id="523" r:id="rId47"/>
    <p:sldId id="475" r:id="rId4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3300"/>
    <a:srgbClr val="EBF7FF"/>
    <a:srgbClr val="CCECFF"/>
    <a:srgbClr val="0000FF"/>
    <a:srgbClr val="FF0000"/>
    <a:srgbClr val="EF7D71"/>
    <a:srgbClr val="FFFF99"/>
    <a:srgbClr val="EAEAEA"/>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21" autoAdjust="0"/>
    <p:restoredTop sz="92819" autoAdjust="0"/>
  </p:normalViewPr>
  <p:slideViewPr>
    <p:cSldViewPr snapToGrid="0" snapToObjects="1">
      <p:cViewPr>
        <p:scale>
          <a:sx n="80" d="100"/>
          <a:sy n="80" d="100"/>
        </p:scale>
        <p:origin x="-186" y="90"/>
      </p:cViewPr>
      <p:guideLst>
        <p:guide orient="horz" pos="144"/>
        <p:guide orient="horz" pos="892"/>
        <p:guide orient="horz" pos="1196"/>
        <p:guide orient="horz" pos="2159"/>
        <p:guide pos="240"/>
      </p:guideLst>
    </p:cSldViewPr>
  </p:slideViewPr>
  <p:outlineViewPr>
    <p:cViewPr>
      <p:scale>
        <a:sx n="33" d="100"/>
        <a:sy n="33" d="100"/>
      </p:scale>
      <p:origin x="0" y="23112"/>
    </p:cViewPr>
  </p:outlineViewPr>
  <p:notesTextViewPr>
    <p:cViewPr>
      <p:scale>
        <a:sx n="150" d="100"/>
        <a:sy n="150" d="100"/>
      </p:scale>
      <p:origin x="0" y="0"/>
    </p:cViewPr>
  </p:notesTextViewPr>
  <p:sorterViewPr>
    <p:cViewPr>
      <p:scale>
        <a:sx n="100" d="100"/>
        <a:sy n="100" d="100"/>
      </p:scale>
      <p:origin x="0" y="2448"/>
    </p:cViewPr>
  </p:sorterViewPr>
  <p:notesViewPr>
    <p:cSldViewPr snapToGrid="0" snapToObjects="1">
      <p:cViewPr varScale="1">
        <p:scale>
          <a:sx n="70" d="100"/>
          <a:sy n="70" d="100"/>
        </p:scale>
        <p:origin x="-1764" y="-102"/>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718550"/>
            <a:ext cx="1085850" cy="468313"/>
          </a:xfrm>
          <a:prstGeom prst="rect">
            <a:avLst/>
          </a:prstGeom>
          <a:noFill/>
          <a:ln w="12700">
            <a:noFill/>
            <a:miter lim="800000"/>
            <a:headEnd type="none" w="sm" len="sm"/>
            <a:tailEnd type="none" w="sm" len="sm"/>
          </a:ln>
          <a:effectLst/>
        </p:spPr>
        <p:txBody>
          <a:bodyPr wrap="none" lIns="92684" tIns="46342" rIns="92684" bIns="46342" anchor="b"/>
          <a:lstStyle/>
          <a:p>
            <a:pPr algn="r" defTabSz="927100">
              <a:defRPr/>
            </a:pPr>
            <a:fld id="{B03FB718-DE61-4724-9B2F-F30C13ABC9BB}" type="slidenum">
              <a:rPr lang="zh-TW" altLang="en-US" sz="1200" b="1"/>
              <a:pPr algn="r" defTabSz="927100">
                <a:defRPr/>
              </a:pPr>
              <a:t>‹#›</a:t>
            </a:fld>
            <a:endParaRPr lang="en-US" altLang="zh-TW" sz="1200" b="1"/>
          </a:p>
        </p:txBody>
      </p:sp>
      <p:sp>
        <p:nvSpPr>
          <p:cNvPr id="82951" name="Text Box 7"/>
          <p:cNvSpPr txBox="1">
            <a:spLocks noChangeArrowheads="1"/>
          </p:cNvSpPr>
          <p:nvPr/>
        </p:nvSpPr>
        <p:spPr bwMode="auto">
          <a:xfrm>
            <a:off x="0" y="222250"/>
            <a:ext cx="6985000" cy="30797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defRPr/>
            </a:pPr>
            <a:r>
              <a:rPr lang="en-US" altLang="zh-TW" sz="1400" b="1">
                <a:solidFill>
                  <a:schemeClr val="tx2"/>
                </a:solidFill>
              </a:rPr>
              <a:t>http://www.microsoft.com/technet</a:t>
            </a:r>
            <a:endParaRPr lang="en-US" altLang="zh-TW" sz="4500" b="1"/>
          </a:p>
        </p:txBody>
      </p:sp>
      <p:sp>
        <p:nvSpPr>
          <p:cNvPr id="82955" name="Text Box 11"/>
          <p:cNvSpPr txBox="1">
            <a:spLocks noChangeArrowheads="1"/>
          </p:cNvSpPr>
          <p:nvPr/>
        </p:nvSpPr>
        <p:spPr bwMode="auto">
          <a:xfrm>
            <a:off x="5461000" y="228600"/>
            <a:ext cx="1397000" cy="336550"/>
          </a:xfrm>
          <a:prstGeom prst="rect">
            <a:avLst/>
          </a:prstGeom>
          <a:noFill/>
          <a:ln w="9525">
            <a:noFill/>
            <a:miter lim="800000"/>
            <a:headEnd/>
            <a:tailEnd/>
          </a:ln>
          <a:effectLst/>
        </p:spPr>
        <p:txBody>
          <a:bodyPr lIns="90151" tIns="45075" rIns="90151" bIns="45075">
            <a:spAutoFit/>
          </a:bodyPr>
          <a:lstStyle/>
          <a:p>
            <a:pPr algn="ctr">
              <a:defRPr/>
            </a:pPr>
            <a:r>
              <a:rPr lang="en-US" altLang="zh-TW" sz="1600" b="1"/>
              <a:t>TNTx-xx</a:t>
            </a:r>
            <a:endParaRPr lang="en-US" altLang="zh-TW" sz="3200" b="1">
              <a:solidFill>
                <a:schemeClr val="accent1"/>
              </a:solidFill>
            </a:endParaRPr>
          </a:p>
        </p:txBody>
      </p:sp>
      <p:pic>
        <p:nvPicPr>
          <p:cNvPr id="13317" name="Picture 13"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13318" name="Picture 15"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Rot="1" noChangeAspect="1" noChangeArrowheads="1" noTextEdit="1"/>
          </p:cNvSpPr>
          <p:nvPr>
            <p:ph type="sldImg" idx="2"/>
          </p:nvPr>
        </p:nvSpPr>
        <p:spPr bwMode="auto">
          <a:xfrm>
            <a:off x="4168775" y="463550"/>
            <a:ext cx="2584450" cy="1938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0"/>
            <a:r>
              <a:rPr lang="en-US" altLang="zh-TW" noProof="0" smtClean="0"/>
              <a:t>Second level</a:t>
            </a:r>
          </a:p>
          <a:p>
            <a:pPr lvl="0"/>
            <a:r>
              <a:rPr lang="en-US" altLang="zh-TW" noProof="0" smtClean="0"/>
              <a:t>Third level</a:t>
            </a:r>
          </a:p>
          <a:p>
            <a:pPr lvl="0"/>
            <a:r>
              <a:rPr lang="en-US" altLang="zh-TW" noProof="0" smtClean="0"/>
              <a:t>Fourth level</a:t>
            </a:r>
          </a:p>
          <a:p>
            <a:pPr lvl="0"/>
            <a:r>
              <a:rPr lang="en-US" altLang="zh-TW" noProof="0"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A4E762C9-C94D-4E5D-B47E-C0B20604F9B4}" type="slidenum">
              <a:rPr lang="zh-TW" altLang="en-US"/>
              <a:pPr>
                <a:defRPr/>
              </a:pPr>
              <a:t>‹#›</a:t>
            </a:fld>
            <a:endParaRPr lang="en-US" altLang="zh-TW"/>
          </a:p>
        </p:txBody>
      </p:sp>
      <p:sp>
        <p:nvSpPr>
          <p:cNvPr id="6154" name="Text Box 10"/>
          <p:cNvSpPr txBox="1">
            <a:spLocks noChangeArrowheads="1"/>
          </p:cNvSpPr>
          <p:nvPr/>
        </p:nvSpPr>
        <p:spPr bwMode="auto">
          <a:xfrm>
            <a:off x="0" y="157163"/>
            <a:ext cx="6858000" cy="306387"/>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defRPr/>
            </a:pPr>
            <a:r>
              <a:rPr lang="en-US" altLang="zh-TW" sz="1400" b="1">
                <a:solidFill>
                  <a:schemeClr val="tx2"/>
                </a:solidFill>
              </a:rPr>
              <a:t>http://www.microsoft.com/technet</a:t>
            </a:r>
            <a:endParaRPr lang="en-US" altLang="zh-TW" sz="4400" b="1"/>
          </a:p>
        </p:txBody>
      </p:sp>
      <p:sp>
        <p:nvSpPr>
          <p:cNvPr id="6155" name="Text Box 11"/>
          <p:cNvSpPr txBox="1">
            <a:spLocks noChangeArrowheads="1"/>
          </p:cNvSpPr>
          <p:nvPr/>
        </p:nvSpPr>
        <p:spPr bwMode="auto">
          <a:xfrm>
            <a:off x="5461000" y="138113"/>
            <a:ext cx="1397000" cy="338137"/>
          </a:xfrm>
          <a:prstGeom prst="rect">
            <a:avLst/>
          </a:prstGeom>
          <a:noFill/>
          <a:ln w="9525">
            <a:noFill/>
            <a:miter lim="800000"/>
            <a:headEnd/>
            <a:tailEnd/>
          </a:ln>
          <a:effectLst/>
        </p:spPr>
        <p:txBody>
          <a:bodyPr lIns="90151" tIns="45075" rIns="90151" bIns="45075">
            <a:spAutoFit/>
          </a:bodyPr>
          <a:lstStyle/>
          <a:p>
            <a:pPr defTabSz="901700">
              <a:spcBef>
                <a:spcPct val="50000"/>
              </a:spcBef>
              <a:defRPr/>
            </a:pPr>
            <a:r>
              <a:rPr lang="en-US" altLang="zh-TW" sz="1600" b="1"/>
              <a:t>TNTx-xx</a:t>
            </a:r>
            <a:endParaRPr lang="en-US" altLang="zh-TW" sz="3200" b="1">
              <a:latin typeface="Times New Roman" pitchFamily="18" charset="0"/>
            </a:endParaRPr>
          </a:p>
        </p:txBody>
      </p:sp>
      <p:pic>
        <p:nvPicPr>
          <p:cNvPr id="7175" name="Picture 1030"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7176" name="Picture 1032"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192.168.2.41/certsrv/certrqbi.asp?type=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6489380-54C6-4CCE-8DA6-40771F8EEFEF}" type="slidenum">
              <a:rPr lang="zh-TW" altLang="en-US"/>
              <a:pPr/>
              <a:t>1</a:t>
            </a:fld>
            <a:endParaRPr lang="en-US" altLang="zh-TW"/>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r>
              <a:rPr lang="en-US" altLang="zh-TW" smtClean="0"/>
              <a:t>&lt;SLIDETITLE INCLUDE=0&gt;Entry Slide&lt;/SLIDETITLE&gt;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&lt;SLIDESCRIPT&gt;&lt;/SLIDESCRIPT&gt;</a:t>
            </a:r>
          </a:p>
          <a:p>
            <a:r>
              <a:rPr lang="en-US" altLang="zh-TW" smtClean="0"/>
              <a:t>&lt;SLIDETRANSITION&gt;</a:t>
            </a:r>
          </a:p>
          <a:p>
            <a:r>
              <a:rPr lang="en-US" altLang="zh-TW" smtClean="0"/>
              <a:t>&lt;/SLIDETRANSITION&gt;</a:t>
            </a:r>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a:p>
            <a:endParaRPr lang="en-GB"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9EB080C-5FDF-4E1B-885F-744040E42A41}" type="slidenum">
              <a:rPr lang="zh-TW" altLang="en-US"/>
              <a:pPr/>
              <a:t>2</a:t>
            </a:fld>
            <a:endParaRPr lang="en-US" altLang="zh-TW"/>
          </a:p>
        </p:txBody>
      </p:sp>
      <p:sp>
        <p:nvSpPr>
          <p:cNvPr id="9219" name="Rectangle 6"/>
          <p:cNvSpPr>
            <a:spLocks noGrp="1" noRot="1" noChangeAspect="1" noChangeArrowheads="1" noTextEdit="1"/>
          </p:cNvSpPr>
          <p:nvPr>
            <p:ph type="sldImg"/>
          </p:nvPr>
        </p:nvSpPr>
        <p:spPr>
          <a:ln/>
        </p:spPr>
      </p:sp>
      <p:sp>
        <p:nvSpPr>
          <p:cNvPr id="9220" name="Rectangle 7"/>
          <p:cNvSpPr>
            <a:spLocks noGrp="1" noChangeArrowheads="1"/>
          </p:cNvSpPr>
          <p:nvPr>
            <p:ph type="body" idx="1"/>
          </p:nvPr>
        </p:nvSpPr>
        <p:spPr>
          <a:noFill/>
          <a:ln/>
        </p:spPr>
        <p:txBody>
          <a:bodyPr/>
          <a:lstStyle/>
          <a:p>
            <a:endParaRPr lang="en-US" altLang="zh-TW"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8A3EB-B2C5-4B28-8FC3-4C9B7DA7EFDD}" type="slidenum">
              <a:rPr lang="en-US" altLang="zh-TW"/>
              <a:pPr/>
              <a:t>18</a:t>
            </a:fld>
            <a:endParaRPr lang="en-US" altLang="zh-TW"/>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zh-TW"/>
              <a:t>iiS 5 </a:t>
            </a:r>
            <a:r>
              <a:rPr lang="zh-TW" altLang="en-US"/>
              <a:t>的摘要驗證需存成可回復</a:t>
            </a:r>
            <a:r>
              <a:rPr lang="zh-TW" altLang="en-US" sz="800"/>
              <a:t>密碼</a:t>
            </a:r>
          </a:p>
          <a:p>
            <a:r>
              <a:rPr lang="en-US" altLang="zh-TW" sz="800"/>
              <a:t>Iis 6 </a:t>
            </a:r>
            <a:r>
              <a:rPr lang="zh-TW" altLang="en-US" sz="800"/>
              <a:t>的進階</a:t>
            </a:r>
            <a:r>
              <a:rPr lang="zh-TW" altLang="en-US"/>
              <a:t>摘要驗證並不需存成可回復</a:t>
            </a:r>
            <a:r>
              <a:rPr lang="zh-TW" altLang="en-US" sz="800"/>
              <a:t>密碼</a:t>
            </a:r>
          </a:p>
          <a:p>
            <a:r>
              <a:rPr lang="en-US" altLang="zh-TW"/>
              <a:t>Iis 6</a:t>
            </a:r>
            <a:r>
              <a:rPr lang="zh-TW" altLang="en-US"/>
              <a:t>的</a:t>
            </a:r>
            <a:r>
              <a:rPr lang="zh-TW" altLang="en-US" sz="800"/>
              <a:t>進階</a:t>
            </a:r>
            <a:r>
              <a:rPr lang="zh-TW" altLang="en-US"/>
              <a:t>摘要驗證需設</a:t>
            </a:r>
            <a:r>
              <a:rPr lang="en-US" altLang="zh-TW"/>
              <a:t>realm(</a:t>
            </a:r>
            <a:r>
              <a:rPr lang="zh-TW" altLang="en-US"/>
              <a:t>範圍</a:t>
            </a:r>
            <a:r>
              <a:rPr lang="en-US" altLang="zh-TW"/>
              <a:t>), </a:t>
            </a:r>
            <a:r>
              <a:rPr lang="zh-TW" altLang="en-US"/>
              <a:t>而非預設網域</a:t>
            </a:r>
          </a:p>
          <a:p>
            <a:endParaRPr lang="en-US" altLang="zh-TW"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7DA09-1640-4B97-86BB-B85862CD0D4E}" type="slidenum">
              <a:rPr lang="en-US" altLang="zh-TW"/>
              <a:pPr/>
              <a:t>29</a:t>
            </a:fld>
            <a:endParaRPr lang="en-US" altLang="zh-TW"/>
          </a:p>
        </p:txBody>
      </p:sp>
      <p:sp>
        <p:nvSpPr>
          <p:cNvPr id="33794" name="Rectangle 2"/>
          <p:cNvSpPr>
            <a:spLocks noGrp="1" noRot="1" noChangeAspect="1" noChangeArrowheads="1" noTextEdit="1"/>
          </p:cNvSpPr>
          <p:nvPr>
            <p:ph type="sldImg"/>
          </p:nvPr>
        </p:nvSpPr>
        <p:spPr>
          <a:xfrm>
            <a:off x="1106488" y="696913"/>
            <a:ext cx="4649787" cy="3487737"/>
          </a:xfrm>
          <a:ln/>
        </p:spPr>
      </p:sp>
      <p:sp>
        <p:nvSpPr>
          <p:cNvPr id="33795" name="Rectangle 3"/>
          <p:cNvSpPr>
            <a:spLocks noGrp="1" noChangeArrowheads="1"/>
          </p:cNvSpPr>
          <p:nvPr>
            <p:ph type="body" idx="1"/>
          </p:nvPr>
        </p:nvSpPr>
        <p:spPr>
          <a:xfrm>
            <a:off x="685800" y="4414177"/>
            <a:ext cx="5486400" cy="4184993"/>
          </a:xfrm>
        </p:spPr>
        <p:txBody>
          <a:bodyPr/>
          <a:lstStyle/>
          <a:p>
            <a:pPr marL="228600" indent="-228600"/>
            <a:r>
              <a:rPr lang="zh-TW" altLang="en-US"/>
              <a:t>用戶端對應使用者只要請求獨立</a:t>
            </a:r>
            <a:r>
              <a:rPr lang="en-US" altLang="zh-TW"/>
              <a:t>CA</a:t>
            </a:r>
            <a:r>
              <a:rPr lang="zh-TW" altLang="en-US"/>
              <a:t>內的</a:t>
            </a:r>
            <a:r>
              <a:rPr lang="en-US" altLang="zh-TW"/>
              <a:t>『</a:t>
            </a:r>
            <a:r>
              <a:rPr lang="zh-TW" altLang="en-US">
                <a:hlinkClick r:id="rId3"/>
              </a:rPr>
              <a:t>網頁瀏覽器憑證</a:t>
            </a:r>
            <a:r>
              <a:rPr lang="en-US" altLang="zh-TW"/>
              <a:t>』</a:t>
            </a:r>
            <a:r>
              <a:rPr lang="zh-TW" altLang="en-US"/>
              <a:t>即可</a:t>
            </a:r>
            <a:r>
              <a:rPr lang="en-US" altLang="zh-TW"/>
              <a:t>.</a:t>
            </a:r>
          </a:p>
          <a:p>
            <a:pPr marL="228600" indent="-228600"/>
            <a:r>
              <a:rPr lang="zh-TW" altLang="en-US"/>
              <a:t>不過即使已下載正確的用戶端憑證</a:t>
            </a:r>
            <a:r>
              <a:rPr lang="en-US" altLang="zh-TW"/>
              <a:t>, </a:t>
            </a:r>
            <a:r>
              <a:rPr lang="zh-TW" altLang="en-US"/>
              <a:t>仍然常見二個錯誤</a:t>
            </a:r>
            <a:r>
              <a:rPr lang="en-US" altLang="zh-TW"/>
              <a:t>:</a:t>
            </a:r>
          </a:p>
          <a:p>
            <a:pPr marL="228600" indent="-228600">
              <a:buFontTx/>
              <a:buAutoNum type="arabicPeriod"/>
            </a:pPr>
            <a:r>
              <a:rPr lang="zh-TW" altLang="en-US"/>
              <a:t>請求需要用戶端憑證的網頁時</a:t>
            </a:r>
            <a:r>
              <a:rPr lang="en-US" altLang="zh-TW"/>
              <a:t>, </a:t>
            </a:r>
            <a:r>
              <a:rPr lang="zh-TW" altLang="en-US"/>
              <a:t>出現的</a:t>
            </a:r>
            <a:r>
              <a:rPr lang="en-US" altLang="zh-TW"/>
              <a:t>『</a:t>
            </a:r>
            <a:r>
              <a:rPr lang="zh-TW" altLang="en-US"/>
              <a:t>用戶端驗證</a:t>
            </a:r>
            <a:r>
              <a:rPr lang="en-US" altLang="zh-TW"/>
              <a:t>』</a:t>
            </a:r>
            <a:r>
              <a:rPr lang="zh-TW" altLang="en-US"/>
              <a:t>對話方塊是空的</a:t>
            </a:r>
            <a:r>
              <a:rPr lang="en-US" altLang="zh-TW"/>
              <a:t>(empty client certificate dialog), </a:t>
            </a:r>
            <a:r>
              <a:rPr lang="zh-TW" altLang="en-US"/>
              <a:t>似乎沒有捉到您的用戶端憑證讓您選取</a:t>
            </a:r>
            <a:r>
              <a:rPr lang="en-US" altLang="zh-TW"/>
              <a:t>.</a:t>
            </a:r>
          </a:p>
          <a:p>
            <a:pPr marL="228600" indent="-228600"/>
            <a:r>
              <a:rPr lang="en-US" altLang="zh-TW"/>
              <a:t>   </a:t>
            </a:r>
            <a:r>
              <a:rPr lang="zh-TW" altLang="en-US"/>
              <a:t>原因</a:t>
            </a:r>
            <a:r>
              <a:rPr lang="en-US" altLang="zh-TW"/>
              <a:t>: IIS </a:t>
            </a:r>
            <a:r>
              <a:rPr lang="zh-TW" altLang="en-US"/>
              <a:t>沒有將用戶端憑證的  </a:t>
            </a:r>
            <a:r>
              <a:rPr lang="en-US" altLang="zh-TW"/>
              <a:t>CA</a:t>
            </a:r>
            <a:r>
              <a:rPr lang="zh-TW" altLang="en-US"/>
              <a:t>放在信任根</a:t>
            </a:r>
            <a:r>
              <a:rPr lang="en-US" altLang="zh-TW"/>
              <a:t>CA</a:t>
            </a:r>
            <a:r>
              <a:rPr lang="zh-TW" altLang="en-US"/>
              <a:t>儲存區</a:t>
            </a:r>
            <a:r>
              <a:rPr lang="en-US" altLang="zh-TW"/>
              <a:t>, </a:t>
            </a:r>
            <a:r>
              <a:rPr lang="zh-TW" altLang="en-US"/>
              <a:t>所以您必需先下載</a:t>
            </a:r>
            <a:r>
              <a:rPr lang="en-US" altLang="zh-TW"/>
              <a:t>CA</a:t>
            </a:r>
            <a:r>
              <a:rPr lang="zh-TW" altLang="en-US"/>
              <a:t>的憑證並將它儲存成 </a:t>
            </a:r>
            <a:r>
              <a:rPr lang="en-US" altLang="zh-TW"/>
              <a:t>.cer</a:t>
            </a:r>
            <a:r>
              <a:rPr lang="zh-TW" altLang="en-US"/>
              <a:t>檔</a:t>
            </a:r>
            <a:r>
              <a:rPr lang="en-US" altLang="zh-TW"/>
              <a:t>, </a:t>
            </a:r>
            <a:r>
              <a:rPr lang="zh-TW" altLang="en-US"/>
              <a:t>然後在</a:t>
            </a:r>
            <a:r>
              <a:rPr lang="en-US" altLang="zh-TW"/>
              <a:t>IIS</a:t>
            </a:r>
            <a:r>
              <a:rPr lang="zh-TW" altLang="en-US"/>
              <a:t>機器上啟動 “</a:t>
            </a:r>
            <a:r>
              <a:rPr lang="en-US" altLang="zh-TW"/>
              <a:t>mmc+</a:t>
            </a:r>
            <a:r>
              <a:rPr lang="zh-TW" altLang="en-US"/>
              <a:t>憑證嵌入單元” </a:t>
            </a:r>
            <a:r>
              <a:rPr lang="en-US" altLang="zh-TW"/>
              <a:t>,</a:t>
            </a:r>
            <a:r>
              <a:rPr lang="zh-TW" altLang="en-US"/>
              <a:t>在 </a:t>
            </a:r>
            <a:r>
              <a:rPr lang="en-US" altLang="zh-TW"/>
              <a:t>【</a:t>
            </a:r>
            <a:r>
              <a:rPr lang="zh-TW" altLang="en-US"/>
              <a:t>憑證</a:t>
            </a:r>
            <a:r>
              <a:rPr lang="en-US" altLang="zh-TW"/>
              <a:t>(</a:t>
            </a:r>
            <a:r>
              <a:rPr lang="zh-TW" altLang="en-US"/>
              <a:t>本機電腦</a:t>
            </a:r>
            <a:r>
              <a:rPr lang="zh-TW" altLang="en-US">
                <a:sym typeface="Comic Sans MS" pitchFamily="66" charset="0"/>
              </a:rPr>
              <a:t>信任的根憑證授權所有工作匯入</a:t>
            </a:r>
            <a:r>
              <a:rPr lang="en-US" altLang="zh-TW"/>
              <a:t>】 </a:t>
            </a:r>
            <a:r>
              <a:rPr lang="zh-TW" altLang="en-US"/>
              <a:t>途徑</a:t>
            </a:r>
            <a:r>
              <a:rPr lang="zh-TW" altLang="en-US">
                <a:sym typeface="Comic Sans MS" pitchFamily="66" charset="0"/>
              </a:rPr>
              <a:t>匯入</a:t>
            </a:r>
            <a:r>
              <a:rPr lang="en-US" altLang="zh-TW">
                <a:sym typeface="Comic Sans MS" pitchFamily="66" charset="0"/>
              </a:rPr>
              <a:t>CA</a:t>
            </a:r>
            <a:r>
              <a:rPr lang="zh-TW" altLang="en-US">
                <a:sym typeface="Comic Sans MS" pitchFamily="66" charset="0"/>
              </a:rPr>
              <a:t>憑證</a:t>
            </a:r>
          </a:p>
          <a:p>
            <a:pPr marL="228600" indent="-228600"/>
            <a:r>
              <a:rPr lang="zh-TW" altLang="en-US">
                <a:sym typeface="Comic Sans MS" pitchFamily="66" charset="0"/>
              </a:rPr>
              <a:t>  如果還不行則可能是用戶端本身也</a:t>
            </a:r>
            <a:r>
              <a:rPr lang="zh-TW" altLang="en-US"/>
              <a:t>沒有將用戶端憑證的  </a:t>
            </a:r>
            <a:r>
              <a:rPr lang="en-US" altLang="zh-TW"/>
              <a:t>CA</a:t>
            </a:r>
            <a:r>
              <a:rPr lang="zh-TW" altLang="en-US"/>
              <a:t>放在信任根</a:t>
            </a:r>
            <a:r>
              <a:rPr lang="en-US" altLang="zh-TW"/>
              <a:t>CA</a:t>
            </a:r>
            <a:r>
              <a:rPr lang="zh-TW" altLang="en-US"/>
              <a:t>儲存區</a:t>
            </a:r>
            <a:r>
              <a:rPr lang="en-US" altLang="zh-TW"/>
              <a:t>, </a:t>
            </a:r>
            <a:r>
              <a:rPr lang="zh-TW" altLang="en-US"/>
              <a:t>一樣要在用戶端機器執行一次</a:t>
            </a:r>
          </a:p>
          <a:p>
            <a:pPr marL="228600" indent="-228600"/>
            <a:r>
              <a:rPr lang="en-US" altLang="zh-TW"/>
              <a:t>--------------------------------------------------</a:t>
            </a:r>
          </a:p>
          <a:p>
            <a:pPr marL="228600" indent="-228600"/>
            <a:r>
              <a:rPr lang="zh-TW" altLang="en-US"/>
              <a:t>第二個常見的錯誤是出現 </a:t>
            </a:r>
            <a:r>
              <a:rPr lang="en-US" altLang="zh-TW" b="1"/>
              <a:t>403.13</a:t>
            </a:r>
            <a:r>
              <a:rPr lang="en-US" altLang="zh-TW"/>
              <a:t> Client Certificate Revoked </a:t>
            </a:r>
            <a:r>
              <a:rPr lang="zh-TW" altLang="en-US"/>
              <a:t>錯誤</a:t>
            </a:r>
            <a:r>
              <a:rPr lang="en-US" altLang="zh-TW"/>
              <a:t>, </a:t>
            </a:r>
            <a:r>
              <a:rPr lang="zh-TW" altLang="en-US"/>
              <a:t>這是因為</a:t>
            </a:r>
            <a:r>
              <a:rPr lang="en-US" altLang="zh-TW"/>
              <a:t>IIS</a:t>
            </a:r>
            <a:r>
              <a:rPr lang="zh-TW" altLang="en-US"/>
              <a:t>會檢查用戶端憑證是否已被撤銷而無效</a:t>
            </a:r>
            <a:r>
              <a:rPr lang="en-US" altLang="zh-TW"/>
              <a:t>, </a:t>
            </a:r>
            <a:r>
              <a:rPr lang="zh-TW" altLang="en-US"/>
              <a:t>但未能成功的在網路上下載 </a:t>
            </a:r>
            <a:r>
              <a:rPr lang="en-US" altLang="zh-TW"/>
              <a:t>CA </a:t>
            </a:r>
            <a:r>
              <a:rPr lang="zh-TW" altLang="en-US"/>
              <a:t>的 </a:t>
            </a:r>
            <a:r>
              <a:rPr lang="en-US" altLang="zh-TW" b="1"/>
              <a:t>CRL Distribution Point</a:t>
            </a:r>
            <a:r>
              <a:rPr lang="zh-TW" altLang="en-US"/>
              <a:t>所指的 </a:t>
            </a:r>
            <a:r>
              <a:rPr lang="en-US" altLang="zh-TW"/>
              <a:t>CRL</a:t>
            </a:r>
            <a:r>
              <a:rPr lang="zh-TW" altLang="en-US"/>
              <a:t>這份清單</a:t>
            </a:r>
            <a:r>
              <a:rPr lang="en-US" altLang="zh-TW"/>
              <a:t>, </a:t>
            </a:r>
            <a:r>
              <a:rPr lang="zh-TW" altLang="en-US"/>
              <a:t>這可能是網路連線問題</a:t>
            </a:r>
            <a:r>
              <a:rPr lang="en-US" altLang="zh-TW"/>
              <a:t>, </a:t>
            </a:r>
            <a:r>
              <a:rPr lang="zh-TW" altLang="en-US"/>
              <a:t>也可能是解析問題</a:t>
            </a:r>
            <a:r>
              <a:rPr lang="en-US" altLang="zh-TW"/>
              <a:t>, </a:t>
            </a:r>
            <a:r>
              <a:rPr lang="zh-TW" altLang="en-US"/>
              <a:t>您可以找到用戶端憑證內的</a:t>
            </a:r>
            <a:r>
              <a:rPr lang="en-US" altLang="zh-TW"/>
              <a:t>『CRL</a:t>
            </a:r>
            <a:r>
              <a:rPr lang="zh-TW" altLang="en-US"/>
              <a:t>發佈點</a:t>
            </a:r>
            <a:r>
              <a:rPr lang="en-US" altLang="zh-TW"/>
              <a:t>』</a:t>
            </a:r>
            <a:r>
              <a:rPr lang="zh-TW" altLang="en-US"/>
              <a:t>內的</a:t>
            </a:r>
            <a:r>
              <a:rPr lang="en-US" altLang="zh-TW"/>
              <a:t>URL</a:t>
            </a:r>
            <a:r>
              <a:rPr lang="zh-TW" altLang="en-US"/>
              <a:t>為何</a:t>
            </a:r>
            <a:r>
              <a:rPr lang="en-US" altLang="zh-TW"/>
              <a:t>, </a:t>
            </a:r>
            <a:r>
              <a:rPr lang="zh-TW" altLang="en-US"/>
              <a:t>例如</a:t>
            </a:r>
            <a:r>
              <a:rPr lang="en-US" altLang="zh-TW"/>
              <a:t>:</a:t>
            </a:r>
          </a:p>
          <a:p>
            <a:pPr marL="228600" indent="-228600"/>
            <a:r>
              <a:rPr lang="en-US" altLang="zh-TW"/>
              <a:t> URL=http://msd1.lij.local/CertEnroll/LIJ%20CA.crl</a:t>
            </a:r>
          </a:p>
          <a:p>
            <a:pPr marL="228600" indent="-228600"/>
            <a:r>
              <a:rPr lang="zh-TW" altLang="en-US"/>
              <a:t>則您可以在</a:t>
            </a:r>
            <a:r>
              <a:rPr lang="en-US" altLang="zh-TW"/>
              <a:t>IIS</a:t>
            </a:r>
            <a:r>
              <a:rPr lang="zh-TW" altLang="en-US"/>
              <a:t>主機檔</a:t>
            </a:r>
            <a:r>
              <a:rPr lang="en-US" altLang="zh-TW"/>
              <a:t>(hosts)</a:t>
            </a:r>
            <a:r>
              <a:rPr lang="zh-TW" altLang="en-US"/>
              <a:t>檔內加入下面一行即可成功的被解析而連線</a:t>
            </a:r>
            <a:r>
              <a:rPr lang="en-US" altLang="zh-TW"/>
              <a:t>:</a:t>
            </a:r>
          </a:p>
          <a:p>
            <a:pPr marL="228600" indent="-228600"/>
            <a:r>
              <a:rPr lang="en-US" altLang="zh-TW"/>
              <a:t>192.168.2.41   msd1.lij.local</a:t>
            </a:r>
          </a:p>
          <a:p>
            <a:pPr marL="228600" indent="-228600"/>
            <a:endParaRPr lang="en-US" altLang="zh-TW"/>
          </a:p>
          <a:p>
            <a:pPr marL="228600" indent="-228600">
              <a:buFontTx/>
              <a:buChar char="•"/>
            </a:pPr>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4E762C9-C94D-4E5D-B47E-C0B20604F9B4}" type="slidenum">
              <a:rPr lang="zh-TW" altLang="en-US" smtClean="0"/>
              <a:pPr>
                <a:defRPr/>
              </a:pPr>
              <a:t>38</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27A0816-EFB2-4B84-BF69-DDB9F44FB188}" type="slidenum">
              <a:rPr lang="zh-TW" altLang="en-US"/>
              <a:pPr/>
              <a:t>46</a:t>
            </a:fld>
            <a:endParaRPr lang="en-US" altLang="zh-TW"/>
          </a:p>
        </p:txBody>
      </p:sp>
      <p:sp>
        <p:nvSpPr>
          <p:cNvPr id="11267" name="Rectangle 2"/>
          <p:cNvSpPr>
            <a:spLocks noGrp="1" noRot="1" noChangeAspect="1" noChangeArrowheads="1" noTextEdit="1"/>
          </p:cNvSpPr>
          <p:nvPr>
            <p:ph type="sldImg"/>
          </p:nvPr>
        </p:nvSpPr>
        <p:spPr>
          <a:xfrm>
            <a:off x="1104900" y="696913"/>
            <a:ext cx="4648200" cy="3486150"/>
          </a:xfrm>
          <a:ln/>
        </p:spPr>
      </p:sp>
      <p:sp>
        <p:nvSpPr>
          <p:cNvPr id="11268" name="Rectangle 3"/>
          <p:cNvSpPr>
            <a:spLocks noGrp="1" noChangeArrowheads="1"/>
          </p:cNvSpPr>
          <p:nvPr>
            <p:ph type="body" idx="1"/>
          </p:nvPr>
        </p:nvSpPr>
        <p:spPr>
          <a:xfrm>
            <a:off x="685800" y="4416425"/>
            <a:ext cx="5486400" cy="4183063"/>
          </a:xfrm>
          <a:noFill/>
          <a:ln/>
        </p:spPr>
        <p:txBody>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501919C9-3D46-44A3-A86C-35292B7D2A56}" type="slidenum">
              <a:rPr lang="zh-TW" altLang="en-US"/>
              <a:pPr/>
              <a:t>47</a:t>
            </a:fld>
            <a:endParaRPr lang="en-US" altLang="zh-TW"/>
          </a:p>
        </p:txBody>
      </p:sp>
      <p:sp>
        <p:nvSpPr>
          <p:cNvPr id="12291" name="Rectangle 6"/>
          <p:cNvSpPr>
            <a:spLocks noGrp="1" noRot="1" noChangeAspect="1" noChangeArrowheads="1" noTextEdit="1"/>
          </p:cNvSpPr>
          <p:nvPr>
            <p:ph type="sldImg"/>
          </p:nvPr>
        </p:nvSpPr>
        <p:spPr>
          <a:ln/>
        </p:spPr>
      </p:sp>
      <p:sp>
        <p:nvSpPr>
          <p:cNvPr id="12292" name="Rectangle 7"/>
          <p:cNvSpPr>
            <a:spLocks noGrp="1" noChangeArrowheads="1"/>
          </p:cNvSpPr>
          <p:nvPr>
            <p:ph type="body" idx="1"/>
          </p:nvPr>
        </p:nvSpPr>
        <p:spPr>
          <a:noFill/>
          <a:ln/>
        </p:spPr>
        <p:txBody>
          <a:bodyPr/>
          <a:lstStyle/>
          <a:p>
            <a:r>
              <a:rPr lang="en-US" altLang="zh-TW" smtClean="0"/>
              <a:t>&lt;SLIDETITLE INCLUDE=0&gt;Tag line&lt;/SLIDETITLE&gt;</a:t>
            </a:r>
          </a:p>
          <a:p>
            <a:r>
              <a:rPr lang="en-US" altLang="zh-TW" smtClean="0"/>
              <a:t>&lt;KEYWORDS&gt;&lt;/KEYWORDS&gt;</a:t>
            </a:r>
          </a:p>
          <a:p>
            <a:r>
              <a:rPr lang="en-US" altLang="zh-TW" smtClean="0"/>
              <a:t>&lt;KEYMESSAGE&gt;&lt;/KEYMESSAGE&gt;</a:t>
            </a:r>
          </a:p>
          <a:p>
            <a:r>
              <a:rPr lang="en-US" altLang="zh-TW" smtClean="0"/>
              <a:t>&lt;SLIDEBUILDS&gt;0&lt;/SLIDEBUILDS&gt;</a:t>
            </a:r>
          </a:p>
          <a:p>
            <a:r>
              <a:rPr lang="en-US" altLang="zh-TW" smtClean="0"/>
              <a:t>&lt;SLIDESCRIPT&gt;&lt;/SLIDESCRIPT&gt;</a:t>
            </a:r>
          </a:p>
          <a:p>
            <a:r>
              <a:rPr lang="en-US" altLang="zh-TW" smtClean="0">
                <a:solidFill>
                  <a:srgbClr val="FFFF99"/>
                </a:solidFill>
              </a:rPr>
              <a:t>&lt;SLIDETRANSITION&gt;</a:t>
            </a:r>
          </a:p>
          <a:p>
            <a:r>
              <a:rPr lang="en-US" altLang="zh-TW" smtClean="0">
                <a:solidFill>
                  <a:srgbClr val="FFFF99"/>
                </a:solidFill>
              </a:rPr>
              <a:t>&lt;/SLIDETRANSITION&gt;</a:t>
            </a:r>
            <a:endParaRPr lang="en-US" altLang="zh-TW" smtClean="0"/>
          </a:p>
          <a:p>
            <a:r>
              <a:rPr lang="en-US" altLang="zh-TW" smtClean="0"/>
              <a:t>&lt;COMMENT&gt;&lt;/COMMENT&gt;</a:t>
            </a:r>
          </a:p>
          <a:p>
            <a:r>
              <a:rPr lang="en-US" altLang="zh-TW" smtClean="0"/>
              <a:t>&lt;ADDITIONALINFORMATION&gt;</a:t>
            </a:r>
          </a:p>
          <a:p>
            <a:r>
              <a:rPr lang="en-US" altLang="zh-TW" smtClean="0"/>
              <a:t>&lt;ITEM&gt;&lt;/ITEM&gt;</a:t>
            </a:r>
          </a:p>
          <a:p>
            <a:r>
              <a:rPr lang="en-US" altLang="zh-TW" smtClean="0"/>
              <a:t>&lt;/ADDITIONALINFORMATION&gt;</a:t>
            </a:r>
          </a:p>
          <a:p>
            <a:endParaRPr lang="en-US" altLang="zh-TW" smtClean="0"/>
          </a:p>
          <a:p>
            <a:endParaRPr lang="en-GB"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0063" y="0"/>
            <a:ext cx="2293937" cy="5668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338" y="0"/>
            <a:ext cx="6731001" cy="56689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6" name="頁尾版面配置區 5"/>
          <p:cNvSpPr>
            <a:spLocks noGrp="1"/>
          </p:cNvSpPr>
          <p:nvPr>
            <p:ph type="ftr" sz="quarter" idx="11"/>
          </p:nvPr>
        </p:nvSpPr>
        <p:spPr>
          <a:xfrm>
            <a:off x="6011863" y="6165850"/>
            <a:ext cx="2895600" cy="476250"/>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3276600" y="6453188"/>
            <a:ext cx="2133600" cy="260350"/>
          </a:xfrm>
          <a:prstGeom prst="rect">
            <a:avLst/>
          </a:prstGeom>
        </p:spPr>
        <p:txBody>
          <a:bodyPr/>
          <a:lstStyle>
            <a:lvl1pPr>
              <a:defRPr/>
            </a:lvl1pPr>
          </a:lstStyle>
          <a:p>
            <a:r>
              <a:rPr lang="en-US" altLang="zh-TW"/>
              <a:t>- </a:t>
            </a:r>
            <a:fld id="{840C7CCC-A9CF-4EE7-AA1B-91C5C0C6D38B}" type="slidenum">
              <a:rPr lang="en-US" altLang="zh-TW" sz="1600"/>
              <a:pPr/>
              <a:t>‹#›</a:t>
            </a:fld>
            <a:r>
              <a:rPr lang="en-US" altLang="zh-TW"/>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5" name="頁尾版面配置區 4"/>
          <p:cNvSpPr>
            <a:spLocks noGrp="1"/>
          </p:cNvSpPr>
          <p:nvPr>
            <p:ph type="ftr" sz="quarter" idx="11"/>
          </p:nvPr>
        </p:nvSpPr>
        <p:spPr>
          <a:xfrm>
            <a:off x="6011863" y="6165850"/>
            <a:ext cx="2895600" cy="476250"/>
          </a:xfrm>
          <a:prstGeom prst="rect">
            <a:avLst/>
          </a:prstGeo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3276600" y="6453188"/>
            <a:ext cx="2133600" cy="260350"/>
          </a:xfrm>
          <a:prstGeom prst="rect">
            <a:avLst/>
          </a:prstGeom>
        </p:spPr>
        <p:txBody>
          <a:bodyPr/>
          <a:lstStyle>
            <a:lvl1pPr>
              <a:defRPr/>
            </a:lvl1pPr>
          </a:lstStyle>
          <a:p>
            <a:r>
              <a:rPr lang="en-US" altLang="zh-TW"/>
              <a:t>- </a:t>
            </a:r>
            <a:fld id="{5A48AD89-F367-42B4-A0E2-4DD067FF96B2}" type="slidenum">
              <a:rPr lang="en-US" altLang="zh-TW" sz="1600"/>
              <a:pPr/>
              <a:t>‹#›</a:t>
            </a:fld>
            <a:r>
              <a:rPr lang="en-US" altLang="zh-TW"/>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600" baseline="0">
                <a:latin typeface="Arial"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lnSpc>
                <a:spcPct val="100000"/>
              </a:lnSpc>
              <a:spcBef>
                <a:spcPts val="600"/>
              </a:spcBef>
              <a:defRPr sz="3200" baseline="0">
                <a:latin typeface="Arial" pitchFamily="34" charset="0"/>
                <a:ea typeface="微軟正黑體" pitchFamily="34" charset="-120"/>
              </a:defRPr>
            </a:lvl1pPr>
            <a:lvl2pPr>
              <a:lnSpc>
                <a:spcPct val="100000"/>
              </a:lnSpc>
              <a:spcBef>
                <a:spcPts val="600"/>
              </a:spcBef>
              <a:defRPr baseline="0">
                <a:latin typeface="Arial" pitchFamily="34" charset="0"/>
                <a:ea typeface="微軟正黑體" pitchFamily="34" charset="-120"/>
              </a:defRPr>
            </a:lvl2pPr>
            <a:lvl3pPr>
              <a:lnSpc>
                <a:spcPct val="100000"/>
              </a:lnSpc>
              <a:spcBef>
                <a:spcPts val="600"/>
              </a:spcBef>
              <a:defRPr baseline="0">
                <a:latin typeface="Arial" pitchFamily="34" charset="0"/>
                <a:ea typeface="微軟正黑體" pitchFamily="34" charset="-120"/>
              </a:defRPr>
            </a:lvl3pPr>
            <a:lvl4pPr>
              <a:defRPr baseline="0">
                <a:latin typeface="Arial" pitchFamily="34" charset="0"/>
                <a:ea typeface="微軟正黑體" pitchFamily="34" charset="-120"/>
              </a:defRPr>
            </a:lvl4pPr>
            <a:lvl5pPr>
              <a:defRPr baseline="0">
                <a:latin typeface="Arial" pitchFamily="34" charset="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338" y="0"/>
            <a:ext cx="91773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7"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pPr>
              <a:defRPr/>
            </a:pPr>
            <a:endParaRPr lang="zh-TW" altLang="en-US"/>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pPr>
              <a:defRPr/>
            </a:pPr>
            <a:endParaRPr lang="zh-TW" altLang="en-US"/>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pPr>
              <a:defRPr/>
            </a:pPr>
            <a:endParaRPr lang="zh-TW" altLang="en-US"/>
          </a:p>
        </p:txBody>
      </p:sp>
      <p:pic>
        <p:nvPicPr>
          <p:cNvPr id="1031" name="Picture 7" descr="TechNet_rgb"/>
          <p:cNvPicPr>
            <a:picLocks noChangeAspect="1" noChangeArrowheads="1"/>
          </p:cNvPicPr>
          <p:nvPr/>
        </p:nvPicPr>
        <p:blipFill>
          <a:blip r:embed="rId16"/>
          <a:srcRect/>
          <a:stretch>
            <a:fillRect/>
          </a:stretch>
        </p:blipFill>
        <p:spPr bwMode="auto">
          <a:xfrm>
            <a:off x="7312025" y="6497638"/>
            <a:ext cx="1554163"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4000" b="1" baseline="0">
          <a:solidFill>
            <a:srgbClr val="FFFF99"/>
          </a:solidFill>
          <a:latin typeface="Arial" pitchFamily="34" charset="0"/>
          <a:ea typeface="微軟正黑體" pitchFamily="34" charset="-120"/>
          <a:cs typeface="+mj-cs"/>
        </a:defRPr>
      </a:lvl1pPr>
      <a:lvl2pPr algn="l" rtl="0" eaLnBrk="0" fontAlgn="base" hangingPunct="0">
        <a:spcBef>
          <a:spcPct val="0"/>
        </a:spcBef>
        <a:spcAft>
          <a:spcPct val="0"/>
        </a:spcAft>
        <a:defRPr sz="4000" b="1">
          <a:solidFill>
            <a:srgbClr val="FFFF99"/>
          </a:solidFill>
          <a:latin typeface="Arial" charset="0"/>
        </a:defRPr>
      </a:lvl2pPr>
      <a:lvl3pPr algn="l" rtl="0" eaLnBrk="0" fontAlgn="base" hangingPunct="0">
        <a:spcBef>
          <a:spcPct val="0"/>
        </a:spcBef>
        <a:spcAft>
          <a:spcPct val="0"/>
        </a:spcAft>
        <a:defRPr sz="4000" b="1">
          <a:solidFill>
            <a:srgbClr val="FFFF99"/>
          </a:solidFill>
          <a:latin typeface="Arial" charset="0"/>
        </a:defRPr>
      </a:lvl3pPr>
      <a:lvl4pPr algn="l" rtl="0" eaLnBrk="0" fontAlgn="base" hangingPunct="0">
        <a:spcBef>
          <a:spcPct val="0"/>
        </a:spcBef>
        <a:spcAft>
          <a:spcPct val="0"/>
        </a:spcAft>
        <a:defRPr sz="4000" b="1">
          <a:solidFill>
            <a:srgbClr val="FFFF99"/>
          </a:solidFill>
          <a:latin typeface="Arial" charset="0"/>
        </a:defRPr>
      </a:lvl4pPr>
      <a:lvl5pPr algn="l" rtl="0" eaLnBrk="0" fontAlgn="base" hangingPunct="0">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eaLnBrk="0" fontAlgn="base" hangingPunct="0">
        <a:lnSpc>
          <a:spcPct val="140000"/>
        </a:lnSpc>
        <a:spcBef>
          <a:spcPct val="20000"/>
        </a:spcBef>
        <a:spcAft>
          <a:spcPct val="0"/>
        </a:spcAft>
        <a:buChar char="•"/>
        <a:defRPr sz="3600" baseline="0">
          <a:solidFill>
            <a:schemeClr val="bg1"/>
          </a:solidFill>
          <a:latin typeface="+mn-lt"/>
          <a:ea typeface="微軟正黑體" pitchFamily="34" charset="-120"/>
          <a:cs typeface="+mn-cs"/>
        </a:defRPr>
      </a:lvl1pPr>
      <a:lvl2pPr marL="914400" indent="-112713" algn="l" rtl="0" eaLnBrk="0" fontAlgn="base" hangingPunct="0">
        <a:lnSpc>
          <a:spcPct val="140000"/>
        </a:lnSpc>
        <a:spcBef>
          <a:spcPct val="20000"/>
        </a:spcBef>
        <a:spcAft>
          <a:spcPct val="0"/>
        </a:spcAft>
        <a:buChar char="–"/>
        <a:defRPr sz="2800" baseline="0">
          <a:solidFill>
            <a:schemeClr val="bg1"/>
          </a:solidFill>
          <a:latin typeface="+mn-lt"/>
          <a:ea typeface="微軟正黑體" pitchFamily="34" charset="-120"/>
        </a:defRPr>
      </a:lvl2pPr>
      <a:lvl3pPr marL="12573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Intro1"/>
          <p:cNvPicPr>
            <a:picLocks noChangeAspect="1" noChangeArrowheads="1"/>
          </p:cNvPicPr>
          <p:nvPr/>
        </p:nvPicPr>
        <p:blipFill>
          <a:blip r:embed="rId3"/>
          <a:srcRect/>
          <a:stretch>
            <a:fillRect/>
          </a:stretch>
        </p:blipFill>
        <p:spPr bwMode="auto">
          <a:xfrm>
            <a:off x="-190500" y="-142875"/>
            <a:ext cx="9525000" cy="7143750"/>
          </a:xfrm>
          <a:prstGeom prst="rect">
            <a:avLst/>
          </a:prstGeom>
          <a:noFill/>
          <a:ln w="9525">
            <a:noFill/>
            <a:miter lim="800000"/>
            <a:headEnd/>
            <a:tailEnd/>
          </a:ln>
        </p:spPr>
      </p:pic>
      <p:sp>
        <p:nvSpPr>
          <p:cNvPr id="2051" name="Rectangle 2"/>
          <p:cNvSpPr>
            <a:spLocks noGrp="1" noChangeArrowheads="1"/>
          </p:cNvSpPr>
          <p:nvPr>
            <p:ph type="ctrTitle"/>
          </p:nvPr>
        </p:nvSpPr>
        <p:spPr>
          <a:xfrm>
            <a:off x="365125" y="4397375"/>
            <a:ext cx="7772400" cy="1470025"/>
          </a:xfrm>
          <a:noFill/>
        </p:spPr>
        <p:txBody>
          <a:bodyPr/>
          <a:lstStyle/>
          <a:p>
            <a:pPr eaLnBrk="1" hangingPunct="1"/>
            <a:r>
              <a:rPr lang="en-US" altLang="zh-TW" dirty="0" smtClean="0">
                <a:ea typeface="新細明體" pitchFamily="18" charset="-120"/>
              </a:rPr>
              <a:t>Welcome</a:t>
            </a:r>
          </a:p>
        </p:txBody>
      </p:sp>
      <p:pic>
        <p:nvPicPr>
          <p:cNvPr id="2053" name="Picture 5" descr="TechNet_rgb"/>
          <p:cNvPicPr>
            <a:picLocks noChangeAspect="1" noChangeArrowheads="1"/>
          </p:cNvPicPr>
          <p:nvPr/>
        </p:nvPicPr>
        <p:blipFill>
          <a:blip r:embed="rId4"/>
          <a:srcRect/>
          <a:stretch>
            <a:fillRect/>
          </a:stretch>
        </p:blipFill>
        <p:spPr bwMode="auto">
          <a:xfrm>
            <a:off x="7312025" y="6497638"/>
            <a:ext cx="1554163" cy="1555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IIS-SEC-001.jpg"/>
          <p:cNvPicPr>
            <a:picLocks noChangeAspect="1"/>
          </p:cNvPicPr>
          <p:nvPr/>
        </p:nvPicPr>
        <p:blipFill>
          <a:blip r:embed="rId2"/>
          <a:stretch>
            <a:fillRect/>
          </a:stretch>
        </p:blipFill>
        <p:spPr>
          <a:xfrm>
            <a:off x="3152633" y="1859509"/>
            <a:ext cx="5991367" cy="4493525"/>
          </a:xfrm>
          <a:prstGeom prst="rect">
            <a:avLst/>
          </a:prstGeom>
        </p:spPr>
      </p:pic>
      <p:sp>
        <p:nvSpPr>
          <p:cNvPr id="11266" name="Rectangle 2"/>
          <p:cNvSpPr>
            <a:spLocks noChangeArrowheads="1"/>
          </p:cNvSpPr>
          <p:nvPr/>
        </p:nvSpPr>
        <p:spPr bwMode="auto">
          <a:xfrm>
            <a:off x="179388" y="274638"/>
            <a:ext cx="7653337" cy="1143000"/>
          </a:xfrm>
          <a:prstGeom prst="rect">
            <a:avLst/>
          </a:prstGeom>
          <a:noFill/>
          <a:ln w="9525">
            <a:noFill/>
            <a:miter lim="800000"/>
            <a:headEnd/>
            <a:tailEnd/>
          </a:ln>
          <a:effectLst/>
        </p:spPr>
        <p:txBody>
          <a:bodyPr anchor="ctr"/>
          <a:lstStyle/>
          <a:p>
            <a:pPr algn="ctr"/>
            <a:endParaRPr lang="zh-TW" altLang="en-US" sz="4400" dirty="0">
              <a:solidFill>
                <a:srgbClr val="FFFF66"/>
              </a:solidFill>
              <a:latin typeface="微軟正黑體" pitchFamily="34" charset="-120"/>
              <a:ea typeface="微軟正黑體" pitchFamily="34" charset="-120"/>
            </a:endParaRPr>
          </a:p>
        </p:txBody>
      </p:sp>
      <p:sp>
        <p:nvSpPr>
          <p:cNvPr id="11267" name="Rectangle 3"/>
          <p:cNvSpPr>
            <a:spLocks noChangeArrowheads="1"/>
          </p:cNvSpPr>
          <p:nvPr/>
        </p:nvSpPr>
        <p:spPr bwMode="auto">
          <a:xfrm>
            <a:off x="250825" y="1600200"/>
            <a:ext cx="8569325" cy="4924425"/>
          </a:xfrm>
          <a:prstGeom prst="rect">
            <a:avLst/>
          </a:prstGeom>
          <a:noFill/>
          <a:ln w="9525">
            <a:noFill/>
            <a:miter lim="800000"/>
            <a:headEnd/>
            <a:tailEnd/>
          </a:ln>
          <a:effectLst/>
        </p:spPr>
        <p:txBody>
          <a:bodyPr/>
          <a:lstStyle/>
          <a:p>
            <a:pPr marL="342900" indent="-342900">
              <a:spcBef>
                <a:spcPct val="20000"/>
              </a:spcBef>
              <a:buFontTx/>
              <a:buChar char="•"/>
            </a:pPr>
            <a:endParaRPr lang="zh-TW" altLang="en-US" sz="2400" dirty="0">
              <a:solidFill>
                <a:srgbClr val="FF3300"/>
              </a:solidFill>
              <a:latin typeface="微軟正黑體" pitchFamily="34" charset="-120"/>
              <a:ea typeface="微軟正黑體" pitchFamily="34" charset="-120"/>
            </a:endParaRPr>
          </a:p>
        </p:txBody>
      </p:sp>
      <p:sp>
        <p:nvSpPr>
          <p:cNvPr id="7" name="標題 6"/>
          <p:cNvSpPr>
            <a:spLocks noGrp="1"/>
          </p:cNvSpPr>
          <p:nvPr>
            <p:ph type="title"/>
          </p:nvPr>
        </p:nvSpPr>
        <p:spPr/>
        <p:txBody>
          <a:bodyPr/>
          <a:lstStyle/>
          <a:p>
            <a:r>
              <a:rPr lang="zh-TW" altLang="en-US" dirty="0" smtClean="0"/>
              <a:t>使用</a:t>
            </a:r>
            <a:r>
              <a:rPr lang="en-US" altLang="zh-TW" dirty="0" smtClean="0"/>
              <a:t>IPv4</a:t>
            </a:r>
            <a:r>
              <a:rPr lang="zh-TW" altLang="en-US" dirty="0" smtClean="0"/>
              <a:t>位址來控制存取</a:t>
            </a:r>
            <a:endParaRPr lang="zh-TW" altLang="en-US" dirty="0"/>
          </a:p>
        </p:txBody>
      </p:sp>
      <p:sp>
        <p:nvSpPr>
          <p:cNvPr id="8" name="文字版面配置區 7"/>
          <p:cNvSpPr>
            <a:spLocks noGrp="1"/>
          </p:cNvSpPr>
          <p:nvPr>
            <p:ph idx="1"/>
          </p:nvPr>
        </p:nvSpPr>
        <p:spPr/>
        <p:txBody>
          <a:bodyPr/>
          <a:lstStyle/>
          <a:p>
            <a:r>
              <a:rPr lang="en-US" altLang="zh-TW" dirty="0" smtClean="0"/>
              <a:t>IIS</a:t>
            </a:r>
            <a:r>
              <a:rPr lang="zh-TW" altLang="en-US" dirty="0" smtClean="0"/>
              <a:t>可針對目錄或檔案資源以下列方式控制存取</a:t>
            </a:r>
          </a:p>
          <a:p>
            <a:pPr lvl="1"/>
            <a:r>
              <a:rPr lang="zh-TW" altLang="en-US" dirty="0" smtClean="0"/>
              <a:t>單一電腦</a:t>
            </a:r>
          </a:p>
          <a:p>
            <a:pPr lvl="1"/>
            <a:r>
              <a:rPr lang="zh-TW" altLang="en-US" dirty="0" smtClean="0"/>
              <a:t>電腦群組</a:t>
            </a:r>
          </a:p>
          <a:p>
            <a:r>
              <a:rPr lang="zh-TW" altLang="en-US" dirty="0" smtClean="0"/>
              <a:t>方式：</a:t>
            </a:r>
          </a:p>
          <a:p>
            <a:pPr lvl="1"/>
            <a:r>
              <a:rPr lang="en-US" altLang="zh-TW" dirty="0" smtClean="0"/>
              <a:t>Allow Entry</a:t>
            </a:r>
            <a:r>
              <a:rPr lang="zh-TW" altLang="en-US" dirty="0" smtClean="0"/>
              <a:t>：</a:t>
            </a:r>
            <a:r>
              <a:rPr lang="zh-TW" altLang="en-US" dirty="0" smtClean="0">
                <a:solidFill>
                  <a:srgbClr val="FF3300"/>
                </a:solidFill>
              </a:rPr>
              <a:t>適合企業網站</a:t>
            </a:r>
          </a:p>
          <a:p>
            <a:pPr lvl="1"/>
            <a:r>
              <a:rPr lang="en-US" altLang="zh-TW" dirty="0" smtClean="0"/>
              <a:t>Deny Entry</a:t>
            </a:r>
            <a:r>
              <a:rPr lang="zh-TW" altLang="en-US" dirty="0" smtClean="0"/>
              <a:t>：</a:t>
            </a:r>
            <a:r>
              <a:rPr lang="zh-TW" altLang="en-US" dirty="0" smtClean="0">
                <a:solidFill>
                  <a:srgbClr val="FF3300"/>
                </a:solidFill>
              </a:rPr>
              <a:t>適合禁止特定機器</a:t>
            </a:r>
          </a:p>
          <a:p>
            <a:r>
              <a:rPr lang="zh-TW" altLang="en-US" dirty="0" smtClean="0">
                <a:solidFill>
                  <a:srgbClr val="FF3300"/>
                </a:solidFill>
              </a:rPr>
              <a:t>問題：</a:t>
            </a:r>
            <a:r>
              <a:rPr lang="en-US" altLang="zh-TW" dirty="0" smtClean="0">
                <a:solidFill>
                  <a:srgbClr val="FF3300"/>
                </a:solidFill>
              </a:rPr>
              <a:t>IP </a:t>
            </a:r>
            <a:r>
              <a:rPr lang="zh-TW" altLang="en-US" dirty="0" smtClean="0">
                <a:solidFill>
                  <a:srgbClr val="FF3300"/>
                </a:solidFill>
              </a:rPr>
              <a:t>位址易於假造，無法確保存取控制的目的</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zh-TW" altLang="en-US" dirty="0" smtClean="0">
                <a:latin typeface="微軟正黑體" pitchFamily="34" charset="-120"/>
                <a:ea typeface="微軟正黑體" pitchFamily="34" charset="-120"/>
              </a:rPr>
              <a:t>授權規則（</a:t>
            </a:r>
            <a:r>
              <a:rPr lang="en-US" altLang="zh-TW" dirty="0" smtClean="0">
                <a:latin typeface="微軟正黑體" pitchFamily="34" charset="-120"/>
                <a:ea typeface="微軟正黑體" pitchFamily="34" charset="-120"/>
              </a:rPr>
              <a:t>Authorization Rules</a:t>
            </a:r>
            <a:r>
              <a:rPr lang="zh-TW" altLang="en-US"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pic>
        <p:nvPicPr>
          <p:cNvPr id="8" name="內容版面配置區 7" descr="IIS-SEC-002.jpg"/>
          <p:cNvPicPr>
            <a:picLocks noGrp="1" noChangeAspect="1"/>
          </p:cNvPicPr>
          <p:nvPr>
            <p:ph idx="1"/>
          </p:nvPr>
        </p:nvPicPr>
        <p:blipFill>
          <a:blip r:embed="rId2"/>
          <a:stretch>
            <a:fillRect/>
          </a:stretch>
        </p:blipFill>
        <p:spPr>
          <a:xfrm>
            <a:off x="735825" y="1143000"/>
            <a:ext cx="6034617" cy="4525963"/>
          </a:xfrm>
        </p:spPr>
      </p:pic>
      <p:pic>
        <p:nvPicPr>
          <p:cNvPr id="9" name="圖片 8" descr="IIS-SEC-003.jpg"/>
          <p:cNvPicPr>
            <a:picLocks noChangeAspect="1"/>
          </p:cNvPicPr>
          <p:nvPr/>
        </p:nvPicPr>
        <p:blipFill>
          <a:blip r:embed="rId3"/>
          <a:stretch>
            <a:fillRect/>
          </a:stretch>
        </p:blipFill>
        <p:spPr>
          <a:xfrm>
            <a:off x="4599295" y="2202905"/>
            <a:ext cx="3867150" cy="3762375"/>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TW" altLang="en-US" dirty="0" smtClean="0">
                <a:latin typeface="微軟正黑體" pitchFamily="34" charset="-120"/>
              </a:rPr>
              <a:t>授權規則（</a:t>
            </a:r>
            <a:r>
              <a:rPr lang="en-US" altLang="zh-TW" dirty="0" smtClean="0">
                <a:latin typeface="微軟正黑體" pitchFamily="34" charset="-120"/>
              </a:rPr>
              <a:t>Authorization Rules</a:t>
            </a:r>
            <a:r>
              <a:rPr lang="zh-TW" altLang="en-US" dirty="0" smtClean="0">
                <a:latin typeface="微軟正黑體" pitchFamily="34" charset="-120"/>
              </a:rPr>
              <a:t>）</a:t>
            </a:r>
            <a:endParaRPr lang="zh-TW" altLang="en-US" dirty="0"/>
          </a:p>
        </p:txBody>
      </p:sp>
      <p:sp>
        <p:nvSpPr>
          <p:cNvPr id="61443" name="Rectangle 3"/>
          <p:cNvSpPr>
            <a:spLocks noGrp="1" noChangeArrowheads="1"/>
          </p:cNvSpPr>
          <p:nvPr>
            <p:ph type="body" idx="1"/>
          </p:nvPr>
        </p:nvSpPr>
        <p:spPr/>
        <p:txBody>
          <a:bodyPr/>
          <a:lstStyle/>
          <a:p>
            <a:r>
              <a:rPr lang="zh-TW" altLang="en-US" dirty="0" smtClean="0">
                <a:latin typeface="微軟正黑體" pitchFamily="34" charset="-120"/>
                <a:ea typeface="微軟正黑體" pitchFamily="34" charset="-120"/>
              </a:rPr>
              <a:t>允許所有使用者存取</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允許匿名存取</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rPr>
              <a:t>允許特定群組帳號存取</a:t>
            </a:r>
            <a:endParaRPr lang="en-US" altLang="zh-TW" dirty="0" smtClean="0">
              <a:latin typeface="微軟正黑體" pitchFamily="34" charset="-120"/>
            </a:endParaRPr>
          </a:p>
          <a:p>
            <a:r>
              <a:rPr lang="zh-TW" altLang="en-US" dirty="0" smtClean="0">
                <a:latin typeface="微軟正黑體" pitchFamily="34" charset="-120"/>
                <a:ea typeface="微軟正黑體" pitchFamily="34" charset="-120"/>
              </a:rPr>
              <a:t>允許特定使用者帳號存取</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rPr>
              <a:t>允許特定動作行為</a:t>
            </a:r>
            <a:endParaRPr lang="en-US" altLang="zh-TW" dirty="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TW" altLang="en-US" sz="4000">
                <a:latin typeface="微軟正黑體" pitchFamily="34" charset="-120"/>
                <a:ea typeface="微軟正黑體" pitchFamily="34" charset="-120"/>
              </a:rPr>
              <a:t>共用網頁權限和</a:t>
            </a:r>
            <a:r>
              <a:rPr lang="en-US" altLang="zh-TW" sz="3600">
                <a:latin typeface="微軟正黑體" pitchFamily="34" charset="-120"/>
                <a:ea typeface="微軟正黑體" pitchFamily="34" charset="-120"/>
              </a:rPr>
              <a:t>NTFS</a:t>
            </a:r>
            <a:r>
              <a:rPr lang="zh-TW" altLang="en-US" sz="3600">
                <a:latin typeface="微軟正黑體" pitchFamily="34" charset="-120"/>
                <a:ea typeface="微軟正黑體" pitchFamily="34" charset="-120"/>
              </a:rPr>
              <a:t>使用權限</a:t>
            </a:r>
          </a:p>
        </p:txBody>
      </p:sp>
      <p:sp>
        <p:nvSpPr>
          <p:cNvPr id="15363" name="Rectangle 3"/>
          <p:cNvSpPr>
            <a:spLocks noGrp="1" noChangeArrowheads="1"/>
          </p:cNvSpPr>
          <p:nvPr>
            <p:ph idx="1"/>
          </p:nvPr>
        </p:nvSpPr>
        <p:spPr/>
        <p:txBody>
          <a:bodyPr/>
          <a:lstStyle/>
          <a:p>
            <a:r>
              <a:rPr lang="en-US" altLang="zh-TW" sz="2800" dirty="0">
                <a:latin typeface="微軟正黑體" pitchFamily="34" charset="-120"/>
                <a:ea typeface="微軟正黑體" pitchFamily="34" charset="-120"/>
              </a:rPr>
              <a:t>IIS</a:t>
            </a:r>
            <a:r>
              <a:rPr lang="zh-TW" altLang="en-US" sz="2800" dirty="0">
                <a:latin typeface="微軟正黑體" pitchFamily="34" charset="-120"/>
                <a:ea typeface="微軟正黑體" pitchFamily="34" charset="-120"/>
              </a:rPr>
              <a:t>網頁權限的權限等級通常不夠細分化，只針對網頁物件。</a:t>
            </a:r>
          </a:p>
          <a:p>
            <a:r>
              <a:rPr lang="zh-TW" altLang="en-US" sz="2800" dirty="0">
                <a:latin typeface="微軟正黑體" pitchFamily="34" charset="-120"/>
                <a:ea typeface="微軟正黑體" pitchFamily="34" charset="-120"/>
              </a:rPr>
              <a:t>基於更高安全性考量，需搭配</a:t>
            </a:r>
            <a:r>
              <a:rPr lang="en-US" altLang="zh-TW" sz="2800" dirty="0">
                <a:latin typeface="微軟正黑體" pitchFamily="34" charset="-120"/>
                <a:ea typeface="微軟正黑體" pitchFamily="34" charset="-120"/>
              </a:rPr>
              <a:t>NTFS</a:t>
            </a:r>
            <a:r>
              <a:rPr lang="zh-TW" altLang="en-US" sz="2800" dirty="0">
                <a:latin typeface="微軟正黑體" pitchFamily="34" charset="-120"/>
                <a:ea typeface="微軟正黑體" pitchFamily="34" charset="-120"/>
              </a:rPr>
              <a:t>檔案系統的使用權限，才足夠建構一個較安全的網站存取環境</a:t>
            </a:r>
          </a:p>
          <a:p>
            <a:r>
              <a:rPr lang="zh-TW" altLang="en-US" sz="2800" dirty="0">
                <a:latin typeface="微軟正黑體" pitchFamily="34" charset="-120"/>
                <a:ea typeface="微軟正黑體" pitchFamily="34" charset="-120"/>
              </a:rPr>
              <a:t>二者合併使用時，最後的有效權限為二者最嚴謹的權限 </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取二者允許權限的交集關係</a:t>
            </a:r>
            <a:r>
              <a:rPr lang="en-US" altLang="zh-TW" sz="2800" dirty="0">
                <a:latin typeface="微軟正黑體" pitchFamily="34" charset="-120"/>
                <a:ea typeface="微軟正黑體" pitchFamily="34" charset="-120"/>
              </a:rPr>
              <a: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11188" y="260350"/>
            <a:ext cx="7848600" cy="708025"/>
          </a:xfrm>
          <a:prstGeom prst="rect">
            <a:avLst/>
          </a:prstGeom>
          <a:noFill/>
          <a:ln w="9525">
            <a:noFill/>
            <a:miter lim="800000"/>
            <a:headEnd/>
            <a:tailEnd/>
          </a:ln>
          <a:effectLst/>
        </p:spPr>
        <p:txBody>
          <a:bodyPr anchor="b"/>
          <a:lstStyle/>
          <a:p>
            <a:pPr algn="ctr"/>
            <a:r>
              <a:rPr lang="zh-TW" altLang="en-US" sz="4400" dirty="0">
                <a:solidFill>
                  <a:srgbClr val="FFFF66"/>
                </a:solidFill>
                <a:latin typeface="微軟正黑體" pitchFamily="34" charset="-120"/>
                <a:ea typeface="微軟正黑體" pitchFamily="34" charset="-120"/>
              </a:rPr>
              <a:t>不同網頁程式的建議存取權限</a:t>
            </a:r>
          </a:p>
        </p:txBody>
      </p:sp>
      <p:graphicFrame>
        <p:nvGraphicFramePr>
          <p:cNvPr id="16488" name="Group 104"/>
          <p:cNvGraphicFramePr>
            <a:graphicFrameLocks noGrp="1"/>
          </p:cNvGraphicFramePr>
          <p:nvPr/>
        </p:nvGraphicFramePr>
        <p:xfrm>
          <a:off x="395288" y="1557338"/>
          <a:ext cx="8497887" cy="4019868"/>
        </p:xfrm>
        <a:graphic>
          <a:graphicData uri="http://schemas.openxmlformats.org/drawingml/2006/table">
            <a:tbl>
              <a:tblPr/>
              <a:tblGrid>
                <a:gridCol w="2952750"/>
                <a:gridCol w="2705100"/>
                <a:gridCol w="2840037"/>
              </a:tblGrid>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3300"/>
                          </a:solidFill>
                          <a:effectLst>
                            <a:outerShdw blurRad="38100" dist="38100" dir="2700000" algn="tl">
                              <a:srgbClr val="000000">
                                <a:alpha val="43137"/>
                              </a:srgbClr>
                            </a:outerShdw>
                          </a:effectLst>
                          <a:latin typeface="微軟正黑體" pitchFamily="34" charset="-120"/>
                          <a:ea typeface="微軟正黑體" pitchFamily="34" charset="-120"/>
                        </a:rPr>
                        <a:t>網頁檔案類型</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3300"/>
                          </a:solidFill>
                          <a:effectLst>
                            <a:outerShdw blurRad="38100" dist="38100" dir="2700000" algn="tl">
                              <a:srgbClr val="000000">
                                <a:alpha val="43137"/>
                              </a:srgbClr>
                            </a:outerShdw>
                          </a:effectLst>
                          <a:latin typeface="微軟正黑體" pitchFamily="34" charset="-120"/>
                          <a:ea typeface="微軟正黑體" pitchFamily="34" charset="-120"/>
                        </a:rPr>
                        <a:t>網頁權限</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3300"/>
                          </a:solidFill>
                          <a:effectLst>
                            <a:outerShdw blurRad="38100" dist="38100" dir="2700000" algn="tl">
                              <a:srgbClr val="000000">
                                <a:alpha val="43137"/>
                              </a:srgbClr>
                            </a:outerShdw>
                          </a:effectLst>
                          <a:latin typeface="微軟正黑體" pitchFamily="34" charset="-120"/>
                          <a:ea typeface="微軟正黑體" pitchFamily="34" charset="-120"/>
                        </a:rPr>
                        <a:t>NTFS </a:t>
                      </a:r>
                      <a:r>
                        <a:rPr kumimoji="0" lang="zh-TW" altLang="en-US" sz="2800" b="1" i="0" u="none" strike="noStrike" cap="none" normalizeH="0" baseline="0" dirty="0" smtClean="0">
                          <a:ln>
                            <a:noFill/>
                          </a:ln>
                          <a:solidFill>
                            <a:srgbClr val="FF3300"/>
                          </a:solidFill>
                          <a:effectLst>
                            <a:outerShdw blurRad="38100" dist="38100" dir="2700000" algn="tl">
                              <a:srgbClr val="000000">
                                <a:alpha val="43137"/>
                              </a:srgbClr>
                            </a:outerShdw>
                          </a:effectLst>
                          <a:latin typeface="微軟正黑體" pitchFamily="34" charset="-120"/>
                          <a:ea typeface="微軟正黑體" pitchFamily="34" charset="-120"/>
                        </a:rPr>
                        <a:t>權限</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chemeClr val="accent1"/>
                    </a:solidFill>
                  </a:tcPr>
                </a:tc>
              </a:tr>
              <a:tr h="1079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CC3300"/>
                          </a:solidFill>
                          <a:effectLst/>
                          <a:latin typeface="微軟正黑體" pitchFamily="34" charset="-120"/>
                          <a:ea typeface="微軟正黑體" pitchFamily="34" charset="-120"/>
                        </a:rPr>
                        <a:t>CGI </a:t>
                      </a: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程式</a:t>
                      </a:r>
                      <a:r>
                        <a:rPr kumimoji="0" lang="en-US" altLang="zh-TW" sz="2000" b="0" i="0" u="none" strike="noStrike" cap="none" normalizeH="0" baseline="0" dirty="0" smtClean="0">
                          <a:ln>
                            <a:noFill/>
                          </a:ln>
                          <a:solidFill>
                            <a:srgbClr val="CC3300"/>
                          </a:solidFill>
                          <a:effectLst/>
                          <a:latin typeface="微軟正黑體" pitchFamily="34" charset="-120"/>
                          <a:ea typeface="微軟正黑體" pitchFamily="34" charset="-120"/>
                        </a:rPr>
                        <a:t>(.exe, .</a:t>
                      </a:r>
                      <a:r>
                        <a:rPr kumimoji="0" lang="en-US" altLang="zh-TW" sz="2000" b="0" i="0" u="none" strike="noStrike" cap="none" normalizeH="0" baseline="0" dirty="0" err="1" smtClean="0">
                          <a:ln>
                            <a:noFill/>
                          </a:ln>
                          <a:solidFill>
                            <a:srgbClr val="CC3300"/>
                          </a:solidFill>
                          <a:effectLst/>
                          <a:latin typeface="微軟正黑體" pitchFamily="34" charset="-120"/>
                          <a:ea typeface="微軟正黑體" pitchFamily="34" charset="-120"/>
                        </a:rPr>
                        <a:t>dll</a:t>
                      </a:r>
                      <a:r>
                        <a:rPr kumimoji="0" lang="en-US" altLang="zh-TW" sz="2000" b="0" i="0" u="none" strike="noStrike" cap="none" normalizeH="0" baseline="0" dirty="0" smtClean="0">
                          <a:ln>
                            <a:noFill/>
                          </a:ln>
                          <a:solidFill>
                            <a:srgbClr val="CC3300"/>
                          </a:solidFill>
                          <a:effectLst/>
                          <a:latin typeface="微軟正黑體" pitchFamily="34" charset="-120"/>
                          <a:ea typeface="微軟正黑體" pitchFamily="34" charset="-120"/>
                        </a:rPr>
                        <a:t>, .</a:t>
                      </a:r>
                      <a:r>
                        <a:rPr kumimoji="0" lang="en-US" altLang="zh-TW" sz="2000" b="0" i="0" u="none" strike="noStrike" cap="none" normalizeH="0" baseline="0" dirty="0" err="1" smtClean="0">
                          <a:ln>
                            <a:noFill/>
                          </a:ln>
                          <a:solidFill>
                            <a:srgbClr val="CC3300"/>
                          </a:solidFill>
                          <a:effectLst/>
                          <a:latin typeface="微軟正黑體" pitchFamily="34" charset="-120"/>
                          <a:ea typeface="微軟正黑體" pitchFamily="34" charset="-120"/>
                        </a:rPr>
                        <a:t>cmd</a:t>
                      </a:r>
                      <a:r>
                        <a:rPr kumimoji="0" lang="en-US" altLang="zh-TW" sz="2000" b="0" i="0" u="none" strike="noStrike" cap="none" normalizeH="0" baseline="0" dirty="0" smtClean="0">
                          <a:ln>
                            <a:noFill/>
                          </a:ln>
                          <a:solidFill>
                            <a:srgbClr val="CC3300"/>
                          </a:solidFill>
                          <a:effectLst/>
                          <a:latin typeface="微軟正黑體" pitchFamily="34" charset="-120"/>
                          <a:ea typeface="微軟正黑體" pitchFamily="34" charset="-120"/>
                        </a:rPr>
                        <a:t>, .pl) </a:t>
                      </a:r>
                      <a:r>
                        <a:rPr kumimoji="0" lang="zh-TW" altLang="en-US" sz="2000" b="0" i="0" u="none" strike="noStrike" cap="none" normalizeH="0" baseline="0" dirty="0" smtClean="0">
                          <a:ln>
                            <a:noFill/>
                          </a:ln>
                          <a:solidFill>
                            <a:srgbClr val="CC3300"/>
                          </a:solidFill>
                          <a:effectLst/>
                          <a:latin typeface="微軟正黑體" pitchFamily="34" charset="-120"/>
                          <a:ea typeface="微軟正黑體" pitchFamily="34" charset="-120"/>
                        </a:rPr>
                        <a:t>、</a:t>
                      </a:r>
                      <a:r>
                        <a:rPr kumimoji="0" lang="en-US" altLang="zh-TW" sz="2000" b="0" i="0" u="none" strike="noStrike" cap="none" normalizeH="0" baseline="0" dirty="0" smtClean="0">
                          <a:ln>
                            <a:noFill/>
                          </a:ln>
                          <a:solidFill>
                            <a:srgbClr val="CC3300"/>
                          </a:solidFill>
                          <a:effectLst/>
                          <a:latin typeface="微軟正黑體" pitchFamily="34" charset="-120"/>
                          <a:ea typeface="微軟正黑體" pitchFamily="34" charset="-120"/>
                        </a:rPr>
                        <a:t>ISAPI</a:t>
                      </a: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程式</a:t>
                      </a:r>
                      <a:endParaRPr kumimoji="0" lang="zh-TW" altLang="en-US" sz="2000" b="0" i="0" u="none" strike="noStrike" cap="none" normalizeH="0" baseline="0" dirty="0" smtClean="0">
                        <a:ln>
                          <a:noFill/>
                        </a:ln>
                        <a:solidFill>
                          <a:srgbClr val="CC3300"/>
                        </a:solidFill>
                        <a:effectLst/>
                        <a:latin typeface="微軟正黑體" pitchFamily="34" charset="-120"/>
                        <a:ea typeface="微軟正黑體" pitchFamily="34" charset="-120"/>
                      </a:endParaRP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讀取</a:t>
                      </a:r>
                    </a:p>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指令碼及執行檔</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讀取及執行</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r>
              <a:tr h="776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指令檔</a:t>
                      </a:r>
                      <a:r>
                        <a:rPr kumimoji="0" lang="zh-TW" altLang="en-US" sz="2000" b="0" i="0" u="none" strike="noStrike" cap="none" normalizeH="0" baseline="0" smtClean="0">
                          <a:ln>
                            <a:noFill/>
                          </a:ln>
                          <a:solidFill>
                            <a:srgbClr val="CC3300"/>
                          </a:solidFill>
                          <a:effectLst/>
                          <a:latin typeface="微軟正黑體" pitchFamily="34" charset="-120"/>
                          <a:ea typeface="微軟正黑體" pitchFamily="34" charset="-120"/>
                        </a:rPr>
                        <a:t> </a:t>
                      </a:r>
                      <a:r>
                        <a:rPr kumimoji="0" lang="en-US" altLang="zh-TW" sz="2000" b="0" i="0" u="none" strike="noStrike" cap="none" normalizeH="0" baseline="0" smtClean="0">
                          <a:ln>
                            <a:noFill/>
                          </a:ln>
                          <a:solidFill>
                            <a:srgbClr val="CC3300"/>
                          </a:solidFill>
                          <a:effectLst/>
                          <a:latin typeface="微軟正黑體" pitchFamily="34" charset="-120"/>
                          <a:ea typeface="微軟正黑體" pitchFamily="34" charset="-120"/>
                        </a:rPr>
                        <a:t>(.asp .aspx</a:t>
                      </a:r>
                      <a:r>
                        <a:rPr kumimoji="0" lang="zh-TW" altLang="en-US" sz="2000" b="0" i="0" u="none" strike="noStrike" cap="none" normalizeH="0" baseline="0" smtClean="0">
                          <a:ln>
                            <a:noFill/>
                          </a:ln>
                          <a:solidFill>
                            <a:srgbClr val="CC3300"/>
                          </a:solidFill>
                          <a:effectLst/>
                          <a:latin typeface="微軟正黑體" pitchFamily="34" charset="-120"/>
                          <a:ea typeface="微軟正黑體" pitchFamily="34" charset="-120"/>
                        </a:rPr>
                        <a:t>、</a:t>
                      </a:r>
                      <a:r>
                        <a:rPr kumimoji="0" lang="en-US" altLang="zh-TW" sz="2000" b="0" i="0" u="none" strike="noStrike" cap="none" normalizeH="0" baseline="0" smtClean="0">
                          <a:ln>
                            <a:noFill/>
                          </a:ln>
                          <a:solidFill>
                            <a:srgbClr val="CC3300"/>
                          </a:solidFill>
                          <a:effectLst/>
                          <a:latin typeface="微軟正黑體" pitchFamily="34" charset="-120"/>
                          <a:ea typeface="微軟正黑體" pitchFamily="34" charset="-120"/>
                        </a:rPr>
                        <a:t>php</a:t>
                      </a:r>
                      <a:r>
                        <a:rPr kumimoji="0" lang="zh-TW" altLang="en-US" sz="2000" b="0" i="0" u="none" strike="noStrike" cap="none" normalizeH="0" baseline="0" smtClean="0">
                          <a:ln>
                            <a:noFill/>
                          </a:ln>
                          <a:solidFill>
                            <a:srgbClr val="CC3300"/>
                          </a:solidFill>
                          <a:effectLst/>
                          <a:latin typeface="微軟正黑體" pitchFamily="34" charset="-120"/>
                          <a:ea typeface="微軟正黑體" pitchFamily="34" charset="-120"/>
                        </a:rPr>
                        <a:t>、</a:t>
                      </a:r>
                      <a:r>
                        <a:rPr kumimoji="0" lang="en-US" altLang="zh-TW" sz="2000" b="0" i="0" u="none" strike="noStrike" cap="none" normalizeH="0" baseline="0" smtClean="0">
                          <a:ln>
                            <a:noFill/>
                          </a:ln>
                          <a:solidFill>
                            <a:srgbClr val="CC3300"/>
                          </a:solidFill>
                          <a:effectLst/>
                          <a:latin typeface="微軟正黑體" pitchFamily="34" charset="-120"/>
                          <a:ea typeface="微軟正黑體" pitchFamily="34" charset="-120"/>
                        </a:rPr>
                        <a:t>jsp)</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讀取</a:t>
                      </a:r>
                    </a:p>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僅指令碼</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讀取</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r>
              <a:tr h="774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引入檔</a:t>
                      </a:r>
                      <a:r>
                        <a:rPr kumimoji="0" lang="zh-TW" altLang="en-US" sz="2000" b="0" i="0" u="none" strike="noStrike" cap="none" normalizeH="0" baseline="0" smtClean="0">
                          <a:ln>
                            <a:noFill/>
                          </a:ln>
                          <a:solidFill>
                            <a:srgbClr val="CC3300"/>
                          </a:solidFill>
                          <a:effectLst/>
                          <a:latin typeface="微軟正黑體" pitchFamily="34" charset="-120"/>
                          <a:ea typeface="微軟正黑體" pitchFamily="34" charset="-120"/>
                        </a:rPr>
                        <a:t> </a:t>
                      </a:r>
                      <a:r>
                        <a:rPr kumimoji="0" lang="en-US" altLang="zh-TW" sz="2000" b="0" i="0" u="none" strike="noStrike" cap="none" normalizeH="0" baseline="0" smtClean="0">
                          <a:ln>
                            <a:noFill/>
                          </a:ln>
                          <a:solidFill>
                            <a:srgbClr val="CC3300"/>
                          </a:solidFill>
                          <a:effectLst/>
                          <a:latin typeface="微軟正黑體" pitchFamily="34" charset="-120"/>
                          <a:ea typeface="微軟正黑體" pitchFamily="34" charset="-120"/>
                        </a:rPr>
                        <a:t>(.inc, .shtm, .shtml)</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讀取</a:t>
                      </a:r>
                    </a:p>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僅指令碼</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tab pos="358775" algn="l"/>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讀取</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r>
              <a:tr h="776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靜態網頁</a:t>
                      </a:r>
                      <a:r>
                        <a:rPr kumimoji="0" lang="zh-TW" altLang="en-US" sz="2000" b="0" i="0" u="none" strike="noStrike" cap="none" normalizeH="0" baseline="0" smtClean="0">
                          <a:ln>
                            <a:noFill/>
                          </a:ln>
                          <a:solidFill>
                            <a:srgbClr val="CC3300"/>
                          </a:solidFill>
                          <a:effectLst/>
                          <a:latin typeface="微軟正黑體" pitchFamily="34" charset="-120"/>
                          <a:ea typeface="微軟正黑體" pitchFamily="34" charset="-120"/>
                        </a:rPr>
                        <a:t> </a:t>
                      </a:r>
                      <a:r>
                        <a:rPr kumimoji="0" lang="en-US" altLang="zh-TW" sz="2000" b="0" i="0" u="none" strike="noStrike" cap="none" normalizeH="0" baseline="0" smtClean="0">
                          <a:ln>
                            <a:noFill/>
                          </a:ln>
                          <a:solidFill>
                            <a:srgbClr val="CC3300"/>
                          </a:solidFill>
                          <a:effectLst/>
                          <a:latin typeface="微軟正黑體" pitchFamily="34" charset="-120"/>
                          <a:ea typeface="微軟正黑體" pitchFamily="34" charset="-120"/>
                        </a:rPr>
                        <a:t>(.txt, .gif, .jpg, .html)</a:t>
                      </a:r>
                    </a:p>
                  </a:txBody>
                  <a:tcPr horzOverflow="overflow">
                    <a:lnL w="12700" cap="flat" cmpd="sng" algn="ctr">
                      <a:solidFill>
                        <a:srgbClr val="000000"/>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CC3300"/>
                          </a:solidFill>
                          <a:effectLst/>
                          <a:latin typeface="微軟正黑體" pitchFamily="34" charset="-120"/>
                          <a:ea typeface="微軟正黑體" pitchFamily="34" charset="-120"/>
                        </a:rPr>
                        <a:t>讀取</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c>
                  <a:txBody>
                    <a:bodyPr/>
                    <a:lstStyle/>
                    <a:p>
                      <a:pPr marL="80963" marR="0" lvl="0" indent="0" algn="l"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CC3300"/>
                          </a:solidFill>
                          <a:effectLst/>
                          <a:latin typeface="微軟正黑體" pitchFamily="34" charset="-120"/>
                          <a:ea typeface="微軟正黑體" pitchFamily="34" charset="-120"/>
                        </a:rPr>
                        <a:t>讀取</a:t>
                      </a: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rgbClr val="FAFAA4"/>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設定網頁目錄與檔案權限</a:t>
            </a:r>
          </a:p>
        </p:txBody>
      </p:sp>
      <p:pic>
        <p:nvPicPr>
          <p:cNvPr id="9" name="圖片 8" descr="IIS-SEC-003.jpg"/>
          <p:cNvPicPr>
            <a:picLocks noChangeAspect="1"/>
          </p:cNvPicPr>
          <p:nvPr/>
        </p:nvPicPr>
        <p:blipFill>
          <a:blip r:embed="rId2"/>
          <a:stretch>
            <a:fillRect/>
          </a:stretch>
        </p:blipFill>
        <p:spPr>
          <a:xfrm>
            <a:off x="344488" y="1692275"/>
            <a:ext cx="3867150" cy="3762375"/>
          </a:xfrm>
          <a:prstGeom prst="rect">
            <a:avLst/>
          </a:prstGeom>
        </p:spPr>
      </p:pic>
      <p:pic>
        <p:nvPicPr>
          <p:cNvPr id="10" name="圖片 9" descr="IIS-SEC-004.jpg"/>
          <p:cNvPicPr>
            <a:picLocks noChangeAspect="1"/>
          </p:cNvPicPr>
          <p:nvPr/>
        </p:nvPicPr>
        <p:blipFill>
          <a:blip r:embed="rId3"/>
          <a:stretch>
            <a:fillRect/>
          </a:stretch>
        </p:blipFill>
        <p:spPr>
          <a:xfrm>
            <a:off x="4934913" y="1143000"/>
            <a:ext cx="3495675" cy="4514850"/>
          </a:xfrm>
          <a:prstGeom prst="rect">
            <a:avLst/>
          </a:prstGeom>
        </p:spPr>
      </p:pic>
      <p:sp>
        <p:nvSpPr>
          <p:cNvPr id="11" name="文字方塊 10"/>
          <p:cNvSpPr txBox="1"/>
          <p:nvPr/>
        </p:nvSpPr>
        <p:spPr>
          <a:xfrm>
            <a:off x="4211638" y="3002844"/>
            <a:ext cx="723275" cy="1200329"/>
          </a:xfrm>
          <a:prstGeom prst="rect">
            <a:avLst/>
          </a:prstGeom>
          <a:noFill/>
        </p:spPr>
        <p:txBody>
          <a:bodyPr wrap="none" rtlCol="0">
            <a:spAutoFit/>
          </a:bodyPr>
          <a:lstStyle/>
          <a:p>
            <a:r>
              <a:rPr lang="en-US" altLang="zh-TW" sz="7200" dirty="0" smtClean="0">
                <a:solidFill>
                  <a:srgbClr val="FF0000"/>
                </a:solidFill>
              </a:rPr>
              <a:t>+</a:t>
            </a:r>
            <a:endParaRPr lang="zh-TW" altLang="en-US" sz="72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IIS-SEC-005.jpg"/>
          <p:cNvPicPr>
            <a:picLocks noChangeAspect="1"/>
          </p:cNvPicPr>
          <p:nvPr/>
        </p:nvPicPr>
        <p:blipFill>
          <a:blip r:embed="rId2"/>
          <a:stretch>
            <a:fillRect/>
          </a:stretch>
        </p:blipFill>
        <p:spPr>
          <a:xfrm>
            <a:off x="3357349" y="1765704"/>
            <a:ext cx="5786651" cy="4339988"/>
          </a:xfrm>
          <a:prstGeom prst="rect">
            <a:avLst/>
          </a:prstGeom>
        </p:spPr>
      </p:pic>
      <p:sp>
        <p:nvSpPr>
          <p:cNvPr id="17410" name="Rectangle 2"/>
          <p:cNvSpPr>
            <a:spLocks noGrp="1" noChangeArrowheads="1"/>
          </p:cNvSpPr>
          <p:nvPr>
            <p:ph type="title"/>
          </p:nvPr>
        </p:nvSpPr>
        <p:spPr/>
        <p:txBody>
          <a:bodyPr/>
          <a:lstStyle/>
          <a:p>
            <a:r>
              <a:rPr lang="en-US" altLang="zh-TW" dirty="0" smtClean="0"/>
              <a:t>IIS7 </a:t>
            </a:r>
            <a:r>
              <a:rPr lang="zh-TW" altLang="en-US" dirty="0" smtClean="0"/>
              <a:t>身份驗證方法</a:t>
            </a:r>
            <a:endParaRPr lang="zh-TW" altLang="en-US" dirty="0"/>
          </a:p>
        </p:txBody>
      </p:sp>
      <p:sp>
        <p:nvSpPr>
          <p:cNvPr id="17411" name="Rectangle 3"/>
          <p:cNvSpPr>
            <a:spLocks noGrp="1" noChangeArrowheads="1"/>
          </p:cNvSpPr>
          <p:nvPr>
            <p:ph idx="1"/>
          </p:nvPr>
        </p:nvSpPr>
        <p:spPr/>
        <p:txBody>
          <a:bodyPr/>
          <a:lstStyle/>
          <a:p>
            <a:r>
              <a:rPr lang="zh-TW" altLang="en-US" dirty="0" smtClean="0"/>
              <a:t>匿名驗證 </a:t>
            </a:r>
          </a:p>
          <a:p>
            <a:r>
              <a:rPr lang="zh-TW" altLang="en-US" dirty="0" smtClean="0"/>
              <a:t>基本驗證 </a:t>
            </a:r>
          </a:p>
          <a:p>
            <a:r>
              <a:rPr lang="zh-TW" altLang="en-US" dirty="0" smtClean="0"/>
              <a:t>摘要式驗證 </a:t>
            </a:r>
          </a:p>
          <a:p>
            <a:r>
              <a:rPr lang="en-US" altLang="zh-TW" dirty="0" smtClean="0"/>
              <a:t>Windows </a:t>
            </a:r>
            <a:r>
              <a:rPr lang="zh-TW" altLang="en-US" dirty="0" smtClean="0"/>
              <a:t>驗證 </a:t>
            </a:r>
          </a:p>
          <a:p>
            <a:r>
              <a:rPr lang="zh-TW" altLang="en-US" dirty="0" smtClean="0"/>
              <a:t>憑證驗證</a:t>
            </a:r>
            <a:endParaRPr lang="en-US" altLang="zh-TW"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dirty="0" smtClean="0"/>
              <a:t>使用</a:t>
            </a:r>
            <a:r>
              <a:rPr lang="en-US" altLang="zh-TW" dirty="0" smtClean="0"/>
              <a:t>IIS</a:t>
            </a:r>
            <a:r>
              <a:rPr lang="zh-TW" altLang="en-US" dirty="0" smtClean="0"/>
              <a:t>驗證方法</a:t>
            </a:r>
            <a:endParaRPr lang="zh-TW" altLang="en-US" dirty="0"/>
          </a:p>
        </p:txBody>
      </p:sp>
      <p:sp>
        <p:nvSpPr>
          <p:cNvPr id="18435" name="Rectangle 3"/>
          <p:cNvSpPr>
            <a:spLocks noGrp="1" noChangeArrowheads="1"/>
          </p:cNvSpPr>
          <p:nvPr>
            <p:ph idx="1"/>
          </p:nvPr>
        </p:nvSpPr>
        <p:spPr/>
        <p:txBody>
          <a:bodyPr/>
          <a:lstStyle/>
          <a:p>
            <a:r>
              <a:rPr lang="zh-TW" altLang="en-US" dirty="0" smtClean="0"/>
              <a:t>預設啟用匿名及整合的 </a:t>
            </a:r>
            <a:r>
              <a:rPr lang="en-US" altLang="zh-TW" dirty="0" smtClean="0"/>
              <a:t>Windows </a:t>
            </a:r>
            <a:r>
              <a:rPr lang="zh-TW" altLang="en-US" dirty="0" smtClean="0"/>
              <a:t>驗證。 </a:t>
            </a:r>
          </a:p>
          <a:p>
            <a:r>
              <a:rPr lang="en-US" altLang="zh-TW" dirty="0" smtClean="0"/>
              <a:t>Web </a:t>
            </a:r>
            <a:r>
              <a:rPr lang="zh-TW" altLang="en-US" dirty="0" smtClean="0"/>
              <a:t>伺服器使用「基本」、「摘要式」或 </a:t>
            </a:r>
            <a:r>
              <a:rPr lang="en-US" altLang="zh-TW" dirty="0" smtClean="0"/>
              <a:t>Windows </a:t>
            </a:r>
            <a:r>
              <a:rPr lang="zh-TW" altLang="en-US" dirty="0" smtClean="0"/>
              <a:t>驗證方法的時機：</a:t>
            </a:r>
          </a:p>
          <a:p>
            <a:pPr lvl="2"/>
            <a:r>
              <a:rPr lang="en-US" altLang="zh-TW" dirty="0" smtClean="0"/>
              <a:t>[</a:t>
            </a:r>
            <a:r>
              <a:rPr lang="zh-TW" altLang="en-US" dirty="0" smtClean="0"/>
              <a:t>匿名存取</a:t>
            </a:r>
            <a:r>
              <a:rPr lang="en-US" altLang="zh-TW" dirty="0" smtClean="0"/>
              <a:t>] </a:t>
            </a:r>
            <a:r>
              <a:rPr lang="zh-TW" altLang="en-US" dirty="0" smtClean="0"/>
              <a:t>並沒有被選取。 </a:t>
            </a:r>
          </a:p>
          <a:p>
            <a:pPr lvl="2"/>
            <a:r>
              <a:rPr lang="zh-TW" altLang="en-US" dirty="0" smtClean="0"/>
              <a:t>匿名存取失敗或檔案及目錄的存取受到 </a:t>
            </a:r>
            <a:r>
              <a:rPr lang="en-US" altLang="zh-TW" dirty="0" smtClean="0"/>
              <a:t>NTFS </a:t>
            </a:r>
            <a:r>
              <a:rPr lang="zh-TW" altLang="en-US" dirty="0" smtClean="0"/>
              <a:t>權限的限制</a:t>
            </a:r>
          </a:p>
          <a:p>
            <a:r>
              <a:rPr lang="zh-TW" altLang="en-US" dirty="0" smtClean="0"/>
              <a:t>驗證方法的使用優先順序：</a:t>
            </a:r>
          </a:p>
          <a:p>
            <a:pPr lvl="2"/>
            <a:r>
              <a:rPr lang="zh-TW" altLang="en-US" dirty="0" smtClean="0"/>
              <a:t>匿名</a:t>
            </a:r>
          </a:p>
          <a:p>
            <a:pPr lvl="2"/>
            <a:r>
              <a:rPr lang="en-US" altLang="zh-TW" dirty="0" smtClean="0"/>
              <a:t>Windows </a:t>
            </a:r>
            <a:r>
              <a:rPr lang="zh-TW" altLang="en-US" dirty="0" smtClean="0"/>
              <a:t>驗證</a:t>
            </a:r>
          </a:p>
          <a:p>
            <a:pPr lvl="2"/>
            <a:r>
              <a:rPr lang="zh-TW" altLang="en-US" dirty="0" smtClean="0"/>
              <a:t>摘要式驗證</a:t>
            </a:r>
          </a:p>
          <a:p>
            <a:pPr lvl="2"/>
            <a:r>
              <a:rPr lang="zh-TW" altLang="en-US" dirty="0" smtClean="0"/>
              <a:t>基本驗證</a:t>
            </a:r>
            <a:endParaRPr lang="en-US" altLang="zh-TW"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44" name="Group 188"/>
          <p:cNvGraphicFramePr>
            <a:graphicFrameLocks noGrp="1"/>
          </p:cNvGraphicFramePr>
          <p:nvPr/>
        </p:nvGraphicFramePr>
        <p:xfrm>
          <a:off x="179388" y="944563"/>
          <a:ext cx="8686800" cy="5047929"/>
        </p:xfrm>
        <a:graphic>
          <a:graphicData uri="http://schemas.openxmlformats.org/drawingml/2006/table">
            <a:tbl>
              <a:tblPr/>
              <a:tblGrid>
                <a:gridCol w="1584325"/>
                <a:gridCol w="2216150"/>
                <a:gridCol w="2093912"/>
                <a:gridCol w="2792413"/>
              </a:tblGrid>
              <a:tr h="5125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rgbClr val="FFFF66"/>
                          </a:solidFill>
                          <a:effectLst/>
                          <a:latin typeface="Comic Sans MS" pitchFamily="66" charset="0"/>
                          <a:ea typeface="標楷體" pitchFamily="65" charset="-120"/>
                        </a:rPr>
                        <a:t>驗證方法</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FFFF66"/>
                          </a:solidFill>
                          <a:effectLst/>
                          <a:latin typeface="Comic Sans MS" pitchFamily="66" charset="0"/>
                          <a:ea typeface="標楷體" pitchFamily="65" charset="-120"/>
                        </a:rPr>
                        <a:t>伺服器需求</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FFFF66"/>
                          </a:solidFill>
                          <a:effectLst/>
                          <a:latin typeface="Comic Sans MS" pitchFamily="66" charset="0"/>
                          <a:ea typeface="標楷體" pitchFamily="65" charset="-120"/>
                        </a:rPr>
                        <a:t>用戶端需求</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FFFF66"/>
                          </a:solidFill>
                          <a:effectLst/>
                          <a:latin typeface="Comic Sans MS" pitchFamily="66" charset="0"/>
                          <a:ea typeface="標楷體" pitchFamily="65" charset="-120"/>
                        </a:rPr>
                        <a:t>說明</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r h="1113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匿名驗證</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匿名帳戶：</a:t>
                      </a:r>
                      <a:r>
                        <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rPr>
                        <a:t>IUSR</a:t>
                      </a:r>
                      <a:endParaRPr kumimoji="1" lang="en-US" altLang="zh-TW" sz="1800" b="0" i="1" u="none" strike="noStrike" cap="none" normalizeH="0" baseline="0" dirty="0" smtClean="0">
                        <a:ln>
                          <a:noFill/>
                        </a:ln>
                        <a:solidFill>
                          <a:srgbClr val="FFFF66"/>
                        </a:solidFill>
                        <a:effectLst/>
                        <a:latin typeface="Comic Sans MS" pitchFamily="66" charset="0"/>
                        <a:ea typeface="標楷體" pitchFamily="65" charset="-120"/>
                      </a:endParaRP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沒有限制，適用各種瀏覽器</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rgbClr val="FFFF66"/>
                        </a:solidFill>
                        <a:effectLst/>
                        <a:latin typeface="Comic Sans MS" pitchFamily="66" charset="0"/>
                        <a:ea typeface="標楷體" pitchFamily="65" charset="-120"/>
                      </a:endParaRP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一般</a:t>
                      </a:r>
                      <a:r>
                        <a:rPr kumimoji="1" lang="en-US" altLang="zh-TW" sz="1800" b="0" i="0" u="none" strike="noStrike" cap="none" normalizeH="0" baseline="0" smtClean="0">
                          <a:ln>
                            <a:noFill/>
                          </a:ln>
                          <a:solidFill>
                            <a:srgbClr val="FFFF66"/>
                          </a:solidFill>
                          <a:effectLst/>
                          <a:latin typeface="Comic Sans MS" pitchFamily="66" charset="0"/>
                          <a:ea typeface="標楷體" pitchFamily="65" charset="-120"/>
                        </a:rPr>
                        <a:t>Internet</a:t>
                      </a: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的網站需允許匿名存取、</a:t>
                      </a:r>
                      <a:r>
                        <a:rPr kumimoji="1" lang="en-US" altLang="zh-TW" sz="1800" b="0" i="0" u="none" strike="noStrike" cap="none" normalizeH="0" baseline="0" smtClean="0">
                          <a:ln>
                            <a:noFill/>
                          </a:ln>
                          <a:solidFill>
                            <a:srgbClr val="FFFF66"/>
                          </a:solidFill>
                          <a:effectLst/>
                          <a:latin typeface="Comic Sans MS" pitchFamily="66" charset="0"/>
                          <a:ea typeface="標楷體" pitchFamily="65" charset="-120"/>
                        </a:rPr>
                        <a:t>Intranet</a:t>
                      </a: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a:t>
                      </a:r>
                      <a:r>
                        <a:rPr kumimoji="1" lang="en-US" altLang="zh-TW" sz="1800" b="0" i="0" u="none" strike="noStrike" cap="none" normalizeH="0" baseline="0" smtClean="0">
                          <a:ln>
                            <a:noFill/>
                          </a:ln>
                          <a:solidFill>
                            <a:srgbClr val="FFFF66"/>
                          </a:solidFill>
                          <a:effectLst/>
                          <a:latin typeface="Comic Sans MS" pitchFamily="66" charset="0"/>
                          <a:ea typeface="標楷體" pitchFamily="65" charset="-120"/>
                        </a:rPr>
                        <a:t>ExtraNet</a:t>
                      </a: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的網站通常會禁止匿名存取</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r h="1113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基本驗證</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有效的機器或網域使用者帳戶並具備「登入本機」的權利</a:t>
                      </a:r>
                      <a:endParaRPr kumimoji="1" lang="zh-TW" altLang="en-US" sz="2800" b="0" i="0" u="none" strike="noStrike" cap="none" normalizeH="0" baseline="0" smtClean="0">
                        <a:ln>
                          <a:noFill/>
                        </a:ln>
                        <a:solidFill>
                          <a:srgbClr val="FFFF66"/>
                        </a:solidFill>
                        <a:effectLst/>
                        <a:latin typeface="Comic Sans MS" pitchFamily="66" charset="0"/>
                        <a:ea typeface="標楷體" pitchFamily="65" charset="-120"/>
                      </a:endParaRP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沒有限制，適用各種流覽器</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明碼傳送驗證，效率佳、相容性最佳，安全性差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需搭配</a:t>
                      </a:r>
                      <a:r>
                        <a:rPr kumimoji="1" lang="en-US" altLang="zh-TW" sz="1800" b="0" i="0" u="none" strike="noStrike" cap="none" normalizeH="0" baseline="0" smtClean="0">
                          <a:ln>
                            <a:noFill/>
                          </a:ln>
                          <a:solidFill>
                            <a:srgbClr val="FFFF66"/>
                          </a:solidFill>
                          <a:effectLst/>
                          <a:latin typeface="Comic Sans MS" pitchFamily="66" charset="0"/>
                          <a:ea typeface="標楷體" pitchFamily="65" charset="-120"/>
                        </a:rPr>
                        <a:t>SSL</a:t>
                      </a: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才具安全性</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r h="1165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摘要式驗證 </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需</a:t>
                      </a:r>
                      <a:r>
                        <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rPr>
                        <a:t>Active Directory</a:t>
                      </a: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環境下使用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rPr>
                        <a:t>IIS 5</a:t>
                      </a: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需設定可回復的密碼</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rPr>
                        <a:t>IE 5 </a:t>
                      </a: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以上的流覽器</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endParaRP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使用雜錯演算法加密傳送，安全性較高，支援代理驗證</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r h="909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dirty="0" smtClean="0">
                          <a:ln>
                            <a:noFill/>
                          </a:ln>
                          <a:solidFill>
                            <a:srgbClr val="FFFF66"/>
                          </a:solidFill>
                          <a:effectLst/>
                          <a:latin typeface="Comic Sans MS" pitchFamily="66" charset="0"/>
                          <a:ea typeface="標楷體" pitchFamily="65" charset="-120"/>
                        </a:rPr>
                        <a:t>Windows </a:t>
                      </a:r>
                      <a:r>
                        <a:rPr kumimoji="1" lang="zh-TW" altLang="en-US" sz="1600" b="0" i="0" u="none" strike="noStrike" cap="none" normalizeH="0" baseline="0" dirty="0" smtClean="0">
                          <a:ln>
                            <a:noFill/>
                          </a:ln>
                          <a:solidFill>
                            <a:srgbClr val="FFFF66"/>
                          </a:solidFill>
                          <a:effectLst/>
                          <a:latin typeface="Comic Sans MS" pitchFamily="66" charset="0"/>
                          <a:ea typeface="標楷體" pitchFamily="65" charset="-120"/>
                        </a:rPr>
                        <a:t>驗證</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有效的機器或網域使用者帳戶</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FF66"/>
                          </a:solidFill>
                          <a:effectLst/>
                          <a:latin typeface="Comic Sans MS" pitchFamily="66" charset="0"/>
                          <a:ea typeface="標楷體" pitchFamily="65" charset="-120"/>
                        </a:rPr>
                        <a:t>IE 2 </a:t>
                      </a:r>
                      <a:r>
                        <a:rPr kumimoji="1" lang="zh-TW" altLang="en-US" sz="1800" b="0" i="0" u="none" strike="noStrike" cap="none" normalizeH="0" baseline="0" smtClean="0">
                          <a:ln>
                            <a:noFill/>
                          </a:ln>
                          <a:solidFill>
                            <a:srgbClr val="FFFF66"/>
                          </a:solidFill>
                          <a:effectLst/>
                          <a:latin typeface="Comic Sans MS" pitchFamily="66" charset="0"/>
                          <a:ea typeface="標楷體" pitchFamily="65" charset="-120"/>
                        </a:rPr>
                        <a:t>以上的流覽器</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採用挑戰</a:t>
                      </a:r>
                      <a:r>
                        <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rPr>
                        <a:t>/</a:t>
                      </a: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回應演算法驗證，高安全性，但</a:t>
                      </a:r>
                      <a:r>
                        <a:rPr kumimoji="1" lang="en-US" altLang="zh-TW" sz="1800" b="0" i="0" u="none" strike="noStrike" cap="none" normalizeH="0" baseline="0" dirty="0" smtClean="0">
                          <a:ln>
                            <a:noFill/>
                          </a:ln>
                          <a:solidFill>
                            <a:srgbClr val="FFFF66"/>
                          </a:solidFill>
                          <a:effectLst/>
                          <a:latin typeface="Comic Sans MS" pitchFamily="66" charset="0"/>
                          <a:ea typeface="標楷體" pitchFamily="65" charset="-120"/>
                        </a:rPr>
                        <a:t>NTLM</a:t>
                      </a:r>
                      <a:r>
                        <a:rPr kumimoji="1" lang="zh-TW" altLang="en-US" sz="1800" b="0" i="0" u="none" strike="noStrike" cap="none" normalizeH="0" baseline="0" dirty="0" smtClean="0">
                          <a:ln>
                            <a:noFill/>
                          </a:ln>
                          <a:solidFill>
                            <a:srgbClr val="FFFF66"/>
                          </a:solidFill>
                          <a:effectLst/>
                          <a:latin typeface="Comic Sans MS" pitchFamily="66" charset="0"/>
                          <a:ea typeface="標楷體" pitchFamily="65" charset="-120"/>
                        </a:rPr>
                        <a:t>無法支援代理驗證</a:t>
                      </a:r>
                    </a:p>
                  </a:txBody>
                  <a:tcP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bl>
          </a:graphicData>
        </a:graphic>
      </p:graphicFrame>
      <p:sp>
        <p:nvSpPr>
          <p:cNvPr id="19645" name="Rectangle 189"/>
          <p:cNvSpPr>
            <a:spLocks noGrp="1" noChangeArrowheads="1"/>
          </p:cNvSpPr>
          <p:nvPr>
            <p:ph type="title"/>
          </p:nvPr>
        </p:nvSpPr>
        <p:spPr/>
        <p:txBody>
          <a:bodyPr/>
          <a:lstStyle/>
          <a:p>
            <a:r>
              <a:rPr lang="en-US" altLang="zh-TW" dirty="0" smtClean="0"/>
              <a:t>IIS </a:t>
            </a:r>
            <a:r>
              <a:rPr lang="zh-TW" altLang="en-US" dirty="0" smtClean="0"/>
              <a:t>驗證方法比較</a:t>
            </a:r>
            <a:endParaRPr lang="zh-TW" altLang="en-US" dirty="0"/>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4191000" y="1295400"/>
            <a:ext cx="1371600" cy="1676400"/>
          </a:xfrm>
          <a:prstGeom prst="parallelogram">
            <a:avLst>
              <a:gd name="adj" fmla="val 58333"/>
            </a:avLst>
          </a:prstGeom>
          <a:solidFill>
            <a:schemeClr val="hlink"/>
          </a:solidFill>
          <a:ln w="12700" algn="ctr">
            <a:solidFill>
              <a:schemeClr val="accent2"/>
            </a:solidFill>
            <a:miter lim="800000"/>
            <a:headEnd/>
            <a:tailEnd/>
          </a:ln>
          <a:effectLst/>
        </p:spPr>
        <p:txBody>
          <a:bodyPr wrap="none" anchor="ctr"/>
          <a:lstStyle/>
          <a:p>
            <a:pPr algn="ctr" eaLnBrk="0" hangingPunct="0">
              <a:lnSpc>
                <a:spcPct val="85000"/>
              </a:lnSpc>
              <a:spcBef>
                <a:spcPct val="20000"/>
              </a:spcBef>
            </a:pPr>
            <a:endParaRPr kumimoji="0" lang="zh-TW" altLang="zh-TW" sz="2200">
              <a:effectLst>
                <a:outerShdw blurRad="38100" dist="38100" dir="2700000" algn="tl">
                  <a:srgbClr val="FFFFFF"/>
                </a:outerShdw>
              </a:effectLst>
              <a:latin typeface="微軟正黑體" pitchFamily="34" charset="-120"/>
              <a:ea typeface="微軟正黑體" pitchFamily="34" charset="-120"/>
            </a:endParaRPr>
          </a:p>
        </p:txBody>
      </p:sp>
      <p:sp>
        <p:nvSpPr>
          <p:cNvPr id="22531" name="Text Box 3"/>
          <p:cNvSpPr txBox="1">
            <a:spLocks noChangeArrowheads="1"/>
          </p:cNvSpPr>
          <p:nvPr/>
        </p:nvSpPr>
        <p:spPr bwMode="auto">
          <a:xfrm rot="-25475750">
            <a:off x="4079081" y="1987999"/>
            <a:ext cx="1533525" cy="380104"/>
          </a:xfrm>
          <a:prstGeom prst="rect">
            <a:avLst/>
          </a:prstGeom>
          <a:noFill/>
          <a:ln w="12700" algn="ctr">
            <a:noFill/>
            <a:miter lim="800000"/>
            <a:headEnd/>
            <a:tailEnd/>
          </a:ln>
          <a:effectLst/>
        </p:spPr>
        <p:txBody>
          <a:bodyPr>
            <a:spAutoFit/>
          </a:bodyPr>
          <a:lstStyle/>
          <a:p>
            <a:pPr eaLnBrk="0" hangingPunct="0">
              <a:lnSpc>
                <a:spcPct val="85000"/>
              </a:lnSpc>
              <a:spcBef>
                <a:spcPct val="20000"/>
              </a:spcBef>
            </a:pPr>
            <a:r>
              <a:rPr kumimoji="0" lang="en-US" altLang="zh-TW" sz="2200">
                <a:effectLst>
                  <a:outerShdw blurRad="38100" dist="38100" dir="2700000" algn="tl">
                    <a:srgbClr val="C0C0C0"/>
                  </a:outerShdw>
                </a:effectLst>
                <a:latin typeface="微軟正黑體" pitchFamily="34" charset="-120"/>
                <a:ea typeface="微軟正黑體" pitchFamily="34" charset="-120"/>
              </a:rPr>
              <a:t>Basic</a:t>
            </a:r>
          </a:p>
        </p:txBody>
      </p:sp>
      <p:sp>
        <p:nvSpPr>
          <p:cNvPr id="22532" name="AutoShape 4"/>
          <p:cNvSpPr>
            <a:spLocks noChangeArrowheads="1"/>
          </p:cNvSpPr>
          <p:nvPr/>
        </p:nvSpPr>
        <p:spPr bwMode="auto">
          <a:xfrm>
            <a:off x="4800600" y="1295400"/>
            <a:ext cx="1371600" cy="1676400"/>
          </a:xfrm>
          <a:prstGeom prst="parallelogram">
            <a:avLst>
              <a:gd name="adj" fmla="val 58333"/>
            </a:avLst>
          </a:prstGeom>
          <a:solidFill>
            <a:schemeClr val="hlink"/>
          </a:solidFill>
          <a:ln w="12700" algn="ctr">
            <a:solidFill>
              <a:schemeClr val="accent2"/>
            </a:solidFill>
            <a:miter lim="800000"/>
            <a:headEnd/>
            <a:tailEnd/>
          </a:ln>
          <a:effectLst/>
        </p:spPr>
        <p:txBody>
          <a:bodyPr wrap="none" anchor="ctr"/>
          <a:lstStyle/>
          <a:p>
            <a:pPr algn="ctr" eaLnBrk="0" hangingPunct="0">
              <a:lnSpc>
                <a:spcPct val="85000"/>
              </a:lnSpc>
              <a:spcBef>
                <a:spcPct val="20000"/>
              </a:spcBef>
            </a:pPr>
            <a:endParaRPr kumimoji="0" lang="zh-TW" altLang="zh-TW" sz="2200">
              <a:effectLst>
                <a:outerShdw blurRad="38100" dist="38100" dir="2700000" algn="tl">
                  <a:srgbClr val="FFFFFF"/>
                </a:outerShdw>
              </a:effectLst>
              <a:latin typeface="微軟正黑體" pitchFamily="34" charset="-120"/>
              <a:ea typeface="微軟正黑體" pitchFamily="34" charset="-120"/>
            </a:endParaRPr>
          </a:p>
        </p:txBody>
      </p:sp>
      <p:sp>
        <p:nvSpPr>
          <p:cNvPr id="22533" name="Text Box 5"/>
          <p:cNvSpPr txBox="1">
            <a:spLocks noChangeArrowheads="1"/>
          </p:cNvSpPr>
          <p:nvPr/>
        </p:nvSpPr>
        <p:spPr bwMode="auto">
          <a:xfrm rot="-25475750">
            <a:off x="4749800" y="1957042"/>
            <a:ext cx="1589088" cy="380104"/>
          </a:xfrm>
          <a:prstGeom prst="rect">
            <a:avLst/>
          </a:prstGeom>
          <a:noFill/>
          <a:ln w="12700" algn="ctr">
            <a:noFill/>
            <a:miter lim="800000"/>
            <a:headEnd/>
            <a:tailEnd/>
          </a:ln>
          <a:effectLst/>
        </p:spPr>
        <p:txBody>
          <a:bodyPr>
            <a:spAutoFit/>
          </a:bodyPr>
          <a:lstStyle/>
          <a:p>
            <a:pPr eaLnBrk="0" hangingPunct="0">
              <a:lnSpc>
                <a:spcPct val="85000"/>
              </a:lnSpc>
              <a:spcBef>
                <a:spcPct val="20000"/>
              </a:spcBef>
            </a:pPr>
            <a:r>
              <a:rPr kumimoji="0" lang="en-US" altLang="zh-TW" sz="2200">
                <a:effectLst>
                  <a:outerShdw blurRad="38100" dist="38100" dir="2700000" algn="tl">
                    <a:srgbClr val="C0C0C0"/>
                  </a:outerShdw>
                </a:effectLst>
                <a:latin typeface="微軟正黑體" pitchFamily="34" charset="-120"/>
                <a:ea typeface="微軟正黑體" pitchFamily="34" charset="-120"/>
              </a:rPr>
              <a:t>Digest</a:t>
            </a:r>
          </a:p>
        </p:txBody>
      </p:sp>
      <p:sp>
        <p:nvSpPr>
          <p:cNvPr id="22534" name="AutoShape 6"/>
          <p:cNvSpPr>
            <a:spLocks noChangeArrowheads="1"/>
          </p:cNvSpPr>
          <p:nvPr/>
        </p:nvSpPr>
        <p:spPr bwMode="auto">
          <a:xfrm>
            <a:off x="5410200" y="1295400"/>
            <a:ext cx="1371600" cy="1676400"/>
          </a:xfrm>
          <a:prstGeom prst="parallelogram">
            <a:avLst>
              <a:gd name="adj" fmla="val 58333"/>
            </a:avLst>
          </a:prstGeom>
          <a:solidFill>
            <a:schemeClr val="hlink"/>
          </a:solidFill>
          <a:ln w="12700" algn="ctr">
            <a:solidFill>
              <a:schemeClr val="accent2"/>
            </a:solidFill>
            <a:miter lim="800000"/>
            <a:headEnd/>
            <a:tailEnd/>
          </a:ln>
          <a:effectLst/>
        </p:spPr>
        <p:txBody>
          <a:bodyPr wrap="none" anchor="ctr"/>
          <a:lstStyle/>
          <a:p>
            <a:pPr algn="ctr" eaLnBrk="0" hangingPunct="0">
              <a:lnSpc>
                <a:spcPct val="85000"/>
              </a:lnSpc>
              <a:spcBef>
                <a:spcPct val="20000"/>
              </a:spcBef>
            </a:pPr>
            <a:endParaRPr kumimoji="0" lang="zh-TW" altLang="zh-TW" sz="2200">
              <a:effectLst>
                <a:outerShdw blurRad="38100" dist="38100" dir="2700000" algn="tl">
                  <a:srgbClr val="FFFFFF"/>
                </a:outerShdw>
              </a:effectLst>
              <a:latin typeface="微軟正黑體" pitchFamily="34" charset="-120"/>
              <a:ea typeface="微軟正黑體" pitchFamily="34" charset="-120"/>
            </a:endParaRPr>
          </a:p>
        </p:txBody>
      </p:sp>
      <p:sp>
        <p:nvSpPr>
          <p:cNvPr id="22535" name="Text Box 7"/>
          <p:cNvSpPr txBox="1">
            <a:spLocks noChangeArrowheads="1"/>
          </p:cNvSpPr>
          <p:nvPr/>
        </p:nvSpPr>
        <p:spPr bwMode="auto">
          <a:xfrm rot="-25475750">
            <a:off x="5298281" y="1987999"/>
            <a:ext cx="1533525" cy="380104"/>
          </a:xfrm>
          <a:prstGeom prst="rect">
            <a:avLst/>
          </a:prstGeom>
          <a:noFill/>
          <a:ln w="12700" algn="ctr">
            <a:noFill/>
            <a:miter lim="800000"/>
            <a:headEnd/>
            <a:tailEnd/>
          </a:ln>
          <a:effectLst/>
        </p:spPr>
        <p:txBody>
          <a:bodyPr>
            <a:spAutoFit/>
          </a:bodyPr>
          <a:lstStyle/>
          <a:p>
            <a:pPr eaLnBrk="0" hangingPunct="0">
              <a:lnSpc>
                <a:spcPct val="85000"/>
              </a:lnSpc>
              <a:spcBef>
                <a:spcPct val="20000"/>
              </a:spcBef>
            </a:pPr>
            <a:r>
              <a:rPr kumimoji="0" lang="en-US" altLang="zh-TW" sz="2200">
                <a:effectLst>
                  <a:outerShdw blurRad="38100" dist="38100" dir="2700000" algn="tl">
                    <a:srgbClr val="C0C0C0"/>
                  </a:outerShdw>
                </a:effectLst>
                <a:latin typeface="微軟正黑體" pitchFamily="34" charset="-120"/>
                <a:ea typeface="微軟正黑體" pitchFamily="34" charset="-120"/>
              </a:rPr>
              <a:t>NTLM</a:t>
            </a:r>
          </a:p>
        </p:txBody>
      </p:sp>
      <p:sp>
        <p:nvSpPr>
          <p:cNvPr id="22536" name="AutoShape 8"/>
          <p:cNvSpPr>
            <a:spLocks noChangeArrowheads="1"/>
          </p:cNvSpPr>
          <p:nvPr/>
        </p:nvSpPr>
        <p:spPr bwMode="auto">
          <a:xfrm>
            <a:off x="6019800" y="1295400"/>
            <a:ext cx="1371600" cy="1676400"/>
          </a:xfrm>
          <a:prstGeom prst="parallelogram">
            <a:avLst>
              <a:gd name="adj" fmla="val 58333"/>
            </a:avLst>
          </a:prstGeom>
          <a:solidFill>
            <a:schemeClr val="hlink"/>
          </a:solidFill>
          <a:ln w="12700" algn="ctr">
            <a:solidFill>
              <a:schemeClr val="accent2"/>
            </a:solidFill>
            <a:miter lim="800000"/>
            <a:headEnd/>
            <a:tailEnd/>
          </a:ln>
          <a:effectLst/>
        </p:spPr>
        <p:txBody>
          <a:bodyPr wrap="none" anchor="ctr"/>
          <a:lstStyle/>
          <a:p>
            <a:pPr algn="ctr" eaLnBrk="0" hangingPunct="0">
              <a:lnSpc>
                <a:spcPct val="85000"/>
              </a:lnSpc>
              <a:spcBef>
                <a:spcPct val="20000"/>
              </a:spcBef>
            </a:pPr>
            <a:endParaRPr kumimoji="0" lang="zh-TW" altLang="zh-TW" sz="2200">
              <a:effectLst>
                <a:outerShdw blurRad="38100" dist="38100" dir="2700000" algn="tl">
                  <a:srgbClr val="FFFFFF"/>
                </a:outerShdw>
              </a:effectLst>
              <a:latin typeface="微軟正黑體" pitchFamily="34" charset="-120"/>
              <a:ea typeface="微軟正黑體" pitchFamily="34" charset="-120"/>
            </a:endParaRPr>
          </a:p>
        </p:txBody>
      </p:sp>
      <p:sp>
        <p:nvSpPr>
          <p:cNvPr id="22537" name="Text Box 9"/>
          <p:cNvSpPr txBox="1">
            <a:spLocks noChangeArrowheads="1"/>
          </p:cNvSpPr>
          <p:nvPr/>
        </p:nvSpPr>
        <p:spPr bwMode="auto">
          <a:xfrm rot="-25475750">
            <a:off x="5892800" y="1957042"/>
            <a:ext cx="1589088" cy="380104"/>
          </a:xfrm>
          <a:prstGeom prst="rect">
            <a:avLst/>
          </a:prstGeom>
          <a:noFill/>
          <a:ln w="12700" algn="ctr">
            <a:noFill/>
            <a:miter lim="800000"/>
            <a:headEnd/>
            <a:tailEnd/>
          </a:ln>
          <a:effectLst/>
        </p:spPr>
        <p:txBody>
          <a:bodyPr>
            <a:spAutoFit/>
          </a:bodyPr>
          <a:lstStyle/>
          <a:p>
            <a:pPr eaLnBrk="0" hangingPunct="0">
              <a:lnSpc>
                <a:spcPct val="85000"/>
              </a:lnSpc>
              <a:spcBef>
                <a:spcPct val="20000"/>
              </a:spcBef>
            </a:pPr>
            <a:r>
              <a:rPr kumimoji="0" lang="en-US" altLang="zh-TW" sz="2200">
                <a:effectLst>
                  <a:outerShdw blurRad="38100" dist="38100" dir="2700000" algn="tl">
                    <a:srgbClr val="C0C0C0"/>
                  </a:outerShdw>
                </a:effectLst>
                <a:latin typeface="微軟正黑體" pitchFamily="34" charset="-120"/>
                <a:ea typeface="微軟正黑體" pitchFamily="34" charset="-120"/>
              </a:rPr>
              <a:t>Kerberos</a:t>
            </a:r>
          </a:p>
        </p:txBody>
      </p:sp>
      <p:sp>
        <p:nvSpPr>
          <p:cNvPr id="22538" name="AutoShape 10"/>
          <p:cNvSpPr>
            <a:spLocks noChangeArrowheads="1"/>
          </p:cNvSpPr>
          <p:nvPr/>
        </p:nvSpPr>
        <p:spPr bwMode="auto">
          <a:xfrm>
            <a:off x="6629400" y="1295400"/>
            <a:ext cx="1371600" cy="1676400"/>
          </a:xfrm>
          <a:prstGeom prst="parallelogram">
            <a:avLst>
              <a:gd name="adj" fmla="val 58333"/>
            </a:avLst>
          </a:prstGeom>
          <a:solidFill>
            <a:schemeClr val="hlink"/>
          </a:solidFill>
          <a:ln w="12700" algn="ctr">
            <a:solidFill>
              <a:schemeClr val="accent2"/>
            </a:solidFill>
            <a:miter lim="800000"/>
            <a:headEnd/>
            <a:tailEnd/>
          </a:ln>
          <a:effectLst/>
        </p:spPr>
        <p:txBody>
          <a:bodyPr wrap="none" anchor="ctr"/>
          <a:lstStyle/>
          <a:p>
            <a:pPr algn="ctr" eaLnBrk="0" hangingPunct="0">
              <a:lnSpc>
                <a:spcPct val="85000"/>
              </a:lnSpc>
              <a:spcBef>
                <a:spcPct val="20000"/>
              </a:spcBef>
            </a:pPr>
            <a:endParaRPr kumimoji="0" lang="zh-TW" altLang="zh-TW" sz="2200">
              <a:effectLst>
                <a:outerShdw blurRad="38100" dist="38100" dir="2700000" algn="tl">
                  <a:srgbClr val="FFFFFF"/>
                </a:outerShdw>
              </a:effectLst>
              <a:latin typeface="微軟正黑體" pitchFamily="34" charset="-120"/>
              <a:ea typeface="微軟正黑體" pitchFamily="34" charset="-120"/>
            </a:endParaRPr>
          </a:p>
        </p:txBody>
      </p:sp>
      <p:sp>
        <p:nvSpPr>
          <p:cNvPr id="22539" name="Text Box 11"/>
          <p:cNvSpPr txBox="1">
            <a:spLocks noChangeArrowheads="1"/>
          </p:cNvSpPr>
          <p:nvPr/>
        </p:nvSpPr>
        <p:spPr bwMode="auto">
          <a:xfrm rot="-25475750">
            <a:off x="6402388" y="1801467"/>
            <a:ext cx="1938338" cy="380104"/>
          </a:xfrm>
          <a:prstGeom prst="rect">
            <a:avLst/>
          </a:prstGeom>
          <a:noFill/>
          <a:ln w="12700" algn="ctr">
            <a:noFill/>
            <a:miter lim="800000"/>
            <a:headEnd/>
            <a:tailEnd/>
          </a:ln>
          <a:effectLst/>
        </p:spPr>
        <p:txBody>
          <a:bodyPr>
            <a:spAutoFit/>
          </a:bodyPr>
          <a:lstStyle/>
          <a:p>
            <a:pPr eaLnBrk="0" hangingPunct="0">
              <a:lnSpc>
                <a:spcPct val="85000"/>
              </a:lnSpc>
              <a:spcBef>
                <a:spcPct val="20000"/>
              </a:spcBef>
            </a:pPr>
            <a:r>
              <a:rPr kumimoji="0" lang="en-US" altLang="zh-TW" sz="2200">
                <a:effectLst>
                  <a:outerShdw blurRad="38100" dist="38100" dir="2700000" algn="tl">
                    <a:srgbClr val="C0C0C0"/>
                  </a:outerShdw>
                </a:effectLst>
                <a:latin typeface="微軟正黑體" pitchFamily="34" charset="-120"/>
                <a:ea typeface="微軟正黑體" pitchFamily="34" charset="-120"/>
              </a:rPr>
              <a:t>X.509 Certs</a:t>
            </a:r>
          </a:p>
        </p:txBody>
      </p:sp>
      <p:sp>
        <p:nvSpPr>
          <p:cNvPr id="22540" name="AutoShape 12"/>
          <p:cNvSpPr>
            <a:spLocks noChangeArrowheads="1"/>
          </p:cNvSpPr>
          <p:nvPr/>
        </p:nvSpPr>
        <p:spPr bwMode="auto">
          <a:xfrm>
            <a:off x="7239000" y="1295400"/>
            <a:ext cx="1371600" cy="1676400"/>
          </a:xfrm>
          <a:prstGeom prst="parallelogram">
            <a:avLst>
              <a:gd name="adj" fmla="val 58333"/>
            </a:avLst>
          </a:prstGeom>
          <a:solidFill>
            <a:schemeClr val="hlink"/>
          </a:solidFill>
          <a:ln w="12700" algn="ctr">
            <a:solidFill>
              <a:schemeClr val="accent2"/>
            </a:solidFill>
            <a:miter lim="800000"/>
            <a:headEnd/>
            <a:tailEnd/>
          </a:ln>
          <a:effectLst/>
        </p:spPr>
        <p:txBody>
          <a:bodyPr wrap="none" anchor="ctr"/>
          <a:lstStyle/>
          <a:p>
            <a:pPr algn="ctr" eaLnBrk="0" hangingPunct="0">
              <a:lnSpc>
                <a:spcPct val="85000"/>
              </a:lnSpc>
              <a:spcBef>
                <a:spcPct val="20000"/>
              </a:spcBef>
            </a:pPr>
            <a:endParaRPr kumimoji="0" lang="zh-TW" altLang="zh-TW" sz="2200">
              <a:effectLst>
                <a:outerShdw blurRad="38100" dist="38100" dir="2700000" algn="tl">
                  <a:srgbClr val="FFFFFF"/>
                </a:outerShdw>
              </a:effectLst>
              <a:latin typeface="微軟正黑體" pitchFamily="34" charset="-120"/>
              <a:ea typeface="微軟正黑體" pitchFamily="34" charset="-120"/>
            </a:endParaRPr>
          </a:p>
        </p:txBody>
      </p:sp>
      <p:sp>
        <p:nvSpPr>
          <p:cNvPr id="22541" name="Text Box 13"/>
          <p:cNvSpPr txBox="1">
            <a:spLocks noChangeArrowheads="1"/>
          </p:cNvSpPr>
          <p:nvPr/>
        </p:nvSpPr>
        <p:spPr bwMode="auto">
          <a:xfrm rot="-25475750">
            <a:off x="7112000" y="1957042"/>
            <a:ext cx="1589088" cy="380104"/>
          </a:xfrm>
          <a:prstGeom prst="rect">
            <a:avLst/>
          </a:prstGeom>
          <a:noFill/>
          <a:ln w="12700" algn="ctr">
            <a:noFill/>
            <a:miter lim="800000"/>
            <a:headEnd/>
            <a:tailEnd/>
          </a:ln>
          <a:effectLst/>
        </p:spPr>
        <p:txBody>
          <a:bodyPr>
            <a:spAutoFit/>
          </a:bodyPr>
          <a:lstStyle/>
          <a:p>
            <a:pPr eaLnBrk="0" hangingPunct="0">
              <a:lnSpc>
                <a:spcPct val="85000"/>
              </a:lnSpc>
              <a:spcBef>
                <a:spcPct val="20000"/>
              </a:spcBef>
            </a:pPr>
            <a:r>
              <a:rPr kumimoji="0" lang="en-US" altLang="zh-TW" sz="2200">
                <a:effectLst>
                  <a:outerShdw blurRad="38100" dist="38100" dir="2700000" algn="tl">
                    <a:srgbClr val="C0C0C0"/>
                  </a:outerShdw>
                </a:effectLst>
                <a:latin typeface="微軟正黑體" pitchFamily="34" charset="-120"/>
                <a:ea typeface="微軟正黑體" pitchFamily="34" charset="-120"/>
              </a:rPr>
              <a:t>Passport</a:t>
            </a:r>
          </a:p>
        </p:txBody>
      </p:sp>
      <p:sp>
        <p:nvSpPr>
          <p:cNvPr id="22542" name="Rectangle 14"/>
          <p:cNvSpPr>
            <a:spLocks noChangeArrowheads="1"/>
          </p:cNvSpPr>
          <p:nvPr/>
        </p:nvSpPr>
        <p:spPr bwMode="auto">
          <a:xfrm>
            <a:off x="179388" y="254000"/>
            <a:ext cx="7416800" cy="701675"/>
          </a:xfrm>
          <a:prstGeom prst="rect">
            <a:avLst/>
          </a:prstGeom>
          <a:noFill/>
          <a:ln w="9525" algn="ctr">
            <a:noFill/>
            <a:miter lim="800000"/>
            <a:headEnd/>
            <a:tailEnd/>
          </a:ln>
          <a:effectLst/>
        </p:spPr>
        <p:txBody>
          <a:bodyPr anchor="ctr">
            <a:spAutoFit/>
          </a:bodyPr>
          <a:lstStyle/>
          <a:p>
            <a:pPr algn="ctr"/>
            <a:endParaRPr lang="zh-TW" altLang="en-US" sz="4000" dirty="0">
              <a:solidFill>
                <a:srgbClr val="FFFF66"/>
              </a:solidFill>
              <a:latin typeface="微軟正黑體" pitchFamily="34" charset="-120"/>
              <a:ea typeface="微軟正黑體" pitchFamily="34" charset="-120"/>
            </a:endParaRPr>
          </a:p>
        </p:txBody>
      </p:sp>
      <p:graphicFrame>
        <p:nvGraphicFramePr>
          <p:cNvPr id="22729" name="Group 201"/>
          <p:cNvGraphicFramePr>
            <a:graphicFrameLocks noGrp="1"/>
          </p:cNvGraphicFramePr>
          <p:nvPr/>
        </p:nvGraphicFramePr>
        <p:xfrm>
          <a:off x="381000" y="2971800"/>
          <a:ext cx="7467600" cy="2560320"/>
        </p:xfrm>
        <a:graphic>
          <a:graphicData uri="http://schemas.openxmlformats.org/drawingml/2006/table">
            <a:tbl>
              <a:tblPr/>
              <a:tblGrid>
                <a:gridCol w="3810000"/>
                <a:gridCol w="609600"/>
                <a:gridCol w="609600"/>
                <a:gridCol w="609600"/>
                <a:gridCol w="609600"/>
                <a:gridCol w="609600"/>
                <a:gridCol w="609600"/>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FFFF66"/>
                          </a:solidFill>
                          <a:effectLst/>
                          <a:latin typeface="Comic Sans MS" pitchFamily="66" charset="0"/>
                          <a:ea typeface="標楷體" pitchFamily="65" charset="-120"/>
                        </a:rPr>
                        <a:t>需要</a:t>
                      </a:r>
                      <a:r>
                        <a:rPr kumimoji="1" lang="en-US" altLang="zh-TW" sz="2200" b="0" i="0" u="none" strike="noStrike" cap="none" normalizeH="0" baseline="0" dirty="0" smtClean="0">
                          <a:ln>
                            <a:noFill/>
                          </a:ln>
                          <a:solidFill>
                            <a:srgbClr val="FFFF66"/>
                          </a:solidFill>
                          <a:effectLst/>
                          <a:latin typeface="Comic Sans MS" pitchFamily="66" charset="0"/>
                          <a:ea typeface="標楷體" pitchFamily="65" charset="-120"/>
                        </a:rPr>
                        <a:t>Windows </a:t>
                      </a:r>
                      <a:r>
                        <a:rPr kumimoji="1" lang="zh-TW" altLang="en-US" sz="2200" b="0" i="0" u="none" strike="noStrike" cap="none" normalizeH="0" baseline="0" dirty="0" smtClean="0">
                          <a:ln>
                            <a:noFill/>
                          </a:ln>
                          <a:solidFill>
                            <a:srgbClr val="FFFF66"/>
                          </a:solidFill>
                          <a:effectLst/>
                          <a:latin typeface="Comic Sans MS" pitchFamily="66" charset="0"/>
                          <a:ea typeface="標楷體" pitchFamily="65" charset="-120"/>
                        </a:rPr>
                        <a:t>帳戶</a:t>
                      </a:r>
                      <a:r>
                        <a:rPr kumimoji="1" lang="en-US" altLang="zh-TW" sz="2200" b="0" i="0" u="none" strike="noStrike" cap="none" normalizeH="0" baseline="0" dirty="0" smtClean="0">
                          <a:ln>
                            <a:noFill/>
                          </a:ln>
                          <a:solidFill>
                            <a:srgbClr val="FFFF66"/>
                          </a:solidFill>
                          <a:effectLst/>
                          <a:latin typeface="Comic Sans MS" pitchFamily="66" charset="0"/>
                          <a:ea typeface="標楷體" pitchFamily="65" charset="-120"/>
                        </a:rPr>
                        <a:t>?</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FFFF66"/>
                          </a:solidFill>
                          <a:effectLst/>
                          <a:latin typeface="Comic Sans MS" pitchFamily="66" charset="0"/>
                          <a:ea typeface="標楷體" pitchFamily="65" charset="-120"/>
                        </a:rPr>
                        <a:t>支援委派驗證</a:t>
                      </a:r>
                      <a:r>
                        <a:rPr kumimoji="1" lang="en-US" altLang="zh-TW" sz="2200" b="0" i="0" u="none" strike="noStrike" cap="none" normalizeH="0" baseline="0" dirty="0" smtClean="0">
                          <a:ln>
                            <a:noFill/>
                          </a:ln>
                          <a:solidFill>
                            <a:srgbClr val="FFFF66"/>
                          </a:solidFill>
                          <a:effectLst/>
                          <a:latin typeface="Comic Sans MS" pitchFamily="66" charset="0"/>
                          <a:ea typeface="標楷體" pitchFamily="65" charset="-120"/>
                        </a:rPr>
                        <a:t>(delegation)?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Comic Sans MS" pitchFamily="66" charset="0"/>
                          <a:ea typeface="標楷體" pitchFamily="65" charset="-120"/>
                        </a:rPr>
                        <a:t>N</a:t>
                      </a:r>
                      <a:endParaRPr kumimoji="1" lang="en-US" altLang="zh-TW" sz="1400" b="0" i="0" u="none" strike="noStrike" cap="none" normalizeH="0" baseline="0" dirty="0" smtClean="0">
                        <a:ln>
                          <a:noFill/>
                        </a:ln>
                        <a:solidFill>
                          <a:srgbClr val="FFFF66"/>
                        </a:solidFill>
                        <a:effectLst/>
                        <a:latin typeface="Comic Sans MS" pitchFamily="66" charset="0"/>
                        <a:ea typeface="標楷體" pitchFamily="65" charset="-120"/>
                      </a:endParaRP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smtClean="0">
                          <a:ln>
                            <a:noFill/>
                          </a:ln>
                          <a:solidFill>
                            <a:srgbClr val="FFFF66"/>
                          </a:solidFill>
                          <a:effectLst/>
                          <a:latin typeface="Comic Sans MS" pitchFamily="66" charset="0"/>
                          <a:ea typeface="標楷體" pitchFamily="65" charset="-120"/>
                        </a:rPr>
                        <a:t>密碼明文傳送</a:t>
                      </a: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smtClean="0">
                          <a:ln>
                            <a:noFill/>
                          </a:ln>
                          <a:solidFill>
                            <a:srgbClr val="FFFF66"/>
                          </a:solidFill>
                          <a:effectLst/>
                          <a:latin typeface="Comic Sans MS" pitchFamily="66" charset="0"/>
                          <a:ea typeface="標楷體" pitchFamily="65" charset="-120"/>
                        </a:rPr>
                        <a:t>支援非</a:t>
                      </a: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IE</a:t>
                      </a:r>
                      <a:r>
                        <a:rPr kumimoji="1" lang="zh-TW" altLang="en-US" sz="2200" b="0" i="0" u="none" strike="noStrike" cap="none" normalizeH="0" baseline="0" smtClean="0">
                          <a:ln>
                            <a:noFill/>
                          </a:ln>
                          <a:solidFill>
                            <a:srgbClr val="FFFF66"/>
                          </a:solidFill>
                          <a:effectLst/>
                          <a:latin typeface="Comic Sans MS" pitchFamily="66" charset="0"/>
                          <a:ea typeface="標楷體" pitchFamily="65" charset="-120"/>
                        </a:rPr>
                        <a:t>瀏覽器</a:t>
                      </a: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smtClean="0">
                          <a:ln>
                            <a:noFill/>
                          </a:ln>
                          <a:solidFill>
                            <a:srgbClr val="FFFF66"/>
                          </a:solidFill>
                          <a:effectLst/>
                          <a:latin typeface="Comic Sans MS" pitchFamily="66" charset="0"/>
                          <a:ea typeface="標楷體" pitchFamily="65" charset="-120"/>
                        </a:rPr>
                        <a:t>易通過防火牆</a:t>
                      </a: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Seamless user experience?</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N</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smtClean="0">
                          <a:ln>
                            <a:noFill/>
                          </a:ln>
                          <a:solidFill>
                            <a:srgbClr val="FFFF66"/>
                          </a:solidFill>
                          <a:effectLst/>
                          <a:latin typeface="Comic Sans MS" pitchFamily="66" charset="0"/>
                          <a:ea typeface="標楷體" pitchFamily="65" charset="-120"/>
                        </a:rPr>
                        <a:t>Y</a:t>
                      </a:r>
                    </a:p>
                  </a:txBody>
                  <a:tcPr anchor="b" horzOverflow="overflow">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lnTlToBr>
                      <a:noFill/>
                    </a:lnTlToBr>
                    <a:lnBlToTr>
                      <a:noFill/>
                    </a:lnBlToTr>
                    <a:noFill/>
                  </a:tcPr>
                </a:tc>
              </a:tr>
            </a:tbl>
          </a:graphicData>
        </a:graphic>
      </p:graphicFrame>
      <p:sp>
        <p:nvSpPr>
          <p:cNvPr id="18" name="標題 17"/>
          <p:cNvSpPr>
            <a:spLocks noGrp="1"/>
          </p:cNvSpPr>
          <p:nvPr>
            <p:ph type="title"/>
          </p:nvPr>
        </p:nvSpPr>
        <p:spPr/>
        <p:txBody>
          <a:bodyPr/>
          <a:lstStyle/>
          <a:p>
            <a:r>
              <a:rPr lang="en-US" altLang="zh-TW" dirty="0" smtClean="0"/>
              <a:t>IIS </a:t>
            </a:r>
            <a:r>
              <a:rPr lang="zh-TW" altLang="en-US" dirty="0" smtClean="0"/>
              <a:t>驗證功能比較</a:t>
            </a:r>
            <a:endParaRPr lang="zh-TW" alt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381000" y="4038600"/>
            <a:ext cx="8132763" cy="579438"/>
          </a:xfrm>
          <a:prstGeom prst="rect">
            <a:avLst/>
          </a:prstGeom>
          <a:noFill/>
          <a:ln w="9525">
            <a:noFill/>
            <a:miter lim="800000"/>
            <a:headEnd/>
            <a:tailEnd/>
          </a:ln>
        </p:spPr>
        <p:txBody>
          <a:bodyPr>
            <a:spAutoFit/>
          </a:bodyPr>
          <a:lstStyle/>
          <a:p>
            <a:endParaRPr lang="en-GB" altLang="zh-TW" sz="3200" b="1">
              <a:solidFill>
                <a:schemeClr val="tx2"/>
              </a:solidFill>
              <a:ea typeface="新細明體" pitchFamily="18" charset="-120"/>
            </a:endParaRPr>
          </a:p>
        </p:txBody>
      </p:sp>
      <p:sp>
        <p:nvSpPr>
          <p:cNvPr id="3075" name="Rectangle 12"/>
          <p:cNvSpPr>
            <a:spLocks noGrp="1" noChangeArrowheads="1"/>
          </p:cNvSpPr>
          <p:nvPr>
            <p:ph type="ctrTitle"/>
          </p:nvPr>
        </p:nvSpPr>
        <p:spPr>
          <a:xfrm>
            <a:off x="0" y="115888"/>
            <a:ext cx="9115425" cy="2614612"/>
          </a:xfrm>
        </p:spPr>
        <p:txBody>
          <a:bodyPr/>
          <a:lstStyle/>
          <a:p>
            <a:pPr eaLnBrk="1" hangingPunct="1"/>
            <a:r>
              <a:rPr lang="zh-TW" altLang="en-US" sz="4800" dirty="0" smtClean="0">
                <a:latin typeface="微軟正黑體" pitchFamily="34" charset="-120"/>
                <a:ea typeface="微軟正黑體" pitchFamily="34" charset="-120"/>
                <a:cs typeface="Times New Roman" pitchFamily="18" charset="0"/>
              </a:rPr>
              <a:t>使用 </a:t>
            </a:r>
            <a:r>
              <a:rPr lang="en-US" altLang="zh-TW" sz="4800" dirty="0" smtClean="0">
                <a:latin typeface="微軟正黑體" pitchFamily="34" charset="-120"/>
                <a:ea typeface="微軟正黑體" pitchFamily="34" charset="-120"/>
                <a:cs typeface="Times New Roman" pitchFamily="18" charset="0"/>
              </a:rPr>
              <a:t>IIS 7.0 </a:t>
            </a:r>
            <a:r>
              <a:rPr lang="zh-TW" altLang="en-US" sz="4800" dirty="0" smtClean="0">
                <a:latin typeface="微軟正黑體" pitchFamily="34" charset="-120"/>
                <a:ea typeface="微軟正黑體" pitchFamily="34" charset="-120"/>
                <a:cs typeface="Times New Roman" pitchFamily="18" charset="0"/>
              </a:rPr>
              <a:t>建置安全站台</a:t>
            </a:r>
            <a:endParaRPr lang="en-US" altLang="zh-TW" sz="4800" dirty="0" smtClean="0">
              <a:latin typeface="微軟正黑體" pitchFamily="34" charset="-120"/>
              <a:ea typeface="微軟正黑體" pitchFamily="34" charset="-120"/>
              <a:cs typeface="Times New Roman" pitchFamily="18" charset="0"/>
            </a:endParaRPr>
          </a:p>
        </p:txBody>
      </p:sp>
      <p:pic>
        <p:nvPicPr>
          <p:cNvPr id="3076" name="Picture 15" descr="Windows Server System logo reverse vert  1 line"/>
          <p:cNvPicPr>
            <a:picLocks noChangeAspect="1" noChangeArrowheads="1"/>
          </p:cNvPicPr>
          <p:nvPr/>
        </p:nvPicPr>
        <p:blipFill>
          <a:blip r:embed="rId3"/>
          <a:srcRect/>
          <a:stretch>
            <a:fillRect/>
          </a:stretch>
        </p:blipFill>
        <p:spPr bwMode="auto">
          <a:xfrm>
            <a:off x="381000" y="5307013"/>
            <a:ext cx="6251575" cy="7747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設定身份驗證方法</a:t>
            </a:r>
          </a:p>
        </p:txBody>
      </p:sp>
      <p:sp>
        <p:nvSpPr>
          <p:cNvPr id="23555" name="Rectangle 3"/>
          <p:cNvSpPr>
            <a:spLocks noGrp="1" noChangeArrowheads="1"/>
          </p:cNvSpPr>
          <p:nvPr>
            <p:ph type="body" sz="half" idx="1"/>
          </p:nvPr>
        </p:nvSpPr>
        <p:spPr/>
        <p:txBody>
          <a:bodyPr/>
          <a:lstStyle/>
          <a:p>
            <a:r>
              <a:rPr lang="zh-TW" altLang="en-US" sz="3200" dirty="0" smtClean="0">
                <a:latin typeface="微軟正黑體" pitchFamily="34" charset="-120"/>
                <a:ea typeface="微軟正黑體" pitchFamily="34" charset="-120"/>
              </a:rPr>
              <a:t>匿名</a:t>
            </a:r>
            <a:endParaRPr lang="zh-TW" altLang="en-US" sz="3200" dirty="0">
              <a:latin typeface="微軟正黑體" pitchFamily="34" charset="-120"/>
              <a:ea typeface="微軟正黑體" pitchFamily="34" charset="-120"/>
            </a:endParaRPr>
          </a:p>
          <a:p>
            <a:r>
              <a:rPr lang="zh-TW" altLang="en-US" sz="3200" dirty="0" smtClean="0">
                <a:latin typeface="微軟正黑體" pitchFamily="34" charset="-120"/>
                <a:ea typeface="微軟正黑體" pitchFamily="34" charset="-120"/>
              </a:rPr>
              <a:t>基本</a:t>
            </a:r>
            <a:endParaRPr lang="en-US" altLang="zh-TW" sz="3200" dirty="0" smtClean="0">
              <a:latin typeface="微軟正黑體" pitchFamily="34" charset="-120"/>
              <a:ea typeface="微軟正黑體" pitchFamily="34" charset="-120"/>
            </a:endParaRPr>
          </a:p>
          <a:p>
            <a:r>
              <a:rPr lang="zh-TW" altLang="en-US" sz="3200" dirty="0" smtClean="0">
                <a:latin typeface="微軟正黑體" pitchFamily="34" charset="-120"/>
              </a:rPr>
              <a:t>整合式</a:t>
            </a:r>
          </a:p>
          <a:p>
            <a:r>
              <a:rPr lang="zh-TW" altLang="en-US" sz="3200" dirty="0" smtClean="0">
                <a:latin typeface="微軟正黑體" pitchFamily="34" charset="-120"/>
              </a:rPr>
              <a:t>摘要式</a:t>
            </a:r>
          </a:p>
          <a:p>
            <a:r>
              <a:rPr lang="zh-TW" altLang="en-US" sz="3200" dirty="0" smtClean="0">
                <a:latin typeface="微軟正黑體" pitchFamily="34" charset="-120"/>
              </a:rPr>
              <a:t>憑證</a:t>
            </a:r>
            <a:endParaRPr lang="zh-TW" altLang="en-US" sz="3200" dirty="0">
              <a:latin typeface="微軟正黑體" pitchFamily="34" charset="-120"/>
              <a:ea typeface="微軟正黑體" pitchFamily="34" charset="-120"/>
            </a:endParaRPr>
          </a:p>
        </p:txBody>
      </p:sp>
      <p:pic>
        <p:nvPicPr>
          <p:cNvPr id="9" name="內容版面配置區 8" descr="IIS-SEC-005.jpg"/>
          <p:cNvPicPr>
            <a:picLocks noGrp="1" noChangeAspect="1"/>
          </p:cNvPicPr>
          <p:nvPr>
            <p:ph sz="half" idx="2"/>
          </p:nvPr>
        </p:nvPicPr>
        <p:blipFill>
          <a:blip r:embed="rId2"/>
          <a:stretch>
            <a:fillRect/>
          </a:stretch>
        </p:blipFill>
        <p:spPr>
          <a:xfrm>
            <a:off x="3109969" y="1600200"/>
            <a:ext cx="5836139" cy="4377104"/>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dirty="0">
                <a:latin typeface="微軟正黑體" pitchFamily="34" charset="-120"/>
                <a:ea typeface="微軟正黑體" pitchFamily="34" charset="-120"/>
              </a:rPr>
              <a:t>IIS </a:t>
            </a:r>
            <a:r>
              <a:rPr lang="zh-TW" altLang="en-US" dirty="0">
                <a:latin typeface="微軟正黑體" pitchFamily="34" charset="-120"/>
                <a:ea typeface="微軟正黑體" pitchFamily="34" charset="-120"/>
              </a:rPr>
              <a:t>驗證方法的安全性等級</a:t>
            </a:r>
          </a:p>
        </p:txBody>
      </p:sp>
      <p:graphicFrame>
        <p:nvGraphicFramePr>
          <p:cNvPr id="24681" name="Group 105"/>
          <p:cNvGraphicFramePr>
            <a:graphicFrameLocks noGrp="1"/>
          </p:cNvGraphicFramePr>
          <p:nvPr>
            <p:ph idx="1"/>
          </p:nvPr>
        </p:nvGraphicFramePr>
        <p:xfrm>
          <a:off x="457200" y="1600200"/>
          <a:ext cx="8229600" cy="3968752"/>
        </p:xfrm>
        <a:graphic>
          <a:graphicData uri="http://schemas.openxmlformats.org/drawingml/2006/table">
            <a:tbl>
              <a:tblPr/>
              <a:tblGrid>
                <a:gridCol w="4116388"/>
                <a:gridCol w="4113212"/>
              </a:tblGrid>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FFFF66"/>
                          </a:solidFill>
                          <a:effectLst/>
                          <a:latin typeface="Comic Sans MS" pitchFamily="66" charset="0"/>
                          <a:ea typeface="標楷體" pitchFamily="65" charset="-120"/>
                        </a:rPr>
                        <a:t>驗證方法</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FFFF66"/>
                          </a:solidFill>
                          <a:effectLst/>
                          <a:latin typeface="Comic Sans MS" pitchFamily="66" charset="0"/>
                          <a:ea typeface="標楷體" pitchFamily="65" charset="-120"/>
                        </a:rPr>
                        <a:t>安全性等級</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Comic Sans MS" pitchFamily="66" charset="0"/>
                          <a:ea typeface="標楷體" pitchFamily="65" charset="-120"/>
                        </a:rPr>
                        <a:t>匿名存取</a:t>
                      </a: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(Anonymous)</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Comic Sans MS" pitchFamily="66" charset="0"/>
                          <a:ea typeface="標楷體" pitchFamily="65" charset="-120"/>
                        </a:rPr>
                        <a:t>無</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Comic Sans MS" pitchFamily="66" charset="0"/>
                          <a:ea typeface="標楷體" pitchFamily="65" charset="-120"/>
                        </a:rPr>
                        <a:t>基本驗證 </a:t>
                      </a: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(Basic)</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Comic Sans MS" pitchFamily="66" charset="0"/>
                          <a:ea typeface="標楷體" pitchFamily="65" charset="-120"/>
                        </a:rPr>
                        <a:t>摘要式驗證</a:t>
                      </a: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(Digest)</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rgbClr val="FFFF66"/>
                          </a:solidFill>
                          <a:effectLst/>
                          <a:latin typeface="Comic Sans MS" pitchFamily="66" charset="0"/>
                          <a:ea typeface="標楷體" pitchFamily="65" charset="-120"/>
                        </a:rPr>
                        <a:t>WINDOWS</a:t>
                      </a:r>
                      <a:r>
                        <a:rPr kumimoji="1" lang="zh-TW" altLang="en-US" sz="2800" b="0" i="0" u="none" strike="noStrike" cap="none" normalizeH="0" baseline="0" dirty="0" smtClean="0">
                          <a:ln>
                            <a:noFill/>
                          </a:ln>
                          <a:solidFill>
                            <a:srgbClr val="FFFF66"/>
                          </a:solidFill>
                          <a:effectLst/>
                          <a:latin typeface="Comic Sans MS" pitchFamily="66" charset="0"/>
                          <a:ea typeface="標楷體" pitchFamily="65" charset="-120"/>
                        </a:rPr>
                        <a:t> 驗證</a:t>
                      </a:r>
                      <a:endParaRPr kumimoji="1" lang="en-US" altLang="zh-TW" sz="2800" b="0" i="0" u="none" strike="noStrike" cap="none" normalizeH="0" baseline="0" dirty="0" smtClean="0">
                        <a:ln>
                          <a:noFill/>
                        </a:ln>
                        <a:solidFill>
                          <a:srgbClr val="FFFF66"/>
                        </a:solidFill>
                        <a:effectLst/>
                        <a:latin typeface="Comic Sans MS" pitchFamily="66" charset="0"/>
                        <a:ea typeface="標楷體" pitchFamily="65" charset="-120"/>
                      </a:endParaRP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rgbClr val="FFFF66"/>
                          </a:solidFill>
                          <a:effectLst/>
                          <a:latin typeface="Comic Sans MS" pitchFamily="66" charset="0"/>
                          <a:ea typeface="標楷體" pitchFamily="65" charset="-120"/>
                        </a:rPr>
                        <a:t>基本驗證</a:t>
                      </a:r>
                      <a:r>
                        <a:rPr kumimoji="1" lang="en-US" altLang="zh-TW" sz="2800" b="0" i="0" u="none" strike="noStrike" cap="none" normalizeH="0" baseline="0" dirty="0" smtClean="0">
                          <a:ln>
                            <a:noFill/>
                          </a:ln>
                          <a:solidFill>
                            <a:srgbClr val="FFFF66"/>
                          </a:solidFill>
                          <a:effectLst/>
                          <a:latin typeface="Comic Sans MS" pitchFamily="66" charset="0"/>
                          <a:ea typeface="標楷體" pitchFamily="65" charset="-120"/>
                        </a:rPr>
                        <a:t>+SSL</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rgbClr val="FFFF66"/>
                          </a:solidFill>
                          <a:effectLst/>
                          <a:latin typeface="Comic Sans MS" pitchFamily="66" charset="0"/>
                          <a:ea typeface="標楷體" pitchFamily="65" charset="-120"/>
                        </a:rPr>
                        <a:t>用戶端憑證</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Comic Sans MS" pitchFamily="66" charset="0"/>
                          <a:ea typeface="標楷體" pitchFamily="65" charset="-120"/>
                        </a:rPr>
                        <a:t>*****</a:t>
                      </a:r>
                    </a:p>
                  </a:txBody>
                  <a:tcPr horzOverflow="overflow">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TW" altLang="en-US" smtClean="0"/>
              <a:t>實務問題</a:t>
            </a:r>
            <a:endParaRPr lang="zh-TW" altLang="en-US"/>
          </a:p>
        </p:txBody>
      </p:sp>
      <p:sp>
        <p:nvSpPr>
          <p:cNvPr id="26627" name="Rectangle 3"/>
          <p:cNvSpPr>
            <a:spLocks noGrp="1" noChangeArrowheads="1"/>
          </p:cNvSpPr>
          <p:nvPr>
            <p:ph type="body" idx="1"/>
          </p:nvPr>
        </p:nvSpPr>
        <p:spPr/>
        <p:txBody>
          <a:bodyPr/>
          <a:lstStyle/>
          <a:p>
            <a:r>
              <a:rPr lang="zh-TW" altLang="en-US" dirty="0" smtClean="0"/>
              <a:t>若需建構一個高度安全性的商業網站，所以需要執行身份驗證</a:t>
            </a:r>
          </a:p>
          <a:p>
            <a:r>
              <a:rPr lang="zh-TW" altLang="en-US" dirty="0" smtClean="0"/>
              <a:t>網際網路上也不適合強制用戶端應使用何種瀏覽器 </a:t>
            </a:r>
          </a:p>
          <a:p>
            <a:r>
              <a:rPr lang="zh-TW" altLang="en-US" dirty="0" smtClean="0"/>
              <a:t>管理員該採用何種驗證方法？</a:t>
            </a:r>
            <a:endParaRPr lang="zh-TW" altLang="en-US" dirty="0"/>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dirty="0" smtClean="0"/>
              <a:t>SSL (Secure Sockets Layer )</a:t>
            </a:r>
            <a:endParaRPr lang="en-US" altLang="zh-TW" dirty="0"/>
          </a:p>
        </p:txBody>
      </p:sp>
      <p:sp>
        <p:nvSpPr>
          <p:cNvPr id="27651" name="Rectangle 3"/>
          <p:cNvSpPr>
            <a:spLocks noGrp="1" noChangeArrowheads="1"/>
          </p:cNvSpPr>
          <p:nvPr>
            <p:ph idx="1"/>
          </p:nvPr>
        </p:nvSpPr>
        <p:spPr>
          <a:xfrm>
            <a:off x="0" y="1143000"/>
            <a:ext cx="9144000" cy="4998494"/>
          </a:xfrm>
        </p:spPr>
        <p:txBody>
          <a:bodyPr>
            <a:normAutofit fontScale="92500" lnSpcReduction="20000"/>
          </a:bodyPr>
          <a:lstStyle/>
          <a:p>
            <a:r>
              <a:rPr lang="zh-TW" altLang="en-US" dirty="0" smtClean="0"/>
              <a:t>源自</a:t>
            </a:r>
            <a:r>
              <a:rPr lang="en-US" altLang="zh-TW" dirty="0" smtClean="0"/>
              <a:t>1994</a:t>
            </a:r>
            <a:r>
              <a:rPr lang="zh-TW" altLang="en-US" dirty="0" smtClean="0"/>
              <a:t>年</a:t>
            </a:r>
            <a:r>
              <a:rPr lang="en-US" altLang="zh-TW" dirty="0" err="1" smtClean="0"/>
              <a:t>netscape</a:t>
            </a:r>
            <a:r>
              <a:rPr lang="zh-TW" altLang="en-US" dirty="0" smtClean="0"/>
              <a:t>，架構在</a:t>
            </a:r>
            <a:r>
              <a:rPr lang="en-US" altLang="zh-TW" dirty="0" smtClean="0"/>
              <a:t>TCP </a:t>
            </a:r>
            <a:r>
              <a:rPr lang="zh-TW" altLang="en-US" dirty="0" smtClean="0"/>
              <a:t>之上的安全性通訊協定</a:t>
            </a:r>
          </a:p>
          <a:p>
            <a:r>
              <a:rPr lang="en-US" altLang="zh-TW" dirty="0" smtClean="0"/>
              <a:t>SSL</a:t>
            </a:r>
            <a:r>
              <a:rPr lang="zh-TW" altLang="en-US" dirty="0" smtClean="0"/>
              <a:t>為目前最廣泛應用的網頁傳輸安全性協定，即</a:t>
            </a:r>
            <a:r>
              <a:rPr lang="en-US" altLang="zh-TW" dirty="0" smtClean="0"/>
              <a:t>HTTP+SSL=HTTPS</a:t>
            </a:r>
          </a:p>
          <a:p>
            <a:r>
              <a:rPr lang="en-US" altLang="zh-TW" dirty="0" smtClean="0"/>
              <a:t>SSL</a:t>
            </a:r>
            <a:r>
              <a:rPr lang="zh-TW" altLang="en-US" dirty="0" smtClean="0"/>
              <a:t>支援的安全性服務：</a:t>
            </a:r>
          </a:p>
          <a:p>
            <a:pPr lvl="1"/>
            <a:r>
              <a:rPr lang="zh-TW" altLang="en-US" dirty="0" smtClean="0"/>
              <a:t>驗證 </a:t>
            </a:r>
            <a:r>
              <a:rPr lang="en-US" altLang="zh-TW" dirty="0" smtClean="0"/>
              <a:t>(Authentication) </a:t>
            </a:r>
            <a:r>
              <a:rPr lang="zh-TW" altLang="en-US" dirty="0" smtClean="0"/>
              <a:t>：使用</a:t>
            </a:r>
            <a:r>
              <a:rPr lang="en-US" altLang="zh-TW" dirty="0" smtClean="0"/>
              <a:t>RSA</a:t>
            </a:r>
            <a:r>
              <a:rPr lang="zh-TW" altLang="en-US" dirty="0" smtClean="0"/>
              <a:t>、</a:t>
            </a:r>
            <a:r>
              <a:rPr lang="en-US" altLang="zh-TW" dirty="0" smtClean="0"/>
              <a:t>DSS</a:t>
            </a:r>
            <a:r>
              <a:rPr lang="zh-TW" altLang="en-US" dirty="0" smtClean="0"/>
              <a:t>和</a:t>
            </a:r>
            <a:r>
              <a:rPr lang="en-US" altLang="zh-TW" dirty="0" smtClean="0"/>
              <a:t>X.509</a:t>
            </a:r>
            <a:r>
              <a:rPr lang="zh-TW" altLang="en-US" dirty="0" smtClean="0"/>
              <a:t>憑證等公開金鑰加密技術</a:t>
            </a:r>
          </a:p>
          <a:p>
            <a:pPr lvl="1"/>
            <a:r>
              <a:rPr lang="zh-TW" altLang="en-US" dirty="0" smtClean="0"/>
              <a:t>傳輸的機密性 </a:t>
            </a:r>
            <a:r>
              <a:rPr lang="en-US" altLang="zh-TW" dirty="0" smtClean="0"/>
              <a:t>(Confidentiality)</a:t>
            </a:r>
            <a:r>
              <a:rPr lang="zh-TW" altLang="en-US" dirty="0" smtClean="0"/>
              <a:t>：使用</a:t>
            </a:r>
            <a:r>
              <a:rPr lang="en-US" altLang="zh-TW" dirty="0" smtClean="0"/>
              <a:t>IDEA</a:t>
            </a:r>
            <a:r>
              <a:rPr lang="zh-TW" altLang="en-US" dirty="0" smtClean="0"/>
              <a:t>、</a:t>
            </a:r>
            <a:r>
              <a:rPr lang="en-US" altLang="zh-TW" dirty="0" smtClean="0"/>
              <a:t>3DES</a:t>
            </a:r>
            <a:r>
              <a:rPr lang="zh-TW" altLang="en-US" dirty="0" smtClean="0"/>
              <a:t>、</a:t>
            </a:r>
            <a:r>
              <a:rPr lang="en-US" altLang="zh-TW" dirty="0" smtClean="0"/>
              <a:t>RC4 </a:t>
            </a:r>
            <a:r>
              <a:rPr lang="zh-TW" altLang="en-US" dirty="0" smtClean="0"/>
              <a:t>對稱性加密技術</a:t>
            </a:r>
          </a:p>
          <a:p>
            <a:pPr lvl="1"/>
            <a:r>
              <a:rPr lang="zh-TW" altLang="en-US" dirty="0" smtClean="0"/>
              <a:t>完整性</a:t>
            </a:r>
            <a:r>
              <a:rPr lang="en-US" altLang="zh-TW" dirty="0" smtClean="0"/>
              <a:t>(Integrity)</a:t>
            </a:r>
            <a:r>
              <a:rPr lang="zh-TW" altLang="en-US" dirty="0" smtClean="0"/>
              <a:t>：使用</a:t>
            </a:r>
            <a:r>
              <a:rPr lang="en-US" altLang="zh-TW" dirty="0" smtClean="0"/>
              <a:t>MD5</a:t>
            </a:r>
            <a:r>
              <a:rPr lang="zh-TW" altLang="en-US" dirty="0" smtClean="0"/>
              <a:t>、</a:t>
            </a:r>
            <a:r>
              <a:rPr lang="en-US" altLang="zh-TW" dirty="0" smtClean="0"/>
              <a:t>SHA</a:t>
            </a:r>
            <a:r>
              <a:rPr lang="zh-TW" altLang="en-US" dirty="0" smtClean="0"/>
              <a:t>等雜湊為基礎的訊息確認碼 </a:t>
            </a:r>
            <a:r>
              <a:rPr lang="en-US" altLang="zh-TW" dirty="0" smtClean="0"/>
              <a:t>(MAC)</a:t>
            </a:r>
          </a:p>
          <a:p>
            <a:r>
              <a:rPr lang="zh-TW" altLang="en-US" dirty="0" smtClean="0"/>
              <a:t>網站啟用</a:t>
            </a:r>
            <a:r>
              <a:rPr lang="en-US" altLang="zh-TW" dirty="0" smtClean="0"/>
              <a:t>SSL </a:t>
            </a:r>
            <a:r>
              <a:rPr lang="zh-TW" altLang="en-US" dirty="0" smtClean="0"/>
              <a:t>並無法提供「不可否認性」證明</a:t>
            </a:r>
            <a:endParaRPr lang="zh-TW" altLang="en-US"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6" name="Rectangle 24"/>
          <p:cNvSpPr>
            <a:spLocks noChangeArrowheads="1"/>
          </p:cNvSpPr>
          <p:nvPr/>
        </p:nvSpPr>
        <p:spPr bwMode="auto">
          <a:xfrm>
            <a:off x="455613" y="44450"/>
            <a:ext cx="8058150" cy="1143000"/>
          </a:xfrm>
          <a:prstGeom prst="rect">
            <a:avLst/>
          </a:prstGeom>
          <a:noFill/>
          <a:ln w="9525">
            <a:noFill/>
            <a:miter lim="800000"/>
            <a:headEnd/>
            <a:tailEnd/>
          </a:ln>
          <a:effectLst/>
        </p:spPr>
        <p:txBody>
          <a:bodyPr anchor="ctr"/>
          <a:lstStyle/>
          <a:p>
            <a:pPr algn="ctr"/>
            <a:r>
              <a:rPr lang="en-US" altLang="zh-TW" sz="4400" dirty="0">
                <a:solidFill>
                  <a:srgbClr val="FFFF66"/>
                </a:solidFill>
                <a:latin typeface="微軟正黑體" pitchFamily="34" charset="-120"/>
                <a:ea typeface="微軟正黑體" pitchFamily="34" charset="-120"/>
              </a:rPr>
              <a:t>SSL </a:t>
            </a:r>
            <a:r>
              <a:rPr lang="zh-TW" altLang="en-US" sz="4400" dirty="0">
                <a:solidFill>
                  <a:srgbClr val="FFFF66"/>
                </a:solidFill>
                <a:latin typeface="微軟正黑體" pitchFamily="34" charset="-120"/>
                <a:ea typeface="微軟正黑體" pitchFamily="34" charset="-120"/>
              </a:rPr>
              <a:t>握手協定流程</a:t>
            </a:r>
          </a:p>
        </p:txBody>
      </p:sp>
      <p:sp>
        <p:nvSpPr>
          <p:cNvPr id="28697" name="Line 25"/>
          <p:cNvSpPr>
            <a:spLocks noChangeShapeType="1"/>
          </p:cNvSpPr>
          <p:nvPr/>
        </p:nvSpPr>
        <p:spPr bwMode="auto">
          <a:xfrm>
            <a:off x="600075" y="1530350"/>
            <a:ext cx="0" cy="4953000"/>
          </a:xfrm>
          <a:prstGeom prst="line">
            <a:avLst/>
          </a:prstGeom>
          <a:noFill/>
          <a:ln w="9525">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698" name="Line 26"/>
          <p:cNvSpPr>
            <a:spLocks noChangeShapeType="1"/>
          </p:cNvSpPr>
          <p:nvPr/>
        </p:nvSpPr>
        <p:spPr bwMode="auto">
          <a:xfrm>
            <a:off x="3114675" y="1530350"/>
            <a:ext cx="0" cy="4953000"/>
          </a:xfrm>
          <a:prstGeom prst="line">
            <a:avLst/>
          </a:prstGeom>
          <a:noFill/>
          <a:ln w="9525">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699" name="Line 27"/>
          <p:cNvSpPr>
            <a:spLocks noChangeShapeType="1"/>
          </p:cNvSpPr>
          <p:nvPr/>
        </p:nvSpPr>
        <p:spPr bwMode="auto">
          <a:xfrm>
            <a:off x="600075" y="1682750"/>
            <a:ext cx="2514600" cy="228600"/>
          </a:xfrm>
          <a:prstGeom prst="line">
            <a:avLst/>
          </a:prstGeom>
          <a:noFill/>
          <a:ln w="12700">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0" name="Line 28"/>
          <p:cNvSpPr>
            <a:spLocks noChangeShapeType="1"/>
          </p:cNvSpPr>
          <p:nvPr/>
        </p:nvSpPr>
        <p:spPr bwMode="auto">
          <a:xfrm flipH="1">
            <a:off x="600075" y="1987550"/>
            <a:ext cx="2514600" cy="228600"/>
          </a:xfrm>
          <a:prstGeom prst="line">
            <a:avLst/>
          </a:prstGeom>
          <a:noFill/>
          <a:ln w="12700">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1" name="Line 29"/>
          <p:cNvSpPr>
            <a:spLocks noChangeShapeType="1"/>
          </p:cNvSpPr>
          <p:nvPr/>
        </p:nvSpPr>
        <p:spPr bwMode="auto">
          <a:xfrm flipH="1">
            <a:off x="600075" y="2520950"/>
            <a:ext cx="2514600" cy="228600"/>
          </a:xfrm>
          <a:prstGeom prst="line">
            <a:avLst/>
          </a:prstGeom>
          <a:noFill/>
          <a:ln w="12700">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2" name="Line 30"/>
          <p:cNvSpPr>
            <a:spLocks noChangeShapeType="1"/>
          </p:cNvSpPr>
          <p:nvPr/>
        </p:nvSpPr>
        <p:spPr bwMode="auto">
          <a:xfrm flipH="1">
            <a:off x="600075" y="28257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3" name="Line 31"/>
          <p:cNvSpPr>
            <a:spLocks noChangeShapeType="1"/>
          </p:cNvSpPr>
          <p:nvPr/>
        </p:nvSpPr>
        <p:spPr bwMode="auto">
          <a:xfrm flipH="1">
            <a:off x="600075" y="31305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4" name="Line 32"/>
          <p:cNvSpPr>
            <a:spLocks noChangeShapeType="1"/>
          </p:cNvSpPr>
          <p:nvPr/>
        </p:nvSpPr>
        <p:spPr bwMode="auto">
          <a:xfrm flipH="1">
            <a:off x="600075" y="34353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5" name="Line 33"/>
          <p:cNvSpPr>
            <a:spLocks noChangeShapeType="1"/>
          </p:cNvSpPr>
          <p:nvPr/>
        </p:nvSpPr>
        <p:spPr bwMode="auto">
          <a:xfrm>
            <a:off x="600075" y="38163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6" name="Line 34"/>
          <p:cNvSpPr>
            <a:spLocks noChangeShapeType="1"/>
          </p:cNvSpPr>
          <p:nvPr/>
        </p:nvSpPr>
        <p:spPr bwMode="auto">
          <a:xfrm>
            <a:off x="600075" y="41211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7" name="Line 35"/>
          <p:cNvSpPr>
            <a:spLocks noChangeShapeType="1"/>
          </p:cNvSpPr>
          <p:nvPr/>
        </p:nvSpPr>
        <p:spPr bwMode="auto">
          <a:xfrm>
            <a:off x="600075" y="44259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8" name="Line 36"/>
          <p:cNvSpPr>
            <a:spLocks noChangeShapeType="1"/>
          </p:cNvSpPr>
          <p:nvPr/>
        </p:nvSpPr>
        <p:spPr bwMode="auto">
          <a:xfrm>
            <a:off x="600075" y="49593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09" name="Line 37"/>
          <p:cNvSpPr>
            <a:spLocks noChangeShapeType="1"/>
          </p:cNvSpPr>
          <p:nvPr/>
        </p:nvSpPr>
        <p:spPr bwMode="auto">
          <a:xfrm>
            <a:off x="600075" y="52641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10" name="Line 38"/>
          <p:cNvSpPr>
            <a:spLocks noChangeShapeType="1"/>
          </p:cNvSpPr>
          <p:nvPr/>
        </p:nvSpPr>
        <p:spPr bwMode="auto">
          <a:xfrm flipH="1">
            <a:off x="600075" y="56451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11" name="Line 39"/>
          <p:cNvSpPr>
            <a:spLocks noChangeShapeType="1"/>
          </p:cNvSpPr>
          <p:nvPr/>
        </p:nvSpPr>
        <p:spPr bwMode="auto">
          <a:xfrm flipH="1">
            <a:off x="600075" y="5949950"/>
            <a:ext cx="2514600" cy="228600"/>
          </a:xfrm>
          <a:prstGeom prst="line">
            <a:avLst/>
          </a:prstGeom>
          <a:noFill/>
          <a:ln w="9525">
            <a:solidFill>
              <a:srgbClr val="FF99CC"/>
            </a:solidFill>
            <a:round/>
            <a:headEnd/>
            <a:tailEnd type="triangle" w="med" len="med"/>
          </a:ln>
          <a:effectLst/>
        </p:spPr>
        <p:txBody>
          <a:bodyPr/>
          <a:lstStyle/>
          <a:p>
            <a:endParaRPr lang="zh-TW" altLang="en-US" sz="1200">
              <a:latin typeface="微軟正黑體" pitchFamily="34" charset="-120"/>
              <a:ea typeface="微軟正黑體" pitchFamily="34" charset="-120"/>
            </a:endParaRPr>
          </a:p>
        </p:txBody>
      </p:sp>
      <p:sp>
        <p:nvSpPr>
          <p:cNvPr id="28712" name="Line 40"/>
          <p:cNvSpPr>
            <a:spLocks noChangeShapeType="1"/>
          </p:cNvSpPr>
          <p:nvPr/>
        </p:nvSpPr>
        <p:spPr bwMode="auto">
          <a:xfrm>
            <a:off x="371475" y="2368550"/>
            <a:ext cx="2971800" cy="0"/>
          </a:xfrm>
          <a:prstGeom prst="line">
            <a:avLst/>
          </a:prstGeom>
          <a:noFill/>
          <a:ln w="38100">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713" name="Line 41"/>
          <p:cNvSpPr>
            <a:spLocks noChangeShapeType="1"/>
          </p:cNvSpPr>
          <p:nvPr/>
        </p:nvSpPr>
        <p:spPr bwMode="auto">
          <a:xfrm>
            <a:off x="371475" y="3740150"/>
            <a:ext cx="2971800" cy="0"/>
          </a:xfrm>
          <a:prstGeom prst="line">
            <a:avLst/>
          </a:prstGeom>
          <a:noFill/>
          <a:ln w="38100">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714" name="Line 42"/>
          <p:cNvSpPr>
            <a:spLocks noChangeShapeType="1"/>
          </p:cNvSpPr>
          <p:nvPr/>
        </p:nvSpPr>
        <p:spPr bwMode="auto">
          <a:xfrm>
            <a:off x="371475" y="4806950"/>
            <a:ext cx="2971800" cy="0"/>
          </a:xfrm>
          <a:prstGeom prst="line">
            <a:avLst/>
          </a:prstGeom>
          <a:noFill/>
          <a:ln w="38100">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715" name="Line 43"/>
          <p:cNvSpPr>
            <a:spLocks noChangeShapeType="1"/>
          </p:cNvSpPr>
          <p:nvPr/>
        </p:nvSpPr>
        <p:spPr bwMode="auto">
          <a:xfrm>
            <a:off x="371475" y="6330950"/>
            <a:ext cx="2971800" cy="0"/>
          </a:xfrm>
          <a:prstGeom prst="line">
            <a:avLst/>
          </a:prstGeom>
          <a:noFill/>
          <a:ln w="38100">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716" name="Line 44"/>
          <p:cNvSpPr>
            <a:spLocks noChangeShapeType="1"/>
          </p:cNvSpPr>
          <p:nvPr/>
        </p:nvSpPr>
        <p:spPr bwMode="auto">
          <a:xfrm>
            <a:off x="371475" y="1606550"/>
            <a:ext cx="2971800" cy="0"/>
          </a:xfrm>
          <a:prstGeom prst="line">
            <a:avLst/>
          </a:prstGeom>
          <a:noFill/>
          <a:ln w="38100">
            <a:solidFill>
              <a:srgbClr val="FF99CC"/>
            </a:solidFill>
            <a:round/>
            <a:headEnd/>
            <a:tailEnd/>
          </a:ln>
          <a:effectLst/>
        </p:spPr>
        <p:txBody>
          <a:bodyPr/>
          <a:lstStyle/>
          <a:p>
            <a:endParaRPr lang="zh-TW" altLang="en-US" sz="1200">
              <a:latin typeface="微軟正黑體" pitchFamily="34" charset="-120"/>
              <a:ea typeface="微軟正黑體" pitchFamily="34" charset="-120"/>
            </a:endParaRPr>
          </a:p>
        </p:txBody>
      </p:sp>
      <p:sp>
        <p:nvSpPr>
          <p:cNvPr id="28717" name="Text Box 45"/>
          <p:cNvSpPr txBox="1">
            <a:spLocks noChangeArrowheads="1"/>
          </p:cNvSpPr>
          <p:nvPr/>
        </p:nvSpPr>
        <p:spPr bwMode="auto">
          <a:xfrm rot="326983">
            <a:off x="1354138" y="1781792"/>
            <a:ext cx="1063625" cy="240066"/>
          </a:xfrm>
          <a:prstGeom prst="rect">
            <a:avLst/>
          </a:prstGeom>
          <a:solidFill>
            <a:srgbClr val="FFFF66"/>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Client_hello</a:t>
            </a:r>
          </a:p>
        </p:txBody>
      </p:sp>
      <p:sp>
        <p:nvSpPr>
          <p:cNvPr id="28718" name="Text Box 46"/>
          <p:cNvSpPr txBox="1">
            <a:spLocks noChangeArrowheads="1"/>
          </p:cNvSpPr>
          <p:nvPr/>
        </p:nvSpPr>
        <p:spPr bwMode="auto">
          <a:xfrm rot="326983">
            <a:off x="1514475" y="3832048"/>
            <a:ext cx="1063625" cy="240066"/>
          </a:xfrm>
          <a:prstGeom prst="rect">
            <a:avLst/>
          </a:prstGeom>
          <a:solidFill>
            <a:srgbClr val="FFFF66"/>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Certificate</a:t>
            </a:r>
          </a:p>
        </p:txBody>
      </p:sp>
      <p:sp>
        <p:nvSpPr>
          <p:cNvPr id="28719" name="Text Box 47"/>
          <p:cNvSpPr txBox="1">
            <a:spLocks noChangeArrowheads="1"/>
          </p:cNvSpPr>
          <p:nvPr/>
        </p:nvSpPr>
        <p:spPr bwMode="auto">
          <a:xfrm rot="326983">
            <a:off x="1055688" y="4414661"/>
            <a:ext cx="1608137" cy="240066"/>
          </a:xfrm>
          <a:prstGeom prst="rect">
            <a:avLst/>
          </a:prstGeom>
          <a:solidFill>
            <a:srgbClr val="FFFF66"/>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Certificate_verify</a:t>
            </a:r>
          </a:p>
        </p:txBody>
      </p:sp>
      <p:sp>
        <p:nvSpPr>
          <p:cNvPr id="28720" name="Text Box 48"/>
          <p:cNvSpPr txBox="1">
            <a:spLocks noChangeArrowheads="1"/>
          </p:cNvSpPr>
          <p:nvPr/>
        </p:nvSpPr>
        <p:spPr bwMode="auto">
          <a:xfrm rot="326983">
            <a:off x="981075" y="4136848"/>
            <a:ext cx="1836738" cy="240066"/>
          </a:xfrm>
          <a:prstGeom prst="rect">
            <a:avLst/>
          </a:prstGeom>
          <a:solidFill>
            <a:srgbClr val="FFFF66"/>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Client_key_exchange</a:t>
            </a:r>
          </a:p>
        </p:txBody>
      </p:sp>
      <p:sp>
        <p:nvSpPr>
          <p:cNvPr id="28721" name="Text Box 49"/>
          <p:cNvSpPr txBox="1">
            <a:spLocks noChangeArrowheads="1"/>
          </p:cNvSpPr>
          <p:nvPr/>
        </p:nvSpPr>
        <p:spPr bwMode="auto">
          <a:xfrm rot="326983">
            <a:off x="1514475" y="5279848"/>
            <a:ext cx="687388" cy="240066"/>
          </a:xfrm>
          <a:prstGeom prst="rect">
            <a:avLst/>
          </a:prstGeom>
          <a:solidFill>
            <a:srgbClr val="FFFF66"/>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Finish</a:t>
            </a:r>
          </a:p>
        </p:txBody>
      </p:sp>
      <p:sp>
        <p:nvSpPr>
          <p:cNvPr id="28722" name="Text Box 50"/>
          <p:cNvSpPr txBox="1">
            <a:spLocks noChangeArrowheads="1"/>
          </p:cNvSpPr>
          <p:nvPr/>
        </p:nvSpPr>
        <p:spPr bwMode="auto">
          <a:xfrm rot="326983">
            <a:off x="1209675" y="4975048"/>
            <a:ext cx="1684338" cy="240066"/>
          </a:xfrm>
          <a:prstGeom prst="rect">
            <a:avLst/>
          </a:prstGeom>
          <a:solidFill>
            <a:srgbClr val="FFFF66"/>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Change_cipher_spec</a:t>
            </a:r>
          </a:p>
        </p:txBody>
      </p:sp>
      <p:sp>
        <p:nvSpPr>
          <p:cNvPr id="28723" name="Text Box 51"/>
          <p:cNvSpPr txBox="1">
            <a:spLocks noChangeArrowheads="1"/>
          </p:cNvSpPr>
          <p:nvPr/>
        </p:nvSpPr>
        <p:spPr bwMode="auto">
          <a:xfrm rot="-383013">
            <a:off x="904875" y="2003248"/>
            <a:ext cx="1144588"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Server_hello</a:t>
            </a:r>
          </a:p>
        </p:txBody>
      </p:sp>
      <p:sp>
        <p:nvSpPr>
          <p:cNvPr id="28724" name="Text Box 52"/>
          <p:cNvSpPr txBox="1">
            <a:spLocks noChangeArrowheads="1"/>
          </p:cNvSpPr>
          <p:nvPr/>
        </p:nvSpPr>
        <p:spPr bwMode="auto">
          <a:xfrm rot="-383013">
            <a:off x="904875" y="2808111"/>
            <a:ext cx="1822450"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Server_key_exchange</a:t>
            </a:r>
          </a:p>
        </p:txBody>
      </p:sp>
      <p:sp>
        <p:nvSpPr>
          <p:cNvPr id="28725" name="Text Box 53"/>
          <p:cNvSpPr txBox="1">
            <a:spLocks noChangeArrowheads="1"/>
          </p:cNvSpPr>
          <p:nvPr/>
        </p:nvSpPr>
        <p:spPr bwMode="auto">
          <a:xfrm rot="-383013">
            <a:off x="1133475" y="2506486"/>
            <a:ext cx="990600"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Certificate</a:t>
            </a:r>
          </a:p>
        </p:txBody>
      </p:sp>
      <p:sp>
        <p:nvSpPr>
          <p:cNvPr id="28726" name="Text Box 54"/>
          <p:cNvSpPr txBox="1">
            <a:spLocks noChangeArrowheads="1"/>
          </p:cNvSpPr>
          <p:nvPr/>
        </p:nvSpPr>
        <p:spPr bwMode="auto">
          <a:xfrm rot="-383013">
            <a:off x="1206500" y="3111323"/>
            <a:ext cx="1592263"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Certificate_request</a:t>
            </a:r>
          </a:p>
        </p:txBody>
      </p:sp>
      <p:sp>
        <p:nvSpPr>
          <p:cNvPr id="28727" name="Text Box 55"/>
          <p:cNvSpPr txBox="1">
            <a:spLocks noChangeArrowheads="1"/>
          </p:cNvSpPr>
          <p:nvPr/>
        </p:nvSpPr>
        <p:spPr bwMode="auto">
          <a:xfrm rot="-383013">
            <a:off x="1443038" y="3464542"/>
            <a:ext cx="1527175"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Server_hello_done</a:t>
            </a:r>
          </a:p>
        </p:txBody>
      </p:sp>
      <p:sp>
        <p:nvSpPr>
          <p:cNvPr id="28728" name="Text Box 56"/>
          <p:cNvSpPr txBox="1">
            <a:spLocks noChangeArrowheads="1"/>
          </p:cNvSpPr>
          <p:nvPr/>
        </p:nvSpPr>
        <p:spPr bwMode="auto">
          <a:xfrm rot="-383013">
            <a:off x="914400" y="5744192"/>
            <a:ext cx="1668463"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Change_cipher_spec</a:t>
            </a:r>
          </a:p>
        </p:txBody>
      </p:sp>
      <p:sp>
        <p:nvSpPr>
          <p:cNvPr id="28729" name="Text Box 57"/>
          <p:cNvSpPr txBox="1">
            <a:spLocks noChangeArrowheads="1"/>
          </p:cNvSpPr>
          <p:nvPr/>
        </p:nvSpPr>
        <p:spPr bwMode="auto">
          <a:xfrm rot="-383013">
            <a:off x="1666875" y="5965648"/>
            <a:ext cx="685800" cy="240066"/>
          </a:xfrm>
          <a:prstGeom prst="rect">
            <a:avLst/>
          </a:prstGeom>
          <a:solidFill>
            <a:srgbClr val="CC99FF"/>
          </a:solidFill>
          <a:ln w="9525">
            <a:solidFill>
              <a:srgbClr val="FF99CC"/>
            </a:solidFill>
            <a:miter lim="800000"/>
            <a:headEnd/>
            <a:tailEnd/>
          </a:ln>
          <a:effectLst/>
        </p:spPr>
        <p:txBody>
          <a:bodyPr>
            <a:spAutoFit/>
          </a:bodyPr>
          <a:lstStyle/>
          <a:p>
            <a:pPr>
              <a:lnSpc>
                <a:spcPct val="80000"/>
              </a:lnSpc>
            </a:pPr>
            <a:r>
              <a:rPr lang="en-US" altLang="zh-TW" sz="1200">
                <a:latin typeface="微軟正黑體" pitchFamily="34" charset="-120"/>
                <a:ea typeface="微軟正黑體" pitchFamily="34" charset="-120"/>
              </a:rPr>
              <a:t>Finish</a:t>
            </a:r>
          </a:p>
        </p:txBody>
      </p:sp>
      <p:sp>
        <p:nvSpPr>
          <p:cNvPr id="28730" name="Text Box 58"/>
          <p:cNvSpPr txBox="1">
            <a:spLocks noChangeArrowheads="1"/>
          </p:cNvSpPr>
          <p:nvPr/>
        </p:nvSpPr>
        <p:spPr bwMode="auto">
          <a:xfrm>
            <a:off x="295275" y="1123950"/>
            <a:ext cx="946150" cy="396875"/>
          </a:xfrm>
          <a:prstGeom prst="rect">
            <a:avLst/>
          </a:prstGeom>
          <a:noFill/>
          <a:ln w="9525">
            <a:noFill/>
            <a:miter lim="800000"/>
            <a:headEnd/>
            <a:tailEnd/>
          </a:ln>
          <a:effectLst/>
        </p:spPr>
        <p:txBody>
          <a:bodyPr wrap="none">
            <a:spAutoFit/>
          </a:bodyPr>
          <a:lstStyle/>
          <a:p>
            <a:r>
              <a:rPr lang="zh-TW" altLang="en-US" sz="2000" b="1">
                <a:solidFill>
                  <a:srgbClr val="FFFF66"/>
                </a:solidFill>
                <a:latin typeface="微軟正黑體" pitchFamily="34" charset="-120"/>
                <a:ea typeface="微軟正黑體" pitchFamily="34" charset="-120"/>
              </a:rPr>
              <a:t>用戶端</a:t>
            </a:r>
          </a:p>
        </p:txBody>
      </p:sp>
      <p:sp>
        <p:nvSpPr>
          <p:cNvPr id="28731" name="Text Box 59"/>
          <p:cNvSpPr txBox="1">
            <a:spLocks noChangeArrowheads="1"/>
          </p:cNvSpPr>
          <p:nvPr/>
        </p:nvSpPr>
        <p:spPr bwMode="auto">
          <a:xfrm>
            <a:off x="2371725" y="1123950"/>
            <a:ext cx="946150" cy="396875"/>
          </a:xfrm>
          <a:prstGeom prst="rect">
            <a:avLst/>
          </a:prstGeom>
          <a:noFill/>
          <a:ln w="9525">
            <a:noFill/>
            <a:miter lim="800000"/>
            <a:headEnd/>
            <a:tailEnd/>
          </a:ln>
          <a:effectLst/>
        </p:spPr>
        <p:txBody>
          <a:bodyPr wrap="none">
            <a:spAutoFit/>
          </a:bodyPr>
          <a:lstStyle/>
          <a:p>
            <a:r>
              <a:rPr lang="zh-TW" altLang="en-US" sz="2000" b="1">
                <a:solidFill>
                  <a:srgbClr val="FFFF66"/>
                </a:solidFill>
                <a:latin typeface="微軟正黑體" pitchFamily="34" charset="-120"/>
                <a:ea typeface="微軟正黑體" pitchFamily="34" charset="-120"/>
              </a:rPr>
              <a:t>伺服端</a:t>
            </a:r>
          </a:p>
        </p:txBody>
      </p:sp>
      <p:sp>
        <p:nvSpPr>
          <p:cNvPr id="28732" name="Text Box 60"/>
          <p:cNvSpPr txBox="1">
            <a:spLocks noChangeArrowheads="1"/>
          </p:cNvSpPr>
          <p:nvPr/>
        </p:nvSpPr>
        <p:spPr bwMode="auto">
          <a:xfrm>
            <a:off x="3409950" y="1341438"/>
            <a:ext cx="5200650" cy="1006475"/>
          </a:xfrm>
          <a:prstGeom prst="rect">
            <a:avLst/>
          </a:prstGeom>
          <a:noFill/>
          <a:ln w="9525">
            <a:noFill/>
            <a:miter lim="800000"/>
            <a:headEnd/>
            <a:tailEnd/>
          </a:ln>
          <a:effectLst/>
        </p:spPr>
        <p:txBody>
          <a:bodyPr>
            <a:spAutoFit/>
          </a:bodyPr>
          <a:lstStyle/>
          <a:p>
            <a:r>
              <a:rPr lang="zh-TW" altLang="en-US" sz="2000">
                <a:solidFill>
                  <a:srgbClr val="FF0066"/>
                </a:solidFill>
                <a:latin typeface="微軟正黑體" pitchFamily="34" charset="-120"/>
                <a:ea typeface="微軟正黑體" pitchFamily="34" charset="-120"/>
              </a:rPr>
              <a:t>第一階段：建立安全機制</a:t>
            </a:r>
          </a:p>
          <a:p>
            <a:r>
              <a:rPr lang="zh-TW" altLang="en-US" sz="2000">
                <a:solidFill>
                  <a:srgbClr val="FFFF66"/>
                </a:solidFill>
                <a:latin typeface="微軟正黑體" pitchFamily="34" charset="-120"/>
                <a:ea typeface="微軟正黑體" pitchFamily="34" charset="-120"/>
              </a:rPr>
              <a:t>包括協定版本、會談識別碼、加密套件</a:t>
            </a:r>
            <a:r>
              <a:rPr lang="en-US" altLang="zh-TW" sz="2000">
                <a:solidFill>
                  <a:srgbClr val="FFFF66"/>
                </a:solidFill>
                <a:latin typeface="微軟正黑體" pitchFamily="34" charset="-120"/>
                <a:ea typeface="微軟正黑體" pitchFamily="34" charset="-120"/>
              </a:rPr>
              <a:t>(</a:t>
            </a:r>
            <a:r>
              <a:rPr lang="zh-TW" altLang="en-US" sz="2000">
                <a:solidFill>
                  <a:srgbClr val="FFFF66"/>
                </a:solidFill>
                <a:latin typeface="微軟正黑體" pitchFamily="34" charset="-120"/>
                <a:ea typeface="微軟正黑體" pitchFamily="34" charset="-120"/>
              </a:rPr>
              <a:t>包括金鑰交換或產生方法</a:t>
            </a:r>
            <a:r>
              <a:rPr lang="en-US" altLang="zh-TW" sz="2000">
                <a:solidFill>
                  <a:srgbClr val="FFFF66"/>
                </a:solidFill>
                <a:latin typeface="微軟正黑體" pitchFamily="34" charset="-120"/>
                <a:ea typeface="微軟正黑體" pitchFamily="34" charset="-120"/>
              </a:rPr>
              <a:t>)</a:t>
            </a:r>
            <a:r>
              <a:rPr lang="zh-TW" altLang="en-US" sz="2000">
                <a:solidFill>
                  <a:srgbClr val="FFFF66"/>
                </a:solidFill>
                <a:latin typeface="微軟正黑體" pitchFamily="34" charset="-120"/>
                <a:ea typeface="微軟正黑體" pitchFamily="34" charset="-120"/>
              </a:rPr>
              <a:t>、壓縮方法，起始亂數</a:t>
            </a:r>
          </a:p>
        </p:txBody>
      </p:sp>
      <p:sp>
        <p:nvSpPr>
          <p:cNvPr id="28733" name="Text Box 61"/>
          <p:cNvSpPr txBox="1">
            <a:spLocks noChangeArrowheads="1"/>
          </p:cNvSpPr>
          <p:nvPr/>
        </p:nvSpPr>
        <p:spPr bwMode="auto">
          <a:xfrm>
            <a:off x="3409950" y="2316163"/>
            <a:ext cx="5184775" cy="1311275"/>
          </a:xfrm>
          <a:prstGeom prst="rect">
            <a:avLst/>
          </a:prstGeom>
          <a:noFill/>
          <a:ln w="9525">
            <a:noFill/>
            <a:miter lim="800000"/>
            <a:headEnd/>
            <a:tailEnd/>
          </a:ln>
          <a:effectLst/>
        </p:spPr>
        <p:txBody>
          <a:bodyPr>
            <a:spAutoFit/>
          </a:bodyPr>
          <a:lstStyle/>
          <a:p>
            <a:r>
              <a:rPr lang="zh-TW" altLang="en-US" sz="2000">
                <a:solidFill>
                  <a:srgbClr val="FF0066"/>
                </a:solidFill>
                <a:latin typeface="微軟正黑體" pitchFamily="34" charset="-120"/>
                <a:ea typeface="微軟正黑體" pitchFamily="34" charset="-120"/>
              </a:rPr>
              <a:t>第二階段：伺服器確認和金鑰交換</a:t>
            </a:r>
          </a:p>
          <a:p>
            <a:r>
              <a:rPr lang="zh-TW" altLang="en-US" sz="2000">
                <a:solidFill>
                  <a:srgbClr val="FFFF66"/>
                </a:solidFill>
                <a:latin typeface="微軟正黑體" pitchFamily="34" charset="-120"/>
                <a:ea typeface="微軟正黑體" pitchFamily="34" charset="-120"/>
              </a:rPr>
              <a:t>伺服器送出憑證、金鑰交換訊息或</a:t>
            </a:r>
            <a:r>
              <a:rPr lang="en-US" altLang="zh-TW" sz="2000">
                <a:solidFill>
                  <a:srgbClr val="FFFF66"/>
                </a:solidFill>
                <a:latin typeface="微軟正黑體" pitchFamily="34" charset="-120"/>
                <a:ea typeface="微軟正黑體" pitchFamily="34" charset="-120"/>
              </a:rPr>
              <a:t>RSA</a:t>
            </a:r>
            <a:r>
              <a:rPr lang="zh-TW" altLang="en-US" sz="2000">
                <a:solidFill>
                  <a:srgbClr val="FFFF66"/>
                </a:solidFill>
                <a:latin typeface="微軟正黑體" pitchFamily="34" charset="-120"/>
                <a:ea typeface="微軟正黑體" pitchFamily="34" charset="-120"/>
              </a:rPr>
              <a:t>公開金鑰、請求憑證訊息，最後伺服器送出“</a:t>
            </a:r>
            <a:r>
              <a:rPr lang="en-US" altLang="zh-TW" sz="2000">
                <a:solidFill>
                  <a:srgbClr val="FFFF66"/>
                </a:solidFill>
                <a:latin typeface="微軟正黑體" pitchFamily="34" charset="-120"/>
                <a:ea typeface="微軟正黑體" pitchFamily="34" charset="-120"/>
              </a:rPr>
              <a:t>hello message”</a:t>
            </a:r>
            <a:r>
              <a:rPr lang="zh-TW" altLang="en-US" sz="2000">
                <a:solidFill>
                  <a:srgbClr val="FFFF66"/>
                </a:solidFill>
                <a:latin typeface="微軟正黑體" pitchFamily="34" charset="-120"/>
                <a:ea typeface="微軟正黑體" pitchFamily="34" charset="-120"/>
              </a:rPr>
              <a:t>的結束訊息</a:t>
            </a:r>
          </a:p>
        </p:txBody>
      </p:sp>
      <p:sp>
        <p:nvSpPr>
          <p:cNvPr id="28734" name="Text Box 62"/>
          <p:cNvSpPr txBox="1">
            <a:spLocks noChangeArrowheads="1"/>
          </p:cNvSpPr>
          <p:nvPr/>
        </p:nvSpPr>
        <p:spPr bwMode="auto">
          <a:xfrm>
            <a:off x="3409950" y="3573463"/>
            <a:ext cx="5214938" cy="1311275"/>
          </a:xfrm>
          <a:prstGeom prst="rect">
            <a:avLst/>
          </a:prstGeom>
          <a:noFill/>
          <a:ln w="9525">
            <a:noFill/>
            <a:miter lim="800000"/>
            <a:headEnd/>
            <a:tailEnd/>
          </a:ln>
          <a:effectLst/>
        </p:spPr>
        <p:txBody>
          <a:bodyPr>
            <a:spAutoFit/>
          </a:bodyPr>
          <a:lstStyle/>
          <a:p>
            <a:r>
              <a:rPr lang="zh-TW" altLang="en-US" sz="2000">
                <a:solidFill>
                  <a:srgbClr val="FF0066"/>
                </a:solidFill>
                <a:latin typeface="微軟正黑體" pitchFamily="34" charset="-120"/>
                <a:ea typeface="微軟正黑體" pitchFamily="34" charset="-120"/>
              </a:rPr>
              <a:t>第三階段：用戶端認證和金鑰交換</a:t>
            </a:r>
          </a:p>
          <a:p>
            <a:r>
              <a:rPr lang="zh-TW" altLang="en-US" sz="2000">
                <a:solidFill>
                  <a:srgbClr val="FFFF66"/>
                </a:solidFill>
                <a:latin typeface="微軟正黑體" pitchFamily="34" charset="-120"/>
                <a:ea typeface="微軟正黑體" pitchFamily="34" charset="-120"/>
              </a:rPr>
              <a:t>用戶端可能被要求送出憑證，用戶送出金鑰交換或產生之前置之主金鑰</a:t>
            </a:r>
            <a:r>
              <a:rPr lang="en-US" altLang="zh-TW" sz="2000">
                <a:solidFill>
                  <a:srgbClr val="FFFF66"/>
                </a:solidFill>
                <a:latin typeface="微軟正黑體" pitchFamily="34" charset="-120"/>
                <a:ea typeface="微軟正黑體" pitchFamily="34" charset="-120"/>
              </a:rPr>
              <a:t>(</a:t>
            </a:r>
            <a:r>
              <a:rPr lang="zh-TW" altLang="en-US" sz="2000">
                <a:solidFill>
                  <a:srgbClr val="FFFF66"/>
                </a:solidFill>
                <a:latin typeface="微軟正黑體" pitchFamily="34" charset="-120"/>
                <a:ea typeface="微軟正黑體" pitchFamily="34" charset="-120"/>
              </a:rPr>
              <a:t>以伺服器之</a:t>
            </a:r>
            <a:r>
              <a:rPr lang="en-US" altLang="zh-TW" sz="2000">
                <a:solidFill>
                  <a:srgbClr val="FFFF66"/>
                </a:solidFill>
                <a:latin typeface="微軟正黑體" pitchFamily="34" charset="-120"/>
                <a:ea typeface="微軟正黑體" pitchFamily="34" charset="-120"/>
              </a:rPr>
              <a:t>RSA</a:t>
            </a:r>
            <a:r>
              <a:rPr lang="zh-TW" altLang="en-US" sz="2000">
                <a:solidFill>
                  <a:srgbClr val="FFFF66"/>
                </a:solidFill>
                <a:latin typeface="微軟正黑體" pitchFamily="34" charset="-120"/>
                <a:ea typeface="微軟正黑體" pitchFamily="34" charset="-120"/>
              </a:rPr>
              <a:t>公開金鑰加密</a:t>
            </a:r>
            <a:r>
              <a:rPr lang="en-US" altLang="zh-TW" sz="2000">
                <a:solidFill>
                  <a:srgbClr val="FFFF66"/>
                </a:solidFill>
                <a:latin typeface="微軟正黑體" pitchFamily="34" charset="-120"/>
                <a:ea typeface="微軟正黑體" pitchFamily="34" charset="-120"/>
              </a:rPr>
              <a:t>)</a:t>
            </a:r>
            <a:r>
              <a:rPr lang="zh-TW" altLang="en-US" sz="2000">
                <a:solidFill>
                  <a:srgbClr val="FFFF66"/>
                </a:solidFill>
                <a:latin typeface="微軟正黑體" pitchFamily="34" charset="-120"/>
                <a:ea typeface="微軟正黑體" pitchFamily="34" charset="-120"/>
              </a:rPr>
              <a:t>，用戶可能送出憑證驗證</a:t>
            </a:r>
          </a:p>
        </p:txBody>
      </p:sp>
      <p:sp>
        <p:nvSpPr>
          <p:cNvPr id="28735" name="Text Box 63"/>
          <p:cNvSpPr txBox="1">
            <a:spLocks noChangeArrowheads="1"/>
          </p:cNvSpPr>
          <p:nvPr/>
        </p:nvSpPr>
        <p:spPr bwMode="auto">
          <a:xfrm>
            <a:off x="3409950" y="4967288"/>
            <a:ext cx="5099050" cy="1006475"/>
          </a:xfrm>
          <a:prstGeom prst="rect">
            <a:avLst/>
          </a:prstGeom>
          <a:noFill/>
          <a:ln w="9525">
            <a:noFill/>
            <a:miter lim="800000"/>
            <a:headEnd/>
            <a:tailEnd/>
          </a:ln>
          <a:effectLst/>
        </p:spPr>
        <p:txBody>
          <a:bodyPr>
            <a:spAutoFit/>
          </a:bodyPr>
          <a:lstStyle/>
          <a:p>
            <a:r>
              <a:rPr lang="zh-TW" altLang="en-US" sz="2000">
                <a:solidFill>
                  <a:srgbClr val="FF0066"/>
                </a:solidFill>
                <a:latin typeface="微軟正黑體" pitchFamily="34" charset="-120"/>
                <a:ea typeface="微軟正黑體" pitchFamily="34" charset="-120"/>
              </a:rPr>
              <a:t>第四階段：完成</a:t>
            </a:r>
          </a:p>
          <a:p>
            <a:r>
              <a:rPr lang="zh-TW" altLang="en-US" sz="2000">
                <a:solidFill>
                  <a:srgbClr val="FFFF66"/>
                </a:solidFill>
                <a:latin typeface="微軟正黑體" pitchFamily="34" charset="-120"/>
                <a:ea typeface="微軟正黑體" pitchFamily="34" charset="-120"/>
              </a:rPr>
              <a:t>雙方產生主金鑰，變更加密套件，完成握手協定</a:t>
            </a:r>
          </a:p>
        </p:txBody>
      </p:sp>
      <p:sp>
        <p:nvSpPr>
          <p:cNvPr id="28736" name="Text Box 64"/>
          <p:cNvSpPr txBox="1">
            <a:spLocks noChangeArrowheads="1"/>
          </p:cNvSpPr>
          <p:nvPr/>
        </p:nvSpPr>
        <p:spPr bwMode="auto">
          <a:xfrm>
            <a:off x="4479925" y="5861050"/>
            <a:ext cx="184150" cy="336550"/>
          </a:xfrm>
          <a:prstGeom prst="rect">
            <a:avLst/>
          </a:prstGeom>
          <a:noFill/>
          <a:ln w="9525">
            <a:noFill/>
            <a:miter lim="800000"/>
            <a:headEnd/>
            <a:tailEnd/>
          </a:ln>
          <a:effectLst/>
        </p:spPr>
        <p:txBody>
          <a:bodyPr wrap="none">
            <a:spAutoFit/>
          </a:bodyPr>
          <a:lstStyle/>
          <a:p>
            <a:endParaRPr lang="zh-TW" altLang="zh-TW" sz="160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99"/>
                                        </p:tgtEl>
                                        <p:attrNameLst>
                                          <p:attrName>style.visibility</p:attrName>
                                        </p:attrNameLst>
                                      </p:cBhvr>
                                      <p:to>
                                        <p:strVal val="visible"/>
                                      </p:to>
                                    </p:set>
                                    <p:anim calcmode="lin" valueType="num">
                                      <p:cBhvr additive="base">
                                        <p:cTn id="7" dur="500" fill="hold"/>
                                        <p:tgtEl>
                                          <p:spTgt spid="28699"/>
                                        </p:tgtEl>
                                        <p:attrNameLst>
                                          <p:attrName>ppt_x</p:attrName>
                                        </p:attrNameLst>
                                      </p:cBhvr>
                                      <p:tavLst>
                                        <p:tav tm="0">
                                          <p:val>
                                            <p:strVal val="0-#ppt_w/2"/>
                                          </p:val>
                                        </p:tav>
                                        <p:tav tm="100000">
                                          <p:val>
                                            <p:strVal val="#ppt_x"/>
                                          </p:val>
                                        </p:tav>
                                      </p:tavLst>
                                    </p:anim>
                                    <p:anim calcmode="lin" valueType="num">
                                      <p:cBhvr additive="base">
                                        <p:cTn id="8" dur="500" fill="hold"/>
                                        <p:tgtEl>
                                          <p:spTgt spid="2869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700"/>
                                        </p:tgtEl>
                                        <p:attrNameLst>
                                          <p:attrName>style.visibility</p:attrName>
                                        </p:attrNameLst>
                                      </p:cBhvr>
                                      <p:to>
                                        <p:strVal val="visible"/>
                                      </p:to>
                                    </p:set>
                                    <p:anim calcmode="lin" valueType="num">
                                      <p:cBhvr additive="base">
                                        <p:cTn id="11" dur="500" fill="hold"/>
                                        <p:tgtEl>
                                          <p:spTgt spid="28700"/>
                                        </p:tgtEl>
                                        <p:attrNameLst>
                                          <p:attrName>ppt_x</p:attrName>
                                        </p:attrNameLst>
                                      </p:cBhvr>
                                      <p:tavLst>
                                        <p:tav tm="0">
                                          <p:val>
                                            <p:strVal val="0-#ppt_w/2"/>
                                          </p:val>
                                        </p:tav>
                                        <p:tav tm="100000">
                                          <p:val>
                                            <p:strVal val="#ppt_x"/>
                                          </p:val>
                                        </p:tav>
                                      </p:tavLst>
                                    </p:anim>
                                    <p:anim calcmode="lin" valueType="num">
                                      <p:cBhvr additive="base">
                                        <p:cTn id="12" dur="500" fill="hold"/>
                                        <p:tgtEl>
                                          <p:spTgt spid="2870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717"/>
                                        </p:tgtEl>
                                        <p:attrNameLst>
                                          <p:attrName>style.visibility</p:attrName>
                                        </p:attrNameLst>
                                      </p:cBhvr>
                                      <p:to>
                                        <p:strVal val="visible"/>
                                      </p:to>
                                    </p:set>
                                    <p:anim calcmode="lin" valueType="num">
                                      <p:cBhvr additive="base">
                                        <p:cTn id="15" dur="500" fill="hold"/>
                                        <p:tgtEl>
                                          <p:spTgt spid="28717"/>
                                        </p:tgtEl>
                                        <p:attrNameLst>
                                          <p:attrName>ppt_x</p:attrName>
                                        </p:attrNameLst>
                                      </p:cBhvr>
                                      <p:tavLst>
                                        <p:tav tm="0">
                                          <p:val>
                                            <p:strVal val="0-#ppt_w/2"/>
                                          </p:val>
                                        </p:tav>
                                        <p:tav tm="100000">
                                          <p:val>
                                            <p:strVal val="#ppt_x"/>
                                          </p:val>
                                        </p:tav>
                                      </p:tavLst>
                                    </p:anim>
                                    <p:anim calcmode="lin" valueType="num">
                                      <p:cBhvr additive="base">
                                        <p:cTn id="16" dur="500" fill="hold"/>
                                        <p:tgtEl>
                                          <p:spTgt spid="287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723"/>
                                        </p:tgtEl>
                                        <p:attrNameLst>
                                          <p:attrName>style.visibility</p:attrName>
                                        </p:attrNameLst>
                                      </p:cBhvr>
                                      <p:to>
                                        <p:strVal val="visible"/>
                                      </p:to>
                                    </p:set>
                                    <p:anim calcmode="lin" valueType="num">
                                      <p:cBhvr additive="base">
                                        <p:cTn id="19" dur="500" fill="hold"/>
                                        <p:tgtEl>
                                          <p:spTgt spid="28723"/>
                                        </p:tgtEl>
                                        <p:attrNameLst>
                                          <p:attrName>ppt_x</p:attrName>
                                        </p:attrNameLst>
                                      </p:cBhvr>
                                      <p:tavLst>
                                        <p:tav tm="0">
                                          <p:val>
                                            <p:strVal val="0-#ppt_w/2"/>
                                          </p:val>
                                        </p:tav>
                                        <p:tav tm="100000">
                                          <p:val>
                                            <p:strVal val="#ppt_x"/>
                                          </p:val>
                                        </p:tav>
                                      </p:tavLst>
                                    </p:anim>
                                    <p:anim calcmode="lin" valueType="num">
                                      <p:cBhvr additive="base">
                                        <p:cTn id="20" dur="500" fill="hold"/>
                                        <p:tgtEl>
                                          <p:spTgt spid="287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732"/>
                                        </p:tgtEl>
                                        <p:attrNameLst>
                                          <p:attrName>style.visibility</p:attrName>
                                        </p:attrNameLst>
                                      </p:cBhvr>
                                      <p:to>
                                        <p:strVal val="visible"/>
                                      </p:to>
                                    </p:set>
                                    <p:anim calcmode="lin" valueType="num">
                                      <p:cBhvr additive="base">
                                        <p:cTn id="23" dur="500" fill="hold"/>
                                        <p:tgtEl>
                                          <p:spTgt spid="28732"/>
                                        </p:tgtEl>
                                        <p:attrNameLst>
                                          <p:attrName>ppt_x</p:attrName>
                                        </p:attrNameLst>
                                      </p:cBhvr>
                                      <p:tavLst>
                                        <p:tav tm="0">
                                          <p:val>
                                            <p:strVal val="0-#ppt_w/2"/>
                                          </p:val>
                                        </p:tav>
                                        <p:tav tm="100000">
                                          <p:val>
                                            <p:strVal val="#ppt_x"/>
                                          </p:val>
                                        </p:tav>
                                      </p:tavLst>
                                    </p:anim>
                                    <p:anim calcmode="lin" valueType="num">
                                      <p:cBhvr additive="base">
                                        <p:cTn id="24" dur="500" fill="hold"/>
                                        <p:tgtEl>
                                          <p:spTgt spid="2873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701"/>
                                        </p:tgtEl>
                                        <p:attrNameLst>
                                          <p:attrName>style.visibility</p:attrName>
                                        </p:attrNameLst>
                                      </p:cBhvr>
                                      <p:to>
                                        <p:strVal val="visible"/>
                                      </p:to>
                                    </p:set>
                                    <p:anim calcmode="lin" valueType="num">
                                      <p:cBhvr additive="base">
                                        <p:cTn id="29" dur="500" fill="hold"/>
                                        <p:tgtEl>
                                          <p:spTgt spid="28701"/>
                                        </p:tgtEl>
                                        <p:attrNameLst>
                                          <p:attrName>ppt_x</p:attrName>
                                        </p:attrNameLst>
                                      </p:cBhvr>
                                      <p:tavLst>
                                        <p:tav tm="0">
                                          <p:val>
                                            <p:strVal val="0-#ppt_w/2"/>
                                          </p:val>
                                        </p:tav>
                                        <p:tav tm="100000">
                                          <p:val>
                                            <p:strVal val="#ppt_x"/>
                                          </p:val>
                                        </p:tav>
                                      </p:tavLst>
                                    </p:anim>
                                    <p:anim calcmode="lin" valueType="num">
                                      <p:cBhvr additive="base">
                                        <p:cTn id="30" dur="500" fill="hold"/>
                                        <p:tgtEl>
                                          <p:spTgt spid="2870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702"/>
                                        </p:tgtEl>
                                        <p:attrNameLst>
                                          <p:attrName>style.visibility</p:attrName>
                                        </p:attrNameLst>
                                      </p:cBhvr>
                                      <p:to>
                                        <p:strVal val="visible"/>
                                      </p:to>
                                    </p:set>
                                    <p:anim calcmode="lin" valueType="num">
                                      <p:cBhvr additive="base">
                                        <p:cTn id="33" dur="500" fill="hold"/>
                                        <p:tgtEl>
                                          <p:spTgt spid="28702"/>
                                        </p:tgtEl>
                                        <p:attrNameLst>
                                          <p:attrName>ppt_x</p:attrName>
                                        </p:attrNameLst>
                                      </p:cBhvr>
                                      <p:tavLst>
                                        <p:tav tm="0">
                                          <p:val>
                                            <p:strVal val="0-#ppt_w/2"/>
                                          </p:val>
                                        </p:tav>
                                        <p:tav tm="100000">
                                          <p:val>
                                            <p:strVal val="#ppt_x"/>
                                          </p:val>
                                        </p:tav>
                                      </p:tavLst>
                                    </p:anim>
                                    <p:anim calcmode="lin" valueType="num">
                                      <p:cBhvr additive="base">
                                        <p:cTn id="34" dur="500" fill="hold"/>
                                        <p:tgtEl>
                                          <p:spTgt spid="2870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8703"/>
                                        </p:tgtEl>
                                        <p:attrNameLst>
                                          <p:attrName>style.visibility</p:attrName>
                                        </p:attrNameLst>
                                      </p:cBhvr>
                                      <p:to>
                                        <p:strVal val="visible"/>
                                      </p:to>
                                    </p:set>
                                    <p:anim calcmode="lin" valueType="num">
                                      <p:cBhvr additive="base">
                                        <p:cTn id="37" dur="500" fill="hold"/>
                                        <p:tgtEl>
                                          <p:spTgt spid="28703"/>
                                        </p:tgtEl>
                                        <p:attrNameLst>
                                          <p:attrName>ppt_x</p:attrName>
                                        </p:attrNameLst>
                                      </p:cBhvr>
                                      <p:tavLst>
                                        <p:tav tm="0">
                                          <p:val>
                                            <p:strVal val="0-#ppt_w/2"/>
                                          </p:val>
                                        </p:tav>
                                        <p:tav tm="100000">
                                          <p:val>
                                            <p:strVal val="#ppt_x"/>
                                          </p:val>
                                        </p:tav>
                                      </p:tavLst>
                                    </p:anim>
                                    <p:anim calcmode="lin" valueType="num">
                                      <p:cBhvr additive="base">
                                        <p:cTn id="38" dur="500" fill="hold"/>
                                        <p:tgtEl>
                                          <p:spTgt spid="2870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8704"/>
                                        </p:tgtEl>
                                        <p:attrNameLst>
                                          <p:attrName>style.visibility</p:attrName>
                                        </p:attrNameLst>
                                      </p:cBhvr>
                                      <p:to>
                                        <p:strVal val="visible"/>
                                      </p:to>
                                    </p:set>
                                    <p:anim calcmode="lin" valueType="num">
                                      <p:cBhvr additive="base">
                                        <p:cTn id="41" dur="500" fill="hold"/>
                                        <p:tgtEl>
                                          <p:spTgt spid="28704"/>
                                        </p:tgtEl>
                                        <p:attrNameLst>
                                          <p:attrName>ppt_x</p:attrName>
                                        </p:attrNameLst>
                                      </p:cBhvr>
                                      <p:tavLst>
                                        <p:tav tm="0">
                                          <p:val>
                                            <p:strVal val="0-#ppt_w/2"/>
                                          </p:val>
                                        </p:tav>
                                        <p:tav tm="100000">
                                          <p:val>
                                            <p:strVal val="#ppt_x"/>
                                          </p:val>
                                        </p:tav>
                                      </p:tavLst>
                                    </p:anim>
                                    <p:anim calcmode="lin" valueType="num">
                                      <p:cBhvr additive="base">
                                        <p:cTn id="42" dur="500" fill="hold"/>
                                        <p:tgtEl>
                                          <p:spTgt spid="2870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8724"/>
                                        </p:tgtEl>
                                        <p:attrNameLst>
                                          <p:attrName>style.visibility</p:attrName>
                                        </p:attrNameLst>
                                      </p:cBhvr>
                                      <p:to>
                                        <p:strVal val="visible"/>
                                      </p:to>
                                    </p:set>
                                    <p:anim calcmode="lin" valueType="num">
                                      <p:cBhvr additive="base">
                                        <p:cTn id="45" dur="500" fill="hold"/>
                                        <p:tgtEl>
                                          <p:spTgt spid="28724"/>
                                        </p:tgtEl>
                                        <p:attrNameLst>
                                          <p:attrName>ppt_x</p:attrName>
                                        </p:attrNameLst>
                                      </p:cBhvr>
                                      <p:tavLst>
                                        <p:tav tm="0">
                                          <p:val>
                                            <p:strVal val="0-#ppt_w/2"/>
                                          </p:val>
                                        </p:tav>
                                        <p:tav tm="100000">
                                          <p:val>
                                            <p:strVal val="#ppt_x"/>
                                          </p:val>
                                        </p:tav>
                                      </p:tavLst>
                                    </p:anim>
                                    <p:anim calcmode="lin" valueType="num">
                                      <p:cBhvr additive="base">
                                        <p:cTn id="46" dur="500" fill="hold"/>
                                        <p:tgtEl>
                                          <p:spTgt spid="2872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8725"/>
                                        </p:tgtEl>
                                        <p:attrNameLst>
                                          <p:attrName>style.visibility</p:attrName>
                                        </p:attrNameLst>
                                      </p:cBhvr>
                                      <p:to>
                                        <p:strVal val="visible"/>
                                      </p:to>
                                    </p:set>
                                    <p:anim calcmode="lin" valueType="num">
                                      <p:cBhvr additive="base">
                                        <p:cTn id="49" dur="500" fill="hold"/>
                                        <p:tgtEl>
                                          <p:spTgt spid="28725"/>
                                        </p:tgtEl>
                                        <p:attrNameLst>
                                          <p:attrName>ppt_x</p:attrName>
                                        </p:attrNameLst>
                                      </p:cBhvr>
                                      <p:tavLst>
                                        <p:tav tm="0">
                                          <p:val>
                                            <p:strVal val="0-#ppt_w/2"/>
                                          </p:val>
                                        </p:tav>
                                        <p:tav tm="100000">
                                          <p:val>
                                            <p:strVal val="#ppt_x"/>
                                          </p:val>
                                        </p:tav>
                                      </p:tavLst>
                                    </p:anim>
                                    <p:anim calcmode="lin" valueType="num">
                                      <p:cBhvr additive="base">
                                        <p:cTn id="50" dur="500" fill="hold"/>
                                        <p:tgtEl>
                                          <p:spTgt spid="2872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8726"/>
                                        </p:tgtEl>
                                        <p:attrNameLst>
                                          <p:attrName>style.visibility</p:attrName>
                                        </p:attrNameLst>
                                      </p:cBhvr>
                                      <p:to>
                                        <p:strVal val="visible"/>
                                      </p:to>
                                    </p:set>
                                    <p:anim calcmode="lin" valueType="num">
                                      <p:cBhvr additive="base">
                                        <p:cTn id="53" dur="500" fill="hold"/>
                                        <p:tgtEl>
                                          <p:spTgt spid="28726"/>
                                        </p:tgtEl>
                                        <p:attrNameLst>
                                          <p:attrName>ppt_x</p:attrName>
                                        </p:attrNameLst>
                                      </p:cBhvr>
                                      <p:tavLst>
                                        <p:tav tm="0">
                                          <p:val>
                                            <p:strVal val="0-#ppt_w/2"/>
                                          </p:val>
                                        </p:tav>
                                        <p:tav tm="100000">
                                          <p:val>
                                            <p:strVal val="#ppt_x"/>
                                          </p:val>
                                        </p:tav>
                                      </p:tavLst>
                                    </p:anim>
                                    <p:anim calcmode="lin" valueType="num">
                                      <p:cBhvr additive="base">
                                        <p:cTn id="54" dur="500" fill="hold"/>
                                        <p:tgtEl>
                                          <p:spTgt spid="2872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8727"/>
                                        </p:tgtEl>
                                        <p:attrNameLst>
                                          <p:attrName>style.visibility</p:attrName>
                                        </p:attrNameLst>
                                      </p:cBhvr>
                                      <p:to>
                                        <p:strVal val="visible"/>
                                      </p:to>
                                    </p:set>
                                    <p:anim calcmode="lin" valueType="num">
                                      <p:cBhvr additive="base">
                                        <p:cTn id="57" dur="500" fill="hold"/>
                                        <p:tgtEl>
                                          <p:spTgt spid="28727"/>
                                        </p:tgtEl>
                                        <p:attrNameLst>
                                          <p:attrName>ppt_x</p:attrName>
                                        </p:attrNameLst>
                                      </p:cBhvr>
                                      <p:tavLst>
                                        <p:tav tm="0">
                                          <p:val>
                                            <p:strVal val="0-#ppt_w/2"/>
                                          </p:val>
                                        </p:tav>
                                        <p:tav tm="100000">
                                          <p:val>
                                            <p:strVal val="#ppt_x"/>
                                          </p:val>
                                        </p:tav>
                                      </p:tavLst>
                                    </p:anim>
                                    <p:anim calcmode="lin" valueType="num">
                                      <p:cBhvr additive="base">
                                        <p:cTn id="58" dur="500" fill="hold"/>
                                        <p:tgtEl>
                                          <p:spTgt spid="2872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8733"/>
                                        </p:tgtEl>
                                        <p:attrNameLst>
                                          <p:attrName>style.visibility</p:attrName>
                                        </p:attrNameLst>
                                      </p:cBhvr>
                                      <p:to>
                                        <p:strVal val="visible"/>
                                      </p:to>
                                    </p:set>
                                    <p:anim calcmode="lin" valueType="num">
                                      <p:cBhvr additive="base">
                                        <p:cTn id="61" dur="500" fill="hold"/>
                                        <p:tgtEl>
                                          <p:spTgt spid="28733"/>
                                        </p:tgtEl>
                                        <p:attrNameLst>
                                          <p:attrName>ppt_x</p:attrName>
                                        </p:attrNameLst>
                                      </p:cBhvr>
                                      <p:tavLst>
                                        <p:tav tm="0">
                                          <p:val>
                                            <p:strVal val="0-#ppt_w/2"/>
                                          </p:val>
                                        </p:tav>
                                        <p:tav tm="100000">
                                          <p:val>
                                            <p:strVal val="#ppt_x"/>
                                          </p:val>
                                        </p:tav>
                                      </p:tavLst>
                                    </p:anim>
                                    <p:anim calcmode="lin" valueType="num">
                                      <p:cBhvr additive="base">
                                        <p:cTn id="62" dur="500" fill="hold"/>
                                        <p:tgtEl>
                                          <p:spTgt spid="2873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705"/>
                                        </p:tgtEl>
                                        <p:attrNameLst>
                                          <p:attrName>style.visibility</p:attrName>
                                        </p:attrNameLst>
                                      </p:cBhvr>
                                      <p:to>
                                        <p:strVal val="visible"/>
                                      </p:to>
                                    </p:set>
                                    <p:anim calcmode="lin" valueType="num">
                                      <p:cBhvr additive="base">
                                        <p:cTn id="67" dur="500" fill="hold"/>
                                        <p:tgtEl>
                                          <p:spTgt spid="28705"/>
                                        </p:tgtEl>
                                        <p:attrNameLst>
                                          <p:attrName>ppt_x</p:attrName>
                                        </p:attrNameLst>
                                      </p:cBhvr>
                                      <p:tavLst>
                                        <p:tav tm="0">
                                          <p:val>
                                            <p:strVal val="0-#ppt_w/2"/>
                                          </p:val>
                                        </p:tav>
                                        <p:tav tm="100000">
                                          <p:val>
                                            <p:strVal val="#ppt_x"/>
                                          </p:val>
                                        </p:tav>
                                      </p:tavLst>
                                    </p:anim>
                                    <p:anim calcmode="lin" valueType="num">
                                      <p:cBhvr additive="base">
                                        <p:cTn id="68" dur="500" fill="hold"/>
                                        <p:tgtEl>
                                          <p:spTgt spid="2870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8706"/>
                                        </p:tgtEl>
                                        <p:attrNameLst>
                                          <p:attrName>style.visibility</p:attrName>
                                        </p:attrNameLst>
                                      </p:cBhvr>
                                      <p:to>
                                        <p:strVal val="visible"/>
                                      </p:to>
                                    </p:set>
                                    <p:anim calcmode="lin" valueType="num">
                                      <p:cBhvr additive="base">
                                        <p:cTn id="71" dur="500" fill="hold"/>
                                        <p:tgtEl>
                                          <p:spTgt spid="28706"/>
                                        </p:tgtEl>
                                        <p:attrNameLst>
                                          <p:attrName>ppt_x</p:attrName>
                                        </p:attrNameLst>
                                      </p:cBhvr>
                                      <p:tavLst>
                                        <p:tav tm="0">
                                          <p:val>
                                            <p:strVal val="0-#ppt_w/2"/>
                                          </p:val>
                                        </p:tav>
                                        <p:tav tm="100000">
                                          <p:val>
                                            <p:strVal val="#ppt_x"/>
                                          </p:val>
                                        </p:tav>
                                      </p:tavLst>
                                    </p:anim>
                                    <p:anim calcmode="lin" valueType="num">
                                      <p:cBhvr additive="base">
                                        <p:cTn id="72" dur="500" fill="hold"/>
                                        <p:tgtEl>
                                          <p:spTgt spid="2870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8707"/>
                                        </p:tgtEl>
                                        <p:attrNameLst>
                                          <p:attrName>style.visibility</p:attrName>
                                        </p:attrNameLst>
                                      </p:cBhvr>
                                      <p:to>
                                        <p:strVal val="visible"/>
                                      </p:to>
                                    </p:set>
                                    <p:anim calcmode="lin" valueType="num">
                                      <p:cBhvr additive="base">
                                        <p:cTn id="75" dur="500" fill="hold"/>
                                        <p:tgtEl>
                                          <p:spTgt spid="28707"/>
                                        </p:tgtEl>
                                        <p:attrNameLst>
                                          <p:attrName>ppt_x</p:attrName>
                                        </p:attrNameLst>
                                      </p:cBhvr>
                                      <p:tavLst>
                                        <p:tav tm="0">
                                          <p:val>
                                            <p:strVal val="0-#ppt_w/2"/>
                                          </p:val>
                                        </p:tav>
                                        <p:tav tm="100000">
                                          <p:val>
                                            <p:strVal val="#ppt_x"/>
                                          </p:val>
                                        </p:tav>
                                      </p:tavLst>
                                    </p:anim>
                                    <p:anim calcmode="lin" valueType="num">
                                      <p:cBhvr additive="base">
                                        <p:cTn id="76" dur="500" fill="hold"/>
                                        <p:tgtEl>
                                          <p:spTgt spid="2870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8718"/>
                                        </p:tgtEl>
                                        <p:attrNameLst>
                                          <p:attrName>style.visibility</p:attrName>
                                        </p:attrNameLst>
                                      </p:cBhvr>
                                      <p:to>
                                        <p:strVal val="visible"/>
                                      </p:to>
                                    </p:set>
                                    <p:anim calcmode="lin" valueType="num">
                                      <p:cBhvr additive="base">
                                        <p:cTn id="79" dur="500" fill="hold"/>
                                        <p:tgtEl>
                                          <p:spTgt spid="28718"/>
                                        </p:tgtEl>
                                        <p:attrNameLst>
                                          <p:attrName>ppt_x</p:attrName>
                                        </p:attrNameLst>
                                      </p:cBhvr>
                                      <p:tavLst>
                                        <p:tav tm="0">
                                          <p:val>
                                            <p:strVal val="0-#ppt_w/2"/>
                                          </p:val>
                                        </p:tav>
                                        <p:tav tm="100000">
                                          <p:val>
                                            <p:strVal val="#ppt_x"/>
                                          </p:val>
                                        </p:tav>
                                      </p:tavLst>
                                    </p:anim>
                                    <p:anim calcmode="lin" valueType="num">
                                      <p:cBhvr additive="base">
                                        <p:cTn id="80" dur="500" fill="hold"/>
                                        <p:tgtEl>
                                          <p:spTgt spid="2871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8719"/>
                                        </p:tgtEl>
                                        <p:attrNameLst>
                                          <p:attrName>style.visibility</p:attrName>
                                        </p:attrNameLst>
                                      </p:cBhvr>
                                      <p:to>
                                        <p:strVal val="visible"/>
                                      </p:to>
                                    </p:set>
                                    <p:anim calcmode="lin" valueType="num">
                                      <p:cBhvr additive="base">
                                        <p:cTn id="83" dur="500" fill="hold"/>
                                        <p:tgtEl>
                                          <p:spTgt spid="28719"/>
                                        </p:tgtEl>
                                        <p:attrNameLst>
                                          <p:attrName>ppt_x</p:attrName>
                                        </p:attrNameLst>
                                      </p:cBhvr>
                                      <p:tavLst>
                                        <p:tav tm="0">
                                          <p:val>
                                            <p:strVal val="0-#ppt_w/2"/>
                                          </p:val>
                                        </p:tav>
                                        <p:tav tm="100000">
                                          <p:val>
                                            <p:strVal val="#ppt_x"/>
                                          </p:val>
                                        </p:tav>
                                      </p:tavLst>
                                    </p:anim>
                                    <p:anim calcmode="lin" valueType="num">
                                      <p:cBhvr additive="base">
                                        <p:cTn id="84" dur="500" fill="hold"/>
                                        <p:tgtEl>
                                          <p:spTgt spid="2871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8720"/>
                                        </p:tgtEl>
                                        <p:attrNameLst>
                                          <p:attrName>style.visibility</p:attrName>
                                        </p:attrNameLst>
                                      </p:cBhvr>
                                      <p:to>
                                        <p:strVal val="visible"/>
                                      </p:to>
                                    </p:set>
                                    <p:anim calcmode="lin" valueType="num">
                                      <p:cBhvr additive="base">
                                        <p:cTn id="87" dur="500" fill="hold"/>
                                        <p:tgtEl>
                                          <p:spTgt spid="28720"/>
                                        </p:tgtEl>
                                        <p:attrNameLst>
                                          <p:attrName>ppt_x</p:attrName>
                                        </p:attrNameLst>
                                      </p:cBhvr>
                                      <p:tavLst>
                                        <p:tav tm="0">
                                          <p:val>
                                            <p:strVal val="0-#ppt_w/2"/>
                                          </p:val>
                                        </p:tav>
                                        <p:tav tm="100000">
                                          <p:val>
                                            <p:strVal val="#ppt_x"/>
                                          </p:val>
                                        </p:tav>
                                      </p:tavLst>
                                    </p:anim>
                                    <p:anim calcmode="lin" valueType="num">
                                      <p:cBhvr additive="base">
                                        <p:cTn id="88" dur="500" fill="hold"/>
                                        <p:tgtEl>
                                          <p:spTgt spid="28720"/>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8734"/>
                                        </p:tgtEl>
                                        <p:attrNameLst>
                                          <p:attrName>style.visibility</p:attrName>
                                        </p:attrNameLst>
                                      </p:cBhvr>
                                      <p:to>
                                        <p:strVal val="visible"/>
                                      </p:to>
                                    </p:set>
                                    <p:anim calcmode="lin" valueType="num">
                                      <p:cBhvr additive="base">
                                        <p:cTn id="91" dur="500" fill="hold"/>
                                        <p:tgtEl>
                                          <p:spTgt spid="28734"/>
                                        </p:tgtEl>
                                        <p:attrNameLst>
                                          <p:attrName>ppt_x</p:attrName>
                                        </p:attrNameLst>
                                      </p:cBhvr>
                                      <p:tavLst>
                                        <p:tav tm="0">
                                          <p:val>
                                            <p:strVal val="0-#ppt_w/2"/>
                                          </p:val>
                                        </p:tav>
                                        <p:tav tm="100000">
                                          <p:val>
                                            <p:strVal val="#ppt_x"/>
                                          </p:val>
                                        </p:tav>
                                      </p:tavLst>
                                    </p:anim>
                                    <p:anim calcmode="lin" valueType="num">
                                      <p:cBhvr additive="base">
                                        <p:cTn id="92" dur="500" fill="hold"/>
                                        <p:tgtEl>
                                          <p:spTgt spid="2873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8708"/>
                                        </p:tgtEl>
                                        <p:attrNameLst>
                                          <p:attrName>style.visibility</p:attrName>
                                        </p:attrNameLst>
                                      </p:cBhvr>
                                      <p:to>
                                        <p:strVal val="visible"/>
                                      </p:to>
                                    </p:set>
                                    <p:anim calcmode="lin" valueType="num">
                                      <p:cBhvr additive="base">
                                        <p:cTn id="97" dur="500" fill="hold"/>
                                        <p:tgtEl>
                                          <p:spTgt spid="28708"/>
                                        </p:tgtEl>
                                        <p:attrNameLst>
                                          <p:attrName>ppt_x</p:attrName>
                                        </p:attrNameLst>
                                      </p:cBhvr>
                                      <p:tavLst>
                                        <p:tav tm="0">
                                          <p:val>
                                            <p:strVal val="0-#ppt_w/2"/>
                                          </p:val>
                                        </p:tav>
                                        <p:tav tm="100000">
                                          <p:val>
                                            <p:strVal val="#ppt_x"/>
                                          </p:val>
                                        </p:tav>
                                      </p:tavLst>
                                    </p:anim>
                                    <p:anim calcmode="lin" valueType="num">
                                      <p:cBhvr additive="base">
                                        <p:cTn id="98" dur="500" fill="hold"/>
                                        <p:tgtEl>
                                          <p:spTgt spid="2870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28709"/>
                                        </p:tgtEl>
                                        <p:attrNameLst>
                                          <p:attrName>style.visibility</p:attrName>
                                        </p:attrNameLst>
                                      </p:cBhvr>
                                      <p:to>
                                        <p:strVal val="visible"/>
                                      </p:to>
                                    </p:set>
                                    <p:anim calcmode="lin" valueType="num">
                                      <p:cBhvr additive="base">
                                        <p:cTn id="101" dur="500" fill="hold"/>
                                        <p:tgtEl>
                                          <p:spTgt spid="28709"/>
                                        </p:tgtEl>
                                        <p:attrNameLst>
                                          <p:attrName>ppt_x</p:attrName>
                                        </p:attrNameLst>
                                      </p:cBhvr>
                                      <p:tavLst>
                                        <p:tav tm="0">
                                          <p:val>
                                            <p:strVal val="0-#ppt_w/2"/>
                                          </p:val>
                                        </p:tav>
                                        <p:tav tm="100000">
                                          <p:val>
                                            <p:strVal val="#ppt_x"/>
                                          </p:val>
                                        </p:tav>
                                      </p:tavLst>
                                    </p:anim>
                                    <p:anim calcmode="lin" valueType="num">
                                      <p:cBhvr additive="base">
                                        <p:cTn id="102" dur="500" fill="hold"/>
                                        <p:tgtEl>
                                          <p:spTgt spid="28709"/>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28710"/>
                                        </p:tgtEl>
                                        <p:attrNameLst>
                                          <p:attrName>style.visibility</p:attrName>
                                        </p:attrNameLst>
                                      </p:cBhvr>
                                      <p:to>
                                        <p:strVal val="visible"/>
                                      </p:to>
                                    </p:set>
                                    <p:anim calcmode="lin" valueType="num">
                                      <p:cBhvr additive="base">
                                        <p:cTn id="105" dur="500" fill="hold"/>
                                        <p:tgtEl>
                                          <p:spTgt spid="28710"/>
                                        </p:tgtEl>
                                        <p:attrNameLst>
                                          <p:attrName>ppt_x</p:attrName>
                                        </p:attrNameLst>
                                      </p:cBhvr>
                                      <p:tavLst>
                                        <p:tav tm="0">
                                          <p:val>
                                            <p:strVal val="0-#ppt_w/2"/>
                                          </p:val>
                                        </p:tav>
                                        <p:tav tm="100000">
                                          <p:val>
                                            <p:strVal val="#ppt_x"/>
                                          </p:val>
                                        </p:tav>
                                      </p:tavLst>
                                    </p:anim>
                                    <p:anim calcmode="lin" valueType="num">
                                      <p:cBhvr additive="base">
                                        <p:cTn id="106" dur="500" fill="hold"/>
                                        <p:tgtEl>
                                          <p:spTgt spid="2871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8711"/>
                                        </p:tgtEl>
                                        <p:attrNameLst>
                                          <p:attrName>style.visibility</p:attrName>
                                        </p:attrNameLst>
                                      </p:cBhvr>
                                      <p:to>
                                        <p:strVal val="visible"/>
                                      </p:to>
                                    </p:set>
                                    <p:anim calcmode="lin" valueType="num">
                                      <p:cBhvr additive="base">
                                        <p:cTn id="109" dur="500" fill="hold"/>
                                        <p:tgtEl>
                                          <p:spTgt spid="28711"/>
                                        </p:tgtEl>
                                        <p:attrNameLst>
                                          <p:attrName>ppt_x</p:attrName>
                                        </p:attrNameLst>
                                      </p:cBhvr>
                                      <p:tavLst>
                                        <p:tav tm="0">
                                          <p:val>
                                            <p:strVal val="0-#ppt_w/2"/>
                                          </p:val>
                                        </p:tav>
                                        <p:tav tm="100000">
                                          <p:val>
                                            <p:strVal val="#ppt_x"/>
                                          </p:val>
                                        </p:tav>
                                      </p:tavLst>
                                    </p:anim>
                                    <p:anim calcmode="lin" valueType="num">
                                      <p:cBhvr additive="base">
                                        <p:cTn id="110" dur="500" fill="hold"/>
                                        <p:tgtEl>
                                          <p:spTgt spid="28711"/>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8721"/>
                                        </p:tgtEl>
                                        <p:attrNameLst>
                                          <p:attrName>style.visibility</p:attrName>
                                        </p:attrNameLst>
                                      </p:cBhvr>
                                      <p:to>
                                        <p:strVal val="visible"/>
                                      </p:to>
                                    </p:set>
                                    <p:anim calcmode="lin" valueType="num">
                                      <p:cBhvr additive="base">
                                        <p:cTn id="113" dur="500" fill="hold"/>
                                        <p:tgtEl>
                                          <p:spTgt spid="28721"/>
                                        </p:tgtEl>
                                        <p:attrNameLst>
                                          <p:attrName>ppt_x</p:attrName>
                                        </p:attrNameLst>
                                      </p:cBhvr>
                                      <p:tavLst>
                                        <p:tav tm="0">
                                          <p:val>
                                            <p:strVal val="0-#ppt_w/2"/>
                                          </p:val>
                                        </p:tav>
                                        <p:tav tm="100000">
                                          <p:val>
                                            <p:strVal val="#ppt_x"/>
                                          </p:val>
                                        </p:tav>
                                      </p:tavLst>
                                    </p:anim>
                                    <p:anim calcmode="lin" valueType="num">
                                      <p:cBhvr additive="base">
                                        <p:cTn id="114" dur="500" fill="hold"/>
                                        <p:tgtEl>
                                          <p:spTgt spid="28721"/>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8722"/>
                                        </p:tgtEl>
                                        <p:attrNameLst>
                                          <p:attrName>style.visibility</p:attrName>
                                        </p:attrNameLst>
                                      </p:cBhvr>
                                      <p:to>
                                        <p:strVal val="visible"/>
                                      </p:to>
                                    </p:set>
                                    <p:anim calcmode="lin" valueType="num">
                                      <p:cBhvr additive="base">
                                        <p:cTn id="117" dur="500" fill="hold"/>
                                        <p:tgtEl>
                                          <p:spTgt spid="28722"/>
                                        </p:tgtEl>
                                        <p:attrNameLst>
                                          <p:attrName>ppt_x</p:attrName>
                                        </p:attrNameLst>
                                      </p:cBhvr>
                                      <p:tavLst>
                                        <p:tav tm="0">
                                          <p:val>
                                            <p:strVal val="0-#ppt_w/2"/>
                                          </p:val>
                                        </p:tav>
                                        <p:tav tm="100000">
                                          <p:val>
                                            <p:strVal val="#ppt_x"/>
                                          </p:val>
                                        </p:tav>
                                      </p:tavLst>
                                    </p:anim>
                                    <p:anim calcmode="lin" valueType="num">
                                      <p:cBhvr additive="base">
                                        <p:cTn id="118" dur="500" fill="hold"/>
                                        <p:tgtEl>
                                          <p:spTgt spid="28722"/>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8728"/>
                                        </p:tgtEl>
                                        <p:attrNameLst>
                                          <p:attrName>style.visibility</p:attrName>
                                        </p:attrNameLst>
                                      </p:cBhvr>
                                      <p:to>
                                        <p:strVal val="visible"/>
                                      </p:to>
                                    </p:set>
                                    <p:anim calcmode="lin" valueType="num">
                                      <p:cBhvr additive="base">
                                        <p:cTn id="121" dur="500" fill="hold"/>
                                        <p:tgtEl>
                                          <p:spTgt spid="28728"/>
                                        </p:tgtEl>
                                        <p:attrNameLst>
                                          <p:attrName>ppt_x</p:attrName>
                                        </p:attrNameLst>
                                      </p:cBhvr>
                                      <p:tavLst>
                                        <p:tav tm="0">
                                          <p:val>
                                            <p:strVal val="0-#ppt_w/2"/>
                                          </p:val>
                                        </p:tav>
                                        <p:tav tm="100000">
                                          <p:val>
                                            <p:strVal val="#ppt_x"/>
                                          </p:val>
                                        </p:tav>
                                      </p:tavLst>
                                    </p:anim>
                                    <p:anim calcmode="lin" valueType="num">
                                      <p:cBhvr additive="base">
                                        <p:cTn id="122" dur="500" fill="hold"/>
                                        <p:tgtEl>
                                          <p:spTgt spid="28728"/>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8729"/>
                                        </p:tgtEl>
                                        <p:attrNameLst>
                                          <p:attrName>style.visibility</p:attrName>
                                        </p:attrNameLst>
                                      </p:cBhvr>
                                      <p:to>
                                        <p:strVal val="visible"/>
                                      </p:to>
                                    </p:set>
                                    <p:anim calcmode="lin" valueType="num">
                                      <p:cBhvr additive="base">
                                        <p:cTn id="125" dur="500" fill="hold"/>
                                        <p:tgtEl>
                                          <p:spTgt spid="28729"/>
                                        </p:tgtEl>
                                        <p:attrNameLst>
                                          <p:attrName>ppt_x</p:attrName>
                                        </p:attrNameLst>
                                      </p:cBhvr>
                                      <p:tavLst>
                                        <p:tav tm="0">
                                          <p:val>
                                            <p:strVal val="0-#ppt_w/2"/>
                                          </p:val>
                                        </p:tav>
                                        <p:tav tm="100000">
                                          <p:val>
                                            <p:strVal val="#ppt_x"/>
                                          </p:val>
                                        </p:tav>
                                      </p:tavLst>
                                    </p:anim>
                                    <p:anim calcmode="lin" valueType="num">
                                      <p:cBhvr additive="base">
                                        <p:cTn id="126" dur="500" fill="hold"/>
                                        <p:tgtEl>
                                          <p:spTgt spid="28729"/>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28735"/>
                                        </p:tgtEl>
                                        <p:attrNameLst>
                                          <p:attrName>style.visibility</p:attrName>
                                        </p:attrNameLst>
                                      </p:cBhvr>
                                      <p:to>
                                        <p:strVal val="visible"/>
                                      </p:to>
                                    </p:set>
                                    <p:anim calcmode="lin" valueType="num">
                                      <p:cBhvr additive="base">
                                        <p:cTn id="129" dur="500" fill="hold"/>
                                        <p:tgtEl>
                                          <p:spTgt spid="28735"/>
                                        </p:tgtEl>
                                        <p:attrNameLst>
                                          <p:attrName>ppt_x</p:attrName>
                                        </p:attrNameLst>
                                      </p:cBhvr>
                                      <p:tavLst>
                                        <p:tav tm="0">
                                          <p:val>
                                            <p:strVal val="0-#ppt_w/2"/>
                                          </p:val>
                                        </p:tav>
                                        <p:tav tm="100000">
                                          <p:val>
                                            <p:strVal val="#ppt_x"/>
                                          </p:val>
                                        </p:tav>
                                      </p:tavLst>
                                    </p:anim>
                                    <p:anim calcmode="lin" valueType="num">
                                      <p:cBhvr additive="base">
                                        <p:cTn id="130" dur="500" fill="hold"/>
                                        <p:tgtEl>
                                          <p:spTgt spid="287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9" grpId="0" animBg="1"/>
      <p:bldP spid="28700" grpId="0" animBg="1"/>
      <p:bldP spid="28701" grpId="0" animBg="1"/>
      <p:bldP spid="28702" grpId="0" animBg="1"/>
      <p:bldP spid="28703" grpId="0" animBg="1"/>
      <p:bldP spid="28704" grpId="0" animBg="1"/>
      <p:bldP spid="28705" grpId="0" animBg="1"/>
      <p:bldP spid="28706" grpId="0" animBg="1"/>
      <p:bldP spid="28707" grpId="0" animBg="1"/>
      <p:bldP spid="28708" grpId="0" animBg="1"/>
      <p:bldP spid="28709" grpId="0" animBg="1"/>
      <p:bldP spid="28710" grpId="0" animBg="1"/>
      <p:bldP spid="28711" grpId="0" animBg="1"/>
      <p:bldP spid="28717" grpId="0" animBg="1"/>
      <p:bldP spid="28718" grpId="0" animBg="1"/>
      <p:bldP spid="28719" grpId="0" animBg="1"/>
      <p:bldP spid="28720" grpId="0" animBg="1"/>
      <p:bldP spid="28721" grpId="0" animBg="1"/>
      <p:bldP spid="28722" grpId="0" animBg="1"/>
      <p:bldP spid="28723" grpId="0" animBg="1"/>
      <p:bldP spid="28724" grpId="0" animBg="1"/>
      <p:bldP spid="28725" grpId="0" animBg="1"/>
      <p:bldP spid="28726" grpId="0" animBg="1"/>
      <p:bldP spid="28727" grpId="0" animBg="1"/>
      <p:bldP spid="28728" grpId="0" animBg="1"/>
      <p:bldP spid="28729" grpId="0" animBg="1"/>
      <p:bldP spid="28732" grpId="0"/>
      <p:bldP spid="28733" grpId="0"/>
      <p:bldP spid="28734" grpId="0"/>
      <p:bldP spid="287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dirty="0" smtClean="0"/>
              <a:t>SSL</a:t>
            </a:r>
            <a:r>
              <a:rPr lang="zh-TW" altLang="en-US" dirty="0" smtClean="0"/>
              <a:t>實作步驟</a:t>
            </a:r>
            <a:endParaRPr lang="zh-TW" altLang="en-US" dirty="0"/>
          </a:p>
        </p:txBody>
      </p:sp>
      <p:sp>
        <p:nvSpPr>
          <p:cNvPr id="29699" name="Rectangle 3"/>
          <p:cNvSpPr>
            <a:spLocks noGrp="1" noChangeArrowheads="1"/>
          </p:cNvSpPr>
          <p:nvPr>
            <p:ph idx="1"/>
          </p:nvPr>
        </p:nvSpPr>
        <p:spPr>
          <a:xfrm>
            <a:off x="0" y="1143000"/>
            <a:ext cx="9144000" cy="4807424"/>
          </a:xfrm>
        </p:spPr>
        <p:txBody>
          <a:bodyPr>
            <a:normAutofit fontScale="92500" lnSpcReduction="10000"/>
          </a:bodyPr>
          <a:lstStyle/>
          <a:p>
            <a:r>
              <a:rPr lang="en-US" altLang="zh-TW" dirty="0" smtClean="0"/>
              <a:t>IIS</a:t>
            </a:r>
            <a:r>
              <a:rPr lang="zh-TW" altLang="en-US" dirty="0" smtClean="0"/>
              <a:t>管理員向憑證管理中心請求</a:t>
            </a:r>
            <a:r>
              <a:rPr lang="en-US" altLang="zh-TW" dirty="0" smtClean="0"/>
              <a:t>SSL</a:t>
            </a:r>
            <a:r>
              <a:rPr lang="zh-TW" altLang="en-US" dirty="0" smtClean="0"/>
              <a:t>伺服憑證</a:t>
            </a:r>
          </a:p>
          <a:p>
            <a:pPr lvl="1"/>
            <a:r>
              <a:rPr lang="zh-TW" altLang="en-US" dirty="0" smtClean="0"/>
              <a:t>利用「網頁伺服器憑證精靈」建立網站使用的憑證請求檔</a:t>
            </a:r>
          </a:p>
          <a:p>
            <a:pPr lvl="1"/>
            <a:r>
              <a:rPr lang="zh-TW" altLang="en-US" dirty="0" smtClean="0"/>
              <a:t>利用產生出來的憑證請求檔向</a:t>
            </a:r>
            <a:r>
              <a:rPr lang="en-US" altLang="zh-TW" dirty="0" smtClean="0"/>
              <a:t>CA</a:t>
            </a:r>
            <a:r>
              <a:rPr lang="zh-TW" altLang="en-US" dirty="0" smtClean="0"/>
              <a:t>申請下載憑證</a:t>
            </a:r>
          </a:p>
          <a:p>
            <a:pPr lvl="1"/>
            <a:r>
              <a:rPr lang="zh-TW" altLang="en-US" dirty="0" smtClean="0"/>
              <a:t>將申請下來的憑證安裝在</a:t>
            </a:r>
            <a:r>
              <a:rPr lang="en-US" altLang="zh-TW" dirty="0" smtClean="0"/>
              <a:t>IIS</a:t>
            </a:r>
            <a:r>
              <a:rPr lang="zh-TW" altLang="en-US" dirty="0" smtClean="0"/>
              <a:t>網站</a:t>
            </a:r>
          </a:p>
          <a:p>
            <a:r>
              <a:rPr lang="zh-TW" altLang="en-US" dirty="0" smtClean="0"/>
              <a:t>在需要安全通訊的網站</a:t>
            </a:r>
            <a:r>
              <a:rPr lang="en-US" altLang="en-US" dirty="0" smtClean="0"/>
              <a:t>、</a:t>
            </a:r>
            <a:r>
              <a:rPr lang="zh-TW" altLang="en-US" dirty="0" smtClean="0"/>
              <a:t>虛擬或真實目錄或個別網頁檔上啟動「使用安全通道</a:t>
            </a:r>
            <a:r>
              <a:rPr lang="en-US" altLang="zh-TW" dirty="0" smtClean="0"/>
              <a:t>(SSL)</a:t>
            </a:r>
            <a:r>
              <a:rPr lang="zh-TW" altLang="en-US" dirty="0" smtClean="0"/>
              <a:t>」</a:t>
            </a:r>
          </a:p>
          <a:p>
            <a:pPr lvl="1"/>
            <a:r>
              <a:rPr lang="zh-TW" altLang="en-US" dirty="0" smtClean="0"/>
              <a:t>大部份的情況均會以目錄為啟動</a:t>
            </a:r>
            <a:r>
              <a:rPr lang="en-US" altLang="zh-TW" dirty="0" smtClean="0"/>
              <a:t>SSL</a:t>
            </a:r>
            <a:r>
              <a:rPr lang="zh-TW" altLang="en-US" dirty="0" smtClean="0"/>
              <a:t>的對象</a:t>
            </a:r>
          </a:p>
          <a:p>
            <a:pPr lvl="1"/>
            <a:r>
              <a:rPr lang="zh-TW" altLang="en-US" dirty="0" smtClean="0"/>
              <a:t>考慮是否啟用</a:t>
            </a:r>
            <a:r>
              <a:rPr lang="en-US" altLang="zh-TW" dirty="0" smtClean="0"/>
              <a:t>128</a:t>
            </a:r>
            <a:r>
              <a:rPr lang="zh-TW" altLang="en-US" dirty="0" smtClean="0"/>
              <a:t>位元加密連線</a:t>
            </a:r>
          </a:p>
          <a:p>
            <a:r>
              <a:rPr lang="zh-TW" altLang="en-US" dirty="0" smtClean="0"/>
              <a:t>用戶端必需利用</a:t>
            </a:r>
            <a:r>
              <a:rPr lang="en-US" altLang="zh-TW" dirty="0" smtClean="0"/>
              <a:t>https </a:t>
            </a:r>
            <a:r>
              <a:rPr lang="zh-TW" altLang="en-US" dirty="0" smtClean="0"/>
              <a:t>協定存取網頁</a:t>
            </a:r>
            <a:endParaRPr lang="en-US" altLang="zh-TW"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IIS-SEC-007.jpg"/>
          <p:cNvPicPr>
            <a:picLocks noChangeAspect="1"/>
          </p:cNvPicPr>
          <p:nvPr/>
        </p:nvPicPr>
        <p:blipFill>
          <a:blip r:embed="rId2"/>
          <a:stretch>
            <a:fillRect/>
          </a:stretch>
        </p:blipFill>
        <p:spPr>
          <a:xfrm>
            <a:off x="373351" y="326695"/>
            <a:ext cx="5534025" cy="4219575"/>
          </a:xfrm>
          <a:prstGeom prst="rect">
            <a:avLst/>
          </a:prstGeom>
          <a:ln>
            <a:noFill/>
          </a:ln>
          <a:effectLst>
            <a:outerShdw blurRad="292100" dist="139700" dir="2700000" algn="tl" rotWithShape="0">
              <a:srgbClr val="333333">
                <a:alpha val="65000"/>
              </a:srgbClr>
            </a:outerShdw>
          </a:effectLst>
        </p:spPr>
      </p:pic>
      <p:pic>
        <p:nvPicPr>
          <p:cNvPr id="9" name="圖片 8" descr="IIS-SEC-010.jpg"/>
          <p:cNvPicPr>
            <a:picLocks noChangeAspect="1"/>
          </p:cNvPicPr>
          <p:nvPr/>
        </p:nvPicPr>
        <p:blipFill>
          <a:blip r:embed="rId3"/>
          <a:stretch>
            <a:fillRect/>
          </a:stretch>
        </p:blipFill>
        <p:spPr>
          <a:xfrm>
            <a:off x="2263082" y="1140031"/>
            <a:ext cx="6663926" cy="4798027"/>
          </a:xfrm>
          <a:prstGeom prst="rect">
            <a:avLst/>
          </a:prstGeom>
          <a:ln>
            <a:noFill/>
          </a:ln>
          <a:effectLst>
            <a:outerShdw blurRad="292100" dist="139700" dir="2700000" algn="tl" rotWithShape="0">
              <a:srgbClr val="333333">
                <a:alpha val="65000"/>
              </a:srgbClr>
            </a:outerShdw>
          </a:effectLst>
        </p:spPr>
      </p:pic>
      <p:sp>
        <p:nvSpPr>
          <p:cNvPr id="30725" name="Text Box 5"/>
          <p:cNvSpPr txBox="1">
            <a:spLocks noChangeArrowheads="1"/>
          </p:cNvSpPr>
          <p:nvPr/>
        </p:nvSpPr>
        <p:spPr bwMode="auto">
          <a:xfrm>
            <a:off x="228600" y="4737729"/>
            <a:ext cx="4495800" cy="1200329"/>
          </a:xfrm>
          <a:prstGeom prst="rect">
            <a:avLst/>
          </a:prstGeom>
          <a:noFill/>
          <a:ln w="9525">
            <a:noFill/>
            <a:miter lim="800000"/>
            <a:headEnd/>
            <a:tailEnd/>
          </a:ln>
          <a:effectLst/>
        </p:spPr>
        <p:txBody>
          <a:bodyPr>
            <a:spAutoFit/>
          </a:bodyPr>
          <a:lstStyle/>
          <a:p>
            <a:pPr marL="449263" indent="-449263"/>
            <a:r>
              <a:rPr lang="en-US" altLang="zh-TW" sz="2400" b="1" dirty="0">
                <a:solidFill>
                  <a:srgbClr val="FF0000"/>
                </a:solidFill>
                <a:latin typeface="微軟正黑體" pitchFamily="34" charset="-120"/>
                <a:ea typeface="微軟正黑體" pitchFamily="34" charset="-120"/>
              </a:rPr>
              <a:t>※ </a:t>
            </a:r>
            <a:r>
              <a:rPr lang="zh-TW" altLang="en-US" sz="2400" b="1" dirty="0">
                <a:solidFill>
                  <a:srgbClr val="FF0000"/>
                </a:solidFill>
                <a:latin typeface="微軟正黑體" pitchFamily="34" charset="-120"/>
                <a:ea typeface="微軟正黑體" pitchFamily="34" charset="-120"/>
              </a:rPr>
              <a:t>使用</a:t>
            </a:r>
            <a:r>
              <a:rPr lang="en-US" altLang="zh-TW" sz="2400" b="1" dirty="0">
                <a:solidFill>
                  <a:srgbClr val="FF0000"/>
                </a:solidFill>
                <a:latin typeface="微軟正黑體" pitchFamily="34" charset="-120"/>
                <a:ea typeface="微軟正黑體" pitchFamily="34" charset="-120"/>
              </a:rPr>
              <a:t>SSL</a:t>
            </a:r>
            <a:r>
              <a:rPr lang="zh-TW" altLang="en-US" sz="2400" b="1" dirty="0">
                <a:solidFill>
                  <a:srgbClr val="FF0000"/>
                </a:solidFill>
                <a:latin typeface="微軟正黑體" pitchFamily="34" charset="-120"/>
                <a:ea typeface="微軟正黑體" pitchFamily="34" charset="-120"/>
              </a:rPr>
              <a:t>會影響到效率，故通常建議只有必要的目錄才設定啟用</a:t>
            </a:r>
            <a:r>
              <a:rPr lang="en-US" altLang="zh-TW" sz="2400" b="1" dirty="0">
                <a:solidFill>
                  <a:srgbClr val="FF0000"/>
                </a:solidFill>
                <a:latin typeface="微軟正黑體" pitchFamily="34" charset="-120"/>
                <a:ea typeface="微軟正黑體" pitchFamily="34" charset="-120"/>
              </a:rPr>
              <a:t>SSL</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用戶端使用</a:t>
            </a:r>
            <a:r>
              <a:rPr lang="en-US" altLang="zh-TW" dirty="0">
                <a:latin typeface="微軟正黑體" pitchFamily="34" charset="-120"/>
                <a:ea typeface="微軟正黑體" pitchFamily="34" charset="-120"/>
              </a:rPr>
              <a:t>SSL </a:t>
            </a:r>
            <a:r>
              <a:rPr lang="zh-TW" altLang="en-US" dirty="0">
                <a:latin typeface="微軟正黑體" pitchFamily="34" charset="-120"/>
                <a:ea typeface="微軟正黑體" pitchFamily="34" charset="-120"/>
              </a:rPr>
              <a:t>連線</a:t>
            </a:r>
          </a:p>
        </p:txBody>
      </p:sp>
      <p:pic>
        <p:nvPicPr>
          <p:cNvPr id="13" name="圖片 12" descr="IIS-SEC-006.jpg"/>
          <p:cNvPicPr>
            <a:picLocks noChangeAspect="1"/>
          </p:cNvPicPr>
          <p:nvPr/>
        </p:nvPicPr>
        <p:blipFill>
          <a:blip r:embed="rId2"/>
          <a:stretch>
            <a:fillRect/>
          </a:stretch>
        </p:blipFill>
        <p:spPr>
          <a:xfrm>
            <a:off x="1692321" y="1143000"/>
            <a:ext cx="5632403" cy="5120366"/>
          </a:xfrm>
          <a:prstGeom prst="rect">
            <a:avLst/>
          </a:prstGeom>
        </p:spPr>
      </p:pic>
      <p:sp>
        <p:nvSpPr>
          <p:cNvPr id="14" name="橢圓 13"/>
          <p:cNvSpPr/>
          <p:nvPr/>
        </p:nvSpPr>
        <p:spPr bwMode="auto">
          <a:xfrm>
            <a:off x="4640239" y="1143000"/>
            <a:ext cx="736979" cy="740391"/>
          </a:xfrm>
          <a:prstGeom prst="ellipse">
            <a:avLst/>
          </a:prstGeom>
          <a:noFill/>
          <a:ln w="571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smtClean="0"/>
              <a:t>備份</a:t>
            </a:r>
            <a:r>
              <a:rPr lang="en-US" altLang="zh-TW" smtClean="0"/>
              <a:t>SSL</a:t>
            </a:r>
            <a:r>
              <a:rPr lang="zh-TW" altLang="en-US" smtClean="0"/>
              <a:t>憑證與金鑰</a:t>
            </a:r>
            <a:endParaRPr lang="zh-TW" altLang="en-US" dirty="0"/>
          </a:p>
        </p:txBody>
      </p:sp>
      <p:sp>
        <p:nvSpPr>
          <p:cNvPr id="10" name="內容版面配置區 9"/>
          <p:cNvSpPr>
            <a:spLocks noGrp="1"/>
          </p:cNvSpPr>
          <p:nvPr>
            <p:ph idx="1"/>
          </p:nvPr>
        </p:nvSpPr>
        <p:spPr/>
        <p:txBody>
          <a:bodyPr/>
          <a:lstStyle/>
          <a:p>
            <a:r>
              <a:rPr lang="zh-TW" altLang="en-US" smtClean="0"/>
              <a:t>管理員必需備份</a:t>
            </a:r>
            <a:r>
              <a:rPr lang="en-US" altLang="zh-TW" smtClean="0"/>
              <a:t>SSL</a:t>
            </a:r>
            <a:r>
              <a:rPr lang="zh-TW" altLang="en-US" smtClean="0"/>
              <a:t>憑證與金鑰</a:t>
            </a:r>
          </a:p>
          <a:p>
            <a:pPr lvl="1"/>
            <a:r>
              <a:rPr lang="zh-TW" altLang="en-US" smtClean="0"/>
              <a:t>使用伺服器憑證精靈程式</a:t>
            </a:r>
          </a:p>
          <a:p>
            <a:pPr lvl="1"/>
            <a:r>
              <a:rPr lang="zh-TW" altLang="en-US" smtClean="0"/>
              <a:t>使用「憑證」工具</a:t>
            </a:r>
            <a:endParaRPr lang="zh-TW" altLang="en-US" dirty="0"/>
          </a:p>
        </p:txBody>
      </p:sp>
      <p:sp>
        <p:nvSpPr>
          <p:cNvPr id="31746" name="Rectangle 2"/>
          <p:cNvSpPr>
            <a:spLocks noChangeArrowheads="1"/>
          </p:cNvSpPr>
          <p:nvPr/>
        </p:nvSpPr>
        <p:spPr bwMode="auto">
          <a:xfrm>
            <a:off x="228600" y="-1143000"/>
            <a:ext cx="8229600" cy="1143000"/>
          </a:xfrm>
          <a:prstGeom prst="rect">
            <a:avLst/>
          </a:prstGeom>
          <a:noFill/>
          <a:ln w="9525">
            <a:noFill/>
            <a:miter lim="800000"/>
            <a:headEnd/>
            <a:tailEnd/>
          </a:ln>
          <a:effectLst/>
        </p:spPr>
        <p:txBody>
          <a:bodyPr anchor="ctr"/>
          <a:lstStyle/>
          <a:p>
            <a:pPr algn="ctr"/>
            <a:endParaRPr lang="zh-TW" altLang="en-US" sz="4400" dirty="0">
              <a:solidFill>
                <a:srgbClr val="FFFF66"/>
              </a:solidFill>
              <a:latin typeface="微軟正黑體" pitchFamily="34" charset="-120"/>
              <a:ea typeface="微軟正黑體" pitchFamily="34" charset="-120"/>
            </a:endParaRPr>
          </a:p>
        </p:txBody>
      </p:sp>
      <p:sp>
        <p:nvSpPr>
          <p:cNvPr id="31747" name="Rectangle 3"/>
          <p:cNvSpPr>
            <a:spLocks noChangeArrowheads="1"/>
          </p:cNvSpPr>
          <p:nvPr/>
        </p:nvSpPr>
        <p:spPr bwMode="auto">
          <a:xfrm>
            <a:off x="457200" y="1484313"/>
            <a:ext cx="4572000" cy="4641850"/>
          </a:xfrm>
          <a:prstGeom prst="rect">
            <a:avLst/>
          </a:prstGeom>
          <a:noFill/>
          <a:ln w="9525">
            <a:noFill/>
            <a:miter lim="800000"/>
            <a:headEnd/>
            <a:tailEnd/>
          </a:ln>
          <a:effectLst/>
        </p:spPr>
        <p:txBody>
          <a:bodyPr/>
          <a:lstStyle/>
          <a:p>
            <a:pPr marL="342900" indent="-342900">
              <a:spcBef>
                <a:spcPct val="20000"/>
              </a:spcBef>
              <a:buFontTx/>
              <a:buChar char="•"/>
            </a:pPr>
            <a:endParaRPr lang="zh-TW" altLang="en-US" sz="2400" dirty="0">
              <a:solidFill>
                <a:srgbClr val="FFFF66"/>
              </a:solidFill>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TW" altLang="en-US" smtClean="0"/>
              <a:t>用戶端憑證</a:t>
            </a:r>
            <a:endParaRPr lang="zh-TW" altLang="en-US" dirty="0"/>
          </a:p>
        </p:txBody>
      </p:sp>
      <p:sp>
        <p:nvSpPr>
          <p:cNvPr id="32771" name="Rectangle 3"/>
          <p:cNvSpPr>
            <a:spLocks noGrp="1" noChangeArrowheads="1"/>
          </p:cNvSpPr>
          <p:nvPr>
            <p:ph type="body" idx="1"/>
          </p:nvPr>
        </p:nvSpPr>
        <p:spPr/>
        <p:txBody>
          <a:bodyPr/>
          <a:lstStyle/>
          <a:p>
            <a:r>
              <a:rPr lang="zh-TW" altLang="en-US" smtClean="0"/>
              <a:t>利用憑證取代傳統的密碼系統來進行驗證</a:t>
            </a:r>
          </a:p>
          <a:p>
            <a:r>
              <a:rPr lang="zh-TW" altLang="en-US" smtClean="0"/>
              <a:t>一種高度安全性的網頁驗證方法</a:t>
            </a:r>
          </a:p>
          <a:p>
            <a:r>
              <a:rPr lang="zh-TW" altLang="en-US" smtClean="0"/>
              <a:t>適用在需要高度安全性需求的商業網站</a:t>
            </a:r>
          </a:p>
          <a:p>
            <a:r>
              <a:rPr lang="zh-TW" altLang="en-US" smtClean="0"/>
              <a:t>使用者需要申請用戶端憑證</a:t>
            </a:r>
            <a:endParaRPr lang="zh-TW"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p:txBody>
          <a:bodyPr/>
          <a:lstStyle/>
          <a:p>
            <a:r>
              <a:rPr lang="zh-TW" altLang="en-US" dirty="0">
                <a:latin typeface="微軟正黑體" pitchFamily="34" charset="-120"/>
                <a:ea typeface="微軟正黑體" pitchFamily="34" charset="-120"/>
              </a:rPr>
              <a:t>全球資訊網的威脅</a:t>
            </a:r>
          </a:p>
        </p:txBody>
      </p:sp>
      <p:graphicFrame>
        <p:nvGraphicFramePr>
          <p:cNvPr id="3082" name="Object 10"/>
          <p:cNvGraphicFramePr>
            <a:graphicFrameLocks noChangeAspect="1"/>
          </p:cNvGraphicFramePr>
          <p:nvPr>
            <p:ph idx="4294967295"/>
          </p:nvPr>
        </p:nvGraphicFramePr>
        <p:xfrm>
          <a:off x="1306750" y="1143000"/>
          <a:ext cx="5988050" cy="3494088"/>
        </p:xfrm>
        <a:graphic>
          <a:graphicData uri="http://schemas.openxmlformats.org/presentationml/2006/ole">
            <p:oleObj spid="_x0000_s25602" name="Visio" r:id="rId3" imgW="8843010" imgH="5159121" progId="">
              <p:embed/>
            </p:oleObj>
          </a:graphicData>
        </a:graphic>
      </p:graphicFrame>
      <p:sp>
        <p:nvSpPr>
          <p:cNvPr id="3084" name="Text Box 12"/>
          <p:cNvSpPr txBox="1">
            <a:spLocks noChangeArrowheads="1"/>
          </p:cNvSpPr>
          <p:nvPr/>
        </p:nvSpPr>
        <p:spPr bwMode="auto">
          <a:xfrm>
            <a:off x="825500" y="4959350"/>
            <a:ext cx="3168650" cy="830997"/>
          </a:xfrm>
          <a:prstGeom prst="rect">
            <a:avLst/>
          </a:prstGeom>
          <a:noFill/>
          <a:ln w="9525">
            <a:noFill/>
            <a:miter lim="800000"/>
            <a:headEnd/>
            <a:tailEnd/>
          </a:ln>
          <a:effectLst/>
        </p:spPr>
        <p:txBody>
          <a:bodyPr>
            <a:spAutoFit/>
          </a:bodyPr>
          <a:lstStyle/>
          <a:p>
            <a:r>
              <a:rPr lang="zh-TW" altLang="en-US" sz="2400" dirty="0">
                <a:solidFill>
                  <a:srgbClr val="FFFF66"/>
                </a:solidFill>
                <a:latin typeface="微軟正黑體" pitchFamily="34" charset="-120"/>
                <a:ea typeface="微軟正黑體" pitchFamily="34" charset="-120"/>
              </a:rPr>
              <a:t>全球資訊網的安全性問題來自三個層面：</a:t>
            </a:r>
          </a:p>
        </p:txBody>
      </p:sp>
      <p:sp>
        <p:nvSpPr>
          <p:cNvPr id="3085" name="AutoShape 13"/>
          <p:cNvSpPr>
            <a:spLocks/>
          </p:cNvSpPr>
          <p:nvPr/>
        </p:nvSpPr>
        <p:spPr bwMode="auto">
          <a:xfrm>
            <a:off x="3994150" y="4783872"/>
            <a:ext cx="104775" cy="1005741"/>
          </a:xfrm>
          <a:prstGeom prst="leftBrace">
            <a:avLst>
              <a:gd name="adj1" fmla="val 137500"/>
              <a:gd name="adj2" fmla="val 50000"/>
            </a:avLst>
          </a:prstGeom>
          <a:noFill/>
          <a:ln w="12700">
            <a:solidFill>
              <a:srgbClr val="FFFF66"/>
            </a:solid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3086" name="Rectangle 14"/>
          <p:cNvSpPr>
            <a:spLocks noChangeArrowheads="1"/>
          </p:cNvSpPr>
          <p:nvPr/>
        </p:nvSpPr>
        <p:spPr bwMode="auto">
          <a:xfrm>
            <a:off x="4300775" y="4783872"/>
            <a:ext cx="3671887" cy="1006475"/>
          </a:xfrm>
          <a:prstGeom prst="rect">
            <a:avLst/>
          </a:prstGeom>
          <a:noFill/>
          <a:ln w="9525">
            <a:noFill/>
            <a:miter lim="800000"/>
            <a:headEnd/>
            <a:tailEnd/>
          </a:ln>
          <a:effectLst/>
        </p:spPr>
        <p:txBody>
          <a:bodyPr>
            <a:spAutoFit/>
          </a:bodyPr>
          <a:lstStyle/>
          <a:p>
            <a:r>
              <a:rPr lang="en-US" altLang="zh-TW" sz="2000" dirty="0">
                <a:solidFill>
                  <a:srgbClr val="FFFF66"/>
                </a:solidFill>
                <a:latin typeface="微軟正黑體" pitchFamily="34" charset="-120"/>
                <a:ea typeface="微軟正黑體" pitchFamily="34" charset="-120"/>
              </a:rPr>
              <a:t>1. </a:t>
            </a:r>
            <a:r>
              <a:rPr lang="zh-TW" altLang="en-US" sz="2000" dirty="0">
                <a:solidFill>
                  <a:srgbClr val="FFFF66"/>
                </a:solidFill>
                <a:latin typeface="微軟正黑體" pitchFamily="34" charset="-120"/>
                <a:ea typeface="微軟正黑體" pitchFamily="34" charset="-120"/>
              </a:rPr>
              <a:t>用戶端使用安全性問題</a:t>
            </a:r>
          </a:p>
          <a:p>
            <a:r>
              <a:rPr lang="en-US" altLang="zh-TW" sz="2000" dirty="0">
                <a:solidFill>
                  <a:srgbClr val="FFFF66"/>
                </a:solidFill>
                <a:latin typeface="微軟正黑體" pitchFamily="34" charset="-120"/>
                <a:ea typeface="微軟正黑體" pitchFamily="34" charset="-120"/>
              </a:rPr>
              <a:t>2. </a:t>
            </a:r>
            <a:r>
              <a:rPr lang="zh-TW" altLang="en-US" sz="2000" dirty="0">
                <a:solidFill>
                  <a:srgbClr val="FFFF66"/>
                </a:solidFill>
                <a:latin typeface="微軟正黑體" pitchFamily="34" charset="-120"/>
                <a:ea typeface="微軟正黑體" pitchFamily="34" charset="-120"/>
              </a:rPr>
              <a:t>網站安全性問題</a:t>
            </a:r>
          </a:p>
          <a:p>
            <a:r>
              <a:rPr lang="en-US" altLang="zh-TW" sz="2000" dirty="0">
                <a:solidFill>
                  <a:srgbClr val="FFFF66"/>
                </a:solidFill>
                <a:latin typeface="微軟正黑體" pitchFamily="34" charset="-120"/>
                <a:ea typeface="微軟正黑體" pitchFamily="34" charset="-120"/>
              </a:rPr>
              <a:t>3. </a:t>
            </a:r>
            <a:r>
              <a:rPr lang="zh-TW" altLang="en-US" sz="2000" dirty="0">
                <a:solidFill>
                  <a:srgbClr val="FFFF66"/>
                </a:solidFill>
                <a:latin typeface="微軟正黑體" pitchFamily="34" charset="-120"/>
                <a:ea typeface="微軟正黑體" pitchFamily="34" charset="-120"/>
              </a:rPr>
              <a:t>網頁內容傳輸安全性問題</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TW" altLang="en-US" smtClean="0"/>
              <a:t>使用用戶端憑證</a:t>
            </a:r>
            <a:endParaRPr lang="zh-TW" altLang="en-US" dirty="0"/>
          </a:p>
        </p:txBody>
      </p:sp>
      <p:sp>
        <p:nvSpPr>
          <p:cNvPr id="34819" name="Text Box 3"/>
          <p:cNvSpPr txBox="1">
            <a:spLocks noChangeArrowheads="1"/>
          </p:cNvSpPr>
          <p:nvPr/>
        </p:nvSpPr>
        <p:spPr bwMode="auto">
          <a:xfrm>
            <a:off x="754063" y="3284538"/>
            <a:ext cx="1708150" cy="457200"/>
          </a:xfrm>
          <a:prstGeom prst="rect">
            <a:avLst/>
          </a:prstGeom>
          <a:noFill/>
          <a:ln w="19050">
            <a:noFill/>
            <a:miter lim="800000"/>
            <a:headEnd/>
            <a:tailEnd/>
          </a:ln>
          <a:effectLst/>
        </p:spPr>
        <p:txBody>
          <a:bodyPr wrap="none">
            <a:spAutoFit/>
          </a:bodyPr>
          <a:lstStyle/>
          <a:p>
            <a:r>
              <a:rPr lang="zh-TW" altLang="en-US" sz="2400" dirty="0">
                <a:solidFill>
                  <a:srgbClr val="FFFF66"/>
                </a:solidFill>
                <a:latin typeface="微軟正黑體" pitchFamily="34" charset="-120"/>
                <a:ea typeface="微軟正黑體" pitchFamily="34" charset="-120"/>
              </a:rPr>
              <a:t>用戶端憑證</a:t>
            </a:r>
          </a:p>
        </p:txBody>
      </p:sp>
      <p:sp>
        <p:nvSpPr>
          <p:cNvPr id="34820" name="AutoShape 4"/>
          <p:cNvSpPr>
            <a:spLocks/>
          </p:cNvSpPr>
          <p:nvPr/>
        </p:nvSpPr>
        <p:spPr bwMode="auto">
          <a:xfrm>
            <a:off x="2625725" y="2228850"/>
            <a:ext cx="144463" cy="2665413"/>
          </a:xfrm>
          <a:prstGeom prst="leftBrace">
            <a:avLst>
              <a:gd name="adj1" fmla="val 153754"/>
              <a:gd name="adj2" fmla="val 50000"/>
            </a:avLst>
          </a:prstGeom>
          <a:noFill/>
          <a:ln w="19050">
            <a:solidFill>
              <a:srgbClr val="FF5050"/>
            </a:solid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34821" name="Text Box 5"/>
          <p:cNvSpPr txBox="1">
            <a:spLocks noChangeArrowheads="1"/>
          </p:cNvSpPr>
          <p:nvPr/>
        </p:nvSpPr>
        <p:spPr bwMode="auto">
          <a:xfrm>
            <a:off x="2965450" y="2085975"/>
            <a:ext cx="1276350" cy="396875"/>
          </a:xfrm>
          <a:prstGeom prst="rect">
            <a:avLst/>
          </a:prstGeom>
          <a:noFill/>
          <a:ln w="19050">
            <a:noFill/>
            <a:miter lim="800000"/>
            <a:headEnd/>
            <a:tailEnd/>
          </a:ln>
          <a:effectLst/>
        </p:spPr>
        <p:txBody>
          <a:bodyPr wrap="none">
            <a:spAutoFit/>
          </a:bodyPr>
          <a:lstStyle/>
          <a:p>
            <a:r>
              <a:rPr lang="zh-TW" altLang="en-US" sz="2000">
                <a:solidFill>
                  <a:srgbClr val="FFFF66"/>
                </a:solidFill>
                <a:latin typeface="微軟正黑體" pitchFamily="34" charset="-120"/>
                <a:ea typeface="微軟正黑體" pitchFamily="34" charset="-120"/>
              </a:rPr>
              <a:t>對應位置 </a:t>
            </a:r>
          </a:p>
        </p:txBody>
      </p:sp>
      <p:sp>
        <p:nvSpPr>
          <p:cNvPr id="34822" name="AutoShape 6"/>
          <p:cNvSpPr>
            <a:spLocks/>
          </p:cNvSpPr>
          <p:nvPr/>
        </p:nvSpPr>
        <p:spPr bwMode="auto">
          <a:xfrm>
            <a:off x="4497388" y="1293813"/>
            <a:ext cx="433387" cy="1727200"/>
          </a:xfrm>
          <a:prstGeom prst="leftBrace">
            <a:avLst>
              <a:gd name="adj1" fmla="val 33211"/>
              <a:gd name="adj2" fmla="val 50000"/>
            </a:avLst>
          </a:prstGeom>
          <a:noFill/>
          <a:ln w="19050">
            <a:solidFill>
              <a:srgbClr val="FF5050"/>
            </a:solid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34823" name="AutoShape 7"/>
          <p:cNvSpPr>
            <a:spLocks/>
          </p:cNvSpPr>
          <p:nvPr/>
        </p:nvSpPr>
        <p:spPr bwMode="auto">
          <a:xfrm>
            <a:off x="4354513" y="3886200"/>
            <a:ext cx="433387" cy="1727200"/>
          </a:xfrm>
          <a:prstGeom prst="leftBrace">
            <a:avLst>
              <a:gd name="adj1" fmla="val 33211"/>
              <a:gd name="adj2" fmla="val 50000"/>
            </a:avLst>
          </a:prstGeom>
          <a:noFill/>
          <a:ln w="19050">
            <a:solidFill>
              <a:srgbClr val="FF5050"/>
            </a:solidFill>
            <a:round/>
            <a:headEnd/>
            <a:tailEnd/>
          </a:ln>
          <a:effectLst/>
        </p:spPr>
        <p:txBody>
          <a:bodyPr wrap="none" anchor="ctr"/>
          <a:lstStyle/>
          <a:p>
            <a:endParaRPr lang="zh-TW" altLang="en-US">
              <a:latin typeface="微軟正黑體" pitchFamily="34" charset="-120"/>
              <a:ea typeface="微軟正黑體" pitchFamily="34" charset="-120"/>
            </a:endParaRPr>
          </a:p>
        </p:txBody>
      </p:sp>
      <p:sp>
        <p:nvSpPr>
          <p:cNvPr id="34824" name="Text Box 8"/>
          <p:cNvSpPr txBox="1">
            <a:spLocks noChangeArrowheads="1"/>
          </p:cNvSpPr>
          <p:nvPr/>
        </p:nvSpPr>
        <p:spPr bwMode="auto">
          <a:xfrm>
            <a:off x="3038475" y="4603750"/>
            <a:ext cx="1200150" cy="396875"/>
          </a:xfrm>
          <a:prstGeom prst="rect">
            <a:avLst/>
          </a:prstGeom>
          <a:noFill/>
          <a:ln w="19050">
            <a:noFill/>
            <a:miter lim="800000"/>
            <a:headEnd/>
            <a:tailEnd/>
          </a:ln>
          <a:effectLst/>
        </p:spPr>
        <p:txBody>
          <a:bodyPr wrap="none">
            <a:spAutoFit/>
          </a:bodyPr>
          <a:lstStyle/>
          <a:p>
            <a:r>
              <a:rPr lang="zh-TW" altLang="en-US" sz="2000">
                <a:solidFill>
                  <a:srgbClr val="FFFF66"/>
                </a:solidFill>
                <a:latin typeface="微軟正黑體" pitchFamily="34" charset="-120"/>
                <a:ea typeface="微軟正黑體" pitchFamily="34" charset="-120"/>
              </a:rPr>
              <a:t>對應方法</a:t>
            </a:r>
          </a:p>
        </p:txBody>
      </p:sp>
      <p:sp>
        <p:nvSpPr>
          <p:cNvPr id="34825" name="Text Box 9"/>
          <p:cNvSpPr txBox="1">
            <a:spLocks noChangeArrowheads="1"/>
          </p:cNvSpPr>
          <p:nvPr/>
        </p:nvSpPr>
        <p:spPr bwMode="auto">
          <a:xfrm>
            <a:off x="4910138" y="1389063"/>
            <a:ext cx="1982787" cy="366712"/>
          </a:xfrm>
          <a:prstGeom prst="rect">
            <a:avLst/>
          </a:prstGeom>
          <a:noFill/>
          <a:ln w="19050">
            <a:noFill/>
            <a:miter lim="800000"/>
            <a:headEnd/>
            <a:tailEnd/>
          </a:ln>
          <a:effectLst/>
        </p:spPr>
        <p:txBody>
          <a:bodyPr wrap="none">
            <a:spAutoFit/>
          </a:bodyPr>
          <a:lstStyle/>
          <a:p>
            <a:r>
              <a:rPr lang="en-US" altLang="zh-TW">
                <a:solidFill>
                  <a:srgbClr val="FFFF66"/>
                </a:solidFill>
                <a:latin typeface="微軟正黑體" pitchFamily="34" charset="-120"/>
                <a:ea typeface="微軟正黑體" pitchFamily="34" charset="-120"/>
              </a:rPr>
              <a:t>Active Directory</a:t>
            </a:r>
          </a:p>
        </p:txBody>
      </p:sp>
      <p:sp>
        <p:nvSpPr>
          <p:cNvPr id="34826" name="Text Box 10"/>
          <p:cNvSpPr txBox="1">
            <a:spLocks noChangeArrowheads="1"/>
          </p:cNvSpPr>
          <p:nvPr/>
        </p:nvSpPr>
        <p:spPr bwMode="auto">
          <a:xfrm>
            <a:off x="4981575" y="2757488"/>
            <a:ext cx="447558" cy="369332"/>
          </a:xfrm>
          <a:prstGeom prst="rect">
            <a:avLst/>
          </a:prstGeom>
          <a:noFill/>
          <a:ln w="19050">
            <a:noFill/>
            <a:miter lim="800000"/>
            <a:headEnd/>
            <a:tailEnd/>
          </a:ln>
          <a:effectLst/>
        </p:spPr>
        <p:txBody>
          <a:bodyPr wrap="none">
            <a:spAutoFit/>
          </a:bodyPr>
          <a:lstStyle/>
          <a:p>
            <a:r>
              <a:rPr lang="en-US" altLang="zh-TW">
                <a:solidFill>
                  <a:srgbClr val="FFFF66"/>
                </a:solidFill>
                <a:latin typeface="微軟正黑體" pitchFamily="34" charset="-120"/>
                <a:ea typeface="微軟正黑體" pitchFamily="34" charset="-120"/>
              </a:rPr>
              <a:t>IIS</a:t>
            </a:r>
          </a:p>
        </p:txBody>
      </p:sp>
      <p:sp>
        <p:nvSpPr>
          <p:cNvPr id="34827" name="Text Box 11"/>
          <p:cNvSpPr txBox="1">
            <a:spLocks noChangeArrowheads="1"/>
          </p:cNvSpPr>
          <p:nvPr/>
        </p:nvSpPr>
        <p:spPr bwMode="auto">
          <a:xfrm>
            <a:off x="4910138" y="3694113"/>
            <a:ext cx="1774525" cy="369332"/>
          </a:xfrm>
          <a:prstGeom prst="rect">
            <a:avLst/>
          </a:prstGeom>
          <a:noFill/>
          <a:ln w="19050">
            <a:noFill/>
            <a:miter lim="800000"/>
            <a:headEnd/>
            <a:tailEnd/>
          </a:ln>
          <a:effectLst/>
        </p:spPr>
        <p:txBody>
          <a:bodyPr wrap="none">
            <a:spAutoFit/>
          </a:bodyPr>
          <a:lstStyle/>
          <a:p>
            <a:r>
              <a:rPr lang="zh-TW" altLang="en-US">
                <a:solidFill>
                  <a:srgbClr val="FFFF66"/>
                </a:solidFill>
                <a:latin typeface="微軟正黑體" pitchFamily="34" charset="-120"/>
                <a:ea typeface="微軟正黑體" pitchFamily="34" charset="-120"/>
              </a:rPr>
              <a:t>一對一 </a:t>
            </a:r>
            <a:r>
              <a:rPr lang="en-US" altLang="zh-TW">
                <a:solidFill>
                  <a:srgbClr val="FFFF66"/>
                </a:solidFill>
                <a:latin typeface="微軟正黑體" pitchFamily="34" charset="-120"/>
                <a:ea typeface="微軟正黑體" pitchFamily="34" charset="-120"/>
              </a:rPr>
              <a:t>(1-to-1)</a:t>
            </a:r>
          </a:p>
        </p:txBody>
      </p:sp>
      <p:sp>
        <p:nvSpPr>
          <p:cNvPr id="34828" name="Text Box 12"/>
          <p:cNvSpPr txBox="1">
            <a:spLocks noChangeArrowheads="1"/>
          </p:cNvSpPr>
          <p:nvPr/>
        </p:nvSpPr>
        <p:spPr bwMode="auto">
          <a:xfrm>
            <a:off x="4838700" y="5422900"/>
            <a:ext cx="2242602" cy="369332"/>
          </a:xfrm>
          <a:prstGeom prst="rect">
            <a:avLst/>
          </a:prstGeom>
          <a:noFill/>
          <a:ln w="19050">
            <a:noFill/>
            <a:miter lim="800000"/>
            <a:headEnd/>
            <a:tailEnd/>
          </a:ln>
          <a:effectLst/>
        </p:spPr>
        <p:txBody>
          <a:bodyPr wrap="none">
            <a:spAutoFit/>
          </a:bodyPr>
          <a:lstStyle/>
          <a:p>
            <a:r>
              <a:rPr lang="zh-TW" altLang="en-US">
                <a:solidFill>
                  <a:srgbClr val="FFFF66"/>
                </a:solidFill>
                <a:latin typeface="微軟正黑體" pitchFamily="34" charset="-120"/>
                <a:ea typeface="微軟正黑體" pitchFamily="34" charset="-120"/>
              </a:rPr>
              <a:t>多對一 </a:t>
            </a:r>
            <a:r>
              <a:rPr lang="en-US" altLang="zh-TW">
                <a:solidFill>
                  <a:srgbClr val="FFFF66"/>
                </a:solidFill>
                <a:latin typeface="微軟正黑體" pitchFamily="34" charset="-120"/>
                <a:ea typeface="微軟正黑體" pitchFamily="34" charset="-120"/>
              </a:rPr>
              <a:t>(many-to-1)</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TW" altLang="en-US" smtClean="0"/>
              <a:t>網站應用程式安全性管理</a:t>
            </a:r>
            <a:endParaRPr lang="zh-TW" altLang="en-US" dirty="0"/>
          </a:p>
        </p:txBody>
      </p:sp>
      <p:sp>
        <p:nvSpPr>
          <p:cNvPr id="40963" name="Rectangle 3"/>
          <p:cNvSpPr>
            <a:spLocks noGrp="1" noChangeArrowheads="1"/>
          </p:cNvSpPr>
          <p:nvPr>
            <p:ph type="body" idx="1"/>
          </p:nvPr>
        </p:nvSpPr>
        <p:spPr/>
        <p:txBody>
          <a:bodyPr/>
          <a:lstStyle/>
          <a:p>
            <a:r>
              <a:rPr lang="zh-TW" altLang="en-US" smtClean="0"/>
              <a:t>只啟用必要的網頁類型、技術與功能</a:t>
            </a:r>
          </a:p>
          <a:p>
            <a:r>
              <a:rPr lang="zh-TW" altLang="en-US" smtClean="0"/>
              <a:t>移除不必要的應用程式對應</a:t>
            </a:r>
          </a:p>
          <a:p>
            <a:r>
              <a:rPr lang="zh-TW" altLang="en-US" smtClean="0"/>
              <a:t>選擇工作者處理序隔離模式</a:t>
            </a:r>
          </a:p>
          <a:p>
            <a:r>
              <a:rPr lang="zh-TW" altLang="en-US" smtClean="0"/>
              <a:t>程式員定期接受資安教育，撰寫安全程式碼</a:t>
            </a:r>
            <a:endParaRPr lang="en-US" altLang="zh-TW" dirty="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zh-TW" altLang="en-US" smtClean="0"/>
              <a:t>管理</a:t>
            </a:r>
            <a:r>
              <a:rPr lang="en-US" altLang="zh-TW" smtClean="0"/>
              <a:t>IIS MIME</a:t>
            </a:r>
            <a:r>
              <a:rPr lang="zh-TW" altLang="en-US" smtClean="0"/>
              <a:t>類型清單</a:t>
            </a:r>
            <a:endParaRPr lang="zh-TW" altLang="en-US" dirty="0"/>
          </a:p>
        </p:txBody>
      </p:sp>
      <p:sp>
        <p:nvSpPr>
          <p:cNvPr id="73731" name="Rectangle 3"/>
          <p:cNvSpPr>
            <a:spLocks noGrp="1" noChangeArrowheads="1"/>
          </p:cNvSpPr>
          <p:nvPr>
            <p:ph idx="1"/>
          </p:nvPr>
        </p:nvSpPr>
        <p:spPr>
          <a:xfrm>
            <a:off x="0" y="1143000"/>
            <a:ext cx="9144000" cy="4735286"/>
          </a:xfrm>
        </p:spPr>
        <p:txBody>
          <a:bodyPr>
            <a:normAutofit fontScale="92500"/>
          </a:bodyPr>
          <a:lstStyle/>
          <a:p>
            <a:r>
              <a:rPr lang="zh-TW" altLang="en-US" dirty="0" smtClean="0"/>
              <a:t>原則：關閉不使用的檔案類型、應用程式功能與技術</a:t>
            </a:r>
          </a:p>
          <a:p>
            <a:pPr lvl="1"/>
            <a:r>
              <a:rPr lang="zh-TW" altLang="en-US" dirty="0" smtClean="0"/>
              <a:t>可被攻擊的層面就越小、提升攻擊困難度</a:t>
            </a:r>
          </a:p>
          <a:p>
            <a:r>
              <a:rPr lang="en-US" altLang="zh-TW" dirty="0" smtClean="0"/>
              <a:t>IIS 6</a:t>
            </a:r>
            <a:r>
              <a:rPr lang="zh-TW" altLang="en-US" dirty="0" smtClean="0"/>
              <a:t>只接受副檔名有登錄在</a:t>
            </a:r>
            <a:r>
              <a:rPr lang="en-US" altLang="zh-TW" dirty="0" smtClean="0"/>
              <a:t>MIME</a:t>
            </a:r>
            <a:r>
              <a:rPr lang="zh-TW" altLang="en-US" dirty="0" smtClean="0"/>
              <a:t>類型清單的檔案</a:t>
            </a:r>
          </a:p>
          <a:p>
            <a:r>
              <a:rPr lang="zh-TW" altLang="en-US" dirty="0" smtClean="0"/>
              <a:t>移除不使用的檔案類型</a:t>
            </a:r>
          </a:p>
          <a:p>
            <a:r>
              <a:rPr lang="zh-TW" altLang="en-US" dirty="0" smtClean="0"/>
              <a:t>管理</a:t>
            </a:r>
            <a:r>
              <a:rPr lang="en-US" altLang="zh-TW" dirty="0" smtClean="0"/>
              <a:t>MIME</a:t>
            </a:r>
            <a:r>
              <a:rPr lang="zh-TW" altLang="en-US" dirty="0" smtClean="0"/>
              <a:t>類型清單</a:t>
            </a:r>
          </a:p>
          <a:p>
            <a:pPr lvl="1"/>
            <a:r>
              <a:rPr lang="zh-TW" altLang="en-US" dirty="0" smtClean="0"/>
              <a:t>伺服器層級</a:t>
            </a:r>
          </a:p>
          <a:p>
            <a:pPr lvl="1"/>
            <a:r>
              <a:rPr lang="zh-TW" altLang="en-US" dirty="0" smtClean="0"/>
              <a:t>網站層級</a:t>
            </a:r>
          </a:p>
          <a:p>
            <a:pPr lvl="1"/>
            <a:r>
              <a:rPr lang="zh-TW" altLang="en-US" dirty="0" smtClean="0"/>
              <a:t>目錄層級</a:t>
            </a:r>
            <a:endParaRPr lang="en-US" altLang="zh-TW" dirty="0"/>
          </a:p>
        </p:txBody>
      </p:sp>
      <p:sp>
        <p:nvSpPr>
          <p:cNvPr id="73733" name="Text Box 5"/>
          <p:cNvSpPr txBox="1">
            <a:spLocks noChangeArrowheads="1"/>
          </p:cNvSpPr>
          <p:nvPr/>
        </p:nvSpPr>
        <p:spPr bwMode="auto">
          <a:xfrm>
            <a:off x="3949369" y="4407079"/>
            <a:ext cx="4968875" cy="1261884"/>
          </a:xfrm>
          <a:prstGeom prst="rect">
            <a:avLst/>
          </a:prstGeom>
          <a:noFill/>
          <a:ln w="9525">
            <a:noFill/>
            <a:miter lim="800000"/>
            <a:headEnd/>
            <a:tailEnd/>
          </a:ln>
          <a:effectLst/>
        </p:spPr>
        <p:txBody>
          <a:bodyPr>
            <a:spAutoFit/>
          </a:bodyPr>
          <a:lstStyle/>
          <a:p>
            <a:pPr marL="900113" indent="-900113"/>
            <a:r>
              <a:rPr lang="zh-TW" altLang="en-US" sz="2800" dirty="0">
                <a:solidFill>
                  <a:srgbClr val="FF3300"/>
                </a:solidFill>
                <a:effectLst>
                  <a:outerShdw blurRad="38100" dist="38100" dir="2700000" algn="tl">
                    <a:srgbClr val="000000">
                      <a:alpha val="43137"/>
                    </a:srgbClr>
                  </a:outerShdw>
                </a:effectLst>
                <a:latin typeface="微軟正黑體" pitchFamily="34" charset="-120"/>
                <a:ea typeface="微軟正黑體" pitchFamily="34" charset="-120"/>
              </a:rPr>
              <a:t>建議</a:t>
            </a:r>
            <a:r>
              <a:rPr lang="zh-TW" altLang="en-US" sz="28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取消伺服器層級的所有</a:t>
            </a:r>
            <a:r>
              <a:rPr lang="en-US" altLang="zh-TW" sz="20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MIME</a:t>
            </a:r>
            <a:r>
              <a:rPr lang="en-US" altLang="zh-TW"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類型，只於網站</a:t>
            </a:r>
            <a:r>
              <a:rPr lang="en-US" altLang="zh-TW"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目錄層級加入必要的</a:t>
            </a:r>
            <a:r>
              <a:rPr lang="en-US" altLang="zh-TW"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MIME</a:t>
            </a:r>
            <a:r>
              <a:rPr lang="zh-TW" altLang="en-US" sz="2400" dirty="0">
                <a:solidFill>
                  <a:srgbClr val="FFFF66"/>
                </a:solidFill>
                <a:effectLst>
                  <a:outerShdw blurRad="38100" dist="38100" dir="2700000" algn="tl">
                    <a:srgbClr val="000000">
                      <a:alpha val="43137"/>
                    </a:srgbClr>
                  </a:outerShdw>
                </a:effectLst>
                <a:latin typeface="微軟正黑體" pitchFamily="34" charset="-120"/>
                <a:ea typeface="微軟正黑體" pitchFamily="34" charset="-120"/>
              </a:rPr>
              <a:t>類型</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IIS-SEC-011.jpg"/>
          <p:cNvPicPr>
            <a:picLocks noChangeAspect="1"/>
          </p:cNvPicPr>
          <p:nvPr/>
        </p:nvPicPr>
        <p:blipFill>
          <a:blip r:embed="rId2"/>
          <a:stretch>
            <a:fillRect/>
          </a:stretch>
        </p:blipFill>
        <p:spPr>
          <a:xfrm>
            <a:off x="4108862" y="2006928"/>
            <a:ext cx="4993410" cy="3595255"/>
          </a:xfrm>
          <a:prstGeom prst="rect">
            <a:avLst/>
          </a:prstGeom>
        </p:spPr>
      </p:pic>
      <p:sp>
        <p:nvSpPr>
          <p:cNvPr id="79874" name="Rectangle 2"/>
          <p:cNvSpPr>
            <a:spLocks noGrp="1" noChangeArrowheads="1"/>
          </p:cNvSpPr>
          <p:nvPr>
            <p:ph type="title"/>
          </p:nvPr>
        </p:nvSpPr>
        <p:spPr/>
        <p:txBody>
          <a:bodyPr/>
          <a:lstStyle/>
          <a:p>
            <a:r>
              <a:rPr lang="zh-TW" altLang="en-US" dirty="0" smtClean="0"/>
              <a:t>移除不必要的應用程式對應</a:t>
            </a:r>
            <a:endParaRPr lang="zh-TW" altLang="en-US" dirty="0"/>
          </a:p>
        </p:txBody>
      </p:sp>
      <p:graphicFrame>
        <p:nvGraphicFramePr>
          <p:cNvPr id="79979" name="Group 107"/>
          <p:cNvGraphicFramePr>
            <a:graphicFrameLocks noGrp="1"/>
          </p:cNvGraphicFramePr>
          <p:nvPr>
            <p:ph idx="4294967295"/>
          </p:nvPr>
        </p:nvGraphicFramePr>
        <p:xfrm>
          <a:off x="299542" y="1395719"/>
          <a:ext cx="3809320" cy="4408345"/>
        </p:xfrm>
        <a:graphic>
          <a:graphicData uri="http://schemas.openxmlformats.org/drawingml/2006/table">
            <a:tbl>
              <a:tblPr/>
              <a:tblGrid>
                <a:gridCol w="1959825"/>
                <a:gridCol w="1849495"/>
              </a:tblGrid>
              <a:tr h="817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smtClean="0">
                          <a:ln>
                            <a:noFill/>
                          </a:ln>
                          <a:solidFill>
                            <a:srgbClr val="FFFF66"/>
                          </a:solidFill>
                          <a:effectLst/>
                          <a:latin typeface="微軟正黑體" pitchFamily="34" charset="-120"/>
                          <a:ea typeface="微軟正黑體" pitchFamily="34" charset="-120"/>
                        </a:rPr>
                        <a:t>如果不使用請移除對應</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smtClean="0">
                          <a:ln>
                            <a:noFill/>
                          </a:ln>
                          <a:solidFill>
                            <a:srgbClr val="FFFF66"/>
                          </a:solidFill>
                          <a:effectLst/>
                          <a:latin typeface="微軟正黑體" pitchFamily="34" charset="-120"/>
                          <a:ea typeface="微軟正黑體" pitchFamily="34" charset="-120"/>
                        </a:rPr>
                        <a:t>對應的副檔名</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r>
              <a:tr h="482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smtClean="0">
                          <a:ln>
                            <a:noFill/>
                          </a:ln>
                          <a:solidFill>
                            <a:srgbClr val="FFFF66"/>
                          </a:solidFill>
                          <a:effectLst/>
                          <a:latin typeface="微軟正黑體" pitchFamily="34" charset="-120"/>
                          <a:ea typeface="微軟正黑體" pitchFamily="34" charset="-120"/>
                        </a:rPr>
                        <a:t>重設網頁密碼</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htr</a:t>
                      </a:r>
                      <a:endPar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endParaRP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r>
              <a:tr h="628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rgbClr val="FFFF66"/>
                          </a:solidFill>
                          <a:effectLst/>
                          <a:latin typeface="微軟正黑體" pitchFamily="34" charset="-120"/>
                          <a:ea typeface="微軟正黑體" pitchFamily="34" charset="-120"/>
                        </a:rPr>
                        <a:t>Internet Database Connector </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idc</a:t>
                      </a:r>
                      <a:endPar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endParaRP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r>
              <a:tr h="691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rgbClr val="FFFF66"/>
                          </a:solidFill>
                          <a:effectLst/>
                          <a:latin typeface="微軟正黑體" pitchFamily="34" charset="-120"/>
                          <a:ea typeface="微軟正黑體" pitchFamily="34" charset="-120"/>
                        </a:rPr>
                        <a:t>Server-side Includes</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stm</a:t>
                      </a: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 .</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shtm</a:t>
                      </a: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 and .</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shtml</a:t>
                      </a:r>
                      <a:endPar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endParaRP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r>
              <a:tr h="482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Internet Printing</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.printer</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r>
              <a:tr h="565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rgbClr val="FFFF66"/>
                          </a:solidFill>
                          <a:effectLst/>
                          <a:latin typeface="微軟正黑體" pitchFamily="34" charset="-120"/>
                          <a:ea typeface="微軟正黑體" pitchFamily="34" charset="-120"/>
                        </a:rPr>
                        <a:t>Index Server</a:t>
                      </a: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htw</a:t>
                      </a: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 .</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ida</a:t>
                      </a:r>
                      <a:r>
                        <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rPr>
                        <a:t> and .</a:t>
                      </a:r>
                      <a:r>
                        <a:rPr kumimoji="1" lang="en-US" altLang="zh-TW" sz="2000" b="0" i="0" u="none" strike="noStrike" cap="none" normalizeH="0" baseline="0" dirty="0" err="1" smtClean="0">
                          <a:ln>
                            <a:noFill/>
                          </a:ln>
                          <a:solidFill>
                            <a:srgbClr val="FFFF66"/>
                          </a:solidFill>
                          <a:effectLst/>
                          <a:latin typeface="微軟正黑體" pitchFamily="34" charset="-120"/>
                          <a:ea typeface="微軟正黑體" pitchFamily="34" charset="-120"/>
                        </a:rPr>
                        <a:t>idq</a:t>
                      </a:r>
                      <a:endParaRPr kumimoji="1" lang="en-US" altLang="zh-TW" sz="2000" b="0" i="0" u="none" strike="noStrike" cap="none" normalizeH="0" baseline="0" dirty="0" smtClean="0">
                        <a:ln>
                          <a:noFill/>
                        </a:ln>
                        <a:solidFill>
                          <a:srgbClr val="FFFF66"/>
                        </a:solidFill>
                        <a:effectLst/>
                        <a:latin typeface="微軟正黑體" pitchFamily="34" charset="-120"/>
                        <a:ea typeface="微軟正黑體" pitchFamily="34" charset="-120"/>
                      </a:endParaRPr>
                    </a:p>
                  </a:txBody>
                  <a:tcPr horzOverflow="overflow">
                    <a:lnL w="12700" cap="flat" cmpd="sng" algn="ctr">
                      <a:solidFill>
                        <a:srgbClr val="FAFAA4"/>
                      </a:solidFill>
                      <a:prstDash val="solid"/>
                      <a:round/>
                      <a:headEnd type="none" w="med" len="med"/>
                      <a:tailEnd type="none" w="med" len="med"/>
                    </a:lnL>
                    <a:lnR w="12700" cap="flat" cmpd="sng" algn="ctr">
                      <a:solidFill>
                        <a:srgbClr val="FAFAA4"/>
                      </a:solidFill>
                      <a:prstDash val="solid"/>
                      <a:round/>
                      <a:headEnd type="none" w="med" len="med"/>
                      <a:tailEnd type="none" w="med" len="med"/>
                    </a:lnR>
                    <a:lnT w="12700" cap="flat" cmpd="sng" algn="ctr">
                      <a:solidFill>
                        <a:srgbClr val="FAFAA4"/>
                      </a:solidFill>
                      <a:prstDash val="solid"/>
                      <a:round/>
                      <a:headEnd type="none" w="med" len="med"/>
                      <a:tailEnd type="none" w="med" len="med"/>
                    </a:lnT>
                    <a:lnB w="12700" cap="flat" cmpd="sng" algn="ctr">
                      <a:solidFill>
                        <a:srgbClr val="FAFAA4"/>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TW" altLang="en-US" smtClean="0"/>
              <a:t>角色服務</a:t>
            </a:r>
            <a:br>
              <a:rPr lang="zh-TW" altLang="en-US" smtClean="0"/>
            </a:br>
            <a:r>
              <a:rPr lang="en-US" altLang="zh-TW" smtClean="0"/>
              <a:t>(Role Services)</a:t>
            </a:r>
            <a:endParaRPr lang="en-US" altLang="zh-TW" dirty="0"/>
          </a:p>
        </p:txBody>
      </p:sp>
      <p:pic>
        <p:nvPicPr>
          <p:cNvPr id="10" name="內容版面配置區 9" descr="IIS-SEC-012.jpg"/>
          <p:cNvPicPr>
            <a:picLocks noGrp="1" noChangeAspect="1"/>
          </p:cNvPicPr>
          <p:nvPr>
            <p:ph idx="1"/>
          </p:nvPr>
        </p:nvPicPr>
        <p:blipFill>
          <a:blip r:embed="rId2"/>
          <a:stretch>
            <a:fillRect/>
          </a:stretch>
        </p:blipFill>
        <p:spPr>
          <a:xfrm>
            <a:off x="1564972" y="1368631"/>
            <a:ext cx="6014056" cy="4525963"/>
          </a:xfrm>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TW" altLang="en-US" dirty="0" smtClean="0"/>
              <a:t>建立應用程式集區</a:t>
            </a:r>
            <a:endParaRPr lang="zh-TW" altLang="en-US" dirty="0"/>
          </a:p>
        </p:txBody>
      </p:sp>
      <p:sp>
        <p:nvSpPr>
          <p:cNvPr id="12" name="文字版面配置區 11"/>
          <p:cNvSpPr>
            <a:spLocks noGrp="1"/>
          </p:cNvSpPr>
          <p:nvPr>
            <p:ph type="body" idx="1"/>
          </p:nvPr>
        </p:nvSpPr>
        <p:spPr/>
        <p:txBody>
          <a:bodyPr/>
          <a:lstStyle/>
          <a:p>
            <a:r>
              <a:rPr lang="zh-TW" altLang="en-US" dirty="0" smtClean="0"/>
              <a:t>在某些情況，您可能需要讓某個特定應用程式擁有自已獨立的執行空間與環境，所以您需要替它建立獨立的應用程式集區</a:t>
            </a:r>
            <a:endParaRPr lang="zh-TW" altLang="en-US" dirty="0"/>
          </a:p>
        </p:txBody>
      </p:sp>
      <p:sp>
        <p:nvSpPr>
          <p:cNvPr id="41991" name="Text Box 7"/>
          <p:cNvSpPr txBox="1">
            <a:spLocks noChangeArrowheads="1"/>
          </p:cNvSpPr>
          <p:nvPr/>
        </p:nvSpPr>
        <p:spPr bwMode="auto">
          <a:xfrm>
            <a:off x="250825" y="1268413"/>
            <a:ext cx="8680450" cy="830997"/>
          </a:xfrm>
          <a:prstGeom prst="rect">
            <a:avLst/>
          </a:prstGeom>
          <a:noFill/>
          <a:ln w="9525" algn="ctr">
            <a:noFill/>
            <a:miter lim="800000"/>
            <a:headEnd/>
            <a:tailEnd/>
          </a:ln>
          <a:effectLst/>
        </p:spPr>
        <p:txBody>
          <a:bodyPr>
            <a:spAutoFit/>
          </a:bodyPr>
          <a:lstStyle/>
          <a:p>
            <a:endParaRPr lang="en-US" altLang="zh-TW" sz="2400" dirty="0" smtClean="0">
              <a:solidFill>
                <a:srgbClr val="FFFF66"/>
              </a:solidFill>
              <a:effectLst>
                <a:outerShdw blurRad="38100" dist="38100" dir="2700000" algn="tl">
                  <a:srgbClr val="C0C0C0"/>
                </a:outerShdw>
              </a:effectLst>
              <a:latin typeface="微軟正黑體" pitchFamily="34" charset="-120"/>
              <a:ea typeface="微軟正黑體" pitchFamily="34" charset="-120"/>
            </a:endParaRPr>
          </a:p>
          <a:p>
            <a:endParaRPr lang="zh-TW" altLang="en-US" sz="2400" dirty="0">
              <a:solidFill>
                <a:srgbClr val="FFFF66"/>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設定安全的工作處理序身份識別</a:t>
            </a:r>
            <a:endParaRPr lang="zh-TW" altLang="en-US" dirty="0"/>
          </a:p>
        </p:txBody>
      </p:sp>
      <p:sp>
        <p:nvSpPr>
          <p:cNvPr id="6" name="文字版面配置區 5"/>
          <p:cNvSpPr>
            <a:spLocks noGrp="1"/>
          </p:cNvSpPr>
          <p:nvPr>
            <p:ph idx="1"/>
          </p:nvPr>
        </p:nvSpPr>
        <p:spPr/>
        <p:txBody>
          <a:bodyPr/>
          <a:lstStyle/>
          <a:p>
            <a:r>
              <a:rPr lang="zh-TW" altLang="en-US" dirty="0" smtClean="0"/>
              <a:t>決定在應用程式集區內的身份識別</a:t>
            </a:r>
            <a:endParaRPr lang="en-US" altLang="zh-TW" dirty="0" smtClean="0"/>
          </a:p>
          <a:p>
            <a:pPr lvl="1"/>
            <a:r>
              <a:rPr lang="zh-TW" altLang="en-US" dirty="0" smtClean="0"/>
              <a:t>內建身份識別</a:t>
            </a:r>
          </a:p>
          <a:p>
            <a:pPr lvl="2"/>
            <a:r>
              <a:rPr lang="zh-TW" altLang="en-US" dirty="0" smtClean="0"/>
              <a:t>本機系統</a:t>
            </a:r>
            <a:r>
              <a:rPr lang="en-US" altLang="zh-TW" dirty="0" smtClean="0"/>
              <a:t>(</a:t>
            </a:r>
            <a:r>
              <a:rPr lang="en-US" altLang="zh-TW" dirty="0" err="1" smtClean="0"/>
              <a:t>LocalSystem</a:t>
            </a:r>
            <a:r>
              <a:rPr lang="en-US" altLang="zh-TW" dirty="0" smtClean="0"/>
              <a:t>) - </a:t>
            </a:r>
            <a:r>
              <a:rPr lang="zh-TW" altLang="en-US" dirty="0" smtClean="0"/>
              <a:t>權限最高，允許存取整部系統，應避免設定此身份識別</a:t>
            </a:r>
          </a:p>
          <a:p>
            <a:pPr lvl="2"/>
            <a:r>
              <a:rPr lang="zh-TW" altLang="en-US" dirty="0" smtClean="0"/>
              <a:t>網路服務</a:t>
            </a:r>
            <a:r>
              <a:rPr lang="en-US" altLang="zh-TW" dirty="0" smtClean="0"/>
              <a:t>(</a:t>
            </a:r>
            <a:r>
              <a:rPr lang="en-US" altLang="zh-TW" dirty="0" err="1" smtClean="0"/>
              <a:t>NetworkService</a:t>
            </a:r>
            <a:r>
              <a:rPr lang="en-US" altLang="zh-TW" dirty="0" smtClean="0"/>
              <a:t>) - </a:t>
            </a:r>
            <a:r>
              <a:rPr lang="zh-TW" altLang="en-US" dirty="0" smtClean="0"/>
              <a:t>權限低，可以存取網路上的資源 </a:t>
            </a:r>
            <a:r>
              <a:rPr lang="en-US" altLang="zh-TW" dirty="0" smtClean="0"/>
              <a:t>(</a:t>
            </a:r>
            <a:r>
              <a:rPr lang="zh-TW" altLang="en-US" dirty="0" smtClean="0"/>
              <a:t>預設</a:t>
            </a:r>
            <a:r>
              <a:rPr lang="en-US" altLang="zh-TW" dirty="0" smtClean="0"/>
              <a:t>)</a:t>
            </a:r>
          </a:p>
          <a:p>
            <a:pPr lvl="2"/>
            <a:r>
              <a:rPr lang="zh-TW" altLang="en-US" dirty="0" smtClean="0"/>
              <a:t>本機服務</a:t>
            </a:r>
            <a:r>
              <a:rPr lang="en-US" altLang="zh-TW" dirty="0" smtClean="0"/>
              <a:t>(</a:t>
            </a:r>
            <a:r>
              <a:rPr lang="en-US" altLang="zh-TW" dirty="0" err="1" smtClean="0"/>
              <a:t>LocalService</a:t>
            </a:r>
            <a:r>
              <a:rPr lang="en-US" altLang="zh-TW" dirty="0" smtClean="0"/>
              <a:t>) - </a:t>
            </a:r>
            <a:r>
              <a:rPr lang="zh-TW" altLang="en-US" dirty="0" smtClean="0"/>
              <a:t>權限最低，只能存取本機資源，適用於不需存取其它伺服服務的應用程式</a:t>
            </a:r>
          </a:p>
          <a:p>
            <a:pPr lvl="1"/>
            <a:r>
              <a:rPr lang="zh-TW" altLang="en-US" dirty="0" smtClean="0"/>
              <a:t>自訂身份識別</a:t>
            </a:r>
          </a:p>
          <a:p>
            <a:pPr lvl="2"/>
            <a:r>
              <a:rPr lang="zh-TW" altLang="en-US" dirty="0" smtClean="0"/>
              <a:t>必須加入到</a:t>
            </a:r>
            <a:r>
              <a:rPr lang="en-US" altLang="zh-TW" dirty="0" smtClean="0"/>
              <a:t>IIS_WPG</a:t>
            </a:r>
            <a:r>
              <a:rPr lang="zh-TW" altLang="en-US" dirty="0" smtClean="0"/>
              <a:t>群組</a:t>
            </a:r>
            <a:endParaRPr lang="zh-TW" altLang="en-US" dirty="0"/>
          </a:p>
        </p:txBody>
      </p:sp>
      <p:sp>
        <p:nvSpPr>
          <p:cNvPr id="50178" name="Rectangle 2"/>
          <p:cNvSpPr>
            <a:spLocks noChangeArrowheads="1"/>
          </p:cNvSpPr>
          <p:nvPr/>
        </p:nvSpPr>
        <p:spPr bwMode="auto">
          <a:xfrm>
            <a:off x="-1311322" y="-1244600"/>
            <a:ext cx="8763000" cy="1244600"/>
          </a:xfrm>
          <a:prstGeom prst="rect">
            <a:avLst/>
          </a:prstGeom>
          <a:noFill/>
          <a:ln w="9525">
            <a:noFill/>
            <a:miter lim="800000"/>
            <a:headEnd/>
            <a:tailEnd/>
          </a:ln>
          <a:effectLst/>
        </p:spPr>
        <p:txBody>
          <a:bodyPr lIns="92075" tIns="46038" rIns="92075" bIns="46038"/>
          <a:lstStyle/>
          <a:p>
            <a:pPr algn="ctr"/>
            <a:r>
              <a:rPr lang="zh-TW" altLang="en-US" sz="3200" dirty="0">
                <a:solidFill>
                  <a:schemeClr val="accent1"/>
                </a:solidFill>
                <a:latin typeface="微軟正黑體" pitchFamily="34" charset="-120"/>
                <a:ea typeface="微軟正黑體" pitchFamily="34" charset="-120"/>
              </a:rPr>
              <a:t/>
            </a:r>
            <a:br>
              <a:rPr lang="zh-TW" altLang="en-US" sz="3200" dirty="0">
                <a:solidFill>
                  <a:schemeClr val="accent1"/>
                </a:solidFill>
                <a:latin typeface="微軟正黑體" pitchFamily="34" charset="-120"/>
                <a:ea typeface="微軟正黑體" pitchFamily="34" charset="-120"/>
              </a:rPr>
            </a:br>
            <a:endParaRPr lang="zh-TW" altLang="en-US" sz="3200" dirty="0">
              <a:solidFill>
                <a:srgbClr val="FFFF66"/>
              </a:solidFill>
              <a:latin typeface="微軟正黑體" pitchFamily="34" charset="-120"/>
              <a:ea typeface="微軟正黑體" pitchFamily="34" charset="-120"/>
            </a:endParaRPr>
          </a:p>
        </p:txBody>
      </p:sp>
      <p:sp>
        <p:nvSpPr>
          <p:cNvPr id="50179" name="Rectangle 3"/>
          <p:cNvSpPr>
            <a:spLocks noChangeArrowheads="1"/>
          </p:cNvSpPr>
          <p:nvPr/>
        </p:nvSpPr>
        <p:spPr bwMode="auto">
          <a:xfrm>
            <a:off x="179388" y="1557338"/>
            <a:ext cx="8794750" cy="4824412"/>
          </a:xfrm>
          <a:prstGeom prst="rect">
            <a:avLst/>
          </a:prstGeom>
          <a:noFill/>
          <a:ln w="9525">
            <a:noFill/>
            <a:miter lim="800000"/>
            <a:headEnd/>
            <a:tailEnd/>
          </a:ln>
          <a:effectLst/>
        </p:spPr>
        <p:txBody>
          <a:bodyPr lIns="92075" tIns="46038" rIns="92075" bIns="46038"/>
          <a:lstStyle/>
          <a:p>
            <a:pPr marL="571500" indent="-571500">
              <a:spcBef>
                <a:spcPct val="20000"/>
              </a:spcBef>
              <a:buFontTx/>
              <a:buChar char="•"/>
            </a:pPr>
            <a:endParaRPr lang="zh-TW" altLang="en-US" sz="2800" dirty="0">
              <a:solidFill>
                <a:srgbClr val="FFFF66"/>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TW" altLang="en-US" dirty="0" smtClean="0"/>
              <a:t>網頁程式撰寫的基本安全原則</a:t>
            </a:r>
            <a:endParaRPr lang="zh-TW" altLang="en-US" dirty="0"/>
          </a:p>
        </p:txBody>
      </p:sp>
      <p:sp>
        <p:nvSpPr>
          <p:cNvPr id="77827" name="Rectangle 3"/>
          <p:cNvSpPr>
            <a:spLocks noGrp="1" noChangeArrowheads="1"/>
          </p:cNvSpPr>
          <p:nvPr>
            <p:ph idx="1"/>
          </p:nvPr>
        </p:nvSpPr>
        <p:spPr/>
        <p:txBody>
          <a:bodyPr/>
          <a:lstStyle/>
          <a:p>
            <a:r>
              <a:rPr lang="zh-TW" altLang="en-US" smtClean="0"/>
              <a:t>不要將使用者及密碼資料直接寫到網頁內</a:t>
            </a:r>
          </a:p>
          <a:p>
            <a:r>
              <a:rPr lang="zh-TW" altLang="en-US" smtClean="0"/>
              <a:t>不要將隱藏的輸入欄位私密性資料儲存在網頁或</a:t>
            </a:r>
            <a:r>
              <a:rPr lang="en-US" altLang="zh-TW" smtClean="0"/>
              <a:t>cookies</a:t>
            </a:r>
          </a:p>
          <a:p>
            <a:r>
              <a:rPr lang="zh-TW" altLang="en-US" smtClean="0"/>
              <a:t>必需完整確認所有資料輸入的型態檢查、長度檢查並設計正確的查詢方法以降低</a:t>
            </a:r>
            <a:r>
              <a:rPr lang="en-US" altLang="zh-TW" smtClean="0"/>
              <a:t>SQL Injection</a:t>
            </a:r>
            <a:r>
              <a:rPr lang="zh-TW" altLang="en-US" smtClean="0"/>
              <a:t>類型的攻擊威脅</a:t>
            </a:r>
          </a:p>
          <a:p>
            <a:r>
              <a:rPr lang="zh-TW" altLang="en-US" smtClean="0"/>
              <a:t>留意所有資料長度的使用檢查以避免不當的程式碼導致緩衝區溢位的攻擊</a:t>
            </a:r>
            <a:endParaRPr lang="zh-TW" alt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zh-TW" altLang="en-US" dirty="0" smtClean="0"/>
              <a:t>其它</a:t>
            </a:r>
            <a:r>
              <a:rPr lang="en-US" altLang="zh-TW" dirty="0" smtClean="0"/>
              <a:t>IIS</a:t>
            </a:r>
            <a:r>
              <a:rPr lang="zh-TW" altLang="en-US" dirty="0" smtClean="0"/>
              <a:t>安全性建議</a:t>
            </a:r>
            <a:endParaRPr lang="zh-TW" altLang="en-US" dirty="0"/>
          </a:p>
        </p:txBody>
      </p:sp>
      <p:sp>
        <p:nvSpPr>
          <p:cNvPr id="75779" name="Rectangle 3"/>
          <p:cNvSpPr>
            <a:spLocks noGrp="1" noChangeArrowheads="1"/>
          </p:cNvSpPr>
          <p:nvPr>
            <p:ph idx="1"/>
          </p:nvPr>
        </p:nvSpPr>
        <p:spPr/>
        <p:txBody>
          <a:bodyPr/>
          <a:lstStyle/>
          <a:p>
            <a:r>
              <a:rPr lang="zh-TW" altLang="en-US" dirty="0" smtClean="0"/>
              <a:t>備份</a:t>
            </a:r>
            <a:r>
              <a:rPr lang="en-US" altLang="zh-TW" dirty="0" err="1" smtClean="0"/>
              <a:t>Metabase</a:t>
            </a:r>
            <a:r>
              <a:rPr lang="zh-TW" altLang="en-US" dirty="0" smtClean="0"/>
              <a:t>與網頁應用程式</a:t>
            </a:r>
          </a:p>
          <a:p>
            <a:r>
              <a:rPr lang="en-US" altLang="zh-TW" dirty="0" smtClean="0"/>
              <a:t>IIS </a:t>
            </a:r>
            <a:r>
              <a:rPr lang="zh-TW" altLang="en-US" dirty="0" smtClean="0"/>
              <a:t>記錄與稽核</a:t>
            </a:r>
          </a:p>
          <a:p>
            <a:r>
              <a:rPr lang="zh-TW" altLang="en-US" dirty="0" smtClean="0"/>
              <a:t>使用虛擬目錄取代真實目錄</a:t>
            </a:r>
          </a:p>
          <a:p>
            <a:r>
              <a:rPr lang="zh-TW" altLang="en-US" dirty="0" smtClean="0"/>
              <a:t>利用群組原則控制</a:t>
            </a:r>
            <a:r>
              <a:rPr lang="en-US" altLang="zh-TW" dirty="0" smtClean="0"/>
              <a:t>IIS</a:t>
            </a:r>
            <a:r>
              <a:rPr lang="zh-TW" altLang="en-US" dirty="0" smtClean="0"/>
              <a:t>的安裝</a:t>
            </a:r>
          </a:p>
          <a:p>
            <a:r>
              <a:rPr lang="zh-TW" altLang="en-US" dirty="0" smtClean="0"/>
              <a:t>選擇安全性的遠端管理工具與方式</a:t>
            </a:r>
            <a:endParaRPr lang="zh-TW" altLang="en-US"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zh-TW" altLang="en-US" dirty="0" smtClean="0"/>
              <a:t>備份 </a:t>
            </a:r>
            <a:r>
              <a:rPr lang="en-US" altLang="zh-TW" dirty="0" smtClean="0"/>
              <a:t>IIS </a:t>
            </a:r>
            <a:r>
              <a:rPr lang="en-US" altLang="zh-TW" dirty="0" err="1" smtClean="0"/>
              <a:t>Metabase</a:t>
            </a:r>
            <a:endParaRPr lang="en-US" altLang="zh-TW" dirty="0"/>
          </a:p>
        </p:txBody>
      </p:sp>
      <p:sp>
        <p:nvSpPr>
          <p:cNvPr id="65539" name="Rectangle 3"/>
          <p:cNvSpPr>
            <a:spLocks noGrp="1" noChangeArrowheads="1"/>
          </p:cNvSpPr>
          <p:nvPr>
            <p:ph idx="1"/>
          </p:nvPr>
        </p:nvSpPr>
        <p:spPr/>
        <p:txBody>
          <a:bodyPr/>
          <a:lstStyle/>
          <a:p>
            <a:r>
              <a:rPr lang="en-US" altLang="zh-TW" smtClean="0"/>
              <a:t>Metabase</a:t>
            </a:r>
            <a:r>
              <a:rPr lang="zh-TW" altLang="en-US" smtClean="0"/>
              <a:t>維護</a:t>
            </a:r>
            <a:r>
              <a:rPr lang="en-US" altLang="zh-TW" smtClean="0"/>
              <a:t>IIS</a:t>
            </a:r>
            <a:r>
              <a:rPr lang="zh-TW" altLang="en-US" smtClean="0"/>
              <a:t>大部份的組態</a:t>
            </a:r>
          </a:p>
          <a:p>
            <a:r>
              <a:rPr lang="zh-TW" altLang="en-US" smtClean="0"/>
              <a:t>為了避免不當的組態設定或刪除、毀損的意外，管理員需定期或重大變更後備份</a:t>
            </a:r>
            <a:r>
              <a:rPr lang="en-US" altLang="zh-TW" smtClean="0"/>
              <a:t>Metabase</a:t>
            </a:r>
          </a:p>
          <a:p>
            <a:endParaRPr lang="en-US" altLang="zh-TW"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TW" altLang="en-US" dirty="0">
                <a:effectLst>
                  <a:outerShdw blurRad="38100" dist="38100" dir="2700000" algn="tl">
                    <a:srgbClr val="C0C0C0"/>
                  </a:outerShdw>
                </a:effectLst>
                <a:latin typeface="微軟正黑體" pitchFamily="34" charset="-120"/>
                <a:ea typeface="微軟正黑體" pitchFamily="34" charset="-120"/>
              </a:rPr>
              <a:t>網站安全性的保護層面</a:t>
            </a:r>
          </a:p>
        </p:txBody>
      </p:sp>
      <p:sp>
        <p:nvSpPr>
          <p:cNvPr id="6148" name="Oval 4"/>
          <p:cNvSpPr>
            <a:spLocks noChangeArrowheads="1"/>
          </p:cNvSpPr>
          <p:nvPr/>
        </p:nvSpPr>
        <p:spPr bwMode="auto">
          <a:xfrm>
            <a:off x="684213" y="1419367"/>
            <a:ext cx="7775575" cy="4897438"/>
          </a:xfrm>
          <a:prstGeom prst="ellipse">
            <a:avLst/>
          </a:prstGeom>
          <a:solidFill>
            <a:schemeClr val="accent1">
              <a:alpha val="0"/>
            </a:schemeClr>
          </a:solidFill>
          <a:ln w="28575">
            <a:solidFill>
              <a:srgbClr val="FF0000"/>
            </a:solidFill>
            <a:round/>
            <a:headEnd/>
            <a:tailEnd/>
          </a:ln>
          <a:effectLst/>
        </p:spPr>
        <p:txBody>
          <a:bodyPr wrap="none" anchor="ctr"/>
          <a:lstStyle/>
          <a:p>
            <a:pPr algn="ctr"/>
            <a:endParaRPr lang="zh-TW" altLang="zh-TW">
              <a:latin typeface="微軟正黑體" pitchFamily="34" charset="-120"/>
              <a:ea typeface="微軟正黑體" pitchFamily="34" charset="-120"/>
            </a:endParaRPr>
          </a:p>
        </p:txBody>
      </p:sp>
      <p:sp>
        <p:nvSpPr>
          <p:cNvPr id="6149" name="Pyr1"/>
          <p:cNvSpPr>
            <a:spLocks noEditPoints="1" noChangeArrowheads="1"/>
          </p:cNvSpPr>
          <p:nvPr/>
        </p:nvSpPr>
        <p:spPr bwMode="auto">
          <a:xfrm>
            <a:off x="3649663" y="1806717"/>
            <a:ext cx="1785937" cy="134143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gradFill rotWithShape="1">
            <a:gsLst>
              <a:gs pos="0">
                <a:schemeClr val="bg1"/>
              </a:gs>
              <a:gs pos="100000">
                <a:srgbClr val="FAFAA4"/>
              </a:gs>
            </a:gsLst>
            <a:path path="rect">
              <a:fillToRect l="50000" t="50000" r="50000" b="50000"/>
            </a:path>
          </a:gradFill>
          <a:ln w="9525">
            <a:solidFill>
              <a:srgbClr val="000000"/>
            </a:solidFill>
            <a:miter lim="800000"/>
            <a:headEnd/>
            <a:tailEnd/>
          </a:ln>
        </p:spPr>
        <p:txBody>
          <a:bodyPr/>
          <a:lstStyle/>
          <a:p>
            <a:pPr algn="ctr"/>
            <a:r>
              <a:rPr kumimoji="0" lang="zh-TW" altLang="en-US">
                <a:latin typeface="微軟正黑體" pitchFamily="34" charset="-120"/>
                <a:ea typeface="微軟正黑體" pitchFamily="34" charset="-120"/>
              </a:rPr>
              <a:t>網頁應用程式</a:t>
            </a:r>
            <a:endParaRPr kumimoji="0" lang="zh-TW" altLang="en-US" sz="1400">
              <a:latin typeface="微軟正黑體" pitchFamily="34" charset="-120"/>
              <a:ea typeface="微軟正黑體" pitchFamily="34" charset="-120"/>
            </a:endParaRPr>
          </a:p>
        </p:txBody>
      </p:sp>
      <p:sp>
        <p:nvSpPr>
          <p:cNvPr id="6150" name="Pyr2"/>
          <p:cNvSpPr>
            <a:spLocks noEditPoints="1" noChangeArrowheads="1"/>
          </p:cNvSpPr>
          <p:nvPr/>
        </p:nvSpPr>
        <p:spPr bwMode="auto">
          <a:xfrm>
            <a:off x="2627313" y="3148155"/>
            <a:ext cx="3816350" cy="1368425"/>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gradFill rotWithShape="1">
            <a:gsLst>
              <a:gs pos="0">
                <a:srgbClr val="FFFFFF"/>
              </a:gs>
              <a:gs pos="100000">
                <a:srgbClr val="0099FF"/>
              </a:gs>
            </a:gsLst>
            <a:path path="rect">
              <a:fillToRect l="50000" t="50000" r="50000" b="50000"/>
            </a:path>
          </a:gradFill>
          <a:ln w="9525">
            <a:solidFill>
              <a:srgbClr val="000000"/>
            </a:solidFill>
            <a:miter lim="800000"/>
            <a:headEnd/>
            <a:tailEnd/>
          </a:ln>
        </p:spPr>
        <p:txBody>
          <a:bodyPr/>
          <a:lstStyle/>
          <a:p>
            <a:pPr algn="ctr"/>
            <a:endParaRPr kumimoji="0" lang="en-US" altLang="zh-TW" sz="2400">
              <a:latin typeface="微軟正黑體" pitchFamily="34" charset="-120"/>
              <a:ea typeface="微軟正黑體" pitchFamily="34" charset="-120"/>
            </a:endParaRPr>
          </a:p>
          <a:p>
            <a:pPr algn="ctr"/>
            <a:r>
              <a:rPr kumimoji="0" lang="zh-TW" altLang="en-US" sz="2400">
                <a:latin typeface="微軟正黑體" pitchFamily="34" charset="-120"/>
                <a:ea typeface="微軟正黑體" pitchFamily="34" charset="-120"/>
              </a:rPr>
              <a:t>網站伺服器</a:t>
            </a:r>
          </a:p>
          <a:p>
            <a:pPr algn="ctr"/>
            <a:r>
              <a:rPr kumimoji="0" lang="en-US" altLang="zh-TW" sz="2000">
                <a:latin typeface="微軟正黑體" pitchFamily="34" charset="-120"/>
                <a:ea typeface="微軟正黑體" pitchFamily="34" charset="-120"/>
              </a:rPr>
              <a:t>(Web Server)</a:t>
            </a:r>
          </a:p>
        </p:txBody>
      </p:sp>
      <p:sp>
        <p:nvSpPr>
          <p:cNvPr id="6151" name="Pyr4"/>
          <p:cNvSpPr>
            <a:spLocks noEditPoints="1" noChangeArrowheads="1"/>
          </p:cNvSpPr>
          <p:nvPr/>
        </p:nvSpPr>
        <p:spPr bwMode="auto">
          <a:xfrm>
            <a:off x="1979613" y="4516580"/>
            <a:ext cx="5113337" cy="863600"/>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gradFill rotWithShape="1">
            <a:gsLst>
              <a:gs pos="0">
                <a:srgbClr val="FFFFFF"/>
              </a:gs>
              <a:gs pos="100000">
                <a:srgbClr val="FF00FF"/>
              </a:gs>
            </a:gsLst>
            <a:path path="rect">
              <a:fillToRect l="50000" t="50000" r="50000" b="50000"/>
            </a:path>
          </a:gradFill>
          <a:ln w="9525">
            <a:solidFill>
              <a:srgbClr val="000000"/>
            </a:solidFill>
            <a:miter lim="800000"/>
            <a:headEnd/>
            <a:tailEnd/>
          </a:ln>
        </p:spPr>
        <p:txBody>
          <a:bodyPr/>
          <a:lstStyle/>
          <a:p>
            <a:pPr algn="ctr"/>
            <a:r>
              <a:rPr kumimoji="0" lang="zh-TW" altLang="en-US" sz="2400">
                <a:latin typeface="微軟正黑體" pitchFamily="34" charset="-120"/>
                <a:ea typeface="微軟正黑體" pitchFamily="34" charset="-120"/>
              </a:rPr>
              <a:t>作業系統</a:t>
            </a:r>
          </a:p>
          <a:p>
            <a:pPr algn="ctr"/>
            <a:r>
              <a:rPr kumimoji="0" lang="en-US" altLang="zh-TW" sz="2400">
                <a:latin typeface="微軟正黑體" pitchFamily="34" charset="-120"/>
                <a:ea typeface="微軟正黑體" pitchFamily="34" charset="-120"/>
              </a:rPr>
              <a:t>Operating System</a:t>
            </a:r>
          </a:p>
        </p:txBody>
      </p:sp>
      <p:sp>
        <p:nvSpPr>
          <p:cNvPr id="6153" name="Text Box 9"/>
          <p:cNvSpPr txBox="1">
            <a:spLocks noChangeArrowheads="1"/>
          </p:cNvSpPr>
          <p:nvPr/>
        </p:nvSpPr>
        <p:spPr bwMode="auto">
          <a:xfrm>
            <a:off x="1619250" y="2787792"/>
            <a:ext cx="1403350" cy="457200"/>
          </a:xfrm>
          <a:prstGeom prst="rect">
            <a:avLst/>
          </a:prstGeom>
          <a:noFill/>
          <a:ln w="9525">
            <a:noFill/>
            <a:miter lim="800000"/>
            <a:headEnd/>
            <a:tailEnd/>
          </a:ln>
          <a:effectLst/>
        </p:spPr>
        <p:txBody>
          <a:bodyPr wrap="none">
            <a:spAutoFit/>
          </a:bodyPr>
          <a:lstStyle/>
          <a:p>
            <a:r>
              <a:rPr lang="zh-TW" altLang="en-US" sz="2400">
                <a:solidFill>
                  <a:srgbClr val="FFFF66"/>
                </a:solidFill>
                <a:latin typeface="微軟正黑體" pitchFamily="34" charset="-120"/>
                <a:ea typeface="微軟正黑體" pitchFamily="34" charset="-120"/>
              </a:rPr>
              <a:t>網路環境</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dissolve">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1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autoUpdateAnimBg="0"/>
      <p:bldP spid="6150" grpId="0" animBg="1" autoUpdateAnimBg="0"/>
      <p:bldP spid="6151"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TW" dirty="0" smtClean="0"/>
              <a:t>IIS </a:t>
            </a:r>
            <a:r>
              <a:rPr lang="zh-TW" altLang="en-US" dirty="0" smtClean="0"/>
              <a:t>記錄</a:t>
            </a:r>
            <a:endParaRPr lang="zh-TW" altLang="en-US" dirty="0"/>
          </a:p>
        </p:txBody>
      </p:sp>
      <p:sp>
        <p:nvSpPr>
          <p:cNvPr id="70659" name="Rectangle 3"/>
          <p:cNvSpPr>
            <a:spLocks noGrp="1" noChangeArrowheads="1"/>
          </p:cNvSpPr>
          <p:nvPr>
            <p:ph idx="1"/>
          </p:nvPr>
        </p:nvSpPr>
        <p:spPr/>
        <p:txBody>
          <a:bodyPr/>
          <a:lstStyle/>
          <a:p>
            <a:r>
              <a:rPr lang="en-US" altLang="zh-TW" dirty="0" smtClean="0"/>
              <a:t>IIS </a:t>
            </a:r>
            <a:r>
              <a:rPr lang="zh-TW" altLang="en-US" dirty="0" smtClean="0"/>
              <a:t>記錄連線使用者在網站的活動行為，可用來作為網站與網頁使用量分析及安全性查核工作。</a:t>
            </a:r>
          </a:p>
          <a:p>
            <a:endParaRPr lang="en-US" altLang="zh-TW" dirty="0"/>
          </a:p>
        </p:txBody>
      </p:sp>
      <p:pic>
        <p:nvPicPr>
          <p:cNvPr id="9" name="圖片 8" descr="IIS-SEC-013.jpg"/>
          <p:cNvPicPr>
            <a:picLocks noChangeAspect="1"/>
          </p:cNvPicPr>
          <p:nvPr/>
        </p:nvPicPr>
        <p:blipFill>
          <a:blip r:embed="rId2"/>
          <a:stretch>
            <a:fillRect/>
          </a:stretch>
        </p:blipFill>
        <p:spPr>
          <a:xfrm>
            <a:off x="1674421" y="2306070"/>
            <a:ext cx="5617027" cy="40442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zh-TW" altLang="en-US" dirty="0" smtClean="0"/>
              <a:t>利用群組原則控制</a:t>
            </a:r>
            <a:r>
              <a:rPr lang="en-US" altLang="zh-TW" dirty="0" smtClean="0"/>
              <a:t>IIS</a:t>
            </a:r>
            <a:r>
              <a:rPr lang="zh-TW" altLang="en-US" dirty="0" smtClean="0"/>
              <a:t>的安裝</a:t>
            </a:r>
            <a:endParaRPr lang="zh-TW" altLang="en-US" dirty="0"/>
          </a:p>
        </p:txBody>
      </p:sp>
      <p:sp>
        <p:nvSpPr>
          <p:cNvPr id="12" name="內容版面配置區 11"/>
          <p:cNvSpPr>
            <a:spLocks noGrp="1"/>
          </p:cNvSpPr>
          <p:nvPr>
            <p:ph idx="1"/>
          </p:nvPr>
        </p:nvSpPr>
        <p:spPr/>
        <p:txBody>
          <a:bodyPr/>
          <a:lstStyle/>
          <a:p>
            <a:r>
              <a:rPr lang="zh-TW" altLang="en-US" dirty="0" smtClean="0"/>
              <a:t>透過群組原則可以禁止某些機器安裝</a:t>
            </a:r>
            <a:r>
              <a:rPr lang="en-US" altLang="zh-TW" dirty="0" smtClean="0"/>
              <a:t>IIS</a:t>
            </a:r>
            <a:r>
              <a:rPr lang="zh-TW" altLang="en-US" dirty="0" smtClean="0"/>
              <a:t>，以避免被攻擊</a:t>
            </a:r>
          </a:p>
          <a:p>
            <a:endParaRPr lang="zh-TW" altLang="en-US" dirty="0" smtClean="0"/>
          </a:p>
          <a:p>
            <a:r>
              <a:rPr lang="zh-TW" altLang="en-US" dirty="0" smtClean="0"/>
              <a:t>已安裝</a:t>
            </a:r>
            <a:r>
              <a:rPr lang="en-US" altLang="zh-TW" dirty="0" smtClean="0"/>
              <a:t>IIS</a:t>
            </a:r>
            <a:r>
              <a:rPr lang="zh-TW" altLang="en-US" dirty="0" smtClean="0"/>
              <a:t>的機器並不會因此受到限制</a:t>
            </a:r>
          </a:p>
          <a:p>
            <a:endParaRPr lang="zh-TW" altLang="en-US" dirty="0"/>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TW" altLang="en-US" dirty="0" smtClean="0"/>
              <a:t>選擇安全性的遠端管理工具與方式</a:t>
            </a:r>
            <a:endParaRPr lang="zh-TW" altLang="en-US" dirty="0"/>
          </a:p>
        </p:txBody>
      </p:sp>
      <p:sp>
        <p:nvSpPr>
          <p:cNvPr id="81923" name="Rectangle 3"/>
          <p:cNvSpPr>
            <a:spLocks noGrp="1" noChangeArrowheads="1"/>
          </p:cNvSpPr>
          <p:nvPr>
            <p:ph idx="1"/>
          </p:nvPr>
        </p:nvSpPr>
        <p:spPr/>
        <p:txBody>
          <a:bodyPr>
            <a:normAutofit fontScale="92500" lnSpcReduction="20000"/>
          </a:bodyPr>
          <a:lstStyle/>
          <a:p>
            <a:r>
              <a:rPr lang="zh-TW" altLang="en-US" dirty="0" smtClean="0"/>
              <a:t>遠端桌面連線 </a:t>
            </a:r>
            <a:r>
              <a:rPr lang="en-US" altLang="zh-TW" dirty="0" smtClean="0"/>
              <a:t>(Remote Desktop)</a:t>
            </a:r>
          </a:p>
          <a:p>
            <a:pPr lvl="1"/>
            <a:r>
              <a:rPr lang="zh-TW" altLang="en-US" dirty="0" smtClean="0"/>
              <a:t>使用憑證、設定逾期時間與</a:t>
            </a:r>
            <a:r>
              <a:rPr lang="en-US" altLang="zh-TW" dirty="0" smtClean="0"/>
              <a:t>128</a:t>
            </a:r>
            <a:r>
              <a:rPr lang="zh-TW" altLang="en-US" dirty="0" smtClean="0"/>
              <a:t>位元加密</a:t>
            </a:r>
          </a:p>
          <a:p>
            <a:r>
              <a:rPr lang="zh-TW" altLang="en-US" dirty="0" smtClean="0"/>
              <a:t>網際網路資訊服務</a:t>
            </a:r>
            <a:r>
              <a:rPr lang="en-US" altLang="zh-TW" dirty="0" smtClean="0"/>
              <a:t>(IIS)</a:t>
            </a:r>
            <a:r>
              <a:rPr lang="zh-TW" altLang="en-US" dirty="0" smtClean="0"/>
              <a:t>管理員 </a:t>
            </a:r>
            <a:r>
              <a:rPr lang="en-US" altLang="zh-TW" dirty="0" smtClean="0"/>
              <a:t>(MMC)</a:t>
            </a:r>
          </a:p>
          <a:p>
            <a:pPr lvl="1"/>
            <a:r>
              <a:rPr lang="zh-TW" altLang="en-US" dirty="0" smtClean="0"/>
              <a:t>使用</a:t>
            </a:r>
            <a:r>
              <a:rPr lang="en-US" altLang="zh-TW" dirty="0" smtClean="0"/>
              <a:t>IPSec</a:t>
            </a:r>
          </a:p>
          <a:p>
            <a:r>
              <a:rPr lang="zh-TW" altLang="en-US" dirty="0" smtClean="0"/>
              <a:t>網頁管理工具 </a:t>
            </a:r>
            <a:r>
              <a:rPr lang="en-US" altLang="zh-TW" dirty="0" smtClean="0"/>
              <a:t>(HTTPS)</a:t>
            </a:r>
          </a:p>
          <a:p>
            <a:r>
              <a:rPr lang="zh-TW" altLang="en-US" dirty="0" smtClean="0"/>
              <a:t>文字模式設定管理</a:t>
            </a:r>
          </a:p>
          <a:p>
            <a:pPr lvl="1"/>
            <a:r>
              <a:rPr lang="zh-TW" altLang="en-US" dirty="0" smtClean="0"/>
              <a:t>直接編輯 </a:t>
            </a:r>
            <a:r>
              <a:rPr lang="en-US" altLang="zh-TW" dirty="0" err="1" smtClean="0"/>
              <a:t>metabase</a:t>
            </a:r>
            <a:r>
              <a:rPr lang="en-US" altLang="zh-TW" dirty="0" smtClean="0"/>
              <a:t> (%</a:t>
            </a:r>
            <a:r>
              <a:rPr lang="en-US" altLang="zh-TW" dirty="0" err="1" smtClean="0"/>
              <a:t>systemroot</a:t>
            </a:r>
            <a:r>
              <a:rPr lang="en-US" altLang="zh-TW" dirty="0" smtClean="0"/>
              <a:t>%\system32\</a:t>
            </a:r>
            <a:r>
              <a:rPr lang="en-US" altLang="zh-TW" dirty="0" err="1" smtClean="0"/>
              <a:t>inetsrv</a:t>
            </a:r>
            <a:r>
              <a:rPr lang="en-US" altLang="zh-TW" dirty="0" smtClean="0"/>
              <a:t>\metabase.xml</a:t>
            </a:r>
            <a:r>
              <a:rPr lang="zh-TW" altLang="en-US" dirty="0" smtClean="0"/>
              <a:t>或使用</a:t>
            </a:r>
            <a:r>
              <a:rPr lang="en-US" altLang="zh-TW" dirty="0" err="1" smtClean="0"/>
              <a:t>Metabase</a:t>
            </a:r>
            <a:r>
              <a:rPr lang="en-US" altLang="zh-TW" dirty="0" smtClean="0"/>
              <a:t> Explorer)</a:t>
            </a:r>
          </a:p>
          <a:p>
            <a:pPr lvl="1"/>
            <a:r>
              <a:rPr lang="zh-TW" altLang="en-US" dirty="0" smtClean="0"/>
              <a:t>命令列指令 </a:t>
            </a:r>
            <a:r>
              <a:rPr lang="en-US" altLang="zh-TW" dirty="0" smtClean="0"/>
              <a:t>(%</a:t>
            </a:r>
            <a:r>
              <a:rPr lang="en-US" altLang="zh-TW" dirty="0" err="1" smtClean="0"/>
              <a:t>systemroot</a:t>
            </a:r>
            <a:r>
              <a:rPr lang="en-US" altLang="zh-TW" dirty="0" smtClean="0"/>
              <a:t>\system32\</a:t>
            </a:r>
            <a:r>
              <a:rPr lang="en-US" altLang="zh-TW" dirty="0" err="1" smtClean="0"/>
              <a:t>iis</a:t>
            </a:r>
            <a:r>
              <a:rPr lang="en-US" altLang="zh-TW" dirty="0" smtClean="0"/>
              <a:t>*)</a:t>
            </a:r>
          </a:p>
          <a:p>
            <a:r>
              <a:rPr lang="zh-TW" altLang="en-US" dirty="0" smtClean="0"/>
              <a:t>自行撰寫程式</a:t>
            </a:r>
            <a:endParaRPr lang="zh-TW" altLang="en-US" dirty="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zh-TW" dirty="0" smtClean="0"/>
              <a:t>IIS </a:t>
            </a:r>
            <a:r>
              <a:rPr lang="zh-TW" altLang="en-US" dirty="0" smtClean="0"/>
              <a:t>安全管理實務指引</a:t>
            </a:r>
            <a:endParaRPr lang="zh-TW" altLang="en-US" dirty="0"/>
          </a:p>
        </p:txBody>
      </p:sp>
      <p:sp>
        <p:nvSpPr>
          <p:cNvPr id="52228" name="Rectangle 4"/>
          <p:cNvSpPr>
            <a:spLocks noGrp="1" noChangeArrowheads="1"/>
          </p:cNvSpPr>
          <p:nvPr>
            <p:ph type="body" idx="1"/>
          </p:nvPr>
        </p:nvSpPr>
        <p:spPr/>
        <p:txBody>
          <a:bodyPr/>
          <a:lstStyle/>
          <a:p>
            <a:r>
              <a:rPr lang="zh-TW" altLang="en-US" dirty="0" smtClean="0"/>
              <a:t>即時更新作業系統與</a:t>
            </a:r>
            <a:r>
              <a:rPr lang="en-US" altLang="zh-TW" dirty="0" smtClean="0"/>
              <a:t>IIS</a:t>
            </a:r>
            <a:r>
              <a:rPr lang="zh-TW" altLang="en-US" dirty="0" smtClean="0"/>
              <a:t>的安全性修正程式</a:t>
            </a:r>
          </a:p>
          <a:p>
            <a:r>
              <a:rPr lang="zh-TW" altLang="en-US" dirty="0" smtClean="0"/>
              <a:t>關閉不使用的服務</a:t>
            </a:r>
          </a:p>
          <a:p>
            <a:r>
              <a:rPr lang="zh-TW" altLang="en-US" dirty="0" smtClean="0"/>
              <a:t>符合最低權限賦予原則的存取控制方法</a:t>
            </a:r>
          </a:p>
          <a:p>
            <a:pPr lvl="1"/>
            <a:r>
              <a:rPr lang="en-US" altLang="zh-TW" dirty="0" smtClean="0"/>
              <a:t>IP</a:t>
            </a:r>
            <a:r>
              <a:rPr lang="zh-TW" altLang="en-US" dirty="0" smtClean="0"/>
              <a:t>位址</a:t>
            </a:r>
          </a:p>
          <a:p>
            <a:pPr lvl="1"/>
            <a:r>
              <a:rPr lang="zh-TW" altLang="en-US" dirty="0" smtClean="0"/>
              <a:t>網頁權限</a:t>
            </a:r>
          </a:p>
          <a:p>
            <a:pPr lvl="1"/>
            <a:r>
              <a:rPr lang="en-US" altLang="zh-TW" dirty="0" smtClean="0"/>
              <a:t>NTFS</a:t>
            </a:r>
            <a:r>
              <a:rPr lang="zh-TW" altLang="en-US" dirty="0" smtClean="0"/>
              <a:t>權限</a:t>
            </a:r>
          </a:p>
          <a:p>
            <a:r>
              <a:rPr lang="zh-TW" altLang="en-US" dirty="0" smtClean="0"/>
              <a:t>採用較嚴謹身份驗證方法</a:t>
            </a:r>
          </a:p>
          <a:p>
            <a:r>
              <a:rPr lang="zh-TW" altLang="en-US" dirty="0" smtClean="0"/>
              <a:t>啟動</a:t>
            </a:r>
            <a:r>
              <a:rPr lang="en-US" altLang="zh-TW" dirty="0" smtClean="0"/>
              <a:t>IIS</a:t>
            </a:r>
            <a:r>
              <a:rPr lang="zh-TW" altLang="en-US" dirty="0" smtClean="0"/>
              <a:t>日誌功能，作為安全性查核依據</a:t>
            </a:r>
            <a:endParaRPr lang="zh-TW" altLang="en-US" dirty="0"/>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TW" dirty="0" smtClean="0"/>
              <a:t>IIS </a:t>
            </a:r>
            <a:r>
              <a:rPr lang="zh-TW" altLang="en-US" dirty="0" smtClean="0"/>
              <a:t>安全管理指引</a:t>
            </a:r>
            <a:r>
              <a:rPr lang="en-US" altLang="zh-TW" dirty="0" smtClean="0"/>
              <a:t>(</a:t>
            </a:r>
            <a:r>
              <a:rPr lang="zh-TW" altLang="en-US" dirty="0" smtClean="0"/>
              <a:t>續</a:t>
            </a:r>
            <a:r>
              <a:rPr lang="en-US" altLang="zh-TW" dirty="0" smtClean="0"/>
              <a:t>)</a:t>
            </a:r>
            <a:endParaRPr lang="en-US" altLang="zh-TW" dirty="0"/>
          </a:p>
        </p:txBody>
      </p:sp>
      <p:sp>
        <p:nvSpPr>
          <p:cNvPr id="62467" name="Rectangle 3"/>
          <p:cNvSpPr>
            <a:spLocks noGrp="1" noChangeArrowheads="1"/>
          </p:cNvSpPr>
          <p:nvPr>
            <p:ph idx="1"/>
          </p:nvPr>
        </p:nvSpPr>
        <p:spPr/>
        <p:txBody>
          <a:bodyPr/>
          <a:lstStyle/>
          <a:p>
            <a:r>
              <a:rPr lang="zh-TW" altLang="en-US" dirty="0" smtClean="0"/>
              <a:t>移除不必要的應用程式對應、</a:t>
            </a:r>
            <a:r>
              <a:rPr lang="en-US" altLang="zh-TW" dirty="0" smtClean="0"/>
              <a:t>MIME</a:t>
            </a:r>
            <a:r>
              <a:rPr lang="zh-TW" altLang="en-US" dirty="0" smtClean="0"/>
              <a:t>檔案類型與網頁延伸服務</a:t>
            </a:r>
          </a:p>
          <a:p>
            <a:r>
              <a:rPr lang="zh-TW" altLang="en-US" dirty="0" smtClean="0"/>
              <a:t>傳送私密性質網頁需使用</a:t>
            </a:r>
            <a:r>
              <a:rPr lang="en-US" altLang="zh-TW" dirty="0" smtClean="0"/>
              <a:t>SSL</a:t>
            </a:r>
            <a:r>
              <a:rPr lang="zh-TW" altLang="en-US" dirty="0" smtClean="0"/>
              <a:t>安全協定</a:t>
            </a:r>
          </a:p>
          <a:p>
            <a:r>
              <a:rPr lang="zh-TW" altLang="en-US" dirty="0" smtClean="0"/>
              <a:t>使用工作者處理序隔離模式，設定應用程式集區的的身份識別的特權不能超過「網路服務」</a:t>
            </a:r>
            <a:endParaRPr lang="zh-TW" altLang="en-US" dirty="0"/>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WordArt 5"/>
          <p:cNvSpPr>
            <a:spLocks noChangeArrowheads="1" noChangeShapeType="1" noTextEdit="1"/>
          </p:cNvSpPr>
          <p:nvPr/>
        </p:nvSpPr>
        <p:spPr bwMode="auto">
          <a:xfrm>
            <a:off x="3630305" y="1447800"/>
            <a:ext cx="4916796" cy="1199866"/>
          </a:xfrm>
          <a:prstGeom prst="rect">
            <a:avLst/>
          </a:prstGeom>
        </p:spPr>
        <p:txBody>
          <a:bodyPr wrap="none" fromWordArt="1">
            <a:prstTxWarp prst="textPlain">
              <a:avLst>
                <a:gd name="adj" fmla="val 49253"/>
              </a:avLst>
            </a:prstTxWarp>
          </a:bodyPr>
          <a:lstStyle/>
          <a:p>
            <a:pPr algn="ctr"/>
            <a:r>
              <a:rPr lang="zh-TW" altLang="en-US" sz="3600" b="1" kern="10" dirty="0">
                <a:ln w="9525">
                  <a:noFill/>
                  <a:round/>
                  <a:headEnd/>
                  <a:tailEnd/>
                </a:ln>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問題與討論</a:t>
            </a:r>
          </a:p>
        </p:txBody>
      </p:sp>
      <p:pic>
        <p:nvPicPr>
          <p:cNvPr id="27651" name="Picture 3"/>
          <p:cNvPicPr>
            <a:picLocks noChangeAspect="1" noChangeArrowheads="1"/>
          </p:cNvPicPr>
          <p:nvPr/>
        </p:nvPicPr>
        <p:blipFill>
          <a:blip r:embed="rId2"/>
          <a:srcRect/>
          <a:stretch>
            <a:fillRect/>
          </a:stretch>
        </p:blipFill>
        <p:spPr bwMode="auto">
          <a:xfrm>
            <a:off x="751906" y="1603375"/>
            <a:ext cx="3929275" cy="4056026"/>
          </a:xfrm>
          <a:prstGeom prst="rect">
            <a:avLst/>
          </a:prstGeom>
          <a:noFill/>
          <a:ln w="12700" cap="flat" cmpd="sng">
            <a:noFill/>
            <a:prstDash val="solid"/>
            <a:miter lim="800000"/>
            <a:headEnd/>
            <a:tailEnd/>
          </a:ln>
          <a:effectLst/>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TW" altLang="en-US" dirty="0" smtClean="0">
                <a:latin typeface="微軟正黑體" pitchFamily="34" charset="-120"/>
                <a:ea typeface="微軟正黑體" pitchFamily="34" charset="-120"/>
              </a:rPr>
              <a:t>在何處取得</a:t>
            </a:r>
            <a:r>
              <a:rPr lang="zh-CN" altLang="en-US" dirty="0" smtClean="0">
                <a:latin typeface="微軟正黑體" pitchFamily="34" charset="-120"/>
                <a:ea typeface="微軟正黑體" pitchFamily="34" charset="-120"/>
              </a:rPr>
              <a:t> </a:t>
            </a:r>
            <a:r>
              <a:rPr lang="en-US" altLang="zh-CN" dirty="0" smtClean="0">
                <a:latin typeface="微軟正黑體" pitchFamily="34" charset="-120"/>
                <a:ea typeface="微軟正黑體" pitchFamily="34" charset="-120"/>
              </a:rPr>
              <a:t>TechNet</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相關資訊？</a:t>
            </a:r>
            <a:endParaRPr lang="zh-CN" altLang="en-US" dirty="0" smtClean="0">
              <a:latin typeface="微軟正黑體" pitchFamily="34" charset="-120"/>
              <a:ea typeface="微軟正黑體" pitchFamily="34" charset="-120"/>
            </a:endParaRPr>
          </a:p>
        </p:txBody>
      </p:sp>
      <p:sp>
        <p:nvSpPr>
          <p:cNvPr id="5123" name="Rectangle 3"/>
          <p:cNvSpPr>
            <a:spLocks noGrp="1" noChangeArrowheads="1"/>
          </p:cNvSpPr>
          <p:nvPr>
            <p:ph type="body" idx="1"/>
          </p:nvPr>
        </p:nvSpPr>
        <p:spPr/>
        <p:txBody>
          <a:bodyPr/>
          <a:lstStyle/>
          <a:p>
            <a:r>
              <a:rPr lang="zh-TW" altLang="en-US" sz="2400" dirty="0" smtClean="0">
                <a:latin typeface="微軟正黑體" pitchFamily="34" charset="-120"/>
                <a:ea typeface="微軟正黑體" pitchFamily="34" charset="-120"/>
              </a:rPr>
              <a:t>訂閱 </a:t>
            </a:r>
            <a:r>
              <a:rPr lang="en-US" altLang="zh-CN" sz="2400" dirty="0" smtClean="0">
                <a:latin typeface="微軟正黑體" pitchFamily="34" charset="-120"/>
                <a:ea typeface="微軟正黑體" pitchFamily="34" charset="-120"/>
              </a:rPr>
              <a:t>TechNet</a:t>
            </a: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資訊技術人快訊</a:t>
            </a:r>
            <a:r>
              <a:rPr lang="zh-CN" altLang="en-US" sz="2400" dirty="0" smtClean="0">
                <a:latin typeface="微軟正黑體" pitchFamily="34" charset="-120"/>
                <a:ea typeface="微軟正黑體" pitchFamily="34" charset="-120"/>
              </a:rPr>
              <a:t> </a:t>
            </a:r>
            <a:r>
              <a:rPr lang="en-US" altLang="zh-CN" sz="2400" dirty="0" smtClean="0">
                <a:latin typeface="微軟正黑體" pitchFamily="34" charset="-120"/>
                <a:ea typeface="微軟正黑體" pitchFamily="34" charset="-120"/>
              </a:rPr>
              <a:t>http://www.microsoft.com/taiwan/technet/flash/</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訂閱 </a:t>
            </a:r>
            <a:r>
              <a:rPr lang="en-US" altLang="zh-TW" sz="2400" dirty="0" smtClean="0">
                <a:latin typeface="微軟正黑體" pitchFamily="34" charset="-120"/>
                <a:ea typeface="微軟正黑體" pitchFamily="34" charset="-120"/>
              </a:rPr>
              <a:t>TechNet Plus</a:t>
            </a:r>
          </a:p>
          <a:p>
            <a:r>
              <a:rPr lang="en-US" altLang="zh-TW" sz="2400" dirty="0" smtClean="0">
                <a:latin typeface="微軟正黑體" pitchFamily="34" charset="-120"/>
                <a:ea typeface="微軟正黑體" pitchFamily="34" charset="-120"/>
              </a:rPr>
              <a:t>  </a:t>
            </a:r>
            <a:r>
              <a:rPr lang="en-US" altLang="zh-CN" sz="2400" dirty="0" smtClean="0">
                <a:latin typeface="微軟正黑體" pitchFamily="34" charset="-120"/>
                <a:ea typeface="微軟正黑體" pitchFamily="34" charset="-120"/>
              </a:rPr>
              <a:t>http://www.microsoft.com/taiwan/technet/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參加</a:t>
            </a:r>
            <a:r>
              <a:rPr lang="zh-CN" altLang="zh-TW" sz="2400" dirty="0" smtClean="0">
                <a:latin typeface="微軟正黑體" pitchFamily="34" charset="-120"/>
                <a:ea typeface="微軟正黑體" pitchFamily="34" charset="-120"/>
              </a:rPr>
              <a:t> </a:t>
            </a:r>
            <a:r>
              <a:rPr lang="en-US" altLang="zh-CN" sz="2400" dirty="0" smtClean="0">
                <a:latin typeface="微軟正黑體" pitchFamily="34" charset="-120"/>
                <a:ea typeface="微軟正黑體" pitchFamily="34" charset="-120"/>
              </a:rPr>
              <a:t>TechNet</a:t>
            </a:r>
            <a:r>
              <a:rPr lang="en-US" altLang="zh-TW" sz="2400" dirty="0" smtClean="0">
                <a:latin typeface="微軟正黑體" pitchFamily="34" charset="-120"/>
                <a:ea typeface="微軟正黑體" pitchFamily="34" charset="-120"/>
              </a:rPr>
              <a:t> </a:t>
            </a:r>
            <a:r>
              <a:rPr lang="zh-CN" altLang="en-US" sz="2400" dirty="0" smtClean="0">
                <a:latin typeface="微軟正黑體" pitchFamily="34" charset="-120"/>
                <a:ea typeface="微軟正黑體" pitchFamily="34" charset="-120"/>
              </a:rPr>
              <a:t>的活</a:t>
            </a:r>
            <a:r>
              <a:rPr lang="zh-TW" altLang="en-US" sz="2400" dirty="0" smtClean="0">
                <a:latin typeface="微軟正黑體" pitchFamily="34" charset="-120"/>
                <a:ea typeface="微軟正黑體" pitchFamily="34" charset="-120"/>
              </a:rPr>
              <a:t>動</a:t>
            </a:r>
            <a:r>
              <a:rPr lang="zh-CN" altLang="en-US" sz="2400" dirty="0" smtClean="0">
                <a:latin typeface="微軟正黑體" pitchFamily="34" charset="-120"/>
                <a:ea typeface="微軟正黑體" pitchFamily="34" charset="-120"/>
              </a:rPr>
              <a:t/>
            </a:r>
            <a:br>
              <a:rPr lang="zh-CN" altLang="en-US" sz="2400" dirty="0" smtClean="0">
                <a:latin typeface="微軟正黑體" pitchFamily="34" charset="-120"/>
                <a:ea typeface="微軟正黑體" pitchFamily="34" charset="-120"/>
              </a:rPr>
            </a:br>
            <a:r>
              <a:rPr lang="en-US" altLang="zh-CN" sz="2400" dirty="0" smtClean="0">
                <a:latin typeface="微軟正黑體" pitchFamily="34" charset="-120"/>
                <a:ea typeface="微軟正黑體" pitchFamily="34" charset="-120"/>
              </a:rPr>
              <a:t>http://www.microsoft.com/taiwan/technet/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下載 </a:t>
            </a:r>
            <a:r>
              <a:rPr lang="en-US" altLang="zh-TW" sz="2400" dirty="0" smtClean="0">
                <a:latin typeface="微軟正黑體" pitchFamily="34" charset="-120"/>
                <a:ea typeface="微軟正黑體" pitchFamily="34" charset="-120"/>
              </a:rPr>
              <a:t>TechNet </a:t>
            </a:r>
            <a:r>
              <a:rPr lang="zh-TW" altLang="en-US" sz="2400" dirty="0" smtClean="0">
                <a:latin typeface="微軟正黑體" pitchFamily="34" charset="-120"/>
                <a:ea typeface="微軟正黑體" pitchFamily="34" charset="-120"/>
              </a:rPr>
              <a:t>研討會簡報與錄影檔</a:t>
            </a:r>
            <a:br>
              <a:rPr lang="zh-TW" altLang="en-US" sz="2400" dirty="0" smtClean="0">
                <a:latin typeface="微軟正黑體" pitchFamily="34" charset="-120"/>
                <a:ea typeface="微軟正黑體" pitchFamily="34" charset="-120"/>
              </a:rPr>
            </a:br>
            <a:r>
              <a:rPr lang="en-US" altLang="zh-CN" sz="2400" dirty="0" smtClean="0">
                <a:latin typeface="微軟正黑體" pitchFamily="34" charset="-120"/>
                <a:ea typeface="微軟正黑體" pitchFamily="34" charset="-120"/>
              </a:rPr>
              <a:t>http://www.microsoft.com/taiwan/technet/webcast/</a:t>
            </a:r>
          </a:p>
        </p:txBody>
      </p:sp>
    </p:spTree>
    <p:custDataLst>
      <p:tags r:id="rId1"/>
    </p:custData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mtClean="0"/>
              <a:t>作業系統安全性原則</a:t>
            </a:r>
            <a:r>
              <a:rPr lang="en-US" altLang="zh-TW" smtClean="0"/>
              <a:t>-I</a:t>
            </a:r>
            <a:endParaRPr lang="zh-TW" altLang="en-US" dirty="0"/>
          </a:p>
        </p:txBody>
      </p:sp>
      <p:sp>
        <p:nvSpPr>
          <p:cNvPr id="7171" name="Rectangle 3"/>
          <p:cNvSpPr>
            <a:spLocks noGrp="1" noChangeArrowheads="1"/>
          </p:cNvSpPr>
          <p:nvPr>
            <p:ph idx="1"/>
          </p:nvPr>
        </p:nvSpPr>
        <p:spPr/>
        <p:txBody>
          <a:bodyPr/>
          <a:lstStyle/>
          <a:p>
            <a:r>
              <a:rPr lang="zh-TW" altLang="en-US" dirty="0" smtClean="0"/>
              <a:t>若無安全的作業環境，即無法提供安全的網站</a:t>
            </a:r>
          </a:p>
          <a:p>
            <a:pPr lvl="1"/>
            <a:r>
              <a:rPr lang="zh-TW" altLang="en-US" dirty="0" smtClean="0"/>
              <a:t>實體安全 </a:t>
            </a:r>
            <a:r>
              <a:rPr lang="en-US" altLang="zh-TW" dirty="0" smtClean="0"/>
              <a:t>(Physical Security)</a:t>
            </a:r>
          </a:p>
          <a:p>
            <a:pPr lvl="1"/>
            <a:r>
              <a:rPr lang="zh-TW" altLang="en-US" dirty="0" smtClean="0"/>
              <a:t>採用高安全性的範本</a:t>
            </a:r>
          </a:p>
          <a:p>
            <a:pPr lvl="1"/>
            <a:r>
              <a:rPr lang="zh-TW" altLang="en-US" dirty="0" smtClean="0"/>
              <a:t>即時更新作業系統的安全性修補檔 </a:t>
            </a:r>
            <a:r>
              <a:rPr lang="en-US" altLang="zh-TW" dirty="0" smtClean="0"/>
              <a:t>(</a:t>
            </a:r>
            <a:r>
              <a:rPr lang="zh-TW" altLang="en-US" dirty="0" smtClean="0"/>
              <a:t>自動更新、</a:t>
            </a:r>
            <a:r>
              <a:rPr lang="en-US" altLang="zh-TW" dirty="0" smtClean="0"/>
              <a:t>WSUS)</a:t>
            </a:r>
          </a:p>
          <a:p>
            <a:pPr lvl="1"/>
            <a:r>
              <a:rPr lang="zh-TW" altLang="en-US" dirty="0" smtClean="0"/>
              <a:t>強制密碼原則 </a:t>
            </a:r>
            <a:r>
              <a:rPr lang="en-US" altLang="zh-TW" dirty="0" smtClean="0"/>
              <a:t>(</a:t>
            </a:r>
            <a:r>
              <a:rPr lang="zh-TW" altLang="en-US" dirty="0" smtClean="0"/>
              <a:t>使用嚴謹不易猜測的密碼</a:t>
            </a:r>
            <a:r>
              <a:rPr lang="en-US" altLang="zh-TW" dirty="0" smtClean="0"/>
              <a:t>)</a:t>
            </a:r>
          </a:p>
          <a:p>
            <a:pPr lvl="1"/>
            <a:r>
              <a:rPr lang="zh-TW" altLang="en-US" dirty="0" smtClean="0"/>
              <a:t>變更</a:t>
            </a:r>
            <a:r>
              <a:rPr lang="en-US" altLang="zh-TW" dirty="0" smtClean="0"/>
              <a:t>administrator</a:t>
            </a:r>
            <a:r>
              <a:rPr lang="zh-TW" altLang="en-US" dirty="0" smtClean="0"/>
              <a:t>名稱並設嚴謹密碼</a:t>
            </a:r>
            <a:endParaRPr lang="en-US" altLang="zh-TW" dirty="0" smtClean="0"/>
          </a:p>
          <a:p>
            <a:pPr lvl="1"/>
            <a:r>
              <a:rPr lang="zh-TW" altLang="en-US" dirty="0" smtClean="0"/>
              <a:t>停用或移除不必要的帳戶</a:t>
            </a:r>
            <a:r>
              <a:rPr lang="en-US" altLang="zh-TW" dirty="0" smtClean="0"/>
              <a:t>(guest, service account)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dirty="0" smtClean="0"/>
              <a:t>作業系統安全性原則</a:t>
            </a:r>
            <a:r>
              <a:rPr lang="en-US" altLang="zh-TW" dirty="0" smtClean="0"/>
              <a:t>-II</a:t>
            </a:r>
            <a:endParaRPr lang="zh-TW" altLang="en-US" dirty="0"/>
          </a:p>
        </p:txBody>
      </p:sp>
      <p:sp>
        <p:nvSpPr>
          <p:cNvPr id="7171" name="Rectangle 3"/>
          <p:cNvSpPr>
            <a:spLocks noGrp="1" noChangeArrowheads="1"/>
          </p:cNvSpPr>
          <p:nvPr>
            <p:ph idx="1"/>
          </p:nvPr>
        </p:nvSpPr>
        <p:spPr/>
        <p:txBody>
          <a:bodyPr/>
          <a:lstStyle/>
          <a:p>
            <a:pPr marL="914400" marR="0" lvl="1" indent="-112713" algn="l" defTabSz="914400" rtl="0" eaLnBrk="0" fontAlgn="base" latinLnBrk="0" hangingPunct="0">
              <a:lnSpc>
                <a:spcPct val="100000"/>
              </a:lnSpc>
              <a:spcBef>
                <a:spcPts val="600"/>
              </a:spcBef>
              <a:spcAft>
                <a:spcPct val="0"/>
              </a:spcAft>
              <a:buClrTx/>
              <a:buSzTx/>
              <a:buFontTx/>
              <a:buChar char="–"/>
              <a:tabLst/>
              <a:defRPr/>
            </a:pPr>
            <a:r>
              <a:rPr lang="zh-TW" altLang="en-US" dirty="0" smtClean="0"/>
              <a:t>定期執行</a:t>
            </a:r>
            <a:r>
              <a:rPr lang="en-US" altLang="zh-TW" dirty="0" smtClean="0"/>
              <a:t>MBSA</a:t>
            </a:r>
            <a:r>
              <a:rPr lang="zh-TW" altLang="en-US" dirty="0" smtClean="0"/>
              <a:t>掃瞄是否存在弱點</a:t>
            </a:r>
          </a:p>
          <a:p>
            <a:pPr lvl="1"/>
            <a:r>
              <a:rPr lang="zh-TW" altLang="en-US" dirty="0" smtClean="0"/>
              <a:t>關閉不必要及有安全疑慮的服務 </a:t>
            </a:r>
            <a:r>
              <a:rPr lang="en-US" altLang="zh-TW" dirty="0" smtClean="0"/>
              <a:t>(</a:t>
            </a:r>
            <a:r>
              <a:rPr lang="zh-TW" altLang="en-US" dirty="0" smtClean="0"/>
              <a:t>最好是專屬的網站伺服器</a:t>
            </a:r>
            <a:r>
              <a:rPr lang="en-US" altLang="zh-TW" dirty="0" smtClean="0"/>
              <a:t>)</a:t>
            </a:r>
          </a:p>
          <a:p>
            <a:pPr lvl="2"/>
            <a:r>
              <a:rPr lang="en-US" altLang="zh-TW" dirty="0" smtClean="0"/>
              <a:t>File and print share for Microsoft network</a:t>
            </a:r>
          </a:p>
          <a:p>
            <a:pPr lvl="2"/>
            <a:r>
              <a:rPr lang="en-US" altLang="zh-TW" dirty="0" smtClean="0"/>
              <a:t>NetBIOS Over TCP/IP</a:t>
            </a:r>
          </a:p>
          <a:p>
            <a:pPr lvl="2"/>
            <a:r>
              <a:rPr lang="en-US" altLang="zh-TW" dirty="0" smtClean="0"/>
              <a:t>CIFS</a:t>
            </a:r>
          </a:p>
          <a:p>
            <a:r>
              <a:rPr lang="zh-TW" altLang="en-US" dirty="0" smtClean="0"/>
              <a:t>啟用並設定稽核日誌功能並定期檢視</a:t>
            </a:r>
            <a:endParaRPr lang="zh-TW" alt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4294967295"/>
          </p:nvPr>
        </p:nvSpPr>
        <p:spPr>
          <a:xfrm>
            <a:off x="3276600" y="6453188"/>
            <a:ext cx="2133600" cy="260350"/>
          </a:xfrm>
          <a:prstGeom prst="rect">
            <a:avLst/>
          </a:prstGeom>
        </p:spPr>
        <p:txBody>
          <a:bodyPr/>
          <a:lstStyle/>
          <a:p>
            <a:r>
              <a:rPr lang="en-US" altLang="zh-TW">
                <a:latin typeface="微軟正黑體" pitchFamily="34" charset="-120"/>
                <a:ea typeface="微軟正黑體" pitchFamily="34" charset="-120"/>
              </a:rPr>
              <a:t>- </a:t>
            </a:r>
            <a:fld id="{BBF59E0C-5F0F-4D3A-846C-94FB9C810461}" type="slidenum">
              <a:rPr lang="en-US" altLang="zh-TW" sz="1600">
                <a:latin typeface="微軟正黑體" pitchFamily="34" charset="-120"/>
                <a:ea typeface="微軟正黑體" pitchFamily="34" charset="-120"/>
              </a:rPr>
              <a:pPr/>
              <a:t>7</a:t>
            </a:fld>
            <a:r>
              <a:rPr lang="en-US" altLang="zh-TW">
                <a:latin typeface="微軟正黑體" pitchFamily="34" charset="-120"/>
                <a:ea typeface="微軟正黑體" pitchFamily="34" charset="-120"/>
              </a:rPr>
              <a:t> -</a:t>
            </a:r>
          </a:p>
        </p:txBody>
      </p:sp>
      <p:sp>
        <p:nvSpPr>
          <p:cNvPr id="68619" name="AutoShape 11"/>
          <p:cNvSpPr>
            <a:spLocks noChangeArrowheads="1"/>
          </p:cNvSpPr>
          <p:nvPr/>
        </p:nvSpPr>
        <p:spPr bwMode="auto">
          <a:xfrm>
            <a:off x="1727200" y="1989138"/>
            <a:ext cx="6335713" cy="4176712"/>
          </a:xfrm>
          <a:prstGeom prst="hexagon">
            <a:avLst>
              <a:gd name="adj" fmla="val 37923"/>
              <a:gd name="vf" fmla="val 115470"/>
            </a:avLst>
          </a:prstGeom>
          <a:solidFill>
            <a:schemeClr val="accent1"/>
          </a:solidFill>
          <a:ln w="9525">
            <a:solidFill>
              <a:schemeClr val="tx1"/>
            </a:solidFill>
            <a:miter lim="800000"/>
            <a:headEnd/>
            <a:tailEnd/>
          </a:ln>
          <a:effectLst/>
        </p:spPr>
        <p:txBody>
          <a:bodyPr wrap="none" anchor="ctr"/>
          <a:lstStyle/>
          <a:p>
            <a:pPr algn="ctr"/>
            <a:r>
              <a:rPr lang="zh-TW" altLang="en-US" sz="3600">
                <a:latin typeface="微軟正黑體" pitchFamily="34" charset="-120"/>
                <a:ea typeface="微軟正黑體" pitchFamily="34" charset="-120"/>
              </a:rPr>
              <a:t>網站安全性</a:t>
            </a:r>
          </a:p>
          <a:p>
            <a:pPr algn="ctr"/>
            <a:r>
              <a:rPr lang="zh-TW" altLang="en-US" sz="3600">
                <a:latin typeface="微軟正黑體" pitchFamily="34" charset="-120"/>
                <a:ea typeface="微軟正黑體" pitchFamily="34" charset="-120"/>
              </a:rPr>
              <a:t>管理</a:t>
            </a:r>
          </a:p>
        </p:txBody>
      </p:sp>
      <p:sp>
        <p:nvSpPr>
          <p:cNvPr id="68610" name="Rectangle 2"/>
          <p:cNvSpPr>
            <a:spLocks noGrp="1" noChangeArrowheads="1"/>
          </p:cNvSpPr>
          <p:nvPr>
            <p:ph type="title"/>
          </p:nvPr>
        </p:nvSpPr>
        <p:spPr>
          <a:xfrm>
            <a:off x="323850" y="188913"/>
            <a:ext cx="8229600" cy="922337"/>
          </a:xfrm>
        </p:spPr>
        <p:txBody>
          <a:bodyPr/>
          <a:lstStyle/>
          <a:p>
            <a:r>
              <a:rPr lang="en-US" altLang="zh-TW" dirty="0">
                <a:latin typeface="微軟正黑體" pitchFamily="34" charset="-120"/>
                <a:ea typeface="微軟正黑體" pitchFamily="34" charset="-120"/>
              </a:rPr>
              <a:t>IIS </a:t>
            </a:r>
            <a:r>
              <a:rPr lang="zh-TW" altLang="en-US" dirty="0">
                <a:latin typeface="微軟正黑體" pitchFamily="34" charset="-120"/>
                <a:ea typeface="微軟正黑體" pitchFamily="34" charset="-120"/>
              </a:rPr>
              <a:t>網站安全性管理策略與技術</a:t>
            </a:r>
          </a:p>
        </p:txBody>
      </p:sp>
      <p:sp>
        <p:nvSpPr>
          <p:cNvPr id="68614" name="Oval 6"/>
          <p:cNvSpPr>
            <a:spLocks noChangeArrowheads="1"/>
          </p:cNvSpPr>
          <p:nvPr/>
        </p:nvSpPr>
        <p:spPr bwMode="auto">
          <a:xfrm>
            <a:off x="4427538" y="981075"/>
            <a:ext cx="2592387" cy="2214563"/>
          </a:xfrm>
          <a:prstGeom prst="ellipse">
            <a:avLst/>
          </a:prstGeom>
          <a:gradFill rotWithShape="1">
            <a:gsLst>
              <a:gs pos="0">
                <a:srgbClr val="FFFFFF"/>
              </a:gs>
              <a:gs pos="100000">
                <a:srgbClr val="E0B8A0"/>
              </a:gs>
            </a:gsLst>
            <a:path path="shape">
              <a:fillToRect l="50000" t="50000" r="50000" b="50000"/>
            </a:path>
          </a:gradFill>
          <a:ln w="57150" algn="ctr">
            <a:solidFill>
              <a:srgbClr val="FF6600"/>
            </a:solidFill>
            <a:round/>
            <a:headEnd/>
            <a:tailEnd/>
          </a:ln>
          <a:effectLst/>
        </p:spPr>
        <p:txBody>
          <a:bodyPr wrap="none" lIns="0" tIns="36000"/>
          <a:lstStyle/>
          <a:p>
            <a:pPr marL="182563" indent="-182563" algn="dist"/>
            <a:r>
              <a:rPr lang="zh-TW" altLang="en-US" sz="2000" b="1" u="sng">
                <a:solidFill>
                  <a:srgbClr val="FF3300"/>
                </a:solidFill>
                <a:effectLst>
                  <a:outerShdw blurRad="38100" dist="38100" dir="2700000" algn="tl">
                    <a:srgbClr val="000000"/>
                  </a:outerShdw>
                </a:effectLst>
                <a:latin typeface="微軟正黑體" pitchFamily="34" charset="-120"/>
                <a:ea typeface="微軟正黑體" pitchFamily="34" charset="-120"/>
              </a:rPr>
              <a:t>資源存取控制</a:t>
            </a:r>
          </a:p>
          <a:p>
            <a:pPr marL="182563" indent="-182563" algn="dist">
              <a:buSzPct val="55000"/>
              <a:buFont typeface="Wingdings" pitchFamily="2" charset="2"/>
              <a:buChar char="l"/>
            </a:pPr>
            <a:r>
              <a:rPr lang="en-US" altLang="zh-TW">
                <a:effectLst>
                  <a:outerShdw blurRad="38100" dist="38100" dir="2700000" algn="tl">
                    <a:srgbClr val="FFFFFF"/>
                  </a:outerShdw>
                </a:effectLst>
                <a:latin typeface="微軟正黑體" pitchFamily="34" charset="-120"/>
                <a:ea typeface="微軟正黑體" pitchFamily="34" charset="-120"/>
              </a:rPr>
              <a:t>IP </a:t>
            </a:r>
            <a:r>
              <a:rPr lang="zh-TW" altLang="en-US">
                <a:effectLst>
                  <a:outerShdw blurRad="38100" dist="38100" dir="2700000" algn="tl">
                    <a:srgbClr val="FFFFFF"/>
                  </a:outerShdw>
                </a:effectLst>
                <a:latin typeface="微軟正黑體" pitchFamily="34" charset="-120"/>
                <a:ea typeface="微軟正黑體" pitchFamily="34" charset="-120"/>
              </a:rPr>
              <a:t>位址</a:t>
            </a:r>
            <a:r>
              <a:rPr lang="en-US" altLang="zh-TW">
                <a:effectLst>
                  <a:outerShdw blurRad="38100" dist="38100" dir="2700000" algn="tl">
                    <a:srgbClr val="FFFFFF"/>
                  </a:outerShdw>
                </a:effectLst>
                <a:latin typeface="微軟正黑體" pitchFamily="34" charset="-120"/>
                <a:ea typeface="微軟正黑體" pitchFamily="34" charset="-120"/>
              </a:rPr>
              <a:t>/</a:t>
            </a:r>
            <a:r>
              <a:rPr lang="zh-TW" altLang="en-US">
                <a:effectLst>
                  <a:outerShdw blurRad="38100" dist="38100" dir="2700000" algn="tl">
                    <a:srgbClr val="FFFFFF"/>
                  </a:outerShdw>
                </a:effectLst>
                <a:latin typeface="微軟正黑體" pitchFamily="34" charset="-120"/>
                <a:ea typeface="微軟正黑體" pitchFamily="34" charset="-120"/>
              </a:rPr>
              <a:t>網域名稱</a:t>
            </a:r>
          </a:p>
          <a:p>
            <a:pPr marL="182563" indent="-182563" algn="dist">
              <a:buSzPct val="55000"/>
              <a:buFont typeface="Wingdings" pitchFamily="2" charset="2"/>
              <a:buChar char="l"/>
            </a:pPr>
            <a:r>
              <a:rPr lang="zh-TW" altLang="en-US">
                <a:effectLst>
                  <a:outerShdw blurRad="38100" dist="38100" dir="2700000" algn="tl">
                    <a:srgbClr val="FFFFFF"/>
                  </a:outerShdw>
                </a:effectLst>
                <a:latin typeface="微軟正黑體" pitchFamily="34" charset="-120"/>
                <a:ea typeface="微軟正黑體" pitchFamily="34" charset="-120"/>
              </a:rPr>
              <a:t>網頁權限</a:t>
            </a:r>
          </a:p>
          <a:p>
            <a:pPr marL="182563" indent="-182563" algn="dist">
              <a:buSzPct val="55000"/>
              <a:buFont typeface="Wingdings" pitchFamily="2" charset="2"/>
              <a:buChar char="l"/>
            </a:pPr>
            <a:r>
              <a:rPr lang="en-US" altLang="zh-TW">
                <a:effectLst>
                  <a:outerShdw blurRad="38100" dist="38100" dir="2700000" algn="tl">
                    <a:srgbClr val="FFFFFF"/>
                  </a:outerShdw>
                </a:effectLst>
                <a:latin typeface="微軟正黑體" pitchFamily="34" charset="-120"/>
                <a:ea typeface="微軟正黑體" pitchFamily="34" charset="-120"/>
              </a:rPr>
              <a:t>NTFS</a:t>
            </a:r>
            <a:r>
              <a:rPr lang="zh-TW" altLang="en-US">
                <a:effectLst>
                  <a:outerShdw blurRad="38100" dist="38100" dir="2700000" algn="tl">
                    <a:srgbClr val="FFFFFF"/>
                  </a:outerShdw>
                </a:effectLst>
                <a:latin typeface="微軟正黑體" pitchFamily="34" charset="-120"/>
                <a:ea typeface="微軟正黑體" pitchFamily="34" charset="-120"/>
              </a:rPr>
              <a:t>權限</a:t>
            </a:r>
          </a:p>
          <a:p>
            <a:pPr marL="182563" indent="-182563" algn="dist">
              <a:buSzPct val="55000"/>
              <a:buFont typeface="Wingdings" pitchFamily="2" charset="2"/>
              <a:buChar char="l"/>
            </a:pPr>
            <a:r>
              <a:rPr lang="zh-TW" altLang="en-US">
                <a:effectLst>
                  <a:outerShdw blurRad="38100" dist="38100" dir="2700000" algn="tl">
                    <a:srgbClr val="FFFFFF"/>
                  </a:outerShdw>
                </a:effectLst>
                <a:latin typeface="微軟正黑體" pitchFamily="34" charset="-120"/>
                <a:ea typeface="微軟正黑體" pitchFamily="34" charset="-120"/>
              </a:rPr>
              <a:t>身份驗證</a:t>
            </a:r>
            <a:endParaRPr lang="ja-JP" altLang="en-US">
              <a:effectLst>
                <a:outerShdw blurRad="38100" dist="38100" dir="2700000" algn="tl">
                  <a:srgbClr val="FFFFFF"/>
                </a:outerShdw>
              </a:effectLst>
              <a:latin typeface="微軟正黑體" pitchFamily="34" charset="-120"/>
              <a:ea typeface="微軟正黑體" pitchFamily="34" charset="-120"/>
            </a:endParaRPr>
          </a:p>
        </p:txBody>
      </p:sp>
      <p:sp>
        <p:nvSpPr>
          <p:cNvPr id="68615" name="Oval 7"/>
          <p:cNvSpPr>
            <a:spLocks noChangeArrowheads="1"/>
          </p:cNvSpPr>
          <p:nvPr/>
        </p:nvSpPr>
        <p:spPr bwMode="auto">
          <a:xfrm>
            <a:off x="2376488" y="4621213"/>
            <a:ext cx="2482850" cy="2192337"/>
          </a:xfrm>
          <a:prstGeom prst="ellipse">
            <a:avLst/>
          </a:prstGeom>
          <a:solidFill>
            <a:srgbClr val="A0A0E0"/>
          </a:solidFill>
          <a:ln w="57150" algn="ctr">
            <a:solidFill>
              <a:srgbClr val="000080"/>
            </a:solidFill>
            <a:round/>
            <a:headEnd/>
            <a:tailEnd/>
          </a:ln>
          <a:effectLst/>
        </p:spPr>
        <p:txBody>
          <a:bodyPr lIns="180000" anchor="ctr"/>
          <a:lstStyle/>
          <a:p>
            <a:pPr>
              <a:lnSpc>
                <a:spcPts val="4000"/>
              </a:lnSpc>
            </a:pPr>
            <a:r>
              <a:rPr lang="zh-TW" altLang="en-US" b="1" u="sng">
                <a:solidFill>
                  <a:srgbClr val="FF3300"/>
                </a:solidFill>
                <a:effectLst>
                  <a:outerShdw blurRad="38100" dist="38100" dir="2700000" algn="tl">
                    <a:srgbClr val="000000"/>
                  </a:outerShdw>
                </a:effectLst>
                <a:latin typeface="微軟正黑體" pitchFamily="34" charset="-120"/>
                <a:ea typeface="微軟正黑體" pitchFamily="34" charset="-120"/>
              </a:rPr>
              <a:t>提升攻擊難度</a:t>
            </a:r>
          </a:p>
          <a:p>
            <a:pPr>
              <a:lnSpc>
                <a:spcPts val="2500"/>
              </a:lnSpc>
            </a:pPr>
            <a:r>
              <a:rPr lang="zh-TW" altLang="en-US">
                <a:latin typeface="微軟正黑體" pitchFamily="34" charset="-120"/>
                <a:ea typeface="微軟正黑體" pitchFamily="34" charset="-120"/>
              </a:rPr>
              <a:t>關閉不用服務</a:t>
            </a:r>
          </a:p>
          <a:p>
            <a:pPr>
              <a:lnSpc>
                <a:spcPts val="2500"/>
              </a:lnSpc>
            </a:pPr>
            <a:r>
              <a:rPr lang="zh-TW" altLang="en-US">
                <a:latin typeface="微軟正黑體" pitchFamily="34" charset="-120"/>
                <a:ea typeface="微軟正黑體" pitchFamily="34" charset="-120"/>
              </a:rPr>
              <a:t>防火牆</a:t>
            </a:r>
          </a:p>
          <a:p>
            <a:pPr>
              <a:lnSpc>
                <a:spcPts val="2500"/>
              </a:lnSpc>
            </a:pPr>
            <a:r>
              <a:rPr lang="zh-TW" altLang="en-US">
                <a:latin typeface="微軟正黑體" pitchFamily="34" charset="-120"/>
                <a:ea typeface="微軟正黑體" pitchFamily="34" charset="-120"/>
              </a:rPr>
              <a:t>入侵偵測</a:t>
            </a:r>
          </a:p>
          <a:p>
            <a:pPr>
              <a:lnSpc>
                <a:spcPts val="2500"/>
              </a:lnSpc>
            </a:pPr>
            <a:endParaRPr lang="en-US" altLang="zh-TW">
              <a:latin typeface="微軟正黑體" pitchFamily="34" charset="-120"/>
              <a:ea typeface="微軟正黑體" pitchFamily="34" charset="-120"/>
            </a:endParaRPr>
          </a:p>
        </p:txBody>
      </p:sp>
      <p:sp>
        <p:nvSpPr>
          <p:cNvPr id="68616" name="Oval 8"/>
          <p:cNvSpPr>
            <a:spLocks noChangeArrowheads="1"/>
          </p:cNvSpPr>
          <p:nvPr/>
        </p:nvSpPr>
        <p:spPr bwMode="auto">
          <a:xfrm>
            <a:off x="1763713" y="1052513"/>
            <a:ext cx="2520950" cy="2232025"/>
          </a:xfrm>
          <a:prstGeom prst="ellipse">
            <a:avLst/>
          </a:prstGeom>
          <a:gradFill rotWithShape="1">
            <a:gsLst>
              <a:gs pos="0">
                <a:srgbClr val="E0A0E0"/>
              </a:gs>
              <a:gs pos="50000">
                <a:srgbClr val="FFFFFF"/>
              </a:gs>
              <a:gs pos="100000">
                <a:srgbClr val="E0A0E0"/>
              </a:gs>
            </a:gsLst>
            <a:lin ang="5400000" scaled="1"/>
          </a:gradFill>
          <a:ln w="57150" algn="ctr">
            <a:solidFill>
              <a:srgbClr val="800080"/>
            </a:solidFill>
            <a:round/>
            <a:headEnd/>
            <a:tailEnd/>
          </a:ln>
          <a:effectLst/>
        </p:spPr>
        <p:txBody>
          <a:bodyPr wrap="none" lIns="0" tIns="190800" rIns="54000"/>
          <a:lstStyle/>
          <a:p>
            <a:pPr algn="ctr"/>
            <a:r>
              <a:rPr lang="zh-TW" altLang="en-US" b="1" u="sng">
                <a:solidFill>
                  <a:srgbClr val="FF3300"/>
                </a:solidFill>
                <a:effectLst>
                  <a:outerShdw blurRad="38100" dist="38100" dir="2700000" algn="tl">
                    <a:srgbClr val="000000"/>
                  </a:outerShdw>
                </a:effectLst>
                <a:latin typeface="微軟正黑體" pitchFamily="34" charset="-120"/>
                <a:ea typeface="微軟正黑體" pitchFamily="34" charset="-120"/>
              </a:rPr>
              <a:t>網頁應用程式安全</a:t>
            </a:r>
          </a:p>
          <a:p>
            <a:pPr algn="ctr"/>
            <a:r>
              <a:rPr lang="zh-TW" altLang="en-US">
                <a:latin typeface="微軟正黑體" pitchFamily="34" charset="-120"/>
                <a:ea typeface="微軟正黑體" pitchFamily="34" charset="-120"/>
              </a:rPr>
              <a:t>應用程式鎖定原則　</a:t>
            </a:r>
          </a:p>
          <a:p>
            <a:pPr algn="ctr"/>
            <a:r>
              <a:rPr lang="zh-TW" altLang="en-US">
                <a:latin typeface="微軟正黑體" pitchFamily="34" charset="-120"/>
                <a:ea typeface="微軟正黑體" pitchFamily="34" charset="-120"/>
              </a:rPr>
              <a:t>程式員定期資安教育</a:t>
            </a:r>
          </a:p>
          <a:p>
            <a:pPr algn="ctr"/>
            <a:r>
              <a:rPr lang="zh-TW" altLang="en-US">
                <a:latin typeface="微軟正黑體" pitchFamily="34" charset="-120"/>
                <a:ea typeface="微軟正黑體" pitchFamily="34" charset="-120"/>
              </a:rPr>
              <a:t>應用程式隔離原則　</a:t>
            </a:r>
            <a:endParaRPr lang="ja-JP" altLang="en-US">
              <a:latin typeface="微軟正黑體" pitchFamily="34" charset="-120"/>
              <a:ea typeface="微軟正黑體" pitchFamily="34" charset="-120"/>
            </a:endParaRPr>
          </a:p>
        </p:txBody>
      </p:sp>
      <p:sp>
        <p:nvSpPr>
          <p:cNvPr id="68617" name="Oval 9"/>
          <p:cNvSpPr>
            <a:spLocks noChangeArrowheads="1"/>
          </p:cNvSpPr>
          <p:nvPr/>
        </p:nvSpPr>
        <p:spPr bwMode="auto">
          <a:xfrm>
            <a:off x="6524625" y="2493963"/>
            <a:ext cx="2401888" cy="2303462"/>
          </a:xfrm>
          <a:prstGeom prst="ellipse">
            <a:avLst/>
          </a:prstGeom>
          <a:solidFill>
            <a:srgbClr val="E0DEA0"/>
          </a:solidFill>
          <a:ln w="57150" algn="ctr">
            <a:solidFill>
              <a:srgbClr val="FFCC00"/>
            </a:solidFill>
            <a:round/>
            <a:headEnd/>
            <a:tailEnd/>
          </a:ln>
          <a:effectLst/>
        </p:spPr>
        <p:txBody>
          <a:bodyPr wrap="none" anchor="ctr"/>
          <a:lstStyle/>
          <a:p>
            <a:pPr algn="ctr"/>
            <a:r>
              <a:rPr lang="zh-TW" altLang="en-US" sz="2400" b="1" u="sng">
                <a:solidFill>
                  <a:srgbClr val="FF3300"/>
                </a:solidFill>
                <a:effectLst>
                  <a:outerShdw blurRad="38100" dist="38100" dir="2700000" algn="tl">
                    <a:srgbClr val="000000"/>
                  </a:outerShdw>
                </a:effectLst>
                <a:latin typeface="微軟正黑體" pitchFamily="34" charset="-120"/>
                <a:ea typeface="微軟正黑體" pitchFamily="34" charset="-120"/>
              </a:rPr>
              <a:t>網頁傳輸安全</a:t>
            </a:r>
          </a:p>
          <a:p>
            <a:pPr algn="ctr"/>
            <a:endParaRPr lang="zh-TW" altLang="en-US" sz="2000" b="1" u="sng">
              <a:latin typeface="微軟正黑體" pitchFamily="34" charset="-120"/>
              <a:ea typeface="微軟正黑體" pitchFamily="34" charset="-120"/>
            </a:endParaRPr>
          </a:p>
          <a:p>
            <a:pPr algn="ctr"/>
            <a:r>
              <a:rPr lang="en-US" altLang="zh-TW" b="1">
                <a:latin typeface="微軟正黑體" pitchFamily="34" charset="-120"/>
                <a:ea typeface="微軟正黑體" pitchFamily="34" charset="-120"/>
              </a:rPr>
              <a:t>SSL/TLS</a:t>
            </a:r>
          </a:p>
          <a:p>
            <a:pPr algn="ctr"/>
            <a:endParaRPr lang="en-US" altLang="zh-TW" sz="2800" b="1">
              <a:latin typeface="微軟正黑體" pitchFamily="34" charset="-120"/>
              <a:ea typeface="微軟正黑體" pitchFamily="34" charset="-120"/>
            </a:endParaRPr>
          </a:p>
        </p:txBody>
      </p:sp>
      <p:sp>
        <p:nvSpPr>
          <p:cNvPr id="68618" name="Oval 10"/>
          <p:cNvSpPr>
            <a:spLocks noChangeArrowheads="1"/>
          </p:cNvSpPr>
          <p:nvPr/>
        </p:nvSpPr>
        <p:spPr bwMode="auto">
          <a:xfrm>
            <a:off x="5110163" y="4581525"/>
            <a:ext cx="2347912" cy="2182813"/>
          </a:xfrm>
          <a:prstGeom prst="ellipse">
            <a:avLst/>
          </a:prstGeom>
          <a:solidFill>
            <a:srgbClr val="A0E0A0"/>
          </a:solidFill>
          <a:ln w="57150" algn="ctr">
            <a:solidFill>
              <a:srgbClr val="008000"/>
            </a:solidFill>
            <a:round/>
            <a:headEnd/>
            <a:tailEnd/>
          </a:ln>
          <a:effectLst/>
        </p:spPr>
        <p:txBody>
          <a:bodyPr wrap="none" anchor="ctr"/>
          <a:lstStyle/>
          <a:p>
            <a:pPr algn="ctr">
              <a:lnSpc>
                <a:spcPts val="4000"/>
              </a:lnSpc>
            </a:pPr>
            <a:r>
              <a:rPr lang="zh-TW" altLang="en-US" sz="2400" b="1" u="sng">
                <a:solidFill>
                  <a:srgbClr val="FF3300"/>
                </a:solidFill>
                <a:effectLst>
                  <a:outerShdw blurRad="38100" dist="38100" dir="2700000" algn="tl">
                    <a:srgbClr val="000000"/>
                  </a:outerShdw>
                </a:effectLst>
                <a:latin typeface="微軟正黑體" pitchFamily="34" charset="-120"/>
                <a:ea typeface="微軟正黑體" pitchFamily="34" charset="-120"/>
              </a:rPr>
              <a:t>備份</a:t>
            </a:r>
          </a:p>
          <a:p>
            <a:pPr algn="ctr">
              <a:lnSpc>
                <a:spcPts val="2500"/>
              </a:lnSpc>
            </a:pPr>
            <a:r>
              <a:rPr lang="zh-TW" altLang="en-US">
                <a:effectLst>
                  <a:outerShdw blurRad="38100" dist="38100" dir="2700000" algn="tl">
                    <a:srgbClr val="FFFFFF"/>
                  </a:outerShdw>
                </a:effectLst>
                <a:latin typeface="微軟正黑體" pitchFamily="34" charset="-120"/>
                <a:ea typeface="微軟正黑體" pitchFamily="34" charset="-120"/>
              </a:rPr>
              <a:t>備份網頁資料</a:t>
            </a:r>
          </a:p>
          <a:p>
            <a:pPr algn="ctr">
              <a:lnSpc>
                <a:spcPts val="2500"/>
              </a:lnSpc>
            </a:pPr>
            <a:r>
              <a:rPr lang="zh-TW" altLang="en-US">
                <a:effectLst>
                  <a:outerShdw blurRad="38100" dist="38100" dir="2700000" algn="tl">
                    <a:srgbClr val="FFFFFF"/>
                  </a:outerShdw>
                </a:effectLst>
                <a:latin typeface="微軟正黑體" pitchFamily="34" charset="-120"/>
                <a:ea typeface="微軟正黑體" pitchFamily="34" charset="-120"/>
              </a:rPr>
              <a:t>備份網站組態</a:t>
            </a:r>
          </a:p>
        </p:txBody>
      </p:sp>
      <p:sp>
        <p:nvSpPr>
          <p:cNvPr id="68620" name="Oval 12"/>
          <p:cNvSpPr>
            <a:spLocks noChangeArrowheads="1"/>
          </p:cNvSpPr>
          <p:nvPr/>
        </p:nvSpPr>
        <p:spPr bwMode="auto">
          <a:xfrm>
            <a:off x="250825" y="2997200"/>
            <a:ext cx="2555875" cy="2305050"/>
          </a:xfrm>
          <a:prstGeom prst="ellipse">
            <a:avLst/>
          </a:prstGeom>
          <a:gradFill rotWithShape="1">
            <a:gsLst>
              <a:gs pos="0">
                <a:srgbClr val="FFCC00">
                  <a:alpha val="89999"/>
                </a:srgbClr>
              </a:gs>
              <a:gs pos="50000">
                <a:srgbClr val="FFFFFF"/>
              </a:gs>
              <a:gs pos="100000">
                <a:srgbClr val="FFCC00">
                  <a:alpha val="89999"/>
                </a:srgbClr>
              </a:gs>
            </a:gsLst>
            <a:lin ang="5400000" scaled="1"/>
          </a:gradFill>
          <a:ln w="57150" algn="ctr">
            <a:solidFill>
              <a:srgbClr val="800080"/>
            </a:solidFill>
            <a:round/>
            <a:headEnd/>
            <a:tailEnd/>
          </a:ln>
          <a:effectLst/>
        </p:spPr>
        <p:txBody>
          <a:bodyPr wrap="none" anchor="ctr"/>
          <a:lstStyle/>
          <a:p>
            <a:pPr algn="ctr"/>
            <a:r>
              <a:rPr lang="zh-TW" altLang="en-US" sz="2000" b="1" u="sng">
                <a:solidFill>
                  <a:srgbClr val="FF3300"/>
                </a:solidFill>
                <a:effectLst>
                  <a:outerShdw blurRad="38100" dist="38100" dir="2700000" algn="tl">
                    <a:srgbClr val="000000"/>
                  </a:outerShdw>
                </a:effectLst>
                <a:latin typeface="微軟正黑體" pitchFamily="34" charset="-120"/>
                <a:ea typeface="微軟正黑體" pitchFamily="34" charset="-120"/>
              </a:rPr>
              <a:t>監控</a:t>
            </a:r>
          </a:p>
          <a:p>
            <a:pPr algn="ctr"/>
            <a:r>
              <a:rPr lang="zh-TW" altLang="en-US" sz="2000">
                <a:latin typeface="微軟正黑體" pitchFamily="34" charset="-120"/>
                <a:ea typeface="微軟正黑體" pitchFamily="34" charset="-120"/>
              </a:rPr>
              <a:t>稽核記錄</a:t>
            </a:r>
          </a:p>
          <a:p>
            <a:pPr algn="ctr"/>
            <a:r>
              <a:rPr lang="zh-TW" altLang="en-US" sz="2000">
                <a:latin typeface="微軟正黑體" pitchFamily="34" charset="-120"/>
                <a:ea typeface="微軟正黑體" pitchFamily="34" charset="-120"/>
              </a:rPr>
              <a:t>存取記錄</a:t>
            </a:r>
          </a:p>
          <a:p>
            <a:pPr algn="ctr"/>
            <a:r>
              <a:rPr lang="zh-TW" altLang="en-US" sz="2000">
                <a:latin typeface="微軟正黑體" pitchFamily="34" charset="-120"/>
                <a:ea typeface="微軟正黑體" pitchFamily="34" charset="-120"/>
              </a:rPr>
              <a:t>漏洞稽核</a:t>
            </a:r>
            <a:endParaRPr lang="ja-JP" altLang="en-US" sz="200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endParaRPr lang="zh-TW" altLang="en-US" sz="4400" dirty="0">
              <a:solidFill>
                <a:srgbClr val="FFFF66"/>
              </a:solidFill>
              <a:latin typeface="微軟正黑體" pitchFamily="34" charset="-120"/>
              <a:ea typeface="微軟正黑體" pitchFamily="34" charset="-120"/>
            </a:endParaRPr>
          </a:p>
        </p:txBody>
      </p:sp>
      <p:sp>
        <p:nvSpPr>
          <p:cNvPr id="5" name="標題 4"/>
          <p:cNvSpPr>
            <a:spLocks noGrp="1"/>
          </p:cNvSpPr>
          <p:nvPr>
            <p:ph type="title"/>
          </p:nvPr>
        </p:nvSpPr>
        <p:spPr/>
        <p:txBody>
          <a:bodyPr/>
          <a:lstStyle/>
          <a:p>
            <a:r>
              <a:rPr lang="zh-TW" altLang="en-US" dirty="0" smtClean="0"/>
              <a:t>網站存取控制的重要性</a:t>
            </a:r>
            <a:endParaRPr lang="zh-TW" altLang="en-US" dirty="0"/>
          </a:p>
        </p:txBody>
      </p:sp>
      <p:sp>
        <p:nvSpPr>
          <p:cNvPr id="7" name="文字版面配置區 6"/>
          <p:cNvSpPr>
            <a:spLocks noGrp="1"/>
          </p:cNvSpPr>
          <p:nvPr>
            <p:ph idx="1"/>
          </p:nvPr>
        </p:nvSpPr>
        <p:spPr/>
        <p:txBody>
          <a:bodyPr/>
          <a:lstStyle/>
          <a:p>
            <a:r>
              <a:rPr lang="zh-TW" altLang="en-US" dirty="0" smtClean="0"/>
              <a:t>網站存取控制是一種限制網站資源存取的處理方式及程序，用以保護網站資源不會被非經授權者存取或授權存取者作不當的存取。</a:t>
            </a:r>
          </a:p>
          <a:p>
            <a:endParaRPr lang="en-US" altLang="zh-TW" dirty="0" smtClean="0"/>
          </a:p>
          <a:p>
            <a:r>
              <a:rPr lang="zh-TW" altLang="en-US" dirty="0" smtClean="0"/>
              <a:t>存取控制最高原則：最低權限賦予原則 </a:t>
            </a:r>
            <a:r>
              <a:rPr lang="en-US" altLang="zh-TW" dirty="0" smtClean="0"/>
              <a:t>(least privilege)</a:t>
            </a:r>
          </a:p>
          <a:p>
            <a:pPr lvl="1"/>
            <a:r>
              <a:rPr lang="zh-TW" altLang="en-US" dirty="0" smtClean="0"/>
              <a:t>網頁資源只賦予那些被授權存取的使用者為了完成其允許的作業所需要的最低權限即可。</a:t>
            </a:r>
            <a:endParaRPr lang="zh-TW" alt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10"/>
          <p:cNvSpPr>
            <a:spLocks noGrp="1" noChangeArrowheads="1"/>
          </p:cNvSpPr>
          <p:nvPr>
            <p:ph type="title"/>
          </p:nvPr>
        </p:nvSpPr>
        <p:spPr>
          <a:xfrm>
            <a:off x="468313" y="260350"/>
            <a:ext cx="8229600" cy="706438"/>
          </a:xfrm>
        </p:spPr>
        <p:txBody>
          <a:bodyPr/>
          <a:lstStyle/>
          <a:p>
            <a:r>
              <a:rPr lang="en-US" altLang="zh-TW" sz="4000" dirty="0">
                <a:latin typeface="微軟正黑體" pitchFamily="34" charset="-120"/>
                <a:ea typeface="微軟正黑體" pitchFamily="34" charset="-120"/>
              </a:rPr>
              <a:t>IIS </a:t>
            </a:r>
            <a:r>
              <a:rPr lang="zh-TW" altLang="en-US" sz="4000" dirty="0">
                <a:latin typeface="微軟正黑體" pitchFamily="34" charset="-120"/>
                <a:ea typeface="微軟正黑體" pitchFamily="34" charset="-120"/>
              </a:rPr>
              <a:t>存取控制</a:t>
            </a:r>
            <a:r>
              <a:rPr lang="zh-TW" altLang="en-US" sz="4000" dirty="0" smtClean="0">
                <a:latin typeface="微軟正黑體" pitchFamily="34" charset="-120"/>
                <a:ea typeface="微軟正黑體" pitchFamily="34" charset="-120"/>
              </a:rPr>
              <a:t>機制</a:t>
            </a:r>
            <a:endParaRPr lang="zh-TW" altLang="en-US" sz="4000" dirty="0">
              <a:latin typeface="微軟正黑體" pitchFamily="34" charset="-120"/>
              <a:ea typeface="微軟正黑體" pitchFamily="34" charset="-120"/>
            </a:endParaRPr>
          </a:p>
        </p:txBody>
      </p:sp>
      <p:sp>
        <p:nvSpPr>
          <p:cNvPr id="6" name="內容版面配置區 5"/>
          <p:cNvSpPr>
            <a:spLocks noGrp="1"/>
          </p:cNvSpPr>
          <p:nvPr>
            <p:ph idx="1"/>
          </p:nvPr>
        </p:nvSpPr>
        <p:spPr/>
        <p:txBody>
          <a:bodyPr/>
          <a:lstStyle/>
          <a:p>
            <a:r>
              <a:rPr lang="zh-TW" altLang="en-US" dirty="0" smtClean="0"/>
              <a:t>使用</a:t>
            </a:r>
            <a:r>
              <a:rPr lang="en-US" altLang="zh-TW" dirty="0" smtClean="0"/>
              <a:t>IPv4</a:t>
            </a:r>
            <a:r>
              <a:rPr lang="zh-TW" altLang="en-US" dirty="0" smtClean="0"/>
              <a:t>位址來控制存取</a:t>
            </a:r>
          </a:p>
          <a:p>
            <a:r>
              <a:rPr lang="zh-TW" altLang="en-US" dirty="0" smtClean="0">
                <a:latin typeface="微軟正黑體" pitchFamily="34" charset="-120"/>
              </a:rPr>
              <a:t>授權規則（</a:t>
            </a:r>
            <a:r>
              <a:rPr lang="en-US" altLang="zh-TW" dirty="0" smtClean="0">
                <a:latin typeface="微軟正黑體" pitchFamily="34" charset="-120"/>
              </a:rPr>
              <a:t>Authorization Rules</a:t>
            </a:r>
            <a:r>
              <a:rPr lang="zh-TW" altLang="en-US" dirty="0" smtClean="0">
                <a:latin typeface="微軟正黑體" pitchFamily="34" charset="-120"/>
              </a:rPr>
              <a:t>）</a:t>
            </a:r>
            <a:endParaRPr lang="zh-TW" altLang="en-US"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16298</TotalTime>
  <Words>2624</Words>
  <Application>Microsoft PowerPoint</Application>
  <PresentationFormat>如螢幕大小 (4:3)</PresentationFormat>
  <Paragraphs>410</Paragraphs>
  <Slides>47</Slides>
  <Notes>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47</vt:i4>
      </vt:variant>
    </vt:vector>
  </HeadingPairs>
  <TitlesOfParts>
    <vt:vector size="49" baseType="lpstr">
      <vt:lpstr>Q3FY06 TechNet Template</vt:lpstr>
      <vt:lpstr>Visio</vt:lpstr>
      <vt:lpstr>Welcome</vt:lpstr>
      <vt:lpstr>使用 IIS 7.0 建置安全站台</vt:lpstr>
      <vt:lpstr>全球資訊網的威脅</vt:lpstr>
      <vt:lpstr>網站安全性的保護層面</vt:lpstr>
      <vt:lpstr>作業系統安全性原則-I</vt:lpstr>
      <vt:lpstr>作業系統安全性原則-II</vt:lpstr>
      <vt:lpstr>IIS 網站安全性管理策略與技術</vt:lpstr>
      <vt:lpstr>網站存取控制的重要性</vt:lpstr>
      <vt:lpstr>IIS 存取控制機制</vt:lpstr>
      <vt:lpstr>使用IPv4位址來控制存取</vt:lpstr>
      <vt:lpstr>授權規則（Authorization Rules）</vt:lpstr>
      <vt:lpstr>授權規則（Authorization Rules）</vt:lpstr>
      <vt:lpstr>共用網頁權限和NTFS使用權限</vt:lpstr>
      <vt:lpstr>投影片 14</vt:lpstr>
      <vt:lpstr>設定網頁目錄與檔案權限</vt:lpstr>
      <vt:lpstr>IIS7 身份驗證方法</vt:lpstr>
      <vt:lpstr>使用IIS驗證方法</vt:lpstr>
      <vt:lpstr>IIS 驗證方法比較</vt:lpstr>
      <vt:lpstr>IIS 驗證功能比較</vt:lpstr>
      <vt:lpstr>設定身份驗證方法</vt:lpstr>
      <vt:lpstr>IIS 驗證方法的安全性等級</vt:lpstr>
      <vt:lpstr>實務問題</vt:lpstr>
      <vt:lpstr>SSL (Secure Sockets Layer )</vt:lpstr>
      <vt:lpstr>投影片 24</vt:lpstr>
      <vt:lpstr>SSL實作步驟</vt:lpstr>
      <vt:lpstr>投影片 26</vt:lpstr>
      <vt:lpstr>用戶端使用SSL 連線</vt:lpstr>
      <vt:lpstr>備份SSL憑證與金鑰</vt:lpstr>
      <vt:lpstr>用戶端憑證</vt:lpstr>
      <vt:lpstr>使用用戶端憑證</vt:lpstr>
      <vt:lpstr>網站應用程式安全性管理</vt:lpstr>
      <vt:lpstr>管理IIS MIME類型清單</vt:lpstr>
      <vt:lpstr>移除不必要的應用程式對應</vt:lpstr>
      <vt:lpstr>角色服務 (Role Services)</vt:lpstr>
      <vt:lpstr>建立應用程式集區</vt:lpstr>
      <vt:lpstr>設定安全的工作處理序身份識別</vt:lpstr>
      <vt:lpstr>網頁程式撰寫的基本安全原則</vt:lpstr>
      <vt:lpstr>其它IIS安全性建議</vt:lpstr>
      <vt:lpstr>備份 IIS Metabase</vt:lpstr>
      <vt:lpstr>IIS 記錄</vt:lpstr>
      <vt:lpstr>利用群組原則控制IIS的安裝</vt:lpstr>
      <vt:lpstr>選擇安全性的遠端管理工具與方式</vt:lpstr>
      <vt:lpstr>IIS 安全管理實務指引</vt:lpstr>
      <vt:lpstr>IIS 安全管理指引(續)</vt:lpstr>
      <vt:lpstr>投影片 45</vt:lpstr>
      <vt:lpstr>在何處取得 TechNet 相關資訊？</vt:lpstr>
      <vt:lpstr>投影片 47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subject>Qx FYxx Content</dc:subject>
  <dc:creator>Microsoft</dc:creator>
  <cp:keywords>TechNet;</cp:keywords>
  <cp:lastModifiedBy>Golden</cp:lastModifiedBy>
  <cp:revision>470</cp:revision>
  <dcterms:created xsi:type="dcterms:W3CDTF">1998-07-06T19:29:56Z</dcterms:created>
  <dcterms:modified xsi:type="dcterms:W3CDTF">2007-11-16T07:44:07Z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xxx-zz</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9.0</vt:lpwstr>
  </property>
</Properties>
</file>