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</p:sldMasterIdLst>
  <p:notesMasterIdLst>
    <p:notesMasterId r:id="rId27"/>
  </p:notesMasterIdLst>
  <p:handoutMasterIdLst>
    <p:handoutMasterId r:id="rId28"/>
  </p:handoutMasterIdLst>
  <p:sldIdLst>
    <p:sldId id="522" r:id="rId2"/>
    <p:sldId id="257" r:id="rId3"/>
    <p:sldId id="296" r:id="rId4"/>
    <p:sldId id="528" r:id="rId5"/>
    <p:sldId id="529" r:id="rId6"/>
    <p:sldId id="524" r:id="rId7"/>
    <p:sldId id="530" r:id="rId8"/>
    <p:sldId id="531" r:id="rId9"/>
    <p:sldId id="532" r:id="rId10"/>
    <p:sldId id="533" r:id="rId11"/>
    <p:sldId id="534" r:id="rId12"/>
    <p:sldId id="535" r:id="rId13"/>
    <p:sldId id="525" r:id="rId14"/>
    <p:sldId id="539" r:id="rId15"/>
    <p:sldId id="536" r:id="rId16"/>
    <p:sldId id="540" r:id="rId17"/>
    <p:sldId id="541" r:id="rId18"/>
    <p:sldId id="526" r:id="rId19"/>
    <p:sldId id="542" r:id="rId20"/>
    <p:sldId id="543" r:id="rId21"/>
    <p:sldId id="527" r:id="rId22"/>
    <p:sldId id="545" r:id="rId23"/>
    <p:sldId id="546" r:id="rId24"/>
    <p:sldId id="544" r:id="rId25"/>
    <p:sldId id="475" r:id="rId26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an Le Marquand" initials="" lastIdx="11" clrIdx="0"/>
  <p:cmAuthor id="1" name="Todd Ravenholt" initials="" lastIdx="1" clrIdx="1"/>
  <p:cmAuthor id="2" name="Jill Steinberg" initials="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EBF7FF"/>
    <a:srgbClr val="CCECFF"/>
    <a:srgbClr val="0000FF"/>
    <a:srgbClr val="FF0000"/>
    <a:srgbClr val="EF7D71"/>
    <a:srgbClr val="FFFF99"/>
    <a:srgbClr val="EAEAEA"/>
    <a:srgbClr val="F8F8F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horzBarState="maximized">
    <p:restoredLeft sz="28663" autoAdjust="0"/>
    <p:restoredTop sz="77213" autoAdjust="0"/>
  </p:normalViewPr>
  <p:slideViewPr>
    <p:cSldViewPr snapToGrid="0" snapToObjects="1">
      <p:cViewPr varScale="1">
        <p:scale>
          <a:sx n="83" d="100"/>
          <a:sy n="83" d="100"/>
        </p:scale>
        <p:origin x="-126" y="-84"/>
      </p:cViewPr>
      <p:guideLst>
        <p:guide orient="horz" pos="144"/>
        <p:guide orient="horz" pos="892"/>
        <p:guide orient="horz" pos="1196"/>
        <p:guide orient="horz" pos="2159"/>
        <p:guide pos="240"/>
      </p:guideLst>
    </p:cSldViewPr>
  </p:slideViewPr>
  <p:outlineViewPr>
    <p:cViewPr>
      <p:scale>
        <a:sx n="33" d="100"/>
        <a:sy n="33" d="100"/>
      </p:scale>
      <p:origin x="0" y="10212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2448"/>
    </p:cViewPr>
  </p:sorterViewPr>
  <p:notesViewPr>
    <p:cSldViewPr snapToGrid="0" snapToObjects="1">
      <p:cViewPr varScale="1">
        <p:scale>
          <a:sx n="70" d="100"/>
          <a:sy n="70" d="100"/>
        </p:scale>
        <p:origin x="-1764" y="-102"/>
      </p:cViewPr>
      <p:guideLst>
        <p:guide orient="horz" pos="2927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715000" y="8718550"/>
            <a:ext cx="1085850" cy="468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684" tIns="46342" rIns="92684" bIns="46342" anchor="b"/>
          <a:lstStyle/>
          <a:p>
            <a:pPr algn="r" defTabSz="927100"/>
            <a:fld id="{3FF4F310-F9AF-47C7-ADFE-B8D33F0E928D}" type="slidenum">
              <a:rPr lang="zh-TW" altLang="en-US" sz="1200" b="1"/>
              <a:pPr algn="r" defTabSz="927100"/>
              <a:t>‹#›</a:t>
            </a:fld>
            <a:endParaRPr lang="en-US" altLang="zh-TW" sz="1200" b="1"/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0" y="222250"/>
            <a:ext cx="6985000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2684" tIns="46342" rIns="92684" bIns="46342" anchor="ctr">
            <a:spAutoFit/>
          </a:bodyPr>
          <a:lstStyle/>
          <a:p>
            <a:pPr algn="ctr" defTabSz="927100">
              <a:spcBef>
                <a:spcPct val="50000"/>
              </a:spcBef>
            </a:pPr>
            <a:r>
              <a:rPr lang="en-US" altLang="zh-TW" sz="1400" b="1">
                <a:solidFill>
                  <a:schemeClr val="tx2"/>
                </a:solidFill>
              </a:rPr>
              <a:t>http://www.microsoft.com/technet</a:t>
            </a:r>
            <a:endParaRPr lang="en-US" altLang="zh-TW" sz="4500" b="1"/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5461000" y="228600"/>
            <a:ext cx="139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51" tIns="45075" rIns="90151" bIns="45075">
            <a:spAutoFit/>
          </a:bodyPr>
          <a:lstStyle/>
          <a:p>
            <a:pPr algn="ctr"/>
            <a:r>
              <a:rPr lang="en-US" altLang="zh-TW" sz="1600" b="1"/>
              <a:t>TNTx-xx</a:t>
            </a:r>
            <a:endParaRPr lang="en-US" altLang="zh-TW" sz="3200" b="1">
              <a:solidFill>
                <a:schemeClr val="accent1"/>
              </a:solidFill>
            </a:endParaRPr>
          </a:p>
        </p:txBody>
      </p:sp>
      <p:pic>
        <p:nvPicPr>
          <p:cNvPr id="82957" name="Picture 13" descr="g_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8831263"/>
            <a:ext cx="1727200" cy="285750"/>
          </a:xfrm>
          <a:prstGeom prst="rect">
            <a:avLst/>
          </a:prstGeom>
          <a:noFill/>
        </p:spPr>
      </p:pic>
      <p:pic>
        <p:nvPicPr>
          <p:cNvPr id="82959" name="Picture 15" descr="TechNet_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50"/>
            <a:ext cx="1905000" cy="3921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168775" y="463550"/>
            <a:ext cx="2584450" cy="1938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77800" y="2570163"/>
            <a:ext cx="6424613" cy="608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0"/>
            <a:r>
              <a:rPr lang="en-US" altLang="zh-TW" smtClean="0"/>
              <a:t>Second level</a:t>
            </a:r>
          </a:p>
          <a:p>
            <a:pPr lvl="0"/>
            <a:r>
              <a:rPr lang="en-US" altLang="zh-TW" smtClean="0"/>
              <a:t>Third level</a:t>
            </a:r>
          </a:p>
          <a:p>
            <a:pPr lvl="0"/>
            <a:r>
              <a:rPr lang="en-US" altLang="zh-TW" smtClean="0"/>
              <a:t>Fourth level</a:t>
            </a:r>
          </a:p>
          <a:p>
            <a:pPr lvl="0"/>
            <a:r>
              <a:rPr lang="en-US" altLang="zh-TW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71800" y="8831263"/>
            <a:ext cx="5207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82E5C83-968A-4969-99E9-17CBD5518DE6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157163"/>
            <a:ext cx="6858000" cy="306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1377" tIns="45689" rIns="91377" bIns="45689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400" b="1">
                <a:solidFill>
                  <a:schemeClr val="tx2"/>
                </a:solidFill>
              </a:rPr>
              <a:t>http://www.microsoft.com/technet</a:t>
            </a:r>
            <a:endParaRPr lang="en-US" altLang="zh-TW" sz="4400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461000" y="138113"/>
            <a:ext cx="1397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51" tIns="45075" rIns="90151" bIns="45075">
            <a:spAutoFit/>
          </a:bodyPr>
          <a:lstStyle/>
          <a:p>
            <a:pPr defTabSz="901700">
              <a:spcBef>
                <a:spcPct val="50000"/>
              </a:spcBef>
            </a:pPr>
            <a:r>
              <a:rPr lang="en-US" altLang="zh-TW" sz="1600" b="1"/>
              <a:t>TNTx-xx</a:t>
            </a:r>
            <a:endParaRPr lang="en-US" altLang="zh-TW" sz="3200" b="1">
              <a:latin typeface="Times New Roman" pitchFamily="18" charset="0"/>
            </a:endParaRPr>
          </a:p>
        </p:txBody>
      </p:sp>
      <p:pic>
        <p:nvPicPr>
          <p:cNvPr id="155654" name="Picture 1030" descr="g_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8831263"/>
            <a:ext cx="1727200" cy="285750"/>
          </a:xfrm>
          <a:prstGeom prst="rect">
            <a:avLst/>
          </a:prstGeom>
          <a:noFill/>
        </p:spPr>
      </p:pic>
      <p:pic>
        <p:nvPicPr>
          <p:cNvPr id="155656" name="Picture 1032" descr="TechNet_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50"/>
            <a:ext cx="1905000" cy="3921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CDE1E-FA66-4295-AEBF-0C4C99122050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766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E1895-4F16-4939-98D9-1DF34FCC057C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146438" name="Rectangle 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1AEDA-B223-4D8F-B12A-585F94EDCF83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145414" name="Rectangle 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F51301-C09B-47B1-AB7B-0BE6501846E9}" type="slidenum">
              <a:rPr lang="zh-TW" altLang="en-US"/>
              <a:pPr/>
              <a:t>25</a:t>
            </a:fld>
            <a:endParaRPr lang="en-US" altLang="zh-TW"/>
          </a:p>
        </p:txBody>
      </p:sp>
      <p:sp>
        <p:nvSpPr>
          <p:cNvPr id="536582" name="Rectangle 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8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latin typeface="Arial" pitchFamily="34" charset="0"/>
                <a:ea typeface="微軟正黑體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latin typeface="Arial" pitchFamily="34" charset="0"/>
                <a:ea typeface="微軟正黑體" pitchFamily="34" charset="-12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0063" y="0"/>
            <a:ext cx="2293937" cy="56689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-33338" y="0"/>
            <a:ext cx="6731001" cy="56689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itchFamily="34" charset="0"/>
                <a:ea typeface="微軟正黑體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baseline="0">
                <a:latin typeface="Arial" pitchFamily="34" charset="0"/>
                <a:ea typeface="微軟正黑體" pitchFamily="34" charset="-120"/>
              </a:defRPr>
            </a:lvl1pPr>
            <a:lvl2pPr marL="1077913" indent="-276225">
              <a:lnSpc>
                <a:spcPct val="100000"/>
              </a:lnSpc>
              <a:spcBef>
                <a:spcPts val="600"/>
              </a:spcBef>
              <a:buFont typeface="Arial" pitchFamily="34" charset="0"/>
              <a:buChar char="•"/>
              <a:defRPr baseline="0">
                <a:latin typeface="Arial" pitchFamily="34" charset="0"/>
                <a:ea typeface="微軟正黑體" pitchFamily="34" charset="-120"/>
              </a:defRPr>
            </a:lvl2pPr>
            <a:lvl3pPr>
              <a:defRPr baseline="0">
                <a:latin typeface="Arial" pitchFamily="34" charset="0"/>
                <a:ea typeface="微軟正黑體" pitchFamily="34" charset="-120"/>
              </a:defRPr>
            </a:lvl3pPr>
            <a:lvl4pPr>
              <a:defRPr baseline="0">
                <a:latin typeface="Arial" pitchFamily="34" charset="0"/>
                <a:ea typeface="微軟正黑體" pitchFamily="34" charset="-120"/>
              </a:defRPr>
            </a:lvl4pPr>
            <a:lvl5pPr>
              <a:defRPr baseline="0">
                <a:latin typeface="Arial" pitchFamily="34" charset="0"/>
                <a:ea typeface="微軟正黑體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33338" y="0"/>
            <a:ext cx="9177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title style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143000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</p:txBody>
      </p:sp>
      <p:sp>
        <p:nvSpPr>
          <p:cNvPr id="788484" name="Line 4"/>
          <p:cNvSpPr>
            <a:spLocks noChangeShapeType="1"/>
          </p:cNvSpPr>
          <p:nvPr/>
        </p:nvSpPr>
        <p:spPr bwMode="auto">
          <a:xfrm>
            <a:off x="0" y="6361113"/>
            <a:ext cx="91440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88485" name="Line 5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0" y="6022975"/>
            <a:ext cx="9144000" cy="0"/>
          </a:xfrm>
          <a:prstGeom prst="line">
            <a:avLst/>
          </a:prstGeom>
          <a:noFill/>
          <a:ln w="127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pic>
        <p:nvPicPr>
          <p:cNvPr id="788487" name="Picture 7" descr="TechNet_rgb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12025" y="6497638"/>
            <a:ext cx="1554163" cy="155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FFFF99"/>
          </a:solidFill>
          <a:latin typeface="Arial" charset="0"/>
        </a:defRPr>
      </a:lvl9pPr>
    </p:titleStyle>
    <p:bodyStyle>
      <a:lvl1pPr marL="463550" indent="-350838" algn="l" rtl="0" fontAlgn="base">
        <a:lnSpc>
          <a:spcPct val="140000"/>
        </a:lnSpc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+mn-cs"/>
        </a:defRPr>
      </a:lvl1pPr>
      <a:lvl2pPr marL="914400" indent="-112713" algn="l" rtl="0" fontAlgn="base">
        <a:lnSpc>
          <a:spcPct val="140000"/>
        </a:lnSpc>
        <a:spcBef>
          <a:spcPct val="20000"/>
        </a:spcBef>
        <a:spcAft>
          <a:spcPct val="0"/>
        </a:spcAft>
        <a:defRPr sz="2800">
          <a:solidFill>
            <a:schemeClr val="bg1"/>
          </a:solidFill>
          <a:latin typeface="+mn-lt"/>
        </a:defRPr>
      </a:lvl2pPr>
      <a:lvl3pPr marL="12573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5956" name="Picture 4" descr="Intr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500" y="-142875"/>
            <a:ext cx="9525000" cy="7143750"/>
          </a:xfrm>
          <a:prstGeom prst="rect">
            <a:avLst/>
          </a:prstGeom>
          <a:noFill/>
        </p:spPr>
      </p:pic>
      <p:sp>
        <p:nvSpPr>
          <p:cNvPr id="76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25" y="4397375"/>
            <a:ext cx="7772400" cy="1470025"/>
          </a:xfrm>
          <a:noFill/>
          <a:ln/>
        </p:spPr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Welcome</a:t>
            </a:r>
            <a:endParaRPr lang="en-US" altLang="zh-TW" dirty="0">
              <a:ea typeface="新細明體" charset="-120"/>
            </a:endParaRPr>
          </a:p>
        </p:txBody>
      </p:sp>
      <p:pic>
        <p:nvPicPr>
          <p:cNvPr id="765957" name="Picture 5" descr="TechNet_rg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2025" y="6497638"/>
            <a:ext cx="1554163" cy="1555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Security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系統內有許多安全驗證機制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Basic Authentication</a:t>
            </a:r>
          </a:p>
          <a:p>
            <a:pPr lvl="1"/>
            <a:r>
              <a:rPr lang="en-US" altLang="zh-TW" dirty="0" smtClean="0"/>
              <a:t>Windows Authentication</a:t>
            </a:r>
          </a:p>
          <a:p>
            <a:pPr lvl="1"/>
            <a:r>
              <a:rPr lang="en-US" altLang="zh-TW" dirty="0" smtClean="0"/>
              <a:t>Digest Authentication</a:t>
            </a:r>
          </a:p>
          <a:p>
            <a:pPr lvl="1"/>
            <a:r>
              <a:rPr lang="en-US" altLang="zh-TW" dirty="0" smtClean="0"/>
              <a:t>Client Certificate</a:t>
            </a:r>
            <a:r>
              <a:rPr lang="en-US" altLang="zh-TW" baseline="0" dirty="0" smtClean="0"/>
              <a:t> Mapping Authentication</a:t>
            </a:r>
          </a:p>
          <a:p>
            <a:pPr lvl="1"/>
            <a:r>
              <a:rPr lang="en-US" altLang="zh-TW" baseline="0" dirty="0" smtClean="0"/>
              <a:t>IIS Client Certificate Mapping Authentication</a:t>
            </a:r>
          </a:p>
          <a:p>
            <a:pPr lvl="1"/>
            <a:r>
              <a:rPr lang="en-US" altLang="zh-TW" baseline="0" dirty="0" smtClean="0"/>
              <a:t>URL Authorization</a:t>
            </a:r>
          </a:p>
          <a:p>
            <a:pPr lvl="1"/>
            <a:r>
              <a:rPr lang="en-US" altLang="zh-TW" baseline="0" dirty="0" smtClean="0"/>
              <a:t>Request Authorization</a:t>
            </a:r>
          </a:p>
          <a:p>
            <a:pPr lvl="1"/>
            <a:r>
              <a:rPr lang="en-US" altLang="zh-TW" baseline="0" dirty="0" smtClean="0"/>
              <a:t>IP and Domain Restrictions</a:t>
            </a:r>
          </a:p>
          <a:p>
            <a:pPr lvl="0"/>
            <a:r>
              <a:rPr lang="zh-TW" altLang="en-US" dirty="0" smtClean="0"/>
              <a:t>應配合不同環境需求開啟適當的驗證機制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Performance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Static Content Compression</a:t>
            </a:r>
          </a:p>
          <a:p>
            <a:r>
              <a:rPr lang="en-US" altLang="zh-TW" dirty="0" smtClean="0"/>
              <a:t>Dynamic Content</a:t>
            </a:r>
            <a:r>
              <a:rPr lang="en-US" altLang="zh-TW" baseline="0" dirty="0" smtClean="0"/>
              <a:t> Compression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IIS6 Management Compatibility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IIS7 </a:t>
            </a:r>
            <a:r>
              <a:rPr lang="zh-TW" altLang="en-US" dirty="0" smtClean="0"/>
              <a:t>中內建許多向下相容的機制，雖然可以提供舊有的使用者快速上手，不過越多的元件也就造成系統更多的負擔</a:t>
            </a:r>
            <a:endParaRPr lang="en-US" altLang="zh-TW" dirty="0"/>
          </a:p>
          <a:p>
            <a:r>
              <a:rPr lang="zh-TW" altLang="en-US" dirty="0" smtClean="0"/>
              <a:t>所有相容元件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IIS6 </a:t>
            </a:r>
            <a:r>
              <a:rPr lang="en-US" altLang="zh-TW" dirty="0" err="1" smtClean="0"/>
              <a:t>Metabase</a:t>
            </a:r>
            <a:r>
              <a:rPr lang="en-US" altLang="zh-TW" dirty="0" smtClean="0"/>
              <a:t> Compatibility</a:t>
            </a:r>
          </a:p>
          <a:p>
            <a:pPr lvl="1"/>
            <a:r>
              <a:rPr lang="en-US" altLang="zh-TW" dirty="0" smtClean="0"/>
              <a:t>IIS6 WMI</a:t>
            </a:r>
            <a:r>
              <a:rPr lang="en-US" sz="2800" baseline="0" dirty="0" smtClean="0">
                <a:solidFill>
                  <a:schemeClr val="bg1"/>
                </a:solidFill>
                <a:latin typeface="Arial" pitchFamily="34" charset="0"/>
                <a:ea typeface="微軟正黑體" pitchFamily="34" charset="-120"/>
              </a:rPr>
              <a:t> Compatibility</a:t>
            </a:r>
          </a:p>
          <a:p>
            <a:pPr lvl="1"/>
            <a:r>
              <a:rPr lang="en-US" altLang="zh-TW" sz="2800" baseline="0" dirty="0" smtClean="0">
                <a:solidFill>
                  <a:schemeClr val="bg1"/>
                </a:solidFill>
                <a:latin typeface="Arial" pitchFamily="34" charset="0"/>
                <a:ea typeface="微軟正黑體" pitchFamily="34" charset="-120"/>
              </a:rPr>
              <a:t>IIS6 Scripting</a:t>
            </a:r>
            <a:r>
              <a:rPr lang="en-US" sz="2800" baseline="0" dirty="0" smtClean="0">
                <a:solidFill>
                  <a:schemeClr val="bg1"/>
                </a:solidFill>
                <a:latin typeface="Arial" pitchFamily="34" charset="0"/>
                <a:ea typeface="微軟正黑體" pitchFamily="34" charset="-120"/>
              </a:rPr>
              <a:t> Tools</a:t>
            </a:r>
          </a:p>
          <a:p>
            <a:pPr lvl="1"/>
            <a:r>
              <a:rPr lang="en-US" altLang="zh-TW" sz="2800" baseline="0" dirty="0" smtClean="0">
                <a:solidFill>
                  <a:schemeClr val="bg1"/>
                </a:solidFill>
                <a:latin typeface="Arial" pitchFamily="34" charset="0"/>
                <a:ea typeface="微軟正黑體" pitchFamily="34" charset="-120"/>
              </a:rPr>
              <a:t>IIS6 Management</a:t>
            </a:r>
            <a:r>
              <a:rPr lang="en-US" sz="2800" baseline="0" dirty="0" smtClean="0">
                <a:solidFill>
                  <a:schemeClr val="bg1"/>
                </a:solidFill>
                <a:latin typeface="Arial" pitchFamily="34" charset="0"/>
                <a:ea typeface="微軟正黑體" pitchFamily="34" charset="-120"/>
              </a:rPr>
              <a:t> Console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IIS 7.0 </a:t>
            </a:r>
            <a:r>
              <a:rPr lang="zh-TW" altLang="en-US" dirty="0" smtClean="0"/>
              <a:t>元件管理技巧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一般效能調校工具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事件檢視器</a:t>
            </a:r>
          </a:p>
          <a:p>
            <a:pPr lvl="1"/>
            <a:r>
              <a:rPr lang="zh-TW" altLang="en-US" dirty="0" smtClean="0"/>
              <a:t>工作管理員</a:t>
            </a:r>
          </a:p>
          <a:p>
            <a:pPr lvl="1"/>
            <a:r>
              <a:rPr lang="zh-TW" altLang="en-US" dirty="0" smtClean="0"/>
              <a:t>網路監視器</a:t>
            </a:r>
          </a:p>
          <a:p>
            <a:r>
              <a:rPr lang="zh-TW" altLang="en-US" dirty="0" smtClean="0"/>
              <a:t>效能監視器</a:t>
            </a:r>
            <a:endParaRPr lang="en-US" altLang="zh-TW" dirty="0" smtClean="0"/>
          </a:p>
          <a:p>
            <a:r>
              <a:rPr lang="zh-TW" altLang="en-US" dirty="0" smtClean="0"/>
              <a:t>可靠度監視器</a:t>
            </a:r>
            <a:endParaRPr lang="en-US" altLang="zh-TW" dirty="0" smtClean="0"/>
          </a:p>
          <a:p>
            <a:r>
              <a:rPr lang="zh-TW" altLang="en-US" dirty="0" smtClean="0"/>
              <a:t>事件記錄</a:t>
            </a:r>
            <a:endParaRPr lang="en-US" altLang="zh-TW" dirty="0" smtClean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一般效能調校工具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事件檢視器</a:t>
            </a:r>
          </a:p>
          <a:p>
            <a:pPr lvl="1"/>
            <a:r>
              <a:rPr lang="zh-TW" altLang="en-US" dirty="0" smtClean="0"/>
              <a:t>顯示相關於某一問題的一連串事件</a:t>
            </a:r>
            <a:endParaRPr lang="en-US" altLang="zh-TW" dirty="0" smtClean="0"/>
          </a:p>
          <a:p>
            <a:r>
              <a:rPr lang="zh-TW" altLang="en-US" dirty="0" smtClean="0"/>
              <a:t>工作管理員</a:t>
            </a:r>
          </a:p>
          <a:p>
            <a:pPr lvl="1"/>
            <a:r>
              <a:rPr lang="zh-TW" altLang="en-US" dirty="0" smtClean="0"/>
              <a:t>顯示即時的網路使用量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檢視正在執行的行程與執行序</a:t>
            </a:r>
            <a:endParaRPr lang="en-US" altLang="zh-TW" dirty="0" smtClean="0"/>
          </a:p>
          <a:p>
            <a:r>
              <a:rPr lang="zh-TW" altLang="en-US" dirty="0" smtClean="0"/>
              <a:t>網路監視器</a:t>
            </a:r>
          </a:p>
          <a:p>
            <a:pPr lvl="1"/>
            <a:r>
              <a:rPr lang="zh-TW" altLang="en-US" dirty="0" smtClean="0"/>
              <a:t>檢視網路封包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效能監視器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91490" y="1325880"/>
          <a:ext cx="8355330" cy="4173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3080"/>
                <a:gridCol w="2331720"/>
                <a:gridCol w="4240530"/>
              </a:tblGrid>
              <a:tr h="502919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效能物件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記數器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說明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646837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Processor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%Processor Time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處理器的再執行程序所佔用的資源百分比，建議不能高過 </a:t>
                      </a:r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80%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646837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Processor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Interrupts/sec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處理記每秒收到硬體中斷向量的次數，建議此數據不得異常增加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518518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Memory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Available Bytes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可用記憶體的數量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69723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Memory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Committed Bytes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提交的虛擬記憶體數量，應小於實體記憶體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Memory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Pages/sec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每秒寫入分頁檔的次數，應小於 </a:t>
                      </a:r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646837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Web Service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Bytes Total/sec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每秒傳送及接收的位元組的總和，數值應越高越好</a:t>
                      </a:r>
                      <a:endParaRPr lang="en-US" altLang="zh-TW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可靠度監視器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了解系統目前狀況</a:t>
            </a:r>
            <a:endParaRPr lang="en-US" altLang="zh-TW" dirty="0" smtClean="0"/>
          </a:p>
          <a:p>
            <a:r>
              <a:rPr lang="zh-TW" altLang="en-US" dirty="0"/>
              <a:t>更新等重大事件的</a:t>
            </a:r>
            <a:r>
              <a:rPr lang="zh-TW" altLang="en-US" dirty="0" smtClean="0"/>
              <a:t>紀錄</a:t>
            </a:r>
            <a:endParaRPr lang="en-US" altLang="zh-TW" dirty="0" smtClean="0"/>
          </a:p>
          <a:p>
            <a:r>
              <a:rPr lang="zh-TW" altLang="en-US" dirty="0"/>
              <a:t>過去環境狀況的歷史紀錄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事件記錄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IIS</a:t>
            </a:r>
            <a:r>
              <a:rPr lang="zh-TW" altLang="en-US" dirty="0" smtClean="0"/>
              <a:t> 事件記錄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紀錄使用人數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連接時間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存取的資料</a:t>
            </a:r>
            <a:endParaRPr lang="en-US" altLang="zh-TW" dirty="0" smtClean="0"/>
          </a:p>
          <a:p>
            <a:r>
              <a:rPr lang="zh-TW" altLang="en-US" dirty="0" smtClean="0"/>
              <a:t>紀錄格式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IIS</a:t>
            </a:r>
          </a:p>
          <a:p>
            <a:pPr lvl="1"/>
            <a:r>
              <a:rPr lang="en-US" altLang="zh-TW" dirty="0" smtClean="0"/>
              <a:t>NCSA</a:t>
            </a:r>
          </a:p>
          <a:p>
            <a:pPr lvl="1"/>
            <a:r>
              <a:rPr lang="en-US" altLang="zh-TW" dirty="0" smtClean="0"/>
              <a:t>W3C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IIS 7.0 </a:t>
            </a:r>
            <a:r>
              <a:rPr lang="zh-TW" alt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效能教調實務</a:t>
            </a:r>
            <a:r>
              <a:rPr lang="en-US" altLang="zh-TW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-</a:t>
            </a:r>
            <a:r>
              <a:rPr lang="zh-TW" alt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主機篇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採用 </a:t>
            </a:r>
            <a:r>
              <a:rPr lang="en-US" altLang="zh-TW" dirty="0" smtClean="0"/>
              <a:t>Server Core</a:t>
            </a:r>
          </a:p>
          <a:p>
            <a:r>
              <a:rPr lang="zh-TW" altLang="en-US" dirty="0" smtClean="0"/>
              <a:t>減少 </a:t>
            </a:r>
            <a:r>
              <a:rPr lang="en-US" altLang="zh-TW" dirty="0" smtClean="0"/>
              <a:t>Role Service </a:t>
            </a:r>
            <a:r>
              <a:rPr lang="zh-TW" altLang="en-US" dirty="0" smtClean="0"/>
              <a:t>的安裝數量</a:t>
            </a:r>
            <a:endParaRPr lang="en-US" altLang="zh-TW" dirty="0" smtClean="0"/>
          </a:p>
          <a:p>
            <a:r>
              <a:rPr lang="zh-TW" altLang="en-US" dirty="0" smtClean="0"/>
              <a:t>減少不必要的應用程式執行</a:t>
            </a:r>
            <a:endParaRPr lang="en-US" altLang="zh-TW" dirty="0" smtClean="0"/>
          </a:p>
          <a:p>
            <a:r>
              <a:rPr lang="zh-TW" altLang="en-US" dirty="0" smtClean="0"/>
              <a:t>管理程式應安裝在遠端</a:t>
            </a:r>
            <a:endParaRPr lang="en-US" altLang="zh-TW" dirty="0" smtClean="0"/>
          </a:p>
          <a:p>
            <a:r>
              <a:rPr lang="zh-TW" altLang="en-US" dirty="0" smtClean="0"/>
              <a:t>適當的配置作業系統本身的效能設定（例如：系統的虛擬記憶體配置、伺服器架構的效能配置）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IIS 7.0 </a:t>
            </a:r>
            <a:r>
              <a:rPr lang="zh-TW" altLang="en-US" dirty="0" smtClean="0"/>
              <a:t>效能教調實務</a:t>
            </a:r>
            <a:r>
              <a:rPr lang="en-US" altLang="zh-TW" dirty="0" smtClean="0"/>
              <a:t>-</a:t>
            </a:r>
            <a:r>
              <a:rPr lang="zh-TW" altLang="en-US" dirty="0" smtClean="0"/>
              <a:t>網站站台篇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不要啟用過多的應用程式支援</a:t>
            </a:r>
            <a:endParaRPr lang="en-US" altLang="zh-TW" dirty="0" smtClean="0"/>
          </a:p>
          <a:p>
            <a:r>
              <a:rPr lang="zh-TW" altLang="en-US" dirty="0" smtClean="0"/>
              <a:t>站台中網頁盡可能使用單純的應用程式</a:t>
            </a:r>
            <a:endParaRPr lang="en-US" altLang="zh-TW" dirty="0" smtClean="0"/>
          </a:p>
          <a:p>
            <a:r>
              <a:rPr lang="zh-TW" altLang="en-US" dirty="0" smtClean="0"/>
              <a:t>使用連線限制，確保上線的用戶得到良好的頻寬</a:t>
            </a:r>
            <a:endParaRPr lang="en-US" altLang="zh-TW" dirty="0" smtClean="0"/>
          </a:p>
          <a:p>
            <a:r>
              <a:rPr lang="zh-TW" altLang="en-US" dirty="0" smtClean="0"/>
              <a:t>啟用適當的事件記錄</a:t>
            </a:r>
            <a:endParaRPr lang="en-US" altLang="zh-TW" dirty="0" smtClean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81000" y="4038600"/>
            <a:ext cx="8132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GB" sz="3200" b="1">
              <a:solidFill>
                <a:schemeClr val="tx2"/>
              </a:solidFill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Windows server 2008 </a:t>
            </a:r>
            <a:r>
              <a:rPr lang="zh-TW" altLang="en-US" dirty="0" smtClean="0"/>
              <a:t>系列 </a:t>
            </a:r>
            <a:r>
              <a:rPr lang="en-US" altLang="zh-TW" dirty="0" smtClean="0"/>
              <a:t>– </a:t>
            </a:r>
            <a:br>
              <a:rPr lang="en-US" altLang="zh-TW" dirty="0" smtClean="0"/>
            </a:br>
            <a:r>
              <a:rPr lang="en-US" altLang="zh-TW" dirty="0" smtClean="0"/>
              <a:t>IIS 7.0 </a:t>
            </a:r>
            <a:r>
              <a:rPr lang="zh-TW" altLang="en-US" dirty="0" smtClean="0"/>
              <a:t>伺服器效能管理</a:t>
            </a:r>
            <a:endParaRPr lang="en-US" altLang="zh-TW" dirty="0"/>
          </a:p>
        </p:txBody>
      </p:sp>
      <p:pic>
        <p:nvPicPr>
          <p:cNvPr id="3087" name="Picture 15" descr="Windows Server System logo reverse vert  1 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307013"/>
            <a:ext cx="6251575" cy="7747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IIS 7.0 </a:t>
            </a:r>
            <a:r>
              <a:rPr lang="zh-TW" altLang="en-US" dirty="0" smtClean="0"/>
              <a:t>效能教調實務</a:t>
            </a:r>
            <a:r>
              <a:rPr lang="en-US" altLang="zh-TW" dirty="0" smtClean="0"/>
              <a:t>-</a:t>
            </a:r>
            <a:r>
              <a:rPr lang="zh-TW" altLang="en-US" dirty="0" smtClean="0"/>
              <a:t>網路篇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選擇</a:t>
            </a:r>
            <a:r>
              <a:rPr lang="zh-TW" altLang="en-US" dirty="0"/>
              <a:t>適當</a:t>
            </a:r>
            <a:r>
              <a:rPr lang="zh-TW" altLang="en-US" dirty="0" smtClean="0"/>
              <a:t>的網路協定（</a:t>
            </a:r>
            <a:r>
              <a:rPr lang="en-US" altLang="zh-TW" dirty="0" smtClean="0"/>
              <a:t>HTTP</a:t>
            </a:r>
            <a:r>
              <a:rPr lang="zh-TW" altLang="en-US" dirty="0" smtClean="0"/>
              <a:t>或</a:t>
            </a:r>
            <a:r>
              <a:rPr lang="en-US" altLang="zh-TW" dirty="0" smtClean="0"/>
              <a:t>HTTPS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r>
              <a:rPr lang="zh-TW" altLang="en-US" dirty="0"/>
              <a:t>使用網頁壓縮</a:t>
            </a:r>
            <a:r>
              <a:rPr lang="zh-TW" altLang="en-US" dirty="0" smtClean="0"/>
              <a:t>機制</a:t>
            </a:r>
            <a:endParaRPr lang="en-US" altLang="zh-TW" dirty="0" smtClean="0"/>
          </a:p>
          <a:p>
            <a:r>
              <a:rPr lang="zh-TW" altLang="en-US" dirty="0"/>
              <a:t>依</a:t>
            </a:r>
            <a:r>
              <a:rPr lang="zh-TW" altLang="en-US" dirty="0" smtClean="0"/>
              <a:t>環境選擇適當的驗證</a:t>
            </a:r>
            <a:endParaRPr lang="en-US" altLang="zh-TW" dirty="0" smtClean="0"/>
          </a:p>
          <a:p>
            <a:r>
              <a:rPr lang="zh-TW" altLang="en-US" dirty="0" smtClean="0"/>
              <a:t>使用 </a:t>
            </a:r>
            <a:r>
              <a:rPr lang="en-US" altLang="zh-TW" dirty="0" smtClean="0"/>
              <a:t>NLB</a:t>
            </a:r>
            <a:r>
              <a:rPr lang="zh-TW" altLang="en-US" dirty="0" smtClean="0"/>
              <a:t> 降低網路存取的瓶頸點</a:t>
            </a:r>
            <a:endParaRPr lang="en-US" altLang="zh-TW" dirty="0" smtClean="0"/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IIS 7.0 </a:t>
            </a:r>
            <a:r>
              <a:rPr lang="zh-TW" alt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問題監控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減少問題或者快速處理問題都是提升系統效能的另類絕招</a:t>
            </a:r>
            <a:endParaRPr lang="en-US" altLang="zh-TW" dirty="0" smtClean="0"/>
          </a:p>
          <a:p>
            <a:r>
              <a:rPr lang="zh-TW" altLang="en-US" dirty="0"/>
              <a:t>系統內建</a:t>
            </a:r>
            <a:r>
              <a:rPr lang="zh-TW" altLang="en-US" dirty="0" smtClean="0"/>
              <a:t>的事件檢視器可以清楚了解服務的狀況</a:t>
            </a:r>
            <a:endParaRPr lang="en-US" altLang="zh-TW" dirty="0" smtClean="0"/>
          </a:p>
          <a:p>
            <a:r>
              <a:rPr lang="zh-TW" altLang="en-US" dirty="0"/>
              <a:t>可以</a:t>
            </a:r>
            <a:r>
              <a:rPr lang="zh-TW" altLang="en-US" dirty="0" smtClean="0"/>
              <a:t>結合</a:t>
            </a:r>
            <a:r>
              <a:rPr lang="en-US" altLang="zh-TW" dirty="0" smtClean="0"/>
              <a:t>SCOM2007</a:t>
            </a:r>
            <a:r>
              <a:rPr lang="zh-TW" altLang="en-US" dirty="0" smtClean="0"/>
              <a:t>做事件匯集處理</a:t>
            </a:r>
            <a:endParaRPr lang="en-US" altLang="zh-TW" dirty="0" smtClean="0"/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3786716" y="977601"/>
            <a:ext cx="3813987" cy="94039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53"/>
              </a:avLst>
            </a:prstTxWarp>
          </a:bodyPr>
          <a:lstStyle/>
          <a:p>
            <a:pPr algn="ctr"/>
            <a:r>
              <a:rPr lang="en-US" altLang="zh-TW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DEMO</a:t>
            </a:r>
            <a:endParaRPr lang="zh-TW" altLang="en-US" sz="3600" b="1" kern="10" dirty="0">
              <a:ln w="9525">
                <a:noFill/>
                <a:round/>
                <a:headEnd/>
                <a:tailEnd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936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743" y="1447800"/>
            <a:ext cx="3973679" cy="4268867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3630305" y="1447800"/>
            <a:ext cx="4916796" cy="119986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53"/>
              </a:avLst>
            </a:prstTxWarp>
          </a:bodyPr>
          <a:lstStyle/>
          <a:p>
            <a:pPr algn="ctr"/>
            <a:r>
              <a:rPr lang="zh-TW" alt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問題與討論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906" y="1603375"/>
            <a:ext cx="3929275" cy="4056026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在何處取得</a:t>
            </a:r>
            <a:r>
              <a:rPr lang="zh-CN" altLang="en-US" dirty="0" smtClean="0"/>
              <a:t> </a:t>
            </a:r>
            <a:r>
              <a:rPr lang="en-US" altLang="zh-CN" dirty="0" smtClean="0"/>
              <a:t>TechNet</a:t>
            </a:r>
            <a:r>
              <a:rPr lang="en-US" altLang="zh-TW" dirty="0" smtClean="0"/>
              <a:t> </a:t>
            </a:r>
            <a:r>
              <a:rPr lang="zh-TW" altLang="en-US" dirty="0" smtClean="0"/>
              <a:t>相關資訊？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訂閱 </a:t>
            </a:r>
            <a:r>
              <a:rPr lang="en-US" altLang="zh-CN" smtClean="0"/>
              <a:t>TechNet</a:t>
            </a:r>
            <a:r>
              <a:rPr lang="en-US" altLang="zh-TW" smtClean="0"/>
              <a:t> </a:t>
            </a:r>
            <a:r>
              <a:rPr lang="zh-TW" altLang="en-US" smtClean="0"/>
              <a:t>資訊技術人快訊</a:t>
            </a:r>
            <a:r>
              <a:rPr lang="zh-CN" altLang="en-US" smtClean="0"/>
              <a:t> </a:t>
            </a:r>
            <a:endParaRPr lang="en-US" altLang="zh-CN" smtClean="0"/>
          </a:p>
          <a:p>
            <a:pPr lvl="1"/>
            <a:r>
              <a:rPr lang="en-US" altLang="zh-CN" smtClean="0"/>
              <a:t>http://www.microsoft.com/taiwan/technet/flash/</a:t>
            </a:r>
            <a:endParaRPr lang="en-US" altLang="zh-TW" smtClean="0"/>
          </a:p>
          <a:p>
            <a:r>
              <a:rPr lang="zh-TW" altLang="en-US" smtClean="0"/>
              <a:t>訂閱 </a:t>
            </a:r>
            <a:r>
              <a:rPr lang="en-US" altLang="zh-TW" smtClean="0"/>
              <a:t>TechNet Plus </a:t>
            </a:r>
          </a:p>
          <a:p>
            <a:pPr lvl="1"/>
            <a:r>
              <a:rPr lang="en-US" altLang="zh-CN" smtClean="0"/>
              <a:t>http://www.microsoft.com/taiwan/technet/</a:t>
            </a:r>
            <a:endParaRPr lang="en-US" altLang="zh-TW" smtClean="0"/>
          </a:p>
          <a:p>
            <a:r>
              <a:rPr lang="zh-TW" altLang="en-US" smtClean="0"/>
              <a:t>參加</a:t>
            </a:r>
            <a:r>
              <a:rPr lang="zh-CN" altLang="zh-TW" smtClean="0"/>
              <a:t> </a:t>
            </a:r>
            <a:r>
              <a:rPr lang="en-US" altLang="zh-CN" smtClean="0"/>
              <a:t>TechNet</a:t>
            </a:r>
            <a:r>
              <a:rPr lang="en-US" altLang="zh-TW" smtClean="0"/>
              <a:t> </a:t>
            </a:r>
            <a:r>
              <a:rPr lang="zh-CN" altLang="en-US" smtClean="0"/>
              <a:t>的活</a:t>
            </a:r>
            <a:r>
              <a:rPr lang="zh-TW" altLang="en-US" smtClean="0"/>
              <a:t>動</a:t>
            </a:r>
            <a:endParaRPr lang="en-US" altLang="zh-TW" smtClean="0"/>
          </a:p>
          <a:p>
            <a:pPr lvl="1"/>
            <a:r>
              <a:rPr lang="en-US" altLang="zh-CN" smtClean="0"/>
              <a:t>http://www.microsoft.com/taiwan/technet/</a:t>
            </a:r>
            <a:endParaRPr lang="en-US" altLang="zh-TW" smtClean="0"/>
          </a:p>
          <a:p>
            <a:r>
              <a:rPr lang="zh-TW" altLang="en-US" smtClean="0"/>
              <a:t>下載 </a:t>
            </a:r>
            <a:r>
              <a:rPr lang="en-US" altLang="zh-TW" smtClean="0"/>
              <a:t>TechNet </a:t>
            </a:r>
            <a:r>
              <a:rPr lang="zh-TW" altLang="en-US" smtClean="0"/>
              <a:t>研討會簡報與錄影檔</a:t>
            </a:r>
            <a:endParaRPr lang="en-US" altLang="zh-TW" smtClean="0"/>
          </a:p>
          <a:p>
            <a:pPr lvl="1"/>
            <a:r>
              <a:rPr lang="en-US" altLang="zh-CN" smtClean="0"/>
              <a:t>http://www.microsoft.com/taiwan/technet/webcast/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5555" name="Picture 3" descr="t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975" y="2708275"/>
            <a:ext cx="8651875" cy="143986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課程大綱</a:t>
            </a:r>
            <a:endParaRPr lang="en-GB" dirty="0"/>
          </a:p>
        </p:txBody>
      </p:sp>
      <p:sp>
        <p:nvSpPr>
          <p:cNvPr id="58385" name="Rectangle 1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IIS 7.0 </a:t>
            </a:r>
            <a:r>
              <a:rPr lang="zh-TW" altLang="en-US" dirty="0" smtClean="0"/>
              <a:t>架構與效能探討</a:t>
            </a:r>
            <a:endParaRPr lang="en-US" altLang="zh-TW" dirty="0" smtClean="0"/>
          </a:p>
          <a:p>
            <a:r>
              <a:rPr lang="en-US" altLang="zh-TW" dirty="0" smtClean="0"/>
              <a:t>IIS 7.0 </a:t>
            </a:r>
            <a:r>
              <a:rPr lang="zh-TW" altLang="en-US" dirty="0" smtClean="0"/>
              <a:t>元件管理技巧</a:t>
            </a:r>
            <a:endParaRPr lang="en-US" altLang="zh-TW" dirty="0" smtClean="0"/>
          </a:p>
          <a:p>
            <a:r>
              <a:rPr lang="en-US" altLang="zh-TW" dirty="0" smtClean="0"/>
              <a:t>IIS 7.0 </a:t>
            </a:r>
            <a:r>
              <a:rPr lang="zh-TW" altLang="en-US" dirty="0" smtClean="0"/>
              <a:t>效能教調實務</a:t>
            </a:r>
            <a:endParaRPr lang="en-US" altLang="zh-TW" dirty="0" smtClean="0"/>
          </a:p>
          <a:p>
            <a:r>
              <a:rPr lang="en-US" altLang="zh-TW" dirty="0" smtClean="0"/>
              <a:t>IIS 7.0 </a:t>
            </a:r>
            <a:r>
              <a:rPr lang="zh-TW" altLang="en-US" dirty="0" smtClean="0"/>
              <a:t>問題監控</a:t>
            </a:r>
            <a:endParaRPr lang="en-US" altLang="zh-TW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8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8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8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效能監視的目的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各網站的存取狀況</a:t>
            </a:r>
            <a:endParaRPr lang="en-US" altLang="zh-TW" dirty="0" smtClean="0"/>
          </a:p>
          <a:p>
            <a:r>
              <a:rPr lang="zh-TW" altLang="en-US" dirty="0" smtClean="0"/>
              <a:t>了解伺服器效能的瓶頸</a:t>
            </a:r>
            <a:endParaRPr lang="en-US" altLang="zh-TW" dirty="0" smtClean="0"/>
          </a:p>
          <a:p>
            <a:r>
              <a:rPr lang="zh-TW" altLang="en-US" dirty="0" smtClean="0"/>
              <a:t>伺服器各元件負載的情況</a:t>
            </a:r>
            <a:endParaRPr lang="en-US" altLang="zh-TW" dirty="0" smtClean="0"/>
          </a:p>
          <a:p>
            <a:r>
              <a:rPr lang="zh-TW" altLang="en-US" dirty="0" smtClean="0"/>
              <a:t>用戶端使用資源的情形</a:t>
            </a:r>
            <a:endParaRPr lang="en-US" altLang="zh-TW" dirty="0" smtClean="0"/>
          </a:p>
          <a:p>
            <a:r>
              <a:rPr lang="zh-TW" altLang="en-US" dirty="0"/>
              <a:t>長期使用的趨勢</a:t>
            </a:r>
            <a:endParaRPr lang="en-US" altLang="zh-TW" dirty="0" smtClean="0"/>
          </a:p>
          <a:p>
            <a:r>
              <a:rPr lang="zh-TW" altLang="en-US" dirty="0" smtClean="0"/>
              <a:t>訂定效能基準線（</a:t>
            </a:r>
            <a:r>
              <a:rPr lang="en-US" altLang="zh-TW" dirty="0" smtClean="0"/>
              <a:t>Baseline</a:t>
            </a:r>
            <a:r>
              <a:rPr lang="zh-TW" altLang="en-US" dirty="0" smtClean="0"/>
              <a:t>）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IIS 7.0 </a:t>
            </a:r>
            <a:r>
              <a:rPr lang="zh-TW" alt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架構與效能探討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良好的架構對於效能也有絕對的</a:t>
            </a:r>
            <a:r>
              <a:rPr lang="zh-TW" altLang="en-US" dirty="0" smtClean="0"/>
              <a:t>影響</a:t>
            </a:r>
            <a:endParaRPr lang="en-US" altLang="zh-TW" dirty="0" smtClean="0"/>
          </a:p>
          <a:p>
            <a:r>
              <a:rPr lang="zh-TW" altLang="en-US" dirty="0"/>
              <a:t>模組化的</a:t>
            </a:r>
            <a:r>
              <a:rPr lang="zh-TW" altLang="en-US" dirty="0" smtClean="0"/>
              <a:t>架構可以只安裝所需要的元件，減少不必要的資源使用</a:t>
            </a:r>
            <a:endParaRPr lang="en-US" altLang="zh-TW" dirty="0" smtClean="0"/>
          </a:p>
          <a:p>
            <a:r>
              <a:rPr lang="zh-TW" altLang="en-US" dirty="0" smtClean="0"/>
              <a:t>模組中可以掛入網管機制，善加監控系統資源</a:t>
            </a:r>
            <a:endParaRPr lang="en-US" altLang="zh-TW" dirty="0" smtClean="0"/>
          </a:p>
          <a:p>
            <a:r>
              <a:rPr lang="zh-TW" altLang="en-US" dirty="0"/>
              <a:t>整合系統內</a:t>
            </a:r>
            <a:r>
              <a:rPr lang="zh-TW" altLang="en-US" dirty="0" smtClean="0"/>
              <a:t>的事件檢視器，減少問題處理時間，強化效能維護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IIS 7.0 </a:t>
            </a:r>
            <a:r>
              <a:rPr lang="zh-TW" alt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架構</a:t>
            </a:r>
            <a:endParaRPr lang="zh-TW" altLang="en-US" dirty="0"/>
          </a:p>
        </p:txBody>
      </p:sp>
      <p:pic>
        <p:nvPicPr>
          <p:cNvPr id="4" name="內容版面配置區 3" descr="http://www.linkwan.com/gb/tech/images/0708010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24607" y="1143000"/>
            <a:ext cx="6894786" cy="51488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架構中與效能有關的元件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Application Development</a:t>
            </a:r>
          </a:p>
          <a:p>
            <a:r>
              <a:rPr lang="en-US" altLang="zh-TW" dirty="0" smtClean="0"/>
              <a:t>Health and Diagnostics</a:t>
            </a:r>
          </a:p>
          <a:p>
            <a:r>
              <a:rPr lang="en-US" altLang="zh-TW" dirty="0" smtClean="0"/>
              <a:t>Security</a:t>
            </a:r>
          </a:p>
          <a:p>
            <a:r>
              <a:rPr lang="en-US" altLang="zh-TW" dirty="0" smtClean="0"/>
              <a:t>Performance</a:t>
            </a:r>
          </a:p>
          <a:p>
            <a:r>
              <a:rPr lang="en-US" altLang="zh-TW" dirty="0" smtClean="0"/>
              <a:t>IIS6 Management Compatibility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Application Development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IIS7 </a:t>
            </a:r>
            <a:r>
              <a:rPr lang="zh-TW" altLang="en-US" dirty="0" smtClean="0"/>
              <a:t>支援的應用程式眾多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ASP.NET</a:t>
            </a:r>
          </a:p>
          <a:p>
            <a:pPr lvl="1"/>
            <a:r>
              <a:rPr lang="en-US" altLang="zh-TW" dirty="0" smtClean="0"/>
              <a:t>.NET Extensibility</a:t>
            </a:r>
          </a:p>
          <a:p>
            <a:pPr lvl="1"/>
            <a:r>
              <a:rPr lang="en-US" altLang="zh-TW" dirty="0" smtClean="0"/>
              <a:t>ASP</a:t>
            </a:r>
          </a:p>
          <a:p>
            <a:pPr lvl="1"/>
            <a:r>
              <a:rPr lang="en-US" altLang="zh-TW" dirty="0" smtClean="0"/>
              <a:t>CGI</a:t>
            </a:r>
          </a:p>
          <a:p>
            <a:pPr lvl="1"/>
            <a:r>
              <a:rPr lang="en-US" altLang="zh-TW" dirty="0" smtClean="0"/>
              <a:t>ISAPI Extensions</a:t>
            </a:r>
          </a:p>
          <a:p>
            <a:pPr lvl="1"/>
            <a:r>
              <a:rPr lang="en-US" altLang="zh-TW" dirty="0" smtClean="0"/>
              <a:t>ISAPI Filters</a:t>
            </a:r>
          </a:p>
          <a:p>
            <a:pPr lvl="1"/>
            <a:r>
              <a:rPr lang="en-US" altLang="zh-TW" dirty="0" smtClean="0"/>
              <a:t>Server Side Includes</a:t>
            </a:r>
          </a:p>
          <a:p>
            <a:pPr lvl="0"/>
            <a:r>
              <a:rPr lang="zh-TW" altLang="en-US" dirty="0" smtClean="0"/>
              <a:t>應用程式需要使用</a:t>
            </a:r>
            <a:r>
              <a:rPr lang="en-US" altLang="zh-TW" dirty="0" smtClean="0"/>
              <a:t>CPU</a:t>
            </a:r>
            <a:r>
              <a:rPr lang="zh-TW" altLang="en-US" dirty="0" smtClean="0"/>
              <a:t>資源運算，因此支援越多應用程式就代表效能越有挑戰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base"/>
            <a:r>
              <a:rPr lang="en-US" sz="4000" b="1" baseline="0" dirty="0" smtClean="0">
                <a:solidFill>
                  <a:srgbClr val="FFFF99"/>
                </a:solidFill>
                <a:latin typeface="Arial" pitchFamily="34" charset="0"/>
                <a:ea typeface="微軟正黑體" pitchFamily="34" charset="-120"/>
                <a:cs typeface="+mj-cs"/>
              </a:rPr>
              <a:t>Health and Diagnostics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dirty="0" smtClean="0"/>
              <a:t>IIS7 </a:t>
            </a:r>
            <a:r>
              <a:rPr lang="zh-TW" altLang="en-US" dirty="0" smtClean="0"/>
              <a:t>內建監控系統的工具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HTTP</a:t>
            </a:r>
            <a:r>
              <a:rPr lang="en-US" altLang="zh-TW" baseline="0" dirty="0" smtClean="0"/>
              <a:t> Logging</a:t>
            </a:r>
          </a:p>
          <a:p>
            <a:pPr lvl="1"/>
            <a:r>
              <a:rPr lang="en-US" altLang="zh-TW" baseline="0" dirty="0" smtClean="0"/>
              <a:t>Logging Tools</a:t>
            </a:r>
          </a:p>
          <a:p>
            <a:pPr lvl="1"/>
            <a:r>
              <a:rPr lang="en-US" altLang="zh-TW" baseline="0" dirty="0" smtClean="0"/>
              <a:t>Request Monitor</a:t>
            </a:r>
          </a:p>
          <a:p>
            <a:pPr lvl="1"/>
            <a:r>
              <a:rPr lang="en-US" altLang="zh-TW" baseline="0" dirty="0" smtClean="0"/>
              <a:t>Tracing</a:t>
            </a:r>
          </a:p>
          <a:p>
            <a:pPr lvl="1"/>
            <a:r>
              <a:rPr lang="en-US" altLang="zh-TW" baseline="0" dirty="0" smtClean="0"/>
              <a:t>Custom Logging</a:t>
            </a:r>
          </a:p>
          <a:p>
            <a:pPr lvl="1"/>
            <a:r>
              <a:rPr lang="en-US" altLang="zh-TW" baseline="0" dirty="0" smtClean="0"/>
              <a:t>ODBC Logging</a:t>
            </a:r>
          </a:p>
          <a:p>
            <a:r>
              <a:rPr lang="zh-TW" altLang="en-US" dirty="0" smtClean="0"/>
              <a:t>開啟越多稽核的工具，也就代表系統負載越多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3FY06 TechNet Template">
  <a:themeElements>
    <a:clrScheme name="Q3FY06 TechNe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Q3FY06 TechN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3FY06 TechNe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3FY06 TechNe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3FY06 TechNe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16245</TotalTime>
  <Words>737</Words>
  <Application>Microsoft PowerPoint</Application>
  <PresentationFormat>如螢幕大小 (4:3)</PresentationFormat>
  <Paragraphs>152</Paragraphs>
  <Slides>25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1" baseType="lpstr">
      <vt:lpstr>Times New Roman</vt:lpstr>
      <vt:lpstr>Arial</vt:lpstr>
      <vt:lpstr>Verdana</vt:lpstr>
      <vt:lpstr>新細明體</vt:lpstr>
      <vt:lpstr>Times</vt:lpstr>
      <vt:lpstr>Q3FY06 TechNet Template</vt:lpstr>
      <vt:lpstr>Welcome</vt:lpstr>
      <vt:lpstr>Windows server 2008 系列 –  IIS 7.0 伺服器效能管理</vt:lpstr>
      <vt:lpstr>課程大綱</vt:lpstr>
      <vt:lpstr>效能監視的目的</vt:lpstr>
      <vt:lpstr>IIS 7.0 架構與效能探討</vt:lpstr>
      <vt:lpstr>IIS 7.0 架構</vt:lpstr>
      <vt:lpstr>架構中與效能有關的元件</vt:lpstr>
      <vt:lpstr>Application Development</vt:lpstr>
      <vt:lpstr>Health and Diagnostics</vt:lpstr>
      <vt:lpstr>Security</vt:lpstr>
      <vt:lpstr>Performance</vt:lpstr>
      <vt:lpstr>IIS6 Management Compatibility</vt:lpstr>
      <vt:lpstr>IIS 7.0 元件管理技巧</vt:lpstr>
      <vt:lpstr>一般效能調校工具</vt:lpstr>
      <vt:lpstr>效能監視器</vt:lpstr>
      <vt:lpstr>可靠度監視器</vt:lpstr>
      <vt:lpstr>事件記錄</vt:lpstr>
      <vt:lpstr>IIS 7.0 效能教調實務-主機篇</vt:lpstr>
      <vt:lpstr>IIS 7.0 效能教調實務-網站站台篇</vt:lpstr>
      <vt:lpstr>IIS 7.0 效能教調實務-網路篇</vt:lpstr>
      <vt:lpstr>IIS 7.0 問題監控</vt:lpstr>
      <vt:lpstr>投影片 22</vt:lpstr>
      <vt:lpstr>投影片 23</vt:lpstr>
      <vt:lpstr>在何處取得 TechNet 相關資訊？</vt:lpstr>
      <vt:lpstr>投影片 25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subject>Qx FYxx Content</dc:subject>
  <dc:creator>Microsoft</dc:creator>
  <cp:keywords>TechNet;</cp:keywords>
  <cp:lastModifiedBy>Golden</cp:lastModifiedBy>
  <cp:revision>462</cp:revision>
  <dcterms:created xsi:type="dcterms:W3CDTF">1998-07-06T19:29:56Z</dcterms:created>
  <dcterms:modified xsi:type="dcterms:W3CDTF">2007-11-29T20:01:16Z</dcterms:modified>
  <cp:category>IT Professional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gram">
    <vt:lpwstr>TechNet</vt:lpwstr>
  </property>
  <property fmtid="{D5CDD505-2E9C-101B-9397-08002B2CF9AE}" pid="3" name="Session ID">
    <vt:lpwstr>xxx-zz</vt:lpwstr>
  </property>
  <property fmtid="{D5CDD505-2E9C-101B-9397-08002B2CF9AE}" pid="4" name="Status">
    <vt:lpwstr>Work in Progress</vt:lpwstr>
  </property>
  <property fmtid="{D5CDD505-2E9C-101B-9397-08002B2CF9AE}" pid="5" name="Support">
    <vt:lpwstr>devhelp@microsoft.com</vt:lpwstr>
  </property>
  <property fmtid="{D5CDD505-2E9C-101B-9397-08002B2CF9AE}" pid="6" name="build">
    <vt:lpwstr>0</vt:lpwstr>
  </property>
  <property fmtid="{D5CDD505-2E9C-101B-9397-08002B2CF9AE}" pid="7" name="Version">
    <vt:lpwstr>9.0</vt:lpwstr>
  </property>
</Properties>
</file>