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7" r:id="rId2"/>
    <p:sldMasterId id="2147483675" r:id="rId3"/>
  </p:sldMasterIdLst>
  <p:notesMasterIdLst>
    <p:notesMasterId r:id="rId43"/>
  </p:notesMasterIdLst>
  <p:handoutMasterIdLst>
    <p:handoutMasterId r:id="rId44"/>
  </p:handoutMasterIdLst>
  <p:sldIdLst>
    <p:sldId id="297" r:id="rId4"/>
    <p:sldId id="564" r:id="rId5"/>
    <p:sldId id="545" r:id="rId6"/>
    <p:sldId id="565" r:id="rId7"/>
    <p:sldId id="566" r:id="rId8"/>
    <p:sldId id="567" r:id="rId9"/>
    <p:sldId id="525" r:id="rId10"/>
    <p:sldId id="526" r:id="rId11"/>
    <p:sldId id="591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8" r:id="rId22"/>
    <p:sldId id="580" r:id="rId23"/>
    <p:sldId id="581" r:id="rId24"/>
    <p:sldId id="577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23" r:id="rId34"/>
    <p:sldId id="590" r:id="rId35"/>
    <p:sldId id="543" r:id="rId36"/>
    <p:sldId id="550" r:id="rId37"/>
    <p:sldId id="554" r:id="rId38"/>
    <p:sldId id="555" r:id="rId39"/>
    <p:sldId id="556" r:id="rId40"/>
    <p:sldId id="557" r:id="rId41"/>
    <p:sldId id="579" r:id="rId42"/>
  </p:sldIdLst>
  <p:sldSz cx="9144000" cy="6858000" type="screen4x3"/>
  <p:notesSz cx="6858000" cy="92964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M. Ric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prnPr prnWhat="handouts6" clrMode="bw" hiddenSlides="1" frameSlides="1"/>
  <p:showPr showNarration="1" useTimings="0">
    <p:present/>
    <p:sldAll/>
    <p:penClr>
      <a:srgbClr val="FF0000"/>
    </p:penClr>
  </p:showPr>
  <p:clrMru>
    <a:srgbClr val="FFFF00"/>
    <a:srgbClr val="E5FD03"/>
    <a:srgbClr val="E8FD23"/>
    <a:srgbClr val="569EE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7" autoAdjust="0"/>
    <p:restoredTop sz="92217" autoAdjust="0"/>
  </p:normalViewPr>
  <p:slideViewPr>
    <p:cSldViewPr snapToGrid="0">
      <p:cViewPr>
        <p:scale>
          <a:sx n="64" d="100"/>
          <a:sy n="64" d="100"/>
        </p:scale>
        <p:origin x="-1302" y="-258"/>
      </p:cViewPr>
      <p:guideLst>
        <p:guide orient="horz" pos="2160"/>
        <p:guide orient="horz" pos="1485"/>
        <p:guide orient="horz" pos="1200"/>
        <p:guide orient="horz" pos="891"/>
        <p:guide orient="horz" pos="142"/>
        <p:guide pos="2880"/>
        <p:guide pos="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4248"/>
    </p:cViewPr>
  </p:sorterViewPr>
  <p:notesViewPr>
    <p:cSldViewPr snapToGrid="0">
      <p:cViewPr>
        <p:scale>
          <a:sx n="100" d="100"/>
          <a:sy n="100" d="100"/>
        </p:scale>
        <p:origin x="-864" y="209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1849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effectLst/>
                <a:ea typeface="新細明體" pitchFamily="18" charset="-120"/>
                <a:cs typeface="Arial" pitchFamily="34" charset="0"/>
              </a:defRPr>
            </a:lvl1pPr>
          </a:lstStyle>
          <a:p>
            <a:r>
              <a:rPr lang="en-US" altLang="zh-TW"/>
              <a:t>© 2004 Microsoft Corporation. All rights reserved.</a:t>
            </a:r>
          </a:p>
          <a:p>
            <a:r>
              <a:rPr lang="en-US" altLang="zh-TW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831263"/>
            <a:ext cx="6111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新細明體" pitchFamily="18" charset="-120"/>
              </a:defRPr>
            </a:lvl1pPr>
          </a:lstStyle>
          <a:p>
            <a:fld id="{27D9B37B-C3D0-4885-9389-0E47F98173E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fld id="{C7708FB2-695F-4519-A0B5-4A15095ABAF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18F3E-D3CB-48B3-B233-D950AEB50A8D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24BB7-E144-4F5B-8D4A-101E36F92A58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/>
            <a:r>
              <a:rPr lang="zh-TW" altLang="en-US" sz="1400" smtClean="0"/>
              <a:t>使用 </a:t>
            </a:r>
            <a:r>
              <a:rPr lang="en-US" altLang="zh-TW" sz="1400" smtClean="0"/>
              <a:t>BCP.exe</a:t>
            </a:r>
          </a:p>
          <a:p>
            <a:pPr lvl="2"/>
            <a:r>
              <a:rPr lang="zh-TW" altLang="en-US" sz="1400" smtClean="0"/>
              <a:t>從 </a:t>
            </a:r>
            <a:r>
              <a:rPr lang="en-US" altLang="zh-TW" sz="1400" smtClean="0"/>
              <a:t>SQL Server 6.0/6.5 </a:t>
            </a:r>
            <a:r>
              <a:rPr lang="zh-TW" altLang="en-US" sz="1400" smtClean="0"/>
              <a:t>資料庫將資料匯出到資料檔中，接著，再將資料匯入到 </a:t>
            </a:r>
            <a:r>
              <a:rPr lang="en-US" altLang="zh-TW" sz="1400" smtClean="0"/>
              <a:t>SQL Server 2005 </a:t>
            </a:r>
            <a:r>
              <a:rPr lang="zh-TW" altLang="en-US" sz="1400" smtClean="0"/>
              <a:t>資料庫</a:t>
            </a:r>
            <a:endParaRPr lang="en-US" altLang="zh-TW" sz="1400" smtClean="0"/>
          </a:p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FCF11-D1A5-4A0B-AEBA-A822F0B4537B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8812E-620E-4123-9312-4F334B4C0426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/>
              <a:t>傳送登入」工作會在 </a:t>
            </a:r>
            <a:r>
              <a:rPr lang="en-US" altLang="zh-TW" smtClean="0"/>
              <a:t>SQL Server </a:t>
            </a:r>
            <a:r>
              <a:rPr lang="zh-TW" altLang="en-US" smtClean="0"/>
              <a:t>的執行個體之間傳送一或多個登入。 </a:t>
            </a:r>
          </a:p>
          <a:p>
            <a:r>
              <a:rPr lang="zh-TW" altLang="en-US" smtClean="0"/>
              <a:t>「傳送登入」工作可以設定為傳送所有登入、只傳送指定的登入，或只傳送具有指定之資料庫存取權的所有登入。無法傳送 </a:t>
            </a:r>
            <a:r>
              <a:rPr lang="en-US" altLang="zh-TW" smtClean="0"/>
              <a:t>sa </a:t>
            </a:r>
            <a:r>
              <a:rPr lang="zh-TW" altLang="en-US" smtClean="0"/>
              <a:t>登入。在 </a:t>
            </a:r>
            <a:r>
              <a:rPr lang="en-US" altLang="zh-TW" smtClean="0"/>
              <a:t>SQL Server 2000 </a:t>
            </a:r>
            <a:r>
              <a:rPr lang="zh-TW" altLang="en-US" smtClean="0"/>
              <a:t>和更新的版本中，可能已重新命名 </a:t>
            </a:r>
            <a:r>
              <a:rPr lang="en-US" altLang="zh-TW" smtClean="0"/>
              <a:t>sa </a:t>
            </a:r>
            <a:r>
              <a:rPr lang="zh-TW" altLang="en-US" smtClean="0"/>
              <a:t>登入，不過，重新命名的 </a:t>
            </a:r>
            <a:r>
              <a:rPr lang="en-US" altLang="zh-TW" smtClean="0"/>
              <a:t>sa </a:t>
            </a:r>
            <a:r>
              <a:rPr lang="zh-TW" altLang="en-US" smtClean="0"/>
              <a:t>登入仍然無法傳送。</a:t>
            </a:r>
          </a:p>
          <a:p>
            <a:r>
              <a:rPr lang="zh-TW" altLang="en-US" smtClean="0"/>
              <a:t>您還可以指出工作是否複製與登入相關聯的安全性識別碼 </a:t>
            </a:r>
            <a:r>
              <a:rPr lang="en-US" altLang="zh-TW" smtClean="0"/>
              <a:t>(SID)</a:t>
            </a:r>
            <a:r>
              <a:rPr lang="zh-TW" altLang="en-US" smtClean="0"/>
              <a:t>。如果將「傳送登入」工作與「傳送資料庫」工作一起使用，則必須將 </a:t>
            </a:r>
            <a:r>
              <a:rPr lang="en-US" altLang="zh-TW" smtClean="0"/>
              <a:t>SID </a:t>
            </a:r>
            <a:r>
              <a:rPr lang="zh-TW" altLang="en-US" smtClean="0"/>
              <a:t>複製到目的地，否則，目的地資料庫將無法辨識傳送的登入。</a:t>
            </a:r>
          </a:p>
          <a:p>
            <a:r>
              <a:rPr lang="zh-TW" altLang="en-US" smtClean="0"/>
              <a:t>在目的地上，會停用傳送的登入，並為其指派隨機密碼。目的地伺服器上 </a:t>
            </a:r>
            <a:r>
              <a:rPr lang="en-US" altLang="zh-TW" smtClean="0"/>
              <a:t>sysadmin </a:t>
            </a:r>
            <a:r>
              <a:rPr lang="zh-TW" altLang="en-US" smtClean="0"/>
              <a:t>角色的成員必須變更密碼，並啟用登入，才可以使用這些登入。 </a:t>
            </a:r>
          </a:p>
          <a:p>
            <a:r>
              <a:rPr lang="zh-TW" altLang="en-US" smtClean="0"/>
              <a:t>要傳送的登入可能已存在於目的地上。可以設定「傳送登入」工作以下列方式處理現有的登入：</a:t>
            </a:r>
          </a:p>
          <a:p>
            <a:r>
              <a:rPr lang="zh-TW" altLang="en-US" smtClean="0"/>
              <a:t>覆寫現有的登入。</a:t>
            </a:r>
          </a:p>
          <a:p>
            <a:r>
              <a:rPr lang="zh-TW" altLang="en-US" smtClean="0"/>
              <a:t>存在重複的登入時讓工作失敗。</a:t>
            </a:r>
          </a:p>
          <a:p>
            <a:r>
              <a:rPr lang="zh-TW" altLang="en-US" smtClean="0"/>
              <a:t>略過重複的登入。</a:t>
            </a:r>
          </a:p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smtClean="0"/>
              <a:t>FOR ATTACH_REBUILD_LOG </a:t>
            </a:r>
          </a:p>
          <a:p>
            <a:r>
              <a:rPr lang="zh-TW" altLang="en-US" smtClean="0"/>
              <a:t>指定利用附加一組現有的作業系統檔來建立資料庫。這個選項只適用於讀取</a:t>
            </a:r>
            <a:r>
              <a:rPr lang="en-US" altLang="zh-TW" smtClean="0"/>
              <a:t>/</a:t>
            </a:r>
            <a:r>
              <a:rPr lang="zh-TW" altLang="en-US" smtClean="0"/>
              <a:t>寫入資料庫。如果遺漏一或多個交易記錄檔，記錄檔就會重建。必須有一個用來指定主要檔案的 </a:t>
            </a:r>
            <a:r>
              <a:rPr lang="en-US" altLang="zh-TW" smtClean="0"/>
              <a:t>&lt;filespec&gt; </a:t>
            </a:r>
            <a:r>
              <a:rPr lang="zh-TW" altLang="en-US" smtClean="0"/>
              <a:t>項目。 </a:t>
            </a:r>
          </a:p>
          <a:p>
            <a:endParaRPr lang="zh-TW" altLang="en-US" smtClean="0"/>
          </a:p>
          <a:p>
            <a:r>
              <a:rPr lang="zh-TW" altLang="en-US" smtClean="0"/>
              <a:t>附註：  </a:t>
            </a:r>
          </a:p>
          <a:p>
            <a:r>
              <a:rPr lang="zh-TW" altLang="en-US" smtClean="0"/>
              <a:t>如果記錄檔是可用的，</a:t>
            </a:r>
            <a:r>
              <a:rPr lang="en-US" altLang="zh-TW" smtClean="0"/>
              <a:t>Database Engine </a:t>
            </a:r>
            <a:r>
              <a:rPr lang="zh-TW" altLang="en-US" smtClean="0"/>
              <a:t>就會使用這些檔案，而不會重建記錄檔。</a:t>
            </a:r>
          </a:p>
          <a:p>
            <a:r>
              <a:rPr lang="zh-TW" altLang="en-US" smtClean="0"/>
              <a:t> </a:t>
            </a: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en-US" altLang="zh-TW" smtClean="0"/>
              <a:t>FOR ATTACH_REBUILD_LOG </a:t>
            </a:r>
            <a:r>
              <a:rPr lang="zh-TW" altLang="en-US" smtClean="0"/>
              <a:t>需要下列項目：</a:t>
            </a:r>
          </a:p>
          <a:p>
            <a:endParaRPr lang="zh-TW" altLang="en-US" smtClean="0"/>
          </a:p>
          <a:p>
            <a:r>
              <a:rPr lang="zh-TW" altLang="en-US" smtClean="0"/>
              <a:t>正常關閉資料庫。</a:t>
            </a: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所有資料檔 </a:t>
            </a:r>
            <a:r>
              <a:rPr lang="en-US" altLang="zh-TW" smtClean="0"/>
              <a:t>(MDF </a:t>
            </a:r>
            <a:r>
              <a:rPr lang="zh-TW" altLang="en-US" smtClean="0"/>
              <a:t>和 </a:t>
            </a:r>
            <a:r>
              <a:rPr lang="en-US" altLang="zh-TW" smtClean="0"/>
              <a:t>NDF) </a:t>
            </a:r>
            <a:r>
              <a:rPr lang="zh-TW" altLang="en-US" smtClean="0"/>
              <a:t>都必須是可用的。</a:t>
            </a: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重要：  </a:t>
            </a:r>
          </a:p>
          <a:p>
            <a:r>
              <a:rPr lang="zh-TW" altLang="en-US" smtClean="0"/>
              <a:t>這項作業會中斷記錄備份鏈結。建議您在作業完成之後執行完整的資料庫備份。如需詳細資訊，請參閱＜</a:t>
            </a:r>
            <a:r>
              <a:rPr lang="en-US" altLang="zh-TW" smtClean="0"/>
              <a:t>BACKUP (Transact-SQL)</a:t>
            </a:r>
            <a:r>
              <a:rPr lang="zh-TW" altLang="en-US" smtClean="0"/>
              <a:t>＞。 </a:t>
            </a:r>
          </a:p>
          <a:p>
            <a:r>
              <a:rPr lang="zh-TW" altLang="en-US" smtClean="0"/>
              <a:t> </a:t>
            </a: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一般而言，如果您要將一個含有大型記錄的讀</a:t>
            </a:r>
            <a:r>
              <a:rPr lang="en-US" altLang="zh-TW" smtClean="0"/>
              <a:t>/</a:t>
            </a:r>
            <a:r>
              <a:rPr lang="zh-TW" altLang="en-US" smtClean="0"/>
              <a:t>寫資料庫複製到其他伺服器，而該伺服器中，因為該項複製作業大部份用在讀取作業或只用在讀取作業，所以該項複製作業所需的記錄空間比原始資料庫少，在這種情況下，通常就會使用 </a:t>
            </a:r>
            <a:r>
              <a:rPr lang="en-US" altLang="zh-TW" smtClean="0"/>
              <a:t>FOR ATTACH_REBUILD_LOG</a:t>
            </a:r>
            <a:r>
              <a:rPr lang="zh-TW" altLang="en-US" smtClean="0"/>
              <a:t>。</a:t>
            </a:r>
          </a:p>
          <a:p>
            <a:endParaRPr lang="zh-TW" altLang="en-US" smtClean="0"/>
          </a:p>
          <a:p>
            <a:r>
              <a:rPr lang="zh-TW" altLang="en-US" smtClean="0"/>
              <a:t>資料庫快照集中無法指定 </a:t>
            </a:r>
            <a:r>
              <a:rPr lang="en-US" altLang="zh-TW" smtClean="0"/>
              <a:t>FOR ATTACH_REBUILD_LOG</a:t>
            </a:r>
            <a:r>
              <a:rPr lang="zh-TW" altLang="en-US" smtClean="0"/>
              <a:t>。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8FB2-695F-4519-A0B5-4A15095ABAFB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50701-FC7B-442B-A82F-726D2A509FDE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smtClean="0">
                <a:ea typeface="新細明體" pitchFamily="18" charset="-120"/>
              </a:rPr>
              <a:t>sp_updatestats </a:t>
            </a:r>
            <a:r>
              <a:rPr lang="zh-TW" altLang="en-US" smtClean="0"/>
              <a:t>針對目前資料庫中的所有使用者自訂資料表和內部資料表來執行 </a:t>
            </a:r>
            <a:r>
              <a:rPr lang="en-US" altLang="zh-TW" smtClean="0"/>
              <a:t>UPDATE STATISTICS</a:t>
            </a:r>
            <a:r>
              <a:rPr lang="zh-TW" altLang="en-US" smtClean="0"/>
              <a:t>。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USE AdventureWorks;</a:t>
            </a:r>
          </a:p>
          <a:p>
            <a:r>
              <a:rPr lang="en-US" altLang="zh-TW" smtClean="0"/>
              <a:t>GO</a:t>
            </a:r>
          </a:p>
          <a:p>
            <a:r>
              <a:rPr lang="en-US" altLang="zh-TW" smtClean="0"/>
              <a:t>EXEC sp_updatestats 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8FB2-695F-4519-A0B5-4A15095ABAFB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5" y="1414463"/>
            <a:ext cx="7843838" cy="14097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4170363"/>
            <a:ext cx="8035925" cy="4762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latin typeface="Segoe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9088" y="228600"/>
            <a:ext cx="2093912" cy="3346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2588" y="228600"/>
            <a:ext cx="6134100" cy="3346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7508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82588" y="1414463"/>
            <a:ext cx="8380412" cy="2160587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  <a:ea typeface="微軟正黑體" pitchFamily="34" charset="-12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 i="0" baseline="0">
                <a:latin typeface="Arial" pitchFamily="34" charset="0"/>
                <a:ea typeface="微軟正黑體" pitchFamily="34" charset="-120"/>
              </a:defRPr>
            </a:lvl1pPr>
            <a:lvl2pPr>
              <a:defRPr sz="2400" baseline="0">
                <a:latin typeface="Arial" pitchFamily="34" charset="0"/>
                <a:ea typeface="微軟正黑體" pitchFamily="34" charset="-120"/>
              </a:defRPr>
            </a:lvl2pPr>
            <a:lvl3pPr>
              <a:defRPr sz="20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3338" y="0"/>
            <a:ext cx="9177338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1" i="0" baseline="0">
                <a:latin typeface="Arial" pitchFamily="34" charset="0"/>
                <a:ea typeface="微軟正黑體" pitchFamily="34" charset="-120"/>
              </a:defRPr>
            </a:lvl1pPr>
            <a:lvl2pPr>
              <a:defRPr sz="2400" baseline="0">
                <a:latin typeface="Arial" pitchFamily="34" charset="0"/>
                <a:ea typeface="微軟正黑體" pitchFamily="34" charset="-120"/>
              </a:defRPr>
            </a:lvl2pPr>
            <a:lvl3pPr>
              <a:defRPr sz="20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925354"/>
            <a:ext cx="7689851" cy="13849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>
            <a:lvl1pPr marL="0" indent="0" algn="ctr">
              <a:buFont typeface="Arial" pitchFamily="34" charset="0"/>
              <a:buNone/>
              <a:defRPr lang="en-US" sz="10000" kern="1200" cap="all" dirty="0" smtClean="0">
                <a:solidFill>
                  <a:schemeClr val="bg1">
                    <a:alpha val="3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3692141"/>
            <a:ext cx="8394699" cy="11544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lnSpc>
                <a:spcPct val="90000"/>
              </a:lnSpc>
              <a:defRPr lang="en-US" sz="4000" b="0" kern="1200" cap="none" spc="-125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4570412" y="4879296"/>
            <a:ext cx="4192587" cy="332399"/>
          </a:xfrm>
        </p:spPr>
        <p:txBody>
          <a:bodyPr rtlCol="0"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50925" y="1447800"/>
            <a:ext cx="3436938" cy="469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0263" y="1447800"/>
            <a:ext cx="3436937" cy="469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925354"/>
            <a:ext cx="7689851" cy="13849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>
            <a:lvl1pPr marL="0" indent="0" algn="ctr">
              <a:buFont typeface="Arial" pitchFamily="34" charset="0"/>
              <a:buNone/>
              <a:defRPr lang="en-US" sz="10000" kern="1200" cap="all" dirty="0" smtClean="0">
                <a:solidFill>
                  <a:schemeClr val="bg1">
                    <a:alpha val="3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3692141"/>
            <a:ext cx="8394699" cy="11544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lnSpc>
                <a:spcPct val="90000"/>
              </a:lnSpc>
              <a:defRPr lang="en-US" sz="4000" b="0" kern="1200" cap="none" spc="-125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4570412" y="4879296"/>
            <a:ext cx="4192587" cy="332399"/>
          </a:xfrm>
        </p:spPr>
        <p:txBody>
          <a:bodyPr rtlCol="0"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64488" y="6243638"/>
            <a:ext cx="850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300" y="767292"/>
            <a:ext cx="8394700" cy="443198"/>
          </a:xfrm>
        </p:spPr>
        <p:txBody>
          <a:bodyPr lIns="91440" rIns="91440" rtlCol="0"/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347788"/>
            <a:ext cx="7689851" cy="1660968"/>
          </a:xfrm>
        </p:spPr>
        <p:txBody>
          <a:bodyPr/>
          <a:lstStyle>
            <a:lvl1pPr>
              <a:lnSpc>
                <a:spcPct val="90000"/>
              </a:lnSpc>
              <a:buFontTx/>
              <a:buNone/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lnSpc>
                <a:spcPct val="90000"/>
              </a:lnSpc>
              <a:buFontTx/>
              <a:buNone/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lnSpc>
                <a:spcPct val="90000"/>
              </a:lnSpc>
              <a:buFontTx/>
              <a:buNone/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lnSpc>
                <a:spcPct val="90000"/>
              </a:lnSpc>
              <a:buFontTx/>
              <a:buNone/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lnSpc>
                <a:spcPct val="90000"/>
              </a:lnSpc>
              <a:buFontTx/>
              <a:buNone/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2588" y="1414463"/>
            <a:ext cx="4113212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114800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28600"/>
            <a:ext cx="8380412" cy="750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74001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Title Slide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14463"/>
            <a:ext cx="83804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304132" name="Picture 4" descr="bulle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96400" y="130175"/>
            <a:ext cx="241300" cy="2413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9pPr>
    </p:titleStyle>
    <p:bodyStyle>
      <a:lvl1pPr marL="447675" indent="-4476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3438" indent="-3540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208088" indent="-3730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544638" indent="-3349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8510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3082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7654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2226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6798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19075"/>
            <a:ext cx="8405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46200"/>
            <a:ext cx="8405812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pic>
        <p:nvPicPr>
          <p:cNvPr id="1031" name="Picture 7" descr="TechNet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82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9pPr>
    </p:titleStyle>
    <p:bodyStyle>
      <a:lvl1pPr marL="463550" indent="-350838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914400" indent="-112713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2573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0"/>
            <a:ext cx="9144000" cy="1411288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41000">
                <a:schemeClr val="tx1">
                  <a:alpha val="15000"/>
                </a:schemeClr>
              </a:gs>
              <a:gs pos="56000">
                <a:schemeClr val="tx1"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0" hangingPunct="0">
              <a:defRPr/>
            </a:pPr>
            <a:endParaRPr kumimoji="0"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220663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6713" y="1347788"/>
            <a:ext cx="84074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kern="1200" spc="-125" dirty="0">
          <a:ln w="3175"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84175" indent="-384175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38188" indent="-361950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01725" indent="-347663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419225" indent="-317500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760538" indent="-317500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s-help://MS.SQLCC.v9/MS.SQLSVR.v9.zh-CHT/instsql9/html/81f3e917-884a-4cc8-aca2-0a5fea89f355.htm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ql/" TargetMode="External"/><Relationship Id="rId7" Type="http://schemas.openxmlformats.org/officeDocument/2006/relationships/hyperlink" Target="http://www.microsoft.com/taiwan/events/slides/" TargetMode="External"/><Relationship Id="rId2" Type="http://schemas.openxmlformats.org/officeDocument/2006/relationships/hyperlink" Target="http://www.microsoft.com/downloads/details.aspx?FamilyID=3d5e96d9-0074-46c4-bd4f-c3eb2abf4b66&amp;DisplayLang=en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microsoft.com/taiwan/resources/casestudies/default.aspx" TargetMode="External"/><Relationship Id="rId5" Type="http://schemas.openxmlformats.org/officeDocument/2006/relationships/hyperlink" Target="http://www.microsoft.com/taiwan/sql/evaluation/compare/pricecomparison.htm" TargetMode="External"/><Relationship Id="rId4" Type="http://schemas.openxmlformats.org/officeDocument/2006/relationships/hyperlink" Target="http://www.microsoft.com/sql/200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379413" y="1136650"/>
            <a:ext cx="83058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endParaRPr kumimoji="1" lang="zh-TW" altLang="en-US" sz="4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kumimoji="1" lang="zh-TW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快速升級</a:t>
            </a:r>
            <a:r>
              <a:rPr kumimoji="1" lang="en-US" altLang="zh-TW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 Server 7.0/2000</a:t>
            </a:r>
            <a:r>
              <a:rPr kumimoji="1" lang="zh-TW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至 </a:t>
            </a:r>
            <a:r>
              <a:rPr kumimoji="1" lang="en-US" altLang="zh-TW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 Server 2005</a:t>
            </a:r>
            <a:r>
              <a:rPr kumimoji="1"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1" lang="zh-TW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596900" y="4549676"/>
            <a:ext cx="7861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3200">
                <a:solidFill>
                  <a:schemeClr val="bg1"/>
                </a:solidFill>
                <a:effectLst/>
                <a:latin typeface="標楷體" pitchFamily="65" charset="-120"/>
              </a:rPr>
              <a:t>胡百敬</a:t>
            </a:r>
          </a:p>
          <a:p>
            <a:pPr>
              <a:defRPr/>
            </a:pPr>
            <a:r>
              <a:rPr lang="zh-TW" altLang="en-US" sz="2800">
                <a:solidFill>
                  <a:schemeClr val="bg1"/>
                </a:solidFill>
              </a:rPr>
              <a:t>資深講師</a:t>
            </a:r>
          </a:p>
          <a:p>
            <a:pPr>
              <a:defRPr/>
            </a:pPr>
            <a:r>
              <a:rPr lang="zh-TW" altLang="en-US" sz="2800">
                <a:solidFill>
                  <a:schemeClr val="bg1"/>
                </a:solidFill>
              </a:rPr>
              <a:t>恆逸教育訓練中心</a:t>
            </a:r>
            <a:r>
              <a:rPr lang="en-US" altLang="zh-TW" sz="2800">
                <a:solidFill>
                  <a:schemeClr val="bg1"/>
                </a:solidFill>
              </a:rPr>
              <a:t>(</a:t>
            </a:r>
            <a:r>
              <a:rPr lang="zh-TW" altLang="en-US" sz="2800">
                <a:solidFill>
                  <a:schemeClr val="bg1"/>
                </a:solidFill>
              </a:rPr>
              <a:t>精誠資訊</a:t>
            </a:r>
            <a:r>
              <a:rPr lang="en-US" altLang="zh-TW" sz="2800">
                <a:solidFill>
                  <a:schemeClr val="bg1"/>
                </a:solidFill>
              </a:rPr>
              <a:t>)</a:t>
            </a:r>
            <a:endParaRPr lang="zh-TW" altLang="en-US" sz="2800">
              <a:solidFill>
                <a:schemeClr val="bg1"/>
              </a:solidFill>
            </a:endParaRPr>
          </a:p>
          <a:p>
            <a:endParaRPr lang="zh-TW" altLang="en-US" sz="2800" b="0">
              <a:solidFill>
                <a:schemeClr val="bg1"/>
              </a:solidFill>
              <a:effectLst/>
              <a:latin typeface="標楷體" pitchFamily="65" charset="-120"/>
            </a:endParaRPr>
          </a:p>
          <a:p>
            <a:endParaRPr lang="en-US" altLang="zh-TW" sz="2800" b="0">
              <a:solidFill>
                <a:schemeClr val="bg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55372" y="338866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smtClean="0">
                <a:solidFill>
                  <a:srgbClr val="FFFF00"/>
                </a:solidFill>
              </a:rPr>
              <a:t>升級資料庫</a:t>
            </a:r>
            <a:endParaRPr lang="zh-TW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升級前的準備工作 </a:t>
            </a:r>
            <a:r>
              <a:rPr lang="en-US" altLang="zh-TW" smtClean="0"/>
              <a:t>-- </a:t>
            </a:r>
            <a:r>
              <a:rPr lang="zh-TW" altLang="en-US" smtClean="0"/>
              <a:t>環境準備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530" y="859811"/>
            <a:ext cx="8405812" cy="42084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</a:rPr>
              <a:t>符合 </a:t>
            </a:r>
            <a:r>
              <a:rPr lang="en-US" altLang="zh-TW" sz="1600" smtClean="0">
                <a:ea typeface="新細明體" pitchFamily="18" charset="-120"/>
              </a:rPr>
              <a:t>SQL Server 2005 </a:t>
            </a:r>
            <a:r>
              <a:rPr lang="zh-TW" altLang="en-US" sz="1600" smtClean="0">
                <a:ea typeface="新細明體" pitchFamily="18" charset="-120"/>
              </a:rPr>
              <a:t>最低硬體與軟體需求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處理器 </a:t>
            </a:r>
            <a:r>
              <a:rPr lang="en-US" altLang="zh-TW" sz="1800" smtClean="0">
                <a:ea typeface="新細明體" pitchFamily="18" charset="-120"/>
              </a:rPr>
              <a:t>: Pentium 3+</a:t>
            </a:r>
            <a:r>
              <a:rPr lang="zh-TW" altLang="en-US" sz="1800" smtClean="0">
                <a:ea typeface="新細明體" pitchFamily="18" charset="-120"/>
              </a:rPr>
              <a:t>、</a:t>
            </a:r>
            <a:r>
              <a:rPr lang="en-US" altLang="zh-TW" sz="1800" smtClean="0">
                <a:ea typeface="新細明體" pitchFamily="18" charset="-120"/>
              </a:rPr>
              <a:t>550 MHz+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記憶體 </a:t>
            </a:r>
            <a:r>
              <a:rPr lang="en-US" altLang="zh-TW" sz="1800" smtClean="0">
                <a:ea typeface="新細明體" pitchFamily="18" charset="-120"/>
              </a:rPr>
              <a:t>: 256 MB+ </a:t>
            </a:r>
            <a:r>
              <a:rPr lang="zh-TW" altLang="en-US" sz="1800" smtClean="0">
                <a:ea typeface="新細明體" pitchFamily="18" charset="-120"/>
              </a:rPr>
              <a:t>建議 </a:t>
            </a:r>
            <a:r>
              <a:rPr lang="en-US" altLang="zh-TW" sz="1800" smtClean="0">
                <a:ea typeface="新細明體" pitchFamily="18" charset="-120"/>
              </a:rPr>
              <a:t>512 MB </a:t>
            </a:r>
            <a:r>
              <a:rPr lang="zh-TW" altLang="en-US" sz="1800" smtClean="0">
                <a:ea typeface="新細明體" pitchFamily="18" charset="-120"/>
              </a:rPr>
              <a:t>以上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作業系統 </a:t>
            </a:r>
            <a:r>
              <a:rPr lang="en-US" altLang="zh-TW" sz="1800" smtClean="0">
                <a:ea typeface="新細明體" pitchFamily="18" charset="-120"/>
              </a:rPr>
              <a:t>:</a:t>
            </a:r>
          </a:p>
          <a:p>
            <a:pPr lvl="2">
              <a:buFontTx/>
              <a:buNone/>
            </a:pPr>
            <a:r>
              <a:rPr lang="en-US" altLang="zh-TW" sz="1600" smtClean="0">
                <a:ea typeface="新細明體" pitchFamily="18" charset="-120"/>
              </a:rPr>
              <a:t>Windows 2000 + SP4 </a:t>
            </a:r>
            <a:r>
              <a:rPr lang="zh-TW" altLang="en-US" sz="1600" smtClean="0">
                <a:ea typeface="新細明體" pitchFamily="18" charset="-120"/>
              </a:rPr>
              <a:t>或更新的版本</a:t>
            </a:r>
          </a:p>
          <a:p>
            <a:pPr lvl="2">
              <a:buFontTx/>
              <a:buNone/>
            </a:pPr>
            <a:r>
              <a:rPr lang="en-US" altLang="zh-TW" sz="1600" smtClean="0">
                <a:ea typeface="新細明體" pitchFamily="18" charset="-120"/>
              </a:rPr>
              <a:t>Windows Server 2003 + SP1</a:t>
            </a:r>
          </a:p>
          <a:p>
            <a:pPr lvl="2">
              <a:buFontTx/>
              <a:buNone/>
            </a:pPr>
            <a:r>
              <a:rPr lang="en-US" altLang="zh-TW" sz="1600" smtClean="0">
                <a:ea typeface="新細明體" pitchFamily="18" charset="-120"/>
              </a:rPr>
              <a:t>Windows XP Professional + SP1</a:t>
            </a:r>
            <a:r>
              <a:rPr lang="zh-TW" altLang="en-US" sz="1600" smtClean="0">
                <a:ea typeface="新細明體" pitchFamily="18" charset="-120"/>
              </a:rPr>
              <a:t>或更新的版本</a:t>
            </a:r>
            <a:endParaRPr lang="zh-TW" altLang="en-US" sz="1400" smtClean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</a:rPr>
              <a:t>版本差異</a:t>
            </a:r>
          </a:p>
          <a:p>
            <a:pPr lvl="1"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</a:rPr>
              <a:t>資料庫版本</a:t>
            </a:r>
            <a:r>
              <a:rPr lang="en-US" altLang="zh-TW" sz="1600" smtClean="0">
                <a:ea typeface="新細明體" pitchFamily="18" charset="-120"/>
              </a:rPr>
              <a:t>(Enterprise </a:t>
            </a:r>
            <a:r>
              <a:rPr lang="en-US" altLang="zh-TW" sz="1600" smtClean="0">
                <a:ea typeface="新細明體" pitchFamily="18" charset="-120"/>
                <a:sym typeface="Wingdings" pitchFamily="2" charset="2"/>
              </a:rPr>
              <a:t> Enterprise )</a:t>
            </a:r>
          </a:p>
          <a:p>
            <a:pPr lvl="1"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  <a:sym typeface="Wingdings" pitchFamily="2" charset="2"/>
              </a:rPr>
              <a:t>跨語系升級</a:t>
            </a:r>
            <a:r>
              <a:rPr lang="en-US" altLang="zh-TW" sz="1600" smtClean="0">
                <a:ea typeface="新細明體" pitchFamily="18" charset="-120"/>
                <a:sym typeface="Wingdings" pitchFamily="2" charset="2"/>
              </a:rPr>
              <a:t>(English </a:t>
            </a:r>
            <a:r>
              <a:rPr lang="zh-TW" altLang="en-US" sz="1600" smtClean="0">
                <a:ea typeface="新細明體" pitchFamily="18" charset="-120"/>
                <a:sym typeface="Wingdings" pitchFamily="2" charset="2"/>
              </a:rPr>
              <a:t>任何國別語言的版本，反之不可</a:t>
            </a:r>
            <a:r>
              <a:rPr lang="en-US" altLang="zh-TW" sz="1600" smtClean="0">
                <a:ea typeface="新細明體" pitchFamily="18" charset="-120"/>
                <a:sym typeface="Wingdings" pitchFamily="2" charset="2"/>
              </a:rPr>
              <a:t>)</a:t>
            </a:r>
            <a:endParaRPr lang="en-US" altLang="zh-TW" sz="1600" smtClean="0">
              <a:ea typeface="新細明體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</a:rPr>
              <a:t>平台</a:t>
            </a:r>
            <a:r>
              <a:rPr lang="en-US" altLang="zh-TW" sz="1600" smtClean="0">
                <a:ea typeface="新細明體" pitchFamily="18" charset="-120"/>
              </a:rPr>
              <a:t>(Windows 2000</a:t>
            </a:r>
            <a:r>
              <a:rPr lang="en-US" altLang="zh-TW" sz="1600" smtClean="0">
                <a:ea typeface="新細明體" pitchFamily="18" charset="-120"/>
                <a:sym typeface="Wingdings" pitchFamily="2" charset="2"/>
              </a:rPr>
              <a:t>Windows 2003</a:t>
            </a:r>
            <a:r>
              <a:rPr lang="en-US" altLang="zh-TW" sz="1600" smtClean="0">
                <a:ea typeface="新細明體" pitchFamily="18" charset="-12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</a:rPr>
              <a:t>驅動程式</a:t>
            </a:r>
            <a:r>
              <a:rPr lang="en-US" altLang="zh-TW" sz="1600" smtClean="0">
                <a:ea typeface="新細明體" pitchFamily="18" charset="-120"/>
              </a:rPr>
              <a:t>(</a:t>
            </a:r>
            <a:r>
              <a:rPr lang="zh-TW" altLang="en-US" sz="1600" smtClean="0">
                <a:ea typeface="新細明體" pitchFamily="18" charset="-120"/>
              </a:rPr>
              <a:t>如</a:t>
            </a:r>
            <a:r>
              <a:rPr lang="en-US" altLang="zh-TW" sz="1600" smtClean="0">
                <a:ea typeface="新細明體" pitchFamily="18" charset="-120"/>
              </a:rPr>
              <a:t>JDBC for SQL Server 2005)</a:t>
            </a:r>
          </a:p>
          <a:p>
            <a:pPr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</a:rPr>
              <a:t>可升級的 </a:t>
            </a:r>
            <a:r>
              <a:rPr lang="en-US" altLang="zh-TW" sz="1600" smtClean="0">
                <a:ea typeface="新細明體" pitchFamily="18" charset="-120"/>
              </a:rPr>
              <a:t>SQL Server </a:t>
            </a:r>
            <a:r>
              <a:rPr lang="zh-TW" altLang="en-US" sz="1600" smtClean="0">
                <a:ea typeface="新細明體" pitchFamily="18" charset="-120"/>
              </a:rPr>
              <a:t>版本</a:t>
            </a:r>
          </a:p>
          <a:p>
            <a:pPr lvl="1">
              <a:lnSpc>
                <a:spcPct val="100000"/>
              </a:lnSpc>
            </a:pPr>
            <a:r>
              <a:rPr lang="en-US" altLang="zh-TW" sz="1600" smtClean="0">
                <a:ea typeface="新細明體" pitchFamily="18" charset="-120"/>
              </a:rPr>
              <a:t>SQL Server 7.0 Service Pack 4 (SP4) </a:t>
            </a:r>
            <a:r>
              <a:rPr lang="zh-TW" altLang="en-US" sz="1600" smtClean="0">
                <a:ea typeface="新細明體" pitchFamily="18" charset="-120"/>
              </a:rPr>
              <a:t>以上</a:t>
            </a:r>
          </a:p>
          <a:p>
            <a:pPr lvl="1">
              <a:lnSpc>
                <a:spcPct val="100000"/>
              </a:lnSpc>
            </a:pPr>
            <a:r>
              <a:rPr lang="en-US" altLang="zh-TW" sz="1600" smtClean="0">
                <a:ea typeface="新細明體" pitchFamily="18" charset="-120"/>
              </a:rPr>
              <a:t>SQL Server 2000 Service Pack 3 (SP3)</a:t>
            </a:r>
            <a:endParaRPr lang="zh-TW" altLang="en-US" sz="1600" smtClean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</a:rPr>
              <a:t>執行 </a:t>
            </a:r>
            <a:r>
              <a:rPr lang="en-US" altLang="zh-TW" sz="1600" smtClean="0">
                <a:ea typeface="新細明體" pitchFamily="18" charset="-120"/>
              </a:rPr>
              <a:t>Upgrade Advisor </a:t>
            </a:r>
            <a:r>
              <a:rPr lang="zh-TW" altLang="en-US" sz="1600" smtClean="0">
                <a:ea typeface="新細明體" pitchFamily="18" charset="-120"/>
              </a:rPr>
              <a:t>進行評估作業並檢視報表 </a:t>
            </a:r>
          </a:p>
          <a:p>
            <a:pPr>
              <a:lnSpc>
                <a:spcPct val="100000"/>
              </a:lnSpc>
            </a:pPr>
            <a:r>
              <a:rPr lang="zh-TW" altLang="en-US" sz="1600" smtClean="0">
                <a:ea typeface="新細明體" pitchFamily="18" charset="-120"/>
              </a:rPr>
              <a:t>備份舊有的資料庫，且確定備份資料可用，擬定升級失敗的還原計畫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安裝 </a:t>
            </a:r>
            <a:r>
              <a:rPr lang="en-US" altLang="zh-TW" smtClean="0"/>
              <a:t>SQL Server 2005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以 </a:t>
            </a:r>
            <a:r>
              <a:rPr lang="en-US" altLang="zh-TW" sz="2000" smtClean="0">
                <a:ea typeface="新細明體" pitchFamily="18" charset="-120"/>
              </a:rPr>
              <a:t>Windows Installer Services </a:t>
            </a:r>
            <a:r>
              <a:rPr lang="zh-TW" altLang="en-US" sz="2000" smtClean="0">
                <a:ea typeface="新細明體" pitchFamily="18" charset="-120"/>
              </a:rPr>
              <a:t>為基礎</a:t>
            </a:r>
          </a:p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先檢查與安裝必要的元件，如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系統相關的 </a:t>
            </a:r>
            <a:r>
              <a:rPr lang="en-US" altLang="zh-TW" sz="2000" smtClean="0">
                <a:ea typeface="新細明體" pitchFamily="18" charset="-120"/>
              </a:rPr>
              <a:t>service pack</a:t>
            </a:r>
          </a:p>
          <a:p>
            <a:pPr lvl="1">
              <a:lnSpc>
                <a:spcPct val="100000"/>
              </a:lnSpc>
            </a:pPr>
            <a:r>
              <a:rPr lang="en-US" altLang="zh-TW" sz="2000" smtClean="0">
                <a:ea typeface="新細明體" pitchFamily="18" charset="-120"/>
              </a:rPr>
              <a:t>Microsoft SQL</a:t>
            </a:r>
            <a:r>
              <a:rPr lang="en-US" altLang="zh-TW" sz="1600" smtClean="0">
                <a:ea typeface="新細明體" pitchFamily="18" charset="-120"/>
              </a:rPr>
              <a:t> </a:t>
            </a:r>
            <a:r>
              <a:rPr lang="en-US" altLang="zh-TW" sz="2000" smtClean="0">
                <a:ea typeface="新細明體" pitchFamily="18" charset="-120"/>
              </a:rPr>
              <a:t>Native Client</a:t>
            </a:r>
          </a:p>
          <a:p>
            <a:pPr lvl="1">
              <a:lnSpc>
                <a:spcPct val="100000"/>
              </a:lnSpc>
            </a:pPr>
            <a:r>
              <a:rPr lang="en-US" altLang="zh-TW" sz="2000" smtClean="0">
                <a:ea typeface="新細明體" pitchFamily="18" charset="-120"/>
              </a:rPr>
              <a:t>.NET Framework 2.0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前置安裝的檔案</a:t>
            </a:r>
          </a:p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掃描系統設定並給報告</a:t>
            </a:r>
          </a:p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全部的元件功能在同一畫面選擇安裝：</a:t>
            </a:r>
            <a:r>
              <a:rPr lang="en-US" altLang="zh-TW" sz="2000" smtClean="0">
                <a:ea typeface="新細明體" pitchFamily="18" charset="-120"/>
              </a:rPr>
              <a:t>Database Services</a:t>
            </a:r>
            <a:r>
              <a:rPr lang="zh-TW" altLang="en-US" sz="2000" smtClean="0">
                <a:ea typeface="新細明體" pitchFamily="18" charset="-120"/>
              </a:rPr>
              <a:t>、</a:t>
            </a:r>
            <a:r>
              <a:rPr lang="en-US" altLang="zh-TW" sz="2000" smtClean="0">
                <a:ea typeface="新細明體" pitchFamily="18" charset="-120"/>
              </a:rPr>
              <a:t>Analysis Services</a:t>
            </a:r>
            <a:r>
              <a:rPr lang="zh-TW" altLang="en-US" sz="2000" smtClean="0">
                <a:ea typeface="新細明體" pitchFamily="18" charset="-120"/>
              </a:rPr>
              <a:t>、</a:t>
            </a:r>
            <a:r>
              <a:rPr lang="en-US" altLang="zh-TW" sz="2000" smtClean="0">
                <a:ea typeface="新細明體" pitchFamily="18" charset="-120"/>
              </a:rPr>
              <a:t>Reporting Services</a:t>
            </a:r>
            <a:r>
              <a:rPr lang="zh-TW" altLang="en-US" sz="2000" smtClean="0">
                <a:ea typeface="新細明體" pitchFamily="18" charset="-120"/>
              </a:rPr>
              <a:t>、</a:t>
            </a:r>
            <a:r>
              <a:rPr lang="en-US" altLang="zh-TW" sz="2000" smtClean="0">
                <a:ea typeface="新細明體" pitchFamily="18" charset="-120"/>
              </a:rPr>
              <a:t>Notfication Services</a:t>
            </a:r>
            <a:r>
              <a:rPr lang="zh-TW" altLang="en-US" sz="2000" smtClean="0">
                <a:ea typeface="新細明體" pitchFamily="18" charset="-120"/>
              </a:rPr>
              <a:t>、</a:t>
            </a:r>
            <a:r>
              <a:rPr lang="en-US" altLang="zh-TW" sz="2000" smtClean="0">
                <a:ea typeface="新細明體" pitchFamily="18" charset="-120"/>
              </a:rPr>
              <a:t>Integration Services</a:t>
            </a:r>
            <a:r>
              <a:rPr lang="zh-TW" altLang="en-US" sz="2000" smtClean="0">
                <a:ea typeface="新細明體" pitchFamily="18" charset="-120"/>
              </a:rPr>
              <a:t>、前端程式</a:t>
            </a:r>
            <a:r>
              <a:rPr lang="en-US" altLang="zh-TW" sz="2000" smtClean="0">
                <a:ea typeface="新細明體" pitchFamily="18" charset="-120"/>
              </a:rPr>
              <a:t>/</a:t>
            </a:r>
            <a:r>
              <a:rPr lang="zh-TW" altLang="en-US" sz="2000" smtClean="0">
                <a:ea typeface="新細明體" pitchFamily="18" charset="-120"/>
              </a:rPr>
              <a:t>開發工具</a:t>
            </a:r>
            <a:r>
              <a:rPr lang="en-US" altLang="zh-TW" sz="2000" smtClean="0">
                <a:ea typeface="新細明體" pitchFamily="18" charset="-120"/>
              </a:rPr>
              <a:t>/</a:t>
            </a:r>
            <a:r>
              <a:rPr lang="zh-TW" altLang="en-US" sz="2000" smtClean="0">
                <a:ea typeface="新細明體" pitchFamily="18" charset="-120"/>
              </a:rPr>
              <a:t>線上說明</a:t>
            </a:r>
          </a:p>
          <a:p>
            <a:pPr>
              <a:lnSpc>
                <a:spcPct val="100000"/>
              </a:lnSpc>
            </a:pPr>
            <a:endParaRPr lang="zh-TW" altLang="en-US" sz="2000" smtClean="0">
              <a:ea typeface="新細明體" pitchFamily="18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升級與移轉的工具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 smtClean="0">
                <a:ea typeface="新細明體" pitchFamily="18" charset="-120"/>
              </a:rPr>
              <a:t>使用 </a:t>
            </a:r>
            <a:r>
              <a:rPr lang="en-US" altLang="zh-TW" sz="2000" smtClean="0">
                <a:ea typeface="新細明體" pitchFamily="18" charset="-120"/>
              </a:rPr>
              <a:t>SQL Server 2005 </a:t>
            </a:r>
            <a:r>
              <a:rPr lang="zh-TW" altLang="en-US" sz="2000" smtClean="0">
                <a:ea typeface="新細明體" pitchFamily="18" charset="-120"/>
              </a:rPr>
              <a:t>安裝程式直接升級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資料庫主體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分析服務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報表服務</a:t>
            </a:r>
          </a:p>
          <a:p>
            <a:pPr>
              <a:lnSpc>
                <a:spcPct val="80000"/>
              </a:lnSpc>
            </a:pPr>
            <a:r>
              <a:rPr lang="zh-TW" altLang="en-US" sz="2000" smtClean="0">
                <a:ea typeface="新細明體" pitchFamily="18" charset="-120"/>
              </a:rPr>
              <a:t>一對一移轉精靈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分析服務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資料轉換服務轉到 </a:t>
            </a:r>
            <a:r>
              <a:rPr lang="en-US" altLang="zh-TW" sz="2000" smtClean="0">
                <a:ea typeface="新細明體" pitchFamily="18" charset="-120"/>
              </a:rPr>
              <a:t>SSIS</a:t>
            </a:r>
          </a:p>
          <a:p>
            <a:pPr>
              <a:lnSpc>
                <a:spcPct val="80000"/>
              </a:lnSpc>
            </a:pPr>
            <a:r>
              <a:rPr lang="zh-TW" altLang="en-US" sz="2000" smtClean="0">
                <a:ea typeface="新細明體" pitchFamily="18" charset="-120"/>
              </a:rPr>
              <a:t>特殊組態工具進行移轉 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報表服務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通知服務</a:t>
            </a:r>
          </a:p>
          <a:p>
            <a:pPr>
              <a:lnSpc>
                <a:spcPct val="80000"/>
              </a:lnSpc>
            </a:pPr>
            <a:r>
              <a:rPr lang="zh-TW" altLang="en-US" sz="2000" smtClean="0">
                <a:ea typeface="新細明體" pitchFamily="18" charset="-120"/>
              </a:rPr>
              <a:t>分析工具 </a:t>
            </a:r>
            <a:r>
              <a:rPr lang="en-US" altLang="zh-TW" sz="2000" smtClean="0">
                <a:ea typeface="新細明體" pitchFamily="18" charset="-120"/>
              </a:rPr>
              <a:t>Upgrade Advisor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適用所有的元件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升級資料庫引擎元件可運用的技術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744" y="1061049"/>
            <a:ext cx="8499423" cy="5095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mtClean="0">
                <a:ea typeface="新細明體" pitchFamily="18" charset="-120"/>
              </a:rPr>
              <a:t>直接升級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SQL Server </a:t>
            </a:r>
            <a:r>
              <a:rPr lang="zh-TW" altLang="en-US" smtClean="0">
                <a:ea typeface="新細明體" pitchFamily="18" charset="-120"/>
              </a:rPr>
              <a:t>安裝精靈（</a:t>
            </a:r>
            <a:r>
              <a:rPr lang="en-US" altLang="zh-TW" smtClean="0">
                <a:ea typeface="新細明體" pitchFamily="18" charset="-120"/>
              </a:rPr>
              <a:t>Setup.exe</a:t>
            </a:r>
            <a:r>
              <a:rPr lang="zh-TW" altLang="en-US" smtClean="0">
                <a:ea typeface="新細明體" pitchFamily="18" charset="-120"/>
              </a:rPr>
              <a:t>）</a:t>
            </a:r>
          </a:p>
          <a:p>
            <a:pPr>
              <a:lnSpc>
                <a:spcPct val="80000"/>
              </a:lnSpc>
            </a:pPr>
            <a:r>
              <a:rPr lang="zh-TW" altLang="en-US" smtClean="0">
                <a:ea typeface="新細明體" pitchFamily="18" charset="-120"/>
              </a:rPr>
              <a:t>平行移轉</a:t>
            </a:r>
          </a:p>
          <a:p>
            <a:pPr lvl="1">
              <a:lnSpc>
                <a:spcPct val="90000"/>
              </a:lnSpc>
            </a:pPr>
            <a:r>
              <a:rPr lang="zh-TW" altLang="en-US" smtClean="0">
                <a:ea typeface="新細明體" pitchFamily="18" charset="-120"/>
              </a:rPr>
              <a:t>複製資料庫精靈（</a:t>
            </a:r>
            <a:r>
              <a:rPr lang="en-US" altLang="zh-TW" smtClean="0">
                <a:ea typeface="新細明體" pitchFamily="18" charset="-120"/>
              </a:rPr>
              <a:t>Copy Database Wizard</a:t>
            </a:r>
            <a:r>
              <a:rPr lang="zh-TW" altLang="en-US" smtClean="0">
                <a:ea typeface="新細明體" pitchFamily="18" charset="-120"/>
              </a:rPr>
              <a:t>）</a:t>
            </a:r>
          </a:p>
          <a:p>
            <a:pPr lvl="1">
              <a:lnSpc>
                <a:spcPct val="90000"/>
              </a:lnSpc>
            </a:pPr>
            <a:r>
              <a:rPr lang="zh-TW" altLang="en-US" smtClean="0">
                <a:ea typeface="新細明體" pitchFamily="18" charset="-120"/>
              </a:rPr>
              <a:t>卸離資料庫</a:t>
            </a:r>
            <a:r>
              <a:rPr lang="en-US" altLang="zh-TW" smtClean="0">
                <a:ea typeface="新細明體" pitchFamily="18" charset="-120"/>
              </a:rPr>
              <a:t>/</a:t>
            </a:r>
            <a:r>
              <a:rPr lang="zh-TW" altLang="en-US" smtClean="0">
                <a:ea typeface="新細明體" pitchFamily="18" charset="-120"/>
              </a:rPr>
              <a:t>附加資料庫</a:t>
            </a:r>
          </a:p>
          <a:p>
            <a:pPr lvl="2">
              <a:lnSpc>
                <a:spcPct val="90000"/>
              </a:lnSpc>
            </a:pPr>
            <a:r>
              <a:rPr lang="zh-TW" altLang="en-US" smtClean="0">
                <a:ea typeface="新細明體" pitchFamily="18" charset="-120"/>
              </a:rPr>
              <a:t>卸離 </a:t>
            </a:r>
            <a:r>
              <a:rPr lang="en-US" altLang="zh-TW" smtClean="0">
                <a:ea typeface="新細明體" pitchFamily="18" charset="-120"/>
              </a:rPr>
              <a:t>SQL Server 2000/7.0 </a:t>
            </a:r>
            <a:r>
              <a:rPr lang="zh-TW" altLang="en-US" smtClean="0">
                <a:ea typeface="新細明體" pitchFamily="18" charset="-120"/>
              </a:rPr>
              <a:t>資料庫（</a:t>
            </a:r>
            <a:r>
              <a:rPr lang="en-US" altLang="zh-TW" smtClean="0">
                <a:ea typeface="新細明體" pitchFamily="18" charset="-120"/>
              </a:rPr>
              <a:t>sp_detach_db</a:t>
            </a:r>
            <a:r>
              <a:rPr lang="zh-TW" altLang="en-US" smtClean="0">
                <a:ea typeface="新細明體" pitchFamily="18" charset="-120"/>
              </a:rPr>
              <a:t>）</a:t>
            </a:r>
          </a:p>
          <a:p>
            <a:pPr lvl="2">
              <a:lnSpc>
                <a:spcPct val="90000"/>
              </a:lnSpc>
            </a:pPr>
            <a:r>
              <a:rPr lang="zh-TW" altLang="en-US" smtClean="0">
                <a:ea typeface="新細明體" pitchFamily="18" charset="-120"/>
              </a:rPr>
              <a:t>在</a:t>
            </a:r>
            <a:r>
              <a:rPr lang="en-US" altLang="zh-TW" smtClean="0">
                <a:ea typeface="新細明體" pitchFamily="18" charset="-120"/>
              </a:rPr>
              <a:t>SQL Server 2005 </a:t>
            </a:r>
            <a:r>
              <a:rPr lang="zh-TW" altLang="en-US" smtClean="0">
                <a:ea typeface="新細明體" pitchFamily="18" charset="-120"/>
              </a:rPr>
              <a:t>中進行附加作業（</a:t>
            </a:r>
            <a:r>
              <a:rPr lang="en-US" altLang="zh-TW" smtClean="0">
                <a:ea typeface="新細明體" pitchFamily="18" charset="-120"/>
              </a:rPr>
              <a:t>… FOR ATTACH</a:t>
            </a:r>
            <a:r>
              <a:rPr lang="zh-TW" altLang="en-US" smtClean="0">
                <a:ea typeface="新細明體" pitchFamily="18" charset="-120"/>
              </a:rPr>
              <a:t>）</a:t>
            </a:r>
          </a:p>
          <a:p>
            <a:pPr lvl="1">
              <a:lnSpc>
                <a:spcPct val="90000"/>
              </a:lnSpc>
            </a:pPr>
            <a:r>
              <a:rPr lang="zh-TW" altLang="en-US" smtClean="0">
                <a:ea typeface="新細明體" pitchFamily="18" charset="-120"/>
              </a:rPr>
              <a:t>備份資料庫</a:t>
            </a:r>
            <a:r>
              <a:rPr lang="en-US" altLang="zh-TW" smtClean="0">
                <a:ea typeface="新細明體" pitchFamily="18" charset="-120"/>
              </a:rPr>
              <a:t>/</a:t>
            </a:r>
            <a:r>
              <a:rPr lang="zh-TW" altLang="en-US" smtClean="0">
                <a:ea typeface="新細明體" pitchFamily="18" charset="-120"/>
              </a:rPr>
              <a:t>還原資料庫</a:t>
            </a:r>
          </a:p>
          <a:p>
            <a:pPr lvl="2">
              <a:lnSpc>
                <a:spcPct val="90000"/>
              </a:lnSpc>
            </a:pPr>
            <a:r>
              <a:rPr lang="zh-TW" altLang="en-US" smtClean="0">
                <a:ea typeface="新細明體" pitchFamily="18" charset="-120"/>
              </a:rPr>
              <a:t>直接在 </a:t>
            </a:r>
            <a:r>
              <a:rPr lang="en-US" altLang="zh-TW" smtClean="0">
                <a:ea typeface="新細明體" pitchFamily="18" charset="-120"/>
              </a:rPr>
              <a:t>SQL Server 2005 </a:t>
            </a:r>
            <a:r>
              <a:rPr lang="zh-TW" altLang="en-US" smtClean="0">
                <a:ea typeface="新細明體" pitchFamily="18" charset="-120"/>
              </a:rPr>
              <a:t>中還原前版的備份檔案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SQL Server 6.5 </a:t>
            </a:r>
            <a:r>
              <a:rPr lang="zh-TW" altLang="en-US" smtClean="0">
                <a:ea typeface="新細明體" pitchFamily="18" charset="-120"/>
              </a:rPr>
              <a:t>之前的版本</a:t>
            </a:r>
          </a:p>
          <a:p>
            <a:pPr lvl="2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Integration Services</a:t>
            </a:r>
            <a:r>
              <a:rPr lang="zh-TW" altLang="en-US" smtClean="0">
                <a:ea typeface="新細明體" pitchFamily="18" charset="-120"/>
              </a:rPr>
              <a:t>（</a:t>
            </a:r>
            <a:r>
              <a:rPr lang="en-US" altLang="zh-TW" smtClean="0">
                <a:ea typeface="新細明體" pitchFamily="18" charset="-120"/>
              </a:rPr>
              <a:t>SSIS</a:t>
            </a:r>
            <a:r>
              <a:rPr lang="zh-TW" altLang="en-US" smtClean="0">
                <a:ea typeface="新細明體" pitchFamily="18" charset="-120"/>
              </a:rPr>
              <a:t>）匯入和匯出精靈</a:t>
            </a:r>
          </a:p>
          <a:p>
            <a:pPr lvl="2">
              <a:lnSpc>
                <a:spcPct val="90000"/>
              </a:lnSpc>
            </a:pPr>
            <a:r>
              <a:rPr lang="zh-TW" altLang="en-US" smtClean="0">
                <a:ea typeface="新細明體" pitchFamily="18" charset="-120"/>
              </a:rPr>
              <a:t>使用 </a:t>
            </a:r>
            <a:r>
              <a:rPr lang="en-US" altLang="zh-TW" smtClean="0">
                <a:ea typeface="新細明體" pitchFamily="18" charset="-120"/>
              </a:rPr>
              <a:t>BCP.exe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ChangeArrowheads="1"/>
          </p:cNvSpPr>
          <p:nvPr/>
        </p:nvSpPr>
        <p:spPr bwMode="auto">
          <a:xfrm>
            <a:off x="1425575" y="1679575"/>
            <a:ext cx="6297613" cy="4440238"/>
          </a:xfrm>
          <a:prstGeom prst="homePlate">
            <a:avLst>
              <a:gd name="adj" fmla="val 1947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TW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808220" y="242680"/>
            <a:ext cx="7391400" cy="6334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Arial" pitchFamily="34" charset="0"/>
                <a:ea typeface="微軟正黑體" pitchFamily="34" charset="-120"/>
              </a:rPr>
              <a:t>直接升級到</a:t>
            </a:r>
            <a:r>
              <a:rPr lang="en-US" altLang="zh-TW" smtClean="0">
                <a:latin typeface="Arial" pitchFamily="34" charset="0"/>
                <a:ea typeface="微軟正黑體" pitchFamily="34" charset="-120"/>
              </a:rPr>
              <a:t>SQL Server 2005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6088" y="2714625"/>
            <a:ext cx="881062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7908925" y="1655763"/>
            <a:ext cx="731838" cy="4440237"/>
          </a:xfrm>
          <a:prstGeom prst="homePlate">
            <a:avLst>
              <a:gd name="adj" fmla="val 4981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zh-TW" altLang="en-US" b="0">
              <a:solidFill>
                <a:schemeClr val="accent1"/>
              </a:solidFill>
              <a:latin typeface="Arial" charset="0"/>
              <a:ea typeface="新細明體" pitchFamily="18" charset="-120"/>
              <a:cs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1488" y="1671638"/>
            <a:ext cx="731837" cy="4440237"/>
            <a:chOff x="381" y="1053"/>
            <a:chExt cx="461" cy="2797"/>
          </a:xfrm>
        </p:grpSpPr>
        <p:sp>
          <p:nvSpPr>
            <p:cNvPr id="147463" name="AutoShape 7"/>
            <p:cNvSpPr>
              <a:spLocks noChangeArrowheads="1"/>
            </p:cNvSpPr>
            <p:nvPr/>
          </p:nvSpPr>
          <p:spPr bwMode="auto">
            <a:xfrm>
              <a:off x="381" y="1053"/>
              <a:ext cx="461" cy="2797"/>
            </a:xfrm>
            <a:prstGeom prst="homePlate">
              <a:avLst>
                <a:gd name="adj" fmla="val 4981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>
                <a:defRPr/>
              </a:pPr>
              <a:endParaRPr lang="zh-TW" altLang="en-US" b="0"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47464" name="Text Box 8"/>
            <p:cNvSpPr txBox="1">
              <a:spLocks noChangeArrowheads="1"/>
            </p:cNvSpPr>
            <p:nvPr/>
          </p:nvSpPr>
          <p:spPr bwMode="auto">
            <a:xfrm rot="16200000">
              <a:off x="66" y="2178"/>
              <a:ext cx="980" cy="231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zh-TW" altLang="en-US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ea typeface="新細明體" pitchFamily="18" charset="-120"/>
                  <a:cs typeface="Arial" charset="0"/>
                </a:rPr>
                <a:t>升級前置計畫</a:t>
              </a:r>
            </a:p>
          </p:txBody>
        </p:sp>
      </p:grpSp>
      <p:sp>
        <p:nvSpPr>
          <p:cNvPr id="147465" name="Text Box 9"/>
          <p:cNvSpPr txBox="1">
            <a:spLocks noChangeArrowheads="1"/>
          </p:cNvSpPr>
          <p:nvPr/>
        </p:nvSpPr>
        <p:spPr bwMode="auto">
          <a:xfrm rot="16200000">
            <a:off x="7364413" y="3695700"/>
            <a:ext cx="158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altLang="zh-TW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新細明體" pitchFamily="18" charset="-120"/>
                <a:cs typeface="Arial" charset="0"/>
              </a:rPr>
              <a:t>Post-upgrade</a:t>
            </a:r>
          </a:p>
        </p:txBody>
      </p:sp>
      <p:pic>
        <p:nvPicPr>
          <p:cNvPr id="1474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2588" y="3506788"/>
            <a:ext cx="198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2563" y="5189538"/>
            <a:ext cx="30559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8" name="AutoShape 12"/>
          <p:cNvSpPr>
            <a:spLocks noChangeArrowheads="1"/>
          </p:cNvSpPr>
          <p:nvPr/>
        </p:nvSpPr>
        <p:spPr bwMode="auto">
          <a:xfrm>
            <a:off x="2687638" y="3622675"/>
            <a:ext cx="420687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47469" name="AutoShape 13"/>
          <p:cNvSpPr>
            <a:spLocks noChangeArrowheads="1"/>
          </p:cNvSpPr>
          <p:nvPr/>
        </p:nvSpPr>
        <p:spPr bwMode="auto">
          <a:xfrm>
            <a:off x="4986338" y="3625850"/>
            <a:ext cx="420687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47470" name="AutoShape 14"/>
          <p:cNvSpPr>
            <a:spLocks noChangeArrowheads="1"/>
          </p:cNvSpPr>
          <p:nvPr/>
        </p:nvSpPr>
        <p:spPr bwMode="auto">
          <a:xfrm rot="10800000">
            <a:off x="1069975" y="5318125"/>
            <a:ext cx="1524000" cy="485775"/>
          </a:xfrm>
          <a:prstGeom prst="rightArrow">
            <a:avLst>
              <a:gd name="adj1" fmla="val 49676"/>
              <a:gd name="adj2" fmla="val 66667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r>
              <a:rPr lang="en-US" altLang="zh-TW" sz="1400" b="0">
                <a:solidFill>
                  <a:schemeClr val="bg2"/>
                </a:solidFill>
                <a:latin typeface="Trebuchet MS" pitchFamily="34" charset="0"/>
                <a:ea typeface="新細明體" pitchFamily="18" charset="-120"/>
                <a:cs typeface="Arial" pitchFamily="34" charset="0"/>
              </a:rPr>
              <a:t>Upgrade Advisor</a:t>
            </a:r>
          </a:p>
        </p:txBody>
      </p:sp>
      <p:sp>
        <p:nvSpPr>
          <p:cNvPr id="147471" name="AutoShape 15"/>
          <p:cNvSpPr>
            <a:spLocks noChangeArrowheads="1"/>
          </p:cNvSpPr>
          <p:nvPr/>
        </p:nvSpPr>
        <p:spPr bwMode="auto">
          <a:xfrm rot="5400000">
            <a:off x="3880644" y="4636294"/>
            <a:ext cx="420687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4747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0013" y="5175250"/>
            <a:ext cx="571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71825" y="2940050"/>
            <a:ext cx="1738313" cy="1616075"/>
            <a:chOff x="1998" y="1852"/>
            <a:chExt cx="1095" cy="1018"/>
          </a:xfrm>
        </p:grpSpPr>
        <p:pic>
          <p:nvPicPr>
            <p:cNvPr id="17424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98" y="1852"/>
              <a:ext cx="109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475" name="Text Box 19"/>
            <p:cNvSpPr txBox="1">
              <a:spLocks noChangeArrowheads="1"/>
            </p:cNvSpPr>
            <p:nvPr/>
          </p:nvSpPr>
          <p:spPr bwMode="auto">
            <a:xfrm>
              <a:off x="2001" y="2413"/>
              <a:ext cx="10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12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  <a:cs typeface="Arial" charset="0"/>
                </a:rPr>
                <a:t>SQL Server 2005</a:t>
              </a:r>
            </a:p>
            <a:p>
              <a:pPr eaLnBrk="1" hangingPunct="1">
                <a:defRPr/>
              </a:pPr>
              <a:r>
                <a:rPr lang="en-US" altLang="zh-TW" sz="12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  <a:cs typeface="Arial" charset="0"/>
                </a:rPr>
                <a:t>Setup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7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animBg="1"/>
      <p:bldP spid="147468" grpId="1" animBg="1"/>
      <p:bldP spid="147469" grpId="0" animBg="1"/>
      <p:bldP spid="147470" grpId="0" animBg="1"/>
      <p:bldP spid="1474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SQL Server </a:t>
            </a:r>
            <a:r>
              <a:rPr lang="zh-TW" altLang="en-US" smtClean="0">
                <a:ea typeface="新細明體" pitchFamily="18" charset="-120"/>
              </a:rPr>
              <a:t>安裝精靈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976537"/>
            <a:ext cx="8405812" cy="1426196"/>
          </a:xfrm>
        </p:spPr>
        <p:txBody>
          <a:bodyPr/>
          <a:lstStyle/>
          <a:p>
            <a:r>
              <a:rPr lang="zh-TW" altLang="en-US" sz="2000" smtClean="0">
                <a:ea typeface="新細明體" pitchFamily="18" charset="-120"/>
              </a:rPr>
              <a:t>安裝全新的 </a:t>
            </a:r>
            <a:r>
              <a:rPr lang="en-US" altLang="zh-TW" sz="2000" smtClean="0">
                <a:ea typeface="新細明體" pitchFamily="18" charset="-120"/>
              </a:rPr>
              <a:t>SQL Server 2005 </a:t>
            </a:r>
            <a:r>
              <a:rPr lang="zh-TW" altLang="en-US" sz="2000" smtClean="0">
                <a:ea typeface="新細明體" pitchFamily="18" charset="-120"/>
              </a:rPr>
              <a:t>執行個體</a:t>
            </a:r>
          </a:p>
          <a:p>
            <a:r>
              <a:rPr lang="zh-TW" altLang="en-US" sz="2000" smtClean="0">
                <a:ea typeface="新細明體" pitchFamily="18" charset="-120"/>
              </a:rPr>
              <a:t>可與 </a:t>
            </a:r>
            <a:r>
              <a:rPr lang="en-US" altLang="zh-TW" sz="2000" smtClean="0">
                <a:ea typeface="新細明體" pitchFamily="18" charset="-120"/>
              </a:rPr>
              <a:t>SQL Server 2000/7.0 </a:t>
            </a:r>
            <a:r>
              <a:rPr lang="zh-TW" altLang="en-US" sz="2000" smtClean="0">
                <a:ea typeface="新細明體" pitchFamily="18" charset="-120"/>
              </a:rPr>
              <a:t>並存</a:t>
            </a:r>
          </a:p>
          <a:p>
            <a:r>
              <a:rPr lang="zh-TW" altLang="en-US" sz="2000" smtClean="0">
                <a:ea typeface="新細明體" pitchFamily="18" charset="-120"/>
              </a:rPr>
              <a:t>將 </a:t>
            </a:r>
            <a:r>
              <a:rPr lang="en-US" altLang="zh-TW" sz="2000" smtClean="0">
                <a:ea typeface="新細明體" pitchFamily="18" charset="-120"/>
              </a:rPr>
              <a:t>SQL Server 2000/7.0 </a:t>
            </a:r>
            <a:r>
              <a:rPr lang="zh-TW" altLang="en-US" sz="2000" smtClean="0">
                <a:ea typeface="新細明體" pitchFamily="18" charset="-120"/>
              </a:rPr>
              <a:t>升級為 </a:t>
            </a:r>
            <a:r>
              <a:rPr lang="en-US" altLang="zh-TW" sz="2000" smtClean="0">
                <a:ea typeface="新細明體" pitchFamily="18" charset="-120"/>
              </a:rPr>
              <a:t>SQL Server 2005</a:t>
            </a:r>
            <a:endParaRPr lang="zh-TW" altLang="en-US" sz="2000" smtClean="0">
              <a:ea typeface="新細明體" pitchFamily="18" charset="-120"/>
            </a:endParaRPr>
          </a:p>
        </p:txBody>
      </p:sp>
      <p:pic>
        <p:nvPicPr>
          <p:cNvPr id="138245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2781300"/>
            <a:ext cx="4868862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3078163" y="4773613"/>
            <a:ext cx="2068512" cy="257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38247" name="Picture 7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14600"/>
            <a:ext cx="46196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688" y="2516188"/>
            <a:ext cx="46291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8400" y="2541588"/>
            <a:ext cx="398462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3813" y="2503488"/>
            <a:ext cx="37496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3038" y="2532063"/>
            <a:ext cx="36957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 descr="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8613" y="2517775"/>
            <a:ext cx="4619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 descr="0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76413" y="2525713"/>
            <a:ext cx="4619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4" name="Picture 14" descr="0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813" y="2516188"/>
            <a:ext cx="4619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5" name="Picture 15" descr="0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4075" y="2516188"/>
            <a:ext cx="4619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6" name="Picture 16" descr="0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93938" y="2533650"/>
            <a:ext cx="4619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2368550" y="3859213"/>
            <a:ext cx="2289175" cy="3635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>
            <a:off x="5475288" y="6007100"/>
            <a:ext cx="1312862" cy="3730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38259" name="Picture 19" descr="0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78088" y="2508250"/>
            <a:ext cx="4619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0" name="Picture 20" descr="0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86050" y="2532063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1" name="Picture 21" descr="0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1150" y="2503488"/>
            <a:ext cx="46196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2" name="Picture 22" descr="0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63875" y="2506663"/>
            <a:ext cx="4619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3" name="Picture 23" descr="0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38500" y="2492375"/>
            <a:ext cx="46196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4" name="Picture 24" descr="0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36938" y="2511425"/>
            <a:ext cx="46482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5" name="Picture 25" descr="02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67125" y="2514600"/>
            <a:ext cx="46577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6" name="Picture 26" descr="0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22463" y="2500313"/>
            <a:ext cx="639445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57" grpId="0" animBg="1"/>
      <p:bldP spid="1382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複製資料庫精靈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 smtClean="0">
                <a:ea typeface="新細明體" pitchFamily="18" charset="-120"/>
              </a:rPr>
              <a:t>複製資料庫精靈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將資料庫及其物件從一台伺服器移動或複製到另一台伺服器，而不用關閉伺服器；可執行下列作業：</a:t>
            </a:r>
          </a:p>
          <a:p>
            <a:pPr lvl="2">
              <a:lnSpc>
                <a:spcPct val="90000"/>
              </a:lnSpc>
            </a:pPr>
            <a:r>
              <a:rPr lang="zh-TW" altLang="en-US" sz="1800" smtClean="0">
                <a:ea typeface="新細明體" pitchFamily="18" charset="-120"/>
              </a:rPr>
              <a:t>選擇移動或複製的資料庫</a:t>
            </a:r>
          </a:p>
          <a:p>
            <a:pPr lvl="2">
              <a:lnSpc>
                <a:spcPct val="90000"/>
              </a:lnSpc>
            </a:pPr>
            <a:r>
              <a:rPr lang="zh-TW" altLang="en-US" sz="1800" smtClean="0">
                <a:ea typeface="新細明體" pitchFamily="18" charset="-120"/>
              </a:rPr>
              <a:t>指定資料庫的檔案位置</a:t>
            </a:r>
          </a:p>
          <a:p>
            <a:pPr lvl="2">
              <a:lnSpc>
                <a:spcPct val="90000"/>
              </a:lnSpc>
            </a:pPr>
            <a:r>
              <a:rPr lang="zh-TW" altLang="en-US" sz="1800" smtClean="0">
                <a:ea typeface="新細明體" pitchFamily="18" charset="-120"/>
              </a:rPr>
              <a:t>在目的地伺服器上建立登入帳號</a:t>
            </a:r>
          </a:p>
          <a:p>
            <a:pPr lvl="2">
              <a:lnSpc>
                <a:spcPct val="90000"/>
              </a:lnSpc>
            </a:pPr>
            <a:r>
              <a:rPr lang="zh-TW" altLang="en-US" sz="1800" smtClean="0">
                <a:ea typeface="新細明體" pitchFamily="18" charset="-120"/>
              </a:rPr>
              <a:t>複製額外的支援物件、作業、使用者自訂預存程序及錯誤訊息</a:t>
            </a:r>
          </a:p>
          <a:p>
            <a:pPr lvl="2">
              <a:lnSpc>
                <a:spcPct val="90000"/>
              </a:lnSpc>
            </a:pPr>
            <a:r>
              <a:rPr lang="zh-TW" altLang="en-US" sz="1800" smtClean="0">
                <a:ea typeface="新細明體" pitchFamily="18" charset="-120"/>
              </a:rPr>
              <a:t>無法對 </a:t>
            </a:r>
            <a:r>
              <a:rPr lang="en-US" altLang="zh-TW" sz="1800" smtClean="0">
                <a:ea typeface="新細明體" pitchFamily="18" charset="-120"/>
              </a:rPr>
              <a:t>model</a:t>
            </a:r>
            <a:r>
              <a:rPr lang="zh-TW" altLang="en-US" sz="1800" smtClean="0">
                <a:ea typeface="新細明體" pitchFamily="18" charset="-120"/>
              </a:rPr>
              <a:t>、</a:t>
            </a:r>
            <a:r>
              <a:rPr lang="en-US" altLang="zh-TW" sz="1800" smtClean="0">
                <a:ea typeface="新細明體" pitchFamily="18" charset="-120"/>
              </a:rPr>
              <a:t>msdb </a:t>
            </a:r>
            <a:r>
              <a:rPr lang="zh-TW" altLang="en-US" sz="1800" smtClean="0">
                <a:ea typeface="新細明體" pitchFamily="18" charset="-120"/>
              </a:rPr>
              <a:t>及 </a:t>
            </a:r>
            <a:r>
              <a:rPr lang="en-US" altLang="zh-TW" sz="1800" smtClean="0">
                <a:ea typeface="新細明體" pitchFamily="18" charset="-120"/>
              </a:rPr>
              <a:t>master </a:t>
            </a:r>
            <a:r>
              <a:rPr lang="zh-TW" altLang="en-US" sz="1800" smtClean="0">
                <a:ea typeface="新細明體" pitchFamily="18" charset="-120"/>
              </a:rPr>
              <a:t>資料庫進行複製或移動</a:t>
            </a:r>
          </a:p>
          <a:p>
            <a:pPr lvl="2">
              <a:lnSpc>
                <a:spcPct val="90000"/>
              </a:lnSpc>
            </a:pPr>
            <a:r>
              <a:rPr lang="zh-TW" altLang="en-US" sz="1800" smtClean="0">
                <a:ea typeface="新細明體" pitchFamily="18" charset="-120"/>
              </a:rPr>
              <a:t>進行排程執行</a:t>
            </a:r>
          </a:p>
          <a:p>
            <a:pPr>
              <a:lnSpc>
                <a:spcPct val="80000"/>
              </a:lnSpc>
            </a:pPr>
            <a:r>
              <a:rPr lang="zh-TW" altLang="en-US" sz="2000" smtClean="0">
                <a:ea typeface="新細明體" pitchFamily="18" charset="-120"/>
              </a:rPr>
              <a:t>注意事項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請調整資料庫為：</a:t>
            </a:r>
            <a:r>
              <a:rPr lang="en-US" altLang="zh-TW" sz="2000" smtClean="0">
                <a:ea typeface="新細明體" pitchFamily="18" charset="-120"/>
              </a:rPr>
              <a:t>『</a:t>
            </a:r>
            <a:r>
              <a:rPr lang="zh-TW" altLang="en-US" sz="2000" smtClean="0">
                <a:ea typeface="新細明體" pitchFamily="18" charset="-120"/>
              </a:rPr>
              <a:t>單一使用者模式</a:t>
            </a:r>
            <a:r>
              <a:rPr lang="en-US" altLang="zh-TW" sz="2000" smtClean="0">
                <a:ea typeface="新細明體" pitchFamily="18" charset="-120"/>
              </a:rPr>
              <a:t>』</a:t>
            </a:r>
          </a:p>
          <a:p>
            <a:pPr lvl="1">
              <a:lnSpc>
                <a:spcPct val="90000"/>
              </a:lnSpc>
            </a:pPr>
            <a:r>
              <a:rPr lang="zh-TW" altLang="en-US" sz="2000" smtClean="0">
                <a:ea typeface="新細明體" pitchFamily="18" charset="-120"/>
              </a:rPr>
              <a:t>安全因素</a:t>
            </a:r>
          </a:p>
          <a:p>
            <a:pPr lvl="2">
              <a:lnSpc>
                <a:spcPct val="90000"/>
              </a:lnSpc>
            </a:pPr>
            <a:r>
              <a:rPr lang="zh-TW" altLang="en-US" sz="1800" smtClean="0">
                <a:ea typeface="新細明體" pitchFamily="18" charset="-120"/>
              </a:rPr>
              <a:t>在目的地上登入（</a:t>
            </a:r>
            <a:r>
              <a:rPr lang="en-US" altLang="zh-TW" sz="1800" smtClean="0">
                <a:ea typeface="新細明體" pitchFamily="18" charset="-120"/>
              </a:rPr>
              <a:t>SQL</a:t>
            </a:r>
            <a:r>
              <a:rPr lang="zh-TW" altLang="en-US" sz="1800" smtClean="0">
                <a:ea typeface="新細明體" pitchFamily="18" charset="-120"/>
              </a:rPr>
              <a:t>帳號），會被指派隨機密碼，因此要記得變更密碼。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卸離資料庫</a:t>
            </a:r>
            <a:r>
              <a:rPr lang="en-US" altLang="zh-TW" sz="3600" smtClean="0"/>
              <a:t>/</a:t>
            </a:r>
            <a:r>
              <a:rPr lang="zh-TW" altLang="en-US" sz="3600" smtClean="0"/>
              <a:t>附加資料庫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66320"/>
            <a:ext cx="8405812" cy="42084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可以使用卸離與附加，可將資料庫</a:t>
            </a:r>
            <a:r>
              <a:rPr lang="en-US" altLang="zh-TW" sz="2000" smtClean="0">
                <a:ea typeface="新細明體" pitchFamily="18" charset="-120"/>
              </a:rPr>
              <a:t>SQL Server 2000/7.0 </a:t>
            </a:r>
            <a:r>
              <a:rPr lang="zh-TW" altLang="en-US" sz="2000" smtClean="0">
                <a:ea typeface="新細明體" pitchFamily="18" charset="-120"/>
              </a:rPr>
              <a:t>進行升級；但有下列限制：</a:t>
            </a:r>
          </a:p>
          <a:p>
            <a:pPr lvl="1"/>
            <a:r>
              <a:rPr lang="zh-TW" altLang="en-US" sz="2000" smtClean="0">
                <a:ea typeface="新細明體" pitchFamily="18" charset="-120"/>
              </a:rPr>
              <a:t>無法附加 </a:t>
            </a:r>
            <a:r>
              <a:rPr lang="en-US" altLang="zh-TW" sz="2000" smtClean="0">
                <a:ea typeface="新細明體" pitchFamily="18" charset="-120"/>
              </a:rPr>
              <a:t>master</a:t>
            </a:r>
            <a:r>
              <a:rPr lang="zh-TW" altLang="en-US" sz="2000" smtClean="0">
                <a:ea typeface="新細明體" pitchFamily="18" charset="-120"/>
              </a:rPr>
              <a:t>、</a:t>
            </a:r>
            <a:r>
              <a:rPr lang="en-US" altLang="zh-TW" sz="2000" smtClean="0">
                <a:ea typeface="新細明體" pitchFamily="18" charset="-120"/>
              </a:rPr>
              <a:t>model </a:t>
            </a:r>
            <a:r>
              <a:rPr lang="zh-TW" altLang="en-US" sz="2000" smtClean="0">
                <a:ea typeface="新細明體" pitchFamily="18" charset="-120"/>
              </a:rPr>
              <a:t>或 </a:t>
            </a:r>
            <a:r>
              <a:rPr lang="en-US" altLang="zh-TW" sz="2000" smtClean="0">
                <a:ea typeface="新細明體" pitchFamily="18" charset="-120"/>
              </a:rPr>
              <a:t>msdb </a:t>
            </a:r>
            <a:r>
              <a:rPr lang="zh-TW" altLang="en-US" sz="2000" smtClean="0">
                <a:ea typeface="新細明體" pitchFamily="18" charset="-120"/>
              </a:rPr>
              <a:t>資料庫</a:t>
            </a:r>
          </a:p>
          <a:p>
            <a:r>
              <a:rPr lang="zh-TW" altLang="en-US" sz="2000" smtClean="0">
                <a:ea typeface="新細明體" pitchFamily="18" charset="-120"/>
              </a:rPr>
              <a:t>注意事項</a:t>
            </a:r>
          </a:p>
          <a:p>
            <a:pPr lvl="1"/>
            <a:r>
              <a:rPr lang="en-US" altLang="zh-TW" sz="2000" smtClean="0">
                <a:ea typeface="新細明體" pitchFamily="18" charset="-120"/>
              </a:rPr>
              <a:t>sp_detach_db</a:t>
            </a:r>
            <a:r>
              <a:rPr lang="zh-TW" altLang="en-US" sz="2000" smtClean="0">
                <a:ea typeface="新細明體" pitchFamily="18" charset="-120"/>
              </a:rPr>
              <a:t>（卸離）</a:t>
            </a:r>
          </a:p>
          <a:p>
            <a:pPr lvl="2"/>
            <a:r>
              <a:rPr lang="zh-TW" altLang="en-US" sz="1800" smtClean="0">
                <a:ea typeface="新細明體" pitchFamily="18" charset="-120"/>
              </a:rPr>
              <a:t>依預設，會執行 </a:t>
            </a:r>
            <a:r>
              <a:rPr lang="en-US" altLang="zh-TW" sz="1800" smtClean="0">
                <a:ea typeface="新細明體" pitchFamily="18" charset="-120"/>
              </a:rPr>
              <a:t>UPDATE STATISTICS </a:t>
            </a:r>
            <a:r>
              <a:rPr lang="zh-TW" altLang="en-US" sz="1800" smtClean="0">
                <a:ea typeface="新細明體" pitchFamily="18" charset="-120"/>
              </a:rPr>
              <a:t>來更新統計值</a:t>
            </a:r>
          </a:p>
          <a:p>
            <a:pPr lvl="2"/>
            <a:r>
              <a:rPr lang="zh-TW" altLang="en-US" sz="1800" smtClean="0">
                <a:ea typeface="新細明體" pitchFamily="18" charset="-120"/>
              </a:rPr>
              <a:t>若不更新統計值，請指定：</a:t>
            </a:r>
            <a:r>
              <a:rPr lang="en-US" altLang="zh-TW" sz="1800" smtClean="0">
                <a:ea typeface="新細明體" pitchFamily="18" charset="-120"/>
              </a:rPr>
              <a:t>@skipchecks='true‘</a:t>
            </a:r>
          </a:p>
          <a:p>
            <a:pPr lvl="1"/>
            <a:r>
              <a:rPr lang="en-US" altLang="zh-TW" sz="2000" smtClean="0">
                <a:ea typeface="新細明體" pitchFamily="18" charset="-120"/>
              </a:rPr>
              <a:t>sp_attach_db</a:t>
            </a:r>
            <a:r>
              <a:rPr lang="zh-TW" altLang="en-US" sz="2000" smtClean="0">
                <a:ea typeface="新細明體" pitchFamily="18" charset="-120"/>
              </a:rPr>
              <a:t>（附加）</a:t>
            </a:r>
          </a:p>
          <a:p>
            <a:pPr lvl="2"/>
            <a:r>
              <a:rPr lang="zh-TW" altLang="en-US" sz="1800" smtClean="0">
                <a:ea typeface="新細明體" pitchFamily="18" charset="-120"/>
              </a:rPr>
              <a:t>請改用 </a:t>
            </a:r>
            <a:r>
              <a:rPr lang="en-US" altLang="zh-TW" sz="1800" smtClean="0">
                <a:ea typeface="新細明體" pitchFamily="18" charset="-120"/>
              </a:rPr>
              <a:t>CREATE DATABASE </a:t>
            </a:r>
            <a:r>
              <a:rPr lang="zh-TW" altLang="en-US" sz="1800" smtClean="0">
                <a:ea typeface="新細明體" pitchFamily="18" charset="-120"/>
              </a:rPr>
              <a:t>陳述式搭配 </a:t>
            </a:r>
            <a:r>
              <a:rPr lang="en-US" altLang="zh-TW" sz="1800" smtClean="0">
                <a:ea typeface="新細明體" pitchFamily="18" charset="-120"/>
              </a:rPr>
              <a:t>FOR ATTACHT</a:t>
            </a:r>
            <a:r>
              <a:rPr lang="zh-TW" altLang="en-US" sz="1800" smtClean="0">
                <a:ea typeface="新細明體" pitchFamily="18" charset="-120"/>
              </a:rPr>
              <a:t>、</a:t>
            </a:r>
            <a:r>
              <a:rPr lang="en-US" altLang="zh-TW" sz="1800" smtClean="0">
                <a:ea typeface="新細明體" pitchFamily="18" charset="-120"/>
              </a:rPr>
              <a:t>FORATTACH_REBUILD_LOG </a:t>
            </a:r>
            <a:r>
              <a:rPr lang="zh-TW" altLang="en-US" sz="1800" smtClean="0">
                <a:ea typeface="新細明體" pitchFamily="18" charset="-120"/>
              </a:rPr>
              <a:t>選項</a:t>
            </a:r>
          </a:p>
          <a:p>
            <a:pPr lvl="1"/>
            <a:r>
              <a:rPr lang="zh-TW" altLang="en-US" sz="2000" smtClean="0">
                <a:ea typeface="新細明體" pitchFamily="18" charset="-120"/>
              </a:rPr>
              <a:t>資料庫擁有者</a:t>
            </a:r>
          </a:p>
          <a:p>
            <a:pPr lvl="2">
              <a:buFontTx/>
              <a:buNone/>
            </a:pPr>
            <a:r>
              <a:rPr lang="zh-TW" altLang="en-US" sz="1800" smtClean="0">
                <a:ea typeface="新細明體" pitchFamily="18" charset="-120"/>
              </a:rPr>
              <a:t>附加資料庫時，可以變更資料庫擁有者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備份資料庫</a:t>
            </a:r>
            <a:r>
              <a:rPr lang="en-US" altLang="zh-TW" sz="3600" smtClean="0"/>
              <a:t>/</a:t>
            </a:r>
            <a:r>
              <a:rPr lang="zh-TW" altLang="en-US" sz="3600" smtClean="0"/>
              <a:t>還原資料庫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 smtClean="0">
                <a:ea typeface="新細明體" pitchFamily="18" charset="-120"/>
              </a:rPr>
              <a:t>可利用</a:t>
            </a:r>
            <a:r>
              <a:rPr lang="en-US" altLang="zh-TW" sz="2800" smtClean="0">
                <a:ea typeface="新細明體" pitchFamily="18" charset="-120"/>
              </a:rPr>
              <a:t>SQL Server 2000/7.0 </a:t>
            </a:r>
            <a:r>
              <a:rPr lang="zh-TW" altLang="en-US" sz="2800" smtClean="0">
                <a:ea typeface="新細明體" pitchFamily="18" charset="-120"/>
              </a:rPr>
              <a:t>的備份檔來進行還原升級；但有下列限制：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無法還原 </a:t>
            </a:r>
            <a:r>
              <a:rPr lang="en-US" altLang="zh-TW" sz="2000" smtClean="0">
                <a:ea typeface="新細明體" pitchFamily="18" charset="-120"/>
              </a:rPr>
              <a:t>master</a:t>
            </a:r>
            <a:r>
              <a:rPr lang="zh-TW" altLang="en-US" sz="2000" smtClean="0">
                <a:ea typeface="新細明體" pitchFamily="18" charset="-120"/>
              </a:rPr>
              <a:t>、</a:t>
            </a:r>
            <a:r>
              <a:rPr lang="en-US" altLang="zh-TW" sz="2000" smtClean="0">
                <a:ea typeface="新細明體" pitchFamily="18" charset="-120"/>
              </a:rPr>
              <a:t>model </a:t>
            </a:r>
            <a:r>
              <a:rPr lang="zh-TW" altLang="en-US" sz="2000" smtClean="0">
                <a:ea typeface="新細明體" pitchFamily="18" charset="-120"/>
              </a:rPr>
              <a:t>或 </a:t>
            </a:r>
            <a:r>
              <a:rPr lang="en-US" altLang="zh-TW" sz="2000" smtClean="0">
                <a:ea typeface="新細明體" pitchFamily="18" charset="-120"/>
              </a:rPr>
              <a:t>msdb </a:t>
            </a:r>
            <a:r>
              <a:rPr lang="zh-TW" altLang="en-US" sz="2000" smtClean="0">
                <a:ea typeface="新細明體" pitchFamily="18" charset="-120"/>
              </a:rPr>
              <a:t>資料庫</a:t>
            </a:r>
          </a:p>
          <a:p>
            <a:pPr>
              <a:lnSpc>
                <a:spcPct val="100000"/>
              </a:lnSpc>
            </a:pPr>
            <a:r>
              <a:rPr lang="zh-TW" altLang="en-US" sz="2800" smtClean="0">
                <a:ea typeface="新細明體" pitchFamily="18" charset="-120"/>
              </a:rPr>
              <a:t>注意事項</a:t>
            </a:r>
          </a:p>
          <a:p>
            <a:pPr lvl="1">
              <a:lnSpc>
                <a:spcPct val="100000"/>
              </a:lnSpc>
            </a:pPr>
            <a:r>
              <a:rPr lang="en-US" altLang="zh-TW" sz="2000" smtClean="0">
                <a:ea typeface="新細明體" pitchFamily="18" charset="-120"/>
              </a:rPr>
              <a:t>SQL Server 2005 </a:t>
            </a:r>
            <a:r>
              <a:rPr lang="zh-TW" altLang="en-US" sz="2000" smtClean="0">
                <a:ea typeface="新細明體" pitchFamily="18" charset="-120"/>
              </a:rPr>
              <a:t>使用與之前版本不同的預設路徑，請記得搭配使用：</a:t>
            </a:r>
            <a:r>
              <a:rPr lang="en-US" altLang="zh-TW" sz="2000" smtClean="0">
                <a:ea typeface="新細明體" pitchFamily="18" charset="-120"/>
              </a:rPr>
              <a:t>MOVE </a:t>
            </a:r>
            <a:r>
              <a:rPr lang="zh-TW" altLang="en-US" sz="2000" smtClean="0">
                <a:ea typeface="新細明體" pitchFamily="18" charset="-120"/>
              </a:rPr>
              <a:t>選項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資料庫擁有者</a:t>
            </a:r>
          </a:p>
          <a:p>
            <a:pPr lvl="2"/>
            <a:r>
              <a:rPr lang="zh-TW" altLang="en-US" sz="1800" smtClean="0">
                <a:ea typeface="新細明體" pitchFamily="18" charset="-120"/>
              </a:rPr>
              <a:t>還原資料庫時，可以變更資料庫擁有者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28600"/>
            <a:ext cx="7947025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升級其他元件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803" y="1298393"/>
            <a:ext cx="8469443" cy="5008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000" smtClean="0">
                <a:ea typeface="新細明體" pitchFamily="18" charset="-120"/>
              </a:rPr>
              <a:t>SQL Server Agent </a:t>
            </a:r>
            <a:r>
              <a:rPr lang="zh-TW" altLang="en-US" sz="2000" smtClean="0">
                <a:ea typeface="新細明體" pitchFamily="18" charset="-120"/>
              </a:rPr>
              <a:t>新的安全機制 </a:t>
            </a:r>
          </a:p>
          <a:p>
            <a:pPr lvl="1">
              <a:lnSpc>
                <a:spcPct val="100000"/>
              </a:lnSpc>
            </a:pPr>
            <a:r>
              <a:rPr lang="en-US" altLang="zh-TW" sz="2000" smtClean="0">
                <a:ea typeface="新細明體" pitchFamily="18" charset="-120"/>
              </a:rPr>
              <a:t>proxy account </a:t>
            </a:r>
            <a:r>
              <a:rPr lang="zh-TW" altLang="en-US" sz="2000" smtClean="0">
                <a:ea typeface="新細明體" pitchFamily="18" charset="-120"/>
              </a:rPr>
              <a:t>總共有</a:t>
            </a:r>
          </a:p>
          <a:p>
            <a:pPr lvl="1">
              <a:lnSpc>
                <a:spcPct val="100000"/>
              </a:lnSpc>
            </a:pPr>
            <a:endParaRPr lang="zh-TW" altLang="en-US" sz="2000" smtClean="0">
              <a:ea typeface="新細明體" pitchFamily="18" charset="-120"/>
            </a:endParaRPr>
          </a:p>
          <a:p>
            <a:pPr lvl="1">
              <a:lnSpc>
                <a:spcPct val="100000"/>
              </a:lnSpc>
            </a:pPr>
            <a:endParaRPr lang="zh-TW" altLang="en-US" sz="2000" smtClean="0">
              <a:ea typeface="新細明體" pitchFamily="18" charset="-120"/>
            </a:endParaRPr>
          </a:p>
          <a:p>
            <a:pPr lvl="1">
              <a:lnSpc>
                <a:spcPct val="100000"/>
              </a:lnSpc>
            </a:pPr>
            <a:endParaRPr lang="zh-TW" altLang="en-US" sz="2000" smtClean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endParaRPr lang="en-US" altLang="zh-TW" sz="2000" smtClean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endParaRPr lang="en-US" altLang="zh-TW" sz="2000" smtClean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endParaRPr lang="en-US" altLang="zh-TW" sz="2000" smtClean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已經註冊伺服器將自動轉入到新的管理視窗</a:t>
            </a:r>
          </a:p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資料庫關連圖將升級到新的格式</a:t>
            </a:r>
          </a:p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資料庫維護計畫維持舊設定 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可以在升級後，在透過 </a:t>
            </a:r>
            <a:r>
              <a:rPr lang="en-US" altLang="zh-TW" sz="2000" smtClean="0">
                <a:ea typeface="新細明體" pitchFamily="18" charset="-120"/>
              </a:rPr>
              <a:t>Migrate </a:t>
            </a:r>
            <a:r>
              <a:rPr lang="zh-TW" altLang="en-US" sz="2000" smtClean="0">
                <a:ea typeface="新細明體" pitchFamily="18" charset="-120"/>
              </a:rPr>
              <a:t>功能轉換成新的維護計畫格式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349500"/>
            <a:ext cx="2314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492375"/>
            <a:ext cx="3552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3203575" y="3644900"/>
            <a:ext cx="2286000" cy="260350"/>
          </a:xfrm>
          <a:prstGeom prst="rightArrow">
            <a:avLst>
              <a:gd name="adj1" fmla="val 50000"/>
              <a:gd name="adj2" fmla="val 219512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11150"/>
            <a:ext cx="8380412" cy="585788"/>
          </a:xfrm>
        </p:spPr>
        <p:txBody>
          <a:bodyPr/>
          <a:lstStyle/>
          <a:p>
            <a:r>
              <a:rPr lang="zh-TW" altLang="en-US" sz="3600" b="1"/>
              <a:t>議程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811213"/>
            <a:ext cx="8380413" cy="57213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zh-TW" altLang="en-US" sz="2800"/>
          </a:p>
          <a:p>
            <a:pPr>
              <a:lnSpc>
                <a:spcPct val="80000"/>
              </a:lnSpc>
            </a:pPr>
            <a:r>
              <a:rPr lang="zh-TW" altLang="en-US" sz="2800" b="1" smtClean="0"/>
              <a:t>升級</a:t>
            </a:r>
            <a:r>
              <a:rPr lang="zh-TW" altLang="en-US" sz="2800" b="1"/>
              <a:t>到 </a:t>
            </a:r>
            <a:r>
              <a:rPr lang="en-US" altLang="zh-TW" sz="2800" b="1"/>
              <a:t>SQL Server 2005 &lt;&lt;</a:t>
            </a:r>
            <a:r>
              <a:rPr lang="zh-TW" altLang="en-US" sz="2800" b="1"/>
              <a:t>資料庫篇</a:t>
            </a:r>
            <a:r>
              <a:rPr lang="en-US" altLang="zh-TW" sz="2800" b="1"/>
              <a:t>&gt;&gt;</a:t>
            </a:r>
          </a:p>
          <a:p>
            <a:pPr lvl="1">
              <a:lnSpc>
                <a:spcPct val="80000"/>
              </a:lnSpc>
            </a:pPr>
            <a:r>
              <a:rPr lang="zh-TW" altLang="en-US" sz="2800" smtClean="0"/>
              <a:t>升級方式</a:t>
            </a:r>
          </a:p>
          <a:p>
            <a:pPr lvl="1">
              <a:lnSpc>
                <a:spcPct val="80000"/>
              </a:lnSpc>
            </a:pPr>
            <a:r>
              <a:rPr lang="zh-TW" altLang="en-US" sz="2800" smtClean="0"/>
              <a:t>升級時停機時間考量</a:t>
            </a:r>
            <a:endParaRPr lang="en-US" altLang="zh-TW" sz="2800" smtClean="0"/>
          </a:p>
          <a:p>
            <a:pPr lvl="1">
              <a:lnSpc>
                <a:spcPct val="80000"/>
              </a:lnSpc>
            </a:pPr>
            <a:r>
              <a:rPr lang="zh-TW" altLang="en-US" sz="2800" smtClean="0"/>
              <a:t>資料庫</a:t>
            </a:r>
            <a:r>
              <a:rPr lang="zh-TW" altLang="en-US" sz="2800"/>
              <a:t>相容層級</a:t>
            </a:r>
          </a:p>
          <a:p>
            <a:pPr lvl="1">
              <a:lnSpc>
                <a:spcPct val="80000"/>
              </a:lnSpc>
            </a:pPr>
            <a:r>
              <a:rPr lang="zh-TW" altLang="en-US" sz="2800"/>
              <a:t>大型資料庫升級考量</a:t>
            </a:r>
          </a:p>
          <a:p>
            <a:pPr lvl="1">
              <a:lnSpc>
                <a:spcPct val="80000"/>
              </a:lnSpc>
            </a:pPr>
            <a:r>
              <a:rPr lang="zh-TW" altLang="en-US" sz="2800"/>
              <a:t>透過高可用度技術減少資料</a:t>
            </a:r>
            <a:r>
              <a:rPr lang="zh-TW" altLang="en-US" sz="2800" smtClean="0"/>
              <a:t>遺失</a:t>
            </a:r>
            <a:endParaRPr lang="zh-TW" altLang="en-US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升級後的作業流程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zh-TW" altLang="en-US" sz="2800" smtClean="0">
                <a:ea typeface="新細明體" charset="-120"/>
              </a:rPr>
              <a:t>執行 </a:t>
            </a:r>
            <a:r>
              <a:rPr lang="en-US" altLang="zh-TW" sz="2800" smtClean="0">
                <a:ea typeface="新細明體" charset="-120"/>
              </a:rPr>
              <a:t>Upgrade Advisor </a:t>
            </a:r>
            <a:r>
              <a:rPr lang="zh-TW" altLang="en-US" sz="2800" smtClean="0">
                <a:ea typeface="新細明體" charset="-120"/>
              </a:rPr>
              <a:t>報表中所有的後續作業</a:t>
            </a:r>
            <a:endParaRPr lang="en-US" altLang="zh-TW" sz="2800" smtClean="0">
              <a:ea typeface="新細明體" charset="-120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zh-TW" altLang="en-US" sz="2800" smtClean="0">
                <a:ea typeface="新細明體" charset="-120"/>
              </a:rPr>
              <a:t>更正相關資料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zh-TW" altLang="en-US" sz="2800" smtClean="0">
                <a:ea typeface="新細明體" charset="-120"/>
              </a:rPr>
              <a:t>重新建置記錄檔傳送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zh-TW" altLang="en-US" sz="2800" smtClean="0">
                <a:ea typeface="新細明體" charset="-120"/>
              </a:rPr>
              <a:t>執行應用程式測試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zh-TW" altLang="en-US" sz="2800" smtClean="0">
                <a:ea typeface="新細明體" charset="-120"/>
              </a:rPr>
              <a:t>驗證日常維護工作的正常運行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zh-TW" altLang="en-US" sz="2800" smtClean="0">
                <a:ea typeface="新細明體" charset="-120"/>
              </a:rPr>
              <a:t>系統正式上線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zh-TW" altLang="en-US" sz="2800" smtClean="0">
                <a:ea typeface="新細明體" charset="-120"/>
              </a:rPr>
              <a:t>監控系統的運行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338995"/>
            <a:ext cx="8405812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執行 </a:t>
            </a:r>
            <a:r>
              <a:rPr lang="en-US" altLang="zh-TW" sz="3600" smtClean="0"/>
              <a:t>Upgrade Advisor </a:t>
            </a:r>
            <a:r>
              <a:rPr lang="zh-TW" altLang="en-US" sz="3600" smtClean="0"/>
              <a:t>報表中所有的後續作業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91170"/>
            <a:ext cx="8405812" cy="42084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執行 </a:t>
            </a:r>
            <a:r>
              <a:rPr lang="en-US" altLang="zh-TW" sz="2000" smtClean="0">
                <a:ea typeface="新細明體" charset="-120"/>
              </a:rPr>
              <a:t>Upgrade Advisor </a:t>
            </a:r>
            <a:r>
              <a:rPr lang="zh-TW" altLang="en-US" sz="2000" smtClean="0">
                <a:ea typeface="新細明體" charset="-120"/>
              </a:rPr>
              <a:t>報表中所有的後續作業</a:t>
            </a:r>
          </a:p>
          <a:p>
            <a:pPr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例如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更新統計資訊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重建部分</a:t>
            </a:r>
            <a:r>
              <a:rPr lang="en-US" altLang="zh-TW" sz="2000" smtClean="0">
                <a:ea typeface="新細明體" charset="-120"/>
              </a:rPr>
              <a:t>Cube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資料轉換服務與</a:t>
            </a:r>
            <a:r>
              <a:rPr lang="en-US" altLang="zh-TW" sz="2000" smtClean="0">
                <a:ea typeface="新細明體" charset="-120"/>
              </a:rPr>
              <a:t>SSIS</a:t>
            </a:r>
            <a:r>
              <a:rPr lang="zh-TW" altLang="en-US" sz="2000" smtClean="0">
                <a:ea typeface="新細明體" charset="-120"/>
              </a:rPr>
              <a:t>的移轉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更改資料庫相容版本</a:t>
            </a:r>
            <a:r>
              <a:rPr lang="en-US" altLang="zh-TW" sz="2000" smtClean="0">
                <a:ea typeface="新細明體" charset="-120"/>
              </a:rPr>
              <a:t>(9.0)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重新設定交易記錄傳送</a:t>
            </a:r>
            <a:r>
              <a:rPr lang="en-US" altLang="zh-TW" sz="2000" smtClean="0">
                <a:ea typeface="新細明體" charset="-120"/>
              </a:rPr>
              <a:t>(log shipping)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進行升級測試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檢視代理程式的工作與資料庫維護計畫作業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啟動應用程式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監控系統活動與效能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更正相關資料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執行 </a:t>
            </a:r>
            <a:r>
              <a:rPr lang="en-US" altLang="zh-TW" sz="1800" smtClean="0">
                <a:ea typeface="新細明體" pitchFamily="18" charset="-120"/>
              </a:rPr>
              <a:t>DBCC UPDATEUSAGE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更正任何無效的資料列或頁面計數</a:t>
            </a:r>
            <a:endParaRPr lang="en-US" altLang="zh-TW" sz="1800" smtClean="0">
              <a:ea typeface="新細明體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800" smtClean="0">
                <a:ea typeface="新細明體" pitchFamily="18" charset="-120"/>
              </a:rPr>
              <a:t>Ex. DBCC UPDATEUSATE(Northwind)</a:t>
            </a:r>
            <a:endParaRPr lang="zh-TW" altLang="en-US" sz="1800" smtClean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執行 </a:t>
            </a:r>
            <a:r>
              <a:rPr lang="en-US" altLang="zh-TW" sz="1800" smtClean="0">
                <a:ea typeface="新細明體" pitchFamily="18" charset="-120"/>
              </a:rPr>
              <a:t>sp_updatestats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更新統計資料，執行最佳化查詢效能</a:t>
            </a:r>
            <a:endParaRPr lang="en-US" altLang="zh-TW" sz="1800" smtClean="0">
              <a:ea typeface="新細明體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800" smtClean="0">
                <a:ea typeface="新細明體" pitchFamily="18" charset="-120"/>
              </a:rPr>
              <a:t>Ex. Exec sp_updatestats</a:t>
            </a:r>
            <a:endParaRPr lang="zh-TW" altLang="en-US" sz="1800" smtClean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重建、重新擴展全文檢索目錄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因為升級過程中會停用全文檢索</a:t>
            </a:r>
          </a:p>
          <a:p>
            <a:pPr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執行 </a:t>
            </a:r>
            <a:r>
              <a:rPr lang="en-US" altLang="zh-TW" sz="1800" smtClean="0">
                <a:ea typeface="新細明體" pitchFamily="18" charset="-120"/>
              </a:rPr>
              <a:t>『SQL Server </a:t>
            </a:r>
            <a:r>
              <a:rPr lang="zh-TW" altLang="en-US" sz="1800" smtClean="0">
                <a:ea typeface="新細明體" pitchFamily="18" charset="-120"/>
              </a:rPr>
              <a:t>介面區組態</a:t>
            </a:r>
            <a:r>
              <a:rPr lang="en-US" altLang="zh-TW" sz="1800" smtClean="0">
                <a:ea typeface="新細明體" pitchFamily="18" charset="-120"/>
              </a:rPr>
              <a:t>』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減少系統的可攻擊介面區</a:t>
            </a:r>
          </a:p>
          <a:p>
            <a:pPr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調整資料庫的相容性層級為：</a:t>
            </a:r>
            <a:r>
              <a:rPr lang="en-US" altLang="zh-TW" sz="1800" smtClean="0">
                <a:ea typeface="新細明體" pitchFamily="18" charset="-120"/>
              </a:rPr>
              <a:t>90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使用 </a:t>
            </a:r>
            <a:r>
              <a:rPr lang="en-US" altLang="zh-TW" sz="1800" smtClean="0">
                <a:ea typeface="新細明體" pitchFamily="18" charset="-120"/>
              </a:rPr>
              <a:t>APPLY</a:t>
            </a:r>
            <a:r>
              <a:rPr lang="zh-TW" altLang="en-US" sz="1800" smtClean="0">
                <a:ea typeface="新細明體" pitchFamily="18" charset="-120"/>
              </a:rPr>
              <a:t>、</a:t>
            </a:r>
            <a:r>
              <a:rPr lang="en-US" altLang="zh-TW" sz="1800" smtClean="0">
                <a:ea typeface="新細明體" pitchFamily="18" charset="-120"/>
              </a:rPr>
              <a:t>PIVOT</a:t>
            </a:r>
            <a:r>
              <a:rPr lang="zh-TW" altLang="en-US" sz="1800" smtClean="0">
                <a:ea typeface="新細明體" pitchFamily="18" charset="-120"/>
              </a:rPr>
              <a:t>、</a:t>
            </a:r>
            <a:r>
              <a:rPr lang="en-US" altLang="zh-TW" sz="1800" smtClean="0">
                <a:ea typeface="新細明體" pitchFamily="18" charset="-120"/>
              </a:rPr>
              <a:t>TABLESAMPLE </a:t>
            </a:r>
            <a:r>
              <a:rPr lang="zh-TW" altLang="en-US" sz="1800" smtClean="0">
                <a:ea typeface="新細明體" pitchFamily="18" charset="-120"/>
              </a:rPr>
              <a:t>或 </a:t>
            </a:r>
            <a:r>
              <a:rPr lang="en-US" altLang="zh-TW" sz="1800" smtClean="0">
                <a:ea typeface="新細明體" pitchFamily="18" charset="-120"/>
              </a:rPr>
              <a:t>UNPIVOT </a:t>
            </a:r>
            <a:r>
              <a:rPr lang="zh-TW" altLang="en-US" sz="1800" smtClean="0">
                <a:ea typeface="新細明體" pitchFamily="18" charset="-120"/>
              </a:rPr>
              <a:t>等關鍵字時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使用：資料庫圖表（</a:t>
            </a:r>
            <a:r>
              <a:rPr lang="en-US" altLang="zh-TW" sz="1800" smtClean="0">
                <a:ea typeface="新細明體" pitchFamily="18" charset="-120"/>
              </a:rPr>
              <a:t>Database Diagrams</a:t>
            </a:r>
            <a:r>
              <a:rPr lang="zh-TW" altLang="en-US" sz="1800" smtClean="0">
                <a:ea typeface="新細明體" pitchFamily="18" charset="-120"/>
              </a:rPr>
              <a:t>）</a:t>
            </a:r>
            <a:endParaRPr lang="en-US" altLang="zh-TW" sz="1800" smtClean="0">
              <a:ea typeface="新細明體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pitchFamily="18" charset="-120"/>
              </a:rPr>
              <a:t>使用系統提供的報表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測試作業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測試項目</a:t>
            </a:r>
          </a:p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準備測試</a:t>
            </a:r>
          </a:p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建立測試系統</a:t>
            </a:r>
          </a:p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注意事項</a:t>
            </a:r>
          </a:p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測試系統的升級</a:t>
            </a:r>
          </a:p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升級後的測試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測試項目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確定功能</a:t>
            </a:r>
          </a:p>
          <a:p>
            <a:pPr lvl="1"/>
            <a:r>
              <a:rPr lang="zh-TW" altLang="en-US" smtClean="0">
                <a:ea typeface="新細明體" charset="-120"/>
              </a:rPr>
              <a:t> 新架構下的效能與穩定</a:t>
            </a:r>
          </a:p>
          <a:p>
            <a:pPr lvl="1"/>
            <a:r>
              <a:rPr lang="zh-TW" altLang="en-US" smtClean="0">
                <a:ea typeface="新細明體" charset="-120"/>
              </a:rPr>
              <a:t> 新架構本身的功能是否正常</a:t>
            </a:r>
          </a:p>
          <a:p>
            <a:r>
              <a:rPr lang="zh-TW" altLang="en-US" smtClean="0">
                <a:ea typeface="新細明體" charset="-120"/>
              </a:rPr>
              <a:t> 確定應用程式的存取</a:t>
            </a:r>
          </a:p>
          <a:p>
            <a:pPr lvl="1"/>
            <a:r>
              <a:rPr lang="zh-TW" altLang="en-US" smtClean="0">
                <a:ea typeface="新細明體" charset="-120"/>
              </a:rPr>
              <a:t> 舊有功能是否都可以使用</a:t>
            </a:r>
          </a:p>
          <a:p>
            <a:pPr lvl="1"/>
            <a:r>
              <a:rPr lang="zh-TW" altLang="en-US" smtClean="0">
                <a:ea typeface="新細明體" charset="-120"/>
              </a:rPr>
              <a:t> 是否可以用到新功能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準備測試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評估需求</a:t>
            </a:r>
          </a:p>
          <a:p>
            <a:pPr lvl="1"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 有用到哪些功能</a:t>
            </a:r>
          </a:p>
          <a:p>
            <a:pPr lvl="1"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Database Engine</a:t>
            </a:r>
            <a:r>
              <a:rPr lang="zh-TW" altLang="en-US" smtClean="0">
                <a:ea typeface="新細明體" charset="-120"/>
              </a:rPr>
              <a:t>、</a:t>
            </a:r>
            <a:r>
              <a:rPr lang="en-US" altLang="zh-TW" smtClean="0">
                <a:ea typeface="新細明體" charset="-120"/>
              </a:rPr>
              <a:t>Analysis Services</a:t>
            </a:r>
            <a:r>
              <a:rPr lang="zh-TW" altLang="en-US" smtClean="0">
                <a:ea typeface="新細明體" charset="-120"/>
              </a:rPr>
              <a:t>、</a:t>
            </a:r>
            <a:r>
              <a:rPr lang="en-US" altLang="zh-TW" smtClean="0">
                <a:ea typeface="新細明體" charset="-120"/>
              </a:rPr>
              <a:t>Reporting Services</a:t>
            </a:r>
            <a:r>
              <a:rPr lang="zh-TW" altLang="en-US" smtClean="0">
                <a:ea typeface="新細明體" charset="-120"/>
              </a:rPr>
              <a:t>、</a:t>
            </a:r>
            <a:r>
              <a:rPr lang="en-US" altLang="zh-TW" smtClean="0">
                <a:ea typeface="新細明體" charset="-120"/>
              </a:rPr>
              <a:t>SSIS(DTS)</a:t>
            </a:r>
            <a:r>
              <a:rPr lang="zh-TW" altLang="en-US" smtClean="0">
                <a:ea typeface="新細明體" charset="-120"/>
              </a:rPr>
              <a:t>、</a:t>
            </a:r>
            <a:r>
              <a:rPr lang="en-US" altLang="zh-TW" smtClean="0">
                <a:ea typeface="新細明體" charset="-120"/>
              </a:rPr>
              <a:t>Replication…</a:t>
            </a:r>
          </a:p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評估資源</a:t>
            </a:r>
          </a:p>
          <a:p>
            <a:pPr lvl="1"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 可否建立獨立的測試環境</a:t>
            </a:r>
          </a:p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 了解可用的工具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建置應用程式相容性分析環境（</a:t>
            </a:r>
            <a:r>
              <a:rPr lang="en-US" altLang="zh-TW" sz="3600" smtClean="0"/>
              <a:t>1</a:t>
            </a:r>
            <a:r>
              <a:rPr lang="zh-TW" altLang="en-US" sz="3600" smtClean="0"/>
              <a:t>）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89413" y="2184400"/>
            <a:ext cx="1790700" cy="2239963"/>
            <a:chOff x="2687" y="1559"/>
            <a:chExt cx="1128" cy="14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00" y="1559"/>
              <a:ext cx="1115" cy="1411"/>
              <a:chOff x="2000" y="1309"/>
              <a:chExt cx="1115" cy="1776"/>
            </a:xfrm>
          </p:grpSpPr>
          <p:sp>
            <p:nvSpPr>
              <p:cNvPr id="90118" name="Rectangle 6"/>
              <p:cNvSpPr>
                <a:spLocks noChangeArrowheads="1"/>
              </p:cNvSpPr>
              <p:nvPr/>
            </p:nvSpPr>
            <p:spPr bwMode="auto">
              <a:xfrm>
                <a:off x="2000" y="1309"/>
                <a:ext cx="1115" cy="1776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gamma/>
                      <a:shade val="46275"/>
                      <a:invGamma/>
                    </a:srgbClr>
                  </a:gs>
                  <a:gs pos="100000">
                    <a:srgbClr val="000080">
                      <a:alpha val="75000"/>
                    </a:srgbClr>
                  </a:gs>
                </a:gsLst>
                <a:lin ang="5400000" scaled="1"/>
              </a:gradFill>
              <a:ln w="9525" algn="ctr">
                <a:solidFill>
                  <a:srgbClr val="99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604">
                    <a:alpha val="25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90119" name="AutoShape 7"/>
              <p:cNvSpPr>
                <a:spLocks noChangeArrowheads="1"/>
              </p:cNvSpPr>
              <p:nvPr/>
            </p:nvSpPr>
            <p:spPr bwMode="auto">
              <a:xfrm>
                <a:off x="2141" y="2200"/>
                <a:ext cx="403" cy="566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07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90120" name="AutoShape 8"/>
              <p:cNvSpPr>
                <a:spLocks noChangeArrowheads="1"/>
              </p:cNvSpPr>
              <p:nvPr/>
            </p:nvSpPr>
            <p:spPr bwMode="auto">
              <a:xfrm>
                <a:off x="2565" y="2076"/>
                <a:ext cx="403" cy="566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07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90121" name="AutoShape 9"/>
              <p:cNvSpPr>
                <a:spLocks noChangeArrowheads="1"/>
              </p:cNvSpPr>
              <p:nvPr/>
            </p:nvSpPr>
            <p:spPr bwMode="auto">
              <a:xfrm>
                <a:off x="2429" y="2373"/>
                <a:ext cx="403" cy="568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07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</p:grp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2687" y="1574"/>
              <a:ext cx="11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b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SQL Server 2000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56400" y="2139950"/>
            <a:ext cx="1770063" cy="3413125"/>
            <a:chOff x="4160" y="1252"/>
            <a:chExt cx="1115" cy="2150"/>
          </a:xfrm>
        </p:grpSpPr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4160" y="1252"/>
              <a:ext cx="1115" cy="2150"/>
            </a:xfrm>
            <a:prstGeom prst="rect">
              <a:avLst/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>
                    <a:alpha val="75000"/>
                  </a:srgbClr>
                </a:gs>
              </a:gsLst>
              <a:lin ang="5400000" scaled="1"/>
            </a:gradFill>
            <a:ln w="9525" algn="ctr">
              <a:solidFill>
                <a:srgbClr val="9999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604">
                  <a:alpha val="25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0125" name="Text Box 13"/>
            <p:cNvSpPr txBox="1">
              <a:spLocks noChangeArrowheads="1"/>
            </p:cNvSpPr>
            <p:nvPr/>
          </p:nvSpPr>
          <p:spPr bwMode="auto">
            <a:xfrm>
              <a:off x="4184" y="1286"/>
              <a:ext cx="10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b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Playback</a:t>
              </a:r>
            </a:p>
          </p:txBody>
        </p:sp>
      </p:grp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7726363" y="4525963"/>
            <a:ext cx="115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zh-TW" alt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790825" y="2408238"/>
            <a:ext cx="1295400" cy="1527175"/>
            <a:chOff x="1662" y="1421"/>
            <a:chExt cx="816" cy="962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15" y="1986"/>
              <a:ext cx="724" cy="397"/>
              <a:chOff x="1849" y="2121"/>
              <a:chExt cx="532" cy="397"/>
            </a:xfrm>
          </p:grpSpPr>
          <p:sp>
            <p:nvSpPr>
              <p:cNvPr id="11303" name="Line 17"/>
              <p:cNvSpPr>
                <a:spLocks noChangeShapeType="1"/>
              </p:cNvSpPr>
              <p:nvPr/>
            </p:nvSpPr>
            <p:spPr bwMode="auto">
              <a:xfrm>
                <a:off x="1853" y="2121"/>
                <a:ext cx="528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4" name="Line 18"/>
              <p:cNvSpPr>
                <a:spLocks noChangeShapeType="1"/>
              </p:cNvSpPr>
              <p:nvPr/>
            </p:nvSpPr>
            <p:spPr bwMode="auto">
              <a:xfrm>
                <a:off x="1849" y="2317"/>
                <a:ext cx="528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5" name="Line 19"/>
              <p:cNvSpPr>
                <a:spLocks noChangeShapeType="1"/>
              </p:cNvSpPr>
              <p:nvPr/>
            </p:nvSpPr>
            <p:spPr bwMode="auto">
              <a:xfrm>
                <a:off x="1851" y="2518"/>
                <a:ext cx="528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0132" name="Text Box 20"/>
            <p:cNvSpPr txBox="1">
              <a:spLocks noChangeArrowheads="1"/>
            </p:cNvSpPr>
            <p:nvPr/>
          </p:nvSpPr>
          <p:spPr bwMode="auto">
            <a:xfrm>
              <a:off x="1662" y="1421"/>
              <a:ext cx="8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b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SQL Queries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912813" y="2230438"/>
            <a:ext cx="1782762" cy="2393950"/>
            <a:chOff x="479" y="1309"/>
            <a:chExt cx="1123" cy="1508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479" y="1309"/>
              <a:ext cx="1123" cy="1508"/>
              <a:chOff x="412" y="1606"/>
              <a:chExt cx="1123" cy="1508"/>
            </a:xfrm>
          </p:grpSpPr>
          <p:sp>
            <p:nvSpPr>
              <p:cNvPr id="90135" name="Rectangle 23"/>
              <p:cNvSpPr>
                <a:spLocks noChangeArrowheads="1"/>
              </p:cNvSpPr>
              <p:nvPr/>
            </p:nvSpPr>
            <p:spPr bwMode="auto">
              <a:xfrm>
                <a:off x="416" y="1606"/>
                <a:ext cx="1115" cy="1508"/>
              </a:xfrm>
              <a:prstGeom prst="rect">
                <a:avLst/>
              </a:prstGeom>
              <a:gradFill rotWithShape="1">
                <a:gsLst>
                  <a:gs pos="0">
                    <a:srgbClr val="000080">
                      <a:gamma/>
                      <a:shade val="46275"/>
                      <a:invGamma/>
                    </a:srgbClr>
                  </a:gs>
                  <a:gs pos="100000">
                    <a:srgbClr val="000080">
                      <a:alpha val="75000"/>
                    </a:srgbClr>
                  </a:gs>
                </a:gsLst>
                <a:lin ang="5400000" scaled="1"/>
              </a:gradFill>
              <a:ln w="9525" algn="ctr">
                <a:solidFill>
                  <a:srgbClr val="99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604">
                    <a:alpha val="25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90136" name="Text Box 24"/>
              <p:cNvSpPr txBox="1">
                <a:spLocks noChangeArrowheads="1"/>
              </p:cNvSpPr>
              <p:nvPr/>
            </p:nvSpPr>
            <p:spPr bwMode="auto">
              <a:xfrm>
                <a:off x="412" y="1614"/>
                <a:ext cx="112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TW" altLang="en-US" b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新細明體" pitchFamily="18" charset="-120"/>
                  </a:rPr>
                  <a:t>使用者應用程式</a:t>
                </a:r>
                <a:endParaRPr lang="en-US" altLang="zh-TW" b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648" y="1780"/>
              <a:ext cx="747" cy="864"/>
              <a:chOff x="292" y="1528"/>
              <a:chExt cx="747" cy="864"/>
            </a:xfrm>
          </p:grpSpPr>
          <p:pic>
            <p:nvPicPr>
              <p:cNvPr id="11295" name="Picture 26" descr="PC sm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6" y="1528"/>
                <a:ext cx="489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6" name="Picture 27" descr="PC sm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50" y="1660"/>
                <a:ext cx="489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7" name="Picture 28" descr="PC sm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" y="1774"/>
                <a:ext cx="489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8" name="Picture 29" descr="PC sm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6" y="1906"/>
                <a:ext cx="489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829300" y="2635250"/>
            <a:ext cx="2703513" cy="1531938"/>
            <a:chOff x="3576" y="1564"/>
            <a:chExt cx="1703" cy="965"/>
          </a:xfrm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434" y="1977"/>
              <a:ext cx="528" cy="552"/>
              <a:chOff x="4598" y="1757"/>
              <a:chExt cx="528" cy="552"/>
            </a:xfrm>
          </p:grpSpPr>
          <p:sp>
            <p:nvSpPr>
              <p:cNvPr id="90144" name="AutoShape 32"/>
              <p:cNvSpPr>
                <a:spLocks noChangeArrowheads="1"/>
              </p:cNvSpPr>
              <p:nvPr/>
            </p:nvSpPr>
            <p:spPr bwMode="auto">
              <a:xfrm>
                <a:off x="4598" y="1757"/>
                <a:ext cx="336" cy="360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90145" name="AutoShape 33"/>
              <p:cNvSpPr>
                <a:spLocks noChangeArrowheads="1"/>
              </p:cNvSpPr>
              <p:nvPr/>
            </p:nvSpPr>
            <p:spPr bwMode="auto">
              <a:xfrm>
                <a:off x="4694" y="1853"/>
                <a:ext cx="336" cy="360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90146" name="AutoShape 34"/>
              <p:cNvSpPr>
                <a:spLocks noChangeArrowheads="1"/>
              </p:cNvSpPr>
              <p:nvPr/>
            </p:nvSpPr>
            <p:spPr bwMode="auto">
              <a:xfrm>
                <a:off x="4790" y="1949"/>
                <a:ext cx="336" cy="360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</p:grpSp>
        <p:sp>
          <p:nvSpPr>
            <p:cNvPr id="90147" name="Text Box 35"/>
            <p:cNvSpPr txBox="1">
              <a:spLocks noChangeArrowheads="1"/>
            </p:cNvSpPr>
            <p:nvPr/>
          </p:nvSpPr>
          <p:spPr bwMode="auto">
            <a:xfrm>
              <a:off x="4146" y="1564"/>
              <a:ext cx="11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zh-TW" altLang="en-US" b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資料庫備份</a:t>
              </a:r>
              <a:endParaRPr lang="en-US" altLang="zh-TW" b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1289" name="Line 36"/>
            <p:cNvSpPr>
              <a:spLocks noChangeShapeType="1"/>
            </p:cNvSpPr>
            <p:nvPr/>
          </p:nvSpPr>
          <p:spPr bwMode="auto">
            <a:xfrm>
              <a:off x="3576" y="2175"/>
              <a:ext cx="783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1804988" y="4381500"/>
            <a:ext cx="6680200" cy="2333625"/>
            <a:chOff x="1041" y="2664"/>
            <a:chExt cx="4208" cy="1470"/>
          </a:xfrm>
        </p:grpSpPr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041" y="2664"/>
              <a:ext cx="4208" cy="1234"/>
              <a:chOff x="1041" y="2664"/>
              <a:chExt cx="4208" cy="1234"/>
            </a:xfrm>
          </p:grpSpPr>
          <p:grpSp>
            <p:nvGrpSpPr>
              <p:cNvPr id="14" name="Group 39"/>
              <p:cNvGrpSpPr>
                <a:grpSpLocks/>
              </p:cNvGrpSpPr>
              <p:nvPr/>
            </p:nvGrpSpPr>
            <p:grpSpPr bwMode="auto">
              <a:xfrm>
                <a:off x="1041" y="2691"/>
                <a:ext cx="2073" cy="643"/>
                <a:chOff x="1041" y="2691"/>
                <a:chExt cx="2073" cy="643"/>
              </a:xfrm>
            </p:grpSpPr>
            <p:cxnSp>
              <p:nvCxnSpPr>
                <p:cNvPr id="11285" name="AutoShape 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15" y="1717"/>
                  <a:ext cx="126" cy="2073"/>
                </a:xfrm>
                <a:prstGeom prst="bentConnector3">
                  <a:avLst>
                    <a:gd name="adj1" fmla="val 214287"/>
                  </a:avLst>
                </a:prstGeom>
                <a:noFill/>
                <a:ln w="50800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9015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142" y="3043"/>
                  <a:ext cx="177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zh-TW" altLang="en-US" b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ea typeface="新細明體" pitchFamily="18" charset="-120"/>
                    </a:rPr>
                    <a:t>查詢結果</a:t>
                  </a:r>
                  <a:endParaRPr lang="en-US" altLang="zh-TW" b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pic>
            <p:nvPicPr>
              <p:cNvPr id="11278" name="Picture 4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19" y="3586"/>
                <a:ext cx="793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279" name="AutoShape 43"/>
              <p:cNvCxnSpPr>
                <a:cxnSpLocks noChangeShapeType="1"/>
              </p:cNvCxnSpPr>
              <p:nvPr/>
            </p:nvCxnSpPr>
            <p:spPr bwMode="auto">
              <a:xfrm rot="16200000" flipH="1">
                <a:off x="2768" y="2991"/>
                <a:ext cx="1059" cy="405"/>
              </a:xfrm>
              <a:prstGeom prst="bentConnector2">
                <a:avLst/>
              </a:prstGeom>
              <a:noFill/>
              <a:ln w="50800">
                <a:solidFill>
                  <a:srgbClr val="FFFF00"/>
                </a:solidFill>
                <a:prstDash val="dash"/>
                <a:miter lim="800000"/>
                <a:headEnd/>
                <a:tailEnd type="triangle" w="med" len="med"/>
              </a:ln>
            </p:spPr>
          </p:cxnSp>
          <p:cxnSp>
            <p:nvCxnSpPr>
              <p:cNvPr id="11280" name="AutoShape 44"/>
              <p:cNvCxnSpPr>
                <a:cxnSpLocks noChangeShapeType="1"/>
                <a:endCxn id="11282" idx="2"/>
              </p:cNvCxnSpPr>
              <p:nvPr/>
            </p:nvCxnSpPr>
            <p:spPr bwMode="auto">
              <a:xfrm flipV="1">
                <a:off x="4312" y="3292"/>
                <a:ext cx="404" cy="450"/>
              </a:xfrm>
              <a:prstGeom prst="bentConnector2">
                <a:avLst/>
              </a:prstGeom>
              <a:noFill/>
              <a:ln w="50800">
                <a:solidFill>
                  <a:srgbClr val="FFFF00"/>
                </a:solidFill>
                <a:prstDash val="dash"/>
                <a:miter lim="800000"/>
                <a:headEnd/>
                <a:tailEnd type="triangle" w="med" len="med"/>
              </a:ln>
            </p:spPr>
          </p:cxnSp>
          <p:sp>
            <p:nvSpPr>
              <p:cNvPr id="90157" name="Text Box 45"/>
              <p:cNvSpPr txBox="1">
                <a:spLocks noChangeArrowheads="1"/>
              </p:cNvSpPr>
              <p:nvPr/>
            </p:nvSpPr>
            <p:spPr bwMode="auto">
              <a:xfrm>
                <a:off x="3303" y="2709"/>
                <a:ext cx="80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TW" altLang="en-US" b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新細明體" pitchFamily="18" charset="-120"/>
                  </a:rPr>
                  <a:t>追蹤事件</a:t>
                </a:r>
                <a:endParaRPr lang="en-US" altLang="zh-TW" b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1282" name="AutoShape 46"/>
              <p:cNvSpPr>
                <a:spLocks noChangeArrowheads="1"/>
              </p:cNvSpPr>
              <p:nvPr/>
            </p:nvSpPr>
            <p:spPr bwMode="auto">
              <a:xfrm>
                <a:off x="4533" y="2927"/>
                <a:ext cx="365" cy="365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auto">
              <a:xfrm>
                <a:off x="4167" y="2664"/>
                <a:ext cx="10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TW" altLang="en-US" b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新細明體" pitchFamily="18" charset="-120"/>
                  </a:rPr>
                  <a:t>追蹤檔案</a:t>
                </a:r>
                <a:endParaRPr lang="en-US" altLang="zh-TW" b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1284" name="Line 48"/>
              <p:cNvSpPr>
                <a:spLocks noChangeShapeType="1"/>
              </p:cNvSpPr>
              <p:nvPr/>
            </p:nvSpPr>
            <p:spPr bwMode="auto">
              <a:xfrm>
                <a:off x="3120" y="3206"/>
                <a:ext cx="1315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0161" name="Text Box 49"/>
            <p:cNvSpPr txBox="1">
              <a:spLocks noChangeArrowheads="1"/>
            </p:cNvSpPr>
            <p:nvPr/>
          </p:nvSpPr>
          <p:spPr bwMode="auto">
            <a:xfrm>
              <a:off x="3516" y="3903"/>
              <a:ext cx="7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Profiler</a:t>
              </a:r>
            </a:p>
          </p:txBody>
        </p:sp>
      </p:grpSp>
      <p:pic>
        <p:nvPicPr>
          <p:cNvPr id="90162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777" y="2750695"/>
            <a:ext cx="78914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建置應用程式相容性分析環境（</a:t>
            </a:r>
            <a:r>
              <a:rPr lang="en-US" altLang="zh-TW" sz="3600" smtClean="0"/>
              <a:t>2</a:t>
            </a:r>
            <a:r>
              <a:rPr lang="zh-TW" altLang="en-US" sz="3600" smtClean="0"/>
              <a:t>）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19726" y="1249363"/>
            <a:ext cx="8334530" cy="1520416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smtClean="0">
                <a:ea typeface="新細明體" charset="-120"/>
              </a:rPr>
              <a:t>使用 </a:t>
            </a:r>
            <a:r>
              <a:rPr lang="en-US" altLang="zh-TW" sz="2800" b="0" smtClean="0">
                <a:ea typeface="新細明體" charset="-120"/>
              </a:rPr>
              <a:t>SQL Server Upgrade Assistant</a:t>
            </a:r>
            <a:r>
              <a:rPr lang="zh-TW" altLang="en-US" sz="2800" b="0" smtClean="0">
                <a:ea typeface="新細明體" charset="-120"/>
              </a:rPr>
              <a:t>（</a:t>
            </a:r>
            <a:r>
              <a:rPr lang="en-US" altLang="zh-TW" sz="2800" b="0" smtClean="0">
                <a:ea typeface="新細明體" charset="-120"/>
              </a:rPr>
              <a:t>SSUA</a:t>
            </a:r>
            <a:r>
              <a:rPr lang="zh-TW" altLang="en-US" sz="2800" b="0" smtClean="0">
                <a:ea typeface="新細明體" charset="-120"/>
              </a:rPr>
              <a:t>）</a:t>
            </a:r>
          </a:p>
          <a:p>
            <a:pPr lvl="1">
              <a:lnSpc>
                <a:spcPct val="100000"/>
              </a:lnSpc>
            </a:pPr>
            <a:r>
              <a:rPr lang="en-US" altLang="zh-TW" sz="1800" smtClean="0">
                <a:ea typeface="新細明體" charset="-120"/>
              </a:rPr>
              <a:t>『Capture  Playback』</a:t>
            </a:r>
            <a:r>
              <a:rPr lang="zh-TW" altLang="en-US" sz="1800" smtClean="0">
                <a:ea typeface="新細明體" charset="-120"/>
              </a:rPr>
              <a:t>功能與</a:t>
            </a:r>
            <a:r>
              <a:rPr lang="en-US" altLang="zh-TW" sz="1800" smtClean="0">
                <a:ea typeface="新細明體" charset="-120"/>
              </a:rPr>
              <a:t>『Compare Trace Files』</a:t>
            </a:r>
            <a:r>
              <a:rPr lang="zh-TW" altLang="en-US" sz="1800" smtClean="0">
                <a:ea typeface="新細明體" charset="-120"/>
              </a:rPr>
              <a:t>功能</a:t>
            </a:r>
          </a:p>
          <a:p>
            <a:pPr lvl="1">
              <a:lnSpc>
                <a:spcPct val="100000"/>
              </a:lnSpc>
            </a:pPr>
            <a:r>
              <a:rPr lang="zh-TW" altLang="en-US" sz="1800" smtClean="0">
                <a:ea typeface="新細明體" charset="-120"/>
              </a:rPr>
              <a:t>下載網址：</a:t>
            </a:r>
          </a:p>
          <a:p>
            <a:pPr lvl="2"/>
            <a:r>
              <a:rPr lang="en-US" altLang="zh-TW" sz="1800" smtClean="0">
                <a:ea typeface="新細明體" charset="-120"/>
              </a:rPr>
              <a:t>http://www.scalabilityexperts.com/</a:t>
            </a:r>
            <a:endParaRPr lang="zh-TW" altLang="en-US" sz="1800" smtClean="0">
              <a:ea typeface="新細明體" charset="-120"/>
            </a:endParaRPr>
          </a:p>
        </p:txBody>
      </p:sp>
      <p:pic>
        <p:nvPicPr>
          <p:cNvPr id="104453" name="Picture 5" descr="SSU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513" y="2843213"/>
            <a:ext cx="533400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建立測試系統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 smtClean="0">
                <a:ea typeface="新細明體" charset="-120"/>
              </a:rPr>
              <a:t>建立系統某個時間點的複製品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 </a:t>
            </a:r>
            <a:r>
              <a:rPr lang="en-US" altLang="zh-TW" sz="2000" smtClean="0">
                <a:ea typeface="新細明體" charset="-120"/>
              </a:rPr>
              <a:t>DBCC CHECKDB</a:t>
            </a:r>
          </a:p>
          <a:p>
            <a:pPr lvl="1">
              <a:lnSpc>
                <a:spcPct val="100000"/>
              </a:lnSpc>
            </a:pPr>
            <a:r>
              <a:rPr lang="en-US" altLang="zh-TW" sz="2000" smtClean="0">
                <a:ea typeface="新細明體" charset="-120"/>
              </a:rPr>
              <a:t> Full Database Backups</a:t>
            </a:r>
          </a:p>
          <a:p>
            <a:pPr>
              <a:lnSpc>
                <a:spcPct val="100000"/>
              </a:lnSpc>
            </a:pPr>
            <a:r>
              <a:rPr lang="zh-TW" altLang="en-US" sz="2800" smtClean="0">
                <a:ea typeface="新細明體" charset="-120"/>
              </a:rPr>
              <a:t>紀錄資料庫在某個時間點的活動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 </a:t>
            </a:r>
            <a:r>
              <a:rPr lang="en-US" altLang="zh-TW" sz="2000" smtClean="0">
                <a:ea typeface="新細明體" charset="-120"/>
              </a:rPr>
              <a:t>SQLProfilerTSQL_Replay Template</a:t>
            </a:r>
          </a:p>
          <a:p>
            <a:pPr lvl="1">
              <a:lnSpc>
                <a:spcPct val="100000"/>
              </a:lnSpc>
            </a:pPr>
            <a:r>
              <a:rPr lang="en-US" altLang="zh-TW" sz="2000" smtClean="0">
                <a:ea typeface="新細明體" charset="-120"/>
              </a:rPr>
              <a:t> </a:t>
            </a:r>
            <a:r>
              <a:rPr lang="zh-TW" altLang="en-US" sz="2000" smtClean="0">
                <a:ea typeface="新細明體" charset="-120"/>
              </a:rPr>
              <a:t>儘量錄製完整的系統活動</a:t>
            </a:r>
          </a:p>
          <a:p>
            <a:pPr>
              <a:lnSpc>
                <a:spcPct val="100000"/>
              </a:lnSpc>
            </a:pPr>
            <a:r>
              <a:rPr lang="zh-TW" altLang="en-US" sz="2800" smtClean="0">
                <a:ea typeface="新細明體" charset="-120"/>
              </a:rPr>
              <a:t>不影響線上系統的情況下測試與分析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charset="-120"/>
              </a:rPr>
              <a:t>並未取代任何測試，若你系統原本就有測試，例如：整合測試，壓力測試等 </a:t>
            </a:r>
            <a:r>
              <a:rPr lang="en-US" altLang="zh-TW" sz="2000" smtClean="0">
                <a:ea typeface="新細明體" charset="-120"/>
              </a:rPr>
              <a:t>Test case </a:t>
            </a:r>
            <a:r>
              <a:rPr lang="zh-TW" altLang="en-US" sz="2000" smtClean="0">
                <a:ea typeface="新細明體" charset="-120"/>
              </a:rPr>
              <a:t>與 </a:t>
            </a:r>
            <a:r>
              <a:rPr lang="en-US" altLang="zh-TW" sz="2000" smtClean="0">
                <a:ea typeface="新細明體" charset="-120"/>
              </a:rPr>
              <a:t>script </a:t>
            </a:r>
            <a:r>
              <a:rPr lang="zh-TW" altLang="en-US" sz="2000" smtClean="0">
                <a:ea typeface="新細明體" charset="-120"/>
              </a:rPr>
              <a:t>都可以加入測試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注意事項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 安全</a:t>
            </a:r>
          </a:p>
          <a:p>
            <a:pPr lvl="1"/>
            <a:r>
              <a:rPr lang="zh-TW" altLang="en-US" smtClean="0">
                <a:ea typeface="新細明體" charset="-120"/>
              </a:rPr>
              <a:t> 資料的安全</a:t>
            </a:r>
          </a:p>
          <a:p>
            <a:pPr lvl="1"/>
            <a:r>
              <a:rPr lang="zh-TW" altLang="en-US" smtClean="0">
                <a:ea typeface="新細明體" charset="-120"/>
              </a:rPr>
              <a:t> 獨立的系統</a:t>
            </a:r>
          </a:p>
          <a:p>
            <a:r>
              <a:rPr lang="zh-TW" altLang="en-US" smtClean="0">
                <a:ea typeface="新細明體" charset="-120"/>
              </a:rPr>
              <a:t> 安裝正確的 </a:t>
            </a:r>
            <a:r>
              <a:rPr lang="en-US" altLang="zh-TW" smtClean="0">
                <a:ea typeface="新細明體" charset="-120"/>
              </a:rPr>
              <a:t>SQL </a:t>
            </a:r>
            <a:r>
              <a:rPr lang="zh-TW" altLang="en-US" smtClean="0">
                <a:ea typeface="新細明體" charset="-120"/>
              </a:rPr>
              <a:t>版本</a:t>
            </a:r>
          </a:p>
          <a:p>
            <a:r>
              <a:rPr lang="zh-TW" altLang="en-US" smtClean="0">
                <a:ea typeface="新細明體" charset="-120"/>
              </a:rPr>
              <a:t> 測試環境儘量與正式環境相同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升級計劃</a:t>
            </a:r>
            <a:r>
              <a:rPr lang="en-US" altLang="zh-TW"/>
              <a:t>--Best Practice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296988"/>
            <a:ext cx="8380412" cy="4962525"/>
          </a:xfrm>
        </p:spPr>
        <p:txBody>
          <a:bodyPr/>
          <a:lstStyle/>
          <a:p>
            <a:r>
              <a:rPr lang="zh-TW" altLang="en-US" sz="2000" smtClean="0"/>
              <a:t>執行 </a:t>
            </a:r>
            <a:r>
              <a:rPr lang="en-US" altLang="zh-TW" sz="2000" smtClean="0"/>
              <a:t>Upgrade Advisor </a:t>
            </a:r>
            <a:r>
              <a:rPr lang="zh-TW" altLang="en-US" sz="2000" smtClean="0"/>
              <a:t>確認</a:t>
            </a:r>
            <a:r>
              <a:rPr lang="zh-TW" altLang="en-US" sz="2000"/>
              <a:t>必須事先處理的事項</a:t>
            </a:r>
          </a:p>
          <a:p>
            <a:r>
              <a:rPr lang="zh-TW" altLang="en-US" sz="2000"/>
              <a:t>完成備份作業</a:t>
            </a:r>
          </a:p>
          <a:p>
            <a:r>
              <a:rPr lang="zh-TW" altLang="en-US" sz="2000"/>
              <a:t>減少升級變數</a:t>
            </a:r>
          </a:p>
          <a:p>
            <a:pPr lvl="1"/>
            <a:r>
              <a:rPr lang="en-US" altLang="zh-TW" sz="1600"/>
              <a:t>Server Level --</a:t>
            </a:r>
            <a:r>
              <a:rPr lang="zh-TW" altLang="en-US" sz="1600"/>
              <a:t>版本，</a:t>
            </a:r>
            <a:r>
              <a:rPr lang="en-US" altLang="zh-TW" sz="1600"/>
              <a:t>instance type</a:t>
            </a:r>
            <a:r>
              <a:rPr lang="zh-TW" altLang="en-US" sz="1600"/>
              <a:t>，語言</a:t>
            </a:r>
          </a:p>
          <a:p>
            <a:pPr lvl="1"/>
            <a:r>
              <a:rPr lang="en-US" altLang="zh-TW" sz="1600"/>
              <a:t>Database Level --</a:t>
            </a:r>
            <a:r>
              <a:rPr lang="zh-TW" altLang="en-US" sz="1600"/>
              <a:t>分散或整合資料庫</a:t>
            </a:r>
          </a:p>
          <a:p>
            <a:pPr lvl="1"/>
            <a:r>
              <a:rPr lang="en-US" altLang="zh-TW" sz="1600"/>
              <a:t>Infrastructure </a:t>
            </a:r>
            <a:r>
              <a:rPr lang="zh-TW" altLang="en-US" sz="1600"/>
              <a:t>改變</a:t>
            </a:r>
            <a:r>
              <a:rPr lang="en-US" altLang="zh-TW" sz="1600"/>
              <a:t>--32 bit to 64 bit</a:t>
            </a:r>
            <a:r>
              <a:rPr lang="zh-TW" altLang="en-US" sz="1600"/>
              <a:t>，</a:t>
            </a:r>
            <a:r>
              <a:rPr lang="en-US" altLang="zh-TW" sz="1600"/>
              <a:t>Move to Failover Cluster</a:t>
            </a:r>
          </a:p>
          <a:p>
            <a:r>
              <a:rPr lang="zh-TW" altLang="en-US" sz="2000"/>
              <a:t>規劃停機時間</a:t>
            </a:r>
          </a:p>
          <a:p>
            <a:r>
              <a:rPr lang="zh-TW" altLang="en-US" sz="2000"/>
              <a:t>選擇適當的升級方式</a:t>
            </a:r>
          </a:p>
          <a:p>
            <a:r>
              <a:rPr lang="zh-TW" altLang="en-US" sz="2000"/>
              <a:t>確認軟硬體需求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62311" y="5373459"/>
            <a:ext cx="805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smtClean="0">
                <a:solidFill>
                  <a:schemeClr val="bg1"/>
                </a:solidFill>
                <a:hlinkClick r:id="rId2"/>
              </a:rPr>
              <a:t>SQL Server 2005 </a:t>
            </a:r>
            <a:r>
              <a:rPr lang="zh-TW" altLang="en-US" sz="1600" smtClean="0">
                <a:solidFill>
                  <a:schemeClr val="bg1"/>
                </a:solidFill>
                <a:hlinkClick r:id="rId2"/>
              </a:rPr>
              <a:t>線上叢書</a:t>
            </a:r>
            <a:r>
              <a:rPr lang="en-US" altLang="zh-TW" sz="1600" smtClean="0">
                <a:solidFill>
                  <a:schemeClr val="bg1"/>
                </a:solidFill>
                <a:hlinkClick r:id="rId2"/>
              </a:rPr>
              <a:t>\</a:t>
            </a:r>
            <a:r>
              <a:rPr lang="zh-TW" altLang="en-US" sz="1600" smtClean="0">
                <a:solidFill>
                  <a:schemeClr val="bg1"/>
                </a:solidFill>
                <a:hlinkClick r:id="rId2"/>
              </a:rPr>
              <a:t>安裝 </a:t>
            </a:r>
            <a:r>
              <a:rPr lang="en-US" altLang="zh-TW" sz="1600" smtClean="0">
                <a:solidFill>
                  <a:schemeClr val="bg1"/>
                </a:solidFill>
                <a:hlinkClick r:id="rId2"/>
              </a:rPr>
              <a:t>SQL Server</a:t>
            </a:r>
            <a:r>
              <a:rPr lang="en-US" altLang="zh-TW" sz="1600" smtClean="0">
                <a:solidFill>
                  <a:schemeClr val="bg1"/>
                </a:solidFill>
                <a:hlinkClick r:id="rId2"/>
              </a:rPr>
              <a:t>\</a:t>
            </a:r>
            <a:r>
              <a:rPr lang="zh-TW" altLang="en-US" sz="1600" smtClean="0">
                <a:solidFill>
                  <a:schemeClr val="bg1"/>
                </a:solidFill>
                <a:hlinkClick r:id="rId2"/>
              </a:rPr>
              <a:t>準備安裝 </a:t>
            </a:r>
            <a:r>
              <a:rPr lang="en-US" altLang="zh-TW" sz="1600" smtClean="0">
                <a:solidFill>
                  <a:schemeClr val="bg1"/>
                </a:solidFill>
                <a:hlinkClick r:id="rId2"/>
              </a:rPr>
              <a:t>SQL Server </a:t>
            </a:r>
            <a:r>
              <a:rPr lang="en-US" altLang="zh-TW" sz="1600" smtClean="0">
                <a:solidFill>
                  <a:schemeClr val="bg1"/>
                </a:solidFill>
                <a:hlinkClick r:id="rId2"/>
              </a:rPr>
              <a:t>2005 </a:t>
            </a:r>
            <a:r>
              <a:rPr lang="en-US" sz="1600" smtClean="0">
                <a:solidFill>
                  <a:schemeClr val="bg1"/>
                </a:solidFill>
                <a:hlinkClick r:id="rId2"/>
              </a:rPr>
              <a:t>\SQL Server 2005</a:t>
            </a:r>
            <a:r>
              <a:rPr lang="zh-TW" altLang="en-US" sz="1600" smtClean="0">
                <a:solidFill>
                  <a:schemeClr val="bg1"/>
                </a:solidFill>
                <a:hlinkClick r:id="rId2"/>
              </a:rPr>
              <a:t>版本支援的功能</a:t>
            </a:r>
            <a:endParaRPr lang="zh-TW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測試系統的升級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zh-TW" altLang="en-US" smtClean="0">
                <a:ea typeface="新細明體" charset="-120"/>
              </a:rPr>
              <a:t>升級你的測試系統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zh-TW" altLang="en-US" smtClean="0">
                <a:ea typeface="新細明體" charset="-120"/>
              </a:rPr>
              <a:t>透過 </a:t>
            </a:r>
            <a:r>
              <a:rPr lang="en-US" altLang="zh-TW" smtClean="0">
                <a:ea typeface="新細明體" charset="-120"/>
              </a:rPr>
              <a:t>Playback </a:t>
            </a:r>
            <a:r>
              <a:rPr lang="zh-TW" altLang="en-US" smtClean="0">
                <a:ea typeface="新細明體" charset="-120"/>
              </a:rPr>
              <a:t>建立儘量正確的複製過程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zh-TW" altLang="en-US" smtClean="0">
                <a:ea typeface="新細明體" charset="-120"/>
              </a:rPr>
              <a:t>使用與正式系統相同的方式升級或轉移</a:t>
            </a:r>
          </a:p>
          <a:p>
            <a:pPr lvl="2">
              <a:buClr>
                <a:schemeClr val="bg1"/>
              </a:buClr>
              <a:buFontTx/>
              <a:buChar char="•"/>
            </a:pPr>
            <a:r>
              <a:rPr lang="zh-TW" altLang="en-US" smtClean="0"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Setup </a:t>
            </a:r>
            <a:r>
              <a:rPr lang="zh-TW" altLang="en-US" smtClean="0">
                <a:ea typeface="新細明體" charset="-120"/>
              </a:rPr>
              <a:t>或 </a:t>
            </a:r>
            <a:r>
              <a:rPr lang="en-US" altLang="zh-TW" smtClean="0">
                <a:ea typeface="新細明體" charset="-120"/>
              </a:rPr>
              <a:t>Restore/Attach?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zh-TW" altLang="en-US" smtClean="0">
                <a:ea typeface="新細明體" charset="-120"/>
              </a:rPr>
              <a:t>觀察升級的行為，以此為正式升級的模擬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zh-TW" altLang="en-US" smtClean="0">
                <a:ea typeface="新細明體" charset="-120"/>
              </a:rPr>
              <a:t>升級將會花掉多久的時間？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zh-TW" altLang="en-US" smtClean="0">
                <a:ea typeface="新細明體" charset="-120"/>
              </a:rPr>
              <a:t>在升級過程中是否發生了未預期的狀況？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zh-TW" altLang="en-US" smtClean="0">
                <a:ea typeface="新細明體" charset="-120"/>
              </a:rPr>
              <a:t>是否所有的資料庫都能成功升級？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zh-TW" altLang="en-US" smtClean="0">
                <a:ea typeface="新細明體" charset="-120"/>
              </a:rPr>
              <a:t>是否需要</a:t>
            </a:r>
            <a:r>
              <a:rPr lang="en-US" altLang="zh-TW" smtClean="0">
                <a:ea typeface="新細明體" charset="-120"/>
              </a:rPr>
              <a:t>/</a:t>
            </a:r>
            <a:r>
              <a:rPr lang="zh-TW" altLang="en-US" smtClean="0">
                <a:ea typeface="新細明體" charset="-120"/>
              </a:rPr>
              <a:t>能夠改變資料庫的相容層級？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65088"/>
            <a:ext cx="8529637" cy="1079500"/>
          </a:xfrm>
        </p:spPr>
        <p:txBody>
          <a:bodyPr/>
          <a:lstStyle/>
          <a:p>
            <a:r>
              <a:rPr lang="zh-TW" altLang="en-US" sz="3200"/>
              <a:t>升級後 </a:t>
            </a:r>
            <a:r>
              <a:rPr lang="en-US" altLang="zh-TW" sz="3200">
                <a:latin typeface="Arial"/>
              </a:rPr>
              <a:t>–</a:t>
            </a:r>
            <a:r>
              <a:rPr lang="en-US" altLang="zh-TW" sz="3200"/>
              <a:t> </a:t>
            </a:r>
            <a:br>
              <a:rPr lang="en-US" altLang="zh-TW" sz="3200"/>
            </a:br>
            <a:r>
              <a:rPr lang="zh-TW" altLang="en-US" sz="3200"/>
              <a:t>使用</a:t>
            </a:r>
            <a:r>
              <a:rPr lang="en-US" altLang="zh-TW" sz="3200"/>
              <a:t>AppCompatLabWizard.exe</a:t>
            </a:r>
            <a:r>
              <a:rPr lang="zh-TW" altLang="en-US" sz="3200"/>
              <a:t>比較結果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1193800"/>
            <a:ext cx="8978900" cy="860425"/>
          </a:xfrm>
        </p:spPr>
        <p:txBody>
          <a:bodyPr/>
          <a:lstStyle/>
          <a:p>
            <a:r>
              <a:rPr lang="zh-TW" altLang="en-US" sz="2400" b="1"/>
              <a:t>執行</a:t>
            </a:r>
            <a:r>
              <a:rPr lang="en-US" altLang="zh-TW" sz="2400" b="1"/>
              <a:t>Run Trace Replay</a:t>
            </a:r>
            <a:r>
              <a:rPr lang="zh-TW" altLang="en-US" sz="2400" b="1"/>
              <a:t>比較</a:t>
            </a:r>
            <a:r>
              <a:rPr lang="en-US" altLang="zh-TW" sz="2400" b="1"/>
              <a:t>SQL Server 2000</a:t>
            </a:r>
            <a:r>
              <a:rPr lang="zh-TW" altLang="en-US" sz="2400" b="1"/>
              <a:t>及</a:t>
            </a:r>
            <a:r>
              <a:rPr lang="en-US" altLang="zh-TW" sz="2400" b="1"/>
              <a:t>SQL Server 2005</a:t>
            </a:r>
            <a:r>
              <a:rPr lang="zh-TW" altLang="en-US" sz="2400" b="1"/>
              <a:t>執行結果</a:t>
            </a:r>
          </a:p>
        </p:txBody>
      </p:sp>
      <p:pic>
        <p:nvPicPr>
          <p:cNvPr id="632837" name="Picture 5" descr="Trace Rep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2233613"/>
            <a:ext cx="7764463" cy="4264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升級後的測試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ea typeface="新細明體" charset="-120"/>
              </a:rPr>
              <a:t>測試使用該伺服器</a:t>
            </a:r>
          </a:p>
          <a:p>
            <a:pPr lvl="1"/>
            <a:r>
              <a:rPr lang="zh-TW" altLang="en-US" smtClean="0">
                <a:ea typeface="新細明體" charset="-120"/>
              </a:rPr>
              <a:t>執行 </a:t>
            </a:r>
            <a:r>
              <a:rPr lang="en-US" altLang="zh-TW" smtClean="0">
                <a:ea typeface="新細明體" charset="-120"/>
              </a:rPr>
              <a:t>test suites</a:t>
            </a:r>
            <a:r>
              <a:rPr lang="zh-TW" altLang="en-US" smtClean="0">
                <a:ea typeface="新細明體" charset="-120"/>
              </a:rPr>
              <a:t>、應用程式、</a:t>
            </a:r>
            <a:r>
              <a:rPr lang="en-US" altLang="zh-TW" smtClean="0">
                <a:ea typeface="新細明體" charset="-120"/>
              </a:rPr>
              <a:t>ad-hoc tests</a:t>
            </a:r>
          </a:p>
          <a:p>
            <a:pPr>
              <a:lnSpc>
                <a:spcPct val="100000"/>
              </a:lnSpc>
            </a:pPr>
            <a:r>
              <a:rPr lang="zh-TW" altLang="en-US" smtClean="0">
                <a:ea typeface="新細明體" charset="-120"/>
              </a:rPr>
              <a:t>檢察各應用程式的 </a:t>
            </a:r>
            <a:r>
              <a:rPr lang="en-US" altLang="zh-TW" smtClean="0">
                <a:ea typeface="新細明體" charset="-120"/>
              </a:rPr>
              <a:t>log</a:t>
            </a:r>
            <a:r>
              <a:rPr lang="zh-TW" altLang="en-US" smtClean="0">
                <a:ea typeface="新細明體" charset="-120"/>
              </a:rPr>
              <a:t>，以確定各服務的行為</a:t>
            </a:r>
            <a:endParaRPr lang="en-US" altLang="zh-TW" smtClean="0">
              <a:ea typeface="新細明體" charset="-120"/>
            </a:endParaRPr>
          </a:p>
          <a:p>
            <a:pPr lvl="1"/>
            <a:r>
              <a:rPr lang="zh-TW" altLang="en-US" smtClean="0">
                <a:ea typeface="新細明體" charset="-120"/>
              </a:rPr>
              <a:t>檢查相關服務的 </a:t>
            </a:r>
            <a:r>
              <a:rPr lang="en-US" altLang="zh-TW" smtClean="0">
                <a:ea typeface="新細明體" charset="-120"/>
              </a:rPr>
              <a:t>logs</a:t>
            </a:r>
          </a:p>
          <a:p>
            <a:pPr lvl="1"/>
            <a:r>
              <a:rPr lang="zh-TW" altLang="en-US" smtClean="0">
                <a:ea typeface="新細明體" charset="-120"/>
              </a:rPr>
              <a:t>若錯誤的型態、頻率有變化，可能代表有其他的問題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資料庫相容層級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4449762"/>
          </a:xfrm>
        </p:spPr>
        <p:txBody>
          <a:bodyPr/>
          <a:lstStyle/>
          <a:p>
            <a:r>
              <a:rPr lang="en-US" altLang="zh-TW" sz="2000"/>
              <a:t>60 = SQL Server 6.0 </a:t>
            </a:r>
            <a:r>
              <a:rPr lang="zh-TW" altLang="en-US" sz="2000"/>
              <a:t>（不支援）</a:t>
            </a:r>
          </a:p>
          <a:p>
            <a:r>
              <a:rPr lang="en-US" altLang="zh-TW" sz="2000"/>
              <a:t>65 = SQL Server 6.5  </a:t>
            </a:r>
            <a:r>
              <a:rPr lang="zh-TW" altLang="en-US" sz="2000"/>
              <a:t>（不支援）</a:t>
            </a:r>
          </a:p>
          <a:p>
            <a:r>
              <a:rPr lang="en-US" altLang="zh-TW" sz="2000"/>
              <a:t>70 = SQL Server 7.0 </a:t>
            </a:r>
          </a:p>
          <a:p>
            <a:r>
              <a:rPr lang="en-US" altLang="zh-TW" sz="2000"/>
              <a:t>80 = SQL Server 2000 </a:t>
            </a:r>
          </a:p>
          <a:p>
            <a:r>
              <a:rPr lang="en-US" altLang="zh-TW" sz="2000"/>
              <a:t>90 = SQL Server 2005 </a:t>
            </a:r>
          </a:p>
          <a:p>
            <a:r>
              <a:rPr lang="zh-TW" altLang="en-US" sz="2000"/>
              <a:t>先將不相容的物件修改完，可將相容層級改為</a:t>
            </a:r>
            <a:r>
              <a:rPr lang="en-US" altLang="zh-TW" sz="2000"/>
              <a:t>90</a:t>
            </a:r>
            <a:r>
              <a:rPr lang="zh-TW" altLang="en-US" sz="2000"/>
              <a:t>，才可使用</a:t>
            </a:r>
            <a:r>
              <a:rPr lang="en-US" altLang="zh-TW" sz="2000"/>
              <a:t>SQL 2005</a:t>
            </a:r>
            <a:r>
              <a:rPr lang="zh-TW" altLang="en-US" sz="2000"/>
              <a:t>的新功能</a:t>
            </a:r>
          </a:p>
          <a:p>
            <a:r>
              <a:rPr lang="en-US" altLang="zh-TW" sz="2000"/>
              <a:t>.NET Framework 1.x </a:t>
            </a:r>
            <a:r>
              <a:rPr lang="zh-TW" altLang="en-US" sz="2000"/>
              <a:t>應用程式均能照常執行</a:t>
            </a:r>
            <a:endParaRPr lang="zh-TW" altLang="en-US" sz="2400"/>
          </a:p>
          <a:p>
            <a:endParaRPr lang="zh-TW" altLang="en-US" sz="2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27013"/>
            <a:ext cx="8761412" cy="750887"/>
          </a:xfrm>
        </p:spPr>
        <p:txBody>
          <a:bodyPr/>
          <a:lstStyle/>
          <a:p>
            <a:r>
              <a:rPr lang="zh-TW" altLang="en-US"/>
              <a:t>大型資料庫升級考量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3295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/>
              <a:t>Backup /Restore </a:t>
            </a:r>
            <a:r>
              <a:rPr lang="zh-TW" altLang="en-US" sz="2800"/>
              <a:t>所需花的時間</a:t>
            </a:r>
          </a:p>
          <a:p>
            <a:pPr>
              <a:lnSpc>
                <a:spcPct val="100000"/>
              </a:lnSpc>
            </a:pPr>
            <a:r>
              <a:rPr lang="zh-TW" altLang="en-US" sz="2800"/>
              <a:t>測試環境無法完全</a:t>
            </a:r>
            <a:r>
              <a:rPr lang="en-US" altLang="zh-TW" sz="2800"/>
              <a:t>copy production </a:t>
            </a:r>
            <a:r>
              <a:rPr lang="zh-TW" altLang="en-US" sz="2800"/>
              <a:t>環境，以致無法顯示所有可能的狀況</a:t>
            </a:r>
          </a:p>
          <a:p>
            <a:pPr>
              <a:lnSpc>
                <a:spcPct val="100000"/>
              </a:lnSpc>
            </a:pPr>
            <a:r>
              <a:rPr lang="zh-TW" altLang="en-US" sz="2800"/>
              <a:t>如執行平行移轉，需重複存放資料，空間夠不夠</a:t>
            </a:r>
          </a:p>
          <a:p>
            <a:pPr>
              <a:lnSpc>
                <a:spcPct val="100000"/>
              </a:lnSpc>
            </a:pPr>
            <a:r>
              <a:rPr lang="zh-TW" altLang="en-US" sz="2800"/>
              <a:t>如空間夠，可透過</a:t>
            </a:r>
            <a:r>
              <a:rPr lang="zh-TW" altLang="en-US" sz="2800" smtClean="0"/>
              <a:t>如 </a:t>
            </a:r>
            <a:r>
              <a:rPr lang="en-US" altLang="zh-TW" sz="2800" smtClean="0"/>
              <a:t>SAN</a:t>
            </a:r>
            <a:r>
              <a:rPr lang="zh-TW" altLang="en-US" sz="2800" smtClean="0"/>
              <a:t> 等硬體節省</a:t>
            </a:r>
            <a:r>
              <a:rPr lang="zh-TW" altLang="en-US" sz="2800"/>
              <a:t>備份還原時間</a:t>
            </a:r>
          </a:p>
          <a:p>
            <a:pPr>
              <a:lnSpc>
                <a:spcPct val="100000"/>
              </a:lnSpc>
            </a:pPr>
            <a:endParaRPr lang="zh-TW" altLang="en-US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404813"/>
            <a:ext cx="8878887" cy="750887"/>
          </a:xfrm>
        </p:spPr>
        <p:txBody>
          <a:bodyPr/>
          <a:lstStyle/>
          <a:p>
            <a:r>
              <a:rPr lang="zh-TW" altLang="en-US"/>
              <a:t>透過高可用度技術減少資料遺失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>
          <a:xfrm>
            <a:off x="353310" y="1513122"/>
            <a:ext cx="8380413" cy="20145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lvl="1" indent="-350838"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en-US" altLang="zh-TW" sz="2800" b="1">
                <a:cs typeface="+mn-cs"/>
              </a:rPr>
              <a:t>Failover Cluster – </a:t>
            </a:r>
            <a:r>
              <a:rPr lang="zh-TW" altLang="en-US" sz="2800" b="1">
                <a:cs typeface="+mn-cs"/>
              </a:rPr>
              <a:t>不受影響</a:t>
            </a:r>
          </a:p>
          <a:p>
            <a:pPr marL="463550" lvl="1" indent="-350838"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en-US" altLang="zh-TW" sz="2800" b="1">
                <a:cs typeface="+mn-cs"/>
              </a:rPr>
              <a:t>Log Shipping – </a:t>
            </a:r>
            <a:r>
              <a:rPr lang="zh-TW" altLang="en-US" sz="2800" b="1">
                <a:cs typeface="+mn-cs"/>
              </a:rPr>
              <a:t>必須重新組態</a:t>
            </a:r>
          </a:p>
          <a:p>
            <a:pPr marL="463550" lvl="1" indent="-350838"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en-US" altLang="zh-TW" sz="2800" b="1">
                <a:cs typeface="+mn-cs"/>
              </a:rPr>
              <a:t>Replication – </a:t>
            </a:r>
            <a:r>
              <a:rPr lang="zh-TW" altLang="en-US" sz="2800" b="1">
                <a:cs typeface="+mn-cs"/>
              </a:rPr>
              <a:t>必須重新組態</a:t>
            </a: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endParaRPr lang="zh-TW" altLang="en-US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38125"/>
            <a:ext cx="8380412" cy="886137"/>
          </a:xfrm>
        </p:spPr>
        <p:txBody>
          <a:bodyPr/>
          <a:lstStyle/>
          <a:p>
            <a:r>
              <a:rPr lang="zh-TW" altLang="en-US" smtClean="0"/>
              <a:t>升級 </a:t>
            </a:r>
            <a:r>
              <a:rPr lang="en-US" altLang="zh-TW" smtClean="0"/>
              <a:t>Failover </a:t>
            </a:r>
            <a:r>
              <a:rPr lang="en-US" altLang="zh-TW"/>
              <a:t>Clusters </a:t>
            </a:r>
            <a:endParaRPr lang="zh-TW" altLang="en-US"/>
          </a:p>
        </p:txBody>
      </p:sp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>
          <a:xfrm>
            <a:off x="354013" y="1857375"/>
            <a:ext cx="8380412" cy="3167063"/>
          </a:xfrm>
        </p:spPr>
        <p:txBody>
          <a:bodyPr/>
          <a:lstStyle/>
          <a:p>
            <a:r>
              <a:rPr lang="zh-TW" altLang="en-US" sz="2800"/>
              <a:t>由</a:t>
            </a:r>
            <a:r>
              <a:rPr lang="en-US" altLang="zh-TW" sz="2800"/>
              <a:t>SQL 2000 failover cluster </a:t>
            </a:r>
            <a:r>
              <a:rPr lang="zh-TW" altLang="en-US" sz="2800"/>
              <a:t>升級至 </a:t>
            </a:r>
            <a:r>
              <a:rPr lang="en-US" altLang="zh-TW" sz="2800"/>
              <a:t>SQL 2005 failover cluster</a:t>
            </a:r>
            <a:r>
              <a:rPr lang="zh-TW" altLang="en-US" sz="2800"/>
              <a:t>， </a:t>
            </a:r>
            <a:r>
              <a:rPr lang="zh-TW" altLang="en-US" sz="2800" smtClean="0"/>
              <a:t>可使用</a:t>
            </a:r>
            <a:r>
              <a:rPr lang="zh-TW" altLang="en-US" sz="2800"/>
              <a:t>直接升級，停機時間最短 （事先用</a:t>
            </a:r>
            <a:r>
              <a:rPr lang="en-US" altLang="zh-TW" sz="2800"/>
              <a:t>upgrade advisor </a:t>
            </a:r>
            <a:r>
              <a:rPr lang="zh-TW" altLang="en-US" sz="2800"/>
              <a:t>消除不相容物件）</a:t>
            </a:r>
          </a:p>
          <a:p>
            <a:r>
              <a:rPr lang="zh-TW" altLang="en-US" sz="2800"/>
              <a:t>因基本架構改變，</a:t>
            </a:r>
            <a:r>
              <a:rPr lang="en-US" altLang="zh-TW" sz="2800"/>
              <a:t>SQL 7.0 failover cluster </a:t>
            </a:r>
            <a:r>
              <a:rPr lang="zh-TW" altLang="en-US" sz="2800"/>
              <a:t>無法升級至 </a:t>
            </a:r>
            <a:r>
              <a:rPr lang="en-US" altLang="zh-TW" sz="2800"/>
              <a:t>SQL 2005 failover cluster</a:t>
            </a:r>
            <a:endParaRPr lang="zh-TW" altLang="en-US" sz="2800"/>
          </a:p>
          <a:p>
            <a:endParaRPr lang="zh-TW" altLang="en-US" sz="2800"/>
          </a:p>
          <a:p>
            <a:endParaRPr lang="zh-TW" altLang="en-US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升級</a:t>
            </a:r>
            <a:r>
              <a:rPr lang="en-US" altLang="zh-TW" smtClean="0"/>
              <a:t> </a:t>
            </a:r>
            <a:r>
              <a:rPr lang="en-US" altLang="zh-TW"/>
              <a:t>Log Shipping </a:t>
            </a:r>
            <a:endParaRPr lang="zh-TW" altLang="en-US"/>
          </a:p>
        </p:txBody>
      </p:sp>
      <p:sp>
        <p:nvSpPr>
          <p:cNvPr id="672771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73200"/>
            <a:ext cx="8380412" cy="20145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/>
              <a:t>可先將</a:t>
            </a:r>
            <a:r>
              <a:rPr lang="en-US" altLang="zh-TW"/>
              <a:t>Secondary Server </a:t>
            </a:r>
            <a:r>
              <a:rPr lang="zh-TW" altLang="en-US"/>
              <a:t>升級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將程式指向已升級的這台</a:t>
            </a:r>
            <a:r>
              <a:rPr lang="en-US" altLang="zh-TW"/>
              <a:t>Server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再將</a:t>
            </a:r>
            <a:r>
              <a:rPr lang="en-US" altLang="zh-TW"/>
              <a:t>Primary Server </a:t>
            </a:r>
            <a:r>
              <a:rPr lang="zh-TW" altLang="en-US"/>
              <a:t>升級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必須重新組態</a:t>
            </a:r>
            <a:r>
              <a:rPr lang="en-US" altLang="zh-TW"/>
              <a:t>Log Shipping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0888"/>
          </a:xfrm>
        </p:spPr>
        <p:txBody>
          <a:bodyPr/>
          <a:lstStyle/>
          <a:p>
            <a:r>
              <a:rPr lang="zh-TW" altLang="en-US" smtClean="0"/>
              <a:t>升級</a:t>
            </a:r>
            <a:r>
              <a:rPr lang="en-US" altLang="zh-TW" smtClean="0"/>
              <a:t> </a:t>
            </a:r>
            <a:r>
              <a:rPr lang="en-US" altLang="zh-TW"/>
              <a:t>Replicated Databases </a:t>
            </a:r>
            <a:endParaRPr lang="zh-TW" altLang="en-US"/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31670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/>
              <a:t>首先必須確定所有資料庫均是同步的狀態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升級次序必須是：</a:t>
            </a:r>
            <a:r>
              <a:rPr lang="en-US" altLang="zh-TW"/>
              <a:t>Distributor, Publisher, Subscriber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如果採取直接升級，原有的</a:t>
            </a:r>
            <a:r>
              <a:rPr lang="en-US" altLang="zh-TW"/>
              <a:t>SQL 2000 </a:t>
            </a:r>
            <a:r>
              <a:rPr lang="zh-TW" altLang="en-US"/>
              <a:t>升級後就不存在了，此為最簡潔的方式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如果採取平行移轉，資料庫移轉後需重新組態複寫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SQL </a:t>
            </a:r>
            <a:r>
              <a:rPr lang="zh-TW" altLang="en-US" smtClean="0"/>
              <a:t>相關資訊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066800"/>
            <a:ext cx="8813800" cy="4994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smtClean="0"/>
              <a:t>SQL Server 2005 Upgrade Technical Reference Guide </a:t>
            </a:r>
            <a:r>
              <a:rPr lang="en-US" altLang="zh-TW" sz="1800" smtClean="0">
                <a:hlinkClick r:id="rId2"/>
              </a:rPr>
              <a:t>http://www.microsoft.com/downloads/details.aspx?FamilyID=3d5e96d9-0074-46c4-bd4f-c3eb2abf4b66&amp;DisplayLang=en</a:t>
            </a:r>
            <a:endParaRPr lang="en-US" altLang="zh-TW" sz="1800" smtClean="0"/>
          </a:p>
          <a:p>
            <a:pPr>
              <a:lnSpc>
                <a:spcPct val="100000"/>
              </a:lnSpc>
            </a:pPr>
            <a:r>
              <a:rPr lang="en-US" altLang="zh-TW" sz="1800" smtClean="0"/>
              <a:t>SQL Server Home Page</a:t>
            </a:r>
            <a:br>
              <a:rPr lang="en-US" altLang="zh-TW" sz="1800" smtClean="0"/>
            </a:br>
            <a:r>
              <a:rPr lang="en-US" altLang="zh-TW" sz="1600" smtClean="0"/>
              <a:t> </a:t>
            </a:r>
            <a:r>
              <a:rPr lang="en-US" altLang="zh-TW" sz="1600" u="sng" smtClean="0">
                <a:solidFill>
                  <a:schemeClr val="hlink"/>
                </a:solidFill>
              </a:rPr>
              <a:t>http://</a:t>
            </a:r>
            <a:r>
              <a:rPr lang="en-US" altLang="zh-TW" sz="1600" u="sng" smtClean="0">
                <a:solidFill>
                  <a:schemeClr val="hlink"/>
                </a:solidFill>
                <a:hlinkClick r:id="rId3"/>
              </a:rPr>
              <a:t>www.microsoft.com/sql/</a:t>
            </a:r>
            <a:r>
              <a:rPr lang="en-US" altLang="zh-TW" sz="1600" u="sng" smtClean="0">
                <a:solidFill>
                  <a:schemeClr val="hlink"/>
                </a:solidFill>
              </a:rPr>
              <a:t> </a:t>
            </a:r>
          </a:p>
          <a:p>
            <a:pPr lvl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TW" sz="1800" b="1" u="sng" smtClean="0">
                <a:solidFill>
                  <a:schemeClr val="hlink"/>
                </a:solidFill>
              </a:rPr>
              <a:t> http://www.microsoft.com/taiwan/sql</a:t>
            </a:r>
          </a:p>
          <a:p>
            <a:pPr>
              <a:lnSpc>
                <a:spcPct val="100000"/>
              </a:lnSpc>
            </a:pPr>
            <a:r>
              <a:rPr lang="en-US" altLang="zh-TW" sz="1800" smtClean="0"/>
              <a:t>Updated SQL Server 2005 site</a:t>
            </a:r>
            <a:br>
              <a:rPr lang="en-US" altLang="zh-TW" sz="1800" smtClean="0"/>
            </a:br>
            <a:r>
              <a:rPr lang="en-US" altLang="zh-TW" sz="1600" smtClean="0"/>
              <a:t> </a:t>
            </a:r>
            <a:r>
              <a:rPr lang="en-US" altLang="zh-TW" sz="1600" u="sng" smtClean="0">
                <a:solidFill>
                  <a:schemeClr val="hlink"/>
                </a:solidFill>
              </a:rPr>
              <a:t>http://</a:t>
            </a:r>
            <a:r>
              <a:rPr lang="en-US" altLang="zh-TW" sz="1600" u="sng" smtClean="0">
                <a:solidFill>
                  <a:schemeClr val="hlink"/>
                </a:solidFill>
                <a:hlinkClick r:id="rId4"/>
              </a:rPr>
              <a:t>www.microsoft.com/sql/2005</a:t>
            </a:r>
            <a:r>
              <a:rPr lang="en-US" altLang="zh-TW" sz="1600" u="sng" smtClean="0"/>
              <a:t> </a:t>
            </a:r>
          </a:p>
          <a:p>
            <a:pPr>
              <a:lnSpc>
                <a:spcPct val="100000"/>
              </a:lnSpc>
            </a:pPr>
            <a:r>
              <a:rPr lang="en-US" altLang="zh-TW" sz="1800" smtClean="0"/>
              <a:t>SQL Server 2005 </a:t>
            </a:r>
            <a:r>
              <a:rPr lang="zh-TW" altLang="en-US" sz="1800" smtClean="0"/>
              <a:t>資源光碟</a:t>
            </a:r>
          </a:p>
          <a:p>
            <a:pPr>
              <a:lnSpc>
                <a:spcPct val="100000"/>
              </a:lnSpc>
            </a:pPr>
            <a:r>
              <a:rPr lang="en-US" altLang="zh-TW" sz="1800" smtClean="0"/>
              <a:t>Oracle vs. SQL </a:t>
            </a:r>
            <a:r>
              <a:rPr lang="zh-TW" altLang="en-US" sz="1800" smtClean="0"/>
              <a:t>價格比較</a:t>
            </a:r>
            <a:endParaRPr lang="en-US" altLang="zh-TW" sz="1800" smtClean="0"/>
          </a:p>
          <a:p>
            <a:pPr lvl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TW" sz="1600" b="1" smtClean="0">
                <a:hlinkClick r:id="rId5"/>
              </a:rPr>
              <a:t>http://www.microsoft.com/taiwan/sql/evaluation/compare/pricecomparison.htm</a:t>
            </a:r>
            <a:endParaRPr lang="en-US" altLang="zh-TW" sz="1600" b="1" smtClean="0"/>
          </a:p>
          <a:p>
            <a:pPr>
              <a:lnSpc>
                <a:spcPct val="100000"/>
              </a:lnSpc>
            </a:pPr>
            <a:r>
              <a:rPr lang="zh-TW" altLang="en-US" sz="1800" smtClean="0"/>
              <a:t>客戶成功案例 </a:t>
            </a:r>
            <a:r>
              <a:rPr lang="en-US" altLang="zh-TW" sz="1800" smtClean="0"/>
              <a:t>(public)</a:t>
            </a:r>
            <a:endParaRPr lang="zh-TW" altLang="en-US" sz="1800" smtClean="0"/>
          </a:p>
          <a:p>
            <a:pPr lvl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TW" sz="1600" b="1" smtClean="0">
                <a:hlinkClick r:id="rId6"/>
              </a:rPr>
              <a:t>http://www.microsoft.com/taiwan/resources/casestudies/default.aspx</a:t>
            </a:r>
            <a:endParaRPr lang="en-US" altLang="zh-TW" sz="1600" b="1" smtClean="0"/>
          </a:p>
          <a:p>
            <a:pPr>
              <a:lnSpc>
                <a:spcPct val="100000"/>
              </a:lnSpc>
            </a:pPr>
            <a:r>
              <a:rPr lang="zh-TW" altLang="en-US" sz="1800" smtClean="0"/>
              <a:t>研討會 </a:t>
            </a:r>
            <a:r>
              <a:rPr lang="en-US" altLang="zh-TW" sz="1800" smtClean="0"/>
              <a:t>slides (public)</a:t>
            </a:r>
          </a:p>
          <a:p>
            <a:pPr lvl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TW" sz="1600" b="1" smtClean="0">
                <a:hlinkClick r:id="rId7"/>
              </a:rPr>
              <a:t>http://www.microsoft.com/taiwan/events/slides/</a:t>
            </a:r>
            <a:endParaRPr lang="zh-TW" altLang="en-US" sz="1600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/>
              <a:t>定義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smtClean="0">
                <a:ea typeface="新細明體" pitchFamily="18" charset="-120"/>
              </a:rPr>
              <a:t>Upgrade </a:t>
            </a:r>
            <a:r>
              <a:rPr lang="zh-TW" altLang="en-US" sz="2800" smtClean="0">
                <a:ea typeface="新細明體" pitchFamily="18" charset="-120"/>
              </a:rPr>
              <a:t>（直接升級，</a:t>
            </a:r>
            <a:r>
              <a:rPr lang="en-US" altLang="zh-TW" sz="2800" smtClean="0">
                <a:ea typeface="新細明體" pitchFamily="18" charset="-120"/>
              </a:rPr>
              <a:t>in-place upgrade</a:t>
            </a:r>
            <a:r>
              <a:rPr lang="zh-TW" altLang="en-US" sz="2800" smtClean="0">
                <a:ea typeface="新細明體" pitchFamily="18" charset="-120"/>
              </a:rPr>
              <a:t>）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直接透過安裝作業進行升級，保留原始資料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執行個體的名稱不變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在安裝過程中自動執行</a:t>
            </a:r>
          </a:p>
          <a:p>
            <a:pPr>
              <a:lnSpc>
                <a:spcPct val="100000"/>
              </a:lnSpc>
            </a:pPr>
            <a:r>
              <a:rPr lang="en-US" altLang="zh-TW" sz="2800" smtClean="0">
                <a:ea typeface="新細明體" pitchFamily="18" charset="-120"/>
              </a:rPr>
              <a:t>Migration </a:t>
            </a:r>
            <a:r>
              <a:rPr lang="zh-TW" altLang="en-US" sz="2800" smtClean="0">
                <a:ea typeface="新細明體" pitchFamily="18" charset="-120"/>
              </a:rPr>
              <a:t>（平行移轉，</a:t>
            </a:r>
            <a:r>
              <a:rPr lang="zh-TW" altLang="zh-TW" sz="2800" smtClean="0">
                <a:ea typeface="新細明體" pitchFamily="18" charset="-120"/>
              </a:rPr>
              <a:t>side-by-side migration</a:t>
            </a:r>
            <a:r>
              <a:rPr lang="zh-TW" altLang="en-US" sz="2800" smtClean="0">
                <a:ea typeface="新細明體" pitchFamily="18" charset="-120"/>
              </a:rPr>
              <a:t>）</a:t>
            </a:r>
            <a:endParaRPr lang="en-US" altLang="zh-TW" sz="2800" smtClean="0">
              <a:ea typeface="新細明體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先執行一個全新的安裝作業 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新舊執行個體可以同時存在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透過複製的作業從原本執行個體資料庫複製到新的執行個體中</a:t>
            </a:r>
          </a:p>
          <a:p>
            <a:pPr lvl="1">
              <a:lnSpc>
                <a:spcPct val="100000"/>
              </a:lnSpc>
            </a:pPr>
            <a:r>
              <a:rPr lang="zh-TW" altLang="en-US" sz="2000" smtClean="0">
                <a:ea typeface="新細明體" pitchFamily="18" charset="-120"/>
              </a:rPr>
              <a:t>需要較多手動作業處理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直接升級（</a:t>
            </a:r>
            <a:r>
              <a:rPr lang="en-US" altLang="zh-TW" smtClean="0"/>
              <a:t>Upgrade</a:t>
            </a:r>
            <a:r>
              <a:rPr lang="zh-TW" altLang="en-US" smtClean="0"/>
              <a:t>）</a:t>
            </a:r>
          </a:p>
        </p:txBody>
      </p:sp>
      <p:sp>
        <p:nvSpPr>
          <p:cNvPr id="7171" name="Rectangle 3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z="2000" smtClean="0">
                <a:ea typeface="新細明體" pitchFamily="18" charset="-120"/>
              </a:rPr>
              <a:t>直接透過安裝作業進行升級，保留原始資料</a:t>
            </a:r>
          </a:p>
          <a:p>
            <a:r>
              <a:rPr lang="zh-TW" altLang="en-US" sz="2000" smtClean="0">
                <a:ea typeface="新細明體" pitchFamily="18" charset="-120"/>
              </a:rPr>
              <a:t>在安裝過程中自動執行</a:t>
            </a:r>
          </a:p>
        </p:txBody>
      </p:sp>
      <p:pic>
        <p:nvPicPr>
          <p:cNvPr id="88098" name="Picture 34" descr="oval gradient yellow di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288" y="3449638"/>
            <a:ext cx="31543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5" descr="PC blank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13" y="5843588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6" descr="user_back_g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8113" y="5881688"/>
            <a:ext cx="658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1" name="Picture 37" descr="arrow 0 blue arrow double headed 3-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3550" y="4953000"/>
            <a:ext cx="334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3081338" y="2508250"/>
            <a:ext cx="2763837" cy="7143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>
                <a:latin typeface="Arial" pitchFamily="34" charset="0"/>
                <a:ea typeface="新細明體" pitchFamily="18" charset="-120"/>
              </a:rPr>
              <a:t>SQL Server 2005</a:t>
            </a:r>
          </a:p>
          <a:p>
            <a:pPr eaLnBrk="1" hangingPunct="1"/>
            <a:r>
              <a:rPr lang="en-US" altLang="zh-TW" sz="2000">
                <a:latin typeface="Arial" pitchFamily="34" charset="0"/>
                <a:ea typeface="新細明體" pitchFamily="18" charset="-120"/>
              </a:rPr>
              <a:t>Instance: MyInstance</a:t>
            </a:r>
          </a:p>
        </p:txBody>
      </p:sp>
      <p:pic>
        <p:nvPicPr>
          <p:cNvPr id="88103" name="Picture 39" descr="oval gradient blue dis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5113" y="3449638"/>
            <a:ext cx="31543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3048000" y="2457450"/>
            <a:ext cx="2763838" cy="71437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>
                <a:latin typeface="Arial" pitchFamily="34" charset="0"/>
                <a:ea typeface="新細明體" pitchFamily="18" charset="-120"/>
              </a:rPr>
              <a:t>SQL Server 7.0/2000</a:t>
            </a:r>
          </a:p>
          <a:p>
            <a:pPr eaLnBrk="1" hangingPunct="1"/>
            <a:r>
              <a:rPr lang="en-US" altLang="zh-TW" sz="2000">
                <a:latin typeface="Arial" pitchFamily="34" charset="0"/>
                <a:ea typeface="新細明體" pitchFamily="18" charset="-120"/>
              </a:rPr>
              <a:t>Instance: MyInstance</a:t>
            </a:r>
          </a:p>
        </p:txBody>
      </p:sp>
      <p:pic>
        <p:nvPicPr>
          <p:cNvPr id="88105" name="Picture 41" descr="Database 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0450" y="3541713"/>
            <a:ext cx="5667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6" name="Picture 42" descr="database purp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8488" y="3762375"/>
            <a:ext cx="5762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7" name="Picture 43" descr="services icons cub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7013" y="37655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8" name="Picture 44" descr="database gree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90925" y="4041775"/>
            <a:ext cx="5762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9" name="Picture 45" descr="Server SQL databas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3925" y="3175000"/>
            <a:ext cx="12430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10" name="Picture 46" descr="Checkbox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03838" y="3298825"/>
            <a:ext cx="9953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11" name="Picture 47" descr="arrow 0 gold  arrow double headed 4-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8788" y="4954588"/>
            <a:ext cx="338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810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8810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10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10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0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1000"/>
                                        <p:tgtEl>
                                          <p:spTgt spid="88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10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8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8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2" grpId="0" animBg="1"/>
      <p:bldP spid="88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平行移轉（</a:t>
            </a:r>
            <a:r>
              <a:rPr lang="en-US" altLang="zh-TW" smtClean="0"/>
              <a:t>Migration</a:t>
            </a:r>
            <a:r>
              <a:rPr lang="zh-TW" altLang="en-US" smtClean="0"/>
              <a:t>）</a:t>
            </a:r>
          </a:p>
        </p:txBody>
      </p:sp>
      <p:sp>
        <p:nvSpPr>
          <p:cNvPr id="8195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66713" y="1151459"/>
            <a:ext cx="8405812" cy="4208463"/>
          </a:xfrm>
          <a:noFill/>
        </p:spPr>
        <p:txBody>
          <a:bodyPr/>
          <a:lstStyle/>
          <a:p>
            <a:r>
              <a:rPr lang="zh-TW" altLang="en-US" sz="2000" smtClean="0">
                <a:ea typeface="新細明體" pitchFamily="18" charset="-120"/>
              </a:rPr>
              <a:t>先執行一個全新的安裝作業 </a:t>
            </a:r>
          </a:p>
          <a:p>
            <a:r>
              <a:rPr lang="zh-TW" altLang="en-US" sz="2000" smtClean="0">
                <a:ea typeface="新細明體" pitchFamily="18" charset="-120"/>
              </a:rPr>
              <a:t>新舊執行個體可以同時存在</a:t>
            </a:r>
          </a:p>
          <a:p>
            <a:r>
              <a:rPr lang="zh-TW" altLang="en-US" sz="2000" smtClean="0">
                <a:ea typeface="新細明體" pitchFamily="18" charset="-120"/>
              </a:rPr>
              <a:t>透過複製的作業從原本執行個體複製到新的執行個體中</a:t>
            </a:r>
          </a:p>
        </p:txBody>
      </p:sp>
      <p:sp>
        <p:nvSpPr>
          <p:cNvPr id="8196" name="Text Box 28"/>
          <p:cNvSpPr txBox="1">
            <a:spLocks noChangeArrowheads="1"/>
          </p:cNvSpPr>
          <p:nvPr/>
        </p:nvSpPr>
        <p:spPr bwMode="auto">
          <a:xfrm>
            <a:off x="449263" y="2646363"/>
            <a:ext cx="2763837" cy="71437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>
                <a:latin typeface="Arial" pitchFamily="34" charset="0"/>
                <a:ea typeface="新細明體" pitchFamily="18" charset="-120"/>
              </a:rPr>
              <a:t>SQL Server 7.0/2000</a:t>
            </a:r>
          </a:p>
          <a:p>
            <a:pPr eaLnBrk="1" hangingPunct="1"/>
            <a:r>
              <a:rPr lang="en-US" altLang="zh-TW" sz="2000">
                <a:latin typeface="Arial" pitchFamily="34" charset="0"/>
                <a:ea typeface="新細明體" pitchFamily="18" charset="-120"/>
              </a:rPr>
              <a:t>Instance: MyInstance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5651500" y="2647950"/>
            <a:ext cx="3357563" cy="7143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>
                <a:latin typeface="Arial" pitchFamily="34" charset="0"/>
                <a:ea typeface="新細明體" pitchFamily="18" charset="-120"/>
              </a:rPr>
              <a:t>SQL Server 2005</a:t>
            </a:r>
          </a:p>
          <a:p>
            <a:pPr eaLnBrk="1" hangingPunct="1"/>
            <a:r>
              <a:rPr lang="en-US" altLang="zh-TW" sz="2000">
                <a:latin typeface="Arial" pitchFamily="34" charset="0"/>
                <a:ea typeface="新細明體" pitchFamily="18" charset="-120"/>
              </a:rPr>
              <a:t>Instance: MyNEWInstance</a:t>
            </a:r>
          </a:p>
        </p:txBody>
      </p:sp>
      <p:pic>
        <p:nvPicPr>
          <p:cNvPr id="89118" name="Picture 30" descr="large green skewed arr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8200" y="3829050"/>
            <a:ext cx="2286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19" name="Picture 31" descr="oval gradient blue di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3913" y="3589338"/>
            <a:ext cx="31543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2" descr="oval gradient yellow dis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38" y="3589338"/>
            <a:ext cx="31543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3" descr="Database 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" y="3681413"/>
            <a:ext cx="5667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4" descr="database pur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238" y="3902075"/>
            <a:ext cx="5762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5" descr="services icons cub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1763" y="39052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6" descr="database gre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5675" y="4181475"/>
            <a:ext cx="5762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7" descr="PC blank scre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25900" y="5811838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38" descr="user_back_gree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95700" y="5924550"/>
            <a:ext cx="658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9" descr="Server SQL databas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98675" y="3314700"/>
            <a:ext cx="12430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8" name="Picture 40" descr="Server SQL databas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57863" y="3314700"/>
            <a:ext cx="12430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9" name="Picture 41" descr="arrow 0 gold  arrow double headed 4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8602237">
            <a:off x="2705100" y="5300663"/>
            <a:ext cx="18288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0" name="Picture 42" descr="arrow 0 blue arrow double headed 3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940847">
            <a:off x="4672013" y="5389563"/>
            <a:ext cx="18288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1" name="Picture 43" descr="Database 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613" y="3671888"/>
            <a:ext cx="5667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2" name="Picture 44" descr="database pur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650" y="3892550"/>
            <a:ext cx="5762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3" name="Picture 45" descr="services icons cub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0175" y="38957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4" name="Picture 46" descr="database gre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4088" y="4171950"/>
            <a:ext cx="5762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5" name="Picture 47" descr="arrow 0 gold  arrow 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32138" y="3902075"/>
            <a:ext cx="1828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6" name="Picture 48" descr="arrow 0 blue arrow 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32263" y="3905250"/>
            <a:ext cx="1828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3905250" y="3705225"/>
            <a:ext cx="1467068" cy="40011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2000" smtClean="0">
                <a:latin typeface="Arial" pitchFamily="34" charset="0"/>
                <a:ea typeface="新細明體" pitchFamily="18" charset="-120"/>
              </a:rPr>
              <a:t>比較與確認</a:t>
            </a:r>
            <a:endParaRPr lang="en-US" altLang="zh-TW" sz="200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7052E-6 L 0.70764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2222E-6 4.44444E-6 L 0.70955 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88889E-6 3.33333E-6 L 0.71007 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70938 -0.000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3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8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7" grpId="0" animBg="1"/>
      <p:bldP spid="89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直接升級的分析</a:t>
            </a:r>
            <a:endParaRPr lang="zh-TW" alt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099673"/>
            <a:ext cx="8380412" cy="4983162"/>
          </a:xfrm>
        </p:spPr>
        <p:txBody>
          <a:bodyPr/>
          <a:lstStyle/>
          <a:p>
            <a:r>
              <a:rPr lang="zh-TW" altLang="en-US"/>
              <a:t>直接升級（</a:t>
            </a:r>
            <a:r>
              <a:rPr lang="en-US" altLang="zh-TW"/>
              <a:t>in-place upgrade</a:t>
            </a:r>
            <a:r>
              <a:rPr lang="zh-TW" altLang="en-US"/>
              <a:t>）</a:t>
            </a:r>
          </a:p>
          <a:p>
            <a:pPr lvl="1"/>
            <a:r>
              <a:rPr lang="zh-TW" altLang="en-US" sz="2400"/>
              <a:t>優點</a:t>
            </a:r>
          </a:p>
          <a:p>
            <a:pPr lvl="2"/>
            <a:r>
              <a:rPr lang="zh-TW" altLang="en-US" sz="1800"/>
              <a:t>簡單、快速</a:t>
            </a:r>
          </a:p>
          <a:p>
            <a:pPr lvl="2"/>
            <a:r>
              <a:rPr lang="zh-TW" altLang="en-US" sz="1800"/>
              <a:t>比較適用於快速系統移轉</a:t>
            </a:r>
          </a:p>
          <a:p>
            <a:pPr lvl="2"/>
            <a:r>
              <a:rPr lang="zh-TW" altLang="en-US" sz="1800"/>
              <a:t>不用額外另購新的硬體設備</a:t>
            </a:r>
          </a:p>
          <a:p>
            <a:pPr lvl="2"/>
            <a:r>
              <a:rPr lang="zh-TW" altLang="en-US" sz="1800"/>
              <a:t>應用程式不用改變，使用一樣的執行個體名稱</a:t>
            </a:r>
          </a:p>
          <a:p>
            <a:pPr lvl="1"/>
            <a:r>
              <a:rPr lang="zh-TW" altLang="en-US" sz="2400"/>
              <a:t>缺點</a:t>
            </a:r>
          </a:p>
          <a:p>
            <a:pPr lvl="2"/>
            <a:r>
              <a:rPr lang="zh-TW" altLang="en-US" sz="1800"/>
              <a:t>缺少 </a:t>
            </a:r>
            <a:r>
              <a:rPr lang="en-US" altLang="zh-TW" sz="1800"/>
              <a:t>DBA </a:t>
            </a:r>
            <a:r>
              <a:rPr lang="zh-TW" altLang="en-US" sz="1800"/>
              <a:t>主動控制</a:t>
            </a:r>
          </a:p>
          <a:p>
            <a:pPr lvl="2"/>
            <a:r>
              <a:rPr lang="zh-TW" altLang="en-US" sz="1800"/>
              <a:t>升級過程中，系統停止對外服務</a:t>
            </a:r>
          </a:p>
          <a:p>
            <a:pPr lvl="2"/>
            <a:r>
              <a:rPr lang="zh-TW" altLang="en-US" sz="1800"/>
              <a:t>並非對所有的元件都是最佳的</a:t>
            </a:r>
            <a:r>
              <a:rPr lang="zh-TW" altLang="en-US" sz="1800" smtClean="0"/>
              <a:t>方法</a:t>
            </a:r>
            <a:endParaRPr lang="en-US" altLang="zh-TW" sz="1800" smtClean="0"/>
          </a:p>
          <a:p>
            <a:pPr lvl="3"/>
            <a:r>
              <a:rPr lang="zh-TW" altLang="en-US" sz="1600" smtClean="0"/>
              <a:t>分析</a:t>
            </a:r>
            <a:r>
              <a:rPr lang="zh-TW" altLang="en-US" sz="1600"/>
              <a:t>服務的 </a:t>
            </a:r>
            <a:r>
              <a:rPr lang="en-US" altLang="zh-TW" sz="1600"/>
              <a:t>CUBE </a:t>
            </a:r>
            <a:r>
              <a:rPr lang="zh-TW" altLang="en-US" sz="1600"/>
              <a:t>建議使用移轉方式較佳</a:t>
            </a:r>
            <a:endParaRPr lang="zh-TW" altLang="en-US"/>
          </a:p>
          <a:p>
            <a:endParaRPr lang="zh-TW" altLang="en-US"/>
          </a:p>
          <a:p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平行移轉的分析</a:t>
            </a:r>
            <a:endParaRPr lang="zh-TW" altLang="en-US"/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234583"/>
            <a:ext cx="8380412" cy="4194175"/>
          </a:xfrm>
        </p:spPr>
        <p:txBody>
          <a:bodyPr/>
          <a:lstStyle/>
          <a:p>
            <a:r>
              <a:rPr lang="zh-TW" altLang="en-US" sz="2800"/>
              <a:t>平行移轉（</a:t>
            </a:r>
            <a:r>
              <a:rPr lang="en-US" altLang="zh-TW" sz="2800"/>
              <a:t>side-by-side migration</a:t>
            </a:r>
            <a:r>
              <a:rPr lang="zh-TW" altLang="en-US" sz="2800"/>
              <a:t>）</a:t>
            </a:r>
          </a:p>
          <a:p>
            <a:pPr lvl="1"/>
            <a:r>
              <a:rPr lang="zh-TW" altLang="en-US" sz="2000"/>
              <a:t>優點</a:t>
            </a:r>
          </a:p>
          <a:p>
            <a:pPr lvl="2"/>
            <a:r>
              <a:rPr lang="zh-TW" altLang="en-US" sz="1800"/>
              <a:t>移轉的過程中 </a:t>
            </a:r>
            <a:r>
              <a:rPr lang="en-US" altLang="zh-TW" sz="1800"/>
              <a:t>DBA </a:t>
            </a:r>
            <a:r>
              <a:rPr lang="zh-TW" altLang="en-US" sz="1800"/>
              <a:t>有較多控制權，且可獨立的對各資料物件一對一地移轉，個別進行驗證與測試</a:t>
            </a:r>
          </a:p>
          <a:p>
            <a:pPr lvl="2"/>
            <a:r>
              <a:rPr lang="zh-TW" altLang="en-US" sz="1800"/>
              <a:t>移轉過程中原執行個體仍可以繼續提供服務</a:t>
            </a:r>
          </a:p>
          <a:p>
            <a:pPr lvl="1"/>
            <a:r>
              <a:rPr lang="zh-TW" altLang="en-US" sz="2000"/>
              <a:t>缺點</a:t>
            </a:r>
          </a:p>
          <a:p>
            <a:pPr lvl="2"/>
            <a:r>
              <a:rPr lang="zh-TW" altLang="en-US" sz="1800"/>
              <a:t>需要</a:t>
            </a:r>
            <a:r>
              <a:rPr lang="en-US" altLang="zh-TW" sz="1800"/>
              <a:t>DBA</a:t>
            </a:r>
            <a:r>
              <a:rPr lang="zh-TW" altLang="en-US" sz="1800"/>
              <a:t>較多手動執行移轉</a:t>
            </a:r>
          </a:p>
          <a:p>
            <a:pPr lvl="2"/>
            <a:r>
              <a:rPr lang="zh-TW" altLang="en-US" sz="1800"/>
              <a:t>可能需要額外的硬體或是相關資源</a:t>
            </a:r>
          </a:p>
          <a:p>
            <a:pPr lvl="3"/>
            <a:r>
              <a:rPr lang="zh-TW" altLang="en-US" sz="1800"/>
              <a:t>需要額外的磁碟空間</a:t>
            </a:r>
          </a:p>
          <a:p>
            <a:pPr lvl="2"/>
            <a:r>
              <a:rPr lang="zh-TW" altLang="en-US" sz="1800"/>
              <a:t>應用程式需要重新導向到新的執行個體名稱</a:t>
            </a:r>
          </a:p>
          <a:p>
            <a:pPr lvl="3"/>
            <a:r>
              <a:rPr lang="zh-TW" altLang="en-US" sz="1800"/>
              <a:t>修改連線字串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升級時停機時間考量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060450"/>
            <a:ext cx="8380412" cy="45908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/>
              <a:t>可手動先安裝</a:t>
            </a:r>
            <a:r>
              <a:rPr lang="en-US" altLang="zh-TW" sz="2000"/>
              <a:t>.NET Framework 2.0</a:t>
            </a:r>
            <a:r>
              <a:rPr lang="zh-TW" altLang="en-US" sz="2000"/>
              <a:t>及 </a:t>
            </a:r>
            <a:r>
              <a:rPr lang="en-US" altLang="zh-TW" sz="2000"/>
              <a:t>SQL Server Native Client 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升級時安裝程式</a:t>
            </a:r>
            <a:r>
              <a:rPr lang="zh-TW" altLang="en-US" sz="2000" smtClean="0"/>
              <a:t>自動升級</a:t>
            </a:r>
            <a:r>
              <a:rPr lang="en-US" altLang="zh-TW" sz="2000" smtClean="0"/>
              <a:t> logins</a:t>
            </a:r>
            <a:r>
              <a:rPr lang="zh-TW" altLang="en-US" sz="2000" smtClean="0"/>
              <a:t>、</a:t>
            </a:r>
            <a:r>
              <a:rPr lang="en-US" altLang="zh-TW" sz="2000" smtClean="0"/>
              <a:t>passwords </a:t>
            </a:r>
            <a:r>
              <a:rPr lang="zh-TW" altLang="en-US" sz="2000" smtClean="0"/>
              <a:t>和</a:t>
            </a:r>
            <a:r>
              <a:rPr lang="en-US" altLang="zh-TW" sz="2000" smtClean="0"/>
              <a:t> </a:t>
            </a:r>
            <a:r>
              <a:rPr lang="en-US" altLang="zh-TW" sz="2000"/>
              <a:t>permissions 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升級時所有資料庫均會</a:t>
            </a:r>
            <a:r>
              <a:rPr lang="zh-TW" altLang="en-US" sz="2000" smtClean="0"/>
              <a:t>是 </a:t>
            </a:r>
            <a:r>
              <a:rPr lang="en-US" altLang="zh-TW" sz="2000" smtClean="0"/>
              <a:t>offline</a:t>
            </a:r>
            <a:endParaRPr lang="en-US" altLang="zh-TW" sz="2000"/>
          </a:p>
          <a:p>
            <a:pPr>
              <a:lnSpc>
                <a:spcPct val="100000"/>
              </a:lnSpc>
            </a:pPr>
            <a:r>
              <a:rPr lang="zh-TW" altLang="en-US" sz="2000"/>
              <a:t>最好</a:t>
            </a:r>
            <a:r>
              <a:rPr lang="zh-TW" altLang="en-US" sz="2000" smtClean="0"/>
              <a:t>依 </a:t>
            </a:r>
            <a:r>
              <a:rPr lang="en-US" altLang="zh-TW" sz="2000" smtClean="0"/>
              <a:t>upgrade </a:t>
            </a:r>
            <a:r>
              <a:rPr lang="en-US" altLang="zh-TW" sz="2000"/>
              <a:t>advisor </a:t>
            </a:r>
            <a:r>
              <a:rPr lang="zh-TW" altLang="en-US" sz="2000"/>
              <a:t>建議先修正可縮短安裝後測試時間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如採用平行移轉，可利用</a:t>
            </a:r>
            <a:r>
              <a:rPr lang="en-US" altLang="zh-TW" sz="2000"/>
              <a:t>SQL 2005</a:t>
            </a:r>
            <a:r>
              <a:rPr lang="zh-TW" altLang="en-US" sz="2000"/>
              <a:t>的部分還原，將</a:t>
            </a:r>
            <a:r>
              <a:rPr lang="en-US" altLang="zh-TW" sz="2000"/>
              <a:t>Primary Filegroup </a:t>
            </a:r>
            <a:r>
              <a:rPr lang="zh-TW" altLang="en-US" sz="2000"/>
              <a:t>先還原，再還原其他</a:t>
            </a:r>
            <a:r>
              <a:rPr lang="zh-TW" altLang="en-US" sz="2000" smtClean="0"/>
              <a:t>的 </a:t>
            </a:r>
            <a:r>
              <a:rPr lang="en-US" altLang="zh-TW" sz="2000" smtClean="0"/>
              <a:t>Filegroup</a:t>
            </a:r>
            <a:endParaRPr lang="en-US" altLang="zh-TW" sz="2000"/>
          </a:p>
          <a:p>
            <a:pPr>
              <a:lnSpc>
                <a:spcPct val="100000"/>
              </a:lnSpc>
            </a:pPr>
            <a:r>
              <a:rPr lang="zh-TW" altLang="en-US" sz="2000"/>
              <a:t>為減少當機時間，可</a:t>
            </a:r>
            <a:r>
              <a:rPr lang="zh-TW" altLang="en-US" sz="2000" smtClean="0"/>
              <a:t>讓 </a:t>
            </a:r>
            <a:r>
              <a:rPr lang="en-US" altLang="zh-TW" sz="2000" smtClean="0"/>
              <a:t>SQL </a:t>
            </a:r>
            <a:r>
              <a:rPr lang="en-US" altLang="zh-TW" sz="2000"/>
              <a:t>2000 </a:t>
            </a:r>
            <a:r>
              <a:rPr lang="en-US" altLang="zh-TW" sz="2000" smtClean="0"/>
              <a:t>DB</a:t>
            </a:r>
            <a:r>
              <a:rPr lang="zh-TW" altLang="en-US" sz="2000" smtClean="0"/>
              <a:t> 保持 </a:t>
            </a:r>
            <a:r>
              <a:rPr lang="en-US" altLang="zh-TW" sz="2000" smtClean="0"/>
              <a:t>online</a:t>
            </a:r>
            <a:r>
              <a:rPr lang="zh-TW" altLang="en-US" sz="2000"/>
              <a:t>，先</a:t>
            </a:r>
            <a:r>
              <a:rPr lang="en-US" altLang="zh-TW" sz="2000" smtClean="0"/>
              <a:t>Restore</a:t>
            </a:r>
            <a:r>
              <a:rPr lang="zh-TW" altLang="en-US" sz="2000" smtClean="0"/>
              <a:t> 到 </a:t>
            </a:r>
            <a:r>
              <a:rPr lang="en-US" altLang="zh-TW" sz="2000" smtClean="0"/>
              <a:t>SQL </a:t>
            </a:r>
            <a:r>
              <a:rPr lang="en-US" altLang="zh-TW" sz="2000"/>
              <a:t>2005 with norecovery</a:t>
            </a:r>
            <a:r>
              <a:rPr lang="zh-TW" altLang="en-US" sz="2000"/>
              <a:t>，</a:t>
            </a:r>
            <a:r>
              <a:rPr lang="zh-TW" altLang="en-US" sz="2000" smtClean="0"/>
              <a:t>備份 </a:t>
            </a:r>
            <a:r>
              <a:rPr lang="en-US" altLang="zh-TW" sz="2000" smtClean="0"/>
              <a:t>2000</a:t>
            </a:r>
            <a:r>
              <a:rPr lang="zh-TW" altLang="en-US" sz="2000" smtClean="0"/>
              <a:t> 最後一個 </a:t>
            </a:r>
            <a:r>
              <a:rPr lang="en-US" altLang="zh-TW" sz="2000" smtClean="0"/>
              <a:t>log</a:t>
            </a:r>
            <a:r>
              <a:rPr lang="zh-TW" altLang="en-US" sz="2000"/>
              <a:t>，</a:t>
            </a:r>
            <a:r>
              <a:rPr lang="zh-TW" altLang="en-US" sz="2000" smtClean="0"/>
              <a:t>再 </a:t>
            </a:r>
            <a:r>
              <a:rPr lang="en-US" altLang="zh-TW" sz="2000" smtClean="0"/>
              <a:t>Restore</a:t>
            </a:r>
            <a:r>
              <a:rPr lang="zh-TW" altLang="en-US" sz="2000" smtClean="0"/>
              <a:t> 到 </a:t>
            </a:r>
            <a:r>
              <a:rPr lang="en-US" altLang="zh-TW" sz="2000" smtClean="0"/>
              <a:t>2005 </a:t>
            </a:r>
            <a:r>
              <a:rPr lang="en-US" altLang="zh-TW" sz="2000"/>
              <a:t>with Recovery</a:t>
            </a:r>
          </a:p>
          <a:p>
            <a:pPr>
              <a:lnSpc>
                <a:spcPct val="100000"/>
              </a:lnSpc>
            </a:pPr>
            <a:endParaRPr lang="zh-TW" altLang="en-US" sz="2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7&quot; dur=&quot;267.188&quot;/&gt;&lt;Slide id=&quot;276&quot; dur=&quot;7.812&quot;/&gt;&lt;Slide id=&quot;297&quot; dur=&quot;58.938&quot;/&gt;&lt;Slide id=&quot;280&quot; dur=&quot;92.921&quot;/&gt;&lt;Slide id=&quot;281&quot; dur=&quot;171.219&quot;/&gt;&lt;Slide id=&quot;282&quot; dur=&quot;150.985&quot; bld=&quot;|4.235|46.218|16.11|41.828|27.25|8.781|5.406&quot;/&gt;&lt;Slide id=&quot;283&quot; dur=&quot;60.14&quot;/&gt;&lt;Slide id=&quot;284&quot; dur=&quot;228.61&quot;/&gt;&lt;Slide id=&quot;298&quot; dur=&quot;396.25&quot;/&gt;&lt;Slide id=&quot;285&quot; dur=&quot;230.578&quot;/&gt;&lt;Slide id=&quot;286&quot; dur=&quot;243.078&quot;/&gt;&lt;Slide id=&quot;287&quot; dur=&quot;242.078&quot;/&gt;&lt;Slide id=&quot;295&quot; dur=&quot;1186.016&quot;/&gt;&lt;Slide id=&quot;289&quot; dur=&quot;80.859&quot;/&gt;&lt;Slide id=&quot;290&quot; dur=&quot;53.125&quot;/&gt;&lt;Slide id=&quot;299&quot; dur=&quot;104.5&quot;/&gt;&lt;Slide id=&quot;293&quot; dur=&quot;88.141&quot;/&gt;&lt;Slide id=&quot;294&quot; dur=&quot;103.953&quot;/&gt;&lt;Slide id=&quot;296&quot; dur=&quot;1011.531&quot;/&gt;&lt;/Timings&gt;&lt;/WMTools&gt;"/>
</p:tagLst>
</file>

<file path=ppt/theme/theme1.xml><?xml version="1.0" encoding="utf-8"?>
<a:theme xmlns:a="http://schemas.openxmlformats.org/drawingml/2006/main" name="MGB 2004 Technical Breakout template">
  <a:themeElements>
    <a:clrScheme name="MGB 2004 Technical Breakout template 1">
      <a:dk1>
        <a:srgbClr val="000000"/>
      </a:dk1>
      <a:lt1>
        <a:srgbClr val="FFFFFF"/>
      </a:lt1>
      <a:dk2>
        <a:srgbClr val="1C2986"/>
      </a:dk2>
      <a:lt2>
        <a:srgbClr val="FFB601"/>
      </a:lt2>
      <a:accent1>
        <a:srgbClr val="F7E993"/>
      </a:accent1>
      <a:accent2>
        <a:srgbClr val="66CC66"/>
      </a:accent2>
      <a:accent3>
        <a:srgbClr val="ABACC3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67E3C"/>
      </a:folHlink>
    </a:clrScheme>
    <a:fontScheme name="MGB 2004 Technical Breakout template">
      <a:majorFont>
        <a:latin typeface="Segoe Semibold"/>
        <a:ea typeface="新細明體"/>
        <a:cs typeface=""/>
      </a:majorFont>
      <a:minorFont>
        <a:latin typeface="Segoe Semibol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標楷體" pitchFamily="65" charset="-120"/>
          </a:defRPr>
        </a:defPPr>
      </a:lstStyle>
    </a:lnDef>
  </a:objectDefaults>
  <a:extraClrSchemeLst>
    <a:extraClrScheme>
      <a:clrScheme name="MGB 2004 Technical Breakout template 1">
        <a:dk1>
          <a:srgbClr val="000000"/>
        </a:dk1>
        <a:lt1>
          <a:srgbClr val="FFFFFF"/>
        </a:lt1>
        <a:dk2>
          <a:srgbClr val="1C2986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BACC3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chEd2007_template">
  <a:themeElements>
    <a:clrScheme name="Custom 1">
      <a:dk1>
        <a:srgbClr val="000000"/>
      </a:dk1>
      <a:lt1>
        <a:srgbClr val="FFFFFF"/>
      </a:lt1>
      <a:dk2>
        <a:srgbClr val="02024A"/>
      </a:dk2>
      <a:lt2>
        <a:srgbClr val="FFFFCC"/>
      </a:lt2>
      <a:accent1>
        <a:srgbClr val="BA5B20"/>
      </a:accent1>
      <a:accent2>
        <a:srgbClr val="7DCC2E"/>
      </a:accent2>
      <a:accent3>
        <a:srgbClr val="F3EB4F"/>
      </a:accent3>
      <a:accent4>
        <a:srgbClr val="FF9929"/>
      </a:accent4>
      <a:accent5>
        <a:srgbClr val="267182"/>
      </a:accent5>
      <a:accent6>
        <a:srgbClr val="7030A0"/>
      </a:accent6>
      <a:hlink>
        <a:srgbClr val="BABAFC"/>
      </a:hlink>
      <a:folHlink>
        <a:srgbClr val="BABAF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Gray">
        <a:gradFill flip="none" rotWithShape="1">
          <a:gsLst>
            <a:gs pos="0">
              <a:schemeClr val="accent1">
                <a:tint val="66000"/>
                <a:satMod val="160000"/>
                <a:alpha val="70000"/>
              </a:schemeClr>
            </a:gs>
            <a:gs pos="100000">
              <a:schemeClr val="accent1">
                <a:alpha val="70000"/>
              </a:schemeClr>
            </a:gs>
          </a:gsLst>
          <a:lin ang="5400000" scaled="1"/>
          <a:tileRect/>
        </a:gradFill>
        <a:ln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1065316</TotalTime>
  <Words>2716</Words>
  <Application>Microsoft PowerPoint</Application>
  <PresentationFormat>如螢幕大小 (4:3)</PresentationFormat>
  <Paragraphs>380</Paragraphs>
  <Slides>39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39</vt:i4>
      </vt:variant>
    </vt:vector>
  </HeadingPairs>
  <TitlesOfParts>
    <vt:vector size="42" baseType="lpstr">
      <vt:lpstr>MGB 2004 Technical Breakout template</vt:lpstr>
      <vt:lpstr>Q3FY06 TechNet Template</vt:lpstr>
      <vt:lpstr>TechEd2007_template</vt:lpstr>
      <vt:lpstr>投影片 1</vt:lpstr>
      <vt:lpstr>議程</vt:lpstr>
      <vt:lpstr>升級計劃--Best Practice</vt:lpstr>
      <vt:lpstr>定義</vt:lpstr>
      <vt:lpstr>直接升級（Upgrade）</vt:lpstr>
      <vt:lpstr>平行移轉（Migration）</vt:lpstr>
      <vt:lpstr>直接升級的分析</vt:lpstr>
      <vt:lpstr>平行移轉的分析</vt:lpstr>
      <vt:lpstr>升級時停機時間考量</vt:lpstr>
      <vt:lpstr>升級前的準備工作 -- 環境準備</vt:lpstr>
      <vt:lpstr>安裝 SQL Server 2005</vt:lpstr>
      <vt:lpstr>升級與移轉的工具</vt:lpstr>
      <vt:lpstr>升級資料庫引擎元件可運用的技術</vt:lpstr>
      <vt:lpstr>直接升級到SQL Server 2005</vt:lpstr>
      <vt:lpstr>SQL Server 安裝精靈</vt:lpstr>
      <vt:lpstr>複製資料庫精靈</vt:lpstr>
      <vt:lpstr>卸離資料庫/附加資料庫</vt:lpstr>
      <vt:lpstr>備份資料庫/還原資料庫</vt:lpstr>
      <vt:lpstr>升級其他元件</vt:lpstr>
      <vt:lpstr>升級後的作業流程</vt:lpstr>
      <vt:lpstr>執行 Upgrade Advisor 報表中所有的後續作業</vt:lpstr>
      <vt:lpstr>更正相關資料</vt:lpstr>
      <vt:lpstr>測試作業</vt:lpstr>
      <vt:lpstr>測試項目</vt:lpstr>
      <vt:lpstr>準備測試</vt:lpstr>
      <vt:lpstr>建置應用程式相容性分析環境（1）</vt:lpstr>
      <vt:lpstr>建置應用程式相容性分析環境（2）</vt:lpstr>
      <vt:lpstr>建立測試系統</vt:lpstr>
      <vt:lpstr>注意事項</vt:lpstr>
      <vt:lpstr>測試系統的升級</vt:lpstr>
      <vt:lpstr>升級後 –  使用AppCompatLabWizard.exe比較結果</vt:lpstr>
      <vt:lpstr>升級後的測試</vt:lpstr>
      <vt:lpstr>資料庫相容層級</vt:lpstr>
      <vt:lpstr>大型資料庫升級考量</vt:lpstr>
      <vt:lpstr>透過高可用度技術減少資料遺失</vt:lpstr>
      <vt:lpstr>升級 Failover Clusters </vt:lpstr>
      <vt:lpstr>升級 Log Shipping </vt:lpstr>
      <vt:lpstr>升級 Replicated Databases </vt:lpstr>
      <vt:lpstr>SQL 相關資訊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快速升級SQL Server 7.0/2000至 SQL Server 2005</dc:title>
  <dc:subject> 升級資料庫</dc:subject>
  <dc:creator>Byron</dc:creator>
  <dc:description>Formatted by: Daren M. SFP</dc:description>
  <cp:lastModifiedBy>Byron</cp:lastModifiedBy>
  <cp:revision>394</cp:revision>
  <dcterms:created xsi:type="dcterms:W3CDTF">2004-01-20T23:57:10Z</dcterms:created>
  <dcterms:modified xsi:type="dcterms:W3CDTF">2008-01-14T23:30:32Z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Type">
    <vt:lpwstr>Planning Information</vt:lpwstr>
  </property>
  <property fmtid="{D5CDD505-2E9C-101B-9397-08002B2CF9AE}" pid="3" name="Track">
    <vt:lpwstr>Windows Infrastructure Solutions Draft</vt:lpwstr>
  </property>
</Properties>
</file>