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29"/>
  </p:notesMasterIdLst>
  <p:handoutMasterIdLst>
    <p:handoutMasterId r:id="rId30"/>
  </p:handoutMasterIdLst>
  <p:sldIdLst>
    <p:sldId id="522" r:id="rId2"/>
    <p:sldId id="524" r:id="rId3"/>
    <p:sldId id="525" r:id="rId4"/>
    <p:sldId id="526" r:id="rId5"/>
    <p:sldId id="527" r:id="rId6"/>
    <p:sldId id="528" r:id="rId7"/>
    <p:sldId id="529" r:id="rId8"/>
    <p:sldId id="530" r:id="rId9"/>
    <p:sldId id="531" r:id="rId10"/>
    <p:sldId id="532" r:id="rId11"/>
    <p:sldId id="533" r:id="rId12"/>
    <p:sldId id="534" r:id="rId13"/>
    <p:sldId id="535" r:id="rId14"/>
    <p:sldId id="536" r:id="rId15"/>
    <p:sldId id="537" r:id="rId16"/>
    <p:sldId id="538" r:id="rId17"/>
    <p:sldId id="539" r:id="rId18"/>
    <p:sldId id="540" r:id="rId19"/>
    <p:sldId id="541" r:id="rId20"/>
    <p:sldId id="542" r:id="rId21"/>
    <p:sldId id="543" r:id="rId22"/>
    <p:sldId id="544" r:id="rId23"/>
    <p:sldId id="545" r:id="rId24"/>
    <p:sldId id="546" r:id="rId25"/>
    <p:sldId id="547" r:id="rId26"/>
    <p:sldId id="523" r:id="rId27"/>
    <p:sldId id="475" r:id="rId28"/>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 Le Marquand" initials="" lastIdx="11" clrIdx="0"/>
  <p:cmAuthor id="1" name="Todd Ravenholt" initials="" lastIdx="1" clrIdx="1"/>
  <p:cmAuthor id="2" name="Jill Steinberg"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EBF7FF"/>
    <a:srgbClr val="CCECFF"/>
    <a:srgbClr val="0000FF"/>
    <a:srgbClr val="FF0000"/>
    <a:srgbClr val="EF7D71"/>
    <a:srgbClr val="FFFF99"/>
    <a:srgbClr val="EAEAEA"/>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autoAdjust="0"/>
    <p:restoredTop sz="92819" autoAdjust="0"/>
  </p:normalViewPr>
  <p:slideViewPr>
    <p:cSldViewPr snapToGrid="0" snapToObjects="1">
      <p:cViewPr>
        <p:scale>
          <a:sx n="70" d="100"/>
          <a:sy n="70" d="100"/>
        </p:scale>
        <p:origin x="-1980" y="-1248"/>
      </p:cViewPr>
      <p:guideLst>
        <p:guide orient="horz" pos="144"/>
        <p:guide orient="horz" pos="892"/>
        <p:guide orient="horz" pos="1196"/>
        <p:guide orient="horz" pos="2159"/>
        <p:guide pos="2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2448"/>
    </p:cViewPr>
  </p:sorterViewPr>
  <p:notesViewPr>
    <p:cSldViewPr snapToGrid="0" snapToObjects="1">
      <p:cViewPr varScale="1">
        <p:scale>
          <a:sx n="70" d="100"/>
          <a:sy n="70" d="100"/>
        </p:scale>
        <p:origin x="-1764" y="-102"/>
      </p:cViewPr>
      <p:guideLst>
        <p:guide orient="horz" pos="2927"/>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715000" y="8718550"/>
            <a:ext cx="1085850" cy="468313"/>
          </a:xfrm>
          <a:prstGeom prst="rect">
            <a:avLst/>
          </a:prstGeom>
          <a:noFill/>
          <a:ln w="12700">
            <a:noFill/>
            <a:miter lim="800000"/>
            <a:headEnd type="none" w="sm" len="sm"/>
            <a:tailEnd type="none" w="sm" len="sm"/>
          </a:ln>
          <a:effectLst/>
        </p:spPr>
        <p:txBody>
          <a:bodyPr wrap="none" lIns="92684" tIns="46342" rIns="92684" bIns="46342" anchor="b"/>
          <a:lstStyle/>
          <a:p>
            <a:pPr algn="r" defTabSz="927100"/>
            <a:fld id="{AD8200FB-AFC6-47AD-912C-89CB60C58AE9}" type="slidenum">
              <a:rPr lang="zh-TW" altLang="en-US" sz="1200" b="1"/>
              <a:pPr algn="r" defTabSz="927100"/>
              <a:t>‹#›</a:t>
            </a:fld>
            <a:endParaRPr lang="en-US" altLang="zh-TW" sz="1200" b="1"/>
          </a:p>
        </p:txBody>
      </p:sp>
      <p:sp>
        <p:nvSpPr>
          <p:cNvPr id="82951" name="Text Box 7"/>
          <p:cNvSpPr txBox="1">
            <a:spLocks noChangeArrowheads="1"/>
          </p:cNvSpPr>
          <p:nvPr/>
        </p:nvSpPr>
        <p:spPr bwMode="auto">
          <a:xfrm>
            <a:off x="0" y="222250"/>
            <a:ext cx="6985000" cy="307975"/>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a:spcBef>
                <a:spcPct val="50000"/>
              </a:spcBef>
            </a:pPr>
            <a:r>
              <a:rPr lang="en-US" altLang="zh-TW" sz="1400" b="1">
                <a:solidFill>
                  <a:schemeClr val="tx2"/>
                </a:solidFill>
              </a:rPr>
              <a:t>http://www.microsoft.com/technet</a:t>
            </a:r>
            <a:endParaRPr lang="en-US" altLang="zh-TW" sz="4500" b="1"/>
          </a:p>
        </p:txBody>
      </p:sp>
      <p:sp>
        <p:nvSpPr>
          <p:cNvPr id="82955" name="Text Box 11"/>
          <p:cNvSpPr txBox="1">
            <a:spLocks noChangeArrowheads="1"/>
          </p:cNvSpPr>
          <p:nvPr/>
        </p:nvSpPr>
        <p:spPr bwMode="auto">
          <a:xfrm>
            <a:off x="5461000" y="228600"/>
            <a:ext cx="1397000" cy="336550"/>
          </a:xfrm>
          <a:prstGeom prst="rect">
            <a:avLst/>
          </a:prstGeom>
          <a:noFill/>
          <a:ln w="9525">
            <a:noFill/>
            <a:miter lim="800000"/>
            <a:headEnd/>
            <a:tailEnd/>
          </a:ln>
          <a:effectLst/>
        </p:spPr>
        <p:txBody>
          <a:bodyPr lIns="90151" tIns="45075" rIns="90151" bIns="45075">
            <a:spAutoFit/>
          </a:bodyPr>
          <a:lstStyle/>
          <a:p>
            <a:pPr algn="ctr"/>
            <a:r>
              <a:rPr lang="en-US" altLang="zh-TW" sz="1600" b="1"/>
              <a:t>TNTx-xx</a:t>
            </a:r>
            <a:endParaRPr lang="en-US" altLang="zh-TW" sz="3200" b="1">
              <a:solidFill>
                <a:schemeClr val="accent1"/>
              </a:solidFill>
            </a:endParaRPr>
          </a:p>
        </p:txBody>
      </p:sp>
      <p:pic>
        <p:nvPicPr>
          <p:cNvPr id="82957" name="Picture 13" descr="g_ms"/>
          <p:cNvPicPr>
            <a:picLocks noChangeAspect="1" noChangeArrowheads="1"/>
          </p:cNvPicPr>
          <p:nvPr/>
        </p:nvPicPr>
        <p:blipFill>
          <a:blip r:embed="rId2"/>
          <a:srcRect/>
          <a:stretch>
            <a:fillRect/>
          </a:stretch>
        </p:blipFill>
        <p:spPr bwMode="auto">
          <a:xfrm>
            <a:off x="177800" y="8831263"/>
            <a:ext cx="1727200" cy="285750"/>
          </a:xfrm>
          <a:prstGeom prst="rect">
            <a:avLst/>
          </a:prstGeom>
          <a:noFill/>
        </p:spPr>
      </p:pic>
      <p:pic>
        <p:nvPicPr>
          <p:cNvPr id="82959" name="Picture 15" descr="TechNet_rgb"/>
          <p:cNvPicPr>
            <a:picLocks noChangeAspect="1" noChangeArrowheads="1"/>
          </p:cNvPicPr>
          <p:nvPr/>
        </p:nvPicPr>
        <p:blipFill>
          <a:blip r:embed="rId3"/>
          <a:srcRect/>
          <a:stretch>
            <a:fillRect/>
          </a:stretch>
        </p:blipFill>
        <p:spPr bwMode="auto">
          <a:xfrm>
            <a:off x="0" y="6350"/>
            <a:ext cx="1905000" cy="392113"/>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ChangeArrowheads="1" noTextEdit="1"/>
          </p:cNvSpPr>
          <p:nvPr>
            <p:ph type="sldImg" idx="2"/>
          </p:nvPr>
        </p:nvSpPr>
        <p:spPr bwMode="auto">
          <a:xfrm>
            <a:off x="4168775" y="463550"/>
            <a:ext cx="2584450" cy="1938338"/>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177800" y="2570163"/>
            <a:ext cx="6424613" cy="6084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0"/>
            <a:r>
              <a:rPr lang="en-US" altLang="zh-TW" smtClean="0"/>
              <a:t>Second level</a:t>
            </a:r>
          </a:p>
          <a:p>
            <a:pPr lvl="0"/>
            <a:r>
              <a:rPr lang="en-US" altLang="zh-TW" smtClean="0"/>
              <a:t>Third level</a:t>
            </a:r>
          </a:p>
          <a:p>
            <a:pPr lvl="0"/>
            <a:r>
              <a:rPr lang="en-US" altLang="zh-TW" smtClean="0"/>
              <a:t>Fourth level</a:t>
            </a:r>
          </a:p>
          <a:p>
            <a:pPr lvl="0"/>
            <a:r>
              <a:rPr lang="en-US" altLang="zh-TW" smtClean="0"/>
              <a:t>Fifth level</a:t>
            </a:r>
          </a:p>
        </p:txBody>
      </p:sp>
      <p:sp>
        <p:nvSpPr>
          <p:cNvPr id="6151" name="Rectangle 7"/>
          <p:cNvSpPr>
            <a:spLocks noGrp="1" noChangeArrowheads="1"/>
          </p:cNvSpPr>
          <p:nvPr>
            <p:ph type="sldNum" sz="quarter" idx="5"/>
          </p:nvPr>
        </p:nvSpPr>
        <p:spPr bwMode="auto">
          <a:xfrm>
            <a:off x="2971800" y="8831263"/>
            <a:ext cx="5207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AC9548E7-5F73-4FD4-AE17-23DB68C6C4D8}" type="slidenum">
              <a:rPr lang="zh-TW" altLang="en-US"/>
              <a:pPr/>
              <a:t>‹#›</a:t>
            </a:fld>
            <a:endParaRPr lang="en-US" altLang="zh-TW"/>
          </a:p>
        </p:txBody>
      </p:sp>
      <p:sp>
        <p:nvSpPr>
          <p:cNvPr id="6154" name="Text Box 10"/>
          <p:cNvSpPr txBox="1">
            <a:spLocks noChangeArrowheads="1"/>
          </p:cNvSpPr>
          <p:nvPr/>
        </p:nvSpPr>
        <p:spPr bwMode="auto">
          <a:xfrm>
            <a:off x="0" y="157163"/>
            <a:ext cx="6858000" cy="306387"/>
          </a:xfrm>
          <a:prstGeom prst="rect">
            <a:avLst/>
          </a:prstGeom>
          <a:noFill/>
          <a:ln w="12700">
            <a:noFill/>
            <a:miter lim="800000"/>
            <a:headEnd type="none" w="sm" len="sm"/>
            <a:tailEnd type="none" w="sm" len="sm"/>
          </a:ln>
          <a:effectLst/>
        </p:spPr>
        <p:txBody>
          <a:bodyPr lIns="91377" tIns="45689" rIns="91377" bIns="45689" anchor="ctr">
            <a:spAutoFit/>
          </a:bodyPr>
          <a:lstStyle/>
          <a:p>
            <a:pPr algn="ctr">
              <a:spcBef>
                <a:spcPct val="50000"/>
              </a:spcBef>
            </a:pPr>
            <a:r>
              <a:rPr lang="en-US" altLang="zh-TW" sz="1400" b="1">
                <a:solidFill>
                  <a:schemeClr val="tx2"/>
                </a:solidFill>
              </a:rPr>
              <a:t>http://www.microsoft.com/technet</a:t>
            </a:r>
            <a:endParaRPr lang="en-US" altLang="zh-TW" sz="4400" b="1"/>
          </a:p>
        </p:txBody>
      </p:sp>
      <p:sp>
        <p:nvSpPr>
          <p:cNvPr id="6155" name="Text Box 11"/>
          <p:cNvSpPr txBox="1">
            <a:spLocks noChangeArrowheads="1"/>
          </p:cNvSpPr>
          <p:nvPr/>
        </p:nvSpPr>
        <p:spPr bwMode="auto">
          <a:xfrm>
            <a:off x="5461000" y="138113"/>
            <a:ext cx="1397000" cy="338137"/>
          </a:xfrm>
          <a:prstGeom prst="rect">
            <a:avLst/>
          </a:prstGeom>
          <a:noFill/>
          <a:ln w="9525">
            <a:noFill/>
            <a:miter lim="800000"/>
            <a:headEnd/>
            <a:tailEnd/>
          </a:ln>
          <a:effectLst/>
        </p:spPr>
        <p:txBody>
          <a:bodyPr lIns="90151" tIns="45075" rIns="90151" bIns="45075">
            <a:spAutoFit/>
          </a:bodyPr>
          <a:lstStyle/>
          <a:p>
            <a:pPr defTabSz="901700">
              <a:spcBef>
                <a:spcPct val="50000"/>
              </a:spcBef>
            </a:pPr>
            <a:r>
              <a:rPr lang="en-US" altLang="zh-TW" sz="1600" b="1"/>
              <a:t>TNTx-xx</a:t>
            </a:r>
            <a:endParaRPr lang="en-US" altLang="zh-TW" sz="3200" b="1">
              <a:latin typeface="Times New Roman" pitchFamily="18" charset="0"/>
            </a:endParaRPr>
          </a:p>
        </p:txBody>
      </p:sp>
      <p:pic>
        <p:nvPicPr>
          <p:cNvPr id="155654" name="Picture 1030" descr="g_ms"/>
          <p:cNvPicPr>
            <a:picLocks noChangeAspect="1" noChangeArrowheads="1"/>
          </p:cNvPicPr>
          <p:nvPr/>
        </p:nvPicPr>
        <p:blipFill>
          <a:blip r:embed="rId2"/>
          <a:srcRect/>
          <a:stretch>
            <a:fillRect/>
          </a:stretch>
        </p:blipFill>
        <p:spPr bwMode="auto">
          <a:xfrm>
            <a:off x="177800" y="8831263"/>
            <a:ext cx="1727200" cy="285750"/>
          </a:xfrm>
          <a:prstGeom prst="rect">
            <a:avLst/>
          </a:prstGeom>
          <a:noFill/>
        </p:spPr>
      </p:pic>
      <p:pic>
        <p:nvPicPr>
          <p:cNvPr id="155656" name="Picture 1032" descr="TechNet_rgb"/>
          <p:cNvPicPr>
            <a:picLocks noChangeAspect="1" noChangeArrowheads="1"/>
          </p:cNvPicPr>
          <p:nvPr/>
        </p:nvPicPr>
        <p:blipFill>
          <a:blip r:embed="rId3"/>
          <a:srcRect/>
          <a:stretch>
            <a:fillRect/>
          </a:stretch>
        </p:blipFill>
        <p:spPr bwMode="auto">
          <a:xfrm>
            <a:off x="0" y="6350"/>
            <a:ext cx="1905000" cy="392113"/>
          </a:xfrm>
          <a:prstGeom prst="rect">
            <a:avLst/>
          </a:prstGeom>
          <a:noFill/>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C43811D-E774-487A-9236-C71E5B1BCF9E}" type="slidenum">
              <a:rPr lang="zh-TW" altLang="en-US"/>
              <a:pPr/>
              <a:t>1</a:t>
            </a:fld>
            <a:endParaRPr lang="en-US" altLang="zh-TW"/>
          </a:p>
        </p:txBody>
      </p:sp>
      <p:sp>
        <p:nvSpPr>
          <p:cNvPr id="766978" name="Rectangle 2"/>
          <p:cNvSpPr>
            <a:spLocks noChangeArrowheads="1" noTextEdit="1"/>
          </p:cNvSpPr>
          <p:nvPr>
            <p:ph type="sldImg"/>
          </p:nvPr>
        </p:nvSpPr>
        <p:spPr>
          <a:ln/>
        </p:spPr>
      </p:sp>
      <p:sp>
        <p:nvSpPr>
          <p:cNvPr id="766979" name="Rectangle 3"/>
          <p:cNvSpPr>
            <a:spLocks noGrp="1" noChangeArrowheads="1"/>
          </p:cNvSpPr>
          <p:nvPr>
            <p:ph type="body" idx="1"/>
          </p:nvPr>
        </p:nvSpPr>
        <p:spPr/>
        <p:txBody>
          <a:bodyPr/>
          <a:lstStyle/>
          <a:p>
            <a:r>
              <a:rPr lang="en-US" altLang="zh-TW"/>
              <a:t>&lt;SLIDETITLE INCLUDE=0&gt;Entry Slide&lt;/SLIDETITLE&gt;</a:t>
            </a:r>
          </a:p>
          <a:p>
            <a:r>
              <a:rPr lang="en-US" altLang="zh-TW"/>
              <a:t>&lt;KEYWORDS&gt;&lt;/KEYWORDS&gt;</a:t>
            </a:r>
          </a:p>
          <a:p>
            <a:r>
              <a:rPr lang="en-US" altLang="zh-TW"/>
              <a:t>&lt;KEYMESSAGE&gt;&lt;/KEYMESSAGE&gt;</a:t>
            </a:r>
          </a:p>
          <a:p>
            <a:r>
              <a:rPr lang="en-US" altLang="zh-TW"/>
              <a:t>&lt;SLIDEBUILDS&gt;0&lt;/SLIDEBUILDS&gt;</a:t>
            </a:r>
          </a:p>
          <a:p>
            <a:r>
              <a:rPr lang="en-US" altLang="zh-TW"/>
              <a:t>&lt;SLIDESCRIPT&gt;&lt;/SLIDESCRIPT&gt;</a:t>
            </a:r>
          </a:p>
          <a:p>
            <a:r>
              <a:rPr lang="en-US" altLang="zh-TW"/>
              <a:t>&lt;SLIDETRANSITION&gt;</a:t>
            </a:r>
          </a:p>
          <a:p>
            <a:r>
              <a:rPr lang="en-US" altLang="zh-TW"/>
              <a:t>&lt;/SLIDETRANSITION&gt;</a:t>
            </a:r>
          </a:p>
          <a:p>
            <a:r>
              <a:rPr lang="en-US" altLang="zh-TW"/>
              <a:t>&lt;COMMENT&gt;&lt;/COMMENT&gt;</a:t>
            </a:r>
          </a:p>
          <a:p>
            <a:r>
              <a:rPr lang="en-US" altLang="zh-TW"/>
              <a:t>&lt;ADDITIONALINFORMATION&gt;</a:t>
            </a:r>
          </a:p>
          <a:p>
            <a:r>
              <a:rPr lang="en-US" altLang="zh-TW"/>
              <a:t>&lt;ITEM&gt;&lt;/ITEM&gt;</a:t>
            </a:r>
          </a:p>
          <a:p>
            <a:r>
              <a:rPr lang="en-US" altLang="zh-TW"/>
              <a:t>&lt;/ADDITIONALINFORMATION&gt;</a:t>
            </a:r>
          </a:p>
          <a:p>
            <a:endParaRPr lang="en-US" altLang="zh-TW"/>
          </a:p>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AB03BD-1091-4C85-9AA3-72E4C180ECBE}" type="slidenum">
              <a:rPr lang="en-US" smtClean="0"/>
              <a:pPr>
                <a:defRPr/>
              </a:pPr>
              <a:t>7</a:t>
            </a:fld>
            <a:endParaRPr kumimoji="1"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dt" sz="quarter" idx="1"/>
          </p:nvPr>
        </p:nvSpPr>
        <p:spPr bwMode="auto">
          <a:xfrm>
            <a:off x="3884613" y="0"/>
            <a:ext cx="2971800" cy="46482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40E0DC9-4654-4A9E-8CE3-42BC3AD60738}" type="datetime8">
              <a:rPr lang="en-US"/>
              <a:pPr fontAlgn="base">
                <a:spcBef>
                  <a:spcPct val="0"/>
                </a:spcBef>
                <a:spcAft>
                  <a:spcPct val="0"/>
                </a:spcAft>
              </a:pPr>
              <a:t>1/14/2008 11:37 PM</a:t>
            </a:fld>
            <a:endParaRPr lang="en-US"/>
          </a:p>
        </p:txBody>
      </p:sp>
      <p:sp>
        <p:nvSpPr>
          <p:cNvPr id="4099" name="Rectangle 6"/>
          <p:cNvSpPr>
            <a:spLocks noGrp="1" noChangeArrowheads="1"/>
          </p:cNvSpPr>
          <p:nvPr>
            <p:ph type="ftr" sz="quarter" idx="4"/>
          </p:nvPr>
        </p:nvSpPr>
        <p:spPr bwMode="auto">
          <a:xfrm>
            <a:off x="0" y="8829967"/>
            <a:ext cx="2971800" cy="46482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2006 Microsoft Corporation. All rights reserved.</a:t>
            </a:r>
          </a:p>
          <a:p>
            <a:pPr fontAlgn="base">
              <a:spcBef>
                <a:spcPct val="0"/>
              </a:spcBef>
              <a:spcAft>
                <a:spcPct val="0"/>
              </a:spcAft>
            </a:pPr>
            <a:r>
              <a:rPr lang="en-US"/>
              <a:t>This presentation is for informational purposes only. MICROSOFT MAKES NO WARRANTIES, EXPRESS OR IMPLIED, IN THIS SUMMARY</a:t>
            </a:r>
          </a:p>
        </p:txBody>
      </p:sp>
      <p:sp>
        <p:nvSpPr>
          <p:cNvPr id="410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87A0DC-0C26-430B-974A-7B0CEF08ADA8}" type="slidenum">
              <a:rPr lang="en-US"/>
              <a:pPr fontAlgn="base">
                <a:spcBef>
                  <a:spcPct val="0"/>
                </a:spcBef>
                <a:spcAft>
                  <a:spcPct val="0"/>
                </a:spcAft>
              </a:pPr>
              <a:t>8</a:t>
            </a:fld>
            <a:endParaRPr lang="en-US"/>
          </a:p>
        </p:txBody>
      </p:sp>
      <p:sp>
        <p:nvSpPr>
          <p:cNvPr id="4101" name="Rectangle 7"/>
          <p:cNvSpPr txBox="1">
            <a:spLocks noGrp="1" noChangeArrowheads="1"/>
          </p:cNvSpPr>
          <p:nvPr/>
        </p:nvSpPr>
        <p:spPr bwMode="auto">
          <a:xfrm>
            <a:off x="5583240" y="8829968"/>
            <a:ext cx="1273175" cy="464820"/>
          </a:xfrm>
          <a:prstGeom prst="rect">
            <a:avLst/>
          </a:prstGeom>
          <a:noFill/>
          <a:ln w="9525" algn="ctr">
            <a:noFill/>
            <a:miter lim="800000"/>
            <a:headEnd/>
            <a:tailEnd/>
          </a:ln>
        </p:spPr>
        <p:txBody>
          <a:bodyPr lIns="91700" tIns="45851" rIns="91700" bIns="45851" anchor="b"/>
          <a:lstStyle/>
          <a:p>
            <a:pPr algn="r"/>
            <a:fld id="{558D54E8-E70C-49E4-9329-21EB72F53A96}" type="slidenum">
              <a:rPr lang="en-US" sz="1200">
                <a:latin typeface="Segoe Semibold" pitchFamily="34" charset="0"/>
              </a:rPr>
              <a:pPr algn="r"/>
              <a:t>8</a:t>
            </a:fld>
            <a:endParaRPr lang="en-US" sz="1200" dirty="0">
              <a:latin typeface="Segoe Semibold" pitchFamily="34" charset="0"/>
            </a:endParaRPr>
          </a:p>
        </p:txBody>
      </p:sp>
      <p:sp>
        <p:nvSpPr>
          <p:cNvPr id="4102" name="Rectangle 2"/>
          <p:cNvSpPr>
            <a:spLocks noGrp="1" noRot="1" noChangeAspect="1" noChangeArrowheads="1" noTextEdit="1"/>
          </p:cNvSpPr>
          <p:nvPr>
            <p:ph type="sldImg"/>
          </p:nvPr>
        </p:nvSpPr>
        <p:spPr bwMode="auto">
          <a:xfrm>
            <a:off x="1104900" y="698500"/>
            <a:ext cx="4648200" cy="3486150"/>
          </a:xfrm>
          <a:noFill/>
          <a:ln>
            <a:solidFill>
              <a:srgbClr val="000000"/>
            </a:solidFill>
            <a:miter lim="800000"/>
            <a:headEnd/>
            <a:tailEnd/>
          </a:ln>
        </p:spPr>
      </p:sp>
      <p:sp>
        <p:nvSpPr>
          <p:cNvPr id="4103" name="Rectangle 3"/>
          <p:cNvSpPr>
            <a:spLocks noGrp="1" noChangeArrowheads="1"/>
          </p:cNvSpPr>
          <p:nvPr>
            <p:ph type="body" idx="1"/>
          </p:nvPr>
        </p:nvSpPr>
        <p:spPr bwMode="auto">
          <a:xfrm>
            <a:off x="912816" y="4415792"/>
            <a:ext cx="5032375" cy="4181768"/>
          </a:xfrm>
          <a:noFill/>
        </p:spPr>
        <p:txBody>
          <a:bodyPr wrap="square" lIns="91700" tIns="45851" rIns="91700" bIns="45851" numCol="1" anchor="t" anchorCtr="0" compatLnSpc="1">
            <a:prstTxWarp prst="textNoShape">
              <a:avLst/>
            </a:prstTxWarp>
          </a:bodyPr>
          <a:lstStyle/>
          <a:p>
            <a:pPr>
              <a:lnSpc>
                <a:spcPct val="70000"/>
              </a:lnSpc>
              <a:spcBef>
                <a:spcPct val="0"/>
              </a:spcBef>
            </a:pPr>
            <a:r>
              <a:rPr lang="en-US" sz="900" b="1" u="sng" dirty="0"/>
              <a:t>Three Tier Architecture</a:t>
            </a:r>
          </a:p>
          <a:p>
            <a:pPr>
              <a:lnSpc>
                <a:spcPct val="70000"/>
              </a:lnSpc>
              <a:spcBef>
                <a:spcPct val="0"/>
              </a:spcBef>
            </a:pPr>
            <a:r>
              <a:rPr lang="en-US" sz="900" dirty="0"/>
              <a:t>Users can work in Office applications and still participate in the EPM Solution with integration adding value…</a:t>
            </a:r>
          </a:p>
          <a:p>
            <a:pPr>
              <a:lnSpc>
                <a:spcPct val="70000"/>
              </a:lnSpc>
              <a:spcBef>
                <a:spcPct val="0"/>
              </a:spcBef>
            </a:pPr>
            <a:r>
              <a:rPr lang="en-US" sz="800" b="1" dirty="0"/>
              <a:t>The Front End</a:t>
            </a:r>
          </a:p>
          <a:p>
            <a:pPr>
              <a:lnSpc>
                <a:spcPct val="70000"/>
              </a:lnSpc>
              <a:spcBef>
                <a:spcPct val="0"/>
              </a:spcBef>
            </a:pPr>
            <a:r>
              <a:rPr lang="en-US" sz="800" dirty="0"/>
              <a:t>Office Project Server 2007 provides a rich set of browser based functionality through its component Office Project Web Access, a Microsoft ASP.NET application that uses</a:t>
            </a:r>
            <a:r>
              <a:rPr lang="en-US" sz="800" b="1" dirty="0"/>
              <a:t> </a:t>
            </a:r>
            <a:r>
              <a:rPr lang="en-US" sz="800" dirty="0"/>
              <a:t>Project Server Web Services through Microsoft Internet Explorer and Project Server Web Parts in Microsoft Windows SharePoint Services 3.0.  As Office Project Web Access is built on top of Windows SharePoint Services 3.0 it offers all the advantages that come with WSS 3.0 (e.g. rich browser experience by using AJAX development techniques, </a:t>
            </a:r>
            <a:r>
              <a:rPr lang="en-US" sz="800" dirty="0" err="1"/>
              <a:t>WebPart</a:t>
            </a:r>
            <a:r>
              <a:rPr lang="en-US" sz="800" dirty="0"/>
              <a:t> and Integration framework). In addition to the web based client Office Project Server 2007 is accessed by Office Project Professional 2007, and by other Win32 clients such as Visual Studio.  </a:t>
            </a:r>
          </a:p>
          <a:p>
            <a:pPr>
              <a:lnSpc>
                <a:spcPct val="70000"/>
              </a:lnSpc>
              <a:spcBef>
                <a:spcPct val="0"/>
              </a:spcBef>
            </a:pPr>
            <a:r>
              <a:rPr lang="en-US" sz="800" dirty="0"/>
              <a:t>Office Project Portfolio Server 2007 capabilities are accessed via Office Project Portfolio Web Access, the ASP.NET based front end of Office Project Portfolio Server 2007.</a:t>
            </a:r>
          </a:p>
          <a:p>
            <a:pPr>
              <a:lnSpc>
                <a:spcPct val="70000"/>
              </a:lnSpc>
              <a:spcBef>
                <a:spcPct val="0"/>
              </a:spcBef>
            </a:pPr>
            <a:r>
              <a:rPr lang="en-US" sz="800" b="1" dirty="0"/>
              <a:t>The Middle Tier</a:t>
            </a:r>
          </a:p>
          <a:p>
            <a:pPr>
              <a:lnSpc>
                <a:spcPct val="70000"/>
              </a:lnSpc>
              <a:spcBef>
                <a:spcPct val="0"/>
              </a:spcBef>
            </a:pPr>
            <a:r>
              <a:rPr lang="en-US" sz="800" dirty="0"/>
              <a:t>Office Project Server 2007 provides a real application server that includes the new Project Server Interface (PSI), discrete business objects, server-side events, a common data access layer (DAL) and queuing services. The PSI provides web services which can be consumed by other applications. Office Project Portfolio Server 2007 delivers the Portfolio Server Interface (PPSI) which helps organizations to integrate with other line of business applications. Office Project Server 2007 and Office Project Portfolio Server 2007 are connected via those middle tier components. This out of the box connection is known as the Project Server Gateway, a bidirectional link that enables administrators to associate multiple Office Project Servers to Office Project Portfolio Server 2007, providing executives with a consolidated view of all projects within the organization. Further information on Project Server Development can be found in the Software Development Kit (SDK) posted on MSDN.  </a:t>
            </a:r>
          </a:p>
          <a:p>
            <a:pPr>
              <a:lnSpc>
                <a:spcPct val="70000"/>
              </a:lnSpc>
              <a:spcBef>
                <a:spcPct val="0"/>
              </a:spcBef>
              <a:buFontTx/>
              <a:buChar char="•"/>
            </a:pPr>
            <a:r>
              <a:rPr lang="en-US" sz="800" dirty="0"/>
              <a:t>Additional details on the Office Project Portfolio Server 2007 includes the Project Server Gateway, a bi-directional link with Office Project Server 2007. This link helps ensure that detailed data in Project Server (such as Named Resources or Detailed Tasks) can be automatically aggregated to the summary level in Office Project Portfolio Server 2007 for reporting and portfolio analytics. For example:</a:t>
            </a:r>
          </a:p>
          <a:p>
            <a:pPr marL="448973" lvl="1">
              <a:lnSpc>
                <a:spcPct val="70000"/>
              </a:lnSpc>
              <a:spcBef>
                <a:spcPct val="0"/>
              </a:spcBef>
            </a:pPr>
            <a:r>
              <a:rPr lang="en-US" sz="800" dirty="0"/>
              <a:t>Schedule Data: Office Project Portfolio Server 2007 provides organizations with phase and milestone level scheduling capabilities. While Office Project Server 2007 helps ensure organizations can plan and track their projects at the detailed level (such as create a detailed project plan), the Project Server Gateway ensures the detailed task data (in Project Server 2007) is automatically synchronized with the relevant phases and milestones in Office Project Portfolio Server 2007.</a:t>
            </a:r>
          </a:p>
          <a:p>
            <a:pPr marL="448973" lvl="1">
              <a:lnSpc>
                <a:spcPct val="70000"/>
              </a:lnSpc>
              <a:spcBef>
                <a:spcPct val="0"/>
              </a:spcBef>
            </a:pPr>
            <a:r>
              <a:rPr lang="en-US" sz="800" dirty="0"/>
              <a:t>Enterprise Custom Fields. The Project Server Gateway maps enterprise custom fields (in Office Project Server 2007) with the attributes in Office Project Portfolio Server 2007.</a:t>
            </a:r>
          </a:p>
          <a:p>
            <a:pPr>
              <a:lnSpc>
                <a:spcPct val="70000"/>
              </a:lnSpc>
              <a:spcBef>
                <a:spcPct val="0"/>
              </a:spcBef>
            </a:pPr>
            <a:r>
              <a:rPr lang="en-US" sz="800" b="1" dirty="0"/>
              <a:t>The Back End</a:t>
            </a:r>
          </a:p>
          <a:p>
            <a:pPr>
              <a:lnSpc>
                <a:spcPct val="70000"/>
              </a:lnSpc>
              <a:spcBef>
                <a:spcPct val="0"/>
              </a:spcBef>
            </a:pPr>
            <a:r>
              <a:rPr lang="en-US" sz="800" dirty="0"/>
              <a:t>Office Project Server 2007 and Office Project Portfolio Server 2007 use SQL Server 2000 SP4 or SQL Server 2005 (SP1) (note: Office Project Portfolio Server 2007 requires SQL Server 2005). Office Project Server 2007 takes advantage of some of the new features in SQL Server 2005 such as security enhancements and improved Analysis Services and Reporting Services. </a:t>
            </a:r>
          </a:p>
          <a:p>
            <a:pPr>
              <a:lnSpc>
                <a:spcPct val="70000"/>
              </a:lnSpc>
              <a:spcBef>
                <a:spcPct val="0"/>
              </a:spcBef>
            </a:pPr>
            <a:endParaRPr lang="en-US" sz="800" dirty="0"/>
          </a:p>
          <a:p>
            <a:pPr>
              <a:lnSpc>
                <a:spcPct val="70000"/>
              </a:lnSpc>
              <a:spcBef>
                <a:spcPct val="0"/>
              </a:spcBef>
            </a:pPr>
            <a:r>
              <a:rPr lang="en-US" sz="800" dirty="0"/>
              <a:t>The EPM Solution provides customers and partners with an end-to-end project and portfolio management solution.</a:t>
            </a:r>
          </a:p>
          <a:p>
            <a:pPr>
              <a:lnSpc>
                <a:spcPct val="70000"/>
              </a:lnSpc>
              <a:spcBef>
                <a:spcPct val="0"/>
              </a:spcBef>
            </a:pPr>
            <a:endParaRPr lang="en-US" sz="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B2C1257-D084-4764-800E-F1DF69E82216}" type="slidenum">
              <a:rPr lang="zh-TW" altLang="en-US"/>
              <a:pPr/>
              <a:t>26</a:t>
            </a:fld>
            <a:endParaRPr lang="en-US" altLang="zh-TW"/>
          </a:p>
        </p:txBody>
      </p:sp>
      <p:sp>
        <p:nvSpPr>
          <p:cNvPr id="790530" name="Rectangle 2"/>
          <p:cNvSpPr>
            <a:spLocks noChangeArrowheads="1" noTextEdit="1"/>
          </p:cNvSpPr>
          <p:nvPr>
            <p:ph type="sldImg"/>
          </p:nvPr>
        </p:nvSpPr>
        <p:spPr>
          <a:xfrm>
            <a:off x="1104900" y="696913"/>
            <a:ext cx="4648200" cy="3486150"/>
          </a:xfrm>
          <a:ln/>
        </p:spPr>
      </p:sp>
      <p:sp>
        <p:nvSpPr>
          <p:cNvPr id="790531" name="Rectangle 3"/>
          <p:cNvSpPr>
            <a:spLocks noGrp="1" noChangeArrowheads="1"/>
          </p:cNvSpPr>
          <p:nvPr>
            <p:ph type="body" idx="1"/>
          </p:nvPr>
        </p:nvSpPr>
        <p:spPr>
          <a:xfrm>
            <a:off x="685800" y="4416425"/>
            <a:ext cx="5486400" cy="4183063"/>
          </a:xfrm>
        </p:spPr>
        <p:txBody>
          <a:bodyPr/>
          <a:lstStyle/>
          <a:p>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6EBDFE2-36FA-4399-B778-C4FBBCD91A8D}" type="slidenum">
              <a:rPr lang="zh-TW" altLang="en-US"/>
              <a:pPr/>
              <a:t>27</a:t>
            </a:fld>
            <a:endParaRPr lang="en-US" altLang="zh-TW"/>
          </a:p>
        </p:txBody>
      </p:sp>
      <p:sp>
        <p:nvSpPr>
          <p:cNvPr id="536582" name="Rectangle 6"/>
          <p:cNvSpPr>
            <a:spLocks noChangeArrowheads="1" noTextEdit="1"/>
          </p:cNvSpPr>
          <p:nvPr>
            <p:ph type="sldImg"/>
          </p:nvPr>
        </p:nvSpPr>
        <p:spPr>
          <a:ln/>
        </p:spPr>
      </p:sp>
      <p:sp>
        <p:nvSpPr>
          <p:cNvPr id="536583" name="Rectangle 7"/>
          <p:cNvSpPr>
            <a:spLocks noGrp="1" noChangeArrowheads="1"/>
          </p:cNvSpPr>
          <p:nvPr>
            <p:ph type="body" idx="1"/>
          </p:nvPr>
        </p:nvSpPr>
        <p:spPr/>
        <p:txBody>
          <a:bodyPr/>
          <a:lstStyle/>
          <a:p>
            <a:r>
              <a:rPr lang="en-US" altLang="zh-TW"/>
              <a:t>&lt;SLIDETITLE INCLUDE=0&gt;Tag line&lt;/SLIDETITLE&gt;</a:t>
            </a:r>
          </a:p>
          <a:p>
            <a:r>
              <a:rPr lang="en-US" altLang="zh-TW"/>
              <a:t>&lt;KEYWORDS&gt;&lt;/KEYWORDS&gt;</a:t>
            </a:r>
          </a:p>
          <a:p>
            <a:r>
              <a:rPr lang="en-US" altLang="zh-TW"/>
              <a:t>&lt;KEYMESSAGE&gt;&lt;/KEYMESSAGE&gt;</a:t>
            </a:r>
          </a:p>
          <a:p>
            <a:r>
              <a:rPr lang="en-US" altLang="zh-TW"/>
              <a:t>&lt;SLIDEBUILDS&gt;0&lt;/SLIDEBUILDS&gt;</a:t>
            </a:r>
          </a:p>
          <a:p>
            <a:r>
              <a:rPr lang="en-US" altLang="zh-TW"/>
              <a:t>&lt;SLIDESCRIPT&gt;&lt;/SLIDESCRIPT&gt;</a:t>
            </a:r>
          </a:p>
          <a:p>
            <a:r>
              <a:rPr lang="en-US" altLang="zh-TW">
                <a:solidFill>
                  <a:srgbClr val="FFFF99"/>
                </a:solidFill>
              </a:rPr>
              <a:t>&lt;SLIDETRANSITION&gt;</a:t>
            </a:r>
          </a:p>
          <a:p>
            <a:r>
              <a:rPr lang="en-US" altLang="zh-TW">
                <a:solidFill>
                  <a:srgbClr val="FFFF99"/>
                </a:solidFill>
              </a:rPr>
              <a:t>&lt;/SLIDETRANSITION&gt;</a:t>
            </a:r>
            <a:endParaRPr lang="en-US" altLang="zh-TW"/>
          </a:p>
          <a:p>
            <a:r>
              <a:rPr lang="en-US" altLang="zh-TW"/>
              <a:t>&lt;COMMENT&gt;&lt;/COMMENT&gt;</a:t>
            </a:r>
          </a:p>
          <a:p>
            <a:r>
              <a:rPr lang="en-US" altLang="zh-TW"/>
              <a:t>&lt;ADDITIONALINFORMATION&gt;</a:t>
            </a:r>
          </a:p>
          <a:p>
            <a:r>
              <a:rPr lang="en-US" altLang="zh-TW"/>
              <a:t>&lt;ITEM&gt;&lt;/ITEM&gt;</a:t>
            </a:r>
          </a:p>
          <a:p>
            <a:r>
              <a:rPr lang="en-US" altLang="zh-TW"/>
              <a:t>&lt;/ADDITIONALINFORMATION&gt;</a:t>
            </a:r>
          </a:p>
          <a:p>
            <a:endParaRPr lang="en-US" altLang="zh-TW"/>
          </a:p>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0063" y="0"/>
            <a:ext cx="2293937" cy="56689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3338" y="0"/>
            <a:ext cx="6731001" cy="56689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8" name="Rectangle 2"/>
          <p:cNvSpPr>
            <a:spLocks noGrp="1"/>
          </p:cNvSpPr>
          <p:nvPr>
            <p:ph type="title"/>
          </p:nvPr>
        </p:nvSpPr>
        <p:spPr/>
        <p:txBody>
          <a:bodyPr anchor="ctr"/>
          <a:lstStyle/>
          <a:p>
            <a:r>
              <a:rPr lang="en-US" altLang="zh-TW"/>
              <a:t>Click to edit Master title style</a:t>
            </a:r>
            <a:endParaRPr lang="zh-TW" altLang="zh-TW"/>
          </a:p>
        </p:txBody>
      </p:sp>
      <p:sp>
        <p:nvSpPr>
          <p:cNvPr id="18" name="Rectangle 3"/>
          <p:cNvSpPr>
            <a:spLocks noGrp="1"/>
          </p:cNvSpPr>
          <p:nvPr>
            <p:ph type="body" idx="1"/>
          </p:nvPr>
        </p:nvSpPr>
        <p:spPr/>
        <p:txBody>
          <a:bodyPr/>
          <a:lstStyle/>
          <a:p>
            <a:pPr lvl="0"/>
            <a:r>
              <a:rPr lang="en-US" altLang="zh-TW"/>
              <a:t>Click to edit Master text styles</a:t>
            </a:r>
            <a:endParaRPr lang="zh-TW"/>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zh-TW"/>
          </a:p>
        </p:txBody>
      </p:sp>
      <p:sp>
        <p:nvSpPr>
          <p:cNvPr id="26" name="Rectangle 4"/>
          <p:cNvSpPr>
            <a:spLocks noGrp="1"/>
          </p:cNvSpPr>
          <p:nvPr>
            <p:ph type="sldNum" sz="quarter" idx="10"/>
          </p:nvPr>
        </p:nvSpPr>
        <p:spPr bwMode="auto">
          <a:xfrm>
            <a:off x="111125" y="6553200"/>
            <a:ext cx="1143000" cy="231775"/>
          </a:xfrm>
          <a:prstGeom prst="rect">
            <a:avLst/>
          </a:prstGeom>
          <a:noFill/>
          <a:ln w="9525" cap="flat" cmpd="sng" algn="ctr">
            <a:noFill/>
            <a:prstDash val="solid"/>
            <a:miter lim="800000"/>
            <a:headEnd type="none" w="med" len="med"/>
            <a:tailEnd type="none" w="med" len="med"/>
          </a:ln>
          <a:effectLst/>
        </p:spPr>
        <p:txBody>
          <a:bodyPr/>
          <a:lstStyle>
            <a:lvl1pPr>
              <a:defRPr kern="0">
                <a:solidFill>
                  <a:schemeClr val="bg1">
                    <a:alpha val="100000"/>
                  </a:schemeClr>
                </a:solidFill>
                <a:latin typeface="Segoe"/>
              </a:defRPr>
            </a:lvl1pPr>
          </a:lstStyle>
          <a:p>
            <a:pPr>
              <a:defRPr/>
            </a:pPr>
            <a:fld id="{90DA99E9-64A1-4E77-9F0F-6ABAA7CE12BA}" type="slidenum">
              <a:rPr lang="zh-TW" altLang="zh-TW"/>
              <a:pPr>
                <a:defRPr/>
              </a:pPr>
              <a:t>‹#›</a:t>
            </a:fld>
            <a:endParaRPr lang="zh-TW" altLang="zh-TW"/>
          </a:p>
        </p:txBody>
      </p:sp>
      <p:sp>
        <p:nvSpPr>
          <p:cNvPr id="5" name="Rectangle 5"/>
          <p:cNvSpPr>
            <a:spLocks noGrp="1" noChangeArrowheads="1"/>
          </p:cNvSpPr>
          <p:nvPr>
            <p:ph type="sldNum" sz="quarter" idx="11"/>
          </p:nvPr>
        </p:nvSpPr>
        <p:spPr>
          <a:xfrm>
            <a:off x="111125" y="6553200"/>
            <a:ext cx="1143000" cy="231775"/>
          </a:xfrm>
          <a:prstGeom prst="rect">
            <a:avLst/>
          </a:prstGeom>
          <a:ln/>
        </p:spPr>
        <p:txBody>
          <a:bodyPr/>
          <a:lstStyle>
            <a:lvl1pPr>
              <a:defRPr/>
            </a:lvl1pPr>
          </a:lstStyle>
          <a:p>
            <a:pPr>
              <a:defRPr/>
            </a:pPr>
            <a:fld id="{CC5EEDF4-08C5-46CB-9589-6C3B7BE3983D}" type="slidenum">
              <a:rPr lang="zh-TW" altLang="zh-TW"/>
              <a:pPr>
                <a:defRPr/>
              </a:pPr>
              <a:t>‹#›</a:t>
            </a:fld>
            <a:endParaRPr lang="en-US" altLang="zh-TW"/>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7055"/>
            <a:ext cx="8393112" cy="701731"/>
          </a:xfrm>
        </p:spPr>
        <p:txBody>
          <a:bodyPr/>
          <a:lstStyle>
            <a:lvl1pPr>
              <a:defRPr sz="4400"/>
            </a:lvl1pPr>
          </a:lstStyle>
          <a:p>
            <a:r>
              <a:rPr lang="en-US" smtClean="0"/>
              <a:t>Click to edit Master title style</a:t>
            </a:r>
            <a:endParaRPr lang="en-US"/>
          </a:p>
        </p:txBody>
      </p:sp>
      <p:sp>
        <p:nvSpPr>
          <p:cNvPr id="6" name="Table Placeholder 5"/>
          <p:cNvSpPr>
            <a:spLocks noGrp="1"/>
          </p:cNvSpPr>
          <p:nvPr>
            <p:ph type="tbl" sz="quarter" idx="10"/>
          </p:nvPr>
        </p:nvSpPr>
        <p:spPr>
          <a:xfrm>
            <a:off x="355599" y="859809"/>
            <a:ext cx="8419911" cy="5786651"/>
          </a:xfrm>
        </p:spPr>
        <p:txBody>
          <a:bodyPr/>
          <a:lstStyle/>
          <a:p>
            <a:pPr lvl="0"/>
            <a:endParaRPr lang="en-US" noProof="0"/>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0" y="11430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430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bwMode="auto">
          <a:xfrm>
            <a:off x="-33338" y="0"/>
            <a:ext cx="917733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788483" name="Rectangle 3"/>
          <p:cNvSpPr>
            <a:spLocks noGrp="1" noChangeArrowheads="1"/>
          </p:cNvSpPr>
          <p:nvPr>
            <p:ph type="body" idx="1"/>
          </p:nvPr>
        </p:nvSpPr>
        <p:spPr bwMode="auto">
          <a:xfrm>
            <a:off x="0" y="1143000"/>
            <a:ext cx="9144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p:txBody>
      </p:sp>
      <p:sp>
        <p:nvSpPr>
          <p:cNvPr id="788484" name="Line 4"/>
          <p:cNvSpPr>
            <a:spLocks noChangeShapeType="1"/>
          </p:cNvSpPr>
          <p:nvPr/>
        </p:nvSpPr>
        <p:spPr bwMode="auto">
          <a:xfrm>
            <a:off x="0" y="6361113"/>
            <a:ext cx="9144000" cy="0"/>
          </a:xfrm>
          <a:prstGeom prst="line">
            <a:avLst/>
          </a:prstGeom>
          <a:noFill/>
          <a:ln w="6350">
            <a:solidFill>
              <a:schemeClr val="bg1"/>
            </a:solidFill>
            <a:round/>
            <a:headEnd/>
            <a:tailEnd/>
          </a:ln>
          <a:effectLst/>
        </p:spPr>
        <p:txBody>
          <a:bodyPr/>
          <a:lstStyle/>
          <a:p>
            <a:endParaRPr lang="zh-TW" altLang="en-US"/>
          </a:p>
        </p:txBody>
      </p:sp>
      <p:sp>
        <p:nvSpPr>
          <p:cNvPr id="788485" name="Line 5"/>
          <p:cNvSpPr>
            <a:spLocks noChangeShapeType="1"/>
          </p:cNvSpPr>
          <p:nvPr/>
        </p:nvSpPr>
        <p:spPr bwMode="auto">
          <a:xfrm>
            <a:off x="0" y="6781800"/>
            <a:ext cx="9144000" cy="0"/>
          </a:xfrm>
          <a:prstGeom prst="line">
            <a:avLst/>
          </a:prstGeom>
          <a:noFill/>
          <a:ln w="6350">
            <a:solidFill>
              <a:schemeClr val="bg1"/>
            </a:solidFill>
            <a:round/>
            <a:headEnd/>
            <a:tailEnd/>
          </a:ln>
          <a:effectLst/>
        </p:spPr>
        <p:txBody>
          <a:bodyPr/>
          <a:lstStyle/>
          <a:p>
            <a:endParaRPr lang="zh-TW" altLang="en-US"/>
          </a:p>
        </p:txBody>
      </p:sp>
      <p:sp>
        <p:nvSpPr>
          <p:cNvPr id="788486" name="Line 6"/>
          <p:cNvSpPr>
            <a:spLocks noChangeShapeType="1"/>
          </p:cNvSpPr>
          <p:nvPr/>
        </p:nvSpPr>
        <p:spPr bwMode="auto">
          <a:xfrm>
            <a:off x="0" y="6022975"/>
            <a:ext cx="9144000" cy="0"/>
          </a:xfrm>
          <a:prstGeom prst="line">
            <a:avLst/>
          </a:prstGeom>
          <a:noFill/>
          <a:ln w="12700">
            <a:solidFill>
              <a:srgbClr val="FFCC00"/>
            </a:solidFill>
            <a:round/>
            <a:headEnd/>
            <a:tailEnd/>
          </a:ln>
          <a:effectLst/>
        </p:spPr>
        <p:txBody>
          <a:bodyPr/>
          <a:lstStyle/>
          <a:p>
            <a:endParaRPr lang="zh-TW" altLang="en-US"/>
          </a:p>
        </p:txBody>
      </p:sp>
      <p:pic>
        <p:nvPicPr>
          <p:cNvPr id="788487" name="Picture 7" descr="TechNet_rgb"/>
          <p:cNvPicPr>
            <a:picLocks noChangeAspect="1" noChangeArrowheads="1"/>
          </p:cNvPicPr>
          <p:nvPr/>
        </p:nvPicPr>
        <p:blipFill>
          <a:blip r:embed="rId16"/>
          <a:srcRect/>
          <a:stretch>
            <a:fillRect/>
          </a:stretch>
        </p:blipFill>
        <p:spPr bwMode="auto">
          <a:xfrm>
            <a:off x="7312025" y="6497638"/>
            <a:ext cx="1554163" cy="155575"/>
          </a:xfrm>
          <a:prstGeom prst="rect">
            <a:avLst/>
          </a:prstGeom>
          <a:noFill/>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p:wipe dir="r"/>
  </p:transition>
  <p:timing>
    <p:tnLst>
      <p:par>
        <p:cTn id="1" dur="indefinite" restart="never" nodeType="tmRoot"/>
      </p:par>
    </p:tnLst>
  </p:timing>
  <p:txStyles>
    <p:titleStyle>
      <a:lvl1pPr algn="l" rtl="0" fontAlgn="base">
        <a:spcBef>
          <a:spcPct val="0"/>
        </a:spcBef>
        <a:spcAft>
          <a:spcPct val="0"/>
        </a:spcAft>
        <a:defRPr sz="4000" b="1">
          <a:solidFill>
            <a:srgbClr val="FFFF99"/>
          </a:solidFill>
          <a:latin typeface="+mj-lt"/>
          <a:ea typeface="+mj-ea"/>
          <a:cs typeface="+mj-cs"/>
        </a:defRPr>
      </a:lvl1pPr>
      <a:lvl2pPr algn="l" rtl="0" fontAlgn="base">
        <a:spcBef>
          <a:spcPct val="0"/>
        </a:spcBef>
        <a:spcAft>
          <a:spcPct val="0"/>
        </a:spcAft>
        <a:defRPr sz="4000" b="1">
          <a:solidFill>
            <a:srgbClr val="FFFF99"/>
          </a:solidFill>
          <a:latin typeface="Arial" charset="0"/>
        </a:defRPr>
      </a:lvl2pPr>
      <a:lvl3pPr algn="l" rtl="0" fontAlgn="base">
        <a:spcBef>
          <a:spcPct val="0"/>
        </a:spcBef>
        <a:spcAft>
          <a:spcPct val="0"/>
        </a:spcAft>
        <a:defRPr sz="4000" b="1">
          <a:solidFill>
            <a:srgbClr val="FFFF99"/>
          </a:solidFill>
          <a:latin typeface="Arial" charset="0"/>
        </a:defRPr>
      </a:lvl3pPr>
      <a:lvl4pPr algn="l" rtl="0" fontAlgn="base">
        <a:spcBef>
          <a:spcPct val="0"/>
        </a:spcBef>
        <a:spcAft>
          <a:spcPct val="0"/>
        </a:spcAft>
        <a:defRPr sz="4000" b="1">
          <a:solidFill>
            <a:srgbClr val="FFFF99"/>
          </a:solidFill>
          <a:latin typeface="Arial" charset="0"/>
        </a:defRPr>
      </a:lvl4pPr>
      <a:lvl5pPr algn="l" rtl="0" fontAlgn="base">
        <a:spcBef>
          <a:spcPct val="0"/>
        </a:spcBef>
        <a:spcAft>
          <a:spcPct val="0"/>
        </a:spcAft>
        <a:defRPr sz="4000" b="1">
          <a:solidFill>
            <a:srgbClr val="FFFF99"/>
          </a:solidFill>
          <a:latin typeface="Arial" charset="0"/>
        </a:defRPr>
      </a:lvl5pPr>
      <a:lvl6pPr marL="457200" algn="l" rtl="0" fontAlgn="base">
        <a:spcBef>
          <a:spcPct val="0"/>
        </a:spcBef>
        <a:spcAft>
          <a:spcPct val="0"/>
        </a:spcAft>
        <a:defRPr sz="4000" b="1">
          <a:solidFill>
            <a:srgbClr val="FFFF99"/>
          </a:solidFill>
          <a:latin typeface="Arial" charset="0"/>
        </a:defRPr>
      </a:lvl6pPr>
      <a:lvl7pPr marL="914400" algn="l" rtl="0" fontAlgn="base">
        <a:spcBef>
          <a:spcPct val="0"/>
        </a:spcBef>
        <a:spcAft>
          <a:spcPct val="0"/>
        </a:spcAft>
        <a:defRPr sz="4000" b="1">
          <a:solidFill>
            <a:srgbClr val="FFFF99"/>
          </a:solidFill>
          <a:latin typeface="Arial" charset="0"/>
        </a:defRPr>
      </a:lvl7pPr>
      <a:lvl8pPr marL="1371600" algn="l" rtl="0" fontAlgn="base">
        <a:spcBef>
          <a:spcPct val="0"/>
        </a:spcBef>
        <a:spcAft>
          <a:spcPct val="0"/>
        </a:spcAft>
        <a:defRPr sz="4000" b="1">
          <a:solidFill>
            <a:srgbClr val="FFFF99"/>
          </a:solidFill>
          <a:latin typeface="Arial" charset="0"/>
        </a:defRPr>
      </a:lvl8pPr>
      <a:lvl9pPr marL="1828800" algn="l" rtl="0" fontAlgn="base">
        <a:spcBef>
          <a:spcPct val="0"/>
        </a:spcBef>
        <a:spcAft>
          <a:spcPct val="0"/>
        </a:spcAft>
        <a:defRPr sz="4000" b="1">
          <a:solidFill>
            <a:srgbClr val="FFFF99"/>
          </a:solidFill>
          <a:latin typeface="Arial" charset="0"/>
        </a:defRPr>
      </a:lvl9pPr>
    </p:titleStyle>
    <p:bodyStyle>
      <a:lvl1pPr marL="463550" indent="-350838" algn="l" rtl="0" fontAlgn="base">
        <a:lnSpc>
          <a:spcPct val="140000"/>
        </a:lnSpc>
        <a:spcBef>
          <a:spcPct val="20000"/>
        </a:spcBef>
        <a:spcAft>
          <a:spcPct val="0"/>
        </a:spcAft>
        <a:buChar char="•"/>
        <a:defRPr sz="3600">
          <a:solidFill>
            <a:schemeClr val="bg1"/>
          </a:solidFill>
          <a:latin typeface="+mn-lt"/>
          <a:ea typeface="+mn-ea"/>
          <a:cs typeface="+mn-cs"/>
        </a:defRPr>
      </a:lvl1pPr>
      <a:lvl2pPr marL="914400" indent="-112713" algn="l" rtl="0" fontAlgn="base">
        <a:lnSpc>
          <a:spcPct val="140000"/>
        </a:lnSpc>
        <a:spcBef>
          <a:spcPct val="20000"/>
        </a:spcBef>
        <a:spcAft>
          <a:spcPct val="0"/>
        </a:spcAft>
        <a:defRPr sz="2800">
          <a:solidFill>
            <a:schemeClr val="bg1"/>
          </a:solidFill>
          <a:latin typeface="+mn-lt"/>
        </a:defRPr>
      </a:lvl2pPr>
      <a:lvl3pPr marL="12573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9.png"/><Relationship Id="rId18" Type="http://schemas.openxmlformats.org/officeDocument/2006/relationships/image" Target="../media/image24.png"/><Relationship Id="rId3" Type="http://schemas.openxmlformats.org/officeDocument/2006/relationships/image" Target="../media/image11.png"/><Relationship Id="rId21" Type="http://schemas.openxmlformats.org/officeDocument/2006/relationships/image" Target="../media/image27.png"/><Relationship Id="rId7" Type="http://schemas.openxmlformats.org/officeDocument/2006/relationships/image" Target="../media/image15.png"/><Relationship Id="rId12" Type="http://schemas.openxmlformats.org/officeDocument/2006/relationships/image" Target="../media/image19.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8.png"/><Relationship Id="rId19"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0.png"/><Relationship Id="rId22"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5956" name="Picture 4" descr="Intro1"/>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765954" name="Rectangle 2"/>
          <p:cNvSpPr>
            <a:spLocks noGrp="1" noChangeArrowheads="1"/>
          </p:cNvSpPr>
          <p:nvPr>
            <p:ph type="ctrTitle"/>
          </p:nvPr>
        </p:nvSpPr>
        <p:spPr>
          <a:xfrm>
            <a:off x="365125" y="4397375"/>
            <a:ext cx="7772400" cy="1470025"/>
          </a:xfrm>
          <a:noFill/>
          <a:ln/>
        </p:spPr>
        <p:txBody>
          <a:bodyPr/>
          <a:lstStyle/>
          <a:p>
            <a:r>
              <a:rPr lang="en-US" altLang="zh-TW">
                <a:ea typeface="新細明體" charset="-120"/>
              </a:rPr>
              <a:t>Welcome</a:t>
            </a:r>
          </a:p>
        </p:txBody>
      </p:sp>
      <p:sp>
        <p:nvSpPr>
          <p:cNvPr id="765955" name="Rectangle 3"/>
          <p:cNvSpPr>
            <a:spLocks noChangeArrowheads="1"/>
          </p:cNvSpPr>
          <p:nvPr/>
        </p:nvSpPr>
        <p:spPr bwMode="auto">
          <a:xfrm>
            <a:off x="-55563" y="0"/>
            <a:ext cx="8899526" cy="1143000"/>
          </a:xfrm>
          <a:prstGeom prst="rect">
            <a:avLst/>
          </a:prstGeom>
          <a:noFill/>
          <a:ln w="9525">
            <a:noFill/>
            <a:miter lim="800000"/>
            <a:headEnd/>
            <a:tailEnd/>
          </a:ln>
          <a:effectLst/>
        </p:spPr>
        <p:txBody>
          <a:bodyPr anchor="ctr"/>
          <a:lstStyle/>
          <a:p>
            <a:pPr eaLnBrk="1" hangingPunct="1"/>
            <a:r>
              <a:rPr lang="en-US" altLang="zh-TW" sz="4000" b="1">
                <a:solidFill>
                  <a:srgbClr val="FFFF99"/>
                </a:solidFill>
                <a:ea typeface="新細明體" charset="-120"/>
                <a:cs typeface="Times New Roman" pitchFamily="18" charset="0"/>
              </a:rPr>
              <a:t>xxx-xx</a:t>
            </a:r>
            <a:r>
              <a:rPr lang="en-US" altLang="zh-TW" sz="4400">
                <a:ea typeface="新細明體" charset="-120"/>
                <a:cs typeface="Times New Roman" pitchFamily="18" charset="0"/>
              </a:rPr>
              <a:t> </a:t>
            </a:r>
          </a:p>
        </p:txBody>
      </p:sp>
      <p:pic>
        <p:nvPicPr>
          <p:cNvPr id="765957" name="Picture 5" descr="TechNet_rgb"/>
          <p:cNvPicPr>
            <a:picLocks noChangeAspect="1" noChangeArrowheads="1"/>
          </p:cNvPicPr>
          <p:nvPr/>
        </p:nvPicPr>
        <p:blipFill>
          <a:blip r:embed="rId4"/>
          <a:srcRect/>
          <a:stretch>
            <a:fillRect/>
          </a:stretch>
        </p:blipFill>
        <p:spPr bwMode="auto">
          <a:xfrm>
            <a:off x="7312025" y="6497638"/>
            <a:ext cx="1554163" cy="155575"/>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9218"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97564"/>
            <a:ext cx="8893175" cy="792163"/>
          </a:xfrm>
        </p:spPr>
        <p:txBody>
          <a:bodyPr/>
          <a:lstStyle/>
          <a:p>
            <a:pPr algn="ctr"/>
            <a:r>
              <a:rPr lang="en-US" altLang="zh-TW" sz="5400" dirty="0" smtClean="0"/>
              <a:t>DEMO</a:t>
            </a:r>
            <a:endParaRPr lang="zh-TW" altLang="en-US" sz="5400" dirty="0"/>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82588" y="223838"/>
            <a:ext cx="8229600" cy="750887"/>
          </a:xfrm>
        </p:spPr>
        <p:txBody>
          <a:bodyPr anchor="b"/>
          <a:lstStyle/>
          <a:p>
            <a:pPr eaLnBrk="1" hangingPunct="1"/>
            <a:r>
              <a:rPr lang="zh-TW" altLang="en-US" smtClean="0">
                <a:ea typeface="新細明體" pitchFamily="18" charset="-120"/>
              </a:rPr>
              <a:t>專案經理所關心的專案問題</a:t>
            </a:r>
          </a:p>
        </p:txBody>
      </p:sp>
      <p:sp>
        <p:nvSpPr>
          <p:cNvPr id="822275" name="Rectangle 3"/>
          <p:cNvSpPr>
            <a:spLocks noGrp="1" noChangeArrowheads="1"/>
          </p:cNvSpPr>
          <p:nvPr>
            <p:ph idx="1"/>
          </p:nvPr>
        </p:nvSpPr>
        <p:spPr>
          <a:xfrm>
            <a:off x="0" y="1425575"/>
            <a:ext cx="8388350" cy="5151438"/>
          </a:xfrm>
        </p:spPr>
        <p:txBody>
          <a:bodyPr/>
          <a:lstStyle/>
          <a:p>
            <a:pPr hangingPunct="1">
              <a:lnSpc>
                <a:spcPct val="200000"/>
              </a:lnSpc>
            </a:pPr>
            <a:r>
              <a:rPr lang="zh-TW" altLang="en-US" sz="2400" b="0" smtClean="0">
                <a:latin typeface="微軟正黑體" pitchFamily="34" charset="-120"/>
                <a:ea typeface="微軟正黑體" pitchFamily="34" charset="-120"/>
              </a:rPr>
              <a:t>如何有效的規劃專案所需時間與資金</a:t>
            </a:r>
          </a:p>
          <a:p>
            <a:pPr hangingPunct="1">
              <a:lnSpc>
                <a:spcPct val="200000"/>
              </a:lnSpc>
            </a:pPr>
            <a:r>
              <a:rPr lang="zh-TW" altLang="en-US" sz="2400" b="0" smtClean="0">
                <a:latin typeface="微軟正黑體" pitchFamily="34" charset="-120"/>
                <a:ea typeface="微軟正黑體" pitchFamily="34" charset="-120"/>
              </a:rPr>
              <a:t>如何掌握人力資源狀況</a:t>
            </a:r>
          </a:p>
          <a:p>
            <a:pPr hangingPunct="1">
              <a:lnSpc>
                <a:spcPct val="150000"/>
              </a:lnSpc>
            </a:pPr>
            <a:r>
              <a:rPr lang="zh-TW" altLang="en-US" sz="2400" b="0" smtClean="0">
                <a:latin typeface="微軟正黑體" pitchFamily="34" charset="-120"/>
                <a:ea typeface="微軟正黑體" pitchFamily="34" charset="-120"/>
              </a:rPr>
              <a:t>如何有效控管進度</a:t>
            </a:r>
            <a:r>
              <a:rPr lang="en-US" altLang="zh-TW" sz="2400" b="0" smtClean="0">
                <a:latin typeface="微軟正黑體" pitchFamily="34" charset="-120"/>
                <a:ea typeface="微軟正黑體" pitchFamily="34" charset="-120"/>
              </a:rPr>
              <a:t/>
            </a:r>
            <a:br>
              <a:rPr lang="en-US" altLang="zh-TW" sz="2400" b="0" smtClean="0">
                <a:latin typeface="微軟正黑體" pitchFamily="34" charset="-120"/>
                <a:ea typeface="微軟正黑體" pitchFamily="34" charset="-120"/>
              </a:rPr>
            </a:br>
            <a:r>
              <a:rPr lang="zh-TW" altLang="en-US" sz="2400" b="0" smtClean="0">
                <a:latin typeface="微軟正黑體" pitchFamily="34" charset="-120"/>
                <a:ea typeface="微軟正黑體" pitchFamily="34" charset="-120"/>
              </a:rPr>
              <a:t>讓小組定期回報工作進度狀況</a:t>
            </a:r>
            <a:endParaRPr lang="en-US" altLang="zh-TW" sz="2400" b="0" smtClean="0">
              <a:latin typeface="微軟正黑體" pitchFamily="34" charset="-120"/>
              <a:ea typeface="微軟正黑體" pitchFamily="34" charset="-120"/>
            </a:endParaRPr>
          </a:p>
          <a:p>
            <a:pPr hangingPunct="1">
              <a:lnSpc>
                <a:spcPct val="200000"/>
              </a:lnSpc>
            </a:pPr>
            <a:r>
              <a:rPr lang="zh-TW" altLang="en-US" sz="2400" b="0" smtClean="0">
                <a:latin typeface="微軟正黑體" pitchFamily="34" charset="-120"/>
                <a:ea typeface="微軟正黑體" pitchFamily="34" charset="-120"/>
              </a:rPr>
              <a:t>如何撰寫一份專案結案報表</a:t>
            </a:r>
          </a:p>
        </p:txBody>
      </p:sp>
      <p:sp>
        <p:nvSpPr>
          <p:cNvPr id="2051" name="投影片編號版面配置區 4"/>
          <p:cNvSpPr>
            <a:spLocks noGrp="1"/>
          </p:cNvSpPr>
          <p:nvPr>
            <p:ph type="sldNum" sz="quarter" idx="4294967295"/>
          </p:nvPr>
        </p:nvSpPr>
        <p:spPr>
          <a:xfrm>
            <a:off x="6553200" y="6245225"/>
            <a:ext cx="2133600" cy="476250"/>
          </a:xfrm>
          <a:prstGeom prst="rect">
            <a:avLst/>
          </a:prstGeom>
          <a:noFill/>
        </p:spPr>
        <p:txBody>
          <a:bodyPr/>
          <a:lstStyle/>
          <a:p>
            <a:fld id="{B15D59CA-CAAF-45F0-83B3-57005F43A0F1}" type="slidenum">
              <a:rPr lang="en-US" altLang="en-US" smtClean="0"/>
              <a:pPr/>
              <a:t>12</a:t>
            </a:fld>
            <a:endParaRPr lang="en-US" altLang="en-US" smtClean="0"/>
          </a:p>
        </p:txBody>
      </p:sp>
      <p:graphicFrame>
        <p:nvGraphicFramePr>
          <p:cNvPr id="2050" name="Object 2"/>
          <p:cNvGraphicFramePr>
            <a:graphicFrameLocks noChangeAspect="1"/>
          </p:cNvGraphicFramePr>
          <p:nvPr/>
        </p:nvGraphicFramePr>
        <p:xfrm>
          <a:off x="6384925" y="1741488"/>
          <a:ext cx="2667000" cy="5116512"/>
        </p:xfrm>
        <a:graphic>
          <a:graphicData uri="http://schemas.openxmlformats.org/presentationml/2006/ole">
            <p:oleObj spid="_x0000_s792578" name="PhotoImpact" r:id="rId3" imgW="1657829" imgH="3180461" progId="PI3.Image">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2275">
                                            <p:txEl>
                                              <p:pRg st="0" end="0"/>
                                            </p:txEl>
                                          </p:spTgt>
                                        </p:tgtEl>
                                        <p:attrNameLst>
                                          <p:attrName>style.visibility</p:attrName>
                                        </p:attrNameLst>
                                      </p:cBhvr>
                                      <p:to>
                                        <p:strVal val="visible"/>
                                      </p:to>
                                    </p:set>
                                    <p:anim calcmode="lin" valueType="num">
                                      <p:cBhvr additive="base">
                                        <p:cTn id="7" dur="500" fill="hold"/>
                                        <p:tgtEl>
                                          <p:spTgt spid="822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2275">
                                            <p:txEl>
                                              <p:pRg st="1" end="1"/>
                                            </p:txEl>
                                          </p:spTgt>
                                        </p:tgtEl>
                                        <p:attrNameLst>
                                          <p:attrName>style.visibility</p:attrName>
                                        </p:attrNameLst>
                                      </p:cBhvr>
                                      <p:to>
                                        <p:strVal val="visible"/>
                                      </p:to>
                                    </p:set>
                                    <p:anim calcmode="lin" valueType="num">
                                      <p:cBhvr additive="base">
                                        <p:cTn id="13" dur="500" fill="hold"/>
                                        <p:tgtEl>
                                          <p:spTgt spid="822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2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2275">
                                            <p:txEl>
                                              <p:pRg st="2" end="2"/>
                                            </p:txEl>
                                          </p:spTgt>
                                        </p:tgtEl>
                                        <p:attrNameLst>
                                          <p:attrName>style.visibility</p:attrName>
                                        </p:attrNameLst>
                                      </p:cBhvr>
                                      <p:to>
                                        <p:strVal val="visible"/>
                                      </p:to>
                                    </p:set>
                                    <p:anim calcmode="lin" valueType="num">
                                      <p:cBhvr additive="base">
                                        <p:cTn id="19" dur="500" fill="hold"/>
                                        <p:tgtEl>
                                          <p:spTgt spid="822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2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2275">
                                            <p:txEl>
                                              <p:pRg st="3" end="3"/>
                                            </p:txEl>
                                          </p:spTgt>
                                        </p:tgtEl>
                                        <p:attrNameLst>
                                          <p:attrName>style.visibility</p:attrName>
                                        </p:attrNameLst>
                                      </p:cBhvr>
                                      <p:to>
                                        <p:strVal val="visible"/>
                                      </p:to>
                                    </p:set>
                                    <p:anim calcmode="lin" valueType="num">
                                      <p:cBhvr additive="base">
                                        <p:cTn id="25" dur="500" fill="hold"/>
                                        <p:tgtEl>
                                          <p:spTgt spid="822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22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00020.png"/>
          <p:cNvPicPr>
            <a:picLocks noGrp="1" noChangeAspect="1"/>
          </p:cNvPicPr>
          <p:nvPr isPhoto="1"/>
        </p:nvPicPr>
        <p:blipFill>
          <a:blip r:embed="rId2">
            <a:lum/>
          </a:blip>
          <a:stretch>
            <a:fillRect/>
          </a:stretch>
        </p:blipFill>
        <p:spPr>
          <a:xfrm>
            <a:off x="685800" y="1177925"/>
            <a:ext cx="7772400" cy="4502150"/>
          </a:xfrm>
          <a:prstGeom prst="rect">
            <a:avLst/>
          </a:prstGeom>
          <a:noFill/>
          <a:ln>
            <a:noFill/>
          </a:ln>
        </p:spPr>
      </p:pic>
    </p:spTree>
  </p:cSld>
  <p:clrMapOvr>
    <a:masterClrMapping/>
  </p:clrMapOvr>
  <p:transition advTm="1319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00022.png"/>
          <p:cNvPicPr>
            <a:picLocks noGrp="1" noChangeAspect="1"/>
          </p:cNvPicPr>
          <p:nvPr isPhoto="1"/>
        </p:nvPicPr>
        <p:blipFill>
          <a:blip r:embed="rId2">
            <a:lum/>
          </a:blip>
          <a:stretch>
            <a:fillRect/>
          </a:stretch>
        </p:blipFill>
        <p:spPr>
          <a:xfrm>
            <a:off x="685800" y="1038225"/>
            <a:ext cx="7772400" cy="4779963"/>
          </a:xfrm>
          <a:prstGeom prst="rect">
            <a:avLst/>
          </a:prstGeom>
          <a:noFill/>
          <a:ln>
            <a:noFill/>
          </a:ln>
        </p:spPr>
      </p:pic>
    </p:spTree>
  </p:cSld>
  <p:clrMapOvr>
    <a:masterClrMapping/>
  </p:clrMapOvr>
  <p:transition advTm="2178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00031.png"/>
          <p:cNvPicPr>
            <a:picLocks noGrp="1" noChangeAspect="1"/>
          </p:cNvPicPr>
          <p:nvPr isPhoto="1"/>
        </p:nvPicPr>
        <p:blipFill>
          <a:blip r:embed="rId2">
            <a:lum/>
          </a:blip>
          <a:stretch>
            <a:fillRect/>
          </a:stretch>
        </p:blipFill>
        <p:spPr>
          <a:xfrm>
            <a:off x="685800" y="1038225"/>
            <a:ext cx="7772400" cy="4779963"/>
          </a:xfrm>
          <a:prstGeom prst="rect">
            <a:avLst/>
          </a:prstGeom>
          <a:noFill/>
          <a:ln>
            <a:noFill/>
          </a:ln>
        </p:spPr>
      </p:pic>
    </p:spTree>
  </p:cSld>
  <p:clrMapOvr>
    <a:masterClrMapping/>
  </p:clrMapOvr>
  <p:transition advTm="2134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97564"/>
            <a:ext cx="8893175" cy="792163"/>
          </a:xfrm>
        </p:spPr>
        <p:txBody>
          <a:bodyPr/>
          <a:lstStyle/>
          <a:p>
            <a:pPr algn="ctr"/>
            <a:r>
              <a:rPr lang="en-US" altLang="zh-TW" sz="5400" dirty="0" smtClean="0"/>
              <a:t>DEMO</a:t>
            </a:r>
            <a:endParaRPr lang="zh-TW" altLang="en-US" sz="5400" dirty="0"/>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254000" y="468313"/>
            <a:ext cx="8393113" cy="750887"/>
          </a:xfrm>
        </p:spPr>
        <p:txBody>
          <a:bodyPr anchor="b"/>
          <a:lstStyle/>
          <a:p>
            <a:pPr eaLnBrk="1" hangingPunct="1"/>
            <a:r>
              <a:rPr lang="zh-TW" altLang="en-US" smtClean="0">
                <a:ea typeface="新細明體" pitchFamily="18" charset="-120"/>
              </a:rPr>
              <a:t>小組成員所關心的專案問題</a:t>
            </a:r>
          </a:p>
        </p:txBody>
      </p:sp>
      <p:sp>
        <p:nvSpPr>
          <p:cNvPr id="890883" name="Rectangle 3"/>
          <p:cNvSpPr>
            <a:spLocks noGrp="1" noChangeArrowheads="1"/>
          </p:cNvSpPr>
          <p:nvPr>
            <p:ph idx="1"/>
          </p:nvPr>
        </p:nvSpPr>
        <p:spPr>
          <a:xfrm>
            <a:off x="0" y="1639888"/>
            <a:ext cx="8388350" cy="3121025"/>
          </a:xfrm>
        </p:spPr>
        <p:txBody>
          <a:bodyPr/>
          <a:lstStyle/>
          <a:p>
            <a:pPr hangingPunct="1">
              <a:lnSpc>
                <a:spcPct val="200000"/>
              </a:lnSpc>
            </a:pPr>
            <a:r>
              <a:rPr lang="zh-TW" altLang="en-US" sz="2400" b="0" smtClean="0">
                <a:latin typeface="微軟正黑體" pitchFamily="34" charset="-120"/>
                <a:ea typeface="微軟正黑體" pitchFamily="34" charset="-120"/>
              </a:rPr>
              <a:t>如何將完成的工作進度與文件讓專案經理審核</a:t>
            </a:r>
            <a:endParaRPr lang="en-US" altLang="zh-TW" sz="2400" b="0" smtClean="0">
              <a:latin typeface="微軟正黑體" pitchFamily="34" charset="-120"/>
              <a:ea typeface="微軟正黑體" pitchFamily="34" charset="-120"/>
            </a:endParaRPr>
          </a:p>
          <a:p>
            <a:pPr hangingPunct="1">
              <a:lnSpc>
                <a:spcPct val="200000"/>
              </a:lnSpc>
            </a:pPr>
            <a:r>
              <a:rPr lang="zh-TW" altLang="en-US" sz="2400" b="0" smtClean="0">
                <a:latin typeface="微軟正黑體" pitchFamily="34" charset="-120"/>
                <a:ea typeface="微軟正黑體" pitchFamily="34" charset="-120"/>
              </a:rPr>
              <a:t>如何把遇到的專案問題快速反應給專案經理</a:t>
            </a:r>
          </a:p>
        </p:txBody>
      </p:sp>
      <p:sp>
        <p:nvSpPr>
          <p:cNvPr id="3075" name="投影片編號版面配置區 4"/>
          <p:cNvSpPr>
            <a:spLocks noGrp="1"/>
          </p:cNvSpPr>
          <p:nvPr>
            <p:ph type="sldNum" sz="quarter" idx="4294967295"/>
          </p:nvPr>
        </p:nvSpPr>
        <p:spPr>
          <a:xfrm>
            <a:off x="6553200" y="6245225"/>
            <a:ext cx="2133600" cy="476250"/>
          </a:xfrm>
          <a:prstGeom prst="rect">
            <a:avLst/>
          </a:prstGeom>
          <a:noFill/>
        </p:spPr>
        <p:txBody>
          <a:bodyPr/>
          <a:lstStyle/>
          <a:p>
            <a:fld id="{BEEC3019-31B4-4544-8277-90E1DA948892}" type="slidenum">
              <a:rPr lang="en-US" altLang="en-US" smtClean="0"/>
              <a:pPr/>
              <a:t>17</a:t>
            </a:fld>
            <a:endParaRPr lang="en-US" altLang="en-US" smtClean="0"/>
          </a:p>
        </p:txBody>
      </p:sp>
      <p:graphicFrame>
        <p:nvGraphicFramePr>
          <p:cNvPr id="3074" name="Object 2"/>
          <p:cNvGraphicFramePr>
            <a:graphicFrameLocks noChangeAspect="1"/>
          </p:cNvGraphicFramePr>
          <p:nvPr/>
        </p:nvGraphicFramePr>
        <p:xfrm>
          <a:off x="6083300" y="2776538"/>
          <a:ext cx="3060700" cy="4081462"/>
        </p:xfrm>
        <a:graphic>
          <a:graphicData uri="http://schemas.openxmlformats.org/presentationml/2006/ole">
            <p:oleObj spid="_x0000_s793602" name="PhotoImpact" r:id="rId3" imgW="6095238" imgH="8126984" progId="PI3.Image">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883">
                                            <p:txEl>
                                              <p:pRg st="0" end="0"/>
                                            </p:txEl>
                                          </p:spTgt>
                                        </p:tgtEl>
                                        <p:attrNameLst>
                                          <p:attrName>style.visibility</p:attrName>
                                        </p:attrNameLst>
                                      </p:cBhvr>
                                      <p:to>
                                        <p:strVal val="visible"/>
                                      </p:to>
                                    </p:set>
                                    <p:anim calcmode="lin" valueType="num">
                                      <p:cBhvr additive="base">
                                        <p:cTn id="7" dur="500" fill="hold"/>
                                        <p:tgtEl>
                                          <p:spTgt spid="8908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8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883">
                                            <p:txEl>
                                              <p:pRg st="1" end="1"/>
                                            </p:txEl>
                                          </p:spTgt>
                                        </p:tgtEl>
                                        <p:attrNameLst>
                                          <p:attrName>style.visibility</p:attrName>
                                        </p:attrNameLst>
                                      </p:cBhvr>
                                      <p:to>
                                        <p:strVal val="visible"/>
                                      </p:to>
                                    </p:set>
                                    <p:anim calcmode="lin" valueType="num">
                                      <p:cBhvr additive="base">
                                        <p:cTn id="13" dur="500" fill="hold"/>
                                        <p:tgtEl>
                                          <p:spTgt spid="8908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8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00045.PNG"/>
          <p:cNvPicPr>
            <a:picLocks noGrp="1" noChangeAspect="1"/>
          </p:cNvPicPr>
          <p:nvPr isPhoto="1"/>
        </p:nvPicPr>
        <p:blipFill>
          <a:blip r:embed="rId2">
            <a:lum/>
          </a:blip>
          <a:stretch>
            <a:fillRect/>
          </a:stretch>
        </p:blipFill>
        <p:spPr>
          <a:xfrm>
            <a:off x="901700" y="685800"/>
            <a:ext cx="7339013" cy="5486400"/>
          </a:xfrm>
          <a:prstGeom prst="rect">
            <a:avLst/>
          </a:prstGeom>
          <a:noFill/>
          <a:ln>
            <a:noFill/>
          </a:ln>
        </p:spPr>
      </p:pic>
    </p:spTree>
  </p:cSld>
  <p:clrMapOvr>
    <a:masterClrMapping/>
  </p:clrMapOvr>
  <p:transition advTm="615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00049.PNG"/>
          <p:cNvPicPr>
            <a:picLocks noGrp="1" noChangeAspect="1"/>
          </p:cNvPicPr>
          <p:nvPr isPhoto="1"/>
        </p:nvPicPr>
        <p:blipFill>
          <a:blip r:embed="rId2">
            <a:lum/>
          </a:blip>
          <a:stretch>
            <a:fillRect/>
          </a:stretch>
        </p:blipFill>
        <p:spPr>
          <a:xfrm>
            <a:off x="819150" y="685800"/>
            <a:ext cx="7504113" cy="5486400"/>
          </a:xfrm>
          <a:prstGeom prst="rect">
            <a:avLst/>
          </a:prstGeom>
          <a:noFill/>
          <a:ln>
            <a:noFill/>
          </a:ln>
        </p:spPr>
      </p:pic>
    </p:spTree>
  </p:cSld>
  <p:clrMapOvr>
    <a:masterClrMapping/>
  </p:clrMapOvr>
  <p:transition advTm="1181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subTitle" idx="1"/>
          </p:nvPr>
        </p:nvSpPr>
        <p:spPr>
          <a:xfrm>
            <a:off x="2774950" y="4416426"/>
            <a:ext cx="4392613" cy="1015663"/>
          </a:xfrm>
          <a:noFill/>
        </p:spPr>
        <p:txBody>
          <a:bodyPr anchor="ctr">
            <a:spAutoFit/>
          </a:bodyPr>
          <a:lstStyle/>
          <a:p>
            <a:pPr>
              <a:buClr>
                <a:srgbClr val="F67C20"/>
              </a:buClr>
            </a:pPr>
            <a:r>
              <a:rPr lang="zh-TW" altLang="en-US" sz="2000" dirty="0" smtClean="0">
                <a:solidFill>
                  <a:schemeClr val="bg1"/>
                </a:solidFill>
                <a:latin typeface="Segoe" pitchFamily="34" charset="0"/>
                <a:ea typeface="新細明體" pitchFamily="18" charset="-120"/>
              </a:rPr>
              <a:t>游振昌 </a:t>
            </a:r>
            <a:r>
              <a:rPr lang="en-US" altLang="zh-TW" sz="2000" dirty="0" smtClean="0">
                <a:solidFill>
                  <a:schemeClr val="bg1"/>
                </a:solidFill>
                <a:latin typeface="Segoe" pitchFamily="34" charset="0"/>
                <a:ea typeface="新細明體" pitchFamily="18" charset="-120"/>
              </a:rPr>
              <a:t>Gibson</a:t>
            </a:r>
          </a:p>
          <a:p>
            <a:pPr>
              <a:buClr>
                <a:srgbClr val="F67C20"/>
              </a:buClr>
            </a:pPr>
            <a:r>
              <a:rPr lang="zh-TW" altLang="en-US" sz="2000" dirty="0" smtClean="0">
                <a:solidFill>
                  <a:schemeClr val="bg1"/>
                </a:solidFill>
                <a:latin typeface="Segoe" pitchFamily="34" charset="0"/>
                <a:ea typeface="新細明體" pitchFamily="18" charset="-120"/>
              </a:rPr>
              <a:t>資訊平方有限公司 執行</a:t>
            </a:r>
            <a:r>
              <a:rPr lang="zh-TW" altLang="en-US" sz="2000" dirty="0" smtClean="0">
                <a:solidFill>
                  <a:schemeClr val="bg1"/>
                </a:solidFill>
                <a:latin typeface="Segoe" pitchFamily="34" charset="0"/>
                <a:ea typeface="新細明體" pitchFamily="18" charset="-120"/>
              </a:rPr>
              <a:t>總監</a:t>
            </a:r>
            <a:endParaRPr lang="zh-TW" altLang="en-US" sz="2000" dirty="0" smtClean="0">
              <a:solidFill>
                <a:schemeClr val="bg1"/>
              </a:solidFill>
              <a:latin typeface="Segoe" pitchFamily="34" charset="0"/>
              <a:ea typeface="新細明體" pitchFamily="18" charset="-120"/>
            </a:endParaRPr>
          </a:p>
        </p:txBody>
      </p:sp>
      <p:sp>
        <p:nvSpPr>
          <p:cNvPr id="5" name="矩形 4"/>
          <p:cNvSpPr/>
          <p:nvPr/>
        </p:nvSpPr>
        <p:spPr>
          <a:xfrm>
            <a:off x="415637" y="1542197"/>
            <a:ext cx="8063344" cy="1938992"/>
          </a:xfrm>
          <a:prstGeom prst="rect">
            <a:avLst/>
          </a:prstGeom>
        </p:spPr>
        <p:txBody>
          <a:bodyPr wrap="square">
            <a:spAutoFit/>
          </a:bodyPr>
          <a:lstStyle/>
          <a:p>
            <a:pPr lvl="0" algn="ctr" defTabSz="914400" fontAlgn="base">
              <a:spcBef>
                <a:spcPct val="0"/>
              </a:spcBef>
              <a:spcAft>
                <a:spcPct val="0"/>
              </a:spcAft>
            </a:pPr>
            <a:r>
              <a:rPr kumimoji="1" lang="en-US" sz="4000" b="1" dirty="0" smtClean="0">
                <a:solidFill>
                  <a:srgbClr val="FFFFFF">
                    <a:alpha val="100000"/>
                  </a:srgbClr>
                </a:solidFill>
                <a:ea typeface="SimSun" pitchFamily="2" charset="-122"/>
                <a:cs typeface="Times New Roman" pitchFamily="18" charset="0"/>
                <a:sym typeface="Wingdings" pitchFamily="2" charset="2"/>
              </a:rPr>
              <a:t>Microsoft</a:t>
            </a:r>
            <a:r>
              <a:rPr kumimoji="1" lang="en-US" sz="2000" b="1" baseline="30000" dirty="0" smtClean="0">
                <a:solidFill>
                  <a:srgbClr val="FFFFFF">
                    <a:alpha val="100000"/>
                  </a:srgbClr>
                </a:solidFill>
                <a:ea typeface="SimSun" pitchFamily="2" charset="-122"/>
                <a:cs typeface="Times New Roman" pitchFamily="18" charset="0"/>
                <a:sym typeface="Wingdings" pitchFamily="2" charset="2"/>
              </a:rPr>
              <a:t>®</a:t>
            </a:r>
            <a:r>
              <a:rPr kumimoji="1" lang="en-US" sz="4000" b="1" dirty="0" smtClean="0">
                <a:solidFill>
                  <a:srgbClr val="FFFFFF">
                    <a:alpha val="100000"/>
                  </a:srgbClr>
                </a:solidFill>
                <a:ea typeface="SimSun" pitchFamily="2" charset="-122"/>
                <a:cs typeface="Times New Roman" pitchFamily="18" charset="0"/>
                <a:sym typeface="Wingdings" pitchFamily="2" charset="2"/>
              </a:rPr>
              <a:t> Office </a:t>
            </a:r>
            <a:br>
              <a:rPr kumimoji="1" lang="en-US" sz="4000" b="1" dirty="0" smtClean="0">
                <a:solidFill>
                  <a:srgbClr val="FFFFFF">
                    <a:alpha val="100000"/>
                  </a:srgbClr>
                </a:solidFill>
                <a:ea typeface="SimSun" pitchFamily="2" charset="-122"/>
                <a:cs typeface="Times New Roman" pitchFamily="18" charset="0"/>
                <a:sym typeface="Wingdings" pitchFamily="2" charset="2"/>
              </a:rPr>
            </a:br>
            <a:r>
              <a:rPr kumimoji="1" lang="en-US" sz="4000" b="1" dirty="0" smtClean="0">
                <a:solidFill>
                  <a:srgbClr val="FFFFFF">
                    <a:alpha val="100000"/>
                  </a:srgbClr>
                </a:solidFill>
                <a:ea typeface="SimSun" pitchFamily="2" charset="-122"/>
                <a:cs typeface="Times New Roman" pitchFamily="18" charset="0"/>
                <a:sym typeface="Wingdings" pitchFamily="2" charset="2"/>
              </a:rPr>
              <a:t>Enterprise Project Management Solution</a:t>
            </a:r>
            <a:endParaRPr kumimoji="1" lang="zh-TW" altLang="en-US" sz="4000" b="1" kern="0" dirty="0" smtClean="0">
              <a:solidFill>
                <a:srgbClr val="FFFFFF"/>
              </a:solidFill>
              <a:latin typeface="Segoe" pitchFamily="34" charset="0"/>
              <a:ea typeface="新細明體" pitchFamily="18" charset="-12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00050.PNG"/>
          <p:cNvPicPr>
            <a:picLocks noGrp="1" noChangeAspect="1"/>
          </p:cNvPicPr>
          <p:nvPr isPhoto="1"/>
        </p:nvPicPr>
        <p:blipFill>
          <a:blip r:embed="rId2">
            <a:lum/>
          </a:blip>
          <a:stretch>
            <a:fillRect/>
          </a:stretch>
        </p:blipFill>
        <p:spPr>
          <a:xfrm>
            <a:off x="685800" y="1460500"/>
            <a:ext cx="7772400" cy="3937000"/>
          </a:xfrm>
          <a:prstGeom prst="rect">
            <a:avLst/>
          </a:prstGeom>
          <a:noFill/>
          <a:ln>
            <a:noFill/>
          </a:ln>
        </p:spPr>
      </p:pic>
    </p:spTree>
  </p:cSld>
  <p:clrMapOvr>
    <a:masterClrMapping/>
  </p:clrMapOvr>
  <p:transition advTm="97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00051.PNG"/>
          <p:cNvPicPr>
            <a:picLocks noGrp="1" noChangeAspect="1"/>
          </p:cNvPicPr>
          <p:nvPr isPhoto="1"/>
        </p:nvPicPr>
        <p:blipFill>
          <a:blip r:embed="rId2">
            <a:lum/>
          </a:blip>
          <a:stretch>
            <a:fillRect/>
          </a:stretch>
        </p:blipFill>
        <p:spPr>
          <a:xfrm>
            <a:off x="819150" y="685800"/>
            <a:ext cx="7504113" cy="5486400"/>
          </a:xfrm>
          <a:prstGeom prst="rect">
            <a:avLst/>
          </a:prstGeom>
          <a:noFill/>
          <a:ln>
            <a:noFill/>
          </a:ln>
        </p:spPr>
      </p:pic>
    </p:spTree>
  </p:cSld>
  <p:clrMapOvr>
    <a:masterClrMapping/>
  </p:clrMapOvr>
  <p:transition advTm="892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00052.PNG"/>
          <p:cNvPicPr>
            <a:picLocks noGrp="1" noChangeAspect="1"/>
          </p:cNvPicPr>
          <p:nvPr isPhoto="1"/>
        </p:nvPicPr>
        <p:blipFill>
          <a:blip r:embed="rId2">
            <a:lum/>
          </a:blip>
          <a:stretch>
            <a:fillRect/>
          </a:stretch>
        </p:blipFill>
        <p:spPr>
          <a:xfrm>
            <a:off x="1184275" y="685800"/>
            <a:ext cx="6775450" cy="5486400"/>
          </a:xfrm>
          <a:prstGeom prst="rect">
            <a:avLst/>
          </a:prstGeom>
          <a:noFill/>
          <a:ln>
            <a:noFill/>
          </a:ln>
        </p:spPr>
      </p:pic>
    </p:spTree>
  </p:cSld>
  <p:clrMapOvr>
    <a:masterClrMapping/>
  </p:clrMapOvr>
  <p:transition advTm="1258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00054.PNG"/>
          <p:cNvPicPr>
            <a:picLocks noGrp="1" noChangeAspect="1"/>
          </p:cNvPicPr>
          <p:nvPr isPhoto="1"/>
        </p:nvPicPr>
        <p:blipFill>
          <a:blip r:embed="rId2">
            <a:lum/>
          </a:blip>
          <a:stretch>
            <a:fillRect/>
          </a:stretch>
        </p:blipFill>
        <p:spPr>
          <a:xfrm>
            <a:off x="819150" y="685800"/>
            <a:ext cx="7504113" cy="5486400"/>
          </a:xfrm>
          <a:prstGeom prst="rect">
            <a:avLst/>
          </a:prstGeom>
          <a:noFill/>
          <a:ln>
            <a:noFill/>
          </a:ln>
        </p:spPr>
      </p:pic>
    </p:spTree>
  </p:cSld>
  <p:clrMapOvr>
    <a:masterClrMapping/>
  </p:clrMapOvr>
  <p:transition advTm="1085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00056.PNG"/>
          <p:cNvPicPr>
            <a:picLocks noGrp="1" noChangeAspect="1"/>
          </p:cNvPicPr>
          <p:nvPr isPhoto="1"/>
        </p:nvPicPr>
        <p:blipFill>
          <a:blip r:embed="rId2">
            <a:lum/>
          </a:blip>
          <a:stretch>
            <a:fillRect/>
          </a:stretch>
        </p:blipFill>
        <p:spPr>
          <a:xfrm>
            <a:off x="685800" y="733425"/>
            <a:ext cx="7772400" cy="5389563"/>
          </a:xfrm>
          <a:prstGeom prst="rect">
            <a:avLst/>
          </a:prstGeom>
          <a:noFill/>
          <a:ln>
            <a:noFill/>
          </a:ln>
        </p:spPr>
      </p:pic>
    </p:spTree>
  </p:cSld>
  <p:clrMapOvr>
    <a:masterClrMapping/>
  </p:clrMapOvr>
  <p:transition advTm="1729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97564"/>
            <a:ext cx="8893175" cy="792163"/>
          </a:xfrm>
        </p:spPr>
        <p:txBody>
          <a:bodyPr/>
          <a:lstStyle/>
          <a:p>
            <a:pPr algn="ctr"/>
            <a:r>
              <a:rPr lang="en-US" altLang="zh-TW" sz="5400" dirty="0" smtClean="0"/>
              <a:t>DEMO</a:t>
            </a:r>
            <a:endParaRPr lang="zh-TW" altLang="en-US" sz="5400" dirty="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a:xfrm>
            <a:off x="250825" y="374650"/>
            <a:ext cx="8510588" cy="750888"/>
          </a:xfrm>
          <a:noFill/>
          <a:ln/>
        </p:spPr>
        <p:txBody>
          <a:bodyPr lIns="92075" tIns="46038" rIns="92075" bIns="46038"/>
          <a:lstStyle/>
          <a:p>
            <a:r>
              <a:rPr lang="zh-TW" altLang="en-US">
                <a:latin typeface="新細明體" charset="-120"/>
                <a:ea typeface="新細明體" charset="-120"/>
              </a:rPr>
              <a:t>在何處取得</a:t>
            </a:r>
            <a:r>
              <a:rPr lang="zh-CN" altLang="en-US">
                <a:latin typeface="新細明體" charset="-120"/>
                <a:ea typeface="新細明體" charset="-120"/>
              </a:rPr>
              <a:t> </a:t>
            </a:r>
            <a:r>
              <a:rPr lang="en-US" altLang="zh-CN">
                <a:latin typeface="新細明體" charset="-120"/>
                <a:ea typeface="新細明體" charset="-120"/>
              </a:rPr>
              <a:t>TechNet</a:t>
            </a:r>
            <a:r>
              <a:rPr lang="en-US" altLang="zh-TW">
                <a:latin typeface="新細明體" charset="-120"/>
                <a:ea typeface="新細明體" charset="-120"/>
              </a:rPr>
              <a:t> </a:t>
            </a:r>
            <a:r>
              <a:rPr lang="zh-TW" altLang="en-US">
                <a:latin typeface="新細明體" charset="-120"/>
                <a:ea typeface="新細明體" charset="-120"/>
              </a:rPr>
              <a:t>相關資訊？</a:t>
            </a:r>
            <a:endParaRPr lang="zh-CN" altLang="en-US">
              <a:latin typeface="新細明體" charset="-120"/>
              <a:ea typeface="新細明體" charset="-120"/>
            </a:endParaRPr>
          </a:p>
        </p:txBody>
      </p:sp>
      <p:sp>
        <p:nvSpPr>
          <p:cNvPr id="789507" name="Rectangle 3"/>
          <p:cNvSpPr>
            <a:spLocks noGrp="1" noChangeArrowheads="1"/>
          </p:cNvSpPr>
          <p:nvPr>
            <p:ph type="body" idx="1"/>
          </p:nvPr>
        </p:nvSpPr>
        <p:spPr>
          <a:xfrm>
            <a:off x="-34925" y="1557338"/>
            <a:ext cx="9144000" cy="5184775"/>
          </a:xfrm>
          <a:noFill/>
          <a:ln/>
        </p:spPr>
        <p:txBody>
          <a:bodyPr lIns="92075" tIns="46038" rIns="92075" bIns="46038"/>
          <a:lstStyle/>
          <a:p>
            <a:pPr marL="344488" indent="-344488">
              <a:lnSpc>
                <a:spcPts val="2500"/>
              </a:lnSpc>
              <a:spcAft>
                <a:spcPts val="800"/>
              </a:spcAft>
            </a:pPr>
            <a:r>
              <a:rPr lang="zh-TW" altLang="en-US" sz="2800" b="1">
                <a:ea typeface="新細明體" charset="-120"/>
              </a:rPr>
              <a:t>訂閱 </a:t>
            </a:r>
            <a:r>
              <a:rPr lang="en-US" altLang="zh-CN" sz="2800" b="1">
                <a:ea typeface="新細明體" charset="-120"/>
              </a:rPr>
              <a:t>TechNet</a:t>
            </a:r>
            <a:r>
              <a:rPr lang="en-US" altLang="zh-TW" sz="2800" b="1">
                <a:ea typeface="新細明體" charset="-120"/>
              </a:rPr>
              <a:t> </a:t>
            </a:r>
            <a:r>
              <a:rPr lang="zh-TW" altLang="en-US" sz="2800" b="1">
                <a:ea typeface="新細明體" charset="-120"/>
              </a:rPr>
              <a:t>資訊技術人快訊</a:t>
            </a:r>
            <a:r>
              <a:rPr lang="zh-CN" altLang="en-US" sz="2800">
                <a:ea typeface="新細明體" charset="-120"/>
              </a:rPr>
              <a:t> </a:t>
            </a:r>
            <a:r>
              <a:rPr lang="en-US" altLang="zh-CN" sz="2800">
                <a:ea typeface="新細明體" charset="-120"/>
              </a:rPr>
              <a:t>http://www.microsoft.com/taiwan/technet/flash/</a:t>
            </a:r>
            <a:endParaRPr lang="en-US" altLang="zh-TW" sz="2800">
              <a:ea typeface="新細明體" charset="-120"/>
            </a:endParaRPr>
          </a:p>
          <a:p>
            <a:pPr marL="344488" indent="-344488">
              <a:lnSpc>
                <a:spcPts val="2500"/>
              </a:lnSpc>
              <a:spcAft>
                <a:spcPts val="800"/>
              </a:spcAft>
            </a:pPr>
            <a:r>
              <a:rPr lang="zh-TW" altLang="en-US" sz="2800" b="1">
                <a:ea typeface="新細明體" charset="-120"/>
              </a:rPr>
              <a:t>訂閱 </a:t>
            </a:r>
            <a:r>
              <a:rPr lang="en-US" altLang="zh-TW" sz="2800" b="1">
                <a:ea typeface="新細明體" charset="-120"/>
              </a:rPr>
              <a:t>TechNet Plus</a:t>
            </a:r>
          </a:p>
          <a:p>
            <a:pPr marL="344488" indent="-344488">
              <a:lnSpc>
                <a:spcPts val="2500"/>
              </a:lnSpc>
              <a:spcAft>
                <a:spcPts val="800"/>
              </a:spcAft>
              <a:buFontTx/>
              <a:buNone/>
            </a:pPr>
            <a:r>
              <a:rPr lang="en-US" altLang="zh-TW" sz="2800">
                <a:ea typeface="新細明體" charset="-120"/>
              </a:rPr>
              <a:t>  </a:t>
            </a:r>
            <a:r>
              <a:rPr lang="en-US" altLang="zh-CN" sz="2800">
                <a:ea typeface="新細明體" charset="-120"/>
              </a:rPr>
              <a:t>http://www.microsoft.com/taiwan/technet/</a:t>
            </a:r>
            <a:endParaRPr lang="en-US" altLang="zh-TW" sz="2800">
              <a:ea typeface="新細明體" charset="-120"/>
            </a:endParaRPr>
          </a:p>
          <a:p>
            <a:pPr marL="344488" indent="-344488">
              <a:lnSpc>
                <a:spcPts val="2500"/>
              </a:lnSpc>
              <a:spcAft>
                <a:spcPts val="800"/>
              </a:spcAft>
            </a:pPr>
            <a:r>
              <a:rPr lang="zh-TW" altLang="en-US" sz="2800" b="1">
                <a:ea typeface="新細明體" charset="-120"/>
              </a:rPr>
              <a:t>參加</a:t>
            </a:r>
            <a:r>
              <a:rPr lang="zh-CN" altLang="zh-TW" sz="2800" b="1">
                <a:ea typeface="新細明體" charset="-120"/>
              </a:rPr>
              <a:t> </a:t>
            </a:r>
            <a:r>
              <a:rPr lang="en-US" altLang="zh-CN" sz="2800" b="1">
                <a:ea typeface="新細明體" charset="-120"/>
              </a:rPr>
              <a:t>TechNet</a:t>
            </a:r>
            <a:r>
              <a:rPr lang="en-US" altLang="zh-TW" sz="2800" b="1">
                <a:ea typeface="新細明體" charset="-120"/>
              </a:rPr>
              <a:t> </a:t>
            </a:r>
            <a:r>
              <a:rPr lang="zh-CN" altLang="en-US" sz="2800" b="1">
                <a:ea typeface="新細明體" charset="-120"/>
              </a:rPr>
              <a:t>的活</a:t>
            </a:r>
            <a:r>
              <a:rPr lang="zh-TW" altLang="en-US" sz="2800" b="1">
                <a:ea typeface="新細明體" charset="-120"/>
              </a:rPr>
              <a:t>動</a:t>
            </a:r>
            <a:r>
              <a:rPr lang="zh-CN" altLang="en-US" sz="2800" b="1">
                <a:ea typeface="新細明體" charset="-120"/>
              </a:rPr>
              <a:t/>
            </a:r>
            <a:br>
              <a:rPr lang="zh-CN" altLang="en-US" sz="2800" b="1">
                <a:ea typeface="新細明體" charset="-120"/>
              </a:rPr>
            </a:br>
            <a:r>
              <a:rPr lang="en-US" altLang="zh-CN" sz="2800">
                <a:ea typeface="新細明體" charset="-120"/>
              </a:rPr>
              <a:t>http://www.microsoft.com/taiwan/technet/</a:t>
            </a:r>
            <a:endParaRPr lang="en-US" altLang="zh-TW" sz="2800">
              <a:ea typeface="新細明體" charset="-120"/>
            </a:endParaRPr>
          </a:p>
          <a:p>
            <a:pPr marL="344488" indent="-344488">
              <a:lnSpc>
                <a:spcPts val="2500"/>
              </a:lnSpc>
              <a:spcAft>
                <a:spcPts val="800"/>
              </a:spcAft>
            </a:pPr>
            <a:r>
              <a:rPr lang="zh-TW" altLang="en-US" sz="2800" b="1">
                <a:ea typeface="新細明體" charset="-120"/>
              </a:rPr>
              <a:t>下載 </a:t>
            </a:r>
            <a:r>
              <a:rPr lang="en-US" altLang="zh-TW" sz="2800" b="1">
                <a:ea typeface="新細明體" charset="-120"/>
              </a:rPr>
              <a:t>TechNet </a:t>
            </a:r>
            <a:r>
              <a:rPr lang="zh-TW" altLang="en-US" sz="2800" b="1">
                <a:ea typeface="新細明體" charset="-120"/>
              </a:rPr>
              <a:t>研討會簡報與錄影檔</a:t>
            </a:r>
            <a:br>
              <a:rPr lang="zh-TW" altLang="en-US" sz="2800" b="1">
                <a:ea typeface="新細明體" charset="-120"/>
              </a:rPr>
            </a:br>
            <a:r>
              <a:rPr lang="en-US" altLang="zh-CN" sz="2800">
                <a:ea typeface="宋体" charset="-122"/>
              </a:rPr>
              <a:t>http://www.microsoft.com/taiwan/technet/webcast/</a:t>
            </a:r>
          </a:p>
        </p:txBody>
      </p:sp>
    </p:spTree>
    <p:custDataLst>
      <p:tags r:id="rId1"/>
    </p:custData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555" name="Picture 3" descr="tag"/>
          <p:cNvPicPr>
            <a:picLocks noChangeAspect="1" noChangeArrowheads="1"/>
          </p:cNvPicPr>
          <p:nvPr/>
        </p:nvPicPr>
        <p:blipFill>
          <a:blip r:embed="rId3"/>
          <a:srcRect/>
          <a:stretch>
            <a:fillRect/>
          </a:stretch>
        </p:blipFill>
        <p:spPr bwMode="auto">
          <a:xfrm>
            <a:off x="307975" y="2708275"/>
            <a:ext cx="8651875" cy="1439863"/>
          </a:xfrm>
          <a:prstGeom prst="rect">
            <a:avLst/>
          </a:prstGeom>
          <a:noFill/>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nchor="b"/>
          <a:lstStyle/>
          <a:p>
            <a:pPr eaLnBrk="1" hangingPunct="1"/>
            <a:r>
              <a:rPr lang="zh-TW" altLang="en-US" smtClean="0">
                <a:ea typeface="新細明體" pitchFamily="18" charset="-120"/>
              </a:rPr>
              <a:t>什麼是專案管理</a:t>
            </a:r>
          </a:p>
        </p:txBody>
      </p:sp>
      <p:sp>
        <p:nvSpPr>
          <p:cNvPr id="48131" name="Rectangle 4"/>
          <p:cNvSpPr>
            <a:spLocks noGrp="1"/>
          </p:cNvSpPr>
          <p:nvPr>
            <p:ph type="sldNum" sz="quarter" idx="10"/>
          </p:nvPr>
        </p:nvSpPr>
        <p:spPr>
          <a:xfrm>
            <a:off x="111125" y="6553200"/>
            <a:ext cx="1143000" cy="231775"/>
          </a:xfrm>
          <a:prstGeom prst="rect">
            <a:avLst/>
          </a:prstGeom>
          <a:ln cap="flat">
            <a:headEnd type="none" w="med" len="med"/>
            <a:tailEnd type="none" w="med" len="med"/>
          </a:ln>
        </p:spPr>
        <p:txBody>
          <a:bodyPr/>
          <a:lstStyle/>
          <a:p>
            <a:pPr>
              <a:defRPr/>
            </a:pPr>
            <a:fld id="{F10E9A21-C003-4AA5-BCB3-2235AF457814}" type="slidenum">
              <a:rPr lang="zh-TW" altLang="zh-TW" kern="0">
                <a:latin typeface="Segoe" pitchFamily="34" charset="0"/>
              </a:rPr>
              <a:pPr>
                <a:defRPr/>
              </a:pPr>
              <a:t>3</a:t>
            </a:fld>
            <a:endParaRPr lang="zh-TW" altLang="zh-TW" kern="0">
              <a:latin typeface="Segoe" pitchFamily="34" charset="0"/>
            </a:endParaRPr>
          </a:p>
        </p:txBody>
      </p:sp>
      <p:sp>
        <p:nvSpPr>
          <p:cNvPr id="18436" name="Rectangle 3"/>
          <p:cNvSpPr>
            <a:spLocks noChangeArrowheads="1"/>
          </p:cNvSpPr>
          <p:nvPr/>
        </p:nvSpPr>
        <p:spPr bwMode="auto">
          <a:xfrm>
            <a:off x="541338" y="2214563"/>
            <a:ext cx="8410575" cy="1913088"/>
          </a:xfrm>
          <a:prstGeom prst="rect">
            <a:avLst/>
          </a:prstGeom>
          <a:noFill/>
          <a:ln w="9525">
            <a:noFill/>
            <a:miter lim="800000"/>
            <a:headEnd/>
            <a:tailEnd/>
          </a:ln>
        </p:spPr>
        <p:txBody>
          <a:bodyPr>
            <a:spAutoFit/>
          </a:bodyPr>
          <a:lstStyle/>
          <a:p>
            <a:pPr>
              <a:lnSpc>
                <a:spcPct val="200000"/>
              </a:lnSpc>
              <a:spcBef>
                <a:spcPct val="20000"/>
              </a:spcBef>
              <a:buClr>
                <a:srgbClr val="F67C20"/>
              </a:buClr>
            </a:pPr>
            <a:r>
              <a:rPr kumimoji="1" lang="zh-TW" altLang="en-US" sz="3200" dirty="0">
                <a:solidFill>
                  <a:schemeClr val="bg1"/>
                </a:solidFill>
                <a:ea typeface="新細明體" pitchFamily="18" charset="-120"/>
              </a:rPr>
              <a:t>為達成專案目標所從事的所有活動規劃、排程以及控制的過程</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8300" y="0"/>
            <a:ext cx="8382000" cy="1229446"/>
          </a:xfrm>
        </p:spPr>
        <p:txBody>
          <a:bodyPr/>
          <a:lstStyle/>
          <a:p>
            <a:pPr hangingPunct="1"/>
            <a:r>
              <a:rPr lang="zh-TW" altLang="en-US" dirty="0" smtClean="0">
                <a:latin typeface="+mj-ea"/>
              </a:rPr>
              <a:t>您或許多少都有參與過專案</a:t>
            </a:r>
            <a:r>
              <a:rPr altLang="zh-TW" dirty="0" smtClean="0">
                <a:latin typeface="+mj-ea"/>
              </a:rPr>
              <a:t/>
            </a:r>
            <a:br>
              <a:rPr altLang="zh-TW" dirty="0" smtClean="0">
                <a:latin typeface="+mj-ea"/>
              </a:rPr>
            </a:br>
            <a:r>
              <a:rPr lang="zh-TW" altLang="en-US" sz="2800" dirty="0" smtClean="0">
                <a:latin typeface="+mj-ea"/>
              </a:rPr>
              <a:t>以往您會怎麼做</a:t>
            </a:r>
            <a:r>
              <a:rPr altLang="zh-TW" sz="2800" dirty="0" smtClean="0">
                <a:latin typeface="+mj-ea"/>
              </a:rPr>
              <a:t>?</a:t>
            </a:r>
            <a:endParaRPr lang="zh-TW" altLang="en-US" dirty="0" smtClean="0">
              <a:latin typeface="+mj-ea"/>
            </a:endParaRPr>
          </a:p>
        </p:txBody>
      </p:sp>
      <p:sp>
        <p:nvSpPr>
          <p:cNvPr id="538627" name="Rectangle 3"/>
          <p:cNvSpPr>
            <a:spLocks noGrp="1" noChangeArrowheads="1"/>
          </p:cNvSpPr>
          <p:nvPr>
            <p:ph type="body" idx="1"/>
          </p:nvPr>
        </p:nvSpPr>
        <p:spPr>
          <a:xfrm>
            <a:off x="0" y="1229445"/>
            <a:ext cx="8583613" cy="6345061"/>
          </a:xfrm>
        </p:spPr>
        <p:txBody>
          <a:bodyPr/>
          <a:lstStyle/>
          <a:p>
            <a:pPr marL="609600" indent="-609600" hangingPunct="1">
              <a:lnSpc>
                <a:spcPct val="100000"/>
              </a:lnSpc>
            </a:pPr>
            <a:r>
              <a:rPr lang="zh-TW" altLang="en-US" sz="2400" dirty="0" smtClean="0">
                <a:latin typeface="微軟正黑體" pitchFamily="34" charset="-120"/>
                <a:ea typeface="微軟正黑體" pitchFamily="34" charset="-120"/>
              </a:rPr>
              <a:t>專案的啟動先口頭問別人該怎麼做</a:t>
            </a:r>
            <a:r>
              <a:rPr lang="en-US" altLang="zh-TW" sz="2400" dirty="0" smtClean="0">
                <a:latin typeface="微軟正黑體" pitchFamily="34" charset="-120"/>
                <a:ea typeface="微軟正黑體" pitchFamily="34" charset="-120"/>
              </a:rPr>
              <a:t>?</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或者 </a:t>
            </a:r>
            <a:r>
              <a:rPr lang="zh-TW" altLang="en-US" dirty="0" smtClean="0">
                <a:solidFill>
                  <a:srgbClr val="FF0000"/>
                </a:solidFill>
                <a:latin typeface="微軟正黑體" pitchFamily="34" charset="-120"/>
                <a:ea typeface="微軟正黑體" pitchFamily="34" charset="-120"/>
              </a:rPr>
              <a:t>就開幹吧</a:t>
            </a:r>
            <a:r>
              <a:rPr lang="en-US" altLang="zh-TW" sz="2400" dirty="0" smtClean="0">
                <a:latin typeface="微軟正黑體" pitchFamily="34" charset="-120"/>
                <a:ea typeface="微軟正黑體" pitchFamily="34" charset="-120"/>
              </a:rPr>
              <a:t>!</a:t>
            </a:r>
          </a:p>
          <a:p>
            <a:pPr marL="609600" indent="-609600" hangingPunct="1">
              <a:lnSpc>
                <a:spcPct val="200000"/>
              </a:lnSpc>
            </a:pPr>
            <a:r>
              <a:rPr lang="zh-TW" altLang="en-US" sz="2400" dirty="0" smtClean="0">
                <a:latin typeface="微軟正黑體" pitchFamily="34" charset="-120"/>
                <a:ea typeface="微軟正黑體" pitchFamily="34" charset="-120"/>
              </a:rPr>
              <a:t>需要做的任務</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就記在腦中或是用便條紙寫下</a:t>
            </a:r>
            <a:endParaRPr lang="en-US" altLang="zh-TW" sz="2400" dirty="0" smtClean="0">
              <a:latin typeface="微軟正黑體" pitchFamily="34" charset="-120"/>
              <a:ea typeface="微軟正黑體" pitchFamily="34" charset="-120"/>
            </a:endParaRPr>
          </a:p>
          <a:p>
            <a:pPr marL="609600" indent="-609600" hangingPunct="1">
              <a:lnSpc>
                <a:spcPct val="200000"/>
              </a:lnSpc>
            </a:pPr>
            <a:r>
              <a:rPr lang="zh-TW" altLang="en-US" sz="2400" dirty="0" smtClean="0">
                <a:latin typeface="微軟正黑體" pitchFamily="34" charset="-120"/>
                <a:ea typeface="微軟正黑體" pitchFamily="34" charset="-120"/>
              </a:rPr>
              <a:t>做好的成果用</a:t>
            </a:r>
            <a:r>
              <a:rPr lang="en-US" altLang="zh-TW" sz="2400" dirty="0" smtClean="0">
                <a:latin typeface="微軟正黑體" pitchFamily="34" charset="-120"/>
                <a:ea typeface="微軟正黑體" pitchFamily="34" charset="-120"/>
              </a:rPr>
              <a:t>E-mail </a:t>
            </a:r>
            <a:r>
              <a:rPr lang="zh-TW" altLang="en-US" sz="2400" dirty="0" smtClean="0">
                <a:latin typeface="微軟正黑體" pitchFamily="34" charset="-120"/>
                <a:ea typeface="微軟正黑體" pitchFamily="34" charset="-120"/>
              </a:rPr>
              <a:t>對傳</a:t>
            </a:r>
            <a:endParaRPr lang="en-US" altLang="zh-TW" sz="2400" dirty="0" smtClean="0">
              <a:latin typeface="微軟正黑體" pitchFamily="34" charset="-120"/>
              <a:ea typeface="微軟正黑體" pitchFamily="34" charset="-120"/>
            </a:endParaRPr>
          </a:p>
          <a:p>
            <a:pPr marL="609600" indent="-609600" hangingPunct="1">
              <a:lnSpc>
                <a:spcPct val="200000"/>
              </a:lnSpc>
            </a:pPr>
            <a:r>
              <a:rPr lang="zh-TW" altLang="en-US" sz="2400" dirty="0" smtClean="0">
                <a:latin typeface="微軟正黑體" pitchFamily="34" charset="-120"/>
                <a:ea typeface="微軟正黑體" pitchFamily="34" charset="-120"/>
              </a:rPr>
              <a:t>進度情形用</a:t>
            </a:r>
            <a:r>
              <a:rPr lang="en-US" altLang="zh-TW" sz="2400" dirty="0" smtClean="0">
                <a:latin typeface="微軟正黑體" pitchFamily="34" charset="-120"/>
                <a:ea typeface="微軟正黑體" pitchFamily="34" charset="-120"/>
              </a:rPr>
              <a:t>Excel </a:t>
            </a:r>
            <a:r>
              <a:rPr lang="zh-TW" altLang="en-US" sz="2400" dirty="0" smtClean="0">
                <a:latin typeface="微軟正黑體" pitchFamily="34" charset="-120"/>
                <a:ea typeface="微軟正黑體" pitchFamily="34" charset="-120"/>
              </a:rPr>
              <a:t>撰寫報告</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再用</a:t>
            </a:r>
            <a:r>
              <a:rPr lang="en-US" altLang="zh-TW" sz="2400" dirty="0" smtClean="0">
                <a:latin typeface="微軟正黑體" pitchFamily="34" charset="-120"/>
                <a:ea typeface="微軟正黑體" pitchFamily="34" charset="-120"/>
              </a:rPr>
              <a:t>e-mail </a:t>
            </a:r>
            <a:r>
              <a:rPr lang="zh-TW" altLang="en-US" sz="2400" dirty="0" smtClean="0">
                <a:latin typeface="微軟正黑體" pitchFamily="34" charset="-120"/>
                <a:ea typeface="微軟正黑體" pitchFamily="34" charset="-120"/>
              </a:rPr>
              <a:t>傳送</a:t>
            </a:r>
            <a:endParaRPr lang="en-US" altLang="zh-TW" sz="2400" dirty="0" smtClean="0">
              <a:latin typeface="微軟正黑體" pitchFamily="34" charset="-120"/>
              <a:ea typeface="微軟正黑體" pitchFamily="34" charset="-120"/>
            </a:endParaRPr>
          </a:p>
          <a:p>
            <a:pPr marL="609600" indent="-609600">
              <a:lnSpc>
                <a:spcPct val="200000"/>
              </a:lnSpc>
            </a:pPr>
            <a:r>
              <a:rPr lang="zh-TW" altLang="en-US" sz="2400" dirty="0" smtClean="0">
                <a:latin typeface="微軟正黑體" pitchFamily="34" charset="-120"/>
                <a:ea typeface="微軟正黑體" pitchFamily="34" charset="-120"/>
              </a:rPr>
              <a:t>用 開會 來報告進度</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或掌握</a:t>
            </a:r>
            <a:r>
              <a:rPr lang="zh-TW" altLang="en-US" sz="2400" dirty="0" smtClean="0">
                <a:latin typeface="微軟正黑體" pitchFamily="34" charset="-120"/>
                <a:ea typeface="微軟正黑體" pitchFamily="34" charset="-120"/>
              </a:rPr>
              <a:t>狀況</a:t>
            </a:r>
            <a:endParaRPr lang="zh-TW" altLang="en-US" dirty="0" smtClean="0">
              <a:latin typeface="微軟正黑體" pitchFamily="34" charset="-120"/>
              <a:ea typeface="微軟正黑體" pitchFamily="34" charset="-120"/>
            </a:endParaRPr>
          </a:p>
        </p:txBody>
      </p:sp>
      <p:pic>
        <p:nvPicPr>
          <p:cNvPr id="17412" name="Picture 4" descr="AE106"/>
          <p:cNvPicPr>
            <a:picLocks noChangeAspect="1" noChangeArrowheads="1"/>
          </p:cNvPicPr>
          <p:nvPr/>
        </p:nvPicPr>
        <p:blipFill>
          <a:blip r:embed="rId2">
            <a:clrChange>
              <a:clrFrom>
                <a:srgbClr val="DEDDE5"/>
              </a:clrFrom>
              <a:clrTo>
                <a:srgbClr val="DEDDE5">
                  <a:alpha val="0"/>
                </a:srgbClr>
              </a:clrTo>
            </a:clrChange>
          </a:blip>
          <a:srcRect/>
          <a:stretch>
            <a:fillRect/>
          </a:stretch>
        </p:blipFill>
        <p:spPr bwMode="auto">
          <a:xfrm>
            <a:off x="7552124" y="3553690"/>
            <a:ext cx="1810086" cy="2413105"/>
          </a:xfrm>
          <a:prstGeom prst="rect">
            <a:avLst/>
          </a:prstGeom>
          <a:noFill/>
          <a:ln w="9525">
            <a:noFill/>
            <a:miter lim="800000"/>
            <a:headEnd/>
            <a:tailEnd/>
          </a:ln>
        </p:spPr>
      </p:pic>
      <p:sp>
        <p:nvSpPr>
          <p:cNvPr id="5" name="文字方塊 4"/>
          <p:cNvSpPr txBox="1"/>
          <p:nvPr/>
        </p:nvSpPr>
        <p:spPr>
          <a:xfrm>
            <a:off x="387927" y="5249461"/>
            <a:ext cx="6779491" cy="769441"/>
          </a:xfrm>
          <a:prstGeom prst="rect">
            <a:avLst/>
          </a:prstGeom>
          <a:noFill/>
        </p:spPr>
        <p:txBody>
          <a:bodyPr wrap="square" rtlCol="0">
            <a:spAutoFit/>
          </a:bodyPr>
          <a:lstStyle/>
          <a:p>
            <a:r>
              <a:rPr lang="zh-TW" altLang="en-US" dirty="0" smtClean="0">
                <a:solidFill>
                  <a:schemeClr val="bg1"/>
                </a:solidFill>
              </a:rPr>
              <a:t>這樣的專案運作模式</a:t>
            </a:r>
            <a:r>
              <a:rPr lang="en-US" altLang="zh-TW" dirty="0" smtClean="0">
                <a:solidFill>
                  <a:schemeClr val="bg1"/>
                </a:solidFill>
              </a:rPr>
              <a:t>… </a:t>
            </a:r>
            <a:r>
              <a:rPr lang="zh-TW" altLang="en-US" sz="2000" dirty="0" smtClean="0">
                <a:solidFill>
                  <a:schemeClr val="bg1"/>
                </a:solidFill>
              </a:rPr>
              <a:t>還是可以生存得很好</a:t>
            </a:r>
            <a:r>
              <a:rPr lang="zh-TW" altLang="en-US" dirty="0" smtClean="0">
                <a:solidFill>
                  <a:schemeClr val="bg1"/>
                </a:solidFill>
              </a:rPr>
              <a:t>  </a:t>
            </a:r>
            <a:r>
              <a:rPr lang="zh-TW" altLang="en-US" sz="4400" dirty="0" smtClean="0">
                <a:solidFill>
                  <a:srgbClr val="FF0000"/>
                </a:solidFill>
              </a:rPr>
              <a:t>但是</a:t>
            </a:r>
            <a:r>
              <a:rPr lang="en-US" altLang="zh-TW" dirty="0" smtClean="0"/>
              <a:t>…</a:t>
            </a:r>
            <a:endParaRPr lang="zh-TW"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8627">
                                            <p:txEl>
                                              <p:pRg st="0" end="0"/>
                                            </p:txEl>
                                          </p:spTgt>
                                        </p:tgtEl>
                                        <p:attrNameLst>
                                          <p:attrName>style.visibility</p:attrName>
                                        </p:attrNameLst>
                                      </p:cBhvr>
                                      <p:to>
                                        <p:strVal val="visible"/>
                                      </p:to>
                                    </p:set>
                                    <p:animEffect transition="in" filter="fade">
                                      <p:cBhvr>
                                        <p:cTn id="7" dur="2000"/>
                                        <p:tgtEl>
                                          <p:spTgt spid="538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8627">
                                            <p:txEl>
                                              <p:pRg st="1" end="1"/>
                                            </p:txEl>
                                          </p:spTgt>
                                        </p:tgtEl>
                                        <p:attrNameLst>
                                          <p:attrName>style.visibility</p:attrName>
                                        </p:attrNameLst>
                                      </p:cBhvr>
                                      <p:to>
                                        <p:strVal val="visible"/>
                                      </p:to>
                                    </p:set>
                                    <p:animEffect transition="in" filter="fade">
                                      <p:cBhvr>
                                        <p:cTn id="12" dur="2000"/>
                                        <p:tgtEl>
                                          <p:spTgt spid="538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8627">
                                            <p:txEl>
                                              <p:pRg st="2" end="2"/>
                                            </p:txEl>
                                          </p:spTgt>
                                        </p:tgtEl>
                                        <p:attrNameLst>
                                          <p:attrName>style.visibility</p:attrName>
                                        </p:attrNameLst>
                                      </p:cBhvr>
                                      <p:to>
                                        <p:strVal val="visible"/>
                                      </p:to>
                                    </p:set>
                                    <p:animEffect transition="in" filter="fade">
                                      <p:cBhvr>
                                        <p:cTn id="17" dur="2000"/>
                                        <p:tgtEl>
                                          <p:spTgt spid="538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8627">
                                            <p:txEl>
                                              <p:pRg st="3" end="3"/>
                                            </p:txEl>
                                          </p:spTgt>
                                        </p:tgtEl>
                                        <p:attrNameLst>
                                          <p:attrName>style.visibility</p:attrName>
                                        </p:attrNameLst>
                                      </p:cBhvr>
                                      <p:to>
                                        <p:strVal val="visible"/>
                                      </p:to>
                                    </p:set>
                                    <p:animEffect transition="in" filter="fade">
                                      <p:cBhvr>
                                        <p:cTn id="22" dur="2000"/>
                                        <p:tgtEl>
                                          <p:spTgt spid="538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8627">
                                            <p:txEl>
                                              <p:pRg st="4" end="4"/>
                                            </p:txEl>
                                          </p:spTgt>
                                        </p:tgtEl>
                                        <p:attrNameLst>
                                          <p:attrName>style.visibility</p:attrName>
                                        </p:attrNameLst>
                                      </p:cBhvr>
                                      <p:to>
                                        <p:strVal val="visible"/>
                                      </p:to>
                                    </p:set>
                                    <p:animEffect transition="in" filter="fade">
                                      <p:cBhvr>
                                        <p:cTn id="27" dur="2000"/>
                                        <p:tgtEl>
                                          <p:spTgt spid="5386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0" y="437833"/>
            <a:ext cx="8750300" cy="609398"/>
          </a:xfrm>
          <a:noFill/>
        </p:spPr>
        <p:txBody>
          <a:bodyPr/>
          <a:lstStyle/>
          <a:p>
            <a:pPr eaLnBrk="1" hangingPunct="1"/>
            <a:r>
              <a:rPr lang="zh-TW" altLang="en-US" sz="3600" dirty="0" smtClean="0">
                <a:latin typeface="微軟正黑體" pitchFamily="34" charset="-120"/>
                <a:ea typeface="微軟正黑體" pitchFamily="34" charset="-120"/>
              </a:rPr>
              <a:t>什麼狀況下</a:t>
            </a:r>
            <a:r>
              <a:rPr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您才會體會</a:t>
            </a:r>
            <a:r>
              <a:rPr lang="zh-TW" altLang="en-US" sz="4400" dirty="0" smtClean="0">
                <a:solidFill>
                  <a:srgbClr val="FF0000"/>
                </a:solidFill>
                <a:latin typeface="微軟正黑體" pitchFamily="34" charset="-120"/>
                <a:ea typeface="微軟正黑體" pitchFamily="34" charset="-120"/>
              </a:rPr>
              <a:t>需要專案管理</a:t>
            </a:r>
            <a:endParaRPr lang="zh-TW" altLang="zh-TW" sz="3600" dirty="0" smtClean="0">
              <a:solidFill>
                <a:srgbClr val="FF0000"/>
              </a:solidFill>
              <a:latin typeface="微軟正黑體" pitchFamily="34" charset="-120"/>
              <a:ea typeface="微軟正黑體" pitchFamily="34" charset="-120"/>
            </a:endParaRPr>
          </a:p>
        </p:txBody>
      </p:sp>
      <p:sp>
        <p:nvSpPr>
          <p:cNvPr id="49154" name="Rectangle 3"/>
          <p:cNvSpPr>
            <a:spLocks noGrp="1"/>
          </p:cNvSpPr>
          <p:nvPr>
            <p:ph type="sldNum" sz="quarter" idx="4294967295"/>
          </p:nvPr>
        </p:nvSpPr>
        <p:spPr>
          <a:xfrm>
            <a:off x="111125" y="6553200"/>
            <a:ext cx="1143000" cy="231775"/>
          </a:xfrm>
          <a:prstGeom prst="rect">
            <a:avLst/>
          </a:prstGeom>
          <a:ln cap="flat">
            <a:headEnd type="none" w="med" len="med"/>
            <a:tailEnd type="none" w="med" len="med"/>
          </a:ln>
        </p:spPr>
        <p:txBody>
          <a:bodyPr/>
          <a:lstStyle/>
          <a:p>
            <a:pPr>
              <a:defRPr/>
            </a:pPr>
            <a:fld id="{16163FDC-5C2B-422D-9077-A0B055108273}" type="slidenum">
              <a:rPr lang="zh-TW" altLang="zh-TW" kern="0">
                <a:latin typeface="Segoe" pitchFamily="34" charset="0"/>
              </a:rPr>
              <a:pPr>
                <a:defRPr/>
              </a:pPr>
              <a:t>5</a:t>
            </a:fld>
            <a:endParaRPr lang="zh-TW" altLang="zh-TW" kern="0">
              <a:latin typeface="Segoe" pitchFamily="34" charset="0"/>
            </a:endParaRPr>
          </a:p>
        </p:txBody>
      </p:sp>
      <p:pic>
        <p:nvPicPr>
          <p:cNvPr id="19460" name="Picture 3"/>
          <p:cNvPicPr>
            <a:picLocks noChangeAspect="1" noChangeArrowheads="1"/>
          </p:cNvPicPr>
          <p:nvPr/>
        </p:nvPicPr>
        <p:blipFill>
          <a:blip r:embed="rId2"/>
          <a:srcRect/>
          <a:stretch>
            <a:fillRect/>
          </a:stretch>
        </p:blipFill>
        <p:spPr bwMode="auto">
          <a:xfrm>
            <a:off x="-344386" y="1238044"/>
            <a:ext cx="9790185" cy="498908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25631"/>
            <a:ext cx="8893175" cy="1235034"/>
          </a:xfrm>
          <a:noFill/>
        </p:spPr>
        <p:txBody>
          <a:bodyPr/>
          <a:lstStyle/>
          <a:p>
            <a:pPr eaLnBrk="1" hangingPunct="1"/>
            <a:r>
              <a:rPr lang="zh-TW" altLang="en-US" sz="3000" dirty="0" smtClean="0">
                <a:latin typeface="+mn-ea"/>
                <a:ea typeface="+mn-ea"/>
              </a:rPr>
              <a:t>這時</a:t>
            </a:r>
            <a:r>
              <a:rPr altLang="zh-TW" sz="3000" dirty="0" smtClean="0">
                <a:latin typeface="+mn-ea"/>
                <a:ea typeface="+mn-ea"/>
              </a:rPr>
              <a:t>..</a:t>
            </a:r>
            <a:r>
              <a:rPr lang="zh-TW" altLang="en-US" sz="3000" dirty="0" smtClean="0">
                <a:latin typeface="+mn-ea"/>
                <a:ea typeface="+mn-ea"/>
              </a:rPr>
              <a:t>如果您</a:t>
            </a:r>
            <a:r>
              <a:rPr lang="zh-TW" altLang="en-US" sz="4400" dirty="0" smtClean="0">
                <a:solidFill>
                  <a:srgbClr val="FF0000"/>
                </a:solidFill>
                <a:latin typeface="+mn-ea"/>
                <a:ea typeface="+mn-ea"/>
              </a:rPr>
              <a:t>用對</a:t>
            </a:r>
            <a:r>
              <a:rPr lang="zh-TW" altLang="en-US" sz="3000" dirty="0" smtClean="0">
                <a:latin typeface="+mn-ea"/>
                <a:ea typeface="+mn-ea"/>
              </a:rPr>
              <a:t>工具</a:t>
            </a:r>
            <a:r>
              <a:rPr lang="en-US" altLang="zh-TW" sz="3000" dirty="0" smtClean="0">
                <a:latin typeface="+mn-ea"/>
                <a:ea typeface="+mn-ea"/>
              </a:rPr>
              <a:t>(</a:t>
            </a:r>
            <a:r>
              <a:rPr lang="en-US" altLang="en-US" sz="3000" dirty="0" smtClean="0">
                <a:latin typeface="+mn-ea"/>
                <a:ea typeface="+mn-ea"/>
              </a:rPr>
              <a:t>Microsoft Project</a:t>
            </a:r>
            <a:r>
              <a:rPr lang="en-US" altLang="zh-TW" sz="3000" dirty="0" smtClean="0">
                <a:latin typeface="+mn-ea"/>
                <a:ea typeface="+mn-ea"/>
              </a:rPr>
              <a:t>)</a:t>
            </a:r>
            <a:r>
              <a:rPr lang="en-US" altLang="en-US" sz="3000" dirty="0" smtClean="0">
                <a:latin typeface="+mn-ea"/>
                <a:ea typeface="+mn-ea"/>
              </a:rPr>
              <a:t> </a:t>
            </a:r>
            <a:br>
              <a:rPr lang="en-US" altLang="en-US" sz="3000" dirty="0" smtClean="0">
                <a:latin typeface="+mn-ea"/>
                <a:ea typeface="+mn-ea"/>
              </a:rPr>
            </a:br>
            <a:r>
              <a:rPr lang="zh-TW" altLang="en-US" sz="3000" dirty="0" smtClean="0">
                <a:latin typeface="+mn-ea"/>
                <a:ea typeface="+mn-ea"/>
              </a:rPr>
              <a:t>就可以幫助您在進行專案管理時</a:t>
            </a:r>
          </a:p>
        </p:txBody>
      </p:sp>
      <p:sp>
        <p:nvSpPr>
          <p:cNvPr id="66562" name="Rectangle 3"/>
          <p:cNvSpPr>
            <a:spLocks noGrp="1" noChangeArrowheads="1"/>
          </p:cNvSpPr>
          <p:nvPr>
            <p:ph type="body" idx="4294967295"/>
          </p:nvPr>
        </p:nvSpPr>
        <p:spPr>
          <a:xfrm>
            <a:off x="350014" y="1576017"/>
            <a:ext cx="8212137" cy="4321183"/>
          </a:xfrm>
        </p:spPr>
        <p:txBody>
          <a:bodyPr/>
          <a:lstStyle/>
          <a:p>
            <a:pPr marL="228600" indent="-228600" hangingPunct="1">
              <a:lnSpc>
                <a:spcPct val="150000"/>
              </a:lnSpc>
              <a:spcBef>
                <a:spcPct val="20000"/>
              </a:spcBef>
              <a:buClr>
                <a:srgbClr val="F67C20"/>
              </a:buClr>
              <a:buSzTx/>
              <a:buFontTx/>
              <a:buChar char="•"/>
            </a:pPr>
            <a:r>
              <a:rPr lang="zh-TW" altLang="en-US" sz="2400" b="0" dirty="0" smtClean="0">
                <a:latin typeface="Segoe" charset="0"/>
                <a:ea typeface="SimSun" pitchFamily="2" charset="-122"/>
                <a:cs typeface="Times New Roman" pitchFamily="18" charset="0"/>
                <a:sym typeface="Wingdings" pitchFamily="2" charset="2"/>
              </a:rPr>
              <a:t>以按圖施工的方式學習如何有效規劃專案</a:t>
            </a:r>
            <a:endParaRPr lang="en-US" altLang="zh-TW" sz="2400" b="0" dirty="0" smtClean="0">
              <a:latin typeface="Segoe" charset="0"/>
              <a:ea typeface="SimSun" pitchFamily="2" charset="-122"/>
              <a:cs typeface="Times New Roman" pitchFamily="18" charset="0"/>
              <a:sym typeface="Wingdings" pitchFamily="2" charset="2"/>
            </a:endParaRPr>
          </a:p>
          <a:p>
            <a:pPr marL="228600" indent="-228600" hangingPunct="1">
              <a:lnSpc>
                <a:spcPct val="150000"/>
              </a:lnSpc>
              <a:spcBef>
                <a:spcPct val="20000"/>
              </a:spcBef>
              <a:buClr>
                <a:srgbClr val="F67C20"/>
              </a:buClr>
              <a:buSzTx/>
              <a:buFontTx/>
              <a:buChar char="•"/>
            </a:pPr>
            <a:r>
              <a:rPr lang="zh-TW" altLang="en-US" sz="2400" b="0" dirty="0" smtClean="0">
                <a:latin typeface="Segoe" charset="0"/>
                <a:ea typeface="SimSun" pitchFamily="2" charset="-122"/>
                <a:cs typeface="Times New Roman" pitchFamily="18" charset="0"/>
                <a:sym typeface="Wingdings" pitchFamily="2" charset="2"/>
              </a:rPr>
              <a:t>清楚的掌握小組成員工作負載</a:t>
            </a:r>
          </a:p>
          <a:p>
            <a:pPr marL="228600" indent="-228600" hangingPunct="1">
              <a:lnSpc>
                <a:spcPct val="150000"/>
              </a:lnSpc>
              <a:spcBef>
                <a:spcPct val="20000"/>
              </a:spcBef>
              <a:buClr>
                <a:srgbClr val="F67C20"/>
              </a:buClr>
              <a:buSzTx/>
              <a:buFontTx/>
              <a:buChar char="•"/>
            </a:pPr>
            <a:r>
              <a:rPr lang="zh-TW" altLang="en-US" sz="2400" b="0" dirty="0" smtClean="0">
                <a:latin typeface="Segoe" charset="0"/>
                <a:ea typeface="SimSun" pitchFamily="2" charset="-122"/>
                <a:cs typeface="Times New Roman" pitchFamily="18" charset="0"/>
                <a:sym typeface="Wingdings" pitchFamily="2" charset="2"/>
              </a:rPr>
              <a:t>清楚的紀錄歷史與現在的專案資訊</a:t>
            </a:r>
          </a:p>
          <a:p>
            <a:pPr marL="228600" indent="-228600" hangingPunct="1">
              <a:lnSpc>
                <a:spcPct val="150000"/>
              </a:lnSpc>
              <a:spcBef>
                <a:spcPct val="20000"/>
              </a:spcBef>
              <a:buClr>
                <a:srgbClr val="F67C20"/>
              </a:buClr>
              <a:buSzTx/>
              <a:buFontTx/>
              <a:buChar char="•"/>
            </a:pPr>
            <a:r>
              <a:rPr lang="zh-TW" altLang="en-US" sz="2400" b="0" dirty="0" smtClean="0">
                <a:latin typeface="Segoe" charset="0"/>
                <a:ea typeface="SimSun" pitchFamily="2" charset="-122"/>
                <a:cs typeface="Times New Roman" pitchFamily="18" charset="0"/>
                <a:sym typeface="Wingdings" pitchFamily="2" charset="2"/>
              </a:rPr>
              <a:t>透過一個溝通平台讓專案資訊有效分享與控管</a:t>
            </a:r>
          </a:p>
          <a:p>
            <a:pPr marL="228600" indent="-228600" hangingPunct="1">
              <a:lnSpc>
                <a:spcPct val="150000"/>
              </a:lnSpc>
              <a:spcBef>
                <a:spcPct val="20000"/>
              </a:spcBef>
              <a:buClr>
                <a:srgbClr val="F67C20"/>
              </a:buClr>
              <a:buSzTx/>
              <a:buFontTx/>
              <a:buChar char="•"/>
            </a:pPr>
            <a:r>
              <a:rPr lang="zh-TW" altLang="en-US" sz="2400" b="0" dirty="0" smtClean="0">
                <a:ea typeface="SimSun" pitchFamily="2" charset="-122"/>
                <a:cs typeface="Times New Roman" pitchFamily="18" charset="0"/>
                <a:sym typeface="Wingdings" pitchFamily="2" charset="2"/>
              </a:rPr>
              <a:t>傳承前人的經驗</a:t>
            </a:r>
            <a:endParaRPr lang="en-US" altLang="zh-TW" sz="2400" b="0" dirty="0" smtClean="0">
              <a:ea typeface="SimSun" pitchFamily="2" charset="-122"/>
              <a:cs typeface="Times New Roman" pitchFamily="18" charset="0"/>
              <a:sym typeface="Wingdings" pitchFamily="2" charset="2"/>
            </a:endParaRPr>
          </a:p>
          <a:p>
            <a:pPr marL="228600" indent="-228600" hangingPunct="1">
              <a:lnSpc>
                <a:spcPct val="150000"/>
              </a:lnSpc>
              <a:spcBef>
                <a:spcPct val="20000"/>
              </a:spcBef>
              <a:buClr>
                <a:srgbClr val="F67C20"/>
              </a:buClr>
              <a:buSzTx/>
              <a:buFontTx/>
              <a:buChar char="•"/>
            </a:pPr>
            <a:r>
              <a:rPr lang="en-US" altLang="zh-TW" sz="2400" b="0" dirty="0" smtClean="0">
                <a:ea typeface="SimSun" pitchFamily="2" charset="-122"/>
                <a:cs typeface="Times New Roman" pitchFamily="18" charset="0"/>
                <a:sym typeface="Wingdings" pitchFamily="2" charset="2"/>
              </a:rPr>
              <a:t>…</a:t>
            </a:r>
            <a:endParaRPr lang="en-US" altLang="zh-TW" sz="2400" b="0" dirty="0" smtClean="0">
              <a:latin typeface="Segoe" charset="0"/>
              <a:ea typeface="SimSun" pitchFamily="2" charset="-122"/>
              <a:cs typeface="Times New Roman" pitchFamily="18" charset="0"/>
              <a:sym typeface="Wingdings" pitchFamily="2" charset="2"/>
            </a:endParaRPr>
          </a:p>
          <a:p>
            <a:pPr marL="228600" indent="-228600" hangingPunct="1">
              <a:lnSpc>
                <a:spcPct val="150000"/>
              </a:lnSpc>
              <a:spcBef>
                <a:spcPct val="20000"/>
              </a:spcBef>
              <a:buClr>
                <a:srgbClr val="F67C20"/>
              </a:buClr>
              <a:buSzTx/>
              <a:buFontTx/>
              <a:buChar char="•"/>
            </a:pPr>
            <a:endParaRPr lang="zh-TW" altLang="en-US" sz="2400" b="0" dirty="0" smtClean="0">
              <a:latin typeface="Segoe" charset="0"/>
              <a:ea typeface="SimSun" pitchFamily="2" charset="-122"/>
              <a:cs typeface="Times New Roman" pitchFamily="18" charset="0"/>
              <a:sym typeface="Wingdings" pitchFamily="2" charset="2"/>
            </a:endParaRPr>
          </a:p>
        </p:txBody>
      </p:sp>
      <p:sp>
        <p:nvSpPr>
          <p:cNvPr id="20484" name="Rectangle 4"/>
          <p:cNvSpPr>
            <a:spLocks noGrp="1"/>
          </p:cNvSpPr>
          <p:nvPr/>
        </p:nvSpPr>
        <p:spPr bwMode="auto">
          <a:xfrm>
            <a:off x="111125" y="6553200"/>
            <a:ext cx="1143000" cy="231775"/>
          </a:xfrm>
          <a:prstGeom prst="rect">
            <a:avLst/>
          </a:prstGeom>
          <a:noFill/>
          <a:ln w="9525">
            <a:noFill/>
            <a:miter lim="800000"/>
            <a:headEnd/>
            <a:tailEnd/>
          </a:ln>
        </p:spPr>
        <p:txBody>
          <a:bodyPr/>
          <a:lstStyle/>
          <a:p>
            <a:fld id="{ADB015D1-04C8-4A00-8424-9CE90D325881}" type="slidenum">
              <a:rPr lang="zh-TW" altLang="zh-TW" sz="1000">
                <a:solidFill>
                  <a:schemeClr val="bg1"/>
                </a:solidFill>
                <a:latin typeface="Segoe" charset="0"/>
                <a:ea typeface="新細明體" pitchFamily="18" charset="-120"/>
              </a:rPr>
              <a:pPr/>
              <a:t>6</a:t>
            </a:fld>
            <a:endParaRPr lang="zh-TW" altLang="zh-TW" sz="1000">
              <a:solidFill>
                <a:schemeClr val="bg1"/>
              </a:solidFill>
              <a:latin typeface="Segoe" charset="0"/>
              <a:ea typeface="新細明體" pitchFamily="18" charset="-12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5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2588" y="26988"/>
            <a:ext cx="8393112" cy="701731"/>
          </a:xfrm>
        </p:spPr>
        <p:txBody>
          <a:bodyPr/>
          <a:lstStyle/>
          <a:p>
            <a:r>
              <a:rPr lang="zh-TW" altLang="en-US" dirty="0" smtClean="0"/>
              <a:t>專案管理模式的比較</a:t>
            </a:r>
            <a:endParaRPr lang="en-US" dirty="0" smtClean="0"/>
          </a:p>
        </p:txBody>
      </p:sp>
      <p:graphicFrame>
        <p:nvGraphicFramePr>
          <p:cNvPr id="4" name="Table Placeholder 3"/>
          <p:cNvGraphicFramePr>
            <a:graphicFrameLocks noGrp="1"/>
          </p:cNvGraphicFramePr>
          <p:nvPr>
            <p:ph type="tbl" sz="quarter" idx="10"/>
          </p:nvPr>
        </p:nvGraphicFramePr>
        <p:xfrm>
          <a:off x="166255" y="819980"/>
          <a:ext cx="8811490" cy="5203630"/>
        </p:xfrm>
        <a:graphic>
          <a:graphicData uri="http://schemas.openxmlformats.org/drawingml/2006/table">
            <a:tbl>
              <a:tblPr firstRow="1" bandRow="1">
                <a:tableStyleId>{93296810-A885-4BE3-A3E7-6D5BEEA58F35}</a:tableStyleId>
              </a:tblPr>
              <a:tblGrid>
                <a:gridCol w="1102475"/>
                <a:gridCol w="3406140"/>
                <a:gridCol w="4302875"/>
              </a:tblGrid>
              <a:tr h="981320">
                <a:tc>
                  <a:txBody>
                    <a:bodyPr/>
                    <a:lstStyle/>
                    <a:p>
                      <a:pPr algn="ct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91786" marR="91786"/>
                </a:tc>
                <a:tc>
                  <a:txBody>
                    <a:bodyPr/>
                    <a:lstStyle/>
                    <a:p>
                      <a:pPr algn="ctr"/>
                      <a:r>
                        <a:rPr lang="en-US" sz="2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Project Desktop</a:t>
                      </a:r>
                      <a:endParaRPr lang="en-US" sz="2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txBody>
                  <a:tcPr marL="91786" marR="91786"/>
                </a:tc>
                <a:tc>
                  <a:txBody>
                    <a:bodyPr/>
                    <a:lstStyle/>
                    <a:p>
                      <a:pPr algn="ctr"/>
                      <a:r>
                        <a:rPr lang="en-US" sz="2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Enterprise</a:t>
                      </a:r>
                      <a:r>
                        <a:rPr lang="en-US" sz="2400" b="1" cap="none" spc="50" baseline="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Project Management (EPM)</a:t>
                      </a:r>
                      <a:endParaRPr lang="en-US" sz="2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txBody>
                  <a:tcPr marL="91786" marR="91786"/>
                </a:tc>
              </a:tr>
              <a:tr h="1571024">
                <a:tc>
                  <a:txBody>
                    <a:bodyPr/>
                    <a:lstStyle/>
                    <a:p>
                      <a:r>
                        <a:rPr lang="zh-TW" altLang="en-US" sz="2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使用狀況</a:t>
                      </a:r>
                      <a:endParaRPr lang="en-US" sz="2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91786" marR="91786"/>
                </a:tc>
                <a:tc>
                  <a:txBody>
                    <a:bodyPr/>
                    <a:lstStyle/>
                    <a:p>
                      <a:pPr>
                        <a:buFont typeface="Arial" pitchFamily="34" charset="0"/>
                        <a:buNone/>
                      </a:pPr>
                      <a:r>
                        <a:rPr lang="zh-TW" altLang="en-US" sz="2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單一管理者</a:t>
                      </a:r>
                      <a:endParaRPr lang="en-US" altLang="zh-TW" sz="2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None/>
                      </a:pPr>
                      <a:r>
                        <a:rPr lang="zh-TW" altLang="en-US" sz="2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多專案管理</a:t>
                      </a:r>
                      <a:endParaRPr lang="en-US" sz="2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91786" marR="91786"/>
                </a:tc>
                <a:tc>
                  <a:txBody>
                    <a:bodyPr/>
                    <a:lstStyle/>
                    <a:p>
                      <a:pPr>
                        <a:buFont typeface="Arial" pitchFamily="34" charset="0"/>
                        <a:buNone/>
                      </a:pPr>
                      <a:r>
                        <a:rPr lang="zh-TW" altLang="en-US" sz="2600" b="1"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多個管理者與執行人員</a:t>
                      </a:r>
                      <a:endParaRPr lang="en-US" altLang="zh-TW" sz="2600" b="1"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None/>
                      </a:pPr>
                      <a:r>
                        <a:rPr lang="zh-TW" altLang="en-US" sz="2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需要集中的專案管理</a:t>
                      </a:r>
                      <a:endParaRPr lang="en-US" sz="2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91786" marR="91786"/>
                </a:tc>
              </a:tr>
              <a:tr h="2651286">
                <a:tc>
                  <a:txBody>
                    <a:bodyPr/>
                    <a:lstStyle/>
                    <a:p>
                      <a:r>
                        <a:rPr lang="zh-TW" altLang="en-US" sz="2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應用情境</a:t>
                      </a:r>
                      <a:endParaRPr lang="en-US" sz="2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91786" marR="91786"/>
                </a:tc>
                <a:tc>
                  <a:txBody>
                    <a:bodyPr/>
                    <a:lstStyle/>
                    <a:p>
                      <a:pPr>
                        <a:buFont typeface="Arial" pitchFamily="34" charset="0"/>
                        <a:buNone/>
                      </a:pPr>
                      <a:r>
                        <a:rPr lang="zh-TW" altLang="en-US" sz="2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個別的專案經理單打獨鬥</a:t>
                      </a:r>
                      <a:endParaRPr lang="en-US" sz="2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91786" marR="91786"/>
                </a:tc>
                <a:tc>
                  <a:txBody>
                    <a:bodyPr/>
                    <a:lstStyle/>
                    <a:p>
                      <a:pPr>
                        <a:buFont typeface="Arial" pitchFamily="34" charset="0"/>
                        <a:buNone/>
                      </a:pPr>
                      <a:r>
                        <a:rPr lang="zh-TW" alt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考慮到組織的整體性</a:t>
                      </a:r>
                      <a:endParaRPr lang="en-US" altLang="zh-TW"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None/>
                      </a:pPr>
                      <a:r>
                        <a:rPr lang="zh-TW" alt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提供專案所需要的協同合作</a:t>
                      </a:r>
                      <a:endParaRPr lang="en-US" altLang="zh-TW"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None/>
                      </a:pPr>
                      <a:r>
                        <a:rPr lang="zh-TW" alt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以更宏觀的角度來檢視企業內的專案執行與資源分派狀態</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91786" marR="91786"/>
                </a:tc>
              </a:tr>
            </a:tbl>
          </a:graphicData>
        </a:graphic>
      </p:graphicFrame>
      <p:pic>
        <p:nvPicPr>
          <p:cNvPr id="6" name="Picture 26" descr="ProjServerLongGIF"/>
          <p:cNvPicPr>
            <a:picLocks noChangeAspect="1" noChangeArrowheads="1"/>
          </p:cNvPicPr>
          <p:nvPr/>
        </p:nvPicPr>
        <p:blipFill>
          <a:blip r:embed="rId3"/>
          <a:srcRect/>
          <a:stretch>
            <a:fillRect/>
          </a:stretch>
        </p:blipFill>
        <p:spPr bwMode="auto">
          <a:xfrm>
            <a:off x="5646149" y="5076968"/>
            <a:ext cx="3229841" cy="442248"/>
          </a:xfrm>
          <a:prstGeom prst="rect">
            <a:avLst/>
          </a:prstGeom>
          <a:noFill/>
          <a:ln w="9525">
            <a:noFill/>
            <a:miter lim="800000"/>
            <a:headEnd/>
            <a:tailEnd/>
          </a:ln>
        </p:spPr>
      </p:pic>
      <p:pic>
        <p:nvPicPr>
          <p:cNvPr id="7" name="Picture 53" descr="ProjectProGIF"/>
          <p:cNvPicPr>
            <a:picLocks noChangeAspect="1" noChangeArrowheads="1"/>
          </p:cNvPicPr>
          <p:nvPr/>
        </p:nvPicPr>
        <p:blipFill>
          <a:blip r:embed="rId4"/>
          <a:srcRect/>
          <a:stretch>
            <a:fillRect/>
          </a:stretch>
        </p:blipFill>
        <p:spPr bwMode="auto">
          <a:xfrm>
            <a:off x="4972049" y="5421226"/>
            <a:ext cx="3925609" cy="456949"/>
          </a:xfrm>
          <a:prstGeom prst="rect">
            <a:avLst/>
          </a:prstGeom>
          <a:noFill/>
        </p:spPr>
      </p:pic>
      <p:pic>
        <p:nvPicPr>
          <p:cNvPr id="9" name="Picture 51" descr="ProjectStandardGIF"/>
          <p:cNvPicPr>
            <a:picLocks noChangeAspect="1" noChangeArrowheads="1"/>
          </p:cNvPicPr>
          <p:nvPr/>
        </p:nvPicPr>
        <p:blipFill>
          <a:blip r:embed="rId5"/>
          <a:srcRect/>
          <a:stretch>
            <a:fillRect/>
          </a:stretch>
        </p:blipFill>
        <p:spPr bwMode="auto">
          <a:xfrm>
            <a:off x="1360170" y="4823461"/>
            <a:ext cx="3178602" cy="405690"/>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3-00728_oval-y4"/>
          <p:cNvPicPr>
            <a:picLocks noChangeAspect="1" noChangeArrowheads="1"/>
          </p:cNvPicPr>
          <p:nvPr/>
        </p:nvPicPr>
        <p:blipFill>
          <a:blip r:embed="rId3"/>
          <a:srcRect/>
          <a:stretch>
            <a:fillRect/>
          </a:stretch>
        </p:blipFill>
        <p:spPr bwMode="auto">
          <a:xfrm>
            <a:off x="1174750" y="5638800"/>
            <a:ext cx="7550150" cy="833438"/>
          </a:xfrm>
          <a:prstGeom prst="rect">
            <a:avLst/>
          </a:prstGeom>
          <a:noFill/>
          <a:ln w="9525">
            <a:noFill/>
            <a:miter lim="800000"/>
            <a:headEnd/>
            <a:tailEnd/>
          </a:ln>
        </p:spPr>
      </p:pic>
      <p:sp>
        <p:nvSpPr>
          <p:cNvPr id="2051" name="Text Box 9"/>
          <p:cNvSpPr txBox="1">
            <a:spLocks noChangeArrowheads="1"/>
          </p:cNvSpPr>
          <p:nvPr/>
        </p:nvSpPr>
        <p:spPr bwMode="auto">
          <a:xfrm>
            <a:off x="6172200" y="2041525"/>
            <a:ext cx="2667000" cy="457200"/>
          </a:xfrm>
          <a:prstGeom prst="rect">
            <a:avLst/>
          </a:prstGeom>
          <a:noFill/>
          <a:ln w="9525">
            <a:noFill/>
            <a:miter lim="800000"/>
            <a:headEnd/>
            <a:tailEnd/>
          </a:ln>
        </p:spPr>
        <p:txBody>
          <a:bodyPr>
            <a:spAutoFit/>
          </a:bodyPr>
          <a:lstStyle/>
          <a:p>
            <a:pPr algn="ctr"/>
            <a:r>
              <a:rPr lang="en-US" sz="1200" b="1">
                <a:solidFill>
                  <a:schemeClr val="bg1"/>
                </a:solidFill>
                <a:latin typeface="Calibri" pitchFamily="34" charset="0"/>
              </a:rPr>
              <a:t>Executives </a:t>
            </a:r>
          </a:p>
          <a:p>
            <a:pPr algn="ctr"/>
            <a:r>
              <a:rPr lang="en-US" sz="1200" b="1">
                <a:solidFill>
                  <a:schemeClr val="bg1"/>
                </a:solidFill>
                <a:latin typeface="Calibri" pitchFamily="34" charset="0"/>
              </a:rPr>
              <a:t>Portfolio Analysts</a:t>
            </a:r>
          </a:p>
        </p:txBody>
      </p:sp>
      <p:sp>
        <p:nvSpPr>
          <p:cNvPr id="2052" name="Text Box 8"/>
          <p:cNvSpPr txBox="1">
            <a:spLocks noChangeArrowheads="1"/>
          </p:cNvSpPr>
          <p:nvPr/>
        </p:nvSpPr>
        <p:spPr bwMode="auto">
          <a:xfrm>
            <a:off x="6064250" y="1135063"/>
            <a:ext cx="1244600" cy="600075"/>
          </a:xfrm>
          <a:prstGeom prst="rect">
            <a:avLst/>
          </a:prstGeom>
          <a:noFill/>
          <a:ln w="9525">
            <a:noFill/>
            <a:miter lim="800000"/>
            <a:headEnd/>
            <a:tailEnd/>
          </a:ln>
        </p:spPr>
        <p:txBody>
          <a:bodyPr>
            <a:spAutoFit/>
          </a:bodyPr>
          <a:lstStyle/>
          <a:p>
            <a:pPr>
              <a:spcBef>
                <a:spcPct val="50000"/>
              </a:spcBef>
            </a:pPr>
            <a:r>
              <a:rPr lang="en-US" sz="1100" b="1">
                <a:solidFill>
                  <a:schemeClr val="bg1"/>
                </a:solidFill>
                <a:latin typeface="Verdana" pitchFamily="34" charset="0"/>
              </a:rPr>
              <a:t>Line of Business Systems</a:t>
            </a:r>
          </a:p>
        </p:txBody>
      </p:sp>
      <p:grpSp>
        <p:nvGrpSpPr>
          <p:cNvPr id="2" name="Group 42"/>
          <p:cNvGrpSpPr>
            <a:grpSpLocks/>
          </p:cNvGrpSpPr>
          <p:nvPr/>
        </p:nvGrpSpPr>
        <p:grpSpPr bwMode="auto">
          <a:xfrm>
            <a:off x="6813550" y="1014413"/>
            <a:ext cx="1219200" cy="746125"/>
            <a:chOff x="4752" y="816"/>
            <a:chExt cx="768" cy="470"/>
          </a:xfrm>
        </p:grpSpPr>
        <p:pic>
          <p:nvPicPr>
            <p:cNvPr id="2092" name="Picture 6" descr="3-00728_oval_yel-or"/>
            <p:cNvPicPr>
              <a:picLocks noChangeAspect="1" noChangeArrowheads="1"/>
            </p:cNvPicPr>
            <p:nvPr/>
          </p:nvPicPr>
          <p:blipFill>
            <a:blip r:embed="rId4"/>
            <a:srcRect/>
            <a:stretch>
              <a:fillRect/>
            </a:stretch>
          </p:blipFill>
          <p:spPr bwMode="auto">
            <a:xfrm>
              <a:off x="4752" y="816"/>
              <a:ext cx="768" cy="470"/>
            </a:xfrm>
            <a:prstGeom prst="rect">
              <a:avLst/>
            </a:prstGeom>
            <a:noFill/>
            <a:ln w="9525">
              <a:noFill/>
              <a:miter lim="800000"/>
              <a:headEnd/>
              <a:tailEnd/>
            </a:ln>
          </p:spPr>
        </p:pic>
        <p:pic>
          <p:nvPicPr>
            <p:cNvPr id="2093" name="Picture 7" descr="application server"/>
            <p:cNvPicPr>
              <a:picLocks noChangeAspect="1" noChangeArrowheads="1"/>
            </p:cNvPicPr>
            <p:nvPr/>
          </p:nvPicPr>
          <p:blipFill>
            <a:blip r:embed="rId5"/>
            <a:srcRect/>
            <a:stretch>
              <a:fillRect/>
            </a:stretch>
          </p:blipFill>
          <p:spPr bwMode="auto">
            <a:xfrm>
              <a:off x="4944" y="864"/>
              <a:ext cx="273" cy="384"/>
            </a:xfrm>
            <a:prstGeom prst="rect">
              <a:avLst/>
            </a:prstGeom>
            <a:noFill/>
            <a:ln w="9525">
              <a:noFill/>
              <a:miter lim="800000"/>
              <a:headEnd/>
              <a:tailEnd/>
            </a:ln>
          </p:spPr>
        </p:pic>
        <p:pic>
          <p:nvPicPr>
            <p:cNvPr id="2094" name="Picture 10" descr="300710_Cyl_red"/>
            <p:cNvPicPr>
              <a:picLocks noChangeAspect="1" noChangeArrowheads="1"/>
            </p:cNvPicPr>
            <p:nvPr/>
          </p:nvPicPr>
          <p:blipFill>
            <a:blip r:embed="rId6"/>
            <a:srcRect/>
            <a:stretch>
              <a:fillRect/>
            </a:stretch>
          </p:blipFill>
          <p:spPr bwMode="auto">
            <a:xfrm>
              <a:off x="5184" y="906"/>
              <a:ext cx="125" cy="150"/>
            </a:xfrm>
            <a:prstGeom prst="rect">
              <a:avLst/>
            </a:prstGeom>
            <a:noFill/>
            <a:ln w="9525">
              <a:noFill/>
              <a:miter lim="800000"/>
              <a:headEnd/>
              <a:tailEnd/>
            </a:ln>
          </p:spPr>
        </p:pic>
        <p:pic>
          <p:nvPicPr>
            <p:cNvPr id="2095" name="Picture 11" descr="300710_Cyl_red"/>
            <p:cNvPicPr>
              <a:picLocks noChangeAspect="1" noChangeArrowheads="1"/>
            </p:cNvPicPr>
            <p:nvPr/>
          </p:nvPicPr>
          <p:blipFill>
            <a:blip r:embed="rId7"/>
            <a:srcRect/>
            <a:stretch>
              <a:fillRect/>
            </a:stretch>
          </p:blipFill>
          <p:spPr bwMode="auto">
            <a:xfrm>
              <a:off x="5272" y="960"/>
              <a:ext cx="152" cy="184"/>
            </a:xfrm>
            <a:prstGeom prst="rect">
              <a:avLst/>
            </a:prstGeom>
            <a:noFill/>
            <a:ln w="9525">
              <a:noFill/>
              <a:miter lim="800000"/>
              <a:headEnd/>
              <a:tailEnd/>
            </a:ln>
          </p:spPr>
        </p:pic>
      </p:grpSp>
      <p:pic>
        <p:nvPicPr>
          <p:cNvPr id="2055" name="Picture 24" descr="Windows-SharePoint-Services"/>
          <p:cNvPicPr>
            <a:picLocks noChangeAspect="1" noChangeArrowheads="1"/>
          </p:cNvPicPr>
          <p:nvPr/>
        </p:nvPicPr>
        <p:blipFill>
          <a:blip r:embed="rId8"/>
          <a:srcRect/>
          <a:stretch>
            <a:fillRect/>
          </a:stretch>
        </p:blipFill>
        <p:spPr bwMode="auto">
          <a:xfrm>
            <a:off x="5930900" y="5786438"/>
            <a:ext cx="1998663" cy="455612"/>
          </a:xfrm>
          <a:prstGeom prst="rect">
            <a:avLst/>
          </a:prstGeom>
          <a:noFill/>
          <a:ln w="9525">
            <a:noFill/>
            <a:miter lim="800000"/>
            <a:headEnd/>
            <a:tailEnd/>
          </a:ln>
        </p:spPr>
      </p:pic>
      <p:grpSp>
        <p:nvGrpSpPr>
          <p:cNvPr id="3" name="Group 43"/>
          <p:cNvGrpSpPr>
            <a:grpSpLocks/>
          </p:cNvGrpSpPr>
          <p:nvPr/>
        </p:nvGrpSpPr>
        <p:grpSpPr bwMode="auto">
          <a:xfrm>
            <a:off x="1217613" y="4745038"/>
            <a:ext cx="7339012" cy="749300"/>
            <a:chOff x="990600" y="4191000"/>
            <a:chExt cx="8153400" cy="855663"/>
          </a:xfrm>
        </p:grpSpPr>
        <p:pic>
          <p:nvPicPr>
            <p:cNvPr id="2087" name="Picture 16" descr="3-00728_oval-O1"/>
            <p:cNvPicPr>
              <a:picLocks noChangeAspect="1" noChangeArrowheads="1"/>
            </p:cNvPicPr>
            <p:nvPr/>
          </p:nvPicPr>
          <p:blipFill>
            <a:blip r:embed="rId9"/>
            <a:srcRect/>
            <a:stretch>
              <a:fillRect/>
            </a:stretch>
          </p:blipFill>
          <p:spPr bwMode="auto">
            <a:xfrm>
              <a:off x="990600" y="4191000"/>
              <a:ext cx="8153400" cy="855663"/>
            </a:xfrm>
            <a:prstGeom prst="rect">
              <a:avLst/>
            </a:prstGeom>
            <a:noFill/>
            <a:ln w="9525">
              <a:noFill/>
              <a:miter lim="800000"/>
              <a:headEnd/>
              <a:tailEnd/>
            </a:ln>
          </p:spPr>
        </p:pic>
        <p:pic>
          <p:nvPicPr>
            <p:cNvPr id="2088" name="Picture 26" descr="ProjServerLongGIF"/>
            <p:cNvPicPr>
              <a:picLocks noChangeAspect="1" noChangeArrowheads="1"/>
            </p:cNvPicPr>
            <p:nvPr/>
          </p:nvPicPr>
          <p:blipFill>
            <a:blip r:embed="rId10"/>
            <a:srcRect/>
            <a:stretch>
              <a:fillRect/>
            </a:stretch>
          </p:blipFill>
          <p:spPr bwMode="auto">
            <a:xfrm>
              <a:off x="1066800" y="4341813"/>
              <a:ext cx="3327400" cy="468312"/>
            </a:xfrm>
            <a:prstGeom prst="rect">
              <a:avLst/>
            </a:prstGeom>
            <a:noFill/>
            <a:ln w="9525">
              <a:noFill/>
              <a:miter lim="800000"/>
              <a:headEnd/>
              <a:tailEnd/>
            </a:ln>
          </p:spPr>
        </p:pic>
        <p:pic>
          <p:nvPicPr>
            <p:cNvPr id="2089" name="Picture 27" descr="ofc-PrjPortSvr07_ctrans"/>
            <p:cNvPicPr>
              <a:picLocks noChangeAspect="1" noChangeArrowheads="1"/>
            </p:cNvPicPr>
            <p:nvPr/>
          </p:nvPicPr>
          <p:blipFill>
            <a:blip r:embed="rId11"/>
            <a:srcRect/>
            <a:stretch>
              <a:fillRect/>
            </a:stretch>
          </p:blipFill>
          <p:spPr bwMode="auto">
            <a:xfrm>
              <a:off x="4651375" y="4362450"/>
              <a:ext cx="4357688" cy="461963"/>
            </a:xfrm>
            <a:prstGeom prst="rect">
              <a:avLst/>
            </a:prstGeom>
            <a:noFill/>
            <a:ln w="9525">
              <a:noFill/>
              <a:miter lim="800000"/>
              <a:headEnd/>
              <a:tailEnd/>
            </a:ln>
          </p:spPr>
        </p:pic>
      </p:grpSp>
      <p:grpSp>
        <p:nvGrpSpPr>
          <p:cNvPr id="4" name="Group 48"/>
          <p:cNvGrpSpPr>
            <a:grpSpLocks/>
          </p:cNvGrpSpPr>
          <p:nvPr/>
        </p:nvGrpSpPr>
        <p:grpSpPr bwMode="auto">
          <a:xfrm>
            <a:off x="2109788" y="3794125"/>
            <a:ext cx="3016250" cy="576263"/>
            <a:chOff x="2197" y="768"/>
            <a:chExt cx="2075" cy="423"/>
          </a:xfrm>
        </p:grpSpPr>
        <p:pic>
          <p:nvPicPr>
            <p:cNvPr id="2085" name="Picture 14" descr="3-00728_oval-y2"/>
            <p:cNvPicPr>
              <a:picLocks noChangeAspect="1" noChangeArrowheads="1"/>
            </p:cNvPicPr>
            <p:nvPr/>
          </p:nvPicPr>
          <p:blipFill>
            <a:blip r:embed="rId12"/>
            <a:srcRect/>
            <a:stretch>
              <a:fillRect/>
            </a:stretch>
          </p:blipFill>
          <p:spPr bwMode="auto">
            <a:xfrm>
              <a:off x="2197" y="768"/>
              <a:ext cx="2075" cy="423"/>
            </a:xfrm>
            <a:prstGeom prst="rect">
              <a:avLst/>
            </a:prstGeom>
            <a:noFill/>
            <a:ln w="9525">
              <a:noFill/>
              <a:miter lim="800000"/>
              <a:headEnd/>
              <a:tailEnd/>
            </a:ln>
          </p:spPr>
        </p:pic>
        <p:pic>
          <p:nvPicPr>
            <p:cNvPr id="2086" name="Picture 28" descr="ProjectProGIF"/>
            <p:cNvPicPr>
              <a:picLocks noChangeAspect="1" noChangeArrowheads="1"/>
            </p:cNvPicPr>
            <p:nvPr/>
          </p:nvPicPr>
          <p:blipFill>
            <a:blip r:embed="rId13"/>
            <a:srcRect/>
            <a:stretch>
              <a:fillRect/>
            </a:stretch>
          </p:blipFill>
          <p:spPr bwMode="auto">
            <a:xfrm>
              <a:off x="2231" y="841"/>
              <a:ext cx="1941" cy="226"/>
            </a:xfrm>
            <a:prstGeom prst="rect">
              <a:avLst/>
            </a:prstGeom>
            <a:noFill/>
            <a:ln w="9525">
              <a:noFill/>
              <a:miter lim="800000"/>
              <a:headEnd/>
              <a:tailEnd/>
            </a:ln>
          </p:spPr>
        </p:pic>
      </p:grpSp>
      <p:grpSp>
        <p:nvGrpSpPr>
          <p:cNvPr id="5" name="Group 47"/>
          <p:cNvGrpSpPr>
            <a:grpSpLocks/>
          </p:cNvGrpSpPr>
          <p:nvPr/>
        </p:nvGrpSpPr>
        <p:grpSpPr bwMode="auto">
          <a:xfrm>
            <a:off x="1542831" y="1796951"/>
            <a:ext cx="2667000" cy="1171673"/>
            <a:chOff x="1542262" y="1797615"/>
            <a:chExt cx="2667000" cy="1170589"/>
          </a:xfrm>
        </p:grpSpPr>
        <p:sp>
          <p:nvSpPr>
            <p:cNvPr id="2081" name="Text Box 22"/>
            <p:cNvSpPr txBox="1">
              <a:spLocks noChangeArrowheads="1"/>
            </p:cNvSpPr>
            <p:nvPr/>
          </p:nvSpPr>
          <p:spPr bwMode="auto">
            <a:xfrm>
              <a:off x="1542262" y="1797615"/>
              <a:ext cx="2667000" cy="646112"/>
            </a:xfrm>
            <a:prstGeom prst="rect">
              <a:avLst/>
            </a:prstGeom>
            <a:noFill/>
            <a:ln w="9525">
              <a:noFill/>
              <a:miter lim="800000"/>
              <a:headEnd/>
              <a:tailEnd/>
            </a:ln>
          </p:spPr>
          <p:txBody>
            <a:bodyPr>
              <a:spAutoFit/>
            </a:bodyPr>
            <a:lstStyle/>
            <a:p>
              <a:pPr algn="ctr"/>
              <a:r>
                <a:rPr lang="en-US" sz="1200" b="1" dirty="0">
                  <a:solidFill>
                    <a:schemeClr val="bg1"/>
                  </a:solidFill>
                  <a:latin typeface="Calibri" pitchFamily="34" charset="0"/>
                </a:rPr>
                <a:t>Executives </a:t>
              </a:r>
            </a:p>
            <a:p>
              <a:pPr algn="ctr"/>
              <a:r>
                <a:rPr lang="en-US" sz="1200" b="1" dirty="0">
                  <a:solidFill>
                    <a:schemeClr val="bg1"/>
                  </a:solidFill>
                  <a:latin typeface="Calibri" pitchFamily="34" charset="0"/>
                </a:rPr>
                <a:t>Resource Managers</a:t>
              </a:r>
            </a:p>
            <a:p>
              <a:pPr algn="ctr"/>
              <a:r>
                <a:rPr lang="en-US" sz="1200" b="1" dirty="0">
                  <a:solidFill>
                    <a:schemeClr val="bg1"/>
                  </a:solidFill>
                  <a:latin typeface="Calibri" pitchFamily="34" charset="0"/>
                </a:rPr>
                <a:t>Team Members</a:t>
              </a:r>
            </a:p>
          </p:txBody>
        </p:sp>
        <p:grpSp>
          <p:nvGrpSpPr>
            <p:cNvPr id="6" name="Group 42"/>
            <p:cNvGrpSpPr>
              <a:grpSpLocks/>
            </p:cNvGrpSpPr>
            <p:nvPr/>
          </p:nvGrpSpPr>
          <p:grpSpPr bwMode="auto">
            <a:xfrm>
              <a:off x="1627464" y="2515998"/>
              <a:ext cx="2374084" cy="452206"/>
              <a:chOff x="914400" y="2667000"/>
              <a:chExt cx="2374084" cy="452206"/>
            </a:xfrm>
          </p:grpSpPr>
          <p:pic>
            <p:nvPicPr>
              <p:cNvPr id="2083" name="Picture 15" descr="3-00728_oval-y3"/>
              <p:cNvPicPr>
                <a:picLocks noChangeAspect="1" noChangeArrowheads="1"/>
              </p:cNvPicPr>
              <p:nvPr/>
            </p:nvPicPr>
            <p:blipFill>
              <a:blip r:embed="rId14"/>
              <a:srcRect/>
              <a:stretch>
                <a:fillRect/>
              </a:stretch>
            </p:blipFill>
            <p:spPr bwMode="auto">
              <a:xfrm>
                <a:off x="914400" y="2667000"/>
                <a:ext cx="2374084" cy="452206"/>
              </a:xfrm>
              <a:prstGeom prst="rect">
                <a:avLst/>
              </a:prstGeom>
              <a:noFill/>
              <a:ln w="9525">
                <a:noFill/>
                <a:miter lim="800000"/>
                <a:headEnd/>
                <a:tailEnd/>
              </a:ln>
            </p:spPr>
          </p:pic>
          <p:pic>
            <p:nvPicPr>
              <p:cNvPr id="2084" name="Picture 29" descr="ofc-Proj-WA_c_UITransBK"/>
              <p:cNvPicPr>
                <a:picLocks noChangeAspect="1" noChangeArrowheads="1"/>
              </p:cNvPicPr>
              <p:nvPr/>
            </p:nvPicPr>
            <p:blipFill>
              <a:blip r:embed="rId15"/>
              <a:srcRect/>
              <a:stretch>
                <a:fillRect/>
              </a:stretch>
            </p:blipFill>
            <p:spPr bwMode="auto">
              <a:xfrm>
                <a:off x="1008063" y="2732089"/>
                <a:ext cx="2157402" cy="284984"/>
              </a:xfrm>
              <a:prstGeom prst="rect">
                <a:avLst/>
              </a:prstGeom>
              <a:noFill/>
              <a:ln w="9525">
                <a:noFill/>
                <a:miter lim="800000"/>
                <a:headEnd/>
                <a:tailEnd/>
              </a:ln>
            </p:spPr>
          </p:pic>
        </p:grpSp>
      </p:grpSp>
      <p:pic>
        <p:nvPicPr>
          <p:cNvPr id="2059" name="Picture 30" descr="Windows Server 2003 logo vertical white"/>
          <p:cNvPicPr>
            <a:picLocks noChangeAspect="1" noChangeArrowheads="1"/>
          </p:cNvPicPr>
          <p:nvPr/>
        </p:nvPicPr>
        <p:blipFill>
          <a:blip r:embed="rId16" cstate="print"/>
          <a:srcRect/>
          <a:stretch>
            <a:fillRect/>
          </a:stretch>
        </p:blipFill>
        <p:spPr bwMode="auto">
          <a:xfrm>
            <a:off x="3833813" y="5708650"/>
            <a:ext cx="1836737" cy="596900"/>
          </a:xfrm>
          <a:prstGeom prst="rect">
            <a:avLst/>
          </a:prstGeom>
          <a:noFill/>
          <a:ln w="9525">
            <a:noFill/>
            <a:miter lim="800000"/>
            <a:headEnd/>
            <a:tailEnd/>
          </a:ln>
        </p:spPr>
      </p:pic>
      <p:grpSp>
        <p:nvGrpSpPr>
          <p:cNvPr id="7" name="Group 44"/>
          <p:cNvGrpSpPr>
            <a:grpSpLocks/>
          </p:cNvGrpSpPr>
          <p:nvPr/>
        </p:nvGrpSpPr>
        <p:grpSpPr bwMode="auto">
          <a:xfrm>
            <a:off x="5606275" y="2590802"/>
            <a:ext cx="2878137" cy="446088"/>
            <a:chOff x="5410199" y="2666998"/>
            <a:chExt cx="3733800" cy="609599"/>
          </a:xfrm>
        </p:grpSpPr>
        <p:pic>
          <p:nvPicPr>
            <p:cNvPr id="2079" name="Picture 31" descr="3-00728_oval-y3"/>
            <p:cNvPicPr>
              <a:picLocks noChangeAspect="1" noChangeArrowheads="1"/>
            </p:cNvPicPr>
            <p:nvPr/>
          </p:nvPicPr>
          <p:blipFill>
            <a:blip r:embed="rId14"/>
            <a:srcRect/>
            <a:stretch>
              <a:fillRect/>
            </a:stretch>
          </p:blipFill>
          <p:spPr bwMode="auto">
            <a:xfrm>
              <a:off x="5410199" y="2666998"/>
              <a:ext cx="3733800" cy="609599"/>
            </a:xfrm>
            <a:prstGeom prst="rect">
              <a:avLst/>
            </a:prstGeom>
            <a:noFill/>
            <a:ln w="9525">
              <a:noFill/>
              <a:miter lim="800000"/>
              <a:headEnd/>
              <a:tailEnd/>
            </a:ln>
          </p:spPr>
        </p:pic>
        <p:pic>
          <p:nvPicPr>
            <p:cNvPr id="2080" name="Picture 35"/>
            <p:cNvPicPr>
              <a:picLocks noChangeAspect="1" noChangeArrowheads="1"/>
            </p:cNvPicPr>
            <p:nvPr/>
          </p:nvPicPr>
          <p:blipFill>
            <a:blip r:embed="rId17"/>
            <a:srcRect/>
            <a:stretch>
              <a:fillRect/>
            </a:stretch>
          </p:blipFill>
          <p:spPr bwMode="auto">
            <a:xfrm>
              <a:off x="5438776" y="2736850"/>
              <a:ext cx="3556000" cy="412750"/>
            </a:xfrm>
            <a:prstGeom prst="rect">
              <a:avLst/>
            </a:prstGeom>
            <a:noFill/>
            <a:ln w="12700">
              <a:noFill/>
              <a:miter lim="800000"/>
              <a:headEnd/>
              <a:tailEnd/>
            </a:ln>
          </p:spPr>
        </p:pic>
      </p:grpSp>
      <p:sp>
        <p:nvSpPr>
          <p:cNvPr id="2061" name="Text Box 36"/>
          <p:cNvSpPr txBox="1">
            <a:spLocks noChangeArrowheads="1"/>
          </p:cNvSpPr>
          <p:nvPr/>
        </p:nvSpPr>
        <p:spPr bwMode="auto">
          <a:xfrm>
            <a:off x="0" y="5689600"/>
            <a:ext cx="926664" cy="338554"/>
          </a:xfrm>
          <a:prstGeom prst="rect">
            <a:avLst/>
          </a:prstGeom>
          <a:noFill/>
          <a:ln w="9525">
            <a:noFill/>
            <a:miter lim="800000"/>
            <a:headEnd/>
            <a:tailEnd/>
          </a:ln>
        </p:spPr>
        <p:txBody>
          <a:bodyPr wrap="none">
            <a:spAutoFit/>
          </a:bodyPr>
          <a:lstStyle/>
          <a:p>
            <a:pPr algn="ctr"/>
            <a:r>
              <a:rPr lang="en-US" sz="1600" b="1">
                <a:solidFill>
                  <a:schemeClr val="bg1"/>
                </a:solidFill>
                <a:latin typeface="Calibri" pitchFamily="34" charset="0"/>
              </a:rPr>
              <a:t>Platform</a:t>
            </a:r>
          </a:p>
        </p:txBody>
      </p:sp>
      <p:sp>
        <p:nvSpPr>
          <p:cNvPr id="2062" name="Text Box 37"/>
          <p:cNvSpPr txBox="1">
            <a:spLocks noChangeArrowheads="1"/>
          </p:cNvSpPr>
          <p:nvPr/>
        </p:nvSpPr>
        <p:spPr bwMode="auto">
          <a:xfrm>
            <a:off x="0" y="3654425"/>
            <a:ext cx="1108509" cy="307777"/>
          </a:xfrm>
          <a:prstGeom prst="rect">
            <a:avLst/>
          </a:prstGeom>
          <a:noFill/>
          <a:ln w="9525">
            <a:noFill/>
            <a:miter lim="800000"/>
            <a:headEnd/>
            <a:tailEnd/>
          </a:ln>
        </p:spPr>
        <p:txBody>
          <a:bodyPr wrap="none">
            <a:spAutoFit/>
          </a:bodyPr>
          <a:lstStyle/>
          <a:p>
            <a:pPr algn="ctr"/>
            <a:r>
              <a:rPr lang="en-US" sz="1400" b="1">
                <a:solidFill>
                  <a:schemeClr val="bg1"/>
                </a:solidFill>
                <a:latin typeface="Calibri" pitchFamily="34" charset="0"/>
              </a:rPr>
              <a:t>Applications</a:t>
            </a:r>
            <a:endParaRPr lang="en-US" sz="1600" b="1">
              <a:solidFill>
                <a:schemeClr val="bg1"/>
              </a:solidFill>
              <a:latin typeface="Calibri" pitchFamily="34" charset="0"/>
            </a:endParaRPr>
          </a:p>
        </p:txBody>
      </p:sp>
      <p:pic>
        <p:nvPicPr>
          <p:cNvPr id="2063" name="Picture 38" descr="bracket holder"/>
          <p:cNvPicPr>
            <a:picLocks noChangeAspect="1" noChangeArrowheads="1"/>
          </p:cNvPicPr>
          <p:nvPr/>
        </p:nvPicPr>
        <p:blipFill>
          <a:blip r:embed="rId18"/>
          <a:srcRect/>
          <a:stretch>
            <a:fillRect/>
          </a:stretch>
        </p:blipFill>
        <p:spPr bwMode="auto">
          <a:xfrm>
            <a:off x="1165225" y="3213100"/>
            <a:ext cx="295275" cy="1123950"/>
          </a:xfrm>
          <a:prstGeom prst="rect">
            <a:avLst/>
          </a:prstGeom>
          <a:noFill/>
          <a:ln w="9525">
            <a:noFill/>
            <a:miter lim="800000"/>
            <a:headEnd/>
            <a:tailEnd/>
          </a:ln>
        </p:spPr>
      </p:pic>
      <p:pic>
        <p:nvPicPr>
          <p:cNvPr id="2064" name="Picture 39" descr="bracket holder"/>
          <p:cNvPicPr>
            <a:picLocks noChangeAspect="1" noChangeArrowheads="1"/>
          </p:cNvPicPr>
          <p:nvPr/>
        </p:nvPicPr>
        <p:blipFill>
          <a:blip r:embed="rId19"/>
          <a:srcRect/>
          <a:stretch>
            <a:fillRect/>
          </a:stretch>
        </p:blipFill>
        <p:spPr bwMode="auto">
          <a:xfrm>
            <a:off x="862013" y="4814888"/>
            <a:ext cx="282575" cy="752475"/>
          </a:xfrm>
          <a:prstGeom prst="rect">
            <a:avLst/>
          </a:prstGeom>
          <a:noFill/>
          <a:ln w="9525">
            <a:noFill/>
            <a:miter lim="800000"/>
            <a:headEnd/>
            <a:tailEnd/>
          </a:ln>
        </p:spPr>
      </p:pic>
      <p:sp>
        <p:nvSpPr>
          <p:cNvPr id="2065" name="Text Box 40"/>
          <p:cNvSpPr txBox="1">
            <a:spLocks noChangeArrowheads="1"/>
          </p:cNvSpPr>
          <p:nvPr/>
        </p:nvSpPr>
        <p:spPr bwMode="auto">
          <a:xfrm>
            <a:off x="0" y="5043488"/>
            <a:ext cx="792204" cy="307777"/>
          </a:xfrm>
          <a:prstGeom prst="rect">
            <a:avLst/>
          </a:prstGeom>
          <a:noFill/>
          <a:ln w="9525">
            <a:noFill/>
            <a:miter lim="800000"/>
            <a:headEnd/>
            <a:tailEnd/>
          </a:ln>
        </p:spPr>
        <p:txBody>
          <a:bodyPr wrap="none">
            <a:spAutoFit/>
          </a:bodyPr>
          <a:lstStyle/>
          <a:p>
            <a:pPr algn="ctr"/>
            <a:r>
              <a:rPr lang="en-US" sz="1400" b="1">
                <a:solidFill>
                  <a:schemeClr val="bg1"/>
                </a:solidFill>
                <a:latin typeface="Calibri" pitchFamily="34" charset="0"/>
              </a:rPr>
              <a:t>Services</a:t>
            </a:r>
          </a:p>
        </p:txBody>
      </p:sp>
      <p:pic>
        <p:nvPicPr>
          <p:cNvPr id="2066" name="Picture 41" descr="bracket holder"/>
          <p:cNvPicPr>
            <a:picLocks noChangeAspect="1" noChangeArrowheads="1"/>
          </p:cNvPicPr>
          <p:nvPr/>
        </p:nvPicPr>
        <p:blipFill>
          <a:blip r:embed="rId20"/>
          <a:srcRect/>
          <a:stretch>
            <a:fillRect/>
          </a:stretch>
        </p:blipFill>
        <p:spPr bwMode="auto">
          <a:xfrm>
            <a:off x="838200" y="5638800"/>
            <a:ext cx="282575" cy="885825"/>
          </a:xfrm>
          <a:prstGeom prst="rect">
            <a:avLst/>
          </a:prstGeom>
          <a:noFill/>
          <a:ln w="9525">
            <a:noFill/>
            <a:miter lim="800000"/>
            <a:headEnd/>
            <a:tailEnd/>
          </a:ln>
        </p:spPr>
      </p:pic>
      <p:pic>
        <p:nvPicPr>
          <p:cNvPr id="2067" name="Picture 176"/>
          <p:cNvPicPr>
            <a:picLocks noChangeAspect="1" noChangeArrowheads="1"/>
          </p:cNvPicPr>
          <p:nvPr/>
        </p:nvPicPr>
        <p:blipFill>
          <a:blip r:embed="rId21"/>
          <a:srcRect/>
          <a:stretch>
            <a:fillRect/>
          </a:stretch>
        </p:blipFill>
        <p:spPr bwMode="auto">
          <a:xfrm>
            <a:off x="1765300" y="5868988"/>
            <a:ext cx="1624013" cy="346075"/>
          </a:xfrm>
          <a:prstGeom prst="rect">
            <a:avLst/>
          </a:prstGeom>
          <a:noFill/>
          <a:ln w="9525" algn="ctr">
            <a:noFill/>
            <a:miter lim="800000"/>
            <a:headEnd/>
            <a:tailEnd/>
          </a:ln>
        </p:spPr>
      </p:pic>
      <p:sp>
        <p:nvSpPr>
          <p:cNvPr id="10274" name="Rectangle 2"/>
          <p:cNvSpPr>
            <a:spLocks noGrp="1" noChangeArrowheads="1"/>
          </p:cNvSpPr>
          <p:nvPr>
            <p:ph type="title" idx="4294967295"/>
          </p:nvPr>
        </p:nvSpPr>
        <p:spPr>
          <a:xfrm>
            <a:off x="0" y="231775"/>
            <a:ext cx="9144000" cy="757238"/>
          </a:xfrm>
        </p:spPr>
        <p:txBody>
          <a:bodyPr rtlCol="0">
            <a:normAutofit/>
          </a:bodyPr>
          <a:lstStyle/>
          <a:p>
            <a:pPr fontAlgn="auto">
              <a:spcAft>
                <a:spcPts val="0"/>
              </a:spcAft>
              <a:defRPr/>
            </a:pPr>
            <a:r>
              <a:rPr lang="en-US" dirty="0" smtClean="0"/>
              <a:t>EPM </a:t>
            </a:r>
            <a:r>
              <a:rPr lang="zh-TW" altLang="en-US" dirty="0" smtClean="0"/>
              <a:t>技術架構</a:t>
            </a:r>
            <a:endParaRPr lang="en-US" dirty="0" smtClean="0"/>
          </a:p>
        </p:txBody>
      </p:sp>
      <p:sp>
        <p:nvSpPr>
          <p:cNvPr id="2069" name="Text Box 37"/>
          <p:cNvSpPr txBox="1">
            <a:spLocks noChangeArrowheads="1"/>
          </p:cNvSpPr>
          <p:nvPr/>
        </p:nvSpPr>
        <p:spPr bwMode="auto">
          <a:xfrm>
            <a:off x="9525" y="2657475"/>
            <a:ext cx="1071062" cy="307777"/>
          </a:xfrm>
          <a:prstGeom prst="rect">
            <a:avLst/>
          </a:prstGeom>
          <a:noFill/>
          <a:ln w="9525">
            <a:noFill/>
            <a:miter lim="800000"/>
            <a:headEnd/>
            <a:tailEnd/>
          </a:ln>
        </p:spPr>
        <p:txBody>
          <a:bodyPr wrap="none">
            <a:spAutoFit/>
          </a:bodyPr>
          <a:lstStyle/>
          <a:p>
            <a:pPr algn="ctr"/>
            <a:r>
              <a:rPr lang="en-US" sz="1400" b="1">
                <a:solidFill>
                  <a:schemeClr val="bg1"/>
                </a:solidFill>
                <a:latin typeface="Calibri" pitchFamily="34" charset="0"/>
              </a:rPr>
              <a:t>Web Clients</a:t>
            </a:r>
            <a:endParaRPr lang="en-US" sz="1600" b="1">
              <a:solidFill>
                <a:schemeClr val="bg1"/>
              </a:solidFill>
              <a:latin typeface="Calibri" pitchFamily="34" charset="0"/>
            </a:endParaRPr>
          </a:p>
        </p:txBody>
      </p:sp>
      <p:pic>
        <p:nvPicPr>
          <p:cNvPr id="2070" name="Picture 38" descr="bracket holder"/>
          <p:cNvPicPr>
            <a:picLocks noChangeAspect="1" noChangeArrowheads="1"/>
          </p:cNvPicPr>
          <p:nvPr/>
        </p:nvPicPr>
        <p:blipFill>
          <a:blip r:embed="rId18"/>
          <a:srcRect/>
          <a:stretch>
            <a:fillRect/>
          </a:stretch>
        </p:blipFill>
        <p:spPr bwMode="auto">
          <a:xfrm>
            <a:off x="1176338" y="2374900"/>
            <a:ext cx="295275" cy="831850"/>
          </a:xfrm>
          <a:prstGeom prst="rect">
            <a:avLst/>
          </a:prstGeom>
          <a:noFill/>
          <a:ln w="9525">
            <a:noFill/>
            <a:miter lim="800000"/>
            <a:headEnd/>
            <a:tailEnd/>
          </a:ln>
        </p:spPr>
      </p:pic>
      <p:cxnSp>
        <p:nvCxnSpPr>
          <p:cNvPr id="2071" name="Straight Arrow Connector 49"/>
          <p:cNvCxnSpPr>
            <a:cxnSpLocks noChangeShapeType="1"/>
          </p:cNvCxnSpPr>
          <p:nvPr/>
        </p:nvCxnSpPr>
        <p:spPr bwMode="auto">
          <a:xfrm rot="5400000">
            <a:off x="2830513" y="4525963"/>
            <a:ext cx="420687" cy="7937"/>
          </a:xfrm>
          <a:prstGeom prst="straightConnector1">
            <a:avLst/>
          </a:prstGeom>
          <a:noFill/>
          <a:ln w="12700" algn="ctr">
            <a:solidFill>
              <a:schemeClr val="tx1"/>
            </a:solidFill>
            <a:round/>
            <a:headEnd type="triangle" w="med" len="med"/>
            <a:tailEnd type="triangle" w="med" len="med"/>
          </a:ln>
        </p:spPr>
      </p:cxnSp>
      <p:cxnSp>
        <p:nvCxnSpPr>
          <p:cNvPr id="2072" name="Straight Arrow Connector 51"/>
          <p:cNvCxnSpPr>
            <a:cxnSpLocks noChangeShapeType="1"/>
            <a:stCxn id="48" idx="2"/>
          </p:cNvCxnSpPr>
          <p:nvPr/>
        </p:nvCxnSpPr>
        <p:spPr bwMode="auto">
          <a:xfrm rot="16200000" flipH="1">
            <a:off x="5910128" y="4479542"/>
            <a:ext cx="532730" cy="6148"/>
          </a:xfrm>
          <a:prstGeom prst="straightConnector1">
            <a:avLst/>
          </a:prstGeom>
          <a:noFill/>
          <a:ln w="12700" algn="ctr">
            <a:solidFill>
              <a:schemeClr val="tx1"/>
            </a:solidFill>
            <a:round/>
            <a:headEnd type="triangle" w="med" len="med"/>
            <a:tailEnd type="triangle" w="med" len="med"/>
          </a:ln>
        </p:spPr>
      </p:cxnSp>
      <p:cxnSp>
        <p:nvCxnSpPr>
          <p:cNvPr id="2073" name="Straight Arrow Connector 53"/>
          <p:cNvCxnSpPr>
            <a:cxnSpLocks noChangeShapeType="1"/>
          </p:cNvCxnSpPr>
          <p:nvPr/>
        </p:nvCxnSpPr>
        <p:spPr bwMode="auto">
          <a:xfrm rot="16200000" flipH="1">
            <a:off x="6323824" y="3913188"/>
            <a:ext cx="1736725" cy="0"/>
          </a:xfrm>
          <a:prstGeom prst="straightConnector1">
            <a:avLst/>
          </a:prstGeom>
          <a:noFill/>
          <a:ln w="12700" algn="ctr">
            <a:solidFill>
              <a:schemeClr val="tx1"/>
            </a:solidFill>
            <a:round/>
            <a:headEnd type="triangle" w="med" len="med"/>
            <a:tailEnd type="triangle" w="med" len="med"/>
          </a:ln>
        </p:spPr>
      </p:cxnSp>
      <p:cxnSp>
        <p:nvCxnSpPr>
          <p:cNvPr id="2074" name="Straight Arrow Connector 55"/>
          <p:cNvCxnSpPr>
            <a:cxnSpLocks noChangeShapeType="1"/>
          </p:cNvCxnSpPr>
          <p:nvPr/>
        </p:nvCxnSpPr>
        <p:spPr bwMode="auto">
          <a:xfrm rot="16200000" flipH="1">
            <a:off x="972344" y="3817144"/>
            <a:ext cx="1846262" cy="0"/>
          </a:xfrm>
          <a:prstGeom prst="straightConnector1">
            <a:avLst/>
          </a:prstGeom>
          <a:noFill/>
          <a:ln w="12700" algn="ctr">
            <a:solidFill>
              <a:schemeClr val="tx1"/>
            </a:solidFill>
            <a:round/>
            <a:headEnd type="triangle" w="med" len="med"/>
            <a:tailEnd type="triangle" w="med" len="med"/>
          </a:ln>
        </p:spPr>
      </p:cxnSp>
      <p:grpSp>
        <p:nvGrpSpPr>
          <p:cNvPr id="8" name="Group 60"/>
          <p:cNvGrpSpPr>
            <a:grpSpLocks/>
          </p:cNvGrpSpPr>
          <p:nvPr/>
        </p:nvGrpSpPr>
        <p:grpSpPr bwMode="auto">
          <a:xfrm>
            <a:off x="4622800" y="1041400"/>
            <a:ext cx="1460500" cy="830263"/>
            <a:chOff x="0" y="1393969"/>
            <a:chExt cx="1461287" cy="830511"/>
          </a:xfrm>
        </p:grpSpPr>
        <p:sp>
          <p:nvSpPr>
            <p:cNvPr id="2077" name="Text Box 37"/>
            <p:cNvSpPr txBox="1">
              <a:spLocks noChangeArrowheads="1"/>
            </p:cNvSpPr>
            <p:nvPr/>
          </p:nvSpPr>
          <p:spPr bwMode="auto">
            <a:xfrm>
              <a:off x="0" y="1676327"/>
              <a:ext cx="1105385" cy="307869"/>
            </a:xfrm>
            <a:prstGeom prst="rect">
              <a:avLst/>
            </a:prstGeom>
            <a:noFill/>
            <a:ln w="9525">
              <a:noFill/>
              <a:miter lim="800000"/>
              <a:headEnd/>
              <a:tailEnd/>
            </a:ln>
          </p:spPr>
          <p:txBody>
            <a:bodyPr wrap="none">
              <a:spAutoFit/>
            </a:bodyPr>
            <a:lstStyle/>
            <a:p>
              <a:pPr algn="ctr"/>
              <a:r>
                <a:rPr lang="en-US" sz="1400" b="1">
                  <a:solidFill>
                    <a:schemeClr val="bg1"/>
                  </a:solidFill>
                  <a:latin typeface="Calibri" pitchFamily="34" charset="0"/>
                </a:rPr>
                <a:t>Connections</a:t>
              </a:r>
              <a:endParaRPr lang="en-US" sz="1600" b="1">
                <a:solidFill>
                  <a:schemeClr val="bg1"/>
                </a:solidFill>
                <a:latin typeface="Calibri" pitchFamily="34" charset="0"/>
              </a:endParaRPr>
            </a:p>
          </p:txBody>
        </p:sp>
        <p:pic>
          <p:nvPicPr>
            <p:cNvPr id="2078" name="Picture 38" descr="bracket holder"/>
            <p:cNvPicPr>
              <a:picLocks noChangeAspect="1" noChangeArrowheads="1"/>
            </p:cNvPicPr>
            <p:nvPr/>
          </p:nvPicPr>
          <p:blipFill>
            <a:blip r:embed="rId18"/>
            <a:srcRect/>
            <a:stretch>
              <a:fillRect/>
            </a:stretch>
          </p:blipFill>
          <p:spPr bwMode="auto">
            <a:xfrm>
              <a:off x="1166012" y="1393969"/>
              <a:ext cx="295275" cy="830511"/>
            </a:xfrm>
            <a:prstGeom prst="rect">
              <a:avLst/>
            </a:prstGeom>
            <a:noFill/>
            <a:ln w="9525">
              <a:noFill/>
              <a:miter lim="800000"/>
              <a:headEnd/>
              <a:tailEnd/>
            </a:ln>
          </p:spPr>
        </p:pic>
      </p:grpSp>
      <p:cxnSp>
        <p:nvCxnSpPr>
          <p:cNvPr id="2076" name="Elbow Connector 62"/>
          <p:cNvCxnSpPr>
            <a:cxnSpLocks noChangeShapeType="1"/>
          </p:cNvCxnSpPr>
          <p:nvPr/>
        </p:nvCxnSpPr>
        <p:spPr bwMode="auto">
          <a:xfrm flipH="1" flipV="1">
            <a:off x="8032750" y="1387475"/>
            <a:ext cx="523875" cy="3732213"/>
          </a:xfrm>
          <a:prstGeom prst="bentConnector3">
            <a:avLst>
              <a:gd name="adj1" fmla="val -43657"/>
            </a:avLst>
          </a:prstGeom>
          <a:noFill/>
          <a:ln w="12700" algn="ctr">
            <a:solidFill>
              <a:schemeClr val="tx1"/>
            </a:solidFill>
            <a:round/>
            <a:headEnd/>
            <a:tailEnd type="arrow" w="med" len="med"/>
          </a:ln>
        </p:spPr>
      </p:cxnSp>
      <p:grpSp>
        <p:nvGrpSpPr>
          <p:cNvPr id="9" name="Group 46"/>
          <p:cNvGrpSpPr/>
          <p:nvPr/>
        </p:nvGrpSpPr>
        <p:grpSpPr>
          <a:xfrm>
            <a:off x="5505750" y="3744042"/>
            <a:ext cx="1414463" cy="595313"/>
            <a:chOff x="3971925" y="3213100"/>
            <a:chExt cx="1414463" cy="595313"/>
          </a:xfrm>
        </p:grpSpPr>
        <p:pic>
          <p:nvPicPr>
            <p:cNvPr id="2090" name="Picture 12" descr="3-00728_oval-y1"/>
            <p:cNvPicPr>
              <a:picLocks noChangeAspect="1" noChangeArrowheads="1"/>
            </p:cNvPicPr>
            <p:nvPr/>
          </p:nvPicPr>
          <p:blipFill>
            <a:blip r:embed="rId22"/>
            <a:srcRect/>
            <a:stretch>
              <a:fillRect/>
            </a:stretch>
          </p:blipFill>
          <p:spPr bwMode="auto">
            <a:xfrm>
              <a:off x="3971925" y="3213100"/>
              <a:ext cx="1414463" cy="595313"/>
            </a:xfrm>
            <a:prstGeom prst="rect">
              <a:avLst/>
            </a:prstGeom>
            <a:noFill/>
            <a:ln w="9525">
              <a:noFill/>
              <a:miter lim="800000"/>
              <a:headEnd/>
              <a:tailEnd/>
            </a:ln>
          </p:spPr>
        </p:pic>
        <p:pic>
          <p:nvPicPr>
            <p:cNvPr id="48" name="Picture 5" descr="MSOfficeLogo-h-BLK"/>
            <p:cNvPicPr>
              <a:picLocks noChangeAspect="1" noChangeArrowheads="1"/>
            </p:cNvPicPr>
            <p:nvPr/>
          </p:nvPicPr>
          <p:blipFill>
            <a:blip r:embed="rId23"/>
            <a:srcRect/>
            <a:stretch>
              <a:fillRect/>
            </a:stretch>
          </p:blipFill>
          <p:spPr bwMode="auto">
            <a:xfrm>
              <a:off x="4114798" y="3333282"/>
              <a:ext cx="1049592" cy="352027"/>
            </a:xfrm>
            <a:prstGeom prst="rect">
              <a:avLst/>
            </a:prstGeom>
            <a:noFill/>
          </p:spPr>
        </p:pic>
      </p:grpSp>
      <p:cxnSp>
        <p:nvCxnSpPr>
          <p:cNvPr id="51" name="Straight Arrow Connector 49"/>
          <p:cNvCxnSpPr>
            <a:cxnSpLocks noChangeShapeType="1"/>
            <a:stCxn id="48" idx="1"/>
            <a:endCxn id="2086" idx="3"/>
          </p:cNvCxnSpPr>
          <p:nvPr/>
        </p:nvCxnSpPr>
        <p:spPr bwMode="auto">
          <a:xfrm rot="10800000" flipV="1">
            <a:off x="4980677" y="4040238"/>
            <a:ext cx="667946" cy="7280"/>
          </a:xfrm>
          <a:prstGeom prst="straightConnector1">
            <a:avLst/>
          </a:prstGeom>
          <a:noFill/>
          <a:ln w="12700" algn="ctr">
            <a:solidFill>
              <a:schemeClr val="tx1"/>
            </a:solidFill>
            <a:round/>
            <a:headEnd type="triangle" w="med" len="med"/>
            <a:tailEnd type="triangle" w="med" len="med"/>
          </a:ln>
        </p:spPr>
      </p:cxn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76225" y="246063"/>
            <a:ext cx="8867775" cy="754062"/>
          </a:xfrm>
        </p:spPr>
        <p:txBody>
          <a:bodyPr anchor="b"/>
          <a:lstStyle/>
          <a:p>
            <a:pPr eaLnBrk="1" hangingPunct="1"/>
            <a:r>
              <a:rPr lang="zh-TW" altLang="en-US" smtClean="0">
                <a:ea typeface="新細明體" pitchFamily="18" charset="-120"/>
              </a:rPr>
              <a:t>部門主管所關心的專案問題</a:t>
            </a:r>
          </a:p>
        </p:txBody>
      </p:sp>
      <p:sp>
        <p:nvSpPr>
          <p:cNvPr id="856067" name="Rectangle 3"/>
          <p:cNvSpPr>
            <a:spLocks noGrp="1" noChangeArrowheads="1"/>
          </p:cNvSpPr>
          <p:nvPr>
            <p:ph idx="1"/>
          </p:nvPr>
        </p:nvSpPr>
        <p:spPr>
          <a:xfrm>
            <a:off x="0" y="1320800"/>
            <a:ext cx="5951538" cy="4640263"/>
          </a:xfrm>
        </p:spPr>
        <p:txBody>
          <a:bodyPr/>
          <a:lstStyle/>
          <a:p>
            <a:pPr hangingPunct="1">
              <a:lnSpc>
                <a:spcPct val="250000"/>
              </a:lnSpc>
            </a:pPr>
            <a:r>
              <a:rPr lang="zh-TW" altLang="en-US" sz="2400" b="0" dirty="0" smtClean="0">
                <a:latin typeface="微軟正黑體" pitchFamily="34" charset="-120"/>
                <a:ea typeface="微軟正黑體" pitchFamily="34" charset="-120"/>
              </a:rPr>
              <a:t>有多少專案正在進行？</a:t>
            </a:r>
            <a:r>
              <a:rPr lang="en-US" altLang="zh-TW" sz="2400" b="0" dirty="0" smtClean="0">
                <a:latin typeface="微軟正黑體" pitchFamily="34" charset="-120"/>
                <a:ea typeface="微軟正黑體" pitchFamily="34" charset="-120"/>
              </a:rPr>
              <a:t/>
            </a:r>
            <a:br>
              <a:rPr lang="en-US" altLang="zh-TW" sz="2400" b="0" dirty="0" smtClean="0">
                <a:latin typeface="微軟正黑體" pitchFamily="34" charset="-120"/>
                <a:ea typeface="微軟正黑體" pitchFamily="34" charset="-120"/>
              </a:rPr>
            </a:br>
            <a:r>
              <a:rPr lang="zh-TW" altLang="en-US" sz="2400" b="0" dirty="0" smtClean="0">
                <a:latin typeface="微軟正黑體" pitchFamily="34" charset="-120"/>
                <a:ea typeface="微軟正黑體" pitchFamily="34" charset="-120"/>
              </a:rPr>
              <a:t>專案的進度以及成本情形</a:t>
            </a:r>
            <a:endParaRPr lang="en-US" altLang="zh-TW" sz="2400" b="0" dirty="0" smtClean="0">
              <a:latin typeface="微軟正黑體" pitchFamily="34" charset="-120"/>
              <a:ea typeface="微軟正黑體" pitchFamily="34" charset="-120"/>
            </a:endParaRPr>
          </a:p>
          <a:p>
            <a:pPr hangingPunct="1">
              <a:lnSpc>
                <a:spcPct val="250000"/>
              </a:lnSpc>
            </a:pPr>
            <a:r>
              <a:rPr lang="zh-TW" altLang="en-US" sz="2400" b="0" dirty="0" smtClean="0">
                <a:latin typeface="微軟正黑體" pitchFamily="34" charset="-120"/>
                <a:ea typeface="微軟正黑體" pitchFamily="34" charset="-120"/>
              </a:rPr>
              <a:t>當專案發生狀況時，誰可以提供我足夠的資訊，協助我做出正確的因應對策</a:t>
            </a:r>
          </a:p>
        </p:txBody>
      </p:sp>
      <p:graphicFrame>
        <p:nvGraphicFramePr>
          <p:cNvPr id="1026" name="Object 2"/>
          <p:cNvGraphicFramePr>
            <a:graphicFrameLocks noChangeAspect="1"/>
          </p:cNvGraphicFramePr>
          <p:nvPr/>
        </p:nvGraphicFramePr>
        <p:xfrm>
          <a:off x="6042163" y="2258291"/>
          <a:ext cx="3101837" cy="3772622"/>
        </p:xfrm>
        <a:graphic>
          <a:graphicData uri="http://schemas.openxmlformats.org/presentationml/2006/ole">
            <p:oleObj spid="_x0000_s791554" name="PhotoImpact" r:id="rId3" imgW="6044444" imgH="7352381" progId="PI3.Image">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56067">
                                            <p:txEl>
                                              <p:pRg st="0" end="0"/>
                                            </p:txEl>
                                          </p:spTgt>
                                        </p:tgtEl>
                                        <p:attrNameLst>
                                          <p:attrName>style.visibility</p:attrName>
                                        </p:attrNameLst>
                                      </p:cBhvr>
                                      <p:to>
                                        <p:strVal val="visible"/>
                                      </p:to>
                                    </p:set>
                                    <p:anim calcmode="lin" valueType="num">
                                      <p:cBhvr additive="base">
                                        <p:cTn id="7" dur="500" fill="hold"/>
                                        <p:tgtEl>
                                          <p:spTgt spid="856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6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56067">
                                            <p:txEl>
                                              <p:pRg st="1" end="1"/>
                                            </p:txEl>
                                          </p:spTgt>
                                        </p:tgtEl>
                                        <p:attrNameLst>
                                          <p:attrName>style.visibility</p:attrName>
                                        </p:attrNameLst>
                                      </p:cBhvr>
                                      <p:to>
                                        <p:strVal val="visible"/>
                                      </p:to>
                                    </p:set>
                                    <p:anim calcmode="lin" valueType="num">
                                      <p:cBhvr additive="base">
                                        <p:cTn id="13" dur="500" fill="hold"/>
                                        <p:tgtEl>
                                          <p:spTgt spid="856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60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LACEWARE-AUD-SLIDE-NAME" val="Where Can I Get TechNet"/>
</p:tagLst>
</file>

<file path=ppt/theme/theme1.xml><?xml version="1.0" encoding="utf-8"?>
<a:theme xmlns:a="http://schemas.openxmlformats.org/drawingml/2006/main" name="Q3FY06 TechNet Template">
  <a:themeElements>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3FY06 TechN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3FY06 TechNe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3FY06 TechNe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3FY06 TechNe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3FY06 TechNe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3FY06 TechNe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3FY06 TechNe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3FY06 TechNe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3FY06 TechNe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3FY06 TechNe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3FY06 TechNe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3FY06 TechNe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16069</TotalTime>
  <Words>1045</Words>
  <Application>Microsoft PowerPoint</Application>
  <PresentationFormat>如螢幕大小 (4:3)</PresentationFormat>
  <Paragraphs>117</Paragraphs>
  <Slides>27</Slides>
  <Notes>5</Notes>
  <HiddenSlides>0</HiddenSlides>
  <MMClips>0</MMClips>
  <ScaleCrop>false</ScaleCrop>
  <HeadingPairs>
    <vt:vector size="8" baseType="variant">
      <vt:variant>
        <vt:lpstr>使用字型</vt:lpstr>
      </vt:variant>
      <vt:variant>
        <vt:i4>5</vt:i4>
      </vt:variant>
      <vt:variant>
        <vt:lpstr>佈景主題</vt:lpstr>
      </vt:variant>
      <vt:variant>
        <vt:i4>1</vt:i4>
      </vt:variant>
      <vt:variant>
        <vt:lpstr>內嵌 OLE 伺服程式</vt:lpstr>
      </vt:variant>
      <vt:variant>
        <vt:i4>1</vt:i4>
      </vt:variant>
      <vt:variant>
        <vt:lpstr>投影片標題</vt:lpstr>
      </vt:variant>
      <vt:variant>
        <vt:i4>27</vt:i4>
      </vt:variant>
    </vt:vector>
  </HeadingPairs>
  <TitlesOfParts>
    <vt:vector size="34" baseType="lpstr">
      <vt:lpstr>Times New Roman</vt:lpstr>
      <vt:lpstr>Arial</vt:lpstr>
      <vt:lpstr>Verdana</vt:lpstr>
      <vt:lpstr>新細明體</vt:lpstr>
      <vt:lpstr>Times</vt:lpstr>
      <vt:lpstr>Q3FY06 TechNet Template</vt:lpstr>
      <vt:lpstr>PhotoImpact</vt:lpstr>
      <vt:lpstr>Welcome</vt:lpstr>
      <vt:lpstr>投影片 2</vt:lpstr>
      <vt:lpstr>什麼是專案管理</vt:lpstr>
      <vt:lpstr>您或許多少都有參與過專案 以往您會怎麼做?</vt:lpstr>
      <vt:lpstr>什麼狀況下,您才會體會需要專案管理</vt:lpstr>
      <vt:lpstr>這時..如果您用對工具(Microsoft Project)  就可以幫助您在進行專案管理時</vt:lpstr>
      <vt:lpstr>專案管理模式的比較</vt:lpstr>
      <vt:lpstr>EPM 技術架構</vt:lpstr>
      <vt:lpstr>部門主管所關心的專案問題</vt:lpstr>
      <vt:lpstr>投影片 10</vt:lpstr>
      <vt:lpstr>DEMO</vt:lpstr>
      <vt:lpstr>專案經理所關心的專案問題</vt:lpstr>
      <vt:lpstr>投影片 13</vt:lpstr>
      <vt:lpstr>投影片 14</vt:lpstr>
      <vt:lpstr>投影片 15</vt:lpstr>
      <vt:lpstr>DEMO</vt:lpstr>
      <vt:lpstr>小組成員所關心的專案問題</vt:lpstr>
      <vt:lpstr>投影片 18</vt:lpstr>
      <vt:lpstr>投影片 19</vt:lpstr>
      <vt:lpstr>投影片 20</vt:lpstr>
      <vt:lpstr>投影片 21</vt:lpstr>
      <vt:lpstr>投影片 22</vt:lpstr>
      <vt:lpstr>投影片 23</vt:lpstr>
      <vt:lpstr>投影片 24</vt:lpstr>
      <vt:lpstr>DEMO</vt:lpstr>
      <vt:lpstr>在何處取得 TechNet 相關資訊？</vt:lpstr>
      <vt:lpstr>投影片 27</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subject>Qx FYxx Content</dc:subject>
  <dc:creator>Microsoft</dc:creator>
  <cp:keywords>TechNet;</cp:keywords>
  <cp:lastModifiedBy>Gibson</cp:lastModifiedBy>
  <cp:revision>442</cp:revision>
  <dcterms:created xsi:type="dcterms:W3CDTF">1998-07-06T19:29:56Z</dcterms:created>
  <dcterms:modified xsi:type="dcterms:W3CDTF">2008-01-14T15:39:43Z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xxx-zz</vt:lpwstr>
  </property>
  <property fmtid="{D5CDD505-2E9C-101B-9397-08002B2CF9AE}" pid="4" name="Status">
    <vt:lpwstr>Work in Progress</vt:lpwstr>
  </property>
  <property fmtid="{D5CDD505-2E9C-101B-9397-08002B2CF9AE}" pid="5" name="Support">
    <vt:lpwstr>devhelp@microsoft.com</vt:lpwstr>
  </property>
  <property fmtid="{D5CDD505-2E9C-101B-9397-08002B2CF9AE}" pid="6" name="build">
    <vt:lpwstr>0</vt:lpwstr>
  </property>
  <property fmtid="{D5CDD505-2E9C-101B-9397-08002B2CF9AE}" pid="7" name="Version">
    <vt:lpwstr>9.0</vt:lpwstr>
  </property>
</Properties>
</file>