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13"/>
  </p:notesMasterIdLst>
  <p:handoutMasterIdLst>
    <p:handoutMasterId r:id="rId14"/>
  </p:handoutMasterIdLst>
  <p:sldIdLst>
    <p:sldId id="257" r:id="rId2"/>
    <p:sldId id="259" r:id="rId3"/>
    <p:sldId id="261" r:id="rId4"/>
    <p:sldId id="263" r:id="rId5"/>
    <p:sldId id="264" r:id="rId6"/>
    <p:sldId id="265" r:id="rId7"/>
    <p:sldId id="266" r:id="rId8"/>
    <p:sldId id="262" r:id="rId9"/>
    <p:sldId id="267" r:id="rId10"/>
    <p:sldId id="268" r:id="rId11"/>
    <p:sldId id="260" r:id="rId12"/>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99DE"/>
    <a:srgbClr val="2618D6"/>
    <a:srgbClr val="180F87"/>
    <a:srgbClr val="27EDB9"/>
    <a:srgbClr val="FFFFFF"/>
    <a:srgbClr val="6ACDFE"/>
    <a:srgbClr val="90D9FE"/>
    <a:srgbClr val="C7C7C7"/>
    <a:srgbClr val="000000"/>
    <a:srgbClr val="8FCA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893" autoAdjust="0"/>
    <p:restoredTop sz="68192" autoAdjust="0"/>
  </p:normalViewPr>
  <p:slideViewPr>
    <p:cSldViewPr snapToGrid="0">
      <p:cViewPr varScale="1">
        <p:scale>
          <a:sx n="73" d="100"/>
          <a:sy n="73" d="100"/>
        </p:scale>
        <p:origin x="-1248" y="-90"/>
      </p:cViewPr>
      <p:guideLst>
        <p:guide orient="horz" pos="144"/>
        <p:guide orient="horz" pos="895"/>
        <p:guide orient="horz" pos="1488"/>
        <p:guide orient="horz" pos="1200"/>
        <p:guide orient="horz" pos="2736"/>
        <p:guide orient="horz" pos="4319"/>
        <p:guide orient="horz" pos="2976"/>
        <p:guide orient="horz" pos="288"/>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5" d="100"/>
          <a:sy n="85" d="100"/>
        </p:scale>
        <p:origin x="-3244" y="-103"/>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12/1/2008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12/1/2008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smtClean="0"/>
              <a:t>Először nézzük meg, hogy mi is ez. Alapvetően úgy tudjuk elképzelni mint egy tűzfalat. Ez a szerepkör ami védi a levelezésünket a külvilág veszélyeitől, miközben biztosítja számunkra a kapcsolódást a külvilághoz.</a:t>
            </a:r>
          </a:p>
          <a:p>
            <a:r>
              <a:rPr lang="hu-HU" dirty="0" smtClean="0"/>
              <a:t>Az </a:t>
            </a:r>
            <a:r>
              <a:rPr lang="hu-HU" dirty="0" err="1" smtClean="0"/>
              <a:t>Edge</a:t>
            </a:r>
            <a:r>
              <a:rPr lang="hu-HU" dirty="0" smtClean="0"/>
              <a:t> </a:t>
            </a:r>
            <a:r>
              <a:rPr lang="hu-HU" dirty="0" err="1" smtClean="0"/>
              <a:t>Transport</a:t>
            </a:r>
            <a:r>
              <a:rPr lang="hu-HU" dirty="0" smtClean="0"/>
              <a:t>, mint a nevéből is kitűnik,</a:t>
            </a:r>
            <a:r>
              <a:rPr lang="hu-HU" baseline="0" dirty="0" smtClean="0"/>
              <a:t> a szervezet határán található. Feladata, hogy az internetről átvegye a nekünk szóló leveleket és továbbítsa a leveleinket a külvilág felé.</a:t>
            </a:r>
          </a:p>
          <a:p>
            <a:r>
              <a:rPr lang="hu-HU" baseline="0" dirty="0" smtClean="0"/>
              <a:t>A külső kommunikáció megvalósításán túl az a feladata, hogy biztonságos kommunikációt nyújtson. Megvalósítja a levélszemét és vírusszűrést. Mindezt úgy, hogy a lehető legkevesebb </a:t>
            </a:r>
            <a:endParaRPr lang="hu-HU" dirty="0" smtClean="0"/>
          </a:p>
          <a:p>
            <a:r>
              <a:rPr lang="hu-HU" dirty="0" smtClean="0"/>
              <a:t>Az </a:t>
            </a:r>
            <a:r>
              <a:rPr lang="hu-HU" dirty="0" err="1" smtClean="0"/>
              <a:t>Edge</a:t>
            </a:r>
            <a:r>
              <a:rPr lang="hu-HU" baseline="0" dirty="0" smtClean="0"/>
              <a:t> </a:t>
            </a:r>
            <a:r>
              <a:rPr lang="hu-HU" baseline="0" dirty="0" err="1" smtClean="0"/>
              <a:t>Transport</a:t>
            </a:r>
            <a:r>
              <a:rPr lang="hu-HU" baseline="0" dirty="0" smtClean="0"/>
              <a:t> szerepkör teljesen elkülönül az Exchange infrastruktúrától. Nem telepíthető együtt a többi szerepkörrel.</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smtClean="0"/>
              <a:t>A </a:t>
            </a:r>
            <a:r>
              <a:rPr lang="hu-HU" dirty="0" err="1" smtClean="0"/>
              <a:t>Forefront</a:t>
            </a:r>
            <a:r>
              <a:rPr lang="hu-HU" dirty="0" smtClean="0"/>
              <a:t> </a:t>
            </a:r>
            <a:r>
              <a:rPr lang="hu-HU" dirty="0" err="1" smtClean="0"/>
              <a:t>Security</a:t>
            </a:r>
            <a:r>
              <a:rPr lang="hu-HU" dirty="0" smtClean="0"/>
              <a:t> </a:t>
            </a:r>
            <a:r>
              <a:rPr lang="hu-HU" dirty="0" err="1" smtClean="0"/>
              <a:t>for</a:t>
            </a:r>
            <a:r>
              <a:rPr lang="hu-HU" dirty="0" smtClean="0"/>
              <a:t> Exchange kiterjeszti a szűrő</a:t>
            </a:r>
            <a:r>
              <a:rPr lang="hu-HU" baseline="0" dirty="0" smtClean="0"/>
              <a:t> működését. A </a:t>
            </a:r>
            <a:r>
              <a:rPr lang="hu-HU" baseline="0" dirty="0" err="1" smtClean="0"/>
              <a:t>zip</a:t>
            </a:r>
            <a:r>
              <a:rPr lang="hu-HU" baseline="0" dirty="0" smtClean="0"/>
              <a:t> és </a:t>
            </a:r>
            <a:r>
              <a:rPr lang="hu-HU" baseline="0" dirty="0" err="1" smtClean="0"/>
              <a:t>lzh</a:t>
            </a:r>
            <a:r>
              <a:rPr lang="hu-HU" baseline="0" dirty="0" smtClean="0"/>
              <a:t> fájlokon túl képes ellenőrizni a </a:t>
            </a:r>
            <a:r>
              <a:rPr lang="hu-HU" baseline="0" dirty="0" err="1" smtClean="0"/>
              <a:t>gzip</a:t>
            </a:r>
            <a:r>
              <a:rPr lang="hu-HU" baseline="0" dirty="0" smtClean="0"/>
              <a:t>, az önkicsomagoló </a:t>
            </a:r>
            <a:r>
              <a:rPr lang="hu-HU" baseline="0" dirty="0" err="1" smtClean="0"/>
              <a:t>zip</a:t>
            </a:r>
            <a:r>
              <a:rPr lang="hu-HU" baseline="0" dirty="0" smtClean="0"/>
              <a:t>, a </a:t>
            </a:r>
            <a:r>
              <a:rPr lang="hu-HU" baseline="0" dirty="0" err="1" smtClean="0"/>
              <a:t>jar</a:t>
            </a:r>
            <a:r>
              <a:rPr lang="hu-HU" baseline="0" dirty="0" smtClean="0"/>
              <a:t>, </a:t>
            </a:r>
            <a:r>
              <a:rPr lang="hu-HU" baseline="0" dirty="0" err="1" smtClean="0"/>
              <a:t>a</a:t>
            </a:r>
            <a:r>
              <a:rPr lang="hu-HU" baseline="0" dirty="0" smtClean="0"/>
              <a:t> TNEF, az </a:t>
            </a:r>
            <a:r>
              <a:rPr lang="hu-HU" baseline="0" dirty="0" err="1" smtClean="0"/>
              <a:t>eml</a:t>
            </a:r>
            <a:r>
              <a:rPr lang="hu-HU" baseline="0" dirty="0" smtClean="0"/>
              <a:t>, az </a:t>
            </a:r>
            <a:r>
              <a:rPr lang="hu-HU" baseline="0" dirty="0" err="1" smtClean="0"/>
              <a:t>uue</a:t>
            </a:r>
            <a:r>
              <a:rPr lang="hu-HU" baseline="0" dirty="0" smtClean="0"/>
              <a:t>, a tar, a </a:t>
            </a:r>
            <a:r>
              <a:rPr lang="hu-HU" baseline="0" dirty="0" err="1" smtClean="0"/>
              <a:t>rar</a:t>
            </a:r>
            <a:r>
              <a:rPr lang="hu-HU" baseline="0" dirty="0" smtClean="0"/>
              <a:t>, és a </a:t>
            </a:r>
            <a:r>
              <a:rPr lang="hu-HU" baseline="0" dirty="0" err="1" smtClean="0"/>
              <a:t>mac</a:t>
            </a:r>
            <a:r>
              <a:rPr lang="hu-HU" baseline="0" dirty="0" smtClean="0"/>
              <a:t> </a:t>
            </a:r>
            <a:r>
              <a:rPr lang="hu-HU" baseline="0" dirty="0" err="1" smtClean="0"/>
              <a:t>binary</a:t>
            </a:r>
            <a:r>
              <a:rPr lang="hu-HU" baseline="0" dirty="0" smtClean="0"/>
              <a:t> állományokat is,  lehetővé teszi a méret alapú szűrést, valamint megteremti a karantén lehetőségét.</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smtClean="0"/>
              <a:t>Mi</a:t>
            </a:r>
            <a:r>
              <a:rPr lang="hu-HU" baseline="0" dirty="0" smtClean="0"/>
              <a:t> a helyzet, ha nem rendelkezünk </a:t>
            </a:r>
            <a:r>
              <a:rPr lang="hu-HU" baseline="0" dirty="0" err="1" smtClean="0"/>
              <a:t>Edge</a:t>
            </a:r>
            <a:r>
              <a:rPr lang="hu-HU" baseline="0" dirty="0" smtClean="0"/>
              <a:t> </a:t>
            </a:r>
            <a:r>
              <a:rPr lang="hu-HU" baseline="0" dirty="0" err="1" smtClean="0"/>
              <a:t>Transport</a:t>
            </a:r>
            <a:r>
              <a:rPr lang="hu-HU" baseline="0" dirty="0" smtClean="0"/>
              <a:t> szerverrel? Hogyan tudunk ebben az esetben levelezni a külvilággal.</a:t>
            </a:r>
          </a:p>
          <a:p>
            <a:r>
              <a:rPr lang="hu-HU" baseline="0" dirty="0" smtClean="0"/>
              <a:t>Ahhoz, hogy ezt meg tudjuk tenni három dologra van szükségünk:</a:t>
            </a:r>
          </a:p>
          <a:p>
            <a:pPr>
              <a:buFontTx/>
              <a:buChar char="-"/>
            </a:pPr>
            <a:r>
              <a:rPr lang="hu-HU" baseline="0" dirty="0" smtClean="0"/>
              <a:t>Meg kell oldanunk, hogy levelet tudjunk küldeni az internet felé</a:t>
            </a:r>
          </a:p>
          <a:p>
            <a:pPr>
              <a:buFontTx/>
              <a:buChar char="-"/>
            </a:pPr>
            <a:r>
              <a:rPr lang="hu-HU" baseline="0" dirty="0" smtClean="0"/>
              <a:t>Meg kell oldanunk, hogy levelet tudjunk fogadni az internetről</a:t>
            </a:r>
          </a:p>
          <a:p>
            <a:pPr>
              <a:buFontTx/>
              <a:buChar char="-"/>
            </a:pPr>
            <a:r>
              <a:rPr lang="hu-HU" baseline="0" dirty="0" smtClean="0"/>
              <a:t>Meg kell oldanunk a levelek szűrését</a:t>
            </a:r>
          </a:p>
          <a:p>
            <a:pPr>
              <a:buFontTx/>
              <a:buNone/>
            </a:pPr>
            <a:r>
              <a:rPr lang="hu-HU" baseline="0" dirty="0" smtClean="0"/>
              <a:t>Lássuk, hogy ehhez a három dologhoz mire van szükségünk.</a:t>
            </a:r>
          </a:p>
          <a:p>
            <a:pPr>
              <a:buFontTx/>
              <a:buNone/>
            </a:pPr>
            <a:r>
              <a:rPr lang="hu-HU" baseline="0" dirty="0" smtClean="0"/>
              <a:t>A küldéshez:</a:t>
            </a:r>
          </a:p>
          <a:p>
            <a:pPr>
              <a:buFontTx/>
              <a:buNone/>
            </a:pPr>
            <a:r>
              <a:rPr lang="hu-HU" baseline="0" dirty="0" smtClean="0"/>
              <a:t>A </a:t>
            </a:r>
            <a:r>
              <a:rPr lang="hu-HU" baseline="0" dirty="0" err="1" smtClean="0"/>
              <a:t>Hub</a:t>
            </a:r>
            <a:r>
              <a:rPr lang="hu-HU" baseline="0" dirty="0" smtClean="0"/>
              <a:t> </a:t>
            </a:r>
            <a:r>
              <a:rPr lang="hu-HU" baseline="0" dirty="0" err="1" smtClean="0"/>
              <a:t>Transport</a:t>
            </a:r>
            <a:r>
              <a:rPr lang="hu-HU" baseline="0" dirty="0" smtClean="0"/>
              <a:t> szerverünk nem rendelkezik </a:t>
            </a:r>
            <a:r>
              <a:rPr lang="hu-HU" baseline="0" dirty="0" err="1" smtClean="0"/>
              <a:t>Send</a:t>
            </a:r>
            <a:r>
              <a:rPr lang="hu-HU" baseline="0" dirty="0" smtClean="0"/>
              <a:t> </a:t>
            </a:r>
            <a:r>
              <a:rPr lang="hu-HU" baseline="0" dirty="0" err="1" smtClean="0"/>
              <a:t>Connectorral</a:t>
            </a:r>
            <a:r>
              <a:rPr lang="hu-HU" baseline="0" dirty="0" smtClean="0"/>
              <a:t>. Ezt létre kell hoznunk</a:t>
            </a:r>
          </a:p>
          <a:p>
            <a:pPr>
              <a:buFontTx/>
              <a:buNone/>
            </a:pPr>
            <a:r>
              <a:rPr lang="hu-HU" baseline="0" dirty="0" smtClean="0"/>
              <a:t>A fogadáshoz:</a:t>
            </a:r>
          </a:p>
          <a:p>
            <a:pPr>
              <a:buFontTx/>
              <a:buNone/>
            </a:pPr>
            <a:r>
              <a:rPr lang="hu-HU" baseline="0" dirty="0" smtClean="0"/>
              <a:t>A </a:t>
            </a:r>
            <a:r>
              <a:rPr lang="hu-HU" baseline="0" dirty="0" err="1" smtClean="0"/>
              <a:t>Hub</a:t>
            </a:r>
            <a:r>
              <a:rPr lang="hu-HU" baseline="0" dirty="0" smtClean="0"/>
              <a:t> </a:t>
            </a:r>
            <a:r>
              <a:rPr lang="hu-HU" baseline="0" dirty="0" err="1" smtClean="0"/>
              <a:t>Transport</a:t>
            </a:r>
            <a:r>
              <a:rPr lang="hu-HU" baseline="0" dirty="0" smtClean="0"/>
              <a:t> szerverünk rendelkezik ugyan két </a:t>
            </a:r>
            <a:r>
              <a:rPr lang="hu-HU" baseline="0" dirty="0" err="1" smtClean="0"/>
              <a:t>receive</a:t>
            </a:r>
            <a:r>
              <a:rPr lang="hu-HU" baseline="0" dirty="0" smtClean="0"/>
              <a:t> </a:t>
            </a:r>
            <a:r>
              <a:rPr lang="hu-HU" baseline="0" dirty="0" err="1" smtClean="0"/>
              <a:t>connectorral</a:t>
            </a:r>
            <a:r>
              <a:rPr lang="hu-HU" baseline="0" dirty="0" smtClean="0"/>
              <a:t>, de a </a:t>
            </a:r>
            <a:r>
              <a:rPr lang="hu-HU" baseline="0" dirty="0" err="1" smtClean="0"/>
              <a:t>Default</a:t>
            </a:r>
            <a:r>
              <a:rPr lang="hu-HU" baseline="0" dirty="0" smtClean="0"/>
              <a:t> </a:t>
            </a:r>
            <a:r>
              <a:rPr lang="hu-HU" baseline="0" dirty="0" err="1" smtClean="0"/>
              <a:t>Receive</a:t>
            </a:r>
            <a:r>
              <a:rPr lang="hu-HU" baseline="0" dirty="0" smtClean="0"/>
              <a:t> </a:t>
            </a:r>
            <a:r>
              <a:rPr lang="hu-HU" baseline="0" dirty="0" err="1" smtClean="0"/>
              <a:t>Connector</a:t>
            </a:r>
            <a:r>
              <a:rPr lang="hu-HU" baseline="0" dirty="0" smtClean="0"/>
              <a:t> ami a 25-ös TCP </a:t>
            </a:r>
            <a:r>
              <a:rPr lang="hu-HU" baseline="0" dirty="0" err="1" smtClean="0"/>
              <a:t>porton</a:t>
            </a:r>
            <a:r>
              <a:rPr lang="hu-HU" baseline="0" dirty="0" smtClean="0"/>
              <a:t> hallgat nem fogad hitelesítés nélkül levelet. Ezt engedélyeznünk kell:</a:t>
            </a:r>
          </a:p>
          <a:p>
            <a:pPr>
              <a:buFontTx/>
              <a:buNone/>
            </a:pPr>
            <a:r>
              <a:rPr lang="en-US" dirty="0" smtClean="0"/>
              <a:t>set-</a:t>
            </a:r>
            <a:r>
              <a:rPr lang="en-US" dirty="0" err="1" smtClean="0"/>
              <a:t>ReceiveConnector</a:t>
            </a:r>
            <a:r>
              <a:rPr lang="en-US" dirty="0" smtClean="0"/>
              <a:t> -identity "</a:t>
            </a:r>
            <a:r>
              <a:rPr lang="en-US" i="1" dirty="0" smtClean="0"/>
              <a:t>a Default Connector </a:t>
            </a:r>
            <a:r>
              <a:rPr lang="en-US" i="1" dirty="0" err="1" smtClean="0"/>
              <a:t>neve</a:t>
            </a:r>
            <a:r>
              <a:rPr lang="en-US" dirty="0" smtClean="0"/>
              <a:t>" -</a:t>
            </a:r>
            <a:r>
              <a:rPr lang="en-US" dirty="0" err="1" smtClean="0"/>
              <a:t>PermissionGroups</a:t>
            </a:r>
            <a:r>
              <a:rPr lang="en-US" dirty="0" smtClean="0"/>
              <a:t> </a:t>
            </a:r>
            <a:r>
              <a:rPr lang="en-US" dirty="0" err="1" smtClean="0"/>
              <a:t>AnonymousUsers</a:t>
            </a:r>
            <a:endParaRPr lang="hu-HU" dirty="0" smtClean="0"/>
          </a:p>
          <a:p>
            <a:pPr>
              <a:buFontTx/>
              <a:buNone/>
            </a:pPr>
            <a:r>
              <a:rPr lang="hu-HU" dirty="0" smtClean="0"/>
              <a:t>A szűréshez:</a:t>
            </a:r>
          </a:p>
          <a:p>
            <a:pPr>
              <a:buFontTx/>
              <a:buNone/>
            </a:pPr>
            <a:r>
              <a:rPr lang="hu-HU" dirty="0" smtClean="0"/>
              <a:t>Telepítenünk kell a</a:t>
            </a:r>
            <a:r>
              <a:rPr lang="hu-HU" baseline="0" dirty="0" smtClean="0"/>
              <a:t> szűrő ügynököket, mely feladatot az install-antispamagents.ps1 </a:t>
            </a:r>
            <a:r>
              <a:rPr lang="hu-HU" baseline="0" dirty="0" err="1" smtClean="0"/>
              <a:t>PowerShell</a:t>
            </a:r>
            <a:r>
              <a:rPr lang="hu-HU" baseline="0" dirty="0" smtClean="0"/>
              <a:t> script képes elvégezni, ami a C:\Program </a:t>
            </a:r>
            <a:r>
              <a:rPr lang="hu-HU" baseline="0" dirty="0" err="1" smtClean="0"/>
              <a:t>Files</a:t>
            </a:r>
            <a:r>
              <a:rPr lang="hu-HU" baseline="0" dirty="0" smtClean="0"/>
              <a:t>\Microsoft\Exchange Server\</a:t>
            </a:r>
            <a:r>
              <a:rPr lang="hu-HU" baseline="0" dirty="0" err="1" smtClean="0"/>
              <a:t>Scripts</a:t>
            </a:r>
            <a:r>
              <a:rPr lang="hu-HU" baseline="0" dirty="0" smtClean="0"/>
              <a:t> </a:t>
            </a:r>
            <a:r>
              <a:rPr lang="hu-HU" baseline="0" smtClean="0"/>
              <a:t>könyvtárban található</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err="1" smtClean="0"/>
              <a:t>EdgeSync</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smtClean="0"/>
              <a:t>A dőlt-en</a:t>
            </a:r>
            <a:r>
              <a:rPr lang="hu-HU" baseline="0" dirty="0" smtClean="0"/>
              <a:t> szedett elemek nem részei az </a:t>
            </a:r>
            <a:r>
              <a:rPr lang="hu-HU" baseline="0" dirty="0" err="1" smtClean="0"/>
              <a:t>Edge</a:t>
            </a:r>
            <a:r>
              <a:rPr lang="hu-HU" baseline="0" dirty="0" smtClean="0"/>
              <a:t> </a:t>
            </a:r>
            <a:r>
              <a:rPr lang="hu-HU" baseline="0" dirty="0" err="1" smtClean="0"/>
              <a:t>Transportnak</a:t>
            </a:r>
            <a:r>
              <a:rPr lang="hu-HU" baseline="0" dirty="0" smtClean="0"/>
              <a:t>. A vírusirtó (pl. </a:t>
            </a:r>
            <a:r>
              <a:rPr lang="hu-HU" baseline="0" dirty="0" err="1" smtClean="0"/>
              <a:t>Forefront</a:t>
            </a:r>
            <a:r>
              <a:rPr lang="hu-HU" baseline="0" dirty="0" smtClean="0"/>
              <a:t>) külön telepíthető az </a:t>
            </a:r>
            <a:r>
              <a:rPr lang="hu-HU" baseline="0" dirty="0" err="1" smtClean="0"/>
              <a:t>Edge</a:t>
            </a:r>
            <a:r>
              <a:rPr lang="hu-HU" baseline="0" dirty="0" smtClean="0"/>
              <a:t> </a:t>
            </a:r>
            <a:r>
              <a:rPr lang="hu-HU" baseline="0" dirty="0" err="1" smtClean="0"/>
              <a:t>Transportra</a:t>
            </a:r>
            <a:r>
              <a:rPr lang="hu-HU" baseline="0" dirty="0" smtClean="0"/>
              <a:t>.</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smtClean="0"/>
              <a:t>Rendszergazda</a:t>
            </a:r>
            <a:r>
              <a:rPr lang="hu-HU" baseline="0" dirty="0" smtClean="0"/>
              <a:t> által </a:t>
            </a:r>
            <a:r>
              <a:rPr lang="hu-HU" baseline="0" dirty="0" err="1" smtClean="0"/>
              <a:t>konfigurálaható</a:t>
            </a:r>
            <a:r>
              <a:rPr lang="hu-HU" baseline="0" dirty="0" smtClean="0"/>
              <a:t> listák.</a:t>
            </a:r>
          </a:p>
          <a:p>
            <a:r>
              <a:rPr lang="hu-HU" baseline="0" dirty="0" smtClean="0"/>
              <a:t>IP </a:t>
            </a:r>
            <a:r>
              <a:rPr lang="hu-HU" baseline="0" dirty="0" err="1" smtClean="0"/>
              <a:t>Block</a:t>
            </a:r>
            <a:r>
              <a:rPr lang="hu-HU" baseline="0" dirty="0" smtClean="0"/>
              <a:t> List </a:t>
            </a:r>
            <a:r>
              <a:rPr lang="hu-HU" baseline="0" dirty="0" err="1" smtClean="0"/>
              <a:t>Provider</a:t>
            </a:r>
            <a:r>
              <a:rPr lang="hu-HU" baseline="0" dirty="0" smtClean="0"/>
              <a:t> – RBL (</a:t>
            </a:r>
            <a:r>
              <a:rPr lang="hu-HU" baseline="0" dirty="0" err="1" smtClean="0"/>
              <a:t>Real-time</a:t>
            </a:r>
            <a:r>
              <a:rPr lang="hu-HU" baseline="0" dirty="0" smtClean="0"/>
              <a:t> </a:t>
            </a:r>
            <a:r>
              <a:rPr lang="hu-HU" baseline="0" dirty="0" err="1" smtClean="0"/>
              <a:t>Block</a:t>
            </a:r>
            <a:r>
              <a:rPr lang="hu-HU" baseline="0" dirty="0" smtClean="0"/>
              <a:t> List)</a:t>
            </a:r>
          </a:p>
          <a:p>
            <a:r>
              <a:rPr lang="hu-HU" baseline="0" dirty="0" smtClean="0"/>
              <a:t>Abban az esetben, ha egy IP cím szerepel az engedélyező listán akkor a levél tovább halad függetlenül attól, hogy egy RBL szolgáltató tiltja.</a:t>
            </a:r>
          </a:p>
          <a:p>
            <a:r>
              <a:rPr lang="hu-HU" baseline="0" dirty="0" smtClean="0"/>
              <a:t>A döntés a küldő SMTP szerver IP címe alapján történik, ha a cím tiltott akkor a szerver azonnal bontja a kapcsolatot.</a:t>
            </a:r>
          </a:p>
          <a:p>
            <a:r>
              <a:rPr lang="hu-HU" baseline="0" dirty="0" smtClean="0"/>
              <a:t>Az RBL szolgáltatók használatának van hátránya is. Teljesítmény problémákat okozhat, mert minden kapcsolat felépítésekor a rendszer lekérdezi a külső szolgáltatót, ha ilyenkor a szolgáltató nem elérhető, akkor nagy lesz a várakozási idő.</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err="1" smtClean="0"/>
              <a:t>user</a:t>
            </a:r>
            <a:r>
              <a:rPr lang="hu-HU" dirty="0" smtClean="0"/>
              <a:t>@</a:t>
            </a:r>
            <a:r>
              <a:rPr lang="hu-HU" dirty="0" err="1" smtClean="0"/>
              <a:t>domain.com</a:t>
            </a:r>
            <a:endParaRPr lang="hu-HU" dirty="0" smtClean="0"/>
          </a:p>
          <a:p>
            <a:r>
              <a:rPr lang="hu-HU" dirty="0" smtClean="0"/>
              <a:t>*@</a:t>
            </a:r>
            <a:r>
              <a:rPr lang="hu-HU" dirty="0" err="1" smtClean="0"/>
              <a:t>domain.com</a:t>
            </a:r>
            <a:endParaRPr lang="hu-HU" dirty="0" smtClean="0"/>
          </a:p>
          <a:p>
            <a:r>
              <a:rPr lang="hu-HU" dirty="0" smtClean="0"/>
              <a:t>*@*.</a:t>
            </a:r>
            <a:r>
              <a:rPr lang="hu-HU" dirty="0" err="1" smtClean="0"/>
              <a:t>domain.com</a:t>
            </a:r>
            <a:endParaRPr lang="hu-HU" dirty="0" smtClean="0"/>
          </a:p>
          <a:p>
            <a:r>
              <a:rPr lang="hu-HU" dirty="0" smtClean="0"/>
              <a:t>Kapcsolat</a:t>
            </a:r>
            <a:r>
              <a:rPr lang="hu-HU" baseline="0" dirty="0" smtClean="0"/>
              <a:t> bontása „554 5.1.0 </a:t>
            </a:r>
            <a:r>
              <a:rPr lang="hu-HU" baseline="0" dirty="0" err="1" smtClean="0"/>
              <a:t>Sender</a:t>
            </a:r>
            <a:r>
              <a:rPr lang="hu-HU" baseline="0" dirty="0" smtClean="0"/>
              <a:t> </a:t>
            </a:r>
            <a:r>
              <a:rPr lang="hu-HU" baseline="0" dirty="0" err="1" smtClean="0"/>
              <a:t>Denied</a:t>
            </a:r>
            <a:r>
              <a:rPr lang="hu-HU" baseline="0" dirty="0" smtClean="0"/>
              <a:t>”</a:t>
            </a:r>
          </a:p>
          <a:p>
            <a:r>
              <a:rPr lang="hu-HU" baseline="0" dirty="0" smtClean="0"/>
              <a:t>A levélen megjelölésre kerül, hogy a levél egy tiltott küldőtől származik. Későbbiekben a tartalomszűrő ezt az információt belekalkulálja az SCL szint megállapításába.</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baseline="0" dirty="0" smtClean="0"/>
              <a:t>Ha a címzett rajta van a tiltólistán, vagy nem szerepel az </a:t>
            </a:r>
            <a:r>
              <a:rPr lang="hu-HU" baseline="0" dirty="0" err="1" smtClean="0"/>
              <a:t>AD-be</a:t>
            </a:r>
            <a:r>
              <a:rPr lang="hu-HU" baseline="0" dirty="0" smtClean="0"/>
              <a:t>, akkor a szerver „550 5.1.1 </a:t>
            </a:r>
            <a:r>
              <a:rPr lang="hu-HU" baseline="0" dirty="0" err="1" smtClean="0"/>
              <a:t>User</a:t>
            </a:r>
            <a:r>
              <a:rPr lang="hu-HU" baseline="0" dirty="0" smtClean="0"/>
              <a:t> </a:t>
            </a:r>
            <a:r>
              <a:rPr lang="hu-HU" baseline="0" dirty="0" err="1" smtClean="0"/>
              <a:t>unknown</a:t>
            </a:r>
            <a:r>
              <a:rPr lang="hu-HU" baseline="0" dirty="0" smtClean="0"/>
              <a:t>” üzenetet küld, ellenkező esetben „250 2.1.5 </a:t>
            </a:r>
            <a:r>
              <a:rPr lang="hu-HU" baseline="0" dirty="0" err="1" smtClean="0"/>
              <a:t>Recipient</a:t>
            </a:r>
            <a:r>
              <a:rPr lang="hu-HU" baseline="0" dirty="0" smtClean="0"/>
              <a:t> OK” üzenetet küld</a:t>
            </a:r>
          </a:p>
          <a:p>
            <a:r>
              <a:rPr lang="hu-HU" baseline="0" dirty="0" err="1" smtClean="0"/>
              <a:t>Tarpit</a:t>
            </a:r>
            <a:r>
              <a:rPr lang="hu-HU" baseline="0" dirty="0" smtClean="0"/>
              <a:t> – Ennek a funkciónak az a célja, hogy a levélszemetet küldőknek költségesebbé tegye a tevékenységét, akadályozza a </a:t>
            </a:r>
            <a:r>
              <a:rPr lang="hu-HU" baseline="0" dirty="0" err="1" smtClean="0"/>
              <a:t>Directory</a:t>
            </a:r>
            <a:r>
              <a:rPr lang="hu-HU" baseline="0" dirty="0" smtClean="0"/>
              <a:t> </a:t>
            </a:r>
            <a:r>
              <a:rPr lang="hu-HU" baseline="0" dirty="0" err="1" smtClean="0"/>
              <a:t>Harvest</a:t>
            </a:r>
            <a:r>
              <a:rPr lang="hu-HU" baseline="0" dirty="0" smtClean="0"/>
              <a:t> típusú támadást. Ez a támadási forma megpróbálja felderíteni a saját címlistánkat, ezzel hozzájutni valós e-mail címekhez. Ezt olyan módon teszi, hogy egy szótár alapján végigpróbálja a címeket az SMTP szerveren és ahol 250-es üzenetet kap ott a cím valós, felkerül a listára, ahol 550-es üzenetet kap ott eldobja a címet. A </a:t>
            </a:r>
            <a:r>
              <a:rPr lang="hu-HU" baseline="0" dirty="0" err="1" smtClean="0"/>
              <a:t>Tarpit</a:t>
            </a:r>
            <a:r>
              <a:rPr lang="hu-HU" baseline="0" dirty="0" smtClean="0"/>
              <a:t> beiktat egy pár másodperces szünetet az 550-es üzenet visszaküldése elé, elérve ezzel, hogy a címjegyzék felderítése egy igen hosszú, így költséges folyamat legyen.</a:t>
            </a:r>
          </a:p>
        </p:txBody>
      </p:sp>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smtClean="0"/>
              <a:t>A </a:t>
            </a:r>
            <a:r>
              <a:rPr lang="hu-HU" dirty="0" err="1" smtClean="0"/>
              <a:t>Sender</a:t>
            </a:r>
            <a:r>
              <a:rPr lang="hu-HU" baseline="0" dirty="0" smtClean="0"/>
              <a:t> </a:t>
            </a:r>
            <a:r>
              <a:rPr lang="hu-HU" dirty="0" smtClean="0"/>
              <a:t>I</a:t>
            </a:r>
            <a:r>
              <a:rPr lang="hu-HU" baseline="0" dirty="0" smtClean="0"/>
              <a:t>D a csatlakozó SMTP szerver IP címe, a levélben feladóként megjelölt IP cím és a DNS-ben található SPF bejegyzés alapján ellenőrzi, hogy a feladó valós-e.</a:t>
            </a:r>
          </a:p>
          <a:p>
            <a:r>
              <a:rPr lang="hu-HU" baseline="0" dirty="0" smtClean="0"/>
              <a:t>Ha a DNS-ben szerepel SPF bejegyzés akkor az meghatározza, hogy az adott </a:t>
            </a:r>
            <a:r>
              <a:rPr lang="hu-HU" baseline="0" dirty="0" err="1" smtClean="0"/>
              <a:t>domain</a:t>
            </a:r>
            <a:r>
              <a:rPr lang="hu-HU" baseline="0" dirty="0" smtClean="0"/>
              <a:t> mely IP címekről küldhet levelet. Ez az IP cím bejegyzés a PRA (</a:t>
            </a:r>
            <a:r>
              <a:rPr lang="hu-HU" baseline="0" dirty="0" err="1" smtClean="0"/>
              <a:t>Purported</a:t>
            </a:r>
            <a:r>
              <a:rPr lang="hu-HU" baseline="0" dirty="0" smtClean="0"/>
              <a:t> </a:t>
            </a:r>
            <a:r>
              <a:rPr lang="hu-HU" baseline="0" dirty="0" err="1" smtClean="0"/>
              <a:t>Responsible</a:t>
            </a:r>
            <a:r>
              <a:rPr lang="hu-HU" baseline="0" dirty="0" smtClean="0"/>
              <a:t> </a:t>
            </a:r>
            <a:r>
              <a:rPr lang="hu-HU" baseline="0" dirty="0" err="1" smtClean="0"/>
              <a:t>Address</a:t>
            </a:r>
            <a:r>
              <a:rPr lang="hu-HU" baseline="0" dirty="0" smtClean="0"/>
              <a:t>).</a:t>
            </a:r>
          </a:p>
          <a:p>
            <a:r>
              <a:rPr lang="hu-HU" baseline="0" dirty="0" smtClean="0"/>
              <a:t>Státuszok:</a:t>
            </a:r>
          </a:p>
          <a:p>
            <a:r>
              <a:rPr lang="hu-HU" baseline="0" dirty="0" err="1" smtClean="0"/>
              <a:t>Pass</a:t>
            </a:r>
            <a:r>
              <a:rPr lang="hu-HU" baseline="0" dirty="0" smtClean="0"/>
              <a:t> – A feladó IP címe benne van az adott </a:t>
            </a:r>
            <a:r>
              <a:rPr lang="hu-HU" baseline="0" dirty="0" err="1" smtClean="0"/>
              <a:t>domain</a:t>
            </a:r>
            <a:r>
              <a:rPr lang="hu-HU" baseline="0" dirty="0" smtClean="0"/>
              <a:t> PRA készletében</a:t>
            </a:r>
          </a:p>
          <a:p>
            <a:r>
              <a:rPr lang="hu-HU" baseline="0" dirty="0" err="1" smtClean="0"/>
              <a:t>Neutral</a:t>
            </a:r>
            <a:r>
              <a:rPr lang="hu-HU" baseline="0" dirty="0" smtClean="0"/>
              <a:t> – A publikált </a:t>
            </a:r>
            <a:r>
              <a:rPr lang="hu-HU" baseline="0" dirty="0" err="1" smtClean="0"/>
              <a:t>Sender</a:t>
            </a:r>
            <a:r>
              <a:rPr lang="hu-HU" baseline="0" dirty="0" smtClean="0"/>
              <a:t> ID adat ellenőrzés nem vezetett eredményre (van SPF adat, de nem lehetett egyértelmű döntést hozni)</a:t>
            </a:r>
          </a:p>
          <a:p>
            <a:r>
              <a:rPr lang="hu-HU" baseline="0" dirty="0" err="1" smtClean="0"/>
              <a:t>Soft</a:t>
            </a:r>
            <a:r>
              <a:rPr lang="hu-HU" baseline="0" dirty="0" smtClean="0"/>
              <a:t> </a:t>
            </a:r>
            <a:r>
              <a:rPr lang="hu-HU" baseline="0" dirty="0" err="1" smtClean="0"/>
              <a:t>fail</a:t>
            </a:r>
            <a:r>
              <a:rPr lang="hu-HU" baseline="0" dirty="0" smtClean="0"/>
              <a:t> – Az IP cím talán nincs benne a PRA készletben.</a:t>
            </a:r>
          </a:p>
          <a:p>
            <a:r>
              <a:rPr lang="hu-HU" baseline="0" dirty="0" err="1" smtClean="0"/>
              <a:t>Fail</a:t>
            </a:r>
            <a:r>
              <a:rPr lang="hu-HU" baseline="0" dirty="0" smtClean="0"/>
              <a:t> – Az IP cím nincs benne a PRA készletben.</a:t>
            </a:r>
          </a:p>
          <a:p>
            <a:r>
              <a:rPr lang="hu-HU" baseline="0" dirty="0" err="1" smtClean="0"/>
              <a:t>None</a:t>
            </a:r>
            <a:r>
              <a:rPr lang="hu-HU" baseline="0" dirty="0" smtClean="0"/>
              <a:t> –Nincs SPF rekord</a:t>
            </a:r>
          </a:p>
          <a:p>
            <a:r>
              <a:rPr lang="hu-HU" dirty="0" err="1" smtClean="0"/>
              <a:t>TempError</a:t>
            </a:r>
            <a:r>
              <a:rPr lang="hu-HU" dirty="0" smtClean="0"/>
              <a:t> – Átmeneti</a:t>
            </a:r>
            <a:r>
              <a:rPr lang="hu-HU" baseline="0" dirty="0" smtClean="0"/>
              <a:t> hiba, pl. a DNS szerver nem elérhető</a:t>
            </a:r>
          </a:p>
          <a:p>
            <a:r>
              <a:rPr lang="hu-HU" baseline="0" dirty="0" err="1" smtClean="0"/>
              <a:t>PermError</a:t>
            </a:r>
            <a:r>
              <a:rPr lang="hu-HU" baseline="0" dirty="0" smtClean="0"/>
              <a:t> – Hibás SPF rekord</a:t>
            </a:r>
            <a:endParaRPr lang="hu-HU" dirty="0" smtClean="0"/>
          </a:p>
          <a:p>
            <a:r>
              <a:rPr lang="hu-HU" dirty="0" smtClean="0"/>
              <a:t>Az elutasítás</a:t>
            </a:r>
            <a:r>
              <a:rPr lang="hu-HU" baseline="0" dirty="0" smtClean="0"/>
              <a:t> esetén egy 5xx-es </a:t>
            </a:r>
            <a:r>
              <a:rPr lang="hu-HU" baseline="0" dirty="0" err="1" smtClean="0"/>
              <a:t>protokol</a:t>
            </a:r>
            <a:r>
              <a:rPr lang="hu-HU" baseline="0" dirty="0" smtClean="0"/>
              <a:t> szintű hibát küld, törlés esetén pedig egy hamis OK üzenetet, majd eldobja a levelet.</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smtClean="0"/>
              <a:t>A 11MB-nál</a:t>
            </a:r>
            <a:r>
              <a:rPr lang="hu-HU" baseline="0" dirty="0" smtClean="0"/>
              <a:t> nagyobb levelek tartalmát nem ellenőrzi.</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u-HU" dirty="0" smtClean="0"/>
              <a:t>Alapvetően</a:t>
            </a:r>
            <a:r>
              <a:rPr lang="hu-HU" baseline="0" dirty="0" smtClean="0"/>
              <a:t> statisztika alapú tesztek</a:t>
            </a:r>
          </a:p>
          <a:p>
            <a:r>
              <a:rPr lang="hu-HU" dirty="0" smtClean="0"/>
              <a:t>HELO/EHLO analízis:</a:t>
            </a:r>
          </a:p>
          <a:p>
            <a:r>
              <a:rPr lang="hu-HU" dirty="0" smtClean="0"/>
              <a:t>Ugyanarról a címről változó</a:t>
            </a:r>
            <a:r>
              <a:rPr lang="hu-HU" baseline="0" dirty="0" smtClean="0"/>
              <a:t> nevek megadása</a:t>
            </a:r>
          </a:p>
          <a:p>
            <a:r>
              <a:rPr lang="hu-HU" baseline="0" dirty="0" smtClean="0"/>
              <a:t>IP cím használata név helyett</a:t>
            </a:r>
          </a:p>
          <a:p>
            <a:r>
              <a:rPr lang="hu-HU" baseline="0" dirty="0" smtClean="0"/>
              <a:t>Össze nem tartozó név és IP használata</a:t>
            </a:r>
          </a:p>
          <a:p>
            <a:r>
              <a:rPr lang="hu-HU" baseline="0" dirty="0" smtClean="0"/>
              <a:t>Lokális </a:t>
            </a:r>
            <a:r>
              <a:rPr lang="hu-HU" baseline="0" dirty="0" err="1" smtClean="0"/>
              <a:t>domain</a:t>
            </a:r>
            <a:r>
              <a:rPr lang="hu-HU" baseline="0" dirty="0" smtClean="0"/>
              <a:t> név használata távoli helyről.</a:t>
            </a:r>
          </a:p>
          <a:p>
            <a:endParaRPr lang="hu-HU" baseline="0" dirty="0" smtClean="0"/>
          </a:p>
          <a:p>
            <a:r>
              <a:rPr lang="hu-HU" baseline="0" dirty="0" smtClean="0"/>
              <a:t>Az adott helyről érkező 20. levél után avatkozik be először.</a:t>
            </a:r>
          </a:p>
          <a:p>
            <a:endParaRPr lang="hu-HU" baseline="0" dirty="0" smtClean="0"/>
          </a:p>
          <a:p>
            <a:r>
              <a:rPr lang="hu-HU" baseline="0" dirty="0" smtClean="0"/>
              <a:t>SRL (</a:t>
            </a:r>
            <a:r>
              <a:rPr lang="hu-HU" baseline="0" dirty="0" err="1" smtClean="0"/>
              <a:t>Sender</a:t>
            </a:r>
            <a:r>
              <a:rPr lang="hu-HU" baseline="0" dirty="0" smtClean="0"/>
              <a:t> </a:t>
            </a:r>
            <a:r>
              <a:rPr lang="hu-HU" baseline="0" dirty="0" err="1" smtClean="0"/>
              <a:t>Reputation</a:t>
            </a:r>
            <a:r>
              <a:rPr lang="hu-HU" baseline="0" dirty="0" smtClean="0"/>
              <a:t> </a:t>
            </a:r>
            <a:r>
              <a:rPr lang="hu-HU" baseline="0" dirty="0" err="1" smtClean="0"/>
              <a:t>Level</a:t>
            </a:r>
            <a:r>
              <a:rPr lang="hu-HU" baseline="0" dirty="0" smtClean="0"/>
              <a:t>)</a:t>
            </a:r>
          </a:p>
          <a:p>
            <a:endParaRPr lang="hu-HU" baseline="0" dirty="0" smtClean="0"/>
          </a:p>
          <a:p>
            <a:r>
              <a:rPr lang="hu-HU" baseline="0" dirty="0" smtClean="0"/>
              <a:t>Két helyen avatkozik be a folyamatba. Először a MAIL FROM: parancsnál, ha a </a:t>
            </a:r>
            <a:r>
              <a:rPr lang="hu-HU" baseline="0" dirty="0" err="1" smtClean="0"/>
              <a:t>Connection</a:t>
            </a:r>
            <a:r>
              <a:rPr lang="hu-HU" baseline="0" dirty="0" smtClean="0"/>
              <a:t> filter, a </a:t>
            </a:r>
            <a:r>
              <a:rPr lang="hu-HU" baseline="0" dirty="0" err="1" smtClean="0"/>
              <a:t>Sender</a:t>
            </a:r>
            <a:r>
              <a:rPr lang="hu-HU" baseline="0" dirty="0" smtClean="0"/>
              <a:t> filter, a </a:t>
            </a:r>
            <a:r>
              <a:rPr lang="hu-HU" baseline="0" dirty="0" err="1" smtClean="0"/>
              <a:t>Recipient</a:t>
            </a:r>
            <a:r>
              <a:rPr lang="hu-HU" baseline="0" dirty="0" smtClean="0"/>
              <a:t> filter és a </a:t>
            </a:r>
            <a:r>
              <a:rPr lang="hu-HU" baseline="0" dirty="0" err="1" smtClean="0"/>
              <a:t>Sender</a:t>
            </a:r>
            <a:r>
              <a:rPr lang="hu-HU" baseline="0" dirty="0" smtClean="0"/>
              <a:t> ID valamelyike valamilyen akciót végzett a levélen, pl. blokkolta. Ebben az esetben a szűrő előveszi az adott feladó SRL értékét az adatbázisból és ha a kalkuláció után ez meghaladja a beállított értéket akkor blokkolja a feladót és bontja a kapcsolatot.</a:t>
            </a:r>
          </a:p>
          <a:p>
            <a:r>
              <a:rPr lang="hu-HU" baseline="0" dirty="0" smtClean="0"/>
              <a:t>Másodszor a levél végén (End of Data) végzi el az SRL tesztet a teljes spamszűrő folyamat eredményével.</a:t>
            </a:r>
            <a:endParaRPr lang="hu-HU"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 prezi címe">
    <p:bg bwMode="auto">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50043" y="2000250"/>
            <a:ext cx="7308057" cy="1943100"/>
          </a:xfrm>
          <a:prstGeom prst="rect">
            <a:avLst/>
          </a:prstGeom>
        </p:spPr>
        <p:txBody>
          <a:bodyPr anchor="ctr" anchorCtr="0">
            <a:noAutofit/>
          </a:bodyPr>
          <a:lstStyle>
            <a:lvl1pPr>
              <a:lnSpc>
                <a:spcPct val="90000"/>
              </a:lnSpc>
              <a:defRPr sz="5400"/>
            </a:lvl1pPr>
          </a:lstStyle>
          <a:p>
            <a:r>
              <a:rPr lang="hu-HU" dirty="0" smtClean="0"/>
              <a:t>A prezi címe</a:t>
            </a:r>
            <a:endParaRPr lang="en-US" dirty="0"/>
          </a:p>
        </p:txBody>
      </p:sp>
      <p:sp>
        <p:nvSpPr>
          <p:cNvPr id="3" name="Subtitle 2"/>
          <p:cNvSpPr>
            <a:spLocks noGrp="1"/>
          </p:cNvSpPr>
          <p:nvPr>
            <p:ph type="subTitle" idx="1" hasCustomPrompt="1"/>
          </p:nvPr>
        </p:nvSpPr>
        <p:spPr>
          <a:xfrm>
            <a:off x="358775" y="4019550"/>
            <a:ext cx="8451850" cy="600075"/>
          </a:xfrm>
          <a:prstGeom prst="rect">
            <a:avLst/>
          </a:prstGeo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hu-HU" dirty="0" smtClean="0"/>
              <a:t>A prezi alcíme</a:t>
            </a:r>
            <a:endParaRPr lang="en-US" dirty="0"/>
          </a:p>
        </p:txBody>
      </p:sp>
      <p:pic>
        <p:nvPicPr>
          <p:cNvPr id="2050" name="Picture 2"/>
          <p:cNvPicPr>
            <a:picLocks noChangeAspect="1" noChangeArrowheads="1"/>
          </p:cNvPicPr>
          <p:nvPr userDrawn="1"/>
        </p:nvPicPr>
        <p:blipFill>
          <a:blip r:embed="rId3"/>
          <a:srcRect/>
          <a:stretch>
            <a:fillRect/>
          </a:stretch>
        </p:blipFill>
        <p:spPr bwMode="auto">
          <a:xfrm>
            <a:off x="6434138" y="5527696"/>
            <a:ext cx="2566987" cy="1182667"/>
          </a:xfrm>
          <a:prstGeom prst="rect">
            <a:avLst/>
          </a:prstGeom>
          <a:noFill/>
          <a:ln w="9525">
            <a:noFill/>
            <a:miter lim="800000"/>
            <a:headEnd/>
            <a:tailEnd/>
          </a:ln>
          <a:effectLst/>
        </p:spPr>
      </p:pic>
      <p:sp>
        <p:nvSpPr>
          <p:cNvPr id="10" name="Subtitle 4"/>
          <p:cNvSpPr txBox="1">
            <a:spLocks/>
          </p:cNvSpPr>
          <p:nvPr userDrawn="1"/>
        </p:nvSpPr>
        <p:spPr bwMode="auto">
          <a:xfrm>
            <a:off x="676253" y="5214950"/>
            <a:ext cx="5286411" cy="1428760"/>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bodyPr>
          <a:lstStyle/>
          <a:p>
            <a:pPr marL="0" marR="0" lvl="0" indent="0" algn="l" defTabSz="1095288" rtl="0" eaLnBrk="0" fontAlgn="base" latinLnBrk="0" hangingPunct="0">
              <a:lnSpc>
                <a:spcPct val="80000"/>
              </a:lnSpc>
              <a:spcBef>
                <a:spcPct val="30000"/>
              </a:spcBef>
              <a:spcAft>
                <a:spcPct val="0"/>
              </a:spcAft>
              <a:buClr>
                <a:srgbClr val="FFFFFF"/>
              </a:buClr>
              <a:buSzPct val="95000"/>
              <a:buFont typeface="Wingdings" pitchFamily="2" charset="2"/>
              <a:buNone/>
              <a:tabLst/>
              <a:defRPr/>
            </a:pPr>
            <a:endParaRPr kumimoji="0" lang="en-US" sz="2400" b="1" i="0" u="sng" strike="noStrike" kern="0" cap="none" spc="0" normalizeH="0" baseline="0" noProof="0" dirty="0">
              <a:ln>
                <a:solidFill>
                  <a:srgbClr val="FFCC00">
                    <a:lumMod val="60000"/>
                    <a:lumOff val="40000"/>
                  </a:srgbClr>
                </a:solidFill>
              </a:ln>
              <a:gradFill flip="none" rotWithShape="1">
                <a:gsLst>
                  <a:gs pos="0">
                    <a:srgbClr val="FFCC00">
                      <a:lumMod val="20000"/>
                      <a:lumOff val="80000"/>
                    </a:srgbClr>
                  </a:gs>
                  <a:gs pos="50000">
                    <a:srgbClr val="FFCC00">
                      <a:lumMod val="40000"/>
                      <a:lumOff val="60000"/>
                    </a:srgbClr>
                  </a:gs>
                  <a:gs pos="100000">
                    <a:srgbClr val="FFCC00">
                      <a:lumMod val="75000"/>
                    </a:srgbClr>
                  </a:gs>
                </a:gsLst>
                <a:lin ang="5400000" scaled="1"/>
                <a:tileRect/>
              </a:gradFill>
              <a:effectLst>
                <a:glow rad="63500">
                  <a:srgbClr val="00FFFF">
                    <a:satMod val="175000"/>
                    <a:alpha val="40000"/>
                  </a:srgbClr>
                </a:glow>
              </a:effectLst>
              <a:uLnTx/>
              <a:uFillTx/>
              <a:latin typeface="Segoe"/>
              <a:ea typeface="+mn-ea"/>
              <a:cs typeface="+mn-cs"/>
            </a:endParaRPr>
          </a:p>
        </p:txBody>
      </p:sp>
      <p:sp>
        <p:nvSpPr>
          <p:cNvPr id="12" name="Text Placeholder 11"/>
          <p:cNvSpPr>
            <a:spLocks noGrp="1"/>
          </p:cNvSpPr>
          <p:nvPr>
            <p:ph type="body" sz="quarter" idx="10" hasCustomPrompt="1"/>
          </p:nvPr>
        </p:nvSpPr>
        <p:spPr>
          <a:xfrm>
            <a:off x="352425" y="5029200"/>
            <a:ext cx="4733925" cy="1704975"/>
          </a:xfrm>
          <a:prstGeom prst="rect">
            <a:avLst/>
          </a:prstGeom>
        </p:spPr>
        <p:txBody>
          <a:bodyPr/>
          <a:lstStyle>
            <a:lvl1pPr marL="0" marR="0" indent="0" algn="l" defTabSz="1095376" rtl="0" eaLnBrk="0" fontAlgn="base" latinLnBrk="0" hangingPunct="0">
              <a:lnSpc>
                <a:spcPct val="80000"/>
              </a:lnSpc>
              <a:spcBef>
                <a:spcPct val="30000"/>
              </a:spcBef>
              <a:spcAft>
                <a:spcPct val="0"/>
              </a:spcAft>
              <a:buClr>
                <a:srgbClr val="FFFFFF"/>
              </a:buClr>
              <a:buSzPct val="95000"/>
              <a:buFont typeface="Wingdings" pitchFamily="2" charset="2"/>
              <a:buNone/>
              <a:tabLst/>
              <a:defRPr sz="3600"/>
            </a:lvl1pPr>
          </a:lstStyle>
          <a:p>
            <a:pPr marL="0" marR="0" lvl="0" indent="0" algn="l" defTabSz="1095376" rtl="0" eaLnBrk="0" fontAlgn="base" latinLnBrk="0" hangingPunct="0">
              <a:lnSpc>
                <a:spcPct val="80000"/>
              </a:lnSpc>
              <a:spcBef>
                <a:spcPct val="30000"/>
              </a:spcBef>
              <a:spcAft>
                <a:spcPct val="0"/>
              </a:spcAft>
              <a:buClr>
                <a:srgbClr val="FFFFFF"/>
              </a:buClr>
              <a:buSzPct val="95000"/>
              <a:buFont typeface="Wingdings" pitchFamily="2" charset="2"/>
              <a:buNone/>
              <a:tabLst/>
              <a:defRPr/>
            </a:pPr>
            <a:r>
              <a:rPr kumimoji="0" lang="hu-HU" sz="2400" b="1" i="0" u="none" strike="noStrike" kern="0" cap="none" spc="-15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UI" pitchFamily="34" charset="0"/>
                <a:ea typeface="+mn-ea"/>
                <a:cs typeface="Segoe UI" pitchFamily="34" charset="0"/>
              </a:rPr>
              <a:t>Előadó</a:t>
            </a:r>
            <a:r>
              <a:rPr kumimoji="0" lang="hu-HU" sz="2400" b="1" i="0" u="none" strike="noStrike" kern="0" cap="none" spc="-150" normalizeH="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UI" pitchFamily="34" charset="0"/>
                <a:ea typeface="+mn-ea"/>
                <a:cs typeface="Segoe UI" pitchFamily="34" charset="0"/>
              </a:rPr>
              <a:t> neve</a:t>
            </a:r>
            <a:r>
              <a:rPr kumimoji="0" lang="hu-HU" sz="2400" b="0" i="0" u="none" strike="noStrike" kern="0" cap="none" spc="-15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pitchFamily="34" charset="0"/>
                <a:ea typeface="+mn-ea"/>
                <a:cs typeface="Arial" charset="0"/>
              </a:rPr>
              <a:t/>
            </a:r>
            <a:br>
              <a:rPr kumimoji="0" lang="hu-HU" sz="2400" b="0" i="0" u="none" strike="noStrike" kern="0" cap="none" spc="-15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pitchFamily="34" charset="0"/>
                <a:ea typeface="+mn-ea"/>
                <a:cs typeface="Arial" charset="0"/>
              </a:rPr>
            </a:br>
            <a:r>
              <a:rPr kumimoji="0" lang="hu-HU" sz="2400" b="0" i="0" u="none" strike="noStrike" kern="0" cap="none" spc="-15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pitchFamily="34" charset="0"/>
                <a:ea typeface="+mn-ea"/>
                <a:cs typeface="Arial" charset="0"/>
              </a:rPr>
              <a:t>E-mail</a:t>
            </a:r>
            <a:r>
              <a:rPr kumimoji="0" lang="hu-HU" sz="2400" b="0" i="0" u="none" strike="noStrike" kern="0" cap="none" spc="-150" normalizeH="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pitchFamily="34" charset="0"/>
                <a:ea typeface="+mn-ea"/>
                <a:cs typeface="Arial" charset="0"/>
              </a:rPr>
              <a:t> cím</a:t>
            </a:r>
            <a:br>
              <a:rPr kumimoji="0" lang="hu-HU" sz="2400" b="0" i="0" u="none" strike="noStrike" kern="0" cap="none" spc="-150" normalizeH="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pitchFamily="34" charset="0"/>
                <a:ea typeface="+mn-ea"/>
                <a:cs typeface="Arial" charset="0"/>
              </a:rPr>
            </a:br>
            <a:r>
              <a:rPr kumimoji="0" lang="hu-HU" sz="2400" b="0" i="0" u="none" strike="noStrike" kern="0" cap="none" spc="-15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pitchFamily="34" charset="0"/>
                <a:ea typeface="+mn-ea"/>
                <a:cs typeface="Arial" charset="0"/>
              </a:rPr>
              <a:t>Beosztás</a:t>
            </a:r>
            <a:br>
              <a:rPr kumimoji="0" lang="hu-HU" sz="2400" b="0" i="0" u="none" strike="noStrike" kern="0" cap="none" spc="-15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pitchFamily="34" charset="0"/>
                <a:ea typeface="+mn-ea"/>
                <a:cs typeface="Arial" charset="0"/>
              </a:rPr>
            </a:br>
            <a:r>
              <a:rPr kumimoji="0" lang="hu-HU" sz="2400" b="0" i="0" u="none" strike="noStrike" kern="0" cap="none" spc="-15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uLnTx/>
                <a:uFillTx/>
                <a:latin typeface="Segoe" pitchFamily="34" charset="0"/>
                <a:ea typeface="+mn-ea"/>
                <a:cs typeface="Arial" charset="0"/>
              </a:rPr>
              <a:t>Cég</a:t>
            </a:r>
            <a:endParaRPr kumimoji="0" lang="en-US" sz="2400" b="1" i="0" u="sng" strike="noStrike" kern="0" cap="none" spc="0" normalizeH="0" baseline="0" noProof="0" dirty="0" smtClean="0">
              <a:ln>
                <a:solidFill>
                  <a:srgbClr val="FFCC00">
                    <a:lumMod val="60000"/>
                    <a:lumOff val="40000"/>
                  </a:srgbClr>
                </a:solidFill>
              </a:ln>
              <a:gradFill flip="none" rotWithShape="1">
                <a:gsLst>
                  <a:gs pos="0">
                    <a:srgbClr val="FFCC00">
                      <a:lumMod val="20000"/>
                      <a:lumOff val="80000"/>
                    </a:srgbClr>
                  </a:gs>
                  <a:gs pos="50000">
                    <a:srgbClr val="FFCC00">
                      <a:lumMod val="40000"/>
                      <a:lumOff val="60000"/>
                    </a:srgbClr>
                  </a:gs>
                  <a:gs pos="100000">
                    <a:srgbClr val="FFCC00">
                      <a:lumMod val="75000"/>
                    </a:srgbClr>
                  </a:gs>
                </a:gsLst>
                <a:lin ang="5400000" scaled="1"/>
                <a:tileRect/>
              </a:gradFill>
              <a:effectLst>
                <a:glow rad="63500">
                  <a:srgbClr val="00FFFF">
                    <a:satMod val="175000"/>
                    <a:alpha val="40000"/>
                  </a:srgbClr>
                </a:glow>
              </a:effectLst>
              <a:uLnTx/>
              <a:uFillTx/>
              <a:latin typeface="Segoe"/>
              <a:ea typeface="+mn-ea"/>
              <a:cs typeface="+mn-cs"/>
            </a:endParaRPr>
          </a:p>
          <a:p>
            <a:pPr lvl="0"/>
            <a:endParaRPr lang="hu-HU"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érdések dia">
    <p:bg bwMode="auto">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a:blip r:embed="rId3"/>
          <a:srcRect/>
          <a:stretch>
            <a:fillRect/>
          </a:stretch>
        </p:blipFill>
        <p:spPr bwMode="auto">
          <a:xfrm>
            <a:off x="6434138" y="5527696"/>
            <a:ext cx="2566987" cy="1182667"/>
          </a:xfrm>
          <a:prstGeom prst="rect">
            <a:avLst/>
          </a:prstGeom>
          <a:noFill/>
          <a:ln w="9525">
            <a:noFill/>
            <a:miter lim="800000"/>
            <a:headEnd/>
            <a:tailEnd/>
          </a:ln>
          <a:effectLst/>
        </p:spPr>
      </p:pic>
      <p:sp>
        <p:nvSpPr>
          <p:cNvPr id="10" name="Subtitle 4"/>
          <p:cNvSpPr txBox="1">
            <a:spLocks/>
          </p:cNvSpPr>
          <p:nvPr userDrawn="1"/>
        </p:nvSpPr>
        <p:spPr bwMode="auto">
          <a:xfrm>
            <a:off x="676253" y="5214950"/>
            <a:ext cx="5286411" cy="1428760"/>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bodyPr>
          <a:lstStyle/>
          <a:p>
            <a:pPr marL="0" marR="0" lvl="0" indent="0" algn="l" defTabSz="1095288" rtl="0" eaLnBrk="0" fontAlgn="base" latinLnBrk="0" hangingPunct="0">
              <a:lnSpc>
                <a:spcPct val="80000"/>
              </a:lnSpc>
              <a:spcBef>
                <a:spcPct val="30000"/>
              </a:spcBef>
              <a:spcAft>
                <a:spcPct val="0"/>
              </a:spcAft>
              <a:buClr>
                <a:srgbClr val="FFFFFF"/>
              </a:buClr>
              <a:buSzPct val="95000"/>
              <a:buFont typeface="Wingdings" pitchFamily="2" charset="2"/>
              <a:buNone/>
              <a:tabLst/>
              <a:defRPr/>
            </a:pPr>
            <a:endParaRPr kumimoji="0" lang="en-US" sz="2400" b="1" i="0" u="sng" strike="noStrike" kern="0" cap="none" spc="0" normalizeH="0" baseline="0" noProof="0" dirty="0">
              <a:ln>
                <a:solidFill>
                  <a:srgbClr val="FFCC00">
                    <a:lumMod val="60000"/>
                    <a:lumOff val="40000"/>
                  </a:srgbClr>
                </a:solidFill>
              </a:ln>
              <a:gradFill flip="none" rotWithShape="1">
                <a:gsLst>
                  <a:gs pos="0">
                    <a:srgbClr val="FFCC00">
                      <a:lumMod val="20000"/>
                      <a:lumOff val="80000"/>
                    </a:srgbClr>
                  </a:gs>
                  <a:gs pos="50000">
                    <a:srgbClr val="FFCC00">
                      <a:lumMod val="40000"/>
                      <a:lumOff val="60000"/>
                    </a:srgbClr>
                  </a:gs>
                  <a:gs pos="100000">
                    <a:srgbClr val="FFCC00">
                      <a:lumMod val="75000"/>
                    </a:srgbClr>
                  </a:gs>
                </a:gsLst>
                <a:lin ang="5400000" scaled="1"/>
                <a:tileRect/>
              </a:gradFill>
              <a:effectLst>
                <a:glow rad="63500">
                  <a:srgbClr val="00FFFF">
                    <a:satMod val="175000"/>
                    <a:alpha val="40000"/>
                  </a:srgbClr>
                </a:glow>
              </a:effectLst>
              <a:uLnTx/>
              <a:uFillTx/>
              <a:latin typeface="Segoe"/>
              <a:ea typeface="+mn-ea"/>
              <a:cs typeface="+mn-cs"/>
            </a:endParaRPr>
          </a:p>
        </p:txBody>
      </p:sp>
      <p:sp>
        <p:nvSpPr>
          <p:cNvPr id="8" name="TextBox 7"/>
          <p:cNvSpPr txBox="1"/>
          <p:nvPr userDrawn="1"/>
        </p:nvSpPr>
        <p:spPr>
          <a:xfrm>
            <a:off x="1400175" y="2714625"/>
            <a:ext cx="7010400" cy="1311128"/>
          </a:xfrm>
          <a:prstGeom prst="rect">
            <a:avLst/>
          </a:prstGeom>
          <a:noFill/>
        </p:spPr>
        <p:txBody>
          <a:bodyPr wrap="square" rtlCol="0">
            <a:spAutoFit/>
          </a:bodyPr>
          <a:lstStyle/>
          <a:p>
            <a:pPr algn="l" defTabSz="914363" rtl="0" eaLnBrk="1" latinLnBrk="0" hangingPunct="1">
              <a:lnSpc>
                <a:spcPct val="90000"/>
              </a:lnSpc>
              <a:spcBef>
                <a:spcPct val="0"/>
              </a:spcBef>
              <a:buNone/>
            </a:pPr>
            <a:r>
              <a:rPr lang="hu-HU" sz="8800" b="0" i="1" kern="1200" cap="none" spc="-150" dirty="0" smtClean="0">
                <a:ln w="3175">
                  <a:noFill/>
                </a:ln>
                <a:gradFill flip="none" rotWithShape="1">
                  <a:gsLst>
                    <a:gs pos="18000">
                      <a:srgbClr val="FFFFFF"/>
                    </a:gs>
                    <a:gs pos="64000">
                      <a:srgbClr val="6ACDFE"/>
                    </a:gs>
                  </a:gsLst>
                  <a:lin ang="5400000" scaled="0"/>
                  <a:tileRect/>
                </a:gradFill>
                <a:effectLst>
                  <a:outerShdw blurRad="76200" dist="38100" dir="3240000" algn="tl" rotWithShape="0">
                    <a:prstClr val="black">
                      <a:alpha val="75000"/>
                    </a:prstClr>
                  </a:outerShdw>
                </a:effectLst>
                <a:latin typeface="Segoe" pitchFamily="34" charset="0"/>
                <a:ea typeface="+mn-ea"/>
                <a:cs typeface="Arial" charset="0"/>
              </a:rPr>
              <a:t>Kérdések?</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zünet dia">
    <p:bg bwMode="auto">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a:blip r:embed="rId3"/>
          <a:srcRect/>
          <a:stretch>
            <a:fillRect/>
          </a:stretch>
        </p:blipFill>
        <p:spPr bwMode="auto">
          <a:xfrm>
            <a:off x="6434138" y="5527696"/>
            <a:ext cx="2566987" cy="1182667"/>
          </a:xfrm>
          <a:prstGeom prst="rect">
            <a:avLst/>
          </a:prstGeom>
          <a:noFill/>
          <a:ln w="9525">
            <a:noFill/>
            <a:miter lim="800000"/>
            <a:headEnd/>
            <a:tailEnd/>
          </a:ln>
          <a:effectLst/>
        </p:spPr>
      </p:pic>
      <p:sp>
        <p:nvSpPr>
          <p:cNvPr id="10" name="Subtitle 4"/>
          <p:cNvSpPr txBox="1">
            <a:spLocks/>
          </p:cNvSpPr>
          <p:nvPr userDrawn="1"/>
        </p:nvSpPr>
        <p:spPr bwMode="auto">
          <a:xfrm>
            <a:off x="676253" y="5214950"/>
            <a:ext cx="5286411" cy="1428760"/>
          </a:xfrm>
          <a:prstGeom prst="rect">
            <a:avLst/>
          </a:prstGeom>
          <a:noFill/>
          <a:ln w="9525">
            <a:noFill/>
            <a:miter lim="800000"/>
            <a:headEnd/>
            <a:tailEnd/>
          </a:ln>
          <a:effectLst/>
        </p:spPr>
        <p:txBody>
          <a:bodyPr vert="horz" wrap="square" lIns="91432" tIns="45717" rIns="91432" bIns="45717" numCol="1" anchor="t" anchorCtr="0" compatLnSpc="1">
            <a:prstTxWarp prst="textNoShape">
              <a:avLst/>
            </a:prstTxWarp>
          </a:bodyPr>
          <a:lstStyle/>
          <a:p>
            <a:pPr marL="0" marR="0" lvl="0" indent="0" algn="l" defTabSz="1095288" rtl="0" eaLnBrk="0" fontAlgn="base" latinLnBrk="0" hangingPunct="0">
              <a:lnSpc>
                <a:spcPct val="80000"/>
              </a:lnSpc>
              <a:spcBef>
                <a:spcPct val="30000"/>
              </a:spcBef>
              <a:spcAft>
                <a:spcPct val="0"/>
              </a:spcAft>
              <a:buClr>
                <a:srgbClr val="FFFFFF"/>
              </a:buClr>
              <a:buSzPct val="95000"/>
              <a:buFont typeface="Wingdings" pitchFamily="2" charset="2"/>
              <a:buNone/>
              <a:tabLst/>
              <a:defRPr/>
            </a:pPr>
            <a:endParaRPr kumimoji="0" lang="en-US" sz="2400" b="1" i="0" u="sng" strike="noStrike" kern="0" cap="none" spc="0" normalizeH="0" baseline="0" noProof="0" dirty="0">
              <a:ln>
                <a:solidFill>
                  <a:srgbClr val="FFCC00">
                    <a:lumMod val="60000"/>
                    <a:lumOff val="40000"/>
                  </a:srgbClr>
                </a:solidFill>
              </a:ln>
              <a:gradFill flip="none" rotWithShape="1">
                <a:gsLst>
                  <a:gs pos="0">
                    <a:srgbClr val="FFCC00">
                      <a:lumMod val="20000"/>
                      <a:lumOff val="80000"/>
                    </a:srgbClr>
                  </a:gs>
                  <a:gs pos="50000">
                    <a:srgbClr val="FFCC00">
                      <a:lumMod val="40000"/>
                      <a:lumOff val="60000"/>
                    </a:srgbClr>
                  </a:gs>
                  <a:gs pos="100000">
                    <a:srgbClr val="FFCC00">
                      <a:lumMod val="75000"/>
                    </a:srgbClr>
                  </a:gs>
                </a:gsLst>
                <a:lin ang="5400000" scaled="1"/>
                <a:tileRect/>
              </a:gradFill>
              <a:effectLst>
                <a:glow rad="63500">
                  <a:srgbClr val="00FFFF">
                    <a:satMod val="175000"/>
                    <a:alpha val="40000"/>
                  </a:srgbClr>
                </a:glow>
              </a:effectLst>
              <a:uLnTx/>
              <a:uFillTx/>
              <a:latin typeface="Segoe"/>
              <a:ea typeface="+mn-ea"/>
              <a:cs typeface="+mn-cs"/>
            </a:endParaRPr>
          </a:p>
        </p:txBody>
      </p:sp>
      <p:sp>
        <p:nvSpPr>
          <p:cNvPr id="7" name="Text Placeholder 6"/>
          <p:cNvSpPr>
            <a:spLocks noGrp="1"/>
          </p:cNvSpPr>
          <p:nvPr>
            <p:ph type="body" sz="quarter" idx="10" hasCustomPrompt="1"/>
          </p:nvPr>
        </p:nvSpPr>
        <p:spPr>
          <a:xfrm>
            <a:off x="619125" y="4562475"/>
            <a:ext cx="5676900" cy="1514475"/>
          </a:xfrm>
        </p:spPr>
        <p:txBody>
          <a:bodyPr/>
          <a:lstStyle>
            <a:lvl1pPr>
              <a:buNone/>
              <a:defRPr/>
            </a:lvl1pPr>
          </a:lstStyle>
          <a:p>
            <a:pPr lvl="0"/>
            <a:r>
              <a:rPr lang="hu-HU" dirty="0" smtClean="0"/>
              <a:t>Kezdés: 11.11-kor</a:t>
            </a:r>
            <a:endParaRPr lang="hu-HU" dirty="0"/>
          </a:p>
        </p:txBody>
      </p:sp>
      <p:sp>
        <p:nvSpPr>
          <p:cNvPr id="8" name="TextBox 7"/>
          <p:cNvSpPr txBox="1"/>
          <p:nvPr userDrawn="1"/>
        </p:nvSpPr>
        <p:spPr>
          <a:xfrm>
            <a:off x="581025" y="2247900"/>
            <a:ext cx="6991350" cy="1421928"/>
          </a:xfrm>
          <a:prstGeom prst="rect">
            <a:avLst/>
          </a:prstGeom>
          <a:noFill/>
        </p:spPr>
        <p:txBody>
          <a:bodyPr wrap="square" rtlCol="0">
            <a:spAutoFit/>
          </a:bodyPr>
          <a:lstStyle/>
          <a:p>
            <a:pPr algn="l" defTabSz="914363" rtl="0" eaLnBrk="1" latinLnBrk="0" hangingPunct="1">
              <a:lnSpc>
                <a:spcPct val="90000"/>
              </a:lnSpc>
              <a:spcBef>
                <a:spcPct val="0"/>
              </a:spcBef>
              <a:buNone/>
            </a:pPr>
            <a:r>
              <a:rPr lang="hu-HU" sz="9600" b="0" kern="1200" cap="none" spc="-150" baseline="0" dirty="0" smtClean="0">
                <a:ln w="3175">
                  <a:noFill/>
                </a:ln>
                <a:gradFill flip="none" rotWithShape="1">
                  <a:gsLst>
                    <a:gs pos="18000">
                      <a:srgbClr val="FFFFFF"/>
                    </a:gs>
                    <a:gs pos="64000">
                      <a:srgbClr val="6ACDFE"/>
                    </a:gs>
                  </a:gsLst>
                  <a:lin ang="5400000" scaled="0"/>
                  <a:tileRect/>
                </a:gradFill>
                <a:effectLst>
                  <a:outerShdw blurRad="76200" dist="38100" dir="3240000" algn="tl" rotWithShape="0">
                    <a:prstClr val="black">
                      <a:alpha val="75000"/>
                    </a:prstClr>
                  </a:outerShdw>
                </a:effectLst>
                <a:latin typeface="Segoe" pitchFamily="34" charset="0"/>
                <a:ea typeface="+mn-ea"/>
                <a:cs typeface="Arial" charset="0"/>
              </a:rPr>
              <a:t>Szünet...</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Informatika Tisztán logó dia">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z eseménnyel kapcsolatos tartalmak diája">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white">
          <a:xfrm>
            <a:off x="381000" y="230188"/>
            <a:ext cx="8382000" cy="664797"/>
          </a:xfrm>
          <a:prstGeom prst="rect">
            <a:avLst/>
          </a:prstGeom>
        </p:spPr>
        <p:txBody>
          <a:bodyPr/>
          <a:lstStyle>
            <a:lvl1pPr>
              <a:defRPr/>
            </a:lvl1pPr>
          </a:lstStyle>
          <a:p>
            <a:r>
              <a:rPr lang="hu-HU" dirty="0" smtClean="0"/>
              <a:t>A dia címe</a:t>
            </a:r>
            <a:endParaRPr lang="en-US" dirty="0"/>
          </a:p>
        </p:txBody>
      </p:sp>
      <p:sp>
        <p:nvSpPr>
          <p:cNvPr id="7" name="Text Placeholder 6"/>
          <p:cNvSpPr>
            <a:spLocks noGrp="1"/>
          </p:cNvSpPr>
          <p:nvPr>
            <p:ph type="body" sz="quarter" idx="10"/>
          </p:nvPr>
        </p:nvSpPr>
        <p:spPr>
          <a:xfrm>
            <a:off x="390525" y="1047750"/>
            <a:ext cx="83820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u-HU"/>
          </a:p>
        </p:txBody>
      </p:sp>
      <p:pic>
        <p:nvPicPr>
          <p:cNvPr id="1026" name="Picture 2"/>
          <p:cNvPicPr>
            <a:picLocks noChangeAspect="1" noChangeArrowheads="1"/>
          </p:cNvPicPr>
          <p:nvPr userDrawn="1"/>
        </p:nvPicPr>
        <p:blipFill>
          <a:blip r:embed="rId2"/>
          <a:srcRect/>
          <a:stretch>
            <a:fillRect/>
          </a:stretch>
        </p:blipFill>
        <p:spPr bwMode="auto">
          <a:xfrm>
            <a:off x="7153275" y="5114925"/>
            <a:ext cx="1990725" cy="1743075"/>
          </a:xfrm>
          <a:prstGeom prst="rect">
            <a:avLst/>
          </a:prstGeom>
          <a:noFill/>
          <a:ln w="9525">
            <a:noFill/>
            <a:miter lim="800000"/>
            <a:headEnd/>
            <a:tailEnd/>
          </a:ln>
          <a:effectLst/>
        </p:spPr>
      </p:pic>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zöveges dia">
    <p:spTree>
      <p:nvGrpSpPr>
        <p:cNvPr id="1" name=""/>
        <p:cNvGrpSpPr/>
        <p:nvPr/>
      </p:nvGrpSpPr>
      <p:grpSpPr>
        <a:xfrm>
          <a:off x="0" y="0"/>
          <a:ext cx="0" cy="0"/>
          <a:chOff x="0" y="0"/>
          <a:chExt cx="0" cy="0"/>
        </a:xfrm>
      </p:grpSpPr>
      <p:sp>
        <p:nvSpPr>
          <p:cNvPr id="15" name="Title 14"/>
          <p:cNvSpPr>
            <a:spLocks noGrp="1"/>
          </p:cNvSpPr>
          <p:nvPr>
            <p:ph type="title"/>
          </p:nvPr>
        </p:nvSpPr>
        <p:spPr>
          <a:xfrm>
            <a:off x="250582" y="260350"/>
            <a:ext cx="8642838" cy="1143000"/>
          </a:xfrm>
          <a:prstGeom prst="rect">
            <a:avLst/>
          </a:prstGeom>
        </p:spPr>
        <p:txBody>
          <a:bodyPr/>
          <a:lstStyle/>
          <a:p>
            <a:r>
              <a:rPr lang="en-US" smtClean="0"/>
              <a:t>Click to edit Master title style</a:t>
            </a:r>
            <a:endParaRPr lang="hu-HU"/>
          </a:p>
        </p:txBody>
      </p:sp>
      <p:sp>
        <p:nvSpPr>
          <p:cNvPr id="17" name="Text Placeholder 16"/>
          <p:cNvSpPr>
            <a:spLocks noGrp="1"/>
          </p:cNvSpPr>
          <p:nvPr>
            <p:ph type="body" sz="quarter" idx="10"/>
          </p:nvPr>
        </p:nvSpPr>
        <p:spPr>
          <a:xfrm>
            <a:off x="257175" y="1533525"/>
            <a:ext cx="8648700" cy="5133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u-HU"/>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zöveges dia alcímmel">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28601" y="923925"/>
            <a:ext cx="8686800" cy="552450"/>
          </a:xfrm>
          <a:prstGeom prst="rect">
            <a:avLst/>
          </a:prstGeom>
        </p:spPr>
        <p:txBody>
          <a:bodyPr/>
          <a:lstStyle>
            <a:lvl2pPr marL="19050" indent="-19050">
              <a:buNone/>
              <a:defRPr i="0">
                <a:solidFill>
                  <a:srgbClr val="1099DE"/>
                </a:solidFill>
              </a:defRPr>
            </a:lvl2pPr>
          </a:lstStyle>
          <a:p>
            <a:pPr lvl="1"/>
            <a:r>
              <a:rPr lang="hu-HU" dirty="0" smtClean="0"/>
              <a:t>A dia alcíme</a:t>
            </a:r>
            <a:endParaRPr lang="hu-HU" dirty="0"/>
          </a:p>
        </p:txBody>
      </p:sp>
      <p:sp>
        <p:nvSpPr>
          <p:cNvPr id="9" name="Text Placeholder 8"/>
          <p:cNvSpPr>
            <a:spLocks noGrp="1"/>
          </p:cNvSpPr>
          <p:nvPr>
            <p:ph type="body" sz="quarter" idx="11"/>
          </p:nvPr>
        </p:nvSpPr>
        <p:spPr>
          <a:xfrm>
            <a:off x="228601" y="1581150"/>
            <a:ext cx="8686800" cy="50958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u-HU"/>
          </a:p>
        </p:txBody>
      </p:sp>
      <p:sp>
        <p:nvSpPr>
          <p:cNvPr id="10" name="Title 9"/>
          <p:cNvSpPr>
            <a:spLocks noGrp="1"/>
          </p:cNvSpPr>
          <p:nvPr>
            <p:ph type="title"/>
          </p:nvPr>
        </p:nvSpPr>
        <p:spPr>
          <a:xfrm>
            <a:off x="228600" y="209550"/>
            <a:ext cx="8686800" cy="676275"/>
          </a:xfrm>
        </p:spPr>
        <p:txBody>
          <a:bodyPr/>
          <a:lstStyle/>
          <a:p>
            <a:r>
              <a:rPr lang="en-US" dirty="0" smtClean="0"/>
              <a:t>Click to edit Master title style</a:t>
            </a:r>
            <a:endParaRPr lang="hu-HU"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mó dia">
    <p:spTree>
      <p:nvGrpSpPr>
        <p:cNvPr id="1" name=""/>
        <p:cNvGrpSpPr/>
        <p:nvPr/>
      </p:nvGrpSpPr>
      <p:grpSpPr>
        <a:xfrm>
          <a:off x="0" y="0"/>
          <a:ext cx="0" cy="0"/>
          <a:chOff x="0" y="0"/>
          <a:chExt cx="0" cy="0"/>
        </a:xfrm>
      </p:grpSpPr>
      <p:pic>
        <p:nvPicPr>
          <p:cNvPr id="8" name="Picture 7" descr="5-00244_WinHec_Template_Fad.png"/>
          <p:cNvPicPr>
            <a:picLocks noChangeAspect="1"/>
          </p:cNvPicPr>
          <p:nvPr userDrawn="1"/>
        </p:nvPicPr>
        <p:blipFill>
          <a:blip r:embed="rId2"/>
          <a:stretch>
            <a:fillRect/>
          </a:stretch>
        </p:blipFill>
        <p:spPr>
          <a:xfrm>
            <a:off x="3655221" y="1935428"/>
            <a:ext cx="4765147" cy="2238375"/>
          </a:xfrm>
          <a:prstGeom prst="rect">
            <a:avLst/>
          </a:prstGeom>
        </p:spPr>
      </p:pic>
      <p:sp>
        <p:nvSpPr>
          <p:cNvPr id="9" name="TextBox 8"/>
          <p:cNvSpPr txBox="1"/>
          <p:nvPr userDrawn="1"/>
        </p:nvSpPr>
        <p:spPr>
          <a:xfrm>
            <a:off x="1370542" y="644759"/>
            <a:ext cx="6203157" cy="1538883"/>
          </a:xfrm>
          <a:prstGeom prst="rect">
            <a:avLst/>
          </a:prstGeom>
          <a:noFill/>
        </p:spPr>
        <p:txBody>
          <a:bodyPr wrap="square" lIns="0" tIns="0" rIns="0" bIns="0"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10000" b="1" i="0" u="none" strike="noStrike" kern="0" cap="none" spc="-642" normalizeH="0" baseline="0" noProof="0" dirty="0" err="1" smtClean="0">
                <a:ln w="11430"/>
                <a:solidFill>
                  <a:srgbClr val="FFFFFF"/>
                </a:solidFill>
                <a:effectLst>
                  <a:outerShdw blurRad="50800" dist="39000" dir="5460000" algn="tl">
                    <a:srgbClr val="000000">
                      <a:alpha val="38000"/>
                    </a:srgbClr>
                  </a:outerShdw>
                </a:effectLst>
                <a:uLnTx/>
                <a:uFillTx/>
                <a:latin typeface="Segoe" pitchFamily="34" charset="0"/>
              </a:rPr>
              <a:t>dem</a:t>
            </a:r>
            <a:r>
              <a:rPr kumimoji="0" lang="hu-HU" sz="10000" b="1" i="0" u="none" strike="noStrike" kern="0" cap="none" spc="-642" normalizeH="0" baseline="0" noProof="0" dirty="0" smtClean="0">
                <a:ln w="11430"/>
                <a:solidFill>
                  <a:srgbClr val="FFFFFF"/>
                </a:solidFill>
                <a:effectLst>
                  <a:outerShdw blurRad="50800" dist="39000" dir="5460000" algn="tl">
                    <a:srgbClr val="000000">
                      <a:alpha val="38000"/>
                    </a:srgbClr>
                  </a:outerShdw>
                </a:effectLst>
                <a:uLnTx/>
                <a:uFillTx/>
                <a:latin typeface="Segoe" pitchFamily="34" charset="0"/>
              </a:rPr>
              <a:t>ó</a:t>
            </a:r>
            <a:endParaRPr kumimoji="0" lang="en-US" sz="10000" b="1" i="0" u="none" strike="noStrike" kern="0" cap="none" spc="-642" normalizeH="0" baseline="0" noProof="0" dirty="0">
              <a:ln w="11430"/>
              <a:solidFill>
                <a:srgbClr val="FFFFFF"/>
              </a:solidFill>
              <a:effectLst>
                <a:outerShdw blurRad="50800" dist="39000" dir="5460000" algn="tl">
                  <a:srgbClr val="000000">
                    <a:alpha val="38000"/>
                  </a:srgbClr>
                </a:outerShdw>
              </a:effectLst>
              <a:uLnTx/>
              <a:uFillTx/>
              <a:latin typeface="Segoe" pitchFamily="34" charset="0"/>
            </a:endParaRPr>
          </a:p>
        </p:txBody>
      </p:sp>
      <p:sp>
        <p:nvSpPr>
          <p:cNvPr id="12" name="Title 1"/>
          <p:cNvSpPr>
            <a:spLocks noGrp="1"/>
          </p:cNvSpPr>
          <p:nvPr>
            <p:ph type="title" hasCustomPrompt="1"/>
          </p:nvPr>
        </p:nvSpPr>
        <p:spPr>
          <a:xfrm>
            <a:off x="465260" y="3749676"/>
            <a:ext cx="7772400" cy="1000274"/>
          </a:xfrm>
          <a:prstGeom prst="rect">
            <a:avLst/>
          </a:prstGeom>
        </p:spPr>
        <p:txBody>
          <a:bodyPr anchor="t"/>
          <a:lstStyle>
            <a:lvl1pPr algn="l" rtl="0" eaLnBrk="1" fontAlgn="base" hangingPunct="1">
              <a:spcBef>
                <a:spcPct val="0"/>
              </a:spcBef>
              <a:spcAft>
                <a:spcPct val="0"/>
              </a:spcAft>
              <a:defRPr kumimoji="0" lang="en-US" sz="6500" b="0" i="0" u="none" strike="noStrike" kern="0" cap="none" spc="-150" normalizeH="0" baseline="0" noProof="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defRPr>
            </a:lvl1p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hu-HU" sz="6500" b="0" i="0" u="none" strike="noStrike" kern="0" cap="none" spc="-15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t>A demó témája</a:t>
            </a:r>
            <a:endParaRPr kumimoji="0" lang="en-US" sz="4000" b="0" i="0" u="none" strike="noStrike" kern="0" cap="none" spc="-150" normalizeH="0" baseline="0" noProof="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cs typeface="Arial" charset="0"/>
            </a:endParaRPr>
          </a:p>
        </p:txBody>
      </p:sp>
      <p:sp>
        <p:nvSpPr>
          <p:cNvPr id="21" name="Picture Placeholder 20"/>
          <p:cNvSpPr>
            <a:spLocks noGrp="1"/>
          </p:cNvSpPr>
          <p:nvPr>
            <p:ph type="pic" sz="quarter" idx="10" hasCustomPrompt="1"/>
          </p:nvPr>
        </p:nvSpPr>
        <p:spPr>
          <a:xfrm>
            <a:off x="333375" y="542925"/>
            <a:ext cx="3708000" cy="2919600"/>
          </a:xfrm>
          <a:prstGeom prst="rect">
            <a:avLst/>
          </a:prstGeom>
        </p:spPr>
        <p:txBody>
          <a:bodyPr/>
          <a:lstStyle>
            <a:lvl1pPr>
              <a:buNone/>
              <a:defRPr/>
            </a:lvl1pPr>
          </a:lstStyle>
          <a:p>
            <a:r>
              <a:rPr lang="hu-HU" dirty="0" smtClean="0"/>
              <a:t>Kép a demóból</a:t>
            </a:r>
            <a:endParaRPr lang="hu-HU" dirty="0"/>
          </a:p>
        </p:txBody>
      </p:sp>
      <p:sp>
        <p:nvSpPr>
          <p:cNvPr id="25" name="Text Placeholder 24"/>
          <p:cNvSpPr>
            <a:spLocks noGrp="1"/>
          </p:cNvSpPr>
          <p:nvPr>
            <p:ph type="body" sz="quarter" idx="11" hasCustomPrompt="1"/>
          </p:nvPr>
        </p:nvSpPr>
        <p:spPr>
          <a:xfrm>
            <a:off x="933449" y="4924425"/>
            <a:ext cx="7324725" cy="1638300"/>
          </a:xfrm>
        </p:spPr>
        <p:txBody>
          <a:bodyPr/>
          <a:lstStyle>
            <a:lvl2pPr marL="845820" marR="0" indent="-381000" algn="l" defTabSz="1095376" rtl="0" eaLnBrk="0" fontAlgn="base" latinLnBrk="0" hangingPunct="0">
              <a:lnSpc>
                <a:spcPct val="90000"/>
              </a:lnSpc>
              <a:spcBef>
                <a:spcPct val="30000"/>
              </a:spcBef>
              <a:spcAft>
                <a:spcPct val="0"/>
              </a:spcAft>
              <a:buClr>
                <a:srgbClr val="FFFFFF"/>
              </a:buClr>
              <a:buSzPct val="80000"/>
              <a:buFontTx/>
              <a:buBlip>
                <a:blip r:embed="rId3"/>
              </a:buBlip>
              <a:tabLst/>
              <a:defRPr/>
            </a:lvl2pPr>
          </a:lstStyle>
          <a:p>
            <a:pPr lvl="0"/>
            <a:r>
              <a:rPr lang="es-ES" dirty="0" err="1" smtClean="0"/>
              <a:t>Demó</a:t>
            </a:r>
            <a:r>
              <a:rPr lang="es-ES" dirty="0" smtClean="0"/>
              <a:t> </a:t>
            </a:r>
            <a:r>
              <a:rPr lang="es-ES" dirty="0" err="1" smtClean="0"/>
              <a:t>altéma</a:t>
            </a:r>
            <a:r>
              <a:rPr lang="es-ES" dirty="0" smtClean="0"/>
              <a:t> 1</a:t>
            </a:r>
          </a:p>
          <a:p>
            <a:pPr lvl="0"/>
            <a:r>
              <a:rPr lang="es-ES" dirty="0" err="1" smtClean="0"/>
              <a:t>Demó</a:t>
            </a:r>
            <a:r>
              <a:rPr lang="es-ES" dirty="0" smtClean="0"/>
              <a:t> </a:t>
            </a:r>
            <a:r>
              <a:rPr lang="es-ES" dirty="0" err="1" smtClean="0"/>
              <a:t>altéma</a:t>
            </a:r>
            <a:r>
              <a:rPr lang="es-ES" dirty="0" smtClean="0"/>
              <a:t> 2</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rtalmi dia">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hu-HU"/>
          </a:p>
        </p:txBody>
      </p:sp>
      <p:sp>
        <p:nvSpPr>
          <p:cNvPr id="9" name="Content Placeholder 8"/>
          <p:cNvSpPr>
            <a:spLocks noGrp="1"/>
          </p:cNvSpPr>
          <p:nvPr>
            <p:ph sz="quarter" idx="10"/>
          </p:nvPr>
        </p:nvSpPr>
        <p:spPr>
          <a:xfrm>
            <a:off x="238125" y="1552575"/>
            <a:ext cx="8677275" cy="5114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u-HU"/>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rtalmi dia alcímmel">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28601" y="923925"/>
            <a:ext cx="8686800" cy="552450"/>
          </a:xfrm>
          <a:prstGeom prst="rect">
            <a:avLst/>
          </a:prstGeom>
        </p:spPr>
        <p:txBody>
          <a:bodyPr>
            <a:normAutofit/>
          </a:bodyPr>
          <a:lstStyle>
            <a:lvl2pPr marL="19050" indent="-19050">
              <a:buNone/>
              <a:defRPr kumimoji="0" lang="hu-HU" sz="3200" b="0" i="0" u="none" strike="noStrike" kern="0" cap="none" spc="0" normalizeH="0" baseline="0" noProof="0" dirty="0" smtClean="0">
                <a:ln>
                  <a:noFill/>
                </a:ln>
                <a:solidFill>
                  <a:srgbClr val="1099DE"/>
                </a:solidFill>
                <a:effectLst>
                  <a:outerShdw blurRad="50800" dist="38100" dir="2700000" algn="tl" rotWithShape="0">
                    <a:prstClr val="black">
                      <a:alpha val="91000"/>
                    </a:prstClr>
                  </a:outerShdw>
                </a:effectLst>
                <a:uLnTx/>
                <a:uFillTx/>
                <a:latin typeface="Segoe"/>
                <a:ea typeface="+mn-ea"/>
                <a:cs typeface="+mn-cs"/>
              </a:defRPr>
            </a:lvl2pPr>
          </a:lstStyle>
          <a:p>
            <a:pPr marL="19050" lvl="1" indent="-19050" algn="l" defTabSz="914363" rtl="0" eaLnBrk="1" latinLnBrk="0" hangingPunct="1">
              <a:lnSpc>
                <a:spcPct val="90000"/>
              </a:lnSpc>
              <a:spcBef>
                <a:spcPct val="20000"/>
              </a:spcBef>
              <a:buSzPct val="95000"/>
              <a:buFontTx/>
              <a:buNone/>
            </a:pPr>
            <a:r>
              <a:rPr lang="hu-HU" dirty="0" smtClean="0"/>
              <a:t>A dia alcíme</a:t>
            </a:r>
            <a:endParaRPr lang="hu-HU" dirty="0"/>
          </a:p>
        </p:txBody>
      </p:sp>
      <p:sp>
        <p:nvSpPr>
          <p:cNvPr id="10" name="Title 9"/>
          <p:cNvSpPr>
            <a:spLocks noGrp="1"/>
          </p:cNvSpPr>
          <p:nvPr>
            <p:ph type="title"/>
          </p:nvPr>
        </p:nvSpPr>
        <p:spPr>
          <a:xfrm>
            <a:off x="228600" y="209550"/>
            <a:ext cx="8686800" cy="676275"/>
          </a:xfrm>
        </p:spPr>
        <p:txBody>
          <a:bodyPr/>
          <a:lstStyle/>
          <a:p>
            <a:r>
              <a:rPr lang="en-US" dirty="0" smtClean="0"/>
              <a:t>Click to edit Master title style</a:t>
            </a:r>
            <a:endParaRPr lang="hu-HU" dirty="0"/>
          </a:p>
        </p:txBody>
      </p:sp>
      <p:sp>
        <p:nvSpPr>
          <p:cNvPr id="7" name="Content Placeholder 6"/>
          <p:cNvSpPr>
            <a:spLocks noGrp="1"/>
          </p:cNvSpPr>
          <p:nvPr>
            <p:ph sz="quarter" idx="11"/>
          </p:nvPr>
        </p:nvSpPr>
        <p:spPr>
          <a:xfrm>
            <a:off x="228600" y="1581150"/>
            <a:ext cx="8677275" cy="5076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u-HU"/>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 csak címmel">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hu-HU"/>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Üres dia">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Microsoft logó">
    <p:spTree>
      <p:nvGrpSpPr>
        <p:cNvPr id="1" name=""/>
        <p:cNvGrpSpPr/>
        <p:nvPr/>
      </p:nvGrpSpPr>
      <p:grpSpPr>
        <a:xfrm>
          <a:off x="0" y="0"/>
          <a:ext cx="0" cy="0"/>
          <a:chOff x="0" y="0"/>
          <a:chExt cx="0" cy="0"/>
        </a:xfrm>
      </p:grpSpPr>
      <p:pic>
        <p:nvPicPr>
          <p:cNvPr id="2" name="Picture 25" descr="YPOP_logo_magyar_alul"/>
          <p:cNvPicPr>
            <a:picLocks noChangeAspect="1" noChangeArrowheads="1"/>
          </p:cNvPicPr>
          <p:nvPr userDrawn="1"/>
        </p:nvPicPr>
        <p:blipFill>
          <a:blip r:embed="rId2"/>
          <a:srcRect/>
          <a:stretch>
            <a:fillRect/>
          </a:stretch>
        </p:blipFill>
        <p:spPr bwMode="auto">
          <a:xfrm>
            <a:off x="1759927" y="2636838"/>
            <a:ext cx="6381750" cy="1319212"/>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a:lum bright="-15000"/>
          </a:blip>
          <a:srcRect/>
          <a:stretch>
            <a:fillRect t="-2000" b="-2000"/>
          </a:stretch>
        </a:blip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238125" y="1600200"/>
            <a:ext cx="8667750" cy="5029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u-HU" dirty="0"/>
          </a:p>
        </p:txBody>
      </p:sp>
      <p:sp>
        <p:nvSpPr>
          <p:cNvPr id="10" name="Title Placeholder 9"/>
          <p:cNvSpPr>
            <a:spLocks noGrp="1"/>
          </p:cNvSpPr>
          <p:nvPr>
            <p:ph type="title"/>
          </p:nvPr>
        </p:nvSpPr>
        <p:spPr>
          <a:xfrm>
            <a:off x="228600" y="274638"/>
            <a:ext cx="8686800" cy="1143000"/>
          </a:xfrm>
          <a:prstGeom prst="rect">
            <a:avLst/>
          </a:prstGeom>
        </p:spPr>
        <p:txBody>
          <a:bodyPr vert="horz" lIns="91440" tIns="45720" rIns="91440" bIns="45720" rtlCol="0" anchor="ctr">
            <a:normAutofit/>
          </a:bodyPr>
          <a:lstStyle/>
          <a:p>
            <a:r>
              <a:rPr lang="en-US" smtClean="0"/>
              <a:t>Click to edit Master title style</a:t>
            </a:r>
            <a:endParaRPr lang="hu-HU"/>
          </a:p>
        </p:txBody>
      </p:sp>
    </p:spTree>
  </p:cSld>
  <p:clrMap bg1="dk1" tx1="lt1" bg2="dk2" tx2="lt2" accent1="accent1" accent2="accent2" accent3="accent3" accent4="accent4" accent5="accent5" accent6="accent6" hlink="hlink" folHlink="folHlink"/>
  <p:sldLayoutIdLst>
    <p:sldLayoutId id="2147483694" r:id="rId1"/>
    <p:sldLayoutId id="2147483722" r:id="rId2"/>
    <p:sldLayoutId id="2147483728" r:id="rId3"/>
    <p:sldLayoutId id="2147483723" r:id="rId4"/>
    <p:sldLayoutId id="2147483697" r:id="rId5"/>
    <p:sldLayoutId id="2147483731" r:id="rId6"/>
    <p:sldLayoutId id="2147483700" r:id="rId7"/>
    <p:sldLayoutId id="2147483701" r:id="rId8"/>
    <p:sldLayoutId id="2147483724" r:id="rId9"/>
    <p:sldLayoutId id="2147483729" r:id="rId10"/>
    <p:sldLayoutId id="2147483730" r:id="rId11"/>
    <p:sldLayoutId id="2147483702" r:id="rId12"/>
    <p:sldLayoutId id="2147483703" r:id="rId13"/>
  </p:sldLayoutIdLst>
  <p:transition>
    <p:fade/>
  </p:transition>
  <p:txStyles>
    <p:titleStyle>
      <a:lvl1pPr algn="l" defTabSz="914363" rtl="0" eaLnBrk="1" latinLnBrk="0" hangingPunct="1">
        <a:lnSpc>
          <a:spcPct val="90000"/>
        </a:lnSpc>
        <a:spcBef>
          <a:spcPct val="0"/>
        </a:spcBef>
        <a:buNone/>
        <a:defRPr lang="en-US" sz="5400" b="0" kern="1200" cap="none" spc="-150" dirty="0">
          <a:ln w="3175">
            <a:noFill/>
          </a:ln>
          <a:gradFill flip="none" rotWithShape="1">
            <a:gsLst>
              <a:gs pos="18000">
                <a:srgbClr val="FFFFFF"/>
              </a:gs>
              <a:gs pos="64000">
                <a:srgbClr val="6ACDFE"/>
              </a:gs>
            </a:gsLst>
            <a:lin ang="5400000" scaled="0"/>
            <a:tileRect/>
          </a:gradFill>
          <a:effectLst>
            <a:outerShdw blurRad="76200" dist="38100" dir="3240000" algn="tl" rotWithShape="0">
              <a:prstClr val="black">
                <a:alpha val="75000"/>
              </a:prstClr>
            </a:outerShdw>
          </a:effectLst>
          <a:latin typeface="Segoe" pitchFamily="34" charset="0"/>
          <a:ea typeface="+mn-ea"/>
          <a:cs typeface="Arial" charset="0"/>
        </a:defRPr>
      </a:lvl1pPr>
    </p:titleStyle>
    <p:bodyStyle>
      <a:lvl1pPr marL="396875" indent="-396875" algn="l" defTabSz="914363" rtl="0" eaLnBrk="1" latinLnBrk="0" hangingPunct="1">
        <a:lnSpc>
          <a:spcPct val="90000"/>
        </a:lnSpc>
        <a:spcBef>
          <a:spcPct val="20000"/>
        </a:spcBef>
        <a:buSzPct val="95000"/>
        <a:buFontTx/>
        <a:buBlip>
          <a:blip r:embed="rId16"/>
        </a:buBlip>
        <a:defRPr kumimoji="0" lang="en-US" sz="3600" b="0" i="0" u="none" strike="noStrike" kern="0" cap="none" spc="0" normalizeH="0" baseline="0" noProof="0" dirty="0" smtClean="0">
          <a:ln>
            <a:noFill/>
          </a:ln>
          <a:solidFill>
            <a:srgbClr val="FFFFFF"/>
          </a:solidFill>
          <a:effectLst>
            <a:outerShdw blurRad="50800" dist="38100" dir="2700000" algn="tl" rotWithShape="0">
              <a:prstClr val="black">
                <a:alpha val="91000"/>
              </a:prstClr>
            </a:outerShdw>
          </a:effectLst>
          <a:uLnTx/>
          <a:uFillTx/>
          <a:latin typeface="Segoe"/>
          <a:ea typeface="+mn-ea"/>
          <a:cs typeface="+mn-cs"/>
        </a:defRPr>
      </a:lvl1pPr>
      <a:lvl2pPr marL="914400" indent="-396875" algn="l" defTabSz="914363" rtl="0" eaLnBrk="1" latinLnBrk="0" hangingPunct="1">
        <a:lnSpc>
          <a:spcPct val="90000"/>
        </a:lnSpc>
        <a:spcBef>
          <a:spcPct val="20000"/>
        </a:spcBef>
        <a:buSzPct val="95000"/>
        <a:buFontTx/>
        <a:buBlip>
          <a:blip r:embed="rId16"/>
        </a:buBlip>
        <a:defRPr kumimoji="0" lang="en-US" sz="3200" b="0" i="0" u="none" strike="noStrike" kern="0" cap="none" spc="0" normalizeH="0" baseline="0" noProof="0" dirty="0" smtClean="0">
          <a:ln>
            <a:noFill/>
          </a:ln>
          <a:solidFill>
            <a:srgbClr val="FFFFFF"/>
          </a:solidFill>
          <a:effectLst>
            <a:outerShdw blurRad="50800" dist="38100" dir="2700000" algn="tl" rotWithShape="0">
              <a:prstClr val="black">
                <a:alpha val="91000"/>
              </a:prstClr>
            </a:outerShdw>
          </a:effectLst>
          <a:uLnTx/>
          <a:uFillTx/>
          <a:latin typeface="Segoe"/>
          <a:ea typeface="+mn-ea"/>
          <a:cs typeface="+mn-cs"/>
        </a:defRPr>
      </a:lvl2pPr>
      <a:lvl3pPr marL="1258888" indent="-344488" algn="l" defTabSz="914363" rtl="0" eaLnBrk="1" latinLnBrk="0" hangingPunct="1">
        <a:lnSpc>
          <a:spcPct val="90000"/>
        </a:lnSpc>
        <a:spcBef>
          <a:spcPct val="20000"/>
        </a:spcBef>
        <a:buSzPct val="95000"/>
        <a:buFontTx/>
        <a:buBlip>
          <a:blip r:embed="rId16"/>
        </a:buBlip>
        <a:defRPr kumimoji="0" lang="en-US" sz="2800" b="0" i="0" u="none" strike="noStrike" kern="0" cap="none" spc="0" normalizeH="0" baseline="0" noProof="0" dirty="0" smtClean="0">
          <a:ln>
            <a:noFill/>
          </a:ln>
          <a:solidFill>
            <a:srgbClr val="FFFFFF"/>
          </a:solidFill>
          <a:effectLst>
            <a:outerShdw blurRad="50800" dist="38100" dir="2700000" algn="tl" rotWithShape="0">
              <a:prstClr val="black">
                <a:alpha val="91000"/>
              </a:prstClr>
            </a:outerShdw>
          </a:effectLst>
          <a:uLnTx/>
          <a:uFillTx/>
          <a:latin typeface="Segoe"/>
          <a:ea typeface="+mn-ea"/>
          <a:cs typeface="+mn-cs"/>
        </a:defRPr>
      </a:lvl3pPr>
      <a:lvl4pPr marL="1604963" indent="-346075" algn="l" defTabSz="914363" rtl="0" eaLnBrk="1" latinLnBrk="0" hangingPunct="1">
        <a:lnSpc>
          <a:spcPct val="90000"/>
        </a:lnSpc>
        <a:spcBef>
          <a:spcPct val="20000"/>
        </a:spcBef>
        <a:buSzPct val="95000"/>
        <a:buFontTx/>
        <a:buBlip>
          <a:blip r:embed="rId16"/>
        </a:buBlip>
        <a:defRPr kumimoji="0" lang="en-US" sz="2400" b="0" i="0" u="none" strike="noStrike" kern="0" cap="none" spc="0" normalizeH="0" baseline="0" noProof="0" dirty="0" smtClean="0">
          <a:ln>
            <a:noFill/>
          </a:ln>
          <a:solidFill>
            <a:srgbClr val="FFFFFF"/>
          </a:solidFill>
          <a:effectLst>
            <a:outerShdw blurRad="50800" dist="38100" dir="2700000" algn="tl" rotWithShape="0">
              <a:prstClr val="black">
                <a:alpha val="91000"/>
              </a:prstClr>
            </a:outerShdw>
          </a:effectLst>
          <a:uLnTx/>
          <a:uFillTx/>
          <a:latin typeface="Segoe"/>
          <a:ea typeface="+mn-ea"/>
          <a:cs typeface="+mn-cs"/>
        </a:defRPr>
      </a:lvl4pPr>
      <a:lvl5pPr marL="1941513" indent="-336550" algn="l" defTabSz="914363" rtl="0" eaLnBrk="1" latinLnBrk="0" hangingPunct="1">
        <a:lnSpc>
          <a:spcPct val="90000"/>
        </a:lnSpc>
        <a:spcBef>
          <a:spcPct val="20000"/>
        </a:spcBef>
        <a:buSzPct val="95000"/>
        <a:buFontTx/>
        <a:buBlip>
          <a:blip r:embed="rId16"/>
        </a:buBlip>
        <a:defRPr kumimoji="0" lang="hu-HU" sz="2400" b="0" i="0" u="none" strike="noStrike" kern="0" cap="none" spc="0" normalizeH="0" baseline="0" noProof="0" dirty="0" smtClean="0">
          <a:ln>
            <a:noFill/>
          </a:ln>
          <a:solidFill>
            <a:srgbClr val="FFFFFF"/>
          </a:solidFill>
          <a:effectLst>
            <a:outerShdw blurRad="50800" dist="38100" dir="2700000" algn="tl" rotWithShape="0">
              <a:prstClr val="black">
                <a:alpha val="91000"/>
              </a:prstClr>
            </a:outerShdw>
          </a:effectLst>
          <a:uLnTx/>
          <a:uFillTx/>
          <a:latin typeface="Segoe"/>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smtClean="0"/>
              <a:t>Mi az </a:t>
            </a:r>
            <a:r>
              <a:rPr lang="hu-HU" dirty="0" err="1" smtClean="0"/>
              <a:t>Edge</a:t>
            </a:r>
            <a:r>
              <a:rPr lang="hu-HU" dirty="0" smtClean="0"/>
              <a:t> </a:t>
            </a:r>
            <a:r>
              <a:rPr lang="hu-HU" dirty="0" err="1" smtClean="0"/>
              <a:t>Transport</a:t>
            </a:r>
            <a:r>
              <a:rPr lang="hu-HU" dirty="0" smtClean="0"/>
              <a:t>?</a:t>
            </a:r>
            <a:endParaRPr lang="hu-HU" dirty="0"/>
          </a:p>
        </p:txBody>
      </p:sp>
      <p:sp>
        <p:nvSpPr>
          <p:cNvPr id="3" name="Text Placeholder 2"/>
          <p:cNvSpPr>
            <a:spLocks noGrp="1"/>
          </p:cNvSpPr>
          <p:nvPr>
            <p:ph type="body" sz="quarter" idx="10"/>
          </p:nvPr>
        </p:nvSpPr>
        <p:spPr/>
        <p:txBody>
          <a:bodyPr/>
          <a:lstStyle/>
          <a:p>
            <a:r>
              <a:rPr lang="hu-HU" dirty="0" smtClean="0"/>
              <a:t>Feladat</a:t>
            </a:r>
          </a:p>
          <a:p>
            <a:pPr lvl="1"/>
            <a:r>
              <a:rPr lang="hu-HU" dirty="0" smtClean="0"/>
              <a:t>Kapcsolat a külvilággal</a:t>
            </a:r>
          </a:p>
          <a:p>
            <a:pPr lvl="1"/>
            <a:r>
              <a:rPr lang="hu-HU" dirty="0" smtClean="0"/>
              <a:t>SPAM és Vírus szűrés</a:t>
            </a:r>
          </a:p>
          <a:p>
            <a:r>
              <a:rPr lang="hu-HU" dirty="0" smtClean="0"/>
              <a:t>Biztonság</a:t>
            </a:r>
          </a:p>
          <a:p>
            <a:pPr lvl="1"/>
            <a:r>
              <a:rPr lang="hu-HU" dirty="0" smtClean="0"/>
              <a:t>Nem része a szervezetnek</a:t>
            </a:r>
          </a:p>
          <a:p>
            <a:pPr lvl="1"/>
            <a:r>
              <a:rPr lang="hu-HU" dirty="0" smtClean="0"/>
              <a:t>Nem AD tag</a:t>
            </a:r>
          </a:p>
          <a:p>
            <a:pPr lvl="1"/>
            <a:r>
              <a:rPr lang="hu-HU" dirty="0" smtClean="0"/>
              <a:t>Minimális kommunikáció a szervezettel</a:t>
            </a:r>
          </a:p>
          <a:p>
            <a:endParaRPr lang="hu-HU"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smtClean="0"/>
              <a:t>Csatolmány szűrés</a:t>
            </a:r>
            <a:endParaRPr lang="hu-HU" dirty="0"/>
          </a:p>
        </p:txBody>
      </p:sp>
      <p:sp>
        <p:nvSpPr>
          <p:cNvPr id="3" name="Text Placeholder 2"/>
          <p:cNvSpPr>
            <a:spLocks noGrp="1"/>
          </p:cNvSpPr>
          <p:nvPr>
            <p:ph type="body" sz="quarter" idx="10"/>
          </p:nvPr>
        </p:nvSpPr>
        <p:spPr/>
        <p:txBody>
          <a:bodyPr>
            <a:normAutofit lnSpcReduction="10000"/>
          </a:bodyPr>
          <a:lstStyle/>
          <a:p>
            <a:r>
              <a:rPr lang="hu-HU" dirty="0" smtClean="0"/>
              <a:t>Szűrési feltétel</a:t>
            </a:r>
          </a:p>
          <a:p>
            <a:r>
              <a:rPr lang="hu-HU" dirty="0" smtClean="0"/>
              <a:t>Fájl név vagy kiterjesztés alapján</a:t>
            </a:r>
          </a:p>
          <a:p>
            <a:pPr lvl="1"/>
            <a:r>
              <a:rPr lang="hu-HU" dirty="0" smtClean="0"/>
              <a:t>MIME típus alapján</a:t>
            </a:r>
          </a:p>
          <a:p>
            <a:r>
              <a:rPr lang="hu-HU" dirty="0" smtClean="0"/>
              <a:t>Lehetséges akciók:</a:t>
            </a:r>
          </a:p>
          <a:p>
            <a:pPr lvl="1"/>
            <a:r>
              <a:rPr lang="hu-HU" dirty="0" smtClean="0"/>
              <a:t>A teljes levél és csatolmány blokkolása</a:t>
            </a:r>
          </a:p>
          <a:p>
            <a:pPr lvl="2"/>
            <a:r>
              <a:rPr lang="hu-HU" dirty="0" smtClean="0"/>
              <a:t>DSN üzenet</a:t>
            </a:r>
          </a:p>
          <a:p>
            <a:pPr lvl="1"/>
            <a:r>
              <a:rPr lang="hu-HU" dirty="0" smtClean="0"/>
              <a:t>A levél továbbengedése csatolmány nélkül</a:t>
            </a:r>
          </a:p>
          <a:p>
            <a:pPr lvl="1"/>
            <a:r>
              <a:rPr lang="hu-HU" dirty="0" smtClean="0"/>
              <a:t>A teljes levél törlése</a:t>
            </a:r>
          </a:p>
          <a:p>
            <a:r>
              <a:rPr lang="hu-HU" dirty="0" smtClean="0"/>
              <a:t>Tömörített/átnevezett fájlok ellenőrzése</a:t>
            </a:r>
          </a:p>
          <a:p>
            <a:pPr lvl="1"/>
            <a:endParaRPr lang="hu-HU" dirty="0" smtClean="0"/>
          </a:p>
          <a:p>
            <a:endParaRPr lang="hu-HU"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smtClean="0"/>
              <a:t>Élet </a:t>
            </a:r>
            <a:r>
              <a:rPr lang="hu-HU" dirty="0" err="1" smtClean="0"/>
              <a:t>Edge</a:t>
            </a:r>
            <a:r>
              <a:rPr lang="hu-HU" dirty="0" smtClean="0"/>
              <a:t> </a:t>
            </a:r>
            <a:r>
              <a:rPr lang="hu-HU" dirty="0" err="1" smtClean="0"/>
              <a:t>Transport</a:t>
            </a:r>
            <a:r>
              <a:rPr lang="hu-HU" dirty="0" smtClean="0"/>
              <a:t> nélkül</a:t>
            </a:r>
            <a:endParaRPr lang="hu-HU" dirty="0"/>
          </a:p>
        </p:txBody>
      </p:sp>
      <p:sp>
        <p:nvSpPr>
          <p:cNvPr id="3" name="Text Placeholder 2"/>
          <p:cNvSpPr>
            <a:spLocks noGrp="1"/>
          </p:cNvSpPr>
          <p:nvPr>
            <p:ph type="body" sz="quarter" idx="10"/>
          </p:nvPr>
        </p:nvSpPr>
        <p:spPr/>
        <p:txBody>
          <a:bodyPr>
            <a:normAutofit fontScale="85000" lnSpcReduction="20000"/>
          </a:bodyPr>
          <a:lstStyle/>
          <a:p>
            <a:r>
              <a:rPr lang="hu-HU" dirty="0" err="1" smtClean="0"/>
              <a:t>Hub</a:t>
            </a:r>
            <a:r>
              <a:rPr lang="hu-HU" dirty="0" smtClean="0"/>
              <a:t> </a:t>
            </a:r>
            <a:r>
              <a:rPr lang="hu-HU" dirty="0" err="1" smtClean="0"/>
              <a:t>Transport</a:t>
            </a:r>
            <a:endParaRPr lang="hu-HU" dirty="0" smtClean="0"/>
          </a:p>
          <a:p>
            <a:pPr lvl="1"/>
            <a:r>
              <a:rPr lang="hu-HU" dirty="0" err="1" smtClean="0"/>
              <a:t>Send</a:t>
            </a:r>
            <a:r>
              <a:rPr lang="hu-HU" dirty="0" smtClean="0"/>
              <a:t> </a:t>
            </a:r>
            <a:r>
              <a:rPr lang="hu-HU" dirty="0" err="1" smtClean="0"/>
              <a:t>Connector</a:t>
            </a:r>
            <a:endParaRPr lang="hu-HU" dirty="0" smtClean="0"/>
          </a:p>
          <a:p>
            <a:pPr lvl="1"/>
            <a:r>
              <a:rPr lang="hu-HU" dirty="0" err="1" smtClean="0"/>
              <a:t>Receive</a:t>
            </a:r>
            <a:r>
              <a:rPr lang="hu-HU" dirty="0" smtClean="0"/>
              <a:t> </a:t>
            </a:r>
            <a:r>
              <a:rPr lang="hu-HU" dirty="0" err="1" smtClean="0"/>
              <a:t>Connector</a:t>
            </a:r>
            <a:r>
              <a:rPr lang="hu-HU" dirty="0" smtClean="0"/>
              <a:t> beállítása</a:t>
            </a:r>
          </a:p>
          <a:p>
            <a:r>
              <a:rPr lang="hu-HU" dirty="0" smtClean="0"/>
              <a:t>Telepítés</a:t>
            </a:r>
          </a:p>
          <a:p>
            <a:pPr lvl="1"/>
            <a:r>
              <a:rPr lang="hu-HU" dirty="0"/>
              <a:t>install-antispamagents.ps1</a:t>
            </a:r>
            <a:endParaRPr lang="hu-HU" dirty="0" smtClean="0"/>
          </a:p>
          <a:p>
            <a:r>
              <a:rPr lang="hu-HU" dirty="0" err="1" smtClean="0"/>
              <a:t>PowerShell</a:t>
            </a:r>
            <a:r>
              <a:rPr lang="hu-HU" dirty="0" smtClean="0"/>
              <a:t> parancsok</a:t>
            </a:r>
          </a:p>
          <a:p>
            <a:pPr lvl="1"/>
            <a:r>
              <a:rPr lang="hu-HU" dirty="0" smtClean="0"/>
              <a:t>Ügynökök kezelése:</a:t>
            </a:r>
          </a:p>
          <a:p>
            <a:pPr lvl="2"/>
            <a:r>
              <a:rPr lang="hu-HU" dirty="0" err="1" smtClean="0"/>
              <a:t>Get-TransportAgent</a:t>
            </a:r>
            <a:endParaRPr lang="hu-HU" dirty="0" smtClean="0"/>
          </a:p>
          <a:p>
            <a:pPr lvl="2"/>
            <a:r>
              <a:rPr lang="hu-HU" dirty="0" err="1" smtClean="0"/>
              <a:t>Set-TransportAgent</a:t>
            </a:r>
            <a:endParaRPr lang="hu-HU" dirty="0" smtClean="0"/>
          </a:p>
          <a:p>
            <a:pPr lvl="2"/>
            <a:r>
              <a:rPr lang="hu-HU" dirty="0" err="1" smtClean="0"/>
              <a:t>Install-TransportAgent</a:t>
            </a:r>
            <a:endParaRPr lang="hu-HU" dirty="0" smtClean="0"/>
          </a:p>
          <a:p>
            <a:pPr lvl="2"/>
            <a:r>
              <a:rPr lang="hu-HU" dirty="0" err="1" smtClean="0"/>
              <a:t>Uninstall-TransportAgent</a:t>
            </a:r>
            <a:endParaRPr lang="hu-HU" dirty="0" smtClean="0"/>
          </a:p>
          <a:p>
            <a:pPr lvl="2"/>
            <a:r>
              <a:rPr lang="hu-HU" dirty="0" err="1" smtClean="0"/>
              <a:t>Enable-TransportAgent</a:t>
            </a:r>
            <a:endParaRPr lang="hu-HU" dirty="0" smtClean="0"/>
          </a:p>
          <a:p>
            <a:pPr lvl="2"/>
            <a:r>
              <a:rPr lang="hu-HU" dirty="0" err="1" smtClean="0"/>
              <a:t>Disable-TransportAgent</a:t>
            </a:r>
            <a:endParaRPr lang="hu-HU" dirty="0" smtClean="0"/>
          </a:p>
          <a:p>
            <a:pPr lvl="1"/>
            <a:endParaRPr lang="hu-HU" dirty="0" smtClean="0"/>
          </a:p>
          <a:p>
            <a:endParaRPr lang="hu-HU"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u-HU" dirty="0" smtClean="0"/>
              <a:t>Elhelyezés a szervezetben</a:t>
            </a:r>
            <a:endParaRPr lang="hu-HU" dirty="0"/>
          </a:p>
        </p:txBody>
      </p:sp>
      <p:sp>
        <p:nvSpPr>
          <p:cNvPr id="6" name="Flowchart: Magnetic Disk 5"/>
          <p:cNvSpPr/>
          <p:nvPr/>
        </p:nvSpPr>
        <p:spPr bwMode="auto">
          <a:xfrm>
            <a:off x="1540701" y="5022938"/>
            <a:ext cx="1465545" cy="1415441"/>
          </a:xfrm>
          <a:prstGeom prst="flowChartMagneticDisk">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hu-HU" sz="2300" dirty="0" smtClean="0">
                <a:solidFill>
                  <a:srgbClr val="FFFFFF"/>
                </a:solidFill>
                <a:effectLst>
                  <a:outerShdw blurRad="38100" dist="38100" dir="2700000" algn="tl">
                    <a:srgbClr val="000000">
                      <a:alpha val="43137"/>
                    </a:srgbClr>
                  </a:outerShdw>
                </a:effectLst>
                <a:latin typeface="Segoe" pitchFamily="34" charset="0"/>
              </a:rPr>
              <a:t>AD/AM</a:t>
            </a:r>
          </a:p>
        </p:txBody>
      </p:sp>
      <p:sp>
        <p:nvSpPr>
          <p:cNvPr id="7" name="Flowchart: Magnetic Disk 6"/>
          <p:cNvSpPr/>
          <p:nvPr/>
        </p:nvSpPr>
        <p:spPr bwMode="auto">
          <a:xfrm>
            <a:off x="6200383" y="5073042"/>
            <a:ext cx="1453019" cy="1352810"/>
          </a:xfrm>
          <a:prstGeom prst="flowChartMagneticDisk">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hu-HU" sz="2300" dirty="0" smtClean="0">
                <a:solidFill>
                  <a:srgbClr val="FFFFFF"/>
                </a:solidFill>
                <a:effectLst>
                  <a:outerShdw blurRad="38100" dist="38100" dir="2700000" algn="tl">
                    <a:srgbClr val="000000">
                      <a:alpha val="43137"/>
                    </a:srgbClr>
                  </a:outerShdw>
                </a:effectLst>
                <a:latin typeface="Segoe" pitchFamily="34" charset="0"/>
              </a:rPr>
              <a:t>AD</a:t>
            </a:r>
          </a:p>
        </p:txBody>
      </p:sp>
      <p:grpSp>
        <p:nvGrpSpPr>
          <p:cNvPr id="19" name="Group 18"/>
          <p:cNvGrpSpPr/>
          <p:nvPr/>
        </p:nvGrpSpPr>
        <p:grpSpPr>
          <a:xfrm>
            <a:off x="5536503" y="1665961"/>
            <a:ext cx="2768252" cy="2605414"/>
            <a:chOff x="5160723" y="1665961"/>
            <a:chExt cx="2768252" cy="2605414"/>
          </a:xfrm>
        </p:grpSpPr>
        <p:sp>
          <p:nvSpPr>
            <p:cNvPr id="5" name="Rectangle 4"/>
            <p:cNvSpPr/>
            <p:nvPr/>
          </p:nvSpPr>
          <p:spPr bwMode="auto">
            <a:xfrm>
              <a:off x="5160723" y="1665961"/>
              <a:ext cx="2768252" cy="2605414"/>
            </a:xfrm>
            <a:prstGeom prst="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fontAlgn="base">
                <a:spcBef>
                  <a:spcPct val="0"/>
                </a:spcBef>
                <a:spcAft>
                  <a:spcPct val="0"/>
                </a:spcAft>
              </a:pPr>
              <a:r>
                <a:rPr lang="hu-HU" sz="2300" dirty="0" err="1" smtClean="0">
                  <a:solidFill>
                    <a:srgbClr val="FFFFFF"/>
                  </a:solidFill>
                  <a:effectLst>
                    <a:outerShdw blurRad="38100" dist="38100" dir="2700000" algn="tl">
                      <a:srgbClr val="000000">
                        <a:alpha val="43137"/>
                      </a:srgbClr>
                    </a:outerShdw>
                  </a:effectLst>
                  <a:latin typeface="Segoe" pitchFamily="34" charset="0"/>
                </a:rPr>
                <a:t>Hub</a:t>
              </a:r>
              <a:r>
                <a:rPr lang="hu-HU" sz="2300" dirty="0" smtClean="0">
                  <a:solidFill>
                    <a:srgbClr val="FFFFFF"/>
                  </a:solidFill>
                  <a:effectLst>
                    <a:outerShdw blurRad="38100" dist="38100" dir="2700000" algn="tl">
                      <a:srgbClr val="000000">
                        <a:alpha val="43137"/>
                      </a:srgbClr>
                    </a:outerShdw>
                  </a:effectLst>
                  <a:latin typeface="Segoe" pitchFamily="34" charset="0"/>
                </a:rPr>
                <a:t> </a:t>
              </a:r>
              <a:r>
                <a:rPr lang="hu-HU" sz="2300" dirty="0" err="1" smtClean="0">
                  <a:solidFill>
                    <a:srgbClr val="FFFFFF"/>
                  </a:solidFill>
                  <a:effectLst>
                    <a:outerShdw blurRad="38100" dist="38100" dir="2700000" algn="tl">
                      <a:srgbClr val="000000">
                        <a:alpha val="43137"/>
                      </a:srgbClr>
                    </a:outerShdw>
                  </a:effectLst>
                  <a:latin typeface="Segoe" pitchFamily="34" charset="0"/>
                </a:rPr>
                <a:t>Transport</a:t>
              </a:r>
              <a:endParaRPr lang="hu-HU"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1" name="Rectangle 10"/>
            <p:cNvSpPr/>
            <p:nvPr/>
          </p:nvSpPr>
          <p:spPr bwMode="auto">
            <a:xfrm>
              <a:off x="5649239" y="3319397"/>
              <a:ext cx="1703539" cy="601249"/>
            </a:xfrm>
            <a:prstGeom prst="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hu-HU" sz="2300" dirty="0" err="1" smtClean="0">
                  <a:solidFill>
                    <a:srgbClr val="FFFFFF"/>
                  </a:solidFill>
                  <a:effectLst>
                    <a:outerShdw blurRad="38100" dist="38100" dir="2700000" algn="tl">
                      <a:srgbClr val="000000">
                        <a:alpha val="43137"/>
                      </a:srgbClr>
                    </a:outerShdw>
                  </a:effectLst>
                  <a:latin typeface="Segoe" pitchFamily="34" charset="0"/>
                </a:rPr>
                <a:t>EdgeSync</a:t>
              </a:r>
              <a:endParaRPr lang="hu-HU"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2" name="Rectangle 11"/>
            <p:cNvSpPr/>
            <p:nvPr/>
          </p:nvSpPr>
          <p:spPr bwMode="auto">
            <a:xfrm>
              <a:off x="5661764" y="2442575"/>
              <a:ext cx="1691014" cy="615862"/>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hu-HU" sz="2300" dirty="0" smtClean="0">
                  <a:solidFill>
                    <a:srgbClr val="FFFFFF"/>
                  </a:solidFill>
                  <a:effectLst>
                    <a:outerShdw blurRad="38100" dist="38100" dir="2700000" algn="tl">
                      <a:srgbClr val="000000">
                        <a:alpha val="43137"/>
                      </a:srgbClr>
                    </a:outerShdw>
                  </a:effectLst>
                  <a:latin typeface="Segoe" pitchFamily="34" charset="0"/>
                </a:rPr>
                <a:t>Ügynökök</a:t>
              </a:r>
            </a:p>
          </p:txBody>
        </p:sp>
      </p:grpSp>
      <p:grpSp>
        <p:nvGrpSpPr>
          <p:cNvPr id="18" name="Group 17"/>
          <p:cNvGrpSpPr/>
          <p:nvPr/>
        </p:nvGrpSpPr>
        <p:grpSpPr>
          <a:xfrm>
            <a:off x="914401" y="1678487"/>
            <a:ext cx="2693095" cy="2041743"/>
            <a:chOff x="914401" y="1678487"/>
            <a:chExt cx="2693095" cy="2041743"/>
          </a:xfrm>
        </p:grpSpPr>
        <p:sp>
          <p:nvSpPr>
            <p:cNvPr id="4" name="Rectangle 3"/>
            <p:cNvSpPr/>
            <p:nvPr/>
          </p:nvSpPr>
          <p:spPr bwMode="auto">
            <a:xfrm>
              <a:off x="914401" y="1678487"/>
              <a:ext cx="2693095" cy="2041743"/>
            </a:xfrm>
            <a:prstGeom prst="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45718" rIns="91436" bIns="45718" numCol="1" rtlCol="0" anchor="t" anchorCtr="0" compatLnSpc="1">
              <a:prstTxWarp prst="textNoShape">
                <a:avLst/>
              </a:prstTxWarp>
            </a:bodyPr>
            <a:lstStyle/>
            <a:p>
              <a:pPr algn="ctr" defTabSz="914099" fontAlgn="base">
                <a:spcBef>
                  <a:spcPct val="0"/>
                </a:spcBef>
                <a:spcAft>
                  <a:spcPct val="0"/>
                </a:spcAft>
              </a:pPr>
              <a:r>
                <a:rPr lang="hu-HU" sz="2300" dirty="0" err="1" smtClean="0">
                  <a:solidFill>
                    <a:srgbClr val="FFFFFF"/>
                  </a:solidFill>
                  <a:effectLst>
                    <a:outerShdw blurRad="38100" dist="38100" dir="2700000" algn="tl">
                      <a:srgbClr val="000000">
                        <a:alpha val="43137"/>
                      </a:srgbClr>
                    </a:outerShdw>
                  </a:effectLst>
                  <a:latin typeface="Segoe" pitchFamily="34" charset="0"/>
                </a:rPr>
                <a:t>Edge</a:t>
              </a:r>
              <a:r>
                <a:rPr lang="hu-HU" sz="2300" dirty="0" smtClean="0">
                  <a:solidFill>
                    <a:srgbClr val="FFFFFF"/>
                  </a:solidFill>
                  <a:effectLst>
                    <a:outerShdw blurRad="38100" dist="38100" dir="2700000" algn="tl">
                      <a:srgbClr val="000000">
                        <a:alpha val="43137"/>
                      </a:srgbClr>
                    </a:outerShdw>
                  </a:effectLst>
                  <a:latin typeface="Segoe" pitchFamily="34" charset="0"/>
                </a:rPr>
                <a:t> </a:t>
              </a:r>
              <a:r>
                <a:rPr lang="hu-HU" sz="2300" dirty="0" err="1" smtClean="0">
                  <a:solidFill>
                    <a:srgbClr val="FFFFFF"/>
                  </a:solidFill>
                  <a:effectLst>
                    <a:outerShdw blurRad="38100" dist="38100" dir="2700000" algn="tl">
                      <a:srgbClr val="000000">
                        <a:alpha val="43137"/>
                      </a:srgbClr>
                    </a:outerShdw>
                  </a:effectLst>
                  <a:latin typeface="Segoe" pitchFamily="34" charset="0"/>
                </a:rPr>
                <a:t>Transport</a:t>
              </a:r>
              <a:endParaRPr lang="hu-HU"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3" name="Rectangle 12"/>
            <p:cNvSpPr/>
            <p:nvPr/>
          </p:nvSpPr>
          <p:spPr bwMode="auto">
            <a:xfrm>
              <a:off x="1405002" y="2356980"/>
              <a:ext cx="1691014" cy="615862"/>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hu-HU" sz="2300" dirty="0" smtClean="0">
                  <a:solidFill>
                    <a:srgbClr val="FFFFFF"/>
                  </a:solidFill>
                  <a:effectLst>
                    <a:outerShdw blurRad="38100" dist="38100" dir="2700000" algn="tl">
                      <a:srgbClr val="000000">
                        <a:alpha val="43137"/>
                      </a:srgbClr>
                    </a:outerShdw>
                  </a:effectLst>
                  <a:latin typeface="Segoe" pitchFamily="34" charset="0"/>
                </a:rPr>
                <a:t>Ügynökök</a:t>
              </a:r>
            </a:p>
          </p:txBody>
        </p:sp>
      </p:grpSp>
      <p:cxnSp>
        <p:nvCxnSpPr>
          <p:cNvPr id="15" name="Straight Arrow Connector 14"/>
          <p:cNvCxnSpPr/>
          <p:nvPr/>
        </p:nvCxnSpPr>
        <p:spPr>
          <a:xfrm flipV="1">
            <a:off x="0" y="2686833"/>
            <a:ext cx="914401" cy="626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0" y="2217107"/>
            <a:ext cx="825867" cy="369332"/>
          </a:xfrm>
          <a:prstGeom prst="rect">
            <a:avLst/>
          </a:prstGeom>
          <a:noFill/>
        </p:spPr>
        <p:txBody>
          <a:bodyPr wrap="none" rtlCol="0">
            <a:spAutoFit/>
          </a:bodyPr>
          <a:lstStyle/>
          <a:p>
            <a:r>
              <a:rPr lang="hu-HU" dirty="0" smtClean="0"/>
              <a:t>SMTP</a:t>
            </a:r>
            <a:endParaRPr lang="hu-HU" dirty="0"/>
          </a:p>
        </p:txBody>
      </p:sp>
      <p:cxnSp>
        <p:nvCxnSpPr>
          <p:cNvPr id="21" name="Straight Arrow Connector 20"/>
          <p:cNvCxnSpPr>
            <a:stCxn id="5" idx="2"/>
            <a:endCxn id="7" idx="1"/>
          </p:cNvCxnSpPr>
          <p:nvPr/>
        </p:nvCxnSpPr>
        <p:spPr>
          <a:xfrm rot="16200000" flipH="1">
            <a:off x="6522928" y="4669076"/>
            <a:ext cx="801667" cy="62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6" idx="1"/>
            <a:endCxn id="4" idx="2"/>
          </p:cNvCxnSpPr>
          <p:nvPr/>
        </p:nvCxnSpPr>
        <p:spPr>
          <a:xfrm rot="16200000" flipV="1">
            <a:off x="1615858" y="4365321"/>
            <a:ext cx="1302708" cy="12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1" idx="1"/>
          </p:cNvCxnSpPr>
          <p:nvPr/>
        </p:nvCxnSpPr>
        <p:spPr>
          <a:xfrm rot="10800000">
            <a:off x="3607497" y="3607496"/>
            <a:ext cx="2417523" cy="125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3582444" y="2680570"/>
            <a:ext cx="1966586" cy="2505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4096011" y="2292263"/>
            <a:ext cx="825867" cy="369332"/>
          </a:xfrm>
          <a:prstGeom prst="rect">
            <a:avLst/>
          </a:prstGeom>
          <a:noFill/>
        </p:spPr>
        <p:txBody>
          <a:bodyPr wrap="none" rtlCol="0">
            <a:spAutoFit/>
          </a:bodyPr>
          <a:lstStyle/>
          <a:p>
            <a:r>
              <a:rPr lang="hu-HU" dirty="0" smtClean="0"/>
              <a:t>SMTP</a:t>
            </a:r>
            <a:endParaRPr lang="hu-HU" dirty="0"/>
          </a:p>
        </p:txBody>
      </p:sp>
      <p:cxnSp>
        <p:nvCxnSpPr>
          <p:cNvPr id="44" name="Straight Arrow Connector 43"/>
          <p:cNvCxnSpPr/>
          <p:nvPr/>
        </p:nvCxnSpPr>
        <p:spPr>
          <a:xfrm>
            <a:off x="2993721" y="4409162"/>
            <a:ext cx="2981194"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3469710" y="4559474"/>
            <a:ext cx="2121093" cy="369332"/>
          </a:xfrm>
          <a:prstGeom prst="rect">
            <a:avLst/>
          </a:prstGeom>
          <a:noFill/>
        </p:spPr>
        <p:txBody>
          <a:bodyPr wrap="none" rtlCol="0">
            <a:spAutoFit/>
          </a:bodyPr>
          <a:lstStyle/>
          <a:p>
            <a:r>
              <a:rPr lang="hu-HU" dirty="0" smtClean="0"/>
              <a:t>Konfigurációs XML</a:t>
            </a:r>
            <a:endParaRPr lang="hu-HU"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smtClean="0"/>
              <a:t>Ügynökök</a:t>
            </a:r>
            <a:endParaRPr lang="hu-HU" dirty="0"/>
          </a:p>
        </p:txBody>
      </p:sp>
      <p:sp>
        <p:nvSpPr>
          <p:cNvPr id="3" name="Text Placeholder 2"/>
          <p:cNvSpPr>
            <a:spLocks noGrp="1"/>
          </p:cNvSpPr>
          <p:nvPr>
            <p:ph type="body" sz="quarter" idx="10"/>
          </p:nvPr>
        </p:nvSpPr>
        <p:spPr/>
        <p:txBody>
          <a:bodyPr>
            <a:normAutofit fontScale="92500"/>
          </a:bodyPr>
          <a:lstStyle/>
          <a:p>
            <a:r>
              <a:rPr lang="hu-HU" dirty="0" smtClean="0"/>
              <a:t>Kapcsolat szűrés (</a:t>
            </a:r>
            <a:r>
              <a:rPr lang="hu-HU" dirty="0" err="1" smtClean="0"/>
              <a:t>Connection</a:t>
            </a:r>
            <a:r>
              <a:rPr lang="hu-HU" dirty="0" smtClean="0"/>
              <a:t> </a:t>
            </a:r>
            <a:r>
              <a:rPr lang="hu-HU" dirty="0" err="1"/>
              <a:t>f</a:t>
            </a:r>
            <a:r>
              <a:rPr lang="hu-HU" dirty="0" err="1" smtClean="0"/>
              <a:t>iltering</a:t>
            </a:r>
            <a:r>
              <a:rPr lang="hu-HU" dirty="0" smtClean="0"/>
              <a:t>)</a:t>
            </a:r>
          </a:p>
          <a:p>
            <a:r>
              <a:rPr lang="hu-HU" dirty="0" smtClean="0"/>
              <a:t>Feladó szűrés (</a:t>
            </a:r>
            <a:r>
              <a:rPr lang="hu-HU" dirty="0" err="1" smtClean="0"/>
              <a:t>Sender</a:t>
            </a:r>
            <a:r>
              <a:rPr lang="hu-HU" dirty="0" smtClean="0"/>
              <a:t> </a:t>
            </a:r>
            <a:r>
              <a:rPr lang="hu-HU" dirty="0" err="1"/>
              <a:t>f</a:t>
            </a:r>
            <a:r>
              <a:rPr lang="hu-HU" dirty="0" err="1" smtClean="0"/>
              <a:t>iltering</a:t>
            </a:r>
            <a:r>
              <a:rPr lang="hu-HU" dirty="0" smtClean="0"/>
              <a:t>)</a:t>
            </a:r>
          </a:p>
          <a:p>
            <a:r>
              <a:rPr lang="hu-HU" dirty="0" smtClean="0"/>
              <a:t>Címzett szűrés (</a:t>
            </a:r>
            <a:r>
              <a:rPr lang="hu-HU" dirty="0" err="1" smtClean="0"/>
              <a:t>Recipiet</a:t>
            </a:r>
            <a:r>
              <a:rPr lang="hu-HU" dirty="0" smtClean="0"/>
              <a:t> </a:t>
            </a:r>
            <a:r>
              <a:rPr lang="hu-HU" dirty="0" err="1"/>
              <a:t>f</a:t>
            </a:r>
            <a:r>
              <a:rPr lang="hu-HU" dirty="0" err="1" smtClean="0"/>
              <a:t>iltering</a:t>
            </a:r>
            <a:r>
              <a:rPr lang="hu-HU" dirty="0" smtClean="0"/>
              <a:t>)</a:t>
            </a:r>
          </a:p>
          <a:p>
            <a:r>
              <a:rPr lang="hu-HU" dirty="0" err="1" smtClean="0"/>
              <a:t>Sender</a:t>
            </a:r>
            <a:r>
              <a:rPr lang="hu-HU" dirty="0" smtClean="0"/>
              <a:t> ID</a:t>
            </a:r>
          </a:p>
          <a:p>
            <a:r>
              <a:rPr lang="hu-HU" dirty="0" smtClean="0"/>
              <a:t>Tartalom Szűrés (</a:t>
            </a:r>
            <a:r>
              <a:rPr lang="hu-HU" dirty="0" err="1" smtClean="0"/>
              <a:t>Content</a:t>
            </a:r>
            <a:r>
              <a:rPr lang="hu-HU" dirty="0" smtClean="0"/>
              <a:t> </a:t>
            </a:r>
            <a:r>
              <a:rPr lang="hu-HU" dirty="0" err="1"/>
              <a:t>f</a:t>
            </a:r>
            <a:r>
              <a:rPr lang="hu-HU" dirty="0" err="1" smtClean="0"/>
              <a:t>iltering</a:t>
            </a:r>
            <a:r>
              <a:rPr lang="hu-HU" dirty="0" smtClean="0"/>
              <a:t>)</a:t>
            </a:r>
          </a:p>
          <a:p>
            <a:r>
              <a:rPr lang="hu-HU" dirty="0" smtClean="0"/>
              <a:t>Feladó reputáció (</a:t>
            </a:r>
            <a:r>
              <a:rPr lang="hu-HU" dirty="0" err="1" smtClean="0"/>
              <a:t>Sender</a:t>
            </a:r>
            <a:r>
              <a:rPr lang="hu-HU" dirty="0" smtClean="0"/>
              <a:t> </a:t>
            </a:r>
            <a:r>
              <a:rPr lang="hu-HU" dirty="0" err="1" smtClean="0"/>
              <a:t>reputation</a:t>
            </a:r>
            <a:r>
              <a:rPr lang="hu-HU" dirty="0" smtClean="0"/>
              <a:t>)</a:t>
            </a:r>
          </a:p>
          <a:p>
            <a:r>
              <a:rPr lang="hu-HU" dirty="0" smtClean="0"/>
              <a:t>Csatolmány szűrés (</a:t>
            </a:r>
            <a:r>
              <a:rPr lang="hu-HU" dirty="0" err="1" smtClean="0"/>
              <a:t>Attachment</a:t>
            </a:r>
            <a:r>
              <a:rPr lang="hu-HU" dirty="0" smtClean="0"/>
              <a:t> </a:t>
            </a:r>
            <a:r>
              <a:rPr lang="hu-HU" dirty="0" err="1" smtClean="0"/>
              <a:t>filtering</a:t>
            </a:r>
            <a:r>
              <a:rPr lang="hu-HU" dirty="0" smtClean="0"/>
              <a:t>)</a:t>
            </a:r>
          </a:p>
          <a:p>
            <a:r>
              <a:rPr lang="hu-HU" i="1" dirty="0" err="1" smtClean="0">
                <a:solidFill>
                  <a:srgbClr val="FFFF00"/>
                </a:solidFill>
              </a:rPr>
              <a:t>Antivírus</a:t>
            </a:r>
            <a:endParaRPr lang="hu-HU" i="1" dirty="0" smtClean="0">
              <a:solidFill>
                <a:srgbClr val="FFFF00"/>
              </a:solidFill>
            </a:endParaRPr>
          </a:p>
          <a:p>
            <a:r>
              <a:rPr lang="hu-HU" i="1" dirty="0" smtClean="0">
                <a:solidFill>
                  <a:srgbClr val="FFFF00"/>
                </a:solidFill>
              </a:rPr>
              <a:t>Outlook levélszemét szűrés</a:t>
            </a:r>
            <a:endParaRPr lang="hu-HU" i="1" dirty="0">
              <a:solidFill>
                <a:srgbClr val="FFFF00"/>
              </a:solidFill>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smtClean="0"/>
              <a:t>Kapcsolat szűrés</a:t>
            </a:r>
            <a:endParaRPr lang="hu-HU" dirty="0"/>
          </a:p>
        </p:txBody>
      </p:sp>
      <p:sp>
        <p:nvSpPr>
          <p:cNvPr id="3" name="Text Placeholder 2"/>
          <p:cNvSpPr>
            <a:spLocks noGrp="1"/>
          </p:cNvSpPr>
          <p:nvPr>
            <p:ph type="body" sz="quarter" idx="10"/>
          </p:nvPr>
        </p:nvSpPr>
        <p:spPr/>
        <p:txBody>
          <a:bodyPr/>
          <a:lstStyle/>
          <a:p>
            <a:r>
              <a:rPr lang="hu-HU" dirty="0" smtClean="0"/>
              <a:t>IP Engedélyező/Tiltó listák</a:t>
            </a:r>
          </a:p>
          <a:p>
            <a:r>
              <a:rPr lang="hu-HU" dirty="0" smtClean="0"/>
              <a:t>IP Tiltó lista szolgáltatók (RBL)</a:t>
            </a:r>
          </a:p>
          <a:p>
            <a:r>
              <a:rPr lang="hu-HU" dirty="0" smtClean="0"/>
              <a:t>IP Engedélyező lista szolgáltatók</a:t>
            </a:r>
            <a:endParaRPr lang="hu-HU"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smtClean="0"/>
              <a:t>Feladó szűrés</a:t>
            </a:r>
            <a:endParaRPr lang="hu-HU" dirty="0"/>
          </a:p>
        </p:txBody>
      </p:sp>
      <p:sp>
        <p:nvSpPr>
          <p:cNvPr id="3" name="Text Placeholder 2"/>
          <p:cNvSpPr>
            <a:spLocks noGrp="1"/>
          </p:cNvSpPr>
          <p:nvPr>
            <p:ph type="body" sz="quarter" idx="10"/>
          </p:nvPr>
        </p:nvSpPr>
        <p:spPr/>
        <p:txBody>
          <a:bodyPr/>
          <a:lstStyle/>
          <a:p>
            <a:r>
              <a:rPr lang="hu-HU" dirty="0" smtClean="0"/>
              <a:t>Szűrés:</a:t>
            </a:r>
          </a:p>
          <a:p>
            <a:pPr lvl="1"/>
            <a:r>
              <a:rPr lang="hu-HU" dirty="0" smtClean="0"/>
              <a:t>Egyedi cím alapján</a:t>
            </a:r>
          </a:p>
          <a:p>
            <a:pPr lvl="1"/>
            <a:r>
              <a:rPr lang="hu-HU" dirty="0" smtClean="0"/>
              <a:t>Domain alapján</a:t>
            </a:r>
          </a:p>
          <a:p>
            <a:pPr lvl="1"/>
            <a:r>
              <a:rPr lang="hu-HU" dirty="0" smtClean="0"/>
              <a:t>Domain </a:t>
            </a:r>
            <a:r>
              <a:rPr lang="hu-HU" dirty="0" err="1" smtClean="0"/>
              <a:t>aldomainekkel</a:t>
            </a:r>
            <a:r>
              <a:rPr lang="hu-HU" dirty="0" smtClean="0"/>
              <a:t> együtt</a:t>
            </a:r>
          </a:p>
          <a:p>
            <a:r>
              <a:rPr lang="hu-HU" dirty="0" smtClean="0"/>
              <a:t>Lehetséges akciók:</a:t>
            </a:r>
          </a:p>
          <a:p>
            <a:pPr lvl="1"/>
            <a:r>
              <a:rPr lang="hu-HU" dirty="0" smtClean="0"/>
              <a:t>Kapcsolat bontása</a:t>
            </a:r>
          </a:p>
          <a:p>
            <a:pPr lvl="1"/>
            <a:r>
              <a:rPr lang="hu-HU" dirty="0" smtClean="0"/>
              <a:t>A levél megjelölése</a:t>
            </a:r>
            <a:endParaRPr lang="hu-HU"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smtClean="0"/>
              <a:t>Címzett szűrés</a:t>
            </a:r>
            <a:endParaRPr lang="hu-HU" dirty="0"/>
          </a:p>
        </p:txBody>
      </p:sp>
      <p:sp>
        <p:nvSpPr>
          <p:cNvPr id="3" name="Text Placeholder 2"/>
          <p:cNvSpPr>
            <a:spLocks noGrp="1"/>
          </p:cNvSpPr>
          <p:nvPr>
            <p:ph type="body" sz="quarter" idx="10"/>
          </p:nvPr>
        </p:nvSpPr>
        <p:spPr/>
        <p:txBody>
          <a:bodyPr/>
          <a:lstStyle/>
          <a:p>
            <a:r>
              <a:rPr lang="hu-HU" dirty="0" smtClean="0"/>
              <a:t>Szűrési lehetőség</a:t>
            </a:r>
          </a:p>
          <a:p>
            <a:pPr lvl="1"/>
            <a:r>
              <a:rPr lang="hu-HU" dirty="0" smtClean="0"/>
              <a:t>Nem létező címzettek</a:t>
            </a:r>
          </a:p>
          <a:p>
            <a:pPr lvl="1"/>
            <a:r>
              <a:rPr lang="hu-HU" dirty="0" smtClean="0"/>
              <a:t>Korlátozott terjesztési listák</a:t>
            </a:r>
          </a:p>
          <a:p>
            <a:pPr lvl="1"/>
            <a:r>
              <a:rPr lang="hu-HU" dirty="0" smtClean="0"/>
              <a:t>Postaládák amik nem kaphatnak levelet az internetről</a:t>
            </a:r>
          </a:p>
          <a:p>
            <a:r>
              <a:rPr lang="hu-HU" dirty="0" smtClean="0"/>
              <a:t>Adatforrás</a:t>
            </a:r>
          </a:p>
          <a:p>
            <a:pPr lvl="1"/>
            <a:r>
              <a:rPr lang="hu-HU" dirty="0" smtClean="0"/>
              <a:t>Tiltólista</a:t>
            </a:r>
          </a:p>
          <a:p>
            <a:pPr lvl="1"/>
            <a:r>
              <a:rPr lang="hu-HU" dirty="0" smtClean="0"/>
              <a:t>AD címzett lista</a:t>
            </a:r>
          </a:p>
          <a:p>
            <a:r>
              <a:rPr lang="hu-HU" dirty="0" err="1" smtClean="0"/>
              <a:t>Tarpit</a:t>
            </a:r>
            <a:endParaRPr lang="hu-HU"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smtClean="0"/>
              <a:t>Sender</a:t>
            </a:r>
            <a:r>
              <a:rPr lang="hu-HU" dirty="0" smtClean="0"/>
              <a:t> ID</a:t>
            </a:r>
            <a:endParaRPr lang="hu-HU" dirty="0"/>
          </a:p>
        </p:txBody>
      </p:sp>
      <p:sp>
        <p:nvSpPr>
          <p:cNvPr id="3" name="Text Placeholder 2"/>
          <p:cNvSpPr>
            <a:spLocks noGrp="1"/>
          </p:cNvSpPr>
          <p:nvPr>
            <p:ph type="body" sz="quarter" idx="10"/>
          </p:nvPr>
        </p:nvSpPr>
        <p:spPr/>
        <p:txBody>
          <a:bodyPr>
            <a:normAutofit fontScale="77500" lnSpcReduction="20000"/>
          </a:bodyPr>
          <a:lstStyle/>
          <a:p>
            <a:r>
              <a:rPr lang="hu-HU" dirty="0" smtClean="0"/>
              <a:t>Megakadályozza a feladó hamisítását</a:t>
            </a:r>
          </a:p>
          <a:p>
            <a:r>
              <a:rPr lang="hu-HU" dirty="0" smtClean="0"/>
              <a:t>DNS SPF bejegyzés</a:t>
            </a:r>
          </a:p>
          <a:p>
            <a:r>
              <a:rPr lang="hu-HU" dirty="0" smtClean="0"/>
              <a:t>Státusz értékek:</a:t>
            </a:r>
          </a:p>
          <a:p>
            <a:pPr lvl="1"/>
            <a:r>
              <a:rPr lang="hu-HU" dirty="0" err="1" smtClean="0"/>
              <a:t>Pass</a:t>
            </a:r>
            <a:endParaRPr lang="hu-HU" dirty="0" smtClean="0"/>
          </a:p>
          <a:p>
            <a:pPr lvl="1"/>
            <a:r>
              <a:rPr lang="hu-HU" dirty="0" err="1" smtClean="0"/>
              <a:t>Neutral</a:t>
            </a:r>
            <a:endParaRPr lang="hu-HU" dirty="0" smtClean="0"/>
          </a:p>
          <a:p>
            <a:pPr lvl="1"/>
            <a:r>
              <a:rPr lang="hu-HU" dirty="0" err="1" smtClean="0"/>
              <a:t>Soft</a:t>
            </a:r>
            <a:r>
              <a:rPr lang="hu-HU" dirty="0" smtClean="0"/>
              <a:t> </a:t>
            </a:r>
            <a:r>
              <a:rPr lang="hu-HU" dirty="0" err="1" smtClean="0"/>
              <a:t>fail</a:t>
            </a:r>
            <a:endParaRPr lang="hu-HU" dirty="0" smtClean="0"/>
          </a:p>
          <a:p>
            <a:pPr lvl="1"/>
            <a:r>
              <a:rPr lang="hu-HU" dirty="0" err="1" smtClean="0"/>
              <a:t>Fail</a:t>
            </a:r>
            <a:endParaRPr lang="hu-HU" dirty="0" smtClean="0"/>
          </a:p>
          <a:p>
            <a:pPr lvl="1"/>
            <a:r>
              <a:rPr lang="hu-HU" dirty="0" err="1" smtClean="0"/>
              <a:t>None</a:t>
            </a:r>
            <a:endParaRPr lang="hu-HU" dirty="0" smtClean="0"/>
          </a:p>
          <a:p>
            <a:pPr lvl="1"/>
            <a:r>
              <a:rPr lang="hu-HU" dirty="0" err="1" smtClean="0"/>
              <a:t>TempError</a:t>
            </a:r>
            <a:endParaRPr lang="hu-HU" dirty="0" smtClean="0"/>
          </a:p>
          <a:p>
            <a:pPr lvl="1"/>
            <a:r>
              <a:rPr lang="hu-HU" dirty="0" err="1" smtClean="0"/>
              <a:t>PermError</a:t>
            </a:r>
            <a:endParaRPr lang="hu-HU" dirty="0" smtClean="0"/>
          </a:p>
          <a:p>
            <a:r>
              <a:rPr lang="hu-HU" dirty="0" smtClean="0"/>
              <a:t>Lehetséges akciók:</a:t>
            </a:r>
          </a:p>
          <a:p>
            <a:pPr lvl="1"/>
            <a:r>
              <a:rPr lang="hu-HU" dirty="0" smtClean="0"/>
              <a:t>Státusz bejegyzés a levélbe</a:t>
            </a:r>
          </a:p>
          <a:p>
            <a:pPr lvl="1"/>
            <a:r>
              <a:rPr lang="hu-HU" dirty="0" smtClean="0"/>
              <a:t>Elutasítás</a:t>
            </a:r>
          </a:p>
          <a:p>
            <a:pPr lvl="1"/>
            <a:r>
              <a:rPr lang="hu-HU" dirty="0" smtClean="0"/>
              <a:t>Törlés</a:t>
            </a:r>
            <a:endParaRPr lang="hu-HU"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smtClean="0"/>
              <a:t>Content</a:t>
            </a:r>
            <a:r>
              <a:rPr lang="hu-HU" dirty="0" smtClean="0"/>
              <a:t> Filter (IMF)</a:t>
            </a:r>
            <a:endParaRPr lang="hu-HU" dirty="0"/>
          </a:p>
        </p:txBody>
      </p:sp>
      <p:sp>
        <p:nvSpPr>
          <p:cNvPr id="3" name="Text Placeholder 2"/>
          <p:cNvSpPr>
            <a:spLocks noGrp="1"/>
          </p:cNvSpPr>
          <p:nvPr>
            <p:ph type="body" sz="quarter" idx="10"/>
          </p:nvPr>
        </p:nvSpPr>
        <p:spPr/>
        <p:txBody>
          <a:bodyPr>
            <a:normAutofit fontScale="92500" lnSpcReduction="20000"/>
          </a:bodyPr>
          <a:lstStyle/>
          <a:p>
            <a:r>
              <a:rPr lang="hu-HU" dirty="0" smtClean="0"/>
              <a:t>Műveletek:</a:t>
            </a:r>
          </a:p>
          <a:p>
            <a:pPr lvl="1"/>
            <a:r>
              <a:rPr lang="hu-HU" dirty="0" smtClean="0"/>
              <a:t>Törlés</a:t>
            </a:r>
          </a:p>
          <a:p>
            <a:pPr lvl="1"/>
            <a:r>
              <a:rPr lang="hu-HU" dirty="0" smtClean="0"/>
              <a:t>Visszautasítás</a:t>
            </a:r>
          </a:p>
          <a:p>
            <a:pPr lvl="1"/>
            <a:r>
              <a:rPr lang="hu-HU" dirty="0" smtClean="0"/>
              <a:t>Karantén</a:t>
            </a:r>
          </a:p>
          <a:p>
            <a:r>
              <a:rPr lang="hu-HU" dirty="0" smtClean="0"/>
              <a:t>Adatbázis frissítés</a:t>
            </a:r>
          </a:p>
          <a:p>
            <a:r>
              <a:rPr lang="hu-HU" dirty="0" smtClean="0"/>
              <a:t>Engedélyezett/Tiltott szavak listája</a:t>
            </a:r>
          </a:p>
          <a:p>
            <a:r>
              <a:rPr lang="hu-HU" dirty="0" smtClean="0"/>
              <a:t>Outlook </a:t>
            </a:r>
            <a:r>
              <a:rPr lang="hu-HU" dirty="0" err="1" smtClean="0"/>
              <a:t>E-Mail</a:t>
            </a:r>
            <a:r>
              <a:rPr lang="hu-HU" dirty="0" smtClean="0"/>
              <a:t> postabélyeg ellenőrzés</a:t>
            </a:r>
          </a:p>
          <a:p>
            <a:r>
              <a:rPr lang="hu-HU" dirty="0" smtClean="0"/>
              <a:t>Engedélyezett címzett, feladó, </a:t>
            </a:r>
            <a:r>
              <a:rPr lang="hu-HU" dirty="0" err="1" smtClean="0"/>
              <a:t>feladó</a:t>
            </a:r>
            <a:r>
              <a:rPr lang="hu-HU" dirty="0" smtClean="0"/>
              <a:t> </a:t>
            </a:r>
            <a:r>
              <a:rPr lang="hu-HU" dirty="0" err="1" smtClean="0"/>
              <a:t>domain</a:t>
            </a:r>
            <a:r>
              <a:rPr lang="hu-HU" dirty="0" smtClean="0"/>
              <a:t> lista</a:t>
            </a:r>
          </a:p>
          <a:p>
            <a:r>
              <a:rPr lang="hu-HU" dirty="0" smtClean="0"/>
              <a:t>Engedélyező listák gyűjtése a felhasználóktól (</a:t>
            </a:r>
            <a:r>
              <a:rPr lang="hu-HU" dirty="0" err="1" smtClean="0"/>
              <a:t>Safelist</a:t>
            </a:r>
            <a:r>
              <a:rPr lang="hu-HU" dirty="0" smtClean="0"/>
              <a:t> </a:t>
            </a:r>
            <a:r>
              <a:rPr lang="hu-HU" dirty="0" err="1" smtClean="0"/>
              <a:t>Agregation</a:t>
            </a:r>
            <a:r>
              <a:rPr lang="hu-HU" dirty="0" smtClean="0"/>
              <a:t>)</a:t>
            </a: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smtClean="0"/>
              <a:t>Feladó reputáció</a:t>
            </a:r>
            <a:endParaRPr lang="hu-HU" dirty="0"/>
          </a:p>
        </p:txBody>
      </p:sp>
      <p:sp>
        <p:nvSpPr>
          <p:cNvPr id="3" name="Text Placeholder 2"/>
          <p:cNvSpPr>
            <a:spLocks noGrp="1"/>
          </p:cNvSpPr>
          <p:nvPr>
            <p:ph type="body" sz="quarter" idx="10"/>
          </p:nvPr>
        </p:nvSpPr>
        <p:spPr/>
        <p:txBody>
          <a:bodyPr>
            <a:normAutofit/>
          </a:bodyPr>
          <a:lstStyle/>
          <a:p>
            <a:r>
              <a:rPr lang="hu-HU" dirty="0" smtClean="0"/>
              <a:t>Tesztek:</a:t>
            </a:r>
          </a:p>
          <a:p>
            <a:pPr lvl="1"/>
            <a:r>
              <a:rPr lang="hu-HU" dirty="0" smtClean="0"/>
              <a:t>HELO/EHLO analízis</a:t>
            </a:r>
          </a:p>
          <a:p>
            <a:pPr lvl="1"/>
            <a:r>
              <a:rPr lang="hu-HU" dirty="0" err="1" smtClean="0"/>
              <a:t>Reverse</a:t>
            </a:r>
            <a:r>
              <a:rPr lang="hu-HU" dirty="0" smtClean="0"/>
              <a:t> DNS címfeloldás</a:t>
            </a:r>
          </a:p>
          <a:p>
            <a:pPr lvl="1"/>
            <a:r>
              <a:rPr lang="hu-HU" dirty="0" smtClean="0"/>
              <a:t>Adott küldő SCL értékeinek analízise</a:t>
            </a:r>
          </a:p>
          <a:p>
            <a:pPr lvl="1"/>
            <a:r>
              <a:rPr lang="hu-HU" dirty="0" smtClean="0"/>
              <a:t>Nyitott Proxy analízis</a:t>
            </a:r>
          </a:p>
          <a:p>
            <a:r>
              <a:rPr lang="hu-HU" dirty="0" smtClean="0"/>
              <a:t>Lehetséges akciók:</a:t>
            </a:r>
          </a:p>
          <a:p>
            <a:pPr lvl="1"/>
            <a:r>
              <a:rPr lang="hu-HU" dirty="0" smtClean="0"/>
              <a:t>Visszautasítás</a:t>
            </a:r>
          </a:p>
          <a:p>
            <a:pPr lvl="1"/>
            <a:r>
              <a:rPr lang="hu-HU" dirty="0" smtClean="0"/>
              <a:t>Törlés és archiválás</a:t>
            </a:r>
          </a:p>
          <a:p>
            <a:pPr lvl="1"/>
            <a:r>
              <a:rPr lang="hu-HU" dirty="0" smtClean="0"/>
              <a:t>Elfogadás és a feladó tiltottnak jelölése</a:t>
            </a:r>
            <a:endParaRPr lang="hu-HU" dirty="0"/>
          </a:p>
        </p:txBody>
      </p:sp>
    </p:spTree>
  </p:cSld>
  <p:clrMapOvr>
    <a:masterClrMapping/>
  </p:clrMapOvr>
  <p:transition>
    <p:fade/>
  </p:transition>
</p:sld>
</file>

<file path=ppt/theme/theme1.xml><?xml version="1.0" encoding="utf-8"?>
<a:theme xmlns:a="http://schemas.openxmlformats.org/drawingml/2006/main" name="Informatika Tisztán mesterdia">
  <a:themeElements>
    <a:clrScheme name="Black Template-Template">
      <a:dk1>
        <a:srgbClr val="000000"/>
      </a:dk1>
      <a:lt1>
        <a:srgbClr val="FFFFFF"/>
      </a:lt1>
      <a:dk2>
        <a:srgbClr val="050595"/>
      </a:dk2>
      <a:lt2>
        <a:srgbClr val="FFFFFF"/>
      </a:lt2>
      <a:accent1>
        <a:srgbClr val="FFC000"/>
      </a:accent1>
      <a:accent2>
        <a:srgbClr val="1EC499"/>
      </a:accent2>
      <a:accent3>
        <a:srgbClr val="7BB7F9"/>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6"/>
        </a:lnRef>
        <a:fillRef idx="3">
          <a:schemeClr val="accent6"/>
        </a:fillRef>
        <a:effectRef idx="3">
          <a:schemeClr val="accent6"/>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TechEd2007_AU-NZ_BLACK_template</Template>
  <TotalTime>5554</TotalTime>
  <Words>1271</Words>
  <Application>Microsoft Office PowerPoint</Application>
  <PresentationFormat>On-screen Show (4:3)</PresentationFormat>
  <Paragraphs>177</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Informatika Tisztán mesterdia</vt:lpstr>
      <vt:lpstr>Mi az Edge Transport?</vt:lpstr>
      <vt:lpstr>Elhelyezés a szervezetben</vt:lpstr>
      <vt:lpstr>Ügynökök</vt:lpstr>
      <vt:lpstr>Kapcsolat szűrés</vt:lpstr>
      <vt:lpstr>Feladó szűrés</vt:lpstr>
      <vt:lpstr>Címzett szűrés</vt:lpstr>
      <vt:lpstr>Sender ID</vt:lpstr>
      <vt:lpstr>Content Filter (IMF)</vt:lpstr>
      <vt:lpstr>Feladó reputáció</vt:lpstr>
      <vt:lpstr>Csatolmány szűrés</vt:lpstr>
      <vt:lpstr>Élet Edge Transport nélkül</vt:lpstr>
    </vt:vector>
  </TitlesOfParts>
  <Manager>&lt;Content Manager Name Here&gt;</Manager>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SECCT316 - Protecting Managed-Code against Code-Level Attacks</dc:title>
  <dc:subject>TechEd AU QLD 2007</dc:subject>
  <dc:creator>Budai Péter</dc:creator>
  <dc:description>Template: aliciat
Formatting:
Event Date: 8/7/07
Event Location: Gold Coast, Queensland, AU
Audience:</dc:description>
  <cp:lastModifiedBy>Budai Péter</cp:lastModifiedBy>
  <cp:revision>131</cp:revision>
  <dcterms:created xsi:type="dcterms:W3CDTF">2007-08-08T22:10:50Z</dcterms:created>
  <dcterms:modified xsi:type="dcterms:W3CDTF">2008-12-01T09:28:18Z</dcterms:modified>
</cp:coreProperties>
</file>