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4"/>
    <p:sldMasterId id="2147483700" r:id="rId5"/>
  </p:sldMasterIdLst>
  <p:notesMasterIdLst>
    <p:notesMasterId r:id="rId27"/>
  </p:notesMasterIdLst>
  <p:handoutMasterIdLst>
    <p:handoutMasterId r:id="rId28"/>
  </p:handoutMasterIdLst>
  <p:sldIdLst>
    <p:sldId id="297" r:id="rId6"/>
    <p:sldId id="256" r:id="rId7"/>
    <p:sldId id="257" r:id="rId8"/>
    <p:sldId id="298" r:id="rId9"/>
    <p:sldId id="287" r:id="rId10"/>
    <p:sldId id="290" r:id="rId11"/>
    <p:sldId id="277" r:id="rId12"/>
    <p:sldId id="261" r:id="rId13"/>
    <p:sldId id="291" r:id="rId14"/>
    <p:sldId id="279" r:id="rId15"/>
    <p:sldId id="266" r:id="rId16"/>
    <p:sldId id="292" r:id="rId17"/>
    <p:sldId id="268" r:id="rId18"/>
    <p:sldId id="269" r:id="rId19"/>
    <p:sldId id="281" r:id="rId20"/>
    <p:sldId id="293" r:id="rId21"/>
    <p:sldId id="299" r:id="rId22"/>
    <p:sldId id="283" r:id="rId23"/>
    <p:sldId id="301" r:id="rId24"/>
    <p:sldId id="300" r:id="rId25"/>
    <p:sldId id="284"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845" autoAdjust="0"/>
    <p:restoredTop sz="97070" autoAdjust="0"/>
  </p:normalViewPr>
  <p:slideViewPr>
    <p:cSldViewPr snapToGrid="0">
      <p:cViewPr varScale="1">
        <p:scale>
          <a:sx n="102" d="100"/>
          <a:sy n="102" d="100"/>
        </p:scale>
        <p:origin x="-222" y="-96"/>
      </p:cViewPr>
      <p:guideLst>
        <p:guide orient="horz" pos="2160"/>
        <p:guide orient="horz" pos="240"/>
        <p:guide orient="horz" pos="961"/>
        <p:guide orient="horz" pos="1268"/>
        <p:guide orient="horz" pos="1557"/>
        <p:guide orient="horz" pos="4080"/>
        <p:guide pos="2880"/>
        <p:guide pos="240"/>
        <p:guide pos="5516"/>
        <p:guide pos="461"/>
      </p:guideLst>
    </p:cSldViewPr>
  </p:slideViewPr>
  <p:notesTextViewPr>
    <p:cViewPr>
      <p:scale>
        <a:sx n="100" d="100"/>
        <a:sy n="100" d="100"/>
      </p:scale>
      <p:origin x="0" y="0"/>
    </p:cViewPr>
  </p:notesTextViewPr>
  <p:notesViewPr>
    <p:cSldViewPr snapToGrid="0" showGuides="1">
      <p:cViewPr>
        <p:scale>
          <a:sx n="110" d="100"/>
          <a:sy n="110" d="100"/>
        </p:scale>
        <p:origin x="-1272" y="1896"/>
      </p:cViewPr>
      <p:guideLst>
        <p:guide orient="horz" pos="2928"/>
        <p:guide pos="407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B5E3DE74-3EA9-4EAB-8ED5-04BEA59DECE4}" type="datetimeFigureOut">
              <a:rPr lang="en-US" smtClean="0"/>
              <a:pPr/>
              <a:t>9/6/2007</a:t>
            </a:fld>
            <a:endParaRPr lang="en-US" dirty="0"/>
          </a:p>
        </p:txBody>
      </p:sp>
      <p:sp>
        <p:nvSpPr>
          <p:cNvPr id="4" name="Footer Placeholder 3"/>
          <p:cNvSpPr>
            <a:spLocks noGrp="1"/>
          </p:cNvSpPr>
          <p:nvPr>
            <p:ph type="ftr" sz="quarter" idx="2"/>
          </p:nvPr>
        </p:nvSpPr>
        <p:spPr>
          <a:xfrm>
            <a:off x="0" y="8829675"/>
            <a:ext cx="6461125" cy="465138"/>
          </a:xfrm>
          <a:prstGeom prst="rect">
            <a:avLst/>
          </a:prstGeom>
        </p:spPr>
        <p:txBody>
          <a:bodyPr vert="horz" lIns="91440" tIns="45720" rIns="91440" bIns="45720" rtlCol="0" anchor="b"/>
          <a:lstStyle>
            <a:lvl1pPr algn="l">
              <a:defRPr sz="1200"/>
            </a:lvl1pPr>
          </a:lstStyle>
          <a:p>
            <a:r>
              <a:rPr lang="en-US" sz="600"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This document may contain information related to pre-release software, which may be substantially modified before its first commercial release. Accordingly, the information may not accurately describe or reflect the software product when first commercially released. MICROSOFT MAKES NO WARRANTIES, EXPRESS, IMPLIED OR STATUTORY, AS TO THE INFORMATION IN THIS PRESENTATION.</a:t>
            </a:r>
            <a:endParaRPr lang="en-US" sz="600" dirty="0"/>
          </a:p>
        </p:txBody>
      </p:sp>
      <p:sp>
        <p:nvSpPr>
          <p:cNvPr id="5" name="Slide Number Placeholder 4"/>
          <p:cNvSpPr>
            <a:spLocks noGrp="1"/>
          </p:cNvSpPr>
          <p:nvPr>
            <p:ph type="sldNum" sz="quarter" idx="3"/>
          </p:nvPr>
        </p:nvSpPr>
        <p:spPr>
          <a:xfrm>
            <a:off x="6461125" y="8829675"/>
            <a:ext cx="547688" cy="465138"/>
          </a:xfrm>
          <a:prstGeom prst="rect">
            <a:avLst/>
          </a:prstGeom>
        </p:spPr>
        <p:txBody>
          <a:bodyPr vert="horz" lIns="91440" tIns="45720" rIns="91440" bIns="45720" rtlCol="0" anchor="b"/>
          <a:lstStyle>
            <a:lvl1pPr algn="r">
              <a:defRPr sz="1200"/>
            </a:lvl1pPr>
          </a:lstStyle>
          <a:p>
            <a:fld id="{4EE3CDB8-E90A-4C01-9BE7-85318EA83232}"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B9DF5C3-1309-4034-8AEB-41E82721E6C0}" type="datetimeFigureOut">
              <a:rPr lang="en-US" smtClean="0"/>
              <a:pPr/>
              <a:t>9/6/2007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6461125" cy="464820"/>
          </a:xfrm>
          <a:prstGeom prst="rect">
            <a:avLst/>
          </a:prstGeom>
        </p:spPr>
        <p:txBody>
          <a:bodyPr vert="horz" lIns="93177" tIns="46589" rIns="93177" bIns="46589" rtlCol="0" anchor="b"/>
          <a:lstStyle>
            <a:lvl1pPr algn="l">
              <a:defRPr sz="600"/>
            </a:lvl1p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This document may contain information related to pre-release software, which may be substantially modified before its first commercial release. Accordingly, the information may not accurately describe or reflect the software product when first commercially released. MICROSOFT MAKES NO WARRANTIES, EXPRESS, IMPLIED OR STATUTORY, AS TO THE INFORMATION IN THIS PRESENTATION.</a:t>
            </a:r>
          </a:p>
        </p:txBody>
      </p:sp>
      <p:sp>
        <p:nvSpPr>
          <p:cNvPr id="7" name="Slide Number Placeholder 6"/>
          <p:cNvSpPr>
            <a:spLocks noGrp="1"/>
          </p:cNvSpPr>
          <p:nvPr>
            <p:ph type="sldNum" sz="quarter" idx="5"/>
          </p:nvPr>
        </p:nvSpPr>
        <p:spPr>
          <a:xfrm>
            <a:off x="6461124" y="8829967"/>
            <a:ext cx="547653" cy="464820"/>
          </a:xfrm>
          <a:prstGeom prst="rect">
            <a:avLst/>
          </a:prstGeom>
        </p:spPr>
        <p:txBody>
          <a:bodyPr vert="horz" lIns="93177" tIns="46589" rIns="93177" bIns="46589" rtlCol="0" anchor="b"/>
          <a:lstStyle>
            <a:lvl1pPr algn="r">
              <a:defRPr sz="1200"/>
            </a:lvl1pPr>
          </a:lstStyle>
          <a:p>
            <a:fld id="{4B4D4C7F-0030-46E7-9BFA-ACF1C8713CF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Hidden Slide- shows break out of time spent on various sections.</a:t>
            </a:r>
          </a:p>
          <a:p>
            <a:endParaRPr lang="en-US" dirty="0"/>
          </a:p>
        </p:txBody>
      </p:sp>
      <p:sp>
        <p:nvSpPr>
          <p:cNvPr id="4" name="Slide Number Placeholder 3"/>
          <p:cNvSpPr>
            <a:spLocks noGrp="1"/>
          </p:cNvSpPr>
          <p:nvPr>
            <p:ph type="sldNum" sz="quarter" idx="10"/>
          </p:nvPr>
        </p:nvSpPr>
        <p:spPr/>
        <p:txBody>
          <a:bodyPr/>
          <a:lstStyle/>
          <a:p>
            <a:fld id="{4B4D4C7F-0030-46E7-9BFA-ACF1C8713CF5}" type="slidenum">
              <a:rPr lang="en-US" smtClean="0"/>
              <a:pPr/>
              <a:t>3</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Continuing on with the day-in the life of this IT Pro – it is 5pm and the CTO has just walked in to the IT Pro’s office. The CTO wants</a:t>
            </a:r>
            <a:r>
              <a:rPr lang="en-US" baseline="0" dirty="0" smtClean="0"/>
              <a:t> to review the network bandwidth and voice quality for end-users based on the Office Communications Server 2007 solution that the IT Pro rolled out in the organization recently.</a:t>
            </a:r>
          </a:p>
          <a:p>
            <a:endParaRPr lang="en-US" dirty="0"/>
          </a:p>
        </p:txBody>
      </p:sp>
      <p:sp>
        <p:nvSpPr>
          <p:cNvPr id="4" name="Slide Number Placeholder 3"/>
          <p:cNvSpPr>
            <a:spLocks noGrp="1"/>
          </p:cNvSpPr>
          <p:nvPr>
            <p:ph type="sldNum" sz="quarter" idx="10"/>
          </p:nvPr>
        </p:nvSpPr>
        <p:spPr/>
        <p:txBody>
          <a:bodyPr/>
          <a:lstStyle/>
          <a:p>
            <a:fld id="{4B4D4C7F-0030-46E7-9BFA-ACF1C8713CF5}"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effectively address the CTO’s request – let us look at some of</a:t>
            </a:r>
            <a:r>
              <a:rPr lang="en-US" baseline="0" dirty="0" smtClean="0"/>
              <a:t> the product features of Office Communications Server 2007 that help us understand, measure, report and monitor voice quality.</a:t>
            </a:r>
          </a:p>
          <a:p>
            <a:endParaRPr lang="en-US" baseline="0" dirty="0" smtClean="0"/>
          </a:p>
          <a:p>
            <a:r>
              <a:rPr lang="en-US" baseline="0" dirty="0" smtClean="0"/>
              <a:t>OCS 2007 is built on Software Powered VOIP – </a:t>
            </a:r>
          </a:p>
          <a:p>
            <a:r>
              <a:rPr lang="en-US" baseline="0" dirty="0" smtClean="0"/>
              <a:t>This significantly differentiates this  offering from other non-software based offerings in the market today. With adaptive software based end-points, audio quality – including compression, bit rates – can be adjusted dynamically during a single audio or video call based on current network conditions. This dynamic and adaptive behavior of software can help alleviate network constraints. With built-in support to deal with packet loss and payload degradation – OCS 2007 can deliver higher audio and video quality in environments such as the public internet. This helps reduce the need for expensive network upgrades and network management.</a:t>
            </a:r>
          </a:p>
          <a:p>
            <a:endParaRPr lang="en-US" baseline="0" dirty="0" smtClean="0"/>
          </a:p>
          <a:p>
            <a:r>
              <a:rPr lang="en-US" baseline="0" dirty="0" smtClean="0"/>
              <a:t>In this new software powered voice environment, Quality of Experience measurement of voice quality is more suitable than some of the more traditional network based measurements. This new approach to measuring voice quality takes into account the smart, adaptive software end-points and introduces new metrics that measure User quality (as perceived by users) as opposed to measuring network parameters and then inferring voice quality based on that. </a:t>
            </a:r>
            <a:endParaRPr lang="en-US" dirty="0" smtClean="0"/>
          </a:p>
          <a:p>
            <a:endParaRPr lang="en-US" dirty="0"/>
          </a:p>
        </p:txBody>
      </p:sp>
      <p:sp>
        <p:nvSpPr>
          <p:cNvPr id="4" name="Slide Number Placeholder 3"/>
          <p:cNvSpPr>
            <a:spLocks noGrp="1"/>
          </p:cNvSpPr>
          <p:nvPr>
            <p:ph type="sldNum" sz="quarter" idx="10"/>
          </p:nvPr>
        </p:nvSpPr>
        <p:spPr/>
        <p:txBody>
          <a:bodyPr/>
          <a:lstStyle/>
          <a:p>
            <a:fld id="{4B4D4C7F-0030-46E7-9BFA-ACF1C8713CF5}"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With the QoE</a:t>
            </a:r>
            <a:r>
              <a:rPr lang="en-US" baseline="0" dirty="0" smtClean="0"/>
              <a:t> Monitoring Server that ships as “Additional Software” from Microsoft at no additional cost, IT Pros can now collect more than 30 different metrics about each call. The information is collected near real-time and stored in a data warehouse that has built-in reporting capabilities (using Microsoft SQL 2005 Reporting services). In addition, the rich warehouse data can also be used by administrators from Office productivity tools such as Microsoft Access and Microsoft Excel to build queries and visualize the data in easy to consume graphs and reports. With the QoE Monitoring Server, the need for deploying agents and simulating calls to uncover and troubleshoot voice quality problems is reduced. With its MOM 2005 Management Pack, the QoE Monitoring Server can also provide alerts and notifications on voice quality problems.</a:t>
            </a:r>
          </a:p>
          <a:p>
            <a:endParaRPr lang="en-US" dirty="0"/>
          </a:p>
        </p:txBody>
      </p:sp>
      <p:sp>
        <p:nvSpPr>
          <p:cNvPr id="4" name="Slide Number Placeholder 3"/>
          <p:cNvSpPr>
            <a:spLocks noGrp="1"/>
          </p:cNvSpPr>
          <p:nvPr>
            <p:ph type="sldNum" sz="quarter" idx="10"/>
          </p:nvPr>
        </p:nvSpPr>
        <p:spPr/>
        <p:txBody>
          <a:bodyPr/>
          <a:lstStyle/>
          <a:p>
            <a:fld id="{4B4D4C7F-0030-46E7-9BFA-ACF1C8713CF5}"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32943" indent="-232943">
              <a:buNone/>
            </a:pPr>
            <a:r>
              <a:rPr lang="en-US" dirty="0" smtClean="0"/>
              <a:t>Let use examine the voice quality</a:t>
            </a:r>
            <a:r>
              <a:rPr lang="en-US" baseline="0" dirty="0" smtClean="0"/>
              <a:t> reports that come with Microsoft Office Communications Server 2007 Quality of Experience Monitoring Server and see how these reports can be used to effectively address the concerns raised by the CTO regarding network and voice quality.</a:t>
            </a:r>
            <a:endParaRPr lang="en-US" dirty="0" smtClean="0"/>
          </a:p>
          <a:p>
            <a:pPr marL="232943" indent="-232943">
              <a:buAutoNum type="arabicPeriod"/>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9/6/2007 8:24 AM</a:t>
            </a:fld>
            <a:endParaRPr lang="en-US" dirty="0"/>
          </a:p>
        </p:txBody>
      </p:sp>
      <p:sp>
        <p:nvSpPr>
          <p:cNvPr id="6" name="Footer Placeholder 5"/>
          <p:cNvSpPr>
            <a:spLocks noGrp="1"/>
          </p:cNvSpPr>
          <p:nvPr>
            <p:ph type="ftr" sz="quarter" idx="12"/>
          </p:nvPr>
        </p:nvSpPr>
        <p:spPr>
          <a:xfrm>
            <a:off x="0" y="8829967"/>
            <a:ext cx="6309360" cy="464820"/>
          </a:xfrm>
        </p:spPr>
        <p:txBody>
          <a:bodyPr/>
          <a:lstStyle/>
          <a:p>
            <a:r>
              <a:rPr lang="en-US" sz="500" dirty="0" smtClean="0">
                <a:solidFill>
                  <a:srgbClr val="000000"/>
                </a:solidFill>
                <a:latin typeface="Arial" pitchFamily="34" charset="0"/>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Arial" pitchFamily="34" charset="0"/>
              </a:rPr>
            </a:br>
            <a:r>
              <a:rPr lang="en-US" sz="500" dirty="0" smtClean="0">
                <a:solidFill>
                  <a:srgbClr val="000000"/>
                </a:solidFill>
                <a:latin typeface="Arial" pitchFamily="34" charset="0"/>
              </a:rPr>
              <a:t>MICROSOFT MAKES NO WARRANTIES, EXPRESS, IMPLIED OR STATUTORY, AS TO THE INFORMATION IN THIS PRESENTATION.</a:t>
            </a:r>
          </a:p>
          <a:p>
            <a:endParaRPr lang="en-US" sz="500" dirty="0">
              <a:latin typeface="Arial" pitchFamily="34" charset="0"/>
            </a:endParaRPr>
          </a:p>
        </p:txBody>
      </p:sp>
      <p:sp>
        <p:nvSpPr>
          <p:cNvPr id="7" name="Slide Number Placeholder 6"/>
          <p:cNvSpPr>
            <a:spLocks noGrp="1"/>
          </p:cNvSpPr>
          <p:nvPr>
            <p:ph type="sldNum" sz="quarter" idx="13"/>
          </p:nvPr>
        </p:nvSpPr>
        <p:spPr>
          <a:xfrm>
            <a:off x="6309359" y="8829967"/>
            <a:ext cx="699418" cy="4648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have looked into the UC Administration Experience through a day in the life of an IT Professional. We looked at various activities that the IT-Pro is tasked to do during this day and how he was able to effectively address using the set of administration tools provided in the Microsoft Unified Communications solution.</a:t>
            </a:r>
          </a:p>
          <a:p>
            <a:endParaRPr lang="en-US" baseline="0" dirty="0" smtClean="0"/>
          </a:p>
          <a:p>
            <a:r>
              <a:rPr lang="en-US" baseline="0" dirty="0" smtClean="0"/>
              <a:t>First we saw the IT Pro using the MMC Console as single unified location to manage both identity, messaging and communications for users.</a:t>
            </a:r>
          </a:p>
          <a:p>
            <a:r>
              <a:rPr lang="en-US" baseline="0" dirty="0" smtClean="0"/>
              <a:t>He then used Microsoft Operations Manager to look at alerts and used other product tools to identify and fix problems.</a:t>
            </a:r>
          </a:p>
          <a:p>
            <a:r>
              <a:rPr lang="en-US" baseline="0" dirty="0" smtClean="0"/>
              <a:t>Finally, the IT Pro reviewed voice quality and network bandwidth pre-canned reports and data provided as a part of the Microsoft Unified Communications solution.</a:t>
            </a:r>
            <a:endParaRPr lang="en-US" dirty="0" smtClean="0"/>
          </a:p>
          <a:p>
            <a:endParaRPr lang="en-US" dirty="0"/>
          </a:p>
        </p:txBody>
      </p:sp>
      <p:sp>
        <p:nvSpPr>
          <p:cNvPr id="4" name="Slide Number Placeholder 3"/>
          <p:cNvSpPr>
            <a:spLocks noGrp="1"/>
          </p:cNvSpPr>
          <p:nvPr>
            <p:ph type="sldNum" sz="quarter" idx="10"/>
          </p:nvPr>
        </p:nvSpPr>
        <p:spPr/>
        <p:txBody>
          <a:bodyPr/>
          <a:lstStyle/>
          <a:p>
            <a:fld id="{4B4D4C7F-0030-46E7-9BFA-ACF1C8713CF5}" type="slidenum">
              <a:rPr lang="en-US" smtClean="0"/>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dt" sz="quarter" idx="1"/>
          </p:nvPr>
        </p:nvSpPr>
        <p:spPr>
          <a:noFill/>
        </p:spPr>
        <p:txBody>
          <a:bodyPr/>
          <a:lstStyle/>
          <a:p>
            <a:fld id="{952BA1B9-2C15-4CD0-BA97-0C3A5B79163E}" type="datetime8">
              <a:rPr lang="en-US" smtClean="0"/>
              <a:pPr/>
              <a:t>9/6/2007 8:24 AM</a:t>
            </a:fld>
            <a:endParaRPr lang="en-US" dirty="0" smtClean="0"/>
          </a:p>
        </p:txBody>
      </p:sp>
      <p:sp>
        <p:nvSpPr>
          <p:cNvPr id="51203" name="Rectangle 6"/>
          <p:cNvSpPr>
            <a:spLocks noGrp="1" noChangeArrowheads="1"/>
          </p:cNvSpPr>
          <p:nvPr>
            <p:ph type="ftr" sz="quarter" idx="4"/>
          </p:nvPr>
        </p:nvSpPr>
        <p:spPr>
          <a:noFill/>
        </p:spPr>
        <p:txBody>
          <a:bodyPr/>
          <a:lstStyle/>
          <a:p>
            <a:pPr eaLnBrk="1" hangingPunct="1"/>
            <a:r>
              <a:rPr lang="en-US" sz="500" dirty="0"/>
              <a:t>© 2005 Microsoft Corporation. All rights reserved.</a:t>
            </a:r>
          </a:p>
          <a:p>
            <a:r>
              <a:rPr lang="en-US" sz="500" dirty="0"/>
              <a:t>This presentation is for informational purposes only. Microsoft makes no warranties, express or implied, in this summary.</a:t>
            </a:r>
          </a:p>
        </p:txBody>
      </p:sp>
      <p:sp>
        <p:nvSpPr>
          <p:cNvPr id="51204" name="Rectangle 7"/>
          <p:cNvSpPr>
            <a:spLocks noGrp="1" noChangeArrowheads="1"/>
          </p:cNvSpPr>
          <p:nvPr>
            <p:ph type="sldNum" sz="quarter" idx="5"/>
          </p:nvPr>
        </p:nvSpPr>
        <p:spPr>
          <a:noFill/>
        </p:spPr>
        <p:txBody>
          <a:bodyPr/>
          <a:lstStyle/>
          <a:p>
            <a:fld id="{4FE47689-DE1A-4BBC-B3B2-8DD778B88838}" type="slidenum">
              <a:rPr lang="en-US" smtClean="0"/>
              <a:pPr/>
              <a:t>17</a:t>
            </a:fld>
            <a:endParaRPr lang="en-US" dirty="0" smtClean="0"/>
          </a:p>
        </p:txBody>
      </p:sp>
      <p:sp>
        <p:nvSpPr>
          <p:cNvPr id="51205" name="Rectangle 2"/>
          <p:cNvSpPr>
            <a:spLocks noGrp="1" noRot="1" noChangeAspect="1" noChangeArrowheads="1" noTextEdit="1"/>
          </p:cNvSpPr>
          <p:nvPr>
            <p:ph type="sldImg"/>
          </p:nvPr>
        </p:nvSpPr>
        <p:spPr>
          <a:ln/>
        </p:spPr>
      </p:sp>
      <p:sp>
        <p:nvSpPr>
          <p:cNvPr id="51206" name="Rectangle 3"/>
          <p:cNvSpPr>
            <a:spLocks noGrp="1" noChangeArrowheads="1"/>
          </p:cNvSpPr>
          <p:nvPr>
            <p:ph type="body" idx="1"/>
          </p:nvPr>
        </p:nvSpPr>
        <p:spPr>
          <a:xfrm>
            <a:off x="423546" y="3862203"/>
            <a:ext cx="6155196" cy="8257011"/>
          </a:xfrm>
          <a:noFill/>
          <a:ln/>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Here is</a:t>
            </a:r>
            <a:r>
              <a:rPr lang="en-US" sz="1000" baseline="0" dirty="0" smtClean="0"/>
              <a:t> a summary of the key takeaways from this session. We should note that what we saw is a glimpse into the rich management tools and features supported by the Microsoft Unified Communications solution in the short time we have for this session.  To obtain a detailed list of administration features and learn more, please refer to product documentation. </a:t>
            </a:r>
            <a:endParaRPr lang="en-US" sz="1000" dirty="0" smtClean="0"/>
          </a:p>
          <a:p>
            <a:endParaRPr lang="en-US" sz="1000"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3"/>
          <p:cNvSpPr txBox="1">
            <a:spLocks noGrp="1" noChangeArrowheads="1"/>
          </p:cNvSpPr>
          <p:nvPr/>
        </p:nvSpPr>
        <p:spPr bwMode="auto">
          <a:xfrm>
            <a:off x="3970938" y="0"/>
            <a:ext cx="3037840" cy="464820"/>
          </a:xfrm>
          <a:prstGeom prst="rect">
            <a:avLst/>
          </a:prstGeom>
          <a:noFill/>
          <a:ln w="9525">
            <a:noFill/>
            <a:miter lim="800000"/>
            <a:headEnd/>
            <a:tailEnd/>
          </a:ln>
        </p:spPr>
        <p:txBody>
          <a:bodyPr lIns="93177" tIns="46589" rIns="93177" bIns="46589"/>
          <a:lstStyle/>
          <a:p>
            <a:pPr algn="r"/>
            <a:fld id="{632BF772-37EC-4574-A2F1-4FEA0239C42B}" type="datetime8">
              <a:rPr lang="en-US" sz="1200"/>
              <a:pPr algn="r"/>
              <a:t>9/6/2007 8:24 AM</a:t>
            </a:fld>
            <a:endParaRPr lang="en-US" sz="1200" dirty="0"/>
          </a:p>
        </p:txBody>
      </p:sp>
      <p:sp>
        <p:nvSpPr>
          <p:cNvPr id="95235" name="Rectangle 6"/>
          <p:cNvSpPr txBox="1">
            <a:spLocks noGrp="1" noChangeArrowheads="1"/>
          </p:cNvSpPr>
          <p:nvPr/>
        </p:nvSpPr>
        <p:spPr bwMode="auto">
          <a:xfrm>
            <a:off x="0" y="8665343"/>
            <a:ext cx="6091908" cy="629444"/>
          </a:xfrm>
          <a:prstGeom prst="rect">
            <a:avLst/>
          </a:prstGeom>
          <a:noFill/>
          <a:ln w="9525">
            <a:noFill/>
            <a:miter lim="800000"/>
            <a:headEnd/>
            <a:tailEnd/>
          </a:ln>
        </p:spPr>
        <p:txBody>
          <a:bodyPr lIns="93177" tIns="46589" rIns="93177" bIns="46589" anchor="b"/>
          <a:lstStyle/>
          <a:p>
            <a:r>
              <a:rPr lang="en-US" sz="500" dirty="0">
                <a:latin typeface="Segoe" pitchFamily="34" charset="0"/>
              </a:rPr>
              <a:t>© 2005 Microsoft Corporation. All rights reserved.</a:t>
            </a:r>
          </a:p>
          <a:p>
            <a:pPr eaLnBrk="0" hangingPunct="0"/>
            <a:r>
              <a:rPr lang="en-US" sz="500" dirty="0">
                <a:latin typeface="Segoe" pitchFamily="34" charset="0"/>
              </a:rPr>
              <a:t>This presentation is for informational purposes only. Microsoft makes no warranties, express or implied, in this summary.</a:t>
            </a:r>
          </a:p>
        </p:txBody>
      </p:sp>
      <p:sp>
        <p:nvSpPr>
          <p:cNvPr id="95236" name="Rectangle 7"/>
          <p:cNvSpPr txBox="1">
            <a:spLocks noGrp="1" noChangeArrowheads="1"/>
          </p:cNvSpPr>
          <p:nvPr/>
        </p:nvSpPr>
        <p:spPr bwMode="auto">
          <a:xfrm>
            <a:off x="5707310" y="8829967"/>
            <a:ext cx="1301468" cy="464820"/>
          </a:xfrm>
          <a:prstGeom prst="rect">
            <a:avLst/>
          </a:prstGeom>
          <a:noFill/>
          <a:ln w="9525">
            <a:noFill/>
            <a:miter lim="800000"/>
            <a:headEnd/>
            <a:tailEnd/>
          </a:ln>
        </p:spPr>
        <p:txBody>
          <a:bodyPr lIns="93177" tIns="46589" rIns="93177" bIns="46589" anchor="b"/>
          <a:lstStyle/>
          <a:p>
            <a:pPr algn="r"/>
            <a:fld id="{2443EAF3-C912-44B8-B72A-8592245E55F0}" type="slidenum">
              <a:rPr lang="en-US" sz="1200"/>
              <a:pPr algn="r"/>
              <a:t>19</a:t>
            </a:fld>
            <a:endParaRPr lang="en-US" sz="1200" dirty="0"/>
          </a:p>
        </p:txBody>
      </p:sp>
      <p:sp>
        <p:nvSpPr>
          <p:cNvPr id="95237" name="Rectangle 2"/>
          <p:cNvSpPr>
            <a:spLocks noGrp="1" noRot="1" noChangeAspect="1" noChangeArrowheads="1" noTextEdit="1"/>
          </p:cNvSpPr>
          <p:nvPr>
            <p:ph type="sldImg"/>
          </p:nvPr>
        </p:nvSpPr>
        <p:spPr>
          <a:ln/>
        </p:spPr>
      </p:sp>
      <p:sp>
        <p:nvSpPr>
          <p:cNvPr id="538627" name="Rectangle 3"/>
          <p:cNvSpPr>
            <a:spLocks noGrp="1" noChangeArrowheads="1"/>
          </p:cNvSpPr>
          <p:nvPr>
            <p:ph type="body" idx="1"/>
          </p:nvPr>
        </p:nvSpPr>
        <p:spPr/>
        <p:txBody>
          <a:bodyPr/>
          <a:lstStyle/>
          <a:p>
            <a:pPr>
              <a:buFontTx/>
              <a:buNone/>
            </a:pPr>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9/6/2007 8:24 AM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latin typeface="Arial" pitchFamily="34" charset="0"/>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Arial" pitchFamily="34" charset="0"/>
              </a:rPr>
            </a:br>
            <a:r>
              <a:rPr lang="en-US" dirty="0" smtClean="0">
                <a:solidFill>
                  <a:srgbClr val="000000"/>
                </a:solidFill>
                <a:latin typeface="Arial" pitchFamily="34" charset="0"/>
              </a:rPr>
              <a:t>MICROSOFT MAKES NO WARRANTIES, EXPRESS, IMPLIED OR STATUTORY, AS TO THE INFORMATION IN THIS PRESENTATION.</a:t>
            </a:r>
          </a:p>
          <a:p>
            <a:endParaRPr lang="en-US" dirty="0">
              <a:latin typeface="Arial"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21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dt" sz="quarter" idx="1"/>
          </p:nvPr>
        </p:nvSpPr>
        <p:spPr>
          <a:noFill/>
        </p:spPr>
        <p:txBody>
          <a:bodyPr/>
          <a:lstStyle/>
          <a:p>
            <a:fld id="{952BA1B9-2C15-4CD0-BA97-0C3A5B79163E}" type="datetime8">
              <a:rPr lang="en-US" smtClean="0"/>
              <a:pPr/>
              <a:t>9/6/2007 8:24 AM</a:t>
            </a:fld>
            <a:endParaRPr lang="en-US" dirty="0" smtClean="0"/>
          </a:p>
        </p:txBody>
      </p:sp>
      <p:sp>
        <p:nvSpPr>
          <p:cNvPr id="51203" name="Rectangle 6"/>
          <p:cNvSpPr>
            <a:spLocks noGrp="1" noChangeArrowheads="1"/>
          </p:cNvSpPr>
          <p:nvPr>
            <p:ph type="ftr" sz="quarter" idx="4"/>
          </p:nvPr>
        </p:nvSpPr>
        <p:spPr>
          <a:noFill/>
        </p:spPr>
        <p:txBody>
          <a:bodyPr/>
          <a:lstStyle/>
          <a:p>
            <a:pPr eaLnBrk="1" hangingPunct="1"/>
            <a:r>
              <a:rPr lang="en-US" sz="500" dirty="0"/>
              <a:t>© 2005 Microsoft Corporation. All rights reserved.</a:t>
            </a:r>
          </a:p>
          <a:p>
            <a:r>
              <a:rPr lang="en-US" sz="500" dirty="0"/>
              <a:t>This presentation is for informational purposes only. Microsoft makes no warranties, express or implied, in this summary.</a:t>
            </a:r>
          </a:p>
        </p:txBody>
      </p:sp>
      <p:sp>
        <p:nvSpPr>
          <p:cNvPr id="51204" name="Rectangle 7"/>
          <p:cNvSpPr>
            <a:spLocks noGrp="1" noChangeArrowheads="1"/>
          </p:cNvSpPr>
          <p:nvPr>
            <p:ph type="sldNum" sz="quarter" idx="5"/>
          </p:nvPr>
        </p:nvSpPr>
        <p:spPr>
          <a:noFill/>
        </p:spPr>
        <p:txBody>
          <a:bodyPr/>
          <a:lstStyle/>
          <a:p>
            <a:fld id="{4FE47689-DE1A-4BBC-B3B2-8DD778B88838}" type="slidenum">
              <a:rPr lang="en-US" smtClean="0"/>
              <a:pPr/>
              <a:t>4</a:t>
            </a:fld>
            <a:endParaRPr lang="en-US" dirty="0" smtClean="0"/>
          </a:p>
        </p:txBody>
      </p:sp>
      <p:sp>
        <p:nvSpPr>
          <p:cNvPr id="51205" name="Rectangle 2"/>
          <p:cNvSpPr>
            <a:spLocks noGrp="1" noRot="1" noChangeAspect="1" noChangeArrowheads="1" noTextEdit="1"/>
          </p:cNvSpPr>
          <p:nvPr>
            <p:ph type="sldImg"/>
          </p:nvPr>
        </p:nvSpPr>
        <p:spPr>
          <a:ln/>
        </p:spPr>
      </p:sp>
      <p:sp>
        <p:nvSpPr>
          <p:cNvPr id="51206" name="Rectangle 3"/>
          <p:cNvSpPr>
            <a:spLocks noGrp="1" noChangeArrowheads="1"/>
          </p:cNvSpPr>
          <p:nvPr>
            <p:ph type="body" idx="1"/>
          </p:nvPr>
        </p:nvSpPr>
        <p:spPr>
          <a:xfrm>
            <a:off x="423546" y="3862203"/>
            <a:ext cx="6155196" cy="8257011"/>
          </a:xfrm>
          <a:noFill/>
          <a:ln/>
        </p:spPr>
        <p:txBody>
          <a:bodyPr/>
          <a:lstStyle/>
          <a:p>
            <a:r>
              <a:rPr lang="en-US" sz="900" dirty="0" smtClean="0"/>
              <a:t>In this session we’ll cover The</a:t>
            </a:r>
            <a:r>
              <a:rPr lang="en-US" sz="900" baseline="0" dirty="0" smtClean="0"/>
              <a:t> Administration Experience across the messaging and communications solutions offered by Microsoft. We’ll try to get a glimpse of the various management features available across the products – in the short time available for this session. </a:t>
            </a:r>
          </a:p>
          <a:p>
            <a:endParaRPr lang="en-US" sz="900" baseline="0" dirty="0" smtClean="0"/>
          </a:p>
          <a:p>
            <a:r>
              <a:rPr lang="en-US" sz="900" dirty="0" smtClean="0"/>
              <a:t>We’ll first</a:t>
            </a:r>
            <a:r>
              <a:rPr lang="en-US" sz="900" baseline="0" dirty="0" smtClean="0"/>
              <a:t> look at using the MMC administration console for provisioning users and enabling them for messaging and communications. </a:t>
            </a:r>
          </a:p>
          <a:p>
            <a:r>
              <a:rPr lang="en-US" sz="900" baseline="0" dirty="0" smtClean="0"/>
              <a:t>Next, we’ll look at the automation support available – Powershell interfaces for Microsoft Exchange 2007 SP1 and command-line interfaces for OCS 2007</a:t>
            </a:r>
          </a:p>
          <a:p>
            <a:r>
              <a:rPr lang="en-US" sz="900" baseline="0" dirty="0" smtClean="0"/>
              <a:t>In the next section, we’ll look at proactively monitoring both messaging and communications infrastructure of the organization from a single management console – Microsoft Operations Manager.</a:t>
            </a:r>
          </a:p>
          <a:p>
            <a:r>
              <a:rPr lang="en-US" sz="900" baseline="0" dirty="0" smtClean="0"/>
              <a:t>Next we’ll walk through a few of the rich tool set available to diagnose, troubleshoot and fix problems in the products.</a:t>
            </a:r>
          </a:p>
          <a:p>
            <a:r>
              <a:rPr lang="en-US" sz="900" baseline="0" dirty="0" smtClean="0"/>
              <a:t>Finally, we’ll look at how to analyze and monitor voice quality provided by the OCS 2007 infrastructure.</a:t>
            </a:r>
            <a:endParaRPr lang="en-US" sz="900" dirty="0" smtClean="0"/>
          </a:p>
          <a:p>
            <a:endParaRPr lang="en-US" sz="90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A9A0E4-0BE8-4CB8-A037-8B22CB9B6B64}" type="slidenum">
              <a:rPr lang="en-US"/>
              <a:pPr/>
              <a:t>5</a:t>
            </a:fld>
            <a:endParaRPr lang="en-US" dirty="0"/>
          </a:p>
        </p:txBody>
      </p:sp>
      <p:sp>
        <p:nvSpPr>
          <p:cNvPr id="324610" name="Rectangle 2"/>
          <p:cNvSpPr>
            <a:spLocks noGrp="1" noRot="1" noChangeAspect="1" noChangeArrowheads="1" noTextEdit="1"/>
          </p:cNvSpPr>
          <p:nvPr>
            <p:ph type="sldImg"/>
          </p:nvPr>
        </p:nvSpPr>
        <p:spPr>
          <a:xfrm>
            <a:off x="1181100" y="695325"/>
            <a:ext cx="4649788" cy="3487738"/>
          </a:xfrm>
          <a:ln/>
        </p:spPr>
      </p:sp>
      <p:sp>
        <p:nvSpPr>
          <p:cNvPr id="324611" name="Rectangle 3"/>
          <p:cNvSpPr>
            <a:spLocks noGrp="1" noChangeArrowheads="1"/>
          </p:cNvSpPr>
          <p:nvPr>
            <p:ph type="body" idx="1"/>
          </p:nvPr>
        </p:nvSpPr>
        <p:spPr>
          <a:xfrm>
            <a:off x="701675" y="4416427"/>
            <a:ext cx="5607050" cy="4184650"/>
          </a:xfrm>
        </p:spPr>
        <p:txBody>
          <a:bodyPr/>
          <a:lstStyle/>
          <a:p>
            <a:r>
              <a:rPr lang="en-GB" sz="1000" dirty="0" smtClean="0"/>
              <a:t>To set the context for</a:t>
            </a:r>
            <a:r>
              <a:rPr lang="en-GB" sz="1000" baseline="0" dirty="0" smtClean="0"/>
              <a:t> this session – let us look at some key issues that administrators of messaging and communications solutions face today.</a:t>
            </a:r>
          </a:p>
          <a:p>
            <a:r>
              <a:rPr lang="en-GB" sz="1000" baseline="0" dirty="0" smtClean="0"/>
              <a:t>With multiple products and tools used in the organization for- user identity, email, telephony system, public consumer or other specialized products for Instant Messaging, on-premise or hosted solutions for conferencing– the IT administrator  has not only monitor these independent systems  - but also manage identity of users &amp; configuration across these disparate systems.</a:t>
            </a:r>
          </a:p>
          <a:p>
            <a:endParaRPr lang="en-GB" sz="1000" baseline="0" dirty="0" smtClean="0"/>
          </a:p>
          <a:p>
            <a:r>
              <a:rPr lang="en-GB" sz="1000" baseline="0" dirty="0" smtClean="0"/>
              <a:t>IT Administrators are looking out for a unified communications solution that can be used to provision and manage users from a single back-end with a unified set of tools.</a:t>
            </a:r>
          </a:p>
          <a:p>
            <a:endParaRPr lang="en-GB" sz="1000" baseline="0" dirty="0" smtClean="0"/>
          </a:p>
          <a:p>
            <a:r>
              <a:rPr lang="en-GB" sz="1000" baseline="0" dirty="0" smtClean="0"/>
              <a:t>Because these communications solutions are disconnected – it is especially hard to integrate these systems with existing business processes in the company. Administrators also have a set of policies based on organizational governance needs that they would like to apply across communication and messaging solutions. Because these solutions are disconnected from each other – Administrators are tasked with implementing their policies on each system independently. And the set of features provided for policies across these systems also vary greatly.</a:t>
            </a:r>
          </a:p>
          <a:p>
            <a:endParaRPr lang="en-GB" sz="1000" baseline="0" dirty="0" smtClean="0"/>
          </a:p>
          <a:p>
            <a:r>
              <a:rPr lang="en-GB" sz="1000" baseline="0" dirty="0" smtClean="0"/>
              <a:t>Finally, managing the infrastructure services provides additional level of complexity to this mix. With requirements for high availability and up-time administrators are looking for solutions that easily plug into the monitoring solutions they have already deployed in their organization. Operators would like to monitor different messaging and communications features from a centralized console with a rich set of troubleshooting tools available to them.</a:t>
            </a:r>
          </a:p>
          <a:p>
            <a:endParaRPr lang="en-GB" sz="1000" baseline="0" dirty="0" smtClean="0"/>
          </a:p>
          <a:p>
            <a:r>
              <a:rPr lang="en-GB" sz="1000" baseline="0" dirty="0" smtClean="0"/>
              <a:t>Microsoft’s unified communications solution provides the necessary functionality, architecture, deployment, monitoring and trouble-shooting capabilities for Administrators to help overcome these problems that they face today.</a:t>
            </a:r>
          </a:p>
          <a:p>
            <a:endParaRPr lang="en-GB" sz="10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000" dirty="0" smtClean="0"/>
              <a:t>To get a look at </a:t>
            </a:r>
            <a:r>
              <a:rPr lang="en-US" sz="1000" baseline="0" dirty="0" smtClean="0"/>
              <a:t>the management experience provided by the Microsoft’s unified communications solution – let us walk through a day in the life of an IT professional who is tasked with managing both the messaging and communications infrastructure of the organization. By looking at the various actions performed by this IT Pro – we can look at the common tasks that the IT pros need to manage in their organization and see how with the Microsoft UC experience helps them perform their day-to-day tasks better.</a:t>
            </a:r>
          </a:p>
          <a:p>
            <a:endParaRPr lang="en-US" sz="1000" dirty="0" smtClean="0"/>
          </a:p>
          <a:p>
            <a:r>
              <a:rPr lang="en-US" sz="1000" dirty="0" smtClean="0"/>
              <a:t>It is 9am</a:t>
            </a:r>
            <a:r>
              <a:rPr lang="en-US" sz="1000" baseline="0" dirty="0" smtClean="0"/>
              <a:t> in the morning. The IT Pro looks at his email and finds that new people have joined the organization. These new employees need an identity (logon accounts) as well need to be provisioned for various features – such as messaging and communications. </a:t>
            </a:r>
            <a:endParaRPr lang="en-US" sz="1000" dirty="0" smtClean="0"/>
          </a:p>
          <a:p>
            <a:endParaRPr lang="en-US" sz="1000" dirty="0"/>
          </a:p>
        </p:txBody>
      </p:sp>
      <p:sp>
        <p:nvSpPr>
          <p:cNvPr id="4" name="Slide Number Placeholder 3"/>
          <p:cNvSpPr>
            <a:spLocks noGrp="1"/>
          </p:cNvSpPr>
          <p:nvPr>
            <p:ph type="sldNum" sz="quarter" idx="10"/>
          </p:nvPr>
        </p:nvSpPr>
        <p:spPr/>
        <p:txBody>
          <a:bodyPr/>
          <a:lstStyle/>
          <a:p>
            <a:fld id="{4B4D4C7F-0030-46E7-9BFA-ACF1C8713CF5}" type="slidenum">
              <a:rPr lang="en-US" smtClean="0"/>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a:t>
            </a:r>
            <a:r>
              <a:rPr lang="en-US" baseline="0" dirty="0" smtClean="0"/>
              <a:t> this demo, we’ll walk through how the IT Pro can manage this request for provisioning new users and managing policies for users across the organization in a centralized fashion with the Microsoft UC solution.</a:t>
            </a:r>
            <a:endParaRPr lang="en-US" dirty="0" smtClean="0"/>
          </a:p>
          <a:p>
            <a:endParaRPr lang="en-US" baseline="0" dirty="0" smtClean="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9/6/2007 8:24 AM</a:t>
            </a:fld>
            <a:endParaRPr lang="en-US" dirty="0"/>
          </a:p>
        </p:txBody>
      </p:sp>
      <p:sp>
        <p:nvSpPr>
          <p:cNvPr id="6" name="Footer Placeholder 5"/>
          <p:cNvSpPr>
            <a:spLocks noGrp="1"/>
          </p:cNvSpPr>
          <p:nvPr>
            <p:ph type="ftr" sz="quarter" idx="12"/>
          </p:nvPr>
        </p:nvSpPr>
        <p:spPr>
          <a:xfrm>
            <a:off x="0" y="8829967"/>
            <a:ext cx="6309360" cy="464820"/>
          </a:xfrm>
        </p:spPr>
        <p:txBody>
          <a:bodyPr/>
          <a:lstStyle/>
          <a:p>
            <a:r>
              <a:rPr lang="en-US" sz="500" dirty="0" smtClean="0">
                <a:solidFill>
                  <a:srgbClr val="000000"/>
                </a:solidFill>
                <a:latin typeface="Arial" pitchFamily="34" charset="0"/>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Arial" pitchFamily="34" charset="0"/>
              </a:rPr>
            </a:br>
            <a:r>
              <a:rPr lang="en-US" sz="500" dirty="0" smtClean="0">
                <a:solidFill>
                  <a:srgbClr val="000000"/>
                </a:solidFill>
                <a:latin typeface="Arial" pitchFamily="34" charset="0"/>
              </a:rPr>
              <a:t>MICROSOFT MAKES NO WARRANTIES, EXPRESS, IMPLIED OR STATUTORY, AS TO THE INFORMATION IN THIS PRESENTATION.</a:t>
            </a:r>
          </a:p>
          <a:p>
            <a:endParaRPr lang="en-US" sz="500" dirty="0">
              <a:latin typeface="Arial" pitchFamily="34" charset="0"/>
            </a:endParaRPr>
          </a:p>
        </p:txBody>
      </p:sp>
      <p:sp>
        <p:nvSpPr>
          <p:cNvPr id="7" name="Slide Number Placeholder 6"/>
          <p:cNvSpPr>
            <a:spLocks noGrp="1"/>
          </p:cNvSpPr>
          <p:nvPr>
            <p:ph type="sldNum" sz="quarter" idx="13"/>
          </p:nvPr>
        </p:nvSpPr>
        <p:spPr>
          <a:xfrm>
            <a:off x="6309359" y="8829967"/>
            <a:ext cx="699418" cy="464820"/>
          </a:xfrm>
        </p:spPr>
        <p:txBody>
          <a:bodyPr/>
          <a:lstStyle/>
          <a:p>
            <a:fld id="{EC87E0CF-87F6-4B58-B8B8-DCAB2DAAF3CA}"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what we saw in the demo:</a:t>
            </a:r>
          </a:p>
          <a:p>
            <a:r>
              <a:rPr lang="en-US" dirty="0" smtClean="0"/>
              <a:t>The MMC console provides a centralized location for provisioning</a:t>
            </a:r>
            <a:r>
              <a:rPr lang="en-US" baseline="0" dirty="0" smtClean="0"/>
              <a:t> needs. Microsoft Active Directory is the centralized back-end store that contains user identity information as well as information for messaging and communications (for example: can the user make voice calls? Can they participate in conferences? Etc).</a:t>
            </a:r>
          </a:p>
          <a:p>
            <a:endParaRPr lang="en-US" baseline="0" dirty="0" smtClean="0"/>
          </a:p>
          <a:p>
            <a:r>
              <a:rPr lang="en-US" baseline="0" dirty="0" smtClean="0"/>
              <a:t>The wizard driven experience for creating users and enabling users greatly simplifies day-to-day tasks that Admin would need to perform.</a:t>
            </a:r>
          </a:p>
          <a:p>
            <a:endParaRPr lang="en-US" baseline="0" dirty="0" smtClean="0"/>
          </a:p>
          <a:p>
            <a:r>
              <a:rPr lang="en-US" baseline="0" dirty="0" smtClean="0"/>
              <a:t>Rich set of policies and control are available for the administrator on top of the end-user functionality provided – to manage organizational governance requirements. The unified communications solution from Microsoft provides the ability to create and manage these rich policies using simplified MMC interfaces.</a:t>
            </a:r>
          </a:p>
          <a:p>
            <a:endParaRPr lang="en-US" baseline="0" dirty="0" smtClean="0"/>
          </a:p>
          <a:p>
            <a:r>
              <a:rPr lang="en-US" baseline="0" dirty="0" smtClean="0"/>
              <a:t>Powerful automation tools such as the Powershell for Exchange and LcsCmd for OCS are also available to help automate frequently performed tasks.</a:t>
            </a:r>
            <a:endParaRPr lang="en-US" dirty="0" smtClean="0"/>
          </a:p>
          <a:p>
            <a:endParaRPr lang="en-US" dirty="0"/>
          </a:p>
        </p:txBody>
      </p:sp>
      <p:sp>
        <p:nvSpPr>
          <p:cNvPr id="4" name="Slide Number Placeholder 3"/>
          <p:cNvSpPr>
            <a:spLocks noGrp="1"/>
          </p:cNvSpPr>
          <p:nvPr>
            <p:ph type="sldNum" sz="quarter" idx="10"/>
          </p:nvPr>
        </p:nvSpPr>
        <p:spPr/>
        <p:txBody>
          <a:bodyPr/>
          <a:lstStyle/>
          <a:p>
            <a:fld id="{4B4D4C7F-0030-46E7-9BFA-ACF1C8713CF5}" type="slidenum">
              <a:rPr lang="en-US" smtClean="0"/>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is now noon – and IT Pro has just received some notification about alerts in Microsoft Operations Manager (MOM ) that need to be investigated and possibly fixed.</a:t>
            </a:r>
          </a:p>
          <a:p>
            <a:r>
              <a:rPr lang="en-US" baseline="0" dirty="0" smtClean="0"/>
              <a:t>Let us look at how the administrator can go about digging into the alerts and effectively finding solutions for the problems that caused the alerts.</a:t>
            </a:r>
            <a:endParaRPr lang="en-US" dirty="0" smtClean="0"/>
          </a:p>
          <a:p>
            <a:endParaRPr lang="en-US" dirty="0"/>
          </a:p>
        </p:txBody>
      </p:sp>
      <p:sp>
        <p:nvSpPr>
          <p:cNvPr id="4" name="Slide Number Placeholder 3"/>
          <p:cNvSpPr>
            <a:spLocks noGrp="1"/>
          </p:cNvSpPr>
          <p:nvPr>
            <p:ph type="sldNum" sz="quarter" idx="10"/>
          </p:nvPr>
        </p:nvSpPr>
        <p:spPr/>
        <p:txBody>
          <a:bodyPr/>
          <a:lstStyle/>
          <a:p>
            <a:fld id="{4B4D4C7F-0030-46E7-9BFA-ACF1C8713CF5}" type="slidenum">
              <a:rPr lang="en-US" smtClean="0"/>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32943" indent="-232943">
              <a:buNone/>
            </a:pPr>
            <a:r>
              <a:rPr lang="en-US" dirty="0" smtClean="0"/>
              <a:t>The troubleshooting</a:t>
            </a:r>
            <a:r>
              <a:rPr lang="en-US" baseline="0" dirty="0" smtClean="0"/>
              <a:t> demo leverages the Microsoft Operations Manager 2005 Management Pack provided with Microsoft Exchange Server 2007 SP1 and with Microsoft Office Communications Server 2007 to monitor the enterprise deployment. </a:t>
            </a:r>
            <a:endParaRPr lang="en-US" dirty="0" smtClean="0"/>
          </a:p>
          <a:p>
            <a:pPr marL="232943" indent="-232943">
              <a:buNone/>
            </a:pPr>
            <a:endParaRPr lang="en-US" dirty="0" smtClean="0"/>
          </a:p>
          <a:p>
            <a:pPr marL="232943" indent="-232943">
              <a:buAutoNum type="arabicPeriod"/>
            </a:pPr>
            <a:r>
              <a:rPr lang="en-US" dirty="0" smtClean="0"/>
              <a:t>Open MOM Console – see that status</a:t>
            </a:r>
            <a:r>
              <a:rPr lang="en-US" baseline="0" dirty="0" smtClean="0"/>
              <a:t> is green for all services</a:t>
            </a:r>
          </a:p>
          <a:p>
            <a:pPr marL="232943" indent="-232943">
              <a:buAutoNum type="arabicPeriod"/>
            </a:pPr>
            <a:r>
              <a:rPr lang="en-US" baseline="0" dirty="0" smtClean="0"/>
              <a:t>Go to “Alerts” view. </a:t>
            </a:r>
            <a:r>
              <a:rPr lang="en-US" dirty="0" smtClean="0"/>
              <a:t>3 alerts – first one shows a problem finding</a:t>
            </a:r>
            <a:r>
              <a:rPr lang="en-US" baseline="0" dirty="0" smtClean="0"/>
              <a:t> a gateway for a dialed number</a:t>
            </a:r>
          </a:p>
          <a:p>
            <a:pPr marL="232943" indent="-232943">
              <a:buAutoNum type="arabicPeriod"/>
            </a:pPr>
            <a:r>
              <a:rPr lang="en-US" baseline="0" dirty="0" smtClean="0"/>
              <a:t>Open Snooper tool &amp; look at the call log. Find out that the dialed number is the same</a:t>
            </a:r>
          </a:p>
          <a:p>
            <a:pPr marL="232943" indent="-232943">
              <a:buAutoNum type="arabicPeriod"/>
            </a:pPr>
            <a:r>
              <a:rPr lang="en-US" baseline="0" dirty="0" smtClean="0"/>
              <a:t>Open RouteHelper, dial the number. No dial-plans match.</a:t>
            </a:r>
          </a:p>
          <a:p>
            <a:pPr marL="232943" indent="-232943"/>
            <a:r>
              <a:rPr lang="en-US" baseline="0" dirty="0" smtClean="0"/>
              <a:t>New branch came on-line recently (M &amp; A). No dial-plan setup yet.</a:t>
            </a:r>
          </a:p>
          <a:p>
            <a:pPr marL="232943" indent="-232943"/>
            <a:r>
              <a:rPr lang="en-US" baseline="0" dirty="0" smtClean="0"/>
              <a:t>5. Create a simple dialing rule to match these extensions</a:t>
            </a:r>
          </a:p>
          <a:p>
            <a:pPr marL="232943" indent="-232943"/>
            <a:endParaRPr lang="en-US" baseline="0" dirty="0" smtClean="0"/>
          </a:p>
          <a:p>
            <a:pPr marL="232943" indent="-232943"/>
            <a:endParaRPr lang="en-US" baseline="0" dirty="0" smtClean="0"/>
          </a:p>
          <a:p>
            <a:pPr marL="232943" indent="-232943">
              <a:buAutoNum type="arabicPeriod"/>
            </a:pPr>
            <a:endParaRPr lang="en-US" baseline="0" dirty="0" smtClean="0"/>
          </a:p>
          <a:p>
            <a:pPr marL="232943" indent="-232943">
              <a:buAutoNum type="arabicPeriod"/>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9/6/2007 8:24 AM</a:t>
            </a:fld>
            <a:endParaRPr lang="en-US" dirty="0"/>
          </a:p>
        </p:txBody>
      </p:sp>
      <p:sp>
        <p:nvSpPr>
          <p:cNvPr id="6" name="Footer Placeholder 5"/>
          <p:cNvSpPr>
            <a:spLocks noGrp="1"/>
          </p:cNvSpPr>
          <p:nvPr>
            <p:ph type="ftr" sz="quarter" idx="12"/>
          </p:nvPr>
        </p:nvSpPr>
        <p:spPr>
          <a:xfrm>
            <a:off x="0" y="8829967"/>
            <a:ext cx="6309360" cy="464820"/>
          </a:xfrm>
        </p:spPr>
        <p:txBody>
          <a:bodyPr/>
          <a:lstStyle/>
          <a:p>
            <a:r>
              <a:rPr lang="en-US" sz="500" dirty="0" smtClean="0">
                <a:solidFill>
                  <a:srgbClr val="000000"/>
                </a:solidFill>
                <a:latin typeface="Arial" pitchFamily="34" charset="0"/>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Arial" pitchFamily="34" charset="0"/>
              </a:rPr>
            </a:br>
            <a:r>
              <a:rPr lang="en-US" sz="500" dirty="0" smtClean="0">
                <a:solidFill>
                  <a:srgbClr val="000000"/>
                </a:solidFill>
                <a:latin typeface="Arial" pitchFamily="34" charset="0"/>
              </a:rPr>
              <a:t>MICROSOFT MAKES NO WARRANTIES, EXPRESS, IMPLIED OR STATUTORY, AS TO THE INFORMATION IN THIS PRESENTATION.</a:t>
            </a:r>
          </a:p>
          <a:p>
            <a:endParaRPr lang="en-US" sz="500" dirty="0">
              <a:latin typeface="Arial" pitchFamily="34" charset="0"/>
            </a:endParaRPr>
          </a:p>
        </p:txBody>
      </p:sp>
      <p:sp>
        <p:nvSpPr>
          <p:cNvPr id="7" name="Slide Number Placeholder 6"/>
          <p:cNvSpPr>
            <a:spLocks noGrp="1"/>
          </p:cNvSpPr>
          <p:nvPr>
            <p:ph type="sldNum" sz="quarter" idx="13"/>
          </p:nvPr>
        </p:nvSpPr>
        <p:spPr>
          <a:xfrm>
            <a:off x="6309359" y="8829967"/>
            <a:ext cx="699418" cy="4648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Based on the demo we just saw –</a:t>
            </a:r>
          </a:p>
          <a:p>
            <a:r>
              <a:rPr lang="en-US" dirty="0" smtClean="0"/>
              <a:t>We can see that the IT Pro has an integrated experience troubleshooting both Exchange server and Office Communications Server alerts from one integrated console (MOM). This</a:t>
            </a:r>
            <a:r>
              <a:rPr lang="en-US" baseline="0" dirty="0" smtClean="0"/>
              <a:t> is the same console where alerts from other applications such as Active Directory, SQL Server, IIS Server, and other products would also be raised.</a:t>
            </a:r>
          </a:p>
          <a:p>
            <a:endParaRPr lang="en-US" baseline="0" dirty="0" smtClean="0"/>
          </a:p>
          <a:p>
            <a:r>
              <a:rPr lang="en-US" baseline="0" dirty="0" smtClean="0"/>
              <a:t>To troubleshoot the issues, we looked at tools that are both available from within MOM operator console as well as other visual tools (such as Snooper) that can help isolate the issues quickly. </a:t>
            </a:r>
          </a:p>
          <a:p>
            <a:endParaRPr lang="en-US" baseline="0" dirty="0" smtClean="0"/>
          </a:p>
          <a:p>
            <a:r>
              <a:rPr lang="en-US" baseline="0" dirty="0" smtClean="0"/>
              <a:t>A rich set of diagnostic and recovery tools – such as RouteHelper can simulate problem conditions and help administrators test and deploy solutions to these problems.</a:t>
            </a:r>
          </a:p>
          <a:p>
            <a:endParaRPr lang="en-US" dirty="0"/>
          </a:p>
        </p:txBody>
      </p:sp>
      <p:sp>
        <p:nvSpPr>
          <p:cNvPr id="4" name="Slide Number Placeholder 3"/>
          <p:cNvSpPr>
            <a:spLocks noGrp="1"/>
          </p:cNvSpPr>
          <p:nvPr>
            <p:ph type="sldNum" sz="quarter" idx="10"/>
          </p:nvPr>
        </p:nvSpPr>
        <p:spPr/>
        <p:txBody>
          <a:bodyPr/>
          <a:lstStyle/>
          <a:p>
            <a:fld id="{4B4D4C7F-0030-46E7-9BFA-ACF1C8713CF5}"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1043" y="2239963"/>
            <a:ext cx="7681913" cy="914400"/>
          </a:xfrm>
        </p:spPr>
        <p:txBody>
          <a:bodyPr>
            <a:noAutofit/>
          </a:bodyPr>
          <a:lstStyle>
            <a:lvl1pPr>
              <a:lnSpc>
                <a:spcPct val="90000"/>
              </a:lnSpc>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731042" y="3154363"/>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pic>
        <p:nvPicPr>
          <p:cNvPr id="4" name="Picture 2" descr="C:\Program Files\Microsoft Resource DVD Artwork\DVD_ART\BoxShots_Logos\MICROSOFT\Microsoft logo and tagline.png"/>
          <p:cNvPicPr>
            <a:picLocks noChangeAspect="1" noChangeArrowheads="1"/>
          </p:cNvPicPr>
          <p:nvPr userDrawn="1"/>
        </p:nvPicPr>
        <p:blipFill>
          <a:blip r:embed="rId3" cstate="screen"/>
          <a:srcRect/>
          <a:stretch>
            <a:fillRect/>
          </a:stretch>
        </p:blipFill>
        <p:spPr bwMode="auto">
          <a:xfrm>
            <a:off x="8001000" y="228600"/>
            <a:ext cx="974952" cy="168121"/>
          </a:xfrm>
          <a:prstGeom prst="rect">
            <a:avLst/>
          </a:prstGeom>
          <a:noFill/>
        </p:spPr>
      </p:pic>
      <p:pic>
        <p:nvPicPr>
          <p:cNvPr id="7" name="Picture 6" descr="UC_Strands_rgb.png"/>
          <p:cNvPicPr>
            <a:picLocks noChangeAspect="1"/>
          </p:cNvPicPr>
          <p:nvPr userDrawn="1"/>
        </p:nvPicPr>
        <p:blipFill>
          <a:blip r:embed="rId4" cstate="screen"/>
          <a:srcRect l="35053"/>
          <a:stretch>
            <a:fillRect/>
          </a:stretch>
        </p:blipFill>
        <p:spPr>
          <a:xfrm>
            <a:off x="0" y="5972054"/>
            <a:ext cx="1905975" cy="978225"/>
          </a:xfrm>
          <a:prstGeom prst="rect">
            <a:avLst/>
          </a:prstGeom>
        </p:spPr>
      </p:pic>
      <p:sp>
        <p:nvSpPr>
          <p:cNvPr id="9" name="TextBox 8"/>
          <p:cNvSpPr txBox="1"/>
          <p:nvPr userDrawn="1"/>
        </p:nvSpPr>
        <p:spPr>
          <a:xfrm>
            <a:off x="1862270" y="6310498"/>
            <a:ext cx="1669047" cy="307777"/>
          </a:xfrm>
          <a:prstGeom prst="rect">
            <a:avLst/>
          </a:prstGeom>
          <a:noFill/>
        </p:spPr>
        <p:txBody>
          <a:bodyPr wrap="none" rtlCol="0">
            <a:spAutoFit/>
          </a:bodyPr>
          <a:lstStyle/>
          <a:p>
            <a:r>
              <a:rPr lang="en-US" sz="1400" dirty="0" smtClean="0">
                <a:latin typeface="+mn-lt"/>
              </a:rPr>
              <a:t>Unified</a:t>
            </a:r>
            <a:r>
              <a:rPr lang="en-US" sz="1400" baseline="0" dirty="0" smtClean="0">
                <a:latin typeface="+mn-lt"/>
              </a:rPr>
              <a:t>. Simplified.</a:t>
            </a:r>
            <a:endParaRPr lang="en-US" sz="1400" dirty="0">
              <a:latin typeface="+mn-lt"/>
            </a:endParaRP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version LOGOS">
    <p:bg bwMode="ltGray">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2" name="Picture 1" descr="UC_Strands_rgb.png"/>
          <p:cNvPicPr>
            <a:picLocks noChangeAspect="1"/>
          </p:cNvPicPr>
          <p:nvPr userDrawn="1"/>
        </p:nvPicPr>
        <p:blipFill>
          <a:blip r:embed="rId3" cstate="screen"/>
          <a:srcRect l="1977"/>
          <a:stretch>
            <a:fillRect/>
          </a:stretch>
        </p:blipFill>
        <p:spPr>
          <a:xfrm>
            <a:off x="0" y="1889435"/>
            <a:ext cx="5715000" cy="1943425"/>
          </a:xfrm>
          <a:prstGeom prst="rect">
            <a:avLst/>
          </a:prstGeom>
        </p:spPr>
      </p:pic>
      <p:pic>
        <p:nvPicPr>
          <p:cNvPr id="9" name="Picture 8" descr="exchange server generic logo.png"/>
          <p:cNvPicPr>
            <a:picLocks noChangeAspect="1"/>
          </p:cNvPicPr>
          <p:nvPr userDrawn="1"/>
        </p:nvPicPr>
        <p:blipFill>
          <a:blip r:embed="rId4"/>
          <a:stretch>
            <a:fillRect/>
          </a:stretch>
        </p:blipFill>
        <p:spPr>
          <a:xfrm>
            <a:off x="2071913" y="5130017"/>
            <a:ext cx="2017776" cy="399027"/>
          </a:xfrm>
          <a:prstGeom prst="rect">
            <a:avLst/>
          </a:prstGeom>
        </p:spPr>
      </p:pic>
      <p:pic>
        <p:nvPicPr>
          <p:cNvPr id="10" name="Picture 9" descr="Office Communications Server 2007 logo.png"/>
          <p:cNvPicPr>
            <a:picLocks noChangeAspect="1"/>
          </p:cNvPicPr>
          <p:nvPr userDrawn="1"/>
        </p:nvPicPr>
        <p:blipFill>
          <a:blip r:embed="rId5" cstate="print"/>
          <a:stretch>
            <a:fillRect/>
          </a:stretch>
        </p:blipFill>
        <p:spPr>
          <a:xfrm>
            <a:off x="1353314" y="4156136"/>
            <a:ext cx="2990084" cy="588458"/>
          </a:xfrm>
          <a:prstGeom prst="rect">
            <a:avLst/>
          </a:prstGeom>
        </p:spPr>
      </p:pic>
      <p:pic>
        <p:nvPicPr>
          <p:cNvPr id="11" name="Picture 10" descr="Office Communicator 2007 logo.png"/>
          <p:cNvPicPr>
            <a:picLocks noChangeAspect="1"/>
          </p:cNvPicPr>
          <p:nvPr userDrawn="1"/>
        </p:nvPicPr>
        <p:blipFill>
          <a:blip r:embed="rId6"/>
          <a:srcRect r="11948"/>
          <a:stretch>
            <a:fillRect/>
          </a:stretch>
        </p:blipFill>
        <p:spPr>
          <a:xfrm>
            <a:off x="4953000" y="4157445"/>
            <a:ext cx="2819400" cy="409425"/>
          </a:xfrm>
          <a:prstGeom prst="rect">
            <a:avLst/>
          </a:prstGeom>
        </p:spPr>
      </p:pic>
      <p:pic>
        <p:nvPicPr>
          <p:cNvPr id="12" name="Picture 11" descr="Office Live Meeting logo.png"/>
          <p:cNvPicPr>
            <a:picLocks noChangeAspect="1"/>
          </p:cNvPicPr>
          <p:nvPr userDrawn="1"/>
        </p:nvPicPr>
        <p:blipFill>
          <a:blip r:embed="rId7"/>
          <a:stretch>
            <a:fillRect/>
          </a:stretch>
        </p:blipFill>
        <p:spPr>
          <a:xfrm>
            <a:off x="4613947" y="5088492"/>
            <a:ext cx="2590796" cy="440552"/>
          </a:xfrm>
          <a:prstGeom prst="rect">
            <a:avLst/>
          </a:prstGeom>
        </p:spPr>
      </p:pic>
      <p:pic>
        <p:nvPicPr>
          <p:cNvPr id="13" name="Picture 2" descr="C:\Program Files\Microsoft Resource DVD Artwork\DVD_ART\BoxShots_Logos\MICROSOFT\Microsoft logo and tagline.png"/>
          <p:cNvPicPr>
            <a:picLocks noChangeAspect="1" noChangeArrowheads="1"/>
          </p:cNvPicPr>
          <p:nvPr userDrawn="1"/>
        </p:nvPicPr>
        <p:blipFill>
          <a:blip r:embed="rId8" cstate="screen"/>
          <a:srcRect/>
          <a:stretch>
            <a:fillRect/>
          </a:stretch>
        </p:blipFill>
        <p:spPr bwMode="auto">
          <a:xfrm>
            <a:off x="8001000" y="228600"/>
            <a:ext cx="974952" cy="168121"/>
          </a:xfrm>
          <a:prstGeom prst="rect">
            <a:avLst/>
          </a:prstGeom>
          <a:noFill/>
        </p:spPr>
      </p:pic>
      <p:sp>
        <p:nvSpPr>
          <p:cNvPr id="14" name="TextBox 13"/>
          <p:cNvSpPr txBox="1"/>
          <p:nvPr userDrawn="1"/>
        </p:nvSpPr>
        <p:spPr>
          <a:xfrm>
            <a:off x="5699760" y="2651760"/>
            <a:ext cx="2707793" cy="461665"/>
          </a:xfrm>
          <a:prstGeom prst="rect">
            <a:avLst/>
          </a:prstGeom>
          <a:noFill/>
        </p:spPr>
        <p:txBody>
          <a:bodyPr wrap="none" rtlCol="0">
            <a:spAutoFit/>
          </a:bodyPr>
          <a:lstStyle/>
          <a:p>
            <a:r>
              <a:rPr lang="en-US" sz="2400" dirty="0" smtClean="0">
                <a:latin typeface="+mn-lt"/>
              </a:rPr>
              <a:t>Unified. Simplified.</a:t>
            </a:r>
            <a:endParaRPr lang="en-US" sz="2400" dirty="0">
              <a:latin typeface="+mn-lt"/>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4" name="Picture 2" descr="C:\Program Files\Microsoft Resource DVD Artwork\DVD_ART\BoxShots_Logos\MICROSOFT\Microsoft logo and tagline.png"/>
          <p:cNvPicPr>
            <a:picLocks noChangeAspect="1" noChangeArrowheads="1"/>
          </p:cNvPicPr>
          <p:nvPr userDrawn="1"/>
        </p:nvPicPr>
        <p:blipFill>
          <a:blip r:embed="rId2" cstate="screen"/>
          <a:srcRect/>
          <a:stretch>
            <a:fillRect/>
          </a:stretch>
        </p:blipFill>
        <p:spPr bwMode="auto">
          <a:xfrm>
            <a:off x="8001000" y="228600"/>
            <a:ext cx="974952" cy="168121"/>
          </a:xfrm>
          <a:prstGeom prst="rect">
            <a:avLst/>
          </a:prstGeom>
          <a:noFill/>
        </p:spPr>
      </p:pic>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0250" y="4038600"/>
            <a:ext cx="7681913" cy="914400"/>
          </a:xfrm>
        </p:spPr>
        <p:txBody>
          <a:bodyPr anchor="t" anchorCtr="0">
            <a:noAutofit/>
          </a:bodyPr>
          <a:lstStyle>
            <a:lvl1pPr algn="l" defTabSz="914363" rtl="0" eaLnBrk="1" latinLnBrk="0" hangingPunct="1">
              <a:lnSpc>
                <a:spcPct val="90000"/>
              </a:lnSpc>
              <a:spcBef>
                <a:spcPct val="0"/>
              </a:spcBef>
              <a:buNone/>
              <a:defRPr lang="en-US" sz="4800" b="0" kern="1200" cap="none" spc="-150" dirty="0">
                <a:ln w="3175">
                  <a:noFill/>
                </a:ln>
                <a:solidFill>
                  <a:schemeClr val="tx1"/>
                </a:solidFill>
                <a:effectLst/>
                <a:latin typeface="Segoe" pitchFamily="34" charset="0"/>
                <a:ea typeface="+mn-ea"/>
                <a:cs typeface="Arial"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50" y="4953000"/>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
        <p:nvSpPr>
          <p:cNvPr id="7" name="Text Placeholder 6"/>
          <p:cNvSpPr>
            <a:spLocks noGrp="1"/>
          </p:cNvSpPr>
          <p:nvPr>
            <p:ph type="body" sz="quarter" idx="10" hasCustomPrompt="1"/>
          </p:nvPr>
        </p:nvSpPr>
        <p:spPr>
          <a:xfrm>
            <a:off x="5860140" y="2481942"/>
            <a:ext cx="2902860" cy="9277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defTabSz="914363" rtl="0" eaLnBrk="1" latinLnBrk="0" hangingPunct="1">
              <a:lnSpc>
                <a:spcPct val="90000"/>
              </a:lnSpc>
              <a:spcBef>
                <a:spcPct val="0"/>
              </a:spcBef>
              <a:buFont typeface="Arial" pitchFamily="34" charset="0"/>
              <a:buNone/>
              <a:defRPr lang="en-US" sz="5400" b="0" kern="1200" cap="none" spc="-150" dirty="0" smtClean="0">
                <a:ln w="3175">
                  <a:noFill/>
                </a:ln>
                <a:solidFill>
                  <a:schemeClr val="tx1"/>
                </a:solidFill>
                <a:effectLst/>
                <a:latin typeface="Segoe" pitchFamily="34" charset="0"/>
                <a:ea typeface="+mn-ea"/>
                <a:cs typeface="Arial" charset="0"/>
              </a:defRPr>
            </a:lvl1pPr>
          </a:lstStyle>
          <a:p>
            <a:pPr lvl="0"/>
            <a:r>
              <a:rPr lang="en-US" dirty="0" smtClean="0"/>
              <a:t>click to…</a:t>
            </a:r>
          </a:p>
        </p:txBody>
      </p:sp>
      <p:pic>
        <p:nvPicPr>
          <p:cNvPr id="5" name="Picture 2" descr="C:\Program Files\Microsoft Resource DVD Artwork\DVD_ART\BoxShots_Logos\MICROSOFT\Microsoft logo and tagline.png"/>
          <p:cNvPicPr>
            <a:picLocks noChangeAspect="1" noChangeArrowheads="1"/>
          </p:cNvPicPr>
          <p:nvPr userDrawn="1"/>
        </p:nvPicPr>
        <p:blipFill>
          <a:blip r:embed="rId3" cstate="screen"/>
          <a:srcRect/>
          <a:stretch>
            <a:fillRect/>
          </a:stretch>
        </p:blipFill>
        <p:spPr bwMode="auto">
          <a:xfrm>
            <a:off x="8001000" y="228600"/>
            <a:ext cx="974952" cy="168121"/>
          </a:xfrm>
          <a:prstGeom prst="rect">
            <a:avLst/>
          </a:prstGeom>
          <a:noFill/>
        </p:spPr>
      </p:pic>
      <p:pic>
        <p:nvPicPr>
          <p:cNvPr id="9" name="Picture 8" descr="UC_Strands_rgb.png"/>
          <p:cNvPicPr>
            <a:picLocks noChangeAspect="1"/>
          </p:cNvPicPr>
          <p:nvPr userDrawn="1"/>
        </p:nvPicPr>
        <p:blipFill>
          <a:blip r:embed="rId4" cstate="screen"/>
          <a:srcRect l="1977"/>
          <a:stretch>
            <a:fillRect/>
          </a:stretch>
        </p:blipFill>
        <p:spPr>
          <a:xfrm>
            <a:off x="0" y="1889435"/>
            <a:ext cx="5715000" cy="1943425"/>
          </a:xfrm>
          <a:prstGeom prst="rect">
            <a:avLst/>
          </a:prstGeom>
        </p:spPr>
      </p:pic>
      <p:sp>
        <p:nvSpPr>
          <p:cNvPr id="10" name="TextBox 9"/>
          <p:cNvSpPr txBox="1"/>
          <p:nvPr userDrawn="1"/>
        </p:nvSpPr>
        <p:spPr>
          <a:xfrm>
            <a:off x="6898387" y="6355080"/>
            <a:ext cx="1864613" cy="338554"/>
          </a:xfrm>
          <a:prstGeom prst="rect">
            <a:avLst/>
          </a:prstGeom>
          <a:noFill/>
        </p:spPr>
        <p:txBody>
          <a:bodyPr wrap="none" rtlCol="0">
            <a:spAutoFit/>
          </a:bodyPr>
          <a:lstStyle/>
          <a:p>
            <a:pPr algn="r"/>
            <a:r>
              <a:rPr lang="en-US" sz="1600" dirty="0" smtClean="0">
                <a:latin typeface="+mn-lt"/>
              </a:rPr>
              <a:t>Unified.</a:t>
            </a:r>
            <a:r>
              <a:rPr lang="en-US" sz="1600" baseline="0" dirty="0" smtClean="0">
                <a:latin typeface="+mn-lt"/>
              </a:rPr>
              <a:t> Simplified.</a:t>
            </a:r>
            <a:endParaRPr lang="en-US" sz="1600" dirty="0">
              <a:latin typeface="+mn-lt"/>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524000"/>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2" descr="C:\Program Files\Microsoft Resource DVD Artwork\DVD_ART\BoxShots_Logos\MICROSOFT\Microsoft logo and tagline.png"/>
          <p:cNvPicPr>
            <a:picLocks noChangeAspect="1" noChangeArrowheads="1"/>
          </p:cNvPicPr>
          <p:nvPr userDrawn="1"/>
        </p:nvPicPr>
        <p:blipFill>
          <a:blip r:embed="rId2" cstate="screen"/>
          <a:srcRect/>
          <a:stretch>
            <a:fillRect/>
          </a:stretch>
        </p:blipFill>
        <p:spPr bwMode="auto">
          <a:xfrm>
            <a:off x="8001000" y="228600"/>
            <a:ext cx="974952" cy="168121"/>
          </a:xfrm>
          <a:prstGeom prst="rect">
            <a:avLst/>
          </a:prstGeom>
          <a:noFill/>
        </p:spPr>
      </p:pic>
      <p:pic>
        <p:nvPicPr>
          <p:cNvPr id="7" name="Picture 6" descr="UC_Strands_rgb.png"/>
          <p:cNvPicPr>
            <a:picLocks noChangeAspect="1"/>
          </p:cNvPicPr>
          <p:nvPr userDrawn="1"/>
        </p:nvPicPr>
        <p:blipFill>
          <a:blip r:embed="rId3" cstate="screen"/>
          <a:srcRect l="35053"/>
          <a:stretch>
            <a:fillRect/>
          </a:stretch>
        </p:blipFill>
        <p:spPr>
          <a:xfrm>
            <a:off x="0" y="5972054"/>
            <a:ext cx="1905975" cy="978225"/>
          </a:xfrm>
          <a:prstGeom prst="rect">
            <a:avLst/>
          </a:prstGeom>
        </p:spPr>
      </p:pic>
      <p:sp>
        <p:nvSpPr>
          <p:cNvPr id="8" name="TextBox 7"/>
          <p:cNvSpPr txBox="1"/>
          <p:nvPr userDrawn="1"/>
        </p:nvSpPr>
        <p:spPr>
          <a:xfrm>
            <a:off x="1862270" y="6310498"/>
            <a:ext cx="1653017" cy="307777"/>
          </a:xfrm>
          <a:prstGeom prst="rect">
            <a:avLst/>
          </a:prstGeom>
          <a:noFill/>
        </p:spPr>
        <p:txBody>
          <a:bodyPr wrap="none" rtlCol="0">
            <a:spAutoFit/>
          </a:bodyPr>
          <a:lstStyle/>
          <a:p>
            <a:r>
              <a:rPr lang="en-US" sz="1400" dirty="0" smtClean="0">
                <a:latin typeface="+mn-lt"/>
              </a:rPr>
              <a:t>Unified</a:t>
            </a:r>
            <a:r>
              <a:rPr lang="en-US" sz="1400" baseline="0" dirty="0" smtClean="0">
                <a:latin typeface="+mn-lt"/>
              </a:rPr>
              <a:t>. Simplified.</a:t>
            </a:r>
            <a:endParaRPr lang="en-US" sz="1400" dirty="0">
              <a:latin typeface="+mn-lt"/>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524000"/>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5" name="Picture 2" descr="C:\Program Files\Microsoft Resource DVD Artwork\DVD_ART\BoxShots_Logos\MICROSOFT\Microsoft logo and tagline.png"/>
          <p:cNvPicPr>
            <a:picLocks noChangeAspect="1" noChangeArrowheads="1"/>
          </p:cNvPicPr>
          <p:nvPr userDrawn="1"/>
        </p:nvPicPr>
        <p:blipFill>
          <a:blip r:embed="rId2" cstate="screen"/>
          <a:srcRect/>
          <a:stretch>
            <a:fillRect/>
          </a:stretch>
        </p:blipFill>
        <p:spPr bwMode="auto">
          <a:xfrm>
            <a:off x="8001000" y="228600"/>
            <a:ext cx="974952" cy="168121"/>
          </a:xfrm>
          <a:prstGeom prst="rect">
            <a:avLst/>
          </a:prstGeom>
          <a:noFill/>
        </p:spPr>
      </p:pic>
      <p:pic>
        <p:nvPicPr>
          <p:cNvPr id="6" name="Picture 5" descr="UC_Strands_rgb.png"/>
          <p:cNvPicPr>
            <a:picLocks noChangeAspect="1"/>
          </p:cNvPicPr>
          <p:nvPr userDrawn="1"/>
        </p:nvPicPr>
        <p:blipFill>
          <a:blip r:embed="rId3" cstate="screen"/>
          <a:srcRect l="35053"/>
          <a:stretch>
            <a:fillRect/>
          </a:stretch>
        </p:blipFill>
        <p:spPr>
          <a:xfrm>
            <a:off x="0" y="5972054"/>
            <a:ext cx="1905975" cy="978225"/>
          </a:xfrm>
          <a:prstGeom prst="rect">
            <a:avLst/>
          </a:prstGeom>
        </p:spPr>
      </p:pic>
      <p:sp>
        <p:nvSpPr>
          <p:cNvPr id="7" name="TextBox 6"/>
          <p:cNvSpPr txBox="1"/>
          <p:nvPr userDrawn="1"/>
        </p:nvSpPr>
        <p:spPr>
          <a:xfrm>
            <a:off x="1862270" y="6310498"/>
            <a:ext cx="1653017" cy="307777"/>
          </a:xfrm>
          <a:prstGeom prst="rect">
            <a:avLst/>
          </a:prstGeom>
          <a:noFill/>
        </p:spPr>
        <p:txBody>
          <a:bodyPr wrap="none" rtlCol="0">
            <a:spAutoFit/>
          </a:bodyPr>
          <a:lstStyle/>
          <a:p>
            <a:r>
              <a:rPr lang="en-US" sz="1400" dirty="0" smtClean="0">
                <a:latin typeface="+mn-lt"/>
              </a:rPr>
              <a:t>Unified</a:t>
            </a:r>
            <a:r>
              <a:rPr lang="en-US" sz="1400" baseline="0" dirty="0" smtClean="0">
                <a:latin typeface="+mn-lt"/>
              </a:rPr>
              <a:t>. Simplified.</a:t>
            </a:r>
            <a:endParaRPr lang="en-US" sz="1400" dirty="0">
              <a:latin typeface="+mn-lt"/>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524000"/>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72000" y="1524000"/>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6" name="Picture 2" descr="C:\Program Files\Microsoft Resource DVD Artwork\DVD_ART\BoxShots_Logos\MICROSOFT\Microsoft logo and tagline.png"/>
          <p:cNvPicPr>
            <a:picLocks noChangeAspect="1" noChangeArrowheads="1"/>
          </p:cNvPicPr>
          <p:nvPr userDrawn="1"/>
        </p:nvPicPr>
        <p:blipFill>
          <a:blip r:embed="rId2" cstate="screen"/>
          <a:srcRect/>
          <a:stretch>
            <a:fillRect/>
          </a:stretch>
        </p:blipFill>
        <p:spPr bwMode="auto">
          <a:xfrm>
            <a:off x="8001000" y="228600"/>
            <a:ext cx="974952" cy="168121"/>
          </a:xfrm>
          <a:prstGeom prst="rect">
            <a:avLst/>
          </a:prstGeom>
          <a:noFill/>
        </p:spPr>
      </p:pic>
      <p:pic>
        <p:nvPicPr>
          <p:cNvPr id="7" name="Picture 6" descr="UC_Strands_rgb.png"/>
          <p:cNvPicPr>
            <a:picLocks noChangeAspect="1"/>
          </p:cNvPicPr>
          <p:nvPr userDrawn="1"/>
        </p:nvPicPr>
        <p:blipFill>
          <a:blip r:embed="rId3" cstate="screen"/>
          <a:srcRect l="35053"/>
          <a:stretch>
            <a:fillRect/>
          </a:stretch>
        </p:blipFill>
        <p:spPr>
          <a:xfrm>
            <a:off x="0" y="5972054"/>
            <a:ext cx="1905975" cy="978225"/>
          </a:xfrm>
          <a:prstGeom prst="rect">
            <a:avLst/>
          </a:prstGeom>
        </p:spPr>
      </p:pic>
      <p:sp>
        <p:nvSpPr>
          <p:cNvPr id="8" name="TextBox 7"/>
          <p:cNvSpPr txBox="1"/>
          <p:nvPr userDrawn="1"/>
        </p:nvSpPr>
        <p:spPr>
          <a:xfrm>
            <a:off x="1862270" y="6310498"/>
            <a:ext cx="1653017" cy="307777"/>
          </a:xfrm>
          <a:prstGeom prst="rect">
            <a:avLst/>
          </a:prstGeom>
          <a:noFill/>
        </p:spPr>
        <p:txBody>
          <a:bodyPr wrap="none" rtlCol="0">
            <a:spAutoFit/>
          </a:bodyPr>
          <a:lstStyle/>
          <a:p>
            <a:r>
              <a:rPr lang="en-US" sz="1400" dirty="0" smtClean="0">
                <a:latin typeface="+mn-lt"/>
              </a:rPr>
              <a:t>Unified</a:t>
            </a:r>
            <a:r>
              <a:rPr lang="en-US" sz="1400" baseline="0" dirty="0" smtClean="0">
                <a:latin typeface="+mn-lt"/>
              </a:rPr>
              <a:t>. Simplified.</a:t>
            </a:r>
            <a:endParaRPr lang="en-US" sz="1400" dirty="0">
              <a:latin typeface="+mn-lt"/>
            </a:endParaRP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524000"/>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80999" y="2287322"/>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72000" y="1524000"/>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571045" y="2287322"/>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2" descr="C:\Program Files\Microsoft Resource DVD Artwork\DVD_ART\BoxShots_Logos\MICROSOFT\Microsoft logo and tagline.png"/>
          <p:cNvPicPr>
            <a:picLocks noChangeAspect="1" noChangeArrowheads="1"/>
          </p:cNvPicPr>
          <p:nvPr userDrawn="1"/>
        </p:nvPicPr>
        <p:blipFill>
          <a:blip r:embed="rId2" cstate="screen"/>
          <a:srcRect/>
          <a:stretch>
            <a:fillRect/>
          </a:stretch>
        </p:blipFill>
        <p:spPr bwMode="auto">
          <a:xfrm>
            <a:off x="8001000" y="228600"/>
            <a:ext cx="974952" cy="168121"/>
          </a:xfrm>
          <a:prstGeom prst="rect">
            <a:avLst/>
          </a:prstGeom>
          <a:noFill/>
        </p:spPr>
      </p:pic>
      <p:pic>
        <p:nvPicPr>
          <p:cNvPr id="9" name="Picture 8" descr="UC_Strands_rgb.png"/>
          <p:cNvPicPr>
            <a:picLocks noChangeAspect="1"/>
          </p:cNvPicPr>
          <p:nvPr userDrawn="1"/>
        </p:nvPicPr>
        <p:blipFill>
          <a:blip r:embed="rId3" cstate="screen"/>
          <a:srcRect l="35053"/>
          <a:stretch>
            <a:fillRect/>
          </a:stretch>
        </p:blipFill>
        <p:spPr>
          <a:xfrm>
            <a:off x="0" y="5972054"/>
            <a:ext cx="1905975" cy="978225"/>
          </a:xfrm>
          <a:prstGeom prst="rect">
            <a:avLst/>
          </a:prstGeom>
        </p:spPr>
      </p:pic>
      <p:sp>
        <p:nvSpPr>
          <p:cNvPr id="10" name="TextBox 9"/>
          <p:cNvSpPr txBox="1"/>
          <p:nvPr userDrawn="1"/>
        </p:nvSpPr>
        <p:spPr>
          <a:xfrm>
            <a:off x="1862270" y="6310498"/>
            <a:ext cx="1653017" cy="307777"/>
          </a:xfrm>
          <a:prstGeom prst="rect">
            <a:avLst/>
          </a:prstGeom>
          <a:noFill/>
        </p:spPr>
        <p:txBody>
          <a:bodyPr wrap="none" rtlCol="0">
            <a:spAutoFit/>
          </a:bodyPr>
          <a:lstStyle/>
          <a:p>
            <a:r>
              <a:rPr lang="en-US" sz="1400" dirty="0" smtClean="0">
                <a:latin typeface="+mn-lt"/>
              </a:rPr>
              <a:t>Unified</a:t>
            </a:r>
            <a:r>
              <a:rPr lang="en-US" sz="1400" baseline="0" dirty="0" smtClean="0">
                <a:latin typeface="+mn-lt"/>
              </a:rPr>
              <a:t>. Simplified.</a:t>
            </a:r>
            <a:endParaRPr lang="en-US" sz="1400" dirty="0">
              <a:latin typeface="+mn-lt"/>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4" name="Picture 2" descr="C:\Program Files\Microsoft Resource DVD Artwork\DVD_ART\BoxShots_Logos\MICROSOFT\Microsoft logo and tagline.png"/>
          <p:cNvPicPr>
            <a:picLocks noChangeAspect="1" noChangeArrowheads="1"/>
          </p:cNvPicPr>
          <p:nvPr userDrawn="1"/>
        </p:nvPicPr>
        <p:blipFill>
          <a:blip r:embed="rId2" cstate="screen"/>
          <a:srcRect/>
          <a:stretch>
            <a:fillRect/>
          </a:stretch>
        </p:blipFill>
        <p:spPr bwMode="auto">
          <a:xfrm>
            <a:off x="8001000" y="228600"/>
            <a:ext cx="974952" cy="168121"/>
          </a:xfrm>
          <a:prstGeom prst="rect">
            <a:avLst/>
          </a:prstGeom>
          <a:noFill/>
        </p:spPr>
      </p:pic>
      <p:pic>
        <p:nvPicPr>
          <p:cNvPr id="6" name="Picture 5" descr="UC_Strands_rgb.png"/>
          <p:cNvPicPr>
            <a:picLocks noChangeAspect="1"/>
          </p:cNvPicPr>
          <p:nvPr userDrawn="1"/>
        </p:nvPicPr>
        <p:blipFill>
          <a:blip r:embed="rId3" cstate="screen"/>
          <a:srcRect l="35053"/>
          <a:stretch>
            <a:fillRect/>
          </a:stretch>
        </p:blipFill>
        <p:spPr>
          <a:xfrm>
            <a:off x="0" y="5972054"/>
            <a:ext cx="1905975" cy="978225"/>
          </a:xfrm>
          <a:prstGeom prst="rect">
            <a:avLst/>
          </a:prstGeom>
        </p:spPr>
      </p:pic>
      <p:sp>
        <p:nvSpPr>
          <p:cNvPr id="7" name="TextBox 6"/>
          <p:cNvSpPr txBox="1"/>
          <p:nvPr userDrawn="1"/>
        </p:nvSpPr>
        <p:spPr>
          <a:xfrm>
            <a:off x="1862270" y="6310498"/>
            <a:ext cx="1653017" cy="307777"/>
          </a:xfrm>
          <a:prstGeom prst="rect">
            <a:avLst/>
          </a:prstGeom>
          <a:noFill/>
        </p:spPr>
        <p:txBody>
          <a:bodyPr wrap="none" rtlCol="0">
            <a:spAutoFit/>
          </a:bodyPr>
          <a:lstStyle/>
          <a:p>
            <a:r>
              <a:rPr lang="en-US" sz="1400" dirty="0" smtClean="0">
                <a:latin typeface="+mn-lt"/>
              </a:rPr>
              <a:t>Unified</a:t>
            </a:r>
            <a:r>
              <a:rPr lang="en-US" sz="1400" baseline="0" dirty="0" smtClean="0">
                <a:latin typeface="+mn-lt"/>
              </a:rPr>
              <a:t>. Simplified.</a:t>
            </a:r>
            <a:endParaRPr lang="en-US" sz="1400" dirty="0">
              <a:latin typeface="+mn-lt"/>
            </a:endParaRP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descr="C:\Program Files\Microsoft Resource DVD Artwork\DVD_ART\BoxShots_Logos\MICROSOFT\Microsoft logo and tagline.png"/>
          <p:cNvPicPr>
            <a:picLocks noChangeAspect="1" noChangeArrowheads="1"/>
          </p:cNvPicPr>
          <p:nvPr userDrawn="1"/>
        </p:nvPicPr>
        <p:blipFill>
          <a:blip r:embed="rId2" cstate="screen"/>
          <a:srcRect/>
          <a:stretch>
            <a:fillRect/>
          </a:stretch>
        </p:blipFill>
        <p:spPr bwMode="auto">
          <a:xfrm>
            <a:off x="8001000" y="228600"/>
            <a:ext cx="974952" cy="168121"/>
          </a:xfrm>
          <a:prstGeom prst="rect">
            <a:avLst/>
          </a:prstGeom>
          <a:noFill/>
        </p:spPr>
      </p:pic>
      <p:pic>
        <p:nvPicPr>
          <p:cNvPr id="4" name="Picture 3" descr="UC_Strands_rgb.png"/>
          <p:cNvPicPr>
            <a:picLocks noChangeAspect="1"/>
          </p:cNvPicPr>
          <p:nvPr userDrawn="1"/>
        </p:nvPicPr>
        <p:blipFill>
          <a:blip r:embed="rId3" cstate="screen"/>
          <a:srcRect l="35053"/>
          <a:stretch>
            <a:fillRect/>
          </a:stretch>
        </p:blipFill>
        <p:spPr>
          <a:xfrm>
            <a:off x="0" y="5972054"/>
            <a:ext cx="1905975" cy="978225"/>
          </a:xfrm>
          <a:prstGeom prst="rect">
            <a:avLst/>
          </a:prstGeom>
        </p:spPr>
      </p:pic>
      <p:sp>
        <p:nvSpPr>
          <p:cNvPr id="5" name="TextBox 4"/>
          <p:cNvSpPr txBox="1"/>
          <p:nvPr userDrawn="1"/>
        </p:nvSpPr>
        <p:spPr>
          <a:xfrm>
            <a:off x="1862270" y="6310498"/>
            <a:ext cx="1653017" cy="307777"/>
          </a:xfrm>
          <a:prstGeom prst="rect">
            <a:avLst/>
          </a:prstGeom>
          <a:noFill/>
        </p:spPr>
        <p:txBody>
          <a:bodyPr wrap="none" rtlCol="0">
            <a:spAutoFit/>
          </a:bodyPr>
          <a:lstStyle/>
          <a:p>
            <a:r>
              <a:rPr lang="en-US" sz="1400" dirty="0" smtClean="0">
                <a:latin typeface="+mn-lt"/>
              </a:rPr>
              <a:t>Unified</a:t>
            </a:r>
            <a:r>
              <a:rPr lang="en-US" sz="1400" baseline="0" dirty="0" smtClean="0">
                <a:latin typeface="+mn-lt"/>
              </a:rPr>
              <a:t>. Simplified.</a:t>
            </a:r>
            <a:endParaRPr lang="en-US" sz="1400" dirty="0">
              <a:latin typeface="+mn-lt"/>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2" name="Picture 1" descr="UC_Strands_rgb.png"/>
          <p:cNvPicPr>
            <a:picLocks noChangeAspect="1"/>
          </p:cNvPicPr>
          <p:nvPr userDrawn="1"/>
        </p:nvPicPr>
        <p:blipFill>
          <a:blip r:embed="rId3" cstate="screen"/>
          <a:srcRect l="1977"/>
          <a:stretch>
            <a:fillRect/>
          </a:stretch>
        </p:blipFill>
        <p:spPr>
          <a:xfrm>
            <a:off x="0" y="1889435"/>
            <a:ext cx="5715000" cy="1943425"/>
          </a:xfrm>
          <a:prstGeom prst="rect">
            <a:avLst/>
          </a:prstGeom>
        </p:spPr>
      </p:pic>
      <p:sp>
        <p:nvSpPr>
          <p:cNvPr id="3" name="TextBox 2"/>
          <p:cNvSpPr txBox="1"/>
          <p:nvPr userDrawn="1"/>
        </p:nvSpPr>
        <p:spPr>
          <a:xfrm>
            <a:off x="5699760" y="2651760"/>
            <a:ext cx="2707793" cy="461665"/>
          </a:xfrm>
          <a:prstGeom prst="rect">
            <a:avLst/>
          </a:prstGeom>
          <a:noFill/>
        </p:spPr>
        <p:txBody>
          <a:bodyPr wrap="none" rtlCol="0">
            <a:spAutoFit/>
          </a:bodyPr>
          <a:lstStyle/>
          <a:p>
            <a:r>
              <a:rPr lang="en-US" sz="2400" dirty="0" smtClean="0">
                <a:latin typeface="+mn-lt"/>
              </a:rPr>
              <a:t>Unified. Simplified.</a:t>
            </a:r>
            <a:endParaRPr lang="en-US" sz="2400" dirty="0">
              <a:latin typeface="+mn-lt"/>
            </a:endParaRPr>
          </a:p>
        </p:txBody>
      </p:sp>
      <p:pic>
        <p:nvPicPr>
          <p:cNvPr id="1026" name="Picture 2" descr="C:\Program Files\Microsoft Resource DVD Artwork\DVD_ART\BoxShots_Logos\MICROSOFT\Microsoft logo and tagline.png"/>
          <p:cNvPicPr>
            <a:picLocks noChangeAspect="1" noChangeArrowheads="1"/>
          </p:cNvPicPr>
          <p:nvPr userDrawn="1"/>
        </p:nvPicPr>
        <p:blipFill>
          <a:blip r:embed="rId4" cstate="screen"/>
          <a:srcRect/>
          <a:stretch>
            <a:fillRect/>
          </a:stretch>
        </p:blipFill>
        <p:spPr bwMode="auto">
          <a:xfrm>
            <a:off x="8001000" y="228600"/>
            <a:ext cx="974952" cy="168121"/>
          </a:xfrm>
          <a:prstGeom prst="rect">
            <a:avLst/>
          </a:prstGeom>
          <a:noFill/>
        </p:spPr>
      </p:pic>
      <p:sp>
        <p:nvSpPr>
          <p:cNvPr id="6" name="TextBox 5"/>
          <p:cNvSpPr txBox="1"/>
          <p:nvPr userDrawn="1"/>
        </p:nvSpPr>
        <p:spPr>
          <a:xfrm>
            <a:off x="5170350" y="6355080"/>
            <a:ext cx="3592650" cy="338554"/>
          </a:xfrm>
          <a:prstGeom prst="rect">
            <a:avLst/>
          </a:prstGeom>
          <a:noFill/>
        </p:spPr>
        <p:txBody>
          <a:bodyPr wrap="none" rtlCol="0">
            <a:spAutoFit/>
          </a:bodyPr>
          <a:lstStyle/>
          <a:p>
            <a:pPr algn="r"/>
            <a:r>
              <a:rPr lang="en-US" sz="1600" dirty="0" smtClean="0">
                <a:latin typeface="+mn-lt"/>
              </a:rPr>
              <a:t>Unified</a:t>
            </a:r>
            <a:r>
              <a:rPr lang="en-US" sz="1600" baseline="0" dirty="0" smtClean="0">
                <a:latin typeface="+mn-lt"/>
              </a:rPr>
              <a:t> Communications Launch 2007</a:t>
            </a:r>
            <a:endParaRPr lang="en-US" sz="1600" dirty="0">
              <a:latin typeface="+mn-lt"/>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10.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screen"/>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81000"/>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524000"/>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Segoe" pitchFamily="34" charset="0"/>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screen"/>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381000"/>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812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01"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solidFill>
            <a:schemeClr val="bg2"/>
          </a:solidFill>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technet.microsoft.com/"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hyperlink" Target="http://office.microsoft.com/en-us/communicator/default.aspx" TargetMode="External"/><Relationship Id="rId4" Type="http://schemas.openxmlformats.org/officeDocument/2006/relationships/hyperlink" Target="http://office.microsoft.com/en-us/communicationsserver/default.asp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sz="5400" dirty="0" smtClean="0"/>
              <a:t>Troubleshooting</a:t>
            </a:r>
            <a:endParaRPr lang="en-US" sz="5400" dirty="0"/>
          </a:p>
        </p:txBody>
      </p:sp>
      <p:sp>
        <p:nvSpPr>
          <p:cNvPr id="13" name="Text Placeholder 12"/>
          <p:cNvSpPr>
            <a:spLocks noGrp="1"/>
          </p:cNvSpPr>
          <p:nvPr>
            <p:ph type="body" sz="quarter" idx="10"/>
          </p:nvPr>
        </p:nvSpPr>
        <p:spPr/>
        <p:txBody>
          <a:bodyPr/>
          <a:lstStyle/>
          <a:p>
            <a:r>
              <a:rPr lang="en-US" dirty="0" smtClean="0"/>
              <a:t>demo</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446989"/>
            <a:ext cx="8382000" cy="664797"/>
          </a:xfrm>
        </p:spPr>
        <p:txBody>
          <a:bodyPr/>
          <a:lstStyle/>
          <a:p>
            <a:r>
              <a:rPr lang="en-US" dirty="0" smtClean="0"/>
              <a:t>Troubleshooting Demo Wrap Up</a:t>
            </a:r>
            <a:endParaRPr lang="en-US" dirty="0"/>
          </a:p>
        </p:txBody>
      </p:sp>
      <p:sp>
        <p:nvSpPr>
          <p:cNvPr id="2" name="Content Placeholder 1"/>
          <p:cNvSpPr>
            <a:spLocks noGrp="1"/>
          </p:cNvSpPr>
          <p:nvPr>
            <p:ph type="body" sz="quarter" idx="10"/>
          </p:nvPr>
        </p:nvSpPr>
        <p:spPr>
          <a:xfrm>
            <a:off x="381000" y="1524000"/>
            <a:ext cx="8382000" cy="4487382"/>
          </a:xfrm>
        </p:spPr>
        <p:txBody>
          <a:bodyPr/>
          <a:lstStyle/>
          <a:p>
            <a:r>
              <a:rPr lang="en-US" dirty="0" smtClean="0"/>
              <a:t>MOM</a:t>
            </a:r>
          </a:p>
          <a:p>
            <a:pPr lvl="1"/>
            <a:r>
              <a:rPr lang="en-US" dirty="0" smtClean="0"/>
              <a:t>Centralized monitoring solution</a:t>
            </a:r>
          </a:p>
          <a:p>
            <a:pPr>
              <a:lnSpc>
                <a:spcPct val="150000"/>
              </a:lnSpc>
            </a:pPr>
            <a:r>
              <a:rPr lang="en-US" dirty="0" smtClean="0"/>
              <a:t>Troubleshooting tools </a:t>
            </a:r>
          </a:p>
          <a:p>
            <a:pPr lvl="1"/>
            <a:r>
              <a:rPr lang="en-US" dirty="0" smtClean="0"/>
              <a:t>Help in reviewing logs </a:t>
            </a:r>
          </a:p>
          <a:p>
            <a:pPr lvl="1"/>
            <a:r>
              <a:rPr lang="en-US" dirty="0" smtClean="0"/>
              <a:t>Help in isolating issues quickly</a:t>
            </a:r>
          </a:p>
          <a:p>
            <a:pPr>
              <a:lnSpc>
                <a:spcPct val="150000"/>
              </a:lnSpc>
            </a:pPr>
            <a:r>
              <a:rPr lang="en-US" dirty="0" smtClean="0"/>
              <a:t>Diagnostic and recovery tools</a:t>
            </a:r>
          </a:p>
          <a:p>
            <a:pPr lvl="1"/>
            <a:r>
              <a:rPr lang="en-US" dirty="0" smtClean="0"/>
              <a:t>Help simulate problem conditions </a:t>
            </a:r>
          </a:p>
          <a:p>
            <a:pPr lvl="1"/>
            <a:r>
              <a:rPr lang="en-US" dirty="0" smtClean="0"/>
              <a:t>Help test and deploy solutions</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Day In The Life Of An IT Pro</a:t>
            </a:r>
            <a:endParaRPr lang="en-US" dirty="0"/>
          </a:p>
        </p:txBody>
      </p:sp>
      <p:sp>
        <p:nvSpPr>
          <p:cNvPr id="12" name="Rounded Rectangle 11"/>
          <p:cNvSpPr/>
          <p:nvPr/>
        </p:nvSpPr>
        <p:spPr bwMode="blackGray">
          <a:xfrm>
            <a:off x="380999" y="1534432"/>
            <a:ext cx="2609111" cy="306891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45720" rIns="109728" bIns="54864" numCol="1" rtlCol="0" anchor="t" anchorCtr="0" compatLnSpc="1">
            <a:prstTxWarp prst="textNoShape">
              <a:avLst/>
            </a:prstTxWarp>
          </a:bodyPr>
          <a:lstStyle/>
          <a:p>
            <a:pPr algn="ctr" defTabSz="1096963" fontAlgn="base">
              <a:lnSpc>
                <a:spcPct val="90000"/>
              </a:lnSpc>
              <a:spcBef>
                <a:spcPct val="0"/>
              </a:spcBef>
              <a:spcAft>
                <a:spcPct val="0"/>
              </a:spcAft>
              <a:defRPr/>
            </a:pPr>
            <a:endParaRPr lang="en-US" sz="2000" dirty="0" smtClean="0">
              <a:solidFill>
                <a:schemeClr val="tx1"/>
              </a:solidFill>
              <a:latin typeface="Segoe" pitchFamily="34" charset="0"/>
            </a:endParaRPr>
          </a:p>
          <a:p>
            <a:pPr algn="ctr" defTabSz="1096963" fontAlgn="base">
              <a:lnSpc>
                <a:spcPct val="90000"/>
              </a:lnSpc>
              <a:spcBef>
                <a:spcPct val="0"/>
              </a:spcBef>
              <a:spcAft>
                <a:spcPct val="0"/>
              </a:spcAft>
              <a:defRPr/>
            </a:pPr>
            <a:r>
              <a:rPr lang="en-US" sz="2000" dirty="0" smtClean="0">
                <a:solidFill>
                  <a:schemeClr val="tx1"/>
                </a:solidFill>
                <a:latin typeface="Segoe" pitchFamily="34" charset="0"/>
              </a:rPr>
              <a:t>Provision new employees for communications and messaging</a:t>
            </a:r>
          </a:p>
        </p:txBody>
      </p:sp>
      <p:sp>
        <p:nvSpPr>
          <p:cNvPr id="13" name="Rounded Rectangle 12"/>
          <p:cNvSpPr/>
          <p:nvPr/>
        </p:nvSpPr>
        <p:spPr bwMode="blackGray">
          <a:xfrm>
            <a:off x="3252537" y="2971800"/>
            <a:ext cx="2609111" cy="3068914"/>
          </a:xfrm>
          <a:prstGeom prst="roundRect">
            <a:avLst/>
          </a:prstGeom>
          <a:gradFill flip="none" rotWithShape="1">
            <a:gsLst>
              <a:gs pos="0">
                <a:schemeClr val="bg1">
                  <a:lumMod val="50000"/>
                  <a:alpha val="0"/>
                </a:schemeClr>
              </a:gs>
              <a:gs pos="42000">
                <a:schemeClr val="accent2">
                  <a:lumMod val="40000"/>
                  <a:lumOff val="60000"/>
                </a:schemeClr>
              </a:gs>
              <a:gs pos="75000">
                <a:schemeClr val="accent2"/>
              </a:gs>
              <a:gs pos="85000">
                <a:schemeClr val="accent2">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2">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45720" rIns="109728" bIns="54864" numCol="1" rtlCol="0" anchor="t" anchorCtr="0" compatLnSpc="1">
            <a:prstTxWarp prst="textNoShape">
              <a:avLst/>
            </a:prstTxWarp>
          </a:bodyPr>
          <a:lstStyle/>
          <a:p>
            <a:pPr marR="0" indent="0" algn="ctr" defTabSz="1096963" fontAlgn="base">
              <a:lnSpc>
                <a:spcPct val="90000"/>
              </a:lnSpc>
              <a:spcBef>
                <a:spcPct val="0"/>
              </a:spcBef>
              <a:spcAft>
                <a:spcPct val="0"/>
              </a:spcAft>
              <a:buClrTx/>
              <a:buSzTx/>
              <a:buFontTx/>
              <a:buNone/>
              <a:tabLst/>
              <a:defRPr/>
            </a:pPr>
            <a:endParaRPr lang="en-US" sz="2000" dirty="0" smtClean="0">
              <a:solidFill>
                <a:schemeClr val="tx1"/>
              </a:solidFill>
              <a:latin typeface="Segoe" pitchFamily="34" charset="0"/>
            </a:endParaRPr>
          </a:p>
          <a:p>
            <a:pPr marR="0" indent="0" algn="ctr" defTabSz="1096963" fontAlgn="base">
              <a:lnSpc>
                <a:spcPct val="90000"/>
              </a:lnSpc>
              <a:spcBef>
                <a:spcPct val="0"/>
              </a:spcBef>
              <a:spcAft>
                <a:spcPct val="0"/>
              </a:spcAft>
              <a:buClrTx/>
              <a:buSzTx/>
              <a:buFontTx/>
              <a:buNone/>
              <a:tabLst/>
              <a:defRPr/>
            </a:pPr>
            <a:r>
              <a:rPr lang="en-US" sz="2000" dirty="0" smtClean="0">
                <a:solidFill>
                  <a:schemeClr val="tx1"/>
                </a:solidFill>
                <a:latin typeface="Segoe" pitchFamily="34" charset="0"/>
              </a:rPr>
              <a:t>Troubleshoot </a:t>
            </a:r>
            <a:br>
              <a:rPr lang="en-US" sz="2000" dirty="0" smtClean="0">
                <a:solidFill>
                  <a:schemeClr val="tx1"/>
                </a:solidFill>
                <a:latin typeface="Segoe" pitchFamily="34" charset="0"/>
              </a:rPr>
            </a:br>
            <a:r>
              <a:rPr lang="en-US" sz="2000" dirty="0" smtClean="0">
                <a:solidFill>
                  <a:schemeClr val="tx1"/>
                </a:solidFill>
                <a:latin typeface="Segoe" pitchFamily="34" charset="0"/>
              </a:rPr>
              <a:t>alerts and help desk tickets</a:t>
            </a:r>
          </a:p>
        </p:txBody>
      </p:sp>
      <p:sp>
        <p:nvSpPr>
          <p:cNvPr id="14" name="Rounded Rectangle 13"/>
          <p:cNvSpPr/>
          <p:nvPr/>
        </p:nvSpPr>
        <p:spPr bwMode="blackGray">
          <a:xfrm>
            <a:off x="6096000" y="1535170"/>
            <a:ext cx="2609111" cy="3068914"/>
          </a:xfrm>
          <a:prstGeom prst="roundRect">
            <a:avLst/>
          </a:prstGeom>
          <a:gradFill flip="none" rotWithShape="1">
            <a:gsLst>
              <a:gs pos="0">
                <a:schemeClr val="bg1">
                  <a:lumMod val="50000"/>
                  <a:alpha val="0"/>
                </a:schemeClr>
              </a:gs>
              <a:gs pos="42000">
                <a:schemeClr val="accent4">
                  <a:lumMod val="40000"/>
                  <a:lumOff val="60000"/>
                </a:schemeClr>
              </a:gs>
              <a:gs pos="75000">
                <a:schemeClr val="accent4"/>
              </a:gs>
              <a:gs pos="85000">
                <a:schemeClr val="accent4">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4">
                <a:lumMod val="75000"/>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none" lIns="109728" tIns="45720" rIns="109728" bIns="54864" numCol="1" rtlCol="0" anchor="t" anchorCtr="0" compatLnSpc="1">
            <a:prstTxWarp prst="textNoShape">
              <a:avLst/>
            </a:prstTxWarp>
          </a:bodyPr>
          <a:lstStyle/>
          <a:p>
            <a:pPr marR="0" indent="0" algn="ctr" defTabSz="1096963" fontAlgn="base">
              <a:lnSpc>
                <a:spcPct val="90000"/>
              </a:lnSpc>
              <a:spcBef>
                <a:spcPct val="0"/>
              </a:spcBef>
              <a:spcAft>
                <a:spcPct val="0"/>
              </a:spcAft>
              <a:buClrTx/>
              <a:buSzTx/>
              <a:buFontTx/>
              <a:buNone/>
              <a:tabLst/>
              <a:defRPr/>
            </a:pPr>
            <a:endParaRPr lang="en-US" sz="2000" dirty="0" smtClean="0">
              <a:solidFill>
                <a:schemeClr val="tx1"/>
              </a:solidFill>
              <a:latin typeface="Segoe" pitchFamily="34" charset="0"/>
            </a:endParaRPr>
          </a:p>
          <a:p>
            <a:pPr marR="0" indent="0" algn="ctr" defTabSz="1096963" fontAlgn="base">
              <a:lnSpc>
                <a:spcPct val="90000"/>
              </a:lnSpc>
              <a:spcBef>
                <a:spcPct val="0"/>
              </a:spcBef>
              <a:spcAft>
                <a:spcPct val="0"/>
              </a:spcAft>
              <a:buClrTx/>
              <a:buSzTx/>
              <a:buFontTx/>
              <a:buNone/>
              <a:tabLst/>
              <a:defRPr/>
            </a:pPr>
            <a:r>
              <a:rPr lang="en-US" sz="2000" dirty="0" smtClean="0">
                <a:solidFill>
                  <a:schemeClr val="tx1"/>
                </a:solidFill>
                <a:latin typeface="Segoe" pitchFamily="34" charset="0"/>
              </a:rPr>
              <a:t>Review impact of</a:t>
            </a:r>
            <a:br>
              <a:rPr lang="en-US" sz="2000" dirty="0" smtClean="0">
                <a:solidFill>
                  <a:schemeClr val="tx1"/>
                </a:solidFill>
                <a:latin typeface="Segoe" pitchFamily="34" charset="0"/>
              </a:rPr>
            </a:br>
            <a:r>
              <a:rPr lang="en-US" sz="2000" dirty="0" smtClean="0">
                <a:solidFill>
                  <a:schemeClr val="tx1"/>
                </a:solidFill>
                <a:latin typeface="Segoe" pitchFamily="34" charset="0"/>
              </a:rPr>
              <a:t>voice quality and</a:t>
            </a:r>
            <a:br>
              <a:rPr lang="en-US" sz="2000" dirty="0" smtClean="0">
                <a:solidFill>
                  <a:schemeClr val="tx1"/>
                </a:solidFill>
                <a:latin typeface="Segoe" pitchFamily="34" charset="0"/>
              </a:rPr>
            </a:br>
            <a:r>
              <a:rPr lang="en-US" sz="2000" dirty="0" smtClean="0">
                <a:solidFill>
                  <a:schemeClr val="tx1"/>
                </a:solidFill>
                <a:latin typeface="Segoe" pitchFamily="34" charset="0"/>
              </a:rPr>
              <a:t>network bandwidth</a:t>
            </a:r>
            <a:br>
              <a:rPr lang="en-US" sz="2000" dirty="0" smtClean="0">
                <a:solidFill>
                  <a:schemeClr val="tx1"/>
                </a:solidFill>
                <a:latin typeface="Segoe" pitchFamily="34" charset="0"/>
              </a:rPr>
            </a:br>
            <a:r>
              <a:rPr lang="en-US" sz="2000" dirty="0" smtClean="0">
                <a:solidFill>
                  <a:schemeClr val="tx1"/>
                </a:solidFill>
                <a:latin typeface="Segoe" pitchFamily="34" charset="0"/>
              </a:rPr>
              <a:t>with CTO</a:t>
            </a:r>
          </a:p>
        </p:txBody>
      </p:sp>
      <p:sp>
        <p:nvSpPr>
          <p:cNvPr id="15" name="Rounded Rectangle 14"/>
          <p:cNvSpPr/>
          <p:nvPr/>
        </p:nvSpPr>
        <p:spPr bwMode="blackGray">
          <a:xfrm>
            <a:off x="3833192" y="4704347"/>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16" name="Rounded Rectangle 15"/>
          <p:cNvSpPr/>
          <p:nvPr/>
        </p:nvSpPr>
        <p:spPr bwMode="blackGray">
          <a:xfrm>
            <a:off x="6676655" y="3285192"/>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17" name="TextBox 16"/>
          <p:cNvSpPr txBox="1"/>
          <p:nvPr/>
        </p:nvSpPr>
        <p:spPr>
          <a:xfrm>
            <a:off x="6721313" y="4667798"/>
            <a:ext cx="1477707" cy="778845"/>
          </a:xfrm>
          <a:prstGeom prst="roundRect">
            <a:avLst>
              <a:gd name="adj" fmla="val 32304"/>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r>
              <a:rPr lang="en-US" sz="2400" dirty="0" smtClean="0">
                <a:solidFill>
                  <a:schemeClr val="tx1"/>
                </a:solidFill>
                <a:latin typeface="Segoe" pitchFamily="34" charset="0"/>
              </a:rPr>
              <a:t>5:00 pm</a:t>
            </a:r>
          </a:p>
        </p:txBody>
      </p:sp>
      <p:sp>
        <p:nvSpPr>
          <p:cNvPr id="18" name="Rounded Rectangle 17"/>
          <p:cNvSpPr/>
          <p:nvPr/>
        </p:nvSpPr>
        <p:spPr bwMode="blackGray">
          <a:xfrm>
            <a:off x="961654" y="3272924"/>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pic>
        <p:nvPicPr>
          <p:cNvPr id="19" name="Picture 2" descr="D:\Users\anandl\Pictures\Microsoft Clip Organizer\j0433949.png"/>
          <p:cNvPicPr>
            <a:picLocks noChangeAspect="1" noChangeArrowheads="1"/>
          </p:cNvPicPr>
          <p:nvPr/>
        </p:nvPicPr>
        <p:blipFill>
          <a:blip r:embed="rId3"/>
          <a:srcRect/>
          <a:stretch>
            <a:fillRect/>
          </a:stretch>
        </p:blipFill>
        <p:spPr bwMode="auto">
          <a:xfrm>
            <a:off x="3970020" y="4704080"/>
            <a:ext cx="1244600" cy="1244600"/>
          </a:xfrm>
          <a:prstGeom prst="rect">
            <a:avLst/>
          </a:prstGeom>
          <a:noFill/>
        </p:spPr>
      </p:pic>
      <p:pic>
        <p:nvPicPr>
          <p:cNvPr id="20" name="Picture 3" descr="D:\Users\anandl\Pictures\Microsoft Clip Organizer\j0433925.png"/>
          <p:cNvPicPr>
            <a:picLocks noChangeAspect="1" noChangeArrowheads="1"/>
          </p:cNvPicPr>
          <p:nvPr/>
        </p:nvPicPr>
        <p:blipFill>
          <a:blip r:embed="rId4"/>
          <a:srcRect/>
          <a:stretch>
            <a:fillRect/>
          </a:stretch>
        </p:blipFill>
        <p:spPr bwMode="auto">
          <a:xfrm>
            <a:off x="1107440" y="3230880"/>
            <a:ext cx="1226820" cy="1226820"/>
          </a:xfrm>
          <a:prstGeom prst="rect">
            <a:avLst/>
          </a:prstGeom>
          <a:noFill/>
        </p:spPr>
      </p:pic>
      <p:pic>
        <p:nvPicPr>
          <p:cNvPr id="22" name="Picture 4" descr="D:\Users\anandl\Pictures\Microsoft Clip Organizer\j0432543.png"/>
          <p:cNvPicPr>
            <a:picLocks noChangeAspect="1" noChangeArrowheads="1"/>
          </p:cNvPicPr>
          <p:nvPr/>
        </p:nvPicPr>
        <p:blipFill>
          <a:blip r:embed="rId5"/>
          <a:srcRect/>
          <a:stretch>
            <a:fillRect/>
          </a:stretch>
        </p:blipFill>
        <p:spPr bwMode="auto">
          <a:xfrm>
            <a:off x="6781800" y="3418840"/>
            <a:ext cx="1243013" cy="904875"/>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r>
              <a:rPr lang="en-US" dirty="0" smtClean="0"/>
              <a:t>Monitoring Voice Quality</a:t>
            </a:r>
            <a:endParaRPr lang="en-US" dirty="0"/>
          </a:p>
        </p:txBody>
      </p:sp>
      <p:sp>
        <p:nvSpPr>
          <p:cNvPr id="5" name="Text Placeholder 4"/>
          <p:cNvSpPr>
            <a:spLocks noGrp="1"/>
          </p:cNvSpPr>
          <p:nvPr>
            <p:ph type="body" sz="quarter" idx="10"/>
          </p:nvPr>
        </p:nvSpPr>
        <p:spPr>
          <a:xfrm>
            <a:off x="381000" y="1524000"/>
            <a:ext cx="8643730" cy="3853363"/>
          </a:xfrm>
        </p:spPr>
        <p:txBody>
          <a:bodyPr/>
          <a:lstStyle/>
          <a:p>
            <a:pPr marL="0" lvl="0" indent="0">
              <a:buNone/>
            </a:pPr>
            <a:r>
              <a:rPr lang="en-US" sz="2400" dirty="0" smtClean="0"/>
              <a:t>Software Powered VoIP – changes the monitoring story</a:t>
            </a:r>
          </a:p>
          <a:p>
            <a:pPr marL="346075" lvl="1" indent="-346075"/>
            <a:r>
              <a:rPr lang="en-US" sz="2000" dirty="0" smtClean="0"/>
              <a:t>Adaptive software end-points</a:t>
            </a:r>
          </a:p>
          <a:p>
            <a:pPr marL="346075" lvl="1" indent="-346075"/>
            <a:r>
              <a:rPr lang="en-US" sz="2000" dirty="0" smtClean="0"/>
              <a:t>Effective even with some packet loss/payload degradation </a:t>
            </a:r>
          </a:p>
          <a:p>
            <a:pPr marL="346075" lvl="1" indent="-346075"/>
            <a:r>
              <a:rPr lang="en-US" sz="2000" dirty="0" smtClean="0"/>
              <a:t>Incorporates application layer intelligence (in addition to network layer)</a:t>
            </a:r>
          </a:p>
          <a:p>
            <a:pPr marL="346075" lvl="1" indent="-346075"/>
            <a:r>
              <a:rPr lang="en-US" sz="2000" dirty="0" smtClean="0"/>
              <a:t>Reduces need for expensive, state aware network management</a:t>
            </a:r>
          </a:p>
          <a:p>
            <a:pPr marL="0" indent="0">
              <a:buNone/>
            </a:pPr>
            <a:endParaRPr lang="en-US" sz="2400" dirty="0" smtClean="0"/>
          </a:p>
          <a:p>
            <a:pPr marL="0" indent="0">
              <a:buNone/>
            </a:pPr>
            <a:r>
              <a:rPr lang="en-US" sz="2400" dirty="0" smtClean="0"/>
              <a:t>Quality of Experience – a new approach to voice quality</a:t>
            </a:r>
          </a:p>
          <a:p>
            <a:pPr marL="346075" lvl="1" indent="-346075"/>
            <a:r>
              <a:rPr lang="en-US" sz="2000" dirty="0" smtClean="0"/>
              <a:t>A comprehensive, user-focused approach</a:t>
            </a:r>
          </a:p>
          <a:p>
            <a:pPr marL="346075" lvl="1" indent="-346075"/>
            <a:r>
              <a:rPr lang="en-US" sz="2000" dirty="0" smtClean="0"/>
              <a:t>Accounts for smart, adaptive software end-points</a:t>
            </a:r>
          </a:p>
          <a:p>
            <a:pPr marL="346075" lvl="1" indent="-346075"/>
            <a:r>
              <a:rPr lang="en-US" sz="2000" dirty="0" smtClean="0"/>
              <a:t>New metrics that go beyond measuring network parameters</a:t>
            </a:r>
          </a:p>
          <a:p>
            <a:pPr marL="346075" lvl="1" indent="-346075"/>
            <a:r>
              <a:rPr lang="en-US" sz="2000" dirty="0" smtClean="0"/>
              <a:t>Available after every call</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475270"/>
            <a:ext cx="8382000" cy="553998"/>
          </a:xfrm>
        </p:spPr>
        <p:txBody>
          <a:bodyPr/>
          <a:lstStyle/>
          <a:p>
            <a:pPr lvl="0"/>
            <a:r>
              <a:rPr lang="en-US" sz="4000" dirty="0" smtClean="0"/>
              <a:t>Quality Of Experience Monitoring Server</a:t>
            </a:r>
            <a:endParaRPr lang="en-US" sz="4000" dirty="0"/>
          </a:p>
        </p:txBody>
      </p:sp>
      <p:sp>
        <p:nvSpPr>
          <p:cNvPr id="5" name="Text Placeholder 4"/>
          <p:cNvSpPr>
            <a:spLocks noGrp="1"/>
          </p:cNvSpPr>
          <p:nvPr>
            <p:ph type="body" sz="quarter" idx="10"/>
          </p:nvPr>
        </p:nvSpPr>
        <p:spPr>
          <a:xfrm>
            <a:off x="381000" y="1285464"/>
            <a:ext cx="8382000" cy="4665893"/>
          </a:xfrm>
        </p:spPr>
        <p:txBody>
          <a:bodyPr/>
          <a:lstStyle/>
          <a:p>
            <a:pPr marL="346075" lvl="1" indent="-346075"/>
            <a:r>
              <a:rPr lang="en-US" sz="2400" dirty="0" smtClean="0"/>
              <a:t>Server-role part of Office Communications Server 2007</a:t>
            </a:r>
          </a:p>
          <a:p>
            <a:pPr marL="346075" lvl="1" indent="-346075"/>
            <a:r>
              <a:rPr lang="en-US" sz="2400" dirty="0" smtClean="0"/>
              <a:t>Download as ‘Additional Software’</a:t>
            </a:r>
          </a:p>
          <a:p>
            <a:pPr marL="346075" lvl="1" indent="-346075"/>
            <a:r>
              <a:rPr lang="en-US" sz="2400" dirty="0" smtClean="0"/>
              <a:t>Available in Fall of 2007</a:t>
            </a:r>
          </a:p>
          <a:p>
            <a:pPr>
              <a:buNone/>
            </a:pPr>
            <a:endParaRPr lang="en-US" sz="2400" dirty="0" smtClean="0"/>
          </a:p>
          <a:p>
            <a:pPr>
              <a:buNone/>
            </a:pPr>
            <a:r>
              <a:rPr lang="en-US" sz="2800" dirty="0" smtClean="0"/>
              <a:t>Feature Highlights</a:t>
            </a:r>
          </a:p>
          <a:p>
            <a:pPr marL="346075" lvl="1" indent="-346075"/>
            <a:r>
              <a:rPr lang="en-US" sz="2000" dirty="0" smtClean="0"/>
              <a:t>Collects metrics </a:t>
            </a:r>
            <a:r>
              <a:rPr lang="en-US" sz="2000" i="1" dirty="0" smtClean="0"/>
              <a:t>without</a:t>
            </a:r>
            <a:r>
              <a:rPr lang="en-US" sz="2000" dirty="0" smtClean="0"/>
              <a:t> </a:t>
            </a:r>
            <a:r>
              <a:rPr lang="en-US" sz="2000" b="1" dirty="0" smtClean="0"/>
              <a:t>network</a:t>
            </a:r>
            <a:r>
              <a:rPr lang="en-US" sz="2000" dirty="0" smtClean="0"/>
              <a:t> </a:t>
            </a:r>
            <a:r>
              <a:rPr lang="en-US" sz="2000" b="1" dirty="0" smtClean="0"/>
              <a:t>probes</a:t>
            </a:r>
            <a:r>
              <a:rPr lang="en-US" sz="2000" dirty="0" smtClean="0"/>
              <a:t> or </a:t>
            </a:r>
            <a:r>
              <a:rPr lang="en-US" sz="2000" b="1" dirty="0" smtClean="0"/>
              <a:t>sniffers</a:t>
            </a:r>
          </a:p>
          <a:p>
            <a:pPr marL="346075" lvl="1" indent="-346075"/>
            <a:r>
              <a:rPr lang="en-US" sz="2000" dirty="0" smtClean="0"/>
              <a:t>Devices automatically send a report after every call</a:t>
            </a:r>
          </a:p>
          <a:p>
            <a:pPr marL="346075" lvl="1" indent="-346075"/>
            <a:r>
              <a:rPr lang="en-US" sz="2000" dirty="0" smtClean="0"/>
              <a:t>30+ metrics collected about each call</a:t>
            </a:r>
          </a:p>
          <a:p>
            <a:pPr marL="346075" lvl="1" indent="-346075"/>
            <a:r>
              <a:rPr lang="en-US" sz="2000" dirty="0" smtClean="0"/>
              <a:t>MOS metrics to reflect actual user experience</a:t>
            </a:r>
          </a:p>
          <a:p>
            <a:pPr marL="346075" lvl="1" indent="-346075"/>
            <a:r>
              <a:rPr lang="en-US" sz="2000" dirty="0" smtClean="0"/>
              <a:t>Context metrics for scenario correlation </a:t>
            </a:r>
          </a:p>
          <a:p>
            <a:pPr marL="346075" lvl="1" indent="-346075"/>
            <a:r>
              <a:rPr lang="en-US" sz="2000" dirty="0" smtClean="0"/>
              <a:t>Rich reporting built on Microsoft SQL Server 2005 Reporting Services</a:t>
            </a:r>
          </a:p>
          <a:p>
            <a:pPr marL="630238" lvl="2" indent="-284163"/>
            <a:r>
              <a:rPr lang="en-US" sz="1600" dirty="0" smtClean="0"/>
              <a:t>Drill down reports:  Call metrics, network &amp; server performance, devices, usage, etc.</a:t>
            </a:r>
          </a:p>
          <a:p>
            <a:pPr marL="346075" lvl="1" indent="-346075"/>
            <a:r>
              <a:rPr lang="en-US" sz="2000" dirty="0" smtClean="0"/>
              <a:t>Alerting on VoIP quality with MOM 2005 pack</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90914" y="3929270"/>
            <a:ext cx="8711920" cy="914400"/>
          </a:xfrm>
        </p:spPr>
        <p:txBody>
          <a:bodyPr/>
          <a:lstStyle/>
          <a:p>
            <a:r>
              <a:rPr lang="en-US" sz="4400" dirty="0" smtClean="0"/>
              <a:t>Monitoring Voice And Network Quality</a:t>
            </a:r>
            <a:endParaRPr lang="en-US" sz="4400" dirty="0"/>
          </a:p>
        </p:txBody>
      </p:sp>
      <p:sp>
        <p:nvSpPr>
          <p:cNvPr id="13" name="Text Placeholder 12"/>
          <p:cNvSpPr>
            <a:spLocks noGrp="1"/>
          </p:cNvSpPr>
          <p:nvPr>
            <p:ph type="body" sz="quarter" idx="10"/>
          </p:nvPr>
        </p:nvSpPr>
        <p:spPr/>
        <p:txBody>
          <a:bodyPr/>
          <a:lstStyle/>
          <a:p>
            <a:r>
              <a:rPr lang="en-US" dirty="0" smtClean="0"/>
              <a:t>demo</a:t>
            </a:r>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Just Saw</a:t>
            </a:r>
            <a:endParaRPr lang="en-US" dirty="0"/>
          </a:p>
        </p:txBody>
      </p:sp>
      <p:sp>
        <p:nvSpPr>
          <p:cNvPr id="10" name="Rounded Rectangle 9"/>
          <p:cNvSpPr/>
          <p:nvPr/>
        </p:nvSpPr>
        <p:spPr bwMode="blackGray">
          <a:xfrm>
            <a:off x="380999" y="1534432"/>
            <a:ext cx="2609111" cy="306891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45720" rIns="109728" bIns="54864" numCol="1" rtlCol="0" anchor="t" anchorCtr="0" compatLnSpc="1">
            <a:prstTxWarp prst="textNoShape">
              <a:avLst/>
            </a:prstTxWarp>
          </a:bodyPr>
          <a:lstStyle/>
          <a:p>
            <a:pPr algn="ctr" defTabSz="1096963" fontAlgn="base">
              <a:lnSpc>
                <a:spcPct val="90000"/>
              </a:lnSpc>
              <a:spcBef>
                <a:spcPct val="0"/>
              </a:spcBef>
              <a:spcAft>
                <a:spcPct val="0"/>
              </a:spcAft>
              <a:defRPr/>
            </a:pPr>
            <a:endParaRPr lang="en-US" sz="2000" dirty="0" smtClean="0">
              <a:solidFill>
                <a:schemeClr val="tx1"/>
              </a:solidFill>
              <a:latin typeface="Segoe" pitchFamily="34" charset="0"/>
            </a:endParaRPr>
          </a:p>
          <a:p>
            <a:pPr algn="ctr" defTabSz="1096963" fontAlgn="base">
              <a:lnSpc>
                <a:spcPct val="90000"/>
              </a:lnSpc>
              <a:spcBef>
                <a:spcPct val="0"/>
              </a:spcBef>
              <a:spcAft>
                <a:spcPct val="0"/>
              </a:spcAft>
              <a:defRPr/>
            </a:pPr>
            <a:r>
              <a:rPr lang="en-US" sz="2000" dirty="0" smtClean="0">
                <a:solidFill>
                  <a:schemeClr val="tx1"/>
                </a:solidFill>
                <a:latin typeface="Segoe" pitchFamily="34" charset="0"/>
              </a:rPr>
              <a:t>Provision new employees for communications and messaging</a:t>
            </a:r>
          </a:p>
        </p:txBody>
      </p:sp>
      <p:sp>
        <p:nvSpPr>
          <p:cNvPr id="11" name="Rounded Rectangle 10"/>
          <p:cNvSpPr/>
          <p:nvPr/>
        </p:nvSpPr>
        <p:spPr bwMode="blackGray">
          <a:xfrm>
            <a:off x="3252537" y="2971800"/>
            <a:ext cx="2609111" cy="3068914"/>
          </a:xfrm>
          <a:prstGeom prst="roundRect">
            <a:avLst/>
          </a:prstGeom>
          <a:gradFill flip="none" rotWithShape="1">
            <a:gsLst>
              <a:gs pos="0">
                <a:schemeClr val="bg1">
                  <a:lumMod val="50000"/>
                  <a:alpha val="0"/>
                </a:schemeClr>
              </a:gs>
              <a:gs pos="42000">
                <a:schemeClr val="accent2">
                  <a:lumMod val="40000"/>
                  <a:lumOff val="60000"/>
                </a:schemeClr>
              </a:gs>
              <a:gs pos="75000">
                <a:schemeClr val="accent2"/>
              </a:gs>
              <a:gs pos="85000">
                <a:schemeClr val="accent2">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2">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45720" rIns="109728" bIns="54864" numCol="1" rtlCol="0" anchor="t" anchorCtr="0" compatLnSpc="1">
            <a:prstTxWarp prst="textNoShape">
              <a:avLst/>
            </a:prstTxWarp>
          </a:bodyPr>
          <a:lstStyle/>
          <a:p>
            <a:pPr marR="0" indent="0" algn="ctr" defTabSz="1096963" fontAlgn="base">
              <a:lnSpc>
                <a:spcPct val="90000"/>
              </a:lnSpc>
              <a:spcBef>
                <a:spcPct val="0"/>
              </a:spcBef>
              <a:spcAft>
                <a:spcPct val="0"/>
              </a:spcAft>
              <a:buClrTx/>
              <a:buSzTx/>
              <a:buFontTx/>
              <a:buNone/>
              <a:tabLst/>
              <a:defRPr/>
            </a:pPr>
            <a:endParaRPr lang="en-US" sz="2000" dirty="0" smtClean="0">
              <a:solidFill>
                <a:schemeClr val="tx1"/>
              </a:solidFill>
              <a:latin typeface="Segoe" pitchFamily="34" charset="0"/>
            </a:endParaRPr>
          </a:p>
          <a:p>
            <a:pPr marR="0" indent="0" algn="ctr" defTabSz="1096963" fontAlgn="base">
              <a:lnSpc>
                <a:spcPct val="90000"/>
              </a:lnSpc>
              <a:spcBef>
                <a:spcPct val="0"/>
              </a:spcBef>
              <a:spcAft>
                <a:spcPct val="0"/>
              </a:spcAft>
              <a:buClrTx/>
              <a:buSzTx/>
              <a:buFontTx/>
              <a:buNone/>
              <a:tabLst/>
              <a:defRPr/>
            </a:pPr>
            <a:r>
              <a:rPr lang="en-US" sz="2000" dirty="0" smtClean="0">
                <a:solidFill>
                  <a:schemeClr val="tx1"/>
                </a:solidFill>
                <a:latin typeface="Segoe" pitchFamily="34" charset="0"/>
              </a:rPr>
              <a:t>Troubleshoot </a:t>
            </a:r>
            <a:br>
              <a:rPr lang="en-US" sz="2000" dirty="0" smtClean="0">
                <a:solidFill>
                  <a:schemeClr val="tx1"/>
                </a:solidFill>
                <a:latin typeface="Segoe" pitchFamily="34" charset="0"/>
              </a:rPr>
            </a:br>
            <a:r>
              <a:rPr lang="en-US" sz="2000" dirty="0" smtClean="0">
                <a:solidFill>
                  <a:schemeClr val="tx1"/>
                </a:solidFill>
                <a:latin typeface="Segoe" pitchFamily="34" charset="0"/>
              </a:rPr>
              <a:t>alerts and help desk tickets</a:t>
            </a:r>
          </a:p>
        </p:txBody>
      </p:sp>
      <p:sp>
        <p:nvSpPr>
          <p:cNvPr id="12" name="Rounded Rectangle 11"/>
          <p:cNvSpPr/>
          <p:nvPr/>
        </p:nvSpPr>
        <p:spPr bwMode="blackGray">
          <a:xfrm>
            <a:off x="6096000" y="1535170"/>
            <a:ext cx="2609111" cy="3068914"/>
          </a:xfrm>
          <a:prstGeom prst="roundRect">
            <a:avLst/>
          </a:prstGeom>
          <a:gradFill flip="none" rotWithShape="1">
            <a:gsLst>
              <a:gs pos="0">
                <a:schemeClr val="bg1">
                  <a:lumMod val="50000"/>
                  <a:alpha val="0"/>
                </a:schemeClr>
              </a:gs>
              <a:gs pos="42000">
                <a:schemeClr val="accent4">
                  <a:lumMod val="40000"/>
                  <a:lumOff val="60000"/>
                </a:schemeClr>
              </a:gs>
              <a:gs pos="75000">
                <a:schemeClr val="accent4"/>
              </a:gs>
              <a:gs pos="85000">
                <a:schemeClr val="accent4">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4">
                <a:lumMod val="75000"/>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none" lIns="109728" tIns="45720" rIns="109728" bIns="54864" numCol="1" rtlCol="0" anchor="t" anchorCtr="0" compatLnSpc="1">
            <a:prstTxWarp prst="textNoShape">
              <a:avLst/>
            </a:prstTxWarp>
          </a:bodyPr>
          <a:lstStyle/>
          <a:p>
            <a:pPr marR="0" indent="0" algn="ctr" defTabSz="1096963" fontAlgn="base">
              <a:lnSpc>
                <a:spcPct val="90000"/>
              </a:lnSpc>
              <a:spcBef>
                <a:spcPct val="0"/>
              </a:spcBef>
              <a:spcAft>
                <a:spcPct val="0"/>
              </a:spcAft>
              <a:buClrTx/>
              <a:buSzTx/>
              <a:buFontTx/>
              <a:buNone/>
              <a:tabLst/>
              <a:defRPr/>
            </a:pPr>
            <a:endParaRPr lang="en-US" sz="2000" dirty="0" smtClean="0">
              <a:solidFill>
                <a:schemeClr val="tx1"/>
              </a:solidFill>
              <a:latin typeface="Segoe" pitchFamily="34" charset="0"/>
            </a:endParaRPr>
          </a:p>
          <a:p>
            <a:pPr marR="0" indent="0" algn="ctr" defTabSz="1096963" fontAlgn="base">
              <a:lnSpc>
                <a:spcPct val="90000"/>
              </a:lnSpc>
              <a:spcBef>
                <a:spcPct val="0"/>
              </a:spcBef>
              <a:spcAft>
                <a:spcPct val="0"/>
              </a:spcAft>
              <a:buClrTx/>
              <a:buSzTx/>
              <a:buFontTx/>
              <a:buNone/>
              <a:tabLst/>
              <a:defRPr/>
            </a:pPr>
            <a:r>
              <a:rPr lang="en-US" sz="2000" dirty="0" smtClean="0">
                <a:solidFill>
                  <a:schemeClr val="tx1"/>
                </a:solidFill>
                <a:latin typeface="Segoe" pitchFamily="34" charset="0"/>
              </a:rPr>
              <a:t>Review impact of</a:t>
            </a:r>
            <a:br>
              <a:rPr lang="en-US" sz="2000" dirty="0" smtClean="0">
                <a:solidFill>
                  <a:schemeClr val="tx1"/>
                </a:solidFill>
                <a:latin typeface="Segoe" pitchFamily="34" charset="0"/>
              </a:rPr>
            </a:br>
            <a:r>
              <a:rPr lang="en-US" sz="2000" dirty="0" smtClean="0">
                <a:solidFill>
                  <a:schemeClr val="tx1"/>
                </a:solidFill>
                <a:latin typeface="Segoe" pitchFamily="34" charset="0"/>
              </a:rPr>
              <a:t>voice quality and</a:t>
            </a:r>
            <a:br>
              <a:rPr lang="en-US" sz="2000" dirty="0" smtClean="0">
                <a:solidFill>
                  <a:schemeClr val="tx1"/>
                </a:solidFill>
                <a:latin typeface="Segoe" pitchFamily="34" charset="0"/>
              </a:rPr>
            </a:br>
            <a:r>
              <a:rPr lang="en-US" sz="2000" dirty="0" smtClean="0">
                <a:solidFill>
                  <a:schemeClr val="tx1"/>
                </a:solidFill>
                <a:latin typeface="Segoe" pitchFamily="34" charset="0"/>
              </a:rPr>
              <a:t>network bandwidth</a:t>
            </a:r>
            <a:br>
              <a:rPr lang="en-US" sz="2000" dirty="0" smtClean="0">
                <a:solidFill>
                  <a:schemeClr val="tx1"/>
                </a:solidFill>
                <a:latin typeface="Segoe" pitchFamily="34" charset="0"/>
              </a:rPr>
            </a:br>
            <a:r>
              <a:rPr lang="en-US" sz="2000" dirty="0" smtClean="0">
                <a:solidFill>
                  <a:schemeClr val="tx1"/>
                </a:solidFill>
                <a:latin typeface="Segoe" pitchFamily="34" charset="0"/>
              </a:rPr>
              <a:t>with CTO</a:t>
            </a:r>
          </a:p>
        </p:txBody>
      </p:sp>
      <p:sp>
        <p:nvSpPr>
          <p:cNvPr id="13" name="Rounded Rectangle 12"/>
          <p:cNvSpPr/>
          <p:nvPr/>
        </p:nvSpPr>
        <p:spPr bwMode="blackGray">
          <a:xfrm>
            <a:off x="3833192" y="4704347"/>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14" name="Rounded Rectangle 13"/>
          <p:cNvSpPr/>
          <p:nvPr/>
        </p:nvSpPr>
        <p:spPr bwMode="blackGray">
          <a:xfrm>
            <a:off x="6676655" y="3285192"/>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16" name="Rounded Rectangle 15"/>
          <p:cNvSpPr/>
          <p:nvPr/>
        </p:nvSpPr>
        <p:spPr bwMode="blackGray">
          <a:xfrm>
            <a:off x="961654" y="3272924"/>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pic>
        <p:nvPicPr>
          <p:cNvPr id="17" name="Picture 2" descr="D:\Users\anandl\Pictures\Microsoft Clip Organizer\j0433949.png"/>
          <p:cNvPicPr>
            <a:picLocks noChangeAspect="1" noChangeArrowheads="1"/>
          </p:cNvPicPr>
          <p:nvPr/>
        </p:nvPicPr>
        <p:blipFill>
          <a:blip r:embed="rId3"/>
          <a:srcRect/>
          <a:stretch>
            <a:fillRect/>
          </a:stretch>
        </p:blipFill>
        <p:spPr bwMode="auto">
          <a:xfrm>
            <a:off x="3970020" y="4704080"/>
            <a:ext cx="1244600" cy="1244600"/>
          </a:xfrm>
          <a:prstGeom prst="rect">
            <a:avLst/>
          </a:prstGeom>
          <a:noFill/>
        </p:spPr>
      </p:pic>
      <p:pic>
        <p:nvPicPr>
          <p:cNvPr id="18" name="Picture 3" descr="D:\Users\anandl\Pictures\Microsoft Clip Organizer\j0433925.png"/>
          <p:cNvPicPr>
            <a:picLocks noChangeAspect="1" noChangeArrowheads="1"/>
          </p:cNvPicPr>
          <p:nvPr/>
        </p:nvPicPr>
        <p:blipFill>
          <a:blip r:embed="rId4"/>
          <a:srcRect/>
          <a:stretch>
            <a:fillRect/>
          </a:stretch>
        </p:blipFill>
        <p:spPr bwMode="auto">
          <a:xfrm>
            <a:off x="1107440" y="3230880"/>
            <a:ext cx="1226820" cy="1226820"/>
          </a:xfrm>
          <a:prstGeom prst="rect">
            <a:avLst/>
          </a:prstGeom>
          <a:noFill/>
        </p:spPr>
      </p:pic>
      <p:pic>
        <p:nvPicPr>
          <p:cNvPr id="19" name="Picture 4" descr="D:\Users\anandl\Pictures\Microsoft Clip Organizer\j0432543.png"/>
          <p:cNvPicPr>
            <a:picLocks noChangeAspect="1" noChangeArrowheads="1"/>
          </p:cNvPicPr>
          <p:nvPr/>
        </p:nvPicPr>
        <p:blipFill>
          <a:blip r:embed="rId5"/>
          <a:srcRect/>
          <a:stretch>
            <a:fillRect/>
          </a:stretch>
        </p:blipFill>
        <p:spPr bwMode="auto">
          <a:xfrm>
            <a:off x="6781800" y="3418840"/>
            <a:ext cx="1243013" cy="904875"/>
          </a:xfrm>
          <a:prstGeom prst="rect">
            <a:avLst/>
          </a:prstGeom>
          <a:noFill/>
        </p:spPr>
      </p:pic>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Key Takeaways</a:t>
            </a:r>
            <a:endParaRPr lang="en-US" dirty="0"/>
          </a:p>
        </p:txBody>
      </p:sp>
      <p:sp>
        <p:nvSpPr>
          <p:cNvPr id="15" name="Text Placeholder 14"/>
          <p:cNvSpPr>
            <a:spLocks noGrp="1"/>
          </p:cNvSpPr>
          <p:nvPr>
            <p:ph type="body" sz="quarter" idx="10"/>
          </p:nvPr>
        </p:nvSpPr>
        <p:spPr>
          <a:xfrm>
            <a:off x="381000" y="1305342"/>
            <a:ext cx="8382000" cy="443198"/>
          </a:xfrm>
        </p:spPr>
        <p:txBody>
          <a:bodyPr/>
          <a:lstStyle/>
          <a:p>
            <a:pPr>
              <a:buNone/>
            </a:pPr>
            <a:r>
              <a:rPr lang="en-US" dirty="0" smtClean="0"/>
              <a:t>In this session you learned how to…</a:t>
            </a:r>
          </a:p>
        </p:txBody>
      </p:sp>
      <p:sp>
        <p:nvSpPr>
          <p:cNvPr id="22" name="Rounded Rectangle 21"/>
          <p:cNvSpPr/>
          <p:nvPr/>
        </p:nvSpPr>
        <p:spPr bwMode="blackGray">
          <a:xfrm>
            <a:off x="381001" y="2012950"/>
            <a:ext cx="8375650" cy="74500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Centralize provisioning and administration with MMC Console</a:t>
            </a:r>
          </a:p>
        </p:txBody>
      </p:sp>
      <p:sp>
        <p:nvSpPr>
          <p:cNvPr id="23" name="Rounded Rectangle 22"/>
          <p:cNvSpPr/>
          <p:nvPr/>
        </p:nvSpPr>
        <p:spPr bwMode="blackGray">
          <a:xfrm>
            <a:off x="381001" y="2850002"/>
            <a:ext cx="8375650" cy="74500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Automate business processes with scripting and Windows PowerShell</a:t>
            </a:r>
          </a:p>
        </p:txBody>
      </p:sp>
      <p:sp>
        <p:nvSpPr>
          <p:cNvPr id="24" name="Rounded Rectangle 23"/>
          <p:cNvSpPr/>
          <p:nvPr/>
        </p:nvSpPr>
        <p:spPr bwMode="blackGray">
          <a:xfrm>
            <a:off x="381001" y="3687054"/>
            <a:ext cx="8375650" cy="74500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Proactively monitor UC solution with Microsoft Operations Manager</a:t>
            </a:r>
          </a:p>
        </p:txBody>
      </p:sp>
      <p:sp>
        <p:nvSpPr>
          <p:cNvPr id="25" name="Rounded Rectangle 24"/>
          <p:cNvSpPr/>
          <p:nvPr/>
        </p:nvSpPr>
        <p:spPr bwMode="blackGray">
          <a:xfrm>
            <a:off x="381001" y="4524105"/>
            <a:ext cx="8375650" cy="745004"/>
          </a:xfrm>
          <a:prstGeom prst="roundRect">
            <a:avLst/>
          </a:prstGeom>
          <a:gradFill flip="none" rotWithShape="1">
            <a:gsLst>
              <a:gs pos="0">
                <a:schemeClr val="bg1">
                  <a:lumMod val="50000"/>
                  <a:alpha val="0"/>
                </a:schemeClr>
              </a:gs>
              <a:gs pos="42000">
                <a:schemeClr val="accent6">
                  <a:lumMod val="40000"/>
                  <a:lumOff val="60000"/>
                </a:schemeClr>
              </a:gs>
              <a:gs pos="75000">
                <a:schemeClr val="accent6"/>
              </a:gs>
              <a:gs pos="85000">
                <a:schemeClr val="accent6">
                  <a:lumMod val="75000"/>
                </a:schemeClr>
              </a:gs>
              <a:gs pos="99000">
                <a:schemeClr val="bg2">
                  <a:alpha val="0"/>
                </a:schemeClr>
              </a:gs>
            </a:gsLst>
            <a:lin ang="7200000" scaled="0"/>
            <a:tileRect/>
          </a:gradFill>
          <a:ln w="38100">
            <a:noFill/>
            <a:headEnd type="none" w="med" len="med"/>
            <a:tailEnd type="none" w="med" len="med"/>
          </a:ln>
          <a:effectLst>
            <a:outerShdw blurRad="50800" dist="50800" dir="5400000" algn="ctr" rotWithShape="0">
              <a:schemeClr val="accent6">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Diagnose, troubleshoot and fix problems with a rich set of tools</a:t>
            </a:r>
          </a:p>
        </p:txBody>
      </p:sp>
      <p:sp>
        <p:nvSpPr>
          <p:cNvPr id="26" name="Rounded Rectangle 25"/>
          <p:cNvSpPr/>
          <p:nvPr/>
        </p:nvSpPr>
        <p:spPr bwMode="blackGray">
          <a:xfrm>
            <a:off x="381001" y="5361156"/>
            <a:ext cx="8375650" cy="74500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Analyze and monitor voice quality on the network</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Q&amp;A</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bwMode="blackGray">
          <a:xfrm>
            <a:off x="413936" y="1625471"/>
            <a:ext cx="8014447" cy="777240"/>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lvl="1" defTabSz="1096963" fontAlgn="base">
              <a:lnSpc>
                <a:spcPct val="90000"/>
              </a:lnSpc>
              <a:spcBef>
                <a:spcPct val="0"/>
              </a:spcBef>
              <a:spcAft>
                <a:spcPct val="0"/>
              </a:spcAft>
              <a:defRPr/>
            </a:pPr>
            <a:r>
              <a:rPr lang="en-US" sz="2000" dirty="0" smtClean="0">
                <a:solidFill>
                  <a:schemeClr val="tx1"/>
                </a:solidFill>
                <a:latin typeface="Segoe" pitchFamily="34" charset="0"/>
              </a:rPr>
              <a:t>Visit the OCS 2007, and Exchange Server 2007 Tech Centers</a:t>
            </a:r>
          </a:p>
          <a:p>
            <a:pPr marL="0" lvl="1" defTabSz="1096963" fontAlgn="base">
              <a:spcBef>
                <a:spcPct val="0"/>
              </a:spcBef>
              <a:spcAft>
                <a:spcPct val="0"/>
              </a:spcAft>
              <a:defRPr/>
            </a:pPr>
            <a:r>
              <a:rPr lang="en-US" sz="2000" dirty="0" smtClean="0">
                <a:solidFill>
                  <a:schemeClr val="tx1"/>
                </a:solidFill>
                <a:latin typeface="Segoe" pitchFamily="34" charset="0"/>
                <a:hlinkClick r:id="rId3"/>
              </a:rPr>
              <a:t>http://technet.microsoft.com</a:t>
            </a:r>
            <a:endParaRPr lang="en-US" sz="2000" dirty="0" smtClean="0">
              <a:solidFill>
                <a:schemeClr val="tx1"/>
              </a:solidFill>
              <a:latin typeface="Segoe" pitchFamily="34" charset="0"/>
            </a:endParaRPr>
          </a:p>
        </p:txBody>
      </p:sp>
      <p:sp>
        <p:nvSpPr>
          <p:cNvPr id="6" name="Rectangle 2"/>
          <p:cNvSpPr>
            <a:spLocks noGrp="1" noChangeArrowheads="1"/>
          </p:cNvSpPr>
          <p:nvPr>
            <p:ph type="title"/>
          </p:nvPr>
        </p:nvSpPr>
        <p:spPr>
          <a:noFill/>
          <a:ln/>
        </p:spPr>
        <p:txBody>
          <a:bodyPr/>
          <a:lstStyle/>
          <a:p>
            <a:r>
              <a:rPr smtClean="0">
                <a:ln>
                  <a:noFill/>
                </a:ln>
              </a:rPr>
              <a:t>Resources</a:t>
            </a:r>
            <a:endParaRPr>
              <a:ln>
                <a:noFill/>
              </a:ln>
            </a:endParaRPr>
          </a:p>
        </p:txBody>
      </p:sp>
      <p:sp>
        <p:nvSpPr>
          <p:cNvPr id="8" name="Rounded Rectangle 7"/>
          <p:cNvSpPr/>
          <p:nvPr/>
        </p:nvSpPr>
        <p:spPr bwMode="blackGray">
          <a:xfrm>
            <a:off x="457752" y="2610423"/>
            <a:ext cx="8014447" cy="778819"/>
          </a:xfrm>
          <a:prstGeom prst="roundRect">
            <a:avLst/>
          </a:prstGeom>
          <a:gradFill flip="none" rotWithShape="1">
            <a:gsLst>
              <a:gs pos="0">
                <a:schemeClr val="bg1">
                  <a:lumMod val="50000"/>
                  <a:alpha val="0"/>
                </a:schemeClr>
              </a:gs>
              <a:gs pos="42000">
                <a:schemeClr val="accent6">
                  <a:lumMod val="40000"/>
                  <a:lumOff val="60000"/>
                </a:schemeClr>
              </a:gs>
              <a:gs pos="75000">
                <a:schemeClr val="accent6"/>
              </a:gs>
              <a:gs pos="85000">
                <a:schemeClr val="accent6">
                  <a:lumMod val="75000"/>
                </a:schemeClr>
              </a:gs>
              <a:gs pos="99000">
                <a:schemeClr val="bg2">
                  <a:alpha val="0"/>
                </a:schemeClr>
              </a:gs>
            </a:gsLst>
            <a:lin ang="7200000" scaled="0"/>
            <a:tileRect/>
          </a:gradFill>
          <a:ln w="38100">
            <a:noFill/>
            <a:headEnd type="none" w="med" len="med"/>
            <a:tailEnd type="none" w="med" len="med"/>
          </a:ln>
          <a:effectLst>
            <a:outerShdw blurRad="50800" dist="50800" dir="5400000" algn="ctr" rotWithShape="0">
              <a:schemeClr val="accent6">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lvl="1" defTabSz="1096963" fontAlgn="base">
              <a:spcBef>
                <a:spcPct val="0"/>
              </a:spcBef>
              <a:spcAft>
                <a:spcPct val="0"/>
              </a:spcAft>
              <a:defRPr/>
            </a:pPr>
            <a:r>
              <a:rPr lang="en-US" sz="2000" dirty="0" smtClean="0">
                <a:solidFill>
                  <a:schemeClr val="tx1"/>
                </a:solidFill>
                <a:latin typeface="Segoe" pitchFamily="34" charset="0"/>
              </a:rPr>
              <a:t>Office Communications Server 2007</a:t>
            </a:r>
          </a:p>
          <a:p>
            <a:pPr marL="0" lvl="1" defTabSz="1096963" fontAlgn="base">
              <a:spcBef>
                <a:spcPct val="0"/>
              </a:spcBef>
              <a:spcAft>
                <a:spcPct val="0"/>
              </a:spcAft>
              <a:defRPr/>
            </a:pPr>
            <a:r>
              <a:rPr lang="en-US" sz="1600" dirty="0" smtClean="0">
                <a:solidFill>
                  <a:schemeClr val="tx1"/>
                </a:solidFill>
                <a:latin typeface="Segoe" pitchFamily="34" charset="0"/>
                <a:hlinkClick r:id="rId4"/>
              </a:rPr>
              <a:t>http://office.microsoft.com/en-us/communicationsserver/default.aspx</a:t>
            </a:r>
            <a:endParaRPr lang="en-US" sz="1600" dirty="0" smtClean="0">
              <a:solidFill>
                <a:schemeClr val="tx1"/>
              </a:solidFill>
              <a:latin typeface="Segoe" pitchFamily="34" charset="0"/>
            </a:endParaRPr>
          </a:p>
        </p:txBody>
      </p:sp>
      <p:sp>
        <p:nvSpPr>
          <p:cNvPr id="9" name="Rounded Rectangle 8"/>
          <p:cNvSpPr/>
          <p:nvPr/>
        </p:nvSpPr>
        <p:spPr bwMode="blackGray">
          <a:xfrm>
            <a:off x="426278" y="3556898"/>
            <a:ext cx="8014447" cy="766623"/>
          </a:xfrm>
          <a:prstGeom prst="roundRect">
            <a:avLst/>
          </a:prstGeom>
          <a:gradFill flip="none" rotWithShape="1">
            <a:gsLst>
              <a:gs pos="0">
                <a:schemeClr val="bg1">
                  <a:lumMod val="50000"/>
                  <a:alpha val="0"/>
                </a:schemeClr>
              </a:gs>
              <a:gs pos="42000">
                <a:schemeClr val="accent6">
                  <a:lumMod val="40000"/>
                  <a:lumOff val="60000"/>
                </a:schemeClr>
              </a:gs>
              <a:gs pos="75000">
                <a:schemeClr val="accent6"/>
              </a:gs>
              <a:gs pos="85000">
                <a:schemeClr val="accent6">
                  <a:lumMod val="75000"/>
                </a:schemeClr>
              </a:gs>
              <a:gs pos="99000">
                <a:schemeClr val="bg2">
                  <a:alpha val="0"/>
                </a:schemeClr>
              </a:gs>
            </a:gsLst>
            <a:lin ang="7200000" scaled="0"/>
            <a:tileRect/>
          </a:gradFill>
          <a:ln w="38100">
            <a:noFill/>
            <a:headEnd type="none" w="med" len="med"/>
            <a:tailEnd type="none" w="med" len="med"/>
          </a:ln>
          <a:effectLst>
            <a:outerShdw blurRad="50800" dist="50800" dir="5400000" algn="ctr" rotWithShape="0">
              <a:schemeClr val="accent6">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lvl="1" defTabSz="1096963" fontAlgn="base">
              <a:spcBef>
                <a:spcPct val="0"/>
              </a:spcBef>
              <a:spcAft>
                <a:spcPct val="0"/>
              </a:spcAft>
              <a:defRPr/>
            </a:pPr>
            <a:r>
              <a:rPr lang="en-US" sz="2000" dirty="0" smtClean="0">
                <a:solidFill>
                  <a:schemeClr val="tx1"/>
                </a:solidFill>
                <a:latin typeface="Segoe" pitchFamily="34" charset="0"/>
              </a:rPr>
              <a:t>Exchange Server 2007</a:t>
            </a:r>
          </a:p>
          <a:p>
            <a:pPr marL="0" lvl="1" defTabSz="1096963" fontAlgn="base">
              <a:spcBef>
                <a:spcPct val="0"/>
              </a:spcBef>
              <a:spcAft>
                <a:spcPct val="0"/>
              </a:spcAft>
              <a:defRPr/>
            </a:pPr>
            <a:r>
              <a:rPr lang="en-US" sz="1600" dirty="0" smtClean="0">
                <a:solidFill>
                  <a:schemeClr val="tx1"/>
                </a:solidFill>
                <a:latin typeface="Segoe" pitchFamily="34" charset="0"/>
                <a:hlinkClick r:id="rId5"/>
              </a:rPr>
              <a:t>www.microsoft.com/exchange</a:t>
            </a:r>
            <a:endParaRPr lang="en-US" sz="1600" dirty="0" smtClean="0">
              <a:solidFill>
                <a:schemeClr val="tx1"/>
              </a:solidFill>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1043" y="1655064"/>
            <a:ext cx="7681913" cy="1406188"/>
          </a:xfrm>
        </p:spPr>
        <p:txBody>
          <a:bodyPr/>
          <a:lstStyle/>
          <a:p>
            <a:r>
              <a:rPr dirty="0" smtClean="0"/>
              <a:t>U</a:t>
            </a:r>
            <a:r>
              <a:rPr lang="en-US" smtClean="0"/>
              <a:t>nified</a:t>
            </a:r>
            <a:r>
              <a:rPr lang="en-US" dirty="0" smtClean="0"/>
              <a:t> </a:t>
            </a:r>
            <a:r>
              <a:rPr lang="en-US" dirty="0" smtClean="0"/>
              <a:t>Communications Administration Experience</a:t>
            </a:r>
            <a:endParaRPr lang="en-US" dirty="0"/>
          </a:p>
        </p:txBody>
      </p:sp>
      <p:sp>
        <p:nvSpPr>
          <p:cNvPr id="5" name="Rectangle 11"/>
          <p:cNvSpPr>
            <a:spLocks noGrp="1" noChangeArrowheads="1"/>
          </p:cNvSpPr>
          <p:nvPr>
            <p:ph type="subTitle" idx="1"/>
          </p:nvPr>
        </p:nvSpPr>
        <p:spPr>
          <a:xfrm>
            <a:off x="790697" y="3696799"/>
            <a:ext cx="7485795" cy="1701800"/>
          </a:xfrm>
        </p:spPr>
        <p:txBody>
          <a:bodyPr/>
          <a:lstStyle/>
          <a:p>
            <a:pPr>
              <a:lnSpc>
                <a:spcPct val="100000"/>
              </a:lnSpc>
            </a:pPr>
            <a:r>
              <a:rPr lang="en-US" sz="2800" dirty="0">
                <a:solidFill>
                  <a:schemeClr val="tx1"/>
                </a:solidFill>
              </a:rPr>
              <a:t>Name</a:t>
            </a:r>
            <a:br>
              <a:rPr lang="en-US" sz="2800" dirty="0">
                <a:solidFill>
                  <a:schemeClr val="tx1"/>
                </a:solidFill>
              </a:rPr>
            </a:br>
            <a:r>
              <a:rPr lang="en-US" sz="2800" dirty="0">
                <a:solidFill>
                  <a:schemeClr val="tx1"/>
                </a:solidFill>
              </a:rPr>
              <a:t>Title</a:t>
            </a:r>
            <a:br>
              <a:rPr lang="en-US" sz="2800" dirty="0">
                <a:solidFill>
                  <a:schemeClr val="tx1"/>
                </a:solidFill>
              </a:rPr>
            </a:br>
            <a:r>
              <a:rPr lang="en-US" sz="2800" dirty="0">
                <a:solidFill>
                  <a:schemeClr val="tx1"/>
                </a:solidFill>
              </a:rPr>
              <a:t>Microsoft Corporation</a:t>
            </a:r>
            <a:endParaRPr lang="en-US" sz="2400" dirty="0">
              <a:solidFill>
                <a:schemeClr val="tx1"/>
              </a:solidFill>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3"/>
          <p:cNvSpPr txBox="1">
            <a:spLocks noChangeArrowheads="1"/>
          </p:cNvSpPr>
          <p:nvPr/>
        </p:nvSpPr>
        <p:spPr bwMode="blackWhite">
          <a:xfrm>
            <a:off x="381000" y="5966950"/>
            <a:ext cx="8382000" cy="738650"/>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endParaRPr lang="en-US" sz="700" dirty="0" smtClean="0">
              <a:latin typeface="Segoe" pitchFamily="34" charset="0"/>
              <a:cs typeface="Arial" charset="0"/>
            </a:endParaRPr>
          </a:p>
          <a:p>
            <a:pPr algn="ctr" defTabSz="914099" eaLnBrk="0" hangingPunct="0"/>
            <a:r>
              <a:rPr lang="en-US" sz="700" dirty="0" smtClean="0">
                <a:latin typeface="Segoe" pitchFamily="34" charset="0"/>
                <a:cs typeface="Arial" charset="0"/>
              </a:rPr>
              <a:t>This document may contain information related to pre-release software, which may be substantially modified before its first commercial release.</a:t>
            </a:r>
            <a:br>
              <a:rPr lang="en-US" sz="700" dirty="0" smtClean="0">
                <a:latin typeface="Segoe" pitchFamily="34" charset="0"/>
                <a:cs typeface="Arial" charset="0"/>
              </a:rPr>
            </a:br>
            <a:r>
              <a:rPr lang="en-US" sz="700" dirty="0" smtClean="0">
                <a:latin typeface="Segoe" pitchFamily="34" charset="0"/>
                <a:cs typeface="Arial" charset="0"/>
              </a:rPr>
              <a:t>Accordingly, the information may not accurately describe or reflect the software product when first commercially released </a:t>
            </a:r>
            <a:r>
              <a:rPr lang="en-US" sz="700" dirty="0">
                <a:latin typeface="Segoe" pitchFamily="34" charset="0"/>
                <a:cs typeface="Arial" charset="0"/>
              </a:rPr>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pic>
        <p:nvPicPr>
          <p:cNvPr id="3" name="Picture 2" descr="Microsoft logo and tagline"/>
          <p:cNvPicPr>
            <a:picLocks noChangeAspect="1" noChangeArrowheads="1"/>
          </p:cNvPicPr>
          <p:nvPr/>
        </p:nvPicPr>
        <p:blipFill>
          <a:blip r:embed="rId3"/>
          <a:srcRect/>
          <a:stretch>
            <a:fillRect/>
          </a:stretch>
        </p:blipFill>
        <p:spPr bwMode="black">
          <a:xfrm>
            <a:off x="1602053" y="2787386"/>
            <a:ext cx="5939896" cy="1283229"/>
          </a:xfrm>
          <a:prstGeom prst="rect">
            <a:avLst/>
          </a:prstGeom>
          <a:noFill/>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1"/>
          <p:cNvSpPr txBox="1">
            <a:spLocks/>
          </p:cNvSpPr>
          <p:nvPr/>
        </p:nvSpPr>
        <p:spPr>
          <a:xfrm>
            <a:off x="457200" y="274638"/>
            <a:ext cx="7467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Presentation Timing</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Content Placeholder 2"/>
          <p:cNvSpPr txBox="1">
            <a:spLocks/>
          </p:cNvSpPr>
          <p:nvPr/>
        </p:nvSpPr>
        <p:spPr>
          <a:xfrm>
            <a:off x="228600" y="1371600"/>
            <a:ext cx="8686800" cy="5257800"/>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buFont typeface="Courier New" pitchFamily="49" charset="0"/>
              <a:buChar char="o"/>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5 minutes – Intro</a:t>
            </a:r>
          </a:p>
          <a:p>
            <a:pPr marL="342900" marR="0" lvl="0" indent="-342900" algn="l" defTabSz="914400" rtl="0" eaLnBrk="1" fontAlgn="auto" latinLnBrk="0" hangingPunct="1">
              <a:lnSpc>
                <a:spcPct val="100000"/>
              </a:lnSpc>
              <a:spcBef>
                <a:spcPct val="20000"/>
              </a:spcBef>
              <a:spcAft>
                <a:spcPts val="0"/>
              </a:spcAft>
              <a:buClrTx/>
              <a:buSzTx/>
              <a:buFont typeface="Courier New" pitchFamily="49" charset="0"/>
              <a:buChar char="o"/>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10 minutes – Provision new users to the organization</a:t>
            </a:r>
          </a:p>
          <a:p>
            <a:pPr marL="1200150" lvl="2" indent="-285750">
              <a:spcBef>
                <a:spcPct val="20000"/>
              </a:spcBef>
              <a:buFont typeface="Wingdings" pitchFamily="2" charset="2"/>
              <a:buChar char="v"/>
              <a:defRPr/>
            </a:pPr>
            <a:r>
              <a:rPr lang="en-US" sz="1600" dirty="0" smtClean="0"/>
              <a:t>MMC console overview – 2 min</a:t>
            </a:r>
          </a:p>
          <a:p>
            <a:pPr marL="1200150" lvl="2" indent="-285750">
              <a:spcBef>
                <a:spcPct val="20000"/>
              </a:spcBef>
              <a:buFont typeface="Wingdings" pitchFamily="2" charset="2"/>
              <a:buChar char="v"/>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Add using MMC – 2 min</a:t>
            </a:r>
          </a:p>
          <a:p>
            <a:pPr marL="1200150" lvl="2" indent="-285750">
              <a:spcBef>
                <a:spcPct val="20000"/>
              </a:spcBef>
              <a:buFont typeface="Wingdings" pitchFamily="2" charset="2"/>
              <a:buChar char="v"/>
              <a:defRPr/>
            </a:pPr>
            <a:r>
              <a:rPr lang="en-US" sz="1600" dirty="0" smtClean="0"/>
              <a:t>Policies – 2 min</a:t>
            </a: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1200150" lvl="2" indent="-285750">
              <a:spcBef>
                <a:spcPct val="20000"/>
              </a:spcBef>
              <a:buFont typeface="Wingdings" pitchFamily="2" charset="2"/>
              <a:buChar char="v"/>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Use Powershell script – 3 min</a:t>
            </a:r>
          </a:p>
          <a:p>
            <a:pPr marL="1200150" lvl="2" indent="-285750">
              <a:spcBef>
                <a:spcPct val="20000"/>
              </a:spcBef>
              <a:buFont typeface="Wingdings" pitchFamily="2" charset="2"/>
              <a:buChar char="v"/>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Wrap-up – 1 min</a:t>
            </a:r>
          </a:p>
          <a:p>
            <a:pPr marL="342900" marR="0" lvl="0" indent="-342900" algn="l" defTabSz="914400" rtl="0" eaLnBrk="1" fontAlgn="auto" latinLnBrk="0" hangingPunct="1">
              <a:lnSpc>
                <a:spcPct val="100000"/>
              </a:lnSpc>
              <a:spcBef>
                <a:spcPct val="20000"/>
              </a:spcBef>
              <a:spcAft>
                <a:spcPts val="0"/>
              </a:spcAft>
              <a:buClrTx/>
              <a:buSzTx/>
              <a:buFont typeface="Courier New" pitchFamily="49" charset="0"/>
              <a:buChar char="o"/>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20 minutes –Troubleshoot</a:t>
            </a:r>
            <a:r>
              <a:rPr kumimoji="0" lang="en-US" sz="1600" b="0" i="0" u="none" strike="noStrike" kern="1200" cap="none" spc="0" normalizeH="0" noProof="0" dirty="0" smtClean="0">
                <a:ln>
                  <a:noFill/>
                </a:ln>
                <a:solidFill>
                  <a:schemeClr val="tx1"/>
                </a:solidFill>
                <a:effectLst/>
                <a:uLnTx/>
                <a:uFillTx/>
                <a:latin typeface="+mn-lt"/>
                <a:ea typeface="+mn-ea"/>
                <a:cs typeface="+mn-cs"/>
              </a:rPr>
              <a:t> help desk tickets</a:t>
            </a: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1143000" marR="0" lvl="2" indent="-228600" algn="l" defTabSz="914400" rtl="0" eaLnBrk="1" fontAlgn="auto" latinLnBrk="0" hangingPunct="1">
              <a:lnSpc>
                <a:spcPct val="100000"/>
              </a:lnSpc>
              <a:spcBef>
                <a:spcPct val="20000"/>
              </a:spcBef>
              <a:spcAft>
                <a:spcPts val="0"/>
              </a:spcAft>
              <a:buClrTx/>
              <a:buSzTx/>
              <a:buFont typeface="Courier New" pitchFamily="49" charset="0"/>
              <a:buChar char="o"/>
              <a:tabLst/>
              <a:defRPr/>
            </a:pPr>
            <a:r>
              <a:rPr lang="en-US" sz="1600" baseline="0" dirty="0" smtClean="0"/>
              <a:t>MOM Alerts – 4 min</a:t>
            </a:r>
          </a:p>
          <a:p>
            <a:pPr marL="1143000" marR="0" lvl="2" indent="-228600" algn="l" defTabSz="914400" rtl="0" eaLnBrk="1" fontAlgn="auto" latinLnBrk="0" hangingPunct="1">
              <a:lnSpc>
                <a:spcPct val="100000"/>
              </a:lnSpc>
              <a:spcBef>
                <a:spcPct val="20000"/>
              </a:spcBef>
              <a:spcAft>
                <a:spcPts val="0"/>
              </a:spcAft>
              <a:buClrTx/>
              <a:buSzTx/>
              <a:buFont typeface="Courier New" pitchFamily="49" charset="0"/>
              <a:buChar char="o"/>
              <a:tabLst/>
              <a:defRPr/>
            </a:pPr>
            <a:r>
              <a:rPr kumimoji="0" lang="en-US" sz="1600" b="0" i="0" u="none" strike="noStrike" kern="1200" cap="none" spc="0" normalizeH="0" noProof="0" dirty="0" smtClean="0">
                <a:ln>
                  <a:noFill/>
                </a:ln>
                <a:solidFill>
                  <a:schemeClr val="tx1"/>
                </a:solidFill>
                <a:effectLst/>
                <a:uLnTx/>
                <a:uFillTx/>
                <a:latin typeface="+mn-lt"/>
                <a:ea typeface="+mn-ea"/>
                <a:cs typeface="+mn-cs"/>
              </a:rPr>
              <a:t>Snooper tool – 3 min</a:t>
            </a:r>
          </a:p>
          <a:p>
            <a:pPr marL="1143000" marR="0" lvl="2" indent="-228600" algn="l" defTabSz="914400" rtl="0" eaLnBrk="1" fontAlgn="auto" latinLnBrk="0" hangingPunct="1">
              <a:lnSpc>
                <a:spcPct val="100000"/>
              </a:lnSpc>
              <a:spcBef>
                <a:spcPct val="20000"/>
              </a:spcBef>
              <a:spcAft>
                <a:spcPts val="0"/>
              </a:spcAft>
              <a:buClrTx/>
              <a:buSzTx/>
              <a:buFont typeface="Courier New" pitchFamily="49" charset="0"/>
              <a:buChar char="o"/>
              <a:tabLst/>
              <a:defRPr/>
            </a:pPr>
            <a:r>
              <a:rPr lang="en-US" sz="1600" baseline="0" dirty="0" smtClean="0"/>
              <a:t>Route Helper – 7</a:t>
            </a:r>
            <a:r>
              <a:rPr lang="en-US" sz="1600" dirty="0" smtClean="0"/>
              <a:t> min</a:t>
            </a:r>
          </a:p>
          <a:p>
            <a:pPr marL="342900" indent="-342900">
              <a:spcBef>
                <a:spcPct val="20000"/>
              </a:spcBef>
              <a:buFont typeface="Courier New" pitchFamily="49" charset="0"/>
              <a:buChar char="o"/>
              <a:defRPr/>
            </a:pPr>
            <a:r>
              <a:rPr lang="en-US" sz="1600" baseline="0" dirty="0" smtClean="0"/>
              <a:t>15 minutes - Review QoE impact with CTO</a:t>
            </a:r>
          </a:p>
          <a:p>
            <a:pPr marL="1257300" lvl="2" indent="-342900">
              <a:spcBef>
                <a:spcPct val="20000"/>
              </a:spcBef>
              <a:buFont typeface="Courier New" pitchFamily="49" charset="0"/>
              <a:buChar char="o"/>
              <a:defRPr/>
            </a:pPr>
            <a:r>
              <a:rPr kumimoji="0" lang="en-US" sz="1600" b="0" i="0" u="none" strike="noStrike" kern="1200" cap="none" spc="0" normalizeH="0" noProof="0" dirty="0" smtClean="0">
                <a:ln>
                  <a:noFill/>
                </a:ln>
                <a:solidFill>
                  <a:schemeClr val="tx1"/>
                </a:solidFill>
                <a:effectLst/>
                <a:uLnTx/>
                <a:uFillTx/>
                <a:latin typeface="+mn-lt"/>
                <a:ea typeface="+mn-ea"/>
                <a:cs typeface="+mn-cs"/>
              </a:rPr>
              <a:t>QoE overview – 3 min</a:t>
            </a:r>
          </a:p>
          <a:p>
            <a:pPr marL="1257300" lvl="2" indent="-342900">
              <a:spcBef>
                <a:spcPct val="20000"/>
              </a:spcBef>
              <a:buFont typeface="Courier New" pitchFamily="49" charset="0"/>
              <a:buChar char="o"/>
              <a:defRPr/>
            </a:pPr>
            <a:r>
              <a:rPr kumimoji="0" lang="en-US" sz="1600" b="0" i="0" u="none" strike="noStrike" kern="1200" cap="none" spc="0" normalizeH="0" noProof="0" dirty="0" smtClean="0">
                <a:ln>
                  <a:noFill/>
                </a:ln>
                <a:solidFill>
                  <a:schemeClr val="tx1"/>
                </a:solidFill>
                <a:effectLst/>
                <a:uLnTx/>
                <a:uFillTx/>
                <a:latin typeface="+mn-lt"/>
                <a:ea typeface="+mn-ea"/>
                <a:cs typeface="+mn-cs"/>
              </a:rPr>
              <a:t>Santiago reports walkthrough – 9 min</a:t>
            </a:r>
          </a:p>
          <a:p>
            <a:pPr marL="1257300" lvl="2" indent="-342900">
              <a:spcBef>
                <a:spcPct val="20000"/>
              </a:spcBef>
              <a:buFont typeface="Courier New" pitchFamily="49" charset="0"/>
              <a:buChar char="o"/>
              <a:defRPr/>
            </a:pPr>
            <a:r>
              <a:rPr lang="en-US" sz="1600" dirty="0" smtClean="0"/>
              <a:t>Section </a:t>
            </a:r>
            <a:r>
              <a:rPr lang="en-US" sz="1600" baseline="0" dirty="0" smtClean="0"/>
              <a:t>Wrap-up – 2 min</a:t>
            </a:r>
          </a:p>
          <a:p>
            <a:pPr marL="342900" indent="-342900">
              <a:spcBef>
                <a:spcPct val="20000"/>
              </a:spcBef>
              <a:buFont typeface="Courier New" pitchFamily="49" charset="0"/>
              <a:buChar char="o"/>
              <a:defRPr/>
            </a:pPr>
            <a:r>
              <a:rPr kumimoji="0" lang="en-US" sz="1600" b="0" i="0" u="none" strike="noStrike" kern="1200" cap="none" spc="0" normalizeH="0" noProof="0" dirty="0" smtClean="0">
                <a:ln>
                  <a:noFill/>
                </a:ln>
                <a:solidFill>
                  <a:schemeClr val="tx1"/>
                </a:solidFill>
                <a:effectLst/>
                <a:uLnTx/>
                <a:uFillTx/>
                <a:latin typeface="+mn-lt"/>
                <a:ea typeface="+mn-ea"/>
                <a:cs typeface="+mn-cs"/>
              </a:rPr>
              <a:t>5 </a:t>
            </a:r>
            <a:r>
              <a:rPr lang="en-US" sz="1600" dirty="0" smtClean="0"/>
              <a:t>minutes - </a:t>
            </a:r>
            <a:r>
              <a:rPr kumimoji="0" lang="en-US" sz="1600" b="0" i="0" u="none" strike="noStrike" kern="1200" cap="none" spc="0" normalizeH="0" noProof="0" dirty="0" smtClean="0">
                <a:ln>
                  <a:noFill/>
                </a:ln>
                <a:solidFill>
                  <a:schemeClr val="tx1"/>
                </a:solidFill>
                <a:effectLst/>
                <a:uLnTx/>
                <a:uFillTx/>
                <a:latin typeface="+mn-lt"/>
                <a:ea typeface="+mn-ea"/>
                <a:cs typeface="+mn-cs"/>
              </a:rPr>
              <a:t>Summary &amp; Wrap up</a:t>
            </a: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Session Objectives</a:t>
            </a:r>
            <a:endParaRPr lang="en-US" dirty="0"/>
          </a:p>
        </p:txBody>
      </p:sp>
      <p:sp>
        <p:nvSpPr>
          <p:cNvPr id="15" name="Text Placeholder 14"/>
          <p:cNvSpPr>
            <a:spLocks noGrp="1"/>
          </p:cNvSpPr>
          <p:nvPr>
            <p:ph type="body" sz="quarter" idx="10"/>
          </p:nvPr>
        </p:nvSpPr>
        <p:spPr>
          <a:xfrm>
            <a:off x="381000" y="1305342"/>
            <a:ext cx="8382000" cy="443198"/>
          </a:xfrm>
        </p:spPr>
        <p:txBody>
          <a:bodyPr/>
          <a:lstStyle/>
          <a:p>
            <a:pPr>
              <a:buNone/>
            </a:pPr>
            <a:r>
              <a:rPr lang="en-US" dirty="0" smtClean="0"/>
              <a:t>After this session you would know how to…</a:t>
            </a:r>
          </a:p>
        </p:txBody>
      </p:sp>
      <p:sp>
        <p:nvSpPr>
          <p:cNvPr id="22" name="Rounded Rectangle 21"/>
          <p:cNvSpPr/>
          <p:nvPr/>
        </p:nvSpPr>
        <p:spPr bwMode="blackGray">
          <a:xfrm>
            <a:off x="381001" y="2012950"/>
            <a:ext cx="8375650" cy="74500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Centralize provisioning and administration with the MMC Console</a:t>
            </a:r>
          </a:p>
        </p:txBody>
      </p:sp>
      <p:sp>
        <p:nvSpPr>
          <p:cNvPr id="23" name="Rounded Rectangle 22"/>
          <p:cNvSpPr/>
          <p:nvPr/>
        </p:nvSpPr>
        <p:spPr bwMode="blackGray">
          <a:xfrm>
            <a:off x="381001" y="2850002"/>
            <a:ext cx="8375650" cy="74500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Automate business processes with scripting and Windows PowerShell</a:t>
            </a:r>
          </a:p>
        </p:txBody>
      </p:sp>
      <p:sp>
        <p:nvSpPr>
          <p:cNvPr id="24" name="Rounded Rectangle 23"/>
          <p:cNvSpPr/>
          <p:nvPr/>
        </p:nvSpPr>
        <p:spPr bwMode="blackGray">
          <a:xfrm>
            <a:off x="381001" y="3687054"/>
            <a:ext cx="8375650" cy="74500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Proactively monitor with Microsoft Operations Manager</a:t>
            </a:r>
          </a:p>
        </p:txBody>
      </p:sp>
      <p:sp>
        <p:nvSpPr>
          <p:cNvPr id="25" name="Rounded Rectangle 24"/>
          <p:cNvSpPr/>
          <p:nvPr/>
        </p:nvSpPr>
        <p:spPr bwMode="blackGray">
          <a:xfrm>
            <a:off x="381001" y="4524105"/>
            <a:ext cx="8375650" cy="74500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Diagnose, troubleshoot and fix problems with a rich set of tools</a:t>
            </a:r>
          </a:p>
        </p:txBody>
      </p:sp>
      <p:sp>
        <p:nvSpPr>
          <p:cNvPr id="26" name="Rounded Rectangle 25"/>
          <p:cNvSpPr/>
          <p:nvPr/>
        </p:nvSpPr>
        <p:spPr bwMode="blackGray">
          <a:xfrm>
            <a:off x="381001" y="5361156"/>
            <a:ext cx="8375650" cy="74500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defTabSz="1096963" fontAlgn="base">
              <a:lnSpc>
                <a:spcPct val="90000"/>
              </a:lnSpc>
              <a:spcBef>
                <a:spcPct val="0"/>
              </a:spcBef>
              <a:spcAft>
                <a:spcPct val="0"/>
              </a:spcAft>
              <a:defRPr/>
            </a:pPr>
            <a:r>
              <a:rPr lang="en-US" sz="2000" dirty="0" smtClean="0">
                <a:solidFill>
                  <a:schemeClr val="tx1"/>
                </a:solidFill>
                <a:latin typeface="Segoe" pitchFamily="34" charset="0"/>
              </a:rPr>
              <a:t>Analyze and monitor voice quality on the network</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ounded Rectangle 26"/>
          <p:cNvSpPr/>
          <p:nvPr/>
        </p:nvSpPr>
        <p:spPr bwMode="auto">
          <a:xfrm>
            <a:off x="381000" y="3037557"/>
            <a:ext cx="8382000" cy="1371600"/>
          </a:xfrm>
          <a:prstGeom prst="roundRect">
            <a:avLst/>
          </a:prstGeom>
          <a:gradFill flip="none" rotWithShape="1">
            <a:gsLst>
              <a:gs pos="0">
                <a:schemeClr val="bg1">
                  <a:lumMod val="50000"/>
                  <a:alpha val="0"/>
                </a:schemeClr>
              </a:gs>
              <a:gs pos="42000">
                <a:schemeClr val="accent6">
                  <a:lumMod val="40000"/>
                  <a:lumOff val="60000"/>
                </a:schemeClr>
              </a:gs>
              <a:gs pos="75000">
                <a:schemeClr val="accent6"/>
              </a:gs>
              <a:gs pos="85000">
                <a:schemeClr val="accent6">
                  <a:lumMod val="75000"/>
                </a:schemeClr>
              </a:gs>
              <a:gs pos="99000">
                <a:schemeClr val="bg2">
                  <a:alpha val="0"/>
                </a:schemeClr>
              </a:gs>
            </a:gsLst>
            <a:lin ang="7200000" scaled="0"/>
            <a:tileRect/>
          </a:gradFill>
          <a:ln w="38100">
            <a:noFill/>
            <a:headEnd type="none" w="med" len="med"/>
            <a:tailEnd type="none" w="med" len="med"/>
          </a:ln>
          <a:effectLst>
            <a:outerShdw blurRad="50800" dist="50800" dir="5400000" algn="ctr" rotWithShape="0">
              <a:schemeClr val="accent6">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28" name="Rounded Rectangle 27"/>
          <p:cNvSpPr/>
          <p:nvPr/>
        </p:nvSpPr>
        <p:spPr bwMode="auto">
          <a:xfrm>
            <a:off x="381000" y="4549525"/>
            <a:ext cx="8382000" cy="1371600"/>
          </a:xfrm>
          <a:prstGeom prst="roundRect">
            <a:avLst/>
          </a:prstGeom>
          <a:gradFill flip="none" rotWithShape="1">
            <a:gsLst>
              <a:gs pos="0">
                <a:schemeClr val="bg1">
                  <a:lumMod val="50000"/>
                  <a:alpha val="0"/>
                </a:schemeClr>
              </a:gs>
              <a:gs pos="42000">
                <a:schemeClr val="accent6">
                  <a:lumMod val="40000"/>
                  <a:lumOff val="60000"/>
                </a:schemeClr>
              </a:gs>
              <a:gs pos="75000">
                <a:schemeClr val="accent6"/>
              </a:gs>
              <a:gs pos="85000">
                <a:schemeClr val="accent6">
                  <a:lumMod val="75000"/>
                </a:schemeClr>
              </a:gs>
              <a:gs pos="99000">
                <a:schemeClr val="bg2">
                  <a:alpha val="0"/>
                </a:schemeClr>
              </a:gs>
            </a:gsLst>
            <a:lin ang="7200000" scaled="0"/>
            <a:tileRect/>
          </a:gradFill>
          <a:ln w="38100">
            <a:noFill/>
            <a:headEnd type="none" w="med" len="med"/>
            <a:tailEnd type="none" w="med" len="med"/>
          </a:ln>
          <a:effectLst>
            <a:outerShdw blurRad="50800" dist="50800" dir="5400000" algn="ctr" rotWithShape="0">
              <a:schemeClr val="accent6">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29" name="Rounded Rectangle 28"/>
          <p:cNvSpPr/>
          <p:nvPr/>
        </p:nvSpPr>
        <p:spPr bwMode="auto">
          <a:xfrm>
            <a:off x="381000" y="1525588"/>
            <a:ext cx="8382000" cy="1371600"/>
          </a:xfrm>
          <a:prstGeom prst="roundRect">
            <a:avLst/>
          </a:prstGeom>
          <a:gradFill flip="none" rotWithShape="1">
            <a:gsLst>
              <a:gs pos="0">
                <a:schemeClr val="bg1">
                  <a:lumMod val="50000"/>
                  <a:alpha val="0"/>
                </a:schemeClr>
              </a:gs>
              <a:gs pos="42000">
                <a:schemeClr val="accent6">
                  <a:lumMod val="40000"/>
                  <a:lumOff val="60000"/>
                </a:schemeClr>
              </a:gs>
              <a:gs pos="75000">
                <a:schemeClr val="accent6"/>
              </a:gs>
              <a:gs pos="85000">
                <a:schemeClr val="accent6">
                  <a:lumMod val="75000"/>
                </a:schemeClr>
              </a:gs>
              <a:gs pos="99000">
                <a:schemeClr val="bg2">
                  <a:alpha val="0"/>
                </a:schemeClr>
              </a:gs>
            </a:gsLst>
            <a:lin ang="7200000" scaled="0"/>
            <a:tileRect/>
          </a:gradFill>
          <a:ln w="38100">
            <a:noFill/>
            <a:headEnd type="none" w="med" len="med"/>
            <a:tailEnd type="none" w="med" len="med"/>
          </a:ln>
          <a:effectLst>
            <a:outerShdw blurRad="50800" dist="50800" dir="5400000" algn="ctr" rotWithShape="0">
              <a:schemeClr val="accent6">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35" name="Rounded Rectangle 34"/>
          <p:cNvSpPr/>
          <p:nvPr/>
        </p:nvSpPr>
        <p:spPr bwMode="blackGray">
          <a:xfrm>
            <a:off x="496892" y="1624013"/>
            <a:ext cx="1447800" cy="1174750"/>
          </a:xfrm>
          <a:prstGeom prst="roundRect">
            <a:avLst/>
          </a:prstGeom>
          <a:gradFill flip="none" rotWithShape="1">
            <a:gsLst>
              <a:gs pos="0">
                <a:schemeClr val="bg1">
                  <a:lumMod val="50000"/>
                  <a:alpha val="0"/>
                </a:schemeClr>
              </a:gs>
              <a:gs pos="42000">
                <a:schemeClr val="accent2">
                  <a:lumMod val="40000"/>
                  <a:lumOff val="60000"/>
                </a:schemeClr>
              </a:gs>
              <a:gs pos="75000">
                <a:schemeClr val="accent2"/>
              </a:gs>
              <a:gs pos="85000">
                <a:schemeClr val="accent2">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2">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39" name="Rounded Rectangle 38"/>
          <p:cNvSpPr/>
          <p:nvPr/>
        </p:nvSpPr>
        <p:spPr bwMode="blackGray">
          <a:xfrm>
            <a:off x="496892" y="3135982"/>
            <a:ext cx="1447800" cy="1174750"/>
          </a:xfrm>
          <a:prstGeom prst="roundRect">
            <a:avLst/>
          </a:prstGeom>
          <a:gradFill flip="none" rotWithShape="1">
            <a:gsLst>
              <a:gs pos="0">
                <a:schemeClr val="bg1">
                  <a:lumMod val="50000"/>
                  <a:alpha val="0"/>
                </a:schemeClr>
              </a:gs>
              <a:gs pos="42000">
                <a:schemeClr val="accent2">
                  <a:lumMod val="40000"/>
                  <a:lumOff val="60000"/>
                </a:schemeClr>
              </a:gs>
              <a:gs pos="75000">
                <a:schemeClr val="accent2"/>
              </a:gs>
              <a:gs pos="85000">
                <a:schemeClr val="accent2">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2">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42" name="Rounded Rectangle 41"/>
          <p:cNvSpPr/>
          <p:nvPr/>
        </p:nvSpPr>
        <p:spPr bwMode="blackGray">
          <a:xfrm>
            <a:off x="496892" y="4647950"/>
            <a:ext cx="1447800" cy="1174750"/>
          </a:xfrm>
          <a:prstGeom prst="roundRect">
            <a:avLst/>
          </a:prstGeom>
          <a:gradFill flip="none" rotWithShape="1">
            <a:gsLst>
              <a:gs pos="0">
                <a:schemeClr val="bg1">
                  <a:lumMod val="50000"/>
                  <a:alpha val="0"/>
                </a:schemeClr>
              </a:gs>
              <a:gs pos="42000">
                <a:schemeClr val="accent2">
                  <a:lumMod val="40000"/>
                  <a:lumOff val="60000"/>
                </a:schemeClr>
              </a:gs>
              <a:gs pos="75000">
                <a:schemeClr val="accent2"/>
              </a:gs>
              <a:gs pos="85000">
                <a:schemeClr val="accent2">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2">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grpSp>
        <p:nvGrpSpPr>
          <p:cNvPr id="23" name="Group 22"/>
          <p:cNvGrpSpPr/>
          <p:nvPr/>
        </p:nvGrpSpPr>
        <p:grpSpPr>
          <a:xfrm>
            <a:off x="2057400" y="3217262"/>
            <a:ext cx="6945312" cy="926596"/>
            <a:chOff x="2057400" y="3135982"/>
            <a:chExt cx="6945312" cy="926596"/>
          </a:xfrm>
        </p:grpSpPr>
        <p:sp>
          <p:nvSpPr>
            <p:cNvPr id="33" name="Rectangle 19"/>
            <p:cNvSpPr>
              <a:spLocks noChangeArrowheads="1"/>
            </p:cNvSpPr>
            <p:nvPr/>
          </p:nvSpPr>
          <p:spPr bwMode="auto">
            <a:xfrm>
              <a:off x="2057400" y="3539358"/>
              <a:ext cx="6465883" cy="523220"/>
            </a:xfrm>
            <a:prstGeom prst="rect">
              <a:avLst/>
            </a:prstGeom>
            <a:noFill/>
            <a:ln w="12700" algn="ctr">
              <a:noFill/>
              <a:miter lim="800000"/>
              <a:headEnd/>
              <a:tailEnd/>
            </a:ln>
            <a:effectLst/>
          </p:spPr>
          <p:txBody>
            <a:bodyPr wrap="square">
              <a:spAutoFit/>
            </a:bodyPr>
            <a:lstStyle/>
            <a:p>
              <a:pPr marL="284163" indent="-284163">
                <a:lnSpc>
                  <a:spcPct val="90000"/>
                </a:lnSpc>
                <a:spcBef>
                  <a:spcPct val="20000"/>
                </a:spcBef>
                <a:buSzPct val="80000"/>
                <a:buBlip>
                  <a:blip r:embed="rId3"/>
                </a:buBlip>
              </a:pPr>
              <a:r>
                <a:rPr lang="en-US" sz="1400" dirty="0" smtClean="0"/>
                <a:t>Insufficient tools/automation to integrate with business processes</a:t>
              </a:r>
            </a:p>
            <a:p>
              <a:pPr marL="284163" indent="-284163">
                <a:lnSpc>
                  <a:spcPct val="90000"/>
                </a:lnSpc>
                <a:spcBef>
                  <a:spcPct val="20000"/>
                </a:spcBef>
                <a:buSzPct val="80000"/>
                <a:buBlip>
                  <a:blip r:embed="rId3"/>
                </a:buBlip>
              </a:pPr>
              <a:r>
                <a:rPr lang="en-US" sz="1400" dirty="0" smtClean="0"/>
                <a:t>Require centralized policy management for all communications</a:t>
              </a:r>
            </a:p>
          </p:txBody>
        </p:sp>
        <p:sp>
          <p:nvSpPr>
            <p:cNvPr id="44" name="Rectangle 8"/>
            <p:cNvSpPr>
              <a:spLocks noChangeArrowheads="1"/>
            </p:cNvSpPr>
            <p:nvPr/>
          </p:nvSpPr>
          <p:spPr bwMode="auto">
            <a:xfrm>
              <a:off x="2062162" y="3135982"/>
              <a:ext cx="6940550" cy="366712"/>
            </a:xfrm>
            <a:prstGeom prst="rect">
              <a:avLst/>
            </a:prstGeom>
            <a:noFill/>
            <a:ln w="12700" algn="ctr">
              <a:noFill/>
              <a:miter lim="800000"/>
              <a:headEnd/>
              <a:tailEnd/>
            </a:ln>
            <a:effectLst/>
          </p:spPr>
          <p:txBody>
            <a:bodyPr>
              <a:spAutoFit/>
            </a:bodyPr>
            <a:lstStyle/>
            <a:p>
              <a:pPr>
                <a:lnSpc>
                  <a:spcPct val="90000"/>
                </a:lnSpc>
                <a:spcBef>
                  <a:spcPct val="30000"/>
                </a:spcBef>
                <a:buClr>
                  <a:schemeClr val="tx2"/>
                </a:buClr>
                <a:buSzPct val="75000"/>
              </a:pPr>
              <a:r>
                <a:rPr lang="en-US" sz="2000" dirty="0" smtClean="0">
                  <a:solidFill>
                    <a:schemeClr val="tx2">
                      <a:lumMod val="20000"/>
                      <a:lumOff val="80000"/>
                    </a:schemeClr>
                  </a:solidFill>
                </a:rPr>
                <a:t>Integration with business processes</a:t>
              </a:r>
            </a:p>
          </p:txBody>
        </p:sp>
      </p:grpSp>
      <p:grpSp>
        <p:nvGrpSpPr>
          <p:cNvPr id="24" name="Group 23"/>
          <p:cNvGrpSpPr/>
          <p:nvPr/>
        </p:nvGrpSpPr>
        <p:grpSpPr>
          <a:xfrm>
            <a:off x="2057400" y="4709558"/>
            <a:ext cx="6530975" cy="937980"/>
            <a:chOff x="2057400" y="4648598"/>
            <a:chExt cx="6530975" cy="937980"/>
          </a:xfrm>
        </p:grpSpPr>
        <p:sp>
          <p:nvSpPr>
            <p:cNvPr id="45" name="Rectangle 12"/>
            <p:cNvSpPr>
              <a:spLocks noChangeArrowheads="1"/>
            </p:cNvSpPr>
            <p:nvPr/>
          </p:nvSpPr>
          <p:spPr bwMode="auto">
            <a:xfrm>
              <a:off x="2057400" y="4648598"/>
              <a:ext cx="6530975" cy="369332"/>
            </a:xfrm>
            <a:prstGeom prst="rect">
              <a:avLst/>
            </a:prstGeom>
            <a:noFill/>
            <a:ln w="12700" algn="ctr">
              <a:noFill/>
              <a:miter lim="800000"/>
              <a:headEnd/>
              <a:tailEnd/>
            </a:ln>
            <a:effectLst/>
          </p:spPr>
          <p:txBody>
            <a:bodyPr>
              <a:spAutoFit/>
            </a:bodyPr>
            <a:lstStyle/>
            <a:p>
              <a:pPr>
                <a:lnSpc>
                  <a:spcPct val="90000"/>
                </a:lnSpc>
                <a:spcBef>
                  <a:spcPct val="30000"/>
                </a:spcBef>
                <a:buClr>
                  <a:schemeClr val="tx2"/>
                </a:buClr>
                <a:buSzPct val="75000"/>
              </a:pPr>
              <a:r>
                <a:rPr lang="en-US" sz="2000" dirty="0" smtClean="0">
                  <a:solidFill>
                    <a:schemeClr val="tx2">
                      <a:lumMod val="20000"/>
                      <a:lumOff val="80000"/>
                    </a:schemeClr>
                  </a:solidFill>
                </a:rPr>
                <a:t>Monitoring and availability</a:t>
              </a:r>
            </a:p>
          </p:txBody>
        </p:sp>
        <p:sp>
          <p:nvSpPr>
            <p:cNvPr id="46" name="Rectangle 13"/>
            <p:cNvSpPr>
              <a:spLocks noChangeArrowheads="1"/>
            </p:cNvSpPr>
            <p:nvPr/>
          </p:nvSpPr>
          <p:spPr bwMode="auto">
            <a:xfrm>
              <a:off x="2063750" y="5063358"/>
              <a:ext cx="6459533" cy="523220"/>
            </a:xfrm>
            <a:prstGeom prst="rect">
              <a:avLst/>
            </a:prstGeom>
            <a:noFill/>
            <a:ln w="12700" algn="ctr">
              <a:noFill/>
              <a:miter lim="800000"/>
              <a:headEnd/>
              <a:tailEnd/>
            </a:ln>
            <a:effectLst/>
          </p:spPr>
          <p:txBody>
            <a:bodyPr wrap="square">
              <a:spAutoFit/>
            </a:bodyPr>
            <a:lstStyle/>
            <a:p>
              <a:pPr marL="284163" indent="-284163">
                <a:lnSpc>
                  <a:spcPct val="90000"/>
                </a:lnSpc>
                <a:spcBef>
                  <a:spcPct val="20000"/>
                </a:spcBef>
                <a:buSzPct val="80000"/>
                <a:buBlip>
                  <a:blip r:embed="rId3"/>
                </a:buBlip>
              </a:pPr>
              <a:r>
                <a:rPr lang="en-US" sz="1400" dirty="0" smtClean="0"/>
                <a:t>Multiple consoles and management systems in the enterprise</a:t>
              </a:r>
            </a:p>
            <a:p>
              <a:pPr marL="284163" indent="-284163">
                <a:lnSpc>
                  <a:spcPct val="90000"/>
                </a:lnSpc>
                <a:spcBef>
                  <a:spcPct val="20000"/>
                </a:spcBef>
                <a:buSzPct val="80000"/>
                <a:buBlip>
                  <a:blip r:embed="rId3"/>
                </a:buBlip>
              </a:pPr>
              <a:r>
                <a:rPr lang="en-US" sz="1400" dirty="0" smtClean="0"/>
                <a:t>Monitoring systems don’t effectively integrate with troubleshooting tools </a:t>
              </a:r>
            </a:p>
          </p:txBody>
        </p:sp>
      </p:grpSp>
      <p:grpSp>
        <p:nvGrpSpPr>
          <p:cNvPr id="22" name="Group 21"/>
          <p:cNvGrpSpPr/>
          <p:nvPr/>
        </p:nvGrpSpPr>
        <p:grpSpPr>
          <a:xfrm>
            <a:off x="2057400" y="1684973"/>
            <a:ext cx="6651625" cy="914565"/>
            <a:chOff x="2057400" y="1624013"/>
            <a:chExt cx="6651625" cy="914565"/>
          </a:xfrm>
        </p:grpSpPr>
        <p:sp>
          <p:nvSpPr>
            <p:cNvPr id="47" name="Rectangle 4"/>
            <p:cNvSpPr>
              <a:spLocks noChangeArrowheads="1"/>
            </p:cNvSpPr>
            <p:nvPr/>
          </p:nvSpPr>
          <p:spPr bwMode="auto">
            <a:xfrm>
              <a:off x="2057400" y="1624013"/>
              <a:ext cx="6651625" cy="396875"/>
            </a:xfrm>
            <a:prstGeom prst="rect">
              <a:avLst/>
            </a:prstGeom>
            <a:noFill/>
            <a:ln w="12700" algn="ctr">
              <a:noFill/>
              <a:miter lim="800000"/>
              <a:headEnd/>
              <a:tailEnd/>
            </a:ln>
            <a:effectLst/>
          </p:spPr>
          <p:txBody>
            <a:bodyPr>
              <a:spAutoFit/>
            </a:bodyPr>
            <a:lstStyle/>
            <a:p>
              <a:pPr>
                <a:spcBef>
                  <a:spcPct val="0"/>
                </a:spcBef>
              </a:pPr>
              <a:r>
                <a:rPr lang="en-US" sz="2000" dirty="0" smtClean="0">
                  <a:solidFill>
                    <a:schemeClr val="tx2">
                      <a:lumMod val="20000"/>
                      <a:lumOff val="80000"/>
                    </a:schemeClr>
                  </a:solidFill>
                </a:rPr>
                <a:t>Administering communications infrastructure</a:t>
              </a:r>
            </a:p>
          </p:txBody>
        </p:sp>
        <p:sp>
          <p:nvSpPr>
            <p:cNvPr id="48" name="Rectangle 5"/>
            <p:cNvSpPr>
              <a:spLocks noChangeArrowheads="1"/>
            </p:cNvSpPr>
            <p:nvPr/>
          </p:nvSpPr>
          <p:spPr bwMode="auto">
            <a:xfrm>
              <a:off x="2057400" y="2015358"/>
              <a:ext cx="6465883" cy="523220"/>
            </a:xfrm>
            <a:prstGeom prst="rect">
              <a:avLst/>
            </a:prstGeom>
            <a:noFill/>
            <a:ln w="12700" algn="ctr">
              <a:noFill/>
              <a:miter lim="800000"/>
              <a:headEnd/>
              <a:tailEnd/>
            </a:ln>
            <a:effectLst/>
          </p:spPr>
          <p:txBody>
            <a:bodyPr wrap="square">
              <a:spAutoFit/>
            </a:bodyPr>
            <a:lstStyle/>
            <a:p>
              <a:pPr marL="284163" indent="-284163">
                <a:lnSpc>
                  <a:spcPct val="90000"/>
                </a:lnSpc>
                <a:spcBef>
                  <a:spcPct val="20000"/>
                </a:spcBef>
                <a:buSzPct val="80000"/>
                <a:buBlip>
                  <a:blip r:embed="rId3"/>
                </a:buBlip>
              </a:pPr>
              <a:r>
                <a:rPr lang="en-US" sz="1400" dirty="0" smtClean="0"/>
                <a:t>Multiple administration interfaces – Telephony, IM, Conference</a:t>
              </a:r>
            </a:p>
            <a:p>
              <a:pPr marL="284163" indent="-284163">
                <a:lnSpc>
                  <a:spcPct val="90000"/>
                </a:lnSpc>
                <a:spcBef>
                  <a:spcPct val="20000"/>
                </a:spcBef>
                <a:buSzPct val="80000"/>
                <a:buBlip>
                  <a:blip r:embed="rId3"/>
                </a:buBlip>
              </a:pPr>
              <a:r>
                <a:rPr lang="en-US" sz="1400" dirty="0" smtClean="0"/>
                <a:t>Have to provision and manage users, and devices in each system</a:t>
              </a:r>
            </a:p>
          </p:txBody>
        </p:sp>
      </p:grpSp>
      <p:pic>
        <p:nvPicPr>
          <p:cNvPr id="49" name="Picture 3" descr="\\Vitamix\USB200gb\Microsoft_Art_Brand_etc\Vista_icons\Windows_Vista_Icons_ for_Marketing_use\Vista Icons off the web\AuthFWGP.dll_I0065_0409.png"/>
          <p:cNvPicPr>
            <a:picLocks noChangeAspect="1" noChangeArrowheads="1"/>
          </p:cNvPicPr>
          <p:nvPr/>
        </p:nvPicPr>
        <p:blipFill>
          <a:blip r:embed="rId4" cstate="print"/>
          <a:srcRect/>
          <a:stretch>
            <a:fillRect/>
          </a:stretch>
        </p:blipFill>
        <p:spPr bwMode="auto">
          <a:xfrm>
            <a:off x="731838" y="1661558"/>
            <a:ext cx="1128486" cy="1128486"/>
          </a:xfrm>
          <a:prstGeom prst="rect">
            <a:avLst/>
          </a:prstGeom>
          <a:noFill/>
        </p:spPr>
      </p:pic>
      <p:grpSp>
        <p:nvGrpSpPr>
          <p:cNvPr id="50" name="Group 43"/>
          <p:cNvGrpSpPr/>
          <p:nvPr/>
        </p:nvGrpSpPr>
        <p:grpSpPr>
          <a:xfrm>
            <a:off x="592263" y="3150302"/>
            <a:ext cx="1303092" cy="1170294"/>
            <a:chOff x="-1849348" y="2332234"/>
            <a:chExt cx="1613042" cy="1448656"/>
          </a:xfrm>
        </p:grpSpPr>
        <p:sp>
          <p:nvSpPr>
            <p:cNvPr id="51" name="Oval 50"/>
            <p:cNvSpPr/>
            <p:nvPr/>
          </p:nvSpPr>
          <p:spPr bwMode="blackGray">
            <a:xfrm>
              <a:off x="-1849348" y="2332234"/>
              <a:ext cx="1613042" cy="1448656"/>
            </a:xfrm>
            <a:prstGeom prst="ellipse">
              <a:avLst/>
            </a:prstGeom>
            <a:solidFill>
              <a:schemeClr val="tx1"/>
            </a:solidFill>
            <a:ln>
              <a:noFill/>
              <a:headEnd type="none" w="med" len="med"/>
              <a:tailEnd type="none" w="med" len="med"/>
            </a:ln>
            <a:effectLst>
              <a:softEdge rad="127000"/>
            </a:effectLst>
            <a:scene3d>
              <a:camera prst="orthographicFront" fov="0">
                <a:rot lat="0" lon="0" rev="0"/>
              </a:camera>
              <a:lightRig rig="threePt" dir="t">
                <a:rot lat="0" lon="0" rev="1800000"/>
              </a:lightRig>
            </a:scene3d>
            <a:sp3d prstMaterial="matte"/>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ndParaRPr>
            </a:p>
          </p:txBody>
        </p:sp>
        <p:pic>
          <p:nvPicPr>
            <p:cNvPr id="52" name="Picture 115" descr="C:\Documents and Settings\Keelin\Desktop\Favorite Pics\MPj03959130000[1].jpg"/>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rot="20568745">
              <a:off x="-1620025" y="2634323"/>
              <a:ext cx="1100999" cy="826295"/>
            </a:xfrm>
            <a:prstGeom prst="rect">
              <a:avLst/>
            </a:prstGeom>
            <a:noFill/>
          </p:spPr>
        </p:pic>
      </p:grpSp>
      <p:grpSp>
        <p:nvGrpSpPr>
          <p:cNvPr id="55" name="Group 38"/>
          <p:cNvGrpSpPr/>
          <p:nvPr/>
        </p:nvGrpSpPr>
        <p:grpSpPr>
          <a:xfrm>
            <a:off x="381000" y="4605654"/>
            <a:ext cx="1532420" cy="1277849"/>
            <a:chOff x="0" y="1752600"/>
            <a:chExt cx="1462087" cy="1219200"/>
          </a:xfrm>
        </p:grpSpPr>
        <p:pic>
          <p:nvPicPr>
            <p:cNvPr id="56" name="Picture 8" descr="\\Vitamix\usb_200gb\Microsoft_Art_Brand_etc\EventsDVD_FY07\Shapes and Graphics\Windows_Vista_Icons_ for_Marketing_use\grow_change.png"/>
            <p:cNvPicPr>
              <a:picLocks noChangeAspect="1" noChangeArrowheads="1"/>
            </p:cNvPicPr>
            <p:nvPr/>
          </p:nvPicPr>
          <p:blipFill>
            <a:blip r:embed="rId6"/>
            <a:srcRect/>
            <a:stretch>
              <a:fillRect/>
            </a:stretch>
          </p:blipFill>
          <p:spPr bwMode="auto">
            <a:xfrm>
              <a:off x="228600" y="1981200"/>
              <a:ext cx="1016441" cy="990600"/>
            </a:xfrm>
            <a:prstGeom prst="rect">
              <a:avLst/>
            </a:prstGeom>
            <a:noFill/>
          </p:spPr>
        </p:pic>
        <p:pic>
          <p:nvPicPr>
            <p:cNvPr id="57" name="Picture 2" descr="\\Vitamix\usb_200gb\Microsoft_Art_Brand_etc\EventsDVD_FY07\Shapes and Graphics\Arrows - arrow\Straight\arrow 14 yellow green up arrow faded jaggy.png"/>
            <p:cNvPicPr>
              <a:picLocks noChangeAspect="1" noChangeArrowheads="1"/>
            </p:cNvPicPr>
            <p:nvPr/>
          </p:nvPicPr>
          <p:blipFill>
            <a:blip r:embed="rId7" cstate="print"/>
            <a:srcRect/>
            <a:stretch>
              <a:fillRect/>
            </a:stretch>
          </p:blipFill>
          <p:spPr bwMode="auto">
            <a:xfrm>
              <a:off x="0" y="1752600"/>
              <a:ext cx="1462087" cy="1123357"/>
            </a:xfrm>
            <a:prstGeom prst="rect">
              <a:avLst/>
            </a:prstGeom>
            <a:noFill/>
          </p:spPr>
        </p:pic>
      </p:grpSp>
      <p:sp>
        <p:nvSpPr>
          <p:cNvPr id="30" name="Rectangle 2"/>
          <p:cNvSpPr>
            <a:spLocks noGrp="1" noChangeArrowheads="1"/>
          </p:cNvSpPr>
          <p:nvPr>
            <p:ph type="title"/>
          </p:nvPr>
        </p:nvSpPr>
        <p:spPr>
          <a:xfrm>
            <a:off x="381000" y="381000"/>
            <a:ext cx="8382000" cy="1052596"/>
          </a:xfrm>
        </p:spPr>
        <p:txBody>
          <a:bodyPr/>
          <a:lstStyle/>
          <a:p>
            <a:pPr lvl="0"/>
            <a:r>
              <a:rPr lang="en-US" sz="4400" dirty="0" smtClean="0"/>
              <a:t>Today’s Business Environment</a:t>
            </a:r>
            <a:br>
              <a:rPr lang="en-US" sz="4400" dirty="0" smtClean="0"/>
            </a:br>
            <a:r>
              <a:rPr sz="3200" spc="-125">
                <a:solidFill>
                  <a:schemeClr val="accent1">
                    <a:lumMod val="20000"/>
                    <a:lumOff val="80000"/>
                  </a:schemeClr>
                </a:solidFill>
              </a:rPr>
              <a:t>What </a:t>
            </a:r>
            <a:r>
              <a:rPr sz="3200" spc="-125" smtClean="0">
                <a:solidFill>
                  <a:schemeClr val="accent1">
                    <a:lumMod val="20000"/>
                    <a:lumOff val="80000"/>
                  </a:schemeClr>
                </a:solidFill>
              </a:rPr>
              <a:t>customers </a:t>
            </a:r>
            <a:r>
              <a:rPr sz="3200" spc="-125">
                <a:solidFill>
                  <a:schemeClr val="accent1">
                    <a:lumMod val="20000"/>
                    <a:lumOff val="80000"/>
                  </a:schemeClr>
                </a:solidFill>
              </a:rPr>
              <a:t>a</a:t>
            </a:r>
            <a:r>
              <a:rPr sz="3200" spc="-125" smtClean="0">
                <a:solidFill>
                  <a:schemeClr val="accent1">
                    <a:lumMod val="20000"/>
                    <a:lumOff val="80000"/>
                  </a:schemeClr>
                </a:solidFill>
              </a:rPr>
              <a:t>re </a:t>
            </a:r>
            <a:r>
              <a:rPr sz="3200" spc="-125">
                <a:solidFill>
                  <a:schemeClr val="accent1">
                    <a:lumMod val="20000"/>
                    <a:lumOff val="80000"/>
                  </a:schemeClr>
                </a:solidFill>
              </a:rPr>
              <a:t>t</a:t>
            </a:r>
            <a:r>
              <a:rPr sz="3200" spc="-125" smtClean="0">
                <a:solidFill>
                  <a:schemeClr val="accent1">
                    <a:lumMod val="20000"/>
                    <a:lumOff val="80000"/>
                  </a:schemeClr>
                </a:solidFill>
              </a:rPr>
              <a:t>elling </a:t>
            </a:r>
            <a:r>
              <a:rPr sz="3200" spc="-125">
                <a:solidFill>
                  <a:schemeClr val="accent1">
                    <a:lumMod val="20000"/>
                    <a:lumOff val="80000"/>
                  </a:schemeClr>
                </a:solidFill>
              </a:rPr>
              <a:t>u</a:t>
            </a:r>
            <a:r>
              <a:rPr sz="3200" spc="-125" smtClean="0">
                <a:solidFill>
                  <a:schemeClr val="accent1">
                    <a:lumMod val="20000"/>
                    <a:lumOff val="80000"/>
                  </a:schemeClr>
                </a:solidFill>
              </a:rPr>
              <a:t>s</a:t>
            </a:r>
            <a:endParaRPr lang="en-US" sz="4400" dirty="0">
              <a:solidFill>
                <a:schemeClr val="accent1">
                  <a:lumMod val="20000"/>
                  <a:lumOff val="80000"/>
                </a:schemeClr>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Day In The Life Of An IT Pro</a:t>
            </a:r>
            <a:endParaRPr lang="en-US" dirty="0"/>
          </a:p>
        </p:txBody>
      </p:sp>
      <p:sp>
        <p:nvSpPr>
          <p:cNvPr id="12" name="Rounded Rectangle 11"/>
          <p:cNvSpPr/>
          <p:nvPr/>
        </p:nvSpPr>
        <p:spPr bwMode="blackGray">
          <a:xfrm>
            <a:off x="380999" y="1534432"/>
            <a:ext cx="2609111" cy="306891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45720" rIns="109728" bIns="54864" numCol="1" rtlCol="0" anchor="t" anchorCtr="0" compatLnSpc="1">
            <a:prstTxWarp prst="textNoShape">
              <a:avLst/>
            </a:prstTxWarp>
          </a:bodyPr>
          <a:lstStyle/>
          <a:p>
            <a:pPr algn="ctr" defTabSz="1096963" fontAlgn="base">
              <a:lnSpc>
                <a:spcPct val="90000"/>
              </a:lnSpc>
              <a:spcBef>
                <a:spcPct val="0"/>
              </a:spcBef>
              <a:spcAft>
                <a:spcPct val="0"/>
              </a:spcAft>
              <a:defRPr/>
            </a:pPr>
            <a:endParaRPr lang="en-US" sz="2000" dirty="0" smtClean="0">
              <a:solidFill>
                <a:schemeClr val="tx1"/>
              </a:solidFill>
              <a:latin typeface="Segoe" pitchFamily="34" charset="0"/>
            </a:endParaRPr>
          </a:p>
          <a:p>
            <a:pPr algn="ctr" defTabSz="1096963" fontAlgn="base">
              <a:lnSpc>
                <a:spcPct val="90000"/>
              </a:lnSpc>
              <a:spcBef>
                <a:spcPct val="0"/>
              </a:spcBef>
              <a:spcAft>
                <a:spcPct val="0"/>
              </a:spcAft>
              <a:defRPr/>
            </a:pPr>
            <a:r>
              <a:rPr lang="en-US" sz="2000" dirty="0" smtClean="0">
                <a:solidFill>
                  <a:schemeClr val="tx1"/>
                </a:solidFill>
                <a:latin typeface="Segoe" pitchFamily="34" charset="0"/>
              </a:rPr>
              <a:t>Provision new employees for communications and messaging</a:t>
            </a:r>
          </a:p>
        </p:txBody>
      </p:sp>
      <p:sp>
        <p:nvSpPr>
          <p:cNvPr id="13" name="Rounded Rectangle 12"/>
          <p:cNvSpPr/>
          <p:nvPr/>
        </p:nvSpPr>
        <p:spPr bwMode="blackGray">
          <a:xfrm>
            <a:off x="3252537" y="2971800"/>
            <a:ext cx="2609111" cy="3068914"/>
          </a:xfrm>
          <a:prstGeom prst="roundRect">
            <a:avLst/>
          </a:prstGeom>
          <a:gradFill flip="none" rotWithShape="1">
            <a:gsLst>
              <a:gs pos="0">
                <a:schemeClr val="bg1">
                  <a:lumMod val="50000"/>
                  <a:alpha val="0"/>
                </a:schemeClr>
              </a:gs>
              <a:gs pos="42000">
                <a:schemeClr val="accent2">
                  <a:lumMod val="40000"/>
                  <a:lumOff val="60000"/>
                </a:schemeClr>
              </a:gs>
              <a:gs pos="75000">
                <a:schemeClr val="accent2"/>
              </a:gs>
              <a:gs pos="85000">
                <a:schemeClr val="accent2">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2">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45720" rIns="109728" bIns="54864" numCol="1" rtlCol="0" anchor="t" anchorCtr="0" compatLnSpc="1">
            <a:prstTxWarp prst="textNoShape">
              <a:avLst/>
            </a:prstTxWarp>
          </a:bodyPr>
          <a:lstStyle/>
          <a:p>
            <a:pPr marR="0" indent="0" algn="ctr" defTabSz="1096963" fontAlgn="base">
              <a:lnSpc>
                <a:spcPct val="90000"/>
              </a:lnSpc>
              <a:spcBef>
                <a:spcPct val="0"/>
              </a:spcBef>
              <a:spcAft>
                <a:spcPct val="0"/>
              </a:spcAft>
              <a:buClrTx/>
              <a:buSzTx/>
              <a:buFontTx/>
              <a:buNone/>
              <a:tabLst/>
              <a:defRPr/>
            </a:pPr>
            <a:endParaRPr lang="en-US" sz="2000" dirty="0" smtClean="0">
              <a:solidFill>
                <a:schemeClr val="tx1"/>
              </a:solidFill>
              <a:latin typeface="Segoe" pitchFamily="34" charset="0"/>
            </a:endParaRPr>
          </a:p>
          <a:p>
            <a:pPr marR="0" indent="0" algn="ctr" defTabSz="1096963" fontAlgn="base">
              <a:lnSpc>
                <a:spcPct val="90000"/>
              </a:lnSpc>
              <a:spcBef>
                <a:spcPct val="0"/>
              </a:spcBef>
              <a:spcAft>
                <a:spcPct val="0"/>
              </a:spcAft>
              <a:buClrTx/>
              <a:buSzTx/>
              <a:buFontTx/>
              <a:buNone/>
              <a:tabLst/>
              <a:defRPr/>
            </a:pPr>
            <a:r>
              <a:rPr lang="en-US" sz="2000" dirty="0" smtClean="0">
                <a:solidFill>
                  <a:schemeClr val="tx1"/>
                </a:solidFill>
                <a:latin typeface="Segoe" pitchFamily="34" charset="0"/>
              </a:rPr>
              <a:t>Troubleshoot </a:t>
            </a:r>
            <a:br>
              <a:rPr lang="en-US" sz="2000" dirty="0" smtClean="0">
                <a:solidFill>
                  <a:schemeClr val="tx1"/>
                </a:solidFill>
                <a:latin typeface="Segoe" pitchFamily="34" charset="0"/>
              </a:rPr>
            </a:br>
            <a:r>
              <a:rPr lang="en-US" sz="2000" dirty="0" smtClean="0">
                <a:solidFill>
                  <a:schemeClr val="tx1"/>
                </a:solidFill>
                <a:latin typeface="Segoe" pitchFamily="34" charset="0"/>
              </a:rPr>
              <a:t>alerts and </a:t>
            </a:r>
          </a:p>
          <a:p>
            <a:pPr marR="0" indent="0" algn="ctr" defTabSz="1096963" fontAlgn="base">
              <a:lnSpc>
                <a:spcPct val="90000"/>
              </a:lnSpc>
              <a:spcBef>
                <a:spcPct val="0"/>
              </a:spcBef>
              <a:spcAft>
                <a:spcPct val="0"/>
              </a:spcAft>
              <a:buClrTx/>
              <a:buSzTx/>
              <a:buFontTx/>
              <a:buNone/>
              <a:tabLst/>
              <a:defRPr/>
            </a:pPr>
            <a:r>
              <a:rPr lang="en-US" sz="2000" dirty="0" smtClean="0">
                <a:solidFill>
                  <a:schemeClr val="tx1"/>
                </a:solidFill>
                <a:latin typeface="Segoe" pitchFamily="34" charset="0"/>
              </a:rPr>
              <a:t>help desk tickets</a:t>
            </a:r>
          </a:p>
        </p:txBody>
      </p:sp>
      <p:sp>
        <p:nvSpPr>
          <p:cNvPr id="14" name="Rounded Rectangle 13"/>
          <p:cNvSpPr/>
          <p:nvPr/>
        </p:nvSpPr>
        <p:spPr bwMode="blackGray">
          <a:xfrm>
            <a:off x="6096000" y="1535170"/>
            <a:ext cx="2609111" cy="3068914"/>
          </a:xfrm>
          <a:prstGeom prst="roundRect">
            <a:avLst/>
          </a:prstGeom>
          <a:gradFill flip="none" rotWithShape="1">
            <a:gsLst>
              <a:gs pos="0">
                <a:schemeClr val="bg1">
                  <a:lumMod val="50000"/>
                  <a:alpha val="0"/>
                </a:schemeClr>
              </a:gs>
              <a:gs pos="42000">
                <a:schemeClr val="accent4">
                  <a:lumMod val="40000"/>
                  <a:lumOff val="60000"/>
                </a:schemeClr>
              </a:gs>
              <a:gs pos="75000">
                <a:schemeClr val="accent4"/>
              </a:gs>
              <a:gs pos="85000">
                <a:schemeClr val="accent4">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4">
                <a:lumMod val="75000"/>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none" lIns="109728" tIns="45720" rIns="109728" bIns="54864" numCol="1" rtlCol="0" anchor="t" anchorCtr="0" compatLnSpc="1">
            <a:prstTxWarp prst="textNoShape">
              <a:avLst/>
            </a:prstTxWarp>
          </a:bodyPr>
          <a:lstStyle/>
          <a:p>
            <a:pPr marR="0" indent="0" algn="ctr" defTabSz="1096963" fontAlgn="base">
              <a:lnSpc>
                <a:spcPct val="90000"/>
              </a:lnSpc>
              <a:spcBef>
                <a:spcPct val="0"/>
              </a:spcBef>
              <a:spcAft>
                <a:spcPct val="0"/>
              </a:spcAft>
              <a:buClrTx/>
              <a:buSzTx/>
              <a:buFontTx/>
              <a:buNone/>
              <a:tabLst/>
              <a:defRPr/>
            </a:pPr>
            <a:endParaRPr lang="en-US" sz="2000" dirty="0" smtClean="0">
              <a:solidFill>
                <a:schemeClr val="tx1"/>
              </a:solidFill>
              <a:latin typeface="Segoe" pitchFamily="34" charset="0"/>
            </a:endParaRPr>
          </a:p>
          <a:p>
            <a:pPr marR="0" indent="0" algn="ctr" defTabSz="1096963" fontAlgn="base">
              <a:lnSpc>
                <a:spcPct val="90000"/>
              </a:lnSpc>
              <a:spcBef>
                <a:spcPct val="0"/>
              </a:spcBef>
              <a:spcAft>
                <a:spcPct val="0"/>
              </a:spcAft>
              <a:buClrTx/>
              <a:buSzTx/>
              <a:buFontTx/>
              <a:buNone/>
              <a:tabLst/>
              <a:defRPr/>
            </a:pPr>
            <a:r>
              <a:rPr lang="en-US" sz="2000" dirty="0" smtClean="0">
                <a:solidFill>
                  <a:schemeClr val="tx1"/>
                </a:solidFill>
                <a:latin typeface="Segoe" pitchFamily="34" charset="0"/>
              </a:rPr>
              <a:t>Review impact of</a:t>
            </a:r>
            <a:br>
              <a:rPr lang="en-US" sz="2000" dirty="0" smtClean="0">
                <a:solidFill>
                  <a:schemeClr val="tx1"/>
                </a:solidFill>
                <a:latin typeface="Segoe" pitchFamily="34" charset="0"/>
              </a:rPr>
            </a:br>
            <a:r>
              <a:rPr lang="en-US" sz="2000" dirty="0" smtClean="0">
                <a:solidFill>
                  <a:schemeClr val="tx1"/>
                </a:solidFill>
                <a:latin typeface="Segoe" pitchFamily="34" charset="0"/>
              </a:rPr>
              <a:t>voice quality and</a:t>
            </a:r>
            <a:br>
              <a:rPr lang="en-US" sz="2000" dirty="0" smtClean="0">
                <a:solidFill>
                  <a:schemeClr val="tx1"/>
                </a:solidFill>
                <a:latin typeface="Segoe" pitchFamily="34" charset="0"/>
              </a:rPr>
            </a:br>
            <a:r>
              <a:rPr lang="en-US" sz="2000" dirty="0" smtClean="0">
                <a:solidFill>
                  <a:schemeClr val="tx1"/>
                </a:solidFill>
                <a:latin typeface="Segoe" pitchFamily="34" charset="0"/>
              </a:rPr>
              <a:t>network bandwidth</a:t>
            </a:r>
            <a:br>
              <a:rPr lang="en-US" sz="2000" dirty="0" smtClean="0">
                <a:solidFill>
                  <a:schemeClr val="tx1"/>
                </a:solidFill>
                <a:latin typeface="Segoe" pitchFamily="34" charset="0"/>
              </a:rPr>
            </a:br>
            <a:r>
              <a:rPr lang="en-US" sz="2000" dirty="0" smtClean="0">
                <a:solidFill>
                  <a:schemeClr val="tx1"/>
                </a:solidFill>
                <a:latin typeface="Segoe" pitchFamily="34" charset="0"/>
              </a:rPr>
              <a:t>with CTO</a:t>
            </a:r>
          </a:p>
        </p:txBody>
      </p:sp>
      <p:sp>
        <p:nvSpPr>
          <p:cNvPr id="16" name="Rounded Rectangle 15"/>
          <p:cNvSpPr/>
          <p:nvPr/>
        </p:nvSpPr>
        <p:spPr bwMode="blackGray">
          <a:xfrm>
            <a:off x="3833192" y="4704347"/>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22" name="Rounded Rectangle 21"/>
          <p:cNvSpPr/>
          <p:nvPr/>
        </p:nvSpPr>
        <p:spPr bwMode="blackGray">
          <a:xfrm>
            <a:off x="6676655" y="3285192"/>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24" name="TextBox 23"/>
          <p:cNvSpPr txBox="1"/>
          <p:nvPr/>
        </p:nvSpPr>
        <p:spPr>
          <a:xfrm>
            <a:off x="942683" y="4667798"/>
            <a:ext cx="1500646" cy="838480"/>
          </a:xfrm>
          <a:prstGeom prst="roundRect">
            <a:avLst>
              <a:gd name="adj" fmla="val 32304"/>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r>
              <a:rPr lang="en-US" sz="2400" dirty="0" smtClean="0">
                <a:solidFill>
                  <a:schemeClr val="tx1"/>
                </a:solidFill>
                <a:latin typeface="Segoe" pitchFamily="34" charset="0"/>
              </a:rPr>
              <a:t>9:00 am</a:t>
            </a:r>
          </a:p>
        </p:txBody>
      </p:sp>
      <p:sp>
        <p:nvSpPr>
          <p:cNvPr id="25" name="Rounded Rectangle 24"/>
          <p:cNvSpPr/>
          <p:nvPr/>
        </p:nvSpPr>
        <p:spPr bwMode="blackGray">
          <a:xfrm>
            <a:off x="961654" y="3272924"/>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pic>
        <p:nvPicPr>
          <p:cNvPr id="27" name="Picture 2" descr="D:\Users\anandl\Pictures\Microsoft Clip Organizer\j0433949.png"/>
          <p:cNvPicPr>
            <a:picLocks noChangeAspect="1" noChangeArrowheads="1"/>
          </p:cNvPicPr>
          <p:nvPr/>
        </p:nvPicPr>
        <p:blipFill>
          <a:blip r:embed="rId3"/>
          <a:srcRect/>
          <a:stretch>
            <a:fillRect/>
          </a:stretch>
        </p:blipFill>
        <p:spPr bwMode="auto">
          <a:xfrm>
            <a:off x="3970020" y="4704080"/>
            <a:ext cx="1244600" cy="1244600"/>
          </a:xfrm>
          <a:prstGeom prst="rect">
            <a:avLst/>
          </a:prstGeom>
          <a:noFill/>
        </p:spPr>
      </p:pic>
      <p:pic>
        <p:nvPicPr>
          <p:cNvPr id="28" name="Picture 3" descr="D:\Users\anandl\Pictures\Microsoft Clip Organizer\j0433925.png"/>
          <p:cNvPicPr>
            <a:picLocks noChangeAspect="1" noChangeArrowheads="1"/>
          </p:cNvPicPr>
          <p:nvPr/>
        </p:nvPicPr>
        <p:blipFill>
          <a:blip r:embed="rId4"/>
          <a:srcRect/>
          <a:stretch>
            <a:fillRect/>
          </a:stretch>
        </p:blipFill>
        <p:spPr bwMode="auto">
          <a:xfrm>
            <a:off x="1107440" y="3230880"/>
            <a:ext cx="1226820" cy="1226820"/>
          </a:xfrm>
          <a:prstGeom prst="rect">
            <a:avLst/>
          </a:prstGeom>
          <a:noFill/>
        </p:spPr>
      </p:pic>
      <p:pic>
        <p:nvPicPr>
          <p:cNvPr id="29" name="Picture 4" descr="D:\Users\anandl\Pictures\Microsoft Clip Organizer\j0432543.png"/>
          <p:cNvPicPr>
            <a:picLocks noChangeAspect="1" noChangeArrowheads="1"/>
          </p:cNvPicPr>
          <p:nvPr/>
        </p:nvPicPr>
        <p:blipFill>
          <a:blip r:embed="rId5"/>
          <a:srcRect/>
          <a:stretch>
            <a:fillRect/>
          </a:stretch>
        </p:blipFill>
        <p:spPr bwMode="auto">
          <a:xfrm>
            <a:off x="6781800" y="3418840"/>
            <a:ext cx="1243013" cy="904875"/>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ox(in)">
                                      <p:cBhvr>
                                        <p:cTn id="7"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smtClean="0"/>
              <a:t>Centralized Provisioning</a:t>
            </a:r>
            <a:endParaRPr lang="en-US" dirty="0"/>
          </a:p>
        </p:txBody>
      </p:sp>
      <p:sp>
        <p:nvSpPr>
          <p:cNvPr id="13" name="Text Placeholder 12"/>
          <p:cNvSpPr>
            <a:spLocks noGrp="1"/>
          </p:cNvSpPr>
          <p:nvPr>
            <p:ph type="body" sz="quarter" idx="10"/>
          </p:nvPr>
        </p:nvSpPr>
        <p:spPr/>
        <p:txBody>
          <a:bodyPr/>
          <a:lstStyle/>
          <a:p>
            <a:r>
              <a:rPr lang="en-US" dirty="0" smtClean="0"/>
              <a:t>demo</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12978"/>
            <a:ext cx="8382000" cy="609398"/>
          </a:xfrm>
        </p:spPr>
        <p:txBody>
          <a:bodyPr/>
          <a:lstStyle/>
          <a:p>
            <a:r>
              <a:rPr lang="en-US" sz="4400" dirty="0" smtClean="0"/>
              <a:t>Provisioning Users Demo Wrap Up</a:t>
            </a:r>
            <a:endParaRPr lang="en-US" sz="4400" dirty="0"/>
          </a:p>
        </p:txBody>
      </p:sp>
      <p:sp>
        <p:nvSpPr>
          <p:cNvPr id="3" name="Content Placeholder 2"/>
          <p:cNvSpPr>
            <a:spLocks noGrp="1"/>
          </p:cNvSpPr>
          <p:nvPr>
            <p:ph type="body" sz="quarter" idx="10"/>
          </p:nvPr>
        </p:nvSpPr>
        <p:spPr>
          <a:xfrm>
            <a:off x="381000" y="2150157"/>
            <a:ext cx="8603974" cy="2630560"/>
          </a:xfrm>
        </p:spPr>
        <p:txBody>
          <a:bodyPr/>
          <a:lstStyle/>
          <a:p>
            <a:r>
              <a:rPr lang="en-US" dirty="0" smtClean="0"/>
              <a:t>Centralized location for provisioning needs</a:t>
            </a:r>
          </a:p>
          <a:p>
            <a:r>
              <a:rPr lang="en-US" dirty="0" smtClean="0"/>
              <a:t>Simplified wizard experience</a:t>
            </a:r>
          </a:p>
          <a:p>
            <a:r>
              <a:rPr lang="en-US" dirty="0" smtClean="0"/>
              <a:t>Rich set of policies</a:t>
            </a:r>
          </a:p>
          <a:p>
            <a:r>
              <a:rPr lang="en-US" dirty="0" smtClean="0"/>
              <a:t>Powerful automation tools available</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Day In The Life Of An IT Pro</a:t>
            </a:r>
            <a:endParaRPr lang="en-US" dirty="0"/>
          </a:p>
        </p:txBody>
      </p:sp>
      <p:sp>
        <p:nvSpPr>
          <p:cNvPr id="12" name="Rounded Rectangle 11"/>
          <p:cNvSpPr/>
          <p:nvPr/>
        </p:nvSpPr>
        <p:spPr bwMode="blackGray">
          <a:xfrm>
            <a:off x="380999" y="1534432"/>
            <a:ext cx="2609111" cy="3068914"/>
          </a:xfrm>
          <a:prstGeom prst="roundRect">
            <a:avLst/>
          </a:prstGeom>
          <a:gradFill flip="none" rotWithShape="1">
            <a:gsLst>
              <a:gs pos="0">
                <a:schemeClr val="bg1">
                  <a:lumMod val="50000"/>
                  <a:alpha val="0"/>
                </a:schemeClr>
              </a:gs>
              <a:gs pos="42000">
                <a:schemeClr val="accent1">
                  <a:lumMod val="60000"/>
                  <a:lumOff val="40000"/>
                </a:schemeClr>
              </a:gs>
              <a:gs pos="75000">
                <a:schemeClr val="accent1">
                  <a:lumMod val="75000"/>
                </a:schemeClr>
              </a:gs>
              <a:gs pos="85000">
                <a:schemeClr val="accent1">
                  <a:lumMod val="50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1">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45720" rIns="109728" bIns="54864" numCol="1" rtlCol="0" anchor="t" anchorCtr="0" compatLnSpc="1">
            <a:prstTxWarp prst="textNoShape">
              <a:avLst/>
            </a:prstTxWarp>
          </a:bodyPr>
          <a:lstStyle/>
          <a:p>
            <a:pPr algn="ctr" defTabSz="1096963" fontAlgn="base">
              <a:lnSpc>
                <a:spcPct val="90000"/>
              </a:lnSpc>
              <a:spcBef>
                <a:spcPct val="0"/>
              </a:spcBef>
              <a:spcAft>
                <a:spcPct val="0"/>
              </a:spcAft>
              <a:defRPr/>
            </a:pPr>
            <a:endParaRPr lang="en-US" sz="2000" dirty="0" smtClean="0">
              <a:solidFill>
                <a:schemeClr val="tx1"/>
              </a:solidFill>
              <a:latin typeface="Segoe" pitchFamily="34" charset="0"/>
            </a:endParaRPr>
          </a:p>
          <a:p>
            <a:pPr algn="ctr" defTabSz="1096963" fontAlgn="base">
              <a:lnSpc>
                <a:spcPct val="90000"/>
              </a:lnSpc>
              <a:spcBef>
                <a:spcPct val="0"/>
              </a:spcBef>
              <a:spcAft>
                <a:spcPct val="0"/>
              </a:spcAft>
              <a:defRPr/>
            </a:pPr>
            <a:r>
              <a:rPr lang="en-US" sz="2000" dirty="0" smtClean="0">
                <a:solidFill>
                  <a:schemeClr val="tx1"/>
                </a:solidFill>
                <a:latin typeface="Segoe" pitchFamily="34" charset="0"/>
              </a:rPr>
              <a:t>Provision new employees for communications and messaging</a:t>
            </a:r>
          </a:p>
        </p:txBody>
      </p:sp>
      <p:sp>
        <p:nvSpPr>
          <p:cNvPr id="13" name="Rounded Rectangle 12"/>
          <p:cNvSpPr/>
          <p:nvPr/>
        </p:nvSpPr>
        <p:spPr bwMode="blackGray">
          <a:xfrm>
            <a:off x="3252537" y="2971800"/>
            <a:ext cx="2609111" cy="3068914"/>
          </a:xfrm>
          <a:prstGeom prst="roundRect">
            <a:avLst/>
          </a:prstGeom>
          <a:gradFill flip="none" rotWithShape="1">
            <a:gsLst>
              <a:gs pos="0">
                <a:schemeClr val="bg1">
                  <a:lumMod val="50000"/>
                  <a:alpha val="0"/>
                </a:schemeClr>
              </a:gs>
              <a:gs pos="42000">
                <a:schemeClr val="accent2">
                  <a:lumMod val="40000"/>
                  <a:lumOff val="60000"/>
                </a:schemeClr>
              </a:gs>
              <a:gs pos="75000">
                <a:schemeClr val="accent2"/>
              </a:gs>
              <a:gs pos="85000">
                <a:schemeClr val="accent2">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2">
                <a:alpha val="1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square" lIns="109728" tIns="45720" rIns="109728" bIns="54864" numCol="1" rtlCol="0" anchor="t" anchorCtr="0" compatLnSpc="1">
            <a:prstTxWarp prst="textNoShape">
              <a:avLst/>
            </a:prstTxWarp>
          </a:bodyPr>
          <a:lstStyle/>
          <a:p>
            <a:pPr marR="0" indent="0" algn="ctr" defTabSz="1096963" fontAlgn="base">
              <a:lnSpc>
                <a:spcPct val="90000"/>
              </a:lnSpc>
              <a:spcBef>
                <a:spcPct val="0"/>
              </a:spcBef>
              <a:spcAft>
                <a:spcPct val="0"/>
              </a:spcAft>
              <a:buClrTx/>
              <a:buSzTx/>
              <a:buFontTx/>
              <a:buNone/>
              <a:tabLst/>
              <a:defRPr/>
            </a:pPr>
            <a:endParaRPr lang="en-US" sz="2000" dirty="0" smtClean="0">
              <a:solidFill>
                <a:schemeClr val="tx1"/>
              </a:solidFill>
              <a:latin typeface="Segoe" pitchFamily="34" charset="0"/>
            </a:endParaRPr>
          </a:p>
          <a:p>
            <a:pPr marR="0" indent="0" algn="ctr" defTabSz="1096963" fontAlgn="base">
              <a:lnSpc>
                <a:spcPct val="90000"/>
              </a:lnSpc>
              <a:spcBef>
                <a:spcPct val="0"/>
              </a:spcBef>
              <a:spcAft>
                <a:spcPct val="0"/>
              </a:spcAft>
              <a:buClrTx/>
              <a:buSzTx/>
              <a:buFontTx/>
              <a:buNone/>
              <a:tabLst/>
              <a:defRPr/>
            </a:pPr>
            <a:r>
              <a:rPr lang="en-US" sz="2000" dirty="0" smtClean="0">
                <a:solidFill>
                  <a:schemeClr val="tx1"/>
                </a:solidFill>
                <a:latin typeface="Segoe" pitchFamily="34" charset="0"/>
              </a:rPr>
              <a:t>Troubleshoot </a:t>
            </a:r>
            <a:br>
              <a:rPr lang="en-US" sz="2000" dirty="0" smtClean="0">
                <a:solidFill>
                  <a:schemeClr val="tx1"/>
                </a:solidFill>
                <a:latin typeface="Segoe" pitchFamily="34" charset="0"/>
              </a:rPr>
            </a:br>
            <a:r>
              <a:rPr lang="en-US" sz="2000" dirty="0" smtClean="0">
                <a:solidFill>
                  <a:schemeClr val="tx1"/>
                </a:solidFill>
                <a:latin typeface="Segoe" pitchFamily="34" charset="0"/>
              </a:rPr>
              <a:t>alerts and help desk tickets</a:t>
            </a:r>
          </a:p>
        </p:txBody>
      </p:sp>
      <p:sp>
        <p:nvSpPr>
          <p:cNvPr id="14" name="Rounded Rectangle 13"/>
          <p:cNvSpPr/>
          <p:nvPr/>
        </p:nvSpPr>
        <p:spPr bwMode="blackGray">
          <a:xfrm>
            <a:off x="6096000" y="1535170"/>
            <a:ext cx="2609111" cy="3068914"/>
          </a:xfrm>
          <a:prstGeom prst="roundRect">
            <a:avLst/>
          </a:prstGeom>
          <a:gradFill flip="none" rotWithShape="1">
            <a:gsLst>
              <a:gs pos="0">
                <a:schemeClr val="bg1">
                  <a:lumMod val="50000"/>
                  <a:alpha val="0"/>
                </a:schemeClr>
              </a:gs>
              <a:gs pos="42000">
                <a:schemeClr val="accent4">
                  <a:lumMod val="40000"/>
                  <a:lumOff val="60000"/>
                </a:schemeClr>
              </a:gs>
              <a:gs pos="75000">
                <a:schemeClr val="accent4"/>
              </a:gs>
              <a:gs pos="85000">
                <a:schemeClr val="accent4">
                  <a:lumMod val="75000"/>
                </a:schemeClr>
              </a:gs>
              <a:gs pos="99000">
                <a:schemeClr val="bg2">
                  <a:alpha val="0"/>
                </a:schemeClr>
              </a:gs>
            </a:gsLst>
            <a:lin ang="7200000" scaled="0"/>
            <a:tileRect/>
          </a:gradFill>
          <a:ln w="38100">
            <a:noFill/>
            <a:headEnd type="none" w="med" len="med"/>
            <a:tailEnd type="none" w="med" len="med"/>
          </a:ln>
          <a:effectLst>
            <a:outerShdw blurRad="63500" algn="ctr" rotWithShape="0">
              <a:schemeClr val="accent4">
                <a:lumMod val="75000"/>
                <a:alpha val="20000"/>
              </a:schemeClr>
            </a:outerShdw>
          </a:effectLst>
          <a:scene3d>
            <a:camera prst="orthographicFront"/>
            <a:lightRig rig="glow" dir="t">
              <a:rot lat="0" lon="0" rev="13200000"/>
            </a:lightRig>
          </a:scene3d>
          <a:sp3d prstMaterial="clear">
            <a:bevelT w="635000" h="190500"/>
            <a:extrusionClr>
              <a:srgbClr val="55EB00"/>
            </a:extrusionClr>
            <a:contourClr>
              <a:srgbClr val="99FF61"/>
            </a:contourClr>
          </a:sp3d>
        </p:spPr>
        <p:style>
          <a:lnRef idx="1">
            <a:schemeClr val="accent2"/>
          </a:lnRef>
          <a:fillRef idx="3">
            <a:schemeClr val="accent2"/>
          </a:fillRef>
          <a:effectRef idx="2">
            <a:schemeClr val="accent2"/>
          </a:effectRef>
          <a:fontRef idx="minor">
            <a:schemeClr val="lt1"/>
          </a:fontRef>
        </p:style>
        <p:txBody>
          <a:bodyPr vert="horz" wrap="none" lIns="109728" tIns="45720" rIns="109728" bIns="54864" numCol="1" rtlCol="0" anchor="t" anchorCtr="0" compatLnSpc="1">
            <a:prstTxWarp prst="textNoShape">
              <a:avLst/>
            </a:prstTxWarp>
          </a:bodyPr>
          <a:lstStyle/>
          <a:p>
            <a:pPr marR="0" indent="0" algn="ctr" defTabSz="1096963" fontAlgn="base">
              <a:lnSpc>
                <a:spcPct val="90000"/>
              </a:lnSpc>
              <a:spcBef>
                <a:spcPct val="0"/>
              </a:spcBef>
              <a:spcAft>
                <a:spcPct val="0"/>
              </a:spcAft>
              <a:buClrTx/>
              <a:buSzTx/>
              <a:buFontTx/>
              <a:buNone/>
              <a:tabLst/>
              <a:defRPr/>
            </a:pPr>
            <a:endParaRPr lang="en-US" sz="2000" dirty="0" smtClean="0">
              <a:solidFill>
                <a:schemeClr val="tx1"/>
              </a:solidFill>
              <a:latin typeface="Segoe" pitchFamily="34" charset="0"/>
            </a:endParaRPr>
          </a:p>
          <a:p>
            <a:pPr marR="0" indent="0" algn="ctr" defTabSz="1096963" fontAlgn="base">
              <a:lnSpc>
                <a:spcPct val="90000"/>
              </a:lnSpc>
              <a:spcBef>
                <a:spcPct val="0"/>
              </a:spcBef>
              <a:spcAft>
                <a:spcPct val="0"/>
              </a:spcAft>
              <a:buClrTx/>
              <a:buSzTx/>
              <a:buFontTx/>
              <a:buNone/>
              <a:tabLst/>
              <a:defRPr/>
            </a:pPr>
            <a:r>
              <a:rPr lang="en-US" sz="2000" dirty="0" smtClean="0">
                <a:solidFill>
                  <a:schemeClr val="tx1"/>
                </a:solidFill>
                <a:latin typeface="Segoe" pitchFamily="34" charset="0"/>
              </a:rPr>
              <a:t>Review impact of</a:t>
            </a:r>
            <a:br>
              <a:rPr lang="en-US" sz="2000" dirty="0" smtClean="0">
                <a:solidFill>
                  <a:schemeClr val="tx1"/>
                </a:solidFill>
                <a:latin typeface="Segoe" pitchFamily="34" charset="0"/>
              </a:rPr>
            </a:br>
            <a:r>
              <a:rPr lang="en-US" sz="2000" dirty="0" smtClean="0">
                <a:solidFill>
                  <a:schemeClr val="tx1"/>
                </a:solidFill>
                <a:latin typeface="Segoe" pitchFamily="34" charset="0"/>
              </a:rPr>
              <a:t>voice quality and</a:t>
            </a:r>
            <a:br>
              <a:rPr lang="en-US" sz="2000" dirty="0" smtClean="0">
                <a:solidFill>
                  <a:schemeClr val="tx1"/>
                </a:solidFill>
                <a:latin typeface="Segoe" pitchFamily="34" charset="0"/>
              </a:rPr>
            </a:br>
            <a:r>
              <a:rPr lang="en-US" sz="2000" dirty="0" smtClean="0">
                <a:solidFill>
                  <a:schemeClr val="tx1"/>
                </a:solidFill>
                <a:latin typeface="Segoe" pitchFamily="34" charset="0"/>
              </a:rPr>
              <a:t>network bandwidth</a:t>
            </a:r>
            <a:br>
              <a:rPr lang="en-US" sz="2000" dirty="0" smtClean="0">
                <a:solidFill>
                  <a:schemeClr val="tx1"/>
                </a:solidFill>
                <a:latin typeface="Segoe" pitchFamily="34" charset="0"/>
              </a:rPr>
            </a:br>
            <a:r>
              <a:rPr lang="en-US" sz="2000" dirty="0" smtClean="0">
                <a:solidFill>
                  <a:schemeClr val="tx1"/>
                </a:solidFill>
                <a:latin typeface="Segoe" pitchFamily="34" charset="0"/>
              </a:rPr>
              <a:t>with CTO</a:t>
            </a:r>
          </a:p>
        </p:txBody>
      </p:sp>
      <p:sp>
        <p:nvSpPr>
          <p:cNvPr id="15" name="Rounded Rectangle 14"/>
          <p:cNvSpPr/>
          <p:nvPr/>
        </p:nvSpPr>
        <p:spPr bwMode="blackGray">
          <a:xfrm>
            <a:off x="3833192" y="4704347"/>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16" name="Rounded Rectangle 15"/>
          <p:cNvSpPr/>
          <p:nvPr/>
        </p:nvSpPr>
        <p:spPr bwMode="blackGray">
          <a:xfrm>
            <a:off x="6676655" y="3285192"/>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sp>
        <p:nvSpPr>
          <p:cNvPr id="17" name="TextBox 16"/>
          <p:cNvSpPr txBox="1"/>
          <p:nvPr/>
        </p:nvSpPr>
        <p:spPr>
          <a:xfrm>
            <a:off x="3868947" y="6106775"/>
            <a:ext cx="1406106" cy="461665"/>
          </a:xfrm>
          <a:prstGeom prst="roundRect">
            <a:avLst>
              <a:gd name="adj" fmla="val 32304"/>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none" lIns="109728" tIns="54864" rIns="109728" bIns="54864" numCol="1" rtlCol="0" anchor="ctr" anchorCtr="0" compatLnSpc="1">
            <a:prstTxWarp prst="textNoShape">
              <a:avLst/>
            </a:prstTxWarp>
          </a:bodyPr>
          <a:lstStyle/>
          <a:p>
            <a:pPr algn="ctr" defTabSz="1096963" fontAlgn="base">
              <a:spcBef>
                <a:spcPct val="0"/>
              </a:spcBef>
              <a:spcAft>
                <a:spcPct val="0"/>
              </a:spcAft>
              <a:defRPr/>
            </a:pPr>
            <a:r>
              <a:rPr lang="en-US" sz="2400" dirty="0" smtClean="0">
                <a:solidFill>
                  <a:schemeClr val="tx1"/>
                </a:solidFill>
                <a:latin typeface="Segoe" pitchFamily="34" charset="0"/>
              </a:rPr>
              <a:t>12:00 pm</a:t>
            </a:r>
          </a:p>
        </p:txBody>
      </p:sp>
      <p:sp>
        <p:nvSpPr>
          <p:cNvPr id="18" name="Rounded Rectangle 17"/>
          <p:cNvSpPr/>
          <p:nvPr/>
        </p:nvSpPr>
        <p:spPr bwMode="blackGray">
          <a:xfrm>
            <a:off x="961654" y="3272924"/>
            <a:ext cx="1447800" cy="1174750"/>
          </a:xfrm>
          <a:prstGeom prst="roundRect">
            <a:avLst/>
          </a:prstGeom>
          <a:gradFill>
            <a:gsLst>
              <a:gs pos="0">
                <a:schemeClr val="tx2">
                  <a:alpha val="40000"/>
                </a:schemeClr>
              </a:gs>
              <a:gs pos="100000">
                <a:schemeClr val="tx2">
                  <a:alpha val="15000"/>
                </a:schemeClr>
              </a:gs>
            </a:gsLst>
            <a:lin ang="16200000" scaled="0"/>
          </a:gradFill>
          <a:ln>
            <a:headEnd type="none" w="med" len="med"/>
            <a:tailEnd type="none" w="med" len="med"/>
          </a:ln>
          <a:effectLst/>
          <a:scene3d>
            <a:camera prst="orthographicFront">
              <a:rot lat="0" lon="0" rev="0"/>
            </a:camera>
            <a:lightRig rig="contrasting" dir="t"/>
          </a:scene3d>
          <a:sp3d prstMaterial="powder">
            <a:bevelT w="190500" h="63500"/>
            <a:contourClr>
              <a:schemeClr val="accent2"/>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defRPr/>
            </a:pPr>
            <a:endParaRPr lang="en-US" sz="2400" dirty="0" smtClean="0">
              <a:solidFill>
                <a:schemeClr val="tx1"/>
              </a:solidFill>
              <a:latin typeface="Segoe" pitchFamily="34" charset="0"/>
            </a:endParaRPr>
          </a:p>
        </p:txBody>
      </p:sp>
      <p:pic>
        <p:nvPicPr>
          <p:cNvPr id="19" name="Picture 2" descr="D:\Users\anandl\Pictures\Microsoft Clip Organizer\j0433949.png"/>
          <p:cNvPicPr>
            <a:picLocks noChangeAspect="1" noChangeArrowheads="1"/>
          </p:cNvPicPr>
          <p:nvPr/>
        </p:nvPicPr>
        <p:blipFill>
          <a:blip r:embed="rId3"/>
          <a:srcRect/>
          <a:stretch>
            <a:fillRect/>
          </a:stretch>
        </p:blipFill>
        <p:spPr bwMode="auto">
          <a:xfrm>
            <a:off x="3970020" y="4704080"/>
            <a:ext cx="1244600" cy="1244600"/>
          </a:xfrm>
          <a:prstGeom prst="rect">
            <a:avLst/>
          </a:prstGeom>
          <a:noFill/>
        </p:spPr>
      </p:pic>
      <p:pic>
        <p:nvPicPr>
          <p:cNvPr id="20" name="Picture 3" descr="D:\Users\anandl\Pictures\Microsoft Clip Organizer\j0433925.png"/>
          <p:cNvPicPr>
            <a:picLocks noChangeAspect="1" noChangeArrowheads="1"/>
          </p:cNvPicPr>
          <p:nvPr/>
        </p:nvPicPr>
        <p:blipFill>
          <a:blip r:embed="rId4"/>
          <a:srcRect/>
          <a:stretch>
            <a:fillRect/>
          </a:stretch>
        </p:blipFill>
        <p:spPr bwMode="auto">
          <a:xfrm>
            <a:off x="1107440" y="3230880"/>
            <a:ext cx="1226820" cy="1226820"/>
          </a:xfrm>
          <a:prstGeom prst="rect">
            <a:avLst/>
          </a:prstGeom>
          <a:noFill/>
        </p:spPr>
      </p:pic>
      <p:pic>
        <p:nvPicPr>
          <p:cNvPr id="22" name="Picture 4" descr="D:\Users\anandl\Pictures\Microsoft Clip Organizer\j0432543.png"/>
          <p:cNvPicPr>
            <a:picLocks noChangeAspect="1" noChangeArrowheads="1"/>
          </p:cNvPicPr>
          <p:nvPr/>
        </p:nvPicPr>
        <p:blipFill>
          <a:blip r:embed="rId5"/>
          <a:srcRect/>
          <a:stretch>
            <a:fillRect/>
          </a:stretch>
        </p:blipFill>
        <p:spPr bwMode="auto">
          <a:xfrm>
            <a:off x="6781800" y="3418840"/>
            <a:ext cx="1243013" cy="904875"/>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theme/theme1.xml><?xml version="1.0" encoding="utf-8"?>
<a:theme xmlns:a="http://schemas.openxmlformats.org/drawingml/2006/main" name="1-01145_">
  <a:themeElements>
    <a:clrScheme name="1-01145_template colors">
      <a:dk1>
        <a:srgbClr val="000000"/>
      </a:dk1>
      <a:lt1>
        <a:srgbClr val="FFFFFF"/>
      </a:lt1>
      <a:dk2>
        <a:srgbClr val="050595"/>
      </a:dk2>
      <a:lt2>
        <a:srgbClr val="FFFFFF"/>
      </a:lt2>
      <a:accent1>
        <a:srgbClr val="0099FF"/>
      </a:accent1>
      <a:accent2>
        <a:srgbClr val="FFCC00"/>
      </a:accent2>
      <a:accent3>
        <a:srgbClr val="F4783C"/>
      </a:accent3>
      <a:accent4>
        <a:srgbClr val="75D048"/>
      </a:accent4>
      <a:accent5>
        <a:srgbClr val="FF9929"/>
      </a:accent5>
      <a:accent6>
        <a:srgbClr val="00388A"/>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D1C10E894942642BE4C6B9F76EC728F" ma:contentTypeVersion="0" ma:contentTypeDescription="Create a new document." ma:contentTypeScope="" ma:versionID="f057a0fe20201b83c5b505fd686783a5">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ED1BB2-9AA6-4D13-A50D-29D3EF419A41}">
  <ds:schemaRefs>
    <ds:schemaRef ds:uri="http://schemas.microsoft.com/office/2006/metadata/properties"/>
  </ds:schemaRefs>
</ds:datastoreItem>
</file>

<file path=customXml/itemProps2.xml><?xml version="1.0" encoding="utf-8"?>
<ds:datastoreItem xmlns:ds="http://schemas.openxmlformats.org/officeDocument/2006/customXml" ds:itemID="{127D091E-EDC9-4C27-BFE9-33C6C8315E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72779A8A-E9BF-4428-AE3A-68FB9D0789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TechEd Template</Template>
  <TotalTime>7951</TotalTime>
  <Words>2996</Words>
  <Application>Microsoft Office PowerPoint</Application>
  <PresentationFormat>On-screen Show (4:3)</PresentationFormat>
  <Paragraphs>233</Paragraphs>
  <Slides>21</Slides>
  <Notes>17</Notes>
  <HiddenSlides>1</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1-01145_</vt:lpstr>
      <vt:lpstr>White with Courier font for code slides</vt:lpstr>
      <vt:lpstr>Slide 1</vt:lpstr>
      <vt:lpstr>Unified Communications Administration Experience</vt:lpstr>
      <vt:lpstr>Slide 3</vt:lpstr>
      <vt:lpstr>Session Objectives</vt:lpstr>
      <vt:lpstr>Today’s Business Environment What customers are telling us</vt:lpstr>
      <vt:lpstr>A Day In The Life Of An IT Pro</vt:lpstr>
      <vt:lpstr>Centralized Provisioning</vt:lpstr>
      <vt:lpstr>Provisioning Users Demo Wrap Up</vt:lpstr>
      <vt:lpstr>A Day In The Life Of An IT Pro</vt:lpstr>
      <vt:lpstr>Troubleshooting</vt:lpstr>
      <vt:lpstr>Troubleshooting Demo Wrap Up</vt:lpstr>
      <vt:lpstr>A Day In The Life Of An IT Pro</vt:lpstr>
      <vt:lpstr>Monitoring Voice Quality</vt:lpstr>
      <vt:lpstr>Quality Of Experience Monitoring Server</vt:lpstr>
      <vt:lpstr>Monitoring Voice And Network Quality</vt:lpstr>
      <vt:lpstr>What We Just Saw</vt:lpstr>
      <vt:lpstr>Key Takeaways</vt:lpstr>
      <vt:lpstr>Slide 18</vt:lpstr>
      <vt:lpstr>Resources</vt:lpstr>
      <vt:lpstr>Slide 20</vt:lpstr>
      <vt:lpstr>Slide 21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Microsoft's Unified Communications Administration Experience</dc:title>
  <dc:subject>Unified Communications Launch 2007</dc:subject>
  <dc:creator>Anand Lakshminarayanan</dc:creator>
  <dc:description>Template design:
Formatter: David Griffith, Silver Fox Productions, Inc.
Event Date:
Event Location:
Speech Length:
Audience:
Key Topics:</dc:description>
  <cp:lastModifiedBy>SV Purushothaman</cp:lastModifiedBy>
  <cp:revision>277</cp:revision>
  <dcterms:created xsi:type="dcterms:W3CDTF">2007-07-26T21:39:26Z</dcterms:created>
  <dcterms:modified xsi:type="dcterms:W3CDTF">2007-09-06T15:24:10Z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0x010100AD1C10E894942642BE4C6B9F76EC728F</vt:lpwstr>
  </property>
  <property fmtid="{D5CDD505-2E9C-101B-9397-08002B2CF9AE}" pid="3" name="Owner">
    <vt:lpwstr/>
  </property>
  <property fmtid="{D5CDD505-2E9C-101B-9397-08002B2CF9AE}" pid="4" name="SPSDescription">
    <vt:lpwstr/>
  </property>
  <property fmtid="{D5CDD505-2E9C-101B-9397-08002B2CF9AE}" pid="5" name="Status">
    <vt:lpwstr/>
  </property>
</Properties>
</file>