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2"/>
    <p:sldMasterId id="2147483899" r:id="rId3"/>
  </p:sldMasterIdLst>
  <p:notesMasterIdLst>
    <p:notesMasterId r:id="rId15"/>
  </p:notesMasterIdLst>
  <p:handoutMasterIdLst>
    <p:handoutMasterId r:id="rId16"/>
  </p:handoutMasterIdLst>
  <p:sldIdLst>
    <p:sldId id="365" r:id="rId4"/>
    <p:sldId id="350" r:id="rId5"/>
    <p:sldId id="376" r:id="rId6"/>
    <p:sldId id="377" r:id="rId7"/>
    <p:sldId id="378" r:id="rId8"/>
    <p:sldId id="379" r:id="rId9"/>
    <p:sldId id="370" r:id="rId10"/>
    <p:sldId id="371" r:id="rId11"/>
    <p:sldId id="372" r:id="rId12"/>
    <p:sldId id="374" r:id="rId13"/>
    <p:sldId id="364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7373"/>
    <a:srgbClr val="003A16"/>
    <a:srgbClr val="FFFFFF"/>
    <a:srgbClr val="FFE593"/>
    <a:srgbClr val="FFDD71"/>
    <a:srgbClr val="000000"/>
    <a:srgbClr val="385D8A"/>
    <a:srgbClr val="4F81BD"/>
    <a:srgbClr val="C6D9F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381" autoAdjust="0"/>
    <p:restoredTop sz="98620" autoAdjust="0"/>
  </p:normalViewPr>
  <p:slideViewPr>
    <p:cSldViewPr>
      <p:cViewPr varScale="1">
        <p:scale>
          <a:sx n="101" d="100"/>
          <a:sy n="101" d="100"/>
        </p:scale>
        <p:origin x="-828" y="-96"/>
      </p:cViewPr>
      <p:guideLst>
        <p:guide orient="horz" pos="3568"/>
        <p:guide orient="horz" pos="1152"/>
        <p:guide orient="horz" pos="4032"/>
        <p:guide pos="288"/>
        <p:guide pos="4896"/>
        <p:guide pos="2880"/>
        <p:guide pos="2016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361EDC-8445-467B-B4D2-2B9CF65217B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33039B-689D-4DF2-BAA4-667F67EB18B0}">
      <dgm:prSet/>
      <dgm:spPr/>
      <dgm:t>
        <a:bodyPr/>
        <a:lstStyle/>
        <a:p>
          <a:pPr algn="ctr" rtl="0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Deployment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FF40D879-E873-48CA-8A40-69E770CD74F0}" type="parTrans" cxnId="{B9C0E28D-7911-4A46-BFFB-EE08174CCCE9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B33DC584-0ACF-4D62-8B2B-A14F3AAEB01A}" type="sibTrans" cxnId="{B9C0E28D-7911-4A46-BFFB-EE08174CCCE9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7AD1C898-B713-431D-BAD6-914F76C6457D}">
      <dgm:prSet/>
      <dgm:spPr/>
      <dgm:t>
        <a:bodyPr/>
        <a:lstStyle/>
        <a:p>
          <a:pPr algn="ctr" rtl="0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Desktop Management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694FDBAC-38AA-4859-8A07-50292397AD4A}" type="parTrans" cxnId="{B6521EC4-A3A7-44CD-8358-C556FA6C0B6C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1A3BF4F0-4AB0-4564-816A-D3A9CF6FAEDE}" type="sibTrans" cxnId="{B6521EC4-A3A7-44CD-8358-C556FA6C0B6C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82FC85FC-0C77-4119-B8A8-1267B2D923FB}">
      <dgm:prSet/>
      <dgm:spPr/>
      <dgm:t>
        <a:bodyPr/>
        <a:lstStyle/>
        <a:p>
          <a:pPr algn="ctr" rtl="0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Help / Service Desk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6E745BEB-C933-4E9F-B4AC-6FCAC2591FA9}" type="parTrans" cxnId="{587EE9BD-7B2E-4473-9E85-8AA55C661574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45148302-5E4F-432A-9498-B7C7696F4AF9}" type="sibTrans" cxnId="{587EE9BD-7B2E-4473-9E85-8AA55C661574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E8F2F184-207E-4DF3-9E1D-413085AD036C}">
      <dgm:prSet/>
      <dgm:spPr/>
      <dgm:t>
        <a:bodyPr/>
        <a:lstStyle/>
        <a:p>
          <a:pPr algn="ctr" rtl="0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Branch Office Network BW Cost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622FA822-CBC3-4F56-A1B8-319A0669DF28}" type="parTrans" cxnId="{1A4B22C5-5358-4523-9D5E-852AC83BCA23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24B65C88-E6B2-4DCB-A0CF-B03E254418AB}" type="sibTrans" cxnId="{1A4B22C5-5358-4523-9D5E-852AC83BCA23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1BCBC931-4683-4CA0-89EB-0A976C7590D9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en-US" sz="1600" b="1" dirty="0" smtClean="0">
              <a:solidFill>
                <a:schemeClr val="accent1">
                  <a:lumMod val="50000"/>
                </a:schemeClr>
              </a:solidFill>
              <a:effectLst/>
            </a:rPr>
            <a:t>$28—Faster Installations/Fewer Images</a:t>
          </a:r>
          <a:endParaRPr lang="en-US" sz="16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D1DE99AB-5FF8-482B-9352-173F340C791A}" type="parTrans" cxnId="{C4597AAD-794D-40A7-8642-979FC0816A66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2546381D-F35E-449D-B313-657D5E372C99}" type="sibTrans" cxnId="{C4597AAD-794D-40A7-8642-979FC0816A66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1D56BAA2-9623-406D-B312-BC4105C4CFC3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en-US" sz="1600" b="1" dirty="0" smtClean="0">
              <a:solidFill>
                <a:schemeClr val="accent1">
                  <a:lumMod val="50000"/>
                </a:schemeClr>
              </a:solidFill>
              <a:effectLst/>
            </a:rPr>
            <a:t>$25—Simplified Desktop Management</a:t>
          </a:r>
          <a:endParaRPr lang="en-US" sz="16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FC011DCA-7E3D-4CC1-9B07-6B2464AC84D6}" type="parTrans" cxnId="{95548407-6CC5-43F3-AE54-6FAFDA06B045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EAFC84CF-97DF-4EB0-949A-00290584FB77}" type="sibTrans" cxnId="{95548407-6CC5-43F3-AE54-6FAFDA06B045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45619FE0-7879-4833-B349-22AE7EDEE42F}">
      <dgm:prSet custT="1"/>
      <dgm:spPr/>
      <dgm:t>
        <a:bodyPr/>
        <a:lstStyle/>
        <a:p>
          <a:pPr algn="l">
            <a:spcAft>
              <a:spcPts val="0"/>
            </a:spcAft>
          </a:pPr>
          <a:r>
            <a:rPr lang="en-US" sz="1600" b="1" dirty="0" smtClean="0">
              <a:solidFill>
                <a:schemeClr val="accent1">
                  <a:lumMod val="50000"/>
                </a:schemeClr>
              </a:solidFill>
              <a:effectLst/>
            </a:rPr>
            <a:t>$36—Improved Reliability/Fewer Calls</a:t>
          </a:r>
          <a:endParaRPr lang="en-US" sz="16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94996BBA-FB3B-4167-A6CB-55F16980E91E}" type="parTrans" cxnId="{CD71DCB6-E161-4DB6-8FD4-18A0F589FFE4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D33A2FF6-B64D-453F-A7B2-09E83F106D6F}" type="sibTrans" cxnId="{CD71DCB6-E161-4DB6-8FD4-18A0F589FFE4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4583BAD5-76B4-4429-AA3F-699D3FFA0062}">
      <dgm:prSet custT="1"/>
      <dgm:spPr/>
      <dgm:t>
        <a:bodyPr/>
        <a:lstStyle/>
        <a:p>
          <a:pPr algn="l"/>
          <a:r>
            <a:rPr lang="en-US" sz="1600" b="1" dirty="0" smtClean="0">
              <a:solidFill>
                <a:schemeClr val="accent1">
                  <a:lumMod val="50000"/>
                </a:schemeClr>
              </a:solidFill>
              <a:effectLst/>
            </a:rPr>
            <a:t>$14—Reduced Bandwidth Use</a:t>
          </a:r>
          <a:endParaRPr lang="en-US" sz="16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7E89C598-2A42-4A7A-A647-96A2C15F2F40}" type="parTrans" cxnId="{D852C052-EF9B-41E5-8E03-5DEBB2E9021E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2F279C29-F32B-4862-9CE9-90509567974A}" type="sibTrans" cxnId="{D852C052-EF9B-41E5-8E03-5DEBB2E9021E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86DABDC3-0FAF-4831-A076-70B9283FD64F}">
      <dgm:prSet custT="1"/>
      <dgm:spPr/>
      <dgm:t>
        <a:bodyPr/>
        <a:lstStyle/>
        <a:p>
          <a:pPr algn="l"/>
          <a:r>
            <a:rPr lang="en-US" sz="2400" b="1" u="sng" dirty="0" smtClean="0">
              <a:solidFill>
                <a:schemeClr val="accent1">
                  <a:lumMod val="50000"/>
                </a:schemeClr>
              </a:solidFill>
              <a:effectLst/>
            </a:rPr>
            <a:t>$148 </a:t>
          </a:r>
          <a:endParaRPr lang="en-US" sz="2400" b="1" u="sng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9CAEB220-4FC7-49D4-87E3-3500A0EC6CD8}" type="parTrans" cxnId="{001E45C0-B95B-48CF-B099-6DF6244C7FF6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2B5077BA-BA6D-4E80-963E-95AF1687A411}" type="sibTrans" cxnId="{001E45C0-B95B-48CF-B099-6DF6244C7FF6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72AD18BB-540F-46AF-BFEB-7DA5DA8DD412}">
      <dgm:prSet/>
      <dgm:spPr/>
      <dgm:t>
        <a:bodyPr/>
        <a:lstStyle/>
        <a:p>
          <a:pPr algn="ctr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Total Direct and Indirect Cost savings per PC/per year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FA8F8ACF-5DB0-4137-99C6-164BD5BEBC75}" type="parTrans" cxnId="{92F0F537-4C26-4868-85DB-DDD9528C63F8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A906E59F-3D96-4EB7-86B2-F829FC544E36}" type="sibTrans" cxnId="{92F0F537-4C26-4868-85DB-DDD9528C63F8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BF145988-A9EC-4E6E-B0E6-4243DA4C21EA}">
      <dgm:prSet/>
      <dgm:spPr/>
      <dgm:t>
        <a:bodyPr/>
        <a:lstStyle/>
        <a:p>
          <a:pPr algn="ctr" rtl="0"/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Power Usage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gm:t>
    </dgm:pt>
    <dgm:pt modelId="{73B89CDB-C4D8-4310-9705-D4F177F25A7C}" type="parTrans" cxnId="{9C31989A-84E6-4AC9-97D5-AF54A8D7271F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48AC0293-15F3-4ABE-A103-E8A510381A47}" type="sibTrans" cxnId="{9C31989A-84E6-4AC9-97D5-AF54A8D7271F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D20D9760-6597-4C0A-AE89-3B8F4EA46B4D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ts val="0"/>
            </a:spcAft>
          </a:pPr>
          <a:r>
            <a:rPr lang="en-US" sz="1600" b="1" dirty="0" smtClean="0">
              <a:solidFill>
                <a:schemeClr val="accent1">
                  <a:lumMod val="50000"/>
                </a:schemeClr>
              </a:solidFill>
              <a:effectLst/>
            </a:rPr>
            <a:t>$45—GPO over Power Management </a:t>
          </a:r>
          <a:endParaRPr lang="en-US" sz="16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B16C9054-1E42-4DB7-A435-A433F987A0D2}" type="parTrans" cxnId="{D094130D-F64D-4242-80FA-57E0CAA2FBE9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C9CB51AF-AF99-4B46-96D8-00F250AB13A6}" type="sibTrans" cxnId="{D094130D-F64D-4242-80FA-57E0CAA2FBE9}">
      <dgm:prSet/>
      <dgm:spPr/>
      <dgm:t>
        <a:bodyPr/>
        <a:lstStyle/>
        <a:p>
          <a:endParaRPr lang="en-US">
            <a:solidFill>
              <a:srgbClr val="002060"/>
            </a:solidFill>
            <a:effectLst/>
          </a:endParaRPr>
        </a:p>
      </dgm:t>
    </dgm:pt>
    <dgm:pt modelId="{5F9CF79E-36A3-46AC-A4A2-E30091E7EB29}" type="pres">
      <dgm:prSet presAssocID="{F0361EDC-8445-467B-B4D2-2B9CF65217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071119-6F3B-4DE4-B772-F1ED454B56AA}" type="pres">
      <dgm:prSet presAssocID="{BF145988-A9EC-4E6E-B0E6-4243DA4C21EA}" presName="linNode" presStyleCnt="0"/>
      <dgm:spPr/>
      <dgm:t>
        <a:bodyPr/>
        <a:lstStyle/>
        <a:p>
          <a:endParaRPr lang="en-US"/>
        </a:p>
      </dgm:t>
    </dgm:pt>
    <dgm:pt modelId="{640A1BA0-93BC-4609-852D-F76E3F28CD71}" type="pres">
      <dgm:prSet presAssocID="{BF145988-A9EC-4E6E-B0E6-4243DA4C21EA}" presName="parentText" presStyleLbl="node1" presStyleIdx="0" presStyleCnt="6" custScaleX="1386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9128A-2571-4E76-8A6C-74E9BAE34AB4}" type="pres">
      <dgm:prSet presAssocID="{BF145988-A9EC-4E6E-B0E6-4243DA4C21EA}" presName="descendantText" presStyleLbl="alignAccFollowNode1" presStyleIdx="0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A2FF3-5850-46F1-90EC-F1A8B34E8A73}" type="pres">
      <dgm:prSet presAssocID="{48AC0293-15F3-4ABE-A103-E8A510381A47}" presName="sp" presStyleCnt="0"/>
      <dgm:spPr/>
      <dgm:t>
        <a:bodyPr/>
        <a:lstStyle/>
        <a:p>
          <a:endParaRPr lang="en-US"/>
        </a:p>
      </dgm:t>
    </dgm:pt>
    <dgm:pt modelId="{BE691F1D-A5C2-417E-94DC-BA3E681648B4}" type="pres">
      <dgm:prSet presAssocID="{A733039B-689D-4DF2-BAA4-667F67EB18B0}" presName="linNode" presStyleCnt="0"/>
      <dgm:spPr/>
      <dgm:t>
        <a:bodyPr/>
        <a:lstStyle/>
        <a:p>
          <a:endParaRPr lang="en-US"/>
        </a:p>
      </dgm:t>
    </dgm:pt>
    <dgm:pt modelId="{83BAB032-4482-47D3-89CC-ECE12DB8C575}" type="pres">
      <dgm:prSet presAssocID="{A733039B-689D-4DF2-BAA4-667F67EB18B0}" presName="parentText" presStyleLbl="node1" presStyleIdx="1" presStyleCnt="6" custScaleX="1386997" custLinFactNeighborX="-7081" custLinFactNeighborY="21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C01FBF-EB27-4F86-AA89-1DF091413595}" type="pres">
      <dgm:prSet presAssocID="{A733039B-689D-4DF2-BAA4-667F67EB18B0}" presName="descendantText" presStyleLbl="alignAccFollowNode1" presStyleIdx="1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BFC056-DA88-40AF-8FB3-DD201C34E800}" type="pres">
      <dgm:prSet presAssocID="{B33DC584-0ACF-4D62-8B2B-A14F3AAEB01A}" presName="sp" presStyleCnt="0"/>
      <dgm:spPr/>
      <dgm:t>
        <a:bodyPr/>
        <a:lstStyle/>
        <a:p>
          <a:endParaRPr lang="en-US"/>
        </a:p>
      </dgm:t>
    </dgm:pt>
    <dgm:pt modelId="{423E63B8-DD92-4781-943B-7A6ED9690613}" type="pres">
      <dgm:prSet presAssocID="{7AD1C898-B713-431D-BAD6-914F76C6457D}" presName="linNode" presStyleCnt="0"/>
      <dgm:spPr/>
      <dgm:t>
        <a:bodyPr/>
        <a:lstStyle/>
        <a:p>
          <a:endParaRPr lang="en-US"/>
        </a:p>
      </dgm:t>
    </dgm:pt>
    <dgm:pt modelId="{1B94A6B4-DB92-401B-8065-D8F19F356213}" type="pres">
      <dgm:prSet presAssocID="{7AD1C898-B713-431D-BAD6-914F76C6457D}" presName="parentText" presStyleLbl="node1" presStyleIdx="2" presStyleCnt="6" custScaleX="1386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4CEB1-B69B-4591-B01C-BECC22044873}" type="pres">
      <dgm:prSet presAssocID="{7AD1C898-B713-431D-BAD6-914F76C6457D}" presName="descendantText" presStyleLbl="alignAccFollowNode1" presStyleIdx="2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97656-20DC-444F-A218-E9858DA476C1}" type="pres">
      <dgm:prSet presAssocID="{1A3BF4F0-4AB0-4564-816A-D3A9CF6FAEDE}" presName="sp" presStyleCnt="0"/>
      <dgm:spPr/>
      <dgm:t>
        <a:bodyPr/>
        <a:lstStyle/>
        <a:p>
          <a:endParaRPr lang="en-US"/>
        </a:p>
      </dgm:t>
    </dgm:pt>
    <dgm:pt modelId="{2CFB2EE8-3220-4195-AAF2-83736E2A5E4B}" type="pres">
      <dgm:prSet presAssocID="{82FC85FC-0C77-4119-B8A8-1267B2D923FB}" presName="linNode" presStyleCnt="0"/>
      <dgm:spPr/>
      <dgm:t>
        <a:bodyPr/>
        <a:lstStyle/>
        <a:p>
          <a:endParaRPr lang="en-US"/>
        </a:p>
      </dgm:t>
    </dgm:pt>
    <dgm:pt modelId="{DC3FDA4B-D59D-4B96-B2CE-B3DF10F5C86D}" type="pres">
      <dgm:prSet presAssocID="{82FC85FC-0C77-4119-B8A8-1267B2D923FB}" presName="parentText" presStyleLbl="node1" presStyleIdx="3" presStyleCnt="6" custScaleX="1386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E8366-2E32-4BB9-9FF6-623892C585E8}" type="pres">
      <dgm:prSet presAssocID="{82FC85FC-0C77-4119-B8A8-1267B2D923FB}" presName="descendantText" presStyleLbl="alignAccFollowNode1" presStyleIdx="3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34221-1ED5-4556-8048-7AF29C4A3E72}" type="pres">
      <dgm:prSet presAssocID="{45148302-5E4F-432A-9498-B7C7696F4AF9}" presName="sp" presStyleCnt="0"/>
      <dgm:spPr/>
      <dgm:t>
        <a:bodyPr/>
        <a:lstStyle/>
        <a:p>
          <a:endParaRPr lang="en-US"/>
        </a:p>
      </dgm:t>
    </dgm:pt>
    <dgm:pt modelId="{C66BEA28-3D94-4F1D-B843-FC11A297AF77}" type="pres">
      <dgm:prSet presAssocID="{E8F2F184-207E-4DF3-9E1D-413085AD036C}" presName="linNode" presStyleCnt="0"/>
      <dgm:spPr/>
      <dgm:t>
        <a:bodyPr/>
        <a:lstStyle/>
        <a:p>
          <a:endParaRPr lang="en-US"/>
        </a:p>
      </dgm:t>
    </dgm:pt>
    <dgm:pt modelId="{B9C1FA53-E6A5-49C8-90BB-7B189E0407CA}" type="pres">
      <dgm:prSet presAssocID="{E8F2F184-207E-4DF3-9E1D-413085AD036C}" presName="parentText" presStyleLbl="node1" presStyleIdx="4" presStyleCnt="6" custScaleX="1386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DFC693-A5D7-41F8-8A75-956DD95188A0}" type="pres">
      <dgm:prSet presAssocID="{E8F2F184-207E-4DF3-9E1D-413085AD036C}" presName="descendantText" presStyleLbl="alignAccFollowNode1" presStyleIdx="4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05443-31A6-4D10-A588-77943FFB3A81}" type="pres">
      <dgm:prSet presAssocID="{24B65C88-E6B2-4DCB-A0CF-B03E254418AB}" presName="sp" presStyleCnt="0"/>
      <dgm:spPr/>
      <dgm:t>
        <a:bodyPr/>
        <a:lstStyle/>
        <a:p>
          <a:endParaRPr lang="en-US"/>
        </a:p>
      </dgm:t>
    </dgm:pt>
    <dgm:pt modelId="{4FEF0D27-540A-443B-B12E-283702D4C507}" type="pres">
      <dgm:prSet presAssocID="{72AD18BB-540F-46AF-BFEB-7DA5DA8DD412}" presName="linNode" presStyleCnt="0"/>
      <dgm:spPr/>
      <dgm:t>
        <a:bodyPr/>
        <a:lstStyle/>
        <a:p>
          <a:endParaRPr lang="en-US"/>
        </a:p>
      </dgm:t>
    </dgm:pt>
    <dgm:pt modelId="{5724B930-1556-4F28-A0A6-734434C21A97}" type="pres">
      <dgm:prSet presAssocID="{72AD18BB-540F-46AF-BFEB-7DA5DA8DD412}" presName="parentText" presStyleLbl="node1" presStyleIdx="5" presStyleCnt="6" custScaleX="138699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198E3B-1B6D-473D-AB7C-76F3704D4E3B}" type="pres">
      <dgm:prSet presAssocID="{72AD18BB-540F-46AF-BFEB-7DA5DA8DD412}" presName="descendantText" presStyleLbl="alignAccFollowNode1" presStyleIdx="5" presStyleCnt="6" custScaleX="1517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1E45C0-B95B-48CF-B099-6DF6244C7FF6}" srcId="{72AD18BB-540F-46AF-BFEB-7DA5DA8DD412}" destId="{86DABDC3-0FAF-4831-A076-70B9283FD64F}" srcOrd="0" destOrd="0" parTransId="{9CAEB220-4FC7-49D4-87E3-3500A0EC6CD8}" sibTransId="{2B5077BA-BA6D-4E80-963E-95AF1687A411}"/>
    <dgm:cxn modelId="{BCD733D5-BADF-4D5C-B9D8-1BFBAC02E7E6}" type="presOf" srcId="{1D56BAA2-9623-406D-B312-BC4105C4CFC3}" destId="{1EA4CEB1-B69B-4591-B01C-BECC22044873}" srcOrd="0" destOrd="0" presId="urn:microsoft.com/office/officeart/2005/8/layout/vList5"/>
    <dgm:cxn modelId="{B7D095B5-7802-4633-81DF-E8665EE1FBA6}" type="presOf" srcId="{86DABDC3-0FAF-4831-A076-70B9283FD64F}" destId="{0C198E3B-1B6D-473D-AB7C-76F3704D4E3B}" srcOrd="0" destOrd="0" presId="urn:microsoft.com/office/officeart/2005/8/layout/vList5"/>
    <dgm:cxn modelId="{262021D8-0589-4FD5-BD60-A38D43D0DA22}" type="presOf" srcId="{F0361EDC-8445-467B-B4D2-2B9CF65217B6}" destId="{5F9CF79E-36A3-46AC-A4A2-E30091E7EB29}" srcOrd="0" destOrd="0" presId="urn:microsoft.com/office/officeart/2005/8/layout/vList5"/>
    <dgm:cxn modelId="{FA5FD058-5080-40F1-9F30-ECAC4F784A1F}" type="presOf" srcId="{1BCBC931-4683-4CA0-89EB-0A976C7590D9}" destId="{0DC01FBF-EB27-4F86-AA89-1DF091413595}" srcOrd="0" destOrd="0" presId="urn:microsoft.com/office/officeart/2005/8/layout/vList5"/>
    <dgm:cxn modelId="{CD71DCB6-E161-4DB6-8FD4-18A0F589FFE4}" srcId="{82FC85FC-0C77-4119-B8A8-1267B2D923FB}" destId="{45619FE0-7879-4833-B349-22AE7EDEE42F}" srcOrd="0" destOrd="0" parTransId="{94996BBA-FB3B-4167-A6CB-55F16980E91E}" sibTransId="{D33A2FF6-B64D-453F-A7B2-09E83F106D6F}"/>
    <dgm:cxn modelId="{B6521EC4-A3A7-44CD-8358-C556FA6C0B6C}" srcId="{F0361EDC-8445-467B-B4D2-2B9CF65217B6}" destId="{7AD1C898-B713-431D-BAD6-914F76C6457D}" srcOrd="2" destOrd="0" parTransId="{694FDBAC-38AA-4859-8A07-50292397AD4A}" sibTransId="{1A3BF4F0-4AB0-4564-816A-D3A9CF6FAEDE}"/>
    <dgm:cxn modelId="{B9C0E28D-7911-4A46-BFFB-EE08174CCCE9}" srcId="{F0361EDC-8445-467B-B4D2-2B9CF65217B6}" destId="{A733039B-689D-4DF2-BAA4-667F67EB18B0}" srcOrd="1" destOrd="0" parTransId="{FF40D879-E873-48CA-8A40-69E770CD74F0}" sibTransId="{B33DC584-0ACF-4D62-8B2B-A14F3AAEB01A}"/>
    <dgm:cxn modelId="{D094130D-F64D-4242-80FA-57E0CAA2FBE9}" srcId="{BF145988-A9EC-4E6E-B0E6-4243DA4C21EA}" destId="{D20D9760-6597-4C0A-AE89-3B8F4EA46B4D}" srcOrd="0" destOrd="0" parTransId="{B16C9054-1E42-4DB7-A435-A433F987A0D2}" sibTransId="{C9CB51AF-AF99-4B46-96D8-00F250AB13A6}"/>
    <dgm:cxn modelId="{E43945C9-8350-4517-BE30-42322D20A198}" type="presOf" srcId="{7AD1C898-B713-431D-BAD6-914F76C6457D}" destId="{1B94A6B4-DB92-401B-8065-D8F19F356213}" srcOrd="0" destOrd="0" presId="urn:microsoft.com/office/officeart/2005/8/layout/vList5"/>
    <dgm:cxn modelId="{806560FE-ED68-4EF2-996F-E70C2C952698}" type="presOf" srcId="{4583BAD5-76B4-4429-AA3F-699D3FFA0062}" destId="{40DFC693-A5D7-41F8-8A75-956DD95188A0}" srcOrd="0" destOrd="0" presId="urn:microsoft.com/office/officeart/2005/8/layout/vList5"/>
    <dgm:cxn modelId="{139B09C6-384F-419A-909A-A7B82DB6EDBE}" type="presOf" srcId="{72AD18BB-540F-46AF-BFEB-7DA5DA8DD412}" destId="{5724B930-1556-4F28-A0A6-734434C21A97}" srcOrd="0" destOrd="0" presId="urn:microsoft.com/office/officeart/2005/8/layout/vList5"/>
    <dgm:cxn modelId="{D852C052-EF9B-41E5-8E03-5DEBB2E9021E}" srcId="{E8F2F184-207E-4DF3-9E1D-413085AD036C}" destId="{4583BAD5-76B4-4429-AA3F-699D3FFA0062}" srcOrd="0" destOrd="0" parTransId="{7E89C598-2A42-4A7A-A647-96A2C15F2F40}" sibTransId="{2F279C29-F32B-4862-9CE9-90509567974A}"/>
    <dgm:cxn modelId="{587EE9BD-7B2E-4473-9E85-8AA55C661574}" srcId="{F0361EDC-8445-467B-B4D2-2B9CF65217B6}" destId="{82FC85FC-0C77-4119-B8A8-1267B2D923FB}" srcOrd="3" destOrd="0" parTransId="{6E745BEB-C933-4E9F-B4AC-6FCAC2591FA9}" sibTransId="{45148302-5E4F-432A-9498-B7C7696F4AF9}"/>
    <dgm:cxn modelId="{BF3E47E8-9951-4844-B62A-FB3DC087D992}" type="presOf" srcId="{45619FE0-7879-4833-B349-22AE7EDEE42F}" destId="{A4CE8366-2E32-4BB9-9FF6-623892C585E8}" srcOrd="0" destOrd="0" presId="urn:microsoft.com/office/officeart/2005/8/layout/vList5"/>
    <dgm:cxn modelId="{34F2F0A6-B188-4DC6-921F-8FB184C21141}" type="presOf" srcId="{D20D9760-6597-4C0A-AE89-3B8F4EA46B4D}" destId="{7479128A-2571-4E76-8A6C-74E9BAE34AB4}" srcOrd="0" destOrd="0" presId="urn:microsoft.com/office/officeart/2005/8/layout/vList5"/>
    <dgm:cxn modelId="{BB60719A-4727-49B4-8FBF-1690370BAD32}" type="presOf" srcId="{BF145988-A9EC-4E6E-B0E6-4243DA4C21EA}" destId="{640A1BA0-93BC-4609-852D-F76E3F28CD71}" srcOrd="0" destOrd="0" presId="urn:microsoft.com/office/officeart/2005/8/layout/vList5"/>
    <dgm:cxn modelId="{92F0F537-4C26-4868-85DB-DDD9528C63F8}" srcId="{F0361EDC-8445-467B-B4D2-2B9CF65217B6}" destId="{72AD18BB-540F-46AF-BFEB-7DA5DA8DD412}" srcOrd="5" destOrd="0" parTransId="{FA8F8ACF-5DB0-4137-99C6-164BD5BEBC75}" sibTransId="{A906E59F-3D96-4EB7-86B2-F829FC544E36}"/>
    <dgm:cxn modelId="{95548407-6CC5-43F3-AE54-6FAFDA06B045}" srcId="{7AD1C898-B713-431D-BAD6-914F76C6457D}" destId="{1D56BAA2-9623-406D-B312-BC4105C4CFC3}" srcOrd="0" destOrd="0" parTransId="{FC011DCA-7E3D-4CC1-9B07-6B2464AC84D6}" sibTransId="{EAFC84CF-97DF-4EB0-949A-00290584FB77}"/>
    <dgm:cxn modelId="{1A4B22C5-5358-4523-9D5E-852AC83BCA23}" srcId="{F0361EDC-8445-467B-B4D2-2B9CF65217B6}" destId="{E8F2F184-207E-4DF3-9E1D-413085AD036C}" srcOrd="4" destOrd="0" parTransId="{622FA822-CBC3-4F56-A1B8-319A0669DF28}" sibTransId="{24B65C88-E6B2-4DCB-A0CF-B03E254418AB}"/>
    <dgm:cxn modelId="{552B83CA-FE92-4D11-9618-27DB3DF82C26}" type="presOf" srcId="{A733039B-689D-4DF2-BAA4-667F67EB18B0}" destId="{83BAB032-4482-47D3-89CC-ECE12DB8C575}" srcOrd="0" destOrd="0" presId="urn:microsoft.com/office/officeart/2005/8/layout/vList5"/>
    <dgm:cxn modelId="{2B9C3D79-B029-4EB9-816B-4DB14786444B}" type="presOf" srcId="{E8F2F184-207E-4DF3-9E1D-413085AD036C}" destId="{B9C1FA53-E6A5-49C8-90BB-7B189E0407CA}" srcOrd="0" destOrd="0" presId="urn:microsoft.com/office/officeart/2005/8/layout/vList5"/>
    <dgm:cxn modelId="{9C31989A-84E6-4AC9-97D5-AF54A8D7271F}" srcId="{F0361EDC-8445-467B-B4D2-2B9CF65217B6}" destId="{BF145988-A9EC-4E6E-B0E6-4243DA4C21EA}" srcOrd="0" destOrd="0" parTransId="{73B89CDB-C4D8-4310-9705-D4F177F25A7C}" sibTransId="{48AC0293-15F3-4ABE-A103-E8A510381A47}"/>
    <dgm:cxn modelId="{C4597AAD-794D-40A7-8642-979FC0816A66}" srcId="{A733039B-689D-4DF2-BAA4-667F67EB18B0}" destId="{1BCBC931-4683-4CA0-89EB-0A976C7590D9}" srcOrd="0" destOrd="0" parTransId="{D1DE99AB-5FF8-482B-9352-173F340C791A}" sibTransId="{2546381D-F35E-449D-B313-657D5E372C99}"/>
    <dgm:cxn modelId="{DF6D672F-2873-42FE-9B2F-9267734B2BA5}" type="presOf" srcId="{82FC85FC-0C77-4119-B8A8-1267B2D923FB}" destId="{DC3FDA4B-D59D-4B96-B2CE-B3DF10F5C86D}" srcOrd="0" destOrd="0" presId="urn:microsoft.com/office/officeart/2005/8/layout/vList5"/>
    <dgm:cxn modelId="{A9A3474E-DF92-49B6-9941-7D98043CA16D}" type="presParOf" srcId="{5F9CF79E-36A3-46AC-A4A2-E30091E7EB29}" destId="{A7071119-6F3B-4DE4-B772-F1ED454B56AA}" srcOrd="0" destOrd="0" presId="urn:microsoft.com/office/officeart/2005/8/layout/vList5"/>
    <dgm:cxn modelId="{4BDFE075-B6D0-485B-AE0B-2F0D6B6ED552}" type="presParOf" srcId="{A7071119-6F3B-4DE4-B772-F1ED454B56AA}" destId="{640A1BA0-93BC-4609-852D-F76E3F28CD71}" srcOrd="0" destOrd="0" presId="urn:microsoft.com/office/officeart/2005/8/layout/vList5"/>
    <dgm:cxn modelId="{58232F0C-2736-4226-88FE-67293A705B88}" type="presParOf" srcId="{A7071119-6F3B-4DE4-B772-F1ED454B56AA}" destId="{7479128A-2571-4E76-8A6C-74E9BAE34AB4}" srcOrd="1" destOrd="0" presId="urn:microsoft.com/office/officeart/2005/8/layout/vList5"/>
    <dgm:cxn modelId="{1E1751B8-9713-4F16-B1CB-3A9B0445DA95}" type="presParOf" srcId="{5F9CF79E-36A3-46AC-A4A2-E30091E7EB29}" destId="{749A2FF3-5850-46F1-90EC-F1A8B34E8A73}" srcOrd="1" destOrd="0" presId="urn:microsoft.com/office/officeart/2005/8/layout/vList5"/>
    <dgm:cxn modelId="{0F3745E0-C28A-443F-9D9C-355B13CBD034}" type="presParOf" srcId="{5F9CF79E-36A3-46AC-A4A2-E30091E7EB29}" destId="{BE691F1D-A5C2-417E-94DC-BA3E681648B4}" srcOrd="2" destOrd="0" presId="urn:microsoft.com/office/officeart/2005/8/layout/vList5"/>
    <dgm:cxn modelId="{B9872379-9A9C-440D-AFDF-DEDC65071DC8}" type="presParOf" srcId="{BE691F1D-A5C2-417E-94DC-BA3E681648B4}" destId="{83BAB032-4482-47D3-89CC-ECE12DB8C575}" srcOrd="0" destOrd="0" presId="urn:microsoft.com/office/officeart/2005/8/layout/vList5"/>
    <dgm:cxn modelId="{25F9AAD5-B854-4D50-8193-88BED831C02C}" type="presParOf" srcId="{BE691F1D-A5C2-417E-94DC-BA3E681648B4}" destId="{0DC01FBF-EB27-4F86-AA89-1DF091413595}" srcOrd="1" destOrd="0" presId="urn:microsoft.com/office/officeart/2005/8/layout/vList5"/>
    <dgm:cxn modelId="{56DDC462-4B0B-4F12-AFD2-EB00261E7C79}" type="presParOf" srcId="{5F9CF79E-36A3-46AC-A4A2-E30091E7EB29}" destId="{86BFC056-DA88-40AF-8FB3-DD201C34E800}" srcOrd="3" destOrd="0" presId="urn:microsoft.com/office/officeart/2005/8/layout/vList5"/>
    <dgm:cxn modelId="{03A4D9D7-D16E-4001-A996-0B8125A41981}" type="presParOf" srcId="{5F9CF79E-36A3-46AC-A4A2-E30091E7EB29}" destId="{423E63B8-DD92-4781-943B-7A6ED9690613}" srcOrd="4" destOrd="0" presId="urn:microsoft.com/office/officeart/2005/8/layout/vList5"/>
    <dgm:cxn modelId="{1C0E21A6-F93D-4704-8C0C-85067801DEBE}" type="presParOf" srcId="{423E63B8-DD92-4781-943B-7A6ED9690613}" destId="{1B94A6B4-DB92-401B-8065-D8F19F356213}" srcOrd="0" destOrd="0" presId="urn:microsoft.com/office/officeart/2005/8/layout/vList5"/>
    <dgm:cxn modelId="{B677C84D-33CE-4426-9C9C-1E8DD2B324C2}" type="presParOf" srcId="{423E63B8-DD92-4781-943B-7A6ED9690613}" destId="{1EA4CEB1-B69B-4591-B01C-BECC22044873}" srcOrd="1" destOrd="0" presId="urn:microsoft.com/office/officeart/2005/8/layout/vList5"/>
    <dgm:cxn modelId="{CF67130B-AABE-4EFB-AD53-60FF3BB33E68}" type="presParOf" srcId="{5F9CF79E-36A3-46AC-A4A2-E30091E7EB29}" destId="{0DA97656-20DC-444F-A218-E9858DA476C1}" srcOrd="5" destOrd="0" presId="urn:microsoft.com/office/officeart/2005/8/layout/vList5"/>
    <dgm:cxn modelId="{DAD24F88-EE71-43E1-BB3F-92A40C466E18}" type="presParOf" srcId="{5F9CF79E-36A3-46AC-A4A2-E30091E7EB29}" destId="{2CFB2EE8-3220-4195-AAF2-83736E2A5E4B}" srcOrd="6" destOrd="0" presId="urn:microsoft.com/office/officeart/2005/8/layout/vList5"/>
    <dgm:cxn modelId="{C08CAD64-CF35-49E4-A080-EB65E81E685B}" type="presParOf" srcId="{2CFB2EE8-3220-4195-AAF2-83736E2A5E4B}" destId="{DC3FDA4B-D59D-4B96-B2CE-B3DF10F5C86D}" srcOrd="0" destOrd="0" presId="urn:microsoft.com/office/officeart/2005/8/layout/vList5"/>
    <dgm:cxn modelId="{282018E6-E1C5-4B8F-8541-90B942A45FF2}" type="presParOf" srcId="{2CFB2EE8-3220-4195-AAF2-83736E2A5E4B}" destId="{A4CE8366-2E32-4BB9-9FF6-623892C585E8}" srcOrd="1" destOrd="0" presId="urn:microsoft.com/office/officeart/2005/8/layout/vList5"/>
    <dgm:cxn modelId="{9EB42526-1661-4370-AE73-807841CD5767}" type="presParOf" srcId="{5F9CF79E-36A3-46AC-A4A2-E30091E7EB29}" destId="{D8834221-1ED5-4556-8048-7AF29C4A3E72}" srcOrd="7" destOrd="0" presId="urn:microsoft.com/office/officeart/2005/8/layout/vList5"/>
    <dgm:cxn modelId="{33357AF2-20BB-4CF0-9663-F0A4F482CFDA}" type="presParOf" srcId="{5F9CF79E-36A3-46AC-A4A2-E30091E7EB29}" destId="{C66BEA28-3D94-4F1D-B843-FC11A297AF77}" srcOrd="8" destOrd="0" presId="urn:microsoft.com/office/officeart/2005/8/layout/vList5"/>
    <dgm:cxn modelId="{C11AD646-83C9-455D-BDA0-84433614CB23}" type="presParOf" srcId="{C66BEA28-3D94-4F1D-B843-FC11A297AF77}" destId="{B9C1FA53-E6A5-49C8-90BB-7B189E0407CA}" srcOrd="0" destOrd="0" presId="urn:microsoft.com/office/officeart/2005/8/layout/vList5"/>
    <dgm:cxn modelId="{08F03938-7177-4DBF-8BCD-C98401BF2EBF}" type="presParOf" srcId="{C66BEA28-3D94-4F1D-B843-FC11A297AF77}" destId="{40DFC693-A5D7-41F8-8A75-956DD95188A0}" srcOrd="1" destOrd="0" presId="urn:microsoft.com/office/officeart/2005/8/layout/vList5"/>
    <dgm:cxn modelId="{26F7BF2E-81C7-48DD-9228-BE3771118AC9}" type="presParOf" srcId="{5F9CF79E-36A3-46AC-A4A2-E30091E7EB29}" destId="{B0505443-31A6-4D10-A588-77943FFB3A81}" srcOrd="9" destOrd="0" presId="urn:microsoft.com/office/officeart/2005/8/layout/vList5"/>
    <dgm:cxn modelId="{279FA928-58B7-44FF-A4ED-622A34F2DE43}" type="presParOf" srcId="{5F9CF79E-36A3-46AC-A4A2-E30091E7EB29}" destId="{4FEF0D27-540A-443B-B12E-283702D4C507}" srcOrd="10" destOrd="0" presId="urn:microsoft.com/office/officeart/2005/8/layout/vList5"/>
    <dgm:cxn modelId="{B1C048E6-8EBA-4E25-AC29-2F4EE629A1EC}" type="presParOf" srcId="{4FEF0D27-540A-443B-B12E-283702D4C507}" destId="{5724B930-1556-4F28-A0A6-734434C21A97}" srcOrd="0" destOrd="0" presId="urn:microsoft.com/office/officeart/2005/8/layout/vList5"/>
    <dgm:cxn modelId="{FAF35D30-16E7-4519-9158-FF660C02663B}" type="presParOf" srcId="{4FEF0D27-540A-443B-B12E-283702D4C507}" destId="{0C198E3B-1B6D-473D-AB7C-76F3704D4E3B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79128A-2571-4E76-8A6C-74E9BAE34AB4}">
      <dsp:nvSpPr>
        <dsp:cNvPr id="0" name=""/>
        <dsp:cNvSpPr/>
      </dsp:nvSpPr>
      <dsp:spPr>
        <a:xfrm rot="5400000">
          <a:off x="4920582" y="-2247120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b="1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$45—GPO over Power Management </a:t>
          </a:r>
          <a:endParaRPr lang="en-US" sz="16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-2247120"/>
        <a:ext cx="467915" cy="5081144"/>
      </dsp:txXfrm>
    </dsp:sp>
    <dsp:sp modelId="{640A1BA0-93BC-4609-852D-F76E3F28CD71}">
      <dsp:nvSpPr>
        <dsp:cNvPr id="0" name=""/>
        <dsp:cNvSpPr/>
      </dsp:nvSpPr>
      <dsp:spPr>
        <a:xfrm>
          <a:off x="1087" y="1004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Power Usage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1087" y="1004"/>
        <a:ext cx="2612880" cy="584894"/>
      </dsp:txXfrm>
    </dsp:sp>
    <dsp:sp modelId="{0DC01FBF-EB27-4F86-AA89-1DF091413595}">
      <dsp:nvSpPr>
        <dsp:cNvPr id="0" name=""/>
        <dsp:cNvSpPr/>
      </dsp:nvSpPr>
      <dsp:spPr>
        <a:xfrm rot="5400000">
          <a:off x="4920582" y="-1632981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b="1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$28—Faster Installations/Fewer Images</a:t>
          </a:r>
          <a:endParaRPr lang="en-US" sz="16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-1632981"/>
        <a:ext cx="467915" cy="5081144"/>
      </dsp:txXfrm>
    </dsp:sp>
    <dsp:sp modelId="{83BAB032-4482-47D3-89CC-ECE12DB8C575}">
      <dsp:nvSpPr>
        <dsp:cNvPr id="0" name=""/>
        <dsp:cNvSpPr/>
      </dsp:nvSpPr>
      <dsp:spPr>
        <a:xfrm>
          <a:off x="0" y="627765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Deployment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0" y="627765"/>
        <a:ext cx="2612880" cy="584894"/>
      </dsp:txXfrm>
    </dsp:sp>
    <dsp:sp modelId="{1EA4CEB1-B69B-4591-B01C-BECC22044873}">
      <dsp:nvSpPr>
        <dsp:cNvPr id="0" name=""/>
        <dsp:cNvSpPr/>
      </dsp:nvSpPr>
      <dsp:spPr>
        <a:xfrm rot="5400000">
          <a:off x="4920582" y="-1018841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b="1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$25—Simplified Desktop Management</a:t>
          </a:r>
          <a:endParaRPr lang="en-US" sz="16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-1018841"/>
        <a:ext cx="467915" cy="5081144"/>
      </dsp:txXfrm>
    </dsp:sp>
    <dsp:sp modelId="{1B94A6B4-DB92-401B-8065-D8F19F356213}">
      <dsp:nvSpPr>
        <dsp:cNvPr id="0" name=""/>
        <dsp:cNvSpPr/>
      </dsp:nvSpPr>
      <dsp:spPr>
        <a:xfrm>
          <a:off x="1087" y="1229283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Desktop Management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1087" y="1229283"/>
        <a:ext cx="2612880" cy="584894"/>
      </dsp:txXfrm>
    </dsp:sp>
    <dsp:sp modelId="{A4CE8366-2E32-4BB9-9FF6-623892C585E8}">
      <dsp:nvSpPr>
        <dsp:cNvPr id="0" name=""/>
        <dsp:cNvSpPr/>
      </dsp:nvSpPr>
      <dsp:spPr>
        <a:xfrm rot="5400000">
          <a:off x="4920582" y="-404702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b="1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$36—Improved Reliability/Fewer Calls</a:t>
          </a:r>
          <a:endParaRPr lang="en-US" sz="16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-404702"/>
        <a:ext cx="467915" cy="5081144"/>
      </dsp:txXfrm>
    </dsp:sp>
    <dsp:sp modelId="{DC3FDA4B-D59D-4B96-B2CE-B3DF10F5C86D}">
      <dsp:nvSpPr>
        <dsp:cNvPr id="0" name=""/>
        <dsp:cNvSpPr/>
      </dsp:nvSpPr>
      <dsp:spPr>
        <a:xfrm>
          <a:off x="1087" y="1843422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Help / Service Desk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1087" y="1843422"/>
        <a:ext cx="2612880" cy="584894"/>
      </dsp:txXfrm>
    </dsp:sp>
    <dsp:sp modelId="{40DFC693-A5D7-41F8-8A75-956DD95188A0}">
      <dsp:nvSpPr>
        <dsp:cNvPr id="0" name=""/>
        <dsp:cNvSpPr/>
      </dsp:nvSpPr>
      <dsp:spPr>
        <a:xfrm rot="5400000">
          <a:off x="4920582" y="209436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1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$14—Reduced Bandwidth Use</a:t>
          </a:r>
          <a:endParaRPr lang="en-US" sz="16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209436"/>
        <a:ext cx="467915" cy="5081144"/>
      </dsp:txXfrm>
    </dsp:sp>
    <dsp:sp modelId="{B9C1FA53-E6A5-49C8-90BB-7B189E0407CA}">
      <dsp:nvSpPr>
        <dsp:cNvPr id="0" name=""/>
        <dsp:cNvSpPr/>
      </dsp:nvSpPr>
      <dsp:spPr>
        <a:xfrm>
          <a:off x="1087" y="2457561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Branch Office Network BW Cost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1087" y="2457561"/>
        <a:ext cx="2612880" cy="584894"/>
      </dsp:txXfrm>
    </dsp:sp>
    <dsp:sp modelId="{0C198E3B-1B6D-473D-AB7C-76F3704D4E3B}">
      <dsp:nvSpPr>
        <dsp:cNvPr id="0" name=""/>
        <dsp:cNvSpPr/>
      </dsp:nvSpPr>
      <dsp:spPr>
        <a:xfrm rot="5400000">
          <a:off x="4920582" y="823575"/>
          <a:ext cx="467915" cy="50811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u="sng" kern="1200" dirty="0" smtClean="0">
              <a:solidFill>
                <a:schemeClr val="accent1">
                  <a:lumMod val="50000"/>
                </a:schemeClr>
              </a:solidFill>
              <a:effectLst/>
            </a:rPr>
            <a:t>$148 </a:t>
          </a:r>
          <a:endParaRPr lang="en-US" sz="2400" b="1" u="sng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 rot="5400000">
        <a:off x="4920582" y="823575"/>
        <a:ext cx="467915" cy="5081144"/>
      </dsp:txXfrm>
    </dsp:sp>
    <dsp:sp modelId="{5724B930-1556-4F28-A0A6-734434C21A97}">
      <dsp:nvSpPr>
        <dsp:cNvPr id="0" name=""/>
        <dsp:cNvSpPr/>
      </dsp:nvSpPr>
      <dsp:spPr>
        <a:xfrm>
          <a:off x="1087" y="3071700"/>
          <a:ext cx="2612880" cy="584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/>
            </a:rPr>
            <a:t>Total Direct and Indirect Cost savings per PC/per year</a:t>
          </a:r>
          <a:endParaRPr lang="en-US" sz="1300" b="1" kern="1200" dirty="0">
            <a:solidFill>
              <a:schemeClr val="accent1">
                <a:lumMod val="20000"/>
                <a:lumOff val="80000"/>
              </a:schemeClr>
            </a:solidFill>
            <a:effectLst/>
          </a:endParaRPr>
        </a:p>
      </dsp:txBody>
      <dsp:txXfrm>
        <a:off x="1087" y="3071700"/>
        <a:ext cx="2612880" cy="584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Windows 7 | Presenter's Mode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1DB4B-0DFF-48BC-9008-EFA24245E695}" type="datetime2">
              <a:rPr lang="en-US" smtClean="0"/>
              <a:pPr/>
              <a:t>Friday, November 13,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Microsoft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D88CB-2F63-447C-87CC-1EB063B37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820040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04800" y="152400"/>
            <a:ext cx="3886200" cy="3429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  <a:latin typeface="Segoe Semibold" pitchFamily="34" charset="0"/>
              </a:defRPr>
            </a:lvl1pPr>
          </a:lstStyle>
          <a:p>
            <a:r>
              <a:rPr lang="en-US" dirty="0" smtClean="0"/>
              <a:t>Windows 7 | Presenter Mode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572000" y="152400"/>
            <a:ext cx="4267200" cy="3429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700">
                <a:solidFill>
                  <a:schemeClr val="bg1">
                    <a:lumMod val="50000"/>
                  </a:schemeClr>
                </a:solidFill>
                <a:latin typeface="Segoe Semibold" pitchFamily="34" charset="0"/>
              </a:defRPr>
            </a:lvl1pPr>
          </a:lstStyle>
          <a:p>
            <a:fld id="{C5BBB5DE-F9B9-485E-B8CA-57DDC5ABA486}" type="datetime2">
              <a:rPr lang="en-US" smtClean="0"/>
              <a:pPr/>
              <a:t>Friday, November 13, 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800" y="514350"/>
            <a:ext cx="3886200" cy="291465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514350"/>
            <a:ext cx="4267200" cy="5734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04800" y="6324600"/>
            <a:ext cx="3962400" cy="3429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700">
                <a:solidFill>
                  <a:schemeClr val="bg1">
                    <a:lumMod val="50000"/>
                  </a:schemeClr>
                </a:solidFill>
                <a:latin typeface="Segoe Semibold" pitchFamily="34" charset="0"/>
              </a:defRPr>
            </a:lvl1pPr>
          </a:lstStyle>
          <a:p>
            <a:r>
              <a:rPr lang="en-US" smtClean="0"/>
              <a:t>Microsoft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572000" y="6324600"/>
            <a:ext cx="4267200" cy="3429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700">
                <a:solidFill>
                  <a:schemeClr val="bg1">
                    <a:lumMod val="50000"/>
                  </a:schemeClr>
                </a:solidFill>
                <a:latin typeface="Segoe Semibold" pitchFamily="34" charset="0"/>
              </a:defRPr>
            </a:lvl1pPr>
          </a:lstStyle>
          <a:p>
            <a:fld id="{26921066-999A-4F94-8750-23B55137A9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6480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lnSpc>
        <a:spcPct val="120000"/>
      </a:lnSpc>
      <a:spcBef>
        <a:spcPts val="1200"/>
      </a:spcBef>
      <a:spcAft>
        <a:spcPts val="300"/>
      </a:spcAft>
      <a:defRPr sz="900" b="1" kern="1200">
        <a:solidFill>
          <a:schemeClr val="tx1">
            <a:lumMod val="65000"/>
            <a:lumOff val="35000"/>
          </a:schemeClr>
        </a:solidFill>
        <a:latin typeface="Segoe UI" pitchFamily="34" charset="0"/>
        <a:ea typeface="+mn-ea"/>
        <a:cs typeface="Segoe UI" pitchFamily="34" charset="0"/>
      </a:defRPr>
    </a:lvl1pPr>
    <a:lvl2pPr marL="0" indent="0" algn="l" defTabSz="914400" rtl="0" eaLnBrk="1" latinLnBrk="0" hangingPunct="1">
      <a:lnSpc>
        <a:spcPct val="120000"/>
      </a:lnSpc>
      <a:spcAft>
        <a:spcPts val="300"/>
      </a:spcAft>
      <a:buFont typeface="Arial" pitchFamily="34" charset="0"/>
      <a:buNone/>
      <a:defRPr sz="900" b="0" kern="1200">
        <a:solidFill>
          <a:schemeClr val="tx1">
            <a:lumMod val="65000"/>
            <a:lumOff val="35000"/>
          </a:schemeClr>
        </a:solidFill>
        <a:latin typeface="Segoe UI" pitchFamily="34" charset="0"/>
        <a:ea typeface="+mn-ea"/>
        <a:cs typeface="Segoe UI" pitchFamily="34" charset="0"/>
      </a:defRPr>
    </a:lvl2pPr>
    <a:lvl3pPr marL="173038" indent="-171450" algn="l" defTabSz="914400" rtl="0" eaLnBrk="1" latinLnBrk="0" hangingPunct="1">
      <a:lnSpc>
        <a:spcPct val="120000"/>
      </a:lnSpc>
      <a:spcAft>
        <a:spcPts val="300"/>
      </a:spcAft>
      <a:buClr>
        <a:schemeClr val="tx1">
          <a:lumMod val="50000"/>
          <a:lumOff val="50000"/>
        </a:schemeClr>
      </a:buClr>
      <a:buFont typeface="Wingdings" pitchFamily="2" charset="2"/>
      <a:buChar char="§"/>
      <a:defRPr sz="900" b="0" kern="1200">
        <a:solidFill>
          <a:schemeClr val="tx1">
            <a:lumMod val="65000"/>
            <a:lumOff val="35000"/>
          </a:schemeClr>
        </a:solidFill>
        <a:latin typeface="Segoe UI" pitchFamily="34" charset="0"/>
        <a:ea typeface="+mn-ea"/>
        <a:cs typeface="Segoe UI" pitchFamily="34" charset="0"/>
      </a:defRPr>
    </a:lvl3pPr>
    <a:lvl4pPr marL="1371600" algn="l" defTabSz="914400" rtl="0" eaLnBrk="1" latinLnBrk="0" hangingPunct="1">
      <a:lnSpc>
        <a:spcPct val="120000"/>
      </a:lnSpc>
      <a:spcAft>
        <a:spcPts val="600"/>
      </a:spcAft>
      <a:defRPr sz="900" b="0" kern="1200">
        <a:solidFill>
          <a:schemeClr val="tx1">
            <a:lumMod val="65000"/>
            <a:lumOff val="35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lnSpc>
        <a:spcPct val="120000"/>
      </a:lnSpc>
      <a:spcAft>
        <a:spcPts val="600"/>
      </a:spcAft>
      <a:defRPr sz="900" b="0" kern="1200">
        <a:solidFill>
          <a:schemeClr val="tx1">
            <a:lumMod val="65000"/>
            <a:lumOff val="35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44304"/>
            <a:ext cx="5486400" cy="14700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57201" y="3729335"/>
            <a:ext cx="5486400" cy="461665"/>
          </a:xfr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kern="1200" dirty="0">
                <a:solidFill>
                  <a:schemeClr val="bg1"/>
                </a:solidFill>
                <a:latin typeface="Segoe" pitchFamily="34" charset="0"/>
                <a:ea typeface="+mj-ea"/>
                <a:cs typeface="+mj-cs"/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349-87F6-4EC9-A55F-D24C883E5826}" type="datetime2">
              <a:rPr lang="en-US" smtClean="0"/>
              <a:pPr/>
              <a:t>Friday, November 13, 2009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92240" y="6217920"/>
            <a:ext cx="2316480" cy="365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ac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7274C1D-C5C9-4088-97B7-768846C101D2}" type="datetime2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FFFFFF">
                    <a:lumMod val="50000"/>
                  </a:srgbClr>
                </a:solidFill>
              </a:rPr>
              <a:t>Microsoft Confidential</a:t>
            </a:r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ac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90CB349-87F6-4EC9-A55F-D24C883E5826}" type="datetime2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FFFFFF">
                    <a:lumMod val="50000"/>
                  </a:srgbClr>
                </a:solidFill>
              </a:rPr>
              <a:t>Microsoft Confidential</a:t>
            </a:r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solidFill>
            <a:schemeClr val="bg1">
              <a:lumMod val="50000"/>
            </a:schemeClr>
          </a:solidFill>
        </p:spPr>
        <p:txBody>
          <a:bodyPr tIns="548640">
            <a:normAutofit/>
          </a:bodyPr>
          <a:lstStyle>
            <a:lvl1pPr algn="ctr">
              <a:buNone/>
              <a:defRPr sz="20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D90CB349-87F6-4EC9-A55F-D24C883E5826}" type="datetime2">
              <a:rPr lang="en-US" smtClean="0">
                <a:solidFill>
                  <a:srgbClr val="FFFFFF">
                    <a:lumMod val="95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FFFFFF">
                  <a:lumMod val="9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FFFFFF">
                    <a:lumMod val="95000"/>
                  </a:srgbClr>
                </a:solidFill>
              </a:rPr>
              <a:t>Microsoft Confidential</a:t>
            </a:r>
            <a:endParaRPr lang="en-US" dirty="0">
              <a:solidFill>
                <a:srgbClr val="FFFFFF">
                  <a:lumMod val="9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FFFFFF">
                    <a:lumMod val="9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9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gradFill flip="none" rotWithShape="1">
          <a:gsLst>
            <a:gs pos="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 userDrawn="1"/>
        </p:nvSpPr>
        <p:spPr bwMode="auto">
          <a:xfrm>
            <a:off x="0" y="6070600"/>
            <a:ext cx="29083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spcBef>
                <a:spcPct val="10000"/>
              </a:spcBef>
              <a:spcAft>
                <a:spcPct val="10000"/>
              </a:spcAft>
              <a:buClr>
                <a:srgbClr val="E85F17"/>
              </a:buClr>
              <a:defRPr/>
            </a:pPr>
            <a:endParaRPr lang="en-US" dirty="0">
              <a:solidFill>
                <a:srgbClr val="E85F17"/>
              </a:solidFill>
              <a:ea typeface="ＭＳ Ｐゴシック" pitchFamily="-123" charset="-128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 userDrawn="1"/>
        </p:nvSpPr>
        <p:spPr bwMode="auto">
          <a:xfrm>
            <a:off x="381000" y="6260068"/>
            <a:ext cx="814863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© </a:t>
            </a:r>
            <a:r>
              <a:rPr lang="en-US" sz="900" dirty="0" smtClean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2009 Microsoft </a:t>
            </a:r>
            <a:r>
              <a:rPr lang="en-US" sz="9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Corporation. All rights reserved.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8" name="Picture 2" descr="\\Files01\clientfiles\Microsoft\Master Assets\Win7\Logos\Win7_HB_N\Window7-HomeBasicN_h_rgb_r.png"/>
          <p:cNvPicPr>
            <a:picLocks noChangeAspect="1" noChangeArrowheads="1"/>
          </p:cNvPicPr>
          <p:nvPr userDrawn="1"/>
        </p:nvPicPr>
        <p:blipFill>
          <a:blip r:embed="rId3" cstate="print"/>
          <a:srcRect b="43275"/>
          <a:stretch>
            <a:fillRect/>
          </a:stretch>
        </p:blipFill>
        <p:spPr bwMode="auto">
          <a:xfrm>
            <a:off x="2590800" y="3122676"/>
            <a:ext cx="3789577" cy="61264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25208" y="2667000"/>
            <a:ext cx="3361592" cy="838200"/>
          </a:xfrm>
        </p:spPr>
        <p:txBody>
          <a:bodyPr wrap="none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9EB58BA9-8607-4A2E-A5DD-2DA8885F17E6}" type="datetime2">
              <a:rPr lang="en-US" smtClean="0"/>
              <a:pPr/>
              <a:t>Friday, November 13, 2009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Microsoft Confidential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5333999" y="3365500"/>
            <a:ext cx="3352801" cy="113030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rot="5400000">
            <a:off x="3963194" y="4038600"/>
            <a:ext cx="24384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\\Files01\clientfiles\Microsoft\Master Assets\Win7\Logos\Win7_HB_N\Window7-HomeBasicN_h_rgb_r.png"/>
          <p:cNvPicPr>
            <a:picLocks noChangeAspect="1" noChangeArrowheads="1"/>
          </p:cNvPicPr>
          <p:nvPr userDrawn="1"/>
        </p:nvPicPr>
        <p:blipFill>
          <a:blip r:embed="rId2" cstate="print"/>
          <a:srcRect b="43275"/>
          <a:stretch>
            <a:fillRect/>
          </a:stretch>
        </p:blipFill>
        <p:spPr bwMode="auto">
          <a:xfrm>
            <a:off x="2225040" y="2843137"/>
            <a:ext cx="2651760" cy="428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>
                  <a:lumMod val="60000"/>
                  <a:lumOff val="40000"/>
                </a:schemeClr>
              </a:buClr>
              <a:defRPr/>
            </a:lvl1pPr>
            <a:lvl2pPr>
              <a:buClr>
                <a:schemeClr val="tx2">
                  <a:lumMod val="60000"/>
                  <a:lumOff val="40000"/>
                </a:schemeClr>
              </a:buClr>
              <a:defRPr/>
            </a:lvl2pPr>
            <a:lvl3pPr>
              <a:buClr>
                <a:schemeClr val="tx2">
                  <a:lumMod val="60000"/>
                  <a:lumOff val="40000"/>
                </a:schemeClr>
              </a:buClr>
              <a:defRPr/>
            </a:lvl3pPr>
            <a:lvl4pPr>
              <a:buClr>
                <a:schemeClr val="tx2">
                  <a:lumMod val="60000"/>
                  <a:lumOff val="40000"/>
                </a:schemeClr>
              </a:buClr>
              <a:defRPr/>
            </a:lvl4pPr>
            <a:lvl5pPr>
              <a:buClr>
                <a:schemeClr val="tx2">
                  <a:lumMod val="60000"/>
                  <a:lumOff val="4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4C1D-C5C9-4088-97B7-768846C101D2}" type="datetime2">
              <a:rPr lang="en-US" smtClean="0"/>
              <a:pPr/>
              <a:t>Friday, November 13, 2009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Microsoft Confidential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lIns="0" rIns="0"/>
          <a:lstStyle/>
          <a:p>
            <a:fld id="{BF1EE5C1-E093-4BEF-B14E-0CDF09ED1D4B}" type="datetime2">
              <a:rPr lang="en-US" smtClean="0"/>
              <a:pPr/>
              <a:t>Friday, November 13, 2009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lIns="0" rIns="0"/>
          <a:lstStyle/>
          <a:p>
            <a:r>
              <a:rPr lang="en-US" smtClean="0"/>
              <a:t>Microsoft Confidential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349-87F6-4EC9-A55F-D24C883E5826}" type="datetime2">
              <a:rPr lang="en-US" smtClean="0"/>
              <a:pPr/>
              <a:t>Friday, November 13, 2009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Microsoft Confidential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bg>
      <p:bgPr>
        <a:gradFill flip="none" rotWithShape="1">
          <a:gsLst>
            <a:gs pos="0">
              <a:schemeClr val="accent1">
                <a:lumMod val="50000"/>
              </a:schemeClr>
            </a:gs>
            <a:gs pos="50000">
              <a:schemeClr val="accent1">
                <a:lumMod val="75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 userDrawn="1"/>
        </p:nvSpPr>
        <p:spPr bwMode="auto">
          <a:xfrm>
            <a:off x="0" y="6070600"/>
            <a:ext cx="29083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 rtl="0">
              <a:spcBef>
                <a:spcPct val="10000"/>
              </a:spcBef>
              <a:spcAft>
                <a:spcPct val="10000"/>
              </a:spcAft>
              <a:buClr>
                <a:srgbClr val="E85F17"/>
              </a:buClr>
              <a:defRPr/>
            </a:pPr>
            <a:endParaRPr lang="en-US" kern="1200" dirty="0">
              <a:solidFill>
                <a:srgbClr val="E85F17"/>
              </a:solidFill>
              <a:latin typeface="Segoe"/>
              <a:ea typeface="ＭＳ Ｐゴシック" pitchFamily="-123" charset="-128"/>
              <a:cs typeface="+mn-cs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 userDrawn="1"/>
        </p:nvSpPr>
        <p:spPr bwMode="auto">
          <a:xfrm>
            <a:off x="381000" y="6260068"/>
            <a:ext cx="814863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kern="12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© </a:t>
            </a:r>
            <a:r>
              <a:rPr lang="en-US" sz="900" kern="1200" dirty="0" smtClean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2009 Microsoft </a:t>
            </a:r>
            <a:r>
              <a:rPr lang="en-US" sz="900" kern="12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Corporation. All rights reserved.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kern="1200" dirty="0">
                <a:solidFill>
                  <a:prstClr val="white"/>
                </a:solidFill>
                <a:latin typeface="Segoe Semibold" pitchFamily="-123" charset="0"/>
                <a:ea typeface="Arial" pitchFamily="-123" charset="0"/>
                <a:cs typeface="Arial" pitchFamily="-123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8" name="Picture 2" descr="\\Files01\clientfiles\Microsoft\Master Assets\Win7\Logos\Win7_HB_N\Window7-HomeBasicN_h_rgb_r.png"/>
          <p:cNvPicPr>
            <a:picLocks noChangeAspect="1" noChangeArrowheads="1"/>
          </p:cNvPicPr>
          <p:nvPr userDrawn="1"/>
        </p:nvPicPr>
        <p:blipFill>
          <a:blip r:embed="rId3" cstate="print"/>
          <a:srcRect b="43275"/>
          <a:stretch>
            <a:fillRect/>
          </a:stretch>
        </p:blipFill>
        <p:spPr bwMode="auto">
          <a:xfrm>
            <a:off x="2590800" y="3122676"/>
            <a:ext cx="3789577" cy="61264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8768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274C1D-C5C9-4088-97B7-768846C101D2}" type="datetime2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t>Microsoft Confidential</a:t>
            </a:r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>
        <p:tmplLst>
          <p:tmpl lvl="1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349-87F6-4EC9-A55F-D24C883E5826}" type="datetime2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t>Microsoft Confidential</a:t>
            </a:r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648200" y="1600200"/>
            <a:ext cx="4038600" cy="4800600"/>
          </a:xfrm>
        </p:spPr>
        <p:txBody>
          <a:bodyPr vert="horz" lIns="0" tIns="45720" rIns="0" bIns="45720" rtlCol="0" anchor="ctr">
            <a:normAutofit/>
          </a:bodyPr>
          <a:lstStyle>
            <a:lvl1pPr marL="233363" indent="-233363"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5"/>
          </p:nvPr>
        </p:nvSpPr>
        <p:spPr>
          <a:xfrm>
            <a:off x="457200" y="1600200"/>
            <a:ext cx="4038600" cy="4800600"/>
          </a:xfrm>
        </p:spPr>
        <p:txBody>
          <a:bodyPr vert="horz" lIns="0" tIns="45720" rIns="0" bIns="45720" rtlCol="0" anchor="ctr">
            <a:normAutofit/>
          </a:bodyPr>
          <a:lstStyle>
            <a:lvl1pPr marL="233363" indent="-233363"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00"/>
              </a:spcBef>
              <a:spcAft>
                <a:spcPts val="600"/>
              </a:spcAft>
              <a:defRPr lang="en-US" sz="2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Ligh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90CB349-87F6-4EC9-A55F-D24C883E5826}" type="datetime2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t>Microsoft Confidential</a:t>
            </a:r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334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057400" cy="244485"/>
          </a:xfrm>
          <a:prstGeom prst="rect">
            <a:avLst/>
          </a:prstGeom>
        </p:spPr>
        <p:txBody>
          <a:bodyPr lIns="0" rIns="0" anchor="b"/>
          <a:lstStyle>
            <a:lvl1pPr>
              <a:defRPr sz="700">
                <a:solidFill>
                  <a:schemeClr val="accent1">
                    <a:lumMod val="60000"/>
                    <a:lumOff val="40000"/>
                  </a:schemeClr>
                </a:solidFill>
                <a:latin typeface="Segoe Semibold" pitchFamily="34" charset="0"/>
              </a:defRPr>
            </a:lvl1pPr>
          </a:lstStyle>
          <a:p>
            <a:fld id="{D90CB349-87F6-4EC9-A55F-D24C883E5826}" type="datetime2">
              <a:rPr lang="en-US" smtClean="0"/>
              <a:pPr/>
              <a:t>Friday, November 13, 2009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29400" y="6477000"/>
            <a:ext cx="2057400" cy="244485"/>
          </a:xfrm>
          <a:prstGeom prst="rect">
            <a:avLst/>
          </a:prstGeom>
        </p:spPr>
        <p:txBody>
          <a:bodyPr lIns="0" rIns="0" anchor="b"/>
          <a:lstStyle>
            <a:lvl1pPr algn="r">
              <a:defRPr sz="700">
                <a:solidFill>
                  <a:schemeClr val="accent1">
                    <a:lumMod val="60000"/>
                    <a:lumOff val="40000"/>
                  </a:schemeClr>
                </a:solidFill>
                <a:latin typeface="Segoe Semibold" pitchFamily="34" charset="0"/>
              </a:defRPr>
            </a:lvl1pPr>
          </a:lstStyle>
          <a:p>
            <a:r>
              <a:rPr lang="en-US" smtClean="0"/>
              <a:t>Microsoft Confidential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65760" cy="244485"/>
          </a:xfrm>
          <a:prstGeom prst="rect">
            <a:avLst/>
          </a:prstGeom>
        </p:spPr>
        <p:txBody>
          <a:bodyPr anchor="b"/>
          <a:lstStyle>
            <a:lvl1pPr algn="l">
              <a:defRPr sz="700">
                <a:solidFill>
                  <a:schemeClr val="accent1">
                    <a:lumMod val="60000"/>
                    <a:lumOff val="40000"/>
                  </a:schemeClr>
                </a:solidFill>
                <a:latin typeface="Segoe Semibold" pitchFamily="34" charset="0"/>
              </a:defRPr>
            </a:lvl1pPr>
          </a:lstStyle>
          <a:p>
            <a:fld id="{028F6CB6-376B-4822-816C-FE7F9E5510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04" r:id="rId2"/>
    <p:sldLayoutId id="2147483812" r:id="rId3"/>
    <p:sldLayoutId id="2147483813" r:id="rId4"/>
    <p:sldLayoutId id="2147483814" r:id="rId5"/>
    <p:sldLayoutId id="2147483908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Segoe Ligh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Font typeface="Wingdings 2" pitchFamily="18" charset="2"/>
        <a:buChar char=""/>
        <a:defRPr sz="3200" kern="1200">
          <a:solidFill>
            <a:schemeClr val="bg1"/>
          </a:solidFill>
          <a:latin typeface="Segoe Ligh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Font typeface="Arial" pitchFamily="34" charset="0"/>
        <a:buChar char="–"/>
        <a:defRPr sz="2800" kern="1200">
          <a:solidFill>
            <a:schemeClr val="bg1"/>
          </a:solidFill>
          <a:latin typeface="Segoe Ligh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Font typeface="Arial" pitchFamily="34" charset="0"/>
        <a:buChar char="•"/>
        <a:defRPr sz="2400" kern="1200">
          <a:solidFill>
            <a:schemeClr val="bg1"/>
          </a:solidFill>
          <a:latin typeface="Segoe Ligh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Font typeface="Arial" pitchFamily="34" charset="0"/>
        <a:buChar char="–"/>
        <a:defRPr sz="2000" kern="1200">
          <a:solidFill>
            <a:schemeClr val="bg1"/>
          </a:solidFill>
          <a:latin typeface="Segoe Ligh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Font typeface="Arial" pitchFamily="34" charset="0"/>
        <a:buChar char="»"/>
        <a:defRPr sz="2000" kern="1200">
          <a:solidFill>
            <a:schemeClr val="bg1"/>
          </a:solidFill>
          <a:latin typeface="Segoe Ligh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 r="9524" b="9524"/>
          <a:stretch>
            <a:fillRect/>
          </a:stretch>
        </p:blipFill>
        <p:spPr bwMode="auto">
          <a:xfrm>
            <a:off x="-25879" y="0"/>
            <a:ext cx="9169879" cy="640080"/>
          </a:xfrm>
          <a:prstGeom prst="rect">
            <a:avLst/>
          </a:prstGeom>
          <a:ln>
            <a:noFill/>
          </a:ln>
          <a:effectLst>
            <a:outerShdw blurRad="1270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66" y="43130"/>
            <a:ext cx="8229600" cy="533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686800" cy="533400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477000"/>
            <a:ext cx="2057400" cy="244485"/>
          </a:xfrm>
          <a:prstGeom prst="rect">
            <a:avLst/>
          </a:prstGeom>
        </p:spPr>
        <p:txBody>
          <a:bodyPr lIns="0" rIns="0" anchor="b"/>
          <a:lstStyle>
            <a:lvl1pPr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Segoe Semibold" pitchFamily="34" charset="0"/>
              </a:defRPr>
            </a:lvl1pPr>
          </a:lstStyle>
          <a:p>
            <a:fld id="{D90CB349-87F6-4EC9-A55F-D24C883E5826}" type="datetime2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Friday, November 13, 2009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29400" y="6477000"/>
            <a:ext cx="2057400" cy="244485"/>
          </a:xfrm>
          <a:prstGeom prst="rect">
            <a:avLst/>
          </a:prstGeom>
        </p:spPr>
        <p:txBody>
          <a:bodyPr lIns="0" rIns="0" anchor="b"/>
          <a:lstStyle>
            <a:lvl1pPr algn="r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Segoe Semibold" pitchFamily="34" charset="0"/>
              </a:defRPr>
            </a:lvl1pPr>
          </a:lstStyle>
          <a:p>
            <a:r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t>Microsoft Confidential</a:t>
            </a:r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77000"/>
            <a:ext cx="365760" cy="244485"/>
          </a:xfrm>
          <a:prstGeom prst="rect">
            <a:avLst/>
          </a:prstGeom>
        </p:spPr>
        <p:txBody>
          <a:bodyPr anchor="b"/>
          <a:lstStyle>
            <a:lvl1pPr algn="l">
              <a:defRPr sz="700">
                <a:solidFill>
                  <a:schemeClr val="tx1">
                    <a:lumMod val="65000"/>
                    <a:lumOff val="35000"/>
                  </a:schemeClr>
                </a:solidFill>
                <a:latin typeface="Segoe Semibold" pitchFamily="34" charset="0"/>
              </a:defRPr>
            </a:lvl1pPr>
          </a:lstStyle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0" cstate="print"/>
          <a:srcRect l="44643" t="2565" b="4823"/>
          <a:stretch>
            <a:fillRect/>
          </a:stretch>
        </p:blipFill>
        <p:spPr bwMode="auto">
          <a:xfrm>
            <a:off x="8647623" y="17253"/>
            <a:ext cx="496377" cy="62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1" descr="https://mediabank.partners.extranet.microsoft.com/transfer/radAEF91/0/Windows7_h_rgb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62400" y="6569964"/>
            <a:ext cx="1219200" cy="19507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accent1">
              <a:lumMod val="20000"/>
              <a:lumOff val="80000"/>
            </a:schemeClr>
          </a:solidFill>
          <a:latin typeface="Segoe Ligh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Wingdings 2" pitchFamily="18" charset="2"/>
        <a:buChar char=""/>
        <a:defRPr sz="2000" kern="1200">
          <a:solidFill>
            <a:schemeClr val="tx1">
              <a:lumMod val="65000"/>
              <a:lumOff val="35000"/>
            </a:schemeClr>
          </a:solidFill>
          <a:latin typeface="Segoe Ligh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Segoe Ligh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Segoe Ligh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Segoe Ligh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>
              <a:lumMod val="65000"/>
              <a:lumOff val="35000"/>
            </a:schemeClr>
          </a:solidFill>
          <a:latin typeface="Segoe Ligh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OptimizeDesktop" TargetMode="External"/><Relationship Id="rId2" Type="http://schemas.openxmlformats.org/officeDocument/2006/relationships/hyperlink" Target="http://www.windows.com/Enterpris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week.com/c/a/Windows/Windows-7-Will-Push-Tech-Refresh-In-2010-Says-Analyst-183421/" TargetMode="External"/><Relationship Id="rId5" Type="http://schemas.openxmlformats.org/officeDocument/2006/relationships/hyperlink" Target="http://www.microsoft.com/MDOP" TargetMode="External"/><Relationship Id="rId4" Type="http://schemas.openxmlformats.org/officeDocument/2006/relationships/hyperlink" Target="http://www.microsoft.com/Springboard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26" Type="http://schemas.openxmlformats.org/officeDocument/2006/relationships/image" Target="../media/image32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5" Type="http://schemas.openxmlformats.org/officeDocument/2006/relationships/image" Target="../media/image31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Relationship Id="rId27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010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Windows 7 in Government: </a:t>
            </a:r>
            <a:r>
              <a:rPr lang="en-US" b="1" dirty="0" smtClean="0">
                <a:solidFill>
                  <a:srgbClr val="FFFFFF"/>
                </a:solidFill>
              </a:rPr>
              <a:t/>
            </a:r>
            <a:br>
              <a:rPr lang="en-US" b="1" dirty="0" smtClean="0">
                <a:solidFill>
                  <a:srgbClr val="FFFFFF"/>
                </a:solidFill>
              </a:rPr>
            </a:br>
            <a:r>
              <a:rPr lang="en-US" b="1" dirty="0" smtClean="0">
                <a:solidFill>
                  <a:srgbClr val="FFFFFF"/>
                </a:solidFill>
              </a:rPr>
              <a:t>Streamlined IT Management Reaps Cost Savings for City of Miami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57201" y="3581400"/>
            <a:ext cx="4648199" cy="213806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sz="20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Featured Speakers:   </a:t>
            </a:r>
            <a:endParaRPr lang="en-US" sz="2000" b="1" dirty="0" smtClean="0"/>
          </a:p>
          <a:p>
            <a:pPr>
              <a:spcAft>
                <a:spcPts val="600"/>
              </a:spcAft>
            </a:pPr>
            <a:r>
              <a:rPr lang="en-US" sz="1600" b="1" dirty="0" smtClean="0"/>
              <a:t>Peter </a:t>
            </a:r>
            <a:r>
              <a:rPr lang="en-US" sz="1600" b="1" dirty="0" err="1" smtClean="0"/>
              <a:t>Korinis</a:t>
            </a:r>
            <a:endParaRPr lang="en-US" b="1" dirty="0" smtClean="0"/>
          </a:p>
          <a:p>
            <a:pPr>
              <a:spcAft>
                <a:spcPts val="600"/>
              </a:spcAft>
            </a:pP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Chief Information Officer, City of Miami</a:t>
            </a:r>
            <a:endParaRPr lang="en-US" sz="1400" b="1" dirty="0" smtClean="0"/>
          </a:p>
          <a:p>
            <a:pPr>
              <a:spcAft>
                <a:spcPts val="600"/>
              </a:spcAft>
            </a:pPr>
            <a:r>
              <a:rPr lang="en-US" sz="1600" b="1" dirty="0" smtClean="0"/>
              <a:t>James Osteen Jr.</a:t>
            </a:r>
          </a:p>
          <a:p>
            <a:pPr>
              <a:spcAft>
                <a:spcPts val="600"/>
              </a:spcAft>
            </a:pP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Assistant Director, Information Technology, City of Miami</a:t>
            </a:r>
          </a:p>
          <a:p>
            <a:pPr>
              <a:spcAft>
                <a:spcPts val="600"/>
              </a:spcAft>
            </a:pPr>
            <a:r>
              <a:rPr lang="en-US" sz="1600" b="1" dirty="0" smtClean="0"/>
              <a:t>Derrick Arias</a:t>
            </a:r>
          </a:p>
          <a:p>
            <a:pPr>
              <a:spcAft>
                <a:spcPts val="600"/>
              </a:spcAft>
            </a:pPr>
            <a:r>
              <a:rPr lang="en-US" sz="1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Assistant Director, Information Technology, City of Miami</a:t>
            </a:r>
            <a:endParaRPr lang="en-US" sz="1400" b="1" dirty="0" smtClean="0"/>
          </a:p>
          <a:p>
            <a:pPr>
              <a:spcAft>
                <a:spcPts val="600"/>
              </a:spcAft>
            </a:pPr>
            <a:endParaRPr lang="en-US" sz="1600" b="1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8BA9-8607-4A2E-A5DD-2DA8885F17E6}" type="datetime2">
              <a:rPr lang="en-US" smtClean="0"/>
              <a:pPr/>
              <a:t>Friday, November 13, 2009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6863" indent="-282575">
              <a:buFont typeface="Wingdings 2" pitchFamily="18" charset="2"/>
              <a:buChar char=""/>
            </a:pPr>
            <a:r>
              <a:rPr lang="en-US" sz="2000" dirty="0" smtClean="0"/>
              <a:t>Windows 7: </a:t>
            </a:r>
            <a:r>
              <a:rPr lang="en-US" sz="2000" dirty="0" smtClean="0">
                <a:solidFill>
                  <a:schemeClr val="tx1"/>
                </a:solidFill>
                <a:hlinkClick r:id="rId2"/>
              </a:rPr>
              <a:t>www.Windows.com/Enterprise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296863" indent="-282575">
              <a:buFont typeface="Wingdings 2" pitchFamily="18" charset="2"/>
              <a:buChar char="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96863" indent="-282575">
              <a:buFont typeface="Wingdings 2" pitchFamily="18" charset="2"/>
              <a:buChar char=""/>
            </a:pPr>
            <a:r>
              <a:rPr lang="en-US" sz="2000" dirty="0" smtClean="0"/>
              <a:t>Windows Optimized Desktop: </a:t>
            </a:r>
            <a:r>
              <a:rPr lang="en-US" sz="2000" dirty="0" smtClean="0">
                <a:hlinkClick r:id="rId3"/>
              </a:rPr>
              <a:t>www.Microsoft.com/OptimizeDesktop</a:t>
            </a:r>
            <a:r>
              <a:rPr lang="en-US" sz="2000" dirty="0" smtClean="0"/>
              <a:t> </a:t>
            </a:r>
          </a:p>
          <a:p>
            <a:pPr marL="296863" indent="-282575">
              <a:buFont typeface="Wingdings 2" pitchFamily="18" charset="2"/>
              <a:buChar char=""/>
            </a:pPr>
            <a:endParaRPr lang="en-US" sz="2000" dirty="0" smtClean="0"/>
          </a:p>
          <a:p>
            <a:pPr marL="296863" indent="-282575">
              <a:buFont typeface="Wingdings 2" pitchFamily="18" charset="2"/>
              <a:buChar char=""/>
            </a:pPr>
            <a:r>
              <a:rPr lang="en-US" sz="2000" dirty="0" smtClean="0"/>
              <a:t>Windows 7 for IT Pros: </a:t>
            </a:r>
            <a:r>
              <a:rPr lang="en-US" sz="2000" dirty="0" smtClean="0">
                <a:hlinkClick r:id="rId4"/>
              </a:rPr>
              <a:t>www.Microsoft.com/Springboard</a:t>
            </a:r>
            <a:r>
              <a:rPr lang="en-US" sz="2000" dirty="0" smtClean="0"/>
              <a:t> </a:t>
            </a:r>
          </a:p>
          <a:p>
            <a:pPr marL="296863" indent="-282575">
              <a:buFont typeface="Wingdings 2" pitchFamily="18" charset="2"/>
              <a:buChar char=""/>
            </a:pPr>
            <a:endParaRPr lang="en-US" sz="2000" dirty="0" smtClean="0"/>
          </a:p>
          <a:p>
            <a:pPr marL="296863" indent="-282575">
              <a:buFont typeface="Wingdings 2" pitchFamily="18" charset="2"/>
              <a:buChar char=""/>
            </a:pPr>
            <a:r>
              <a:rPr lang="en-US" sz="2000" dirty="0" smtClean="0"/>
              <a:t>Microsoft Desktop Optimization Pack: </a:t>
            </a:r>
            <a:r>
              <a:rPr lang="en-US" sz="2000" dirty="0" smtClean="0">
                <a:solidFill>
                  <a:srgbClr val="353734"/>
                </a:solidFill>
                <a:hlinkClick r:id="rId5"/>
              </a:rPr>
              <a:t>www.Microsoft.com/MDOP</a:t>
            </a:r>
            <a:endParaRPr lang="en-US" sz="2000" dirty="0" smtClean="0">
              <a:solidFill>
                <a:srgbClr val="353734"/>
              </a:solidFill>
            </a:endParaRPr>
          </a:p>
          <a:p>
            <a:pPr marL="296863" indent="-282575">
              <a:buNone/>
            </a:pPr>
            <a:endParaRPr lang="en-US" sz="2000" dirty="0" smtClean="0">
              <a:solidFill>
                <a:srgbClr val="353734"/>
              </a:solidFill>
            </a:endParaRPr>
          </a:p>
          <a:p>
            <a:pPr marL="296863" indent="-282575">
              <a:buFont typeface="Wingdings 2" pitchFamily="18" charset="2"/>
              <a:buChar char=""/>
              <a:tabLst>
                <a:tab pos="53975" algn="l"/>
              </a:tabLst>
            </a:pPr>
            <a:r>
              <a:rPr lang="en-US" sz="2000" dirty="0" err="1" smtClean="0"/>
              <a:t>eWeek</a:t>
            </a:r>
            <a:r>
              <a:rPr lang="en-US" sz="2000" dirty="0" smtClean="0"/>
              <a:t> Article: </a:t>
            </a:r>
            <a:r>
              <a:rPr lang="en-US" sz="2000" u="sng" dirty="0" smtClean="0">
                <a:hlinkClick r:id="rId6"/>
              </a:rPr>
              <a:t>http://www.eweek.com/c/a/Windows/Windows-7-Will-Push-Tech-Refresh-In-2010-Says-Analyst-183421/</a:t>
            </a:r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iami_SealBG_medi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200" y="3505200"/>
            <a:ext cx="2057400" cy="20236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Company Profile: City of Miami</a:t>
            </a:r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idx="1"/>
          </p:nvPr>
        </p:nvSpPr>
        <p:spPr>
          <a:xfrm>
            <a:off x="609600" y="1295400"/>
            <a:ext cx="7772400" cy="487680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Profile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Incorporated in 1896, Miami is the major city of the state of Florida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With 34 Sq. miles and 424,662 residents, Miami is the main center of a metropolitan area of over 3.5m inhabitants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City of Miami Information Technology team supports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2,500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PCs in approximately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100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locations</a:t>
            </a:r>
          </a:p>
          <a:p>
            <a:pPr>
              <a:spcBef>
                <a:spcPts val="300"/>
              </a:spcBef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lvl="2" indent="-342900">
              <a:spcBef>
                <a:spcPts val="300"/>
              </a:spcBef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Services Supported</a:t>
            </a:r>
          </a:p>
          <a:p>
            <a:pPr marL="800100" lvl="3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911 – Fire / Police Dispatch</a:t>
            </a:r>
          </a:p>
          <a:p>
            <a:pPr marL="800100" lvl="3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311 – non-emergency information</a:t>
            </a:r>
          </a:p>
          <a:p>
            <a:pPr marL="800100" lvl="3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Land Management</a:t>
            </a:r>
          </a:p>
          <a:p>
            <a:pPr marL="800100" lvl="3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Financial Management / ERP</a:t>
            </a:r>
          </a:p>
          <a:p>
            <a:pPr marL="800100" lvl="3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Administrative Support Services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Challenges &amp; Drivers for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257800"/>
          </a:xfrm>
        </p:spPr>
        <p:txBody>
          <a:bodyPr>
            <a:noAutofit/>
          </a:bodyPr>
          <a:lstStyle/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Challenge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Severe budget pressure: 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18%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reduction in IT budget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IT staff cut by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(15)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 FTE &amp;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</a:rPr>
              <a:t>(7)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Temps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{-17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%}</a:t>
            </a:r>
            <a:endParaRPr lang="en-US" sz="1800" dirty="0" smtClean="0"/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Opportunities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IT Re-platform initiated in Feb 2008; Mainframe environment to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Windows Server, Windows Vista  over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$1 million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/yr. savings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Provide end users with more productive environment </a:t>
            </a: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without requiring a hardware refresh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Support “Elevate Miami” initiative to bring technology to those underserved in the community</a:t>
            </a:r>
            <a:endParaRPr lang="en-US" sz="1800" dirty="0" smtClean="0"/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Decision Criteria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Drive tangible reductions in operating costs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Drive long-term “annuity” savings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Generate rapid return on IT investment</a:t>
            </a:r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Streamline future technology deployments</a:t>
            </a:r>
            <a:endParaRPr lang="en-US" sz="1800" dirty="0" smtClean="0"/>
          </a:p>
          <a:p>
            <a:pPr marL="174625" indent="-174625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strategy &amp; Risk Mitigations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4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362200" y="1066800"/>
            <a:ext cx="4419600" cy="1143000"/>
            <a:chOff x="2286000" y="1066800"/>
            <a:chExt cx="4419600" cy="1143000"/>
          </a:xfrm>
        </p:grpSpPr>
        <p:sp>
          <p:nvSpPr>
            <p:cNvPr id="20" name="Rounded Rectangle 19"/>
            <p:cNvSpPr/>
            <p:nvPr/>
          </p:nvSpPr>
          <p:spPr>
            <a:xfrm>
              <a:off x="2286000" y="1066800"/>
              <a:ext cx="4419600" cy="1143000"/>
            </a:xfrm>
            <a:prstGeom prst="roundRect">
              <a:avLst>
                <a:gd name="adj" fmla="val 8746"/>
              </a:avLst>
            </a:prstGeom>
            <a:ln>
              <a:noFill/>
            </a:ln>
            <a:effectLst>
              <a:outerShdw blurRad="215900" dist="762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95280" y="1176635"/>
              <a:ext cx="3801041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  <a:t>Build on platform investments</a:t>
              </a:r>
            </a:p>
            <a:p>
              <a:pPr marL="227013" indent="-227013"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Enterprise Agreement</a:t>
              </a:r>
            </a:p>
            <a:p>
              <a:pPr marL="227013" indent="-227013"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‘Qualified’ application portfolio</a:t>
              </a:r>
              <a:endParaRPr lang="en-U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362200" y="2777155"/>
            <a:ext cx="4419600" cy="1200329"/>
            <a:chOff x="2362200" y="2795200"/>
            <a:chExt cx="4419600" cy="1200329"/>
          </a:xfrm>
        </p:grpSpPr>
        <p:sp>
          <p:nvSpPr>
            <p:cNvPr id="23" name="Rounded Rectangle 22"/>
            <p:cNvSpPr/>
            <p:nvPr/>
          </p:nvSpPr>
          <p:spPr>
            <a:xfrm>
              <a:off x="2362200" y="2823864"/>
              <a:ext cx="4419600" cy="1143000"/>
            </a:xfrm>
            <a:prstGeom prst="roundRect">
              <a:avLst>
                <a:gd name="adj" fmla="val 8746"/>
              </a:avLst>
            </a:prstGeom>
            <a:ln>
              <a:noFill/>
            </a:ln>
            <a:effectLst>
              <a:outerShdw blurRad="215900" dist="762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83076" y="2795200"/>
              <a:ext cx="3377848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  <a:t>Phase roll-out by user profile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IT technical staff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Developers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Influential end users</a:t>
              </a:r>
              <a:endParaRPr lang="en-U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8" name="Isosceles Triangle 17"/>
          <p:cNvSpPr/>
          <p:nvPr/>
        </p:nvSpPr>
        <p:spPr>
          <a:xfrm flipV="1">
            <a:off x="3390900" y="2337260"/>
            <a:ext cx="2362200" cy="312435"/>
          </a:xfrm>
          <a:prstGeom prst="triangle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 flipV="1">
            <a:off x="3390900" y="4104945"/>
            <a:ext cx="2362200" cy="312435"/>
          </a:xfrm>
          <a:prstGeom prst="triangle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2362200" y="4573505"/>
            <a:ext cx="4419600" cy="1143000"/>
          </a:xfrm>
          <a:prstGeom prst="roundRect">
            <a:avLst>
              <a:gd name="adj" fmla="val 8746"/>
            </a:avLst>
          </a:prstGeom>
          <a:ln>
            <a:noFill/>
          </a:ln>
          <a:effectLst>
            <a:outerShdw blurRad="215900" dist="762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62200" y="4544841"/>
            <a:ext cx="44196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Generate internal demand</a:t>
            </a:r>
          </a:p>
          <a:p>
            <a:pPr marL="227013" indent="-227013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Identify &amp; leverage thought-leaders</a:t>
            </a:r>
          </a:p>
          <a:p>
            <a:pPr marL="227013" indent="-227013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Provide productivity training for fast start; gain organizational buy-in</a:t>
            </a:r>
          </a:p>
        </p:txBody>
      </p:sp>
    </p:spTree>
    <p:extLst>
      <p:ext uri="{BB962C8B-B14F-4D97-AF65-F5344CB8AC3E}">
        <p14:creationId xmlns:p14="http://schemas.microsoft.com/office/powerpoint/2010/main" xmlns="" val="246943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| Annual Cost Savings per PC</a:t>
            </a:r>
            <a:endParaRPr lang="en-US" dirty="0"/>
          </a:p>
        </p:txBody>
      </p:sp>
      <p:graphicFrame>
        <p:nvGraphicFramePr>
          <p:cNvPr id="43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8490448"/>
              </p:ext>
            </p:extLst>
          </p:nvPr>
        </p:nvGraphicFramePr>
        <p:xfrm>
          <a:off x="762000" y="1219200"/>
          <a:ext cx="76962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762000" y="5150127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Additional Security Savings—Broader PC coverage, and $0 licensing for </a:t>
            </a:r>
            <a:r>
              <a:rPr lang="en-US" sz="1400" b="1" dirty="0" err="1" smtClean="0">
                <a:solidFill>
                  <a:schemeClr val="accent1">
                    <a:lumMod val="75000"/>
                  </a:schemeClr>
                </a:solidFill>
              </a:rPr>
              <a:t>BitLocker</a:t>
            </a: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 ™ encryption software (included in Windows 7):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3" name="Group 13"/>
          <p:cNvGrpSpPr/>
          <p:nvPr/>
        </p:nvGrpSpPr>
        <p:grpSpPr>
          <a:xfrm>
            <a:off x="3276600" y="5709954"/>
            <a:ext cx="5181600" cy="467915"/>
            <a:chOff x="2342465" y="3130189"/>
            <a:chExt cx="3598962" cy="467915"/>
          </a:xfrm>
        </p:grpSpPr>
        <p:sp>
          <p:nvSpPr>
            <p:cNvPr id="18" name="Round Same Side Corner Rectangle 17"/>
            <p:cNvSpPr/>
            <p:nvPr/>
          </p:nvSpPr>
          <p:spPr>
            <a:xfrm rot="5400000">
              <a:off x="3907988" y="1564666"/>
              <a:ext cx="467915" cy="3598962"/>
            </a:xfrm>
            <a:prstGeom prst="round2SameRect">
              <a:avLst/>
            </a:pr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 Same Side Corner Rectangle 4"/>
            <p:cNvSpPr/>
            <p:nvPr/>
          </p:nvSpPr>
          <p:spPr>
            <a:xfrm>
              <a:off x="2342465" y="3153031"/>
              <a:ext cx="3576120" cy="422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b="1" kern="1200" dirty="0" smtClean="0">
                  <a:solidFill>
                    <a:schemeClr val="accent1">
                      <a:lumMod val="50000"/>
                    </a:schemeClr>
                  </a:solidFill>
                  <a:effectLst/>
                </a:rPr>
                <a:t>$104,000 over 5 years</a:t>
              </a:r>
              <a:endParaRPr lang="en-US" sz="1800" b="1" kern="1200" dirty="0">
                <a:solidFill>
                  <a:schemeClr val="accent1">
                    <a:lumMod val="50000"/>
                  </a:schemeClr>
                </a:solidFill>
                <a:effectLst/>
              </a:endParaRP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762000" y="5671996"/>
            <a:ext cx="2596836" cy="57640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sp>
      <p:sp>
        <p:nvSpPr>
          <p:cNvPr id="17" name="Rounded Rectangle 6"/>
          <p:cNvSpPr/>
          <p:nvPr/>
        </p:nvSpPr>
        <p:spPr>
          <a:xfrm>
            <a:off x="838200" y="5680017"/>
            <a:ext cx="2283188" cy="52779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spcFirstLastPara="0" vert="horz" wrap="square" lIns="45720" tIns="22860" rIns="45720" bIns="2286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Security/</a:t>
            </a:r>
            <a:r>
              <a:rPr lang="en-US" sz="1600" b="1" kern="12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Bitlocker</a:t>
            </a:r>
            <a:endParaRPr lang="en-US" sz="1600" b="1" kern="1200" dirty="0">
              <a:solidFill>
                <a:schemeClr val="accent2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62000" y="880646"/>
            <a:ext cx="458010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</a:rPr>
              <a:t>Formal cost study &amp; analysis completed H1 CY2009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Insights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9600" y="1295400"/>
            <a:ext cx="7467600" cy="4876800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Clear &amp; rapid Return on Investment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50% yr 1</a:t>
            </a: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Cost to roll-out a workstation (Technician):  		$30</a:t>
            </a:r>
          </a:p>
          <a:p>
            <a:pPr lvl="1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Annual </a:t>
            </a: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</a:rPr>
              <a:t>power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 savings per workstation		$45	</a:t>
            </a:r>
          </a:p>
          <a:p>
            <a:pPr marL="915988" lvl="2" indent="-1588">
              <a:buNone/>
            </a:pPr>
            <a:r>
              <a:rPr lang="en-US" sz="1200" i="1" dirty="0" smtClean="0"/>
              <a:t>(just the savings from managing power consumption through Group Policy)	</a:t>
            </a:r>
          </a:p>
          <a:p>
            <a:pPr marL="915988" lvl="2" indent="-1588">
              <a:buNone/>
            </a:pPr>
            <a:r>
              <a:rPr lang="en-US" sz="1200" i="1" dirty="0" smtClean="0"/>
              <a:t>	</a:t>
            </a: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Streamlined deployment capability</a:t>
            </a:r>
          </a:p>
          <a:p>
            <a:pPr lvl="1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Previous time to deploy a workstation:		3.0 hours</a:t>
            </a:r>
          </a:p>
          <a:p>
            <a:pPr lvl="1"/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Time to deploy Windows 7 workstation:	           &lt; 1.5 hours</a:t>
            </a:r>
          </a:p>
          <a:p>
            <a:endParaRPr lang="en-US" sz="2400" dirty="0" smtClean="0">
              <a:solidFill>
                <a:srgbClr val="3F3F3F">
                  <a:lumMod val="65000"/>
                  <a:lumOff val="35000"/>
                </a:srgb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Initiating a Zero-Touch Installation project, </a:t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facilitating in-place upgrades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Improved Security environment</a:t>
            </a:r>
          </a:p>
          <a:p>
            <a:pPr lvl="1"/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&gt;900 critical workstations now encrypted, versus 75 pre-migration</a:t>
            </a:r>
            <a:b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(previously limited by budget)</a:t>
            </a:r>
          </a:p>
          <a:p>
            <a:pPr marL="115888" lvl="1" indent="-1588"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sz="20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>
                <a:solidFill>
                  <a:srgbClr val="3F3F3F">
                    <a:lumMod val="65000"/>
                    <a:lumOff val="35000"/>
                  </a:srgbClr>
                </a:solidFill>
              </a:rPr>
              <a:pPr/>
              <a:t>6</a:t>
            </a:fld>
            <a:endParaRPr lang="en-US" dirty="0">
              <a:solidFill>
                <a:srgbClr val="3F3F3F">
                  <a:lumMod val="65000"/>
                  <a:lumOff val="35000"/>
                </a:srgb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Qualifying Future Savings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6" name="Rounded Rectangle 155"/>
          <p:cNvSpPr/>
          <p:nvPr/>
        </p:nvSpPr>
        <p:spPr>
          <a:xfrm>
            <a:off x="533400" y="914400"/>
            <a:ext cx="3733800" cy="2514600"/>
          </a:xfrm>
          <a:prstGeom prst="roundRect">
            <a:avLst>
              <a:gd name="adj" fmla="val 7940"/>
            </a:avLst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5" name="Group 41"/>
          <p:cNvGrpSpPr/>
          <p:nvPr/>
        </p:nvGrpSpPr>
        <p:grpSpPr>
          <a:xfrm>
            <a:off x="1037110" y="2057400"/>
            <a:ext cx="2726381" cy="1131705"/>
            <a:chOff x="4800600" y="2133600"/>
            <a:chExt cx="4038600" cy="1676400"/>
          </a:xfrm>
        </p:grpSpPr>
        <p:pic>
          <p:nvPicPr>
            <p:cNvPr id="36" name="Rectangle 4097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0600" y="2133600"/>
              <a:ext cx="2024743" cy="1524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37" name="Group 70"/>
            <p:cNvGrpSpPr/>
            <p:nvPr/>
          </p:nvGrpSpPr>
          <p:grpSpPr>
            <a:xfrm>
              <a:off x="7734300" y="2482692"/>
              <a:ext cx="1104900" cy="1327308"/>
              <a:chOff x="7581900" y="2324100"/>
              <a:chExt cx="1104900" cy="1327308"/>
            </a:xfrm>
          </p:grpSpPr>
          <p:pic>
            <p:nvPicPr>
              <p:cNvPr id="49" name="Picture 2" descr="\\eventsql\dvd\Online_ART\DVD_ART34\Artwork_Imagery\Icons - Illustrations\Buildings\house home green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81900" y="2324100"/>
                <a:ext cx="1104900" cy="11049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50" name="Picture 3" descr="C:\Program Files\Microsoft Resource DVD Artwork\DVD_ART\Artwork_Imagery\HARDWARE_IMAGERY\Photos - OEM Hardware\Computer\Vista Laptop\Gateway M680 laptop Vista Business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r="-600" b="-6222"/>
              <a:stretch>
                <a:fillRect/>
              </a:stretch>
            </p:blipFill>
            <p:spPr bwMode="auto">
              <a:xfrm>
                <a:off x="7848600" y="3124200"/>
                <a:ext cx="651464" cy="52720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grpSp>
          <p:nvGrpSpPr>
            <p:cNvPr id="38" name="Group 69"/>
            <p:cNvGrpSpPr/>
            <p:nvPr/>
          </p:nvGrpSpPr>
          <p:grpSpPr>
            <a:xfrm>
              <a:off x="6324600" y="2135292"/>
              <a:ext cx="1828800" cy="1674708"/>
              <a:chOff x="6324600" y="1828800"/>
              <a:chExt cx="1828800" cy="1674708"/>
            </a:xfrm>
          </p:grpSpPr>
          <p:pic>
            <p:nvPicPr>
              <p:cNvPr id="44" name="Picture 6" descr="\\eventsql\dvd\Online_ART\DVD_ART34\Artwork_Imagery\Shapes\Arrows\Curved\arrow 6 curved blue-green arrow top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324600" y="1981200"/>
                <a:ext cx="1828800" cy="709613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45" name="Picture 7" descr="\\eventsql\dvd\Online_ART\DVD_ART34\Artwork_Imagery\Shapes\Arrows\Curved\arrow 6 curved blue-green arrow bottom.pn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6324600" y="2667000"/>
                <a:ext cx="1676400" cy="71437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46" name="Picture 10" descr="\\eventsql\dvd\Online_ART\DVD_ART34\Artwork_Imagery\Icons - Illustrations\Symbols\green checkmark2.pn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934200" y="2971800"/>
                <a:ext cx="542925" cy="53170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47" name="Picture 10" descr="\\eventsql\dvd\Online_ART\DVD_ART34\Artwork_Imagery\Icons - Illustrations\Symbols\green checkmark2.pn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934200" y="1828800"/>
                <a:ext cx="542925" cy="53170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48" name="Picture 14" descr="\\eventsql\dvd\Online_ART\DVD_ART34\Artwork_Imagery\Icons - Illustrations\_WINDOWS VISTA ICONS\Digital Locker lock locked.pn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7010400" y="2436708"/>
                <a:ext cx="455508" cy="455508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pic>
          <p:nvPicPr>
            <p:cNvPr id="39" name="Rectangle 11300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355887" y="2310499"/>
              <a:ext cx="282913" cy="50890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0" name="Rectangle 1129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872223" y="2286000"/>
              <a:ext cx="376177" cy="50658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1" name="Rectangle 11289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029200" y="2677461"/>
              <a:ext cx="417975" cy="51605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2" name="Picture 3" descr="C:\Program Files\Microsoft Resource DVD Artwork\DVD_ART\Artwork_Imagery\HARDWARE_IMAGERY\Photos - OEM Hardware\Computer\Vista Laptop\Gateway M680 laptop Vista Business.png"/>
            <p:cNvPicPr>
              <a:picLocks noChangeAspect="1" noChangeArrowheads="1"/>
            </p:cNvPicPr>
            <p:nvPr/>
          </p:nvPicPr>
          <p:blipFill>
            <a:blip r:embed="rId4" cstate="print"/>
            <a:srcRect r="-600" b="-6222"/>
            <a:stretch>
              <a:fillRect/>
            </a:stretch>
          </p:blipFill>
          <p:spPr bwMode="auto">
            <a:xfrm>
              <a:off x="5562600" y="2971800"/>
              <a:ext cx="651464" cy="52720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3" name="Rectangle 11298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6329423" y="2650642"/>
              <a:ext cx="376177" cy="47355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148" name="Rectangle 147"/>
          <p:cNvSpPr/>
          <p:nvPr/>
        </p:nvSpPr>
        <p:spPr>
          <a:xfrm>
            <a:off x="1559365" y="950976"/>
            <a:ext cx="1681871" cy="400110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DirectAccess</a:t>
            </a:r>
          </a:p>
        </p:txBody>
      </p:sp>
      <p:cxnSp>
        <p:nvCxnSpPr>
          <p:cNvPr id="160" name="Straight Connector 159"/>
          <p:cNvCxnSpPr/>
          <p:nvPr/>
        </p:nvCxnSpPr>
        <p:spPr>
          <a:xfrm>
            <a:off x="533400" y="1371600"/>
            <a:ext cx="3733800" cy="0"/>
          </a:xfrm>
          <a:prstGeom prst="line">
            <a:avLst/>
          </a:prstGeom>
          <a:ln>
            <a:solidFill>
              <a:schemeClr val="accent6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ounded Rectangle 152"/>
          <p:cNvSpPr/>
          <p:nvPr/>
        </p:nvSpPr>
        <p:spPr>
          <a:xfrm>
            <a:off x="609600" y="3657600"/>
            <a:ext cx="3733800" cy="2514600"/>
          </a:xfrm>
          <a:prstGeom prst="roundRect">
            <a:avLst>
              <a:gd name="adj" fmla="val 7940"/>
            </a:avLst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799327" y="4129880"/>
            <a:ext cx="3354346" cy="1966120"/>
            <a:chOff x="908660" y="1524000"/>
            <a:chExt cx="3354346" cy="1966120"/>
          </a:xfrm>
        </p:grpSpPr>
        <p:grpSp>
          <p:nvGrpSpPr>
            <p:cNvPr id="119" name="Group 85"/>
            <p:cNvGrpSpPr/>
            <p:nvPr/>
          </p:nvGrpSpPr>
          <p:grpSpPr>
            <a:xfrm>
              <a:off x="2875282" y="2451354"/>
              <a:ext cx="1387724" cy="446310"/>
              <a:chOff x="533400" y="4326705"/>
              <a:chExt cx="1710424" cy="550095"/>
            </a:xfrm>
          </p:grpSpPr>
          <p:grpSp>
            <p:nvGrpSpPr>
              <p:cNvPr id="136" name="Group 74"/>
              <p:cNvGrpSpPr/>
              <p:nvPr/>
            </p:nvGrpSpPr>
            <p:grpSpPr>
              <a:xfrm>
                <a:off x="533400" y="4343400"/>
                <a:ext cx="1710424" cy="533400"/>
                <a:chOff x="7052576" y="2133600"/>
                <a:chExt cx="1710424" cy="533400"/>
              </a:xfrm>
            </p:grpSpPr>
            <p:pic>
              <p:nvPicPr>
                <p:cNvPr id="139" name="Picture 138" descr="j0431566.png"/>
                <p:cNvPicPr>
                  <a:picLocks noChangeAspect="1"/>
                </p:cNvPicPr>
                <p:nvPr/>
              </p:nvPicPr>
              <p:blipFill>
                <a:blip r:embed="rId13" cstate="screen"/>
                <a:stretch>
                  <a:fillRect/>
                </a:stretch>
              </p:blipFill>
              <p:spPr>
                <a:xfrm flipH="1">
                  <a:off x="7395476" y="2133600"/>
                  <a:ext cx="338824" cy="335563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pic>
              <p:nvPicPr>
                <p:cNvPr id="140" name="Picture 19" descr="j0431566.png"/>
                <p:cNvPicPr>
                  <a:picLocks noChangeAspect="1"/>
                </p:cNvPicPr>
                <p:nvPr/>
              </p:nvPicPr>
              <p:blipFill>
                <a:blip r:embed="rId13" cstate="screen"/>
                <a:stretch>
                  <a:fillRect/>
                </a:stretch>
              </p:blipFill>
              <p:spPr>
                <a:xfrm flipH="1">
                  <a:off x="8424176" y="2133600"/>
                  <a:ext cx="338824" cy="335563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pic>
              <p:nvPicPr>
                <p:cNvPr id="141" name="Picture 140" descr="j0431566.png"/>
                <p:cNvPicPr>
                  <a:picLocks noChangeAspect="1"/>
                </p:cNvPicPr>
                <p:nvPr/>
              </p:nvPicPr>
              <p:blipFill>
                <a:blip r:embed="rId13" cstate="screen"/>
                <a:stretch>
                  <a:fillRect/>
                </a:stretch>
              </p:blipFill>
              <p:spPr>
                <a:xfrm flipH="1">
                  <a:off x="8081276" y="2133600"/>
                  <a:ext cx="338824" cy="335563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pic>
              <p:nvPicPr>
                <p:cNvPr id="142" name="Picture 141" descr="j0431566.png"/>
                <p:cNvPicPr>
                  <a:picLocks noChangeAspect="1"/>
                </p:cNvPicPr>
                <p:nvPr/>
              </p:nvPicPr>
              <p:blipFill>
                <a:blip r:embed="rId13" cstate="screen"/>
                <a:stretch>
                  <a:fillRect/>
                </a:stretch>
              </p:blipFill>
              <p:spPr>
                <a:xfrm flipH="1">
                  <a:off x="7052576" y="2133600"/>
                  <a:ext cx="338824" cy="335563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</p:spPr>
            </p:pic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7239000" y="2362200"/>
                  <a:ext cx="457200" cy="304800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  <a:alpha val="25000"/>
                        </a:schemeClr>
                      </a:gs>
                    </a:gsLst>
                    <a:lin ang="5400000" scaled="0"/>
                  </a:gra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rot="16200000" flipH="1">
                  <a:off x="7830344" y="2458244"/>
                  <a:ext cx="227806" cy="37306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  <a:alpha val="25000"/>
                        </a:schemeClr>
                      </a:gs>
                    </a:gsLst>
                    <a:lin ang="5400000" scaled="0"/>
                  </a:gra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>
                <a:xfrm rot="5400000">
                  <a:off x="8074566" y="2419364"/>
                  <a:ext cx="174070" cy="168802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  <a:alpha val="25000"/>
                        </a:schemeClr>
                      </a:gs>
                    </a:gsLst>
                    <a:lin ang="5400000" scaled="0"/>
                  </a:gra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rot="10800000" flipV="1">
                  <a:off x="8153400" y="2425398"/>
                  <a:ext cx="444198" cy="241602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  <a:alpha val="25000"/>
                        </a:schemeClr>
                      </a:gs>
                    </a:gsLst>
                    <a:lin ang="5400000" scaled="0"/>
                  </a:gra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37" name="Picture 136" descr="j0431566.png"/>
              <p:cNvPicPr>
                <a:picLocks noChangeAspect="1"/>
              </p:cNvPicPr>
              <p:nvPr/>
            </p:nvPicPr>
            <p:blipFill>
              <a:blip r:embed="rId13" cstate="screen"/>
              <a:stretch>
                <a:fillRect/>
              </a:stretch>
            </p:blipFill>
            <p:spPr>
              <a:xfrm flipH="1">
                <a:off x="1219200" y="4326705"/>
                <a:ext cx="338824" cy="335563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cxnSp>
            <p:nvCxnSpPr>
              <p:cNvPr id="138" name="Straight Connector 137"/>
              <p:cNvCxnSpPr/>
              <p:nvPr/>
            </p:nvCxnSpPr>
            <p:spPr>
              <a:xfrm rot="16200000" flipH="1">
                <a:off x="1028700" y="4610100"/>
                <a:ext cx="228600" cy="152400"/>
              </a:xfrm>
              <a:prstGeom prst="line">
                <a:avLst/>
              </a:prstGeom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  <a:alpha val="25000"/>
                      </a:schemeClr>
                    </a:gs>
                  </a:gsLst>
                  <a:lin ang="5400000" scaled="0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Group 151"/>
            <p:cNvGrpSpPr/>
            <p:nvPr/>
          </p:nvGrpSpPr>
          <p:grpSpPr>
            <a:xfrm>
              <a:off x="3351123" y="2760473"/>
              <a:ext cx="428188" cy="556412"/>
              <a:chOff x="7357819" y="4114800"/>
              <a:chExt cx="766827" cy="1173997"/>
            </a:xfrm>
          </p:grpSpPr>
          <p:pic>
            <p:nvPicPr>
              <p:cNvPr id="132" name="Picture 20" descr="Host Integration Server (HIS) sm"/>
              <p:cNvPicPr>
                <a:picLocks noChangeAspect="1" noChangeArrowheads="1"/>
              </p:cNvPicPr>
              <p:nvPr/>
            </p:nvPicPr>
            <p:blipFill>
              <a:blip r:embed="rId14" cstate="screen"/>
              <a:srcRect/>
              <a:stretch>
                <a:fillRect/>
              </a:stretch>
            </p:blipFill>
            <p:spPr bwMode="auto">
              <a:xfrm>
                <a:off x="7467600" y="4114800"/>
                <a:ext cx="657046" cy="9906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33" name="Picture 7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7696194" y="4767021"/>
                <a:ext cx="262180" cy="262181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34" name="Picture 10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7357819" y="4767021"/>
                <a:ext cx="262180" cy="262181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35" name="Picture 8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7584414" y="4999420"/>
                <a:ext cx="253204" cy="289377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pic>
          <p:nvPicPr>
            <p:cNvPr id="121" name="Picture 120" descr="building store retail store small business white.png"/>
            <p:cNvPicPr>
              <a:picLocks noChangeAspect="1"/>
            </p:cNvPicPr>
            <p:nvPr/>
          </p:nvPicPr>
          <p:blipFill>
            <a:blip r:embed="rId18" cstate="screen"/>
            <a:stretch>
              <a:fillRect/>
            </a:stretch>
          </p:blipFill>
          <p:spPr>
            <a:xfrm>
              <a:off x="2504340" y="2760472"/>
              <a:ext cx="803707" cy="72964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123" name="Group 64"/>
            <p:cNvGrpSpPr/>
            <p:nvPr/>
          </p:nvGrpSpPr>
          <p:grpSpPr>
            <a:xfrm>
              <a:off x="908660" y="1524000"/>
              <a:ext cx="680060" cy="1080968"/>
              <a:chOff x="4114800" y="2628900"/>
              <a:chExt cx="838200" cy="1332336"/>
            </a:xfrm>
          </p:grpSpPr>
          <p:pic>
            <p:nvPicPr>
              <p:cNvPr id="129" name="Picture 128" descr="highrise, office building skyscraper enterprise sand.png"/>
              <p:cNvPicPr>
                <a:picLocks noChangeAspect="1"/>
              </p:cNvPicPr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4114800" y="2628900"/>
                <a:ext cx="838200" cy="12573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30" name="Picture 20" descr="Host Integration Server (HIS) sm"/>
              <p:cNvPicPr>
                <a:picLocks noChangeAspect="1" noChangeArrowheads="1"/>
              </p:cNvPicPr>
              <p:nvPr/>
            </p:nvPicPr>
            <p:blipFill>
              <a:blip r:embed="rId14" cstate="screen"/>
              <a:srcRect/>
              <a:stretch>
                <a:fillRect/>
              </a:stretch>
            </p:blipFill>
            <p:spPr bwMode="auto">
              <a:xfrm>
                <a:off x="4215535" y="3352800"/>
                <a:ext cx="380972" cy="57437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131" name="Picture 20" descr="Host Integration Server (HIS) sm"/>
              <p:cNvPicPr>
                <a:picLocks noChangeAspect="1" noChangeArrowheads="1"/>
              </p:cNvPicPr>
              <p:nvPr/>
            </p:nvPicPr>
            <p:blipFill>
              <a:blip r:embed="rId14" cstate="screen"/>
              <a:srcRect/>
              <a:stretch>
                <a:fillRect/>
              </a:stretch>
            </p:blipFill>
            <p:spPr bwMode="auto">
              <a:xfrm>
                <a:off x="4495800" y="3386861"/>
                <a:ext cx="380972" cy="574375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pic>
          <p:nvPicPr>
            <p:cNvPr id="124" name="Picture 3" descr="C:\Users\aheaton\Desktop\New Folder (4)\double headed arrow 5b.png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 rot="12608733">
              <a:off x="1083531" y="2412094"/>
              <a:ext cx="1586677" cy="40571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5" name="Picture 7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257046" y="2822295"/>
              <a:ext cx="123647" cy="12364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6" name="Picture 8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2074151" y="2696072"/>
              <a:ext cx="108191" cy="12364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7" name="Picture 10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875801" y="2569849"/>
              <a:ext cx="123647" cy="12364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8" name="Picture 9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1700634" y="2482266"/>
              <a:ext cx="100463" cy="8500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147" name="Rectangle 146"/>
          <p:cNvSpPr/>
          <p:nvPr/>
        </p:nvSpPr>
        <p:spPr>
          <a:xfrm>
            <a:off x="1606711" y="3694176"/>
            <a:ext cx="1739579" cy="400110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BranchCache</a:t>
            </a:r>
          </a:p>
        </p:txBody>
      </p:sp>
      <p:cxnSp>
        <p:nvCxnSpPr>
          <p:cNvPr id="159" name="Straight Connector 158"/>
          <p:cNvCxnSpPr/>
          <p:nvPr/>
        </p:nvCxnSpPr>
        <p:spPr>
          <a:xfrm>
            <a:off x="609600" y="4114800"/>
            <a:ext cx="3733800" cy="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ounded Rectangle 156"/>
          <p:cNvSpPr/>
          <p:nvPr/>
        </p:nvSpPr>
        <p:spPr>
          <a:xfrm>
            <a:off x="4572000" y="3657600"/>
            <a:ext cx="3733800" cy="2514600"/>
          </a:xfrm>
          <a:prstGeom prst="roundRect">
            <a:avLst>
              <a:gd name="adj" fmla="val 7940"/>
            </a:avLst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00"/>
          <p:cNvGrpSpPr>
            <a:grpSpLocks noChangeAspect="1"/>
          </p:cNvGrpSpPr>
          <p:nvPr/>
        </p:nvGrpSpPr>
        <p:grpSpPr>
          <a:xfrm>
            <a:off x="5218176" y="4722781"/>
            <a:ext cx="2441448" cy="1297019"/>
            <a:chOff x="5791200" y="2438400"/>
            <a:chExt cx="2438400" cy="1295400"/>
          </a:xfrm>
        </p:grpSpPr>
        <p:grpSp>
          <p:nvGrpSpPr>
            <p:cNvPr id="20" name="Group 25"/>
            <p:cNvGrpSpPr/>
            <p:nvPr/>
          </p:nvGrpSpPr>
          <p:grpSpPr>
            <a:xfrm>
              <a:off x="7505221" y="2455343"/>
              <a:ext cx="724376" cy="479899"/>
              <a:chOff x="1676401" y="1295400"/>
              <a:chExt cx="676274" cy="427046"/>
            </a:xfrm>
          </p:grpSpPr>
          <p:pic>
            <p:nvPicPr>
              <p:cNvPr id="33" name="Picture 5" descr="E:\DVD_ART34\Logos\Microsoft Office 2007 - all products\Outlook 2007\Office Outlook 2007 Product Icon.png"/>
              <p:cNvPicPr>
                <a:picLocks noChangeAspect="1" noChangeArrowheads="1"/>
              </p:cNvPicPr>
              <p:nvPr/>
            </p:nvPicPr>
            <p:blipFill>
              <a:blip r:embed="rId22" cstate="print"/>
              <a:srcRect/>
              <a:stretch>
                <a:fillRect/>
              </a:stretch>
            </p:blipFill>
            <p:spPr bwMode="auto">
              <a:xfrm>
                <a:off x="1676401" y="1295400"/>
                <a:ext cx="457200" cy="42704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34" name="Picture 5" descr="E:\DVD_ART34\Artwork_Imagery\Icons - Illustrations\_WINDOWS VISTA ICONS\Green Check checkmark okay.png"/>
              <p:cNvPicPr>
                <a:picLocks noChangeAspect="1" noChangeArrowheads="1"/>
              </p:cNvPicPr>
              <p:nvPr/>
            </p:nvPicPr>
            <p:blipFill>
              <a:blip r:embed="rId23" cstate="print"/>
              <a:srcRect/>
              <a:stretch>
                <a:fillRect/>
              </a:stretch>
            </p:blipFill>
            <p:spPr bwMode="auto">
              <a:xfrm>
                <a:off x="1981200" y="1295400"/>
                <a:ext cx="371475" cy="36788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5791200" y="2438400"/>
              <a:ext cx="724380" cy="513785"/>
              <a:chOff x="228600" y="1752600"/>
              <a:chExt cx="676275" cy="457200"/>
            </a:xfrm>
          </p:grpSpPr>
          <p:pic>
            <p:nvPicPr>
              <p:cNvPr id="31" name="Picture 4" descr="E:\DVD_ART34\Logos\Microsoft Office 2007 - all products\Word 2007\Office Word 2007 Product Icon.png"/>
              <p:cNvPicPr>
                <a:picLocks noChangeAspect="1" noChangeArrowheads="1"/>
              </p:cNvPicPr>
              <p:nvPr/>
            </p:nvPicPr>
            <p:blipFill>
              <a:blip r:embed="rId24" cstate="print"/>
              <a:srcRect/>
              <a:stretch>
                <a:fillRect/>
              </a:stretch>
            </p:blipFill>
            <p:spPr bwMode="auto">
              <a:xfrm>
                <a:off x="228600" y="1752600"/>
                <a:ext cx="459641" cy="4572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32" name="Picture 5" descr="E:\DVD_ART34\Artwork_Imagery\Icons - Illustrations\_WINDOWS VISTA ICONS\Green Check checkmark okay.png"/>
              <p:cNvPicPr>
                <a:picLocks noChangeAspect="1" noChangeArrowheads="1"/>
              </p:cNvPicPr>
              <p:nvPr/>
            </p:nvPicPr>
            <p:blipFill>
              <a:blip r:embed="rId23" cstate="print"/>
              <a:srcRect/>
              <a:stretch>
                <a:fillRect/>
              </a:stretch>
            </p:blipFill>
            <p:spPr bwMode="auto">
              <a:xfrm>
                <a:off x="533400" y="1752600"/>
                <a:ext cx="371475" cy="36788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6689021" y="2438400"/>
              <a:ext cx="724379" cy="513785"/>
              <a:chOff x="228600" y="3429000"/>
              <a:chExt cx="676275" cy="457200"/>
            </a:xfrm>
          </p:grpSpPr>
          <p:pic>
            <p:nvPicPr>
              <p:cNvPr id="29" name="Picture 6" descr="Adobe%20Reader%208.png"/>
              <p:cNvPicPr>
                <a:picLocks noChangeAspect="1"/>
              </p:cNvPicPr>
              <p:nvPr/>
            </p:nvPicPr>
            <p:blipFill>
              <a:blip r:embed="rId25" cstate="print"/>
              <a:stretch>
                <a:fillRect/>
              </a:stretch>
            </p:blipFill>
            <p:spPr>
              <a:xfrm>
                <a:off x="228600" y="3429000"/>
                <a:ext cx="457200" cy="4572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30" name="Picture 5" descr="E:\DVD_ART34\Artwork_Imagery\Icons - Illustrations\_WINDOWS VISTA ICONS\Green Check checkmark okay.png"/>
              <p:cNvPicPr>
                <a:picLocks noChangeAspect="1" noChangeArrowheads="1"/>
              </p:cNvPicPr>
              <p:nvPr/>
            </p:nvPicPr>
            <p:blipFill>
              <a:blip r:embed="rId23" cstate="print"/>
              <a:srcRect/>
              <a:stretch>
                <a:fillRect/>
              </a:stretch>
            </p:blipFill>
            <p:spPr bwMode="auto">
              <a:xfrm>
                <a:off x="533400" y="3429000"/>
                <a:ext cx="371475" cy="367886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grpSp>
          <p:nvGrpSpPr>
            <p:cNvPr id="23" name="Group 55"/>
            <p:cNvGrpSpPr/>
            <p:nvPr/>
          </p:nvGrpSpPr>
          <p:grpSpPr>
            <a:xfrm>
              <a:off x="7086600" y="3124200"/>
              <a:ext cx="803380" cy="609600"/>
              <a:chOff x="5867399" y="4495800"/>
              <a:chExt cx="803380" cy="609600"/>
            </a:xfrm>
          </p:grpSpPr>
          <p:pic>
            <p:nvPicPr>
              <p:cNvPr id="27" name="Picture 18" descr="E:\DVD_ART34\Artwork_Imagery\Icons - Illustrations\software boxes\software CD product package.png"/>
              <p:cNvPicPr>
                <a:picLocks noChangeAspect="1" noChangeArrowheads="1"/>
              </p:cNvPicPr>
              <p:nvPr/>
            </p:nvPicPr>
            <p:blipFill>
              <a:blip r:embed="rId26" cstate="print"/>
              <a:srcRect/>
              <a:stretch>
                <a:fillRect/>
              </a:stretch>
            </p:blipFill>
            <p:spPr bwMode="auto">
              <a:xfrm>
                <a:off x="5867399" y="4495800"/>
                <a:ext cx="664075" cy="6096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28" name="Picture 6" descr="E:\DVD_ART34\Artwork_Imagery\Icons - Illustrations\_WINDOWS VISTA ICONS\Delete remove.png"/>
              <p:cNvPicPr>
                <a:picLocks noChangeAspect="1" noChangeArrowheads="1"/>
              </p:cNvPicPr>
              <p:nvPr/>
            </p:nvPicPr>
            <p:blipFill>
              <a:blip r:embed="rId27" cstate="print"/>
              <a:srcRect/>
              <a:stretch>
                <a:fillRect/>
              </a:stretch>
            </p:blipFill>
            <p:spPr bwMode="auto">
              <a:xfrm>
                <a:off x="6248400" y="4572000"/>
                <a:ext cx="422379" cy="41173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  <p:grpSp>
          <p:nvGrpSpPr>
            <p:cNvPr id="24" name="Group 54"/>
            <p:cNvGrpSpPr/>
            <p:nvPr/>
          </p:nvGrpSpPr>
          <p:grpSpPr>
            <a:xfrm>
              <a:off x="6172200" y="3124200"/>
              <a:ext cx="727179" cy="609600"/>
              <a:chOff x="4495800" y="4495800"/>
              <a:chExt cx="727179" cy="609600"/>
            </a:xfrm>
          </p:grpSpPr>
          <p:pic>
            <p:nvPicPr>
              <p:cNvPr id="25" name="Picture 24" descr="Solitaire.png"/>
              <p:cNvPicPr>
                <a:picLocks noChangeAspect="1"/>
              </p:cNvPicPr>
              <p:nvPr/>
            </p:nvPicPr>
            <p:blipFill>
              <a:blip r:embed="rId28" cstate="print"/>
              <a:stretch>
                <a:fillRect/>
              </a:stretch>
            </p:blipFill>
            <p:spPr>
              <a:xfrm>
                <a:off x="4495800" y="4495800"/>
                <a:ext cx="609600" cy="6096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  <p:pic>
            <p:nvPicPr>
              <p:cNvPr id="26" name="Picture 6" descr="E:\DVD_ART34\Artwork_Imagery\Icons - Illustrations\_WINDOWS VISTA ICONS\Delete remove.png"/>
              <p:cNvPicPr>
                <a:picLocks noChangeAspect="1" noChangeArrowheads="1"/>
              </p:cNvPicPr>
              <p:nvPr/>
            </p:nvPicPr>
            <p:blipFill>
              <a:blip r:embed="rId27" cstate="print"/>
              <a:srcRect/>
              <a:stretch>
                <a:fillRect/>
              </a:stretch>
            </p:blipFill>
            <p:spPr bwMode="auto">
              <a:xfrm>
                <a:off x="4800600" y="4572000"/>
                <a:ext cx="422379" cy="41173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p:grpSp>
      </p:grpSp>
      <p:sp>
        <p:nvSpPr>
          <p:cNvPr id="149" name="Rectangle 148"/>
          <p:cNvSpPr/>
          <p:nvPr/>
        </p:nvSpPr>
        <p:spPr>
          <a:xfrm>
            <a:off x="5733418" y="3694176"/>
            <a:ext cx="1410964" cy="400110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AppLocker</a:t>
            </a:r>
          </a:p>
        </p:txBody>
      </p:sp>
      <p:cxnSp>
        <p:nvCxnSpPr>
          <p:cNvPr id="161" name="Straight Connector 160"/>
          <p:cNvCxnSpPr/>
          <p:nvPr/>
        </p:nvCxnSpPr>
        <p:spPr>
          <a:xfrm>
            <a:off x="4572000" y="4114800"/>
            <a:ext cx="3733800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572000" y="1295400"/>
            <a:ext cx="4038600" cy="166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IPv6 capability in place, so DirectAccess roll-out is in planning stages to support remote users</a:t>
            </a:r>
          </a:p>
          <a:p>
            <a:pPr marL="227013" indent="-227013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Security team assessing AppLocker for improved application management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09600" y="1371600"/>
            <a:ext cx="35814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i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Access behind-firewall applications &amp; data without requiring a VPN connection</a:t>
            </a:r>
            <a:endParaRPr lang="en-US" sz="14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524000" y="4191000"/>
            <a:ext cx="2743200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i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Improve performance and reduce bandwidth consumption between branches and HQ</a:t>
            </a:r>
            <a:endParaRPr lang="en-US" sz="14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648200" y="4191000"/>
            <a:ext cx="35814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i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Prevent unauthorized installation and use of applications</a:t>
            </a:r>
            <a:endParaRPr lang="en-US" sz="14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 to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4213" indent="-684213">
              <a:buFont typeface="Wingdings 2" pitchFamily="18" charset="2"/>
              <a:buChar char="R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Application qualification under Vista</a:t>
            </a:r>
          </a:p>
          <a:p>
            <a:pPr marL="684213" indent="-684213">
              <a:buFont typeface="Wingdings 2" pitchFamily="18" charset="2"/>
              <a:buChar char="R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Enterprise agreement in place</a:t>
            </a:r>
          </a:p>
          <a:p>
            <a:pPr marL="684213" indent="-684213">
              <a:buFont typeface="Wingdings 2" pitchFamily="18" charset="2"/>
              <a:buChar char="R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Begin adoption with IT Staff</a:t>
            </a:r>
          </a:p>
          <a:p>
            <a:pPr marL="684213" indent="-684213">
              <a:buFont typeface="Wingdings 2" pitchFamily="18" charset="2"/>
              <a:buChar char="R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“Strategic” end-user selection (create internal advocates)</a:t>
            </a:r>
          </a:p>
          <a:p>
            <a:pPr marL="684213" indent="-684213">
              <a:buFont typeface="Wingdings 2" pitchFamily="18" charset="2"/>
              <a:buChar char="R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Effective productivity training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219200"/>
            <a:ext cx="8229600" cy="5334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Wingdings 2" pitchFamily="18" charset="2"/>
              <a:buChar char="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Ligh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webcast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239000" cy="4876800"/>
          </a:xfrm>
        </p:spPr>
        <p:txBody>
          <a:bodyPr/>
          <a:lstStyle/>
          <a:p>
            <a:r>
              <a:rPr lang="en-US" sz="2000" b="1" u="sng" dirty="0" smtClean="0">
                <a:solidFill>
                  <a:schemeClr val="accent1">
                    <a:lumMod val="50000"/>
                  </a:schemeClr>
                </a:solidFill>
              </a:rPr>
              <a:t>Moderator: </a:t>
            </a:r>
          </a:p>
          <a:p>
            <a:pPr marL="341313" lvl="1" indent="0"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Joseph E.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Maglitta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Editorial Director and Market Expert - Ziff Davis Enterprise Market Strategies and Content Services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7338" indent="-287338"/>
            <a:r>
              <a:rPr lang="en-US" sz="2000" b="1" u="sng" dirty="0" smtClean="0">
                <a:solidFill>
                  <a:schemeClr val="accent1">
                    <a:lumMod val="50000"/>
                  </a:schemeClr>
                </a:solidFill>
              </a:rPr>
              <a:t>City of Miami:</a:t>
            </a:r>
          </a:p>
          <a:p>
            <a:pPr indent="-55563"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Peter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</a:rPr>
              <a:t>Korinis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Chief Information Officer, City of Miami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7338" indent="0"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James E. Osteen Jr.</a:t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Assistant Director – Information Technology, City of Miami</a:t>
            </a:r>
          </a:p>
          <a:p>
            <a:pPr marL="287338" indent="0"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Derrick Arias </a:t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Assistant Director – Information Technology, City of Miami</a:t>
            </a:r>
          </a:p>
          <a:p>
            <a:pPr marL="287338" indent="0">
              <a:buNone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8F6CB6-376B-4822-816C-FE7F9E5510A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ndows 7 Blu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U Agnostic">
  <a:themeElements>
    <a:clrScheme name="Windows 7">
      <a:dk1>
        <a:srgbClr val="3F3F3F"/>
      </a:dk1>
      <a:lt1>
        <a:srgbClr val="FFFFFF"/>
      </a:lt1>
      <a:dk2>
        <a:srgbClr val="072B60"/>
      </a:dk2>
      <a:lt2>
        <a:srgbClr val="EEECE1"/>
      </a:lt2>
      <a:accent1>
        <a:srgbClr val="4595D1"/>
      </a:accent1>
      <a:accent2>
        <a:srgbClr val="F47836"/>
      </a:accent2>
      <a:accent3>
        <a:srgbClr val="73C167"/>
      </a:accent3>
      <a:accent4>
        <a:srgbClr val="FFC425"/>
      </a:accent4>
      <a:accent5>
        <a:srgbClr val="00467F"/>
      </a:accent5>
      <a:accent6>
        <a:srgbClr val="006225"/>
      </a:accent6>
      <a:hlink>
        <a:srgbClr val="4595D1"/>
      </a:hlink>
      <a:folHlink>
        <a:srgbClr val="8B8B8B"/>
      </a:folHlink>
    </a:clrScheme>
    <a:fontScheme name="Windows 7 Template">
      <a:majorFont>
        <a:latin typeface="Segoe Light"/>
        <a:ea typeface=""/>
        <a:cs typeface="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2009-09-09T21:57:54Z</outs:dateTime>
      <outs:isPinned>true</outs:isPinned>
    </outs:relatedDate>
    <outs:relatedDate>
      <outs:type>2</outs:type>
      <outs:displayName>Created</outs:displayName>
      <outs:dateTime>2009-04-03T21:44:34Z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/>
      <outs:source>0</outs:source>
      <outs:isPinned>true</outs:isPinned>
    </outs:relatedPeopleItem>
    <outs:relatedPeopleItem>
      <outs:category>Last modified by</outs:category>
      <outs:people>
        <outs:relatedPerson>
          <outs:displayName>Jamil Rich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64B19F07-E456-4BDC-8D40-CB203145A90A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3840</TotalTime>
  <Words>537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Windows 7 Blue</vt:lpstr>
      <vt:lpstr>1_BU Agnostic</vt:lpstr>
      <vt:lpstr>Windows 7 in Government:  Streamlined IT Management Reaps Cost Savings for City of Miami </vt:lpstr>
      <vt:lpstr>Company Profile: City of Miami</vt:lpstr>
      <vt:lpstr>Business Challenges &amp; Drivers for Change</vt:lpstr>
      <vt:lpstr>Deployment strategy &amp; Risk Mitigations </vt:lpstr>
      <vt:lpstr>Results | Annual Cost Savings per PC</vt:lpstr>
      <vt:lpstr>Additional Insights</vt:lpstr>
      <vt:lpstr>Qualifying Future Savings</vt:lpstr>
      <vt:lpstr>Keys to Success</vt:lpstr>
      <vt:lpstr>Today’s webcast speakers</vt:lpstr>
      <vt:lpstr>Top Resources</vt:lpstr>
      <vt:lpstr>Slide 11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the right font</dc:title>
  <dc:creator>Tiffany Ashton (Bridge Partners)</dc:creator>
  <cp:lastModifiedBy>Darrell West</cp:lastModifiedBy>
  <cp:revision>174</cp:revision>
  <dcterms:created xsi:type="dcterms:W3CDTF">2009-04-03T21:44:34Z</dcterms:created>
  <dcterms:modified xsi:type="dcterms:W3CDTF">2009-11-13T18:36:25Z</dcterms:modified>
</cp:coreProperties>
</file>