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7"/>
  </p:notesMasterIdLst>
  <p:handoutMasterIdLst>
    <p:handoutMasterId r:id="rId18"/>
  </p:handoutMasterIdLst>
  <p:sldIdLst>
    <p:sldId id="277" r:id="rId2"/>
    <p:sldId id="329" r:id="rId3"/>
    <p:sldId id="330" r:id="rId4"/>
    <p:sldId id="331" r:id="rId5"/>
    <p:sldId id="332" r:id="rId6"/>
    <p:sldId id="325" r:id="rId7"/>
    <p:sldId id="320" r:id="rId8"/>
    <p:sldId id="327" r:id="rId9"/>
    <p:sldId id="323" r:id="rId10"/>
    <p:sldId id="317" r:id="rId11"/>
    <p:sldId id="318" r:id="rId12"/>
    <p:sldId id="319" r:id="rId13"/>
    <p:sldId id="326" r:id="rId14"/>
    <p:sldId id="333" r:id="rId15"/>
    <p:sldId id="285" r:id="rId16"/>
  </p:sldIdLst>
  <p:sldSz cx="9144000" cy="6858000" type="screen4x3"/>
  <p:notesSz cx="6858000" cy="90662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Sego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770" autoAdjust="0"/>
    <p:restoredTop sz="68127" autoAdjust="0"/>
  </p:normalViewPr>
  <p:slideViewPr>
    <p:cSldViewPr snapToGrid="0">
      <p:cViewPr varScale="1">
        <p:scale>
          <a:sx n="52" d="100"/>
          <a:sy n="52" d="100"/>
        </p:scale>
        <p:origin x="-600" y="-82"/>
      </p:cViewPr>
      <p:guideLst>
        <p:guide orient="horz" pos="143"/>
        <p:guide orient="horz" pos="1324"/>
        <p:guide orient="horz" pos="892"/>
        <p:guide orient="horz" pos="1197"/>
        <p:guide orient="horz" pos="1485"/>
        <p:guide pos="403"/>
        <p:guide pos="242"/>
        <p:guide pos="92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1" d="100"/>
        <a:sy n="31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-1230" y="-90"/>
      </p:cViewPr>
      <p:guideLst>
        <p:guide orient="horz" pos="2855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5EE19E6-8A68-4AF5-9224-211C30AB751B}" type="datetime1">
              <a:rPr lang="es-ES_tradnl"/>
              <a:pPr>
                <a:defRPr/>
              </a:pPr>
              <a:t>25/01/2008</a:t>
            </a:fld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12188"/>
            <a:ext cx="574357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700" smtClean="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2006 Microsoft Corporation. All rights reserved.</a:t>
            </a:r>
          </a:p>
          <a:p>
            <a:pPr>
              <a:defRPr/>
            </a:pPr>
            <a:r>
              <a:rPr lang="en-US"/>
              <a:t>This presentation is for informational purposes only. MICROSOFT MAKES NO WARRANTIES, EXPRESS OR IMPLIED, IN THIS SUMMARY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64175" y="8612188"/>
            <a:ext cx="13938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A7C68AFB-5D3B-436E-A7D3-8E3484C9936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smtClean="0"/>
            </a:lvl1pPr>
          </a:lstStyle>
          <a:p>
            <a:pPr>
              <a:defRPr/>
            </a:pPr>
            <a:fld id="{723C1AFF-3762-485A-B2C4-EDE068F93F5A}" type="datetime1">
              <a:rPr lang="es-ES_tradnl"/>
              <a:pPr>
                <a:defRPr/>
              </a:pPr>
              <a:t>25/01/2008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09013"/>
            <a:ext cx="544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700" smtClean="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2006 Microsoft Corporation. All rights reserved.</a:t>
            </a:r>
          </a:p>
          <a:p>
            <a:pPr>
              <a:defRPr/>
            </a:pPr>
            <a:r>
              <a:rPr lang="en-US"/>
              <a:t>This presentation is for informational purposes only. MICROSOFT MAKES NO WARRANTIES, EXPRESS OR IMPLIED, IN THIS SUMMARY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6900" y="8610600"/>
            <a:ext cx="1181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smtClean="0"/>
            </a:lvl1pPr>
          </a:lstStyle>
          <a:p>
            <a:pPr>
              <a:defRPr/>
            </a:pPr>
            <a:fld id="{99ED9441-8210-4A2C-A05F-76FAEECBC59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20675" indent="-184150" algn="l" rtl="0" eaLnBrk="0" fontAlgn="base" hangingPunct="0">
      <a:lnSpc>
        <a:spcPct val="90000"/>
      </a:lnSpc>
      <a:spcBef>
        <a:spcPct val="2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493713" indent="-171450" algn="l" rtl="0" eaLnBrk="0" fontAlgn="base" hangingPunct="0">
      <a:lnSpc>
        <a:spcPct val="90000"/>
      </a:lnSpc>
      <a:spcBef>
        <a:spcPct val="2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679450" indent="-169863" algn="l" rtl="0" eaLnBrk="0" fontAlgn="base" hangingPunct="0">
      <a:lnSpc>
        <a:spcPct val="90000"/>
      </a:lnSpc>
      <a:spcBef>
        <a:spcPct val="2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852488" indent="-171450" algn="l" rtl="0" eaLnBrk="0" fontAlgn="base" hangingPunct="0">
      <a:lnSpc>
        <a:spcPct val="90000"/>
      </a:lnSpc>
      <a:spcBef>
        <a:spcPct val="2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1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11329"/>
            <a:ext cx="2971800" cy="4533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16DCDB8-080C-484E-B98F-026C88C9D40F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sz="1000" dirty="0" smtClean="0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11329"/>
            <a:ext cx="2971800" cy="4533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A92E676-5993-4542-BAF1-A33893D16B0A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0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A9EC18-6EED-4460-AA88-6F77FF089A6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13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14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2B7A5A0-BD85-445E-B15E-B5375C8AB8AF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235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C7FF79-1B88-4056-BE07-7783AEB94700}" type="slidenum">
              <a:rPr lang="en-US"/>
              <a:pPr/>
              <a:t>15</a:t>
            </a:fld>
            <a:endParaRPr lang="en-US"/>
          </a:p>
        </p:txBody>
      </p:sp>
      <p:sp>
        <p:nvSpPr>
          <p:cNvPr id="235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2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3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4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5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6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1030C2-4852-447B-AFC9-C2A557025E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8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708817-8F87-4402-AD57-503858C5F934}" type="datetime1">
              <a:rPr lang="es-ES_tradnl"/>
              <a:pPr/>
              <a:t>25/01/2008</a:t>
            </a:fld>
            <a:endParaRPr 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cs typeface="Arial" pitchFamily="34" charset="0"/>
              </a:rPr>
              <a:t>© 2006 Microsoft Corporation. All rights reserved.</a:t>
            </a:r>
          </a:p>
          <a:p>
            <a:r>
              <a:rPr lang="en-US">
                <a:cs typeface="Arial" pitchFamily="34" charset="0"/>
              </a:rPr>
              <a:t>This presentation is for informational purposes only. MICROSOFT MAKES NO WARRANTIES, EXPRESS OR IMPLIED, IN THIS SUMMARY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7EBEC-2D41-4547-86B0-3CDC3B218F53}" type="slidenum">
              <a:rPr lang="en-US"/>
              <a:pPr/>
              <a:t>9</a:t>
            </a:fld>
            <a:endParaRPr lang="en-US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2050" y="679450"/>
            <a:ext cx="4533900" cy="3400425"/>
          </a:xfrm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06888"/>
            <a:ext cx="5486400" cy="4079875"/>
          </a:xfrm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uadroTexto"/>
          <p:cNvSpPr txBox="1"/>
          <p:nvPr userDrawn="1"/>
        </p:nvSpPr>
        <p:spPr>
          <a:xfrm>
            <a:off x="0" y="0"/>
            <a:ext cx="22860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1100" b="1" dirty="0"/>
              <a:t>I Conferencia sobre Business Intelligence de Microsoft</a:t>
            </a:r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40280" y="0"/>
            <a:ext cx="6903720" cy="1216152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16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7AA8E-D610-4371-AF4C-0D47FA83894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49CD2-E343-49A7-AADC-5009B9CF413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9D852-66DA-4B69-BF3B-9C411E421A2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2E482-0B1D-4584-A306-C838CC69D0C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83FAC-B85B-430F-B326-0E209090642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87C03-0ACB-46FD-960F-159126F70D3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2CB2A-722B-48B2-ACA0-D9509EF9BD8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86BA9-75F7-4EA3-B865-1BE1D56205F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4347-AC2B-4A27-95F2-047B9E61D73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B1F0D-6FFE-4BFC-8156-EC69F68CEE2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27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11/19/2007</a:t>
            </a:r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43C3265-DBE2-4BF3-9919-F54E1737BE5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strips dir="rd"/>
  </p:transition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Segoe Black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2.jpe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eg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27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704152" y="2170001"/>
            <a:ext cx="7675563" cy="84363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Casos reales de Análisis, Planificación y Monitorización en las organizaciones</a:t>
            </a:r>
            <a:endParaRPr lang="en-US" dirty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965262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 2" pitchFamily="18" charset="2"/>
              <a:buNone/>
              <a:tabLst/>
              <a:defRPr/>
            </a:pPr>
            <a:r>
              <a:rPr lang="en-US" sz="2800" b="1" dirty="0" smtClean="0">
                <a:latin typeface="+mn-lt"/>
              </a:rPr>
              <a:t>Fernando Bocigas</a:t>
            </a:r>
          </a:p>
          <a:p>
            <a:pPr algn="ctr" eaLnBrk="1" hangingPunct="1">
              <a:spcBef>
                <a:spcPct val="20000"/>
              </a:spcBef>
              <a:buClr>
                <a:srgbClr val="000000"/>
              </a:buClr>
              <a:buSzPct val="65000"/>
            </a:pPr>
            <a:r>
              <a:rPr lang="es-ES" sz="2400" i="1" dirty="0" smtClean="0">
                <a:latin typeface="+mn-lt"/>
              </a:rPr>
              <a:t>Jefe de Producto de SQL Server y Business </a:t>
            </a:r>
            <a:r>
              <a:rPr lang="es-ES" sz="2400" i="1" dirty="0" err="1" smtClean="0">
                <a:latin typeface="+mn-lt"/>
              </a:rPr>
              <a:t>Intelligence</a:t>
            </a:r>
            <a:endParaRPr lang="es-ES" sz="2400" i="1" dirty="0" smtClean="0">
              <a:latin typeface="+mn-lt"/>
            </a:endParaRPr>
          </a:p>
          <a:p>
            <a:pPr algn="ctr"/>
            <a:endParaRPr lang="es-ES" sz="2800" i="1" dirty="0" smtClean="0"/>
          </a:p>
          <a:p>
            <a:pPr algn="ctr"/>
            <a:r>
              <a:rPr lang="en-US" sz="3600" b="1" dirty="0" smtClean="0"/>
              <a:t>Microsoft </a:t>
            </a:r>
            <a:r>
              <a:rPr lang="en-US" sz="3600" b="1" dirty="0" err="1" smtClean="0"/>
              <a:t>Ibérica</a:t>
            </a:r>
            <a:endParaRPr lang="en-US" sz="3600" b="1" dirty="0" smtClean="0"/>
          </a:p>
          <a:p>
            <a:pPr algn="ctr"/>
            <a:endParaRPr lang="en-US" sz="2800" dirty="0" smtClean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65000"/>
              <a:buFont typeface="Wingdings 2" pitchFamily="18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19" name="Picture 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0150" y="1344613"/>
            <a:ext cx="6742113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1750" y="1949450"/>
            <a:ext cx="9107488" cy="4381500"/>
            <a:chOff x="74" y="1408"/>
            <a:chExt cx="5613" cy="2760"/>
          </a:xfrm>
        </p:grpSpPr>
        <p:sp>
          <p:nvSpPr>
            <p:cNvPr id="24614" name="AutoShape 38"/>
            <p:cNvSpPr>
              <a:spLocks noChangeArrowheads="1"/>
            </p:cNvSpPr>
            <p:nvPr/>
          </p:nvSpPr>
          <p:spPr bwMode="auto">
            <a:xfrm>
              <a:off x="74" y="1408"/>
              <a:ext cx="436" cy="2736"/>
            </a:xfrm>
            <a:prstGeom prst="roundRect">
              <a:avLst>
                <a:gd name="adj" fmla="val 16667"/>
              </a:avLst>
            </a:prstGeom>
            <a:solidFill>
              <a:srgbClr val="D0C794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615" name="AutoShape 39"/>
            <p:cNvSpPr>
              <a:spLocks noChangeArrowheads="1"/>
            </p:cNvSpPr>
            <p:nvPr/>
          </p:nvSpPr>
          <p:spPr bwMode="auto">
            <a:xfrm>
              <a:off x="98" y="3733"/>
              <a:ext cx="5516" cy="435"/>
            </a:xfrm>
            <a:prstGeom prst="roundRect">
              <a:avLst>
                <a:gd name="adj" fmla="val 16667"/>
              </a:avLst>
            </a:prstGeom>
            <a:solidFill>
              <a:srgbClr val="D0C794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 b="1" dirty="0">
                  <a:latin typeface="Arial Narrow" pitchFamily="34" charset="0"/>
                </a:rPr>
                <a:t>SQL </a:t>
              </a:r>
              <a:r>
                <a:rPr lang="es-ES_tradnl" b="1" dirty="0" smtClean="0">
                  <a:latin typeface="Arial Narrow" pitchFamily="34" charset="0"/>
                </a:rPr>
                <a:t>Server </a:t>
              </a:r>
              <a:r>
                <a:rPr lang="es-ES_tradnl" b="1" dirty="0">
                  <a:latin typeface="Arial Narrow" pitchFamily="34" charset="0"/>
                </a:rPr>
                <a:t>&amp; </a:t>
              </a:r>
              <a:r>
                <a:rPr lang="es-ES_tradnl" b="1" dirty="0" smtClean="0">
                  <a:latin typeface="Arial Narrow" pitchFamily="34" charset="0"/>
                </a:rPr>
                <a:t>Microsoft </a:t>
              </a:r>
              <a:r>
                <a:rPr lang="es-ES_tradnl" b="1" dirty="0" err="1" smtClean="0">
                  <a:latin typeface="Arial Narrow" pitchFamily="34" charset="0"/>
                </a:rPr>
                <a:t>Offce</a:t>
              </a:r>
              <a:r>
                <a:rPr lang="es-ES_tradnl" b="1" dirty="0" smtClean="0">
                  <a:latin typeface="Arial Narrow" pitchFamily="34" charset="0"/>
                </a:rPr>
                <a:t> SharePoint </a:t>
              </a:r>
              <a:r>
                <a:rPr lang="es-ES_tradnl" b="1" dirty="0">
                  <a:latin typeface="Arial Narrow" pitchFamily="34" charset="0"/>
                </a:rPr>
                <a:t>Services</a:t>
              </a:r>
            </a:p>
          </p:txBody>
        </p:sp>
        <p:sp>
          <p:nvSpPr>
            <p:cNvPr id="24616" name="AutoShape 40"/>
            <p:cNvSpPr>
              <a:spLocks noChangeArrowheads="1"/>
            </p:cNvSpPr>
            <p:nvPr/>
          </p:nvSpPr>
          <p:spPr bwMode="auto">
            <a:xfrm>
              <a:off x="5251" y="1502"/>
              <a:ext cx="436" cy="2666"/>
            </a:xfrm>
            <a:prstGeom prst="roundRect">
              <a:avLst>
                <a:gd name="adj" fmla="val 16667"/>
              </a:avLst>
            </a:prstGeom>
            <a:solidFill>
              <a:srgbClr val="D0C794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_tradnl" sz="2000" b="1">
                <a:solidFill>
                  <a:schemeClr val="bg1"/>
                </a:solidFill>
                <a:latin typeface="Arial Narrow" pitchFamily="34" charset="0"/>
              </a:endParaRPr>
            </a:p>
          </p:txBody>
        </p:sp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2070100" y="23813"/>
            <a:ext cx="7058025" cy="1187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_tradnl" sz="240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La plataforma de Performance Management de Microsoft proporciona respuesta a nuestra visión integrada de los procesos de control de gestión</a:t>
            </a:r>
          </a:p>
        </p:txBody>
      </p:sp>
      <p:sp>
        <p:nvSpPr>
          <p:cNvPr id="24606" name="AutoShape 30"/>
          <p:cNvSpPr>
            <a:spLocks noChangeArrowheads="1"/>
          </p:cNvSpPr>
          <p:nvPr/>
        </p:nvSpPr>
        <p:spPr bwMode="auto">
          <a:xfrm>
            <a:off x="7812088" y="3211513"/>
            <a:ext cx="1189037" cy="24955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CC"/>
              </a:gs>
              <a:gs pos="100000">
                <a:srgbClr val="FF000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300" b="1" dirty="0" err="1" smtClean="0">
                <a:latin typeface="Arial Narrow" pitchFamily="34" charset="0"/>
              </a:rPr>
              <a:t>PerformancePoint</a:t>
            </a:r>
            <a:r>
              <a:rPr lang="es-ES_tradnl" sz="1300" b="1" dirty="0" smtClean="0">
                <a:latin typeface="Arial Narrow" pitchFamily="34" charset="0"/>
              </a:rPr>
              <a:t> </a:t>
            </a:r>
          </a:p>
          <a:p>
            <a:pPr algn="ctr"/>
            <a:r>
              <a:rPr lang="es-ES_tradnl" sz="1300" b="1" dirty="0" smtClean="0">
                <a:latin typeface="Arial Narrow" pitchFamily="34" charset="0"/>
              </a:rPr>
              <a:t>Server</a:t>
            </a:r>
            <a:endParaRPr lang="es-ES_tradnl" sz="1300" b="1" dirty="0">
              <a:latin typeface="Arial Narrow" pitchFamily="34" charset="0"/>
            </a:endParaRPr>
          </a:p>
          <a:p>
            <a:pPr algn="ctr"/>
            <a:endParaRPr lang="es-ES_tradnl" b="1" dirty="0">
              <a:latin typeface="Arial Narrow" pitchFamily="34" charset="0"/>
            </a:endParaRPr>
          </a:p>
          <a:p>
            <a:pPr algn="ctr"/>
            <a:r>
              <a:rPr lang="es-ES_tradnl" b="1" dirty="0" err="1">
                <a:latin typeface="Arial Narrow" pitchFamily="34" charset="0"/>
              </a:rPr>
              <a:t>Scorecard</a:t>
            </a:r>
            <a:endParaRPr lang="es-ES_tradnl" b="1" dirty="0">
              <a:latin typeface="Arial Narrow" pitchFamily="34" charset="0"/>
            </a:endParaRP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38125" y="3517900"/>
            <a:ext cx="7493000" cy="2198688"/>
            <a:chOff x="150" y="2186"/>
            <a:chExt cx="4720" cy="1385"/>
          </a:xfrm>
        </p:grpSpPr>
        <p:sp>
          <p:nvSpPr>
            <p:cNvPr id="24608" name="AutoShape 32"/>
            <p:cNvSpPr>
              <a:spLocks noChangeArrowheads="1"/>
            </p:cNvSpPr>
            <p:nvPr/>
          </p:nvSpPr>
          <p:spPr bwMode="auto">
            <a:xfrm>
              <a:off x="150" y="2186"/>
              <a:ext cx="736" cy="137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CCCC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609" name="AutoShape 33"/>
            <p:cNvSpPr>
              <a:spLocks noChangeArrowheads="1"/>
            </p:cNvSpPr>
            <p:nvPr/>
          </p:nvSpPr>
          <p:spPr bwMode="auto">
            <a:xfrm>
              <a:off x="167" y="3116"/>
              <a:ext cx="4703" cy="45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CCCC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 b="1">
                  <a:latin typeface="Arial Narrow" pitchFamily="34" charset="0"/>
                </a:rPr>
                <a:t>PerformancePoint Server</a:t>
              </a:r>
            </a:p>
            <a:p>
              <a:pPr algn="ctr">
                <a:spcBef>
                  <a:spcPct val="50000"/>
                </a:spcBef>
              </a:pPr>
              <a:r>
                <a:rPr lang="es-ES_tradnl" b="1">
                  <a:latin typeface="Arial Narrow" pitchFamily="34" charset="0"/>
                </a:rPr>
                <a:t>Planning</a:t>
              </a:r>
            </a:p>
          </p:txBody>
        </p:sp>
      </p:grpSp>
      <p:sp>
        <p:nvSpPr>
          <p:cNvPr id="24610" name="AutoShape 34"/>
          <p:cNvSpPr>
            <a:spLocks noChangeArrowheads="1"/>
          </p:cNvSpPr>
          <p:nvPr/>
        </p:nvSpPr>
        <p:spPr bwMode="auto">
          <a:xfrm rot="5400000">
            <a:off x="-105569" y="1828007"/>
            <a:ext cx="1881187" cy="1193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CC"/>
              </a:gs>
              <a:gs pos="100000">
                <a:srgbClr val="FF0000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r>
              <a:rPr lang="es-ES_tradnl" sz="1300" b="1" dirty="0" err="1" smtClean="0">
                <a:latin typeface="Arial Narrow" pitchFamily="34" charset="0"/>
              </a:rPr>
              <a:t>PerformancePoint</a:t>
            </a:r>
            <a:r>
              <a:rPr lang="es-ES_tradnl" sz="1300" b="1" dirty="0" smtClean="0">
                <a:latin typeface="Arial Narrow" pitchFamily="34" charset="0"/>
              </a:rPr>
              <a:t> </a:t>
            </a:r>
          </a:p>
          <a:p>
            <a:pPr algn="ctr"/>
            <a:r>
              <a:rPr lang="es-ES_tradnl" sz="1300" b="1" dirty="0" smtClean="0">
                <a:latin typeface="Arial Narrow" pitchFamily="34" charset="0"/>
              </a:rPr>
              <a:t>Server</a:t>
            </a:r>
            <a:endParaRPr lang="es-ES_tradnl" sz="1300" b="1" dirty="0">
              <a:latin typeface="Arial Narrow" pitchFamily="34" charset="0"/>
            </a:endParaRPr>
          </a:p>
          <a:p>
            <a:pPr algn="ctr"/>
            <a:endParaRPr lang="es-ES_tradnl" b="1" dirty="0">
              <a:latin typeface="Arial Narrow" pitchFamily="34" charset="0"/>
            </a:endParaRPr>
          </a:p>
          <a:p>
            <a:pPr algn="ctr"/>
            <a:r>
              <a:rPr lang="es-ES_tradnl" b="1" dirty="0" err="1">
                <a:latin typeface="Arial Narrow" pitchFamily="34" charset="0"/>
              </a:rPr>
              <a:t>Planning</a:t>
            </a:r>
            <a:endParaRPr lang="es-ES_tradnl" sz="1400" b="1" dirty="0">
              <a:latin typeface="Arial Narrow" pitchFamily="34" charset="0"/>
            </a:endParaRPr>
          </a:p>
        </p:txBody>
      </p:sp>
      <p:sp>
        <p:nvSpPr>
          <p:cNvPr id="24611" name="AutoShape 35"/>
          <p:cNvSpPr>
            <a:spLocks noChangeArrowheads="1"/>
          </p:cNvSpPr>
          <p:nvPr/>
        </p:nvSpPr>
        <p:spPr bwMode="auto">
          <a:xfrm>
            <a:off x="7807325" y="1444625"/>
            <a:ext cx="1195388" cy="1612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100000">
                <a:srgbClr val="FFCCCC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300" b="1" dirty="0" err="1" smtClean="0">
                <a:latin typeface="Arial Narrow" pitchFamily="34" charset="0"/>
              </a:rPr>
              <a:t>PerformancePoint</a:t>
            </a:r>
            <a:r>
              <a:rPr lang="es-ES_tradnl" sz="1300" b="1" dirty="0" smtClean="0">
                <a:latin typeface="Arial Narrow" pitchFamily="34" charset="0"/>
              </a:rPr>
              <a:t> </a:t>
            </a:r>
          </a:p>
          <a:p>
            <a:pPr algn="ctr"/>
            <a:r>
              <a:rPr lang="es-ES_tradnl" sz="1300" b="1" dirty="0" smtClean="0">
                <a:latin typeface="Arial Narrow" pitchFamily="34" charset="0"/>
              </a:rPr>
              <a:t>Server</a:t>
            </a:r>
            <a:endParaRPr lang="es-ES_tradnl" sz="1300" b="1" dirty="0">
              <a:latin typeface="Arial Narrow" pitchFamily="34" charset="0"/>
            </a:endParaRPr>
          </a:p>
          <a:p>
            <a:pPr algn="ctr"/>
            <a:endParaRPr lang="es-ES_tradnl" b="1" dirty="0">
              <a:latin typeface="Arial Narrow" pitchFamily="34" charset="0"/>
            </a:endParaRPr>
          </a:p>
          <a:p>
            <a:pPr algn="ctr"/>
            <a:r>
              <a:rPr lang="es-ES_tradnl" b="1" dirty="0" err="1">
                <a:latin typeface="Arial Narrow" pitchFamily="34" charset="0"/>
              </a:rPr>
              <a:t>Planning</a:t>
            </a:r>
            <a:endParaRPr lang="es-ES_tradnl" b="1" dirty="0">
              <a:latin typeface="Arial Narrow" pitchFamily="34" charset="0"/>
            </a:endParaRPr>
          </a:p>
        </p:txBody>
      </p:sp>
      <p:pic>
        <p:nvPicPr>
          <p:cNvPr id="18" name="Picture 17" descr="accenture_negro_grande_con hig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"/>
            <a:ext cx="1310185" cy="654300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6" grpId="0" animBg="1"/>
      <p:bldP spid="24610" grpId="0" animBg="1"/>
      <p:bldP spid="246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81000" y="1268413"/>
            <a:ext cx="8383588" cy="5078412"/>
            <a:chOff x="380999" y="1571624"/>
            <a:chExt cx="8383144" cy="4600578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380999" y="1905000"/>
              <a:ext cx="2642616" cy="4267200"/>
              <a:chOff x="380999" y="1905000"/>
              <a:chExt cx="2642616" cy="4267200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380999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" name="Round Same Side Corner Rectangle 28"/>
              <p:cNvSpPr/>
              <p:nvPr/>
            </p:nvSpPr>
            <p:spPr bwMode="auto">
              <a:xfrm>
                <a:off x="382587" y="1905270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Retos del cliente</a:t>
                </a:r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3250692" y="1909711"/>
              <a:ext cx="2642616" cy="4262489"/>
              <a:chOff x="-3598036" y="1909711"/>
              <a:chExt cx="2642616" cy="4262489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-3598036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Round Same Side Corner Rectangle 26"/>
              <p:cNvSpPr/>
              <p:nvPr/>
            </p:nvSpPr>
            <p:spPr bwMode="auto">
              <a:xfrm>
                <a:off x="-3596093" y="1909584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Solución aportada</a:t>
                </a:r>
              </a:p>
            </p:txBody>
          </p:sp>
        </p:grpSp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6121527" y="1905000"/>
              <a:ext cx="2642616" cy="4267200"/>
              <a:chOff x="3486698" y="1905000"/>
              <a:chExt cx="2642616" cy="4267200"/>
            </a:xfrm>
          </p:grpSpPr>
          <p:sp>
            <p:nvSpPr>
              <p:cNvPr id="24" name="Rectangle 23"/>
              <p:cNvSpPr/>
              <p:nvPr/>
            </p:nvSpPr>
            <p:spPr bwMode="auto">
              <a:xfrm>
                <a:off x="3486698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Round Same Side Corner Rectangle 24"/>
              <p:cNvSpPr/>
              <p:nvPr/>
            </p:nvSpPr>
            <p:spPr bwMode="auto">
              <a:xfrm>
                <a:off x="3487854" y="1905270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Resultados / Beneficios</a:t>
                </a:r>
              </a:p>
            </p:txBody>
          </p:sp>
        </p:grpSp>
        <p:pic>
          <p:nvPicPr>
            <p:cNvPr id="26642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890426" y="3672154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3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767191" y="3672156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381000" y="912813"/>
            <a:ext cx="8382000" cy="641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_tradnl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Optimización de los procesos de planificación y forecasting financiero a través de una plataforma común</a:t>
            </a:r>
          </a:p>
        </p:txBody>
      </p:sp>
      <p:sp>
        <p:nvSpPr>
          <p:cNvPr id="26645" name="TextBox 52"/>
          <p:cNvSpPr txBox="1">
            <a:spLocks noChangeArrowheads="1"/>
          </p:cNvSpPr>
          <p:nvPr/>
        </p:nvSpPr>
        <p:spPr bwMode="auto">
          <a:xfrm>
            <a:off x="384175" y="2368550"/>
            <a:ext cx="263048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Gran compañía internacional fabricante de productos de consumo con actividad en más de 100 países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La compañía se enfrentaba a fuertes presiones competitivas y lanza varias iniciativas focalizadas en el crecimiento:</a:t>
            </a:r>
          </a:p>
          <a:p>
            <a:pPr marL="625475" lvl="1" indent="-214313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Ahorros en cadena de suministro</a:t>
            </a:r>
          </a:p>
          <a:p>
            <a:pPr marL="625475" lvl="1" indent="-214313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“Global customers”</a:t>
            </a:r>
          </a:p>
          <a:p>
            <a:pPr marL="625475" lvl="1" indent="-214313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Mejorar gestión del portfolio de marcas</a:t>
            </a:r>
          </a:p>
        </p:txBody>
      </p:sp>
      <p:sp>
        <p:nvSpPr>
          <p:cNvPr id="26646" name="TextBox 53"/>
          <p:cNvSpPr txBox="1">
            <a:spLocks noChangeArrowheads="1"/>
          </p:cNvSpPr>
          <p:nvPr/>
        </p:nvSpPr>
        <p:spPr bwMode="auto">
          <a:xfrm>
            <a:off x="3227388" y="2368550"/>
            <a:ext cx="2649537" cy="38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Plataforma de planificación financiera basada en </a:t>
            </a:r>
            <a:r>
              <a:rPr lang="es-ES_tradnl" sz="1600" b="1">
                <a:solidFill>
                  <a:schemeClr val="bg1"/>
                </a:solidFill>
                <a:latin typeface="Segoe"/>
              </a:rPr>
              <a:t>PerformancePoint Server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, que proporciona soporte a los procesos de planificación top-down y bottom-up as los diferentes niveles de la organización (países y líneas de negocio) incluyendo planificación de ventas, inventarios, inversiones, balance y cash flow así como variables operativas no financieras</a:t>
            </a:r>
          </a:p>
        </p:txBody>
      </p:sp>
      <p:sp>
        <p:nvSpPr>
          <p:cNvPr id="26647" name="TextBox 54"/>
          <p:cNvSpPr txBox="1">
            <a:spLocks noChangeArrowheads="1"/>
          </p:cNvSpPr>
          <p:nvPr/>
        </p:nvSpPr>
        <p:spPr bwMode="auto">
          <a:xfrm>
            <a:off x="6116638" y="2368550"/>
            <a:ext cx="2643187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Forecasts basados en drivers – posibilidad de crear proyecciones financieras a partir de variables operativas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Simulaciones, construcción de escenarios y análisis what-if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Forecasting top-down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Análisis multi-dimensional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Posibilidad de crear forecasts para diferentes jerarquías de productos</a:t>
            </a:r>
          </a:p>
        </p:txBody>
      </p:sp>
      <p:sp>
        <p:nvSpPr>
          <p:cNvPr id="2" name="Content Placeholder 2"/>
          <p:cNvSpPr txBox="1">
            <a:spLocks/>
          </p:cNvSpPr>
          <p:nvPr/>
        </p:nvSpPr>
        <p:spPr>
          <a:xfrm>
            <a:off x="2070100" y="150813"/>
            <a:ext cx="7058025" cy="822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_tradnl" sz="240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Compañía internacional del sector de consumo</a:t>
            </a:r>
          </a:p>
          <a:p>
            <a:pPr algn="r"/>
            <a:r>
              <a:rPr lang="es-ES_tradnl" sz="240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PerformancePoint Server - Planning</a:t>
            </a:r>
          </a:p>
        </p:txBody>
      </p:sp>
      <p:pic>
        <p:nvPicPr>
          <p:cNvPr id="19" name="Picture 18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694371" cy="846161"/>
          </a:xfrm>
          <a:prstGeom prst="rect">
            <a:avLst/>
          </a:prstGeom>
        </p:spPr>
      </p:pic>
      <p:pic>
        <p:nvPicPr>
          <p:cNvPr id="20" name="3 Imagen" descr="ofc-PrfrmPt-2_rgb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5976" y="639254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BI2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3855" y="637706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81000" y="1268413"/>
            <a:ext cx="8383588" cy="5078412"/>
            <a:chOff x="380999" y="1571624"/>
            <a:chExt cx="8383144" cy="4600578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380999" y="1905000"/>
              <a:ext cx="2642616" cy="4267200"/>
              <a:chOff x="380999" y="1905000"/>
              <a:chExt cx="2642616" cy="4267200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380999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" name="Round Same Side Corner Rectangle 28"/>
              <p:cNvSpPr/>
              <p:nvPr/>
            </p:nvSpPr>
            <p:spPr bwMode="auto">
              <a:xfrm>
                <a:off x="382587" y="1905270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Retos del cliente</a:t>
                </a:r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3250692" y="1909711"/>
              <a:ext cx="2642616" cy="4262489"/>
              <a:chOff x="-3598036" y="1909711"/>
              <a:chExt cx="2642616" cy="4262489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-3598036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Round Same Side Corner Rectangle 26"/>
              <p:cNvSpPr/>
              <p:nvPr/>
            </p:nvSpPr>
            <p:spPr bwMode="auto">
              <a:xfrm>
                <a:off x="-3596093" y="1909584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Solución aportada</a:t>
                </a:r>
              </a:p>
            </p:txBody>
          </p:sp>
        </p:grpSp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6121527" y="1905000"/>
              <a:ext cx="2642616" cy="4267200"/>
              <a:chOff x="3486698" y="1905000"/>
              <a:chExt cx="2642616" cy="4267200"/>
            </a:xfrm>
          </p:grpSpPr>
          <p:sp>
            <p:nvSpPr>
              <p:cNvPr id="24" name="Rectangle 23"/>
              <p:cNvSpPr/>
              <p:nvPr/>
            </p:nvSpPr>
            <p:spPr bwMode="auto">
              <a:xfrm>
                <a:off x="3486698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n-US" sz="23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Round Same Side Corner Rectangle 24"/>
              <p:cNvSpPr/>
              <p:nvPr/>
            </p:nvSpPr>
            <p:spPr bwMode="auto">
              <a:xfrm>
                <a:off x="3487854" y="1905270"/>
                <a:ext cx="2639872" cy="575252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/>
                <a:r>
                  <a:rPr lang="es-ES_tradnl" sz="1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5F5F5F"/>
                      </a:outerShdw>
                    </a:effectLst>
                    <a:cs typeface="Arial" pitchFamily="34" charset="0"/>
                  </a:rPr>
                  <a:t>Resultados / Beneficios</a:t>
                </a:r>
              </a:p>
            </p:txBody>
          </p:sp>
        </p:grpSp>
        <p:pic>
          <p:nvPicPr>
            <p:cNvPr id="6156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890426" y="3672154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7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767191" y="3672156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0" y="84457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Optimización del </a:t>
            </a:r>
            <a:r>
              <a:rPr lang="es-ES_tradnl" dirty="0" err="1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reporting</a:t>
            </a:r>
            <a:r>
              <a:rPr lang="es-ES_tradnl" dirty="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 a la Dirección gracias a la mejora en los procesos de captura, almacenamiento y análisis de los indicadores clave de gestión</a:t>
            </a:r>
          </a:p>
        </p:txBody>
      </p:sp>
      <p:sp>
        <p:nvSpPr>
          <p:cNvPr id="6149" name="TextBox 52"/>
          <p:cNvSpPr txBox="1">
            <a:spLocks noChangeArrowheads="1"/>
          </p:cNvSpPr>
          <p:nvPr/>
        </p:nvSpPr>
        <p:spPr bwMode="auto">
          <a:xfrm>
            <a:off x="384175" y="2368550"/>
            <a:ext cx="2630488" cy="394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Fortis quería construir una plataforma sólida de Performance Management que pudiera ser escalable y adaptable a sus necesidades de negocio 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La integración de los outputs con Excel para el reporting es un MUST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Por último, necesitaba racionalizar sus procesos de reporting y posibilitar comparacio-nes de datos entre las diferentes unidades de negocio del grupo</a:t>
            </a:r>
          </a:p>
        </p:txBody>
      </p:sp>
      <p:sp>
        <p:nvSpPr>
          <p:cNvPr id="6150" name="TextBox 53"/>
          <p:cNvSpPr txBox="1">
            <a:spLocks noChangeArrowheads="1"/>
          </p:cNvSpPr>
          <p:nvPr/>
        </p:nvSpPr>
        <p:spPr bwMode="auto">
          <a:xfrm>
            <a:off x="3227388" y="2368550"/>
            <a:ext cx="2649537" cy="389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 b="1">
                <a:solidFill>
                  <a:schemeClr val="bg1"/>
                </a:solidFill>
                <a:latin typeface="Segoe"/>
              </a:rPr>
              <a:t>MS SQL Server 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realiza la captura de información y KPIs financieros y no financieros. Esta información se analiza con </a:t>
            </a:r>
            <a:r>
              <a:rPr lang="es-ES_tradnl" sz="1600" b="1">
                <a:solidFill>
                  <a:schemeClr val="bg1"/>
                </a:solidFill>
                <a:latin typeface="Segoe"/>
              </a:rPr>
              <a:t>MS SQL Server Analysis Services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.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Se emplea MS-Office Business </a:t>
            </a:r>
            <a:r>
              <a:rPr lang="es-ES_tradnl" sz="1600" b="1">
                <a:solidFill>
                  <a:schemeClr val="bg1"/>
                </a:solidFill>
                <a:latin typeface="Segoe"/>
              </a:rPr>
              <a:t>Scorecard Manager 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para la presentación de información; además, el usuario final puede extraer la información a </a:t>
            </a:r>
            <a:r>
              <a:rPr lang="es-ES_tradnl" sz="1600" b="1">
                <a:solidFill>
                  <a:schemeClr val="bg1"/>
                </a:solidFill>
                <a:latin typeface="Segoe"/>
              </a:rPr>
              <a:t>Microsoft Excel </a:t>
            </a:r>
            <a:r>
              <a:rPr lang="es-ES_tradnl" sz="1600">
                <a:solidFill>
                  <a:schemeClr val="bg1"/>
                </a:solidFill>
                <a:latin typeface="Segoe"/>
              </a:rPr>
              <a:t>para análisis ad-hoc</a:t>
            </a:r>
          </a:p>
        </p:txBody>
      </p:sp>
      <p:sp>
        <p:nvSpPr>
          <p:cNvPr id="6151" name="TextBox 54"/>
          <p:cNvSpPr txBox="1">
            <a:spLocks noChangeArrowheads="1"/>
          </p:cNvSpPr>
          <p:nvPr/>
        </p:nvSpPr>
        <p:spPr bwMode="auto">
          <a:xfrm>
            <a:off x="6116638" y="2368550"/>
            <a:ext cx="2643187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Mejora en la disponibilidad y calidad de los KPIs más importantes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Mejor definición de los KPIs, de modo que los controllers puedan realizar análisis de forma más sencilla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Mayor centralización del reporting a la Dirección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_tradnl" sz="1600">
                <a:solidFill>
                  <a:schemeClr val="bg1"/>
                </a:solidFill>
                <a:latin typeface="Segoe"/>
              </a:rPr>
              <a:t>Gestión simplificada de fuentes centralizadas y distribuidas de información</a:t>
            </a:r>
          </a:p>
        </p:txBody>
      </p:sp>
      <p:pic>
        <p:nvPicPr>
          <p:cNvPr id="6172" name="Picture 2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6325" y="63500"/>
            <a:ext cx="1558925" cy="457200"/>
          </a:xfrm>
          <a:prstGeom prst="rect">
            <a:avLst/>
          </a:prstGeom>
          <a:noFill/>
        </p:spPr>
      </p:pic>
      <p:sp>
        <p:nvSpPr>
          <p:cNvPr id="2" name="Content Placeholder 2"/>
          <p:cNvSpPr txBox="1">
            <a:spLocks/>
          </p:cNvSpPr>
          <p:nvPr/>
        </p:nvSpPr>
        <p:spPr>
          <a:xfrm>
            <a:off x="2070100" y="82573"/>
            <a:ext cx="7058025" cy="822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s-ES_tradnl" sz="2400">
              <a:effectLst>
                <a:outerShdw blurRad="38100" dist="38100" dir="2700000" algn="tl">
                  <a:srgbClr val="5F5F5F"/>
                </a:outerShdw>
              </a:effectLst>
              <a:latin typeface="Segoe"/>
            </a:endParaRPr>
          </a:p>
          <a:p>
            <a:pPr algn="r"/>
            <a:r>
              <a:rPr lang="es-ES_tradnl" sz="2400">
                <a:effectLst>
                  <a:outerShdw blurRad="38100" dist="38100" dir="2700000" algn="tl">
                    <a:srgbClr val="5F5F5F"/>
                  </a:outerShdw>
                </a:effectLst>
                <a:latin typeface="Segoe"/>
              </a:rPr>
              <a:t>PerformancePoint Server - Scorecards</a:t>
            </a:r>
          </a:p>
        </p:txBody>
      </p:sp>
      <p:pic>
        <p:nvPicPr>
          <p:cNvPr id="20" name="Picture 19" descr="accenture_negro_grande_con high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"/>
            <a:ext cx="1310185" cy="654300"/>
          </a:xfrm>
          <a:prstGeom prst="rect">
            <a:avLst/>
          </a:prstGeom>
        </p:spPr>
      </p:pic>
      <p:pic>
        <p:nvPicPr>
          <p:cNvPr id="21" name="Picture 20" descr="BI2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3855" y="6404365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3 Imagen" descr="ofc-PrfrmPt-2_rgb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65976" y="639254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" sz="3600" i="1" dirty="0" smtClean="0"/>
              <a:t>Rafael Calvo </a:t>
            </a:r>
            <a:r>
              <a:rPr lang="es-ES" sz="3600" i="1" dirty="0" err="1" smtClean="0"/>
              <a:t>Gundín</a:t>
            </a:r>
            <a:endParaRPr lang="es-ES" sz="3600" i="1" dirty="0" smtClean="0"/>
          </a:p>
          <a:p>
            <a:pPr lvl="1" algn="ctr"/>
            <a:r>
              <a:rPr lang="es-ES" sz="3600" i="1" dirty="0" err="1" smtClean="0"/>
              <a:t>Team</a:t>
            </a:r>
            <a:r>
              <a:rPr lang="es-ES" sz="3600" i="1" dirty="0" smtClean="0"/>
              <a:t> manager BI </a:t>
            </a:r>
            <a:r>
              <a:rPr lang="es-ES" sz="3600" i="1" dirty="0" err="1" smtClean="0"/>
              <a:t>Solutions</a:t>
            </a:r>
            <a:endParaRPr lang="es-ES" sz="3600" i="1" dirty="0" smtClean="0"/>
          </a:p>
          <a:p>
            <a:pPr lvl="1" algn="ctr"/>
            <a:r>
              <a:rPr lang="es-ES" sz="3600" b="1" dirty="0" smtClean="0"/>
              <a:t>FUJITSU</a:t>
            </a:r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Red Symbol 100mm.ep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6237" y="1310181"/>
            <a:ext cx="3054549" cy="1897043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" sz="3600" i="1" dirty="0" smtClean="0"/>
              <a:t>Sergio Garrido</a:t>
            </a:r>
          </a:p>
          <a:p>
            <a:pPr lvl="1" algn="ctr"/>
            <a:r>
              <a:rPr lang="es-ES" sz="3600" i="1" dirty="0" smtClean="0"/>
              <a:t>Socio de </a:t>
            </a:r>
            <a:r>
              <a:rPr lang="es-ES" sz="3600" i="1" dirty="0" err="1" smtClean="0"/>
              <a:t>Accenture</a:t>
            </a:r>
            <a:r>
              <a:rPr lang="es-ES" sz="3600" i="1" dirty="0" smtClean="0"/>
              <a:t> – FPM</a:t>
            </a:r>
            <a:endParaRPr lang="es-ES" sz="3600" dirty="0" smtClean="0"/>
          </a:p>
          <a:p>
            <a:pPr lvl="1" algn="ctr"/>
            <a:r>
              <a:rPr lang="es-ES" sz="3600" b="1" dirty="0" err="1" smtClean="0"/>
              <a:t>Accenture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0747" y="1419373"/>
            <a:ext cx="2842161" cy="1419362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57175" y="6397625"/>
            <a:ext cx="60372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700">
                <a:cs typeface="Arial" pitchFamily="34" charset="0"/>
              </a:rPr>
              <a:t>© 2006 Microsoft Corporation. All rights reserved.</a:t>
            </a:r>
          </a:p>
          <a:p>
            <a:r>
              <a:rPr lang="en-US" sz="700">
                <a:cs typeface="Arial" pitchFamily="34" charset="0"/>
              </a:rPr>
              <a:t>This presentation is for informational purposes only. MICROSOFT MAKES NO WARRANTIES, EXPRESS OR IMPLIED, IN THIS SUMMARY.</a:t>
            </a:r>
          </a:p>
        </p:txBody>
      </p:sp>
      <p:pic>
        <p:nvPicPr>
          <p:cNvPr id="12291" name="Picture 4" descr="Microsoft logo with new tagline black"/>
          <p:cNvPicPr>
            <a:picLocks noChangeAspect="1" noChangeArrowheads="1"/>
          </p:cNvPicPr>
          <p:nvPr/>
        </p:nvPicPr>
        <p:blipFill>
          <a:blip r:embed="rId3">
            <a:lum bright="100000"/>
          </a:blip>
          <a:srcRect/>
          <a:stretch>
            <a:fillRect/>
          </a:stretch>
        </p:blipFill>
        <p:spPr bwMode="black">
          <a:xfrm>
            <a:off x="2120900" y="2357438"/>
            <a:ext cx="5349875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" sz="3600" i="1" dirty="0" smtClean="0"/>
              <a:t>Sergio Garrido</a:t>
            </a:r>
          </a:p>
          <a:p>
            <a:pPr lvl="1" algn="ctr"/>
            <a:r>
              <a:rPr lang="es-ES" sz="3600" i="1" dirty="0" smtClean="0"/>
              <a:t>Socio de </a:t>
            </a:r>
            <a:r>
              <a:rPr lang="es-ES" sz="3600" i="1" dirty="0" err="1" smtClean="0"/>
              <a:t>Accenture</a:t>
            </a:r>
            <a:r>
              <a:rPr lang="es-ES" sz="3600" i="1" dirty="0" smtClean="0"/>
              <a:t> – FPM</a:t>
            </a:r>
            <a:endParaRPr lang="es-ES" sz="3600" dirty="0" smtClean="0"/>
          </a:p>
          <a:p>
            <a:pPr lvl="1" algn="ctr"/>
            <a:r>
              <a:rPr lang="es-ES" sz="3600" b="1" dirty="0" err="1" smtClean="0"/>
              <a:t>Accenture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0747" y="1419373"/>
            <a:ext cx="2842161" cy="1419362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" sz="3600" i="1" dirty="0" smtClean="0"/>
              <a:t>Francisco </a:t>
            </a:r>
            <a:r>
              <a:rPr lang="es-ES" sz="3600" i="1" dirty="0" err="1" smtClean="0"/>
              <a:t>Devis</a:t>
            </a:r>
            <a:endParaRPr lang="es-ES" sz="3600" i="1" dirty="0" smtClean="0"/>
          </a:p>
          <a:p>
            <a:pPr lvl="1" algn="ctr"/>
            <a:r>
              <a:rPr lang="es-ES" sz="3600" i="1" dirty="0" smtClean="0"/>
              <a:t>Director de Sistemas</a:t>
            </a:r>
          </a:p>
          <a:p>
            <a:pPr lvl="1" algn="ctr"/>
            <a:r>
              <a:rPr lang="es-ES" sz="3600" b="1" dirty="0" err="1" smtClean="0"/>
              <a:t>Urbaser</a:t>
            </a:r>
            <a:r>
              <a:rPr lang="es-ES" sz="3600" b="1" dirty="0" smtClean="0"/>
              <a:t>, S.A. (Grupo ACS)</a:t>
            </a:r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0 Imagen" descr="logo_urbaser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99160" y="1525706"/>
            <a:ext cx="1341961" cy="135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286603" y="3255566"/>
            <a:ext cx="8584441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n-US" sz="3600" i="1" dirty="0" smtClean="0"/>
              <a:t>Javier Menéndez</a:t>
            </a:r>
          </a:p>
          <a:p>
            <a:pPr lvl="1" algn="ctr"/>
            <a:r>
              <a:rPr lang="en-US" sz="3600" i="1" dirty="0" err="1" smtClean="0"/>
              <a:t>Consultor</a:t>
            </a:r>
            <a:r>
              <a:rPr lang="en-US" sz="3600" i="1" dirty="0" smtClean="0"/>
              <a:t> Senior Business Intelligence</a:t>
            </a:r>
          </a:p>
          <a:p>
            <a:pPr lvl="1" algn="ctr"/>
            <a:r>
              <a:rPr lang="en-US" sz="3600" b="1" dirty="0" smtClean="0"/>
              <a:t>NEXTEL Engineering Systems S.L.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7830" y="1624083"/>
            <a:ext cx="3566493" cy="116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" sz="3600" i="1" dirty="0" smtClean="0"/>
              <a:t>Rafael Calvo </a:t>
            </a:r>
            <a:r>
              <a:rPr lang="es-ES" sz="3600" i="1" dirty="0" err="1" smtClean="0"/>
              <a:t>Gundín</a:t>
            </a:r>
            <a:endParaRPr lang="es-ES" sz="3600" i="1" dirty="0" smtClean="0"/>
          </a:p>
          <a:p>
            <a:pPr lvl="1" algn="ctr"/>
            <a:r>
              <a:rPr lang="es-ES" sz="3600" i="1" dirty="0" err="1" smtClean="0"/>
              <a:t>Team</a:t>
            </a:r>
            <a:r>
              <a:rPr lang="es-ES" sz="3600" i="1" dirty="0" smtClean="0"/>
              <a:t> manager BI </a:t>
            </a:r>
            <a:r>
              <a:rPr lang="es-ES" sz="3600" i="1" dirty="0" err="1" smtClean="0"/>
              <a:t>Solutions</a:t>
            </a:r>
            <a:endParaRPr lang="es-ES" sz="3600" i="1" dirty="0" smtClean="0"/>
          </a:p>
          <a:p>
            <a:pPr lvl="1" algn="ctr"/>
            <a:r>
              <a:rPr lang="es-ES" sz="3600" b="1" dirty="0" smtClean="0"/>
              <a:t>FUJITSU</a:t>
            </a:r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Red Symbol 100mm.ep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6237" y="1310181"/>
            <a:ext cx="3054549" cy="1897043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" sz="3600" i="1" dirty="0" smtClean="0"/>
              <a:t>Francisco </a:t>
            </a:r>
            <a:r>
              <a:rPr lang="es-ES" sz="3600" i="1" dirty="0" err="1" smtClean="0"/>
              <a:t>Devis</a:t>
            </a:r>
            <a:endParaRPr lang="es-ES" sz="3600" i="1" dirty="0" smtClean="0"/>
          </a:p>
          <a:p>
            <a:pPr lvl="1" algn="ctr"/>
            <a:r>
              <a:rPr lang="es-ES" sz="3600" i="1" dirty="0" smtClean="0"/>
              <a:t>Director de Sistemas</a:t>
            </a:r>
          </a:p>
          <a:p>
            <a:pPr lvl="1" algn="ctr"/>
            <a:r>
              <a:rPr lang="es-ES" sz="3600" b="1" dirty="0" err="1" smtClean="0"/>
              <a:t>Urbaser</a:t>
            </a:r>
            <a:r>
              <a:rPr lang="es-ES" sz="3600" b="1" dirty="0" smtClean="0"/>
              <a:t>, S.A. (Grupo ACS)</a:t>
            </a:r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0 Imagen" descr="logo_urbaser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99160" y="1525706"/>
            <a:ext cx="1341961" cy="135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81000" y="1357313"/>
            <a:ext cx="8383588" cy="4600575"/>
            <a:chOff x="380999" y="1571624"/>
            <a:chExt cx="8383144" cy="4600578"/>
          </a:xfrm>
        </p:grpSpPr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380999" y="1905000"/>
              <a:ext cx="2642616" cy="4267200"/>
              <a:chOff x="380999" y="1905000"/>
              <a:chExt cx="2642616" cy="4267200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380999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s-ES" sz="23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" name="Round Same Side Corner Rectangle 28"/>
              <p:cNvSpPr/>
              <p:nvPr/>
            </p:nvSpPr>
            <p:spPr bwMode="auto">
              <a:xfrm>
                <a:off x="382587" y="1904999"/>
                <a:ext cx="2639872" cy="574675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>
                  <a:defRPr/>
                </a:pPr>
                <a:r>
                  <a:rPr lang="es-ES" sz="1600" b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Objetivos</a:t>
                </a:r>
                <a:endParaRPr lang="es-E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4" name="Group 19"/>
            <p:cNvGrpSpPr>
              <a:grpSpLocks/>
            </p:cNvGrpSpPr>
            <p:nvPr/>
          </p:nvGrpSpPr>
          <p:grpSpPr bwMode="auto">
            <a:xfrm>
              <a:off x="3250692" y="1909711"/>
              <a:ext cx="2642616" cy="4262489"/>
              <a:chOff x="-3598036" y="1909711"/>
              <a:chExt cx="2642616" cy="4262489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-3598036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s-ES" sz="23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Round Same Side Corner Rectangle 26"/>
              <p:cNvSpPr/>
              <p:nvPr/>
            </p:nvSpPr>
            <p:spPr bwMode="auto">
              <a:xfrm>
                <a:off x="-3596093" y="1909761"/>
                <a:ext cx="2639872" cy="574675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>
                  <a:defRPr/>
                </a:pPr>
                <a:r>
                  <a:rPr lang="es-ES" sz="1600" b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Solución</a:t>
                </a:r>
                <a:endParaRPr lang="es-E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6121527" y="1905000"/>
              <a:ext cx="2642616" cy="4267200"/>
              <a:chOff x="3486698" y="1905000"/>
              <a:chExt cx="2642616" cy="4267200"/>
            </a:xfrm>
          </p:grpSpPr>
          <p:sp>
            <p:nvSpPr>
              <p:cNvPr id="24" name="Rectangle 23"/>
              <p:cNvSpPr/>
              <p:nvPr/>
            </p:nvSpPr>
            <p:spPr bwMode="auto">
              <a:xfrm>
                <a:off x="3486698" y="2454666"/>
                <a:ext cx="2642616" cy="3717534"/>
              </a:xfrm>
              <a:prstGeom prst="rect">
                <a:avLst/>
              </a:prstGeom>
              <a:solidFill>
                <a:schemeClr val="tx1"/>
              </a:solidFill>
              <a:ln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 fov="0">
                  <a:rot lat="0" lon="0" rev="0"/>
                </a:camera>
                <a:lightRig rig="contrasting" dir="t">
                  <a:rot lat="0" lon="0" rev="1500000"/>
                </a:lightRig>
              </a:scene3d>
              <a:sp3d extrusionH="127000" prstMaterial="powder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 defTabSz="914099">
                  <a:defRPr/>
                </a:pPr>
                <a:endParaRPr lang="es-ES" sz="23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Round Same Side Corner Rectangle 24"/>
              <p:cNvSpPr/>
              <p:nvPr/>
            </p:nvSpPr>
            <p:spPr bwMode="auto">
              <a:xfrm>
                <a:off x="3487854" y="1904999"/>
                <a:ext cx="2639872" cy="574675"/>
              </a:xfrm>
              <a:prstGeom prst="round2Same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lIns="91436" tIns="45718" rIns="91436" bIns="45718" anchor="ctr"/>
              <a:lstStyle/>
              <a:p>
                <a:pPr algn="ctr">
                  <a:defRPr/>
                </a:pPr>
                <a:r>
                  <a:rPr lang="es-ES" sz="1600" b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Resultados / Beneficios</a:t>
                </a:r>
                <a:endParaRPr lang="es-E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pic>
          <p:nvPicPr>
            <p:cNvPr id="6157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890426" y="3672154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8" name="Picture 2" descr="C:\Program Files\Microsoft Resource DVD Artwork\DVD_ART\Artwork_Imagery\Shapes and Graphics\Arrows - arrow\Straight\wide blue arrow with fad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767191" y="3672156"/>
              <a:ext cx="4600576" cy="399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Content Placeholder 2"/>
          <p:cNvSpPr txBox="1">
            <a:spLocks/>
          </p:cNvSpPr>
          <p:nvPr/>
        </p:nvSpPr>
        <p:spPr>
          <a:xfrm>
            <a:off x="381000" y="755650"/>
            <a:ext cx="8382000" cy="83185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Una solución basada en PerformancePoint que permite  al lider en tratamiento de residuos Industriales,</a:t>
            </a:r>
            <a:r>
              <a:rPr lang="es-ES" sz="1600" smtClean="0"/>
              <a:t> avanzar hacia la más rápida y eficiente solución de integración y planificación anual de negocios</a:t>
            </a:r>
            <a:endParaRPr lang="es-ES" sz="1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148" name="TextBox 52"/>
          <p:cNvSpPr txBox="1">
            <a:spLocks noChangeArrowheads="1"/>
          </p:cNvSpPr>
          <p:nvPr/>
        </p:nvSpPr>
        <p:spPr bwMode="auto">
          <a:xfrm>
            <a:off x="384175" y="2533650"/>
            <a:ext cx="2630488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>
                <a:solidFill>
                  <a:schemeClr val="bg1"/>
                </a:solidFill>
                <a:latin typeface="Segoe"/>
              </a:rPr>
              <a:t>Reducir los costes de integración de la información entre los múltiples sistemas de información corporativa</a:t>
            </a:r>
            <a:r>
              <a:rPr lang="es-ES" sz="1600" smtClean="0">
                <a:solidFill>
                  <a:schemeClr val="bg1"/>
                </a:solidFill>
                <a:latin typeface="Segoe"/>
              </a:rPr>
              <a:t>.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Unificar </a:t>
            </a:r>
            <a:r>
              <a:rPr lang="es-ES" sz="1600">
                <a:solidFill>
                  <a:schemeClr val="bg1"/>
                </a:solidFill>
                <a:latin typeface="Segoe"/>
              </a:rPr>
              <a:t>la información contable con el fin de lograr la consolidación presupuestaria y previsión financiera</a:t>
            </a:r>
            <a:r>
              <a:rPr lang="es-ES" sz="1600" smtClean="0">
                <a:solidFill>
                  <a:schemeClr val="bg1"/>
                </a:solidFill>
                <a:latin typeface="Segoe"/>
              </a:rPr>
              <a:t>.</a:t>
            </a:r>
            <a:endParaRPr lang="es-ES" sz="1600">
              <a:solidFill>
                <a:schemeClr val="bg1"/>
              </a:solidFill>
              <a:latin typeface="Segoe"/>
            </a:endParaRPr>
          </a:p>
        </p:txBody>
      </p:sp>
      <p:sp>
        <p:nvSpPr>
          <p:cNvPr id="6149" name="TextBox 53"/>
          <p:cNvSpPr txBox="1">
            <a:spLocks noChangeArrowheads="1"/>
          </p:cNvSpPr>
          <p:nvPr/>
        </p:nvSpPr>
        <p:spPr bwMode="auto">
          <a:xfrm>
            <a:off x="3227388" y="2533650"/>
            <a:ext cx="2649537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Solución de integración de la información desde orígenes de datos heterogeneos.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Mejora en la calidad y consistencia de la información mediante.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Basada en Microsoft Office PerformancePoint Server 2007, Microsoft Office SharePoint Server 2007 y Microsoft Office 2007 </a:t>
            </a:r>
            <a:endParaRPr lang="es-ES" sz="1600">
              <a:solidFill>
                <a:schemeClr val="bg1"/>
              </a:solidFill>
              <a:latin typeface="Segoe"/>
            </a:endParaRPr>
          </a:p>
        </p:txBody>
      </p:sp>
      <p:sp>
        <p:nvSpPr>
          <p:cNvPr id="6150" name="TextBox 54"/>
          <p:cNvSpPr txBox="1">
            <a:spLocks noChangeArrowheads="1"/>
          </p:cNvSpPr>
          <p:nvPr/>
        </p:nvSpPr>
        <p:spPr bwMode="auto">
          <a:xfrm>
            <a:off x="6116638" y="2533650"/>
            <a:ext cx="2643187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Automatización total de los procesos de integración multi-plataforma. 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Interfaz familiar</a:t>
            </a:r>
          </a:p>
          <a:p>
            <a:pPr marL="231775" indent="-231775" defTabSz="912813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Tx/>
              <a:buBlip>
                <a:blip r:embed="rId4"/>
              </a:buBlip>
            </a:pPr>
            <a:r>
              <a:rPr lang="es-ES" sz="1600" smtClean="0">
                <a:solidFill>
                  <a:schemeClr val="bg1"/>
                </a:solidFill>
                <a:latin typeface="Segoe"/>
              </a:rPr>
              <a:t>Capacidad de analizar la información que proviene de múltiples sistemas de información de forma unificada y en profundidad.</a:t>
            </a:r>
            <a:endParaRPr lang="es-ES" sz="1600">
              <a:solidFill>
                <a:schemeClr val="bg1"/>
              </a:solidFill>
              <a:latin typeface="Segoe"/>
            </a:endParaRPr>
          </a:p>
        </p:txBody>
      </p:sp>
      <p:pic>
        <p:nvPicPr>
          <p:cNvPr id="6152" name="Imagen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4113" y="0"/>
            <a:ext cx="16398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30 Imagen" descr="logo_urbaser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788" y="38100"/>
            <a:ext cx="70961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3 Imagen" descr="ofc-PrfrmPt-2_rgb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5976" y="6406193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1" descr="BI2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3855" y="6390717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286603" y="3255566"/>
            <a:ext cx="8584441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n-US" sz="3600" i="1" dirty="0" smtClean="0"/>
              <a:t>Javier Menéndez</a:t>
            </a:r>
          </a:p>
          <a:p>
            <a:pPr lvl="1" algn="ctr"/>
            <a:r>
              <a:rPr lang="en-US" sz="3600" i="1" dirty="0" err="1" smtClean="0"/>
              <a:t>Consultor</a:t>
            </a:r>
            <a:r>
              <a:rPr lang="en-US" sz="3600" i="1" dirty="0" smtClean="0"/>
              <a:t> Senior Business Intelligence</a:t>
            </a:r>
          </a:p>
          <a:p>
            <a:pPr lvl="1" algn="ctr"/>
            <a:r>
              <a:rPr lang="en-US" sz="3600" b="1" dirty="0" smtClean="0"/>
              <a:t>NEXTEL Engineering Systems S.L.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7830" y="1624083"/>
            <a:ext cx="3566493" cy="116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473710" y="3255566"/>
            <a:ext cx="7667625" cy="293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algn="ctr"/>
            <a:r>
              <a:rPr lang="es-ES" sz="3600" i="1" dirty="0" smtClean="0"/>
              <a:t>Sergio Garrido</a:t>
            </a:r>
          </a:p>
          <a:p>
            <a:pPr lvl="1" algn="ctr"/>
            <a:r>
              <a:rPr lang="es-ES" sz="3600" i="1" dirty="0" smtClean="0"/>
              <a:t>Socio de </a:t>
            </a:r>
            <a:r>
              <a:rPr lang="es-ES" sz="3600" i="1" dirty="0" err="1" smtClean="0"/>
              <a:t>Accenture</a:t>
            </a:r>
            <a:r>
              <a:rPr lang="es-ES" sz="3600" i="1" dirty="0" smtClean="0"/>
              <a:t> – FPM</a:t>
            </a:r>
            <a:endParaRPr lang="es-ES" sz="3600" dirty="0" smtClean="0"/>
          </a:p>
          <a:p>
            <a:pPr lvl="1" algn="ctr"/>
            <a:r>
              <a:rPr lang="es-ES" sz="3600" b="1" dirty="0" err="1" smtClean="0"/>
              <a:t>Accenture</a:t>
            </a:r>
            <a:endParaRPr lang="es-ES" sz="3600" b="1" dirty="0" smtClean="0"/>
          </a:p>
        </p:txBody>
      </p:sp>
      <p:pic>
        <p:nvPicPr>
          <p:cNvPr id="7" name="3 Imagen" descr="ofc-PrfrmPt-2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5976" y="6256065"/>
            <a:ext cx="2310448" cy="435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BI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" y="6240589"/>
            <a:ext cx="1924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ccenture_negro_grande_con hig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0747" y="1419373"/>
            <a:ext cx="2842161" cy="1419362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Bi Conference">
      <a:majorFont>
        <a:latin typeface="Segoe Black"/>
        <a:ea typeface=""/>
        <a:cs typeface=""/>
      </a:majorFont>
      <a:minorFont>
        <a:latin typeface="Segoe UI"/>
        <a:ea typeface=""/>
        <a:cs typeface="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876</TotalTime>
  <Words>1022</Words>
  <Application>Microsoft PowerPoint</Application>
  <PresentationFormat>Presentación en pantalla (4:3)</PresentationFormat>
  <Paragraphs>142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Vértice</vt:lpstr>
      <vt:lpstr>Casos reales de Análisis, Planificación y Monitorización en las organizaciones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 Title Here</dc:title>
  <dc:subject>Event Name Here</dc:subject>
  <dc:creator>Speaker Name Here</dc:creator>
  <dc:description>Template: Daren Morreale, Silver Fox Productions</dc:description>
  <cp:lastModifiedBy>Gonzalo</cp:lastModifiedBy>
  <cp:revision>50</cp:revision>
  <dcterms:created xsi:type="dcterms:W3CDTF">2006-01-16T19:01:55Z</dcterms:created>
  <dcterms:modified xsi:type="dcterms:W3CDTF">2008-01-25T16:35:32Z</dcterms:modified>
</cp:coreProperties>
</file>