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4"/>
    <p:sldMasterId id="2147483703" r:id="rId5"/>
    <p:sldMasterId id="2147483716" r:id="rId6"/>
  </p:sldMasterIdLst>
  <p:notesMasterIdLst>
    <p:notesMasterId r:id="rId18"/>
  </p:notesMasterIdLst>
  <p:handoutMasterIdLst>
    <p:handoutMasterId r:id="rId19"/>
  </p:handoutMasterIdLst>
  <p:sldIdLst>
    <p:sldId id="312" r:id="rId7"/>
    <p:sldId id="309" r:id="rId8"/>
    <p:sldId id="295" r:id="rId9"/>
    <p:sldId id="296" r:id="rId10"/>
    <p:sldId id="297" r:id="rId11"/>
    <p:sldId id="299" r:id="rId12"/>
    <p:sldId id="300" r:id="rId13"/>
    <p:sldId id="306" r:id="rId14"/>
    <p:sldId id="308" r:id="rId15"/>
    <p:sldId id="310" r:id="rId16"/>
    <p:sldId id="314" r:id="rId17"/>
  </p:sldIdLst>
  <p:sldSz cx="9144000" cy="6858000" type="screen4x3"/>
  <p:notesSz cx="6807200" cy="9939338"/>
  <p:embeddedFontLst>
    <p:embeddedFont>
      <p:font typeface="Comic Sans MS" pitchFamily="66" charset="0"/>
      <p:regular r:id="rId20"/>
      <p:bold r:id="rId21"/>
    </p:embeddedFont>
    <p:embeddedFont>
      <p:font typeface="Verdana" pitchFamily="34" charset="0"/>
      <p:regular r:id="rId22"/>
      <p:bold r:id="rId23"/>
      <p:italic r:id="rId24"/>
      <p:boldItalic r:id="rId25"/>
    </p:embeddedFont>
    <p:embeddedFont>
      <p:font typeface="Segoe" charset="0"/>
      <p:regular r:id="rId26"/>
      <p:bold r:id="rId27"/>
      <p:italic r:id="rId28"/>
      <p:boldItalic r:id="rId29"/>
    </p:embeddedFont>
    <p:embeddedFont>
      <p:font typeface="メイリオ" pitchFamily="50" charset="-128"/>
      <p:regular r:id="rId30"/>
      <p:bold r:id="rId31"/>
      <p:italic r:id="rId32"/>
      <p:boldItalic r:id="rId33"/>
    </p:embeddedFont>
    <p:embeddedFont>
      <p:font typeface="Segoe Semibold" charset="0"/>
      <p:bold r:id="rId34"/>
      <p:boldItalic r:id="rId35"/>
    </p:embeddedFont>
    <p:embeddedFont>
      <p:font typeface="Segoe Light" charset="0"/>
      <p:regular r:id="rId36"/>
      <p:italic r:id="rId37"/>
    </p:embeddedFont>
    <p:embeddedFont>
      <p:font typeface="Gill Sans Ultra Bold" pitchFamily="34" charset="0"/>
      <p:regular r:id="rId38"/>
    </p:embeddedFont>
    <p:embeddedFont>
      <p:font typeface="Calibri"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22" autoAdjust="0"/>
  </p:normalViewPr>
  <p:slideViewPr>
    <p:cSldViewPr>
      <p:cViewPr>
        <p:scale>
          <a:sx n="60" d="100"/>
          <a:sy n="60" d="100"/>
        </p:scale>
        <p:origin x="-7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4.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E2A866A-6DB4-45FA-9D64-FEB0B7A1EFBA}" type="datetimeFigureOut">
              <a:rPr lang="en-US" smtClean="0"/>
              <a:t>5/31/2010</a:t>
            </a:fld>
            <a:endParaRPr 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82ABBBC-CBE1-4BA7-BB54-DD2A04910F6F}" type="slidenum">
              <a:rPr lang="en-US" smtClean="0"/>
              <a:t>‹#›</a:t>
            </a:fld>
            <a:endParaRPr lang="en-US"/>
          </a:p>
        </p:txBody>
      </p:sp>
    </p:spTree>
    <p:extLst>
      <p:ext uri="{BB962C8B-B14F-4D97-AF65-F5344CB8AC3E}">
        <p14:creationId xmlns:p14="http://schemas.microsoft.com/office/powerpoint/2010/main" val="3463659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167B177-7EF4-4435-ADC7-632270F22D95}" type="datetimeFigureOut">
              <a:rPr kumimoji="1" lang="ja-JP" altLang="en-US" smtClean="0"/>
              <a:pPr/>
              <a:t>2010/5/31</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28032AB-C399-4A29-84C1-C3BBA8CB7CA8}" type="slidenum">
              <a:rPr kumimoji="1" lang="ja-JP" altLang="en-US" smtClean="0"/>
              <a:pPr/>
              <a:t>‹#›</a:t>
            </a:fld>
            <a:endParaRPr kumimoji="1" lang="ja-JP" altLang="en-US"/>
          </a:p>
        </p:txBody>
      </p:sp>
    </p:spTree>
    <p:extLst>
      <p:ext uri="{BB962C8B-B14F-4D97-AF65-F5344CB8AC3E}">
        <p14:creationId xmlns:p14="http://schemas.microsoft.com/office/powerpoint/2010/main" val="30831102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11BF6AD6-BF12-426D-A11E-9D5D5A89FD39}" type="slidenum">
              <a:rPr lang="ja-JP" altLang="en-US" smtClean="0">
                <a:solidFill>
                  <a:prstClr val="black"/>
                </a:solidFill>
              </a:rPr>
              <a:pPr/>
              <a:t>1</a:t>
            </a:fld>
            <a:endParaRPr lang="en-US" altLang="ja-JP" dirty="0" smtClean="0">
              <a:solidFill>
                <a:prstClr val="black"/>
              </a:solidFill>
            </a:endParaRPr>
          </a:p>
        </p:txBody>
      </p:sp>
      <p:sp>
        <p:nvSpPr>
          <p:cNvPr id="8195" name="Rectangle 2"/>
          <p:cNvSpPr>
            <a:spLocks noGrp="1" noRot="1" noChangeAspect="1" noChangeArrowheads="1" noTextEdit="1"/>
          </p:cNvSpPr>
          <p:nvPr>
            <p:ph type="sldImg"/>
          </p:nvPr>
        </p:nvSpPr>
        <p:spPr>
          <a:xfrm>
            <a:off x="920750" y="746125"/>
            <a:ext cx="4965700" cy="3725863"/>
          </a:xfrm>
          <a:ln/>
        </p:spPr>
      </p:sp>
      <p:sp>
        <p:nvSpPr>
          <p:cNvPr id="8196" name="Rectangle 3"/>
          <p:cNvSpPr>
            <a:spLocks noGrp="1" noChangeArrowheads="1"/>
          </p:cNvSpPr>
          <p:nvPr>
            <p:ph type="body" idx="1"/>
          </p:nvPr>
        </p:nvSpPr>
        <p:spPr>
          <a:noFill/>
          <a:ln/>
        </p:spPr>
        <p:txBody>
          <a:bodyPr/>
          <a:lstStyle/>
          <a:p>
            <a:pPr eaLnBrk="1" hangingPunct="1"/>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r>
              <a:rPr lang="ja-JP" altLang="en-US" smtClean="0"/>
              <a:t>各社様のラーニング</a:t>
            </a:r>
            <a:r>
              <a:rPr lang="en-US" altLang="ja-JP" smtClean="0"/>
              <a:t>KPI</a:t>
            </a:r>
            <a:r>
              <a:rPr lang="ja-JP" altLang="en-US" smtClean="0"/>
              <a:t>はキャンペーンファクトリーにてご確認いただけます。</a:t>
            </a:r>
            <a:endParaRPr lang="en-US" altLang="ja-JP" smtClean="0"/>
          </a:p>
          <a:p>
            <a:r>
              <a:rPr lang="ja-JP" altLang="en-US" smtClean="0"/>
              <a:t>まずは、こちらへアクセスして</a:t>
            </a:r>
            <a:r>
              <a:rPr lang="en-US" altLang="ja-JP" smtClean="0"/>
              <a:t>http://www.mslcampaignfactory.com/</a:t>
            </a:r>
            <a:r>
              <a:rPr lang="ja-JP" altLang="en-US" smtClean="0"/>
              <a:t>内容をご確認ください。</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フッター プレースホルダ 3"/>
          <p:cNvSpPr>
            <a:spLocks noGrp="1"/>
          </p:cNvSpPr>
          <p:nvPr>
            <p:ph type="ftr" sz="quarter" idx="10"/>
          </p:nvPr>
        </p:nvSpPr>
        <p:spPr/>
        <p:txBody>
          <a:bodyPr/>
          <a:lstStyle/>
          <a:p>
            <a:pPr>
              <a:defRPr/>
            </a:pPr>
            <a:r>
              <a:rPr lang="en-US" dirty="0" smtClean="0"/>
              <a:t>Microsoft Confidential</a:t>
            </a:r>
            <a:endParaRPr lang="en-US" dirty="0"/>
          </a:p>
        </p:txBody>
      </p:sp>
      <p:sp>
        <p:nvSpPr>
          <p:cNvPr id="5" name="スライド番号プレースホルダ 4"/>
          <p:cNvSpPr>
            <a:spLocks noGrp="1"/>
          </p:cNvSpPr>
          <p:nvPr>
            <p:ph type="sldNum" sz="quarter" idx="11"/>
          </p:nvPr>
        </p:nvSpPr>
        <p:spPr/>
        <p:txBody>
          <a:bodyPr/>
          <a:lstStyle/>
          <a:p>
            <a:pPr>
              <a:defRPr/>
            </a:pPr>
            <a:fld id="{500A38DF-51F0-47DF-9300-89F8C8701EE1}" type="slidenum">
              <a:rPr lang="en-US" altLang="ja-JP" smtClean="0"/>
              <a:pPr>
                <a:defRPr/>
              </a:pPr>
              <a:t>2</a:t>
            </a:fld>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endParaRPr lang="en-US" altLang="ja-JP" dirty="0" smtClean="0"/>
          </a:p>
          <a:p>
            <a:r>
              <a:rPr lang="ja-JP" altLang="en-US" smtClean="0"/>
              <a:t>ラーニング </a:t>
            </a:r>
            <a:r>
              <a:rPr lang="en-US" altLang="ja-JP" smtClean="0"/>
              <a:t>Key Performance Indicator(KPI)</a:t>
            </a:r>
            <a:r>
              <a:rPr lang="ja-JP" altLang="en-US" smtClean="0"/>
              <a:t>は、マイクロソフト製品に関する高品質のトレーニングの提供に努め、かつトレーニングと認定資格を</a:t>
            </a:r>
            <a:endParaRPr lang="en-US" altLang="ja-JP" smtClean="0"/>
          </a:p>
          <a:p>
            <a:r>
              <a:rPr lang="ja-JP" altLang="en-US" smtClean="0"/>
              <a:t>通じて貢献しているラーニングコンピテンシープログラムパートナー様を認定するためのものです。</a:t>
            </a:r>
            <a:endParaRPr lang="en-US" altLang="ja-JP" smtClean="0"/>
          </a:p>
          <a:p>
            <a:r>
              <a:rPr lang="ja-JP" altLang="en-US" smtClean="0"/>
              <a:t>ラーニング</a:t>
            </a:r>
            <a:r>
              <a:rPr lang="en-US" altLang="ja-JP" smtClean="0"/>
              <a:t>KPI</a:t>
            </a:r>
            <a:r>
              <a:rPr lang="ja-JP" altLang="en-US" smtClean="0"/>
              <a:t>は、「購入」、「品質」、「貢献」の３要素をもとに設定されます。</a:t>
            </a:r>
            <a:endParaRPr lang="en-US" altLang="ja-JP" smtClean="0"/>
          </a:p>
          <a:p>
            <a:endParaRPr lang="en-US" altLang="ja-JP" smtClean="0"/>
          </a:p>
          <a:p>
            <a:endParaRPr lang="en-US" altLang="ja-JP"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dirty="0" smtClean="0"/>
              <a:t>Quality</a:t>
            </a:r>
            <a:r>
              <a:rPr lang="ja-JP" altLang="en-US" dirty="0" smtClean="0"/>
              <a:t>（品質）</a:t>
            </a:r>
            <a:r>
              <a:rPr lang="en-US" altLang="ja-JP" dirty="0" smtClean="0"/>
              <a:t>KPI</a:t>
            </a:r>
            <a:r>
              <a:rPr lang="ja-JP" altLang="en-US" dirty="0" smtClean="0"/>
              <a:t>は、</a:t>
            </a:r>
            <a:r>
              <a:rPr lang="en-US" altLang="ja-JP" dirty="0" err="1" smtClean="0"/>
              <a:t>Matrics</a:t>
            </a:r>
            <a:r>
              <a:rPr lang="ja-JP" altLang="en-US" dirty="0" smtClean="0"/>
              <a:t> </a:t>
            </a:r>
            <a:r>
              <a:rPr lang="en-US" altLang="ja-JP" dirty="0" smtClean="0"/>
              <a:t>that Matter(MTM</a:t>
            </a:r>
            <a:r>
              <a:rPr lang="ja-JP" altLang="en-US" dirty="0" smtClean="0"/>
              <a:t>）ツールのデータ、および提供されたコースの数から算出されます。</a:t>
            </a:r>
            <a:endParaRPr lang="en-US" altLang="ja-JP" dirty="0" smtClean="0"/>
          </a:p>
          <a:p>
            <a:r>
              <a:rPr lang="ja-JP" altLang="en-US" dirty="0" smtClean="0"/>
              <a:t>ラーニングコンピテンシープログラムにおける要件の一つは、各コースの終了時に</a:t>
            </a:r>
            <a:r>
              <a:rPr lang="en-US" altLang="ja-JP" dirty="0" smtClean="0"/>
              <a:t>MTM</a:t>
            </a:r>
            <a:r>
              <a:rPr lang="ja-JP" altLang="en-US" dirty="0" smtClean="0"/>
              <a:t>でコース評価を提出するよう受講者に指示し、パートナー様が最低限の顧客満足度要件を満たすことです。</a:t>
            </a:r>
            <a:endParaRPr lang="en-US" altLang="ja-JP" dirty="0" smtClean="0"/>
          </a:p>
          <a:p>
            <a:endParaRPr lang="en-US" altLang="ja-JP" dirty="0" smtClean="0"/>
          </a:p>
          <a:p>
            <a:r>
              <a:rPr lang="en-US" altLang="ja-JP" dirty="0" smtClean="0"/>
              <a:t>MTM</a:t>
            </a:r>
            <a:r>
              <a:rPr lang="ja-JP" altLang="en-US" dirty="0" smtClean="0"/>
              <a:t>とは、受講者の方の満足度を測定する</a:t>
            </a:r>
            <a:r>
              <a:rPr lang="en-US" altLang="ja-JP" dirty="0" smtClean="0"/>
              <a:t>Web</a:t>
            </a:r>
            <a:r>
              <a:rPr lang="ja-JP" altLang="en-US" dirty="0" smtClean="0"/>
              <a:t>ベースの評価ツールです。</a:t>
            </a:r>
            <a:endParaRPr lang="en-US" altLang="ja-JP" dirty="0" smtClean="0"/>
          </a:p>
          <a:p>
            <a:endParaRPr lang="en-US" altLang="ja-JP" dirty="0" smtClean="0"/>
          </a:p>
          <a:p>
            <a:endParaRPr lang="en-US" altLang="ja-JP" dirty="0" smtClean="0"/>
          </a:p>
          <a:p>
            <a:r>
              <a:rPr lang="en-US" altLang="ja-JP" dirty="0" smtClean="0"/>
              <a:t>MTM</a:t>
            </a:r>
            <a:r>
              <a:rPr lang="ja-JP" altLang="en-US" dirty="0" smtClean="0"/>
              <a:t>については </a:t>
            </a:r>
            <a:r>
              <a:rPr lang="en-US" altLang="ja-JP" dirty="0" smtClean="0"/>
              <a:t>https://partner.microsoft.com/japan/40011455</a:t>
            </a:r>
            <a:r>
              <a:rPr lang="ja-JP" altLang="en-US" dirty="0" smtClean="0"/>
              <a:t>　をご覧ください。</a:t>
            </a:r>
            <a:endParaRPr lang="en-US" altLang="ja-JP" dirty="0" smtClean="0"/>
          </a:p>
          <a:p>
            <a:r>
              <a:rPr lang="en-US" altLang="ja-JP" dirty="0" smtClean="0"/>
              <a:t>Quality</a:t>
            </a:r>
            <a:r>
              <a:rPr lang="ja-JP" altLang="en-US" dirty="0" smtClean="0"/>
              <a:t>（品質）</a:t>
            </a:r>
            <a:r>
              <a:rPr lang="en-US" altLang="ja-JP" dirty="0" smtClean="0"/>
              <a:t>KPI</a:t>
            </a:r>
            <a:r>
              <a:rPr lang="ja-JP" altLang="en-US" dirty="0" smtClean="0"/>
              <a:t>の要素は</a:t>
            </a:r>
            <a:endParaRPr lang="en-US" altLang="ja-JP" dirty="0" smtClean="0"/>
          </a:p>
          <a:p>
            <a:r>
              <a:rPr lang="ja-JP" altLang="en-US" dirty="0" smtClean="0"/>
              <a:t>・全体的な</a:t>
            </a:r>
            <a:r>
              <a:rPr lang="en-US" altLang="ja-JP" dirty="0" smtClean="0"/>
              <a:t>NSAT</a:t>
            </a:r>
            <a:r>
              <a:rPr lang="ja-JP" altLang="en-US" dirty="0" smtClean="0"/>
              <a:t>スコア</a:t>
            </a:r>
            <a:endParaRPr lang="en-US" altLang="ja-JP" dirty="0" smtClean="0"/>
          </a:p>
          <a:p>
            <a:r>
              <a:rPr lang="ja-JP" altLang="en-US" dirty="0" smtClean="0"/>
              <a:t>・提供された</a:t>
            </a:r>
            <a:r>
              <a:rPr lang="en-US" altLang="ja-JP" dirty="0" smtClean="0"/>
              <a:t>OMLP</a:t>
            </a:r>
            <a:r>
              <a:rPr lang="ja-JP" altLang="en-US" dirty="0" smtClean="0"/>
              <a:t>およびコースウェアライブラリ（数）のうち</a:t>
            </a:r>
            <a:r>
              <a:rPr lang="en-US" altLang="ja-JP" dirty="0" smtClean="0"/>
              <a:t>MTM</a:t>
            </a:r>
            <a:r>
              <a:rPr lang="ja-JP" altLang="en-US" dirty="0" smtClean="0"/>
              <a:t>調査が実施された割合</a:t>
            </a:r>
            <a:endParaRPr lang="en-US" altLang="ja-JP" dirty="0" smtClean="0"/>
          </a:p>
          <a:p>
            <a:r>
              <a:rPr lang="ja-JP" altLang="en-US" dirty="0" smtClean="0"/>
              <a:t>こちらは</a:t>
            </a:r>
            <a:r>
              <a:rPr lang="en-US" altLang="ja-JP" dirty="0" smtClean="0"/>
              <a:t>NSAT</a:t>
            </a:r>
            <a:r>
              <a:rPr lang="ja-JP" altLang="en-US" dirty="0" smtClean="0"/>
              <a:t>スコアの計算式です。</a:t>
            </a:r>
            <a:endParaRPr lang="en-US" altLang="ja-JP" dirty="0" smtClean="0"/>
          </a:p>
          <a:p>
            <a:endParaRPr lang="en-US" altLang="ja-JP" dirty="0" smtClean="0"/>
          </a:p>
          <a:p>
            <a:endParaRPr lang="en-US" altLang="ja-JP"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r>
              <a:rPr lang="ja-JP" altLang="en-US" smtClean="0"/>
              <a:t>計算方法は以下の通り</a:t>
            </a:r>
            <a:endParaRPr lang="en-US" altLang="ja-JP" smtClean="0"/>
          </a:p>
          <a:p>
            <a:r>
              <a:rPr lang="ja-JP" altLang="en-US" smtClean="0"/>
              <a:t>・全購入数のうち</a:t>
            </a:r>
            <a:r>
              <a:rPr lang="en-US" altLang="ja-JP" smtClean="0"/>
              <a:t>MTM</a:t>
            </a:r>
            <a:r>
              <a:rPr lang="ja-JP" altLang="en-US" smtClean="0"/>
              <a:t>調査が実施された割合が</a:t>
            </a:r>
            <a:r>
              <a:rPr lang="en-US" altLang="ja-JP" smtClean="0"/>
              <a:t>5%</a:t>
            </a:r>
            <a:r>
              <a:rPr lang="ja-JP" altLang="en-US" smtClean="0"/>
              <a:t>未満　：　品質</a:t>
            </a:r>
            <a:r>
              <a:rPr lang="en-US" altLang="ja-JP" smtClean="0"/>
              <a:t>KPI</a:t>
            </a:r>
            <a:r>
              <a:rPr lang="ja-JP" altLang="en-US" smtClean="0"/>
              <a:t>＝０</a:t>
            </a:r>
            <a:endParaRPr lang="en-US" altLang="ja-JP" smtClean="0"/>
          </a:p>
          <a:p>
            <a:r>
              <a:rPr lang="ja-JP" altLang="en-US" smtClean="0"/>
              <a:t>・全購入数のうち</a:t>
            </a:r>
            <a:r>
              <a:rPr lang="en-US" altLang="ja-JP" smtClean="0"/>
              <a:t>MTM</a:t>
            </a:r>
            <a:r>
              <a:rPr lang="ja-JP" altLang="en-US" smtClean="0"/>
              <a:t>調査が実施された割合が</a:t>
            </a:r>
            <a:r>
              <a:rPr lang="en-US" altLang="ja-JP" smtClean="0"/>
              <a:t>5-25%</a:t>
            </a:r>
            <a:r>
              <a:rPr lang="ja-JP" altLang="en-US" smtClean="0"/>
              <a:t>　  ：　品質</a:t>
            </a:r>
            <a:r>
              <a:rPr lang="en-US" altLang="ja-JP" smtClean="0"/>
              <a:t>KPI</a:t>
            </a:r>
            <a:r>
              <a:rPr lang="ja-JP" altLang="en-US" smtClean="0"/>
              <a:t>＝</a:t>
            </a:r>
            <a:r>
              <a:rPr lang="en-US" altLang="ja-JP" smtClean="0"/>
              <a:t>NSAT×80%</a:t>
            </a:r>
          </a:p>
          <a:p>
            <a:r>
              <a:rPr lang="ja-JP" altLang="en-US" smtClean="0"/>
              <a:t>・全購入数のうち</a:t>
            </a:r>
            <a:r>
              <a:rPr lang="en-US" altLang="ja-JP" smtClean="0"/>
              <a:t>MTM</a:t>
            </a:r>
            <a:r>
              <a:rPr lang="ja-JP" altLang="en-US" smtClean="0"/>
              <a:t>調査が実施された割合が</a:t>
            </a:r>
            <a:r>
              <a:rPr lang="en-US" altLang="ja-JP" smtClean="0"/>
              <a:t>25-50%</a:t>
            </a:r>
            <a:r>
              <a:rPr lang="ja-JP" altLang="en-US" smtClean="0"/>
              <a:t>　：　品質</a:t>
            </a:r>
            <a:r>
              <a:rPr lang="en-US" altLang="ja-JP" smtClean="0"/>
              <a:t>KPI</a:t>
            </a:r>
            <a:r>
              <a:rPr lang="ja-JP" altLang="en-US" smtClean="0"/>
              <a:t>＝</a:t>
            </a:r>
            <a:r>
              <a:rPr lang="en-US" altLang="ja-JP" smtClean="0"/>
              <a:t>NSAT×90%</a:t>
            </a:r>
          </a:p>
          <a:p>
            <a:r>
              <a:rPr lang="ja-JP" altLang="en-US" smtClean="0"/>
              <a:t>・全購入数のうち</a:t>
            </a:r>
            <a:r>
              <a:rPr lang="en-US" altLang="ja-JP" smtClean="0"/>
              <a:t>MTM</a:t>
            </a:r>
            <a:r>
              <a:rPr lang="ja-JP" altLang="en-US" smtClean="0"/>
              <a:t>調査が実施された割合が</a:t>
            </a:r>
            <a:r>
              <a:rPr lang="en-US" altLang="ja-JP" smtClean="0"/>
              <a:t>50%</a:t>
            </a:r>
            <a:r>
              <a:rPr lang="ja-JP" altLang="en-US" smtClean="0"/>
              <a:t>を超える：　品質</a:t>
            </a:r>
            <a:r>
              <a:rPr lang="en-US" altLang="ja-JP" smtClean="0"/>
              <a:t>KPI</a:t>
            </a:r>
            <a:r>
              <a:rPr lang="ja-JP" altLang="en-US" smtClean="0"/>
              <a:t>＝</a:t>
            </a:r>
            <a:r>
              <a:rPr lang="en-US" altLang="ja-JP" smtClean="0"/>
              <a:t>NSAT</a:t>
            </a:r>
          </a:p>
          <a:p>
            <a:endParaRPr lang="en-US" smtClean="0"/>
          </a:p>
          <a:p>
            <a:r>
              <a:rPr lang="en-US" altLang="ja-JP" smtClean="0"/>
              <a:t>2011</a:t>
            </a:r>
            <a:r>
              <a:rPr lang="ja-JP" altLang="en-US" smtClean="0"/>
              <a:t>年度では次の</a:t>
            </a:r>
            <a:r>
              <a:rPr lang="en-US" altLang="ja-JP" smtClean="0"/>
              <a:t>NSAT</a:t>
            </a:r>
            <a:r>
              <a:rPr lang="ja-JP" altLang="en-US" smtClean="0"/>
              <a:t>スコアの加重平均が使用される予定です。</a:t>
            </a:r>
            <a:endParaRPr lang="en-US" altLang="ja-JP" smtClean="0"/>
          </a:p>
          <a:p>
            <a:r>
              <a:rPr lang="ja-JP" altLang="en-US" smtClean="0"/>
              <a:t>・全体的な</a:t>
            </a:r>
            <a:r>
              <a:rPr lang="en-US" altLang="ja-JP" smtClean="0"/>
              <a:t>NSAT</a:t>
            </a:r>
          </a:p>
          <a:p>
            <a:r>
              <a:rPr lang="ja-JP" altLang="en-US" smtClean="0"/>
              <a:t>・講師に関する</a:t>
            </a:r>
            <a:r>
              <a:rPr lang="en-US" altLang="ja-JP" smtClean="0"/>
              <a:t>NSAT</a:t>
            </a:r>
          </a:p>
          <a:p>
            <a:r>
              <a:rPr lang="ja-JP" altLang="en-US" smtClean="0"/>
              <a:t>・教室に関する</a:t>
            </a:r>
            <a:r>
              <a:rPr lang="en-US" altLang="ja-JP" smtClean="0"/>
              <a:t>NSAT</a:t>
            </a:r>
          </a:p>
          <a:p>
            <a:r>
              <a:rPr lang="ja-JP" altLang="en-US" smtClean="0"/>
              <a:t>・ハードウェア</a:t>
            </a:r>
            <a:r>
              <a:rPr lang="en-US" altLang="ja-JP" smtClean="0"/>
              <a:t>/</a:t>
            </a:r>
            <a:r>
              <a:rPr lang="ja-JP" altLang="en-US" smtClean="0"/>
              <a:t>ソフトウェアに関する</a:t>
            </a:r>
            <a:r>
              <a:rPr lang="en-US" altLang="ja-JP" smtClean="0"/>
              <a:t>NSAT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fontScale="77500" lnSpcReduction="20000"/>
          </a:bodyPr>
          <a:lstStyle/>
          <a:p>
            <a:pPr algn="l"/>
            <a:r>
              <a:rPr lang="en-US" altLang="ja-JP" smtClean="0"/>
              <a:t>Consumption</a:t>
            </a:r>
            <a:r>
              <a:rPr lang="ja-JP" altLang="en-US" smtClean="0"/>
              <a:t>（購入） </a:t>
            </a:r>
            <a:r>
              <a:rPr lang="en-US" altLang="ja-JP" smtClean="0"/>
              <a:t>KPI</a:t>
            </a:r>
            <a:r>
              <a:rPr lang="ja-JP" altLang="en-US" smtClean="0"/>
              <a:t>は、コースウェアライブラリおよびマイクロソフトラーニング製品（</a:t>
            </a:r>
            <a:r>
              <a:rPr lang="en-US" altLang="ja-JP" smtClean="0"/>
              <a:t>OMLP</a:t>
            </a:r>
            <a:r>
              <a:rPr lang="ja-JP" altLang="en-US" smtClean="0"/>
              <a:t>、</a:t>
            </a:r>
            <a:r>
              <a:rPr lang="en-US" altLang="ja-JP" smtClean="0"/>
              <a:t>e-learning</a:t>
            </a:r>
            <a:r>
              <a:rPr lang="ja-JP" altLang="en-US" smtClean="0"/>
              <a:t>バウチャー、マイクロソフト認定試験）の購入内容から算出されます。</a:t>
            </a:r>
            <a:endParaRPr lang="en-US" altLang="ja-JP" smtClean="0"/>
          </a:p>
          <a:p>
            <a:pPr algn="l"/>
            <a:r>
              <a:rPr lang="en-US" altLang="ja-JP" smtClean="0"/>
              <a:t>Consumption(</a:t>
            </a:r>
            <a:r>
              <a:rPr lang="ja-JP" altLang="en-US" smtClean="0"/>
              <a:t>購入</a:t>
            </a:r>
            <a:r>
              <a:rPr lang="en-US" altLang="ja-JP" smtClean="0"/>
              <a:t>)KPI</a:t>
            </a:r>
            <a:r>
              <a:rPr lang="ja-JP" altLang="en-US" smtClean="0"/>
              <a:t>の要素</a:t>
            </a:r>
            <a:endParaRPr lang="en-US" altLang="ja-JP" smtClean="0"/>
          </a:p>
          <a:p>
            <a:pPr algn="l"/>
            <a:r>
              <a:rPr lang="ja-JP" altLang="en-US" smtClean="0"/>
              <a:t>・購入された</a:t>
            </a:r>
            <a:r>
              <a:rPr lang="en-US" altLang="ja-JP" smtClean="0"/>
              <a:t>OMLP</a:t>
            </a:r>
            <a:r>
              <a:rPr lang="ja-JP" altLang="en-US" smtClean="0"/>
              <a:t>の合計日数</a:t>
            </a:r>
            <a:endParaRPr lang="en-US" altLang="ja-JP" smtClean="0"/>
          </a:p>
          <a:p>
            <a:pPr algn="l"/>
            <a:r>
              <a:rPr lang="ja-JP" altLang="en-US" smtClean="0"/>
              <a:t>・購入されたコースウェアライブラリの合計日数</a:t>
            </a:r>
            <a:endParaRPr lang="en-US" altLang="ja-JP" smtClean="0"/>
          </a:p>
          <a:p>
            <a:pPr algn="l"/>
            <a:r>
              <a:rPr lang="ja-JP" altLang="en-US" smtClean="0"/>
              <a:t>・提供されたマイク路ソフト認定試験（</a:t>
            </a:r>
            <a:r>
              <a:rPr lang="en-US" altLang="ja-JP" smtClean="0"/>
              <a:t>Prometric</a:t>
            </a:r>
            <a:r>
              <a:rPr lang="ja-JP" altLang="en-US" smtClean="0"/>
              <a:t>のテストセンターであること）　（上限</a:t>
            </a:r>
            <a:r>
              <a:rPr lang="en-US" altLang="ja-JP" smtClean="0"/>
              <a:t>5,000</a:t>
            </a:r>
            <a:r>
              <a:rPr lang="ja-JP" altLang="en-US" smtClean="0"/>
              <a:t>ポイント）</a:t>
            </a:r>
            <a:endParaRPr lang="en-US" altLang="ja-JP" smtClean="0"/>
          </a:p>
          <a:p>
            <a:pPr algn="l"/>
            <a:r>
              <a:rPr lang="ja-JP" altLang="en-US" smtClean="0"/>
              <a:t>・</a:t>
            </a:r>
            <a:r>
              <a:rPr lang="en-US" altLang="ja-JP" smtClean="0"/>
              <a:t>E-Learning</a:t>
            </a:r>
            <a:r>
              <a:rPr lang="ja-JP" altLang="en-US" smtClean="0"/>
              <a:t>バウチャー　（上限</a:t>
            </a:r>
            <a:r>
              <a:rPr lang="en-US" altLang="ja-JP" smtClean="0"/>
              <a:t>2,500</a:t>
            </a:r>
            <a:r>
              <a:rPr lang="ja-JP" altLang="en-US" smtClean="0"/>
              <a:t>ポイント）</a:t>
            </a:r>
            <a:endParaRPr lang="en-US" altLang="ja-JP" smtClean="0"/>
          </a:p>
          <a:p>
            <a:pPr algn="l"/>
            <a:r>
              <a:rPr lang="ja-JP" altLang="en-US" smtClean="0"/>
              <a:t>・</a:t>
            </a:r>
            <a:r>
              <a:rPr lang="en-US" altLang="ja-JP" smtClean="0"/>
              <a:t>E-Learning Reseller</a:t>
            </a:r>
          </a:p>
          <a:p>
            <a:pPr algn="l"/>
            <a:endParaRPr lang="en-US" altLang="ja-JP" smtClean="0"/>
          </a:p>
          <a:p>
            <a:pPr algn="l"/>
            <a:endParaRPr lang="en-US" altLang="ja-JP" smtClean="0"/>
          </a:p>
          <a:p>
            <a:pPr algn="l"/>
            <a:endParaRPr lang="en-US" altLang="ja-JP" smtClean="0"/>
          </a:p>
          <a:p>
            <a:pPr algn="l"/>
            <a:endParaRPr lang="en-US" altLang="ja-JP" smtClean="0"/>
          </a:p>
          <a:p>
            <a:pPr algn="l"/>
            <a:endParaRPr lang="en-US" altLang="ja-JP" smtClean="0"/>
          </a:p>
          <a:p>
            <a:pPr algn="l"/>
            <a:endParaRPr lang="en-US" altLang="ja-JP" smtClean="0"/>
          </a:p>
          <a:p>
            <a:pPr algn="l"/>
            <a:endParaRPr lang="en-US" altLang="ja-JP" smtClean="0"/>
          </a:p>
          <a:p>
            <a:pPr algn="l"/>
            <a:r>
              <a:rPr lang="ja-JP" altLang="en-US" smtClean="0"/>
              <a:t>ついてご説明をさせていただきます。</a:t>
            </a:r>
            <a:endParaRPr lang="en-US" altLang="ja-JP" smtClean="0"/>
          </a:p>
          <a:p>
            <a:pPr algn="l"/>
            <a:r>
              <a:rPr lang="ja-JP" altLang="en-US" smtClean="0"/>
              <a:t>従来は</a:t>
            </a:r>
            <a:r>
              <a:rPr lang="en-US" altLang="ja-JP" smtClean="0"/>
              <a:t>MOC</a:t>
            </a:r>
            <a:r>
              <a:rPr lang="ja-JP" altLang="en-US" smtClean="0"/>
              <a:t>のみの冊数をカウントさせていただきましたが、今後は</a:t>
            </a:r>
            <a:r>
              <a:rPr lang="en-US" altLang="ja-JP" smtClean="0"/>
              <a:t>MOC</a:t>
            </a:r>
            <a:r>
              <a:rPr lang="ja-JP" altLang="en-US" smtClean="0"/>
              <a:t>のみでなく、試験や</a:t>
            </a:r>
            <a:r>
              <a:rPr lang="en-US" altLang="ja-JP" smtClean="0"/>
              <a:t>e-learning</a:t>
            </a:r>
            <a:r>
              <a:rPr lang="ja-JP" altLang="en-US" smtClean="0"/>
              <a:t>についてもカウントされるようになります。</a:t>
            </a:r>
            <a:endParaRPr lang="en-US" altLang="ja-JP" smtClean="0"/>
          </a:p>
          <a:p>
            <a:pPr algn="l"/>
            <a:r>
              <a:rPr lang="ja-JP" altLang="en-US" smtClean="0"/>
              <a:t>まず、</a:t>
            </a:r>
            <a:r>
              <a:rPr lang="en-US" altLang="ja-JP" smtClean="0"/>
              <a:t>MOC</a:t>
            </a:r>
            <a:r>
              <a:rPr lang="ja-JP" altLang="en-US" smtClean="0"/>
              <a:t>についてですが、こちらも今までは</a:t>
            </a:r>
            <a:r>
              <a:rPr lang="en-US" altLang="ja-JP" smtClean="0"/>
              <a:t>1</a:t>
            </a:r>
            <a:r>
              <a:rPr lang="ja-JP" altLang="en-US" smtClean="0"/>
              <a:t>冊</a:t>
            </a:r>
            <a:r>
              <a:rPr lang="en-US" altLang="ja-JP" smtClean="0"/>
              <a:t>1</a:t>
            </a:r>
            <a:r>
              <a:rPr lang="ja-JP" altLang="en-US" smtClean="0"/>
              <a:t>ポイント、購入いただいた</a:t>
            </a:r>
            <a:r>
              <a:rPr lang="en-US" altLang="ja-JP" smtClean="0"/>
              <a:t>MOC</a:t>
            </a:r>
            <a:r>
              <a:rPr lang="ja-JP" altLang="en-US" smtClean="0"/>
              <a:t>の標準日数にかかわらず</a:t>
            </a:r>
            <a:r>
              <a:rPr lang="en-US" altLang="ja-JP" smtClean="0"/>
              <a:t>1</a:t>
            </a:r>
            <a:r>
              <a:rPr lang="ja-JP" altLang="en-US" smtClean="0"/>
              <a:t>ポイントでしたが、今後は</a:t>
            </a:r>
            <a:r>
              <a:rPr lang="en-US" altLang="ja-JP" smtClean="0"/>
              <a:t>1</a:t>
            </a:r>
            <a:r>
              <a:rPr lang="ja-JP" altLang="en-US" smtClean="0"/>
              <a:t>日</a:t>
            </a:r>
            <a:r>
              <a:rPr lang="en-US" altLang="ja-JP" smtClean="0"/>
              <a:t>1</a:t>
            </a:r>
            <a:r>
              <a:rPr lang="ja-JP" altLang="en-US" smtClean="0"/>
              <a:t>ポイントということで</a:t>
            </a:r>
            <a:endParaRPr lang="en-US" altLang="ja-JP" smtClean="0"/>
          </a:p>
          <a:p>
            <a:pPr algn="l"/>
            <a:r>
              <a:rPr lang="ja-JP" altLang="en-US" smtClean="0"/>
              <a:t>標準日数が</a:t>
            </a:r>
            <a:r>
              <a:rPr lang="en-US" altLang="ja-JP" smtClean="0"/>
              <a:t>5</a:t>
            </a:r>
            <a:r>
              <a:rPr lang="ja-JP" altLang="en-US" smtClean="0"/>
              <a:t>日のものは</a:t>
            </a:r>
            <a:r>
              <a:rPr lang="en-US" altLang="ja-JP" smtClean="0"/>
              <a:t>5</a:t>
            </a:r>
            <a:r>
              <a:rPr lang="ja-JP" altLang="en-US" smtClean="0"/>
              <a:t>ポイント、</a:t>
            </a:r>
            <a:r>
              <a:rPr lang="en-US" altLang="ja-JP" smtClean="0"/>
              <a:t>1</a:t>
            </a:r>
            <a:r>
              <a:rPr lang="ja-JP" altLang="en-US" smtClean="0"/>
              <a:t>日のものは</a:t>
            </a:r>
            <a:r>
              <a:rPr lang="en-US" altLang="ja-JP" smtClean="0"/>
              <a:t>1</a:t>
            </a:r>
            <a:r>
              <a:rPr lang="ja-JP" altLang="en-US" smtClean="0"/>
              <a:t>ポイントというカウント方式になります。</a:t>
            </a:r>
            <a:endParaRPr lang="en-US" altLang="ja-JP" smtClean="0"/>
          </a:p>
          <a:p>
            <a:pPr algn="l"/>
            <a:endParaRPr lang="en-US" altLang="ja-JP" smtClean="0"/>
          </a:p>
          <a:p>
            <a:pPr algn="l"/>
            <a:r>
              <a:rPr lang="ja-JP" altLang="en-US" smtClean="0"/>
              <a:t>次に</a:t>
            </a:r>
            <a:r>
              <a:rPr lang="en-US" altLang="ja-JP" smtClean="0"/>
              <a:t>Courseware</a:t>
            </a:r>
            <a:r>
              <a:rPr lang="ja-JP" altLang="en-US" smtClean="0"/>
              <a:t> </a:t>
            </a:r>
            <a:r>
              <a:rPr lang="en-US" altLang="ja-JP" smtClean="0"/>
              <a:t>Library,</a:t>
            </a:r>
            <a:r>
              <a:rPr lang="ja-JP" altLang="en-US" smtClean="0"/>
              <a:t>こちらは現在販売している</a:t>
            </a:r>
            <a:r>
              <a:rPr lang="en-US" altLang="ja-JP" smtClean="0"/>
              <a:t>50000</a:t>
            </a:r>
            <a:r>
              <a:rPr lang="ja-JP" altLang="en-US" smtClean="0"/>
              <a:t>番台のコンテンツとご理解いただけたらと思います。</a:t>
            </a:r>
            <a:endParaRPr lang="en-US" altLang="ja-JP" smtClean="0"/>
          </a:p>
          <a:p>
            <a:pPr algn="l"/>
            <a:r>
              <a:rPr lang="ja-JP" altLang="en-US" smtClean="0"/>
              <a:t>仮想化や</a:t>
            </a:r>
            <a:r>
              <a:rPr lang="en-US" altLang="ja-JP" smtClean="0"/>
              <a:t>WS2008</a:t>
            </a:r>
            <a:r>
              <a:rPr lang="ja-JP" altLang="en-US" smtClean="0"/>
              <a:t>の試験対策コンテンツ等が該当します。</a:t>
            </a:r>
            <a:endParaRPr lang="en-US" altLang="ja-JP" smtClean="0"/>
          </a:p>
          <a:p>
            <a:pPr algn="l"/>
            <a:r>
              <a:rPr lang="ja-JP" altLang="en-US" smtClean="0"/>
              <a:t>こちらは、日数にかかわらず</a:t>
            </a:r>
            <a:r>
              <a:rPr lang="en-US" altLang="ja-JP" smtClean="0"/>
              <a:t>1</a:t>
            </a:r>
            <a:r>
              <a:rPr lang="ja-JP" altLang="en-US" smtClean="0"/>
              <a:t>冊</a:t>
            </a:r>
            <a:r>
              <a:rPr lang="en-US" altLang="ja-JP" smtClean="0"/>
              <a:t>0.5</a:t>
            </a:r>
            <a:r>
              <a:rPr lang="ja-JP" altLang="en-US" smtClean="0"/>
              <a:t>ポイント。こちらは現状の運用と変更ございません。</a:t>
            </a:r>
            <a:endParaRPr lang="en-US" altLang="ja-JP" smtClean="0"/>
          </a:p>
          <a:p>
            <a:pPr algn="l"/>
            <a:endParaRPr lang="en-US" altLang="ja-JP" smtClean="0"/>
          </a:p>
          <a:p>
            <a:pPr algn="l"/>
            <a:r>
              <a:rPr lang="ja-JP" altLang="en-US" smtClean="0"/>
              <a:t>次に試験についてですが、こちらの対象となるのはプロメトリック社のテストセンターをされている</a:t>
            </a:r>
            <a:r>
              <a:rPr lang="en-US" altLang="ja-JP" smtClean="0"/>
              <a:t>CPLS</a:t>
            </a:r>
            <a:r>
              <a:rPr lang="ja-JP" altLang="en-US" smtClean="0"/>
              <a:t>様のみとなります。</a:t>
            </a:r>
            <a:endParaRPr lang="en-US" altLang="ja-JP" smtClean="0"/>
          </a:p>
          <a:p>
            <a:pPr algn="l"/>
            <a:r>
              <a:rPr lang="ja-JP" altLang="en-US" smtClean="0"/>
              <a:t>テストセンターで配信された試験数において</a:t>
            </a:r>
            <a:r>
              <a:rPr lang="en-US" altLang="ja-JP" smtClean="0"/>
              <a:t>1</a:t>
            </a:r>
            <a:r>
              <a:rPr lang="ja-JP" altLang="en-US" smtClean="0"/>
              <a:t>試験</a:t>
            </a:r>
            <a:r>
              <a:rPr lang="en-US" altLang="ja-JP" smtClean="0"/>
              <a:t>3</a:t>
            </a:r>
            <a:r>
              <a:rPr lang="ja-JP" altLang="en-US" smtClean="0"/>
              <a:t>ポイントとして換算されます。</a:t>
            </a:r>
            <a:endParaRPr lang="en-US" altLang="ja-JP" smtClean="0"/>
          </a:p>
          <a:p>
            <a:pPr algn="l"/>
            <a:endParaRPr lang="en-US" altLang="ja-JP" smtClean="0"/>
          </a:p>
          <a:p>
            <a:pPr algn="l"/>
            <a:r>
              <a:rPr lang="ja-JP" altLang="en-US" smtClean="0"/>
              <a:t>そして、</a:t>
            </a:r>
            <a:r>
              <a:rPr lang="en-US" altLang="ja-JP" smtClean="0"/>
              <a:t>e-leraning</a:t>
            </a:r>
            <a:r>
              <a:rPr lang="ja-JP" altLang="en-US" smtClean="0"/>
              <a:t>についても対象となります。</a:t>
            </a:r>
            <a:endParaRPr lang="en-US" altLang="ja-JP" smtClean="0"/>
          </a:p>
          <a:p>
            <a:pPr algn="l"/>
            <a:r>
              <a:rPr lang="ja-JP" altLang="en-US" smtClean="0"/>
              <a:t>先日ご案内をさせていただきました</a:t>
            </a:r>
            <a:r>
              <a:rPr lang="en-US" altLang="ja-JP" smtClean="0"/>
              <a:t>Universal</a:t>
            </a:r>
            <a:r>
              <a:rPr lang="ja-JP" altLang="en-US" smtClean="0"/>
              <a:t>　</a:t>
            </a:r>
            <a:r>
              <a:rPr lang="en-US" altLang="ja-JP" smtClean="0"/>
              <a:t>Voucher</a:t>
            </a:r>
            <a:r>
              <a:rPr lang="ja-JP" altLang="en-US" smtClean="0"/>
              <a:t>の数量により算出されますが、こちらは３</a:t>
            </a:r>
            <a:r>
              <a:rPr lang="en-US" altLang="ja-JP" smtClean="0"/>
              <a:t>Voucher</a:t>
            </a:r>
            <a:r>
              <a:rPr lang="ja-JP" altLang="en-US" smtClean="0"/>
              <a:t>で</a:t>
            </a:r>
            <a:r>
              <a:rPr lang="en-US" altLang="ja-JP" smtClean="0"/>
              <a:t>1</a:t>
            </a:r>
            <a:r>
              <a:rPr lang="ja-JP" altLang="en-US" smtClean="0"/>
              <a:t>ポイントとして換算されます。</a:t>
            </a:r>
            <a:endParaRPr lang="en-US" altLang="ja-JP" smtClean="0"/>
          </a:p>
          <a:p>
            <a:pPr algn="l"/>
            <a:endParaRPr lang="en-US" altLang="ja-JP" smtClean="0"/>
          </a:p>
          <a:p>
            <a:pPr algn="l"/>
            <a:r>
              <a:rPr lang="ja-JP" altLang="en-US" smtClean="0"/>
              <a:t>今までよりもアイテムが増え、</a:t>
            </a:r>
            <a:r>
              <a:rPr lang="en-US" altLang="ja-JP" smtClean="0"/>
              <a:t>MOC</a:t>
            </a:r>
            <a:r>
              <a:rPr lang="ja-JP" altLang="en-US" smtClean="0"/>
              <a:t>のカウント方式も変更となりますので、ポイントは獲得しやすくなるのではないかと思います。</a:t>
            </a:r>
            <a:endParaRPr lang="en-US" altLang="ja-JP" smtClean="0"/>
          </a:p>
          <a:p>
            <a:pPr algn="l"/>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pPr algn="l"/>
            <a:r>
              <a:rPr lang="en-US" smtClean="0"/>
              <a:t>Contribution</a:t>
            </a:r>
            <a:r>
              <a:rPr lang="en-US" altLang="ja-JP" smtClean="0"/>
              <a:t>(</a:t>
            </a:r>
            <a:r>
              <a:rPr lang="ja-JP" altLang="en-US" smtClean="0"/>
              <a:t>貢献）</a:t>
            </a:r>
            <a:r>
              <a:rPr lang="en-US" altLang="ja-JP" smtClean="0"/>
              <a:t>KPI</a:t>
            </a:r>
            <a:r>
              <a:rPr lang="ja-JP" altLang="en-US" smtClean="0"/>
              <a:t>は、パートナー様が独自に作成してコースウェアライブラリに投稿したコース教材、コースウェアライブラリに投稿されたサードパーティー製のコンテンツレビューと評価点、および無料コンテンツの使用量に基づいて算出されます。コースウェアライブラリの詳細については</a:t>
            </a:r>
            <a:r>
              <a:rPr lang="en-US" altLang="ja-JP" smtClean="0"/>
              <a:t>http://cwlibrary.mslearn.net</a:t>
            </a:r>
            <a:r>
              <a:rPr lang="ja-JP" altLang="en-US" smtClean="0"/>
              <a:t>　をご覧ください。</a:t>
            </a:r>
            <a:endParaRPr lang="en-US" altLang="ja-JP" smtClean="0"/>
          </a:p>
          <a:p>
            <a:pPr algn="l"/>
            <a:r>
              <a:rPr lang="en-US" altLang="ja-JP" smtClean="0"/>
              <a:t>Contribution(</a:t>
            </a:r>
            <a:r>
              <a:rPr lang="ja-JP" altLang="en-US" smtClean="0"/>
              <a:t>貢献）</a:t>
            </a:r>
            <a:r>
              <a:rPr lang="en-US" altLang="ja-JP" smtClean="0"/>
              <a:t>KPI</a:t>
            </a:r>
            <a:r>
              <a:rPr lang="ja-JP" altLang="en-US" smtClean="0"/>
              <a:t>の要素</a:t>
            </a:r>
            <a:endParaRPr lang="en-US" altLang="ja-JP" smtClean="0"/>
          </a:p>
          <a:p>
            <a:pPr algn="l"/>
            <a:r>
              <a:rPr lang="ja-JP" altLang="en-US" smtClean="0"/>
              <a:t>・</a:t>
            </a:r>
            <a:r>
              <a:rPr lang="ja-JP" altLang="en-US" baseline="0" smtClean="0"/>
              <a:t>コースウェアライブラリのレビュー　（上限</a:t>
            </a:r>
            <a:r>
              <a:rPr lang="en-US" altLang="ja-JP" baseline="0" smtClean="0"/>
              <a:t>1,000</a:t>
            </a:r>
            <a:r>
              <a:rPr lang="ja-JP" altLang="en-US" baseline="0" smtClean="0"/>
              <a:t>ポイント）</a:t>
            </a:r>
            <a:endParaRPr lang="en-US" altLang="ja-JP" baseline="0" smtClean="0"/>
          </a:p>
          <a:p>
            <a:pPr algn="l"/>
            <a:r>
              <a:rPr lang="ja-JP" altLang="en-US" baseline="0" smtClean="0"/>
              <a:t>・コースウェアライブラリのレーティング（評価点）　（上限</a:t>
            </a:r>
            <a:r>
              <a:rPr lang="en-US" altLang="ja-JP" baseline="0" smtClean="0"/>
              <a:t>1,000</a:t>
            </a:r>
            <a:r>
              <a:rPr lang="ja-JP" altLang="en-US" baseline="0" smtClean="0"/>
              <a:t>ポイント）</a:t>
            </a:r>
            <a:endParaRPr lang="en-US" altLang="ja-JP"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mtClean="0"/>
              <a:t>・コースウェアライブラリの無料提供日数（</a:t>
            </a:r>
            <a:r>
              <a:rPr lang="en-US" altLang="ja-JP" smtClean="0"/>
              <a:t>First</a:t>
            </a:r>
            <a:r>
              <a:rPr lang="en-US" altLang="ja-JP" baseline="0" smtClean="0"/>
              <a:t> look clinic</a:t>
            </a:r>
            <a:r>
              <a:rPr lang="ja-JP" altLang="en-US" baseline="0" smtClean="0"/>
              <a:t>等）</a:t>
            </a:r>
            <a:endParaRPr lang="en-US" altLang="ja-JP" baseline="0" smtClean="0"/>
          </a:p>
          <a:p>
            <a:pPr algn="l"/>
            <a:r>
              <a:rPr lang="ja-JP" altLang="en-US" baseline="0" smtClean="0"/>
              <a:t>・コースウェアライブラリにアップロードされたコース教材</a:t>
            </a:r>
            <a:endParaRPr lang="en-US" altLang="ja-JP" baseline="0" smtClean="0"/>
          </a:p>
          <a:p>
            <a:pPr algn="l"/>
            <a:endParaRPr lang="en-US" altLang="ja-JP" baseline="0" smtClean="0"/>
          </a:p>
          <a:p>
            <a:pPr algn="l"/>
            <a:r>
              <a:rPr lang="ja-JP" altLang="en-US" baseline="0" smtClean="0"/>
              <a:t>作成したコース教材に対する不可ポイントはそのコース教材の提供日数が核基準値に達した四半期に算入</a:t>
            </a:r>
            <a:endParaRPr lang="en-US" altLang="ja-JP" baseline="0" smtClean="0"/>
          </a:p>
          <a:p>
            <a:pPr algn="l"/>
            <a:endParaRPr lang="en-US" altLang="ja-JP" baseline="0" smtClean="0"/>
          </a:p>
          <a:p>
            <a:pPr algn="l"/>
            <a:r>
              <a:rPr lang="ja-JP" altLang="en-US" baseline="0" smtClean="0"/>
              <a:t>コース提供日数</a:t>
            </a:r>
            <a:r>
              <a:rPr lang="en-US" altLang="ja-JP" baseline="0" smtClean="0"/>
              <a:t>/</a:t>
            </a:r>
            <a:r>
              <a:rPr lang="ja-JP" altLang="en-US" baseline="0" smtClean="0"/>
              <a:t>貢献</a:t>
            </a:r>
            <a:r>
              <a:rPr lang="en-US" altLang="ja-JP" baseline="0" smtClean="0"/>
              <a:t>KPI</a:t>
            </a:r>
          </a:p>
          <a:p>
            <a:pPr algn="l"/>
            <a:r>
              <a:rPr lang="en-US" altLang="ja-JP" baseline="0" smtClean="0"/>
              <a:t>1,000</a:t>
            </a:r>
            <a:r>
              <a:rPr lang="ja-JP" altLang="en-US" baseline="0" smtClean="0"/>
              <a:t>日</a:t>
            </a:r>
            <a:r>
              <a:rPr lang="en-US" altLang="ja-JP" baseline="0" smtClean="0"/>
              <a:t>/20</a:t>
            </a:r>
          </a:p>
          <a:p>
            <a:pPr algn="l"/>
            <a:r>
              <a:rPr lang="en-US" altLang="ja-JP" baseline="0" smtClean="0"/>
              <a:t>5,000</a:t>
            </a:r>
            <a:r>
              <a:rPr lang="ja-JP" altLang="en-US" baseline="0" smtClean="0"/>
              <a:t>日</a:t>
            </a:r>
            <a:r>
              <a:rPr lang="en-US" altLang="ja-JP" baseline="0" smtClean="0"/>
              <a:t>/50</a:t>
            </a:r>
          </a:p>
          <a:p>
            <a:pPr algn="l"/>
            <a:r>
              <a:rPr lang="en-US" altLang="ja-JP" baseline="0" smtClean="0"/>
              <a:t>10,000</a:t>
            </a:r>
            <a:r>
              <a:rPr lang="ja-JP" altLang="en-US" baseline="0" smtClean="0"/>
              <a:t>日</a:t>
            </a:r>
            <a:r>
              <a:rPr lang="en-US" altLang="ja-JP" baseline="0" smtClean="0"/>
              <a:t>/50</a:t>
            </a:r>
          </a:p>
          <a:p>
            <a:pPr algn="l"/>
            <a:r>
              <a:rPr lang="en-US" altLang="ja-JP" baseline="0" smtClean="0"/>
              <a:t>15,000</a:t>
            </a:r>
            <a:r>
              <a:rPr lang="ja-JP" altLang="en-US" baseline="0" smtClean="0"/>
              <a:t>日</a:t>
            </a:r>
            <a:r>
              <a:rPr lang="en-US" altLang="ja-JP" baseline="0" smtClean="0"/>
              <a:t>/75</a:t>
            </a:r>
          </a:p>
          <a:p>
            <a:pPr algn="l"/>
            <a:endParaRPr lang="en-US" altLang="ja-JP" baseline="0" smtClean="0"/>
          </a:p>
          <a:p>
            <a:pPr algn="l"/>
            <a:endParaRPr lang="en-US" altLang="ja-JP" smtClean="0"/>
          </a:p>
          <a:p>
            <a:pPr algn="l"/>
            <a:endParaRPr lang="en-US" altLang="ja-JP" smtClean="0"/>
          </a:p>
          <a:p>
            <a:pPr algn="l"/>
            <a:endParaRPr lang="en-US" altLang="ja-JP"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pPr algn="l"/>
            <a:r>
              <a:rPr lang="ja-JP" altLang="en-US" smtClean="0">
                <a:gradFill>
                  <a:gsLst>
                    <a:gs pos="0">
                      <a:schemeClr val="bg1"/>
                    </a:gs>
                    <a:gs pos="100000">
                      <a:schemeClr val="bg1"/>
                    </a:gs>
                  </a:gsLst>
                  <a:lin ang="5400000" scaled="0"/>
                </a:gradFill>
                <a:latin typeface="Comic Sans MS" pitchFamily="66" charset="0"/>
              </a:rPr>
              <a:t>コンピテンシーの継続には、上記</a:t>
            </a:r>
            <a:r>
              <a:rPr lang="en-US" altLang="ja-JP" smtClean="0">
                <a:gradFill>
                  <a:gsLst>
                    <a:gs pos="0">
                      <a:schemeClr val="bg1"/>
                    </a:gs>
                    <a:gs pos="100000">
                      <a:schemeClr val="bg1"/>
                    </a:gs>
                  </a:gsLst>
                  <a:lin ang="5400000" scaled="0"/>
                </a:gradFill>
                <a:latin typeface="Comic Sans MS" pitchFamily="66" charset="0"/>
              </a:rPr>
              <a:t>4</a:t>
            </a:r>
            <a:r>
              <a:rPr lang="ja-JP" altLang="en-US" smtClean="0">
                <a:gradFill>
                  <a:gsLst>
                    <a:gs pos="0">
                      <a:schemeClr val="bg1"/>
                    </a:gs>
                    <a:gs pos="100000">
                      <a:schemeClr val="bg1"/>
                    </a:gs>
                  </a:gsLst>
                  <a:lin ang="5400000" scaled="0"/>
                </a:gradFill>
                <a:latin typeface="Comic Sans MS" pitchFamily="66" charset="0"/>
              </a:rPr>
              <a:t>種類の</a:t>
            </a:r>
            <a:r>
              <a:rPr lang="en-US" altLang="ja-JP" smtClean="0">
                <a:gradFill>
                  <a:gsLst>
                    <a:gs pos="0">
                      <a:schemeClr val="bg1"/>
                    </a:gs>
                    <a:gs pos="100000">
                      <a:schemeClr val="bg1"/>
                    </a:gs>
                  </a:gsLst>
                  <a:lin ang="5400000" scaled="0"/>
                </a:gradFill>
                <a:latin typeface="Comic Sans MS" pitchFamily="66" charset="0"/>
              </a:rPr>
              <a:t>Option</a:t>
            </a:r>
            <a:r>
              <a:rPr lang="ja-JP" altLang="en-US" smtClean="0">
                <a:gradFill>
                  <a:gsLst>
                    <a:gs pos="0">
                      <a:schemeClr val="bg1"/>
                    </a:gs>
                    <a:gs pos="100000">
                      <a:schemeClr val="bg1"/>
                    </a:gs>
                  </a:gsLst>
                  <a:lin ang="5400000" scaled="0"/>
                </a:gradFill>
                <a:latin typeface="Comic Sans MS" pitchFamily="66" charset="0"/>
              </a:rPr>
              <a:t>のいずれかの目標値を年間、企業レベルで</a:t>
            </a:r>
            <a:endParaRPr lang="en-US" altLang="ja-JP" smtClean="0">
              <a:gradFill>
                <a:gsLst>
                  <a:gs pos="0">
                    <a:schemeClr val="bg1"/>
                  </a:gs>
                  <a:gs pos="100000">
                    <a:schemeClr val="bg1"/>
                  </a:gs>
                </a:gsLst>
                <a:lin ang="5400000" scaled="0"/>
              </a:gradFill>
              <a:latin typeface="Comic Sans MS" pitchFamily="66" charset="0"/>
            </a:endParaRPr>
          </a:p>
          <a:p>
            <a:pPr algn="l"/>
            <a:r>
              <a:rPr lang="ja-JP" altLang="en-US" smtClean="0">
                <a:gradFill>
                  <a:gsLst>
                    <a:gs pos="0">
                      <a:schemeClr val="bg1"/>
                    </a:gs>
                    <a:gs pos="100000">
                      <a:schemeClr val="bg1"/>
                    </a:gs>
                  </a:gsLst>
                  <a:lin ang="5400000" scaled="0"/>
                </a:gradFill>
                <a:latin typeface="Comic Sans MS" pitchFamily="66" charset="0"/>
              </a:rPr>
              <a:t>達成いただく必要があります。その値により、</a:t>
            </a:r>
            <a:r>
              <a:rPr lang="en-US" altLang="ja-JP" smtClean="0">
                <a:gradFill>
                  <a:gsLst>
                    <a:gs pos="0">
                      <a:schemeClr val="bg1"/>
                    </a:gs>
                    <a:gs pos="100000">
                      <a:schemeClr val="bg1"/>
                    </a:gs>
                  </a:gsLst>
                  <a:lin ang="5400000" scaled="0"/>
                </a:gradFill>
                <a:latin typeface="Comic Sans MS" pitchFamily="66" charset="0"/>
              </a:rPr>
              <a:t>Advanced</a:t>
            </a:r>
            <a:r>
              <a:rPr lang="ja-JP" altLang="en-US" smtClean="0">
                <a:gradFill>
                  <a:gsLst>
                    <a:gs pos="0">
                      <a:schemeClr val="bg1"/>
                    </a:gs>
                    <a:gs pos="100000">
                      <a:schemeClr val="bg1"/>
                    </a:gs>
                  </a:gsLst>
                  <a:lin ang="5400000" scaled="0"/>
                </a:gradFill>
                <a:latin typeface="Comic Sans MS" pitchFamily="66" charset="0"/>
              </a:rPr>
              <a:t>コンピテンシーパートナー様、</a:t>
            </a:r>
            <a:endParaRPr lang="en-US" altLang="ja-JP" smtClean="0">
              <a:gradFill>
                <a:gsLst>
                  <a:gs pos="0">
                    <a:schemeClr val="bg1"/>
                  </a:gs>
                  <a:gs pos="100000">
                    <a:schemeClr val="bg1"/>
                  </a:gs>
                </a:gsLst>
                <a:lin ang="5400000" scaled="0"/>
              </a:gradFill>
              <a:latin typeface="Comic Sans MS" pitchFamily="66" charset="0"/>
            </a:endParaRPr>
          </a:p>
          <a:p>
            <a:pPr algn="l"/>
            <a:r>
              <a:rPr lang="ja-JP" altLang="en-US" smtClean="0">
                <a:gradFill>
                  <a:gsLst>
                    <a:gs pos="0">
                      <a:schemeClr val="bg1"/>
                    </a:gs>
                    <a:gs pos="100000">
                      <a:schemeClr val="bg1"/>
                    </a:gs>
                  </a:gsLst>
                  <a:lin ang="5400000" scaled="0"/>
                </a:gradFill>
                <a:latin typeface="Comic Sans MS" pitchFamily="66" charset="0"/>
              </a:rPr>
              <a:t>または、コンピテンシーパートナー様のステイタスが決定します。</a:t>
            </a:r>
            <a:endParaRPr lang="en-US" altLang="ja-JP" smtClean="0">
              <a:gradFill>
                <a:gsLst>
                  <a:gs pos="0">
                    <a:schemeClr val="bg1"/>
                  </a:gs>
                  <a:gs pos="100000">
                    <a:schemeClr val="bg1"/>
                  </a:gs>
                </a:gsLst>
                <a:lin ang="5400000" scaled="0"/>
              </a:gradFill>
              <a:latin typeface="Comic Sans MS" pitchFamily="66" charset="0"/>
            </a:endParaRPr>
          </a:p>
          <a:p>
            <a:pPr algn="l"/>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r>
              <a:rPr lang="en-US" altLang="ja-JP" smtClean="0"/>
              <a:t>Learning KPI</a:t>
            </a:r>
            <a:r>
              <a:rPr lang="ja-JP" altLang="en-US" smtClean="0"/>
              <a:t>は、四半期ごとに計算され、過去４四半期の値を合計したものが年間の値になります。</a:t>
            </a:r>
            <a:endParaRPr lang="en-US" altLang="ja-JP" smtClean="0"/>
          </a:p>
          <a:p>
            <a:r>
              <a:rPr lang="ja-JP" altLang="en-US" smtClean="0"/>
              <a:t>第</a:t>
            </a:r>
            <a:r>
              <a:rPr lang="en-US" altLang="ja-JP" smtClean="0"/>
              <a:t>1</a:t>
            </a:r>
            <a:r>
              <a:rPr lang="ja-JP" altLang="en-US" smtClean="0"/>
              <a:t>四半期：</a:t>
            </a:r>
            <a:r>
              <a:rPr lang="en-US" altLang="ja-JP" smtClean="0"/>
              <a:t>7</a:t>
            </a:r>
            <a:r>
              <a:rPr lang="ja-JP" altLang="en-US" smtClean="0"/>
              <a:t>月～</a:t>
            </a:r>
            <a:r>
              <a:rPr lang="en-US" altLang="ja-JP" smtClean="0"/>
              <a:t>9</a:t>
            </a:r>
            <a:r>
              <a:rPr lang="ja-JP" altLang="en-US" smtClean="0"/>
              <a:t>月</a:t>
            </a:r>
            <a:endParaRPr lang="en-US" altLang="ja-JP" smtClean="0"/>
          </a:p>
          <a:p>
            <a:r>
              <a:rPr lang="ja-JP" altLang="en-US" smtClean="0"/>
              <a:t>第</a:t>
            </a:r>
            <a:r>
              <a:rPr lang="en-US" altLang="ja-JP" smtClean="0"/>
              <a:t>2</a:t>
            </a:r>
            <a:r>
              <a:rPr lang="ja-JP" altLang="en-US" smtClean="0"/>
              <a:t>四半期：</a:t>
            </a:r>
            <a:r>
              <a:rPr lang="en-US" altLang="ja-JP" smtClean="0"/>
              <a:t>10</a:t>
            </a:r>
            <a:r>
              <a:rPr lang="ja-JP" altLang="en-US" smtClean="0"/>
              <a:t>月～</a:t>
            </a:r>
            <a:r>
              <a:rPr lang="en-US" altLang="ja-JP" smtClean="0"/>
              <a:t>12</a:t>
            </a:r>
            <a:r>
              <a:rPr lang="ja-JP" altLang="en-US" smtClean="0"/>
              <a:t>月</a:t>
            </a:r>
            <a:endParaRPr lang="en-US" altLang="ja-JP" smtClean="0"/>
          </a:p>
          <a:p>
            <a:r>
              <a:rPr lang="ja-JP" altLang="en-US" smtClean="0"/>
              <a:t>第</a:t>
            </a:r>
            <a:r>
              <a:rPr lang="en-US" altLang="ja-JP" smtClean="0"/>
              <a:t>3</a:t>
            </a:r>
            <a:r>
              <a:rPr lang="ja-JP" altLang="en-US" smtClean="0"/>
              <a:t>四半期：</a:t>
            </a:r>
            <a:r>
              <a:rPr lang="en-US" altLang="ja-JP" smtClean="0"/>
              <a:t>1</a:t>
            </a:r>
            <a:r>
              <a:rPr lang="ja-JP" altLang="en-US" smtClean="0"/>
              <a:t>月～</a:t>
            </a:r>
            <a:r>
              <a:rPr lang="en-US" altLang="ja-JP" smtClean="0"/>
              <a:t>3</a:t>
            </a:r>
            <a:r>
              <a:rPr lang="ja-JP" altLang="en-US" smtClean="0"/>
              <a:t>月</a:t>
            </a:r>
            <a:endParaRPr lang="en-US" altLang="ja-JP" smtClean="0"/>
          </a:p>
          <a:p>
            <a:r>
              <a:rPr lang="ja-JP" altLang="en-US" smtClean="0"/>
              <a:t>第</a:t>
            </a:r>
            <a:r>
              <a:rPr lang="en-US" altLang="ja-JP" smtClean="0"/>
              <a:t>4</a:t>
            </a:r>
            <a:r>
              <a:rPr lang="ja-JP" altLang="en-US" smtClean="0"/>
              <a:t>四半期：</a:t>
            </a:r>
            <a:r>
              <a:rPr lang="en-US" altLang="ja-JP" smtClean="0"/>
              <a:t>4</a:t>
            </a:r>
            <a:r>
              <a:rPr lang="ja-JP" altLang="en-US" smtClean="0"/>
              <a:t>月～</a:t>
            </a:r>
            <a:r>
              <a:rPr lang="en-US" altLang="ja-JP" smtClean="0"/>
              <a:t>6</a:t>
            </a:r>
            <a:r>
              <a:rPr lang="ja-JP" altLang="en-US" smtClean="0"/>
              <a:t>月</a:t>
            </a:r>
            <a:endParaRPr lang="en-US" altLang="ja-JP" smtClean="0"/>
          </a:p>
          <a:p>
            <a:endParaRPr lang="en-US" altLang="ja-JP" smtClean="0"/>
          </a:p>
          <a:p>
            <a:r>
              <a:rPr lang="ja-JP" altLang="en-US" smtClean="0"/>
              <a:t>注意：コースウェアの購入は</a:t>
            </a:r>
            <a:r>
              <a:rPr lang="en-US" altLang="ja-JP" smtClean="0"/>
              <a:t>1</a:t>
            </a:r>
            <a:r>
              <a:rPr lang="ja-JP" altLang="en-US" smtClean="0"/>
              <a:t>か月遅れで計算されるので、</a:t>
            </a:r>
            <a:r>
              <a:rPr lang="en-US" altLang="ja-JP" smtClean="0"/>
              <a:t>2009</a:t>
            </a:r>
            <a:r>
              <a:rPr lang="ja-JP" altLang="en-US" smtClean="0"/>
              <a:t>年</a:t>
            </a:r>
            <a:r>
              <a:rPr lang="en-US" altLang="ja-JP" smtClean="0"/>
              <a:t>6</a:t>
            </a:r>
            <a:r>
              <a:rPr lang="ja-JP" altLang="en-US" smtClean="0"/>
              <a:t>月に購入されたものは</a:t>
            </a:r>
            <a:endParaRPr lang="en-US" altLang="ja-JP" smtClean="0"/>
          </a:p>
          <a:p>
            <a:r>
              <a:rPr lang="en-US" altLang="ja-JP" smtClean="0"/>
              <a:t>2009</a:t>
            </a:r>
            <a:r>
              <a:rPr lang="ja-JP" altLang="en-US" smtClean="0"/>
              <a:t>年</a:t>
            </a:r>
            <a:r>
              <a:rPr lang="en-US" altLang="ja-JP" smtClean="0"/>
              <a:t>7</a:t>
            </a:r>
            <a:r>
              <a:rPr lang="ja-JP" altLang="en-US" smtClean="0"/>
              <a:t>月分に算入されます。</a:t>
            </a:r>
            <a:endParaRPr lang="en-US" altLang="ja-JP" smtClean="0"/>
          </a:p>
          <a:p>
            <a:endParaRPr lang="en-US" altLang="ja-JP"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Master with Image">
    <p:spTree>
      <p:nvGrpSpPr>
        <p:cNvPr id="1" name=""/>
        <p:cNvGrpSpPr/>
        <p:nvPr/>
      </p:nvGrpSpPr>
      <p:grpSpPr>
        <a:xfrm>
          <a:off x="0" y="0"/>
          <a:ext cx="0" cy="0"/>
          <a:chOff x="0" y="0"/>
          <a:chExt cx="0" cy="0"/>
        </a:xfrm>
      </p:grpSpPr>
      <p:pic>
        <p:nvPicPr>
          <p:cNvPr id="2050" name="Picture 2" descr="C:\Documents and Settings\Andrew Johnson\My Documents\01_Freelance_Design\Siegel+Gale\MS Partners\PPT\exports\title_logo300.png"/>
          <p:cNvPicPr>
            <a:picLocks noChangeAspect="1" noChangeArrowheads="1"/>
          </p:cNvPicPr>
          <p:nvPr/>
        </p:nvPicPr>
        <p:blipFill>
          <a:blip r:embed="rId2" cstate="print"/>
          <a:srcRect/>
          <a:stretch>
            <a:fillRect/>
          </a:stretch>
        </p:blipFill>
        <p:spPr bwMode="auto">
          <a:xfrm>
            <a:off x="5876537" y="5641846"/>
            <a:ext cx="3267463" cy="1216154"/>
          </a:xfrm>
          <a:prstGeom prst="rect">
            <a:avLst/>
          </a:prstGeom>
          <a:noFill/>
        </p:spPr>
      </p:pic>
      <p:sp>
        <p:nvSpPr>
          <p:cNvPr id="2" name="Title 1"/>
          <p:cNvSpPr>
            <a:spLocks noGrp="1"/>
          </p:cNvSpPr>
          <p:nvPr>
            <p:ph type="ctrTitle"/>
          </p:nvPr>
        </p:nvSpPr>
        <p:spPr>
          <a:xfrm>
            <a:off x="457200" y="4544291"/>
            <a:ext cx="7239000" cy="1235825"/>
          </a:xfrm>
        </p:spPr>
        <p:txBody>
          <a:bodyPr anchor="t" anchorCtr="0"/>
          <a:lstStyle>
            <a:lvl1pPr algn="l">
              <a:defRPr sz="2600">
                <a:solidFill>
                  <a:schemeClr val="tx2"/>
                </a:solidFill>
              </a:defRPr>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457200" y="5833199"/>
            <a:ext cx="4191000" cy="873368"/>
          </a:xfrm>
        </p:spPr>
        <p:txBody>
          <a:bodyPr>
            <a:normAutofit/>
          </a:bodyPr>
          <a:lstStyle>
            <a:lvl1pPr marL="0" indent="0" algn="l">
              <a:lnSpc>
                <a:spcPts val="1800"/>
              </a:lnSpc>
              <a:spcBef>
                <a:spcPts val="0"/>
              </a:spcBef>
              <a:spcAft>
                <a:spcPts val="0"/>
              </a:spcAft>
              <a:buNone/>
              <a:defRPr sz="1300">
                <a:solidFill>
                  <a:schemeClr val="bg2"/>
                </a:solidFill>
                <a:latin typeface="Segoe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184A1-CF26-45E7-B2A6-B4663DE9FB10}" type="slidenum">
              <a:rPr lang="en-US" smtClean="0"/>
              <a:pPr/>
              <a:t>‹#›</a:t>
            </a:fld>
            <a:endParaRPr lang="en-US"/>
          </a:p>
        </p:txBody>
      </p:sp>
      <p:sp>
        <p:nvSpPr>
          <p:cNvPr id="6"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ja-JP" altLang="en-US" smtClean="0"/>
              <a:t>マスタ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184A1-CF26-45E7-B2A6-B4663DE9FB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184A1-CF26-45E7-B2A6-B4663DE9FB1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Back 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139329"/>
            <a:ext cx="8226425" cy="312323"/>
          </a:xfrm>
        </p:spPr>
        <p:txBody>
          <a:bodyPr tIns="0" bIns="0" anchor="t">
            <a:normAutofit/>
          </a:bodyPr>
          <a:lstStyle>
            <a:lvl1pPr algn="l">
              <a:lnSpc>
                <a:spcPts val="2200"/>
              </a:lnSpc>
              <a:defRPr sz="1600" b="0" cap="none" baseline="0">
                <a:solidFill>
                  <a:schemeClr val="tx2"/>
                </a:solidFill>
                <a:latin typeface="Segoe" pitchFamily="34" charset="0"/>
              </a:defRPr>
            </a:lvl1pPr>
          </a:lstStyle>
          <a:p>
            <a:r>
              <a:rPr lang="ja-JP" altLang="en-US" smtClean="0"/>
              <a:t>マスタ タイトルの書式設定</a:t>
            </a:r>
            <a:endParaRPr lang="en-US" dirty="0"/>
          </a:p>
        </p:txBody>
      </p:sp>
      <p:sp>
        <p:nvSpPr>
          <p:cNvPr id="3" name="Text Placeholder 2"/>
          <p:cNvSpPr>
            <a:spLocks noGrp="1"/>
          </p:cNvSpPr>
          <p:nvPr>
            <p:ph type="body" idx="1"/>
          </p:nvPr>
        </p:nvSpPr>
        <p:spPr>
          <a:xfrm>
            <a:off x="457200" y="2544792"/>
            <a:ext cx="8226425" cy="2484408"/>
          </a:xfrm>
        </p:spPr>
        <p:txBody>
          <a:bodyPr tIns="0" anchor="t" anchorCtr="0">
            <a:normAutofit/>
          </a:bodyPr>
          <a:lstStyle>
            <a:lvl1pPr marL="0" indent="0">
              <a:spcAft>
                <a:spcPts val="0"/>
              </a:spcAft>
              <a:buClr>
                <a:schemeClr val="accent2"/>
              </a:buClr>
              <a:buSzPct val="85000"/>
              <a:buFont typeface="Arial" pitchFamily="34" charset="0"/>
              <a:buNone/>
              <a:defRPr sz="1800">
                <a:solidFill>
                  <a:schemeClr val="tx2"/>
                </a:solidFill>
                <a:latin typeface="Segoe Semibold"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pic>
        <p:nvPicPr>
          <p:cNvPr id="9219" name="Picture 3" descr="C:\Documents and Settings\Andrew Johnson\My Documents\01_Freelance_Design\Siegel+Gale\MS Partners\PPT\exports\back_cover_logo300.png"/>
          <p:cNvPicPr>
            <a:picLocks noChangeAspect="1" noChangeArrowheads="1"/>
          </p:cNvPicPr>
          <p:nvPr/>
        </p:nvPicPr>
        <p:blipFill>
          <a:blip r:embed="rId2" cstate="print"/>
          <a:srcRect/>
          <a:stretch>
            <a:fillRect/>
          </a:stretch>
        </p:blipFill>
        <p:spPr bwMode="auto">
          <a:xfrm>
            <a:off x="6030433" y="356191"/>
            <a:ext cx="2627381" cy="801626"/>
          </a:xfrm>
          <a:prstGeom prst="rect">
            <a:avLst/>
          </a:prstGeom>
          <a:noFill/>
        </p:spPr>
      </p:pic>
      <p:sp>
        <p:nvSpPr>
          <p:cNvPr id="7" name="TextBox 6"/>
          <p:cNvSpPr txBox="1"/>
          <p:nvPr/>
        </p:nvSpPr>
        <p:spPr>
          <a:xfrm>
            <a:off x="495300" y="5211186"/>
            <a:ext cx="8162514" cy="553998"/>
          </a:xfrm>
          <a:prstGeom prst="rect">
            <a:avLst/>
          </a:prstGeom>
          <a:noFill/>
        </p:spPr>
        <p:txBody>
          <a:bodyPr wrap="square" lIns="0" rIns="0" rtlCol="0">
            <a:spAutoFit/>
          </a:bodyPr>
          <a:lstStyle/>
          <a:p>
            <a:pPr>
              <a:lnSpc>
                <a:spcPts val="900"/>
              </a:lnSpc>
            </a:pPr>
            <a:r>
              <a:rPr lang="en-US" sz="650" dirty="0" smtClean="0">
                <a:solidFill>
                  <a:schemeClr val="tx2"/>
                </a:solidFill>
                <a:latin typeface="Verdana" pitchFamily="34" charset="0"/>
                <a:cs typeface="Verdana" pitchFamily="34" charset="0"/>
              </a:rPr>
              <a:t>©</a:t>
            </a:r>
            <a:r>
              <a:rPr lang="en-US" sz="650" baseline="0" dirty="0" smtClean="0">
                <a:solidFill>
                  <a:schemeClr val="tx2"/>
                </a:solidFill>
                <a:latin typeface="Verdana" pitchFamily="34" charset="0"/>
                <a:cs typeface="Verdana" pitchFamily="34" charset="0"/>
              </a:rPr>
              <a:t> </a:t>
            </a:r>
            <a:r>
              <a:rPr lang="en-US" sz="650" dirty="0" smtClean="0">
                <a:solidFill>
                  <a:schemeClr val="tx2"/>
                </a:solidFill>
                <a:latin typeface="Verdana" pitchFamily="34" charset="0"/>
                <a:cs typeface="Verdana" pitchFamily="34" charset="0"/>
              </a:rPr>
              <a:t>2009 Microsoft Corporation. All rights reserved. Microsoft,</a:t>
            </a:r>
            <a:r>
              <a:rPr lang="en-US" sz="650" baseline="0" dirty="0" smtClean="0">
                <a:solidFill>
                  <a:schemeClr val="tx2"/>
                </a:solidFill>
                <a:latin typeface="Verdana" pitchFamily="34" charset="0"/>
                <a:cs typeface="Verdana" pitchFamily="34" charset="0"/>
              </a:rPr>
              <a: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presentations.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650" dirty="0" smtClean="0">
              <a:solidFill>
                <a:schemeClr val="tx2"/>
              </a:solidFill>
              <a:latin typeface="Verdana" pitchFamily="34" charset="0"/>
              <a:cs typeface="Verdana" pitchFamily="34" charset="0"/>
            </a:endParaRPr>
          </a:p>
        </p:txBody>
      </p:sp>
      <p:pic>
        <p:nvPicPr>
          <p:cNvPr id="8" name="Picture 2" descr="\\.psf\Home\Desktop\newDividerMask.png"/>
          <p:cNvPicPr>
            <a:picLocks noChangeAspect="1" noChangeArrowheads="1"/>
          </p:cNvPicPr>
          <p:nvPr/>
        </p:nvPicPr>
        <p:blipFill>
          <a:blip r:embed="rId3" cstate="print"/>
          <a:srcRect/>
          <a:stretch>
            <a:fillRect/>
          </a:stretch>
        </p:blipFill>
        <p:spPr bwMode="auto">
          <a:xfrm>
            <a:off x="0" y="6010656"/>
            <a:ext cx="9144000" cy="847344"/>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ubtitle &amp; Inset Imagery">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457201" y="1502827"/>
            <a:ext cx="6202906" cy="4399497"/>
          </a:xfrm>
        </p:spPr>
        <p:txBody>
          <a:bodyPr/>
          <a:lstStyle>
            <a:lvl1pPr>
              <a:spcAft>
                <a:spcPts val="0"/>
              </a:spcAft>
              <a:defRPr/>
            </a:lvl1pPr>
            <a:lvl2pPr>
              <a:spcBef>
                <a:spcPts val="1100"/>
              </a:spcBef>
              <a:defRPr/>
            </a:lvl2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p:txBody>
          <a:bodyPr/>
          <a:lstStyle/>
          <a:p>
            <a:r>
              <a:rPr lang="en-US" smtClean="0"/>
              <a:t>INSERT PRESENTATION TITLE</a:t>
            </a:r>
            <a:endParaRPr lang="en-US"/>
          </a:p>
        </p:txBody>
      </p:sp>
      <p:sp>
        <p:nvSpPr>
          <p:cNvPr id="6" name="Slide Number Placeholder 5"/>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ja-JP" altLang="en-US" smtClean="0"/>
              <a:t>マスタ テキストの書式設定</a:t>
            </a:r>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ubtitle and 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457200" y="1809750"/>
            <a:ext cx="5105400" cy="4092575"/>
          </a:xfrm>
        </p:spPr>
        <p:txBody>
          <a:bodyPr/>
          <a:lstStyle>
            <a:lvl1pPr marL="138113" indent="-138113">
              <a:spcAft>
                <a:spcPts val="0"/>
              </a:spcAft>
              <a:defRPr/>
            </a:lvl1pPr>
            <a:lvl2pPr marL="142875" indent="0">
              <a:spcBef>
                <a:spcPts val="1100"/>
              </a:spcBef>
              <a:buNone/>
              <a:defRPr/>
            </a:lvl2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p:txBody>
          <a:bodyPr/>
          <a:lstStyle/>
          <a:p>
            <a:r>
              <a:rPr lang="en-US" smtClean="0"/>
              <a:t>INSERT PRESENTATION TITLE</a:t>
            </a:r>
            <a:endParaRPr lang="en-US"/>
          </a:p>
        </p:txBody>
      </p:sp>
      <p:sp>
        <p:nvSpPr>
          <p:cNvPr id="6" name="Slide Number Placeholder 5"/>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9"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ja-JP" altLang="en-US" smtClean="0"/>
              <a:t>マスタ テキストの書式設定</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No Bullets for two levels">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ja-JP" altLang="en-US" smtClean="0"/>
              <a:t>マスタ タイトルの書式設定</a:t>
            </a:r>
            <a:endParaRPr lang="en-US"/>
          </a:p>
        </p:txBody>
      </p:sp>
      <p:sp>
        <p:nvSpPr>
          <p:cNvPr id="3" name="Content Placeholder 2"/>
          <p:cNvSpPr>
            <a:spLocks noGrp="1"/>
          </p:cNvSpPr>
          <p:nvPr>
            <p:ph idx="1"/>
          </p:nvPr>
        </p:nvSpPr>
        <p:spPr/>
        <p:txBody>
          <a:bodyPr rIns="0"/>
          <a:lstStyle>
            <a:lvl1pPr>
              <a:spcAft>
                <a:spcPts val="0"/>
              </a:spcAft>
              <a:defRPr/>
            </a:lvl1pPr>
            <a:lvl2pPr marL="0" indent="0">
              <a:spcBef>
                <a:spcPts val="0"/>
              </a:spcBef>
              <a:buNone/>
              <a:defRPr/>
            </a:lvl2pPr>
            <a:lvl3pPr marL="230188" indent="-230188">
              <a:buClr>
                <a:schemeClr val="accent2"/>
              </a:buClr>
              <a:buFont typeface="Arial" pitchFamily="34" charset="0"/>
              <a:buChar char="•"/>
              <a:defRPr/>
            </a:lvl3pPr>
            <a:lvl4pPr marL="466725" indent="-228600">
              <a:defRPr/>
            </a:lvl4pPr>
            <a:lvl5pPr marL="681038" indent="-228600" defTabSz="91440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p:txBody>
          <a:bodyPr/>
          <a:lstStyle/>
          <a:p>
            <a:r>
              <a:rPr lang="en-US" smtClean="0"/>
              <a:t>INSERT PRESENTATION TITLE</a:t>
            </a:r>
            <a:endParaRPr lang="en-US"/>
          </a:p>
        </p:txBody>
      </p:sp>
      <p:sp>
        <p:nvSpPr>
          <p:cNvPr id="6" name="Slide Number Placeholder 5"/>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dirty="0" smtClean="0">
                <a:latin typeface="Verdana" pitchFamily="34" charset="0"/>
                <a:cs typeface="Verdana" pitchFamily="34" charset="0"/>
              </a:rPr>
              <a:t> |</a:t>
            </a:r>
            <a:endParaRPr lang="en-US" dirty="0">
              <a:latin typeface="Verdana" pitchFamily="34" charset="0"/>
              <a:cs typeface="Verdana" pitchFamily="34" charset="0"/>
            </a:endParaRPr>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ja-JP" altLang="en-US" smtClean="0"/>
              <a:t>マスタ テキストの書式設定</a:t>
            </a:r>
          </a:p>
        </p:txBody>
      </p:sp>
    </p:spTree>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00A4A2EA-43DA-4161-9DA9-4A27B4E6FB01}" type="slidenum">
              <a:rPr lang="en-US" altLang="ja-JP"/>
              <a:pPr>
                <a:defRPr/>
              </a:pPr>
              <a:t>‹#›</a:t>
            </a:fld>
            <a:endParaRPr lang="en-US" altLang="ja-JP"/>
          </a:p>
        </p:txBody>
      </p:sp>
    </p:spTree>
  </p:cSld>
  <p:clrMapOvr>
    <a:masterClrMapping/>
  </p:clrMapOvr>
  <p:transition xmlns:p14="http://schemas.microsoft.com/office/powerpoint/2010/mai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65310"/>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877"/>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065310"/>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Master Gradient">
    <p:spTree>
      <p:nvGrpSpPr>
        <p:cNvPr id="1" name=""/>
        <p:cNvGrpSpPr/>
        <p:nvPr/>
      </p:nvGrpSpPr>
      <p:grpSpPr>
        <a:xfrm>
          <a:off x="0" y="0"/>
          <a:ext cx="0" cy="0"/>
          <a:chOff x="0" y="0"/>
          <a:chExt cx="0" cy="0"/>
        </a:xfrm>
      </p:grpSpPr>
      <p:pic>
        <p:nvPicPr>
          <p:cNvPr id="1026" name="Picture 2" descr="C:\Documents and Settings\Andrew Johnson\My Documents\01_Freelance_Design\Siegel+Gale\MS Partners\PPT\exports\title2_gradientNmask.png"/>
          <p:cNvPicPr>
            <a:picLocks noChangeAspect="1" noChangeArrowheads="1"/>
          </p:cNvPicPr>
          <p:nvPr/>
        </p:nvPicPr>
        <p:blipFill>
          <a:blip r:embed="rId2" cstate="screen"/>
          <a:srcRect/>
          <a:stretch>
            <a:fillRect/>
          </a:stretch>
        </p:blipFill>
        <p:spPr bwMode="auto">
          <a:xfrm>
            <a:off x="0" y="0"/>
            <a:ext cx="9144000" cy="4447032"/>
          </a:xfrm>
          <a:prstGeom prst="rect">
            <a:avLst/>
          </a:prstGeom>
          <a:noFill/>
        </p:spPr>
      </p:pic>
      <p:pic>
        <p:nvPicPr>
          <p:cNvPr id="2050" name="Picture 2" descr="C:\Documents and Settings\Andrew Johnson\My Documents\01_Freelance_Design\Siegel+Gale\MS Partners\PPT\exports\title_logo300.png"/>
          <p:cNvPicPr>
            <a:picLocks noChangeAspect="1" noChangeArrowheads="1"/>
          </p:cNvPicPr>
          <p:nvPr/>
        </p:nvPicPr>
        <p:blipFill>
          <a:blip r:embed="rId3" cstate="print"/>
          <a:srcRect/>
          <a:stretch>
            <a:fillRect/>
          </a:stretch>
        </p:blipFill>
        <p:spPr bwMode="auto">
          <a:xfrm>
            <a:off x="5876537" y="5641846"/>
            <a:ext cx="3267463" cy="1216154"/>
          </a:xfrm>
          <a:prstGeom prst="rect">
            <a:avLst/>
          </a:prstGeom>
          <a:noFill/>
        </p:spPr>
      </p:pic>
      <p:sp>
        <p:nvSpPr>
          <p:cNvPr id="2" name="Title 1"/>
          <p:cNvSpPr>
            <a:spLocks noGrp="1"/>
          </p:cNvSpPr>
          <p:nvPr>
            <p:ph type="ctrTitle"/>
          </p:nvPr>
        </p:nvSpPr>
        <p:spPr>
          <a:xfrm>
            <a:off x="457200" y="831198"/>
            <a:ext cx="8216900" cy="1235825"/>
          </a:xfrm>
        </p:spPr>
        <p:txBody>
          <a:bodyPr anchor="t" anchorCtr="0"/>
          <a:lstStyle>
            <a:lvl1pPr algn="l">
              <a:defRPr sz="2600">
                <a:solidFill>
                  <a:schemeClr val="bg1"/>
                </a:solidFill>
              </a:defRPr>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457200" y="5831963"/>
            <a:ext cx="4191000" cy="873368"/>
          </a:xfrm>
        </p:spPr>
        <p:txBody>
          <a:bodyPr>
            <a:normAutofit/>
          </a:bodyPr>
          <a:lstStyle>
            <a:lvl1pPr marL="0" indent="0" algn="l">
              <a:lnSpc>
                <a:spcPts val="1800"/>
              </a:lnSpc>
              <a:spcBef>
                <a:spcPts val="0"/>
              </a:spcBef>
              <a:spcAft>
                <a:spcPts val="0"/>
              </a:spcAft>
              <a:buNone/>
              <a:defRPr sz="1300">
                <a:solidFill>
                  <a:schemeClr val="bg2"/>
                </a:solidFill>
                <a:latin typeface="Segoe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xmlns:mc="http://schemas.openxmlformats.org/markup-compatibility/2006" xmlns:a14="http://schemas.microsoft.com/office/drawing/2010/main" val="000000" mc:Ignorable=""/>
            </a:gs>
            <a:gs pos="20000">
              <a:srgbClr xmlns:mc="http://schemas.openxmlformats.org/markup-compatibility/2006" xmlns:a14="http://schemas.microsoft.com/office/drawing/2010/main" val="00102A" mc:Ignorable=""/>
            </a:gs>
            <a:gs pos="75000">
              <a:srgbClr xmlns:mc="http://schemas.openxmlformats.org/markup-compatibility/2006" xmlns:a14="http://schemas.microsoft.com/office/drawing/2010/main" val="00163A" mc:Ignorable=""/>
            </a:gs>
            <a:gs pos="100000">
              <a:srgbClr xmlns:mc="http://schemas.openxmlformats.org/markup-compatibility/2006" xmlns:a14="http://schemas.microsoft.com/office/drawing/2010/main" val="002C74" mc:Ignorable=""/>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6"/>
            <a:ext cx="7659147" cy="1523495"/>
          </a:xfrm>
        </p:spPr>
        <p:txBody>
          <a:bodyPr>
            <a:noAutofit/>
          </a:bodyPr>
          <a:lstStyle>
            <a:lvl1pPr>
              <a:lnSpc>
                <a:spcPct val="90000"/>
              </a:lnSpc>
              <a:defRPr sz="5400">
                <a:gradFill>
                  <a:gsLst>
                    <a:gs pos="0">
                      <a:schemeClr val="bg1"/>
                    </a:gs>
                    <a:gs pos="100000">
                      <a:schemeClr val="bg1"/>
                    </a:gs>
                  </a:gsLst>
                  <a:lin ang="5400000" scaled="0"/>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94"/>
            <a:ext cx="3181529" cy="461665"/>
          </a:xfrm>
        </p:spPr>
        <p:txBody>
          <a:bodyPr>
            <a:noAutofit/>
          </a:bodyPr>
          <a:lstStyle>
            <a:lvl1pPr marL="0" indent="0" algn="l">
              <a:lnSpc>
                <a:spcPct val="90000"/>
              </a:lnSpc>
              <a:spcBef>
                <a:spcPts val="0"/>
              </a:spcBef>
              <a:buNone/>
              <a:defRPr sz="2400">
                <a:gradFill>
                  <a:gsLst>
                    <a:gs pos="0">
                      <a:schemeClr val="bg1"/>
                    </a:gs>
                    <a:gs pos="100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hasCustomPrompt="1"/>
          </p:nvPr>
        </p:nvSpPr>
        <p:spPr>
          <a:xfrm>
            <a:off x="730252" y="733429"/>
            <a:ext cx="5056543" cy="276999"/>
          </a:xfrm>
        </p:spPr>
        <p:txBody>
          <a:bodyPr/>
          <a:lstStyle>
            <a:lvl1pPr>
              <a:buFontTx/>
              <a:buNone/>
              <a:defRPr sz="2000">
                <a:gradFill>
                  <a:gsLst>
                    <a:gs pos="0">
                      <a:schemeClr val="bg1"/>
                    </a:gs>
                    <a:gs pos="100000">
                      <a:schemeClr val="bg1"/>
                    </a:gs>
                  </a:gsLst>
                  <a:lin ang="5400000" scaled="0"/>
                </a:gradFill>
              </a:defRPr>
            </a:lvl1pPr>
          </a:lstStyle>
          <a:p>
            <a:pPr lvl="0"/>
            <a:r>
              <a:rPr lang="en-US" dirty="0" smtClean="0"/>
              <a:t>Breakout Session Code</a:t>
            </a:r>
            <a:endParaRPr lang="en-US" dirty="0"/>
          </a:p>
        </p:txBody>
      </p:sp>
    </p:spTree>
    <p:extLst>
      <p:ext uri="{BB962C8B-B14F-4D97-AF65-F5344CB8AC3E}">
        <p14:creationId xmlns:p14="http://schemas.microsoft.com/office/powerpoint/2010/main" val="4195068952"/>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gradFill>
          <a:gsLst>
            <a:gs pos="0">
              <a:srgbClr xmlns:mc="http://schemas.openxmlformats.org/markup-compatibility/2006" xmlns:a14="http://schemas.microsoft.com/office/drawing/2010/main" val="000000" mc:Ignorable=""/>
            </a:gs>
            <a:gs pos="20000">
              <a:srgbClr xmlns:mc="http://schemas.openxmlformats.org/markup-compatibility/2006" xmlns:a14="http://schemas.microsoft.com/office/drawing/2010/main" val="00102A" mc:Ignorable=""/>
            </a:gs>
            <a:gs pos="75000">
              <a:srgbClr xmlns:mc="http://schemas.openxmlformats.org/markup-compatibility/2006" xmlns:a14="http://schemas.microsoft.com/office/drawing/2010/main" val="00163A" mc:Ignorable=""/>
            </a:gs>
            <a:gs pos="100000">
              <a:srgbClr xmlns:mc="http://schemas.openxmlformats.org/markup-compatibility/2006" xmlns:a14="http://schemas.microsoft.com/office/drawing/2010/main" val="002C74" mc:Ignorable=""/>
            </a:gs>
          </a:gsLst>
          <a:lin ang="5400000" scaled="0"/>
        </a:gradFill>
        <a:effectLst/>
      </p:bgPr>
    </p:bg>
    <p:spTree>
      <p:nvGrpSpPr>
        <p:cNvPr id="1" name=""/>
        <p:cNvGrpSpPr/>
        <p:nvPr/>
      </p:nvGrpSpPr>
      <p:grpSpPr>
        <a:xfrm>
          <a:off x="0" y="0"/>
          <a:ext cx="0" cy="0"/>
          <a:chOff x="0" y="0"/>
          <a:chExt cx="0" cy="0"/>
        </a:xfrm>
      </p:grpSpPr>
      <p:pic>
        <p:nvPicPr>
          <p:cNvPr id="6" name="Picture 3" descr="J:\SHOW_ART\09_shows\WPC_Worldwide_Partner_Conference_07-13\SFP_Art\Template\SFP_Art\WPC\PNG\7-01451_WPC_NetworkGrid.png"/>
          <p:cNvPicPr>
            <a:picLocks noChangeAspect="1" noChangeArrowheads="1"/>
          </p:cNvPicPr>
          <p:nvPr userDrawn="1"/>
        </p:nvPicPr>
        <p:blipFill>
          <a:blip r:embed="rId2" cstate="email"/>
          <a:srcRect/>
          <a:stretch>
            <a:fillRect/>
          </a:stretch>
        </p:blipFill>
        <p:spPr bwMode="auto">
          <a:xfrm>
            <a:off x="4499354" y="457200"/>
            <a:ext cx="4644647" cy="4857750"/>
          </a:xfrm>
          <a:prstGeom prst="rect">
            <a:avLst/>
          </a:prstGeom>
          <a:noFill/>
        </p:spPr>
      </p:pic>
      <p:sp>
        <p:nvSpPr>
          <p:cNvPr id="2" name="Title 1"/>
          <p:cNvSpPr>
            <a:spLocks noGrp="1"/>
          </p:cNvSpPr>
          <p:nvPr>
            <p:ph type="ctrTitle"/>
          </p:nvPr>
        </p:nvSpPr>
        <p:spPr>
          <a:xfrm>
            <a:off x="1369219" y="451503"/>
            <a:ext cx="4548380" cy="1523494"/>
          </a:xfrm>
        </p:spPr>
        <p:txBody>
          <a:bodyPr anchor="ctr" anchorCtr="0">
            <a:noAutofit/>
          </a:bodyPr>
          <a:lstStyle>
            <a:lvl1pPr>
              <a:lnSpc>
                <a:spcPct val="90000"/>
              </a:lnSpc>
              <a:defRPr sz="5400">
                <a:gradFill>
                  <a:gsLst>
                    <a:gs pos="0">
                      <a:schemeClr val="bg1"/>
                    </a:gs>
                    <a:gs pos="10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94"/>
            <a:ext cx="2837830" cy="461665"/>
          </a:xfrm>
        </p:spPr>
        <p:txBody>
          <a:bodyPr>
            <a:noAutofit/>
          </a:bodyPr>
          <a:lstStyle>
            <a:lvl1pPr marL="0" indent="0" algn="l">
              <a:lnSpc>
                <a:spcPct val="90000"/>
              </a:lnSpc>
              <a:spcBef>
                <a:spcPts val="0"/>
              </a:spcBef>
              <a:buNone/>
              <a:defRPr>
                <a:gradFill>
                  <a:gsLst>
                    <a:gs pos="0">
                      <a:schemeClr val="bg1"/>
                    </a:gs>
                    <a:gs pos="100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1984128"/>
            <a:ext cx="5261668" cy="1384994"/>
          </a:xfrm>
        </p:spPr>
        <p:txBody>
          <a:bodyPr anchor="t" anchorCtr="0">
            <a:noAutofit/>
            <a:scene3d>
              <a:camera prst="orthographicFront"/>
              <a:lightRig rig="flat" dir="t"/>
            </a:scene3d>
            <a:sp3d extrusionH="88900" contourW="2540">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lang="en-US" sz="9600" b="1" i="1" kern="1200" spc="-300" baseline="0" noProof="0" dirty="0" smtClean="0">
                <a:ln w="3175">
                  <a:solidFill>
                    <a:srgbClr xmlns:mc="http://schemas.openxmlformats.org/markup-compatibility/2006" xmlns:a14="http://schemas.microsoft.com/office/drawing/2010/main" val="FFFFFF" mc:Ignorable="">
                      <a:alpha val="75000"/>
                    </a:srgbClr>
                  </a:solidFill>
                </a:ln>
                <a:gradFill flip="none" rotWithShape="1">
                  <a:gsLst>
                    <a:gs pos="0">
                      <a:srgbClr xmlns:mc="http://schemas.openxmlformats.org/markup-compatibility/2006" xmlns:a14="http://schemas.microsoft.com/office/drawing/2010/main" val="4F99F3" mc:Ignorable=""/>
                    </a:gs>
                    <a:gs pos="36000">
                      <a:srgbClr xmlns:mc="http://schemas.openxmlformats.org/markup-compatibility/2006" xmlns:a14="http://schemas.microsoft.com/office/drawing/2010/main" val="8DBDF7" mc:Ignorable=""/>
                    </a:gs>
                    <a:gs pos="81000">
                      <a:srgbClr xmlns:mc="http://schemas.openxmlformats.org/markup-compatibility/2006" xmlns:a14="http://schemas.microsoft.com/office/drawing/2010/main" val="CCE2FC" mc:Ignorable=""/>
                    </a:gs>
                  </a:gsLst>
                  <a:lin ang="5400000" scaled="0"/>
                  <a:tileRect/>
                </a:gradFill>
                <a:effectLst>
                  <a:outerShdw blurRad="50800" dist="38100" dir="2700000" algn="tl" rotWithShape="0">
                    <a:prstClr val="black">
                      <a:alpha val="40000"/>
                    </a:prstClr>
                  </a:outerShdw>
                </a:effectLst>
                <a:latin typeface="+mj-lt"/>
                <a:ea typeface="Kozuka Gothic Pro H" pitchFamily="34" charset="-128"/>
                <a:cs typeface="Arial" charset="0"/>
              </a:defRPr>
            </a:lvl1pPr>
          </a:lstStyle>
          <a:p>
            <a:pPr marL="457200" lvl="0" indent="-457200" algn="r" defTabSz="914363" rtl="0" eaLnBrk="1" latinLnBrk="0" hangingPunct="1">
              <a:lnSpc>
                <a:spcPct val="90000"/>
              </a:lnSpc>
              <a:spcBef>
                <a:spcPct val="20000"/>
              </a:spcBef>
              <a:buFontTx/>
              <a:buNone/>
            </a:pPr>
            <a:r>
              <a:rPr lang="en-US" dirty="0" smtClean="0"/>
              <a:t>click to…</a:t>
            </a:r>
          </a:p>
        </p:txBody>
      </p:sp>
    </p:spTree>
    <p:extLst>
      <p:ext uri="{BB962C8B-B14F-4D97-AF65-F5344CB8AC3E}">
        <p14:creationId xmlns:p14="http://schemas.microsoft.com/office/powerpoint/2010/main" val="3392031093"/>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857013"/>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64373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5"/>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5"/>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8358283"/>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065310"/>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877"/>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065310"/>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4288930"/>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1761235"/>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573056"/>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972437"/>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10/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solidFill>
                  <a:srgbClr xmlns:mc="http://schemas.openxmlformats.org/markup-compatibility/2006" xmlns:a14="http://schemas.microsoft.com/office/drawing/2010/main" val="FFFFFF" mc:Ignorable=""/>
                </a:solidFill>
              </a:defRPr>
            </a:lvl1pPr>
            <a:lvl2pPr>
              <a:buClr>
                <a:srgbClr xmlns:mc="http://schemas.openxmlformats.org/markup-compatibility/2006" xmlns:a14="http://schemas.microsoft.com/office/drawing/2010/main" val="FFFFFF" mc:Ignorable=""/>
              </a:buClr>
              <a:buSzPct val="70000"/>
              <a:buFont typeface="Wingdings" pitchFamily="2" charset="2"/>
              <a:buChar char="l"/>
              <a:defRPr>
                <a:solidFill>
                  <a:srgbClr xmlns:mc="http://schemas.openxmlformats.org/markup-compatibility/2006" xmlns:a14="http://schemas.microsoft.com/office/drawing/2010/main" val="FFFFFF" mc:Ignorable=""/>
                </a:solidFill>
              </a:defRPr>
            </a:lvl2pPr>
            <a:lvl3pPr>
              <a:buClr>
                <a:srgbClr xmlns:mc="http://schemas.openxmlformats.org/markup-compatibility/2006" xmlns:a14="http://schemas.microsoft.com/office/drawing/2010/main" val="FFFFFF" mc:Ignorable=""/>
              </a:buClr>
              <a:buSzPct val="70000"/>
              <a:buFont typeface="Wingdings" pitchFamily="2" charset="2"/>
              <a:buChar char="l"/>
              <a:defRPr>
                <a:solidFill>
                  <a:srgbClr xmlns:mc="http://schemas.openxmlformats.org/markup-compatibility/2006" xmlns:a14="http://schemas.microsoft.com/office/drawing/2010/main" val="FFFFFF" mc:Ignorable=""/>
                </a:solidFill>
              </a:defRPr>
            </a:lvl3pPr>
            <a:lvl4pPr>
              <a:buClr>
                <a:srgbClr xmlns:mc="http://schemas.openxmlformats.org/markup-compatibility/2006" xmlns:a14="http://schemas.microsoft.com/office/drawing/2010/main" val="FFFFFF" mc:Ignorable=""/>
              </a:buClr>
              <a:buSzPct val="70000"/>
              <a:buFont typeface="Wingdings" pitchFamily="2" charset="2"/>
              <a:buChar char="l"/>
              <a:defRPr>
                <a:solidFill>
                  <a:srgbClr xmlns:mc="http://schemas.openxmlformats.org/markup-compatibility/2006" xmlns:a14="http://schemas.microsoft.com/office/drawing/2010/main" val="FFFFFF" mc:Ignorable=""/>
                </a:solidFill>
              </a:defRPr>
            </a:lvl4pPr>
            <a:lvl5pPr>
              <a:buClr>
                <a:srgbClr xmlns:mc="http://schemas.openxmlformats.org/markup-compatibility/2006" xmlns:a14="http://schemas.microsoft.com/office/drawing/2010/main" val="FFFFFF" mc:Ignorable=""/>
              </a:buClr>
              <a:buSzPct val="70000"/>
              <a:buFont typeface="Wingdings" pitchFamily="2" charset="2"/>
              <a:buChar char="l"/>
              <a:defRPr>
                <a:solidFill>
                  <a:srgbClr xmlns:mc="http://schemas.openxmlformats.org/markup-compatibility/2006" xmlns:a14="http://schemas.microsoft.com/office/drawing/2010/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1126946"/>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457200" y="1502828"/>
            <a:ext cx="8229600" cy="4399497"/>
          </a:xfrm>
        </p:spPr>
        <p:txBody>
          <a:bodyPr/>
          <a:lstStyle>
            <a:lvl1pPr>
              <a:spcAft>
                <a:spcPts val="0"/>
              </a:spcAft>
              <a:defRPr/>
            </a:lvl1pPr>
            <a:lvl2pPr>
              <a:spcBef>
                <a:spcPts val="1100"/>
              </a:spcBef>
              <a:defRPr/>
            </a:lvl2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a:xfrm>
            <a:off x="701951" y="6388499"/>
            <a:ext cx="3239700" cy="148826"/>
          </a:xfrm>
        </p:spPr>
        <p:txBody>
          <a:bodyPr/>
          <a:lstStyle/>
          <a:p>
            <a:endParaRPr lang="en-US"/>
          </a:p>
        </p:txBody>
      </p:sp>
      <p:sp>
        <p:nvSpPr>
          <p:cNvPr id="6" name="Slide Number Placeholder 5"/>
          <p:cNvSpPr>
            <a:spLocks noGrp="1"/>
          </p:cNvSpPr>
          <p:nvPr>
            <p:ph type="sldNum" sz="quarter" idx="12"/>
          </p:nvPr>
        </p:nvSpPr>
        <p:spPr>
          <a:xfrm>
            <a:off x="317002" y="6388499"/>
            <a:ext cx="363546" cy="148826"/>
          </a:xfrm>
        </p:spPr>
        <p:txBody>
          <a:bodyPr/>
          <a:lstStyle/>
          <a:p>
            <a:fld id="{F20184A1-CF26-45E7-B2A6-B4663DE9FB10}" type="slidenum">
              <a:rPr lang="en-US" smtClean="0"/>
              <a:pPr/>
              <a:t>‹#›</a:t>
            </a:fld>
            <a:endParaRPr lang="en-US"/>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ja-JP" altLang="en-US" smtClean="0"/>
              <a:t>マスタ テキストの書式設定</a:t>
            </a:r>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10/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solidFill>
                  <a:srgbClr xmlns:mc="http://schemas.openxmlformats.org/markup-compatibility/2006" xmlns:a14="http://schemas.microsoft.com/office/drawing/2010/main" val="FFFFFF" mc:Ignorable=""/>
                </a:solidFill>
              </a:defRPr>
            </a:lvl1pPr>
            <a:lvl2pPr>
              <a:buClr>
                <a:srgbClr xmlns:mc="http://schemas.openxmlformats.org/markup-compatibility/2006" xmlns:a14="http://schemas.microsoft.com/office/drawing/2010/main" val="FFFFFF" mc:Ignorable=""/>
              </a:buClr>
              <a:buSzPct val="70000"/>
              <a:buFont typeface="Wingdings" pitchFamily="2" charset="2"/>
              <a:buChar char="l"/>
              <a:defRPr>
                <a:solidFill>
                  <a:srgbClr xmlns:mc="http://schemas.openxmlformats.org/markup-compatibility/2006" xmlns:a14="http://schemas.microsoft.com/office/drawing/2010/main" val="FFFFFF" mc:Ignorable=""/>
                </a:solidFill>
              </a:defRPr>
            </a:lvl2pPr>
            <a:lvl3pPr>
              <a:buClr>
                <a:srgbClr xmlns:mc="http://schemas.openxmlformats.org/markup-compatibility/2006" xmlns:a14="http://schemas.microsoft.com/office/drawing/2010/main" val="FFFFFF" mc:Ignorable=""/>
              </a:buClr>
              <a:buSzPct val="70000"/>
              <a:buFont typeface="Wingdings" pitchFamily="2" charset="2"/>
              <a:buChar char="l"/>
              <a:defRPr>
                <a:solidFill>
                  <a:srgbClr xmlns:mc="http://schemas.openxmlformats.org/markup-compatibility/2006" xmlns:a14="http://schemas.microsoft.com/office/drawing/2010/main" val="FFFFFF" mc:Ignorable=""/>
                </a:solidFill>
              </a:defRPr>
            </a:lvl3pPr>
            <a:lvl4pPr>
              <a:buClr>
                <a:srgbClr xmlns:mc="http://schemas.openxmlformats.org/markup-compatibility/2006" xmlns:a14="http://schemas.microsoft.com/office/drawing/2010/main" val="FFFFFF" mc:Ignorable=""/>
              </a:buClr>
              <a:buSzPct val="70000"/>
              <a:buFont typeface="Wingdings" pitchFamily="2" charset="2"/>
              <a:buChar char="l"/>
              <a:defRPr>
                <a:solidFill>
                  <a:srgbClr xmlns:mc="http://schemas.openxmlformats.org/markup-compatibility/2006" xmlns:a14="http://schemas.microsoft.com/office/drawing/2010/main" val="FFFFFF" mc:Ignorable=""/>
                </a:solidFill>
              </a:defRPr>
            </a:lvl4pPr>
            <a:lvl5pPr>
              <a:buClr>
                <a:srgbClr xmlns:mc="http://schemas.openxmlformats.org/markup-compatibility/2006" xmlns:a14="http://schemas.microsoft.com/office/drawing/2010/main" val="FFFFFF" mc:Ignorable=""/>
              </a:buClr>
              <a:buSzPct val="70000"/>
              <a:buFont typeface="Wingdings" pitchFamily="2" charset="2"/>
              <a:buChar char="l"/>
              <a:defRPr>
                <a:solidFill>
                  <a:srgbClr xmlns:mc="http://schemas.openxmlformats.org/markup-compatibility/2006" xmlns:a14="http://schemas.microsoft.com/office/drawing/2010/main" val="FFFFFF" mc:Ignorabl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1"/>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10/main" val="000000" mc:Ignorable=""/>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2034577274"/>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E5F70D0-77BC-4FA9-BD3C-85BEDB292A4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24160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2852"/>
            <a:ext cx="8229600" cy="868346"/>
          </a:xfrm>
        </p:spPr>
        <p:txBody>
          <a:bodyPr>
            <a:normAutofit/>
          </a:bodyPr>
          <a:lstStyle>
            <a:lvl1pPr>
              <a:defRPr sz="32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57200" y="1285860"/>
            <a:ext cx="8229600" cy="4840303"/>
          </a:xfrm>
        </p:spPr>
        <p:txBody>
          <a:bodyPr>
            <a:normAutofit/>
          </a:bodyPr>
          <a:lstStyle>
            <a:lvl1pPr>
              <a:defRPr sz="2400"/>
            </a:lvl1pPr>
            <a:lvl2pPr>
              <a:defRPr sz="2000"/>
            </a:lvl2pPr>
            <a:lvl3pPr>
              <a:defRPr sz="1800"/>
            </a:lvl3pPr>
            <a:lvl4pPr>
              <a:defRPr sz="1600"/>
            </a:lvl4pPr>
            <a:lvl5pPr>
              <a:defRPr sz="16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41FD0E0-DB68-4AC7-8D1F-3B9B472D13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3948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7794B701-98C7-47A6-A3D3-365EE8116A6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77494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41F3F20-1AFC-4CE1-A2AD-6761404465F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73934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99F509D-E13A-4CB5-97D8-BD89D5E8A8F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41480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F305B558-BFE1-426D-BE34-DA1829E8498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10896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41D550C-999D-409D-A9DD-1032D8D1EF2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19648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solidFill>
                  <a:schemeClr val="tx1"/>
                </a:solidFill>
              </a:defRPr>
            </a:lvl1pPr>
          </a:lstStyle>
          <a:p>
            <a:pPr>
              <a:defRPr/>
            </a:pPr>
            <a:fld id="{84BD6A0B-7C8C-4E15-8006-D1E54EBE107E}"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13229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lvl1pPr>
              <a:defRPr>
                <a:solidFill>
                  <a:schemeClr val="tx1"/>
                </a:solidFill>
              </a:defRPr>
            </a:lvl1pPr>
          </a:lstStyle>
          <a:p>
            <a:pPr>
              <a:defRPr/>
            </a:pPr>
            <a:fld id="{2A7278F2-80F9-41CD-BD6F-3B457492776C}" type="slidenum">
              <a:rPr lang="ja-JP" altLang="en-US">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25888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No Bullets for two levels">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ja-JP" altLang="en-US" smtClean="0"/>
              <a:t>マスタ タイトルの書式設定</a:t>
            </a:r>
            <a:endParaRPr lang="en-US"/>
          </a:p>
        </p:txBody>
      </p:sp>
      <p:sp>
        <p:nvSpPr>
          <p:cNvPr id="3" name="Content Placeholder 2"/>
          <p:cNvSpPr>
            <a:spLocks noGrp="1"/>
          </p:cNvSpPr>
          <p:nvPr>
            <p:ph idx="1"/>
          </p:nvPr>
        </p:nvSpPr>
        <p:spPr/>
        <p:txBody>
          <a:bodyPr rIns="0"/>
          <a:lstStyle>
            <a:lvl1pPr>
              <a:spcAft>
                <a:spcPts val="0"/>
              </a:spcAft>
              <a:defRPr/>
            </a:lvl1pPr>
            <a:lvl2pPr marL="0" indent="0">
              <a:spcBef>
                <a:spcPts val="0"/>
              </a:spcBef>
              <a:buNone/>
              <a:defRPr/>
            </a:lvl2pPr>
            <a:lvl3pPr marL="230188" indent="-230188">
              <a:buClr>
                <a:schemeClr val="accent2"/>
              </a:buClr>
              <a:buFont typeface="Arial" pitchFamily="34" charset="0"/>
              <a:buChar char="•"/>
              <a:defRPr/>
            </a:lvl3pPr>
            <a:lvl4pPr marL="466725" indent="-228600">
              <a:defRPr/>
            </a:lvl4pPr>
            <a:lvl5pPr marL="681038" indent="-228600" defTabSz="914400">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p:txBody>
          <a:bodyPr/>
          <a:lstStyle/>
          <a:p>
            <a:r>
              <a:rPr lang="en-US" smtClean="0"/>
              <a:t>INSERT PRESENTATION TITLE</a:t>
            </a:r>
            <a:endParaRPr lang="en-US"/>
          </a:p>
        </p:txBody>
      </p:sp>
      <p:sp>
        <p:nvSpPr>
          <p:cNvPr id="6" name="Slide Number Placeholder 5"/>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smtClean="0">
                <a:latin typeface="Verdana" pitchFamily="34" charset="0"/>
                <a:cs typeface="Verdana" pitchFamily="34" charset="0"/>
              </a:rPr>
              <a:t> |</a:t>
            </a:r>
            <a:endParaRPr lang="en-US" dirty="0">
              <a:latin typeface="Verdana" pitchFamily="34" charset="0"/>
              <a:cs typeface="Verdana" pitchFamily="34" charset="0"/>
            </a:endParaRPr>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ja-JP" altLang="en-US" smtClean="0"/>
              <a:t>マスタ テキストの書式設定</a:t>
            </a:r>
          </a:p>
        </p:txBody>
      </p:sp>
    </p:spTree>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99617E45-B996-400B-AF3E-16780E6DF5C9}"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90810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b="1">
                <a:solidFill>
                  <a:schemeClr val="tx1"/>
                </a:solidFill>
              </a:defRPr>
            </a:lvl1pPr>
          </a:lstStyle>
          <a:p>
            <a:pPr>
              <a:defRPr/>
            </a:pPr>
            <a:fld id="{C3D11A92-359B-4408-BC61-4FFB8BD6DCC2}" type="slidenum">
              <a:rPr lang="ja-JP" altLang="en-US">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3303179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68569" y="212725"/>
            <a:ext cx="8188569" cy="585788"/>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568569" y="1252538"/>
            <a:ext cx="8178312" cy="2214562"/>
          </a:xfrm>
        </p:spPr>
        <p:txBody>
          <a:bodyPr rtlCol="0">
            <a:normAutofit/>
          </a:bodyPr>
          <a:lstStyle/>
          <a:p>
            <a:pPr lvl="0"/>
            <a:endParaRPr lang="ja-JP" altLang="en-US" noProof="0" smtClean="0"/>
          </a:p>
        </p:txBody>
      </p:sp>
    </p:spTree>
    <p:extLst>
      <p:ext uri="{BB962C8B-B14F-4D97-AF65-F5344CB8AC3E}">
        <p14:creationId xmlns:p14="http://schemas.microsoft.com/office/powerpoint/2010/main" val="636047153"/>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mp; Inset Imagery">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457201" y="1502827"/>
            <a:ext cx="6202906" cy="4399497"/>
          </a:xfrm>
        </p:spPr>
        <p:txBody>
          <a:bodyPr/>
          <a:lstStyle>
            <a:lvl1pPr>
              <a:spcAft>
                <a:spcPts val="0"/>
              </a:spcAft>
              <a:defRPr/>
            </a:lvl1pPr>
            <a:lvl2pPr>
              <a:spcBef>
                <a:spcPts val="1100"/>
              </a:spcBef>
              <a:defRPr/>
            </a:lvl2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p:txBody>
          <a:bodyPr/>
          <a:lstStyle/>
          <a:p>
            <a:r>
              <a:rPr lang="en-US" smtClean="0"/>
              <a:t>INSERT PRESENTATION TITLE</a:t>
            </a:r>
            <a:endParaRPr lang="en-US"/>
          </a:p>
        </p:txBody>
      </p:sp>
      <p:sp>
        <p:nvSpPr>
          <p:cNvPr id="6" name="Slide Number Placeholder 5"/>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smtClean="0">
                <a:latin typeface="Verdana" pitchFamily="34" charset="0"/>
                <a:cs typeface="Verdana" pitchFamily="34" charset="0"/>
              </a:rPr>
              <a:t> |</a:t>
            </a:r>
            <a:endParaRPr lang="en-US" dirty="0">
              <a:latin typeface="Verdana" pitchFamily="34" charset="0"/>
              <a:cs typeface="Verdana" pitchFamily="34" charset="0"/>
            </a:endParaRPr>
          </a:p>
        </p:txBody>
      </p:sp>
      <p:sp>
        <p:nvSpPr>
          <p:cNvPr id="7"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ja-JP" altLang="en-US" smtClean="0"/>
              <a:t>マスタ テキストの書式設定</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and 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64"/>
            <a:ext cx="8229600" cy="439736"/>
          </a:xfrm>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457200" y="1809750"/>
            <a:ext cx="5105400" cy="4092575"/>
          </a:xfrm>
        </p:spPr>
        <p:txBody>
          <a:bodyPr/>
          <a:lstStyle>
            <a:lvl1pPr marL="138113" indent="-138113">
              <a:spcAft>
                <a:spcPts val="0"/>
              </a:spcAft>
              <a:defRPr/>
            </a:lvl1pPr>
            <a:lvl2pPr marL="142875" indent="0">
              <a:spcBef>
                <a:spcPts val="1100"/>
              </a:spcBef>
              <a:buNone/>
              <a:defRPr/>
            </a:lvl2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11"/>
          </p:nvPr>
        </p:nvSpPr>
        <p:spPr/>
        <p:txBody>
          <a:bodyPr/>
          <a:lstStyle/>
          <a:p>
            <a:r>
              <a:rPr lang="en-US" smtClean="0"/>
              <a:t>INSERT PRESENTATION TITLE</a:t>
            </a:r>
            <a:endParaRPr lang="en-US"/>
          </a:p>
        </p:txBody>
      </p:sp>
      <p:sp>
        <p:nvSpPr>
          <p:cNvPr id="6" name="Slide Number Placeholder 5"/>
          <p:cNvSpPr>
            <a:spLocks noGrp="1"/>
          </p:cNvSpPr>
          <p:nvPr>
            <p:ph type="sldNum" sz="quarter" idx="12"/>
          </p:nvPr>
        </p:nvSpPr>
        <p:spPr/>
        <p:txBody>
          <a:bodyPr/>
          <a:lstStyle/>
          <a:p>
            <a:fld id="{02B51FD2-AF65-4559-B5BB-AE7FBFFEA02E}" type="slidenum">
              <a:rPr lang="en-US" smtClean="0">
                <a:latin typeface="Verdana" pitchFamily="34" charset="0"/>
                <a:cs typeface="Verdana" pitchFamily="34" charset="0"/>
              </a:rPr>
              <a:pPr/>
              <a:t>‹#›</a:t>
            </a:fld>
            <a:r>
              <a:rPr lang="en-US" smtClean="0">
                <a:latin typeface="Verdana" pitchFamily="34" charset="0"/>
                <a:cs typeface="Verdana" pitchFamily="34" charset="0"/>
              </a:rPr>
              <a:t> |</a:t>
            </a:r>
            <a:endParaRPr lang="en-US" dirty="0">
              <a:latin typeface="Verdana" pitchFamily="34" charset="0"/>
              <a:cs typeface="Verdana" pitchFamily="34" charset="0"/>
            </a:endParaRPr>
          </a:p>
        </p:txBody>
      </p:sp>
      <p:sp>
        <p:nvSpPr>
          <p:cNvPr id="9"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ja-JP" altLang="en-US" smtClean="0"/>
              <a:t>マスタ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7096"/>
            <a:ext cx="8226425" cy="762000"/>
          </a:xfrm>
        </p:spPr>
        <p:txBody>
          <a:bodyPr tIns="0" bIns="0" anchor="t">
            <a:normAutofit/>
          </a:bodyPr>
          <a:lstStyle>
            <a:lvl1pPr algn="l">
              <a:lnSpc>
                <a:spcPts val="2200"/>
              </a:lnSpc>
              <a:defRPr sz="2200" b="0" cap="none">
                <a:solidFill>
                  <a:schemeClr val="tx2"/>
                </a:solidFill>
                <a:latin typeface="Segoe"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96219"/>
            <a:ext cx="8226425" cy="3806106"/>
          </a:xfrm>
        </p:spPr>
        <p:txBody>
          <a:bodyPr tIns="0" anchor="t" anchorCtr="0">
            <a:normAutofit/>
          </a:bodyPr>
          <a:lstStyle>
            <a:lvl1pPr marL="233363" indent="-233363">
              <a:buClr>
                <a:schemeClr val="accent2"/>
              </a:buClr>
              <a:buSzPct val="85000"/>
              <a:buFont typeface="Arial" pitchFamily="34" charset="0"/>
              <a:buChar char="•"/>
              <a:defRPr sz="2200">
                <a:solidFill>
                  <a:schemeClr val="tx2"/>
                </a:solidFill>
                <a:latin typeface="Segoe"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pic>
        <p:nvPicPr>
          <p:cNvPr id="5" name="Picture 2" descr="\\.psf\Home\Desktop\newDividerMask.png"/>
          <p:cNvPicPr>
            <a:picLocks noChangeAspect="1" noChangeArrowheads="1"/>
          </p:cNvPicPr>
          <p:nvPr/>
        </p:nvPicPr>
        <p:blipFill>
          <a:blip r:embed="rId2" cstate="print"/>
          <a:srcRect/>
          <a:stretch>
            <a:fillRect/>
          </a:stretch>
        </p:blipFill>
        <p:spPr bwMode="auto">
          <a:xfrm>
            <a:off x="0" y="6010656"/>
            <a:ext cx="9144000" cy="847344"/>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457200" y="1600200"/>
            <a:ext cx="4038600" cy="430212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00200"/>
            <a:ext cx="4038600" cy="430212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184A1-CF26-45E7-B2A6-B4663DE9FB10}" type="slidenum">
              <a:rPr lang="en-US" smtClean="0"/>
              <a:pPr/>
              <a:t>‹#›</a:t>
            </a:fld>
            <a:endParaRPr lang="en-US"/>
          </a:p>
        </p:txBody>
      </p:sp>
      <p:sp>
        <p:nvSpPr>
          <p:cNvPr id="8"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600" b="0">
                <a:latin typeface="Segoe"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457200" y="2174875"/>
            <a:ext cx="4040188" cy="3727450"/>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600" b="0">
                <a:latin typeface="Segoe"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5" y="2174875"/>
            <a:ext cx="4041775" cy="3727450"/>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184A1-CF26-45E7-B2A6-B4663DE9FB10}" type="slidenum">
              <a:rPr lang="en-US" smtClean="0"/>
              <a:pPr/>
              <a:t>‹#›</a:t>
            </a:fld>
            <a:endParaRPr lang="en-US"/>
          </a:p>
        </p:txBody>
      </p:sp>
      <p:sp>
        <p:nvSpPr>
          <p:cNvPr id="10" name="Text Placeholder 8"/>
          <p:cNvSpPr>
            <a:spLocks noGrp="1"/>
          </p:cNvSpPr>
          <p:nvPr>
            <p:ph type="body" sz="quarter" idx="13"/>
          </p:nvPr>
        </p:nvSpPr>
        <p:spPr>
          <a:xfrm>
            <a:off x="457200" y="627888"/>
            <a:ext cx="8229600" cy="345948"/>
          </a:xfrm>
        </p:spPr>
        <p:txBody>
          <a:bodyPr tIns="0"/>
          <a:lstStyle>
            <a:lvl1pPr>
              <a:spcAft>
                <a:spcPts val="0"/>
              </a:spcAft>
              <a:defRPr sz="1600">
                <a:solidFill>
                  <a:schemeClr val="bg1"/>
                </a:solidFill>
                <a:latin typeface="Segoe" pitchFamily="34" charset="0"/>
              </a:defRPr>
            </a:lvl1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9" name="Picture 5" descr="C:\Documents and Settings\Andrew Johnson\My Documents\01_Freelance_Design\Siegel+Gale\MS Partners\PPT\exports\slide_head1.png"/>
          <p:cNvPicPr>
            <a:picLocks noChangeAspect="1" noChangeArrowheads="1"/>
          </p:cNvPicPr>
          <p:nvPr/>
        </p:nvPicPr>
        <p:blipFill>
          <a:blip r:embed="rId21" cstate="print"/>
          <a:srcRect/>
          <a:stretch>
            <a:fillRect/>
          </a:stretch>
        </p:blipFill>
        <p:spPr bwMode="auto">
          <a:xfrm>
            <a:off x="0" y="0"/>
            <a:ext cx="9144000" cy="1264920"/>
          </a:xfrm>
          <a:prstGeom prst="rect">
            <a:avLst/>
          </a:prstGeom>
          <a:noFill/>
        </p:spPr>
      </p:pic>
      <p:sp>
        <p:nvSpPr>
          <p:cNvPr id="2" name="Title Placeholder 1"/>
          <p:cNvSpPr>
            <a:spLocks noGrp="1"/>
          </p:cNvSpPr>
          <p:nvPr>
            <p:ph type="title"/>
          </p:nvPr>
        </p:nvSpPr>
        <p:spPr>
          <a:xfrm>
            <a:off x="457200" y="246064"/>
            <a:ext cx="8229600" cy="442705"/>
          </a:xfrm>
          <a:prstGeom prst="rect">
            <a:avLst/>
          </a:prstGeom>
        </p:spPr>
        <p:txBody>
          <a:bodyPr vert="horz" lIns="0" tIns="45720" rIns="91440" bIns="45720" rtlCol="0" anchor="t" anchorCtr="0">
            <a:normAutofit/>
          </a:bodyPr>
          <a:lstStyle/>
          <a:p>
            <a:r>
              <a:rPr lang="ja-JP" altLang="en-US" smtClean="0"/>
              <a:t>マスタ タイトルの書式設定</a:t>
            </a:r>
            <a:endParaRPr lang="en-US" dirty="0"/>
          </a:p>
        </p:txBody>
      </p:sp>
      <p:sp>
        <p:nvSpPr>
          <p:cNvPr id="3" name="Text Placeholder 2"/>
          <p:cNvSpPr>
            <a:spLocks noGrp="1"/>
          </p:cNvSpPr>
          <p:nvPr>
            <p:ph type="body" idx="1"/>
          </p:nvPr>
        </p:nvSpPr>
        <p:spPr>
          <a:xfrm>
            <a:off x="457200" y="1502828"/>
            <a:ext cx="8229600" cy="4399497"/>
          </a:xfrm>
          <a:prstGeom prst="rect">
            <a:avLst/>
          </a:prstGeom>
        </p:spPr>
        <p:txBody>
          <a:bodyPr vert="horz" lIns="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704560" y="6388499"/>
            <a:ext cx="3239700" cy="148826"/>
          </a:xfrm>
          <a:prstGeom prst="rect">
            <a:avLst/>
          </a:prstGeom>
        </p:spPr>
        <p:txBody>
          <a:bodyPr vert="horz" lIns="0" tIns="45720" rIns="0" bIns="45720" rtlCol="0" anchor="ctr"/>
          <a:lstStyle>
            <a:lvl1pPr algn="l">
              <a:defRPr sz="700">
                <a:solidFill>
                  <a:schemeClr val="tx1">
                    <a:tint val="75000"/>
                  </a:schemeClr>
                </a:solidFill>
                <a:latin typeface="Verdana" pitchFamily="34" charset="0"/>
                <a:cs typeface="Verdana" pitchFamily="34" charset="0"/>
              </a:defRPr>
            </a:lvl1pPr>
          </a:lstStyle>
          <a:p>
            <a:endParaRPr lang="en-US"/>
          </a:p>
        </p:txBody>
      </p:sp>
      <p:sp>
        <p:nvSpPr>
          <p:cNvPr id="6" name="Slide Number Placeholder 5"/>
          <p:cNvSpPr>
            <a:spLocks noGrp="1"/>
          </p:cNvSpPr>
          <p:nvPr>
            <p:ph type="sldNum" sz="quarter" idx="4"/>
          </p:nvPr>
        </p:nvSpPr>
        <p:spPr>
          <a:xfrm>
            <a:off x="316414" y="6388499"/>
            <a:ext cx="363546" cy="148826"/>
          </a:xfrm>
          <a:prstGeom prst="rect">
            <a:avLst/>
          </a:prstGeom>
        </p:spPr>
        <p:txBody>
          <a:bodyPr vert="horz" lIns="91440" tIns="45720" rIns="0" bIns="45720" rtlCol="0" anchor="ctr"/>
          <a:lstStyle>
            <a:lvl1pPr algn="r">
              <a:defRPr sz="700">
                <a:solidFill>
                  <a:schemeClr val="tx1">
                    <a:tint val="75000"/>
                  </a:schemeClr>
                </a:solidFill>
                <a:latin typeface="Arial" pitchFamily="34" charset="0"/>
                <a:cs typeface="Arial" pitchFamily="34" charset="0"/>
              </a:defRPr>
            </a:lvl1pPr>
          </a:lstStyle>
          <a:p>
            <a:fld id="{F20184A1-CF26-45E7-B2A6-B4663DE9FB10}" type="slidenum">
              <a:rPr lang="en-US" smtClean="0"/>
              <a:pPr/>
              <a:t>‹#›</a:t>
            </a:fld>
            <a:endParaRPr lang="en-US"/>
          </a:p>
        </p:txBody>
      </p:sp>
      <p:pic>
        <p:nvPicPr>
          <p:cNvPr id="1028" name="Picture 4" descr="C:\Documents and Settings\Andrew Johnson\My Documents\01_Freelance_Design\Siegel+Gale\MS Partners\PPT\exports\slide_logo300.png"/>
          <p:cNvPicPr>
            <a:picLocks noChangeAspect="1" noChangeArrowheads="1"/>
          </p:cNvPicPr>
          <p:nvPr/>
        </p:nvPicPr>
        <p:blipFill>
          <a:blip r:embed="rId22" cstate="print"/>
          <a:srcRect/>
          <a:stretch>
            <a:fillRect/>
          </a:stretch>
        </p:blipFill>
        <p:spPr bwMode="auto">
          <a:xfrm>
            <a:off x="7115175" y="5991225"/>
            <a:ext cx="1664211" cy="509017"/>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61" r:id="rId14"/>
    <p:sldLayoutId id="2147483662" r:id="rId15"/>
    <p:sldLayoutId id="2147483671" r:id="rId16"/>
    <p:sldLayoutId id="2147483699" r:id="rId17"/>
    <p:sldLayoutId id="2147483701" r:id="rId18"/>
    <p:sldLayoutId id="2147483702" r:id="rId19"/>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kumimoji="1" sz="2100" kern="1200">
          <a:solidFill>
            <a:schemeClr val="bg1"/>
          </a:solidFill>
          <a:latin typeface="Segoe" pitchFamily="34" charset="0"/>
          <a:ea typeface="+mj-ea"/>
          <a:cs typeface="+mj-cs"/>
        </a:defRPr>
      </a:lvl1pPr>
    </p:titleStyle>
    <p:bodyStyle>
      <a:lvl1pPr marL="0" indent="0" algn="l" defTabSz="914400" rtl="0" eaLnBrk="1" latinLnBrk="0" hangingPunct="1">
        <a:lnSpc>
          <a:spcPts val="2200"/>
        </a:lnSpc>
        <a:spcBef>
          <a:spcPts val="0"/>
        </a:spcBef>
        <a:spcAft>
          <a:spcPts val="1100"/>
        </a:spcAft>
        <a:buFont typeface="Arial" pitchFamily="34" charset="0"/>
        <a:buNone/>
        <a:defRPr kumimoji="1" sz="1800" kern="1200">
          <a:solidFill>
            <a:schemeClr val="tx2"/>
          </a:solidFill>
          <a:latin typeface="Segoe Semibold" pitchFamily="34" charset="0"/>
          <a:ea typeface="+mn-ea"/>
          <a:cs typeface="+mn-cs"/>
        </a:defRPr>
      </a:lvl1pPr>
      <a:lvl2pPr marL="233363" indent="-233363" algn="l" defTabSz="914400" rtl="0" eaLnBrk="1" latinLnBrk="0" hangingPunct="1">
        <a:lnSpc>
          <a:spcPts val="2200"/>
        </a:lnSpc>
        <a:spcBef>
          <a:spcPts val="0"/>
        </a:spcBef>
        <a:buClr>
          <a:schemeClr val="accent2"/>
        </a:buClr>
        <a:buSzPct val="85000"/>
        <a:buFont typeface="Arial" pitchFamily="34" charset="0"/>
        <a:buChar char="•"/>
        <a:defRPr kumimoji="1" sz="1600" kern="1200">
          <a:solidFill>
            <a:schemeClr val="tx2"/>
          </a:solidFill>
          <a:latin typeface="Segoe" pitchFamily="34" charset="0"/>
          <a:ea typeface="+mn-ea"/>
          <a:cs typeface="+mn-cs"/>
        </a:defRPr>
      </a:lvl2pPr>
      <a:lvl3pPr marL="460375" indent="-230188" algn="l" defTabSz="914400" rtl="0" eaLnBrk="1" latinLnBrk="0" hangingPunct="1">
        <a:lnSpc>
          <a:spcPts val="2200"/>
        </a:lnSpc>
        <a:spcBef>
          <a:spcPts val="0"/>
        </a:spcBef>
        <a:buClr>
          <a:schemeClr val="tx2"/>
        </a:buClr>
        <a:buSzPct val="85000"/>
        <a:buFont typeface="Segoe" pitchFamily="34" charset="0"/>
        <a:buChar char="–"/>
        <a:defRPr kumimoji="1" sz="1600" kern="1200">
          <a:solidFill>
            <a:schemeClr val="tx2"/>
          </a:solidFill>
          <a:latin typeface="Segoe" pitchFamily="34" charset="0"/>
          <a:ea typeface="+mn-ea"/>
          <a:cs typeface="+mn-cs"/>
        </a:defRPr>
      </a:lvl3pPr>
      <a:lvl4pPr marL="685800" indent="-228600" algn="l" defTabSz="914400" rtl="0" eaLnBrk="1" latinLnBrk="0" hangingPunct="1">
        <a:lnSpc>
          <a:spcPts val="2200"/>
        </a:lnSpc>
        <a:spcBef>
          <a:spcPts val="0"/>
        </a:spcBef>
        <a:buClr>
          <a:schemeClr val="tx2"/>
        </a:buClr>
        <a:buSzPct val="85000"/>
        <a:buFont typeface="Arial" pitchFamily="34" charset="0"/>
        <a:buChar char="•"/>
        <a:defRPr kumimoji="1" sz="1600" kern="1200">
          <a:solidFill>
            <a:schemeClr val="tx2"/>
          </a:solidFill>
          <a:latin typeface="Segoe Light" pitchFamily="34" charset="0"/>
          <a:ea typeface="+mn-ea"/>
          <a:cs typeface="+mn-cs"/>
        </a:defRPr>
      </a:lvl4pPr>
      <a:lvl5pPr marL="912813" indent="-228600" algn="l" defTabSz="914400" rtl="0" eaLnBrk="1" latinLnBrk="0" hangingPunct="1">
        <a:lnSpc>
          <a:spcPts val="2200"/>
        </a:lnSpc>
        <a:spcBef>
          <a:spcPts val="1100"/>
        </a:spcBef>
        <a:buClr>
          <a:schemeClr val="tx2"/>
        </a:buClr>
        <a:buSzPct val="85000"/>
        <a:buFont typeface="Segoe Light" pitchFamily="34" charset="0"/>
        <a:buChar char="–"/>
        <a:defRPr kumimoji="1" sz="1600" kern="1200">
          <a:solidFill>
            <a:schemeClr val="tx2"/>
          </a:solidFill>
          <a:latin typeface="Segoe Light" pitchFamily="34" charset="0"/>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xmlns:mc="http://schemas.openxmlformats.org/markup-compatibility/2006" xmlns:a14="http://schemas.microsoft.com/office/drawing/2010/main" val="000000" mc:Ignorable=""/>
            </a:gs>
            <a:gs pos="20000">
              <a:srgbClr xmlns:mc="http://schemas.openxmlformats.org/markup-compatibility/2006" xmlns:a14="http://schemas.microsoft.com/office/drawing/2010/main" val="00102A" mc:Ignorable=""/>
            </a:gs>
            <a:gs pos="75000">
              <a:srgbClr xmlns:mc="http://schemas.openxmlformats.org/markup-compatibility/2006" xmlns:a14="http://schemas.microsoft.com/office/drawing/2010/main" val="00163A" mc:Ignorable=""/>
            </a:gs>
            <a:gs pos="100000">
              <a:srgbClr xmlns:mc="http://schemas.openxmlformats.org/markup-compatibility/2006" xmlns:a14="http://schemas.microsoft.com/office/drawing/2010/main" val="002C74" mc:Ignorable=""/>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4"/>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331940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chemeClr val="bg1"/>
              </a:gs>
              <a:gs pos="100000">
                <a:schemeClr val="bg1"/>
              </a:gs>
            </a:gsLst>
            <a:lin ang="5400000" scaled="0"/>
          </a:gradFill>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3"/>
        </a:buBlip>
        <a:defRPr sz="3200" kern="1200">
          <a:gradFill>
            <a:gsLst>
              <a:gs pos="0">
                <a:schemeClr val="bg1"/>
              </a:gs>
              <a:gs pos="100000">
                <a:schemeClr val="bg1"/>
              </a:gs>
            </a:gsLst>
            <a:lin ang="5400000" scaled="0"/>
          </a:gradFill>
          <a:latin typeface="+mn-lt"/>
          <a:ea typeface="+mn-ea"/>
          <a:cs typeface="+mn-cs"/>
        </a:defRPr>
      </a:lvl1pPr>
      <a:lvl2pPr marL="860425" indent="-400050" algn="l" defTabSz="914363" rtl="0" eaLnBrk="1" latinLnBrk="0" hangingPunct="1">
        <a:lnSpc>
          <a:spcPct val="90000"/>
        </a:lnSpc>
        <a:spcBef>
          <a:spcPct val="20000"/>
        </a:spcBef>
        <a:buFontTx/>
        <a:buBlip>
          <a:blip r:embed="rId14"/>
        </a:buBlip>
        <a:defRPr sz="2800" kern="1200">
          <a:gradFill>
            <a:gsLst>
              <a:gs pos="0">
                <a:schemeClr val="bg1"/>
              </a:gs>
              <a:gs pos="100000">
                <a:schemeClr val="bg1"/>
              </a:gs>
            </a:gsLst>
            <a:lin ang="5400000" scaled="0"/>
          </a:gradFill>
          <a:latin typeface="+mn-lt"/>
          <a:ea typeface="+mn-ea"/>
          <a:cs typeface="+mn-cs"/>
        </a:defRPr>
      </a:lvl2pPr>
      <a:lvl3pPr marL="1258888" indent="-398463" algn="l" defTabSz="914363" rtl="0" eaLnBrk="1" latinLnBrk="0" hangingPunct="1">
        <a:lnSpc>
          <a:spcPct val="90000"/>
        </a:lnSpc>
        <a:spcBef>
          <a:spcPct val="20000"/>
        </a:spcBef>
        <a:buFontTx/>
        <a:buBlip>
          <a:blip r:embed="rId14"/>
        </a:buBlip>
        <a:defRPr sz="2400" kern="1200">
          <a:gradFill>
            <a:gsLst>
              <a:gs pos="0">
                <a:schemeClr val="bg1"/>
              </a:gs>
              <a:gs pos="100000">
                <a:schemeClr val="bg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000" kern="1200">
          <a:gradFill>
            <a:gsLst>
              <a:gs pos="0">
                <a:schemeClr val="bg1"/>
              </a:gs>
              <a:gs pos="100000">
                <a:schemeClr val="bg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000" kern="1200">
          <a:gradFill>
            <a:gsLst>
              <a:gs pos="0">
                <a:schemeClr val="bg1"/>
              </a:gs>
              <a:gs pos="100000">
                <a:schemeClr val="bg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kumimoji="1"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kumimoji="1"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60A7D5B-7D76-42E2-ACA3-C7510F29DDA3}" type="slidenum">
              <a:rPr kumimoji="1" lang="ja-JP" altLang="en-US">
                <a:solidFill>
                  <a:prstClr val="black">
                    <a:tint val="75000"/>
                  </a:prstClr>
                </a:solidFill>
              </a:rPr>
              <a:pPr>
                <a:def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422148365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2.xml"/><Relationship Id="rId7" Type="http://schemas.openxmlformats.org/officeDocument/2006/relationships/image" Target="../media/image16.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11.png"/><Relationship Id="rId2" Type="http://schemas.microsoft.com/office/2007/relationships/media" Target="../media/media4.wma"/><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11.png"/><Relationship Id="rId2" Type="http://schemas.microsoft.com/office/2007/relationships/media" Target="../media/media5.wma"/><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7" Type="http://schemas.openxmlformats.org/officeDocument/2006/relationships/image" Target="../media/image11.png"/><Relationship Id="rId2" Type="http://schemas.microsoft.com/office/2007/relationships/media" Target="../media/media6.wma"/><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notesSlide" Target="../notesSlides/notesSlide6.xml"/><Relationship Id="rId4"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11.png"/><Relationship Id="rId2" Type="http://schemas.microsoft.com/office/2007/relationships/media" Target="../media/media7.wma"/><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notesSlide" Target="../notesSlides/notesSlide7.xml"/><Relationship Id="rId4"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7" Type="http://schemas.openxmlformats.org/officeDocument/2006/relationships/image" Target="../media/image11.png"/><Relationship Id="rId2" Type="http://schemas.microsoft.com/office/2007/relationships/media" Target="../media/media8.wma"/><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notesSlide" Target="../notesSlides/notesSlide8.xml"/><Relationship Id="rId4"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7" Type="http://schemas.openxmlformats.org/officeDocument/2006/relationships/image" Target="../media/image11.png"/><Relationship Id="rId2" Type="http://schemas.microsoft.com/office/2007/relationships/media" Target="../media/media9.wma"/><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notesSlide" Target="../notesSlides/notesSlide9.xml"/><Relationship Id="rId4"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38544" y="1119062"/>
            <a:ext cx="9005455" cy="2800767"/>
          </a:xfrm>
          <a:prstGeom prst="rect">
            <a:avLst/>
          </a:prstGeom>
          <a:noFill/>
        </p:spPr>
        <p:txBody>
          <a:bodyPr wrap="square" lIns="91440" tIns="45720" rIns="91440" bIns="45720">
            <a:spAutoFit/>
          </a:bodyPr>
          <a:lstStyle/>
          <a:p>
            <a:pPr algn="ctr" defTabSz="914363"/>
            <a:r>
              <a:rPr lang="ja-JP" altLang="en-US" sz="4400" dirty="0" smtClean="0">
                <a:solidFill>
                  <a:srgbClr xmlns:mc="http://schemas.openxmlformats.org/markup-compatibility/2006" xmlns:a14="http://schemas.microsoft.com/office/drawing/2010/main" val="FFFFFF" mc:Ignorable=""/>
                </a:solidFill>
              </a:rPr>
              <a:t>＊本</a:t>
            </a:r>
            <a:r>
              <a:rPr lang="ja-JP" altLang="en-US" sz="4400" dirty="0">
                <a:solidFill>
                  <a:srgbClr xmlns:mc="http://schemas.openxmlformats.org/markup-compatibility/2006" xmlns:a14="http://schemas.microsoft.com/office/drawing/2010/main" val="FFFFFF" mc:Ignorable=""/>
                </a:solidFill>
              </a:rPr>
              <a:t>資料</a:t>
            </a:r>
            <a:r>
              <a:rPr lang="ja-JP" altLang="en-US" sz="4400" dirty="0" smtClean="0">
                <a:solidFill>
                  <a:srgbClr xmlns:mc="http://schemas.openxmlformats.org/markup-compatibility/2006" xmlns:a14="http://schemas.microsoft.com/office/drawing/2010/main" val="FFFFFF" mc:Ignorable=""/>
                </a:solidFill>
              </a:rPr>
              <a:t>は</a:t>
            </a:r>
            <a:r>
              <a:rPr lang="en-US" altLang="ja-JP" sz="4400" dirty="0" smtClean="0">
                <a:solidFill>
                  <a:srgbClr xmlns:mc="http://schemas.openxmlformats.org/markup-compatibility/2006" xmlns:a14="http://schemas.microsoft.com/office/drawing/2010/main" val="FFFFFF" mc:Ignorable=""/>
                </a:solidFill>
              </a:rPr>
              <a:t>2010</a:t>
            </a:r>
            <a:r>
              <a:rPr lang="ja-JP" altLang="en-US" sz="4400" dirty="0" smtClean="0">
                <a:solidFill>
                  <a:srgbClr xmlns:mc="http://schemas.openxmlformats.org/markup-compatibility/2006" xmlns:a14="http://schemas.microsoft.com/office/drawing/2010/main" val="FFFFFF" mc:Ignorable=""/>
                </a:solidFill>
              </a:rPr>
              <a:t>年</a:t>
            </a:r>
            <a:r>
              <a:rPr lang="en-US" altLang="ja-JP" sz="4400" dirty="0" smtClean="0">
                <a:solidFill>
                  <a:srgbClr xmlns:mc="http://schemas.openxmlformats.org/markup-compatibility/2006" xmlns:a14="http://schemas.microsoft.com/office/drawing/2010/main" val="FFFFFF" mc:Ignorable=""/>
                </a:solidFill>
              </a:rPr>
              <a:t>5</a:t>
            </a:r>
            <a:r>
              <a:rPr lang="ja-JP" altLang="en-US" sz="4400" dirty="0" smtClean="0">
                <a:solidFill>
                  <a:srgbClr xmlns:mc="http://schemas.openxmlformats.org/markup-compatibility/2006" xmlns:a14="http://schemas.microsoft.com/office/drawing/2010/main" val="FFFFFF" mc:Ignorable=""/>
                </a:solidFill>
              </a:rPr>
              <a:t>月時点での情報となります。</a:t>
            </a:r>
            <a:endParaRPr lang="en-US" altLang="ja-JP" sz="4400" dirty="0" smtClean="0">
              <a:solidFill>
                <a:srgbClr xmlns:mc="http://schemas.openxmlformats.org/markup-compatibility/2006" xmlns:a14="http://schemas.microsoft.com/office/drawing/2010/main" val="FFFFFF" mc:Ignorable=""/>
              </a:solidFill>
            </a:endParaRPr>
          </a:p>
          <a:p>
            <a:pPr algn="ctr" defTabSz="914363"/>
            <a:r>
              <a:rPr lang="ja-JP" altLang="en-US" sz="4400" dirty="0" smtClean="0">
                <a:solidFill>
                  <a:srgbClr xmlns:mc="http://schemas.openxmlformats.org/markup-compatibility/2006" xmlns:a14="http://schemas.microsoft.com/office/drawing/2010/main" val="FFFFFF" mc:Ignorable=""/>
                </a:solidFill>
              </a:rPr>
              <a:t>最新情報はニュースレターおよび</a:t>
            </a:r>
            <a:endParaRPr lang="en-US" altLang="ja-JP" sz="4400" dirty="0" smtClean="0">
              <a:solidFill>
                <a:srgbClr xmlns:mc="http://schemas.openxmlformats.org/markup-compatibility/2006" xmlns:a14="http://schemas.microsoft.com/office/drawing/2010/main" val="FFFFFF" mc:Ignorable=""/>
              </a:solidFill>
            </a:endParaRPr>
          </a:p>
          <a:p>
            <a:pPr algn="ctr" defTabSz="914363"/>
            <a:r>
              <a:rPr lang="en-US" altLang="ja-JP" sz="4400" dirty="0" smtClean="0">
                <a:solidFill>
                  <a:srgbClr xmlns:mc="http://schemas.openxmlformats.org/markup-compatibility/2006" xmlns:a14="http://schemas.microsoft.com/office/drawing/2010/main" val="FFFFFF" mc:Ignorable=""/>
                </a:solidFill>
              </a:rPr>
              <a:t>Web</a:t>
            </a:r>
            <a:r>
              <a:rPr lang="ja-JP" altLang="en-US" sz="4400" dirty="0" smtClean="0">
                <a:solidFill>
                  <a:srgbClr xmlns:mc="http://schemas.openxmlformats.org/markup-compatibility/2006" xmlns:a14="http://schemas.microsoft.com/office/drawing/2010/main" val="FFFFFF" mc:Ignorable=""/>
                </a:solidFill>
              </a:rPr>
              <a:t>サイトにてご確認ください。</a:t>
            </a:r>
            <a:endParaRPr lang="ja-JP" altLang="en-US" sz="4400" dirty="0">
              <a:solidFill>
                <a:srgbClr xmlns:mc="http://schemas.openxmlformats.org/markup-compatibility/2006" xmlns:a14="http://schemas.microsoft.com/office/drawing/2010/main" val="FFFFFF" mc:Ignorable=""/>
              </a:solidFill>
            </a:endParaRPr>
          </a:p>
        </p:txBody>
      </p:sp>
      <p:sp>
        <p:nvSpPr>
          <p:cNvPr id="9" name="正方形/長方形 8"/>
          <p:cNvSpPr/>
          <p:nvPr/>
        </p:nvSpPr>
        <p:spPr>
          <a:xfrm>
            <a:off x="2182919" y="5020076"/>
            <a:ext cx="4607197" cy="707886"/>
          </a:xfrm>
          <a:prstGeom prst="rect">
            <a:avLst/>
          </a:prstGeom>
          <a:noFill/>
        </p:spPr>
        <p:txBody>
          <a:bodyPr wrap="square" lIns="91440" tIns="45720" rIns="91440" bIns="45720">
            <a:spAutoFit/>
          </a:bodyPr>
          <a:lstStyle/>
          <a:p>
            <a:pPr algn="ctr" defTabSz="914363"/>
            <a:r>
              <a:rPr lang="ja-JP" altLang="en-US" sz="2000" dirty="0" smtClean="0">
                <a:solidFill>
                  <a:srgbClr xmlns:mc="http://schemas.openxmlformats.org/markup-compatibility/2006" xmlns:a14="http://schemas.microsoft.com/office/drawing/2010/main" val="FFFF00" mc:Ignorable=""/>
                </a:solidFill>
              </a:rPr>
              <a:t>マイクロソフト株式会社</a:t>
            </a:r>
            <a:endParaRPr lang="en-US" altLang="ja-JP" sz="2000" dirty="0" smtClean="0">
              <a:solidFill>
                <a:srgbClr xmlns:mc="http://schemas.openxmlformats.org/markup-compatibility/2006" xmlns:a14="http://schemas.microsoft.com/office/drawing/2010/main" val="FFFF00" mc:Ignorable=""/>
              </a:solidFill>
            </a:endParaRPr>
          </a:p>
          <a:p>
            <a:pPr algn="ctr" defTabSz="914363"/>
            <a:r>
              <a:rPr lang="ja-JP" altLang="en-US" sz="2000" dirty="0" smtClean="0">
                <a:solidFill>
                  <a:srgbClr xmlns:mc="http://schemas.openxmlformats.org/markup-compatibility/2006" xmlns:a14="http://schemas.microsoft.com/office/drawing/2010/main" val="FFFF00" mc:Ignorable=""/>
                </a:solidFill>
              </a:rPr>
              <a:t>ラーニングソリューション部</a:t>
            </a:r>
            <a:endParaRPr lang="en-US" altLang="ja-JP" sz="2000" dirty="0" smtClean="0">
              <a:solidFill>
                <a:srgbClr xmlns:mc="http://schemas.openxmlformats.org/markup-compatibility/2006" xmlns:a14="http://schemas.microsoft.com/office/drawing/2010/main" val="FFFF00" mc:Ignorable=""/>
              </a:solidFill>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16649465"/>
      </p:ext>
    </p:extLst>
  </p:cSld>
  <p:clrMapOvr>
    <a:masterClrMapping/>
  </p:clrMapOvr>
  <p:transition xmlns:p14="http://schemas.microsoft.com/office/powerpoint/2010/main" advTm="11769">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6200000">
            <a:off x="-1634055" y="2967335"/>
            <a:ext cx="4842801" cy="923330"/>
          </a:xfrm>
          <a:prstGeom prst="rect">
            <a:avLst/>
          </a:prstGeom>
          <a:noFill/>
        </p:spPr>
        <p:txBody>
          <a:bodyPr wrap="none" rtlCol="0">
            <a:spAutoFit/>
          </a:bodyPr>
          <a:lstStyle/>
          <a:p>
            <a:r>
              <a:rPr lang="en-US" sz="5400" dirty="0" smtClean="0">
                <a:gradFill>
                  <a:gsLst>
                    <a:gs pos="0">
                      <a:schemeClr val="bg1"/>
                    </a:gs>
                    <a:gs pos="100000">
                      <a:schemeClr val="bg1"/>
                    </a:gs>
                  </a:gsLst>
                  <a:lin ang="5400000" scaled="0"/>
                </a:gradFill>
              </a:rPr>
              <a:t>KPI Reporting</a:t>
            </a:r>
          </a:p>
        </p:txBody>
      </p:sp>
      <p:sp>
        <p:nvSpPr>
          <p:cNvPr id="4" name="TextBox 3"/>
          <p:cNvSpPr txBox="1"/>
          <p:nvPr/>
        </p:nvSpPr>
        <p:spPr>
          <a:xfrm rot="16200000">
            <a:off x="5154860" y="3228947"/>
            <a:ext cx="6445354" cy="400110"/>
          </a:xfrm>
          <a:prstGeom prst="rect">
            <a:avLst/>
          </a:prstGeom>
          <a:noFill/>
        </p:spPr>
        <p:txBody>
          <a:bodyPr wrap="none" rtlCol="0">
            <a:spAutoFit/>
          </a:bodyPr>
          <a:lstStyle/>
          <a:p>
            <a:r>
              <a:rPr lang="en-US" sz="2000" dirty="0" smtClean="0">
                <a:gradFill>
                  <a:gsLst>
                    <a:gs pos="0">
                      <a:schemeClr val="bg1"/>
                    </a:gs>
                    <a:gs pos="100000">
                      <a:schemeClr val="bg1"/>
                    </a:gs>
                  </a:gsLst>
                  <a:lin ang="5400000" scaled="0"/>
                </a:gradFill>
              </a:rPr>
              <a:t>www.mslcampaignfactory.com/KPI_Reports.aspx </a:t>
            </a:r>
            <a:endParaRPr lang="en-US" sz="2400" dirty="0" smtClean="0">
              <a:gradFill>
                <a:gsLst>
                  <a:gs pos="0">
                    <a:schemeClr val="bg1"/>
                  </a:gs>
                  <a:gs pos="100000">
                    <a:schemeClr val="bg1"/>
                  </a:gs>
                </a:gsLst>
                <a:lin ang="5400000" scaled="0"/>
              </a:gradFill>
            </a:endParaRPr>
          </a:p>
        </p:txBody>
      </p:sp>
      <p:grpSp>
        <p:nvGrpSpPr>
          <p:cNvPr id="2" name="Group 5"/>
          <p:cNvGrpSpPr/>
          <p:nvPr/>
        </p:nvGrpSpPr>
        <p:grpSpPr>
          <a:xfrm>
            <a:off x="1880944" y="197197"/>
            <a:ext cx="5067320" cy="6223664"/>
            <a:chOff x="0" y="1915957"/>
            <a:chExt cx="6425224" cy="6071423"/>
          </a:xfrm>
        </p:grpSpPr>
        <p:pic>
          <p:nvPicPr>
            <p:cNvPr id="7" name="Picture 2"/>
            <p:cNvPicPr>
              <a:picLocks noChangeAspect="1" noChangeArrowheads="1"/>
            </p:cNvPicPr>
            <p:nvPr/>
          </p:nvPicPr>
          <p:blipFill>
            <a:blip r:embed="rId5" cstate="screen"/>
            <a:srcRect/>
            <a:stretch>
              <a:fillRect/>
            </a:stretch>
          </p:blipFill>
          <p:spPr bwMode="auto">
            <a:xfrm>
              <a:off x="0" y="2286000"/>
              <a:ext cx="6425224" cy="5701380"/>
            </a:xfrm>
            <a:prstGeom prst="rect">
              <a:avLst/>
            </a:prstGeom>
            <a:noFill/>
            <a:ln w="9525">
              <a:noFill/>
              <a:miter lim="800000"/>
              <a:headEnd/>
              <a:tailEnd/>
            </a:ln>
          </p:spPr>
        </p:pic>
        <p:pic>
          <p:nvPicPr>
            <p:cNvPr id="8" name="top"/>
            <p:cNvPicPr>
              <a:picLocks noChangeAspect="1" noChangeArrowheads="1"/>
            </p:cNvPicPr>
            <p:nvPr/>
          </p:nvPicPr>
          <p:blipFill>
            <a:blip r:embed="rId6" cstate="screen"/>
            <a:srcRect/>
            <a:stretch>
              <a:fillRect/>
            </a:stretch>
          </p:blipFill>
          <p:spPr bwMode="auto">
            <a:xfrm>
              <a:off x="0" y="1915957"/>
              <a:ext cx="6425224" cy="375303"/>
            </a:xfrm>
            <a:prstGeom prst="rect">
              <a:avLst/>
            </a:prstGeom>
            <a:noFill/>
            <a:ln w="9525">
              <a:noFill/>
              <a:miter lim="800000"/>
              <a:headEnd/>
              <a:tailEnd/>
            </a:ln>
          </p:spPr>
        </p:pic>
      </p:grpSp>
      <p:pic>
        <p:nvPicPr>
          <p:cNvPr id="2050" name="Picture 2" descr="D:\DVD_ART35\Artwork_Imagery\Icons - Illustrations\Misc\mouse cursor pointer click point.png"/>
          <p:cNvPicPr>
            <a:picLocks noChangeAspect="1" noChangeArrowheads="1"/>
          </p:cNvPicPr>
          <p:nvPr/>
        </p:nvPicPr>
        <p:blipFill>
          <a:blip r:embed="rId7" cstate="screen"/>
          <a:srcRect/>
          <a:stretch>
            <a:fillRect/>
          </a:stretch>
        </p:blipFill>
        <p:spPr bwMode="auto">
          <a:xfrm>
            <a:off x="3758965" y="3469304"/>
            <a:ext cx="265578" cy="474662"/>
          </a:xfrm>
          <a:prstGeom prst="rect">
            <a:avLst/>
          </a:prstGeom>
          <a:noFill/>
        </p:spPr>
      </p:pic>
      <p:sp>
        <p:nvSpPr>
          <p:cNvPr id="5" name="正方形/長方形 4"/>
          <p:cNvSpPr/>
          <p:nvPr/>
        </p:nvSpPr>
        <p:spPr>
          <a:xfrm>
            <a:off x="1867774" y="6420861"/>
            <a:ext cx="5080490" cy="369332"/>
          </a:xfrm>
          <a:prstGeom prst="rect">
            <a:avLst/>
          </a:prstGeom>
        </p:spPr>
        <p:txBody>
          <a:bodyPr wrap="square">
            <a:spAutoFit/>
          </a:bodyPr>
          <a:lstStyle/>
          <a:p>
            <a:r>
              <a:rPr lang="en-US" altLang="ja-JP"/>
              <a:t>http://www.mslcampaignfactory.com/</a:t>
            </a:r>
            <a:endParaRPr lang="ja-JP" altLang="en-US"/>
          </a:p>
        </p:txBody>
      </p:sp>
      <p:pic>
        <p:nvPicPr>
          <p:cNvPr id="9" name="オーディオ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809767022"/>
      </p:ext>
    </p:extLst>
  </p:cSld>
  <p:clrMapOvr>
    <a:masterClrMapping/>
  </p:clrMapOvr>
  <mc:AlternateContent xmlns:mc="http://schemas.openxmlformats.org/markup-compatibility/2006" xmlns:p14="http://schemas.microsoft.com/office/powerpoint/2010/main">
    <mc:Choice Requires="p14">
      <p:transition spd="slow" p14:dur="2000" advTm="39915"/>
    </mc:Choice>
    <mc:Fallback xmlns="">
      <p:transition spd="slow" advTm="3991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5" name="Picture 4" descr="1-00414_MS_Learning_logobla"/>
          <p:cNvPicPr>
            <a:picLocks noChangeAspect="1" noChangeArrowheads="1"/>
          </p:cNvPicPr>
          <p:nvPr/>
        </p:nvPicPr>
        <p:blipFill>
          <a:blip r:embed="rId5" cstate="email"/>
          <a:srcRect/>
          <a:stretch>
            <a:fillRect/>
          </a:stretch>
        </p:blipFill>
        <p:spPr bwMode="auto">
          <a:xfrm>
            <a:off x="1265238" y="4411663"/>
            <a:ext cx="6705600" cy="1092200"/>
          </a:xfrm>
          <a:prstGeom prst="rect">
            <a:avLst/>
          </a:prstGeom>
          <a:noFill/>
          <a:ln w="9525">
            <a:noFill/>
            <a:miter lim="800000"/>
            <a:headEnd/>
            <a:tailEnd/>
          </a:ln>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40034298"/>
      </p:ext>
    </p:extLst>
  </p:cSld>
  <p:clrMapOvr>
    <a:masterClrMapping/>
  </p:clrMapOvr>
  <p:transition xmlns:p14="http://schemas.microsoft.com/office/powerpoint/2010/main" advTm="9221"/>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5720" y="2362200"/>
            <a:ext cx="8643998" cy="1200329"/>
          </a:xfrm>
          <a:prstGeom prst="rect">
            <a:avLst/>
          </a:prstGeom>
          <a:noFill/>
        </p:spPr>
        <p:txBody>
          <a:bodyPr wrap="square">
            <a:spAutoFit/>
          </a:bodyPr>
          <a:lstStyle/>
          <a:p>
            <a:pPr algn="ctr">
              <a:defRPr/>
            </a:pPr>
            <a:r>
              <a:rPr lang="en-US" altLang="ja-JP" sz="3600" b="1" dirty="0" smtClean="0">
                <a:latin typeface="メイリオ" pitchFamily="50" charset="-128"/>
                <a:ea typeface="メイリオ" pitchFamily="50" charset="-128"/>
              </a:rPr>
              <a:t>CPLS</a:t>
            </a:r>
            <a:r>
              <a:rPr lang="ja-JP" altLang="en-US" sz="3600" b="1" dirty="0" smtClean="0">
                <a:latin typeface="メイリオ" pitchFamily="50" charset="-128"/>
                <a:ea typeface="メイリオ" pitchFamily="50" charset="-128"/>
              </a:rPr>
              <a:t> </a:t>
            </a:r>
            <a:r>
              <a:rPr lang="en-US" altLang="ja-JP" sz="3600" b="1" dirty="0" smtClean="0">
                <a:latin typeface="メイリオ" pitchFamily="50" charset="-128"/>
                <a:ea typeface="メイリオ" pitchFamily="50" charset="-128"/>
              </a:rPr>
              <a:t>Program</a:t>
            </a:r>
          </a:p>
          <a:p>
            <a:pPr algn="ctr">
              <a:defRPr/>
            </a:pPr>
            <a:r>
              <a:rPr lang="en-US" altLang="ja-JP" sz="3600" b="1" dirty="0" smtClean="0">
                <a:latin typeface="メイリオ" pitchFamily="50" charset="-128"/>
                <a:ea typeface="メイリオ" pitchFamily="50" charset="-128"/>
              </a:rPr>
              <a:t>Learning KPI</a:t>
            </a:r>
            <a:r>
              <a:rPr lang="ja-JP" altLang="en-US" sz="3600" b="1" dirty="0" smtClean="0">
                <a:latin typeface="メイリオ" pitchFamily="50" charset="-128"/>
                <a:ea typeface="メイリオ" pitchFamily="50" charset="-128"/>
              </a:rPr>
              <a:t>について</a:t>
            </a:r>
            <a:endParaRPr lang="ja-JP" altLang="en-US" sz="3600" b="1" dirty="0">
              <a:latin typeface="メイリオ" pitchFamily="50" charset="-128"/>
              <a:ea typeface="メイリオ" pitchFamily="50" charset="-128"/>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p:transition xmlns:p14="http://schemas.microsoft.com/office/powerpoint/2010/main" advTm="8060">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
          <p:cNvGrpSpPr/>
          <p:nvPr/>
        </p:nvGrpSpPr>
        <p:grpSpPr>
          <a:xfrm>
            <a:off x="201064" y="1775885"/>
            <a:ext cx="8741875" cy="3326525"/>
            <a:chOff x="1082565" y="2285999"/>
            <a:chExt cx="12496801" cy="3515711"/>
          </a:xfrm>
        </p:grpSpPr>
        <p:sp>
          <p:nvSpPr>
            <p:cNvPr id="17" name="Freeform 16"/>
            <p:cNvSpPr/>
            <p:nvPr/>
          </p:nvSpPr>
          <p:spPr bwMode="auto">
            <a:xfrm>
              <a:off x="4918841" y="2286000"/>
              <a:ext cx="4792717" cy="3515710"/>
            </a:xfrm>
            <a:custGeom>
              <a:avLst/>
              <a:gdLst>
                <a:gd name="connsiteX0" fmla="*/ 0 w 5"/>
                <a:gd name="connsiteY0" fmla="*/ 0 h 5"/>
                <a:gd name="connsiteX1" fmla="*/ 5 w 5"/>
                <a:gd name="connsiteY1" fmla="*/ 0 h 5"/>
                <a:gd name="connsiteX2" fmla="*/ 4 w 5"/>
                <a:gd name="connsiteY2" fmla="*/ 5 h 5"/>
                <a:gd name="connsiteX3" fmla="*/ 1 w 5"/>
                <a:gd name="connsiteY3" fmla="*/ 5 h 5"/>
                <a:gd name="connsiteX4" fmla="*/ 0 w 5"/>
                <a:gd name="connsiteY4" fmla="*/ 0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0"/>
                  </a:moveTo>
                  <a:lnTo>
                    <a:pt x="5" y="0"/>
                  </a:lnTo>
                  <a:cubicBezTo>
                    <a:pt x="5" y="2"/>
                    <a:pt x="4" y="3"/>
                    <a:pt x="4" y="5"/>
                  </a:cubicBezTo>
                  <a:lnTo>
                    <a:pt x="1" y="5"/>
                  </a:lnTo>
                  <a:cubicBezTo>
                    <a:pt x="1" y="3"/>
                    <a:pt x="0" y="2"/>
                    <a:pt x="0" y="0"/>
                  </a:cubicBezTo>
                  <a:close/>
                </a:path>
              </a:pathLst>
            </a:custGeom>
            <a:gradFill flip="none" rotWithShape="1">
              <a:gsLst>
                <a:gs pos="0">
                  <a:srgbClr xmlns:mc="http://schemas.openxmlformats.org/markup-compatibility/2006" xmlns:a14="http://schemas.microsoft.com/office/drawing/2010/main" val="B9EDFF" mc:Ignorable=""/>
                </a:gs>
                <a:gs pos="46000">
                  <a:srgbClr xmlns:mc="http://schemas.openxmlformats.org/markup-compatibility/2006" xmlns:a14="http://schemas.microsoft.com/office/drawing/2010/main" val="00B0F0" mc:Ignorable=""/>
                </a:gs>
                <a:gs pos="100000">
                  <a:srgbClr xmlns:mc="http://schemas.openxmlformats.org/markup-compatibility/2006" xmlns:a14="http://schemas.microsoft.com/office/drawing/2010/main" val="008BBC" mc:Ignorable=""/>
                </a:gs>
              </a:gsLst>
              <a:path path="circle">
                <a:fillToRect l="50000" t="50000" r="50000" b="50000"/>
              </a:path>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0000" endA="300" endPos="90000" dist="50800" dir="5400000" sy="-100000" algn="bl" rotWithShape="0"/>
            </a:effectLst>
            <a:scene3d>
              <a:camera prst="orthographicFront"/>
              <a:lightRig rig="flat" dir="t"/>
            </a:scene3d>
            <a:sp3d>
              <a:bevelT w="635000" h="127000" prst="slope"/>
            </a:sp3d>
          </p:spPr>
          <p:txBody>
            <a:bodyPr vert="vert" wrap="square" lIns="91440" tIns="45720" rIns="91440" bIns="45720" numCol="1" rtlCol="0" anchor="t" anchorCtr="0" compatLnSpc="1">
              <a:prstTxWarp prst="textNoShape">
                <a:avLst/>
              </a:prstTxWarp>
            </a:bodyPr>
            <a:lstStyle/>
            <a:p>
              <a:pPr marR="0" indent="0" algn="r" defTabSz="914400" eaLnBrk="0" fontAlgn="base" hangingPunct="0">
                <a:lnSpc>
                  <a:spcPct val="100000"/>
                </a:lnSpc>
                <a:spcBef>
                  <a:spcPct val="0"/>
                </a:spcBef>
                <a:spcAft>
                  <a:spcPct val="0"/>
                </a:spcAft>
                <a:buClrTx/>
                <a:buSzTx/>
                <a:buFontTx/>
                <a:buNone/>
                <a:tabLst/>
                <a:defRPr/>
              </a:pPr>
              <a:endParaRPr lang="en-US" sz="2400" dirty="0" smtClean="0">
                <a:solidFill>
                  <a:schemeClr val="tx1"/>
                </a:solidFill>
                <a:latin typeface="Segoe" pitchFamily="34" charset="0"/>
              </a:endParaRPr>
            </a:p>
          </p:txBody>
        </p:sp>
        <p:sp>
          <p:nvSpPr>
            <p:cNvPr id="18" name="Freeform 17"/>
            <p:cNvSpPr/>
            <p:nvPr/>
          </p:nvSpPr>
          <p:spPr bwMode="auto">
            <a:xfrm rot="10800000">
              <a:off x="9038898" y="2285999"/>
              <a:ext cx="4540468" cy="3497109"/>
            </a:xfrm>
            <a:custGeom>
              <a:avLst/>
              <a:gdLst>
                <a:gd name="connsiteX0" fmla="*/ 0 w 5"/>
                <a:gd name="connsiteY0" fmla="*/ 0 h 5"/>
                <a:gd name="connsiteX1" fmla="*/ 5 w 5"/>
                <a:gd name="connsiteY1" fmla="*/ 0 h 5"/>
                <a:gd name="connsiteX2" fmla="*/ 4 w 5"/>
                <a:gd name="connsiteY2" fmla="*/ 5 h 5"/>
                <a:gd name="connsiteX3" fmla="*/ 1 w 5"/>
                <a:gd name="connsiteY3" fmla="*/ 5 h 5"/>
                <a:gd name="connsiteX4" fmla="*/ 0 w 5"/>
                <a:gd name="connsiteY4" fmla="*/ 0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0"/>
                  </a:moveTo>
                  <a:lnTo>
                    <a:pt x="5" y="0"/>
                  </a:lnTo>
                  <a:cubicBezTo>
                    <a:pt x="5" y="2"/>
                    <a:pt x="4" y="3"/>
                    <a:pt x="4" y="5"/>
                  </a:cubicBezTo>
                  <a:lnTo>
                    <a:pt x="1" y="5"/>
                  </a:lnTo>
                  <a:cubicBezTo>
                    <a:pt x="1" y="3"/>
                    <a:pt x="0" y="2"/>
                    <a:pt x="0" y="0"/>
                  </a:cubicBezTo>
                  <a:close/>
                </a:path>
              </a:pathLst>
            </a:custGeom>
            <a:gradFill flip="none" rotWithShape="1">
              <a:gsLst>
                <a:gs pos="0">
                  <a:schemeClr val="accent4">
                    <a:lumMod val="20000"/>
                    <a:lumOff val="80000"/>
                  </a:schemeClr>
                </a:gs>
                <a:gs pos="46000">
                  <a:srgbClr xmlns:mc="http://schemas.openxmlformats.org/markup-compatibility/2006" xmlns:a14="http://schemas.microsoft.com/office/drawing/2010/main" val="65F568" mc:Ignorable=""/>
                </a:gs>
                <a:gs pos="100000">
                  <a:srgbClr xmlns:mc="http://schemas.openxmlformats.org/markup-compatibility/2006" xmlns:a14="http://schemas.microsoft.com/office/drawing/2010/main" val="0BA90F" mc:Ignorable=""/>
                </a:gs>
              </a:gsLst>
              <a:path path="circle">
                <a:fillToRect l="50000" t="50000" r="50000" b="50000"/>
              </a:path>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0000" endA="300" endPos="55000" dir="5400000" sy="-100000" algn="bl" rotWithShape="0"/>
            </a:effectLst>
            <a:scene3d>
              <a:camera prst="orthographicFront"/>
              <a:lightRig rig="flat" dir="t"/>
            </a:scene3d>
            <a:sp3d>
              <a:bevelT w="635000" h="127000" prst="slope"/>
            </a:sp3d>
          </p:spPr>
          <p:txBody>
            <a:bodyPr vert="horz" wrap="square" lIns="91440" tIns="45720" rIns="91440" bIns="45720" numCol="1" rtlCol="0" anchor="ctr" anchorCtr="0" compatLnSpc="1">
              <a:prstTxWarp prst="textNoShape">
                <a:avLst/>
              </a:prstTxWarp>
            </a:bodyPr>
            <a:lstStyle/>
            <a:p>
              <a:pPr marR="0" indent="0" algn="r" defTabSz="914400" eaLnBrk="0" fontAlgn="base" hangingPunct="0">
                <a:lnSpc>
                  <a:spcPct val="100000"/>
                </a:lnSpc>
                <a:spcBef>
                  <a:spcPct val="0"/>
                </a:spcBef>
                <a:spcAft>
                  <a:spcPct val="0"/>
                </a:spcAft>
                <a:buClrTx/>
                <a:buSzTx/>
                <a:buFontTx/>
                <a:buNone/>
                <a:tabLst/>
                <a:defRPr/>
              </a:pPr>
              <a:endParaRPr lang="en-US" sz="2400" dirty="0" smtClean="0">
                <a:solidFill>
                  <a:schemeClr val="tx1"/>
                </a:solidFill>
                <a:latin typeface="Segoe" pitchFamily="34" charset="0"/>
              </a:endParaRPr>
            </a:p>
          </p:txBody>
        </p:sp>
        <p:sp>
          <p:nvSpPr>
            <p:cNvPr id="19" name="Freeform 18"/>
            <p:cNvSpPr/>
            <p:nvPr/>
          </p:nvSpPr>
          <p:spPr bwMode="auto">
            <a:xfrm rot="10800000">
              <a:off x="1082565" y="2285999"/>
              <a:ext cx="4540468" cy="3497109"/>
            </a:xfrm>
            <a:custGeom>
              <a:avLst/>
              <a:gdLst>
                <a:gd name="connsiteX0" fmla="*/ 0 w 5"/>
                <a:gd name="connsiteY0" fmla="*/ 0 h 5"/>
                <a:gd name="connsiteX1" fmla="*/ 5 w 5"/>
                <a:gd name="connsiteY1" fmla="*/ 0 h 5"/>
                <a:gd name="connsiteX2" fmla="*/ 4 w 5"/>
                <a:gd name="connsiteY2" fmla="*/ 5 h 5"/>
                <a:gd name="connsiteX3" fmla="*/ 1 w 5"/>
                <a:gd name="connsiteY3" fmla="*/ 5 h 5"/>
                <a:gd name="connsiteX4" fmla="*/ 0 w 5"/>
                <a:gd name="connsiteY4" fmla="*/ 0 h 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 h="5">
                  <a:moveTo>
                    <a:pt x="0" y="0"/>
                  </a:moveTo>
                  <a:lnTo>
                    <a:pt x="5" y="0"/>
                  </a:lnTo>
                  <a:cubicBezTo>
                    <a:pt x="5" y="2"/>
                    <a:pt x="4" y="3"/>
                    <a:pt x="4" y="5"/>
                  </a:cubicBezTo>
                  <a:lnTo>
                    <a:pt x="1" y="5"/>
                  </a:lnTo>
                  <a:cubicBezTo>
                    <a:pt x="1" y="3"/>
                    <a:pt x="0" y="2"/>
                    <a:pt x="0" y="0"/>
                  </a:cubicBezTo>
                  <a:close/>
                </a:path>
              </a:pathLst>
            </a:custGeom>
            <a:gradFill flip="none" rotWithShape="1">
              <a:gsLst>
                <a:gs pos="0">
                  <a:schemeClr val="bg2">
                    <a:lumMod val="60000"/>
                    <a:lumOff val="40000"/>
                  </a:schemeClr>
                </a:gs>
                <a:gs pos="46000">
                  <a:schemeClr val="bg2">
                    <a:lumMod val="75000"/>
                  </a:schemeClr>
                </a:gs>
                <a:gs pos="100000">
                  <a:schemeClr val="accent1">
                    <a:lumMod val="75000"/>
                  </a:schemeClr>
                </a:gs>
              </a:gsLst>
              <a:path path="circle">
                <a:fillToRect l="50000" t="50000" r="50000" b="50000"/>
              </a:path>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0000" endA="300" endPos="55000" dir="5400000" sy="-100000" algn="bl" rotWithShape="0"/>
            </a:effectLst>
            <a:scene3d>
              <a:camera prst="orthographicFront"/>
              <a:lightRig rig="balanced" dir="t"/>
            </a:scene3d>
            <a:sp3d prstMaterial="matte">
              <a:bevelT w="635000" h="127000" prst="slope"/>
            </a:sp3d>
          </p:spPr>
          <p:txBody>
            <a:bodyPr vert="horz" wrap="square" lIns="91440" tIns="45720" rIns="91440" bIns="45720" numCol="1" rtlCol="0" anchor="ctr" anchorCtr="0" compatLnSpc="1">
              <a:prstTxWarp prst="textNoShape">
                <a:avLst/>
              </a:prstTxWarp>
            </a:bodyPr>
            <a:lstStyle/>
            <a:p>
              <a:pPr marR="0" indent="0" algn="ctr" defTabSz="914400" eaLnBrk="0" fontAlgn="base" hangingPunct="0">
                <a:lnSpc>
                  <a:spcPct val="85000"/>
                </a:lnSpc>
                <a:spcBef>
                  <a:spcPct val="0"/>
                </a:spcBef>
                <a:spcAft>
                  <a:spcPct val="0"/>
                </a:spcAft>
                <a:buClrTx/>
                <a:buSzTx/>
                <a:buFontTx/>
                <a:buNone/>
                <a:tabLst/>
                <a:defRPr/>
              </a:pPr>
              <a:endParaRPr lang="en-US" sz="4800" i="1" dirty="0" smtClean="0">
                <a:solidFill>
                  <a:srgbClr xmlns:mc="http://schemas.openxmlformats.org/markup-compatibility/2006" xmlns:a14="http://schemas.microsoft.com/office/drawing/2010/main" val="000000" mc:Ignorable=""/>
                </a:solidFill>
                <a:effectLst>
                  <a:glow rad="63500">
                    <a:schemeClr val="accent1">
                      <a:satMod val="175000"/>
                      <a:alpha val="40000"/>
                    </a:schemeClr>
                  </a:glow>
                  <a:outerShdw blurRad="63500" algn="ctr" rotWithShape="0">
                    <a:schemeClr val="tx1">
                      <a:alpha val="40000"/>
                    </a:schemeClr>
                  </a:outerShdw>
                </a:effectLst>
                <a:latin typeface="Segoe Black" pitchFamily="34" charset="0"/>
              </a:endParaRPr>
            </a:p>
          </p:txBody>
        </p:sp>
      </p:grpSp>
      <p:sp>
        <p:nvSpPr>
          <p:cNvPr id="20" name="TextBox 19"/>
          <p:cNvSpPr txBox="1"/>
          <p:nvPr/>
        </p:nvSpPr>
        <p:spPr>
          <a:xfrm>
            <a:off x="567415" y="3113323"/>
            <a:ext cx="2600329" cy="830997"/>
          </a:xfrm>
          <a:prstGeom prst="rect">
            <a:avLst/>
          </a:prstGeom>
          <a:noFill/>
        </p:spPr>
        <p:txBody>
          <a:bodyPr wrap="square" rtlCol="0">
            <a:spAutoFit/>
          </a:bodyPr>
          <a:lstStyle/>
          <a:p>
            <a:pPr algn="ctr"/>
            <a:r>
              <a:rPr lang="en-US" sz="2400" b="1" dirty="0" smtClean="0">
                <a:effectLst>
                  <a:innerShdw blurRad="63500" dist="63500" dir="18900000">
                    <a:prstClr val="black">
                      <a:alpha val="65000"/>
                    </a:prstClr>
                  </a:innerShdw>
                </a:effectLst>
              </a:rPr>
              <a:t>Consumption</a:t>
            </a:r>
          </a:p>
          <a:p>
            <a:pPr algn="ctr"/>
            <a:r>
              <a:rPr lang="ja-JP" altLang="en-US" sz="2400" b="1" smtClean="0">
                <a:effectLst>
                  <a:innerShdw blurRad="63500" dist="63500" dir="18900000">
                    <a:prstClr val="black">
                      <a:alpha val="65000"/>
                    </a:prstClr>
                  </a:innerShdw>
                </a:effectLst>
              </a:rPr>
              <a:t>（購入）</a:t>
            </a:r>
            <a:endParaRPr lang="en-US" altLang="ja-JP" sz="2400" b="1" dirty="0" smtClean="0">
              <a:effectLst>
                <a:innerShdw blurRad="63500" dist="63500" dir="18900000">
                  <a:prstClr val="black">
                    <a:alpha val="65000"/>
                  </a:prstClr>
                </a:innerShdw>
              </a:effectLst>
            </a:endParaRPr>
          </a:p>
        </p:txBody>
      </p:sp>
      <p:sp>
        <p:nvSpPr>
          <p:cNvPr id="21" name="TextBox 20"/>
          <p:cNvSpPr txBox="1"/>
          <p:nvPr/>
        </p:nvSpPr>
        <p:spPr>
          <a:xfrm>
            <a:off x="4023420" y="3075149"/>
            <a:ext cx="1117614" cy="830997"/>
          </a:xfrm>
          <a:prstGeom prst="rect">
            <a:avLst/>
          </a:prstGeom>
          <a:noFill/>
        </p:spPr>
        <p:txBody>
          <a:bodyPr wrap="none" rtlCol="0">
            <a:spAutoFit/>
          </a:bodyPr>
          <a:lstStyle/>
          <a:p>
            <a:pPr algn="ctr"/>
            <a:r>
              <a:rPr lang="en-US" sz="2400" b="1" dirty="0" smtClean="0">
                <a:effectLst>
                  <a:innerShdw blurRad="63500" dist="50800" dir="18900000">
                    <a:prstClr val="black">
                      <a:alpha val="65000"/>
                    </a:prstClr>
                  </a:innerShdw>
                </a:effectLst>
              </a:rPr>
              <a:t>Quality</a:t>
            </a:r>
          </a:p>
          <a:p>
            <a:pPr algn="ctr"/>
            <a:r>
              <a:rPr lang="ja-JP" altLang="en-US" sz="2400" b="1" dirty="0" smtClean="0">
                <a:effectLst>
                  <a:innerShdw blurRad="63500" dist="50800" dir="18900000">
                    <a:prstClr val="black">
                      <a:alpha val="65000"/>
                    </a:prstClr>
                  </a:innerShdw>
                </a:effectLst>
              </a:rPr>
              <a:t>（品質）</a:t>
            </a:r>
            <a:endParaRPr lang="en-US" sz="2400" b="1" dirty="0" smtClean="0">
              <a:effectLst>
                <a:innerShdw blurRad="63500" dist="50800" dir="18900000">
                  <a:prstClr val="black">
                    <a:alpha val="65000"/>
                  </a:prstClr>
                </a:innerShdw>
              </a:effectLst>
            </a:endParaRPr>
          </a:p>
        </p:txBody>
      </p:sp>
      <p:sp>
        <p:nvSpPr>
          <p:cNvPr id="22" name="TextBox 21"/>
          <p:cNvSpPr txBox="1"/>
          <p:nvPr/>
        </p:nvSpPr>
        <p:spPr>
          <a:xfrm>
            <a:off x="6383485" y="3075149"/>
            <a:ext cx="1810432" cy="830997"/>
          </a:xfrm>
          <a:prstGeom prst="rect">
            <a:avLst/>
          </a:prstGeom>
          <a:noFill/>
        </p:spPr>
        <p:txBody>
          <a:bodyPr wrap="none" rtlCol="0">
            <a:spAutoFit/>
          </a:bodyPr>
          <a:lstStyle/>
          <a:p>
            <a:pPr algn="ctr"/>
            <a:r>
              <a:rPr lang="en-US" sz="2400" b="1" dirty="0" smtClean="0">
                <a:effectLst>
                  <a:innerShdw blurRad="63500" dist="63500" dir="18900000">
                    <a:prstClr val="black">
                      <a:alpha val="65000"/>
                    </a:prstClr>
                  </a:innerShdw>
                </a:effectLst>
              </a:rPr>
              <a:t>Contribution</a:t>
            </a:r>
          </a:p>
          <a:p>
            <a:pPr algn="ctr"/>
            <a:r>
              <a:rPr lang="ja-JP" altLang="en-US" sz="2400" b="1" dirty="0" smtClean="0">
                <a:effectLst>
                  <a:innerShdw blurRad="63500" dist="63500" dir="18900000">
                    <a:prstClr val="black">
                      <a:alpha val="65000"/>
                    </a:prstClr>
                  </a:innerShdw>
                </a:effectLst>
              </a:rPr>
              <a:t>（貢献）</a:t>
            </a:r>
            <a:endParaRPr lang="en-US" sz="2400" b="1" dirty="0" smtClean="0">
              <a:effectLst>
                <a:innerShdw blurRad="63500" dist="63500" dir="18900000">
                  <a:prstClr val="black">
                    <a:alpha val="65000"/>
                  </a:prstClr>
                </a:innerShdw>
              </a:effectLst>
            </a:endParaRPr>
          </a:p>
        </p:txBody>
      </p:sp>
      <p:sp>
        <p:nvSpPr>
          <p:cNvPr id="12" name="タイトル 1"/>
          <p:cNvSpPr>
            <a:spLocks noGrp="1"/>
          </p:cNvSpPr>
          <p:nvPr>
            <p:ph type="title"/>
          </p:nvPr>
        </p:nvSpPr>
        <p:spPr>
          <a:xfrm>
            <a:off x="457200" y="246064"/>
            <a:ext cx="8229600" cy="825482"/>
          </a:xfrm>
        </p:spPr>
        <p:txBody>
          <a:bodyPr>
            <a:noAutofit/>
          </a:bodyPr>
          <a:lstStyle/>
          <a:p>
            <a:r>
              <a:rPr lang="ja-JP" altLang="en-US" sz="2400" b="1" smtClean="0">
                <a:latin typeface="メイリオ" pitchFamily="50" charset="-128"/>
                <a:ea typeface="メイリオ" pitchFamily="50" charset="-128"/>
                <a:cs typeface="メイリオ" pitchFamily="50" charset="-128"/>
              </a:rPr>
              <a:t>ラーニングコンピテンシー取得条件　ラーニング</a:t>
            </a:r>
            <a:r>
              <a:rPr lang="en-US" altLang="ja-JP" sz="2400" b="1" smtClean="0">
                <a:latin typeface="メイリオ" pitchFamily="50" charset="-128"/>
                <a:ea typeface="メイリオ" pitchFamily="50" charset="-128"/>
                <a:cs typeface="メイリオ" pitchFamily="50" charset="-128"/>
              </a:rPr>
              <a:t>KPI</a:t>
            </a:r>
            <a:r>
              <a:rPr lang="ja-JP" altLang="en-US" sz="2400" b="1" dirty="0" smtClean="0">
                <a:latin typeface="メイリオ" pitchFamily="50" charset="-128"/>
                <a:ea typeface="メイリオ" pitchFamily="50" charset="-128"/>
                <a:cs typeface="メイリオ" pitchFamily="50" charset="-128"/>
              </a:rPr>
              <a:t>　　　　　　　　　　</a:t>
            </a:r>
            <a:r>
              <a:rPr lang="ja-JP" altLang="en-US" sz="2400" b="1" smtClean="0">
                <a:latin typeface="メイリオ" pitchFamily="50" charset="-128"/>
                <a:ea typeface="メイリオ" pitchFamily="50" charset="-128"/>
                <a:cs typeface="メイリオ" pitchFamily="50" charset="-128"/>
              </a:rPr>
              <a:t>　</a:t>
            </a:r>
            <a:endParaRPr kumimoji="1" lang="ja-JP" altLang="en-US" sz="2400" b="1" dirty="0">
              <a:latin typeface="メイリオ" pitchFamily="50" charset="-128"/>
              <a:ea typeface="メイリオ" pitchFamily="50" charset="-128"/>
              <a:cs typeface="メイリオ" pitchFamily="50" charset="-128"/>
            </a:endParaRP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p:transition xmlns:p14="http://schemas.microsoft.com/office/powerpoint/2010/main" advTm="101124">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NSAT</a:t>
            </a:r>
            <a:endParaRPr lang="en-US" dirty="0"/>
          </a:p>
        </p:txBody>
      </p:sp>
      <p:pic>
        <p:nvPicPr>
          <p:cNvPr id="4" name="Picture 3" descr="chalkboard_small.jpg"/>
          <p:cNvPicPr>
            <a:picLocks noChangeAspect="1"/>
          </p:cNvPicPr>
          <p:nvPr/>
        </p:nvPicPr>
        <p:blipFill>
          <a:blip r:embed="rId6" cstate="email"/>
          <a:srcRect/>
          <a:stretch>
            <a:fillRect/>
          </a:stretch>
        </p:blipFill>
        <p:spPr>
          <a:xfrm>
            <a:off x="0" y="0"/>
            <a:ext cx="9146383" cy="6858000"/>
          </a:xfrm>
          <a:prstGeom prst="rect">
            <a:avLst/>
          </a:prstGeom>
        </p:spPr>
      </p:pic>
      <p:sp>
        <p:nvSpPr>
          <p:cNvPr id="5" name="TextBox 4"/>
          <p:cNvSpPr txBox="1"/>
          <p:nvPr/>
        </p:nvSpPr>
        <p:spPr>
          <a:xfrm>
            <a:off x="0" y="1089135"/>
            <a:ext cx="9144000" cy="769441"/>
          </a:xfrm>
          <a:prstGeom prst="rect">
            <a:avLst/>
          </a:prstGeom>
          <a:noFill/>
        </p:spPr>
        <p:txBody>
          <a:bodyPr wrap="square" rtlCol="0">
            <a:spAutoFit/>
          </a:bodyPr>
          <a:lstStyle/>
          <a:p>
            <a:pPr algn="ctr"/>
            <a:r>
              <a:rPr lang="en-US" sz="4400" dirty="0" smtClean="0">
                <a:solidFill>
                  <a:schemeClr val="bg1"/>
                </a:solidFill>
                <a:latin typeface="Comic Sans MS" pitchFamily="66" charset="0"/>
              </a:rPr>
              <a:t>NSAT = Net Satisfaction</a:t>
            </a:r>
          </a:p>
        </p:txBody>
      </p:sp>
      <p:sp>
        <p:nvSpPr>
          <p:cNvPr id="6" name="TextBox 5"/>
          <p:cNvSpPr txBox="1"/>
          <p:nvPr/>
        </p:nvSpPr>
        <p:spPr>
          <a:xfrm>
            <a:off x="815926" y="1772816"/>
            <a:ext cx="7582486" cy="3108543"/>
          </a:xfrm>
          <a:prstGeom prst="rect">
            <a:avLst/>
          </a:prstGeom>
          <a:noFill/>
        </p:spPr>
        <p:txBody>
          <a:bodyPr wrap="square" rtlCol="0">
            <a:spAutoFit/>
          </a:bodyPr>
          <a:lstStyle/>
          <a:p>
            <a:r>
              <a:rPr lang="en-US" sz="3600" dirty="0" smtClean="0">
                <a:solidFill>
                  <a:schemeClr val="bg1"/>
                </a:solidFill>
                <a:latin typeface="Comic Sans MS" pitchFamily="66" charset="0"/>
              </a:rPr>
              <a:t>		Very Satisfied	</a:t>
            </a:r>
            <a:r>
              <a:rPr lang="ja-JP" altLang="en-US" sz="3600" dirty="0" smtClean="0">
                <a:solidFill>
                  <a:schemeClr val="bg1"/>
                </a:solidFill>
                <a:latin typeface="Comic Sans MS" pitchFamily="66" charset="0"/>
              </a:rPr>
              <a:t>（</a:t>
            </a:r>
            <a:r>
              <a:rPr lang="en-US" altLang="ja-JP" sz="3600" dirty="0" smtClean="0">
                <a:solidFill>
                  <a:schemeClr val="bg1"/>
                </a:solidFill>
                <a:latin typeface="Comic Sans MS" pitchFamily="66" charset="0"/>
              </a:rPr>
              <a:t>8-9</a:t>
            </a:r>
            <a:r>
              <a:rPr lang="ja-JP" altLang="en-US" sz="3600" dirty="0" smtClean="0">
                <a:solidFill>
                  <a:schemeClr val="bg1"/>
                </a:solidFill>
                <a:latin typeface="Comic Sans MS" pitchFamily="66" charset="0"/>
              </a:rPr>
              <a:t>）</a:t>
            </a:r>
            <a:r>
              <a:rPr lang="en-US" sz="3600" dirty="0" smtClean="0">
                <a:solidFill>
                  <a:schemeClr val="bg1"/>
                </a:solidFill>
                <a:latin typeface="Comic Sans MS" pitchFamily="66" charset="0"/>
              </a:rPr>
              <a:t> </a:t>
            </a:r>
          </a:p>
          <a:p>
            <a:r>
              <a:rPr lang="en-US" sz="4400" b="1" dirty="0" smtClean="0">
                <a:solidFill>
                  <a:schemeClr val="bg1"/>
                </a:solidFill>
                <a:latin typeface="Comic Sans MS" pitchFamily="66" charset="0"/>
              </a:rPr>
              <a:t>-</a:t>
            </a:r>
            <a:r>
              <a:rPr lang="en-US" sz="3600" dirty="0" smtClean="0">
                <a:solidFill>
                  <a:schemeClr val="bg1"/>
                </a:solidFill>
                <a:latin typeface="Comic Sans MS" pitchFamily="66" charset="0"/>
              </a:rPr>
              <a:t>		Dissatisfied		</a:t>
            </a:r>
            <a:r>
              <a:rPr lang="ja-JP" altLang="en-US" sz="3600" dirty="0" smtClean="0">
                <a:solidFill>
                  <a:schemeClr val="bg1"/>
                </a:solidFill>
                <a:latin typeface="Comic Sans MS" pitchFamily="66" charset="0"/>
              </a:rPr>
              <a:t>（</a:t>
            </a:r>
            <a:r>
              <a:rPr lang="en-US" altLang="ja-JP" sz="3600" dirty="0" smtClean="0">
                <a:solidFill>
                  <a:schemeClr val="bg1"/>
                </a:solidFill>
                <a:latin typeface="Comic Sans MS" pitchFamily="66" charset="0"/>
              </a:rPr>
              <a:t>2-4</a:t>
            </a:r>
            <a:r>
              <a:rPr lang="ja-JP" altLang="en-US" sz="3600" dirty="0" smtClean="0">
                <a:solidFill>
                  <a:schemeClr val="bg1"/>
                </a:solidFill>
                <a:latin typeface="Comic Sans MS" pitchFamily="66" charset="0"/>
              </a:rPr>
              <a:t>）</a:t>
            </a:r>
            <a:r>
              <a:rPr lang="en-US" sz="3600" dirty="0" smtClean="0">
                <a:solidFill>
                  <a:schemeClr val="bg1"/>
                </a:solidFill>
                <a:latin typeface="Comic Sans MS" pitchFamily="66" charset="0"/>
              </a:rPr>
              <a:t> </a:t>
            </a:r>
          </a:p>
          <a:p>
            <a:r>
              <a:rPr lang="en-US" altLang="ja-JP" sz="4400" b="1" dirty="0" smtClean="0">
                <a:solidFill>
                  <a:schemeClr val="bg1"/>
                </a:solidFill>
                <a:latin typeface="Comic Sans MS" pitchFamily="66" charset="0"/>
              </a:rPr>
              <a:t>-</a:t>
            </a:r>
            <a:r>
              <a:rPr lang="en-US" altLang="ja-JP" sz="3600" dirty="0" smtClean="0">
                <a:solidFill>
                  <a:schemeClr val="bg1"/>
                </a:solidFill>
                <a:latin typeface="Comic Sans MS" pitchFamily="66" charset="0"/>
              </a:rPr>
              <a:t>		</a:t>
            </a:r>
            <a:r>
              <a:rPr lang="en-US" sz="3600" dirty="0" smtClean="0">
                <a:solidFill>
                  <a:schemeClr val="bg1"/>
                </a:solidFill>
                <a:latin typeface="Comic Sans MS" pitchFamily="66" charset="0"/>
              </a:rPr>
              <a:t>Very Dissatisfied</a:t>
            </a:r>
            <a:r>
              <a:rPr lang="ja-JP" altLang="en-US" sz="3600" dirty="0" smtClean="0">
                <a:solidFill>
                  <a:schemeClr val="bg1"/>
                </a:solidFill>
                <a:latin typeface="Comic Sans MS" pitchFamily="66" charset="0"/>
              </a:rPr>
              <a:t>（</a:t>
            </a:r>
            <a:r>
              <a:rPr lang="en-US" altLang="ja-JP" sz="3600" dirty="0" smtClean="0">
                <a:solidFill>
                  <a:schemeClr val="bg1"/>
                </a:solidFill>
                <a:latin typeface="Comic Sans MS" pitchFamily="66" charset="0"/>
              </a:rPr>
              <a:t>1</a:t>
            </a:r>
            <a:r>
              <a:rPr lang="ja-JP" altLang="en-US" sz="3600" dirty="0" smtClean="0">
                <a:solidFill>
                  <a:schemeClr val="bg1"/>
                </a:solidFill>
                <a:latin typeface="Comic Sans MS" pitchFamily="66" charset="0"/>
              </a:rPr>
              <a:t>）　</a:t>
            </a:r>
            <a:r>
              <a:rPr lang="en-US" altLang="ja-JP" sz="3600" dirty="0" smtClean="0">
                <a:solidFill>
                  <a:schemeClr val="bg1"/>
                </a:solidFill>
                <a:latin typeface="Comic Sans MS" pitchFamily="66" charset="0"/>
              </a:rPr>
              <a:t/>
            </a:r>
            <a:br>
              <a:rPr lang="en-US" altLang="ja-JP" sz="3600" dirty="0" smtClean="0">
                <a:solidFill>
                  <a:schemeClr val="bg1"/>
                </a:solidFill>
                <a:latin typeface="Comic Sans MS" pitchFamily="66" charset="0"/>
              </a:rPr>
            </a:br>
            <a:r>
              <a:rPr lang="en-US" sz="3600" u="sng" dirty="0" smtClean="0">
                <a:solidFill>
                  <a:schemeClr val="bg1"/>
                </a:solidFill>
                <a:latin typeface="Comic Sans MS" pitchFamily="66" charset="0"/>
              </a:rPr>
              <a:t>+				  </a:t>
            </a:r>
            <a:r>
              <a:rPr lang="ja-JP" altLang="en-US" sz="3600" u="sng" dirty="0" smtClean="0">
                <a:solidFill>
                  <a:schemeClr val="bg1"/>
                </a:solidFill>
                <a:latin typeface="Comic Sans MS" pitchFamily="66" charset="0"/>
              </a:rPr>
              <a:t>　　　　</a:t>
            </a:r>
            <a:r>
              <a:rPr lang="en-US" sz="3600" u="sng" dirty="0" smtClean="0">
                <a:solidFill>
                  <a:schemeClr val="bg1"/>
                </a:solidFill>
                <a:latin typeface="Comic Sans MS" pitchFamily="66" charset="0"/>
              </a:rPr>
              <a:t>100    </a:t>
            </a:r>
          </a:p>
          <a:p>
            <a:r>
              <a:rPr lang="en-US" sz="3600" b="1" dirty="0" smtClean="0">
                <a:solidFill>
                  <a:schemeClr val="bg1"/>
                </a:solidFill>
                <a:latin typeface="Comic Sans MS" pitchFamily="66" charset="0"/>
              </a:rPr>
              <a:t>=				</a:t>
            </a:r>
            <a:r>
              <a:rPr lang="ja-JP" altLang="en-US" sz="3600" b="1" dirty="0" smtClean="0">
                <a:solidFill>
                  <a:schemeClr val="bg1"/>
                </a:solidFill>
                <a:latin typeface="Comic Sans MS" pitchFamily="66" charset="0"/>
              </a:rPr>
              <a:t>　　　 </a:t>
            </a:r>
            <a:r>
              <a:rPr lang="en-US" sz="3600" b="1" dirty="0" smtClean="0">
                <a:solidFill>
                  <a:schemeClr val="bg1"/>
                </a:solidFill>
                <a:latin typeface="Comic Sans MS" pitchFamily="66" charset="0"/>
              </a:rPr>
              <a:t>NSAT</a:t>
            </a:r>
          </a:p>
        </p:txBody>
      </p:sp>
      <p:sp>
        <p:nvSpPr>
          <p:cNvPr id="7" name="TextBox 6"/>
          <p:cNvSpPr txBox="1"/>
          <p:nvPr/>
        </p:nvSpPr>
        <p:spPr>
          <a:xfrm>
            <a:off x="1" y="1"/>
            <a:ext cx="9143999" cy="769441"/>
          </a:xfrm>
          <a:prstGeom prst="rect">
            <a:avLst/>
          </a:prstGeom>
          <a:noFill/>
        </p:spPr>
        <p:txBody>
          <a:bodyPr wrap="square" rtlCol="0">
            <a:spAutoFit/>
          </a:bodyPr>
          <a:lstStyle/>
          <a:p>
            <a:pPr algn="ctr"/>
            <a:r>
              <a:rPr lang="en-US" sz="4400" dirty="0" smtClean="0">
                <a:gradFill>
                  <a:gsLst>
                    <a:gs pos="0">
                      <a:schemeClr val="bg1"/>
                    </a:gs>
                    <a:gs pos="100000">
                      <a:schemeClr val="bg1"/>
                    </a:gs>
                  </a:gsLst>
                  <a:lin ang="5400000" scaled="0"/>
                </a:gradFill>
                <a:latin typeface="Gill Sans Ultra Bold" pitchFamily="34" charset="0"/>
              </a:rPr>
              <a:t>QUALITY(</a:t>
            </a:r>
            <a:r>
              <a:rPr lang="ja-JP" altLang="en-US" sz="4400" dirty="0" smtClean="0">
                <a:gradFill>
                  <a:gsLst>
                    <a:gs pos="0">
                      <a:schemeClr val="bg1"/>
                    </a:gs>
                    <a:gs pos="100000">
                      <a:schemeClr val="bg1"/>
                    </a:gs>
                  </a:gsLst>
                  <a:lin ang="5400000" scaled="0"/>
                </a:gradFill>
                <a:latin typeface="Gill Sans Ultra Bold" pitchFamily="34" charset="0"/>
              </a:rPr>
              <a:t>品質</a:t>
            </a:r>
            <a:r>
              <a:rPr lang="en-US" sz="4400" dirty="0" smtClean="0">
                <a:gradFill>
                  <a:gsLst>
                    <a:gs pos="0">
                      <a:schemeClr val="bg1"/>
                    </a:gs>
                    <a:gs pos="100000">
                      <a:schemeClr val="bg1"/>
                    </a:gs>
                  </a:gsLst>
                  <a:lin ang="5400000" scaled="0"/>
                </a:gradFill>
                <a:latin typeface="Gill Sans Ultra Bold" pitchFamily="34" charset="0"/>
              </a:rPr>
              <a:t>)KPI</a:t>
            </a:r>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cSld>
  <p:clrMapOvr>
    <a:masterClrMapping/>
  </p:clrMapOvr>
  <p:transition xmlns:p14="http://schemas.microsoft.com/office/powerpoint/2010/main" advTm="54236">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left)">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NSAT</a:t>
            </a:r>
            <a:endParaRPr lang="en-US" dirty="0"/>
          </a:p>
        </p:txBody>
      </p:sp>
      <p:pic>
        <p:nvPicPr>
          <p:cNvPr id="4" name="Picture 3" descr="chalkboard_small.jpg"/>
          <p:cNvPicPr>
            <a:picLocks noChangeAspect="1"/>
          </p:cNvPicPr>
          <p:nvPr/>
        </p:nvPicPr>
        <p:blipFill>
          <a:blip r:embed="rId6" cstate="email"/>
          <a:srcRect/>
          <a:stretch>
            <a:fillRect/>
          </a:stretch>
        </p:blipFill>
        <p:spPr>
          <a:xfrm>
            <a:off x="0" y="0"/>
            <a:ext cx="9146383" cy="6858000"/>
          </a:xfrm>
          <a:prstGeom prst="rect">
            <a:avLst/>
          </a:prstGeom>
        </p:spPr>
      </p:pic>
      <p:sp>
        <p:nvSpPr>
          <p:cNvPr id="7" name="TextBox 6"/>
          <p:cNvSpPr txBox="1"/>
          <p:nvPr/>
        </p:nvSpPr>
        <p:spPr>
          <a:xfrm>
            <a:off x="2" y="5"/>
            <a:ext cx="9143999" cy="769441"/>
          </a:xfrm>
          <a:prstGeom prst="rect">
            <a:avLst/>
          </a:prstGeom>
          <a:noFill/>
        </p:spPr>
        <p:txBody>
          <a:bodyPr wrap="square" rtlCol="0">
            <a:spAutoFit/>
          </a:bodyPr>
          <a:lstStyle/>
          <a:p>
            <a:pPr algn="ctr"/>
            <a:r>
              <a:rPr lang="en-US" sz="4400" dirty="0" smtClean="0">
                <a:gradFill>
                  <a:gsLst>
                    <a:gs pos="0">
                      <a:schemeClr val="bg1"/>
                    </a:gs>
                    <a:gs pos="100000">
                      <a:schemeClr val="bg1"/>
                    </a:gs>
                  </a:gsLst>
                  <a:lin ang="5400000" scaled="0"/>
                </a:gradFill>
                <a:latin typeface="Gill Sans Ultra Bold" pitchFamily="34" charset="0"/>
              </a:rPr>
              <a:t>QUALITY(</a:t>
            </a:r>
            <a:r>
              <a:rPr lang="ja-JP" altLang="en-US" sz="4400" dirty="0" smtClean="0">
                <a:gradFill>
                  <a:gsLst>
                    <a:gs pos="0">
                      <a:schemeClr val="bg1"/>
                    </a:gs>
                    <a:gs pos="100000">
                      <a:schemeClr val="bg1"/>
                    </a:gs>
                  </a:gsLst>
                  <a:lin ang="5400000" scaled="0"/>
                </a:gradFill>
                <a:latin typeface="Gill Sans Ultra Bold" pitchFamily="34" charset="0"/>
              </a:rPr>
              <a:t>品質</a:t>
            </a:r>
            <a:r>
              <a:rPr lang="en-US" sz="4400" dirty="0" smtClean="0">
                <a:gradFill>
                  <a:gsLst>
                    <a:gs pos="0">
                      <a:schemeClr val="bg1"/>
                    </a:gs>
                    <a:gs pos="100000">
                      <a:schemeClr val="bg1"/>
                    </a:gs>
                  </a:gsLst>
                  <a:lin ang="5400000" scaled="0"/>
                </a:gradFill>
                <a:latin typeface="Gill Sans Ultra Bold" pitchFamily="34" charset="0"/>
              </a:rPr>
              <a:t>)KPI</a:t>
            </a:r>
          </a:p>
        </p:txBody>
      </p:sp>
      <p:graphicFrame>
        <p:nvGraphicFramePr>
          <p:cNvPr id="8" name="greater than 50%"/>
          <p:cNvGraphicFramePr>
            <a:graphicFrameLocks noGrp="1"/>
          </p:cNvGraphicFramePr>
          <p:nvPr/>
        </p:nvGraphicFramePr>
        <p:xfrm>
          <a:off x="1049020" y="4385702"/>
          <a:ext cx="7449176" cy="614855"/>
        </p:xfrm>
        <a:graphic>
          <a:graphicData uri="http://schemas.openxmlformats.org/drawingml/2006/table">
            <a:tbl>
              <a:tblPr firstRow="1" bandRow="1">
                <a:tableStyleId>{00A15C55-8517-42AA-B614-E9B94910E393}</a:tableStyleId>
              </a:tblPr>
              <a:tblGrid>
                <a:gridCol w="4344531"/>
                <a:gridCol w="3104645"/>
              </a:tblGrid>
              <a:tr h="614855">
                <a:tc>
                  <a:txBody>
                    <a:bodyPr/>
                    <a:lstStyle/>
                    <a:p>
                      <a:pPr algn="ctr"/>
                      <a:r>
                        <a:rPr lang="en-US" sz="2800" baseline="0" dirty="0" smtClean="0">
                          <a:solidFill>
                            <a:schemeClr val="bg1"/>
                          </a:solidFill>
                          <a:latin typeface="Comic Sans MS" pitchFamily="66" charset="0"/>
                        </a:rPr>
                        <a:t>50%</a:t>
                      </a:r>
                      <a:r>
                        <a:rPr lang="ja-JP" altLang="en-US" sz="2800" baseline="0" dirty="0" smtClean="0">
                          <a:solidFill>
                            <a:schemeClr val="bg1"/>
                          </a:solidFill>
                          <a:latin typeface="Comic Sans MS" pitchFamily="66" charset="0"/>
                        </a:rPr>
                        <a:t>以上</a:t>
                      </a:r>
                      <a:endParaRPr lang="en-US" sz="2800" dirty="0">
                        <a:solidFill>
                          <a:schemeClr val="bg1"/>
                        </a:solidFill>
                        <a:latin typeface="Comic Sans MS" pitchFamily="66" charset="0"/>
                      </a:endParaRPr>
                    </a:p>
                  </a:txBody>
                  <a:tcPr marL="68598" marR="6859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omic Sans MS" pitchFamily="66" charset="0"/>
                        </a:rPr>
                        <a:t>NSAT</a:t>
                      </a:r>
                      <a:endParaRPr lang="en-US" sz="2800" dirty="0">
                        <a:solidFill>
                          <a:schemeClr val="bg1"/>
                        </a:solidFill>
                        <a:latin typeface="Comic Sans MS" pitchFamily="66" charset="0"/>
                      </a:endParaRPr>
                    </a:p>
                  </a:txBody>
                  <a:tcPr marL="68598" marR="68598">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6" name="25 - 50"/>
          <p:cNvGraphicFramePr>
            <a:graphicFrameLocks noGrp="1"/>
          </p:cNvGraphicFramePr>
          <p:nvPr/>
        </p:nvGraphicFramePr>
        <p:xfrm>
          <a:off x="1049020" y="3702263"/>
          <a:ext cx="7449176" cy="614855"/>
        </p:xfrm>
        <a:graphic>
          <a:graphicData uri="http://schemas.openxmlformats.org/drawingml/2006/table">
            <a:tbl>
              <a:tblPr firstRow="1" bandRow="1">
                <a:tableStyleId>{00A15C55-8517-42AA-B614-E9B94910E393}</a:tableStyleId>
              </a:tblPr>
              <a:tblGrid>
                <a:gridCol w="4344531"/>
                <a:gridCol w="3104645"/>
              </a:tblGrid>
              <a:tr h="614855">
                <a:tc>
                  <a:txBody>
                    <a:bodyPr/>
                    <a:lstStyle/>
                    <a:p>
                      <a:pPr algn="ctr"/>
                      <a:r>
                        <a:rPr lang="en-US" sz="2800" dirty="0" smtClean="0">
                          <a:solidFill>
                            <a:schemeClr val="bg1"/>
                          </a:solidFill>
                          <a:latin typeface="Comic Sans MS" pitchFamily="66" charset="0"/>
                        </a:rPr>
                        <a:t>25% - 50%</a:t>
                      </a:r>
                      <a:endParaRPr lang="en-US" sz="2800" dirty="0">
                        <a:solidFill>
                          <a:schemeClr val="bg1"/>
                        </a:solidFill>
                        <a:latin typeface="Comic Sans MS" pitchFamily="66" charset="0"/>
                      </a:endParaRPr>
                    </a:p>
                  </a:txBody>
                  <a:tcPr marL="68598" marR="6859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omic Sans MS" pitchFamily="66" charset="0"/>
                        </a:rPr>
                        <a:t>NSAT x 90%</a:t>
                      </a:r>
                      <a:endParaRPr lang="en-US" sz="2800" dirty="0">
                        <a:solidFill>
                          <a:schemeClr val="bg1"/>
                        </a:solidFill>
                        <a:latin typeface="Comic Sans MS" pitchFamily="66" charset="0"/>
                      </a:endParaRPr>
                    </a:p>
                  </a:txBody>
                  <a:tcPr marL="68598" marR="68598">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5 -25"/>
          <p:cNvGraphicFramePr>
            <a:graphicFrameLocks noGrp="1"/>
          </p:cNvGraphicFramePr>
          <p:nvPr/>
        </p:nvGraphicFramePr>
        <p:xfrm>
          <a:off x="1049020" y="3075917"/>
          <a:ext cx="7449176" cy="557763"/>
        </p:xfrm>
        <a:graphic>
          <a:graphicData uri="http://schemas.openxmlformats.org/drawingml/2006/table">
            <a:tbl>
              <a:tblPr firstRow="1" bandRow="1">
                <a:tableStyleId>{00A15C55-8517-42AA-B614-E9B94910E393}</a:tableStyleId>
              </a:tblPr>
              <a:tblGrid>
                <a:gridCol w="4344531"/>
                <a:gridCol w="3104645"/>
              </a:tblGrid>
              <a:tr h="557763">
                <a:tc>
                  <a:txBody>
                    <a:bodyPr/>
                    <a:lstStyle/>
                    <a:p>
                      <a:pPr algn="ctr"/>
                      <a:r>
                        <a:rPr lang="en-US" sz="2800" baseline="0" dirty="0" smtClean="0">
                          <a:solidFill>
                            <a:schemeClr val="bg1"/>
                          </a:solidFill>
                          <a:latin typeface="Comic Sans MS" pitchFamily="66" charset="0"/>
                        </a:rPr>
                        <a:t> 5% - 25%</a:t>
                      </a:r>
                      <a:endParaRPr lang="en-US" sz="2800" dirty="0">
                        <a:solidFill>
                          <a:schemeClr val="bg1"/>
                        </a:solidFill>
                        <a:latin typeface="Comic Sans MS" pitchFamily="66" charset="0"/>
                      </a:endParaRPr>
                    </a:p>
                  </a:txBody>
                  <a:tcPr marL="68598" marR="6859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omic Sans MS" pitchFamily="66" charset="0"/>
                        </a:rPr>
                        <a:t>NSAT x 80%</a:t>
                      </a:r>
                      <a:endParaRPr lang="en-US" sz="2800" dirty="0">
                        <a:solidFill>
                          <a:schemeClr val="bg1"/>
                        </a:solidFill>
                        <a:latin typeface="Comic Sans MS" pitchFamily="66" charset="0"/>
                      </a:endParaRPr>
                    </a:p>
                  </a:txBody>
                  <a:tcPr marL="68598" marR="68598">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less than 5"/>
          <p:cNvGraphicFramePr>
            <a:graphicFrameLocks noGrp="1"/>
          </p:cNvGraphicFramePr>
          <p:nvPr/>
        </p:nvGraphicFramePr>
        <p:xfrm>
          <a:off x="1049020" y="2392479"/>
          <a:ext cx="7449176" cy="614855"/>
        </p:xfrm>
        <a:graphic>
          <a:graphicData uri="http://schemas.openxmlformats.org/drawingml/2006/table">
            <a:tbl>
              <a:tblPr firstRow="1" bandRow="1">
                <a:tableStyleId>{00A15C55-8517-42AA-B614-E9B94910E393}</a:tableStyleId>
              </a:tblPr>
              <a:tblGrid>
                <a:gridCol w="4344531"/>
                <a:gridCol w="3104645"/>
              </a:tblGrid>
              <a:tr h="614855">
                <a:tc>
                  <a:txBody>
                    <a:bodyPr/>
                    <a:lstStyle/>
                    <a:p>
                      <a:pPr algn="ctr"/>
                      <a:r>
                        <a:rPr lang="en-US" sz="2800" b="1" dirty="0" smtClean="0">
                          <a:solidFill>
                            <a:schemeClr val="bg1"/>
                          </a:solidFill>
                          <a:latin typeface="Comic Sans MS" pitchFamily="66" charset="0"/>
                        </a:rPr>
                        <a:t>5%</a:t>
                      </a:r>
                      <a:r>
                        <a:rPr lang="ja-JP" altLang="en-US" sz="2800" b="1" dirty="0" smtClean="0">
                          <a:solidFill>
                            <a:schemeClr val="bg1"/>
                          </a:solidFill>
                          <a:latin typeface="Comic Sans MS" pitchFamily="66" charset="0"/>
                        </a:rPr>
                        <a:t>　未満</a:t>
                      </a:r>
                      <a:endParaRPr lang="en-US" sz="2800" b="1" dirty="0">
                        <a:solidFill>
                          <a:schemeClr val="bg1"/>
                        </a:solidFill>
                        <a:latin typeface="Comic Sans MS" pitchFamily="66" charset="0"/>
                      </a:endParaRPr>
                    </a:p>
                  </a:txBody>
                  <a:tcPr marL="68598" marR="6859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bg1"/>
                          </a:solidFill>
                          <a:latin typeface="Comic Sans MS" pitchFamily="66" charset="0"/>
                        </a:rPr>
                        <a:t>0</a:t>
                      </a:r>
                      <a:endParaRPr lang="en-US" sz="2800" dirty="0">
                        <a:solidFill>
                          <a:schemeClr val="bg1"/>
                        </a:solidFill>
                        <a:latin typeface="Comic Sans MS" pitchFamily="66" charset="0"/>
                      </a:endParaRPr>
                    </a:p>
                  </a:txBody>
                  <a:tcPr marL="68598" marR="68598">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1" name="title"/>
          <p:cNvGraphicFramePr>
            <a:graphicFrameLocks noGrp="1"/>
          </p:cNvGraphicFramePr>
          <p:nvPr/>
        </p:nvGraphicFramePr>
        <p:xfrm>
          <a:off x="724788" y="1285860"/>
          <a:ext cx="8204930" cy="944880"/>
        </p:xfrm>
        <a:graphic>
          <a:graphicData uri="http://schemas.openxmlformats.org/drawingml/2006/table">
            <a:tbl>
              <a:tblPr firstRow="1" bandRow="1">
                <a:tableStyleId>{00A15C55-8517-42AA-B614-E9B94910E393}</a:tableStyleId>
              </a:tblPr>
              <a:tblGrid>
                <a:gridCol w="4785303"/>
                <a:gridCol w="3419627"/>
              </a:tblGrid>
              <a:tr h="614855">
                <a:tc>
                  <a:txBody>
                    <a:bodyPr/>
                    <a:lstStyle/>
                    <a:p>
                      <a:pPr algn="ctr"/>
                      <a:r>
                        <a:rPr lang="ja-JP" altLang="en-US" sz="2800" u="sng" dirty="0" smtClean="0">
                          <a:solidFill>
                            <a:schemeClr val="bg1"/>
                          </a:solidFill>
                          <a:latin typeface="Comic Sans MS" pitchFamily="66" charset="0"/>
                        </a:rPr>
                        <a:t>購入したコースウェア数に対する</a:t>
                      </a:r>
                      <a:r>
                        <a:rPr lang="en-US" sz="2800" u="sng" dirty="0" smtClean="0">
                          <a:solidFill>
                            <a:schemeClr val="bg1"/>
                          </a:solidFill>
                          <a:latin typeface="Comic Sans MS" pitchFamily="66" charset="0"/>
                        </a:rPr>
                        <a:t>MTM </a:t>
                      </a:r>
                      <a:r>
                        <a:rPr lang="ja-JP" altLang="en-US" sz="2800" u="sng" dirty="0" err="1" smtClean="0">
                          <a:solidFill>
                            <a:schemeClr val="bg1"/>
                          </a:solidFill>
                          <a:latin typeface="Comic Sans MS" pitchFamily="66" charset="0"/>
                        </a:rPr>
                        <a:t>での</a:t>
                      </a:r>
                      <a:r>
                        <a:rPr lang="ja-JP" altLang="en-US" sz="2800" u="sng" smtClean="0">
                          <a:solidFill>
                            <a:schemeClr val="bg1"/>
                          </a:solidFill>
                          <a:latin typeface="Comic Sans MS" pitchFamily="66" charset="0"/>
                        </a:rPr>
                        <a:t>アンケート回収率</a:t>
                      </a:r>
                      <a:endParaRPr lang="en-US" sz="2800" u="sng" dirty="0">
                        <a:solidFill>
                          <a:schemeClr val="bg1"/>
                        </a:solidFill>
                        <a:latin typeface="Comic Sans MS" pitchFamily="66" charset="0"/>
                      </a:endParaRPr>
                    </a:p>
                  </a:txBody>
                  <a:tcPr marL="68598" marR="68598">
                    <a:lnL w="12700" cmpd="sng">
                      <a:noFill/>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u="sng" smtClean="0">
                          <a:solidFill>
                            <a:schemeClr val="bg1"/>
                          </a:solidFill>
                          <a:latin typeface="Comic Sans MS" pitchFamily="66" charset="0"/>
                        </a:rPr>
                        <a:t>Quality  KPI</a:t>
                      </a:r>
                      <a:endParaRPr lang="en-US" sz="2800" u="sng" dirty="0">
                        <a:solidFill>
                          <a:schemeClr val="bg1"/>
                        </a:solidFill>
                        <a:latin typeface="Comic Sans MS" pitchFamily="66" charset="0"/>
                      </a:endParaRPr>
                    </a:p>
                  </a:txBody>
                  <a:tcPr marL="68598" marR="68598" anchor="ctr">
                    <a:lnL w="12700" cmpd="sng">
                      <a:noFill/>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cSld>
  <p:clrMapOvr>
    <a:masterClrMapping/>
  </p:clrMapOvr>
  <p:transition xmlns:p14="http://schemas.microsoft.com/office/powerpoint/2010/main" advTm="52328">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NSAT</a:t>
            </a:r>
            <a:endParaRPr lang="en-US" dirty="0"/>
          </a:p>
        </p:txBody>
      </p:sp>
      <p:pic>
        <p:nvPicPr>
          <p:cNvPr id="4" name="Picture 3" descr="chalkboard_small.jpg"/>
          <p:cNvPicPr>
            <a:picLocks noChangeAspect="1"/>
          </p:cNvPicPr>
          <p:nvPr/>
        </p:nvPicPr>
        <p:blipFill>
          <a:blip r:embed="rId6" cstate="email"/>
          <a:srcRect/>
          <a:stretch>
            <a:fillRect/>
          </a:stretch>
        </p:blipFill>
        <p:spPr>
          <a:xfrm>
            <a:off x="-2383" y="0"/>
            <a:ext cx="9146383" cy="6858000"/>
          </a:xfrm>
          <a:prstGeom prst="rect">
            <a:avLst/>
          </a:prstGeom>
        </p:spPr>
      </p:pic>
      <p:sp>
        <p:nvSpPr>
          <p:cNvPr id="7" name="TextBox 6"/>
          <p:cNvSpPr txBox="1"/>
          <p:nvPr/>
        </p:nvSpPr>
        <p:spPr>
          <a:xfrm>
            <a:off x="2" y="19055"/>
            <a:ext cx="9143999" cy="769441"/>
          </a:xfrm>
          <a:prstGeom prst="rect">
            <a:avLst/>
          </a:prstGeom>
          <a:noFill/>
        </p:spPr>
        <p:txBody>
          <a:bodyPr wrap="square" rtlCol="0">
            <a:spAutoFit/>
          </a:bodyPr>
          <a:lstStyle/>
          <a:p>
            <a:pPr algn="ctr"/>
            <a:r>
              <a:rPr lang="en-US" sz="4400" dirty="0" smtClean="0">
                <a:gradFill>
                  <a:gsLst>
                    <a:gs pos="0">
                      <a:schemeClr val="bg1"/>
                    </a:gs>
                    <a:gs pos="100000">
                      <a:schemeClr val="bg1"/>
                    </a:gs>
                  </a:gsLst>
                  <a:lin ang="5400000" scaled="0"/>
                </a:gradFill>
                <a:latin typeface="Gill Sans Ultra Bold" pitchFamily="34" charset="0"/>
              </a:rPr>
              <a:t>CONSUMPTION(</a:t>
            </a:r>
            <a:r>
              <a:rPr lang="ja-JP" altLang="en-US" sz="4400" dirty="0" smtClean="0">
                <a:gradFill>
                  <a:gsLst>
                    <a:gs pos="0">
                      <a:schemeClr val="bg1"/>
                    </a:gs>
                    <a:gs pos="100000">
                      <a:schemeClr val="bg1"/>
                    </a:gs>
                  </a:gsLst>
                  <a:lin ang="5400000" scaled="0"/>
                </a:gradFill>
                <a:latin typeface="Gill Sans Ultra Bold" pitchFamily="34" charset="0"/>
              </a:rPr>
              <a:t>購入</a:t>
            </a:r>
            <a:r>
              <a:rPr lang="en-US" sz="4400" dirty="0" smtClean="0">
                <a:gradFill>
                  <a:gsLst>
                    <a:gs pos="0">
                      <a:schemeClr val="bg1"/>
                    </a:gs>
                    <a:gs pos="100000">
                      <a:schemeClr val="bg1"/>
                    </a:gs>
                  </a:gsLst>
                  <a:lin ang="5400000" scaled="0"/>
                </a:gradFill>
                <a:latin typeface="Gill Sans Ultra Bold" pitchFamily="34" charset="0"/>
              </a:rPr>
              <a:t>)KPI</a:t>
            </a:r>
          </a:p>
        </p:txBody>
      </p:sp>
      <p:sp>
        <p:nvSpPr>
          <p:cNvPr id="9" name="Text Placeholder 8"/>
          <p:cNvSpPr>
            <a:spLocks noGrp="1"/>
          </p:cNvSpPr>
          <p:nvPr>
            <p:ph type="body" idx="1"/>
          </p:nvPr>
        </p:nvSpPr>
        <p:spPr>
          <a:xfrm>
            <a:off x="357070" y="1370004"/>
            <a:ext cx="4114800" cy="387798"/>
          </a:xfrm>
        </p:spPr>
        <p:txBody>
          <a:bodyPr>
            <a:normAutofit fontScale="92500" lnSpcReduction="20000"/>
          </a:bodyPr>
          <a:lstStyle/>
          <a:p>
            <a:pPr algn="ctr"/>
            <a:r>
              <a:rPr lang="en-US" sz="2800" u="sng" dirty="0" smtClean="0">
                <a:solidFill>
                  <a:schemeClr val="bg1"/>
                </a:solidFill>
                <a:latin typeface="Comic Sans MS" pitchFamily="66" charset="0"/>
              </a:rPr>
              <a:t>What You Purchase </a:t>
            </a:r>
            <a:endParaRPr lang="en-US" sz="2800" u="sng" dirty="0">
              <a:solidFill>
                <a:schemeClr val="bg1"/>
              </a:solidFill>
              <a:latin typeface="Comic Sans MS" pitchFamily="66" charset="0"/>
            </a:endParaRPr>
          </a:p>
        </p:txBody>
      </p:sp>
      <p:sp>
        <p:nvSpPr>
          <p:cNvPr id="10" name="Content Placeholder 9"/>
          <p:cNvSpPr>
            <a:spLocks noGrp="1"/>
          </p:cNvSpPr>
          <p:nvPr>
            <p:ph sz="half" idx="2"/>
          </p:nvPr>
        </p:nvSpPr>
        <p:spPr>
          <a:xfrm>
            <a:off x="381000" y="2221788"/>
            <a:ext cx="4335015" cy="2837167"/>
          </a:xfrm>
        </p:spPr>
        <p:txBody>
          <a:bodyPr>
            <a:normAutofit/>
          </a:bodyPr>
          <a:lstStyle/>
          <a:p>
            <a:pPr algn="ctr">
              <a:spcAft>
                <a:spcPts val="500"/>
              </a:spcAft>
              <a:buNone/>
            </a:pPr>
            <a:r>
              <a:rPr lang="ja-JP" altLang="en-US" sz="2800" b="1" smtClean="0">
                <a:solidFill>
                  <a:schemeClr val="bg1"/>
                </a:solidFill>
                <a:latin typeface="Comic Sans MS" pitchFamily="66" charset="0"/>
              </a:rPr>
              <a:t>認定ﾄﾚｰﾆﾝｸﾞﾃｷｽﾄ</a:t>
            </a:r>
            <a:endParaRPr lang="en-US" altLang="ja-JP" sz="2800" b="1" smtClean="0">
              <a:solidFill>
                <a:schemeClr val="bg1"/>
              </a:solidFill>
              <a:latin typeface="Comic Sans MS" pitchFamily="66" charset="0"/>
            </a:endParaRPr>
          </a:p>
          <a:p>
            <a:pPr algn="ctr">
              <a:spcAft>
                <a:spcPts val="500"/>
              </a:spcAft>
              <a:buNone/>
            </a:pPr>
            <a:r>
              <a:rPr lang="en-US" altLang="ja-JP" sz="2800" b="1" smtClean="0">
                <a:solidFill>
                  <a:schemeClr val="bg1"/>
                </a:solidFill>
                <a:latin typeface="Comic Sans MS" pitchFamily="66" charset="0"/>
              </a:rPr>
              <a:t>(OMLP</a:t>
            </a:r>
            <a:r>
              <a:rPr lang="ja-JP" altLang="en-US" sz="2800" b="1" smtClean="0">
                <a:solidFill>
                  <a:schemeClr val="bg1"/>
                </a:solidFill>
                <a:latin typeface="Comic Sans MS" pitchFamily="66" charset="0"/>
              </a:rPr>
              <a:t>）</a:t>
            </a:r>
            <a:r>
              <a:rPr lang="en-US" sz="2800" b="1" smtClean="0">
                <a:solidFill>
                  <a:schemeClr val="bg1"/>
                </a:solidFill>
                <a:latin typeface="Comic Sans MS" pitchFamily="66" charset="0"/>
              </a:rPr>
              <a:t> </a:t>
            </a:r>
            <a:endParaRPr lang="en-US" sz="2800" b="1" dirty="0" smtClean="0">
              <a:solidFill>
                <a:schemeClr val="bg1"/>
              </a:solidFill>
              <a:latin typeface="Comic Sans MS" pitchFamily="66" charset="0"/>
            </a:endParaRPr>
          </a:p>
          <a:p>
            <a:pPr algn="ctr">
              <a:spcAft>
                <a:spcPts val="500"/>
              </a:spcAft>
              <a:buNone/>
            </a:pPr>
            <a:endParaRPr lang="en-US" sz="2800" b="1" smtClean="0">
              <a:solidFill>
                <a:schemeClr val="bg1"/>
              </a:solidFill>
              <a:latin typeface="Comic Sans MS" pitchFamily="66" charset="0"/>
            </a:endParaRPr>
          </a:p>
          <a:p>
            <a:pPr algn="ctr">
              <a:spcAft>
                <a:spcPts val="500"/>
              </a:spcAft>
              <a:buNone/>
            </a:pPr>
            <a:r>
              <a:rPr lang="ja-JP" altLang="en-US" sz="2800" b="1" smtClean="0">
                <a:solidFill>
                  <a:schemeClr val="bg1"/>
                </a:solidFill>
                <a:latin typeface="Comic Sans MS" pitchFamily="66" charset="0"/>
              </a:rPr>
              <a:t>ｺｰｽｳｪｱﾗｲﾌﾞﾗﾘｰﾃｷｽﾄ</a:t>
            </a:r>
            <a:endParaRPr lang="en-US" sz="2800" b="1" dirty="0" smtClean="0">
              <a:solidFill>
                <a:schemeClr val="bg1"/>
              </a:solidFill>
              <a:latin typeface="Comic Sans MS" pitchFamily="66" charset="0"/>
            </a:endParaRPr>
          </a:p>
          <a:p>
            <a:pPr algn="ctr">
              <a:spcAft>
                <a:spcPts val="500"/>
              </a:spcAft>
              <a:buNone/>
            </a:pPr>
            <a:endParaRPr lang="en-US" sz="2800" b="1" smtClean="0">
              <a:solidFill>
                <a:schemeClr val="bg1"/>
              </a:solidFill>
              <a:latin typeface="Comic Sans MS" pitchFamily="66" charset="0"/>
            </a:endParaRPr>
          </a:p>
          <a:p>
            <a:pPr algn="ctr">
              <a:spcAft>
                <a:spcPts val="500"/>
              </a:spcAft>
              <a:buNone/>
            </a:pPr>
            <a:r>
              <a:rPr lang="ja-JP" altLang="en-US" sz="2800" b="1" smtClean="0">
                <a:solidFill>
                  <a:schemeClr val="bg1"/>
                </a:solidFill>
                <a:latin typeface="Comic Sans MS" pitchFamily="66" charset="0"/>
              </a:rPr>
              <a:t>ﾃｽﾄｾﾝﾀｰ試験配信数</a:t>
            </a:r>
            <a:endParaRPr lang="en-US" sz="2800" b="1" dirty="0" smtClean="0">
              <a:solidFill>
                <a:schemeClr val="bg1"/>
              </a:solidFill>
              <a:latin typeface="Comic Sans MS" pitchFamily="66" charset="0"/>
            </a:endParaRPr>
          </a:p>
          <a:p>
            <a:pPr algn="ctr">
              <a:spcAft>
                <a:spcPts val="500"/>
              </a:spcAft>
              <a:buNone/>
            </a:pPr>
            <a:endParaRPr lang="en-US" sz="2800" b="1" smtClean="0">
              <a:solidFill>
                <a:schemeClr val="bg1"/>
              </a:solidFill>
              <a:latin typeface="Comic Sans MS" pitchFamily="66" charset="0"/>
            </a:endParaRPr>
          </a:p>
          <a:p>
            <a:pPr algn="ctr">
              <a:spcAft>
                <a:spcPts val="500"/>
              </a:spcAft>
              <a:buNone/>
            </a:pPr>
            <a:r>
              <a:rPr lang="en-US" altLang="ja-JP" sz="2800" b="1" smtClean="0">
                <a:solidFill>
                  <a:schemeClr val="bg1"/>
                </a:solidFill>
                <a:latin typeface="Comic Sans MS" pitchFamily="66" charset="0"/>
              </a:rPr>
              <a:t>E-learning</a:t>
            </a:r>
            <a:r>
              <a:rPr lang="ja-JP" altLang="en-US" sz="2800" b="1" smtClean="0">
                <a:solidFill>
                  <a:schemeClr val="bg1"/>
                </a:solidFill>
                <a:latin typeface="Comic Sans MS" pitchFamily="66" charset="0"/>
              </a:rPr>
              <a:t>バウチャー</a:t>
            </a:r>
            <a:endParaRPr lang="en-US" sz="2800" b="1" dirty="0" smtClean="0">
              <a:solidFill>
                <a:schemeClr val="bg1"/>
              </a:solidFill>
              <a:latin typeface="Comic Sans MS" pitchFamily="66" charset="0"/>
            </a:endParaRPr>
          </a:p>
        </p:txBody>
      </p:sp>
      <p:sp>
        <p:nvSpPr>
          <p:cNvPr id="11" name="Text Placeholder 10"/>
          <p:cNvSpPr>
            <a:spLocks noGrp="1"/>
          </p:cNvSpPr>
          <p:nvPr>
            <p:ph type="body" sz="quarter" idx="3"/>
          </p:nvPr>
        </p:nvSpPr>
        <p:spPr>
          <a:xfrm>
            <a:off x="5044825" y="1370004"/>
            <a:ext cx="4117019" cy="387798"/>
          </a:xfrm>
        </p:spPr>
        <p:txBody>
          <a:bodyPr>
            <a:normAutofit fontScale="92500" lnSpcReduction="20000"/>
          </a:bodyPr>
          <a:lstStyle/>
          <a:p>
            <a:r>
              <a:rPr lang="en-US" sz="2800" u="sng" dirty="0" smtClean="0">
                <a:solidFill>
                  <a:schemeClr val="bg1"/>
                </a:solidFill>
                <a:latin typeface="Comic Sans MS" pitchFamily="66" charset="0"/>
              </a:rPr>
              <a:t># Consumption KPIs</a:t>
            </a:r>
            <a:endParaRPr lang="en-US" sz="2800" u="sng" dirty="0">
              <a:solidFill>
                <a:schemeClr val="bg1"/>
              </a:solidFill>
              <a:latin typeface="Comic Sans MS" pitchFamily="66" charset="0"/>
            </a:endParaRPr>
          </a:p>
        </p:txBody>
      </p:sp>
      <p:sp>
        <p:nvSpPr>
          <p:cNvPr id="13" name="Content Placeholder 12"/>
          <p:cNvSpPr>
            <a:spLocks noGrp="1"/>
          </p:cNvSpPr>
          <p:nvPr>
            <p:ph sz="quarter" idx="4"/>
          </p:nvPr>
        </p:nvSpPr>
        <p:spPr>
          <a:xfrm>
            <a:off x="4311678" y="2293789"/>
            <a:ext cx="4117974" cy="2863403"/>
          </a:xfrm>
        </p:spPr>
        <p:txBody>
          <a:bodyPr/>
          <a:lstStyle/>
          <a:p>
            <a:pPr algn="r">
              <a:spcAft>
                <a:spcPts val="500"/>
              </a:spcAft>
              <a:buNone/>
            </a:pPr>
            <a:r>
              <a:rPr lang="en-US" sz="2800" dirty="0" smtClean="0">
                <a:solidFill>
                  <a:schemeClr val="bg1"/>
                </a:solidFill>
                <a:latin typeface="Comic Sans MS" pitchFamily="66" charset="0"/>
              </a:rPr>
              <a:t>1 day = 1</a:t>
            </a:r>
          </a:p>
          <a:p>
            <a:pPr algn="r">
              <a:spcAft>
                <a:spcPts val="500"/>
              </a:spcAft>
              <a:buNone/>
            </a:pPr>
            <a:endParaRPr lang="en-US" sz="2800" smtClean="0">
              <a:solidFill>
                <a:schemeClr val="bg1"/>
              </a:solidFill>
              <a:latin typeface="Comic Sans MS" pitchFamily="66" charset="0"/>
            </a:endParaRPr>
          </a:p>
          <a:p>
            <a:pPr algn="r">
              <a:spcAft>
                <a:spcPts val="500"/>
              </a:spcAft>
              <a:buNone/>
            </a:pPr>
            <a:r>
              <a:rPr lang="en-US" sz="2800" smtClean="0">
                <a:solidFill>
                  <a:schemeClr val="bg1"/>
                </a:solidFill>
                <a:latin typeface="Comic Sans MS" pitchFamily="66" charset="0"/>
              </a:rPr>
              <a:t>1 </a:t>
            </a:r>
            <a:r>
              <a:rPr lang="en-US" sz="2800" dirty="0" smtClean="0">
                <a:solidFill>
                  <a:schemeClr val="bg1"/>
                </a:solidFill>
                <a:latin typeface="Comic Sans MS" pitchFamily="66" charset="0"/>
              </a:rPr>
              <a:t>day = </a:t>
            </a:r>
            <a:r>
              <a:rPr lang="en-US" altLang="ja-JP" sz="2800" dirty="0" smtClean="0">
                <a:solidFill>
                  <a:schemeClr val="bg1"/>
                </a:solidFill>
                <a:latin typeface="Comic Sans MS" pitchFamily="66" charset="0"/>
              </a:rPr>
              <a:t>0.5</a:t>
            </a:r>
            <a:endParaRPr lang="en-US" sz="2800" dirty="0" smtClean="0">
              <a:solidFill>
                <a:schemeClr val="bg1"/>
              </a:solidFill>
              <a:latin typeface="Comic Sans MS" pitchFamily="66" charset="0"/>
            </a:endParaRPr>
          </a:p>
          <a:p>
            <a:pPr algn="r">
              <a:spcAft>
                <a:spcPts val="500"/>
              </a:spcAft>
              <a:buNone/>
            </a:pPr>
            <a:endParaRPr lang="en-US" sz="2800" smtClean="0">
              <a:solidFill>
                <a:schemeClr val="bg1"/>
              </a:solidFill>
              <a:latin typeface="Comic Sans MS" pitchFamily="66" charset="0"/>
            </a:endParaRPr>
          </a:p>
          <a:p>
            <a:pPr algn="r">
              <a:spcAft>
                <a:spcPts val="500"/>
              </a:spcAft>
              <a:buNone/>
            </a:pPr>
            <a:r>
              <a:rPr lang="en-US" sz="2800" smtClean="0">
                <a:solidFill>
                  <a:schemeClr val="bg1"/>
                </a:solidFill>
                <a:latin typeface="Comic Sans MS" pitchFamily="66" charset="0"/>
              </a:rPr>
              <a:t>1 </a:t>
            </a:r>
            <a:r>
              <a:rPr lang="en-US" sz="2800" dirty="0" smtClean="0">
                <a:solidFill>
                  <a:schemeClr val="bg1"/>
                </a:solidFill>
                <a:latin typeface="Comic Sans MS" pitchFamily="66" charset="0"/>
              </a:rPr>
              <a:t>exam = 3</a:t>
            </a:r>
          </a:p>
          <a:p>
            <a:pPr algn="r">
              <a:spcAft>
                <a:spcPts val="500"/>
              </a:spcAft>
              <a:buNone/>
            </a:pPr>
            <a:endParaRPr lang="en-US" sz="2800" smtClean="0">
              <a:solidFill>
                <a:schemeClr val="bg1"/>
              </a:solidFill>
              <a:latin typeface="Comic Sans MS" pitchFamily="66" charset="0"/>
            </a:endParaRPr>
          </a:p>
          <a:p>
            <a:pPr algn="r">
              <a:spcAft>
                <a:spcPts val="500"/>
              </a:spcAft>
              <a:buNone/>
            </a:pPr>
            <a:r>
              <a:rPr lang="en-US" sz="2800" smtClean="0">
                <a:solidFill>
                  <a:schemeClr val="bg1"/>
                </a:solidFill>
                <a:latin typeface="Comic Sans MS" pitchFamily="66" charset="0"/>
              </a:rPr>
              <a:t>3 </a:t>
            </a:r>
            <a:r>
              <a:rPr lang="en-US" sz="2800" dirty="0" smtClean="0">
                <a:solidFill>
                  <a:schemeClr val="bg1"/>
                </a:solidFill>
                <a:latin typeface="Comic Sans MS" pitchFamily="66" charset="0"/>
              </a:rPr>
              <a:t>Vouchers= 1</a:t>
            </a:r>
          </a:p>
          <a:p>
            <a:pPr algn="ctr">
              <a:spcAft>
                <a:spcPts val="500"/>
              </a:spcAft>
              <a:buNone/>
            </a:pPr>
            <a:endParaRPr lang="en-US" sz="2800" dirty="0">
              <a:solidFill>
                <a:schemeClr val="bg1"/>
              </a:solidFill>
              <a:latin typeface="Comic Sans MS" pitchFamily="66" charset="0"/>
            </a:endParaRPr>
          </a:p>
        </p:txBody>
      </p:sp>
      <p:cxnSp>
        <p:nvCxnSpPr>
          <p:cNvPr id="19" name="Straight Arrow Connector 18"/>
          <p:cNvCxnSpPr/>
          <p:nvPr/>
        </p:nvCxnSpPr>
        <p:spPr>
          <a:xfrm>
            <a:off x="4365636" y="3142381"/>
            <a:ext cx="1849438" cy="845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29124" y="2357430"/>
            <a:ext cx="1906363" cy="26543"/>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22731" y="3798014"/>
            <a:ext cx="2011680" cy="5254"/>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583021" y="4429132"/>
            <a:ext cx="1131987" cy="3759"/>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691241" y="5675642"/>
            <a:ext cx="5761514" cy="369332"/>
          </a:xfrm>
          <a:prstGeom prst="rect">
            <a:avLst/>
          </a:prstGeom>
          <a:noFill/>
        </p:spPr>
        <p:txBody>
          <a:bodyPr wrap="none" rtlCol="0">
            <a:spAutoFit/>
          </a:bodyPr>
          <a:lstStyle/>
          <a:p>
            <a:pPr algn="ctr"/>
            <a:r>
              <a:rPr lang="en-US" altLang="ja-JP">
                <a:gradFill>
                  <a:gsLst>
                    <a:gs pos="0">
                      <a:schemeClr val="bg1"/>
                    </a:gs>
                    <a:gs pos="100000">
                      <a:schemeClr val="bg1"/>
                    </a:gs>
                  </a:gsLst>
                  <a:lin ang="5400000" scaled="0"/>
                </a:gradFill>
                <a:latin typeface="Comic Sans MS" pitchFamily="66" charset="0"/>
              </a:rPr>
              <a:t>KPI</a:t>
            </a:r>
            <a:r>
              <a:rPr lang="ja-JP" altLang="en-US" smtClean="0">
                <a:gradFill>
                  <a:gsLst>
                    <a:gs pos="0">
                      <a:schemeClr val="bg1"/>
                    </a:gs>
                    <a:gs pos="100000">
                      <a:schemeClr val="bg1"/>
                    </a:gs>
                  </a:gsLst>
                  <a:lin ang="5400000" scaled="0"/>
                </a:gradFill>
                <a:latin typeface="Comic Sans MS" pitchFamily="66" charset="0"/>
              </a:rPr>
              <a:t>の項目については変更・追加の可能性がございます。</a:t>
            </a:r>
            <a:endParaRPr lang="en-US" dirty="0" smtClean="0">
              <a:gradFill>
                <a:gsLst>
                  <a:gs pos="0">
                    <a:schemeClr val="bg1"/>
                  </a:gs>
                  <a:gs pos="100000">
                    <a:schemeClr val="bg1"/>
                  </a:gs>
                </a:gsLst>
                <a:lin ang="5400000" scaled="0"/>
              </a:gradFill>
              <a:latin typeface="Comic Sans MS" pitchFamily="66" charset="0"/>
            </a:endParaRPr>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cSld>
  <p:clrMapOvr>
    <a:masterClrMapping/>
  </p:clrMapOvr>
  <p:transition xmlns:p14="http://schemas.microsoft.com/office/powerpoint/2010/main" advTm="86441">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animEffect transition="in" filter="wipe(left)">
                                      <p:cBhvr>
                                        <p:cTn id="11" dur="500"/>
                                        <p:tgtEl>
                                          <p:spTgt spid="10">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7" end="7"/>
                                            </p:txEl>
                                          </p:spTgt>
                                        </p:tgtEl>
                                        <p:attrNameLst>
                                          <p:attrName>style.visibility</p:attrName>
                                        </p:attrNameLst>
                                      </p:cBhvr>
                                      <p:to>
                                        <p:strVal val="visible"/>
                                      </p:to>
                                    </p:set>
                                    <p:animEffect transition="in" filter="wipe(left)">
                                      <p:cBhvr>
                                        <p:cTn id="16" dur="500"/>
                                        <p:tgtEl>
                                          <p:spTgt spid="10">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left)">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wipe(left)">
                                      <p:cBhvr>
                                        <p:cTn id="39" dur="500"/>
                                        <p:tgtEl>
                                          <p:spTgt spid="13">
                                            <p:txEl>
                                              <p:pRg st="2" end="2"/>
                                            </p:txEl>
                                          </p:spTgt>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wipe(left)">
                                      <p:cBhvr>
                                        <p:cTn id="47" dur="500"/>
                                        <p:tgtEl>
                                          <p:spTgt spid="13">
                                            <p:txEl>
                                              <p:pRg st="4" end="4"/>
                                            </p:txEl>
                                          </p:spTgt>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2500"/>
                            </p:stCondLst>
                            <p:childTnLst>
                              <p:par>
                                <p:cTn id="53" presetID="22" presetClass="entr" presetSubtype="8" fill="hold" nodeType="afterEffect">
                                  <p:stCondLst>
                                    <p:cond delay="0"/>
                                  </p:stCondLst>
                                  <p:childTnLst>
                                    <p:set>
                                      <p:cBhvr>
                                        <p:cTn id="54" dur="1" fill="hold">
                                          <p:stCondLst>
                                            <p:cond delay="0"/>
                                          </p:stCondLst>
                                        </p:cTn>
                                        <p:tgtEl>
                                          <p:spTgt spid="13">
                                            <p:txEl>
                                              <p:pRg st="6" end="6"/>
                                            </p:txEl>
                                          </p:spTgt>
                                        </p:tgtEl>
                                        <p:attrNameLst>
                                          <p:attrName>style.visibility</p:attrName>
                                        </p:attrNameLst>
                                      </p:cBhvr>
                                      <p:to>
                                        <p:strVal val="visible"/>
                                      </p:to>
                                    </p:set>
                                    <p:animEffect transition="in" filter="wipe(left)">
                                      <p:cBhvr>
                                        <p:cTn id="55" dur="500"/>
                                        <p:tgtEl>
                                          <p:spTgt spid="13">
                                            <p:txEl>
                                              <p:pRg st="6" end="6"/>
                                            </p:txEl>
                                          </p:spTgt>
                                        </p:tgtEl>
                                      </p:cBhvr>
                                    </p:animEffect>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38">
                                            <p:txEl>
                                              <p:pRg st="0" end="0"/>
                                            </p:txEl>
                                          </p:spTgt>
                                        </p:tgtEl>
                                        <p:attrNameLst>
                                          <p:attrName>style.visibility</p:attrName>
                                        </p:attrNameLst>
                                      </p:cBhvr>
                                      <p:to>
                                        <p:strVal val="visible"/>
                                      </p:to>
                                    </p:set>
                                    <p:animEffect transition="in" filter="wipe(left)">
                                      <p:cBhvr>
                                        <p:cTn id="59"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0" fill="hold" display="0">
                  <p:stCondLst>
                    <p:cond delay="indefinite"/>
                  </p:stCondLst>
                  <p:endCondLst>
                    <p:cond evt="onStopAudio" delay="0">
                      <p:tgtEl>
                        <p:sldTgt/>
                      </p:tgtEl>
                    </p:cond>
                  </p:endCondLst>
                </p:cTn>
                <p:tgtEl>
                  <p:spTgt spid="3"/>
                </p:tgtEl>
              </p:cMediaNode>
            </p:audio>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NSAT</a:t>
            </a:r>
            <a:endParaRPr lang="en-US" dirty="0"/>
          </a:p>
        </p:txBody>
      </p:sp>
      <p:pic>
        <p:nvPicPr>
          <p:cNvPr id="4" name="Picture 3" descr="chalkboard_small.jpg"/>
          <p:cNvPicPr>
            <a:picLocks noChangeAspect="1"/>
          </p:cNvPicPr>
          <p:nvPr/>
        </p:nvPicPr>
        <p:blipFill>
          <a:blip r:embed="rId6" cstate="email"/>
          <a:srcRect/>
          <a:stretch>
            <a:fillRect/>
          </a:stretch>
        </p:blipFill>
        <p:spPr>
          <a:xfrm>
            <a:off x="0" y="0"/>
            <a:ext cx="9146383" cy="6858000"/>
          </a:xfrm>
          <a:prstGeom prst="rect">
            <a:avLst/>
          </a:prstGeom>
        </p:spPr>
      </p:pic>
      <p:sp>
        <p:nvSpPr>
          <p:cNvPr id="7" name="TextBox 6"/>
          <p:cNvSpPr txBox="1"/>
          <p:nvPr/>
        </p:nvSpPr>
        <p:spPr>
          <a:xfrm>
            <a:off x="0" y="5"/>
            <a:ext cx="9144000" cy="769441"/>
          </a:xfrm>
          <a:prstGeom prst="rect">
            <a:avLst/>
          </a:prstGeom>
          <a:noFill/>
        </p:spPr>
        <p:txBody>
          <a:bodyPr wrap="square" rtlCol="0">
            <a:spAutoFit/>
          </a:bodyPr>
          <a:lstStyle/>
          <a:p>
            <a:pPr algn="ctr"/>
            <a:r>
              <a:rPr lang="en-US" sz="4400" dirty="0" smtClean="0">
                <a:gradFill>
                  <a:gsLst>
                    <a:gs pos="0">
                      <a:schemeClr val="bg1"/>
                    </a:gs>
                    <a:gs pos="100000">
                      <a:schemeClr val="bg1"/>
                    </a:gs>
                  </a:gsLst>
                  <a:lin ang="5400000" scaled="0"/>
                </a:gradFill>
                <a:latin typeface="Gill Sans Ultra Bold" pitchFamily="34" charset="0"/>
              </a:rPr>
              <a:t>CONTRIBUTION</a:t>
            </a:r>
            <a:r>
              <a:rPr lang="en-US" altLang="ja-JP" sz="4400" dirty="0" smtClean="0">
                <a:gradFill>
                  <a:gsLst>
                    <a:gs pos="0">
                      <a:schemeClr val="bg1"/>
                    </a:gs>
                    <a:gs pos="100000">
                      <a:schemeClr val="bg1"/>
                    </a:gs>
                  </a:gsLst>
                  <a:lin ang="5400000" scaled="0"/>
                </a:gradFill>
                <a:latin typeface="Gill Sans Ultra Bold" pitchFamily="34" charset="0"/>
              </a:rPr>
              <a:t>(</a:t>
            </a:r>
            <a:r>
              <a:rPr lang="ja-JP" altLang="en-US" sz="4400" dirty="0" smtClean="0">
                <a:gradFill>
                  <a:gsLst>
                    <a:gs pos="0">
                      <a:schemeClr val="bg1"/>
                    </a:gs>
                    <a:gs pos="100000">
                      <a:schemeClr val="bg1"/>
                    </a:gs>
                  </a:gsLst>
                  <a:lin ang="5400000" scaled="0"/>
                </a:gradFill>
                <a:latin typeface="Gill Sans Ultra Bold" pitchFamily="34" charset="0"/>
              </a:rPr>
              <a:t>貢献</a:t>
            </a:r>
            <a:r>
              <a:rPr lang="en-US" altLang="ja-JP" sz="4400" dirty="0" smtClean="0">
                <a:gradFill>
                  <a:gsLst>
                    <a:gs pos="0">
                      <a:schemeClr val="bg1"/>
                    </a:gs>
                    <a:gs pos="100000">
                      <a:schemeClr val="bg1"/>
                    </a:gs>
                  </a:gsLst>
                  <a:lin ang="5400000" scaled="0"/>
                </a:gradFill>
                <a:latin typeface="Gill Sans Ultra Bold" pitchFamily="34" charset="0"/>
              </a:rPr>
              <a:t>)</a:t>
            </a:r>
            <a:r>
              <a:rPr lang="en-US" sz="4400" dirty="0" smtClean="0">
                <a:gradFill>
                  <a:gsLst>
                    <a:gs pos="0">
                      <a:schemeClr val="bg1"/>
                    </a:gs>
                    <a:gs pos="100000">
                      <a:schemeClr val="bg1"/>
                    </a:gs>
                  </a:gsLst>
                  <a:lin ang="5400000" scaled="0"/>
                </a:gradFill>
                <a:latin typeface="Gill Sans Ultra Bold" pitchFamily="34" charset="0"/>
              </a:rPr>
              <a:t> KPI</a:t>
            </a:r>
          </a:p>
        </p:txBody>
      </p:sp>
      <p:sp>
        <p:nvSpPr>
          <p:cNvPr id="9" name="Text Placeholder 8"/>
          <p:cNvSpPr>
            <a:spLocks noGrp="1"/>
          </p:cNvSpPr>
          <p:nvPr>
            <p:ph type="body" idx="1"/>
          </p:nvPr>
        </p:nvSpPr>
        <p:spPr>
          <a:xfrm>
            <a:off x="349093" y="1370004"/>
            <a:ext cx="4114800" cy="387798"/>
          </a:xfrm>
        </p:spPr>
        <p:txBody>
          <a:bodyPr>
            <a:normAutofit fontScale="92500" lnSpcReduction="20000"/>
          </a:bodyPr>
          <a:lstStyle/>
          <a:p>
            <a:pPr algn="ctr"/>
            <a:r>
              <a:rPr lang="en-US" sz="2800" u="sng" dirty="0" smtClean="0">
                <a:solidFill>
                  <a:schemeClr val="bg1"/>
                </a:solidFill>
                <a:latin typeface="Comic Sans MS" pitchFamily="66" charset="0"/>
              </a:rPr>
              <a:t>How You Contribute</a:t>
            </a:r>
            <a:endParaRPr lang="en-US" sz="2800" u="sng" dirty="0">
              <a:solidFill>
                <a:schemeClr val="bg1"/>
              </a:solidFill>
              <a:latin typeface="Comic Sans MS" pitchFamily="66" charset="0"/>
            </a:endParaRPr>
          </a:p>
        </p:txBody>
      </p:sp>
      <p:sp>
        <p:nvSpPr>
          <p:cNvPr id="10" name="Content Placeholder 9"/>
          <p:cNvSpPr>
            <a:spLocks noGrp="1"/>
          </p:cNvSpPr>
          <p:nvPr>
            <p:ph sz="half" idx="2"/>
          </p:nvPr>
        </p:nvSpPr>
        <p:spPr>
          <a:xfrm>
            <a:off x="381001" y="2448157"/>
            <a:ext cx="4114800" cy="2766793"/>
          </a:xfrm>
        </p:spPr>
        <p:txBody>
          <a:bodyPr>
            <a:normAutofit/>
          </a:bodyPr>
          <a:lstStyle/>
          <a:p>
            <a:pPr algn="ctr">
              <a:spcAft>
                <a:spcPts val="500"/>
              </a:spcAft>
              <a:buNone/>
            </a:pPr>
            <a:r>
              <a:rPr lang="ja-JP" altLang="en-US" sz="2800" b="1" smtClean="0">
                <a:solidFill>
                  <a:schemeClr val="bg1"/>
                </a:solidFill>
                <a:latin typeface="Comic Sans MS" pitchFamily="66" charset="0"/>
              </a:rPr>
              <a:t>コンテンツレビュー</a:t>
            </a:r>
            <a:r>
              <a:rPr lang="en-US" sz="2800" b="1" smtClean="0">
                <a:solidFill>
                  <a:schemeClr val="bg1"/>
                </a:solidFill>
                <a:latin typeface="Comic Sans MS" pitchFamily="66" charset="0"/>
              </a:rPr>
              <a:t> </a:t>
            </a:r>
            <a:endParaRPr lang="en-US" sz="2800" b="1" dirty="0" smtClean="0">
              <a:solidFill>
                <a:schemeClr val="bg1"/>
              </a:solidFill>
              <a:latin typeface="Comic Sans MS" pitchFamily="66" charset="0"/>
            </a:endParaRPr>
          </a:p>
          <a:p>
            <a:pPr algn="ctr">
              <a:spcAft>
                <a:spcPts val="500"/>
              </a:spcAft>
              <a:buNone/>
            </a:pPr>
            <a:endParaRPr lang="en-US" sz="2800" b="1" smtClean="0">
              <a:solidFill>
                <a:schemeClr val="bg1"/>
              </a:solidFill>
              <a:latin typeface="Comic Sans MS" pitchFamily="66" charset="0"/>
            </a:endParaRPr>
          </a:p>
          <a:p>
            <a:pPr algn="ctr">
              <a:spcAft>
                <a:spcPts val="500"/>
              </a:spcAft>
              <a:buNone/>
            </a:pPr>
            <a:r>
              <a:rPr lang="ja-JP" altLang="en-US" sz="2800" b="1" smtClean="0">
                <a:solidFill>
                  <a:schemeClr val="bg1"/>
                </a:solidFill>
                <a:latin typeface="Comic Sans MS" pitchFamily="66" charset="0"/>
              </a:rPr>
              <a:t>コンテンツレーティング</a:t>
            </a:r>
            <a:endParaRPr lang="en-US" sz="2800" b="1" dirty="0" smtClean="0">
              <a:solidFill>
                <a:schemeClr val="bg1"/>
              </a:solidFill>
              <a:latin typeface="Comic Sans MS" pitchFamily="66" charset="0"/>
            </a:endParaRPr>
          </a:p>
          <a:p>
            <a:pPr algn="ctr">
              <a:spcAft>
                <a:spcPts val="500"/>
              </a:spcAft>
              <a:buNone/>
            </a:pPr>
            <a:endParaRPr lang="en-US" sz="2800" b="1" smtClean="0">
              <a:solidFill>
                <a:schemeClr val="bg1"/>
              </a:solidFill>
              <a:latin typeface="Comic Sans MS" pitchFamily="66" charset="0"/>
            </a:endParaRPr>
          </a:p>
          <a:p>
            <a:pPr algn="ctr">
              <a:spcAft>
                <a:spcPts val="500"/>
              </a:spcAft>
              <a:buNone/>
            </a:pPr>
            <a:r>
              <a:rPr lang="ja-JP" altLang="en-US" sz="2800" b="1" smtClean="0">
                <a:solidFill>
                  <a:schemeClr val="bg1"/>
                </a:solidFill>
                <a:latin typeface="Comic Sans MS" pitchFamily="66" charset="0"/>
              </a:rPr>
              <a:t>無償コンテンツの利用</a:t>
            </a:r>
            <a:endParaRPr lang="en-US" sz="2800" b="1" dirty="0" smtClean="0">
              <a:solidFill>
                <a:schemeClr val="bg1"/>
              </a:solidFill>
              <a:latin typeface="Comic Sans MS" pitchFamily="66" charset="0"/>
            </a:endParaRPr>
          </a:p>
          <a:p>
            <a:pPr algn="ctr">
              <a:spcAft>
                <a:spcPts val="500"/>
              </a:spcAft>
              <a:buNone/>
            </a:pPr>
            <a:endParaRPr lang="en-US" sz="2800" b="1" smtClean="0">
              <a:solidFill>
                <a:schemeClr val="bg1"/>
              </a:solidFill>
              <a:latin typeface="Comic Sans MS" pitchFamily="66" charset="0"/>
            </a:endParaRPr>
          </a:p>
          <a:p>
            <a:pPr algn="ctr">
              <a:spcAft>
                <a:spcPts val="500"/>
              </a:spcAft>
              <a:buNone/>
            </a:pPr>
            <a:r>
              <a:rPr lang="ja-JP" altLang="en-US" sz="2800" b="1" smtClean="0">
                <a:solidFill>
                  <a:schemeClr val="bg1"/>
                </a:solidFill>
                <a:latin typeface="Comic Sans MS" pitchFamily="66" charset="0"/>
              </a:rPr>
              <a:t>コンテンツ提供</a:t>
            </a:r>
            <a:endParaRPr lang="en-US" sz="2800" b="1" dirty="0" smtClean="0">
              <a:solidFill>
                <a:schemeClr val="bg1"/>
              </a:solidFill>
              <a:latin typeface="Comic Sans MS" pitchFamily="66" charset="0"/>
            </a:endParaRPr>
          </a:p>
        </p:txBody>
      </p:sp>
      <p:sp>
        <p:nvSpPr>
          <p:cNvPr id="11" name="Text Placeholder 10"/>
          <p:cNvSpPr>
            <a:spLocks noGrp="1"/>
          </p:cNvSpPr>
          <p:nvPr>
            <p:ph type="body" sz="quarter" idx="3"/>
          </p:nvPr>
        </p:nvSpPr>
        <p:spPr>
          <a:xfrm>
            <a:off x="4773613" y="1370004"/>
            <a:ext cx="4117019" cy="387798"/>
          </a:xfrm>
        </p:spPr>
        <p:txBody>
          <a:bodyPr>
            <a:normAutofit fontScale="92500" lnSpcReduction="20000"/>
          </a:bodyPr>
          <a:lstStyle/>
          <a:p>
            <a:r>
              <a:rPr lang="en-US" sz="2800" u="sng" dirty="0" smtClean="0">
                <a:solidFill>
                  <a:schemeClr val="bg1"/>
                </a:solidFill>
                <a:latin typeface="Comic Sans MS" pitchFamily="66" charset="0"/>
              </a:rPr>
              <a:t># Contribution KPIs</a:t>
            </a:r>
            <a:endParaRPr lang="en-US" sz="2800" u="sng" dirty="0">
              <a:solidFill>
                <a:schemeClr val="bg1"/>
              </a:solidFill>
              <a:latin typeface="Comic Sans MS" pitchFamily="66" charset="0"/>
            </a:endParaRPr>
          </a:p>
        </p:txBody>
      </p:sp>
      <p:sp>
        <p:nvSpPr>
          <p:cNvPr id="13" name="Content Placeholder 12"/>
          <p:cNvSpPr>
            <a:spLocks noGrp="1"/>
          </p:cNvSpPr>
          <p:nvPr>
            <p:ph sz="quarter" idx="4"/>
          </p:nvPr>
        </p:nvSpPr>
        <p:spPr>
          <a:xfrm>
            <a:off x="3758007" y="2448155"/>
            <a:ext cx="4117974" cy="2838233"/>
          </a:xfrm>
        </p:spPr>
        <p:txBody>
          <a:bodyPr/>
          <a:lstStyle/>
          <a:p>
            <a:pPr algn="r">
              <a:spcAft>
                <a:spcPts val="500"/>
              </a:spcAft>
              <a:buNone/>
            </a:pPr>
            <a:r>
              <a:rPr lang="en-US" sz="2800" smtClean="0">
                <a:solidFill>
                  <a:schemeClr val="bg1"/>
                </a:solidFill>
                <a:latin typeface="Comic Sans MS" pitchFamily="66" charset="0"/>
              </a:rPr>
              <a:t>5 </a:t>
            </a:r>
            <a:r>
              <a:rPr lang="ja-JP" altLang="en-US" sz="2800" smtClean="0">
                <a:solidFill>
                  <a:schemeClr val="bg1"/>
                </a:solidFill>
                <a:latin typeface="Comic Sans MS" pitchFamily="66" charset="0"/>
              </a:rPr>
              <a:t>レビュー</a:t>
            </a:r>
            <a:r>
              <a:rPr lang="en-US" sz="2800" smtClean="0">
                <a:solidFill>
                  <a:schemeClr val="bg1"/>
                </a:solidFill>
                <a:latin typeface="Comic Sans MS" pitchFamily="66" charset="0"/>
              </a:rPr>
              <a:t>= </a:t>
            </a:r>
            <a:r>
              <a:rPr lang="en-US" sz="2800" dirty="0" smtClean="0">
                <a:solidFill>
                  <a:schemeClr val="bg1"/>
                </a:solidFill>
                <a:latin typeface="Comic Sans MS" pitchFamily="66" charset="0"/>
              </a:rPr>
              <a:t>1</a:t>
            </a:r>
          </a:p>
          <a:p>
            <a:pPr algn="r">
              <a:spcAft>
                <a:spcPts val="500"/>
              </a:spcAft>
              <a:buNone/>
            </a:pPr>
            <a:endParaRPr lang="en-US" sz="2800" smtClean="0">
              <a:solidFill>
                <a:schemeClr val="bg1"/>
              </a:solidFill>
              <a:latin typeface="Comic Sans MS" pitchFamily="66" charset="0"/>
            </a:endParaRPr>
          </a:p>
          <a:p>
            <a:pPr algn="r">
              <a:spcAft>
                <a:spcPts val="500"/>
              </a:spcAft>
              <a:buNone/>
            </a:pPr>
            <a:r>
              <a:rPr lang="en-US" sz="2800" smtClean="0">
                <a:solidFill>
                  <a:schemeClr val="bg1"/>
                </a:solidFill>
                <a:latin typeface="Comic Sans MS" pitchFamily="66" charset="0"/>
              </a:rPr>
              <a:t>10 </a:t>
            </a:r>
            <a:r>
              <a:rPr lang="ja-JP" altLang="en-US" sz="2800" smtClean="0">
                <a:solidFill>
                  <a:schemeClr val="bg1"/>
                </a:solidFill>
                <a:latin typeface="Comic Sans MS" pitchFamily="66" charset="0"/>
              </a:rPr>
              <a:t>ﾚｰﾃｨﾝｸﾞ</a:t>
            </a:r>
            <a:r>
              <a:rPr lang="en-US" sz="2800" smtClean="0">
                <a:solidFill>
                  <a:schemeClr val="bg1"/>
                </a:solidFill>
                <a:latin typeface="Comic Sans MS" pitchFamily="66" charset="0"/>
              </a:rPr>
              <a:t> </a:t>
            </a:r>
            <a:r>
              <a:rPr lang="en-US" sz="2800" dirty="0" smtClean="0">
                <a:solidFill>
                  <a:schemeClr val="bg1"/>
                </a:solidFill>
                <a:latin typeface="Comic Sans MS" pitchFamily="66" charset="0"/>
              </a:rPr>
              <a:t>= 1</a:t>
            </a:r>
          </a:p>
          <a:p>
            <a:pPr algn="r">
              <a:spcAft>
                <a:spcPts val="500"/>
              </a:spcAft>
              <a:buNone/>
            </a:pPr>
            <a:endParaRPr lang="en-US" sz="2800" smtClean="0">
              <a:solidFill>
                <a:schemeClr val="bg1"/>
              </a:solidFill>
              <a:latin typeface="Comic Sans MS" pitchFamily="66" charset="0"/>
            </a:endParaRPr>
          </a:p>
          <a:p>
            <a:pPr algn="r">
              <a:spcAft>
                <a:spcPts val="500"/>
              </a:spcAft>
              <a:buNone/>
            </a:pPr>
            <a:r>
              <a:rPr lang="en-US" sz="2800" smtClean="0">
                <a:solidFill>
                  <a:schemeClr val="bg1"/>
                </a:solidFill>
                <a:latin typeface="Comic Sans MS" pitchFamily="66" charset="0"/>
              </a:rPr>
              <a:t>1 </a:t>
            </a:r>
            <a:r>
              <a:rPr lang="en-US" altLang="ja-JP" sz="2800" smtClean="0">
                <a:solidFill>
                  <a:schemeClr val="bg1"/>
                </a:solidFill>
                <a:latin typeface="Comic Sans MS" pitchFamily="66" charset="0"/>
              </a:rPr>
              <a:t>day</a:t>
            </a:r>
            <a:r>
              <a:rPr lang="en-US" sz="2800" smtClean="0">
                <a:solidFill>
                  <a:schemeClr val="bg1"/>
                </a:solidFill>
                <a:latin typeface="Comic Sans MS" pitchFamily="66" charset="0"/>
              </a:rPr>
              <a:t> </a:t>
            </a:r>
            <a:r>
              <a:rPr lang="en-US" sz="2800" dirty="0" smtClean="0">
                <a:solidFill>
                  <a:schemeClr val="bg1"/>
                </a:solidFill>
                <a:latin typeface="Comic Sans MS" pitchFamily="66" charset="0"/>
              </a:rPr>
              <a:t>= 1</a:t>
            </a:r>
          </a:p>
          <a:p>
            <a:pPr algn="r">
              <a:spcAft>
                <a:spcPts val="500"/>
              </a:spcAft>
              <a:buNone/>
            </a:pPr>
            <a:endParaRPr lang="en-US" sz="2800" smtClean="0">
              <a:solidFill>
                <a:schemeClr val="bg1"/>
              </a:solidFill>
              <a:latin typeface="Comic Sans MS" pitchFamily="66" charset="0"/>
            </a:endParaRPr>
          </a:p>
          <a:p>
            <a:pPr algn="r">
              <a:spcAft>
                <a:spcPts val="500"/>
              </a:spcAft>
              <a:buNone/>
            </a:pPr>
            <a:r>
              <a:rPr lang="en-US" sz="2800" smtClean="0">
                <a:solidFill>
                  <a:schemeClr val="bg1"/>
                </a:solidFill>
                <a:latin typeface="Comic Sans MS" pitchFamily="66" charset="0"/>
              </a:rPr>
              <a:t>1 </a:t>
            </a:r>
            <a:r>
              <a:rPr lang="ja-JP" altLang="en-US" sz="2800" smtClean="0">
                <a:solidFill>
                  <a:schemeClr val="bg1"/>
                </a:solidFill>
                <a:latin typeface="Comic Sans MS" pitchFamily="66" charset="0"/>
              </a:rPr>
              <a:t>コース</a:t>
            </a:r>
            <a:r>
              <a:rPr lang="en-US" sz="2800" smtClean="0">
                <a:solidFill>
                  <a:schemeClr val="bg1"/>
                </a:solidFill>
                <a:latin typeface="Comic Sans MS" pitchFamily="66" charset="0"/>
              </a:rPr>
              <a:t> </a:t>
            </a:r>
            <a:r>
              <a:rPr lang="en-US" sz="2800" dirty="0" smtClean="0">
                <a:solidFill>
                  <a:schemeClr val="bg1"/>
                </a:solidFill>
                <a:latin typeface="Comic Sans MS" pitchFamily="66" charset="0"/>
              </a:rPr>
              <a:t>= 50</a:t>
            </a:r>
          </a:p>
          <a:p>
            <a:pPr algn="ctr">
              <a:spcAft>
                <a:spcPts val="500"/>
              </a:spcAft>
              <a:buNone/>
            </a:pPr>
            <a:endParaRPr lang="en-US" sz="2800" dirty="0">
              <a:solidFill>
                <a:schemeClr val="bg1"/>
              </a:solidFill>
              <a:latin typeface="Comic Sans MS" pitchFamily="66" charset="0"/>
            </a:endParaRPr>
          </a:p>
        </p:txBody>
      </p:sp>
      <p:cxnSp>
        <p:nvCxnSpPr>
          <p:cNvPr id="19" name="Straight Arrow Connector 18"/>
          <p:cNvCxnSpPr/>
          <p:nvPr/>
        </p:nvCxnSpPr>
        <p:spPr>
          <a:xfrm>
            <a:off x="4329523" y="3173185"/>
            <a:ext cx="1097280"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295104" y="2647486"/>
            <a:ext cx="1136057" cy="5911"/>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295104" y="3964324"/>
            <a:ext cx="2024926" cy="158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900981" y="4632463"/>
            <a:ext cx="1645920" cy="19357"/>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333350" y="5661248"/>
            <a:ext cx="5992346" cy="369332"/>
          </a:xfrm>
          <a:prstGeom prst="rect">
            <a:avLst/>
          </a:prstGeom>
          <a:noFill/>
        </p:spPr>
        <p:txBody>
          <a:bodyPr wrap="none" rtlCol="0">
            <a:spAutoFit/>
          </a:bodyPr>
          <a:lstStyle/>
          <a:p>
            <a:r>
              <a:rPr lang="ja-JP" altLang="en-US" smtClean="0">
                <a:solidFill>
                  <a:schemeClr val="bg1"/>
                </a:solidFill>
                <a:latin typeface="Comic Sans MS" pitchFamily="66" charset="0"/>
              </a:rPr>
              <a:t>＊</a:t>
            </a:r>
            <a:r>
              <a:rPr lang="en-US" altLang="ja-JP">
                <a:gradFill>
                  <a:gsLst>
                    <a:gs pos="0">
                      <a:schemeClr val="bg1"/>
                    </a:gs>
                    <a:gs pos="100000">
                      <a:schemeClr val="bg1"/>
                    </a:gs>
                  </a:gsLst>
                  <a:lin ang="5400000" scaled="0"/>
                </a:gradFill>
                <a:latin typeface="Comic Sans MS" pitchFamily="66" charset="0"/>
              </a:rPr>
              <a:t>KPI</a:t>
            </a:r>
            <a:r>
              <a:rPr lang="ja-JP" altLang="en-US">
                <a:gradFill>
                  <a:gsLst>
                    <a:gs pos="0">
                      <a:schemeClr val="bg1"/>
                    </a:gs>
                    <a:gs pos="100000">
                      <a:schemeClr val="bg1"/>
                    </a:gs>
                  </a:gsLst>
                  <a:lin ang="5400000" scaled="0"/>
                </a:gradFill>
                <a:latin typeface="Comic Sans MS" pitchFamily="66" charset="0"/>
              </a:rPr>
              <a:t>の項目については変更・追加の可能性がございます</a:t>
            </a:r>
            <a:r>
              <a:rPr lang="ja-JP" altLang="en-US" smtClean="0">
                <a:gradFill>
                  <a:gsLst>
                    <a:gs pos="0">
                      <a:schemeClr val="bg1"/>
                    </a:gs>
                    <a:gs pos="100000">
                      <a:schemeClr val="bg1"/>
                    </a:gs>
                  </a:gsLst>
                  <a:lin ang="5400000" scaled="0"/>
                </a:gradFill>
                <a:latin typeface="Comic Sans MS" pitchFamily="66" charset="0"/>
              </a:rPr>
              <a:t>。</a:t>
            </a:r>
            <a:endParaRPr lang="en-US" altLang="ja-JP">
              <a:gradFill>
                <a:gsLst>
                  <a:gs pos="0">
                    <a:schemeClr val="bg1"/>
                  </a:gs>
                  <a:gs pos="100000">
                    <a:schemeClr val="bg1"/>
                  </a:gs>
                </a:gsLst>
                <a:lin ang="5400000" scaled="0"/>
              </a:gradFill>
              <a:latin typeface="Comic Sans MS" pitchFamily="66" charset="0"/>
            </a:endParaRPr>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cSld>
  <p:clrMapOvr>
    <a:masterClrMapping/>
  </p:clrMapOvr>
  <p:transition xmlns:p14="http://schemas.microsoft.com/office/powerpoint/2010/main" advTm="138896">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wipe(left)">
                                      <p:cBhvr>
                                        <p:cTn id="19" dur="500"/>
                                        <p:tgtEl>
                                          <p:spTgt spid="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wipe(left)">
                                      <p:cBhvr>
                                        <p:cTn id="24" dur="500"/>
                                        <p:tgtEl>
                                          <p:spTgt spid="1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wipe(left)">
                                      <p:cBhvr>
                                        <p:cTn id="29" dur="500"/>
                                        <p:tgtEl>
                                          <p:spTgt spid="10">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500"/>
                                        <p:tgtEl>
                                          <p:spTgt spid="1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Effect transition="in" filter="wipe(left)">
                                      <p:cBhvr>
                                        <p:cTn id="52" dur="500"/>
                                        <p:tgtEl>
                                          <p:spTgt spid="13">
                                            <p:txEl>
                                              <p:pRg st="2" end="2"/>
                                            </p:txEl>
                                          </p:spTgt>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1500"/>
                            </p:stCondLst>
                            <p:childTnLst>
                              <p:par>
                                <p:cTn id="58" presetID="22" presetClass="entr" presetSubtype="8" fill="hold" nodeType="afterEffect">
                                  <p:stCondLst>
                                    <p:cond delay="0"/>
                                  </p:stCondLst>
                                  <p:childTnLst>
                                    <p:set>
                                      <p:cBhvr>
                                        <p:cTn id="59" dur="1" fill="hold">
                                          <p:stCondLst>
                                            <p:cond delay="0"/>
                                          </p:stCondLst>
                                        </p:cTn>
                                        <p:tgtEl>
                                          <p:spTgt spid="13">
                                            <p:txEl>
                                              <p:pRg st="4" end="4"/>
                                            </p:txEl>
                                          </p:spTgt>
                                        </p:tgtEl>
                                        <p:attrNameLst>
                                          <p:attrName>style.visibility</p:attrName>
                                        </p:attrNameLst>
                                      </p:cBhvr>
                                      <p:to>
                                        <p:strVal val="visible"/>
                                      </p:to>
                                    </p:set>
                                    <p:animEffect transition="in" filter="wipe(left)">
                                      <p:cBhvr>
                                        <p:cTn id="60" dur="500"/>
                                        <p:tgtEl>
                                          <p:spTgt spid="13">
                                            <p:txEl>
                                              <p:pRg st="4" end="4"/>
                                            </p:txEl>
                                          </p:spTgt>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2500"/>
                            </p:stCondLst>
                            <p:childTnLst>
                              <p:par>
                                <p:cTn id="66" presetID="22" presetClass="entr" presetSubtype="8" fill="hold" nodeType="afterEffect">
                                  <p:stCondLst>
                                    <p:cond delay="0"/>
                                  </p:stCondLst>
                                  <p:childTnLst>
                                    <p:set>
                                      <p:cBhvr>
                                        <p:cTn id="67" dur="1" fill="hold">
                                          <p:stCondLst>
                                            <p:cond delay="0"/>
                                          </p:stCondLst>
                                        </p:cTn>
                                        <p:tgtEl>
                                          <p:spTgt spid="13">
                                            <p:txEl>
                                              <p:pRg st="6" end="6"/>
                                            </p:txEl>
                                          </p:spTgt>
                                        </p:tgtEl>
                                        <p:attrNameLst>
                                          <p:attrName>style.visibility</p:attrName>
                                        </p:attrNameLst>
                                      </p:cBhvr>
                                      <p:to>
                                        <p:strVal val="visible"/>
                                      </p:to>
                                    </p:set>
                                    <p:animEffect transition="in" filter="wipe(left)">
                                      <p:cBhvr>
                                        <p:cTn id="68" dur="500"/>
                                        <p:tgtEl>
                                          <p:spTgt spid="13">
                                            <p:txEl>
                                              <p:pRg st="6" end="6"/>
                                            </p:txEl>
                                          </p:spTgt>
                                        </p:tgtEl>
                                      </p:cBhvr>
                                    </p:animEffect>
                                  </p:childTnLst>
                                </p:cTn>
                              </p:par>
                            </p:childTnLst>
                          </p:cTn>
                        </p:par>
                        <p:par>
                          <p:cTn id="69" fill="hold">
                            <p:stCondLst>
                              <p:cond delay="3000"/>
                            </p:stCondLst>
                            <p:childTnLst>
                              <p:par>
                                <p:cTn id="70" presetID="22" presetClass="entr" presetSubtype="8" fill="hold" nodeType="afterEffect">
                                  <p:stCondLst>
                                    <p:cond delay="0"/>
                                  </p:stCondLst>
                                  <p:childTnLst>
                                    <p:set>
                                      <p:cBhvr>
                                        <p:cTn id="71" dur="1" fill="hold">
                                          <p:stCondLst>
                                            <p:cond delay="0"/>
                                          </p:stCondLst>
                                        </p:cTn>
                                        <p:tgtEl>
                                          <p:spTgt spid="38">
                                            <p:txEl>
                                              <p:pRg st="0" end="0"/>
                                            </p:txEl>
                                          </p:spTgt>
                                        </p:tgtEl>
                                        <p:attrNameLst>
                                          <p:attrName>style.visibility</p:attrName>
                                        </p:attrNameLst>
                                      </p:cBhvr>
                                      <p:to>
                                        <p:strVal val="visible"/>
                                      </p:to>
                                    </p:set>
                                    <p:animEffect transition="in" filter="wipe(left)">
                                      <p:cBhvr>
                                        <p:cTn id="72"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3" fill="hold" display="0">
                  <p:stCondLst>
                    <p:cond delay="indefinite"/>
                  </p:stCondLst>
                  <p:endCondLst>
                    <p:cond evt="onStopAudio" delay="0">
                      <p:tgtEl>
                        <p:sldTgt/>
                      </p:tgtEl>
                    </p:cond>
                  </p:endCondLst>
                </p:cTn>
                <p:tgtEl>
                  <p:spTgt spid="3"/>
                </p:tgtEl>
              </p:cMediaNode>
            </p:audio>
          </p:childTnLst>
        </p:cTn>
      </p:par>
    </p:tnLst>
    <p:bldLst>
      <p:bldP spid="10"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lkboard_small.jpg"/>
          <p:cNvPicPr>
            <a:picLocks noChangeAspect="1"/>
          </p:cNvPicPr>
          <p:nvPr/>
        </p:nvPicPr>
        <p:blipFill>
          <a:blip r:embed="rId6" cstate="email"/>
          <a:srcRect/>
          <a:stretch>
            <a:fillRect/>
          </a:stretch>
        </p:blipFill>
        <p:spPr>
          <a:xfrm>
            <a:off x="0" y="0"/>
            <a:ext cx="9146383" cy="6858000"/>
          </a:xfrm>
          <a:prstGeom prst="rect">
            <a:avLst/>
          </a:prstGeom>
        </p:spPr>
      </p:pic>
      <p:sp>
        <p:nvSpPr>
          <p:cNvPr id="7" name="TextBox 6"/>
          <p:cNvSpPr txBox="1"/>
          <p:nvPr/>
        </p:nvSpPr>
        <p:spPr>
          <a:xfrm>
            <a:off x="1296709" y="5"/>
            <a:ext cx="6550576" cy="646331"/>
          </a:xfrm>
          <a:prstGeom prst="rect">
            <a:avLst/>
          </a:prstGeom>
          <a:noFill/>
        </p:spPr>
        <p:txBody>
          <a:bodyPr wrap="none" rtlCol="0">
            <a:spAutoFit/>
          </a:bodyPr>
          <a:lstStyle/>
          <a:p>
            <a:pPr algn="ctr"/>
            <a:r>
              <a:rPr lang="ja-JP" altLang="en-US" sz="3600" smtClean="0">
                <a:gradFill>
                  <a:gsLst>
                    <a:gs pos="0">
                      <a:schemeClr val="bg1"/>
                    </a:gs>
                    <a:gs pos="100000">
                      <a:schemeClr val="bg1"/>
                    </a:gs>
                  </a:gsLst>
                  <a:lin ang="5400000" scaled="0"/>
                </a:gradFill>
                <a:latin typeface="Gill Sans Ultra Bold" pitchFamily="34" charset="0"/>
              </a:rPr>
              <a:t>年間　</a:t>
            </a:r>
            <a:r>
              <a:rPr lang="en-US" altLang="ja-JP" sz="3600" smtClean="0">
                <a:gradFill>
                  <a:gsLst>
                    <a:gs pos="0">
                      <a:schemeClr val="bg1"/>
                    </a:gs>
                    <a:gs pos="100000">
                      <a:schemeClr val="bg1"/>
                    </a:gs>
                  </a:gsLst>
                  <a:lin ang="5400000" scaled="0"/>
                </a:gradFill>
                <a:latin typeface="Gill Sans Ultra Bold" pitchFamily="34" charset="0"/>
              </a:rPr>
              <a:t>Learning KPI</a:t>
            </a:r>
            <a:r>
              <a:rPr lang="ja-JP" altLang="en-US" sz="3600" smtClean="0">
                <a:gradFill>
                  <a:gsLst>
                    <a:gs pos="0">
                      <a:schemeClr val="bg1"/>
                    </a:gs>
                    <a:gs pos="100000">
                      <a:schemeClr val="bg1"/>
                    </a:gs>
                  </a:gsLst>
                  <a:lin ang="5400000" scaled="0"/>
                </a:gradFill>
                <a:latin typeface="Gill Sans Ultra Bold" pitchFamily="34" charset="0"/>
              </a:rPr>
              <a:t>目標値</a:t>
            </a:r>
            <a:endParaRPr lang="en-US" sz="3600" dirty="0" smtClean="0">
              <a:gradFill>
                <a:gsLst>
                  <a:gs pos="0">
                    <a:schemeClr val="bg1"/>
                  </a:gs>
                  <a:gs pos="100000">
                    <a:schemeClr val="bg1"/>
                  </a:gs>
                </a:gsLst>
                <a:lin ang="5400000" scaled="0"/>
              </a:gradFill>
              <a:latin typeface="Gill Sans Ultra Bold" pitchFamily="34" charset="0"/>
            </a:endParaRPr>
          </a:p>
        </p:txBody>
      </p:sp>
      <p:sp>
        <p:nvSpPr>
          <p:cNvPr id="38" name="TextBox 37"/>
          <p:cNvSpPr txBox="1"/>
          <p:nvPr/>
        </p:nvSpPr>
        <p:spPr>
          <a:xfrm>
            <a:off x="381979" y="4876961"/>
            <a:ext cx="8382423" cy="923330"/>
          </a:xfrm>
          <a:prstGeom prst="rect">
            <a:avLst/>
          </a:prstGeom>
          <a:noFill/>
        </p:spPr>
        <p:txBody>
          <a:bodyPr wrap="none" rtlCol="0">
            <a:spAutoFit/>
          </a:bodyPr>
          <a:lstStyle/>
          <a:p>
            <a:pPr algn="ctr"/>
            <a:r>
              <a:rPr lang="ja-JP" altLang="en-US" smtClean="0">
                <a:gradFill>
                  <a:gsLst>
                    <a:gs pos="0">
                      <a:schemeClr val="bg1"/>
                    </a:gs>
                    <a:gs pos="100000">
                      <a:schemeClr val="bg1"/>
                    </a:gs>
                  </a:gsLst>
                  <a:lin ang="5400000" scaled="0"/>
                </a:gradFill>
                <a:latin typeface="Comic Sans MS" pitchFamily="66" charset="0"/>
              </a:rPr>
              <a:t>コンピテンシーの継続には、上記</a:t>
            </a:r>
            <a:r>
              <a:rPr lang="en-US" altLang="ja-JP" smtClean="0">
                <a:gradFill>
                  <a:gsLst>
                    <a:gs pos="0">
                      <a:schemeClr val="bg1"/>
                    </a:gs>
                    <a:gs pos="100000">
                      <a:schemeClr val="bg1"/>
                    </a:gs>
                  </a:gsLst>
                  <a:lin ang="5400000" scaled="0"/>
                </a:gradFill>
                <a:latin typeface="Comic Sans MS" pitchFamily="66" charset="0"/>
              </a:rPr>
              <a:t>4</a:t>
            </a:r>
            <a:r>
              <a:rPr lang="ja-JP" altLang="en-US" smtClean="0">
                <a:gradFill>
                  <a:gsLst>
                    <a:gs pos="0">
                      <a:schemeClr val="bg1"/>
                    </a:gs>
                    <a:gs pos="100000">
                      <a:schemeClr val="bg1"/>
                    </a:gs>
                  </a:gsLst>
                  <a:lin ang="5400000" scaled="0"/>
                </a:gradFill>
                <a:latin typeface="Comic Sans MS" pitchFamily="66" charset="0"/>
              </a:rPr>
              <a:t>種類の</a:t>
            </a:r>
            <a:r>
              <a:rPr lang="en-US" altLang="ja-JP" smtClean="0">
                <a:gradFill>
                  <a:gsLst>
                    <a:gs pos="0">
                      <a:schemeClr val="bg1"/>
                    </a:gs>
                    <a:gs pos="100000">
                      <a:schemeClr val="bg1"/>
                    </a:gs>
                  </a:gsLst>
                  <a:lin ang="5400000" scaled="0"/>
                </a:gradFill>
                <a:latin typeface="Comic Sans MS" pitchFamily="66" charset="0"/>
              </a:rPr>
              <a:t>Option</a:t>
            </a:r>
            <a:r>
              <a:rPr lang="ja-JP" altLang="en-US" smtClean="0">
                <a:gradFill>
                  <a:gsLst>
                    <a:gs pos="0">
                      <a:schemeClr val="bg1"/>
                    </a:gs>
                    <a:gs pos="100000">
                      <a:schemeClr val="bg1"/>
                    </a:gs>
                  </a:gsLst>
                  <a:lin ang="5400000" scaled="0"/>
                </a:gradFill>
                <a:latin typeface="Comic Sans MS" pitchFamily="66" charset="0"/>
              </a:rPr>
              <a:t>のいずれかの目標値を</a:t>
            </a:r>
            <a:endParaRPr lang="en-US" altLang="ja-JP" smtClean="0">
              <a:gradFill>
                <a:gsLst>
                  <a:gs pos="0">
                    <a:schemeClr val="bg1"/>
                  </a:gs>
                  <a:gs pos="100000">
                    <a:schemeClr val="bg1"/>
                  </a:gs>
                </a:gsLst>
                <a:lin ang="5400000" scaled="0"/>
              </a:gradFill>
              <a:latin typeface="Comic Sans MS" pitchFamily="66" charset="0"/>
            </a:endParaRPr>
          </a:p>
          <a:p>
            <a:pPr algn="ctr"/>
            <a:r>
              <a:rPr lang="ja-JP" altLang="en-US" smtClean="0">
                <a:gradFill>
                  <a:gsLst>
                    <a:gs pos="0">
                      <a:schemeClr val="bg1"/>
                    </a:gs>
                    <a:gs pos="100000">
                      <a:schemeClr val="bg1"/>
                    </a:gs>
                  </a:gsLst>
                  <a:lin ang="5400000" scaled="0"/>
                </a:gradFill>
                <a:latin typeface="Comic Sans MS" pitchFamily="66" charset="0"/>
              </a:rPr>
              <a:t>達成いただく必要があります。その値により、</a:t>
            </a:r>
            <a:r>
              <a:rPr lang="en-US" altLang="ja-JP" smtClean="0">
                <a:gradFill>
                  <a:gsLst>
                    <a:gs pos="0">
                      <a:schemeClr val="bg1"/>
                    </a:gs>
                    <a:gs pos="100000">
                      <a:schemeClr val="bg1"/>
                    </a:gs>
                  </a:gsLst>
                  <a:lin ang="5400000" scaled="0"/>
                </a:gradFill>
                <a:latin typeface="Comic Sans MS" pitchFamily="66" charset="0"/>
              </a:rPr>
              <a:t>Advanced</a:t>
            </a:r>
            <a:r>
              <a:rPr lang="ja-JP" altLang="en-US" smtClean="0">
                <a:gradFill>
                  <a:gsLst>
                    <a:gs pos="0">
                      <a:schemeClr val="bg1"/>
                    </a:gs>
                    <a:gs pos="100000">
                      <a:schemeClr val="bg1"/>
                    </a:gs>
                  </a:gsLst>
                  <a:lin ang="5400000" scaled="0"/>
                </a:gradFill>
                <a:latin typeface="Comic Sans MS" pitchFamily="66" charset="0"/>
              </a:rPr>
              <a:t>コンピテンシーパートナー様、</a:t>
            </a:r>
            <a:endParaRPr lang="en-US" altLang="ja-JP" smtClean="0">
              <a:gradFill>
                <a:gsLst>
                  <a:gs pos="0">
                    <a:schemeClr val="bg1"/>
                  </a:gs>
                  <a:gs pos="100000">
                    <a:schemeClr val="bg1"/>
                  </a:gs>
                </a:gsLst>
                <a:lin ang="5400000" scaled="0"/>
              </a:gradFill>
              <a:latin typeface="Comic Sans MS" pitchFamily="66" charset="0"/>
            </a:endParaRPr>
          </a:p>
          <a:p>
            <a:pPr algn="ctr"/>
            <a:r>
              <a:rPr lang="ja-JP" altLang="en-US" smtClean="0">
                <a:gradFill>
                  <a:gsLst>
                    <a:gs pos="0">
                      <a:schemeClr val="bg1"/>
                    </a:gs>
                    <a:gs pos="100000">
                      <a:schemeClr val="bg1"/>
                    </a:gs>
                  </a:gsLst>
                  <a:lin ang="5400000" scaled="0"/>
                </a:gradFill>
                <a:latin typeface="Comic Sans MS" pitchFamily="66" charset="0"/>
              </a:rPr>
              <a:t>または、コンピテンシーパートナー様のステイタスが決定します。</a:t>
            </a:r>
            <a:endParaRPr lang="en-US" dirty="0" smtClean="0">
              <a:gradFill>
                <a:gsLst>
                  <a:gs pos="0">
                    <a:schemeClr val="bg1"/>
                  </a:gs>
                  <a:gs pos="100000">
                    <a:schemeClr val="bg1"/>
                  </a:gs>
                </a:gsLst>
                <a:lin ang="5400000" scaled="0"/>
              </a:gradFill>
              <a:latin typeface="Comic Sans MS" pitchFamily="66"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040400904"/>
              </p:ext>
            </p:extLst>
          </p:nvPr>
        </p:nvGraphicFramePr>
        <p:xfrm>
          <a:off x="634788" y="1196752"/>
          <a:ext cx="7883635" cy="1311172"/>
        </p:xfrm>
        <a:graphic>
          <a:graphicData uri="http://schemas.openxmlformats.org/drawingml/2006/table">
            <a:tbl>
              <a:tblPr firstRow="1" bandRow="1">
                <a:tableStyleId>{5C22544A-7EE6-4342-B048-85BDC9FD1C3A}</a:tableStyleId>
              </a:tblPr>
              <a:tblGrid>
                <a:gridCol w="1655323"/>
                <a:gridCol w="1508369"/>
                <a:gridCol w="1832690"/>
                <a:gridCol w="1177426"/>
                <a:gridCol w="1709827"/>
              </a:tblGrid>
              <a:tr h="655586">
                <a:tc rowSpan="2">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ja-JP" altLang="en-US" sz="2000" b="1" smtClean="0">
                          <a:solidFill>
                            <a:schemeClr val="bg1"/>
                          </a:solidFill>
                          <a:latin typeface="Comic Sans MS" pitchFamily="66" charset="0"/>
                        </a:rPr>
                        <a:t>ｺﾝﾋﾟﾃﾝｼｰ</a:t>
                      </a:r>
                      <a:endParaRPr lang="en-US" altLang="ja-JP" sz="2000" b="1" smtClean="0">
                        <a:solidFill>
                          <a:schemeClr val="bg1"/>
                        </a:solidFill>
                        <a:latin typeface="Comic Sans MS" pitchFamily="66" charset="0"/>
                      </a:endParaRPr>
                    </a:p>
                    <a:p>
                      <a:pPr marL="0" marR="0" indent="0" algn="ctr" defTabSz="914363" rtl="0" eaLnBrk="1" fontAlgn="auto" latinLnBrk="0" hangingPunct="1">
                        <a:lnSpc>
                          <a:spcPct val="100000"/>
                        </a:lnSpc>
                        <a:spcBef>
                          <a:spcPts val="0"/>
                        </a:spcBef>
                        <a:spcAft>
                          <a:spcPts val="0"/>
                        </a:spcAft>
                        <a:buClrTx/>
                        <a:buSzTx/>
                        <a:buFontTx/>
                        <a:buNone/>
                        <a:tabLst/>
                        <a:defRPr/>
                      </a:pPr>
                      <a:r>
                        <a:rPr lang="ja-JP" altLang="en-US" sz="2000" b="1" smtClean="0">
                          <a:solidFill>
                            <a:schemeClr val="bg1"/>
                          </a:solidFill>
                          <a:latin typeface="Comic Sans MS" pitchFamily="66" charset="0"/>
                        </a:rPr>
                        <a:t>パートナー</a:t>
                      </a:r>
                      <a:endParaRPr lang="en-US" sz="2000" b="1" dirty="0" smtClean="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Option A</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400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110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10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55586">
                <a:tc vMerge="1">
                  <a:txBody>
                    <a:bodyPr/>
                    <a:lstStyle/>
                    <a:p>
                      <a:pPr algn="ctr"/>
                      <a:endParaRPr lang="en-US" sz="2800" b="1" dirty="0">
                        <a:solidFill>
                          <a:schemeClr val="bg1"/>
                        </a:solidFill>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Option</a:t>
                      </a:r>
                      <a:r>
                        <a:rPr lang="en-US" sz="2000" b="1" baseline="0" dirty="0" smtClean="0">
                          <a:solidFill>
                            <a:schemeClr val="bg1"/>
                          </a:solidFill>
                          <a:latin typeface="Comic Sans MS" pitchFamily="66" charset="0"/>
                        </a:rPr>
                        <a:t> B</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1,000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90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54264410"/>
              </p:ext>
            </p:extLst>
          </p:nvPr>
        </p:nvGraphicFramePr>
        <p:xfrm>
          <a:off x="605780" y="2891351"/>
          <a:ext cx="7883635" cy="1311172"/>
        </p:xfrm>
        <a:graphic>
          <a:graphicData uri="http://schemas.openxmlformats.org/drawingml/2006/table">
            <a:tbl>
              <a:tblPr firstRow="1" bandRow="1">
                <a:tableStyleId>{5C22544A-7EE6-4342-B048-85BDC9FD1C3A}</a:tableStyleId>
              </a:tblPr>
              <a:tblGrid>
                <a:gridCol w="1655323"/>
                <a:gridCol w="1508369"/>
                <a:gridCol w="1832690"/>
                <a:gridCol w="1177426"/>
                <a:gridCol w="1709827"/>
              </a:tblGrid>
              <a:tr h="655586">
                <a:tc rowSpan="2">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000" b="1" smtClean="0">
                          <a:solidFill>
                            <a:schemeClr val="bg1"/>
                          </a:solidFill>
                          <a:latin typeface="Comic Sans MS" pitchFamily="66" charset="0"/>
                        </a:rPr>
                        <a:t>Advanced</a:t>
                      </a:r>
                    </a:p>
                    <a:p>
                      <a:pPr marL="0" marR="0" indent="0" algn="ctr" defTabSz="914363" rtl="0" eaLnBrk="1" fontAlgn="auto" latinLnBrk="0" hangingPunct="1">
                        <a:lnSpc>
                          <a:spcPct val="100000"/>
                        </a:lnSpc>
                        <a:spcBef>
                          <a:spcPts val="0"/>
                        </a:spcBef>
                        <a:spcAft>
                          <a:spcPts val="0"/>
                        </a:spcAft>
                        <a:buClrTx/>
                        <a:buSzTx/>
                        <a:buFontTx/>
                        <a:buNone/>
                        <a:tabLst/>
                        <a:defRPr/>
                      </a:pPr>
                      <a:r>
                        <a:rPr lang="ja-JP" altLang="en-US" sz="2000" b="1" smtClean="0">
                          <a:solidFill>
                            <a:schemeClr val="bg1"/>
                          </a:solidFill>
                          <a:latin typeface="Comic Sans MS" pitchFamily="66" charset="0"/>
                        </a:rPr>
                        <a:t>ｺﾝﾋﾟﾃﾝｼｰ</a:t>
                      </a:r>
                      <a:endParaRPr lang="en-US" altLang="ja-JP" sz="2000" b="1" smtClean="0">
                        <a:solidFill>
                          <a:schemeClr val="bg1"/>
                        </a:solidFill>
                        <a:latin typeface="Comic Sans MS" pitchFamily="66" charset="0"/>
                      </a:endParaRPr>
                    </a:p>
                    <a:p>
                      <a:pPr marL="0" marR="0" indent="0" algn="ctr" defTabSz="914363" rtl="0" eaLnBrk="1" fontAlgn="auto" latinLnBrk="0" hangingPunct="1">
                        <a:lnSpc>
                          <a:spcPct val="100000"/>
                        </a:lnSpc>
                        <a:spcBef>
                          <a:spcPts val="0"/>
                        </a:spcBef>
                        <a:spcAft>
                          <a:spcPts val="0"/>
                        </a:spcAft>
                        <a:buClrTx/>
                        <a:buSzTx/>
                        <a:buFontTx/>
                        <a:buNone/>
                        <a:tabLst/>
                        <a:defRPr/>
                      </a:pPr>
                      <a:r>
                        <a:rPr lang="ja-JP" altLang="en-US" sz="2000" b="1" smtClean="0">
                          <a:solidFill>
                            <a:schemeClr val="bg1"/>
                          </a:solidFill>
                          <a:latin typeface="Comic Sans MS" pitchFamily="66" charset="0"/>
                        </a:rPr>
                        <a:t>パートナー</a:t>
                      </a:r>
                      <a:endParaRPr lang="en-US" sz="2000" b="1" dirty="0" smtClean="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Option A</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1,500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135</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50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55586">
                <a:tc vMerge="1">
                  <a:txBody>
                    <a:bodyPr/>
                    <a:lstStyle/>
                    <a:p>
                      <a:pPr algn="ctr"/>
                      <a:endParaRPr lang="en-US" sz="2800" b="1" dirty="0">
                        <a:solidFill>
                          <a:schemeClr val="bg1"/>
                        </a:solidFill>
                        <a:latin typeface="Comic Sans MS" pitchFamily="66"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Option</a:t>
                      </a:r>
                      <a:r>
                        <a:rPr lang="en-US" sz="2000" b="1" baseline="0" dirty="0" smtClean="0">
                          <a:solidFill>
                            <a:schemeClr val="bg1"/>
                          </a:solidFill>
                          <a:latin typeface="Comic Sans MS" pitchFamily="66" charset="0"/>
                        </a:rPr>
                        <a:t> B</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5,000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110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bg1"/>
                          </a:solidFill>
                          <a:latin typeface="Comic Sans MS" pitchFamily="66" charset="0"/>
                        </a:rPr>
                        <a:t>10</a:t>
                      </a:r>
                      <a:endParaRPr lang="en-US" sz="2000" b="1" dirty="0">
                        <a:solidFill>
                          <a:schemeClr val="bg1"/>
                        </a:solidFill>
                        <a:latin typeface="Comic Sans MS" pitchFamily="66" charset="0"/>
                      </a:endParaRPr>
                    </a:p>
                  </a:txBody>
                  <a:tcPr marL="68598" marR="6859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テキスト ボックス 1"/>
          <p:cNvSpPr txBox="1"/>
          <p:nvPr/>
        </p:nvSpPr>
        <p:spPr>
          <a:xfrm>
            <a:off x="4427000" y="692696"/>
            <a:ext cx="3657411" cy="523220"/>
          </a:xfrm>
          <a:prstGeom prst="rect">
            <a:avLst/>
          </a:prstGeom>
          <a:noFill/>
        </p:spPr>
        <p:txBody>
          <a:bodyPr wrap="none" lIns="0" rtlCol="0">
            <a:spAutoFit/>
          </a:bodyPr>
          <a:lstStyle/>
          <a:p>
            <a:r>
              <a:rPr lang="ja-JP" altLang="en-US" sz="28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rPr>
              <a:t>購入　　　品質　　  貢献</a:t>
            </a:r>
            <a:endParaRPr lang="en-US" sz="2800" b="1"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pic>
        <p:nvPicPr>
          <p:cNvPr id="5" name="オーディオ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cSld>
  <p:clrMapOvr>
    <a:masterClrMapping/>
  </p:clrMapOvr>
  <p:transition xmlns:p14="http://schemas.microsoft.com/office/powerpoint/2010/main" advTm="191045">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nodeType="with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wipe(left)">
                                      <p:cBhvr>
                                        <p:cTn id="19" dur="500"/>
                                        <p:tgtEl>
                                          <p:spTgt spid="38">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8">
                                            <p:txEl>
                                              <p:pRg st="1" end="1"/>
                                            </p:txEl>
                                          </p:spTgt>
                                        </p:tgtEl>
                                        <p:attrNameLst>
                                          <p:attrName>style.visibility</p:attrName>
                                        </p:attrNameLst>
                                      </p:cBhvr>
                                      <p:to>
                                        <p:strVal val="visible"/>
                                      </p:to>
                                    </p:set>
                                    <p:animEffect transition="in" filter="wipe(left)">
                                      <p:cBhvr>
                                        <p:cTn id="22" dur="500"/>
                                        <p:tgtEl>
                                          <p:spTgt spid="38">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xEl>
                                              <p:pRg st="2" end="2"/>
                                            </p:txEl>
                                          </p:spTgt>
                                        </p:tgtEl>
                                        <p:attrNameLst>
                                          <p:attrName>style.visibility</p:attrName>
                                        </p:attrNameLst>
                                      </p:cBhvr>
                                      <p:to>
                                        <p:strVal val="visible"/>
                                      </p:to>
                                    </p:set>
                                    <p:animEffect transition="in" filter="wipe(left)">
                                      <p:cBhvr>
                                        <p:cTn id="25" dur="500"/>
                                        <p:tgtEl>
                                          <p:spTgt spid="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92"/>
            <a:ext cx="8382000" cy="1107996"/>
          </a:xfrm>
        </p:spPr>
        <p:txBody>
          <a:bodyPr>
            <a:normAutofit/>
          </a:bodyPr>
          <a:lstStyle/>
          <a:p>
            <a:r>
              <a:rPr lang="en-US" altLang="ja-JP" sz="4000" smtClean="0"/>
              <a:t>Learning KPI</a:t>
            </a:r>
            <a:r>
              <a:rPr lang="ja-JP" altLang="en-US" sz="4000" smtClean="0"/>
              <a:t>　算出対象期間</a:t>
            </a:r>
            <a:endParaRPr lang="en-US" sz="4000" dirty="0"/>
          </a:p>
        </p:txBody>
      </p:sp>
      <p:sp>
        <p:nvSpPr>
          <p:cNvPr id="34" name="Q4 Title"/>
          <p:cNvSpPr/>
          <p:nvPr/>
        </p:nvSpPr>
        <p:spPr bwMode="auto">
          <a:xfrm>
            <a:off x="2786050" y="2730386"/>
            <a:ext cx="2513240" cy="642942"/>
          </a:xfrm>
          <a:prstGeom prst="roundRect">
            <a:avLst/>
          </a:prstGeom>
          <a:noFill/>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Q4</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４月</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６月</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a:p>
            <a:pPr algn="ctr" defTabSz="914099" fontAlgn="base">
              <a:spcBef>
                <a:spcPct val="0"/>
              </a:spcBef>
              <a:spcAft>
                <a:spcPct val="0"/>
              </a:spcAft>
            </a:pP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(20</a:t>
            </a:r>
            <a:r>
              <a:rPr lang="en-US" altLang="ja-JP"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10</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35" name="Q3 Title"/>
          <p:cNvSpPr/>
          <p:nvPr/>
        </p:nvSpPr>
        <p:spPr bwMode="auto">
          <a:xfrm>
            <a:off x="233009" y="2730386"/>
            <a:ext cx="2513240" cy="642942"/>
          </a:xfrm>
          <a:prstGeom prst="roundRect">
            <a:avLst/>
          </a:prstGeom>
          <a:noFill/>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Q3</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１月</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３月</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a:p>
            <a:pPr algn="ctr" defTabSz="914099" fontAlgn="base">
              <a:spcBef>
                <a:spcPct val="0"/>
              </a:spcBef>
              <a:spcAft>
                <a:spcPct val="0"/>
              </a:spcAft>
            </a:pP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(20</a:t>
            </a:r>
            <a:r>
              <a:rPr lang="en-US" altLang="ja-JP"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10</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pic>
        <p:nvPicPr>
          <p:cNvPr id="43" name="july 2009" descr="\\eventsql\dvd\Online_ART\DVD_ART36\Artwork_Imagery\Icons - Illustrations\_ WINDOWS SERVER ICONS\Documents\Calendar schedule time.png"/>
          <p:cNvPicPr>
            <a:picLocks noChangeAspect="1" noChangeArrowheads="1"/>
          </p:cNvPicPr>
          <p:nvPr/>
        </p:nvPicPr>
        <p:blipFill>
          <a:blip r:embed="rId6" cstate="email"/>
          <a:srcRect/>
          <a:stretch>
            <a:fillRect/>
          </a:stretch>
        </p:blipFill>
        <p:spPr bwMode="auto">
          <a:xfrm>
            <a:off x="5666645" y="2214554"/>
            <a:ext cx="804179" cy="1009945"/>
          </a:xfrm>
          <a:prstGeom prst="rect">
            <a:avLst/>
          </a:prstGeom>
          <a:noFill/>
        </p:spPr>
      </p:pic>
      <p:pic>
        <p:nvPicPr>
          <p:cNvPr id="44" name="aug 2009" descr="\\eventsql\dvd\Online_ART\DVD_ART36\Artwork_Imagery\Icons - Illustrations\_ WINDOWS SERVER ICONS\Documents\Calendar schedule time.png"/>
          <p:cNvPicPr>
            <a:picLocks noChangeAspect="1" noChangeArrowheads="1"/>
          </p:cNvPicPr>
          <p:nvPr/>
        </p:nvPicPr>
        <p:blipFill>
          <a:blip r:embed="rId6" cstate="email"/>
          <a:srcRect/>
          <a:stretch>
            <a:fillRect/>
          </a:stretch>
        </p:blipFill>
        <p:spPr bwMode="auto">
          <a:xfrm>
            <a:off x="6798118" y="2214554"/>
            <a:ext cx="804179" cy="1009945"/>
          </a:xfrm>
          <a:prstGeom prst="rect">
            <a:avLst/>
          </a:prstGeom>
          <a:noFill/>
        </p:spPr>
      </p:pic>
      <p:pic>
        <p:nvPicPr>
          <p:cNvPr id="45" name="sept 2009" descr="\\eventsql\dvd\Online_ART\DVD_ART36\Artwork_Imagery\Icons - Illustrations\_ WINDOWS SERVER ICONS\Documents\Calendar schedule time.png"/>
          <p:cNvPicPr>
            <a:picLocks noChangeAspect="1" noChangeArrowheads="1"/>
          </p:cNvPicPr>
          <p:nvPr/>
        </p:nvPicPr>
        <p:blipFill>
          <a:blip r:embed="rId6" cstate="email"/>
          <a:srcRect/>
          <a:stretch>
            <a:fillRect/>
          </a:stretch>
        </p:blipFill>
        <p:spPr bwMode="auto">
          <a:xfrm>
            <a:off x="7929586" y="2214554"/>
            <a:ext cx="804179" cy="1009945"/>
          </a:xfrm>
          <a:prstGeom prst="rect">
            <a:avLst/>
          </a:prstGeom>
          <a:noFill/>
        </p:spPr>
      </p:pic>
      <p:sp>
        <p:nvSpPr>
          <p:cNvPr id="42" name="Q1 Title 2009"/>
          <p:cNvSpPr/>
          <p:nvPr/>
        </p:nvSpPr>
        <p:spPr bwMode="auto">
          <a:xfrm>
            <a:off x="233009" y="2143116"/>
            <a:ext cx="2513240" cy="642942"/>
          </a:xfrm>
          <a:prstGeom prst="roundRect">
            <a:avLst/>
          </a:prstGeom>
          <a:noFill/>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Q1</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７月</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９月</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(2009)</a:t>
            </a:r>
          </a:p>
        </p:txBody>
      </p:sp>
      <p:sp>
        <p:nvSpPr>
          <p:cNvPr id="48" name="Q2 Title 2009"/>
          <p:cNvSpPr/>
          <p:nvPr/>
        </p:nvSpPr>
        <p:spPr bwMode="auto">
          <a:xfrm>
            <a:off x="2786050" y="2143116"/>
            <a:ext cx="2513240" cy="642942"/>
          </a:xfrm>
          <a:prstGeom prst="roundRect">
            <a:avLst/>
          </a:prstGeom>
          <a:noFill/>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Q2</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１０月</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１２月</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(2009)</a:t>
            </a:r>
          </a:p>
        </p:txBody>
      </p:sp>
      <p:sp>
        <p:nvSpPr>
          <p:cNvPr id="52" name="JULY"/>
          <p:cNvSpPr txBox="1"/>
          <p:nvPr/>
        </p:nvSpPr>
        <p:spPr>
          <a:xfrm>
            <a:off x="5715008" y="2428868"/>
            <a:ext cx="714380" cy="707886"/>
          </a:xfrm>
          <a:prstGeom prst="rect">
            <a:avLst/>
          </a:prstGeom>
          <a:noFill/>
        </p:spPr>
        <p:txBody>
          <a:bodyPr wrap="square" rtlCol="0">
            <a:spAutoFit/>
          </a:bodyPr>
          <a:lstStyle/>
          <a:p>
            <a:pPr algn="ctr"/>
            <a:r>
              <a:rPr lang="en-US" altLang="ja-JP" sz="2000" smtClean="0"/>
              <a:t>20107</a:t>
            </a:r>
            <a:r>
              <a:rPr lang="ja-JP" altLang="en-US" sz="2000" smtClean="0"/>
              <a:t>月</a:t>
            </a:r>
            <a:endParaRPr lang="en-US" sz="2000" dirty="0" smtClean="0"/>
          </a:p>
        </p:txBody>
      </p:sp>
      <p:sp>
        <p:nvSpPr>
          <p:cNvPr id="26" name="JULY"/>
          <p:cNvSpPr txBox="1"/>
          <p:nvPr/>
        </p:nvSpPr>
        <p:spPr>
          <a:xfrm>
            <a:off x="8001024" y="2428868"/>
            <a:ext cx="714380" cy="707886"/>
          </a:xfrm>
          <a:prstGeom prst="rect">
            <a:avLst/>
          </a:prstGeom>
          <a:noFill/>
        </p:spPr>
        <p:txBody>
          <a:bodyPr wrap="square" rtlCol="0">
            <a:spAutoFit/>
          </a:bodyPr>
          <a:lstStyle/>
          <a:p>
            <a:pPr algn="ctr"/>
            <a:r>
              <a:rPr lang="en-US" altLang="ja-JP" sz="2000" smtClean="0"/>
              <a:t>20109</a:t>
            </a:r>
            <a:r>
              <a:rPr lang="ja-JP" altLang="en-US" sz="2000" smtClean="0"/>
              <a:t>月</a:t>
            </a:r>
            <a:endParaRPr lang="en-US" sz="2000" dirty="0" smtClean="0"/>
          </a:p>
        </p:txBody>
      </p:sp>
      <p:sp>
        <p:nvSpPr>
          <p:cNvPr id="27" name="JULY"/>
          <p:cNvSpPr txBox="1"/>
          <p:nvPr/>
        </p:nvSpPr>
        <p:spPr>
          <a:xfrm>
            <a:off x="6786578" y="2428868"/>
            <a:ext cx="714380" cy="707886"/>
          </a:xfrm>
          <a:prstGeom prst="rect">
            <a:avLst/>
          </a:prstGeom>
          <a:noFill/>
        </p:spPr>
        <p:txBody>
          <a:bodyPr wrap="square" rtlCol="0">
            <a:spAutoFit/>
          </a:bodyPr>
          <a:lstStyle/>
          <a:p>
            <a:pPr algn="ctr"/>
            <a:r>
              <a:rPr lang="en-US" altLang="ja-JP" sz="2000" smtClean="0"/>
              <a:t>20108</a:t>
            </a:r>
            <a:r>
              <a:rPr lang="ja-JP" altLang="en-US" sz="2000" smtClean="0"/>
              <a:t>月</a:t>
            </a:r>
            <a:endParaRPr lang="en-US" sz="2000" dirty="0" smtClean="0"/>
          </a:p>
        </p:txBody>
      </p:sp>
      <p:sp>
        <p:nvSpPr>
          <p:cNvPr id="30" name="Q4 Title"/>
          <p:cNvSpPr/>
          <p:nvPr/>
        </p:nvSpPr>
        <p:spPr bwMode="auto">
          <a:xfrm>
            <a:off x="2786050" y="5302154"/>
            <a:ext cx="2513240" cy="642942"/>
          </a:xfrm>
          <a:prstGeom prst="roundRect">
            <a:avLst/>
          </a:prstGeom>
          <a:noFill/>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Q4</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４月</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６月</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a:p>
            <a:pPr algn="ctr" defTabSz="914099" fontAlgn="base">
              <a:spcBef>
                <a:spcPct val="0"/>
              </a:spcBef>
              <a:spcAft>
                <a:spcPct val="0"/>
              </a:spcAft>
            </a:pP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(20</a:t>
            </a:r>
            <a:r>
              <a:rPr lang="en-US" altLang="ja-JP"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10</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31" name="Q3 Title"/>
          <p:cNvSpPr/>
          <p:nvPr/>
        </p:nvSpPr>
        <p:spPr bwMode="auto">
          <a:xfrm>
            <a:off x="233009" y="5302154"/>
            <a:ext cx="2513240" cy="642942"/>
          </a:xfrm>
          <a:prstGeom prst="roundRect">
            <a:avLst/>
          </a:prstGeom>
          <a:noFill/>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Q3</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１月</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３月</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a:p>
            <a:pPr algn="ctr" defTabSz="914099" fontAlgn="base">
              <a:spcBef>
                <a:spcPct val="0"/>
              </a:spcBef>
              <a:spcAft>
                <a:spcPct val="0"/>
              </a:spcAft>
            </a:pP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(20</a:t>
            </a:r>
            <a:r>
              <a:rPr lang="en-US" altLang="ja-JP"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10</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32" name="Q1 Title 2009"/>
          <p:cNvSpPr/>
          <p:nvPr/>
        </p:nvSpPr>
        <p:spPr bwMode="auto">
          <a:xfrm>
            <a:off x="233009" y="5929330"/>
            <a:ext cx="2513240" cy="642942"/>
          </a:xfrm>
          <a:prstGeom prst="roundRect">
            <a:avLst/>
          </a:prstGeom>
          <a:noFill/>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Q1</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７月</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９月</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a:p>
            <a:pPr algn="ctr" defTabSz="914099" fontAlgn="base">
              <a:spcBef>
                <a:spcPct val="0"/>
              </a:spcBef>
              <a:spcAft>
                <a:spcPct val="0"/>
              </a:spcAft>
            </a:pP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(20</a:t>
            </a:r>
            <a:r>
              <a:rPr lang="en-US" altLang="ja-JP"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10</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33" name="Q2 Title 2009"/>
          <p:cNvSpPr/>
          <p:nvPr/>
        </p:nvSpPr>
        <p:spPr bwMode="auto">
          <a:xfrm>
            <a:off x="2786050" y="4714884"/>
            <a:ext cx="2513240" cy="642942"/>
          </a:xfrm>
          <a:prstGeom prst="roundRect">
            <a:avLst/>
          </a:prstGeom>
          <a:noFill/>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Q2</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１０月</a:t>
            </a:r>
            <a:r>
              <a:rPr 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 – </a:t>
            </a:r>
            <a:r>
              <a:rPr lang="ja-JP" altLang="en-US" sz="2000" smtClean="0">
                <a:gradFill>
                  <a:gsLst>
                    <a:gs pos="0">
                      <a:schemeClr val="tx1">
                        <a:lumMod val="85000"/>
                        <a:lumOff val="15000"/>
                      </a:schemeClr>
                    </a:gs>
                    <a:gs pos="100000">
                      <a:schemeClr val="tx1">
                        <a:lumMod val="85000"/>
                        <a:lumOff val="15000"/>
                      </a:schemeClr>
                    </a:gs>
                  </a:gsLst>
                  <a:lin ang="5400000" scaled="0"/>
                </a:gradFill>
                <a:latin typeface="Segoe" pitchFamily="34" charset="0"/>
              </a:rPr>
              <a:t>１２月</a:t>
            </a:r>
            <a:endPar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a:p>
            <a:pPr algn="ctr" defTabSz="914099" fontAlgn="base">
              <a:spcBef>
                <a:spcPct val="0"/>
              </a:spcBef>
              <a:spcAft>
                <a:spcPct val="0"/>
              </a:spcAft>
            </a:pPr>
            <a:r>
              <a:rPr lang="en-US" sz="20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rPr>
              <a:t>(2009)</a:t>
            </a:r>
          </a:p>
        </p:txBody>
      </p:sp>
      <p:sp>
        <p:nvSpPr>
          <p:cNvPr id="36" name="テキスト ボックス 35"/>
          <p:cNvSpPr txBox="1"/>
          <p:nvPr/>
        </p:nvSpPr>
        <p:spPr>
          <a:xfrm>
            <a:off x="642910" y="1285860"/>
            <a:ext cx="6768841" cy="584775"/>
          </a:xfrm>
          <a:prstGeom prst="rect">
            <a:avLst/>
          </a:prstGeom>
          <a:noFill/>
        </p:spPr>
        <p:txBody>
          <a:bodyPr wrap="none" lIns="0" rtlCol="0">
            <a:spAutoFit/>
          </a:bodyPr>
          <a:lstStyle/>
          <a:p>
            <a:r>
              <a:rPr kumimoji="1" lang="en-US" altLang="ja-JP" sz="1600" smtClean="0">
                <a:solidFill>
                  <a:schemeClr val="tx2"/>
                </a:solidFill>
                <a:latin typeface="Segoe" pitchFamily="34" charset="0"/>
              </a:rPr>
              <a:t>Leaning KPI</a:t>
            </a:r>
            <a:r>
              <a:rPr kumimoji="1" lang="ja-JP" altLang="en-US" sz="1600" smtClean="0">
                <a:solidFill>
                  <a:schemeClr val="tx2"/>
                </a:solidFill>
                <a:latin typeface="Segoe" pitchFamily="34" charset="0"/>
              </a:rPr>
              <a:t>は、４四半期の値（つまり年間の値）に基づいて算出されます。</a:t>
            </a:r>
            <a:endParaRPr kumimoji="1" lang="en-US" altLang="ja-JP" sz="1600" smtClean="0">
              <a:solidFill>
                <a:schemeClr val="tx2"/>
              </a:solidFill>
              <a:latin typeface="Segoe" pitchFamily="34" charset="0"/>
            </a:endParaRPr>
          </a:p>
          <a:p>
            <a:r>
              <a:rPr kumimoji="1" lang="ja-JP" altLang="en-US" sz="1600" smtClean="0">
                <a:solidFill>
                  <a:schemeClr val="tx2"/>
                </a:solidFill>
                <a:latin typeface="Segoe" pitchFamily="34" charset="0"/>
              </a:rPr>
              <a:t>この年間の値が前述の４つのオプションのいずれかを満たす必要があります。</a:t>
            </a:r>
            <a:endParaRPr kumimoji="1" lang="en-US" altLang="ja-JP" sz="1600" smtClean="0">
              <a:solidFill>
                <a:schemeClr val="tx2"/>
              </a:solidFill>
              <a:latin typeface="Segoe" pitchFamily="34" charset="0"/>
            </a:endParaRPr>
          </a:p>
        </p:txBody>
      </p:sp>
      <p:sp>
        <p:nvSpPr>
          <p:cNvPr id="37" name="テキスト ボックス 36"/>
          <p:cNvSpPr txBox="1"/>
          <p:nvPr/>
        </p:nvSpPr>
        <p:spPr>
          <a:xfrm>
            <a:off x="285720" y="3598135"/>
            <a:ext cx="8905643" cy="1077218"/>
          </a:xfrm>
          <a:prstGeom prst="rect">
            <a:avLst/>
          </a:prstGeom>
          <a:noFill/>
        </p:spPr>
        <p:txBody>
          <a:bodyPr wrap="none" lIns="0" rtlCol="0">
            <a:spAutoFit/>
          </a:bodyPr>
          <a:lstStyle/>
          <a:p>
            <a:r>
              <a:rPr kumimoji="1" lang="ja-JP" altLang="en-US" sz="1600" smtClean="0">
                <a:solidFill>
                  <a:schemeClr val="tx2"/>
                </a:solidFill>
                <a:latin typeface="Segoe" pitchFamily="34" charset="0"/>
              </a:rPr>
              <a:t>例）　</a:t>
            </a:r>
            <a:r>
              <a:rPr kumimoji="1" lang="en-US" altLang="ja-JP" sz="1600" smtClean="0">
                <a:solidFill>
                  <a:schemeClr val="tx2"/>
                </a:solidFill>
                <a:latin typeface="Segoe" pitchFamily="34" charset="0"/>
              </a:rPr>
              <a:t>2010</a:t>
            </a:r>
            <a:r>
              <a:rPr kumimoji="1" lang="ja-JP" altLang="en-US" sz="1600" smtClean="0">
                <a:solidFill>
                  <a:schemeClr val="tx2"/>
                </a:solidFill>
                <a:latin typeface="Segoe" pitchFamily="34" charset="0"/>
              </a:rPr>
              <a:t>年</a:t>
            </a:r>
            <a:r>
              <a:rPr kumimoji="1" lang="en-US" altLang="ja-JP" sz="1600" smtClean="0">
                <a:solidFill>
                  <a:schemeClr val="tx2"/>
                </a:solidFill>
                <a:latin typeface="Segoe" pitchFamily="34" charset="0"/>
              </a:rPr>
              <a:t>7</a:t>
            </a:r>
            <a:r>
              <a:rPr kumimoji="1" lang="ja-JP" altLang="en-US" sz="1600" smtClean="0">
                <a:solidFill>
                  <a:schemeClr val="tx2"/>
                </a:solidFill>
                <a:latin typeface="Segoe" pitchFamily="34" charset="0"/>
              </a:rPr>
              <a:t>月</a:t>
            </a:r>
            <a:r>
              <a:rPr kumimoji="1" lang="en-US" altLang="ja-JP" sz="1600" smtClean="0">
                <a:solidFill>
                  <a:schemeClr val="tx2"/>
                </a:solidFill>
                <a:latin typeface="Segoe" pitchFamily="34" charset="0"/>
              </a:rPr>
              <a:t>-9</a:t>
            </a:r>
            <a:r>
              <a:rPr kumimoji="1" lang="ja-JP" altLang="en-US" sz="1600" smtClean="0">
                <a:solidFill>
                  <a:schemeClr val="tx2"/>
                </a:solidFill>
                <a:latin typeface="Segoe" pitchFamily="34" charset="0"/>
              </a:rPr>
              <a:t>月に契約満了を迎えるパートナー様は、直前の四半期から遡って</a:t>
            </a:r>
            <a:r>
              <a:rPr kumimoji="1" lang="en-US" altLang="ja-JP" sz="1600" smtClean="0">
                <a:solidFill>
                  <a:schemeClr val="tx2"/>
                </a:solidFill>
                <a:latin typeface="Segoe" pitchFamily="34" charset="0"/>
              </a:rPr>
              <a:t>1</a:t>
            </a:r>
            <a:r>
              <a:rPr kumimoji="1" lang="ja-JP" altLang="en-US" sz="1600" smtClean="0">
                <a:solidFill>
                  <a:schemeClr val="tx2"/>
                </a:solidFill>
                <a:latin typeface="Segoe" pitchFamily="34" charset="0"/>
              </a:rPr>
              <a:t>年間のポイントが</a:t>
            </a:r>
            <a:endParaRPr kumimoji="1" lang="en-US" altLang="ja-JP" sz="1600" smtClean="0">
              <a:solidFill>
                <a:schemeClr val="tx2"/>
              </a:solidFill>
              <a:latin typeface="Segoe" pitchFamily="34" charset="0"/>
            </a:endParaRPr>
          </a:p>
          <a:p>
            <a:r>
              <a:rPr kumimoji="1" lang="ja-JP" altLang="en-US" sz="1600" smtClean="0">
                <a:solidFill>
                  <a:schemeClr val="tx2"/>
                </a:solidFill>
                <a:latin typeface="Segoe" pitchFamily="34" charset="0"/>
              </a:rPr>
              <a:t>対象期間となります。（</a:t>
            </a:r>
            <a:r>
              <a:rPr kumimoji="1" lang="en-US" altLang="ja-JP" sz="1600" smtClean="0">
                <a:solidFill>
                  <a:schemeClr val="tx2"/>
                </a:solidFill>
                <a:latin typeface="Segoe" pitchFamily="34" charset="0"/>
              </a:rPr>
              <a:t>2009</a:t>
            </a:r>
            <a:r>
              <a:rPr kumimoji="1" lang="ja-JP" altLang="en-US" sz="1600" smtClean="0">
                <a:solidFill>
                  <a:schemeClr val="tx2"/>
                </a:solidFill>
                <a:latin typeface="Segoe" pitchFamily="34" charset="0"/>
              </a:rPr>
              <a:t>年</a:t>
            </a:r>
            <a:r>
              <a:rPr kumimoji="1" lang="en-US" altLang="ja-JP" sz="1600" smtClean="0">
                <a:solidFill>
                  <a:schemeClr val="tx2"/>
                </a:solidFill>
                <a:latin typeface="Segoe" pitchFamily="34" charset="0"/>
              </a:rPr>
              <a:t>7</a:t>
            </a:r>
            <a:r>
              <a:rPr kumimoji="1" lang="ja-JP" altLang="en-US" sz="1600" smtClean="0">
                <a:solidFill>
                  <a:schemeClr val="tx2"/>
                </a:solidFill>
                <a:latin typeface="Segoe" pitchFamily="34" charset="0"/>
              </a:rPr>
              <a:t>月</a:t>
            </a:r>
            <a:r>
              <a:rPr kumimoji="1" lang="en-US" altLang="ja-JP" sz="1600" smtClean="0">
                <a:solidFill>
                  <a:schemeClr val="tx2"/>
                </a:solidFill>
                <a:latin typeface="Segoe" pitchFamily="34" charset="0"/>
              </a:rPr>
              <a:t>-2010</a:t>
            </a:r>
            <a:r>
              <a:rPr kumimoji="1" lang="ja-JP" altLang="en-US" sz="1600" smtClean="0">
                <a:solidFill>
                  <a:schemeClr val="tx2"/>
                </a:solidFill>
                <a:latin typeface="Segoe" pitchFamily="34" charset="0"/>
              </a:rPr>
              <a:t>年</a:t>
            </a:r>
            <a:r>
              <a:rPr kumimoji="1" lang="en-US" altLang="ja-JP" sz="1600" smtClean="0">
                <a:solidFill>
                  <a:schemeClr val="tx2"/>
                </a:solidFill>
                <a:latin typeface="Segoe" pitchFamily="34" charset="0"/>
              </a:rPr>
              <a:t>6</a:t>
            </a:r>
            <a:r>
              <a:rPr kumimoji="1" lang="ja-JP" altLang="en-US" sz="1600" smtClean="0">
                <a:solidFill>
                  <a:schemeClr val="tx2"/>
                </a:solidFill>
                <a:latin typeface="Segoe" pitchFamily="34" charset="0"/>
              </a:rPr>
              <a:t>月までの４つの四半期）</a:t>
            </a:r>
            <a:endParaRPr kumimoji="1" lang="en-US" altLang="ja-JP" sz="1600" smtClean="0">
              <a:solidFill>
                <a:schemeClr val="tx2"/>
              </a:solidFill>
              <a:latin typeface="Segoe" pitchFamily="34" charset="0"/>
            </a:endParaRPr>
          </a:p>
          <a:p>
            <a:r>
              <a:rPr kumimoji="1" lang="en-US" altLang="ja-JP" sz="1600" smtClean="0">
                <a:solidFill>
                  <a:schemeClr val="tx2"/>
                </a:solidFill>
                <a:latin typeface="Segoe" pitchFamily="34" charset="0"/>
              </a:rPr>
              <a:t>10</a:t>
            </a:r>
            <a:r>
              <a:rPr kumimoji="1" lang="ja-JP" altLang="en-US" sz="1600" smtClean="0">
                <a:solidFill>
                  <a:schemeClr val="tx2"/>
                </a:solidFill>
                <a:latin typeface="Segoe" pitchFamily="34" charset="0"/>
              </a:rPr>
              <a:t>月</a:t>
            </a:r>
            <a:r>
              <a:rPr kumimoji="1" lang="en-US" altLang="ja-JP" sz="1600" smtClean="0">
                <a:solidFill>
                  <a:schemeClr val="tx2"/>
                </a:solidFill>
                <a:latin typeface="Segoe" pitchFamily="34" charset="0"/>
              </a:rPr>
              <a:t>-12</a:t>
            </a:r>
            <a:r>
              <a:rPr kumimoji="1" lang="ja-JP" altLang="en-US" sz="1600" smtClean="0">
                <a:solidFill>
                  <a:schemeClr val="tx2"/>
                </a:solidFill>
                <a:latin typeface="Segoe" pitchFamily="34" charset="0"/>
              </a:rPr>
              <a:t>月に契約満了を迎えるパートナー様は、以下のように</a:t>
            </a:r>
            <a:r>
              <a:rPr kumimoji="1" lang="en-US" altLang="ja-JP" sz="1600" smtClean="0">
                <a:solidFill>
                  <a:schemeClr val="tx2"/>
                </a:solidFill>
                <a:latin typeface="Segoe" pitchFamily="34" charset="0"/>
              </a:rPr>
              <a:t>2009</a:t>
            </a:r>
            <a:r>
              <a:rPr kumimoji="1" lang="ja-JP" altLang="en-US" sz="1600" smtClean="0">
                <a:solidFill>
                  <a:schemeClr val="tx2"/>
                </a:solidFill>
                <a:latin typeface="Segoe" pitchFamily="34" charset="0"/>
              </a:rPr>
              <a:t>年</a:t>
            </a:r>
            <a:r>
              <a:rPr kumimoji="1" lang="en-US" altLang="ja-JP" sz="1600" smtClean="0">
                <a:solidFill>
                  <a:schemeClr val="tx2"/>
                </a:solidFill>
                <a:latin typeface="Segoe" pitchFamily="34" charset="0"/>
              </a:rPr>
              <a:t>10</a:t>
            </a:r>
            <a:r>
              <a:rPr kumimoji="1" lang="ja-JP" altLang="en-US" sz="1600" smtClean="0">
                <a:solidFill>
                  <a:schemeClr val="tx2"/>
                </a:solidFill>
                <a:latin typeface="Segoe" pitchFamily="34" charset="0"/>
              </a:rPr>
              <a:t>月から</a:t>
            </a:r>
            <a:r>
              <a:rPr kumimoji="1" lang="en-US" altLang="ja-JP" sz="1600" smtClean="0">
                <a:solidFill>
                  <a:schemeClr val="tx2"/>
                </a:solidFill>
                <a:latin typeface="Segoe" pitchFamily="34" charset="0"/>
              </a:rPr>
              <a:t>2010</a:t>
            </a:r>
            <a:r>
              <a:rPr kumimoji="1" lang="ja-JP" altLang="en-US" sz="1600" smtClean="0">
                <a:solidFill>
                  <a:schemeClr val="tx2"/>
                </a:solidFill>
                <a:latin typeface="Segoe" pitchFamily="34" charset="0"/>
              </a:rPr>
              <a:t>年</a:t>
            </a:r>
            <a:r>
              <a:rPr kumimoji="1" lang="en-US" altLang="ja-JP" sz="1600" smtClean="0">
                <a:solidFill>
                  <a:schemeClr val="tx2"/>
                </a:solidFill>
                <a:latin typeface="Segoe" pitchFamily="34" charset="0"/>
              </a:rPr>
              <a:t>9</a:t>
            </a:r>
            <a:r>
              <a:rPr kumimoji="1" lang="ja-JP" altLang="en-US" sz="1600" smtClean="0">
                <a:solidFill>
                  <a:schemeClr val="tx2"/>
                </a:solidFill>
                <a:latin typeface="Segoe" pitchFamily="34" charset="0"/>
              </a:rPr>
              <a:t>月が対象期間</a:t>
            </a:r>
            <a:endParaRPr kumimoji="1" lang="en-US" altLang="ja-JP" sz="1600" smtClean="0">
              <a:solidFill>
                <a:schemeClr val="tx2"/>
              </a:solidFill>
              <a:latin typeface="Segoe" pitchFamily="34" charset="0"/>
            </a:endParaRPr>
          </a:p>
          <a:p>
            <a:r>
              <a:rPr kumimoji="1" lang="ja-JP" altLang="en-US" sz="1600" smtClean="0">
                <a:solidFill>
                  <a:schemeClr val="tx2"/>
                </a:solidFill>
                <a:latin typeface="Segoe" pitchFamily="34" charset="0"/>
              </a:rPr>
              <a:t>となります。</a:t>
            </a:r>
            <a:endParaRPr kumimoji="1" lang="en-US" altLang="ja-JP" sz="1600" smtClean="0">
              <a:solidFill>
                <a:schemeClr val="tx2"/>
              </a:solidFill>
              <a:latin typeface="Segoe" pitchFamily="34" charset="0"/>
            </a:endParaRPr>
          </a:p>
        </p:txBody>
      </p:sp>
      <p:pic>
        <p:nvPicPr>
          <p:cNvPr id="38" name="july 2009" descr="\\eventsql\dvd\Online_ART\DVD_ART36\Artwork_Imagery\Icons - Illustrations\_ WINDOWS SERVER ICONS\Documents\Calendar schedule time.png"/>
          <p:cNvPicPr>
            <a:picLocks noChangeAspect="1" noChangeArrowheads="1"/>
          </p:cNvPicPr>
          <p:nvPr/>
        </p:nvPicPr>
        <p:blipFill>
          <a:blip r:embed="rId6" cstate="email"/>
          <a:srcRect/>
          <a:stretch>
            <a:fillRect/>
          </a:stretch>
        </p:blipFill>
        <p:spPr bwMode="auto">
          <a:xfrm>
            <a:off x="5666645" y="4929198"/>
            <a:ext cx="804179" cy="1009945"/>
          </a:xfrm>
          <a:prstGeom prst="rect">
            <a:avLst/>
          </a:prstGeom>
          <a:noFill/>
        </p:spPr>
      </p:pic>
      <p:pic>
        <p:nvPicPr>
          <p:cNvPr id="39" name="aug 2009" descr="\\eventsql\dvd\Online_ART\DVD_ART36\Artwork_Imagery\Icons - Illustrations\_ WINDOWS SERVER ICONS\Documents\Calendar schedule time.png"/>
          <p:cNvPicPr>
            <a:picLocks noChangeAspect="1" noChangeArrowheads="1"/>
          </p:cNvPicPr>
          <p:nvPr/>
        </p:nvPicPr>
        <p:blipFill>
          <a:blip r:embed="rId6" cstate="email"/>
          <a:srcRect/>
          <a:stretch>
            <a:fillRect/>
          </a:stretch>
        </p:blipFill>
        <p:spPr bwMode="auto">
          <a:xfrm>
            <a:off x="6798118" y="4929198"/>
            <a:ext cx="804179" cy="1009945"/>
          </a:xfrm>
          <a:prstGeom prst="rect">
            <a:avLst/>
          </a:prstGeom>
          <a:noFill/>
        </p:spPr>
      </p:pic>
      <p:pic>
        <p:nvPicPr>
          <p:cNvPr id="40" name="sept 2009" descr="\\eventsql\dvd\Online_ART\DVD_ART36\Artwork_Imagery\Icons - Illustrations\_ WINDOWS SERVER ICONS\Documents\Calendar schedule time.png"/>
          <p:cNvPicPr>
            <a:picLocks noChangeAspect="1" noChangeArrowheads="1"/>
          </p:cNvPicPr>
          <p:nvPr/>
        </p:nvPicPr>
        <p:blipFill>
          <a:blip r:embed="rId6" cstate="email"/>
          <a:srcRect/>
          <a:stretch>
            <a:fillRect/>
          </a:stretch>
        </p:blipFill>
        <p:spPr bwMode="auto">
          <a:xfrm>
            <a:off x="7929586" y="4929198"/>
            <a:ext cx="804179" cy="1009945"/>
          </a:xfrm>
          <a:prstGeom prst="rect">
            <a:avLst/>
          </a:prstGeom>
          <a:noFill/>
        </p:spPr>
      </p:pic>
      <p:sp>
        <p:nvSpPr>
          <p:cNvPr id="41" name="JULY"/>
          <p:cNvSpPr txBox="1"/>
          <p:nvPr/>
        </p:nvSpPr>
        <p:spPr>
          <a:xfrm>
            <a:off x="5715008" y="5143512"/>
            <a:ext cx="714380" cy="707886"/>
          </a:xfrm>
          <a:prstGeom prst="rect">
            <a:avLst/>
          </a:prstGeom>
          <a:noFill/>
        </p:spPr>
        <p:txBody>
          <a:bodyPr wrap="square" rtlCol="0">
            <a:spAutoFit/>
          </a:bodyPr>
          <a:lstStyle/>
          <a:p>
            <a:pPr algn="ctr"/>
            <a:r>
              <a:rPr lang="en-US" altLang="ja-JP" sz="2000" smtClean="0"/>
              <a:t>201010</a:t>
            </a:r>
            <a:r>
              <a:rPr lang="ja-JP" altLang="en-US" sz="2000" smtClean="0"/>
              <a:t>月</a:t>
            </a:r>
            <a:endParaRPr lang="en-US" sz="2000" dirty="0" smtClean="0"/>
          </a:p>
        </p:txBody>
      </p:sp>
      <p:sp>
        <p:nvSpPr>
          <p:cNvPr id="46" name="JULY"/>
          <p:cNvSpPr txBox="1"/>
          <p:nvPr/>
        </p:nvSpPr>
        <p:spPr>
          <a:xfrm>
            <a:off x="8001024" y="5143512"/>
            <a:ext cx="714380" cy="707886"/>
          </a:xfrm>
          <a:prstGeom prst="rect">
            <a:avLst/>
          </a:prstGeom>
          <a:noFill/>
        </p:spPr>
        <p:txBody>
          <a:bodyPr wrap="square" rtlCol="0">
            <a:spAutoFit/>
          </a:bodyPr>
          <a:lstStyle/>
          <a:p>
            <a:pPr algn="ctr"/>
            <a:r>
              <a:rPr lang="en-US" altLang="ja-JP" sz="2000" smtClean="0"/>
              <a:t>201012</a:t>
            </a:r>
            <a:r>
              <a:rPr lang="ja-JP" altLang="en-US" sz="2000" smtClean="0"/>
              <a:t>月</a:t>
            </a:r>
            <a:endParaRPr lang="en-US" sz="2000" dirty="0" smtClean="0"/>
          </a:p>
        </p:txBody>
      </p:sp>
      <p:sp>
        <p:nvSpPr>
          <p:cNvPr id="63" name="JULY"/>
          <p:cNvSpPr txBox="1"/>
          <p:nvPr/>
        </p:nvSpPr>
        <p:spPr>
          <a:xfrm>
            <a:off x="6786578" y="5143512"/>
            <a:ext cx="714380" cy="707886"/>
          </a:xfrm>
          <a:prstGeom prst="rect">
            <a:avLst/>
          </a:prstGeom>
          <a:noFill/>
        </p:spPr>
        <p:txBody>
          <a:bodyPr wrap="square" rtlCol="0">
            <a:spAutoFit/>
          </a:bodyPr>
          <a:lstStyle/>
          <a:p>
            <a:pPr algn="ctr"/>
            <a:r>
              <a:rPr lang="en-US" altLang="ja-JP" sz="2000" smtClean="0"/>
              <a:t>201011</a:t>
            </a:r>
            <a:r>
              <a:rPr lang="ja-JP" altLang="en-US" sz="2000" smtClean="0"/>
              <a:t>月</a:t>
            </a:r>
            <a:endParaRPr lang="en-US" sz="2000" dirty="0" smtClean="0"/>
          </a:p>
        </p:txBody>
      </p:sp>
      <p:pic>
        <p:nvPicPr>
          <p:cNvPr id="4" name="オーディ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18500" y="6032500"/>
            <a:ext cx="609600" cy="609600"/>
          </a:xfrm>
          <a:prstGeom prst="rect">
            <a:avLst/>
          </a:prstGeom>
        </p:spPr>
      </p:pic>
    </p:spTree>
    <p:custDataLst>
      <p:tags r:id="rId1"/>
    </p:custDataLst>
  </p:cSld>
  <p:clrMapOvr>
    <a:masterClrMapping/>
  </p:clrMapOvr>
  <p:transition xmlns:p14="http://schemas.microsoft.com/office/powerpoint/2010/main" advTm="31707">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5"/>
</p:tagLst>
</file>

<file path=ppt/tags/tag2.xml><?xml version="1.0" encoding="utf-8"?>
<p:tagLst xmlns:a="http://schemas.openxmlformats.org/drawingml/2006/main" xmlns:r="http://schemas.openxmlformats.org/officeDocument/2006/relationships" xmlns:p="http://schemas.openxmlformats.org/presentationml/2006/main">
  <p:tag name="TIMING" val="|13|8.5|12.4|4.6"/>
</p:tagLst>
</file>

<file path=ppt/tags/tag3.xml><?xml version="1.0" encoding="utf-8"?>
<p:tagLst xmlns:a="http://schemas.openxmlformats.org/drawingml/2006/main" xmlns:r="http://schemas.openxmlformats.org/officeDocument/2006/relationships" xmlns:p="http://schemas.openxmlformats.org/presentationml/2006/main">
  <p:tag name="TIMING" val="|21.1|14.9|7.9|4|12.9"/>
</p:tagLst>
</file>

<file path=ppt/tags/tag4.xml><?xml version="1.0" encoding="utf-8"?>
<p:tagLst xmlns:a="http://schemas.openxmlformats.org/drawingml/2006/main" xmlns:r="http://schemas.openxmlformats.org/officeDocument/2006/relationships" xmlns:p="http://schemas.openxmlformats.org/presentationml/2006/main">
  <p:tag name="TIMING" val="|12.7|61|2.3|12.8|1.1|7.4"/>
</p:tagLst>
</file>

<file path=ppt/tags/tag5.xml><?xml version="1.0" encoding="utf-8"?>
<p:tagLst xmlns:a="http://schemas.openxmlformats.org/drawingml/2006/main" xmlns:r="http://schemas.openxmlformats.org/officeDocument/2006/relationships" xmlns:p="http://schemas.openxmlformats.org/presentationml/2006/main">
  <p:tag name="TIMING" val="|11.6|2"/>
</p:tagLst>
</file>

<file path=ppt/tags/tag6.xml><?xml version="1.0" encoding="utf-8"?>
<p:tagLst xmlns:a="http://schemas.openxmlformats.org/drawingml/2006/main" xmlns:r="http://schemas.openxmlformats.org/officeDocument/2006/relationships" xmlns:p="http://schemas.openxmlformats.org/presentationml/2006/main">
  <p:tag name="TIMING" val="|50.7|1.8|1.7|20.4|1.6|0.9"/>
</p:tagLst>
</file>

<file path=ppt/theme/theme1.xml><?xml version="1.0" encoding="utf-8"?>
<a:theme xmlns:a="http://schemas.openxmlformats.org/drawingml/2006/main" name="MPN_StandardPresentation">
  <a:themeElements>
    <a:clrScheme name="Microsoft Partner Network">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25051" mc:Ignorable=""/>
      </a:dk2>
      <a:lt2>
        <a:srgbClr xmlns:mc="http://schemas.openxmlformats.org/markup-compatibility/2006" xmlns:a14="http://schemas.microsoft.com/office/drawing/2010/main" val="6BBD46" mc:Ignorable=""/>
      </a:lt2>
      <a:accent1>
        <a:srgbClr xmlns:mc="http://schemas.openxmlformats.org/markup-compatibility/2006" xmlns:a14="http://schemas.microsoft.com/office/drawing/2010/main" val="017660" mc:Ignorable=""/>
      </a:accent1>
      <a:accent2>
        <a:srgbClr xmlns:mc="http://schemas.openxmlformats.org/markup-compatibility/2006" xmlns:a14="http://schemas.microsoft.com/office/drawing/2010/main" val="6BBD46" mc:Ignorable=""/>
      </a:accent2>
      <a:accent3>
        <a:srgbClr xmlns:mc="http://schemas.openxmlformats.org/markup-compatibility/2006" xmlns:a14="http://schemas.microsoft.com/office/drawing/2010/main" val="CDD804" mc:Ignorable=""/>
      </a:accent3>
      <a:accent4>
        <a:srgbClr xmlns:mc="http://schemas.openxmlformats.org/markup-compatibility/2006" xmlns:a14="http://schemas.microsoft.com/office/drawing/2010/main" val="FFFF11" mc:Ignorable=""/>
      </a:accent4>
      <a:accent5>
        <a:srgbClr xmlns:mc="http://schemas.openxmlformats.org/markup-compatibility/2006" xmlns:a14="http://schemas.microsoft.com/office/drawing/2010/main" val="67ADA0" mc:Ignorable=""/>
      </a:accent5>
      <a:accent6>
        <a:srgbClr xmlns:mc="http://schemas.openxmlformats.org/markup-compatibility/2006" xmlns:a14="http://schemas.microsoft.com/office/drawing/2010/main" val="A6D790" mc:Ignorable=""/>
      </a:accent6>
      <a:hlink>
        <a:srgbClr xmlns:mc="http://schemas.openxmlformats.org/markup-compatibility/2006" xmlns:a14="http://schemas.microsoft.com/office/drawing/2010/main" val="979697" mc:Ignorable=""/>
      </a:hlink>
      <a:folHlink>
        <a:srgbClr xmlns:mc="http://schemas.openxmlformats.org/markup-compatibility/2006" xmlns:a14="http://schemas.microsoft.com/office/drawing/2010/main" val="E1E868"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2"/>
          </a:soli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rtlCol="0">
        <a:spAutoFit/>
      </a:bodyPr>
      <a:lstStyle>
        <a:defPPr>
          <a:defRPr sz="1600" dirty="0" smtClean="0">
            <a:solidFill>
              <a:schemeClr val="tx2"/>
            </a:solidFill>
            <a:latin typeface="Segoe" pitchFamily="34" charset="0"/>
          </a:defRPr>
        </a:defPPr>
      </a:lstStyle>
    </a:txDef>
  </a:objectDefaults>
  <a:extraClrSchemeLst/>
</a:theme>
</file>

<file path=ppt/theme/theme2.xml><?xml version="1.0" encoding="utf-8"?>
<a:theme xmlns:a="http://schemas.openxmlformats.org/drawingml/2006/main" name="WPC_Breakout_Template">
  <a:themeElements>
    <a:clrScheme name="WPC09">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A9C7E9" mc:Ignorable=""/>
      </a:dk2>
      <a:lt2>
        <a:srgbClr xmlns:mc="http://schemas.openxmlformats.org/markup-compatibility/2006" xmlns:a14="http://schemas.microsoft.com/office/drawing/2010/main" val="FEF194" mc:Ignorable=""/>
      </a:lt2>
      <a:accent1>
        <a:srgbClr xmlns:mc="http://schemas.openxmlformats.org/markup-compatibility/2006" xmlns:a14="http://schemas.microsoft.com/office/drawing/2010/main" val="FFCC29" mc:Ignorable=""/>
      </a:accent1>
      <a:accent2>
        <a:srgbClr xmlns:mc="http://schemas.openxmlformats.org/markup-compatibility/2006" xmlns:a14="http://schemas.microsoft.com/office/drawing/2010/main" val="4A7CC6" mc:Ignorable=""/>
      </a:accent2>
      <a:accent3>
        <a:srgbClr xmlns:mc="http://schemas.openxmlformats.org/markup-compatibility/2006" xmlns:a14="http://schemas.microsoft.com/office/drawing/2010/main" val="E0864E" mc:Ignorable=""/>
      </a:accent3>
      <a:accent4>
        <a:srgbClr xmlns:mc="http://schemas.openxmlformats.org/markup-compatibility/2006" xmlns:a14="http://schemas.microsoft.com/office/drawing/2010/main" val="6FB628" mc:Ignorable=""/>
      </a:accent4>
      <a:accent5>
        <a:srgbClr xmlns:mc="http://schemas.openxmlformats.org/markup-compatibility/2006" xmlns:a14="http://schemas.microsoft.com/office/drawing/2010/main" val="FF9B2D" mc:Ignorable=""/>
      </a:accent5>
      <a:accent6>
        <a:srgbClr xmlns:mc="http://schemas.openxmlformats.org/markup-compatibility/2006" xmlns:a14="http://schemas.microsoft.com/office/drawing/2010/main" val="A263C5" mc:Ignorable=""/>
      </a:accent6>
      <a:hlink>
        <a:srgbClr xmlns:mc="http://schemas.openxmlformats.org/markup-compatibility/2006" xmlns:a14="http://schemas.microsoft.com/office/drawing/2010/main" val="C2D8F0" mc:Ignorable=""/>
      </a:hlink>
      <a:folHlink>
        <a:srgbClr xmlns:mc="http://schemas.openxmlformats.org/markup-compatibility/2006" xmlns:a14="http://schemas.microsoft.com/office/drawing/2010/main" val="A6C5E8"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a:rot lat="0" lon="0" rev="0"/>
          </a:camera>
          <a:lightRig rig="brightRoom" dir="t"/>
        </a:scene3d>
        <a:sp3d contourW="25400" prstMaterial="powder">
          <a:bevelT w="38100" h="12700"/>
          <a:contourClr>
            <a:schemeClr val="accent2">
              <a:lumMod val="40000"/>
              <a:lumOff val="6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0">
                  <a:schemeClr val="bg1"/>
                </a:gs>
                <a:gs pos="100000">
                  <a:schemeClr val="bg1"/>
                </a:gs>
              </a:gsLst>
              <a:lin ang="5400000" scaled="0"/>
            </a:gradFill>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B6C75C35999FA489127E92DC3E4BAD5" ma:contentTypeVersion="1" ma:contentTypeDescription="新しいドキュメントを作成します。" ma:contentTypeScope="" ma:versionID="e8bf3d54c8b2c8c69928f78031df2467">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3E5577-9DE1-4CE6-8E99-39119942F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FAE6D5C-962C-49AA-A778-DB540D6C5D9E}">
  <ds:schemaRefs>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5221719-DBD6-4CD4-99A3-257C32FCEC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MPN_StandardPresentation</Template>
  <TotalTime>4620</TotalTime>
  <Words>871</Words>
  <Application>Microsoft Office PowerPoint</Application>
  <PresentationFormat>画面に合わせる (4:3)</PresentationFormat>
  <Paragraphs>226</Paragraphs>
  <Slides>11</Slides>
  <Notes>11</Notes>
  <HiddenSlides>0</HiddenSlides>
  <MMClips>11</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11</vt:i4>
      </vt:variant>
    </vt:vector>
  </HeadingPairs>
  <TitlesOfParts>
    <vt:vector size="27" baseType="lpstr">
      <vt:lpstr>Arial</vt:lpstr>
      <vt:lpstr>ＭＳ Ｐゴシック</vt:lpstr>
      <vt:lpstr>Comic Sans MS</vt:lpstr>
      <vt:lpstr>Verdana</vt:lpstr>
      <vt:lpstr>Wingdings</vt:lpstr>
      <vt:lpstr>Segoe</vt:lpstr>
      <vt:lpstr>Kozuka Gothic Pro H</vt:lpstr>
      <vt:lpstr>Segoe Black</vt:lpstr>
      <vt:lpstr>メイリオ</vt:lpstr>
      <vt:lpstr>Segoe Semibold</vt:lpstr>
      <vt:lpstr>Segoe Light</vt:lpstr>
      <vt:lpstr>Gill Sans Ultra Bold</vt:lpstr>
      <vt:lpstr>Calibri</vt:lpstr>
      <vt:lpstr>MPN_StandardPresentation</vt:lpstr>
      <vt:lpstr>WPC_Breakout_Template</vt:lpstr>
      <vt:lpstr>Office テーマ</vt:lpstr>
      <vt:lpstr>PowerPoint プレゼンテーション</vt:lpstr>
      <vt:lpstr>PowerPoint プレゼンテーション</vt:lpstr>
      <vt:lpstr>ラーニングコンピテンシー取得条件　ラーニングKPI　　　　　　　　　　　</vt:lpstr>
      <vt:lpstr>NSAT</vt:lpstr>
      <vt:lpstr>NSAT</vt:lpstr>
      <vt:lpstr>NSAT</vt:lpstr>
      <vt:lpstr>NSAT</vt:lpstr>
      <vt:lpstr>PowerPoint プレゼンテーション</vt:lpstr>
      <vt:lpstr>Learning KPI　算出対象期間</vt:lpstr>
      <vt:lpstr>PowerPoint プレゼンテーション</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マイクロソフトパートナーネットワーク ご紹介資料</dc:title>
  <dc:creator>tonishik</dc:creator>
  <cp:lastModifiedBy>i-kaorig</cp:lastModifiedBy>
  <cp:revision>118</cp:revision>
  <cp:lastPrinted>2010-05-19T03:16:14Z</cp:lastPrinted>
  <dcterms:created xsi:type="dcterms:W3CDTF">2009-11-25T01:32:15Z</dcterms:created>
  <dcterms:modified xsi:type="dcterms:W3CDTF">2010-05-31T07:07:47Z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0x0101009B6C75C35999FA489127E92DC3E4BAD5</vt:lpwstr>
  </property>
  <property fmtid="{D5CDD505-2E9C-101B-9397-08002B2CF9AE}" pid="3" name="Order">
    <vt:r8>2100</vt:r8>
  </property>
  <property fmtid="{D5CDD505-2E9C-101B-9397-08002B2CF9AE}" pid="4" name="資料のイメージ">
    <vt:lpwstr>http://sharepointasia/sites/japan_mspp/MSPPdoc/MPN%20PPT.JPG</vt:lpwstr>
  </property>
  <property fmtid="{D5CDD505-2E9C-101B-9397-08002B2CF9AE}" pid="5" name="使用の目的・対象">
    <vt:lpwstr>マイクロソフト パートナーネットワークのご紹介</vt:lpwstr>
  </property>
  <property fmtid="{D5CDD505-2E9C-101B-9397-08002B2CF9AE}" pid="6" name="オーダー方法">
    <vt:lpwstr>当サイトからダウンロード</vt:lpwstr>
  </property>
  <property fmtid="{D5CDD505-2E9C-101B-9397-08002B2CF9AE}" pid="7" name="順番">
    <vt:lpwstr>002</vt:lpwstr>
  </property>
  <property fmtid="{D5CDD505-2E9C-101B-9397-08002B2CF9AE}" pid="8" name="タイトル／説明">
    <vt:lpwstr>≪NEW！≫ 【マイクロソフト パートナーネットワークのご紹介】
マイクロソフト パートナーネットワークの概要をまとめたPPT資料です。今後の変更についてのロードマップも含まれています。パートナー様へのご説明にご活用ください。</vt:lpwstr>
  </property>
  <property fmtid="{D5CDD505-2E9C-101B-9397-08002B2CF9AE}" pid="9" name="更新日付">
    <vt:lpwstr>2009/11/30</vt:lpwstr>
  </property>
  <property fmtid="{D5CDD505-2E9C-101B-9397-08002B2CF9AE}" pid="10" name="仕様">
    <vt:lpwstr>パワーポイント資料 15ページ</vt:lpwstr>
  </property>
</Properties>
</file>