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Default Extension="png" ContentType="image/png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87" r:id="rId5"/>
    <p:sldId id="295" r:id="rId6"/>
    <p:sldId id="297" r:id="rId7"/>
    <p:sldId id="29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6509"/>
    <a:srgbClr val="E46C0A"/>
    <a:srgbClr val="C00000"/>
    <a:srgbClr val="7030A0"/>
    <a:srgbClr val="0070C0"/>
    <a:srgbClr val="B3C81A"/>
    <a:srgbClr val="BACF1B"/>
    <a:srgbClr val="C6DC1D"/>
    <a:srgbClr val="BFBFBF"/>
    <a:srgbClr val="D9D9D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2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67A107-CF15-4620-9222-D77D9658725B}" type="datetimeFigureOut">
              <a:rPr lang="en-US" smtClean="0"/>
              <a:pPr/>
              <a:t>11/21/2009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045420-A6F1-4142-B8E9-6B107D1775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045420-A6F1-4142-B8E9-6B107D17751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lo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838200"/>
            <a:ext cx="9144000" cy="6019800"/>
          </a:xfrm>
        </p:spPr>
        <p:txBody>
          <a:bodyPr/>
          <a:lstStyle>
            <a:lvl1pPr marL="171450" indent="-171450">
              <a:buFont typeface="Wingdings 2" pitchFamily="18" charset="2"/>
              <a:buChar char=""/>
              <a:defRPr/>
            </a:lvl1pPr>
            <a:lvl2pPr marL="628650" indent="-171450">
              <a:buFont typeface="Wingdings 2" pitchFamily="18" charset="2"/>
              <a:buChar char=""/>
              <a:defRPr/>
            </a:lvl2pPr>
            <a:lvl3pPr marL="1028700" indent="-114300">
              <a:buFont typeface="Wingdings 2" pitchFamily="18" charset="2"/>
              <a:buChar char=""/>
              <a:defRPr/>
            </a:lvl3pPr>
            <a:lvl4pPr marL="1485900" indent="-114300">
              <a:buFont typeface="Wingdings 2" pitchFamily="18" charset="2"/>
              <a:buChar char=""/>
              <a:defRPr/>
            </a:lvl4pPr>
            <a:lvl5pPr marL="1943100" indent="-114300">
              <a:buFont typeface="Wingdings 2" pitchFamily="18" charset="2"/>
              <a:buChar char="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657225"/>
            <a:ext cx="9144000" cy="88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64008" rtlCol="0" anchor="ctr">
            <a:noAutofit/>
          </a:bodyPr>
          <a:lstStyle/>
          <a:p>
            <a:pPr algn="l"/>
            <a:endParaRPr lang="en-US" sz="32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104775"/>
            <a:ext cx="9144000" cy="547842"/>
          </a:xfrm>
          <a:solidFill>
            <a:srgbClr val="B3C81A"/>
          </a:solidFill>
        </p:spPr>
        <p:txBody>
          <a:bodyPr tIns="27432" bIns="27432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&lt;Title&gt;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rant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838200"/>
            <a:ext cx="9144000" cy="6019800"/>
          </a:xfrm>
        </p:spPr>
        <p:txBody>
          <a:bodyPr/>
          <a:lstStyle>
            <a:lvl1pPr marL="171450" indent="-171450">
              <a:buFont typeface="Wingdings 2" pitchFamily="18" charset="2"/>
              <a:buChar char=""/>
              <a:defRPr/>
            </a:lvl1pPr>
            <a:lvl2pPr marL="628650" indent="-171450">
              <a:buFont typeface="Wingdings 2" pitchFamily="18" charset="2"/>
              <a:buChar char=""/>
              <a:defRPr/>
            </a:lvl2pPr>
            <a:lvl3pPr marL="1028700" indent="-114300">
              <a:buFont typeface="Wingdings 2" pitchFamily="18" charset="2"/>
              <a:buChar char=""/>
              <a:defRPr/>
            </a:lvl3pPr>
            <a:lvl4pPr marL="1485900" indent="-114300">
              <a:buFont typeface="Wingdings 2" pitchFamily="18" charset="2"/>
              <a:buChar char=""/>
              <a:defRPr/>
            </a:lvl4pPr>
            <a:lvl5pPr marL="1943100" indent="-114300">
              <a:buFont typeface="Wingdings 2" pitchFamily="18" charset="2"/>
              <a:buChar char="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657225"/>
            <a:ext cx="9144000" cy="880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64008" rtlCol="0" anchor="ctr">
            <a:noAutofit/>
          </a:bodyPr>
          <a:lstStyle/>
          <a:p>
            <a:pPr algn="l"/>
            <a:endParaRPr lang="en-US" sz="32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104775"/>
            <a:ext cx="9144000" cy="547842"/>
          </a:xfrm>
          <a:solidFill>
            <a:srgbClr val="0070C0"/>
          </a:solidFill>
        </p:spPr>
        <p:txBody>
          <a:bodyPr tIns="27432" bIns="27432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&lt;Title&gt;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sitory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838200"/>
            <a:ext cx="9144000" cy="6019800"/>
          </a:xfrm>
        </p:spPr>
        <p:txBody>
          <a:bodyPr/>
          <a:lstStyle>
            <a:lvl1pPr marL="171450" indent="-171450">
              <a:buFont typeface="Wingdings 2" pitchFamily="18" charset="2"/>
              <a:buChar char=""/>
              <a:defRPr/>
            </a:lvl1pPr>
            <a:lvl2pPr marL="628650" indent="-171450">
              <a:buFont typeface="Wingdings 2" pitchFamily="18" charset="2"/>
              <a:buChar char=""/>
              <a:defRPr/>
            </a:lvl2pPr>
            <a:lvl3pPr marL="1028700" indent="-114300">
              <a:buFont typeface="Wingdings 2" pitchFamily="18" charset="2"/>
              <a:buChar char=""/>
              <a:defRPr/>
            </a:lvl3pPr>
            <a:lvl4pPr marL="1485900" indent="-114300">
              <a:buFont typeface="Wingdings 2" pitchFamily="18" charset="2"/>
              <a:buChar char=""/>
              <a:defRPr/>
            </a:lvl4pPr>
            <a:lvl5pPr marL="1943100" indent="-114300">
              <a:buFont typeface="Wingdings 2" pitchFamily="18" charset="2"/>
              <a:buChar char="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657225"/>
            <a:ext cx="9144000" cy="880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64008" rtlCol="0" anchor="ctr">
            <a:noAutofit/>
          </a:bodyPr>
          <a:lstStyle/>
          <a:p>
            <a:pPr algn="l"/>
            <a:endParaRPr lang="en-US" sz="32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104775"/>
            <a:ext cx="9144000" cy="547842"/>
          </a:xfrm>
          <a:solidFill>
            <a:srgbClr val="7030A0"/>
          </a:solidFill>
        </p:spPr>
        <p:txBody>
          <a:bodyPr tIns="27432" bIns="27432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&lt;Title&gt;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838200"/>
            <a:ext cx="9144000" cy="6019800"/>
          </a:xfrm>
        </p:spPr>
        <p:txBody>
          <a:bodyPr/>
          <a:lstStyle>
            <a:lvl1pPr marL="171450" indent="-171450">
              <a:buFont typeface="Wingdings 2" pitchFamily="18" charset="2"/>
              <a:buChar char=""/>
              <a:defRPr/>
            </a:lvl1pPr>
            <a:lvl2pPr marL="628650" indent="-171450">
              <a:buFont typeface="Wingdings 2" pitchFamily="18" charset="2"/>
              <a:buChar char=""/>
              <a:defRPr/>
            </a:lvl2pPr>
            <a:lvl3pPr marL="1028700" indent="-114300">
              <a:buFont typeface="Wingdings 2" pitchFamily="18" charset="2"/>
              <a:buChar char=""/>
              <a:defRPr/>
            </a:lvl3pPr>
            <a:lvl4pPr marL="1485900" indent="-114300">
              <a:buFont typeface="Wingdings 2" pitchFamily="18" charset="2"/>
              <a:buChar char=""/>
              <a:defRPr/>
            </a:lvl4pPr>
            <a:lvl5pPr marL="1943100" indent="-114300">
              <a:buFont typeface="Wingdings 2" pitchFamily="18" charset="2"/>
              <a:buChar char="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657225"/>
            <a:ext cx="9144000" cy="880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64008" rtlCol="0" anchor="ctr">
            <a:noAutofit/>
          </a:bodyPr>
          <a:lstStyle/>
          <a:p>
            <a:pPr algn="l"/>
            <a:endParaRPr lang="en-US" sz="32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104775"/>
            <a:ext cx="9144000" cy="547842"/>
          </a:xfrm>
          <a:solidFill>
            <a:srgbClr val="C00000"/>
          </a:solidFill>
        </p:spPr>
        <p:txBody>
          <a:bodyPr tIns="27432" bIns="27432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&lt;Title&gt;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main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838200"/>
            <a:ext cx="9144000" cy="6019800"/>
          </a:xfrm>
        </p:spPr>
        <p:txBody>
          <a:bodyPr/>
          <a:lstStyle>
            <a:lvl1pPr marL="171450" indent="-171450">
              <a:buFont typeface="Wingdings 2" pitchFamily="18" charset="2"/>
              <a:buChar char=""/>
              <a:defRPr/>
            </a:lvl1pPr>
            <a:lvl2pPr marL="628650" indent="-171450">
              <a:buFont typeface="Wingdings 2" pitchFamily="18" charset="2"/>
              <a:buChar char=""/>
              <a:defRPr/>
            </a:lvl2pPr>
            <a:lvl3pPr marL="1028700" indent="-114300">
              <a:buFont typeface="Wingdings 2" pitchFamily="18" charset="2"/>
              <a:buChar char=""/>
              <a:defRPr/>
            </a:lvl3pPr>
            <a:lvl4pPr marL="1485900" indent="-114300">
              <a:buFont typeface="Wingdings 2" pitchFamily="18" charset="2"/>
              <a:buChar char=""/>
              <a:defRPr/>
            </a:lvl4pPr>
            <a:lvl5pPr marL="1943100" indent="-114300">
              <a:buFont typeface="Wingdings 2" pitchFamily="18" charset="2"/>
              <a:buChar char="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657225"/>
            <a:ext cx="9144000" cy="880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64008" rtlCol="0" anchor="ctr">
            <a:noAutofit/>
          </a:bodyPr>
          <a:lstStyle/>
          <a:p>
            <a:pPr algn="l"/>
            <a:endParaRPr lang="en-US" sz="32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104775"/>
            <a:ext cx="9144000" cy="547842"/>
          </a:xfrm>
          <a:solidFill>
            <a:srgbClr val="D56509"/>
          </a:solidFill>
        </p:spPr>
        <p:txBody>
          <a:bodyPr tIns="27432" bIns="27432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&lt;Title&gt;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9699C59D-6E39-471B-97A2-B8BFB8201564}" type="datetimeFigureOut">
              <a:rPr lang="en-US" smtClean="0"/>
              <a:pPr/>
              <a:t>11/21/2009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10BA4B2F-C2F1-4FE1-AB4F-A7208799D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7" r:id="rId2"/>
    <p:sldLayoutId id="2147483656" r:id="rId3"/>
    <p:sldLayoutId id="2147483658" r:id="rId4"/>
    <p:sldLayoutId id="2147483659" r:id="rId5"/>
    <p:sldLayoutId id="2147483660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Segoe UI" pitchFamily="34" charset="0"/>
          <a:cs typeface="Segoe UI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Segoe UI" pitchFamily="34" charset="0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Segoe UI" pitchFamily="34" charset="0"/>
          <a:cs typeface="Segoe UI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Segoe UI" pitchFamily="34" charset="0"/>
          <a:cs typeface="Segoe UI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Segoe UI" pitchFamily="34" charset="0"/>
          <a:cs typeface="Segoe UI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Segoe UI" pitchFamily="34" charset="0"/>
          <a:cs typeface="Segoe U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social.msdn.microsoft.com/Forums/en-US/oslo/threads/" TargetMode="External"/><Relationship Id="rId3" Type="http://schemas.openxmlformats.org/officeDocument/2006/relationships/hyperlink" Target="http://msdn.microsoft.com/en-us/library/dd894380(VS.85).aspx" TargetMode="External"/><Relationship Id="rId7" Type="http://schemas.openxmlformats.org/officeDocument/2006/relationships/hyperlink" Target="http://msdn.microsoft.com/en-us/data/ee461169.asp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msdn.microsoft.com/en-us/library/dd894393(VS.85).aspx" TargetMode="External"/><Relationship Id="rId5" Type="http://schemas.openxmlformats.org/officeDocument/2006/relationships/hyperlink" Target="http://msdn.microsoft.com/en-us/library/dd129548(VS.85).aspx" TargetMode="External"/><Relationship Id="rId4" Type="http://schemas.openxmlformats.org/officeDocument/2006/relationships/hyperlink" Target="http://msdn.microsoft.com/en-us/library/ee713121(VS.85).asp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052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4505960"/>
          <a:ext cx="9144001" cy="115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75"/>
                <a:gridCol w="381000"/>
                <a:gridCol w="3629025"/>
                <a:gridCol w="4838701"/>
              </a:tblGrid>
              <a:tr h="0">
                <a:tc gridSpan="3">
                  <a:txBody>
                    <a:bodyPr/>
                    <a:lstStyle/>
                    <a:p>
                      <a:pPr algn="r"/>
                      <a:endParaRPr lang="en-US" sz="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>
                        <a:alpha val="50196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/>
                      <a:endParaRPr lang="en-US" sz="5400" b="0" dirty="0">
                        <a:solidFill>
                          <a:schemeClr val="bg1"/>
                        </a:solidFill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smtClean="0">
                          <a:solidFill>
                            <a:schemeClr val="bg1"/>
                          </a:solidFill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200</a:t>
                      </a:r>
                      <a:endParaRPr lang="en-US" sz="2500" b="0" dirty="0">
                        <a:solidFill>
                          <a:schemeClr val="bg1"/>
                        </a:solidFill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0" marR="0" marT="0" marB="0" vert="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dirty="0" smtClean="0">
                          <a:solidFill>
                            <a:schemeClr val="bg1"/>
                          </a:solidFill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SQL Server Modeling Services</a:t>
                      </a:r>
                    </a:p>
                  </a:txBody>
                  <a:tcPr marL="0" marR="4572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Understanding Folders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Jason Roth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Senior Programming  Writer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Microsoft SQL Server Modeling CTP (November 2009)</a:t>
                      </a:r>
                      <a:endParaRPr lang="en-US" sz="1100" b="0" dirty="0">
                        <a:solidFill>
                          <a:schemeClr val="bg1"/>
                        </a:solidFill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>
                        <a:alpha val="89804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 Placeholder 18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Understanding Folders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52424" y="1652714"/>
            <a:ext cx="3512068" cy="17063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56082" y="2019086"/>
            <a:ext cx="3517935" cy="8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45005" y="2338339"/>
            <a:ext cx="35242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 flipH="1">
            <a:off x="752424" y="2663184"/>
            <a:ext cx="351206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49767" y="2995564"/>
            <a:ext cx="35194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475918" y="2509631"/>
            <a:ext cx="1688646" cy="7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11680" y="1680706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54603" y="1680706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rot="16200000" flipH="1">
            <a:off x="2438070" y="2509632"/>
            <a:ext cx="1683883" cy="2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316754" y="1680706"/>
            <a:ext cx="787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Folder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11680" y="2011944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1364130" y="2007180"/>
            <a:ext cx="10810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Repository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3321517" y="2002418"/>
            <a:ext cx="6222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NULL</a:t>
            </a:r>
            <a:endParaRPr lang="en-US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811680" y="2697405"/>
            <a:ext cx="4972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200</a:t>
            </a:r>
            <a:endParaRPr lang="en-US" sz="1600" dirty="0"/>
          </a:p>
        </p:txBody>
      </p:sp>
      <p:sp>
        <p:nvSpPr>
          <p:cNvPr id="31" name="TextBox 30"/>
          <p:cNvSpPr txBox="1"/>
          <p:nvPr/>
        </p:nvSpPr>
        <p:spPr>
          <a:xfrm>
            <a:off x="1364130" y="2697390"/>
            <a:ext cx="6062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Sales</a:t>
            </a:r>
            <a:endParaRPr lang="en-US" sz="1600" dirty="0"/>
          </a:p>
        </p:txBody>
      </p:sp>
      <p:sp>
        <p:nvSpPr>
          <p:cNvPr id="32" name="TextBox 31"/>
          <p:cNvSpPr txBox="1"/>
          <p:nvPr/>
        </p:nvSpPr>
        <p:spPr>
          <a:xfrm>
            <a:off x="3321517" y="2692627"/>
            <a:ext cx="4972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150</a:t>
            </a:r>
            <a:endParaRPr lang="en-US" sz="1600" dirty="0"/>
          </a:p>
        </p:txBody>
      </p:sp>
      <p:sp>
        <p:nvSpPr>
          <p:cNvPr id="34" name="TextBox 33"/>
          <p:cNvSpPr txBox="1"/>
          <p:nvPr/>
        </p:nvSpPr>
        <p:spPr>
          <a:xfrm>
            <a:off x="813011" y="3022404"/>
            <a:ext cx="4972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300</a:t>
            </a:r>
            <a:endParaRPr lang="en-US" sz="1600" dirty="0"/>
          </a:p>
        </p:txBody>
      </p:sp>
      <p:sp>
        <p:nvSpPr>
          <p:cNvPr id="35" name="TextBox 34"/>
          <p:cNvSpPr txBox="1"/>
          <p:nvPr/>
        </p:nvSpPr>
        <p:spPr>
          <a:xfrm>
            <a:off x="1357041" y="3022404"/>
            <a:ext cx="9394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Research</a:t>
            </a:r>
            <a:endParaRPr lang="en-US" sz="1600" dirty="0"/>
          </a:p>
        </p:txBody>
      </p:sp>
      <p:sp>
        <p:nvSpPr>
          <p:cNvPr id="36" name="TextBox 35"/>
          <p:cNvSpPr txBox="1"/>
          <p:nvPr/>
        </p:nvSpPr>
        <p:spPr>
          <a:xfrm>
            <a:off x="3321517" y="3022404"/>
            <a:ext cx="4972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150</a:t>
            </a:r>
            <a:endParaRPr lang="en-US" sz="1600" dirty="0"/>
          </a:p>
        </p:txBody>
      </p:sp>
      <p:grpSp>
        <p:nvGrpSpPr>
          <p:cNvPr id="37" name="Group 36"/>
          <p:cNvGrpSpPr/>
          <p:nvPr/>
        </p:nvGrpSpPr>
        <p:grpSpPr>
          <a:xfrm>
            <a:off x="4870450" y="3799382"/>
            <a:ext cx="2606084" cy="2425883"/>
            <a:chOff x="5661025" y="3970832"/>
            <a:chExt cx="2606084" cy="2425883"/>
          </a:xfrm>
        </p:grpSpPr>
        <p:sp>
          <p:nvSpPr>
            <p:cNvPr id="38" name="Rectangle 37"/>
            <p:cNvSpPr/>
            <p:nvPr/>
          </p:nvSpPr>
          <p:spPr>
            <a:xfrm>
              <a:off x="5668444" y="4410320"/>
              <a:ext cx="2598665" cy="1985963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5672102" y="4761198"/>
              <a:ext cx="2590244" cy="43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V="1">
              <a:off x="5661025" y="5099775"/>
              <a:ext cx="2606084" cy="11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38" idx="1"/>
              <a:endCxn id="38" idx="3"/>
            </p:cNvCxnSpPr>
            <p:nvPr/>
          </p:nvCxnSpPr>
          <p:spPr>
            <a:xfrm rot="10800000" flipH="1">
              <a:off x="5668443" y="5403302"/>
              <a:ext cx="2598665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V="1">
              <a:off x="5665787" y="5757000"/>
              <a:ext cx="2601322" cy="11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V="1">
              <a:off x="5665787" y="6085612"/>
              <a:ext cx="2596559" cy="11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16200000" flipH="1">
              <a:off x="5246688" y="5396159"/>
              <a:ext cx="1976438" cy="4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5727700" y="4421984"/>
              <a:ext cx="369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Id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270623" y="4421984"/>
              <a:ext cx="10118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Columns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47" name="Straight Connector 46"/>
            <p:cNvCxnSpPr/>
            <p:nvPr/>
          </p:nvCxnSpPr>
          <p:spPr>
            <a:xfrm rot="16200000" flipH="1">
              <a:off x="6299105" y="5396159"/>
              <a:ext cx="1976438" cy="4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7375434" y="4421984"/>
              <a:ext cx="7877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Folder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727700" y="4753222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1</a:t>
              </a:r>
              <a:endParaRPr lang="en-US" sz="1600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727700" y="5067561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2</a:t>
              </a:r>
              <a:endParaRPr lang="en-US" sz="1600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727700" y="5400921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3</a:t>
              </a:r>
              <a:endParaRPr lang="en-US" sz="1600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727700" y="5734310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4</a:t>
              </a:r>
              <a:endParaRPr lang="en-US" sz="1600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727700" y="6058161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5</a:t>
              </a:r>
              <a:endParaRPr lang="en-US" sz="1600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280150" y="4748458"/>
              <a:ext cx="3385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…</a:t>
              </a:r>
              <a:endParaRPr lang="en-US" sz="1600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280150" y="5062783"/>
              <a:ext cx="3385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…</a:t>
              </a:r>
              <a:endParaRPr lang="en-US" sz="1600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280150" y="5400920"/>
              <a:ext cx="3385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…</a:t>
              </a:r>
              <a:endParaRPr lang="en-US" sz="1600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280150" y="5739058"/>
              <a:ext cx="3385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…</a:t>
              </a:r>
              <a:endParaRPr lang="en-US" sz="1600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280150" y="6058146"/>
              <a:ext cx="3385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…</a:t>
              </a:r>
              <a:endParaRPr lang="en-US" sz="16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7380197" y="4743696"/>
              <a:ext cx="4972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200</a:t>
              </a:r>
              <a:endParaRPr lang="en-US" sz="1600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380197" y="5062783"/>
              <a:ext cx="4972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300</a:t>
              </a:r>
              <a:endParaRPr lang="en-US" sz="16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7380197" y="5396159"/>
              <a:ext cx="4972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200</a:t>
              </a:r>
              <a:endParaRPr lang="en-US" sz="16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380197" y="5743821"/>
              <a:ext cx="4972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200</a:t>
              </a:r>
              <a:endParaRPr lang="en-US" sz="16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7380197" y="6053383"/>
              <a:ext cx="4972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300</a:t>
              </a:r>
              <a:endParaRPr lang="en-US" sz="1600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389020" y="3970832"/>
              <a:ext cx="123559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tx2"/>
                  </a:solidFill>
                </a:rPr>
                <a:t>Benefits</a:t>
              </a:r>
              <a:endParaRPr lang="en-US" sz="24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4870450" y="1208585"/>
            <a:ext cx="2606084" cy="2425883"/>
            <a:chOff x="5661025" y="1380035"/>
            <a:chExt cx="2606084" cy="2425883"/>
          </a:xfrm>
        </p:grpSpPr>
        <p:sp>
          <p:nvSpPr>
            <p:cNvPr id="66" name="Rectangle 65"/>
            <p:cNvSpPr/>
            <p:nvPr/>
          </p:nvSpPr>
          <p:spPr>
            <a:xfrm>
              <a:off x="5668444" y="1819523"/>
              <a:ext cx="2598665" cy="1985963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5672102" y="2170401"/>
              <a:ext cx="2590244" cy="43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5661025" y="2508978"/>
              <a:ext cx="2606084" cy="11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stCxn id="66" idx="1"/>
              <a:endCxn id="66" idx="3"/>
            </p:cNvCxnSpPr>
            <p:nvPr/>
          </p:nvCxnSpPr>
          <p:spPr>
            <a:xfrm rot="10800000" flipH="1">
              <a:off x="5668443" y="2812505"/>
              <a:ext cx="2598665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V="1">
              <a:off x="5665787" y="3166203"/>
              <a:ext cx="2601322" cy="11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V="1">
              <a:off x="5665787" y="3494815"/>
              <a:ext cx="2596559" cy="11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246688" y="2805362"/>
              <a:ext cx="1976438" cy="4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/>
            <p:cNvSpPr txBox="1"/>
            <p:nvPr/>
          </p:nvSpPr>
          <p:spPr>
            <a:xfrm>
              <a:off x="5727700" y="1831187"/>
              <a:ext cx="369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Id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6270623" y="1831187"/>
              <a:ext cx="10118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Columns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75" name="Straight Connector 74"/>
            <p:cNvCxnSpPr/>
            <p:nvPr/>
          </p:nvCxnSpPr>
          <p:spPr>
            <a:xfrm rot="16200000" flipH="1">
              <a:off x="6299105" y="2805362"/>
              <a:ext cx="1976438" cy="4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7375434" y="1831187"/>
              <a:ext cx="7877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Folder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727700" y="2162425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1</a:t>
              </a:r>
              <a:endParaRPr lang="en-US" sz="16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727700" y="2476764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2</a:t>
              </a:r>
              <a:endParaRPr lang="en-US" sz="16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727700" y="2810124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3</a:t>
              </a:r>
              <a:endParaRPr lang="en-US" sz="16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5727700" y="3143513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4</a:t>
              </a:r>
              <a:endParaRPr lang="en-US" sz="16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727700" y="3467364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5</a:t>
              </a:r>
              <a:endParaRPr lang="en-US" sz="16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6280150" y="2157661"/>
              <a:ext cx="3385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…</a:t>
              </a:r>
              <a:endParaRPr lang="en-US" sz="1600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6280150" y="2471986"/>
              <a:ext cx="3385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…</a:t>
              </a:r>
              <a:endParaRPr lang="en-US" sz="1600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280150" y="2810123"/>
              <a:ext cx="3385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…</a:t>
              </a:r>
              <a:endParaRPr lang="en-US" sz="1600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6280150" y="3148261"/>
              <a:ext cx="3385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…</a:t>
              </a:r>
              <a:endParaRPr lang="en-US" sz="1600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6280150" y="3467349"/>
              <a:ext cx="3385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…</a:t>
              </a:r>
              <a:endParaRPr lang="en-US" sz="1600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7380197" y="2152899"/>
              <a:ext cx="4972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200</a:t>
              </a:r>
              <a:endParaRPr lang="en-US" sz="1600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7380197" y="2471986"/>
              <a:ext cx="4972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200</a:t>
              </a:r>
              <a:endParaRPr lang="en-US" sz="1600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7380197" y="2805362"/>
              <a:ext cx="4972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200</a:t>
              </a:r>
              <a:endParaRPr lang="en-US" sz="1600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7380197" y="3153024"/>
              <a:ext cx="4972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300</a:t>
              </a:r>
              <a:endParaRPr lang="en-US" sz="1600" dirty="0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7380197" y="3462586"/>
              <a:ext cx="4972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300</a:t>
              </a:r>
              <a:endParaRPr lang="en-US" sz="1600" dirty="0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6265195" y="1380035"/>
              <a:ext cx="148765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tx2"/>
                  </a:solidFill>
                </a:rPr>
                <a:t>Addresses</a:t>
              </a:r>
              <a:endParaRPr lang="en-US" sz="24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1676991" y="3809817"/>
            <a:ext cx="2606084" cy="2425883"/>
            <a:chOff x="2456046" y="3970832"/>
            <a:chExt cx="2606084" cy="2425883"/>
          </a:xfrm>
        </p:grpSpPr>
        <p:sp>
          <p:nvSpPr>
            <p:cNvPr id="94" name="Rectangle 93"/>
            <p:cNvSpPr/>
            <p:nvPr/>
          </p:nvSpPr>
          <p:spPr>
            <a:xfrm>
              <a:off x="2463465" y="4410320"/>
              <a:ext cx="2598665" cy="1985963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95" name="Straight Connector 94"/>
            <p:cNvCxnSpPr/>
            <p:nvPr/>
          </p:nvCxnSpPr>
          <p:spPr>
            <a:xfrm>
              <a:off x="2467123" y="4761198"/>
              <a:ext cx="2590244" cy="43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flipV="1">
              <a:off x="2456046" y="5099775"/>
              <a:ext cx="2606084" cy="11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94" idx="1"/>
              <a:endCxn id="94" idx="3"/>
            </p:cNvCxnSpPr>
            <p:nvPr/>
          </p:nvCxnSpPr>
          <p:spPr>
            <a:xfrm rot="10800000" flipH="1">
              <a:off x="2463464" y="5403302"/>
              <a:ext cx="2598665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flipV="1">
              <a:off x="2460808" y="5757000"/>
              <a:ext cx="2601322" cy="11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flipV="1">
              <a:off x="2460808" y="6085612"/>
              <a:ext cx="2596559" cy="11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16200000" flipH="1">
              <a:off x="2041709" y="5396159"/>
              <a:ext cx="1976438" cy="4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100"/>
            <p:cNvSpPr txBox="1"/>
            <p:nvPr/>
          </p:nvSpPr>
          <p:spPr>
            <a:xfrm>
              <a:off x="2522721" y="4421984"/>
              <a:ext cx="369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Id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065644" y="4421984"/>
              <a:ext cx="10118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Columns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03" name="Straight Connector 102"/>
            <p:cNvCxnSpPr/>
            <p:nvPr/>
          </p:nvCxnSpPr>
          <p:spPr>
            <a:xfrm rot="16200000" flipH="1">
              <a:off x="3094126" y="5396159"/>
              <a:ext cx="1976438" cy="4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4170455" y="4421984"/>
              <a:ext cx="7877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Folder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522721" y="4753222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1</a:t>
              </a:r>
              <a:endParaRPr lang="en-US" sz="1600" dirty="0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522721" y="5067561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2</a:t>
              </a:r>
              <a:endParaRPr lang="en-US" sz="1600" dirty="0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2522721" y="5400921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3</a:t>
              </a:r>
              <a:endParaRPr lang="en-US" sz="1600" dirty="0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2522721" y="5734310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4</a:t>
              </a:r>
              <a:endParaRPr lang="en-US" sz="1600" dirty="0"/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2522721" y="6058161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5</a:t>
              </a:r>
              <a:endParaRPr lang="en-US" sz="1600" dirty="0"/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075171" y="4748458"/>
              <a:ext cx="3385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…</a:t>
              </a:r>
              <a:endParaRPr lang="en-US" sz="1600" dirty="0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3075171" y="5062783"/>
              <a:ext cx="3385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…</a:t>
              </a:r>
              <a:endParaRPr lang="en-US" sz="1600" dirty="0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3075171" y="5400920"/>
              <a:ext cx="3385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…</a:t>
              </a:r>
              <a:endParaRPr lang="en-US" sz="1600" dirty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3075171" y="5739058"/>
              <a:ext cx="3385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…</a:t>
              </a:r>
              <a:endParaRPr lang="en-US" sz="1600" dirty="0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3075171" y="6058146"/>
              <a:ext cx="3385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…</a:t>
              </a:r>
              <a:endParaRPr lang="en-US" sz="1600" dirty="0"/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4175218" y="4743696"/>
              <a:ext cx="4972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200</a:t>
              </a:r>
              <a:endParaRPr lang="en-US" sz="1600" dirty="0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4175218" y="5062783"/>
              <a:ext cx="4972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300</a:t>
              </a:r>
              <a:endParaRPr lang="en-US" sz="1600" dirty="0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4175218" y="5396159"/>
              <a:ext cx="4972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300</a:t>
              </a:r>
              <a:endParaRPr lang="en-US" sz="1600" dirty="0"/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4175218" y="5743821"/>
              <a:ext cx="4972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200</a:t>
              </a:r>
              <a:endParaRPr lang="en-US" sz="1600" dirty="0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4175218" y="6053383"/>
              <a:ext cx="4972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200</a:t>
              </a:r>
              <a:endParaRPr lang="en-US" sz="1600" dirty="0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2964966" y="3970832"/>
              <a:ext cx="15660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tx2"/>
                  </a:solidFill>
                </a:rPr>
                <a:t>Employees</a:t>
              </a:r>
              <a:endParaRPr lang="en-US" sz="24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3396510" y="2981632"/>
            <a:ext cx="3691525" cy="3237564"/>
            <a:chOff x="4187085" y="3153082"/>
            <a:chExt cx="3691525" cy="3237564"/>
          </a:xfrm>
        </p:grpSpPr>
        <p:grpSp>
          <p:nvGrpSpPr>
            <p:cNvPr id="122" name="Group 267"/>
            <p:cNvGrpSpPr/>
            <p:nvPr/>
          </p:nvGrpSpPr>
          <p:grpSpPr>
            <a:xfrm>
              <a:off x="4187085" y="5073343"/>
              <a:ext cx="497252" cy="671930"/>
              <a:chOff x="1198102" y="5073218"/>
              <a:chExt cx="497252" cy="671930"/>
            </a:xfrm>
          </p:grpSpPr>
          <p:sp>
            <p:nvSpPr>
              <p:cNvPr id="129" name="TextBox 128"/>
              <p:cNvSpPr txBox="1"/>
              <p:nvPr/>
            </p:nvSpPr>
            <p:spPr>
              <a:xfrm>
                <a:off x="1198102" y="5073218"/>
                <a:ext cx="49725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chemeClr val="accent6"/>
                    </a:solidFill>
                  </a:rPr>
                  <a:t>300</a:t>
                </a:r>
                <a:endParaRPr lang="en-US" sz="1600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1198102" y="5406594"/>
                <a:ext cx="49725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chemeClr val="accent6"/>
                    </a:solidFill>
                  </a:rPr>
                  <a:t>300</a:t>
                </a:r>
                <a:endParaRPr lang="en-US" sz="1600" b="1" dirty="0">
                  <a:solidFill>
                    <a:schemeClr val="accent6"/>
                  </a:solidFill>
                </a:endParaRPr>
              </a:p>
            </p:txBody>
          </p:sp>
        </p:grpSp>
        <p:grpSp>
          <p:nvGrpSpPr>
            <p:cNvPr id="123" name="Group 297"/>
            <p:cNvGrpSpPr/>
            <p:nvPr/>
          </p:nvGrpSpPr>
          <p:grpSpPr>
            <a:xfrm>
              <a:off x="7380087" y="3153082"/>
              <a:ext cx="497252" cy="648116"/>
              <a:chOff x="1036104" y="6205106"/>
              <a:chExt cx="497252" cy="648116"/>
            </a:xfrm>
          </p:grpSpPr>
          <p:sp>
            <p:nvSpPr>
              <p:cNvPr id="127" name="TextBox 126"/>
              <p:cNvSpPr txBox="1"/>
              <p:nvPr/>
            </p:nvSpPr>
            <p:spPr>
              <a:xfrm>
                <a:off x="1036104" y="6205106"/>
                <a:ext cx="49725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chemeClr val="accent6"/>
                    </a:solidFill>
                  </a:rPr>
                  <a:t>300</a:t>
                </a:r>
                <a:endParaRPr lang="en-US" sz="1600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128" name="TextBox 127"/>
              <p:cNvSpPr txBox="1"/>
              <p:nvPr/>
            </p:nvSpPr>
            <p:spPr>
              <a:xfrm>
                <a:off x="1036104" y="6514668"/>
                <a:ext cx="49725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chemeClr val="accent6"/>
                    </a:solidFill>
                  </a:rPr>
                  <a:t>300</a:t>
                </a:r>
                <a:endParaRPr lang="en-US" sz="1600" b="1" dirty="0">
                  <a:solidFill>
                    <a:schemeClr val="accent6"/>
                  </a:solidFill>
                </a:endParaRPr>
              </a:p>
            </p:txBody>
          </p:sp>
        </p:grpSp>
        <p:grpSp>
          <p:nvGrpSpPr>
            <p:cNvPr id="124" name="Group 331"/>
            <p:cNvGrpSpPr/>
            <p:nvPr/>
          </p:nvGrpSpPr>
          <p:grpSpPr>
            <a:xfrm>
              <a:off x="7381358" y="5061492"/>
              <a:ext cx="497252" cy="1329154"/>
              <a:chOff x="1163695" y="5524068"/>
              <a:chExt cx="497252" cy="1329154"/>
            </a:xfrm>
          </p:grpSpPr>
          <p:sp>
            <p:nvSpPr>
              <p:cNvPr id="125" name="TextBox 124"/>
              <p:cNvSpPr txBox="1"/>
              <p:nvPr/>
            </p:nvSpPr>
            <p:spPr>
              <a:xfrm>
                <a:off x="1163695" y="5524068"/>
                <a:ext cx="49725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chemeClr val="accent6"/>
                    </a:solidFill>
                  </a:rPr>
                  <a:t>300</a:t>
                </a:r>
                <a:endParaRPr lang="en-US" sz="1600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126" name="TextBox 125"/>
              <p:cNvSpPr txBox="1"/>
              <p:nvPr/>
            </p:nvSpPr>
            <p:spPr>
              <a:xfrm>
                <a:off x="1163695" y="6514668"/>
                <a:ext cx="49725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chemeClr val="accent6"/>
                    </a:solidFill>
                  </a:rPr>
                  <a:t>300</a:t>
                </a:r>
                <a:endParaRPr lang="en-US" sz="1600" b="1" dirty="0">
                  <a:solidFill>
                    <a:schemeClr val="accent6"/>
                  </a:solidFill>
                </a:endParaRPr>
              </a:p>
            </p:txBody>
          </p:sp>
        </p:grpSp>
      </p:grpSp>
      <p:grpSp>
        <p:nvGrpSpPr>
          <p:cNvPr id="131" name="Group 130"/>
          <p:cNvGrpSpPr/>
          <p:nvPr/>
        </p:nvGrpSpPr>
        <p:grpSpPr>
          <a:xfrm>
            <a:off x="3398889" y="1979769"/>
            <a:ext cx="3691366" cy="4251277"/>
            <a:chOff x="4189464" y="2151219"/>
            <a:chExt cx="3691366" cy="4251277"/>
          </a:xfrm>
        </p:grpSpPr>
        <p:grpSp>
          <p:nvGrpSpPr>
            <p:cNvPr id="132" name="Group 266"/>
            <p:cNvGrpSpPr/>
            <p:nvPr/>
          </p:nvGrpSpPr>
          <p:grpSpPr>
            <a:xfrm>
              <a:off x="4189464" y="4754255"/>
              <a:ext cx="497252" cy="1648241"/>
              <a:chOff x="1198102" y="4754131"/>
              <a:chExt cx="497252" cy="1648241"/>
            </a:xfrm>
          </p:grpSpPr>
          <p:sp>
            <p:nvSpPr>
              <p:cNvPr id="141" name="TextBox 140"/>
              <p:cNvSpPr txBox="1"/>
              <p:nvPr/>
            </p:nvSpPr>
            <p:spPr>
              <a:xfrm>
                <a:off x="1198102" y="4754131"/>
                <a:ext cx="49725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200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1198102" y="5754256"/>
                <a:ext cx="49725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200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43" name="TextBox 142"/>
              <p:cNvSpPr txBox="1"/>
              <p:nvPr/>
            </p:nvSpPr>
            <p:spPr>
              <a:xfrm>
                <a:off x="1198102" y="6063818"/>
                <a:ext cx="49725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200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</p:grpSp>
        <p:grpSp>
          <p:nvGrpSpPr>
            <p:cNvPr id="133" name="Group 296"/>
            <p:cNvGrpSpPr/>
            <p:nvPr/>
          </p:nvGrpSpPr>
          <p:grpSpPr>
            <a:xfrm>
              <a:off x="7381360" y="2151219"/>
              <a:ext cx="497252" cy="991017"/>
              <a:chOff x="1036104" y="5204981"/>
              <a:chExt cx="497252" cy="991017"/>
            </a:xfrm>
          </p:grpSpPr>
          <p:sp>
            <p:nvSpPr>
              <p:cNvPr id="138" name="TextBox 137"/>
              <p:cNvSpPr txBox="1"/>
              <p:nvPr/>
            </p:nvSpPr>
            <p:spPr>
              <a:xfrm>
                <a:off x="1036104" y="5204981"/>
                <a:ext cx="49725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200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39" name="TextBox 138"/>
              <p:cNvSpPr txBox="1"/>
              <p:nvPr/>
            </p:nvSpPr>
            <p:spPr>
              <a:xfrm>
                <a:off x="1036104" y="5524068"/>
                <a:ext cx="49725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200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40" name="TextBox 139"/>
              <p:cNvSpPr txBox="1"/>
              <p:nvPr/>
            </p:nvSpPr>
            <p:spPr>
              <a:xfrm>
                <a:off x="1036104" y="5857444"/>
                <a:ext cx="49725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200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</p:grpSp>
        <p:grpSp>
          <p:nvGrpSpPr>
            <p:cNvPr id="134" name="Group 330"/>
            <p:cNvGrpSpPr/>
            <p:nvPr/>
          </p:nvGrpSpPr>
          <p:grpSpPr>
            <a:xfrm>
              <a:off x="7383578" y="4741746"/>
              <a:ext cx="497252" cy="1338679"/>
              <a:chOff x="1163695" y="5204981"/>
              <a:chExt cx="497252" cy="1338679"/>
            </a:xfrm>
          </p:grpSpPr>
          <p:sp>
            <p:nvSpPr>
              <p:cNvPr id="135" name="TextBox 134"/>
              <p:cNvSpPr txBox="1"/>
              <p:nvPr/>
            </p:nvSpPr>
            <p:spPr>
              <a:xfrm>
                <a:off x="1163695" y="5204981"/>
                <a:ext cx="49725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200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36" name="TextBox 135"/>
              <p:cNvSpPr txBox="1"/>
              <p:nvPr/>
            </p:nvSpPr>
            <p:spPr>
              <a:xfrm>
                <a:off x="1163695" y="5857444"/>
                <a:ext cx="49725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200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1163695" y="6205106"/>
                <a:ext cx="49725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200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</p:grpSp>
      </p:grpSp>
      <p:grpSp>
        <p:nvGrpSpPr>
          <p:cNvPr id="144" name="Group 143"/>
          <p:cNvGrpSpPr/>
          <p:nvPr/>
        </p:nvGrpSpPr>
        <p:grpSpPr>
          <a:xfrm>
            <a:off x="1743682" y="1986212"/>
            <a:ext cx="4084447" cy="4249504"/>
            <a:chOff x="2534257" y="2157662"/>
            <a:chExt cx="4084447" cy="4249504"/>
          </a:xfrm>
        </p:grpSpPr>
        <p:grpSp>
          <p:nvGrpSpPr>
            <p:cNvPr id="145" name="Group 167"/>
            <p:cNvGrpSpPr/>
            <p:nvPr/>
          </p:nvGrpSpPr>
          <p:grpSpPr>
            <a:xfrm>
              <a:off x="2534257" y="4758909"/>
              <a:ext cx="891004" cy="1648257"/>
              <a:chOff x="2686641" y="4911293"/>
              <a:chExt cx="891004" cy="1648257"/>
            </a:xfrm>
          </p:grpSpPr>
          <p:sp>
            <p:nvSpPr>
              <p:cNvPr id="160" name="TextBox 161"/>
              <p:cNvSpPr txBox="1"/>
              <p:nvPr/>
            </p:nvSpPr>
            <p:spPr>
              <a:xfrm>
                <a:off x="2686641" y="4916057"/>
                <a:ext cx="2888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1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61" name="TextBox 162"/>
              <p:cNvSpPr txBox="1"/>
              <p:nvPr/>
            </p:nvSpPr>
            <p:spPr>
              <a:xfrm>
                <a:off x="2686641" y="5897145"/>
                <a:ext cx="2888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4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62" name="TextBox 163"/>
              <p:cNvSpPr txBox="1"/>
              <p:nvPr/>
            </p:nvSpPr>
            <p:spPr>
              <a:xfrm>
                <a:off x="2686641" y="6220996"/>
                <a:ext cx="2888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5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63" name="TextBox 162"/>
              <p:cNvSpPr txBox="1"/>
              <p:nvPr/>
            </p:nvSpPr>
            <p:spPr>
              <a:xfrm>
                <a:off x="3239091" y="4911293"/>
                <a:ext cx="3385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…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64" name="TextBox 163"/>
              <p:cNvSpPr txBox="1"/>
              <p:nvPr/>
            </p:nvSpPr>
            <p:spPr>
              <a:xfrm>
                <a:off x="3239091" y="5901893"/>
                <a:ext cx="3385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…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65" name="TextBox 164"/>
              <p:cNvSpPr txBox="1"/>
              <p:nvPr/>
            </p:nvSpPr>
            <p:spPr>
              <a:xfrm>
                <a:off x="3239091" y="6220981"/>
                <a:ext cx="3385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…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</p:grpSp>
        <p:grpSp>
          <p:nvGrpSpPr>
            <p:cNvPr id="146" name="Group 179"/>
            <p:cNvGrpSpPr/>
            <p:nvPr/>
          </p:nvGrpSpPr>
          <p:grpSpPr>
            <a:xfrm>
              <a:off x="5727700" y="2157662"/>
              <a:ext cx="891004" cy="991017"/>
              <a:chOff x="5880100" y="2310061"/>
              <a:chExt cx="891004" cy="991017"/>
            </a:xfrm>
          </p:grpSpPr>
          <p:sp>
            <p:nvSpPr>
              <p:cNvPr id="154" name="TextBox 153"/>
              <p:cNvSpPr txBox="1"/>
              <p:nvPr/>
            </p:nvSpPr>
            <p:spPr>
              <a:xfrm>
                <a:off x="5880100" y="2314825"/>
                <a:ext cx="2888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1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55" name="TextBox 154"/>
              <p:cNvSpPr txBox="1"/>
              <p:nvPr/>
            </p:nvSpPr>
            <p:spPr>
              <a:xfrm>
                <a:off x="5880100" y="2629164"/>
                <a:ext cx="2888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2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56" name="TextBox 155"/>
              <p:cNvSpPr txBox="1"/>
              <p:nvPr/>
            </p:nvSpPr>
            <p:spPr>
              <a:xfrm>
                <a:off x="5880100" y="2962524"/>
                <a:ext cx="2888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3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6432550" y="2310061"/>
                <a:ext cx="3385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…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58" name="TextBox 157"/>
              <p:cNvSpPr txBox="1"/>
              <p:nvPr/>
            </p:nvSpPr>
            <p:spPr>
              <a:xfrm>
                <a:off x="6432550" y="2624386"/>
                <a:ext cx="3385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…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59" name="TextBox 158"/>
              <p:cNvSpPr txBox="1"/>
              <p:nvPr/>
            </p:nvSpPr>
            <p:spPr>
              <a:xfrm>
                <a:off x="6432550" y="2962523"/>
                <a:ext cx="3385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…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</p:grpSp>
        <p:grpSp>
          <p:nvGrpSpPr>
            <p:cNvPr id="147" name="Group 221"/>
            <p:cNvGrpSpPr/>
            <p:nvPr/>
          </p:nvGrpSpPr>
          <p:grpSpPr>
            <a:xfrm>
              <a:off x="5727700" y="4748460"/>
              <a:ext cx="891004" cy="1329154"/>
              <a:chOff x="5880100" y="4900858"/>
              <a:chExt cx="891004" cy="1329154"/>
            </a:xfrm>
          </p:grpSpPr>
          <p:sp>
            <p:nvSpPr>
              <p:cNvPr id="148" name="TextBox 147"/>
              <p:cNvSpPr txBox="1"/>
              <p:nvPr/>
            </p:nvSpPr>
            <p:spPr>
              <a:xfrm>
                <a:off x="5880100" y="4905622"/>
                <a:ext cx="2888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1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49" name="TextBox 148"/>
              <p:cNvSpPr txBox="1"/>
              <p:nvPr/>
            </p:nvSpPr>
            <p:spPr>
              <a:xfrm>
                <a:off x="5880100" y="5553321"/>
                <a:ext cx="2888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3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50" name="TextBox 149"/>
              <p:cNvSpPr txBox="1"/>
              <p:nvPr/>
            </p:nvSpPr>
            <p:spPr>
              <a:xfrm>
                <a:off x="5880100" y="5886710"/>
                <a:ext cx="2888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4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51" name="TextBox 150"/>
              <p:cNvSpPr txBox="1"/>
              <p:nvPr/>
            </p:nvSpPr>
            <p:spPr>
              <a:xfrm>
                <a:off x="6432550" y="4900858"/>
                <a:ext cx="3385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…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52" name="TextBox 151"/>
              <p:cNvSpPr txBox="1"/>
              <p:nvPr/>
            </p:nvSpPr>
            <p:spPr>
              <a:xfrm>
                <a:off x="6432550" y="5553320"/>
                <a:ext cx="3385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…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53" name="TextBox 152"/>
              <p:cNvSpPr txBox="1"/>
              <p:nvPr/>
            </p:nvSpPr>
            <p:spPr>
              <a:xfrm>
                <a:off x="6432550" y="5891458"/>
                <a:ext cx="3385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00B0F0"/>
                    </a:solidFill>
                  </a:rPr>
                  <a:t>…</a:t>
                </a:r>
                <a:endParaRPr lang="en-US" sz="1600" b="1" dirty="0">
                  <a:solidFill>
                    <a:srgbClr val="00B0F0"/>
                  </a:solidFill>
                </a:endParaRPr>
              </a:p>
            </p:txBody>
          </p:sp>
        </p:grpSp>
      </p:grpSp>
      <p:grpSp>
        <p:nvGrpSpPr>
          <p:cNvPr id="166" name="Group 165"/>
          <p:cNvGrpSpPr/>
          <p:nvPr/>
        </p:nvGrpSpPr>
        <p:grpSpPr>
          <a:xfrm>
            <a:off x="1743667" y="2972067"/>
            <a:ext cx="4084461" cy="3251728"/>
            <a:chOff x="2534242" y="3143517"/>
            <a:chExt cx="4084461" cy="3251728"/>
          </a:xfrm>
        </p:grpSpPr>
        <p:grpSp>
          <p:nvGrpSpPr>
            <p:cNvPr id="167" name="Group 172"/>
            <p:cNvGrpSpPr/>
            <p:nvPr/>
          </p:nvGrpSpPr>
          <p:grpSpPr>
            <a:xfrm>
              <a:off x="2534242" y="5073210"/>
              <a:ext cx="891004" cy="676692"/>
              <a:chOff x="2534242" y="5073210"/>
              <a:chExt cx="891004" cy="676692"/>
            </a:xfrm>
          </p:grpSpPr>
          <p:sp>
            <p:nvSpPr>
              <p:cNvPr id="178" name="TextBox 168"/>
              <p:cNvSpPr txBox="1"/>
              <p:nvPr/>
            </p:nvSpPr>
            <p:spPr>
              <a:xfrm>
                <a:off x="2534242" y="5077988"/>
                <a:ext cx="2888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chemeClr val="accent6"/>
                    </a:solidFill>
                  </a:rPr>
                  <a:t>2</a:t>
                </a:r>
                <a:endParaRPr lang="en-US" sz="1600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179" name="TextBox 169"/>
              <p:cNvSpPr txBox="1"/>
              <p:nvPr/>
            </p:nvSpPr>
            <p:spPr>
              <a:xfrm>
                <a:off x="2534242" y="5411348"/>
                <a:ext cx="2888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chemeClr val="accent6"/>
                    </a:solidFill>
                  </a:rPr>
                  <a:t>3</a:t>
                </a:r>
                <a:endParaRPr lang="en-US" sz="1600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180" name="TextBox 179"/>
              <p:cNvSpPr txBox="1"/>
              <p:nvPr/>
            </p:nvSpPr>
            <p:spPr>
              <a:xfrm>
                <a:off x="3086692" y="5073210"/>
                <a:ext cx="3385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chemeClr val="accent6"/>
                    </a:solidFill>
                  </a:rPr>
                  <a:t>…</a:t>
                </a:r>
                <a:endParaRPr lang="en-US" sz="1600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181" name="TextBox 180"/>
              <p:cNvSpPr txBox="1"/>
              <p:nvPr/>
            </p:nvSpPr>
            <p:spPr>
              <a:xfrm>
                <a:off x="3086692" y="5411347"/>
                <a:ext cx="3385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chemeClr val="accent6"/>
                    </a:solidFill>
                  </a:rPr>
                  <a:t>…</a:t>
                </a:r>
                <a:endParaRPr lang="en-US" sz="1600" b="1" dirty="0">
                  <a:solidFill>
                    <a:schemeClr val="accent6"/>
                  </a:solidFill>
                </a:endParaRPr>
              </a:p>
            </p:txBody>
          </p:sp>
        </p:grpSp>
        <p:grpSp>
          <p:nvGrpSpPr>
            <p:cNvPr id="168" name="Group 184"/>
            <p:cNvGrpSpPr/>
            <p:nvPr/>
          </p:nvGrpSpPr>
          <p:grpSpPr>
            <a:xfrm>
              <a:off x="5727697" y="3143517"/>
              <a:ext cx="891004" cy="662405"/>
              <a:chOff x="5880100" y="3295913"/>
              <a:chExt cx="891004" cy="662405"/>
            </a:xfrm>
          </p:grpSpPr>
          <p:sp>
            <p:nvSpPr>
              <p:cNvPr id="174" name="TextBox 173"/>
              <p:cNvSpPr txBox="1"/>
              <p:nvPr/>
            </p:nvSpPr>
            <p:spPr>
              <a:xfrm>
                <a:off x="5880100" y="3295913"/>
                <a:ext cx="2888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chemeClr val="accent6"/>
                    </a:solidFill>
                  </a:rPr>
                  <a:t>4</a:t>
                </a:r>
                <a:endParaRPr lang="en-US" sz="1600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175" name="TextBox 174"/>
              <p:cNvSpPr txBox="1"/>
              <p:nvPr/>
            </p:nvSpPr>
            <p:spPr>
              <a:xfrm>
                <a:off x="5880100" y="3619764"/>
                <a:ext cx="2888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chemeClr val="accent6"/>
                    </a:solidFill>
                  </a:rPr>
                  <a:t>5</a:t>
                </a:r>
                <a:endParaRPr lang="en-US" sz="1600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176" name="TextBox 175"/>
              <p:cNvSpPr txBox="1"/>
              <p:nvPr/>
            </p:nvSpPr>
            <p:spPr>
              <a:xfrm>
                <a:off x="6432550" y="3300661"/>
                <a:ext cx="3385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chemeClr val="accent6"/>
                    </a:solidFill>
                  </a:rPr>
                  <a:t>…</a:t>
                </a:r>
                <a:endParaRPr lang="en-US" sz="1600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177" name="TextBox 176"/>
              <p:cNvSpPr txBox="1"/>
              <p:nvPr/>
            </p:nvSpPr>
            <p:spPr>
              <a:xfrm>
                <a:off x="6432550" y="3619749"/>
                <a:ext cx="3385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chemeClr val="accent6"/>
                    </a:solidFill>
                  </a:rPr>
                  <a:t>…</a:t>
                </a:r>
                <a:endParaRPr lang="en-US" sz="1600" b="1" dirty="0">
                  <a:solidFill>
                    <a:schemeClr val="accent6"/>
                  </a:solidFill>
                </a:endParaRPr>
              </a:p>
            </p:txBody>
          </p:sp>
        </p:grpSp>
        <p:grpSp>
          <p:nvGrpSpPr>
            <p:cNvPr id="169" name="Group 268"/>
            <p:cNvGrpSpPr/>
            <p:nvPr/>
          </p:nvGrpSpPr>
          <p:grpSpPr>
            <a:xfrm>
              <a:off x="5727699" y="5061313"/>
              <a:ext cx="891004" cy="1333932"/>
              <a:chOff x="5880100" y="5215183"/>
              <a:chExt cx="891004" cy="1333932"/>
            </a:xfrm>
          </p:grpSpPr>
          <p:sp>
            <p:nvSpPr>
              <p:cNvPr id="170" name="TextBox 169"/>
              <p:cNvSpPr txBox="1"/>
              <p:nvPr/>
            </p:nvSpPr>
            <p:spPr>
              <a:xfrm>
                <a:off x="5880100" y="5219961"/>
                <a:ext cx="2888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chemeClr val="accent6"/>
                    </a:solidFill>
                  </a:rPr>
                  <a:t>2</a:t>
                </a:r>
                <a:endParaRPr lang="en-US" sz="1600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171" name="TextBox 170"/>
              <p:cNvSpPr txBox="1"/>
              <p:nvPr/>
            </p:nvSpPr>
            <p:spPr>
              <a:xfrm>
                <a:off x="5880100" y="6210561"/>
                <a:ext cx="2888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chemeClr val="accent6"/>
                    </a:solidFill>
                  </a:rPr>
                  <a:t>5</a:t>
                </a:r>
                <a:endParaRPr lang="en-US" sz="1600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172" name="TextBox 171"/>
              <p:cNvSpPr txBox="1"/>
              <p:nvPr/>
            </p:nvSpPr>
            <p:spPr>
              <a:xfrm>
                <a:off x="6432550" y="5215183"/>
                <a:ext cx="3385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chemeClr val="accent6"/>
                    </a:solidFill>
                  </a:rPr>
                  <a:t>…</a:t>
                </a:r>
                <a:endParaRPr lang="en-US" sz="1600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173" name="TextBox 172"/>
              <p:cNvSpPr txBox="1"/>
              <p:nvPr/>
            </p:nvSpPr>
            <p:spPr>
              <a:xfrm>
                <a:off x="6432550" y="6210546"/>
                <a:ext cx="3385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chemeClr val="accent6"/>
                    </a:solidFill>
                  </a:rPr>
                  <a:t>…</a:t>
                </a:r>
                <a:endParaRPr lang="en-US" sz="1600" b="1" dirty="0">
                  <a:solidFill>
                    <a:schemeClr val="accent6"/>
                  </a:solidFill>
                </a:endParaRPr>
              </a:p>
            </p:txBody>
          </p:sp>
        </p:grpSp>
      </p:grpSp>
      <p:sp>
        <p:nvSpPr>
          <p:cNvPr id="184" name="TextBox 183"/>
          <p:cNvSpPr txBox="1"/>
          <p:nvPr/>
        </p:nvSpPr>
        <p:spPr>
          <a:xfrm>
            <a:off x="1355196" y="2376248"/>
            <a:ext cx="16351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HumanResources</a:t>
            </a:r>
            <a:endParaRPr lang="en-US" sz="1600" dirty="0"/>
          </a:p>
        </p:txBody>
      </p:sp>
      <p:sp>
        <p:nvSpPr>
          <p:cNvPr id="185" name="TextBox 184"/>
          <p:cNvSpPr txBox="1"/>
          <p:nvPr/>
        </p:nvSpPr>
        <p:spPr>
          <a:xfrm>
            <a:off x="3319672" y="2376248"/>
            <a:ext cx="6222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NULL</a:t>
            </a:r>
            <a:endParaRPr lang="en-US" sz="1600" dirty="0"/>
          </a:p>
        </p:txBody>
      </p:sp>
      <p:sp>
        <p:nvSpPr>
          <p:cNvPr id="189" name="TextBox 188"/>
          <p:cNvSpPr txBox="1"/>
          <p:nvPr/>
        </p:nvSpPr>
        <p:spPr>
          <a:xfrm>
            <a:off x="811680" y="2373870"/>
            <a:ext cx="4972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150</a:t>
            </a:r>
            <a:endParaRPr lang="en-US" sz="1600" dirty="0"/>
          </a:p>
        </p:txBody>
      </p:sp>
      <p:sp>
        <p:nvSpPr>
          <p:cNvPr id="190" name="TextBox 189"/>
          <p:cNvSpPr txBox="1"/>
          <p:nvPr/>
        </p:nvSpPr>
        <p:spPr>
          <a:xfrm>
            <a:off x="1940716" y="1193036"/>
            <a:ext cx="1156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Folders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7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8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9" dur="indefinite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0" dur="indefinite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1" dur="indefinite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4" presetID="5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5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6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7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500" fill="hold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2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53" dur="indefinite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54" dur="indefinite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55" dur="indefinite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9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0" presetID="5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1" dur="indefinite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62" dur="indefinite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63" dur="indefinite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6" presetID="5" presetClass="emph" presetSubtype="0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7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68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69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1" dur="500" fill="hold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2" presetID="5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3" dur="indefinite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4" dur="indefinite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5" dur="indefinite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9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0" presetID="5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1" dur="indefinite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02" dur="indefinite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03" dur="indefinite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6" presetID="5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7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08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09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1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2" presetID="5" presetClass="emph" presetSubtype="1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3" dur="indefinite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14" dur="indefinite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15" dur="indefinite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964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8" presetID="5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9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30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31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964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4" presetID="5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35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36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37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3" presetClass="emph" presetSubtype="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7964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0" presetID="5" presetClass="emph" presetSubtype="1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1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42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43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allAtOnce"/>
      <p:bldP spid="30" grpId="1" build="allAtOnce"/>
      <p:bldP spid="31" grpId="0"/>
      <p:bldP spid="31" grpId="1"/>
      <p:bldP spid="31" grpId="2"/>
      <p:bldP spid="32" grpId="0" build="allAtOnce"/>
      <p:bldP spid="32" grpId="1" build="allAtOnce"/>
      <p:bldP spid="32" grpId="2" build="allAtOnce"/>
      <p:bldP spid="32" grpId="3" build="allAtOnce"/>
      <p:bldP spid="32" grpId="4" build="allAtOnce"/>
      <p:bldP spid="34" grpId="0"/>
      <p:bldP spid="34" grpId="1"/>
      <p:bldP spid="34" grpId="2"/>
      <p:bldP spid="35" grpId="0"/>
      <p:bldP spid="35" grpId="1"/>
      <p:bldP spid="35" grpId="2"/>
      <p:bldP spid="36" grpId="0"/>
      <p:bldP spid="36" grpId="1"/>
      <p:bldP spid="36" grpId="2"/>
      <p:bldP spid="36" grpId="3"/>
      <p:bldP spid="36" grpId="4"/>
      <p:bldP spid="36" grpId="5"/>
      <p:bldP spid="36" grpId="6"/>
      <p:bldP spid="184" grpId="0"/>
      <p:bldP spid="185" grpId="0"/>
      <p:bldP spid="189" grpId="0" build="allAtOnce"/>
      <p:bldP spid="189" grpId="1" build="allAtOnce"/>
      <p:bldP spid="189" grpId="2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Modeling Services Folders 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Contain rows of data across tables.</a:t>
            </a:r>
          </a:p>
          <a:p>
            <a:pPr lvl="1"/>
            <a:r>
              <a:rPr lang="en-US" dirty="0" smtClean="0"/>
              <a:t>Have a hierarchical structure.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Provide flexibility to match existing taxonomies.</a:t>
            </a:r>
          </a:p>
          <a:p>
            <a:pPr lvl="2"/>
            <a:r>
              <a:rPr lang="en-US" dirty="0" err="1" smtClean="0"/>
              <a:t>HumanResources</a:t>
            </a:r>
            <a:r>
              <a:rPr lang="en-US" dirty="0" smtClean="0"/>
              <a:t>/Sales</a:t>
            </a:r>
          </a:p>
          <a:p>
            <a:pPr lvl="2">
              <a:spcAft>
                <a:spcPts val="1200"/>
              </a:spcAft>
            </a:pPr>
            <a:r>
              <a:rPr lang="en-US" dirty="0" err="1" smtClean="0"/>
              <a:t>HumanResources</a:t>
            </a:r>
            <a:r>
              <a:rPr lang="en-US" dirty="0" smtClean="0"/>
              <a:t>/</a:t>
            </a:r>
            <a:r>
              <a:rPr lang="en-US" dirty="0" err="1" smtClean="0"/>
              <a:t>HRApp</a:t>
            </a:r>
            <a:r>
              <a:rPr lang="en-US" dirty="0" smtClean="0"/>
              <a:t>/1.0</a:t>
            </a:r>
          </a:p>
          <a:p>
            <a:pPr lvl="1"/>
            <a:r>
              <a:rPr lang="en-US" dirty="0" smtClean="0"/>
              <a:t>Can be secured to specific users and groups.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Understanding Folders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7011" y="2649715"/>
            <a:ext cx="2827079" cy="140549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Using Folders and Ids: </a:t>
            </a:r>
          </a:p>
          <a:p>
            <a:pPr lvl="1">
              <a:buNone/>
            </a:pPr>
            <a:r>
              <a:rPr lang="en-US" sz="2000" dirty="0" smtClean="0">
                <a:hlinkClick r:id="rId3"/>
              </a:rPr>
              <a:t>http://msdn.microsoft.com/en-us/library/dd894380(VS.85).aspx</a:t>
            </a:r>
            <a:r>
              <a:rPr lang="en-US" sz="2000" dirty="0" smtClean="0"/>
              <a:t> </a:t>
            </a:r>
          </a:p>
          <a:p>
            <a:pPr lvl="1">
              <a:buNone/>
            </a:pPr>
            <a:endParaRPr lang="en-US" sz="1100" dirty="0" smtClean="0"/>
          </a:p>
          <a:p>
            <a:r>
              <a:rPr lang="da-DK" sz="2400" dirty="0" smtClean="0"/>
              <a:t>SQL Server Modeling Services Patterns</a:t>
            </a:r>
            <a:r>
              <a:rPr lang="en-US" sz="2400" dirty="0" smtClean="0"/>
              <a:t>: </a:t>
            </a:r>
          </a:p>
          <a:p>
            <a:pPr lvl="1">
              <a:buNone/>
            </a:pPr>
            <a:r>
              <a:rPr lang="en-US" sz="2000" dirty="0" smtClean="0">
                <a:hlinkClick r:id="rId4"/>
              </a:rPr>
              <a:t>http://msdn.microsoft.com/en-us/library/ee713121(VS.85).aspx</a:t>
            </a:r>
            <a:r>
              <a:rPr lang="en-US" sz="2000" dirty="0" smtClean="0"/>
              <a:t> </a:t>
            </a:r>
          </a:p>
          <a:p>
            <a:pPr lvl="1">
              <a:buNone/>
            </a:pPr>
            <a:endParaRPr lang="en-US" sz="1100" dirty="0" smtClean="0"/>
          </a:p>
          <a:p>
            <a:r>
              <a:rPr lang="en-US" sz="2400" dirty="0" smtClean="0"/>
              <a:t>How to: Create and Use Modeling Services Folders:</a:t>
            </a:r>
          </a:p>
          <a:p>
            <a:pPr lvl="1">
              <a:buNone/>
            </a:pPr>
            <a:r>
              <a:rPr lang="en-US" sz="2000" dirty="0" smtClean="0">
                <a:hlinkClick r:id="rId5"/>
              </a:rPr>
              <a:t>http://msdn.microsoft.com/en-us/library/dd129548(VS.85).aspx</a:t>
            </a:r>
            <a:r>
              <a:rPr lang="en-US" sz="2000" dirty="0" smtClean="0"/>
              <a:t> </a:t>
            </a:r>
          </a:p>
          <a:p>
            <a:pPr>
              <a:buNone/>
            </a:pPr>
            <a:endParaRPr lang="en-US" sz="1100" dirty="0" smtClean="0"/>
          </a:p>
          <a:p>
            <a:r>
              <a:rPr lang="en-US" sz="2400" dirty="0" smtClean="0"/>
              <a:t>How To: Use Folders to Organize Data in "Quadrant“:</a:t>
            </a:r>
          </a:p>
          <a:p>
            <a:pPr lvl="1">
              <a:buNone/>
            </a:pPr>
            <a:r>
              <a:rPr lang="en-US" sz="2000" dirty="0" smtClean="0">
                <a:hlinkClick r:id="rId6"/>
              </a:rPr>
              <a:t>http://msdn.microsoft.com/en-us/library/dd894393(VS.85).aspx</a:t>
            </a:r>
            <a:r>
              <a:rPr lang="en-US" sz="2000" dirty="0" smtClean="0"/>
              <a:t> </a:t>
            </a:r>
          </a:p>
          <a:p>
            <a:pPr>
              <a:buNone/>
            </a:pPr>
            <a:endParaRPr lang="en-US" sz="1000" dirty="0" smtClean="0"/>
          </a:p>
          <a:p>
            <a:r>
              <a:rPr lang="en-US" sz="2400" dirty="0" smtClean="0"/>
              <a:t>Data Developer Center: </a:t>
            </a:r>
          </a:p>
          <a:p>
            <a:pPr lvl="1">
              <a:buNone/>
            </a:pPr>
            <a:r>
              <a:rPr lang="en-US" sz="2000" u="sng" dirty="0" smtClean="0">
                <a:hlinkClick r:id="rId7"/>
              </a:rPr>
              <a:t>http://msdn.microsoft.com/en-us/data/ee461169.aspx</a:t>
            </a:r>
            <a:r>
              <a:rPr lang="en-US" sz="2000" u="sng" dirty="0" smtClean="0"/>
              <a:t>  </a:t>
            </a:r>
          </a:p>
          <a:p>
            <a:pPr>
              <a:buNone/>
            </a:pPr>
            <a:endParaRPr lang="en-US" sz="1000" u="sng" dirty="0" smtClean="0"/>
          </a:p>
          <a:p>
            <a:r>
              <a:rPr lang="en-US" sz="2400" dirty="0" smtClean="0"/>
              <a:t>For questions, comments, feedback:</a:t>
            </a:r>
          </a:p>
          <a:p>
            <a:pPr lvl="1">
              <a:buNone/>
            </a:pPr>
            <a:r>
              <a:rPr lang="en-US" sz="2000" u="sng" dirty="0" smtClean="0">
                <a:hlinkClick r:id="rId8"/>
              </a:rPr>
              <a:t>http://social.msdn.microsoft.com/Forums/en-US/oslo/threads/</a:t>
            </a:r>
            <a:endParaRPr lang="en-US" sz="2000" dirty="0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deo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2E07BB2E6956459F8E9F79F786A25B" ma:contentTypeVersion="0" ma:contentTypeDescription="Create a new document." ma:contentTypeScope="" ma:versionID="c4c4b0088bf81de2a687fdb0dc85dba3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668EB41D-40FD-4F03-B6CB-FDD2E62D28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9E1E38D7-B9D2-4574-A076-F5230ABA57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DF7AB6-8447-4ED3-87A5-81932748C731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Video Template</Template>
  <TotalTime>242</TotalTime>
  <Words>249</Words>
  <Application>Microsoft Office PowerPoint</Application>
  <PresentationFormat>On-screen Show (4:3)</PresentationFormat>
  <Paragraphs>156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Video Template</vt:lpstr>
      <vt:lpstr>Slide 1</vt:lpstr>
      <vt:lpstr>Slide 2</vt:lpstr>
      <vt:lpstr>Slide 3</vt:lpstr>
      <vt:lpstr>Slide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kraigb</dc:creator>
  <cp:lastModifiedBy>Jason Roth</cp:lastModifiedBy>
  <cp:revision>33</cp:revision>
  <dcterms:created xsi:type="dcterms:W3CDTF">2009-05-27T20:31:30Z</dcterms:created>
  <dcterms:modified xsi:type="dcterms:W3CDTF">2009-11-22T02:36:36Z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0x0101003F2E07BB2E6956459F8E9F79F786A25B</vt:lpwstr>
  </property>
</Properties>
</file>