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5"/>
  </p:notesMasterIdLst>
  <p:handoutMasterIdLst>
    <p:handoutMasterId r:id="rId46"/>
  </p:handoutMasterIdLst>
  <p:sldIdLst>
    <p:sldId id="306" r:id="rId6"/>
    <p:sldId id="272" r:id="rId7"/>
    <p:sldId id="273" r:id="rId8"/>
    <p:sldId id="274" r:id="rId9"/>
    <p:sldId id="311" r:id="rId10"/>
    <p:sldId id="276" r:id="rId11"/>
    <p:sldId id="277" r:id="rId12"/>
    <p:sldId id="278" r:id="rId13"/>
    <p:sldId id="310" r:id="rId14"/>
    <p:sldId id="317" r:id="rId15"/>
    <p:sldId id="281" r:id="rId16"/>
    <p:sldId id="282" r:id="rId17"/>
    <p:sldId id="283" r:id="rId18"/>
    <p:sldId id="284" r:id="rId19"/>
    <p:sldId id="285" r:id="rId20"/>
    <p:sldId id="312" r:id="rId21"/>
    <p:sldId id="287" r:id="rId22"/>
    <p:sldId id="288" r:id="rId23"/>
    <p:sldId id="289" r:id="rId24"/>
    <p:sldId id="290" r:id="rId25"/>
    <p:sldId id="292" r:id="rId26"/>
    <p:sldId id="313" r:id="rId27"/>
    <p:sldId id="293" r:id="rId28"/>
    <p:sldId id="294" r:id="rId29"/>
    <p:sldId id="314" r:id="rId30"/>
    <p:sldId id="296" r:id="rId31"/>
    <p:sldId id="297" r:id="rId32"/>
    <p:sldId id="298" r:id="rId33"/>
    <p:sldId id="299" r:id="rId34"/>
    <p:sldId id="300" r:id="rId35"/>
    <p:sldId id="316" r:id="rId36"/>
    <p:sldId id="308" r:id="rId37"/>
    <p:sldId id="307" r:id="rId38"/>
    <p:sldId id="301" r:id="rId39"/>
    <p:sldId id="302" r:id="rId40"/>
    <p:sldId id="303" r:id="rId41"/>
    <p:sldId id="304" r:id="rId42"/>
    <p:sldId id="305" r:id="rId43"/>
    <p:sldId id="271" r:id="rId44"/>
  </p:sldIdLst>
  <p:sldSz cx="9144000" cy="6858000" type="screen4x3"/>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245E86"/>
    <a:srgbClr val="2A6D9A"/>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09" autoAdjust="0"/>
    <p:restoredTop sz="95971" autoAdjust="0"/>
  </p:normalViewPr>
  <p:slideViewPr>
    <p:cSldViewPr>
      <p:cViewPr varScale="1">
        <p:scale>
          <a:sx n="101" d="100"/>
          <a:sy n="101" d="100"/>
        </p:scale>
        <p:origin x="-318" y="-90"/>
      </p:cViewPr>
      <p:guideLst>
        <p:guide orient="horz" pos="240"/>
        <p:guide orient="horz" pos="960"/>
        <p:guide orient="horz" pos="1536"/>
        <p:guide orient="horz" pos="1248"/>
        <p:guide orient="horz" pos="3120"/>
        <p:guide orient="horz" pos="1824"/>
        <p:guide orient="horz" pos="2544"/>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112"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966C7-8C97-4929-9B3F-1BA3BD8F7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DAA9C-C3CC-4603-817B-50E43008767D}">
      <dgm:prSet phldrT="[Text]" custT="1"/>
      <dgm:spPr/>
      <dgm:t>
        <a:bodyPr/>
        <a:lstStyle/>
        <a:p>
          <a:r>
            <a:rPr lang="en-US" sz="1800" b="1" dirty="0" smtClean="0"/>
            <a:t>Ideal For</a:t>
          </a:r>
          <a:endParaRPr lang="en-US" sz="1800" b="1" dirty="0"/>
        </a:p>
      </dgm:t>
    </dgm:pt>
    <dgm:pt modelId="{F1C33257-2FFC-47FA-8BBD-55176AECFB54}" type="parTrans" cxnId="{856C0851-9C4A-4ACD-A3F2-E74FBB897C4C}">
      <dgm:prSet/>
      <dgm:spPr/>
      <dgm:t>
        <a:bodyPr/>
        <a:lstStyle/>
        <a:p>
          <a:endParaRPr lang="en-US"/>
        </a:p>
      </dgm:t>
    </dgm:pt>
    <dgm:pt modelId="{FBF945D0-C82A-4BDA-A5F4-46BECEAF723A}" type="sibTrans" cxnId="{856C0851-9C4A-4ACD-A3F2-E74FBB897C4C}">
      <dgm:prSet/>
      <dgm:spPr/>
      <dgm:t>
        <a:bodyPr/>
        <a:lstStyle/>
        <a:p>
          <a:endParaRPr lang="en-US"/>
        </a:p>
      </dgm:t>
    </dgm:pt>
    <dgm:pt modelId="{0E1C05C7-E01C-4D2A-AE96-9F122B534C54}">
      <dgm:prSet phldrT="[Text]"/>
      <dgm:spPr/>
      <dgm:t>
        <a:bodyPr/>
        <a:lstStyle/>
        <a:p>
          <a:r>
            <a:rPr lang="en-US" dirty="0" smtClean="0"/>
            <a:t>Proof of Concept/ Pilot</a:t>
          </a:r>
          <a:endParaRPr lang="en-US" dirty="0"/>
        </a:p>
      </dgm:t>
    </dgm:pt>
    <dgm:pt modelId="{A723637C-A8E3-4B9F-A2A5-F19C432C3E8D}" type="parTrans" cxnId="{0524BF03-2AF2-407C-B219-F8BA389A7081}">
      <dgm:prSet/>
      <dgm:spPr/>
      <dgm:t>
        <a:bodyPr/>
        <a:lstStyle/>
        <a:p>
          <a:endParaRPr lang="en-US"/>
        </a:p>
      </dgm:t>
    </dgm:pt>
    <dgm:pt modelId="{36002ECC-34F5-44A0-B721-710A4F0B9B6B}" type="sibTrans" cxnId="{0524BF03-2AF2-407C-B219-F8BA389A7081}">
      <dgm:prSet/>
      <dgm:spPr/>
      <dgm:t>
        <a:bodyPr/>
        <a:lstStyle/>
        <a:p>
          <a:endParaRPr lang="en-US"/>
        </a:p>
      </dgm:t>
    </dgm:pt>
    <dgm:pt modelId="{07F2E439-8D35-484A-8131-8FF5BBF24942}">
      <dgm:prSet phldrT="[Text]"/>
      <dgm:spPr/>
      <dgm:t>
        <a:bodyPr/>
        <a:lstStyle/>
        <a:p>
          <a:r>
            <a:rPr lang="en-US" dirty="0" smtClean="0"/>
            <a:t>Branch Office</a:t>
          </a:r>
          <a:endParaRPr lang="en-US" dirty="0"/>
        </a:p>
      </dgm:t>
    </dgm:pt>
    <dgm:pt modelId="{EA30EA01-52F2-44F6-A9BC-F1F3745AA7B4}" type="parTrans" cxnId="{16244D01-C04A-47FA-B4FA-C35EDAA761BC}">
      <dgm:prSet/>
      <dgm:spPr/>
      <dgm:t>
        <a:bodyPr/>
        <a:lstStyle/>
        <a:p>
          <a:endParaRPr lang="en-US"/>
        </a:p>
      </dgm:t>
    </dgm:pt>
    <dgm:pt modelId="{B2CD512D-2F9C-4A73-A192-5C230A2202E2}" type="sibTrans" cxnId="{16244D01-C04A-47FA-B4FA-C35EDAA761BC}">
      <dgm:prSet/>
      <dgm:spPr/>
      <dgm:t>
        <a:bodyPr/>
        <a:lstStyle/>
        <a:p>
          <a:endParaRPr lang="en-US"/>
        </a:p>
      </dgm:t>
    </dgm:pt>
    <dgm:pt modelId="{2BA7E2FD-E7C5-4C3C-A6AE-7E601F77C170}">
      <dgm:prSet phldrT="[Text]" custT="1"/>
      <dgm:spPr/>
      <dgm:t>
        <a:bodyPr/>
        <a:lstStyle/>
        <a:p>
          <a:r>
            <a:rPr lang="en-US" sz="1800" b="1" dirty="0" smtClean="0"/>
            <a:t>Functionality </a:t>
          </a:r>
          <a:endParaRPr lang="en-US" sz="1800" b="1" dirty="0"/>
        </a:p>
      </dgm:t>
    </dgm:pt>
    <dgm:pt modelId="{7671FA40-6024-4391-B9E6-294B7B343411}" type="parTrans" cxnId="{CAA7F940-260D-49DF-96FC-D12E245A5838}">
      <dgm:prSet/>
      <dgm:spPr/>
      <dgm:t>
        <a:bodyPr/>
        <a:lstStyle/>
        <a:p>
          <a:endParaRPr lang="en-US"/>
        </a:p>
      </dgm:t>
    </dgm:pt>
    <dgm:pt modelId="{693EF543-4BD9-4197-8548-8D629FF54511}" type="sibTrans" cxnId="{CAA7F940-260D-49DF-96FC-D12E245A5838}">
      <dgm:prSet/>
      <dgm:spPr/>
      <dgm:t>
        <a:bodyPr/>
        <a:lstStyle/>
        <a:p>
          <a:endParaRPr lang="en-US"/>
        </a:p>
      </dgm:t>
    </dgm:pt>
    <dgm:pt modelId="{6AAB5B24-169F-442A-BF1A-648FF9EB0C62}">
      <dgm:prSet phldrT="[Text]"/>
      <dgm:spPr/>
      <dgm:t>
        <a:bodyPr/>
        <a:lstStyle/>
        <a:p>
          <a:r>
            <a:rPr lang="en-US" dirty="0" smtClean="0"/>
            <a:t>IM, presence, Peer-to-peer Voice, Conferencing</a:t>
          </a:r>
          <a:endParaRPr lang="en-US" dirty="0"/>
        </a:p>
      </dgm:t>
    </dgm:pt>
    <dgm:pt modelId="{E97D4D7A-904C-422C-A092-A97AC36C92C4}" type="parTrans" cxnId="{CAD29733-7E96-4291-ACFB-FDAC24A8463C}">
      <dgm:prSet/>
      <dgm:spPr/>
      <dgm:t>
        <a:bodyPr/>
        <a:lstStyle/>
        <a:p>
          <a:endParaRPr lang="en-US"/>
        </a:p>
      </dgm:t>
    </dgm:pt>
    <dgm:pt modelId="{9411D27B-35DF-46ED-94FD-3D8D9C48986B}" type="sibTrans" cxnId="{CAD29733-7E96-4291-ACFB-FDAC24A8463C}">
      <dgm:prSet/>
      <dgm:spPr/>
      <dgm:t>
        <a:bodyPr/>
        <a:lstStyle/>
        <a:p>
          <a:endParaRPr lang="en-US"/>
        </a:p>
      </dgm:t>
    </dgm:pt>
    <dgm:pt modelId="{268CE4AB-56F6-493C-809D-2E1FC2C01C83}">
      <dgm:prSet phldrT="[Text]" custT="1"/>
      <dgm:spPr/>
      <dgm:t>
        <a:bodyPr/>
        <a:lstStyle/>
        <a:p>
          <a:r>
            <a:rPr lang="en-US" sz="1800" b="1" dirty="0" smtClean="0"/>
            <a:t>Scalability</a:t>
          </a:r>
          <a:endParaRPr lang="en-US" sz="1800" b="1" dirty="0"/>
        </a:p>
      </dgm:t>
    </dgm:pt>
    <dgm:pt modelId="{EA4AF980-65E9-4441-9A17-995D329AA30C}" type="parTrans" cxnId="{665EEA13-9D9E-4A9C-9620-532912A9653B}">
      <dgm:prSet/>
      <dgm:spPr/>
      <dgm:t>
        <a:bodyPr/>
        <a:lstStyle/>
        <a:p>
          <a:endParaRPr lang="en-US"/>
        </a:p>
      </dgm:t>
    </dgm:pt>
    <dgm:pt modelId="{A8AB2D26-F5CA-4B23-BE7F-3F5F195A83B4}" type="sibTrans" cxnId="{665EEA13-9D9E-4A9C-9620-532912A9653B}">
      <dgm:prSet/>
      <dgm:spPr/>
      <dgm:t>
        <a:bodyPr/>
        <a:lstStyle/>
        <a:p>
          <a:endParaRPr lang="en-US"/>
        </a:p>
      </dgm:t>
    </dgm:pt>
    <dgm:pt modelId="{F4938B78-1F17-409B-8466-2EA635E7E94F}">
      <dgm:prSet phldrT="[Text]"/>
      <dgm:spPr/>
      <dgm:t>
        <a:bodyPr/>
        <a:lstStyle/>
        <a:p>
          <a:r>
            <a:rPr lang="en-US" dirty="0" smtClean="0"/>
            <a:t>No PSTN, No External Access, Not Highly Available</a:t>
          </a:r>
          <a:endParaRPr lang="en-US" dirty="0"/>
        </a:p>
      </dgm:t>
    </dgm:pt>
    <dgm:pt modelId="{59E8E664-D1F1-4785-A623-DC7B3A14069D}" type="parTrans" cxnId="{DAAAB85A-F631-47DA-9F97-2D5A0F848A27}">
      <dgm:prSet/>
      <dgm:spPr/>
      <dgm:t>
        <a:bodyPr/>
        <a:lstStyle/>
        <a:p>
          <a:endParaRPr lang="en-US"/>
        </a:p>
      </dgm:t>
    </dgm:pt>
    <dgm:pt modelId="{C119FA6B-EB57-4D37-9D47-32938999669E}" type="sibTrans" cxnId="{DAAAB85A-F631-47DA-9F97-2D5A0F848A27}">
      <dgm:prSet/>
      <dgm:spPr/>
      <dgm:t>
        <a:bodyPr/>
        <a:lstStyle/>
        <a:p>
          <a:endParaRPr lang="en-US"/>
        </a:p>
      </dgm:t>
    </dgm:pt>
    <dgm:pt modelId="{FE7B1115-08C9-4C64-A8CE-EF93CDCAB4AA}">
      <dgm:prSet phldrT="[Text]"/>
      <dgm:spPr/>
      <dgm:t>
        <a:bodyPr/>
        <a:lstStyle/>
        <a:p>
          <a:r>
            <a:rPr lang="en-US" dirty="0" smtClean="0"/>
            <a:t>1 Server</a:t>
          </a:r>
          <a:endParaRPr lang="en-US" dirty="0"/>
        </a:p>
      </dgm:t>
    </dgm:pt>
    <dgm:pt modelId="{8265FB25-B655-4066-82FC-9BD8B494AF08}" type="parTrans" cxnId="{7A25136B-F82F-4CDD-B411-B9016D0B5E8F}">
      <dgm:prSet/>
      <dgm:spPr/>
      <dgm:t>
        <a:bodyPr/>
        <a:lstStyle/>
        <a:p>
          <a:endParaRPr lang="en-US"/>
        </a:p>
      </dgm:t>
    </dgm:pt>
    <dgm:pt modelId="{2A4A82A0-B6DA-4810-B6D7-94735F52F560}" type="sibTrans" cxnId="{7A25136B-F82F-4CDD-B411-B9016D0B5E8F}">
      <dgm:prSet/>
      <dgm:spPr/>
      <dgm:t>
        <a:bodyPr/>
        <a:lstStyle/>
        <a:p>
          <a:endParaRPr lang="en-US"/>
        </a:p>
      </dgm:t>
    </dgm:pt>
    <dgm:pt modelId="{74C7184A-301B-4293-97A6-899D68E24C0A}">
      <dgm:prSet phldrT="[Text]"/>
      <dgm:spPr/>
      <dgm:t>
        <a:bodyPr/>
        <a:lstStyle/>
        <a:p>
          <a:r>
            <a:rPr lang="en-US" dirty="0" smtClean="0"/>
            <a:t>Up to 5000 users (Planning guide)</a:t>
          </a:r>
          <a:endParaRPr lang="en-US" dirty="0"/>
        </a:p>
      </dgm:t>
    </dgm:pt>
    <dgm:pt modelId="{CE542DDA-DDE1-417F-9A4F-A8CA9C1AF97D}" type="parTrans" cxnId="{FEFE7927-2C52-46DF-BA48-1D3E0A69BFCF}">
      <dgm:prSet/>
      <dgm:spPr/>
      <dgm:t>
        <a:bodyPr/>
        <a:lstStyle/>
        <a:p>
          <a:endParaRPr lang="en-US"/>
        </a:p>
      </dgm:t>
    </dgm:pt>
    <dgm:pt modelId="{B7261E04-7124-444A-9731-53B1A29D81BE}" type="sibTrans" cxnId="{FEFE7927-2C52-46DF-BA48-1D3E0A69BFCF}">
      <dgm:prSet/>
      <dgm:spPr/>
      <dgm:t>
        <a:bodyPr/>
        <a:lstStyle/>
        <a:p>
          <a:endParaRPr lang="en-US"/>
        </a:p>
      </dgm:t>
    </dgm:pt>
    <dgm:pt modelId="{7F7A3E7D-2165-41F9-A720-599B16E13C21}">
      <dgm:prSet phldrT="[Text]"/>
      <dgm:spPr/>
      <dgm:t>
        <a:bodyPr/>
        <a:lstStyle/>
        <a:p>
          <a:r>
            <a:rPr lang="en-US" dirty="0" smtClean="0"/>
            <a:t>Co-located on one server:     Presence</a:t>
          </a:r>
          <a:endParaRPr lang="en-US" dirty="0"/>
        </a:p>
      </dgm:t>
    </dgm:pt>
    <dgm:pt modelId="{2D655FEB-B28E-4A00-8D45-8069199BB143}">
      <dgm:prSet phldrT="[Text]" custT="1"/>
      <dgm:spPr/>
      <dgm:t>
        <a:bodyPr/>
        <a:lstStyle/>
        <a:p>
          <a:r>
            <a:rPr lang="en-US" sz="1800" b="1" dirty="0" smtClean="0"/>
            <a:t>Server Roles</a:t>
          </a:r>
          <a:endParaRPr lang="en-US" sz="1800" b="1" dirty="0"/>
        </a:p>
      </dgm:t>
    </dgm:pt>
    <dgm:pt modelId="{5FBEC94C-F1BF-4DAD-ABD0-30001088C685}" type="sibTrans" cxnId="{C7340408-04DF-4957-884A-7BE4C9ABECCF}">
      <dgm:prSet/>
      <dgm:spPr/>
      <dgm:t>
        <a:bodyPr/>
        <a:lstStyle/>
        <a:p>
          <a:endParaRPr lang="en-US"/>
        </a:p>
      </dgm:t>
    </dgm:pt>
    <dgm:pt modelId="{C055A1AC-2C88-4238-93CA-C3C3CED5E2EB}" type="parTrans" cxnId="{C7340408-04DF-4957-884A-7BE4C9ABECCF}">
      <dgm:prSet/>
      <dgm:spPr/>
      <dgm:t>
        <a:bodyPr/>
        <a:lstStyle/>
        <a:p>
          <a:endParaRPr lang="en-US"/>
        </a:p>
      </dgm:t>
    </dgm:pt>
    <dgm:pt modelId="{3B5C4E5C-FF05-4F3F-A308-9852DA6421CD}" type="sibTrans" cxnId="{55D95296-7ACF-4468-9AAC-534A38239692}">
      <dgm:prSet/>
      <dgm:spPr/>
      <dgm:t>
        <a:bodyPr/>
        <a:lstStyle/>
        <a:p>
          <a:endParaRPr lang="en-US"/>
        </a:p>
      </dgm:t>
    </dgm:pt>
    <dgm:pt modelId="{FBDFF1F6-5CF4-434C-846C-74083DB19488}" type="parTrans" cxnId="{55D95296-7ACF-4468-9AAC-534A38239692}">
      <dgm:prSet/>
      <dgm:spPr/>
      <dgm:t>
        <a:bodyPr/>
        <a:lstStyle/>
        <a:p>
          <a:endParaRPr lang="en-US"/>
        </a:p>
      </dgm:t>
    </dgm:pt>
    <dgm:pt modelId="{1D84EBBF-173D-40E0-9535-CE3203104B0B}">
      <dgm:prSet phldrT="[Text]"/>
      <dgm:spPr/>
      <dgm:t>
        <a:bodyPr/>
        <a:lstStyle/>
        <a:p>
          <a:r>
            <a:rPr lang="en-US" dirty="0" smtClean="0"/>
            <a:t>IIS Share      Conferencing      A/V</a:t>
          </a:r>
          <a:endParaRPr lang="en-US" dirty="0"/>
        </a:p>
      </dgm:t>
    </dgm:pt>
    <dgm:pt modelId="{42085A08-C9BA-4777-AD55-9F418CAA3416}" type="sibTrans" cxnId="{2EAEF895-E365-466D-864C-F5FB287E3DEF}">
      <dgm:prSet/>
      <dgm:spPr/>
      <dgm:t>
        <a:bodyPr/>
        <a:lstStyle/>
        <a:p>
          <a:endParaRPr lang="en-US"/>
        </a:p>
      </dgm:t>
    </dgm:pt>
    <dgm:pt modelId="{F6FD8690-3794-477F-957B-9492CA15A952}" type="parTrans" cxnId="{2EAEF895-E365-466D-864C-F5FB287E3DEF}">
      <dgm:prSet/>
      <dgm:spPr/>
      <dgm:t>
        <a:bodyPr/>
        <a:lstStyle/>
        <a:p>
          <a:endParaRPr lang="en-US"/>
        </a:p>
      </dgm:t>
    </dgm:pt>
    <dgm:pt modelId="{3D54CBBA-0ED1-41FD-A905-4D48E5EF34D4}" type="pres">
      <dgm:prSet presAssocID="{7F2966C7-8C97-4929-9B3F-1BA3BD8F7B79}" presName="linear" presStyleCnt="0">
        <dgm:presLayoutVars>
          <dgm:animLvl val="lvl"/>
          <dgm:resizeHandles val="exact"/>
        </dgm:presLayoutVars>
      </dgm:prSet>
      <dgm:spPr/>
      <dgm:t>
        <a:bodyPr/>
        <a:lstStyle/>
        <a:p>
          <a:endParaRPr lang="en-US"/>
        </a:p>
      </dgm:t>
    </dgm:pt>
    <dgm:pt modelId="{48E58956-C082-40C1-ADD1-1FE53B3BA051}" type="pres">
      <dgm:prSet presAssocID="{581DAA9C-C3CC-4603-817B-50E43008767D}" presName="parentText" presStyleLbl="node1" presStyleIdx="0" presStyleCnt="4">
        <dgm:presLayoutVars>
          <dgm:chMax val="0"/>
          <dgm:bulletEnabled val="1"/>
        </dgm:presLayoutVars>
      </dgm:prSet>
      <dgm:spPr/>
      <dgm:t>
        <a:bodyPr/>
        <a:lstStyle/>
        <a:p>
          <a:endParaRPr lang="en-US"/>
        </a:p>
      </dgm:t>
    </dgm:pt>
    <dgm:pt modelId="{90E997C2-EDE1-40E2-AC99-7BE4FE1731A8}" type="pres">
      <dgm:prSet presAssocID="{581DAA9C-C3CC-4603-817B-50E43008767D}" presName="childText" presStyleLbl="revTx" presStyleIdx="0" presStyleCnt="4">
        <dgm:presLayoutVars>
          <dgm:bulletEnabled val="1"/>
        </dgm:presLayoutVars>
      </dgm:prSet>
      <dgm:spPr/>
      <dgm:t>
        <a:bodyPr/>
        <a:lstStyle/>
        <a:p>
          <a:endParaRPr lang="en-US"/>
        </a:p>
      </dgm:t>
    </dgm:pt>
    <dgm:pt modelId="{28433536-BC46-4DB2-B377-2B061C00622C}" type="pres">
      <dgm:prSet presAssocID="{2BA7E2FD-E7C5-4C3C-A6AE-7E601F77C170}" presName="parentText" presStyleLbl="node1" presStyleIdx="1" presStyleCnt="4">
        <dgm:presLayoutVars>
          <dgm:chMax val="0"/>
          <dgm:bulletEnabled val="1"/>
        </dgm:presLayoutVars>
      </dgm:prSet>
      <dgm:spPr/>
      <dgm:t>
        <a:bodyPr/>
        <a:lstStyle/>
        <a:p>
          <a:endParaRPr lang="en-US"/>
        </a:p>
      </dgm:t>
    </dgm:pt>
    <dgm:pt modelId="{2CDA3FC0-60CB-4F3B-81D3-7546F7FCA09F}" type="pres">
      <dgm:prSet presAssocID="{2BA7E2FD-E7C5-4C3C-A6AE-7E601F77C170}" presName="childText" presStyleLbl="revTx" presStyleIdx="1" presStyleCnt="4">
        <dgm:presLayoutVars>
          <dgm:bulletEnabled val="1"/>
        </dgm:presLayoutVars>
      </dgm:prSet>
      <dgm:spPr/>
      <dgm:t>
        <a:bodyPr/>
        <a:lstStyle/>
        <a:p>
          <a:endParaRPr lang="en-US"/>
        </a:p>
      </dgm:t>
    </dgm:pt>
    <dgm:pt modelId="{C1923375-45E6-43D1-A419-6CAEBC6519DD}" type="pres">
      <dgm:prSet presAssocID="{2D655FEB-B28E-4A00-8D45-8069199BB143}" presName="parentText" presStyleLbl="node1" presStyleIdx="2" presStyleCnt="4" custLinFactNeighborX="-1779" custLinFactNeighborY="-2464">
        <dgm:presLayoutVars>
          <dgm:chMax val="0"/>
          <dgm:bulletEnabled val="1"/>
        </dgm:presLayoutVars>
      </dgm:prSet>
      <dgm:spPr/>
      <dgm:t>
        <a:bodyPr/>
        <a:lstStyle/>
        <a:p>
          <a:endParaRPr lang="en-US"/>
        </a:p>
      </dgm:t>
    </dgm:pt>
    <dgm:pt modelId="{8054ED24-F490-444E-9802-8EDCEBB11831}" type="pres">
      <dgm:prSet presAssocID="{2D655FEB-B28E-4A00-8D45-8069199BB143}" presName="childText" presStyleLbl="revTx" presStyleIdx="2" presStyleCnt="4">
        <dgm:presLayoutVars>
          <dgm:bulletEnabled val="1"/>
        </dgm:presLayoutVars>
      </dgm:prSet>
      <dgm:spPr/>
      <dgm:t>
        <a:bodyPr/>
        <a:lstStyle/>
        <a:p>
          <a:endParaRPr lang="en-US"/>
        </a:p>
      </dgm:t>
    </dgm:pt>
    <dgm:pt modelId="{69DD93F0-4514-4592-90DD-29E68F753AD9}" type="pres">
      <dgm:prSet presAssocID="{268CE4AB-56F6-493C-809D-2E1FC2C01C83}" presName="parentText" presStyleLbl="node1" presStyleIdx="3" presStyleCnt="4">
        <dgm:presLayoutVars>
          <dgm:chMax val="0"/>
          <dgm:bulletEnabled val="1"/>
        </dgm:presLayoutVars>
      </dgm:prSet>
      <dgm:spPr/>
      <dgm:t>
        <a:bodyPr/>
        <a:lstStyle/>
        <a:p>
          <a:endParaRPr lang="en-US"/>
        </a:p>
      </dgm:t>
    </dgm:pt>
    <dgm:pt modelId="{ED12096F-154D-4C69-993F-A2FD1E2C95D3}" type="pres">
      <dgm:prSet presAssocID="{268CE4AB-56F6-493C-809D-2E1FC2C01C83}" presName="childText" presStyleLbl="revTx" presStyleIdx="3" presStyleCnt="4">
        <dgm:presLayoutVars>
          <dgm:bulletEnabled val="1"/>
        </dgm:presLayoutVars>
      </dgm:prSet>
      <dgm:spPr/>
      <dgm:t>
        <a:bodyPr/>
        <a:lstStyle/>
        <a:p>
          <a:endParaRPr lang="en-US"/>
        </a:p>
      </dgm:t>
    </dgm:pt>
  </dgm:ptLst>
  <dgm:cxnLst>
    <dgm:cxn modelId="{B8E425A7-1502-4614-AACA-A75759AD2EAF}" type="presOf" srcId="{581DAA9C-C3CC-4603-817B-50E43008767D}" destId="{48E58956-C082-40C1-ADD1-1FE53B3BA051}" srcOrd="0" destOrd="0" presId="urn:microsoft.com/office/officeart/2005/8/layout/vList2"/>
    <dgm:cxn modelId="{24E5416B-B61D-4264-8846-A206A26599F0}" type="presOf" srcId="{2BA7E2FD-E7C5-4C3C-A6AE-7E601F77C170}" destId="{28433536-BC46-4DB2-B377-2B061C00622C}" srcOrd="0" destOrd="0" presId="urn:microsoft.com/office/officeart/2005/8/layout/vList2"/>
    <dgm:cxn modelId="{3CB46DCE-9AA7-45A2-91E2-6B898F11C1E2}" type="presOf" srcId="{7F2966C7-8C97-4929-9B3F-1BA3BD8F7B79}" destId="{3D54CBBA-0ED1-41FD-A905-4D48E5EF34D4}" srcOrd="0" destOrd="0" presId="urn:microsoft.com/office/officeart/2005/8/layout/vList2"/>
    <dgm:cxn modelId="{FEFE7927-2C52-46DF-BA48-1D3E0A69BFCF}" srcId="{268CE4AB-56F6-493C-809D-2E1FC2C01C83}" destId="{74C7184A-301B-4293-97A6-899D68E24C0A}" srcOrd="1" destOrd="0" parTransId="{CE542DDA-DDE1-417F-9A4F-A8CA9C1AF97D}" sibTransId="{B7261E04-7124-444A-9731-53B1A29D81BE}"/>
    <dgm:cxn modelId="{55D95296-7ACF-4468-9AAC-534A38239692}" srcId="{2D655FEB-B28E-4A00-8D45-8069199BB143}" destId="{7F7A3E7D-2165-41F9-A720-599B16E13C21}" srcOrd="0" destOrd="0" parTransId="{FBDFF1F6-5CF4-434C-846C-74083DB19488}" sibTransId="{3B5C4E5C-FF05-4F3F-A308-9852DA6421CD}"/>
    <dgm:cxn modelId="{7A25136B-F82F-4CDD-B411-B9016D0B5E8F}" srcId="{268CE4AB-56F6-493C-809D-2E1FC2C01C83}" destId="{FE7B1115-08C9-4C64-A8CE-EF93CDCAB4AA}" srcOrd="0" destOrd="0" parTransId="{8265FB25-B655-4066-82FC-9BD8B494AF08}" sibTransId="{2A4A82A0-B6DA-4810-B6D7-94735F52F560}"/>
    <dgm:cxn modelId="{CAD29733-7E96-4291-ACFB-FDAC24A8463C}" srcId="{2BA7E2FD-E7C5-4C3C-A6AE-7E601F77C170}" destId="{6AAB5B24-169F-442A-BF1A-648FF9EB0C62}" srcOrd="0" destOrd="0" parTransId="{E97D4D7A-904C-422C-A092-A97AC36C92C4}" sibTransId="{9411D27B-35DF-46ED-94FD-3D8D9C48986B}"/>
    <dgm:cxn modelId="{16244D01-C04A-47FA-B4FA-C35EDAA761BC}" srcId="{581DAA9C-C3CC-4603-817B-50E43008767D}" destId="{07F2E439-8D35-484A-8131-8FF5BBF24942}" srcOrd="1" destOrd="0" parTransId="{EA30EA01-52F2-44F6-A9BC-F1F3745AA7B4}" sibTransId="{B2CD512D-2F9C-4A73-A192-5C230A2202E2}"/>
    <dgm:cxn modelId="{05CF0E28-C3A3-4169-B6D1-CFE1E56FB9E8}" type="presOf" srcId="{1D84EBBF-173D-40E0-9535-CE3203104B0B}" destId="{8054ED24-F490-444E-9802-8EDCEBB11831}" srcOrd="0" destOrd="1" presId="urn:microsoft.com/office/officeart/2005/8/layout/vList2"/>
    <dgm:cxn modelId="{856C0851-9C4A-4ACD-A3F2-E74FBB897C4C}" srcId="{7F2966C7-8C97-4929-9B3F-1BA3BD8F7B79}" destId="{581DAA9C-C3CC-4603-817B-50E43008767D}" srcOrd="0" destOrd="0" parTransId="{F1C33257-2FFC-47FA-8BBD-55176AECFB54}" sibTransId="{FBF945D0-C82A-4BDA-A5F4-46BECEAF723A}"/>
    <dgm:cxn modelId="{2D9020C4-A642-4637-9A01-EAA5EB3A37E3}" type="presOf" srcId="{FE7B1115-08C9-4C64-A8CE-EF93CDCAB4AA}" destId="{ED12096F-154D-4C69-993F-A2FD1E2C95D3}" srcOrd="0" destOrd="0" presId="urn:microsoft.com/office/officeart/2005/8/layout/vList2"/>
    <dgm:cxn modelId="{64172986-7378-4A5E-8E32-018789E12878}" type="presOf" srcId="{07F2E439-8D35-484A-8131-8FF5BBF24942}" destId="{90E997C2-EDE1-40E2-AC99-7BE4FE1731A8}" srcOrd="0" destOrd="1" presId="urn:microsoft.com/office/officeart/2005/8/layout/vList2"/>
    <dgm:cxn modelId="{7AC236DF-2845-4587-A795-B53D36AA6344}" type="presOf" srcId="{F4938B78-1F17-409B-8466-2EA635E7E94F}" destId="{2CDA3FC0-60CB-4F3B-81D3-7546F7FCA09F}" srcOrd="0" destOrd="1" presId="urn:microsoft.com/office/officeart/2005/8/layout/vList2"/>
    <dgm:cxn modelId="{0524BF03-2AF2-407C-B219-F8BA389A7081}" srcId="{581DAA9C-C3CC-4603-817B-50E43008767D}" destId="{0E1C05C7-E01C-4D2A-AE96-9F122B534C54}" srcOrd="0" destOrd="0" parTransId="{A723637C-A8E3-4B9F-A2A5-F19C432C3E8D}" sibTransId="{36002ECC-34F5-44A0-B721-710A4F0B9B6B}"/>
    <dgm:cxn modelId="{CAA7F940-260D-49DF-96FC-D12E245A5838}" srcId="{7F2966C7-8C97-4929-9B3F-1BA3BD8F7B79}" destId="{2BA7E2FD-E7C5-4C3C-A6AE-7E601F77C170}" srcOrd="1" destOrd="0" parTransId="{7671FA40-6024-4391-B9E6-294B7B343411}" sibTransId="{693EF543-4BD9-4197-8548-8D629FF54511}"/>
    <dgm:cxn modelId="{5702A5B4-4023-4A64-9071-880C0A313D84}" type="presOf" srcId="{7F7A3E7D-2165-41F9-A720-599B16E13C21}" destId="{8054ED24-F490-444E-9802-8EDCEBB11831}" srcOrd="0" destOrd="0" presId="urn:microsoft.com/office/officeart/2005/8/layout/vList2"/>
    <dgm:cxn modelId="{2EAEF895-E365-466D-864C-F5FB287E3DEF}" srcId="{2D655FEB-B28E-4A00-8D45-8069199BB143}" destId="{1D84EBBF-173D-40E0-9535-CE3203104B0B}" srcOrd="1" destOrd="0" parTransId="{F6FD8690-3794-477F-957B-9492CA15A952}" sibTransId="{42085A08-C9BA-4777-AD55-9F418CAA3416}"/>
    <dgm:cxn modelId="{43A29A6E-CC9A-4528-A13B-BE70052C23CB}" type="presOf" srcId="{6AAB5B24-169F-442A-BF1A-648FF9EB0C62}" destId="{2CDA3FC0-60CB-4F3B-81D3-7546F7FCA09F}" srcOrd="0" destOrd="0" presId="urn:microsoft.com/office/officeart/2005/8/layout/vList2"/>
    <dgm:cxn modelId="{665EEA13-9D9E-4A9C-9620-532912A9653B}" srcId="{7F2966C7-8C97-4929-9B3F-1BA3BD8F7B79}" destId="{268CE4AB-56F6-493C-809D-2E1FC2C01C83}" srcOrd="3" destOrd="0" parTransId="{EA4AF980-65E9-4441-9A17-995D329AA30C}" sibTransId="{A8AB2D26-F5CA-4B23-BE7F-3F5F195A83B4}"/>
    <dgm:cxn modelId="{C7340408-04DF-4957-884A-7BE4C9ABECCF}" srcId="{7F2966C7-8C97-4929-9B3F-1BA3BD8F7B79}" destId="{2D655FEB-B28E-4A00-8D45-8069199BB143}" srcOrd="2" destOrd="0" parTransId="{C055A1AC-2C88-4238-93CA-C3C3CED5E2EB}" sibTransId="{5FBEC94C-F1BF-4DAD-ABD0-30001088C685}"/>
    <dgm:cxn modelId="{962A9AA9-267E-4633-A40A-48B0BFED17B7}" type="presOf" srcId="{2D655FEB-B28E-4A00-8D45-8069199BB143}" destId="{C1923375-45E6-43D1-A419-6CAEBC6519DD}" srcOrd="0" destOrd="0" presId="urn:microsoft.com/office/officeart/2005/8/layout/vList2"/>
    <dgm:cxn modelId="{DAAAB85A-F631-47DA-9F97-2D5A0F848A27}" srcId="{2BA7E2FD-E7C5-4C3C-A6AE-7E601F77C170}" destId="{F4938B78-1F17-409B-8466-2EA635E7E94F}" srcOrd="1" destOrd="0" parTransId="{59E8E664-D1F1-4785-A623-DC7B3A14069D}" sibTransId="{C119FA6B-EB57-4D37-9D47-32938999669E}"/>
    <dgm:cxn modelId="{127C136F-E0BE-4495-870C-E3A64E44DE53}" type="presOf" srcId="{268CE4AB-56F6-493C-809D-2E1FC2C01C83}" destId="{69DD93F0-4514-4592-90DD-29E68F753AD9}" srcOrd="0" destOrd="0" presId="urn:microsoft.com/office/officeart/2005/8/layout/vList2"/>
    <dgm:cxn modelId="{2096880C-B2E1-4E84-9DBE-E0541A26CF01}" type="presOf" srcId="{74C7184A-301B-4293-97A6-899D68E24C0A}" destId="{ED12096F-154D-4C69-993F-A2FD1E2C95D3}" srcOrd="0" destOrd="1" presId="urn:microsoft.com/office/officeart/2005/8/layout/vList2"/>
    <dgm:cxn modelId="{9B20AE7B-A6BB-4018-9F62-518639388058}" type="presOf" srcId="{0E1C05C7-E01C-4D2A-AE96-9F122B534C54}" destId="{90E997C2-EDE1-40E2-AC99-7BE4FE1731A8}" srcOrd="0" destOrd="0" presId="urn:microsoft.com/office/officeart/2005/8/layout/vList2"/>
    <dgm:cxn modelId="{CA70C14B-C52D-4141-A0F1-E8B31E7AAA34}" type="presParOf" srcId="{3D54CBBA-0ED1-41FD-A905-4D48E5EF34D4}" destId="{48E58956-C082-40C1-ADD1-1FE53B3BA051}" srcOrd="0" destOrd="0" presId="urn:microsoft.com/office/officeart/2005/8/layout/vList2"/>
    <dgm:cxn modelId="{F9D05D27-C732-4990-8BE8-03CA0CB82592}" type="presParOf" srcId="{3D54CBBA-0ED1-41FD-A905-4D48E5EF34D4}" destId="{90E997C2-EDE1-40E2-AC99-7BE4FE1731A8}" srcOrd="1" destOrd="0" presId="urn:microsoft.com/office/officeart/2005/8/layout/vList2"/>
    <dgm:cxn modelId="{C6EDD307-C5F5-4C3C-91B7-2DA8221B44AE}" type="presParOf" srcId="{3D54CBBA-0ED1-41FD-A905-4D48E5EF34D4}" destId="{28433536-BC46-4DB2-B377-2B061C00622C}" srcOrd="2" destOrd="0" presId="urn:microsoft.com/office/officeart/2005/8/layout/vList2"/>
    <dgm:cxn modelId="{FA40533C-4088-4DEF-8105-F10704CC1642}" type="presParOf" srcId="{3D54CBBA-0ED1-41FD-A905-4D48E5EF34D4}" destId="{2CDA3FC0-60CB-4F3B-81D3-7546F7FCA09F}" srcOrd="3" destOrd="0" presId="urn:microsoft.com/office/officeart/2005/8/layout/vList2"/>
    <dgm:cxn modelId="{85065662-353E-4D42-AE70-9C4CB0756238}" type="presParOf" srcId="{3D54CBBA-0ED1-41FD-A905-4D48E5EF34D4}" destId="{C1923375-45E6-43D1-A419-6CAEBC6519DD}" srcOrd="4" destOrd="0" presId="urn:microsoft.com/office/officeart/2005/8/layout/vList2"/>
    <dgm:cxn modelId="{9764768D-E482-4D4B-9DFC-31E2CE8E2ABC}" type="presParOf" srcId="{3D54CBBA-0ED1-41FD-A905-4D48E5EF34D4}" destId="{8054ED24-F490-444E-9802-8EDCEBB11831}" srcOrd="5" destOrd="0" presId="urn:microsoft.com/office/officeart/2005/8/layout/vList2"/>
    <dgm:cxn modelId="{12184571-0DFD-416A-BF17-155F4B1684D8}" type="presParOf" srcId="{3D54CBBA-0ED1-41FD-A905-4D48E5EF34D4}" destId="{69DD93F0-4514-4592-90DD-29E68F753AD9}" srcOrd="6" destOrd="0" presId="urn:microsoft.com/office/officeart/2005/8/layout/vList2"/>
    <dgm:cxn modelId="{AF795548-0ED3-4531-AAA9-6EDF5D220EDE}" type="presParOf" srcId="{3D54CBBA-0ED1-41FD-A905-4D48E5EF34D4}" destId="{ED12096F-154D-4C69-993F-A2FD1E2C95D3}" srcOrd="7"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7F2966C7-8C97-4929-9B3F-1BA3BD8F7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DAA9C-C3CC-4603-817B-50E43008767D}">
      <dgm:prSet phldrT="[Text]" custT="1"/>
      <dgm:spPr/>
      <dgm:t>
        <a:bodyPr/>
        <a:lstStyle/>
        <a:p>
          <a:r>
            <a:rPr lang="en-US" sz="1800" b="1" dirty="0" smtClean="0"/>
            <a:t>Example Deployment </a:t>
          </a:r>
          <a:endParaRPr lang="en-US" sz="1800" b="1" dirty="0"/>
        </a:p>
      </dgm:t>
    </dgm:pt>
    <dgm:pt modelId="{F1C33257-2FFC-47FA-8BBD-55176AECFB54}" type="parTrans" cxnId="{856C0851-9C4A-4ACD-A3F2-E74FBB897C4C}">
      <dgm:prSet/>
      <dgm:spPr/>
      <dgm:t>
        <a:bodyPr/>
        <a:lstStyle/>
        <a:p>
          <a:endParaRPr lang="en-US"/>
        </a:p>
      </dgm:t>
    </dgm:pt>
    <dgm:pt modelId="{FBF945D0-C82A-4BDA-A5F4-46BECEAF723A}" type="sibTrans" cxnId="{856C0851-9C4A-4ACD-A3F2-E74FBB897C4C}">
      <dgm:prSet/>
      <dgm:spPr/>
      <dgm:t>
        <a:bodyPr/>
        <a:lstStyle/>
        <a:p>
          <a:endParaRPr lang="en-US"/>
        </a:p>
      </dgm:t>
    </dgm:pt>
    <dgm:pt modelId="{0E1C05C7-E01C-4D2A-AE96-9F122B534C54}">
      <dgm:prSet phldrT="[Text]"/>
      <dgm:spPr/>
      <dgm:t>
        <a:bodyPr/>
        <a:lstStyle/>
        <a:p>
          <a:r>
            <a:rPr lang="en-US" dirty="0" smtClean="0"/>
            <a:t>Medium Size Business</a:t>
          </a:r>
          <a:endParaRPr lang="en-US" dirty="0"/>
        </a:p>
      </dgm:t>
    </dgm:pt>
    <dgm:pt modelId="{A723637C-A8E3-4B9F-A2A5-F19C432C3E8D}" type="parTrans" cxnId="{0524BF03-2AF2-407C-B219-F8BA389A7081}">
      <dgm:prSet/>
      <dgm:spPr/>
      <dgm:t>
        <a:bodyPr/>
        <a:lstStyle/>
        <a:p>
          <a:endParaRPr lang="en-US"/>
        </a:p>
      </dgm:t>
    </dgm:pt>
    <dgm:pt modelId="{36002ECC-34F5-44A0-B721-710A4F0B9B6B}" type="sibTrans" cxnId="{0524BF03-2AF2-407C-B219-F8BA389A7081}">
      <dgm:prSet/>
      <dgm:spPr/>
      <dgm:t>
        <a:bodyPr/>
        <a:lstStyle/>
        <a:p>
          <a:endParaRPr lang="en-US"/>
        </a:p>
      </dgm:t>
    </dgm:pt>
    <dgm:pt modelId="{07F2E439-8D35-484A-8131-8FF5BBF24942}">
      <dgm:prSet phldrT="[Text]"/>
      <dgm:spPr/>
      <dgm:t>
        <a:bodyPr/>
        <a:lstStyle/>
        <a:p>
          <a:r>
            <a:rPr lang="en-US" dirty="0" smtClean="0"/>
            <a:t>Regional Deployment</a:t>
          </a:r>
          <a:endParaRPr lang="en-US" dirty="0"/>
        </a:p>
      </dgm:t>
    </dgm:pt>
    <dgm:pt modelId="{EA30EA01-52F2-44F6-A9BC-F1F3745AA7B4}" type="parTrans" cxnId="{16244D01-C04A-47FA-B4FA-C35EDAA761BC}">
      <dgm:prSet/>
      <dgm:spPr/>
      <dgm:t>
        <a:bodyPr/>
        <a:lstStyle/>
        <a:p>
          <a:endParaRPr lang="en-US"/>
        </a:p>
      </dgm:t>
    </dgm:pt>
    <dgm:pt modelId="{B2CD512D-2F9C-4A73-A192-5C230A2202E2}" type="sibTrans" cxnId="{16244D01-C04A-47FA-B4FA-C35EDAA761BC}">
      <dgm:prSet/>
      <dgm:spPr/>
      <dgm:t>
        <a:bodyPr/>
        <a:lstStyle/>
        <a:p>
          <a:endParaRPr lang="en-US"/>
        </a:p>
      </dgm:t>
    </dgm:pt>
    <dgm:pt modelId="{2BA7E2FD-E7C5-4C3C-A6AE-7E601F77C170}">
      <dgm:prSet phldrT="[Text]" custT="1"/>
      <dgm:spPr/>
      <dgm:t>
        <a:bodyPr/>
        <a:lstStyle/>
        <a:p>
          <a:r>
            <a:rPr lang="en-US" sz="1800" b="1" dirty="0" smtClean="0"/>
            <a:t>Functionality </a:t>
          </a:r>
          <a:endParaRPr lang="en-US" sz="1800" b="1" dirty="0"/>
        </a:p>
      </dgm:t>
    </dgm:pt>
    <dgm:pt modelId="{7671FA40-6024-4391-B9E6-294B7B343411}" type="parTrans" cxnId="{CAA7F940-260D-49DF-96FC-D12E245A5838}">
      <dgm:prSet/>
      <dgm:spPr/>
      <dgm:t>
        <a:bodyPr/>
        <a:lstStyle/>
        <a:p>
          <a:endParaRPr lang="en-US"/>
        </a:p>
      </dgm:t>
    </dgm:pt>
    <dgm:pt modelId="{693EF543-4BD9-4197-8548-8D629FF54511}" type="sibTrans" cxnId="{CAA7F940-260D-49DF-96FC-D12E245A5838}">
      <dgm:prSet/>
      <dgm:spPr/>
      <dgm:t>
        <a:bodyPr/>
        <a:lstStyle/>
        <a:p>
          <a:endParaRPr lang="en-US"/>
        </a:p>
      </dgm:t>
    </dgm:pt>
    <dgm:pt modelId="{6AAB5B24-169F-442A-BF1A-648FF9EB0C62}">
      <dgm:prSet phldrT="[Text]"/>
      <dgm:spPr/>
      <dgm:t>
        <a:bodyPr/>
        <a:lstStyle/>
        <a:p>
          <a:r>
            <a:rPr lang="en-US" dirty="0" smtClean="0"/>
            <a:t>IM, presence, Peer-to-peer Voice, Conferencing</a:t>
          </a:r>
          <a:endParaRPr lang="en-US" dirty="0"/>
        </a:p>
      </dgm:t>
    </dgm:pt>
    <dgm:pt modelId="{E97D4D7A-904C-422C-A092-A97AC36C92C4}" type="parTrans" cxnId="{CAD29733-7E96-4291-ACFB-FDAC24A8463C}">
      <dgm:prSet/>
      <dgm:spPr/>
      <dgm:t>
        <a:bodyPr/>
        <a:lstStyle/>
        <a:p>
          <a:endParaRPr lang="en-US"/>
        </a:p>
      </dgm:t>
    </dgm:pt>
    <dgm:pt modelId="{9411D27B-35DF-46ED-94FD-3D8D9C48986B}" type="sibTrans" cxnId="{CAD29733-7E96-4291-ACFB-FDAC24A8463C}">
      <dgm:prSet/>
      <dgm:spPr/>
      <dgm:t>
        <a:bodyPr/>
        <a:lstStyle/>
        <a:p>
          <a:endParaRPr lang="en-US"/>
        </a:p>
      </dgm:t>
    </dgm:pt>
    <dgm:pt modelId="{2D655FEB-B28E-4A00-8D45-8069199BB143}">
      <dgm:prSet phldrT="[Text]" custT="1"/>
      <dgm:spPr/>
      <dgm:t>
        <a:bodyPr/>
        <a:lstStyle/>
        <a:p>
          <a:r>
            <a:rPr lang="en-US" sz="1800" b="1" dirty="0" smtClean="0"/>
            <a:t>Server Roles</a:t>
          </a:r>
          <a:endParaRPr lang="en-US" sz="1800" b="1" dirty="0"/>
        </a:p>
      </dgm:t>
    </dgm:pt>
    <dgm:pt modelId="{C055A1AC-2C88-4238-93CA-C3C3CED5E2EB}" type="parTrans" cxnId="{C7340408-04DF-4957-884A-7BE4C9ABECCF}">
      <dgm:prSet/>
      <dgm:spPr/>
      <dgm:t>
        <a:bodyPr/>
        <a:lstStyle/>
        <a:p>
          <a:endParaRPr lang="en-US"/>
        </a:p>
      </dgm:t>
    </dgm:pt>
    <dgm:pt modelId="{5FBEC94C-F1BF-4DAD-ABD0-30001088C685}" type="sibTrans" cxnId="{C7340408-04DF-4957-884A-7BE4C9ABECCF}">
      <dgm:prSet/>
      <dgm:spPr/>
      <dgm:t>
        <a:bodyPr/>
        <a:lstStyle/>
        <a:p>
          <a:endParaRPr lang="en-US"/>
        </a:p>
      </dgm:t>
    </dgm:pt>
    <dgm:pt modelId="{7F7A3E7D-2165-41F9-A720-599B16E13C21}">
      <dgm:prSet phldrT="[Text]"/>
      <dgm:spPr/>
      <dgm:t>
        <a:bodyPr/>
        <a:lstStyle/>
        <a:p>
          <a:pPr algn="l"/>
          <a:r>
            <a:rPr lang="en-US" dirty="0" smtClean="0"/>
            <a:t>Presence		IIS Share</a:t>
          </a:r>
          <a:endParaRPr lang="en-US" dirty="0"/>
        </a:p>
      </dgm:t>
    </dgm:pt>
    <dgm:pt modelId="{FBDFF1F6-5CF4-434C-846C-74083DB19488}" type="parTrans" cxnId="{55D95296-7ACF-4468-9AAC-534A38239692}">
      <dgm:prSet/>
      <dgm:spPr/>
      <dgm:t>
        <a:bodyPr/>
        <a:lstStyle/>
        <a:p>
          <a:endParaRPr lang="en-US"/>
        </a:p>
      </dgm:t>
    </dgm:pt>
    <dgm:pt modelId="{3B5C4E5C-FF05-4F3F-A308-9852DA6421CD}" type="sibTrans" cxnId="{55D95296-7ACF-4468-9AAC-534A38239692}">
      <dgm:prSet/>
      <dgm:spPr/>
      <dgm:t>
        <a:bodyPr/>
        <a:lstStyle/>
        <a:p>
          <a:endParaRPr lang="en-US"/>
        </a:p>
      </dgm:t>
    </dgm:pt>
    <dgm:pt modelId="{268CE4AB-56F6-493C-809D-2E1FC2C01C83}">
      <dgm:prSet phldrT="[Text]" custT="1"/>
      <dgm:spPr/>
      <dgm:t>
        <a:bodyPr/>
        <a:lstStyle/>
        <a:p>
          <a:r>
            <a:rPr lang="en-US" sz="1800" b="1" dirty="0" smtClean="0"/>
            <a:t>Scalability</a:t>
          </a:r>
          <a:endParaRPr lang="en-US" sz="1800" b="1" dirty="0"/>
        </a:p>
      </dgm:t>
    </dgm:pt>
    <dgm:pt modelId="{EA4AF980-65E9-4441-9A17-995D329AA30C}" type="parTrans" cxnId="{665EEA13-9D9E-4A9C-9620-532912A9653B}">
      <dgm:prSet/>
      <dgm:spPr/>
      <dgm:t>
        <a:bodyPr/>
        <a:lstStyle/>
        <a:p>
          <a:endParaRPr lang="en-US"/>
        </a:p>
      </dgm:t>
    </dgm:pt>
    <dgm:pt modelId="{A8AB2D26-F5CA-4B23-BE7F-3F5F195A83B4}" type="sibTrans" cxnId="{665EEA13-9D9E-4A9C-9620-532912A9653B}">
      <dgm:prSet/>
      <dgm:spPr/>
      <dgm:t>
        <a:bodyPr/>
        <a:lstStyle/>
        <a:p>
          <a:endParaRPr lang="en-US"/>
        </a:p>
      </dgm:t>
    </dgm:pt>
    <dgm:pt modelId="{FE7B1115-08C9-4C64-A8CE-EF93CDCAB4AA}">
      <dgm:prSet phldrT="[Text]"/>
      <dgm:spPr/>
      <dgm:t>
        <a:bodyPr/>
        <a:lstStyle/>
        <a:p>
          <a:r>
            <a:rPr lang="en-US" dirty="0" smtClean="0"/>
            <a:t>5 Servers</a:t>
          </a:r>
          <a:endParaRPr lang="en-US" dirty="0"/>
        </a:p>
      </dgm:t>
    </dgm:pt>
    <dgm:pt modelId="{8265FB25-B655-4066-82FC-9BD8B494AF08}" type="parTrans" cxnId="{7A25136B-F82F-4CDD-B411-B9016D0B5E8F}">
      <dgm:prSet/>
      <dgm:spPr/>
      <dgm:t>
        <a:bodyPr/>
        <a:lstStyle/>
        <a:p>
          <a:endParaRPr lang="en-US"/>
        </a:p>
      </dgm:t>
    </dgm:pt>
    <dgm:pt modelId="{2A4A82A0-B6DA-4810-B6D7-94735F52F560}" type="sibTrans" cxnId="{7A25136B-F82F-4CDD-B411-B9016D0B5E8F}">
      <dgm:prSet/>
      <dgm:spPr/>
      <dgm:t>
        <a:bodyPr/>
        <a:lstStyle/>
        <a:p>
          <a:endParaRPr lang="en-US"/>
        </a:p>
      </dgm:t>
    </dgm:pt>
    <dgm:pt modelId="{74C7184A-301B-4293-97A6-899D68E24C0A}">
      <dgm:prSet phldrT="[Text]"/>
      <dgm:spPr/>
      <dgm:t>
        <a:bodyPr/>
        <a:lstStyle/>
        <a:p>
          <a:r>
            <a:rPr lang="en-US" dirty="0" smtClean="0"/>
            <a:t>Up to 30,000 users</a:t>
          </a:r>
          <a:endParaRPr lang="en-US" dirty="0"/>
        </a:p>
      </dgm:t>
    </dgm:pt>
    <dgm:pt modelId="{CE542DDA-DDE1-417F-9A4F-A8CA9C1AF97D}" type="parTrans" cxnId="{FEFE7927-2C52-46DF-BA48-1D3E0A69BFCF}">
      <dgm:prSet/>
      <dgm:spPr/>
      <dgm:t>
        <a:bodyPr/>
        <a:lstStyle/>
        <a:p>
          <a:endParaRPr lang="en-US"/>
        </a:p>
      </dgm:t>
    </dgm:pt>
    <dgm:pt modelId="{B7261E04-7124-444A-9731-53B1A29D81BE}" type="sibTrans" cxnId="{FEFE7927-2C52-46DF-BA48-1D3E0A69BFCF}">
      <dgm:prSet/>
      <dgm:spPr/>
      <dgm:t>
        <a:bodyPr/>
        <a:lstStyle/>
        <a:p>
          <a:endParaRPr lang="en-US"/>
        </a:p>
      </dgm:t>
    </dgm:pt>
    <dgm:pt modelId="{0A5334EF-D9B4-4475-AC5F-BB6DA3D54209}">
      <dgm:prSet phldrT="[Text]"/>
      <dgm:spPr/>
      <dgm:t>
        <a:bodyPr/>
        <a:lstStyle/>
        <a:p>
          <a:pPr algn="l"/>
          <a:r>
            <a:rPr lang="en-US" dirty="0" smtClean="0"/>
            <a:t>Conferencing</a:t>
          </a:r>
          <a:endParaRPr lang="en-US" dirty="0"/>
        </a:p>
      </dgm:t>
    </dgm:pt>
    <dgm:pt modelId="{DA0B7F71-A0FB-43EF-B803-651E08F3B40C}" type="parTrans" cxnId="{4B72AA21-3A94-4FC3-880A-F05D71B5A253}">
      <dgm:prSet/>
      <dgm:spPr/>
      <dgm:t>
        <a:bodyPr/>
        <a:lstStyle/>
        <a:p>
          <a:endParaRPr lang="en-US"/>
        </a:p>
      </dgm:t>
    </dgm:pt>
    <dgm:pt modelId="{887E9A59-BCC9-4F6C-A329-793B00590B2B}" type="sibTrans" cxnId="{4B72AA21-3A94-4FC3-880A-F05D71B5A253}">
      <dgm:prSet/>
      <dgm:spPr/>
      <dgm:t>
        <a:bodyPr/>
        <a:lstStyle/>
        <a:p>
          <a:endParaRPr lang="en-US"/>
        </a:p>
      </dgm:t>
    </dgm:pt>
    <dgm:pt modelId="{23D22F04-62C6-4FD3-BC18-87EF9C76B414}">
      <dgm:prSet phldrT="[Text]"/>
      <dgm:spPr/>
      <dgm:t>
        <a:bodyPr/>
        <a:lstStyle/>
        <a:p>
          <a:pPr algn="l"/>
          <a:r>
            <a:rPr lang="en-US" dirty="0" smtClean="0"/>
            <a:t>Audio/Video </a:t>
          </a:r>
          <a:endParaRPr lang="en-US" dirty="0"/>
        </a:p>
      </dgm:t>
    </dgm:pt>
    <dgm:pt modelId="{54997521-CA23-40D6-A568-FA21F13AB0DC}" type="parTrans" cxnId="{828AEA48-E6DE-4868-B116-A541C6D49EE3}">
      <dgm:prSet/>
      <dgm:spPr/>
      <dgm:t>
        <a:bodyPr/>
        <a:lstStyle/>
        <a:p>
          <a:endParaRPr lang="en-US"/>
        </a:p>
      </dgm:t>
    </dgm:pt>
    <dgm:pt modelId="{935DC756-266B-495E-9FE2-5821993B7BB6}" type="sibTrans" cxnId="{828AEA48-E6DE-4868-B116-A541C6D49EE3}">
      <dgm:prSet/>
      <dgm:spPr/>
      <dgm:t>
        <a:bodyPr/>
        <a:lstStyle/>
        <a:p>
          <a:endParaRPr lang="en-US"/>
        </a:p>
      </dgm:t>
    </dgm:pt>
    <dgm:pt modelId="{E2B7EAF9-85B3-40E1-93C3-066FD873683F}">
      <dgm:prSet phldrT="[Text]"/>
      <dgm:spPr/>
      <dgm:t>
        <a:bodyPr/>
        <a:lstStyle/>
        <a:p>
          <a:r>
            <a:rPr lang="en-US" dirty="0" smtClean="0"/>
            <a:t>Highly Available, Medium Scale</a:t>
          </a:r>
          <a:endParaRPr lang="en-US" dirty="0"/>
        </a:p>
      </dgm:t>
    </dgm:pt>
    <dgm:pt modelId="{3A2140B0-B233-4FC4-9734-A94B58B79354}" type="parTrans" cxnId="{32A5DA23-9B22-440A-A484-B656848D6F3C}">
      <dgm:prSet/>
      <dgm:spPr/>
      <dgm:t>
        <a:bodyPr/>
        <a:lstStyle/>
        <a:p>
          <a:endParaRPr lang="en-US"/>
        </a:p>
      </dgm:t>
    </dgm:pt>
    <dgm:pt modelId="{AFCF6D33-8761-4E6E-A733-C0A4C96AEAA0}" type="sibTrans" cxnId="{32A5DA23-9B22-440A-A484-B656848D6F3C}">
      <dgm:prSet/>
      <dgm:spPr/>
      <dgm:t>
        <a:bodyPr/>
        <a:lstStyle/>
        <a:p>
          <a:endParaRPr lang="en-US"/>
        </a:p>
      </dgm:t>
    </dgm:pt>
    <dgm:pt modelId="{D894757E-260C-4175-AED7-72C5E1C0E11A}">
      <dgm:prSet phldrT="[Text]"/>
      <dgm:spPr/>
      <dgm:t>
        <a:bodyPr/>
        <a:lstStyle/>
        <a:p>
          <a:r>
            <a:rPr lang="en-US" dirty="0" smtClean="0"/>
            <a:t>No PSTN, No External Access </a:t>
          </a:r>
          <a:endParaRPr lang="en-US" dirty="0"/>
        </a:p>
      </dgm:t>
    </dgm:pt>
    <dgm:pt modelId="{3D732715-C26B-4DE6-90E9-4AEE5BB29469}" type="parTrans" cxnId="{72A6C9E7-41D7-4C57-B50E-A12C9EE12BC8}">
      <dgm:prSet/>
      <dgm:spPr/>
      <dgm:t>
        <a:bodyPr/>
        <a:lstStyle/>
        <a:p>
          <a:endParaRPr lang="en-US"/>
        </a:p>
      </dgm:t>
    </dgm:pt>
    <dgm:pt modelId="{0909C592-06AA-41BD-96EF-FE9F66734BFB}" type="sibTrans" cxnId="{72A6C9E7-41D7-4C57-B50E-A12C9EE12BC8}">
      <dgm:prSet/>
      <dgm:spPr/>
      <dgm:t>
        <a:bodyPr/>
        <a:lstStyle/>
        <a:p>
          <a:endParaRPr lang="en-US"/>
        </a:p>
      </dgm:t>
    </dgm:pt>
    <dgm:pt modelId="{3D54CBBA-0ED1-41FD-A905-4D48E5EF34D4}" type="pres">
      <dgm:prSet presAssocID="{7F2966C7-8C97-4929-9B3F-1BA3BD8F7B79}" presName="linear" presStyleCnt="0">
        <dgm:presLayoutVars>
          <dgm:animLvl val="lvl"/>
          <dgm:resizeHandles val="exact"/>
        </dgm:presLayoutVars>
      </dgm:prSet>
      <dgm:spPr/>
      <dgm:t>
        <a:bodyPr/>
        <a:lstStyle/>
        <a:p>
          <a:endParaRPr lang="en-US"/>
        </a:p>
      </dgm:t>
    </dgm:pt>
    <dgm:pt modelId="{48E58956-C082-40C1-ADD1-1FE53B3BA051}" type="pres">
      <dgm:prSet presAssocID="{581DAA9C-C3CC-4603-817B-50E43008767D}" presName="parentText" presStyleLbl="node1" presStyleIdx="0" presStyleCnt="4">
        <dgm:presLayoutVars>
          <dgm:chMax val="0"/>
          <dgm:bulletEnabled val="1"/>
        </dgm:presLayoutVars>
      </dgm:prSet>
      <dgm:spPr/>
      <dgm:t>
        <a:bodyPr/>
        <a:lstStyle/>
        <a:p>
          <a:endParaRPr lang="en-US"/>
        </a:p>
      </dgm:t>
    </dgm:pt>
    <dgm:pt modelId="{90E997C2-EDE1-40E2-AC99-7BE4FE1731A8}" type="pres">
      <dgm:prSet presAssocID="{581DAA9C-C3CC-4603-817B-50E43008767D}" presName="childText" presStyleLbl="revTx" presStyleIdx="0" presStyleCnt="4">
        <dgm:presLayoutVars>
          <dgm:bulletEnabled val="1"/>
        </dgm:presLayoutVars>
      </dgm:prSet>
      <dgm:spPr/>
      <dgm:t>
        <a:bodyPr/>
        <a:lstStyle/>
        <a:p>
          <a:endParaRPr lang="en-US"/>
        </a:p>
      </dgm:t>
    </dgm:pt>
    <dgm:pt modelId="{28433536-BC46-4DB2-B377-2B061C00622C}" type="pres">
      <dgm:prSet presAssocID="{2BA7E2FD-E7C5-4C3C-A6AE-7E601F77C170}" presName="parentText" presStyleLbl="node1" presStyleIdx="1" presStyleCnt="4">
        <dgm:presLayoutVars>
          <dgm:chMax val="0"/>
          <dgm:bulletEnabled val="1"/>
        </dgm:presLayoutVars>
      </dgm:prSet>
      <dgm:spPr/>
      <dgm:t>
        <a:bodyPr/>
        <a:lstStyle/>
        <a:p>
          <a:endParaRPr lang="en-US"/>
        </a:p>
      </dgm:t>
    </dgm:pt>
    <dgm:pt modelId="{2CDA3FC0-60CB-4F3B-81D3-7546F7FCA09F}" type="pres">
      <dgm:prSet presAssocID="{2BA7E2FD-E7C5-4C3C-A6AE-7E601F77C170}" presName="childText" presStyleLbl="revTx" presStyleIdx="1" presStyleCnt="4">
        <dgm:presLayoutVars>
          <dgm:bulletEnabled val="1"/>
        </dgm:presLayoutVars>
      </dgm:prSet>
      <dgm:spPr/>
      <dgm:t>
        <a:bodyPr/>
        <a:lstStyle/>
        <a:p>
          <a:endParaRPr lang="en-US"/>
        </a:p>
      </dgm:t>
    </dgm:pt>
    <dgm:pt modelId="{C1923375-45E6-43D1-A419-6CAEBC6519DD}" type="pres">
      <dgm:prSet presAssocID="{2D655FEB-B28E-4A00-8D45-8069199BB143}" presName="parentText" presStyleLbl="node1" presStyleIdx="2" presStyleCnt="4">
        <dgm:presLayoutVars>
          <dgm:chMax val="0"/>
          <dgm:bulletEnabled val="1"/>
        </dgm:presLayoutVars>
      </dgm:prSet>
      <dgm:spPr/>
      <dgm:t>
        <a:bodyPr/>
        <a:lstStyle/>
        <a:p>
          <a:endParaRPr lang="en-US"/>
        </a:p>
      </dgm:t>
    </dgm:pt>
    <dgm:pt modelId="{8054ED24-F490-444E-9802-8EDCEBB11831}" type="pres">
      <dgm:prSet presAssocID="{2D655FEB-B28E-4A00-8D45-8069199BB143}" presName="childText" presStyleLbl="revTx" presStyleIdx="2" presStyleCnt="4">
        <dgm:presLayoutVars>
          <dgm:bulletEnabled val="1"/>
        </dgm:presLayoutVars>
      </dgm:prSet>
      <dgm:spPr/>
      <dgm:t>
        <a:bodyPr/>
        <a:lstStyle/>
        <a:p>
          <a:endParaRPr lang="en-US"/>
        </a:p>
      </dgm:t>
    </dgm:pt>
    <dgm:pt modelId="{69DD93F0-4514-4592-90DD-29E68F753AD9}" type="pres">
      <dgm:prSet presAssocID="{268CE4AB-56F6-493C-809D-2E1FC2C01C83}" presName="parentText" presStyleLbl="node1" presStyleIdx="3" presStyleCnt="4">
        <dgm:presLayoutVars>
          <dgm:chMax val="0"/>
          <dgm:bulletEnabled val="1"/>
        </dgm:presLayoutVars>
      </dgm:prSet>
      <dgm:spPr/>
      <dgm:t>
        <a:bodyPr/>
        <a:lstStyle/>
        <a:p>
          <a:endParaRPr lang="en-US"/>
        </a:p>
      </dgm:t>
    </dgm:pt>
    <dgm:pt modelId="{ED12096F-154D-4C69-993F-A2FD1E2C95D3}" type="pres">
      <dgm:prSet presAssocID="{268CE4AB-56F6-493C-809D-2E1FC2C01C83}" presName="childText" presStyleLbl="revTx" presStyleIdx="3" presStyleCnt="4">
        <dgm:presLayoutVars>
          <dgm:bulletEnabled val="1"/>
        </dgm:presLayoutVars>
      </dgm:prSet>
      <dgm:spPr/>
      <dgm:t>
        <a:bodyPr/>
        <a:lstStyle/>
        <a:p>
          <a:endParaRPr lang="en-US"/>
        </a:p>
      </dgm:t>
    </dgm:pt>
  </dgm:ptLst>
  <dgm:cxnLst>
    <dgm:cxn modelId="{B7A836E8-16DF-47E4-881A-A64A24F42E93}" type="presOf" srcId="{FE7B1115-08C9-4C64-A8CE-EF93CDCAB4AA}" destId="{ED12096F-154D-4C69-993F-A2FD1E2C95D3}" srcOrd="0" destOrd="0" presId="urn:microsoft.com/office/officeart/2005/8/layout/vList2"/>
    <dgm:cxn modelId="{72A6C9E7-41D7-4C57-B50E-A12C9EE12BC8}" srcId="{2BA7E2FD-E7C5-4C3C-A6AE-7E601F77C170}" destId="{D894757E-260C-4175-AED7-72C5E1C0E11A}" srcOrd="2" destOrd="0" parTransId="{3D732715-C26B-4DE6-90E9-4AEE5BB29469}" sibTransId="{0909C592-06AA-41BD-96EF-FE9F66734BFB}"/>
    <dgm:cxn modelId="{FEFE7927-2C52-46DF-BA48-1D3E0A69BFCF}" srcId="{268CE4AB-56F6-493C-809D-2E1FC2C01C83}" destId="{74C7184A-301B-4293-97A6-899D68E24C0A}" srcOrd="1" destOrd="0" parTransId="{CE542DDA-DDE1-417F-9A4F-A8CA9C1AF97D}" sibTransId="{B7261E04-7124-444A-9731-53B1A29D81BE}"/>
    <dgm:cxn modelId="{55D95296-7ACF-4468-9AAC-534A38239692}" srcId="{2D655FEB-B28E-4A00-8D45-8069199BB143}" destId="{7F7A3E7D-2165-41F9-A720-599B16E13C21}" srcOrd="0" destOrd="0" parTransId="{FBDFF1F6-5CF4-434C-846C-74083DB19488}" sibTransId="{3B5C4E5C-FF05-4F3F-A308-9852DA6421CD}"/>
    <dgm:cxn modelId="{7A25136B-F82F-4CDD-B411-B9016D0B5E8F}" srcId="{268CE4AB-56F6-493C-809D-2E1FC2C01C83}" destId="{FE7B1115-08C9-4C64-A8CE-EF93CDCAB4AA}" srcOrd="0" destOrd="0" parTransId="{8265FB25-B655-4066-82FC-9BD8B494AF08}" sibTransId="{2A4A82A0-B6DA-4810-B6D7-94735F52F560}"/>
    <dgm:cxn modelId="{CAD29733-7E96-4291-ACFB-FDAC24A8463C}" srcId="{2BA7E2FD-E7C5-4C3C-A6AE-7E601F77C170}" destId="{6AAB5B24-169F-442A-BF1A-648FF9EB0C62}" srcOrd="0" destOrd="0" parTransId="{E97D4D7A-904C-422C-A092-A97AC36C92C4}" sibTransId="{9411D27B-35DF-46ED-94FD-3D8D9C48986B}"/>
    <dgm:cxn modelId="{B3789347-B38D-4D0B-AB96-9D94BC30BEF0}" type="presOf" srcId="{23D22F04-62C6-4FD3-BC18-87EF9C76B414}" destId="{8054ED24-F490-444E-9802-8EDCEBB11831}" srcOrd="0" destOrd="2" presId="urn:microsoft.com/office/officeart/2005/8/layout/vList2"/>
    <dgm:cxn modelId="{F6F8ED8D-3C85-4AC6-86B5-EA747886B7B7}" type="presOf" srcId="{268CE4AB-56F6-493C-809D-2E1FC2C01C83}" destId="{69DD93F0-4514-4592-90DD-29E68F753AD9}" srcOrd="0" destOrd="0" presId="urn:microsoft.com/office/officeart/2005/8/layout/vList2"/>
    <dgm:cxn modelId="{828AEA48-E6DE-4868-B116-A541C6D49EE3}" srcId="{2D655FEB-B28E-4A00-8D45-8069199BB143}" destId="{23D22F04-62C6-4FD3-BC18-87EF9C76B414}" srcOrd="2" destOrd="0" parTransId="{54997521-CA23-40D6-A568-FA21F13AB0DC}" sibTransId="{935DC756-266B-495E-9FE2-5821993B7BB6}"/>
    <dgm:cxn modelId="{16244D01-C04A-47FA-B4FA-C35EDAA761BC}" srcId="{581DAA9C-C3CC-4603-817B-50E43008767D}" destId="{07F2E439-8D35-484A-8131-8FF5BBF24942}" srcOrd="1" destOrd="0" parTransId="{EA30EA01-52F2-44F6-A9BC-F1F3745AA7B4}" sibTransId="{B2CD512D-2F9C-4A73-A192-5C230A2202E2}"/>
    <dgm:cxn modelId="{66BEB4D0-3A95-4D08-84B8-71735BEAF665}" type="presOf" srcId="{2D655FEB-B28E-4A00-8D45-8069199BB143}" destId="{C1923375-45E6-43D1-A419-6CAEBC6519DD}" srcOrd="0" destOrd="0" presId="urn:microsoft.com/office/officeart/2005/8/layout/vList2"/>
    <dgm:cxn modelId="{138F75E1-A6D1-44CF-995B-C19989A40985}" type="presOf" srcId="{7F2966C7-8C97-4929-9B3F-1BA3BD8F7B79}" destId="{3D54CBBA-0ED1-41FD-A905-4D48E5EF34D4}" srcOrd="0" destOrd="0" presId="urn:microsoft.com/office/officeart/2005/8/layout/vList2"/>
    <dgm:cxn modelId="{D43D5299-E6B9-444B-AD3F-4944E739E4DC}" type="presOf" srcId="{07F2E439-8D35-484A-8131-8FF5BBF24942}" destId="{90E997C2-EDE1-40E2-AC99-7BE4FE1731A8}" srcOrd="0" destOrd="1" presId="urn:microsoft.com/office/officeart/2005/8/layout/vList2"/>
    <dgm:cxn modelId="{856C0851-9C4A-4ACD-A3F2-E74FBB897C4C}" srcId="{7F2966C7-8C97-4929-9B3F-1BA3BD8F7B79}" destId="{581DAA9C-C3CC-4603-817B-50E43008767D}" srcOrd="0" destOrd="0" parTransId="{F1C33257-2FFC-47FA-8BBD-55176AECFB54}" sibTransId="{FBF945D0-C82A-4BDA-A5F4-46BECEAF723A}"/>
    <dgm:cxn modelId="{B200A77D-27D1-4B7D-B7FD-21A00F71B72B}" type="presOf" srcId="{581DAA9C-C3CC-4603-817B-50E43008767D}" destId="{48E58956-C082-40C1-ADD1-1FE53B3BA051}" srcOrd="0" destOrd="0" presId="urn:microsoft.com/office/officeart/2005/8/layout/vList2"/>
    <dgm:cxn modelId="{0524BF03-2AF2-407C-B219-F8BA389A7081}" srcId="{581DAA9C-C3CC-4603-817B-50E43008767D}" destId="{0E1C05C7-E01C-4D2A-AE96-9F122B534C54}" srcOrd="0" destOrd="0" parTransId="{A723637C-A8E3-4B9F-A2A5-F19C432C3E8D}" sibTransId="{36002ECC-34F5-44A0-B721-710A4F0B9B6B}"/>
    <dgm:cxn modelId="{CAA7F940-260D-49DF-96FC-D12E245A5838}" srcId="{7F2966C7-8C97-4929-9B3F-1BA3BD8F7B79}" destId="{2BA7E2FD-E7C5-4C3C-A6AE-7E601F77C170}" srcOrd="1" destOrd="0" parTransId="{7671FA40-6024-4391-B9E6-294B7B343411}" sibTransId="{693EF543-4BD9-4197-8548-8D629FF54511}"/>
    <dgm:cxn modelId="{98AB942C-39E9-430E-A0BC-80C8C861C478}" type="presOf" srcId="{2BA7E2FD-E7C5-4C3C-A6AE-7E601F77C170}" destId="{28433536-BC46-4DB2-B377-2B061C00622C}" srcOrd="0" destOrd="0" presId="urn:microsoft.com/office/officeart/2005/8/layout/vList2"/>
    <dgm:cxn modelId="{4B72AA21-3A94-4FC3-880A-F05D71B5A253}" srcId="{2D655FEB-B28E-4A00-8D45-8069199BB143}" destId="{0A5334EF-D9B4-4475-AC5F-BB6DA3D54209}" srcOrd="1" destOrd="0" parTransId="{DA0B7F71-A0FB-43EF-B803-651E08F3B40C}" sibTransId="{887E9A59-BCC9-4F6C-A329-793B00590B2B}"/>
    <dgm:cxn modelId="{665EEA13-9D9E-4A9C-9620-532912A9653B}" srcId="{7F2966C7-8C97-4929-9B3F-1BA3BD8F7B79}" destId="{268CE4AB-56F6-493C-809D-2E1FC2C01C83}" srcOrd="3" destOrd="0" parTransId="{EA4AF980-65E9-4441-9A17-995D329AA30C}" sibTransId="{A8AB2D26-F5CA-4B23-BE7F-3F5F195A83B4}"/>
    <dgm:cxn modelId="{1BC20213-90CF-44ED-86A4-A4B4C21DF70B}" type="presOf" srcId="{0A5334EF-D9B4-4475-AC5F-BB6DA3D54209}" destId="{8054ED24-F490-444E-9802-8EDCEBB11831}" srcOrd="0" destOrd="1" presId="urn:microsoft.com/office/officeart/2005/8/layout/vList2"/>
    <dgm:cxn modelId="{C7340408-04DF-4957-884A-7BE4C9ABECCF}" srcId="{7F2966C7-8C97-4929-9B3F-1BA3BD8F7B79}" destId="{2D655FEB-B28E-4A00-8D45-8069199BB143}" srcOrd="2" destOrd="0" parTransId="{C055A1AC-2C88-4238-93CA-C3C3CED5E2EB}" sibTransId="{5FBEC94C-F1BF-4DAD-ABD0-30001088C685}"/>
    <dgm:cxn modelId="{CD54E432-3C12-4C06-A4B9-05E39F4DC0CC}" type="presOf" srcId="{D894757E-260C-4175-AED7-72C5E1C0E11A}" destId="{2CDA3FC0-60CB-4F3B-81D3-7546F7FCA09F}" srcOrd="0" destOrd="2" presId="urn:microsoft.com/office/officeart/2005/8/layout/vList2"/>
    <dgm:cxn modelId="{94236059-D5FC-4168-A62D-C0B0F9BF1A9C}" type="presOf" srcId="{74C7184A-301B-4293-97A6-899D68E24C0A}" destId="{ED12096F-154D-4C69-993F-A2FD1E2C95D3}" srcOrd="0" destOrd="1" presId="urn:microsoft.com/office/officeart/2005/8/layout/vList2"/>
    <dgm:cxn modelId="{E1E5619A-E7A5-4D65-88BD-1C76FA5D1ABE}" type="presOf" srcId="{0E1C05C7-E01C-4D2A-AE96-9F122B534C54}" destId="{90E997C2-EDE1-40E2-AC99-7BE4FE1731A8}" srcOrd="0" destOrd="0" presId="urn:microsoft.com/office/officeart/2005/8/layout/vList2"/>
    <dgm:cxn modelId="{02DC957D-2D68-4FD0-AFD9-9FB3CFC2FF7A}" type="presOf" srcId="{6AAB5B24-169F-442A-BF1A-648FF9EB0C62}" destId="{2CDA3FC0-60CB-4F3B-81D3-7546F7FCA09F}" srcOrd="0" destOrd="0" presId="urn:microsoft.com/office/officeart/2005/8/layout/vList2"/>
    <dgm:cxn modelId="{0C3F2045-8747-454F-8A34-9020B059F355}" type="presOf" srcId="{E2B7EAF9-85B3-40E1-93C3-066FD873683F}" destId="{2CDA3FC0-60CB-4F3B-81D3-7546F7FCA09F}" srcOrd="0" destOrd="1" presId="urn:microsoft.com/office/officeart/2005/8/layout/vList2"/>
    <dgm:cxn modelId="{124090E7-B3EF-432C-B056-23CF346D3212}" type="presOf" srcId="{7F7A3E7D-2165-41F9-A720-599B16E13C21}" destId="{8054ED24-F490-444E-9802-8EDCEBB11831}" srcOrd="0" destOrd="0" presId="urn:microsoft.com/office/officeart/2005/8/layout/vList2"/>
    <dgm:cxn modelId="{32A5DA23-9B22-440A-A484-B656848D6F3C}" srcId="{2BA7E2FD-E7C5-4C3C-A6AE-7E601F77C170}" destId="{E2B7EAF9-85B3-40E1-93C3-066FD873683F}" srcOrd="1" destOrd="0" parTransId="{3A2140B0-B233-4FC4-9734-A94B58B79354}" sibTransId="{AFCF6D33-8761-4E6E-A733-C0A4C96AEAA0}"/>
    <dgm:cxn modelId="{5D4EF9A7-08C8-4A60-943F-E66BDD91F67B}" type="presParOf" srcId="{3D54CBBA-0ED1-41FD-A905-4D48E5EF34D4}" destId="{48E58956-C082-40C1-ADD1-1FE53B3BA051}" srcOrd="0" destOrd="0" presId="urn:microsoft.com/office/officeart/2005/8/layout/vList2"/>
    <dgm:cxn modelId="{456DCAD7-FA39-4BF8-A8D4-106827B325DC}" type="presParOf" srcId="{3D54CBBA-0ED1-41FD-A905-4D48E5EF34D4}" destId="{90E997C2-EDE1-40E2-AC99-7BE4FE1731A8}" srcOrd="1" destOrd="0" presId="urn:microsoft.com/office/officeart/2005/8/layout/vList2"/>
    <dgm:cxn modelId="{B2AFA0DF-02F2-4511-8A92-8BA77D8C6456}" type="presParOf" srcId="{3D54CBBA-0ED1-41FD-A905-4D48E5EF34D4}" destId="{28433536-BC46-4DB2-B377-2B061C00622C}" srcOrd="2" destOrd="0" presId="urn:microsoft.com/office/officeart/2005/8/layout/vList2"/>
    <dgm:cxn modelId="{690E7900-AA16-437D-BCEA-385698EDC50C}" type="presParOf" srcId="{3D54CBBA-0ED1-41FD-A905-4D48E5EF34D4}" destId="{2CDA3FC0-60CB-4F3B-81D3-7546F7FCA09F}" srcOrd="3" destOrd="0" presId="urn:microsoft.com/office/officeart/2005/8/layout/vList2"/>
    <dgm:cxn modelId="{5A1896D4-7E2C-4AAB-9331-D273B2EF8DAB}" type="presParOf" srcId="{3D54CBBA-0ED1-41FD-A905-4D48E5EF34D4}" destId="{C1923375-45E6-43D1-A419-6CAEBC6519DD}" srcOrd="4" destOrd="0" presId="urn:microsoft.com/office/officeart/2005/8/layout/vList2"/>
    <dgm:cxn modelId="{F2E68FA9-E270-4366-BDC2-4FA7B382188A}" type="presParOf" srcId="{3D54CBBA-0ED1-41FD-A905-4D48E5EF34D4}" destId="{8054ED24-F490-444E-9802-8EDCEBB11831}" srcOrd="5" destOrd="0" presId="urn:microsoft.com/office/officeart/2005/8/layout/vList2"/>
    <dgm:cxn modelId="{7E72FFDD-BE64-4415-9460-7FEC1D291274}" type="presParOf" srcId="{3D54CBBA-0ED1-41FD-A905-4D48E5EF34D4}" destId="{69DD93F0-4514-4592-90DD-29E68F753AD9}" srcOrd="6" destOrd="0" presId="urn:microsoft.com/office/officeart/2005/8/layout/vList2"/>
    <dgm:cxn modelId="{F2F3D942-1DC4-4747-8CFB-9271F5A42812}" type="presParOf" srcId="{3D54CBBA-0ED1-41FD-A905-4D48E5EF34D4}" destId="{ED12096F-154D-4C69-993F-A2FD1E2C95D3}" srcOrd="7"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7F2966C7-8C97-4929-9B3F-1BA3BD8F7B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DAA9C-C3CC-4603-817B-50E43008767D}">
      <dgm:prSet phldrT="[Text]" custT="1"/>
      <dgm:spPr/>
      <dgm:t>
        <a:bodyPr/>
        <a:lstStyle/>
        <a:p>
          <a:r>
            <a:rPr lang="en-US" sz="1800" b="1" dirty="0" smtClean="0"/>
            <a:t>Example Deployment </a:t>
          </a:r>
          <a:endParaRPr lang="en-US" sz="1800" b="1" dirty="0"/>
        </a:p>
      </dgm:t>
    </dgm:pt>
    <dgm:pt modelId="{F1C33257-2FFC-47FA-8BBD-55176AECFB54}" type="parTrans" cxnId="{856C0851-9C4A-4ACD-A3F2-E74FBB897C4C}">
      <dgm:prSet/>
      <dgm:spPr/>
      <dgm:t>
        <a:bodyPr/>
        <a:lstStyle/>
        <a:p>
          <a:endParaRPr lang="en-US"/>
        </a:p>
      </dgm:t>
    </dgm:pt>
    <dgm:pt modelId="{FBF945D0-C82A-4BDA-A5F4-46BECEAF723A}" type="sibTrans" cxnId="{856C0851-9C4A-4ACD-A3F2-E74FBB897C4C}">
      <dgm:prSet/>
      <dgm:spPr/>
      <dgm:t>
        <a:bodyPr/>
        <a:lstStyle/>
        <a:p>
          <a:endParaRPr lang="en-US"/>
        </a:p>
      </dgm:t>
    </dgm:pt>
    <dgm:pt modelId="{0E1C05C7-E01C-4D2A-AE96-9F122B534C54}">
      <dgm:prSet phldrT="[Text]"/>
      <dgm:spPr/>
      <dgm:t>
        <a:bodyPr/>
        <a:lstStyle/>
        <a:p>
          <a:r>
            <a:rPr lang="en-US" dirty="0" smtClean="0"/>
            <a:t>Large Enterprise</a:t>
          </a:r>
          <a:endParaRPr lang="en-US" dirty="0"/>
        </a:p>
      </dgm:t>
    </dgm:pt>
    <dgm:pt modelId="{A723637C-A8E3-4B9F-A2A5-F19C432C3E8D}" type="parTrans" cxnId="{0524BF03-2AF2-407C-B219-F8BA389A7081}">
      <dgm:prSet/>
      <dgm:spPr/>
      <dgm:t>
        <a:bodyPr/>
        <a:lstStyle/>
        <a:p>
          <a:endParaRPr lang="en-US"/>
        </a:p>
      </dgm:t>
    </dgm:pt>
    <dgm:pt modelId="{36002ECC-34F5-44A0-B721-710A4F0B9B6B}" type="sibTrans" cxnId="{0524BF03-2AF2-407C-B219-F8BA389A7081}">
      <dgm:prSet/>
      <dgm:spPr/>
      <dgm:t>
        <a:bodyPr/>
        <a:lstStyle/>
        <a:p>
          <a:endParaRPr lang="en-US"/>
        </a:p>
      </dgm:t>
    </dgm:pt>
    <dgm:pt modelId="{07F2E439-8D35-484A-8131-8FF5BBF24942}">
      <dgm:prSet phldrT="[Text]"/>
      <dgm:spPr/>
      <dgm:t>
        <a:bodyPr/>
        <a:lstStyle/>
        <a:p>
          <a:r>
            <a:rPr lang="en-US" dirty="0" smtClean="0"/>
            <a:t>Central Datacenter</a:t>
          </a:r>
          <a:endParaRPr lang="en-US" dirty="0"/>
        </a:p>
      </dgm:t>
    </dgm:pt>
    <dgm:pt modelId="{EA30EA01-52F2-44F6-A9BC-F1F3745AA7B4}" type="parTrans" cxnId="{16244D01-C04A-47FA-B4FA-C35EDAA761BC}">
      <dgm:prSet/>
      <dgm:spPr/>
      <dgm:t>
        <a:bodyPr/>
        <a:lstStyle/>
        <a:p>
          <a:endParaRPr lang="en-US"/>
        </a:p>
      </dgm:t>
    </dgm:pt>
    <dgm:pt modelId="{B2CD512D-2F9C-4A73-A192-5C230A2202E2}" type="sibTrans" cxnId="{16244D01-C04A-47FA-B4FA-C35EDAA761BC}">
      <dgm:prSet/>
      <dgm:spPr/>
      <dgm:t>
        <a:bodyPr/>
        <a:lstStyle/>
        <a:p>
          <a:endParaRPr lang="en-US"/>
        </a:p>
      </dgm:t>
    </dgm:pt>
    <dgm:pt modelId="{2BA7E2FD-E7C5-4C3C-A6AE-7E601F77C170}">
      <dgm:prSet phldrT="[Text]" custT="1"/>
      <dgm:spPr/>
      <dgm:t>
        <a:bodyPr/>
        <a:lstStyle/>
        <a:p>
          <a:r>
            <a:rPr lang="en-US" sz="1800" b="1" dirty="0" smtClean="0"/>
            <a:t>Functionality </a:t>
          </a:r>
          <a:endParaRPr lang="en-US" sz="1800" b="1" dirty="0"/>
        </a:p>
      </dgm:t>
    </dgm:pt>
    <dgm:pt modelId="{7671FA40-6024-4391-B9E6-294B7B343411}" type="parTrans" cxnId="{CAA7F940-260D-49DF-96FC-D12E245A5838}">
      <dgm:prSet/>
      <dgm:spPr/>
      <dgm:t>
        <a:bodyPr/>
        <a:lstStyle/>
        <a:p>
          <a:endParaRPr lang="en-US"/>
        </a:p>
      </dgm:t>
    </dgm:pt>
    <dgm:pt modelId="{693EF543-4BD9-4197-8548-8D629FF54511}" type="sibTrans" cxnId="{CAA7F940-260D-49DF-96FC-D12E245A5838}">
      <dgm:prSet/>
      <dgm:spPr/>
      <dgm:t>
        <a:bodyPr/>
        <a:lstStyle/>
        <a:p>
          <a:endParaRPr lang="en-US"/>
        </a:p>
      </dgm:t>
    </dgm:pt>
    <dgm:pt modelId="{6AAB5B24-169F-442A-BF1A-648FF9EB0C62}">
      <dgm:prSet phldrT="[Text]"/>
      <dgm:spPr/>
      <dgm:t>
        <a:bodyPr/>
        <a:lstStyle/>
        <a:p>
          <a:r>
            <a:rPr lang="en-US" dirty="0" smtClean="0"/>
            <a:t>IM, presence, Voice, conferencing</a:t>
          </a:r>
          <a:endParaRPr lang="en-US" dirty="0"/>
        </a:p>
      </dgm:t>
    </dgm:pt>
    <dgm:pt modelId="{E97D4D7A-904C-422C-A092-A97AC36C92C4}" type="parTrans" cxnId="{CAD29733-7E96-4291-ACFB-FDAC24A8463C}">
      <dgm:prSet/>
      <dgm:spPr/>
      <dgm:t>
        <a:bodyPr/>
        <a:lstStyle/>
        <a:p>
          <a:endParaRPr lang="en-US"/>
        </a:p>
      </dgm:t>
    </dgm:pt>
    <dgm:pt modelId="{9411D27B-35DF-46ED-94FD-3D8D9C48986B}" type="sibTrans" cxnId="{CAD29733-7E96-4291-ACFB-FDAC24A8463C}">
      <dgm:prSet/>
      <dgm:spPr/>
      <dgm:t>
        <a:bodyPr/>
        <a:lstStyle/>
        <a:p>
          <a:endParaRPr lang="en-US"/>
        </a:p>
      </dgm:t>
    </dgm:pt>
    <dgm:pt modelId="{5D9BD0CC-CB40-4EDF-B0B1-6BBBA411813E}">
      <dgm:prSet phldrT="[Text]"/>
      <dgm:spPr/>
      <dgm:t>
        <a:bodyPr/>
        <a:lstStyle/>
        <a:p>
          <a:r>
            <a:rPr lang="en-US" dirty="0" smtClean="0"/>
            <a:t>No external access, No PSTN</a:t>
          </a:r>
          <a:endParaRPr lang="en-US" dirty="0"/>
        </a:p>
      </dgm:t>
    </dgm:pt>
    <dgm:pt modelId="{8460E0A4-2FC8-4141-BC18-847983B03675}" type="parTrans" cxnId="{E797ABCF-B4D0-42E7-8215-3C6365FE0971}">
      <dgm:prSet/>
      <dgm:spPr/>
      <dgm:t>
        <a:bodyPr/>
        <a:lstStyle/>
        <a:p>
          <a:endParaRPr lang="en-US"/>
        </a:p>
      </dgm:t>
    </dgm:pt>
    <dgm:pt modelId="{AA78B69A-91C5-47FE-9685-7F293C080F91}" type="sibTrans" cxnId="{E797ABCF-B4D0-42E7-8215-3C6365FE0971}">
      <dgm:prSet/>
      <dgm:spPr/>
      <dgm:t>
        <a:bodyPr/>
        <a:lstStyle/>
        <a:p>
          <a:endParaRPr lang="en-US"/>
        </a:p>
      </dgm:t>
    </dgm:pt>
    <dgm:pt modelId="{2D655FEB-B28E-4A00-8D45-8069199BB143}">
      <dgm:prSet phldrT="[Text]" custT="1"/>
      <dgm:spPr/>
      <dgm:t>
        <a:bodyPr/>
        <a:lstStyle/>
        <a:p>
          <a:r>
            <a:rPr lang="en-US" sz="1800" b="1" dirty="0" smtClean="0"/>
            <a:t>Server Roles</a:t>
          </a:r>
          <a:endParaRPr lang="en-US" sz="1800" b="1" dirty="0"/>
        </a:p>
      </dgm:t>
    </dgm:pt>
    <dgm:pt modelId="{C055A1AC-2C88-4238-93CA-C3C3CED5E2EB}" type="parTrans" cxnId="{C7340408-04DF-4957-884A-7BE4C9ABECCF}">
      <dgm:prSet/>
      <dgm:spPr/>
      <dgm:t>
        <a:bodyPr/>
        <a:lstStyle/>
        <a:p>
          <a:endParaRPr lang="en-US"/>
        </a:p>
      </dgm:t>
    </dgm:pt>
    <dgm:pt modelId="{5FBEC94C-F1BF-4DAD-ABD0-30001088C685}" type="sibTrans" cxnId="{C7340408-04DF-4957-884A-7BE4C9ABECCF}">
      <dgm:prSet/>
      <dgm:spPr/>
      <dgm:t>
        <a:bodyPr/>
        <a:lstStyle/>
        <a:p>
          <a:endParaRPr lang="en-US"/>
        </a:p>
      </dgm:t>
    </dgm:pt>
    <dgm:pt modelId="{7F7A3E7D-2165-41F9-A720-599B16E13C21}">
      <dgm:prSet phldrT="[Text]"/>
      <dgm:spPr/>
      <dgm:t>
        <a:bodyPr/>
        <a:lstStyle/>
        <a:p>
          <a:r>
            <a:rPr lang="en-US" dirty="0" smtClean="0"/>
            <a:t>Scaled out across servers</a:t>
          </a:r>
          <a:endParaRPr lang="en-US" dirty="0"/>
        </a:p>
      </dgm:t>
    </dgm:pt>
    <dgm:pt modelId="{FBDFF1F6-5CF4-434C-846C-74083DB19488}" type="parTrans" cxnId="{55D95296-7ACF-4468-9AAC-534A38239692}">
      <dgm:prSet/>
      <dgm:spPr/>
      <dgm:t>
        <a:bodyPr/>
        <a:lstStyle/>
        <a:p>
          <a:endParaRPr lang="en-US"/>
        </a:p>
      </dgm:t>
    </dgm:pt>
    <dgm:pt modelId="{3B5C4E5C-FF05-4F3F-A308-9852DA6421CD}" type="sibTrans" cxnId="{55D95296-7ACF-4468-9AAC-534A38239692}">
      <dgm:prSet/>
      <dgm:spPr/>
      <dgm:t>
        <a:bodyPr/>
        <a:lstStyle/>
        <a:p>
          <a:endParaRPr lang="en-US"/>
        </a:p>
      </dgm:t>
    </dgm:pt>
    <dgm:pt modelId="{268CE4AB-56F6-493C-809D-2E1FC2C01C83}">
      <dgm:prSet phldrT="[Text]" custT="1"/>
      <dgm:spPr/>
      <dgm:t>
        <a:bodyPr/>
        <a:lstStyle/>
        <a:p>
          <a:r>
            <a:rPr lang="en-US" sz="1800" b="1" dirty="0" smtClean="0"/>
            <a:t>Scalability</a:t>
          </a:r>
          <a:endParaRPr lang="en-US" sz="1800" b="1" dirty="0"/>
        </a:p>
      </dgm:t>
    </dgm:pt>
    <dgm:pt modelId="{EA4AF980-65E9-4441-9A17-995D329AA30C}" type="parTrans" cxnId="{665EEA13-9D9E-4A9C-9620-532912A9653B}">
      <dgm:prSet/>
      <dgm:spPr/>
      <dgm:t>
        <a:bodyPr/>
        <a:lstStyle/>
        <a:p>
          <a:endParaRPr lang="en-US"/>
        </a:p>
      </dgm:t>
    </dgm:pt>
    <dgm:pt modelId="{A8AB2D26-F5CA-4B23-BE7F-3F5F195A83B4}" type="sibTrans" cxnId="{665EEA13-9D9E-4A9C-9620-532912A9653B}">
      <dgm:prSet/>
      <dgm:spPr/>
      <dgm:t>
        <a:bodyPr/>
        <a:lstStyle/>
        <a:p>
          <a:endParaRPr lang="en-US"/>
        </a:p>
      </dgm:t>
    </dgm:pt>
    <dgm:pt modelId="{FE7B1115-08C9-4C64-A8CE-EF93CDCAB4AA}">
      <dgm:prSet phldrT="[Text]"/>
      <dgm:spPr/>
      <dgm:t>
        <a:bodyPr/>
        <a:lstStyle/>
        <a:p>
          <a:r>
            <a:rPr lang="en-US" dirty="0" smtClean="0"/>
            <a:t>14  Servers</a:t>
          </a:r>
          <a:endParaRPr lang="en-US" dirty="0"/>
        </a:p>
      </dgm:t>
    </dgm:pt>
    <dgm:pt modelId="{8265FB25-B655-4066-82FC-9BD8B494AF08}" type="parTrans" cxnId="{7A25136B-F82F-4CDD-B411-B9016D0B5E8F}">
      <dgm:prSet/>
      <dgm:spPr/>
      <dgm:t>
        <a:bodyPr/>
        <a:lstStyle/>
        <a:p>
          <a:endParaRPr lang="en-US"/>
        </a:p>
      </dgm:t>
    </dgm:pt>
    <dgm:pt modelId="{2A4A82A0-B6DA-4810-B6D7-94735F52F560}" type="sibTrans" cxnId="{7A25136B-F82F-4CDD-B411-B9016D0B5E8F}">
      <dgm:prSet/>
      <dgm:spPr/>
      <dgm:t>
        <a:bodyPr/>
        <a:lstStyle/>
        <a:p>
          <a:endParaRPr lang="en-US"/>
        </a:p>
      </dgm:t>
    </dgm:pt>
    <dgm:pt modelId="{74C7184A-301B-4293-97A6-899D68E24C0A}">
      <dgm:prSet phldrT="[Text]"/>
      <dgm:spPr/>
      <dgm:t>
        <a:bodyPr/>
        <a:lstStyle/>
        <a:p>
          <a:r>
            <a:rPr lang="en-US" dirty="0" smtClean="0"/>
            <a:t>Up to 125,000 users</a:t>
          </a:r>
          <a:endParaRPr lang="en-US" dirty="0"/>
        </a:p>
      </dgm:t>
    </dgm:pt>
    <dgm:pt modelId="{CE542DDA-DDE1-417F-9A4F-A8CA9C1AF97D}" type="parTrans" cxnId="{FEFE7927-2C52-46DF-BA48-1D3E0A69BFCF}">
      <dgm:prSet/>
      <dgm:spPr/>
      <dgm:t>
        <a:bodyPr/>
        <a:lstStyle/>
        <a:p>
          <a:endParaRPr lang="en-US"/>
        </a:p>
      </dgm:t>
    </dgm:pt>
    <dgm:pt modelId="{B7261E04-7124-444A-9731-53B1A29D81BE}" type="sibTrans" cxnId="{FEFE7927-2C52-46DF-BA48-1D3E0A69BFCF}">
      <dgm:prSet/>
      <dgm:spPr/>
      <dgm:t>
        <a:bodyPr/>
        <a:lstStyle/>
        <a:p>
          <a:endParaRPr lang="en-US"/>
        </a:p>
      </dgm:t>
    </dgm:pt>
    <dgm:pt modelId="{B54A4F99-E257-4E90-B709-2749AB58CB88}">
      <dgm:prSet phldrT="[Text]"/>
      <dgm:spPr/>
      <dgm:t>
        <a:bodyPr/>
        <a:lstStyle/>
        <a:p>
          <a:r>
            <a:rPr lang="en-US" dirty="0" smtClean="0"/>
            <a:t>High Availability, High scale</a:t>
          </a:r>
          <a:endParaRPr lang="en-US" dirty="0"/>
        </a:p>
      </dgm:t>
    </dgm:pt>
    <dgm:pt modelId="{10F897AB-55CF-4392-8FB9-40DFF826993A}" type="sibTrans" cxnId="{693ABA39-55CE-4DB1-8B10-65F8C7A7FC74}">
      <dgm:prSet/>
      <dgm:spPr/>
      <dgm:t>
        <a:bodyPr/>
        <a:lstStyle/>
        <a:p>
          <a:endParaRPr lang="en-US"/>
        </a:p>
      </dgm:t>
    </dgm:pt>
    <dgm:pt modelId="{A3AC8BA2-DC23-4E5A-9805-018735B98610}" type="parTrans" cxnId="{693ABA39-55CE-4DB1-8B10-65F8C7A7FC74}">
      <dgm:prSet/>
      <dgm:spPr/>
      <dgm:t>
        <a:bodyPr/>
        <a:lstStyle/>
        <a:p>
          <a:endParaRPr lang="en-US"/>
        </a:p>
      </dgm:t>
    </dgm:pt>
    <dgm:pt modelId="{3D54CBBA-0ED1-41FD-A905-4D48E5EF34D4}" type="pres">
      <dgm:prSet presAssocID="{7F2966C7-8C97-4929-9B3F-1BA3BD8F7B79}" presName="linear" presStyleCnt="0">
        <dgm:presLayoutVars>
          <dgm:animLvl val="lvl"/>
          <dgm:resizeHandles val="exact"/>
        </dgm:presLayoutVars>
      </dgm:prSet>
      <dgm:spPr/>
      <dgm:t>
        <a:bodyPr/>
        <a:lstStyle/>
        <a:p>
          <a:endParaRPr lang="en-US"/>
        </a:p>
      </dgm:t>
    </dgm:pt>
    <dgm:pt modelId="{48E58956-C082-40C1-ADD1-1FE53B3BA051}" type="pres">
      <dgm:prSet presAssocID="{581DAA9C-C3CC-4603-817B-50E43008767D}" presName="parentText" presStyleLbl="node1" presStyleIdx="0" presStyleCnt="4">
        <dgm:presLayoutVars>
          <dgm:chMax val="0"/>
          <dgm:bulletEnabled val="1"/>
        </dgm:presLayoutVars>
      </dgm:prSet>
      <dgm:spPr/>
      <dgm:t>
        <a:bodyPr/>
        <a:lstStyle/>
        <a:p>
          <a:endParaRPr lang="en-US"/>
        </a:p>
      </dgm:t>
    </dgm:pt>
    <dgm:pt modelId="{90E997C2-EDE1-40E2-AC99-7BE4FE1731A8}" type="pres">
      <dgm:prSet presAssocID="{581DAA9C-C3CC-4603-817B-50E43008767D}" presName="childText" presStyleLbl="revTx" presStyleIdx="0" presStyleCnt="4">
        <dgm:presLayoutVars>
          <dgm:bulletEnabled val="1"/>
        </dgm:presLayoutVars>
      </dgm:prSet>
      <dgm:spPr/>
      <dgm:t>
        <a:bodyPr/>
        <a:lstStyle/>
        <a:p>
          <a:endParaRPr lang="en-US"/>
        </a:p>
      </dgm:t>
    </dgm:pt>
    <dgm:pt modelId="{28433536-BC46-4DB2-B377-2B061C00622C}" type="pres">
      <dgm:prSet presAssocID="{2BA7E2FD-E7C5-4C3C-A6AE-7E601F77C170}" presName="parentText" presStyleLbl="node1" presStyleIdx="1" presStyleCnt="4">
        <dgm:presLayoutVars>
          <dgm:chMax val="0"/>
          <dgm:bulletEnabled val="1"/>
        </dgm:presLayoutVars>
      </dgm:prSet>
      <dgm:spPr/>
      <dgm:t>
        <a:bodyPr/>
        <a:lstStyle/>
        <a:p>
          <a:endParaRPr lang="en-US"/>
        </a:p>
      </dgm:t>
    </dgm:pt>
    <dgm:pt modelId="{2CDA3FC0-60CB-4F3B-81D3-7546F7FCA09F}" type="pres">
      <dgm:prSet presAssocID="{2BA7E2FD-E7C5-4C3C-A6AE-7E601F77C170}" presName="childText" presStyleLbl="revTx" presStyleIdx="1" presStyleCnt="4">
        <dgm:presLayoutVars>
          <dgm:bulletEnabled val="1"/>
        </dgm:presLayoutVars>
      </dgm:prSet>
      <dgm:spPr/>
      <dgm:t>
        <a:bodyPr/>
        <a:lstStyle/>
        <a:p>
          <a:endParaRPr lang="en-US"/>
        </a:p>
      </dgm:t>
    </dgm:pt>
    <dgm:pt modelId="{C1923375-45E6-43D1-A419-6CAEBC6519DD}" type="pres">
      <dgm:prSet presAssocID="{2D655FEB-B28E-4A00-8D45-8069199BB143}" presName="parentText" presStyleLbl="node1" presStyleIdx="2" presStyleCnt="4">
        <dgm:presLayoutVars>
          <dgm:chMax val="0"/>
          <dgm:bulletEnabled val="1"/>
        </dgm:presLayoutVars>
      </dgm:prSet>
      <dgm:spPr/>
      <dgm:t>
        <a:bodyPr/>
        <a:lstStyle/>
        <a:p>
          <a:endParaRPr lang="en-US"/>
        </a:p>
      </dgm:t>
    </dgm:pt>
    <dgm:pt modelId="{8054ED24-F490-444E-9802-8EDCEBB11831}" type="pres">
      <dgm:prSet presAssocID="{2D655FEB-B28E-4A00-8D45-8069199BB143}" presName="childText" presStyleLbl="revTx" presStyleIdx="2" presStyleCnt="4">
        <dgm:presLayoutVars>
          <dgm:bulletEnabled val="1"/>
        </dgm:presLayoutVars>
      </dgm:prSet>
      <dgm:spPr/>
      <dgm:t>
        <a:bodyPr/>
        <a:lstStyle/>
        <a:p>
          <a:endParaRPr lang="en-US"/>
        </a:p>
      </dgm:t>
    </dgm:pt>
    <dgm:pt modelId="{69DD93F0-4514-4592-90DD-29E68F753AD9}" type="pres">
      <dgm:prSet presAssocID="{268CE4AB-56F6-493C-809D-2E1FC2C01C83}" presName="parentText" presStyleLbl="node1" presStyleIdx="3" presStyleCnt="4">
        <dgm:presLayoutVars>
          <dgm:chMax val="0"/>
          <dgm:bulletEnabled val="1"/>
        </dgm:presLayoutVars>
      </dgm:prSet>
      <dgm:spPr/>
      <dgm:t>
        <a:bodyPr/>
        <a:lstStyle/>
        <a:p>
          <a:endParaRPr lang="en-US"/>
        </a:p>
      </dgm:t>
    </dgm:pt>
    <dgm:pt modelId="{ED12096F-154D-4C69-993F-A2FD1E2C95D3}" type="pres">
      <dgm:prSet presAssocID="{268CE4AB-56F6-493C-809D-2E1FC2C01C83}" presName="childText" presStyleLbl="revTx" presStyleIdx="3" presStyleCnt="4">
        <dgm:presLayoutVars>
          <dgm:bulletEnabled val="1"/>
        </dgm:presLayoutVars>
      </dgm:prSet>
      <dgm:spPr/>
      <dgm:t>
        <a:bodyPr/>
        <a:lstStyle/>
        <a:p>
          <a:endParaRPr lang="en-US"/>
        </a:p>
      </dgm:t>
    </dgm:pt>
  </dgm:ptLst>
  <dgm:cxnLst>
    <dgm:cxn modelId="{FEFE7927-2C52-46DF-BA48-1D3E0A69BFCF}" srcId="{268CE4AB-56F6-493C-809D-2E1FC2C01C83}" destId="{74C7184A-301B-4293-97A6-899D68E24C0A}" srcOrd="1" destOrd="0" parTransId="{CE542DDA-DDE1-417F-9A4F-A8CA9C1AF97D}" sibTransId="{B7261E04-7124-444A-9731-53B1A29D81BE}"/>
    <dgm:cxn modelId="{55D95296-7ACF-4468-9AAC-534A38239692}" srcId="{2D655FEB-B28E-4A00-8D45-8069199BB143}" destId="{7F7A3E7D-2165-41F9-A720-599B16E13C21}" srcOrd="0" destOrd="0" parTransId="{FBDFF1F6-5CF4-434C-846C-74083DB19488}" sibTransId="{3B5C4E5C-FF05-4F3F-A308-9852DA6421CD}"/>
    <dgm:cxn modelId="{7A25136B-F82F-4CDD-B411-B9016D0B5E8F}" srcId="{268CE4AB-56F6-493C-809D-2E1FC2C01C83}" destId="{FE7B1115-08C9-4C64-A8CE-EF93CDCAB4AA}" srcOrd="0" destOrd="0" parTransId="{8265FB25-B655-4066-82FC-9BD8B494AF08}" sibTransId="{2A4A82A0-B6DA-4810-B6D7-94735F52F560}"/>
    <dgm:cxn modelId="{CAD29733-7E96-4291-ACFB-FDAC24A8463C}" srcId="{2BA7E2FD-E7C5-4C3C-A6AE-7E601F77C170}" destId="{6AAB5B24-169F-442A-BF1A-648FF9EB0C62}" srcOrd="0" destOrd="0" parTransId="{E97D4D7A-904C-422C-A092-A97AC36C92C4}" sibTransId="{9411D27B-35DF-46ED-94FD-3D8D9C48986B}"/>
    <dgm:cxn modelId="{16244D01-C04A-47FA-B4FA-C35EDAA761BC}" srcId="{581DAA9C-C3CC-4603-817B-50E43008767D}" destId="{07F2E439-8D35-484A-8131-8FF5BBF24942}" srcOrd="1" destOrd="0" parTransId="{EA30EA01-52F2-44F6-A9BC-F1F3745AA7B4}" sibTransId="{B2CD512D-2F9C-4A73-A192-5C230A2202E2}"/>
    <dgm:cxn modelId="{17C78EAD-DB53-4CD5-9282-69D9D8E2A111}" type="presOf" srcId="{0E1C05C7-E01C-4D2A-AE96-9F122B534C54}" destId="{90E997C2-EDE1-40E2-AC99-7BE4FE1731A8}" srcOrd="0" destOrd="0" presId="urn:microsoft.com/office/officeart/2005/8/layout/vList2"/>
    <dgm:cxn modelId="{693ABA39-55CE-4DB1-8B10-65F8C7A7FC74}" srcId="{2D655FEB-B28E-4A00-8D45-8069199BB143}" destId="{B54A4F99-E257-4E90-B709-2749AB58CB88}" srcOrd="1" destOrd="0" parTransId="{A3AC8BA2-DC23-4E5A-9805-018735B98610}" sibTransId="{10F897AB-55CF-4392-8FB9-40DFF826993A}"/>
    <dgm:cxn modelId="{E797ABCF-B4D0-42E7-8215-3C6365FE0971}" srcId="{2BA7E2FD-E7C5-4C3C-A6AE-7E601F77C170}" destId="{5D9BD0CC-CB40-4EDF-B0B1-6BBBA411813E}" srcOrd="1" destOrd="0" parTransId="{8460E0A4-2FC8-4141-BC18-847983B03675}" sibTransId="{AA78B69A-91C5-47FE-9685-7F293C080F91}"/>
    <dgm:cxn modelId="{850E8BAE-0EFD-4CD5-899E-A459379D2E5A}" type="presOf" srcId="{2D655FEB-B28E-4A00-8D45-8069199BB143}" destId="{C1923375-45E6-43D1-A419-6CAEBC6519DD}" srcOrd="0" destOrd="0" presId="urn:microsoft.com/office/officeart/2005/8/layout/vList2"/>
    <dgm:cxn modelId="{915FD900-59C8-48E1-A0CE-9EA83DA1601B}" type="presOf" srcId="{268CE4AB-56F6-493C-809D-2E1FC2C01C83}" destId="{69DD93F0-4514-4592-90DD-29E68F753AD9}" srcOrd="0" destOrd="0" presId="urn:microsoft.com/office/officeart/2005/8/layout/vList2"/>
    <dgm:cxn modelId="{856C0851-9C4A-4ACD-A3F2-E74FBB897C4C}" srcId="{7F2966C7-8C97-4929-9B3F-1BA3BD8F7B79}" destId="{581DAA9C-C3CC-4603-817B-50E43008767D}" srcOrd="0" destOrd="0" parTransId="{F1C33257-2FFC-47FA-8BBD-55176AECFB54}" sibTransId="{FBF945D0-C82A-4BDA-A5F4-46BECEAF723A}"/>
    <dgm:cxn modelId="{37FAF203-D641-4A93-A659-169F6EE0A1D9}" type="presOf" srcId="{7F2966C7-8C97-4929-9B3F-1BA3BD8F7B79}" destId="{3D54CBBA-0ED1-41FD-A905-4D48E5EF34D4}" srcOrd="0" destOrd="0" presId="urn:microsoft.com/office/officeart/2005/8/layout/vList2"/>
    <dgm:cxn modelId="{CD9CABFE-2024-4CB8-B753-DBD138D1DF91}" type="presOf" srcId="{FE7B1115-08C9-4C64-A8CE-EF93CDCAB4AA}" destId="{ED12096F-154D-4C69-993F-A2FD1E2C95D3}" srcOrd="0" destOrd="0" presId="urn:microsoft.com/office/officeart/2005/8/layout/vList2"/>
    <dgm:cxn modelId="{0524BF03-2AF2-407C-B219-F8BA389A7081}" srcId="{581DAA9C-C3CC-4603-817B-50E43008767D}" destId="{0E1C05C7-E01C-4D2A-AE96-9F122B534C54}" srcOrd="0" destOrd="0" parTransId="{A723637C-A8E3-4B9F-A2A5-F19C432C3E8D}" sibTransId="{36002ECC-34F5-44A0-B721-710A4F0B9B6B}"/>
    <dgm:cxn modelId="{5CE8848E-7039-4F67-858F-8BAB26268876}" type="presOf" srcId="{2BA7E2FD-E7C5-4C3C-A6AE-7E601F77C170}" destId="{28433536-BC46-4DB2-B377-2B061C00622C}" srcOrd="0" destOrd="0" presId="urn:microsoft.com/office/officeart/2005/8/layout/vList2"/>
    <dgm:cxn modelId="{CAA7F940-260D-49DF-96FC-D12E245A5838}" srcId="{7F2966C7-8C97-4929-9B3F-1BA3BD8F7B79}" destId="{2BA7E2FD-E7C5-4C3C-A6AE-7E601F77C170}" srcOrd="1" destOrd="0" parTransId="{7671FA40-6024-4391-B9E6-294B7B343411}" sibTransId="{693EF543-4BD9-4197-8548-8D629FF54511}"/>
    <dgm:cxn modelId="{94C00679-621A-407E-A491-FA8F14A28E06}" type="presOf" srcId="{5D9BD0CC-CB40-4EDF-B0B1-6BBBA411813E}" destId="{2CDA3FC0-60CB-4F3B-81D3-7546F7FCA09F}" srcOrd="0" destOrd="1" presId="urn:microsoft.com/office/officeart/2005/8/layout/vList2"/>
    <dgm:cxn modelId="{DC345958-7EDA-4FBB-9F0B-3728F1065778}" type="presOf" srcId="{74C7184A-301B-4293-97A6-899D68E24C0A}" destId="{ED12096F-154D-4C69-993F-A2FD1E2C95D3}" srcOrd="0" destOrd="1" presId="urn:microsoft.com/office/officeart/2005/8/layout/vList2"/>
    <dgm:cxn modelId="{446C2CA0-4169-4978-97F0-A0E465ED59D6}" type="presOf" srcId="{7F7A3E7D-2165-41F9-A720-599B16E13C21}" destId="{8054ED24-F490-444E-9802-8EDCEBB11831}" srcOrd="0" destOrd="0" presId="urn:microsoft.com/office/officeart/2005/8/layout/vList2"/>
    <dgm:cxn modelId="{665EEA13-9D9E-4A9C-9620-532912A9653B}" srcId="{7F2966C7-8C97-4929-9B3F-1BA3BD8F7B79}" destId="{268CE4AB-56F6-493C-809D-2E1FC2C01C83}" srcOrd="3" destOrd="0" parTransId="{EA4AF980-65E9-4441-9A17-995D329AA30C}" sibTransId="{A8AB2D26-F5CA-4B23-BE7F-3F5F195A83B4}"/>
    <dgm:cxn modelId="{A643E7FB-83F3-49FB-A37A-366B017BD2B1}" type="presOf" srcId="{581DAA9C-C3CC-4603-817B-50E43008767D}" destId="{48E58956-C082-40C1-ADD1-1FE53B3BA051}" srcOrd="0" destOrd="0" presId="urn:microsoft.com/office/officeart/2005/8/layout/vList2"/>
    <dgm:cxn modelId="{C7340408-04DF-4957-884A-7BE4C9ABECCF}" srcId="{7F2966C7-8C97-4929-9B3F-1BA3BD8F7B79}" destId="{2D655FEB-B28E-4A00-8D45-8069199BB143}" srcOrd="2" destOrd="0" parTransId="{C055A1AC-2C88-4238-93CA-C3C3CED5E2EB}" sibTransId="{5FBEC94C-F1BF-4DAD-ABD0-30001088C685}"/>
    <dgm:cxn modelId="{120E402D-6109-4B99-B364-FCE3652FFE1E}" type="presOf" srcId="{B54A4F99-E257-4E90-B709-2749AB58CB88}" destId="{8054ED24-F490-444E-9802-8EDCEBB11831}" srcOrd="0" destOrd="1" presId="urn:microsoft.com/office/officeart/2005/8/layout/vList2"/>
    <dgm:cxn modelId="{638A6C0E-8091-4DE4-8BF7-1C7317C470D5}" type="presOf" srcId="{07F2E439-8D35-484A-8131-8FF5BBF24942}" destId="{90E997C2-EDE1-40E2-AC99-7BE4FE1731A8}" srcOrd="0" destOrd="1" presId="urn:microsoft.com/office/officeart/2005/8/layout/vList2"/>
    <dgm:cxn modelId="{364DCA73-6373-4E6D-A2C1-B15E19BE9553}" type="presOf" srcId="{6AAB5B24-169F-442A-BF1A-648FF9EB0C62}" destId="{2CDA3FC0-60CB-4F3B-81D3-7546F7FCA09F}" srcOrd="0" destOrd="0" presId="urn:microsoft.com/office/officeart/2005/8/layout/vList2"/>
    <dgm:cxn modelId="{8CA9214C-96F6-4451-BCD0-E303180A9864}" type="presParOf" srcId="{3D54CBBA-0ED1-41FD-A905-4D48E5EF34D4}" destId="{48E58956-C082-40C1-ADD1-1FE53B3BA051}" srcOrd="0" destOrd="0" presId="urn:microsoft.com/office/officeart/2005/8/layout/vList2"/>
    <dgm:cxn modelId="{E6F75E1B-9210-40AD-BCC7-DC5DECC5BD88}" type="presParOf" srcId="{3D54CBBA-0ED1-41FD-A905-4D48E5EF34D4}" destId="{90E997C2-EDE1-40E2-AC99-7BE4FE1731A8}" srcOrd="1" destOrd="0" presId="urn:microsoft.com/office/officeart/2005/8/layout/vList2"/>
    <dgm:cxn modelId="{768D4E5B-A2D3-41BB-A228-20FFF218A606}" type="presParOf" srcId="{3D54CBBA-0ED1-41FD-A905-4D48E5EF34D4}" destId="{28433536-BC46-4DB2-B377-2B061C00622C}" srcOrd="2" destOrd="0" presId="urn:microsoft.com/office/officeart/2005/8/layout/vList2"/>
    <dgm:cxn modelId="{6A941464-1FC1-4D60-919C-D2773C1D14B0}" type="presParOf" srcId="{3D54CBBA-0ED1-41FD-A905-4D48E5EF34D4}" destId="{2CDA3FC0-60CB-4F3B-81D3-7546F7FCA09F}" srcOrd="3" destOrd="0" presId="urn:microsoft.com/office/officeart/2005/8/layout/vList2"/>
    <dgm:cxn modelId="{A461586F-B20C-449C-91C8-39D63524619B}" type="presParOf" srcId="{3D54CBBA-0ED1-41FD-A905-4D48E5EF34D4}" destId="{C1923375-45E6-43D1-A419-6CAEBC6519DD}" srcOrd="4" destOrd="0" presId="urn:microsoft.com/office/officeart/2005/8/layout/vList2"/>
    <dgm:cxn modelId="{20D9DB5F-BF28-4BD0-A513-586AD4C69A52}" type="presParOf" srcId="{3D54CBBA-0ED1-41FD-A905-4D48E5EF34D4}" destId="{8054ED24-F490-444E-9802-8EDCEBB11831}" srcOrd="5" destOrd="0" presId="urn:microsoft.com/office/officeart/2005/8/layout/vList2"/>
    <dgm:cxn modelId="{9C214A72-4E0E-41D4-903F-37B7010202D7}" type="presParOf" srcId="{3D54CBBA-0ED1-41FD-A905-4D48E5EF34D4}" destId="{69DD93F0-4514-4592-90DD-29E68F753AD9}" srcOrd="6" destOrd="0" presId="urn:microsoft.com/office/officeart/2005/8/layout/vList2"/>
    <dgm:cxn modelId="{1476B6F3-EB39-4CAC-958F-853616660D3D}" type="presParOf" srcId="{3D54CBBA-0ED1-41FD-A905-4D48E5EF34D4}" destId="{ED12096F-154D-4C69-993F-A2FD1E2C95D3}" srcOrd="7"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pPr/>
              <a:t>9/6/2007</a:t>
            </a:fld>
            <a:endParaRPr lang="en-US" dirty="0"/>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32F5D40-5691-4FB1-97D5-B2EF59821722}" type="slidenum">
              <a:rPr lang="en-US"/>
              <a:pPr/>
              <a:t>12</a:t>
            </a:fld>
            <a:endParaRPr lang="en-US" dirty="0"/>
          </a:p>
        </p:txBody>
      </p:sp>
      <p:sp>
        <p:nvSpPr>
          <p:cNvPr id="14745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fontScale="92500" lnSpcReduction="20000"/>
          </a:bodyPr>
          <a:lstStyle/>
          <a:p>
            <a:r>
              <a:rPr lang="en-US" sz="1100" b="1" dirty="0" smtClean="0">
                <a:cs typeface="Arial" pitchFamily="34" charset="0"/>
              </a:rPr>
              <a:t>Web Conferencing Server</a:t>
            </a:r>
          </a:p>
          <a:p>
            <a:pPr>
              <a:buNone/>
            </a:pPr>
            <a:r>
              <a:rPr lang="en-US" sz="1100" dirty="0" smtClean="0">
                <a:cs typeface="Arial" pitchFamily="34" charset="0"/>
              </a:rPr>
              <a:t>	Dedicated Multi-point Control Unit (MCU) for Web (data) conferencing in large-scale deployments.</a:t>
            </a:r>
            <a:br>
              <a:rPr lang="en-US" sz="1100" dirty="0" smtClean="0">
                <a:cs typeface="Arial" pitchFamily="34" charset="0"/>
              </a:rPr>
            </a:br>
            <a:endParaRPr lang="en-US" sz="1100" dirty="0" smtClean="0">
              <a:cs typeface="Arial" pitchFamily="34" charset="0"/>
            </a:endParaRPr>
          </a:p>
          <a:p>
            <a:r>
              <a:rPr lang="en-US" sz="1100" b="1" dirty="0" smtClean="0">
                <a:cs typeface="Arial" pitchFamily="34" charset="0"/>
              </a:rPr>
              <a:t>Audio/Video Conferencing Server</a:t>
            </a:r>
          </a:p>
          <a:p>
            <a:pPr>
              <a:buNone/>
            </a:pPr>
            <a:r>
              <a:rPr lang="en-US" sz="1100" dirty="0" smtClean="0">
                <a:cs typeface="Arial" pitchFamily="34" charset="0"/>
              </a:rPr>
              <a:t>	Dedicated MCU for audio/video conferencing in large-scale deployments.</a:t>
            </a:r>
          </a:p>
          <a:p>
            <a:pPr>
              <a:buNone/>
            </a:pPr>
            <a:endParaRPr lang="en-US" sz="1100" dirty="0" smtClean="0">
              <a:cs typeface="Arial" pitchFamily="34" charset="0"/>
            </a:endParaRPr>
          </a:p>
          <a:p>
            <a:r>
              <a:rPr lang="en-US" sz="1100" b="1" dirty="0" smtClean="0">
                <a:cs typeface="Arial" pitchFamily="34" charset="0"/>
              </a:rPr>
              <a:t>IIS Server</a:t>
            </a:r>
          </a:p>
          <a:p>
            <a:pPr>
              <a:buNone/>
            </a:pPr>
            <a:r>
              <a:rPr lang="en-US" sz="1100" dirty="0" smtClean="0">
                <a:cs typeface="Arial" pitchFamily="34" charset="0"/>
              </a:rPr>
              <a:t>	Dedicated IIS Server for conferencing functions such as slide access and services such as Distribution List Expansion, etc., in large-scale deployments.</a:t>
            </a:r>
          </a:p>
          <a:p>
            <a:pPr>
              <a:buNone/>
            </a:pPr>
            <a:endParaRPr lang="en-US" sz="1100" dirty="0" smtClean="0">
              <a:cs typeface="Arial" pitchFamily="34" charset="0"/>
            </a:endParaRPr>
          </a:p>
          <a:p>
            <a:r>
              <a:rPr lang="en-US" sz="1600" b="1" dirty="0" smtClean="0">
                <a:cs typeface="Arial" pitchFamily="34" charset="0"/>
              </a:rPr>
              <a:t>Web Conferencing Edge Server</a:t>
            </a:r>
          </a:p>
          <a:p>
            <a:pPr>
              <a:buNone/>
            </a:pPr>
            <a:r>
              <a:rPr lang="en-US" sz="1100" dirty="0" smtClean="0">
                <a:cs typeface="Arial" pitchFamily="34" charset="0"/>
              </a:rPr>
              <a:t>	Optional server role to support high availability External access. Transports Web conferencing (PSOM) traffic through the perimeter network for external, anonymous and federated access.</a:t>
            </a:r>
          </a:p>
          <a:p>
            <a:endParaRPr lang="en-US" sz="1100" dirty="0" smtClean="0">
              <a:cs typeface="Arial" pitchFamily="34" charset="0"/>
            </a:endParaRPr>
          </a:p>
          <a:p>
            <a:r>
              <a:rPr lang="en-US" sz="1600" b="1" dirty="0" smtClean="0">
                <a:cs typeface="Arial" pitchFamily="34" charset="0"/>
              </a:rPr>
              <a:t>A/V Conferencing Edge Server</a:t>
            </a:r>
          </a:p>
          <a:p>
            <a:pPr>
              <a:buNone/>
            </a:pPr>
            <a:r>
              <a:rPr lang="en-US" sz="1100" dirty="0" smtClean="0">
                <a:cs typeface="Arial" pitchFamily="34" charset="0"/>
              </a:rPr>
              <a:t>	Optional server role to support high availability External access. Transports audio/video traffic (SRTP) through the perimeter network for external, anonymous and federated access.</a:t>
            </a:r>
          </a:p>
          <a:p>
            <a:pPr>
              <a:buNone/>
            </a:pPr>
            <a:endParaRPr lang="en-US" sz="1100" dirty="0" smtClean="0">
              <a:cs typeface="Arial" pitchFamily="34" charset="0"/>
            </a:endParaRPr>
          </a:p>
          <a:p>
            <a:r>
              <a:rPr lang="en-US" sz="1100" b="1" dirty="0" smtClean="0">
                <a:cs typeface="Arial" pitchFamily="34" charset="0"/>
              </a:rPr>
              <a:t>QoE Monitoring Server</a:t>
            </a:r>
          </a:p>
          <a:p>
            <a:pPr defTabSz="931774" fontAlgn="base">
              <a:lnSpc>
                <a:spcPct val="100000"/>
              </a:lnSpc>
              <a:spcBef>
                <a:spcPct val="0"/>
              </a:spcBef>
              <a:spcAft>
                <a:spcPct val="0"/>
              </a:spcAft>
            </a:pPr>
            <a:r>
              <a:rPr lang="en-US" sz="1100" dirty="0" smtClean="0">
                <a:cs typeface="Arial" pitchFamily="34" charset="0"/>
              </a:rPr>
              <a:t>	</a:t>
            </a:r>
            <a:r>
              <a:rPr lang="en-US" sz="1100" dirty="0" smtClean="0"/>
              <a:t>Monitors Quality of Experience for Voice and media. Rich reporting and historical analysis</a:t>
            </a:r>
          </a:p>
          <a:p>
            <a:pPr defTabSz="931736">
              <a:spcAft>
                <a:spcPts val="339"/>
              </a:spcAft>
              <a:defRPr/>
            </a:pPr>
            <a:endParaRPr lang="en-US" sz="1100" b="1" dirty="0" smtClean="0"/>
          </a:p>
          <a:p>
            <a:pPr defTabSz="931736">
              <a:spcAft>
                <a:spcPts val="339"/>
              </a:spcAft>
              <a:defRPr/>
            </a:pPr>
            <a:r>
              <a:rPr lang="en-US" sz="1100" b="1" dirty="0" smtClean="0"/>
              <a:t>Exchange Unified Messaging</a:t>
            </a:r>
          </a:p>
          <a:p>
            <a:pPr defTabSz="931736">
              <a:spcAft>
                <a:spcPts val="339"/>
              </a:spcAft>
              <a:defRPr/>
            </a:pPr>
            <a:r>
              <a:rPr lang="en-US" sz="1100" dirty="0" smtClean="0"/>
              <a:t>This is not a specific server-role. But the integration on the Front-end server with Exchange UM provides – voicemail, missed call notification, auto-attendant features</a:t>
            </a:r>
          </a:p>
          <a:p>
            <a:endParaRPr lang="en-US" sz="1100" dirty="0" smtClean="0"/>
          </a:p>
          <a:p>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At this point, we’ve</a:t>
            </a:r>
            <a:r>
              <a:rPr lang="en-US" baseline="0" dirty="0" smtClean="0"/>
              <a:t> already looked at the OCS 2007 Architecture and walked through the various Server Roles available for installation.</a:t>
            </a:r>
          </a:p>
          <a:p>
            <a:r>
              <a:rPr lang="en-US" baseline="0" dirty="0" smtClean="0"/>
              <a:t>To plan our OCS 2007 enterprise deployment, let us walk over the “Key Planning Considerations”.</a:t>
            </a:r>
          </a:p>
          <a:p>
            <a:r>
              <a:rPr lang="en-US" baseline="0" dirty="0" smtClean="0"/>
              <a:t>–which of these server roles do I need for the deployment?  (Functional Requirements). </a:t>
            </a:r>
          </a:p>
          <a:p>
            <a:pPr marL="758684" lvl="1" indent="-351033"/>
            <a:r>
              <a:rPr lang="en-US" sz="1000" dirty="0" smtClean="0"/>
              <a:t>Voice:</a:t>
            </a:r>
          </a:p>
          <a:p>
            <a:pPr marL="1176041" lvl="2"/>
            <a:r>
              <a:rPr lang="en-US" sz="1000" dirty="0" smtClean="0"/>
              <a:t>When deploying voice we want to think about the Audio /Video Multi Control Unit (MCU) Server. If the voice usage (PC to PC or PC to PSTN) is likely to be high we’d want more than one A/V MCU server.  To integrate OCS users with PSTN access, we’ll want to setup a mediation server to work with a Gateway. More details on the configuration and management aspects are providing in the following sessions: “ UC Management Experience” and “Voice Interoperability”</a:t>
            </a:r>
          </a:p>
          <a:p>
            <a:pPr marL="758684" lvl="1" indent="-351033"/>
            <a:r>
              <a:rPr lang="en-US" sz="1000" dirty="0" smtClean="0"/>
              <a:t>Video:</a:t>
            </a:r>
          </a:p>
          <a:p>
            <a:pPr marL="1176041" lvl="2"/>
            <a:r>
              <a:rPr lang="en-US" sz="1000" dirty="0" smtClean="0"/>
              <a:t>When deploying video we again want to think about the Audio/Video MCU. To scale out the A/V MCU – we may require multiple servers. Another important consideration is to verify whether the existing network supports the bandwidth required for Video. We’ll talk about bandwidth requirements for video shortly.</a:t>
            </a:r>
          </a:p>
          <a:p>
            <a:pPr marL="758684" lvl="1" indent="-351033"/>
            <a:r>
              <a:rPr lang="en-US" sz="1000" dirty="0" smtClean="0"/>
              <a:t>Conferencing:</a:t>
            </a:r>
          </a:p>
          <a:p>
            <a:pPr marL="1176041" lvl="2"/>
            <a:r>
              <a:rPr lang="en-US" sz="1000" dirty="0" smtClean="0"/>
              <a:t>Conferencing MCU, External Access (outside corporate firewall), IIS</a:t>
            </a:r>
          </a:p>
          <a:p>
            <a:pPr marL="1176041" lvl="2">
              <a:buNone/>
            </a:pPr>
            <a:r>
              <a:rPr lang="en-US" sz="1000" dirty="0" smtClean="0"/>
              <a:t>When deploying conferencing, a big deployment consideration is the ability for federated business users (such as partners, suppliers and others) as well as anonymous users to participate in the conference. This would dictate setup for edge access and edge conferencing server roles.</a:t>
            </a:r>
          </a:p>
          <a:p>
            <a:pPr marL="1176041" lvl="2">
              <a:buNone/>
            </a:pPr>
            <a:endParaRPr lang="en-US" sz="1000" dirty="0" smtClean="0"/>
          </a:p>
          <a:p>
            <a:pPr marL="758684" lvl="1" indent="-351033"/>
            <a:r>
              <a:rPr lang="en-US" sz="1000" dirty="0" smtClean="0"/>
              <a:t>External access - outside the corporate firewall:</a:t>
            </a:r>
          </a:p>
          <a:p>
            <a:pPr marL="1176041" lvl="2"/>
            <a:r>
              <a:rPr lang="en-US" sz="1000" dirty="0" smtClean="0"/>
              <a:t>For External Access we would require setup of Edge Servers – Edge Access Server, Audio/Video Edge Server and Conferencing Edge Server. Deployment also includes configuring the internal and external firewalls to open the right ports for communication and ISA server configuration.</a:t>
            </a:r>
          </a:p>
          <a:p>
            <a:pPr marL="1176041" lvl="2">
              <a:buNone/>
            </a:pPr>
            <a:endParaRPr lang="en-US" sz="1000" dirty="0" smtClean="0"/>
          </a:p>
          <a:p>
            <a:pPr marL="758684" lvl="1" indent="-351033"/>
            <a:r>
              <a:rPr lang="en-US" sz="1000" dirty="0" smtClean="0"/>
              <a:t>Compliance requirements for IM and conferencing:</a:t>
            </a:r>
          </a:p>
          <a:p>
            <a:pPr marL="1176041" lvl="2"/>
            <a:r>
              <a:rPr lang="en-US" sz="1000" dirty="0" smtClean="0"/>
              <a:t>Archiving Server Role needs to be installed and enabled – to collect/record IM and call detail records. This would be used in combination with configuration policies that are applied at the organization level, pool level and at each user level.</a:t>
            </a:r>
          </a:p>
          <a:p>
            <a:endParaRPr lang="en-US" sz="1000" dirty="0" smtClean="0"/>
          </a:p>
          <a:p>
            <a:r>
              <a:rPr lang="en-US" sz="1000" dirty="0" smtClean="0"/>
              <a:t>-Once we’ve decided on the functional requirements – we can plan out what server-roles are needed and how are they located (co-located on a single machine, located on a separate machine, located on a set of machines to meet availability and scalability needs)</a:t>
            </a:r>
            <a:endParaRPr lang="en-US" sz="10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4416" indent="-404416"/>
            <a:r>
              <a:rPr lang="en-US" sz="1000" dirty="0" smtClean="0"/>
              <a:t>With Site Analysis, we look at each site in the organization and decide on the right topology based on functional requirements.</a:t>
            </a:r>
          </a:p>
          <a:p>
            <a:pPr marL="758684" lvl="1" indent="-351033"/>
            <a:r>
              <a:rPr lang="en-US" sz="1000" dirty="0" smtClean="0"/>
              <a:t>How many sites do I have?</a:t>
            </a:r>
          </a:p>
          <a:p>
            <a:pPr marL="1051481" lvl="2" indent="-292797"/>
            <a:r>
              <a:rPr lang="en-US" sz="1000" dirty="0" smtClean="0"/>
              <a:t>This defines the # of global deployments. We could pick different deployment topologies for different sites based on usage, requirements etc. </a:t>
            </a:r>
          </a:p>
          <a:p>
            <a:pPr marL="758684" lvl="1" indent="-351033"/>
            <a:r>
              <a:rPr lang="en-US" sz="1000" dirty="0" smtClean="0"/>
              <a:t>What is the bandwidth at each site? This defines the list of services that could be offered at each site.</a:t>
            </a:r>
          </a:p>
          <a:p>
            <a:pPr marL="1051481" lvl="2" indent="-292797"/>
            <a:r>
              <a:rPr lang="en-US" sz="1000" dirty="0" smtClean="0"/>
              <a:t>Audio – 45Kbps, Video – 250Kbps, Data ~ 45Kbps, Signaling 10 Kbps</a:t>
            </a:r>
          </a:p>
          <a:p>
            <a:pPr marL="1051481" lvl="2" indent="-292797"/>
            <a:r>
              <a:rPr lang="en-US" sz="1000" dirty="0" smtClean="0"/>
              <a:t>Total (for Audio + Video + data) – 350Kbps each way</a:t>
            </a:r>
          </a:p>
          <a:p>
            <a:pPr marL="758684" lvl="1" indent="-351033"/>
            <a:r>
              <a:rPr lang="en-US" sz="1000" dirty="0" smtClean="0"/>
              <a:t>How many users at each site?</a:t>
            </a:r>
          </a:p>
          <a:p>
            <a:pPr marL="1051481" lvl="2" indent="-292797"/>
            <a:r>
              <a:rPr lang="en-US" sz="1000" dirty="0" smtClean="0"/>
              <a:t>Decides which topology to deploy – Standard Edition, Enterprise Consolidated, Enterprise Expanded etc. </a:t>
            </a:r>
          </a:p>
          <a:p>
            <a:pPr marL="404416" indent="-404416"/>
            <a:endParaRPr lang="en-US" sz="1000" dirty="0" smtClean="0"/>
          </a:p>
          <a:p>
            <a:pPr marL="404416" indent="-404416"/>
            <a:r>
              <a:rPr lang="en-US" sz="1000" dirty="0" smtClean="0"/>
              <a:t>The next set of questions deal with the deployment path taken for the OCS 2007 deployment:</a:t>
            </a:r>
          </a:p>
          <a:p>
            <a:pPr marL="758684" lvl="1" indent="-351033"/>
            <a:r>
              <a:rPr lang="en-US" sz="1000" dirty="0" smtClean="0"/>
              <a:t>Am I migrating from Live Communications Server 2005?</a:t>
            </a:r>
          </a:p>
          <a:p>
            <a:pPr marL="1051481" lvl="2" indent="-292797"/>
            <a:r>
              <a:rPr lang="en-US" sz="1000" dirty="0" smtClean="0"/>
              <a:t>Side-by-side install; In this case we start migration from the firewall–inwards.  After each step, more servers are freed up to be used for the new OCS 2007 deployment. </a:t>
            </a:r>
          </a:p>
          <a:p>
            <a:pPr marL="758684" lvl="1" indent="-351033"/>
            <a:r>
              <a:rPr lang="en-US" sz="1000" dirty="0" smtClean="0"/>
              <a:t>Is this a proof-of-concept deployment?</a:t>
            </a:r>
          </a:p>
          <a:p>
            <a:pPr marL="1051481" lvl="2" indent="-292797"/>
            <a:r>
              <a:rPr lang="en-US" sz="1000" dirty="0" smtClean="0"/>
              <a:t>Pilot with Standard Edition – all roles co-located on the same server</a:t>
            </a:r>
          </a:p>
          <a:p>
            <a:endParaRPr lang="en-US" sz="1000" dirty="0" smtClean="0"/>
          </a:p>
          <a:p>
            <a:r>
              <a:rPr lang="en-US" sz="1000" dirty="0" smtClean="0"/>
              <a:t>Answering these questions ahead of time – is a key part of the planning process. In the field deployments – we encourage Administrators to go through these “Key Planning Considerations” questions and get a holistic picture of the deployment first – before starting any part of the work.</a:t>
            </a:r>
          </a:p>
          <a:p>
            <a:endParaRPr lang="en-US" sz="100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also an ideal opportunity to explore the OCS 2007 integration with Microsoft</a:t>
            </a:r>
            <a:r>
              <a:rPr lang="en-US" baseline="0" dirty="0" smtClean="0"/>
              <a:t> </a:t>
            </a:r>
            <a:r>
              <a:rPr lang="en-US" dirty="0" smtClean="0"/>
              <a:t>Active directory.</a:t>
            </a:r>
          </a:p>
          <a:p>
            <a:endParaRPr lang="en-US" dirty="0" smtClean="0"/>
          </a:p>
          <a:p>
            <a:r>
              <a:rPr lang="en-US" dirty="0" smtClean="0"/>
              <a:t>With AD integration,</a:t>
            </a:r>
            <a:r>
              <a:rPr lang="en-US" baseline="0" dirty="0" smtClean="0"/>
              <a:t> there is only one identity to manage for the IT Administrator. This immensely simplifies administration and enables easy integration with existing business processes in the organization.</a:t>
            </a:r>
          </a:p>
          <a:p>
            <a:r>
              <a:rPr lang="en-US" baseline="0" dirty="0" smtClean="0"/>
              <a:t>OCS 2007 leverages AD for authentication and authorization services.</a:t>
            </a:r>
          </a:p>
          <a:p>
            <a:r>
              <a:rPr lang="en-US" baseline="0" dirty="0" smtClean="0"/>
              <a:t>As a part of OCS 2007, schema extensions are installed to Active Directory. These extensions are irreversible.</a:t>
            </a:r>
          </a:p>
          <a:p>
            <a:r>
              <a:rPr lang="en-US" baseline="0" dirty="0" smtClean="0"/>
              <a:t>OCS 2007 guided setup helps perform and verify each step. - &lt;read from slide&gt;</a:t>
            </a:r>
          </a:p>
          <a:p>
            <a:r>
              <a:rPr lang="en-US" baseline="0" dirty="0" smtClean="0"/>
              <a:t>When installing  multiple OCS 2007 pools in the same AD forest – the schema extensions need to be applied only once. Setup will automatically detect this and skip the necessary steps automatically for you.</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16</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endParaRPr lang="en-US" sz="2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simple flowchart provides a good starting point for</a:t>
            </a:r>
            <a:r>
              <a:rPr lang="en-US" baseline="0" dirty="0" smtClean="0"/>
              <a:t> choosing site topologies based on Availability and Scale requirements.</a:t>
            </a:r>
          </a:p>
          <a:p>
            <a:r>
              <a:rPr lang="en-US" baseline="0" dirty="0" smtClean="0"/>
              <a:t>Please note that this flowchart should be repeated as necessary for each branch site – as we may choose a different deployment topology for each site based on requirements at that site.</a:t>
            </a:r>
          </a:p>
          <a:p>
            <a:r>
              <a:rPr lang="en-US" baseline="0" dirty="0" smtClean="0"/>
              <a:t>To the results of this planning exercise– we’ll add other features such as External or Remote Access, PSTN integration at various sites –based on functional requirements.</a:t>
            </a:r>
          </a:p>
          <a:p>
            <a:endParaRPr lang="en-US" baseline="0" dirty="0" smtClean="0"/>
          </a:p>
          <a:p>
            <a:r>
              <a:rPr lang="en-US" baseline="0" dirty="0" smtClean="0"/>
              <a:t>&lt;Read from slide&gt;</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D94D5AA-F773-4800-8917-A4B96796B2B6}" type="slidenum">
              <a:rPr lang="en-US"/>
              <a:pPr/>
              <a:t>18</a:t>
            </a:fld>
            <a:endParaRPr lang="en-US" dirty="0"/>
          </a:p>
        </p:txBody>
      </p:sp>
      <p:sp>
        <p:nvSpPr>
          <p:cNvPr id="59395"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defTabSz="931736">
              <a:spcAft>
                <a:spcPts val="339"/>
              </a:spcAft>
              <a:defRPr/>
            </a:pPr>
            <a:r>
              <a:rPr lang="en-US" dirty="0" smtClean="0"/>
              <a:t>The Enterprise Edition Consolidated Configuration provides high availability and medium scale</a:t>
            </a:r>
            <a:r>
              <a:rPr lang="en-US" baseline="0" dirty="0" smtClean="0"/>
              <a:t> for organizations.</a:t>
            </a:r>
          </a:p>
          <a:p>
            <a:pPr defTabSz="931736">
              <a:spcAft>
                <a:spcPts val="339"/>
              </a:spcAft>
              <a:defRPr/>
            </a:pPr>
            <a:r>
              <a:rPr lang="en-US" baseline="0" dirty="0" smtClean="0"/>
              <a:t>In this deployment, we have multiple front-end servers that are servicing requests for IM, PC to PC voice and conferencing – which are all connected to the SQL back-end.</a:t>
            </a:r>
          </a:p>
          <a:p>
            <a:pPr defTabSz="931736">
              <a:spcAft>
                <a:spcPts val="339"/>
              </a:spcAft>
              <a:defRPr/>
            </a:pPr>
            <a:endParaRPr lang="en-US" baseline="0" dirty="0" smtClean="0"/>
          </a:p>
          <a:p>
            <a:r>
              <a:rPr lang="en-US" dirty="0" smtClean="0"/>
              <a:t>All front-end</a:t>
            </a:r>
            <a:r>
              <a:rPr lang="en-US" baseline="0" dirty="0" smtClean="0"/>
              <a:t> servers in this deployment are running identical workloads (IM, Presence, Conferencing, IIS Share and Audio/Video). PSTN interop and External Access are added as additional components when needed.</a:t>
            </a:r>
          </a:p>
          <a:p>
            <a:endParaRPr lang="en-US" baseline="0" dirty="0" smtClean="0"/>
          </a:p>
          <a:p>
            <a:r>
              <a:rPr lang="en-US" baseline="0" dirty="0" smtClean="0"/>
              <a:t>Scales up to 30,000 users using 5 servers - when running standard workloads described in the Planning and Deployment guide.</a:t>
            </a:r>
            <a:endParaRPr lang="en-US" dirty="0" smtClean="0"/>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96432C06-BC2B-4437-8554-DA90996C70CD}" type="slidenum">
              <a:rPr lang="en-US"/>
              <a:pPr/>
              <a:t>19</a:t>
            </a:fld>
            <a:endParaRPr lang="en-US" dirty="0"/>
          </a:p>
        </p:txBody>
      </p:sp>
      <p:sp>
        <p:nvSpPr>
          <p:cNvPr id="144386"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defTabSz="931736">
              <a:spcAft>
                <a:spcPts val="339"/>
              </a:spcAft>
              <a:defRPr/>
            </a:pPr>
            <a:r>
              <a:rPr lang="en-US" dirty="0" smtClean="0"/>
              <a:t>The Enterprise Edition Expanded Configuration provides high availability and high scale</a:t>
            </a:r>
            <a:r>
              <a:rPr lang="en-US" baseline="0" dirty="0" smtClean="0"/>
              <a:t> for organizations.</a:t>
            </a:r>
          </a:p>
          <a:p>
            <a:pPr defTabSz="931736">
              <a:spcAft>
                <a:spcPts val="339"/>
              </a:spcAft>
              <a:defRPr/>
            </a:pPr>
            <a:r>
              <a:rPr lang="en-US" baseline="0" dirty="0" smtClean="0"/>
              <a:t>In this deployment, we have server roles that are split across multiple physical machines. For example – the IIS servers, A/V conferencing Servers and the Web Conferencing Servers have more than 1 machine servicing client requests. The SQL database back-end is clustered for high availability.</a:t>
            </a:r>
          </a:p>
          <a:p>
            <a:pPr defTabSz="931736">
              <a:spcAft>
                <a:spcPts val="339"/>
              </a:spcAft>
              <a:defRPr/>
            </a:pPr>
            <a:endParaRPr lang="en-US" baseline="0" dirty="0" smtClean="0"/>
          </a:p>
          <a:p>
            <a:pPr defTabSz="931736">
              <a:spcAft>
                <a:spcPts val="339"/>
              </a:spcAft>
              <a:defRPr/>
            </a:pPr>
            <a:r>
              <a:rPr lang="en-US" baseline="0" dirty="0" smtClean="0"/>
              <a:t>This servers as an example deployment for a large enterprise or a central datacenter.</a:t>
            </a:r>
          </a:p>
          <a:p>
            <a:pPr defTabSz="931736">
              <a:spcAft>
                <a:spcPts val="339"/>
              </a:spcAft>
              <a:defRPr/>
            </a:pPr>
            <a:endParaRPr lang="en-US" baseline="0" dirty="0" smtClean="0"/>
          </a:p>
          <a:p>
            <a:pPr defTabSz="931736">
              <a:spcAft>
                <a:spcPts val="339"/>
              </a:spcAft>
              <a:defRPr/>
            </a:pPr>
            <a:r>
              <a:rPr lang="en-US" baseline="0" dirty="0" smtClean="0"/>
              <a:t>Again – PSTN Connectivity, External Access can be added to this topology based on functional requirements.</a:t>
            </a:r>
          </a:p>
          <a:p>
            <a:endParaRPr lang="en-US" baseline="0" dirty="0" smtClean="0"/>
          </a:p>
          <a:p>
            <a:r>
              <a:rPr lang="en-US" baseline="0" dirty="0" smtClean="0"/>
              <a:t>Scales up to 125,000 users using 14 servers - when running standard workloads described in the Planning and Deployment guide.</a:t>
            </a:r>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8FF7605-3752-4BA3-90EA-4BF0F91F30B7}" type="slidenum">
              <a:rPr lang="en-US"/>
              <a:pPr/>
              <a:t>20</a:t>
            </a:fld>
            <a:endParaRPr lang="en-US" dirty="0"/>
          </a:p>
        </p:txBody>
      </p:sp>
      <p:sp>
        <p:nvSpPr>
          <p:cNvPr id="146434"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pPr defTabSz="931736">
              <a:spcAft>
                <a:spcPts val="339"/>
              </a:spcAft>
              <a:defRPr/>
            </a:pPr>
            <a:r>
              <a:rPr lang="en-US" dirty="0" smtClean="0"/>
              <a:t>Here is an example</a:t>
            </a:r>
            <a:r>
              <a:rPr lang="en-US" baseline="0" dirty="0" smtClean="0"/>
              <a:t> of a Global Deployment with Voice and PSTN access:</a:t>
            </a:r>
          </a:p>
          <a:p>
            <a:pPr defTabSz="931736">
              <a:spcAft>
                <a:spcPts val="339"/>
              </a:spcAft>
              <a:defRPr/>
            </a:pPr>
            <a:endParaRPr lang="en-US" baseline="0" dirty="0" smtClean="0"/>
          </a:p>
          <a:p>
            <a:pPr defTabSz="931736">
              <a:spcAft>
                <a:spcPts val="339"/>
              </a:spcAft>
              <a:defRPr/>
            </a:pPr>
            <a:r>
              <a:rPr lang="en-US" baseline="0" dirty="0" smtClean="0"/>
              <a:t>For this deployment example – we have 2 sites: Primary and Secondary</a:t>
            </a:r>
          </a:p>
          <a:p>
            <a:pPr defTabSz="931736">
              <a:spcAft>
                <a:spcPts val="339"/>
              </a:spcAft>
              <a:defRPr/>
            </a:pPr>
            <a:endParaRPr lang="en-US" baseline="0" dirty="0" smtClean="0"/>
          </a:p>
          <a:p>
            <a:pPr defTabSz="931736">
              <a:spcAft>
                <a:spcPts val="339"/>
              </a:spcAft>
              <a:defRPr/>
            </a:pPr>
            <a:r>
              <a:rPr lang="en-US" baseline="0" dirty="0" smtClean="0"/>
              <a:t>The Primary site has about 50k users and is using the Enterprise Expanded topology</a:t>
            </a:r>
          </a:p>
          <a:p>
            <a:pPr defTabSz="931736">
              <a:spcAft>
                <a:spcPts val="339"/>
              </a:spcAft>
              <a:defRPr/>
            </a:pPr>
            <a:r>
              <a:rPr lang="en-US" baseline="0" dirty="0" smtClean="0"/>
              <a:t>The secondary site has about 20k users and is using the Enterprise Consolidated topology</a:t>
            </a:r>
          </a:p>
          <a:p>
            <a:pPr defTabSz="931736">
              <a:spcAft>
                <a:spcPts val="339"/>
              </a:spcAft>
              <a:defRPr/>
            </a:pPr>
            <a:r>
              <a:rPr lang="en-US" baseline="0" dirty="0" smtClean="0"/>
              <a:t>The Directors (2 in this example) direct traffic to the right site (or pool) based on incoming requests.</a:t>
            </a:r>
          </a:p>
          <a:p>
            <a:pPr defTabSz="931736">
              <a:spcAft>
                <a:spcPts val="339"/>
              </a:spcAft>
              <a:defRPr/>
            </a:pPr>
            <a:endParaRPr lang="en-US" baseline="0" dirty="0" smtClean="0"/>
          </a:p>
          <a:p>
            <a:pPr defTabSz="931736">
              <a:spcAft>
                <a:spcPts val="339"/>
              </a:spcAft>
              <a:defRPr/>
            </a:pPr>
            <a:r>
              <a:rPr lang="en-US" baseline="0" dirty="0" smtClean="0"/>
              <a:t>We’ve added External Access servers to enable remote users, federated businesses to connect with the enterprise while outside the corporate firewall. We’ve also added PSTN integration for call to traditional telephony networks inside and outside the corporation.</a:t>
            </a:r>
          </a:p>
          <a:p>
            <a:pPr defTabSz="931736">
              <a:spcAft>
                <a:spcPts val="339"/>
              </a:spcAft>
              <a:defRPr/>
            </a:pPr>
            <a:endParaRPr lang="en-US" baseline="0" dirty="0" smtClean="0"/>
          </a:p>
          <a:p>
            <a:pPr defTabSz="931736">
              <a:spcAft>
                <a:spcPts val="339"/>
              </a:spcAft>
              <a:defRPr/>
            </a:pPr>
            <a:r>
              <a:rPr lang="en-US" baseline="0" dirty="0" smtClean="0"/>
              <a:t>External Access and PSTN Connectivity are enabled for both sites (Primary and secondary).</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4416" indent="-404416"/>
            <a:r>
              <a:rPr lang="en-US" dirty="0" smtClean="0"/>
              <a:t>Configuring IM</a:t>
            </a:r>
          </a:p>
          <a:p>
            <a:pPr marL="812067" lvl="1"/>
            <a:r>
              <a:rPr lang="en-US" dirty="0" smtClean="0"/>
              <a:t>This involves – enabling users for communications as well as configuring Intelligent IM Filter:</a:t>
            </a:r>
          </a:p>
          <a:p>
            <a:pPr marL="812067" lvl="1">
              <a:buNone/>
            </a:pPr>
            <a:r>
              <a:rPr lang="en-US" dirty="0" smtClean="0"/>
              <a:t>This Filter can be used to block or modify URLs in IM conversations. This feature is usually in counteracting SpIM attacks.</a:t>
            </a:r>
          </a:p>
          <a:p>
            <a:pPr marL="812067" lvl="1">
              <a:buNone/>
            </a:pPr>
            <a:r>
              <a:rPr lang="en-US" dirty="0" smtClean="0"/>
              <a:t>The Intelligent IM Filter can also be allowed to block some or all file extensions. The administrator controls these configuration settings through policies.</a:t>
            </a:r>
          </a:p>
          <a:p>
            <a:pPr marL="812067" lvl="1"/>
            <a:endParaRPr lang="en-US" dirty="0" smtClean="0"/>
          </a:p>
          <a:p>
            <a:pPr marL="404416" indent="-404416"/>
            <a:r>
              <a:rPr lang="en-US" dirty="0" smtClean="0"/>
              <a:t>Configuring Voice</a:t>
            </a:r>
          </a:p>
          <a:p>
            <a:pPr marL="812067" lvl="1"/>
            <a:r>
              <a:rPr lang="en-US" dirty="0" smtClean="0"/>
              <a:t>PSTN Connectivity – this involves setting up a Location Profile for the site location, Dial Plans for normalizing phone numbers that are dialed, Policy that determines what users are allowed to call which area/numbers and Routing information that  helps identify the right gateway/mediation server to use in order to minimize telephony cost.</a:t>
            </a:r>
          </a:p>
          <a:p>
            <a:pPr marL="812067" lvl="1"/>
            <a:r>
              <a:rPr lang="en-US" dirty="0" smtClean="0"/>
              <a:t>This information is session in session – “VOIP Topologies and Interoperability”</a:t>
            </a:r>
          </a:p>
          <a:p>
            <a:pPr marL="404416" indent="-404416"/>
            <a:endParaRPr lang="en-US" dirty="0" smtClean="0"/>
          </a:p>
          <a:p>
            <a:pPr marL="404416" indent="-404416"/>
            <a:r>
              <a:rPr lang="en-US" dirty="0" smtClean="0"/>
              <a:t>Configuring Policies</a:t>
            </a:r>
          </a:p>
          <a:p>
            <a:pPr marL="404416" indent="-404416"/>
            <a:r>
              <a:rPr lang="en-US" dirty="0" smtClean="0"/>
              <a:t>		Policies are configured by IT Administrators at the following levels – Forest, Pool and per-user. So the settings that we’ll see in this section can be specified at any of these levels.</a:t>
            </a:r>
          </a:p>
          <a:p>
            <a:pPr marL="812067" lvl="1"/>
            <a:r>
              <a:rPr lang="en-US" dirty="0" smtClean="0"/>
              <a:t>Archiving policies can enforce archiving as required or vary based on per-user settings.</a:t>
            </a:r>
          </a:p>
          <a:p>
            <a:pPr marL="812067" lvl="1"/>
            <a:r>
              <a:rPr lang="en-US" dirty="0" smtClean="0"/>
              <a:t>Conferences and meetings – Administrators can specify policy about anonymous users participating in conferences, as well as the ability to include voice/video or application data as a part of conferences. </a:t>
            </a:r>
          </a:p>
          <a:p>
            <a:pPr marL="812067" lvl="1"/>
            <a:r>
              <a:rPr lang="en-US" dirty="0" smtClean="0"/>
              <a:t>Call Detail Records – setting policies for CDRs helps the IT Admin collect data that helps meet organizational governance goals.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4</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r>
              <a:rPr lang="en-US" sz="1100" dirty="0" smtClean="0"/>
              <a:t>Introduction:</a:t>
            </a:r>
          </a:p>
          <a:p>
            <a:r>
              <a:rPr lang="en-US" sz="1100" dirty="0" smtClean="0"/>
              <a:t>The Microsoft Office Communications Server 2007  keynote session and other launch sessions – provide us with a wealth of information about the functionality delivered in this product and why it is essential to the business process infrastructure in the organization.</a:t>
            </a:r>
          </a:p>
          <a:p>
            <a:endParaRPr lang="en-US" sz="1100" dirty="0" smtClean="0"/>
          </a:p>
          <a:p>
            <a:r>
              <a:rPr lang="en-US" sz="1100" dirty="0" smtClean="0"/>
              <a:t>In this session, we will talk about how can deploy Microsoft OCS 2007 in the organization.</a:t>
            </a:r>
          </a:p>
          <a:p>
            <a:endParaRPr lang="en-US" sz="1100" dirty="0" smtClean="0"/>
          </a:p>
          <a:p>
            <a:r>
              <a:rPr lang="en-US" sz="1100" dirty="0" smtClean="0"/>
              <a:t>Here are the session objectives:</a:t>
            </a:r>
          </a:p>
          <a:p>
            <a:pPr marL="465887" indent="-465887">
              <a:buAutoNum type="arabicPeriod"/>
            </a:pPr>
            <a:r>
              <a:rPr lang="en-US" sz="1100" dirty="0" smtClean="0"/>
              <a:t>Exploring OCS 2007: How do I run a pilot?  The first step in evaluating and deploying OCS 2007 is to run a Pilot program in the organization. Based on organizational needs, a Pilot size deployment may also be sufficient in some cases. In this section, we’ll see how you can go about deploying a pilot for OCS 2007.</a:t>
            </a:r>
          </a:p>
          <a:p>
            <a:pPr marL="465887" indent="-465887">
              <a:buAutoNum type="arabicPeriod"/>
            </a:pPr>
            <a:r>
              <a:rPr lang="en-US" sz="1100" dirty="0" smtClean="0"/>
              <a:t>Next we’ll see - How we can plan the enterprise deployment? This section talks about the steps beyond the pilot. We’ll look at a list of “Key Considerations” – questions that you should address in planning the enterprise deployment in your organization.</a:t>
            </a:r>
          </a:p>
          <a:p>
            <a:pPr marL="465887" indent="-465887">
              <a:buAutoNum type="arabicPeriod"/>
            </a:pPr>
            <a:r>
              <a:rPr lang="en-US" sz="1100" dirty="0" smtClean="0"/>
              <a:t>Then we’ll look at the various deployment options that are available for enterprise deployment: in this section, we’ll talk about options for deployment – such as high availability, scalability, performance, remote access, PSTN connectivity etc and look at how each scenario would influence the topology for the deployment.</a:t>
            </a:r>
          </a:p>
          <a:p>
            <a:pPr marL="465887" indent="-465887">
              <a:buAutoNum type="arabicPeriod"/>
            </a:pPr>
            <a:r>
              <a:rPr lang="en-US" sz="1100" dirty="0" smtClean="0"/>
              <a:t>The next section provides a list of steps that you can perform after the planned installation completes – such as setting policies, configuring IM, voice, user-access etc to finalize the OCS 2007 deployment. </a:t>
            </a:r>
          </a:p>
          <a:p>
            <a:pPr marL="465887" indent="-465887">
              <a:buAutoNum type="arabicPeriod"/>
            </a:pPr>
            <a:r>
              <a:rPr lang="en-US" sz="1100" dirty="0" smtClean="0"/>
              <a:t>And finally, we’ll take a peek at some of the wide variety of tools that are available with the product- which can help in the deployment process.</a:t>
            </a:r>
          </a:p>
          <a:p>
            <a:pPr marL="465887" indent="-465887"/>
            <a:endParaRPr lang="en-US" sz="1100" dirty="0" smtClean="0"/>
          </a:p>
          <a:p>
            <a:endParaRPr lang="en-US" sz="11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22</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r>
              <a:rPr lang="en-US" sz="1000" dirty="0" smtClean="0"/>
              <a:t>Looking at the key planning considerations and the enterprise deployment options available, administrators can decide on the final topology of the deployment. </a:t>
            </a:r>
          </a:p>
          <a:p>
            <a:r>
              <a:rPr lang="en-US" sz="1000" dirty="0" smtClean="0"/>
              <a:t>The actual deployment steps can be carried out using the guided setup interface that we saw earlier - as well as using command-line automation.</a:t>
            </a:r>
          </a:p>
          <a:p>
            <a:endParaRPr lang="en-US" sz="1000" dirty="0" smtClean="0"/>
          </a:p>
          <a:p>
            <a:r>
              <a:rPr lang="en-US" sz="1000" dirty="0" smtClean="0"/>
              <a:t>After the various server-roles are installed as per the chosen topologies, let us look at the various steps required to finalize deployment. In this section, we will look at settings to configure the enterprise deployment – such as IM, Voice, Policies, Conferencing, Certificates etc.</a:t>
            </a:r>
          </a:p>
          <a:p>
            <a:endParaRPr lang="en-US"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Certificates</a:t>
            </a:r>
          </a:p>
          <a:p>
            <a:pPr marL="812067" lvl="1"/>
            <a:r>
              <a:rPr lang="en-US" dirty="0" smtClean="0"/>
              <a:t>Traffic</a:t>
            </a:r>
            <a:r>
              <a:rPr lang="en-US" baseline="0" dirty="0" smtClean="0"/>
              <a:t> (both media and control information ) is secured using TLS (Transport Layer Security) and MTLS (Mutually authenticated TLS). The new certificate wizard helps administrators deploy the certificates necessary for TLS.</a:t>
            </a:r>
            <a:endParaRPr lang="en-US" dirty="0" smtClean="0"/>
          </a:p>
          <a:p>
            <a:r>
              <a:rPr lang="en-US" dirty="0" smtClean="0"/>
              <a:t>External Access </a:t>
            </a:r>
          </a:p>
          <a:p>
            <a:pPr marL="812067" lvl="1"/>
            <a:r>
              <a:rPr lang="en-US" dirty="0" smtClean="0"/>
              <a:t>Configuring External</a:t>
            </a:r>
            <a:r>
              <a:rPr lang="en-US" baseline="0" dirty="0" smtClean="0"/>
              <a:t> access include </a:t>
            </a:r>
            <a:r>
              <a:rPr lang="en-US" dirty="0" smtClean="0"/>
              <a:t>opening specific ports on the internal and external Firewalls, configuring</a:t>
            </a:r>
            <a:r>
              <a:rPr lang="en-US" baseline="0" dirty="0" smtClean="0"/>
              <a:t> the ISA server and setting up </a:t>
            </a:r>
            <a:r>
              <a:rPr lang="en-US" dirty="0" smtClean="0"/>
              <a:t>Reverse Proxy for phone number lookup.</a:t>
            </a:r>
          </a:p>
          <a:p>
            <a:r>
              <a:rPr lang="en-US" dirty="0" smtClean="0"/>
              <a:t>Exchange Server 2007 UM integration</a:t>
            </a:r>
          </a:p>
          <a:p>
            <a:pPr marL="812067" lvl="1"/>
            <a:r>
              <a:rPr lang="en-US" dirty="0" smtClean="0"/>
              <a:t>To configure Exchange</a:t>
            </a:r>
            <a:r>
              <a:rPr lang="en-US" baseline="0" dirty="0" smtClean="0"/>
              <a:t> 2007 UM, we can point Exchange UM to OCS front-end. OCS can act as a gateway for Exchange UM and carry all the routed traffic in &amp; out of Exchange. This requires setting up </a:t>
            </a:r>
            <a:r>
              <a:rPr lang="en-US" dirty="0" smtClean="0"/>
              <a:t>location profile, dialing &amp; normalization</a:t>
            </a:r>
            <a:r>
              <a:rPr lang="en-US" baseline="0" dirty="0" smtClean="0"/>
              <a:t> </a:t>
            </a:r>
            <a:r>
              <a:rPr lang="en-US" dirty="0" smtClean="0"/>
              <a:t>rules.</a:t>
            </a:r>
          </a:p>
          <a:p>
            <a:r>
              <a:rPr lang="en-US" dirty="0" smtClean="0"/>
              <a:t>QoE Monitoring Server</a:t>
            </a:r>
          </a:p>
          <a:p>
            <a:pPr marL="812067" lvl="1"/>
            <a:r>
              <a:rPr lang="en-US" dirty="0" smtClean="0"/>
              <a:t>Quality of Experience</a:t>
            </a:r>
            <a:r>
              <a:rPr lang="en-US" baseline="0" dirty="0" smtClean="0"/>
              <a:t> Monitoring Server can collect a wealth of near real-time data about call metrics, call quality and provided aggregated reporting on top of this. </a:t>
            </a:r>
            <a:r>
              <a:rPr lang="en-US" dirty="0" smtClean="0"/>
              <a:t>With</a:t>
            </a:r>
            <a:r>
              <a:rPr lang="en-US" baseline="0" dirty="0" smtClean="0"/>
              <a:t> a Microsoft Operations Manager 2005 Management Pack, administrators can receive alerts on observed call quality at locations and set their own thresholds to monitor voice quality in the deployment.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30" indent="-232930">
              <a:buAutoNum type="arabicPeriod"/>
            </a:pPr>
            <a:r>
              <a:rPr lang="en-US" dirty="0" smtClean="0"/>
              <a:t>Intelligent</a:t>
            </a:r>
            <a:r>
              <a:rPr lang="en-US" baseline="0" dirty="0" smtClean="0"/>
              <a:t> IM Filter overview</a:t>
            </a:r>
          </a:p>
          <a:p>
            <a:pPr marL="232930" indent="-232930">
              <a:buAutoNum type="arabicPeriod"/>
            </a:pPr>
            <a:r>
              <a:rPr lang="en-US" baseline="0" dirty="0" smtClean="0"/>
              <a:t>Quick overview of location profile, dial-plan etc</a:t>
            </a:r>
          </a:p>
          <a:p>
            <a:pPr marL="232930" indent="-232930">
              <a:buAutoNum type="arabicPeriod"/>
            </a:pPr>
            <a:r>
              <a:rPr lang="en-US" baseline="0" dirty="0" smtClean="0"/>
              <a:t>Archiving global policy and per –user settings</a:t>
            </a:r>
          </a:p>
          <a:p>
            <a:pPr marL="232930" indent="-232930">
              <a:buAutoNum type="arabicPeriod"/>
            </a:pPr>
            <a:r>
              <a:rPr lang="en-US" baseline="0" dirty="0" smtClean="0"/>
              <a:t>External access settings</a:t>
            </a:r>
          </a:p>
          <a:p>
            <a:pPr marL="232930" indent="-232930"/>
            <a:endParaRPr lang="en-US" baseline="0" dirty="0" smtClean="0"/>
          </a:p>
          <a:p>
            <a:pPr marL="232930" indent="-232930"/>
            <a:endParaRPr lang="en-US" baseline="0" dirty="0" smtClean="0"/>
          </a:p>
          <a:p>
            <a:pPr marL="232930" indent="-232930">
              <a:buAutoNum type="arabicPeriod"/>
            </a:pPr>
            <a:endParaRPr lang="en-US" baseline="0" dirty="0" smtClean="0"/>
          </a:p>
          <a:p>
            <a:pPr marL="232930" indent="-232930">
              <a:buAutoNum type="arabicPeriod"/>
            </a:pPr>
            <a:endParaRPr lang="en-US" baseline="0" dirty="0" smtClean="0"/>
          </a:p>
          <a:p>
            <a:pPr marL="232930" indent="-232930"/>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25</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r>
              <a:rPr lang="en-US" dirty="0" smtClean="0"/>
              <a:t>We’ve seen </a:t>
            </a:r>
          </a:p>
          <a:p>
            <a:pPr>
              <a:buFontTx/>
              <a:buChar char="-"/>
            </a:pPr>
            <a:r>
              <a:rPr lang="en-US" dirty="0" smtClean="0"/>
              <a:t>How to run a pilot</a:t>
            </a:r>
          </a:p>
          <a:p>
            <a:pPr>
              <a:buFontTx/>
              <a:buChar char="-"/>
            </a:pPr>
            <a:r>
              <a:rPr lang="en-US" dirty="0" smtClean="0"/>
              <a:t> How to plan for the enterprise deployment</a:t>
            </a:r>
          </a:p>
          <a:p>
            <a:pPr>
              <a:buFontTx/>
              <a:buChar char="-"/>
            </a:pPr>
            <a:r>
              <a:rPr lang="en-US" dirty="0" smtClean="0"/>
              <a:t>The options available for deployment and</a:t>
            </a:r>
          </a:p>
          <a:p>
            <a:pPr>
              <a:buFontTx/>
              <a:buChar char="-"/>
            </a:pPr>
            <a:r>
              <a:rPr lang="en-US" dirty="0" smtClean="0"/>
              <a:t>How the deployment can be configured and finalized</a:t>
            </a:r>
          </a:p>
          <a:p>
            <a:pPr>
              <a:buFontTx/>
              <a:buChar char="-"/>
            </a:pPr>
            <a:endParaRPr lang="en-US" dirty="0" smtClean="0"/>
          </a:p>
          <a:p>
            <a:pPr>
              <a:buFontTx/>
              <a:buChar char="-"/>
            </a:pPr>
            <a:r>
              <a:rPr lang="en-US" dirty="0" smtClean="0"/>
              <a:t>Now let us look at tools that are available with the product to simplify and manage the deployment process.</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404416" indent="-404416"/>
            <a:r>
              <a:rPr lang="en-US" sz="2900" dirty="0" smtClean="0"/>
              <a:t>Deployment configuration can be validated using tools that are built into the MMC administration interface. </a:t>
            </a:r>
          </a:p>
          <a:p>
            <a:pPr marL="404416" indent="-404416"/>
            <a:r>
              <a:rPr lang="en-US" sz="2400" dirty="0" smtClean="0"/>
              <a:t>Validation can be triggered by the administrator to simulate real workloads – for example: two users logging on to OCS, looking at presence information and then having an Instant Messaging conversation or a voice conversation. The output of validation is a detailed drill –down report that can viewed on Internet Explorer.</a:t>
            </a:r>
          </a:p>
          <a:p>
            <a:pPr marL="1176041" lvl="2"/>
            <a:endParaRPr lang="en-US" sz="2000" dirty="0" smtClean="0"/>
          </a:p>
          <a:p>
            <a:pPr marL="812067" lvl="1"/>
            <a:r>
              <a:rPr lang="en-US" sz="2400" dirty="0" smtClean="0"/>
              <a:t>A Best Practices Analyzer tool is available with the product for analyzing deployments.</a:t>
            </a:r>
          </a:p>
          <a:p>
            <a:pPr marL="812067" lvl="1">
              <a:buNone/>
            </a:pPr>
            <a:endParaRPr lang="en-US" sz="2400" dirty="0" smtClean="0"/>
          </a:p>
          <a:p>
            <a:pPr marL="404416" indent="-404416"/>
            <a:r>
              <a:rPr lang="en-US" sz="2900" dirty="0" smtClean="0"/>
              <a:t>In this section, we also look at automating deployment tasks:</a:t>
            </a:r>
          </a:p>
          <a:p>
            <a:pPr marL="812067" lvl="1"/>
            <a:r>
              <a:rPr lang="en-US" sz="2400" dirty="0" smtClean="0"/>
              <a:t>LcsCmd.exe is the command-line tool that provides a wealth of options to manage the deployment of OCS 2007. Features provided via the command-line interface include - </a:t>
            </a:r>
            <a:r>
              <a:rPr lang="en-US" sz="2000" dirty="0" smtClean="0"/>
              <a:t>Delegating Administration rights during deployment such as – server admin, user admin, setup admin. The features are useful when multiple administrators/teams are involved in the deployment process (for example: Server administrator is different from User administrator).</a:t>
            </a:r>
          </a:p>
          <a:p>
            <a:pPr marL="812067" lvl="1"/>
            <a:endParaRPr lang="en-US" sz="2000" dirty="0" smtClean="0"/>
          </a:p>
          <a:p>
            <a:pPr marL="812067" lvl="1"/>
            <a:r>
              <a:rPr lang="en-US" sz="2000" dirty="0" smtClean="0"/>
              <a:t>The tool also provides status checks on the deployment health, prepares Active Directory for deployment and performs backup/restore operations.</a:t>
            </a:r>
          </a:p>
          <a:p>
            <a:pPr marL="232930" indent="-232930">
              <a:buAutoNum type="arabicPeriod"/>
            </a:pPr>
            <a:endParaRPr lang="en-US" dirty="0" smtClean="0"/>
          </a:p>
          <a:p>
            <a:pPr marL="232930" indent="-23293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959876" lvl="8" indent="-232930"/>
            <a:r>
              <a:rPr lang="en-US" dirty="0" smtClean="0"/>
              <a:t>Now let us</a:t>
            </a:r>
            <a:r>
              <a:rPr lang="en-US" baseline="0" dirty="0" smtClean="0"/>
              <a:t> look at a demo that features some of the tools we’ve just talked about – that we can use to Manage the OCS 2007 deployment.</a:t>
            </a:r>
            <a:endParaRPr lang="en-US" dirty="0" smtClean="0"/>
          </a:p>
          <a:p>
            <a:pPr marL="232930" indent="-232930">
              <a:buAutoNum type="arabicPeriod"/>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28</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endParaRPr lang="en-US" sz="22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29</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r>
              <a:rPr lang="en-US" sz="2200" dirty="0" smtClean="0"/>
              <a:t>Here is another way to summarize the Key Takeaways from this session – with a “Call to Action” using the 4P’s of OCS 2007 deployment:</a:t>
            </a:r>
          </a:p>
          <a:p>
            <a:pPr lvl="1"/>
            <a:r>
              <a:rPr lang="en-US" dirty="0" smtClean="0">
                <a:solidFill>
                  <a:schemeClr val="accent1"/>
                </a:solidFill>
              </a:rPr>
              <a:t>P</a:t>
            </a:r>
            <a:r>
              <a:rPr lang="en-US" dirty="0" smtClean="0"/>
              <a:t>ilot with Standard Edition</a:t>
            </a:r>
          </a:p>
          <a:p>
            <a:pPr lvl="1"/>
            <a:r>
              <a:rPr lang="en-US" dirty="0" smtClean="0">
                <a:solidFill>
                  <a:schemeClr val="accent1"/>
                </a:solidFill>
              </a:rPr>
              <a:t>P</a:t>
            </a:r>
            <a:r>
              <a:rPr lang="en-US" dirty="0" smtClean="0"/>
              <a:t>lan your deployment topology and sites</a:t>
            </a:r>
          </a:p>
          <a:p>
            <a:pPr lvl="1"/>
            <a:r>
              <a:rPr lang="en-US" dirty="0" smtClean="0">
                <a:solidFill>
                  <a:schemeClr val="accent1"/>
                </a:solidFill>
              </a:rPr>
              <a:t>P</a:t>
            </a:r>
            <a:r>
              <a:rPr lang="en-US" dirty="0" smtClean="0"/>
              <a:t>roceed with Enterprise deployment</a:t>
            </a:r>
          </a:p>
          <a:p>
            <a:pPr lvl="1"/>
            <a:r>
              <a:rPr lang="en-US" dirty="0" smtClean="0">
                <a:solidFill>
                  <a:schemeClr val="accent1"/>
                </a:solidFill>
              </a:rPr>
              <a:t>P</a:t>
            </a:r>
            <a:r>
              <a:rPr lang="en-US" dirty="0" smtClean="0"/>
              <a:t>rovide configuration to finalize deployment</a:t>
            </a:r>
          </a:p>
          <a:p>
            <a:endParaRPr lang="en-US" sz="22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3172" tIns="46587" rIns="93172" bIns="46587"/>
          <a:lstStyle/>
          <a:p>
            <a:pPr algn="r"/>
            <a:fld id="{632BF772-37EC-4574-A2F1-4FEA0239C42B}" type="datetime8">
              <a:rPr lang="en-US" sz="1200"/>
              <a:pPr algn="r"/>
              <a:t>9/6/2007 8:23 AM</a:t>
            </a:fld>
            <a:endParaRPr lang="en-US" sz="1200" dirty="0"/>
          </a:p>
        </p:txBody>
      </p:sp>
      <p:sp>
        <p:nvSpPr>
          <p:cNvPr id="95235" name="Rectangle 6"/>
          <p:cNvSpPr txBox="1">
            <a:spLocks noGrp="1" noChangeArrowheads="1"/>
          </p:cNvSpPr>
          <p:nvPr/>
        </p:nvSpPr>
        <p:spPr bwMode="auto">
          <a:xfrm>
            <a:off x="0" y="8665343"/>
            <a:ext cx="6091908" cy="629444"/>
          </a:xfrm>
          <a:prstGeom prst="rect">
            <a:avLst/>
          </a:prstGeom>
          <a:noFill/>
          <a:ln w="9525">
            <a:noFill/>
            <a:miter lim="800000"/>
            <a:headEnd/>
            <a:tailEnd/>
          </a:ln>
        </p:spPr>
        <p:txBody>
          <a:bodyPr lIns="93172" tIns="46587" rIns="93172" bIns="46587"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707310" y="8829967"/>
            <a:ext cx="1301468" cy="464820"/>
          </a:xfrm>
          <a:prstGeom prst="rect">
            <a:avLst/>
          </a:prstGeom>
          <a:noFill/>
          <a:ln w="9525">
            <a:noFill/>
            <a:miter lim="800000"/>
            <a:headEnd/>
            <a:tailEnd/>
          </a:ln>
        </p:spPr>
        <p:txBody>
          <a:bodyPr lIns="93172" tIns="46587" rIns="93172" bIns="46587" anchor="b"/>
          <a:lstStyle/>
          <a:p>
            <a:pPr algn="r"/>
            <a:fld id="{2443EAF3-C912-44B8-B72A-8592245E55F0}" type="slidenum">
              <a:rPr lang="en-US" sz="1200"/>
              <a:pPr algn="r"/>
              <a:t>31</a:t>
            </a:fld>
            <a:endParaRPr lang="en-US" sz="1200" dirty="0"/>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5</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pPr defTabSz="931736">
              <a:spcAft>
                <a:spcPts val="339"/>
              </a:spcAft>
              <a:defRPr/>
            </a:pPr>
            <a:r>
              <a:rPr lang="en-US" sz="2200" dirty="0" smtClean="0"/>
              <a:t>Let us first look at how we can run a Pilot and explore the features delivered by OCS 2007 in a proof-of-concept deployment.</a:t>
            </a:r>
          </a:p>
          <a:p>
            <a:endParaRPr lang="en-US" sz="2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34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698B26A-FC21-425D-A0C9-38DB336B2741}" type="slidenum">
              <a:rPr lang="en-US"/>
              <a:pPr/>
              <a:t>35</a:t>
            </a:fld>
            <a:endParaRPr lang="en-US" dirty="0"/>
          </a:p>
        </p:txBody>
      </p:sp>
      <p:sp>
        <p:nvSpPr>
          <p:cNvPr id="148482" name="Rectangle 2"/>
          <p:cNvSpPr>
            <a:spLocks noGrp="1" noRot="1" noChangeAspect="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9B913BF-3923-4980-8070-81DEE498245B}" type="slidenum">
              <a:rPr lang="en-US"/>
              <a:pPr/>
              <a:t>6</a:t>
            </a:fld>
            <a:endParaRPr lang="en-US" dirty="0"/>
          </a:p>
        </p:txBody>
      </p:sp>
      <p:sp>
        <p:nvSpPr>
          <p:cNvPr id="138242"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r>
              <a:rPr lang="en-US" dirty="0" smtClean="0"/>
              <a:t>For a</a:t>
            </a:r>
            <a:r>
              <a:rPr lang="en-US" baseline="0" dirty="0" smtClean="0"/>
              <a:t> pilot, the recommended installation topology is the Standard Edition Deployment.</a:t>
            </a:r>
          </a:p>
          <a:p>
            <a:endParaRPr lang="en-US" baseline="0" dirty="0" smtClean="0"/>
          </a:p>
          <a:p>
            <a:r>
              <a:rPr lang="en-US" baseline="0" dirty="0" smtClean="0"/>
              <a:t>This deployment is also ideal for running a pilot or for use with branch offices in a global deployment. </a:t>
            </a:r>
          </a:p>
          <a:p>
            <a:r>
              <a:rPr lang="en-US" baseline="0" dirty="0" smtClean="0"/>
              <a:t>The product installation requires one  machine running Microsoft Windows Server 2003 that meets the minimum hardware requirements, and Microsoft Active Directory where users, groups and devices are already managed.</a:t>
            </a:r>
          </a:p>
          <a:p>
            <a:endParaRPr lang="en-US" baseline="0" dirty="0" smtClean="0"/>
          </a:p>
          <a:p>
            <a:r>
              <a:rPr lang="en-US" baseline="0" dirty="0" smtClean="0"/>
              <a:t>With this single server installation, - provisioned users have the ability to use the following features: IM, presence information, peer-to-peer voice using Office Communicator and conferencing.</a:t>
            </a:r>
          </a:p>
          <a:p>
            <a:r>
              <a:rPr lang="en-US" baseline="0" dirty="0" smtClean="0"/>
              <a:t>In this deployment topology – the features that are not available (and which can be added by extending the deployment) include – PSTN Access, Remote or External Access, and high availability /fail over.</a:t>
            </a:r>
          </a:p>
          <a:p>
            <a:endParaRPr lang="en-US" baseline="0" dirty="0" smtClean="0"/>
          </a:p>
          <a:p>
            <a:r>
              <a:rPr lang="en-US" baseline="0" dirty="0" smtClean="0"/>
              <a:t>All server roles of the product are co-located on a single server in this installation and the installation scales to about 5000 users (based on standard usage described in the planning guide).</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we’ve seen the Standard Edition deployment</a:t>
            </a:r>
            <a:r>
              <a:rPr lang="en-US" baseline="0" dirty="0" smtClean="0"/>
              <a:t> topology, let us jump into a demo where we explore the Standard Edition deployment steps.</a:t>
            </a:r>
          </a:p>
          <a:p>
            <a:endParaRPr lang="en-US" dirty="0" smtClean="0"/>
          </a:p>
          <a:p>
            <a:r>
              <a:rPr lang="en-US" dirty="0" smtClean="0"/>
              <a:t>Demo steps:</a:t>
            </a:r>
          </a:p>
          <a:p>
            <a:pPr marL="232930" indent="-232930">
              <a:buAutoNum type="arabicPeriod"/>
            </a:pPr>
            <a:r>
              <a:rPr lang="en-US" dirty="0" smtClean="0"/>
              <a:t>Show</a:t>
            </a:r>
            <a:r>
              <a:rPr lang="en-US" baseline="0" dirty="0" smtClean="0"/>
              <a:t> the setup wizard – with the 5 steps in deployment of standard edition. </a:t>
            </a:r>
          </a:p>
          <a:p>
            <a:pPr marL="232930" indent="-232930"/>
            <a:r>
              <a:rPr lang="en-US" baseline="0" dirty="0" smtClean="0"/>
              <a:t>	Voice over talks about: logical organization of setup steps, built-in verification after each step and detailed logs &amp; information available right the setup wizard.</a:t>
            </a:r>
          </a:p>
          <a:p>
            <a:pPr marL="232930" indent="-232930">
              <a:buAutoNum type="arabicPeriod" startAt="2"/>
            </a:pPr>
            <a:r>
              <a:rPr lang="en-US" baseline="0" dirty="0" smtClean="0"/>
              <a:t>Another Image – setup wizard is in the final step. Deployment finishes.</a:t>
            </a:r>
          </a:p>
          <a:p>
            <a:pPr marL="232930" indent="-232930"/>
            <a:r>
              <a:rPr lang="en-US" baseline="0" dirty="0" smtClean="0"/>
              <a:t>	Open MMC and talk about how information is easily available for configuring server roles, users etc</a:t>
            </a:r>
          </a:p>
          <a:p>
            <a:pPr marL="232930" indent="-232930"/>
            <a:r>
              <a:rPr lang="en-US" baseline="0" dirty="0" smtClean="0"/>
              <a:t>3. Provision 2 users for Communications.</a:t>
            </a:r>
          </a:p>
          <a:p>
            <a:pPr marL="232930" indent="-232930"/>
            <a:endParaRPr lang="en-US" baseline="0" dirty="0" smtClean="0"/>
          </a:p>
          <a:p>
            <a:pPr marL="232930" indent="-232930"/>
            <a:endParaRPr lang="en-US" baseline="0" dirty="0" smtClean="0"/>
          </a:p>
          <a:p>
            <a:pPr marL="232930" indent="-232930"/>
            <a:endParaRPr lang="en-US" baseline="0" dirty="0" smtClean="0"/>
          </a:p>
          <a:p>
            <a:pPr marL="232930" indent="-232930"/>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saw in the demonstration, the standard edition deployment is driven through a guided setup</a:t>
            </a:r>
            <a:r>
              <a:rPr lang="en-US" baseline="0" dirty="0" smtClean="0"/>
              <a:t> process and the administrator can enable users for communications using the Active Directory Users and Computers wizard. </a:t>
            </a:r>
          </a:p>
          <a:p>
            <a:endParaRPr lang="en-US" baseline="0" dirty="0" smtClean="0"/>
          </a:p>
          <a:p>
            <a:r>
              <a:rPr lang="en-US" baseline="0" dirty="0" smtClean="0"/>
              <a:t>On the client desktop, these enabled users can now start using the functionality provided by OCS 2007 with the Office Communicator client.</a:t>
            </a:r>
          </a:p>
          <a:p>
            <a:r>
              <a:rPr lang="en-US" baseline="0" dirty="0" smtClean="0"/>
              <a:t>This client is a part of the Office 2007 premium editions including – Office Professional Plus and Office Enterprise. </a:t>
            </a:r>
          </a:p>
          <a:p>
            <a:endParaRPr lang="en-US" baseline="0" dirty="0" smtClean="0"/>
          </a:p>
          <a:p>
            <a:r>
              <a:rPr lang="en-US" baseline="0" dirty="0" smtClean="0"/>
              <a:t>The Office Communicator client is installed with an MSI setup. This allows for broad distribution – with remote command-line automation (msiexec) or with desktop software rollout solutions such as SMS (or Microsoft System Center Configuration Manager) and the desktop deployment wizard.</a:t>
            </a:r>
          </a:p>
          <a:p>
            <a:endParaRPr lang="en-US" baseline="0" dirty="0" smtClean="0"/>
          </a:p>
          <a:p>
            <a:r>
              <a:rPr lang="en-US" baseline="0" dirty="0" smtClean="0"/>
              <a:t>With the in-band provisioning feature of OCS 2007, client-side settings are automatically downloaded from Active Directory and Office Communications Server back-end during user logon. So the administrator does not need to provision/configure anything on the client-side for each user.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8:23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9</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7" y="3862204"/>
            <a:ext cx="6155196" cy="8257011"/>
          </a:xfrm>
          <a:noFill/>
          <a:ln/>
        </p:spPr>
        <p:txBody>
          <a:bodyPr/>
          <a:lstStyle/>
          <a:p>
            <a:r>
              <a:rPr lang="en-US" sz="1200" dirty="0" smtClean="0"/>
              <a:t>We just saw the Standard Edition deployment of Office Communications Server 2007. </a:t>
            </a:r>
          </a:p>
          <a:p>
            <a:r>
              <a:rPr lang="en-US" sz="1200" dirty="0" smtClean="0"/>
              <a:t>In this next section, let us look at the steps involved in planning and deployment an enterprise deployment.</a:t>
            </a:r>
          </a:p>
          <a:p>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a:t>
            </a:r>
            <a:r>
              <a:rPr lang="en-US" baseline="0" dirty="0" smtClean="0"/>
              <a:t> we dig into the enterprise deployment options – let us go through the OCS 2007 Architecture as well as the Server Roles in the product. This will gives us an idea of the various product pieces and how each server role can be managed to meet the requirements in the organization.</a:t>
            </a:r>
          </a:p>
          <a:p>
            <a:endParaRPr lang="en-US" baseline="0" dirty="0" smtClean="0"/>
          </a:p>
          <a:p>
            <a:r>
              <a:rPr lang="en-US" baseline="0" dirty="0" smtClean="0"/>
              <a:t>Active Directory – shown on the right hand side of this architecture diagram – servers as a single point for managing identity of users, devices, group etc. It is also used by the messaging and communications infrastructure - as we saw in the demo earlier.</a:t>
            </a:r>
          </a:p>
          <a:p>
            <a:endParaRPr lang="en-US" baseline="0" dirty="0" smtClean="0"/>
          </a:p>
          <a:p>
            <a:r>
              <a:rPr lang="en-US" baseline="0" dirty="0" smtClean="0"/>
              <a:t>The OCS 2007 deployment – includes the Front-end roles, the back-end roles as well as the conferencing, data and voice roles.</a:t>
            </a:r>
          </a:p>
          <a:p>
            <a:r>
              <a:rPr lang="en-US" baseline="0" dirty="0" smtClean="0"/>
              <a:t>This gives the ability for end-points (Office Communicator and a variety of phone devices – to utilize the services provided by OCS back-end).</a:t>
            </a:r>
          </a:p>
          <a:p>
            <a:endParaRPr lang="en-US" baseline="0" dirty="0" smtClean="0"/>
          </a:p>
          <a:p>
            <a:r>
              <a:rPr lang="en-US" baseline="0" dirty="0" smtClean="0"/>
              <a:t>Advanced Media Gateway (aka Mediation Server) helps the interoperation with an existing PBX and a PSTN system. This provides the ability for OCS enabled users and to dial-out and call non-OCS enabled users inside &amp; outside the organization through a PBX or PSTN setup.</a:t>
            </a:r>
          </a:p>
          <a:p>
            <a:endParaRPr lang="en-US" baseline="0" dirty="0" smtClean="0"/>
          </a:p>
          <a:p>
            <a:r>
              <a:rPr lang="en-US" baseline="0" dirty="0" smtClean="0"/>
              <a:t>With Exchange Unified Messaging integration – a rich set of functionality becomes available for OCS users. This includes voice mail &amp; missed call notification, auto-attendant and other call management features.</a:t>
            </a:r>
          </a:p>
          <a:p>
            <a:endParaRPr lang="en-US" baseline="0" dirty="0" smtClean="0"/>
          </a:p>
          <a:p>
            <a:r>
              <a:rPr lang="en-US" baseline="0" dirty="0" smtClean="0"/>
              <a:t>With the File Share – users can share content to be used in Conferences. The Archiving/Call Detail Records role is useful in capturing information – such as capturing all IM conversations, recording call related information – for helping with compliance requirements in the organization</a:t>
            </a:r>
          </a:p>
          <a:p>
            <a:endParaRPr lang="en-US" baseline="0" dirty="0" smtClean="0"/>
          </a:p>
          <a:p>
            <a:r>
              <a:rPr lang="en-US" baseline="0" dirty="0" smtClean="0"/>
              <a:t>With the “Edge” roles in OCS 2007, remote users, federated business users and public IM clouds can now utilize the features provided by OCS outside the corporate firewall as well. The launch session on “Anywhere Access” and the launch session on “Security and Organizational Governance” provide more information about Anywhere Access features of the product.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8:23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92DE7E4-A867-4B52-A1C6-F6B0705520B3}" type="slidenum">
              <a:rPr lang="en-US"/>
              <a:pPr/>
              <a:t>11</a:t>
            </a:fld>
            <a:endParaRPr lang="en-US" dirty="0"/>
          </a:p>
        </p:txBody>
      </p:sp>
      <p:sp>
        <p:nvSpPr>
          <p:cNvPr id="13721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fontScale="92500" lnSpcReduction="10000"/>
          </a:bodyPr>
          <a:lstStyle/>
          <a:p>
            <a:r>
              <a:rPr lang="en-US" b="1" dirty="0" smtClean="0">
                <a:cs typeface="Arial" pitchFamily="34" charset="0"/>
              </a:rPr>
              <a:t>Now, let us look at a</a:t>
            </a:r>
            <a:r>
              <a:rPr lang="en-US" b="1" baseline="0" dirty="0" smtClean="0">
                <a:cs typeface="Arial" pitchFamily="34" charset="0"/>
              </a:rPr>
              <a:t> description of each server role in the product. To be exhaustive, we’ve tried to list all server roles in the product. During deployments, we can decide to co-locate many server roles on the same physical machine. Similarly, we may want to install the same server role on multiple physical machines for scale and availability.</a:t>
            </a:r>
          </a:p>
          <a:p>
            <a:endParaRPr lang="en-US" b="1" dirty="0" smtClean="0">
              <a:cs typeface="Arial" pitchFamily="34" charset="0"/>
            </a:endParaRPr>
          </a:p>
          <a:p>
            <a:r>
              <a:rPr lang="en-US" b="1" dirty="0" smtClean="0">
                <a:cs typeface="Arial" pitchFamily="34" charset="0"/>
              </a:rPr>
              <a:t>Standard Edition </a:t>
            </a:r>
            <a:r>
              <a:rPr lang="en-US" dirty="0" smtClean="0">
                <a:cs typeface="Arial" pitchFamily="34" charset="0"/>
              </a:rPr>
              <a:t/>
            </a:r>
            <a:br>
              <a:rPr lang="en-US" dirty="0" smtClean="0">
                <a:cs typeface="Arial" pitchFamily="34" charset="0"/>
              </a:rPr>
            </a:br>
            <a:r>
              <a:rPr lang="en-US" dirty="0" smtClean="0">
                <a:cs typeface="Arial" pitchFamily="34" charset="0"/>
              </a:rPr>
              <a:t>We saw the Standard Edition deployment already. This all-in-one</a:t>
            </a:r>
            <a:r>
              <a:rPr lang="en-US" baseline="0" dirty="0" smtClean="0">
                <a:cs typeface="Arial" pitchFamily="34" charset="0"/>
              </a:rPr>
              <a:t> server deployment is – ideal for a  pilot/branch office.</a:t>
            </a:r>
            <a:endParaRPr lang="en-US" b="1" dirty="0" smtClean="0">
              <a:cs typeface="Arial" pitchFamily="34" charset="0"/>
            </a:endParaRPr>
          </a:p>
          <a:p>
            <a:endParaRPr lang="en-US" b="1" dirty="0" smtClean="0">
              <a:cs typeface="Arial" pitchFamily="34" charset="0"/>
            </a:endParaRPr>
          </a:p>
          <a:p>
            <a:r>
              <a:rPr lang="en-US" b="1" dirty="0" smtClean="0">
                <a:cs typeface="Arial" pitchFamily="34" charset="0"/>
              </a:rPr>
              <a:t>Enterprise Edition Front End</a:t>
            </a:r>
            <a:r>
              <a:rPr lang="en-US" dirty="0" smtClean="0">
                <a:cs typeface="Arial" pitchFamily="34" charset="0"/>
              </a:rPr>
              <a:t/>
            </a:r>
            <a:br>
              <a:rPr lang="en-US" dirty="0" smtClean="0">
                <a:cs typeface="Arial" pitchFamily="34" charset="0"/>
              </a:rPr>
            </a:br>
            <a:r>
              <a:rPr lang="en-US" dirty="0" smtClean="0">
                <a:cs typeface="Arial" pitchFamily="34" charset="0"/>
              </a:rPr>
              <a:t>Provides high availability in a typical enterprise deployment.  Contains all core server functions except storage. A pool of Front-end servers are load balanced.</a:t>
            </a:r>
          </a:p>
          <a:p>
            <a:pPr>
              <a:buNone/>
            </a:pPr>
            <a:endParaRPr lang="en-US" dirty="0" smtClean="0">
              <a:cs typeface="Arial" pitchFamily="34" charset="0"/>
            </a:endParaRPr>
          </a:p>
          <a:p>
            <a:r>
              <a:rPr lang="en-US" b="1" dirty="0" smtClean="0">
                <a:cs typeface="Arial" pitchFamily="34" charset="0"/>
              </a:rPr>
              <a:t>Enterprise Edition Back End</a:t>
            </a:r>
          </a:p>
          <a:p>
            <a:r>
              <a:rPr lang="en-US" dirty="0" smtClean="0">
                <a:cs typeface="Arial" pitchFamily="34" charset="0"/>
              </a:rPr>
              <a:t>	Microsoft SQL Server™ stand-alone or cluster that stores users, meetings, and configuration state.</a:t>
            </a:r>
            <a:br>
              <a:rPr lang="en-US" dirty="0" smtClean="0">
                <a:cs typeface="Arial" pitchFamily="34" charset="0"/>
              </a:rPr>
            </a:br>
            <a:r>
              <a:rPr lang="en-US" sz="1100" b="1" dirty="0" smtClean="0">
                <a:cs typeface="Arial" pitchFamily="34" charset="0"/>
              </a:rPr>
              <a:t>Director</a:t>
            </a:r>
          </a:p>
          <a:p>
            <a:r>
              <a:rPr lang="en-US" dirty="0" smtClean="0">
                <a:cs typeface="Arial" pitchFamily="34" charset="0"/>
              </a:rPr>
              <a:t>	Optional security role that facilitates external user logins and isolates the internal deployment from external authentication traffic.</a:t>
            </a:r>
            <a:br>
              <a:rPr lang="en-US" dirty="0" smtClean="0">
                <a:cs typeface="Arial" pitchFamily="34" charset="0"/>
              </a:rPr>
            </a:br>
            <a:endParaRPr lang="en-US" dirty="0" smtClean="0">
              <a:cs typeface="Arial" pitchFamily="34" charset="0"/>
            </a:endParaRPr>
          </a:p>
          <a:p>
            <a:r>
              <a:rPr lang="en-US" sz="1100" b="1" dirty="0" smtClean="0">
                <a:cs typeface="Arial" pitchFamily="34" charset="0"/>
              </a:rPr>
              <a:t>Access Edge Server</a:t>
            </a:r>
          </a:p>
          <a:p>
            <a:pPr>
              <a:buNone/>
            </a:pPr>
            <a:r>
              <a:rPr lang="en-US" dirty="0" smtClean="0">
                <a:cs typeface="Arial" pitchFamily="34" charset="0"/>
              </a:rPr>
              <a:t>	Security role for external access. Transports SIP signaling through the perimeter network in a secure manner.</a:t>
            </a:r>
          </a:p>
          <a:p>
            <a:pPr>
              <a:buNone/>
            </a:pPr>
            <a:endParaRPr lang="en-US" dirty="0" smtClean="0"/>
          </a:p>
          <a:p>
            <a:r>
              <a:rPr lang="en-US" sz="1100" b="1" dirty="0" smtClean="0">
                <a:cs typeface="Arial" pitchFamily="34" charset="0"/>
              </a:rPr>
              <a:t>Mediation Server</a:t>
            </a:r>
          </a:p>
          <a:p>
            <a:pPr>
              <a:buNone/>
            </a:pPr>
            <a:r>
              <a:rPr lang="en-US" dirty="0" smtClean="0">
                <a:cs typeface="Arial" pitchFamily="34" charset="0"/>
              </a:rPr>
              <a:t>	Provides mediation services for IP-PBX gateways that enables voice calls and conference calls to work on traditional telephony systems.</a:t>
            </a:r>
          </a:p>
          <a:p>
            <a:r>
              <a:rPr lang="en-US" sz="1100" b="1" dirty="0" smtClean="0">
                <a:cs typeface="Arial" pitchFamily="34" charset="0"/>
              </a:rPr>
              <a:t>Archiving Server</a:t>
            </a:r>
          </a:p>
          <a:p>
            <a:pPr>
              <a:buNone/>
            </a:pPr>
            <a:r>
              <a:rPr lang="en-US" dirty="0" smtClean="0">
                <a:cs typeface="Arial" pitchFamily="34" charset="0"/>
              </a:rPr>
              <a:t>	Provides the ability to archive all Instant Messages and Voice Call details to a SQL Server database. </a:t>
            </a:r>
            <a:endParaRPr lang="en-US" b="1" dirty="0" smtClean="0">
              <a:cs typeface="Arial" pitchFamily="34" charset="0"/>
            </a:endParaRPr>
          </a:p>
          <a:p>
            <a:endParaRPr lang="en-US" dirty="0" smtClean="0"/>
          </a:p>
          <a:p>
            <a:pPr defTabSz="931736">
              <a:spcAft>
                <a:spcPts val="339"/>
              </a:spcAft>
              <a:defRPr/>
            </a:pPr>
            <a:r>
              <a:rPr lang="en-US" sz="1100" b="1" dirty="0" smtClean="0">
                <a:cs typeface="Arial" pitchFamily="34" charset="0"/>
              </a:rPr>
              <a:t>Communicator Web Access (CWA) Server</a:t>
            </a:r>
            <a:br>
              <a:rPr lang="en-US" sz="1100" b="1" dirty="0" smtClean="0">
                <a:cs typeface="Arial" pitchFamily="34" charset="0"/>
              </a:rPr>
            </a:br>
            <a:r>
              <a:rPr lang="en-US" dirty="0" smtClean="0">
                <a:cs typeface="Arial" pitchFamily="34" charset="0"/>
              </a:rPr>
              <a:t>Communicator Web Access Server delivers Instant Messaging (IM) and rich presence functionality using the Web browser (similar out OWA – Outlook Web Access).   </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03" r:id="rId11"/>
    <p:sldLayoutId id="2147483704"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860425" indent="-40322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98463"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4.png"/><Relationship Id="rId18" Type="http://schemas.openxmlformats.org/officeDocument/2006/relationships/oleObject" Target="../embeddings/oleObject1.bin"/><Relationship Id="rId3" Type="http://schemas.openxmlformats.org/officeDocument/2006/relationships/notesSlide" Target="../notesSlides/notesSlide8.xml"/><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slideLayout" Target="../slideLayouts/slideLayout7.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jpeg"/><Relationship Id="rId10" Type="http://schemas.openxmlformats.org/officeDocument/2006/relationships/image" Target="../media/image21.png"/><Relationship Id="rId19" Type="http://schemas.openxmlformats.org/officeDocument/2006/relationships/image" Target="../media/image29.png"/><Relationship Id="rId4" Type="http://schemas.openxmlformats.org/officeDocument/2006/relationships/image" Target="../media/image10.emf"/><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13.png"/><Relationship Id="rId3" Type="http://schemas.openxmlformats.org/officeDocument/2006/relationships/diagramData" Target="../diagrams/data2.xml"/><Relationship Id="rId7" Type="http://schemas.openxmlformats.org/officeDocument/2006/relationships/image" Target="../media/image2.png"/><Relationship Id="rId12"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1.png"/><Relationship Id="rId5" Type="http://schemas.openxmlformats.org/officeDocument/2006/relationships/diagramQuickStyle" Target="../diagrams/quickStyle2.xml"/><Relationship Id="rId10" Type="http://schemas.openxmlformats.org/officeDocument/2006/relationships/image" Target="../media/image26.jpeg"/><Relationship Id="rId4" Type="http://schemas.openxmlformats.org/officeDocument/2006/relationships/diagramLayout" Target="../diagrams/layout2.xml"/><Relationship Id="rId9" Type="http://schemas.openxmlformats.org/officeDocument/2006/relationships/image" Target="../media/image10.emf"/><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5.emf"/><Relationship Id="rId3" Type="http://schemas.openxmlformats.org/officeDocument/2006/relationships/image" Target="../media/image33.emf"/><Relationship Id="rId7" Type="http://schemas.openxmlformats.org/officeDocument/2006/relationships/diagramColors" Target="../diagrams/colors3.xml"/><Relationship Id="rId12" Type="http://schemas.openxmlformats.org/officeDocument/2006/relationships/image" Target="../media/image13.png"/><Relationship Id="rId17" Type="http://schemas.openxmlformats.org/officeDocument/2006/relationships/image" Target="../media/image37.jpeg"/><Relationship Id="rId2" Type="http://schemas.openxmlformats.org/officeDocument/2006/relationships/notesSlide" Target="../notesSlides/notesSlide17.xml"/><Relationship Id="rId16"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png"/><Relationship Id="rId5" Type="http://schemas.openxmlformats.org/officeDocument/2006/relationships/diagramLayout" Target="../diagrams/layout3.xml"/><Relationship Id="rId15" Type="http://schemas.openxmlformats.org/officeDocument/2006/relationships/image" Target="../media/image10.emf"/><Relationship Id="rId10" Type="http://schemas.openxmlformats.org/officeDocument/2006/relationships/image" Target="../media/image34.jpeg"/><Relationship Id="rId4" Type="http://schemas.openxmlformats.org/officeDocument/2006/relationships/diagramData" Target="../diagrams/data3.xml"/><Relationship Id="rId9" Type="http://schemas.openxmlformats.org/officeDocument/2006/relationships/image" Target="../media/image12.jpeg"/><Relationship Id="rId14" Type="http://schemas.openxmlformats.org/officeDocument/2006/relationships/image" Target="../media/image3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18" Type="http://schemas.openxmlformats.org/officeDocument/2006/relationships/image" Target="../media/image45.png"/><Relationship Id="rId3" Type="http://schemas.openxmlformats.org/officeDocument/2006/relationships/image" Target="../media/image38.emf"/><Relationship Id="rId21" Type="http://schemas.openxmlformats.org/officeDocument/2006/relationships/image" Target="../media/image48.wmf"/><Relationship Id="rId7" Type="http://schemas.openxmlformats.org/officeDocument/2006/relationships/image" Target="../media/image40.wmf"/><Relationship Id="rId12" Type="http://schemas.openxmlformats.org/officeDocument/2006/relationships/image" Target="../media/image33.emf"/><Relationship Id="rId17" Type="http://schemas.openxmlformats.org/officeDocument/2006/relationships/image" Target="../media/image44.emf"/><Relationship Id="rId2" Type="http://schemas.openxmlformats.org/officeDocument/2006/relationships/notesSlide" Target="../notesSlides/notesSlide18.xml"/><Relationship Id="rId16" Type="http://schemas.openxmlformats.org/officeDocument/2006/relationships/image" Target="../media/image36.emf"/><Relationship Id="rId20" Type="http://schemas.openxmlformats.org/officeDocument/2006/relationships/image" Target="../media/image47.wmf"/><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13.png"/><Relationship Id="rId5" Type="http://schemas.openxmlformats.org/officeDocument/2006/relationships/image" Target="../media/image10.emf"/><Relationship Id="rId15" Type="http://schemas.openxmlformats.org/officeDocument/2006/relationships/image" Target="../media/image35.emf"/><Relationship Id="rId10" Type="http://schemas.openxmlformats.org/officeDocument/2006/relationships/image" Target="../media/image12.jpeg"/><Relationship Id="rId19" Type="http://schemas.openxmlformats.org/officeDocument/2006/relationships/image" Target="../media/image46.emf"/><Relationship Id="rId4" Type="http://schemas.openxmlformats.org/officeDocument/2006/relationships/image" Target="../media/image31.emf"/><Relationship Id="rId9" Type="http://schemas.openxmlformats.org/officeDocument/2006/relationships/image" Target="../media/image11.png"/><Relationship Id="rId14" Type="http://schemas.openxmlformats.org/officeDocument/2006/relationships/image" Target="../media/image43.png"/><Relationship Id="rId22" Type="http://schemas.openxmlformats.org/officeDocument/2006/relationships/image" Target="../media/image49.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chnet.microsoft.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www.technet.microsoft.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0.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3.png"/><Relationship Id="rId5" Type="http://schemas.openxmlformats.org/officeDocument/2006/relationships/diagramLayout" Target="../diagrams/layout1.xml"/><Relationship Id="rId10"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loud 99"/>
          <p:cNvSpPr/>
          <p:nvPr/>
        </p:nvSpPr>
        <p:spPr bwMode="auto">
          <a:xfrm>
            <a:off x="3595936" y="5985165"/>
            <a:ext cx="899864" cy="625042"/>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cxnSp>
        <p:nvCxnSpPr>
          <p:cNvPr id="71" name="Elbow Connector 70"/>
          <p:cNvCxnSpPr>
            <a:cxnSpLocks noChangeShapeType="1"/>
            <a:stCxn id="146" idx="0"/>
            <a:endCxn id="17" idx="2"/>
          </p:cNvCxnSpPr>
          <p:nvPr/>
        </p:nvCxnSpPr>
        <p:spPr bwMode="auto">
          <a:xfrm rot="5400000" flipH="1" flipV="1">
            <a:off x="5209068" y="4107058"/>
            <a:ext cx="406400" cy="1031485"/>
          </a:xfrm>
          <a:prstGeom prst="bentConnector3">
            <a:avLst>
              <a:gd name="adj1" fmla="val 50000"/>
            </a:avLst>
          </a:prstGeom>
          <a:noFill/>
          <a:ln w="38100" algn="ctr">
            <a:solidFill>
              <a:schemeClr val="tx1"/>
            </a:solidFill>
            <a:round/>
            <a:headEnd/>
            <a:tailEnd/>
          </a:ln>
        </p:spPr>
      </p:cxnSp>
      <p:sp>
        <p:nvSpPr>
          <p:cNvPr id="159" name="Cloud 158"/>
          <p:cNvSpPr/>
          <p:nvPr/>
        </p:nvSpPr>
        <p:spPr bwMode="auto">
          <a:xfrm>
            <a:off x="595751" y="3084657"/>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60" name="Cloud 159"/>
          <p:cNvSpPr/>
          <p:nvPr/>
        </p:nvSpPr>
        <p:spPr bwMode="auto">
          <a:xfrm>
            <a:off x="586613" y="4747203"/>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2" name="Cloud 151"/>
          <p:cNvSpPr/>
          <p:nvPr/>
        </p:nvSpPr>
        <p:spPr bwMode="auto">
          <a:xfrm>
            <a:off x="595751" y="1439430"/>
            <a:ext cx="1444810" cy="1012824"/>
          </a:xfrm>
          <a:prstGeom prst="cloud">
            <a:avLst/>
          </a:prstGeom>
          <a:gradFill>
            <a:gsLst>
              <a:gs pos="0">
                <a:schemeClr val="tx2">
                  <a:alpha val="40000"/>
                </a:schemeClr>
              </a:gs>
              <a:gs pos="100000">
                <a:schemeClr val="tx2">
                  <a:alpha val="15000"/>
                </a:schemeClr>
              </a:gs>
            </a:gsLst>
            <a:lin ang="16200000" scaled="0"/>
          </a:gradFill>
          <a:ln w="6350">
            <a:gradFill>
              <a:gsLst>
                <a:gs pos="0">
                  <a:schemeClr val="tx1">
                    <a:alpha val="50000"/>
                  </a:schemeClr>
                </a:gs>
                <a:gs pos="100000">
                  <a:schemeClr val="tx2">
                    <a:alpha val="25000"/>
                  </a:schemeClr>
                </a:gs>
              </a:gsLst>
              <a:lin ang="5400000" scaled="0"/>
            </a:gradFill>
            <a:headEnd type="none" w="med" len="med"/>
            <a:tailEnd type="none" w="med" len="med"/>
          </a:ln>
          <a:effectLst/>
          <a:scene3d>
            <a:camera prst="orthographicFront">
              <a:rot lat="0" lon="0" rev="0"/>
            </a:camera>
            <a:lightRig rig="contrasting" dir="t"/>
          </a:scene3d>
          <a:sp3d prstMaterial="powder">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mj-lt"/>
            </a:endParaRPr>
          </a:p>
        </p:txBody>
      </p:sp>
      <p:sp>
        <p:nvSpPr>
          <p:cNvPr id="151" name="Oval 150"/>
          <p:cNvSpPr/>
          <p:nvPr/>
        </p:nvSpPr>
        <p:spPr bwMode="auto">
          <a:xfrm rot="20620615">
            <a:off x="2005483" y="3357102"/>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50" name="Oval 149"/>
          <p:cNvSpPr/>
          <p:nvPr/>
        </p:nvSpPr>
        <p:spPr bwMode="auto">
          <a:xfrm rot="20620615">
            <a:off x="3397865" y="3222021"/>
            <a:ext cx="800100" cy="1731647"/>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 name="Rounded Rectangle 12"/>
          <p:cNvSpPr/>
          <p:nvPr/>
        </p:nvSpPr>
        <p:spPr>
          <a:xfrm>
            <a:off x="4466203" y="1219200"/>
            <a:ext cx="2846052" cy="1086953"/>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0" name="Rounded Rectangle 129"/>
          <p:cNvSpPr/>
          <p:nvPr/>
        </p:nvSpPr>
        <p:spPr bwMode="auto">
          <a:xfrm>
            <a:off x="4714651"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9" name="Oval 148"/>
          <p:cNvSpPr/>
          <p:nvPr/>
        </p:nvSpPr>
        <p:spPr bwMode="auto">
          <a:xfrm>
            <a:off x="4575175" y="1361864"/>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7" name="Oval 146"/>
          <p:cNvSpPr/>
          <p:nvPr/>
        </p:nvSpPr>
        <p:spPr bwMode="auto">
          <a:xfrm>
            <a:off x="5085970" y="5823172"/>
            <a:ext cx="1117403" cy="870162"/>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51" name="Rounded Rectangle 50"/>
          <p:cNvSpPr/>
          <p:nvPr/>
        </p:nvSpPr>
        <p:spPr bwMode="auto">
          <a:xfrm>
            <a:off x="6324600" y="4822129"/>
            <a:ext cx="1447801" cy="1161288"/>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5" name="Oval 144"/>
          <p:cNvSpPr/>
          <p:nvPr/>
        </p:nvSpPr>
        <p:spPr bwMode="auto">
          <a:xfrm>
            <a:off x="6426397" y="5014768"/>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66" name="Rounded Rectangle 65"/>
          <p:cNvSpPr/>
          <p:nvPr/>
        </p:nvSpPr>
        <p:spPr>
          <a:xfrm>
            <a:off x="8094518" y="3810000"/>
            <a:ext cx="897081" cy="1340279"/>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alpha val="87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4" name="Oval 143"/>
          <p:cNvSpPr/>
          <p:nvPr/>
        </p:nvSpPr>
        <p:spPr bwMode="auto">
          <a:xfrm>
            <a:off x="7860342" y="412115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1" name="Rounded Rectangle 10"/>
          <p:cNvSpPr/>
          <p:nvPr/>
        </p:nvSpPr>
        <p:spPr>
          <a:xfrm>
            <a:off x="8084420" y="1511560"/>
            <a:ext cx="896112" cy="15364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5" name="TextBox 64"/>
          <p:cNvSpPr txBox="1"/>
          <p:nvPr/>
        </p:nvSpPr>
        <p:spPr>
          <a:xfrm>
            <a:off x="8077200" y="1495866"/>
            <a:ext cx="910552" cy="769437"/>
          </a:xfrm>
          <a:prstGeom prst="rect">
            <a:avLst/>
          </a:prstGeom>
          <a:noFill/>
        </p:spPr>
        <p:txBody>
          <a:bodyPr wrap="square" lIns="91436" tIns="45718" rIns="91436" bIns="45718">
            <a:spAutoFit/>
          </a:bodyPr>
          <a:lstStyle/>
          <a:p>
            <a:pPr algn="ctr"/>
            <a:r>
              <a:rPr lang="en-US" sz="1100" dirty="0" smtClean="0">
                <a:latin typeface="+mj-lt"/>
              </a:rPr>
              <a:t>QOE Monitoring Archiving</a:t>
            </a:r>
            <a:endParaRPr lang="en-US" sz="1100" dirty="0">
              <a:latin typeface="+mj-lt"/>
            </a:endParaRPr>
          </a:p>
          <a:p>
            <a:pPr algn="ctr"/>
            <a:r>
              <a:rPr lang="en-US" sz="1100" dirty="0" smtClean="0">
                <a:latin typeface="+mj-lt"/>
              </a:rPr>
              <a:t>CDR</a:t>
            </a:r>
            <a:endParaRPr lang="en-US" sz="1100" dirty="0">
              <a:latin typeface="+mj-lt"/>
            </a:endParaRPr>
          </a:p>
        </p:txBody>
      </p:sp>
      <p:sp>
        <p:nvSpPr>
          <p:cNvPr id="12" name="Rounded Rectangle 11"/>
          <p:cNvSpPr/>
          <p:nvPr/>
        </p:nvSpPr>
        <p:spPr bwMode="auto">
          <a:xfrm>
            <a:off x="8169990" y="2237694"/>
            <a:ext cx="721166" cy="709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41" name="Oval 140"/>
          <p:cNvSpPr/>
          <p:nvPr/>
        </p:nvSpPr>
        <p:spPr bwMode="auto">
          <a:xfrm>
            <a:off x="7891515" y="1997797"/>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7" name="Rounded Rectangle 16"/>
          <p:cNvSpPr/>
          <p:nvPr/>
        </p:nvSpPr>
        <p:spPr>
          <a:xfrm>
            <a:off x="4159821" y="2488970"/>
            <a:ext cx="3536379" cy="1930630"/>
          </a:xfrm>
          <a:prstGeom prst="roundRect">
            <a:avLst>
              <a:gd name="adj" fmla="val 7898"/>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8" name="Oval 137"/>
          <p:cNvSpPr/>
          <p:nvPr/>
        </p:nvSpPr>
        <p:spPr bwMode="auto">
          <a:xfrm>
            <a:off x="3970390"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39" name="Oval 138"/>
          <p:cNvSpPr/>
          <p:nvPr/>
        </p:nvSpPr>
        <p:spPr bwMode="auto">
          <a:xfrm>
            <a:off x="5671324" y="2658701"/>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0" name="Oval 139"/>
          <p:cNvSpPr/>
          <p:nvPr/>
        </p:nvSpPr>
        <p:spPr bwMode="auto">
          <a:xfrm>
            <a:off x="6429860" y="2710656"/>
            <a:ext cx="1460448" cy="1248281"/>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14" name="Rounded Rectangle 13"/>
          <p:cNvSpPr/>
          <p:nvPr/>
        </p:nvSpPr>
        <p:spPr bwMode="auto">
          <a:xfrm>
            <a:off x="6044688" y="1539128"/>
            <a:ext cx="1041456" cy="67920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7" name="Oval 136"/>
          <p:cNvSpPr/>
          <p:nvPr/>
        </p:nvSpPr>
        <p:spPr bwMode="auto">
          <a:xfrm>
            <a:off x="5860473" y="1417205"/>
            <a:ext cx="1218911" cy="1041833"/>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44" name="Title 23"/>
          <p:cNvSpPr>
            <a:spLocks noGrp="1"/>
          </p:cNvSpPr>
          <p:nvPr>
            <p:ph type="title"/>
          </p:nvPr>
        </p:nvSpPr>
        <p:spPr>
          <a:xfrm>
            <a:off x="381000" y="381000"/>
            <a:ext cx="8382000" cy="609398"/>
          </a:xfrm>
        </p:spPr>
        <p:txBody>
          <a:bodyPr/>
          <a:lstStyle/>
          <a:p>
            <a:r>
              <a:rPr lang="en-US" sz="4400" dirty="0" smtClean="0">
                <a:latin typeface="+mj-lt"/>
                <a:sym typeface="Wingdings" pitchFamily="2" charset="2"/>
              </a:rPr>
              <a:t>OCS 2007 Architecture Overview</a:t>
            </a:r>
            <a:endParaRPr lang="en-US" sz="4400" dirty="0">
              <a:latin typeface="+mj-lt"/>
            </a:endParaRPr>
          </a:p>
        </p:txBody>
      </p:sp>
      <p:cxnSp>
        <p:nvCxnSpPr>
          <p:cNvPr id="6" name="Straight Connector 5"/>
          <p:cNvCxnSpPr/>
          <p:nvPr/>
        </p:nvCxnSpPr>
        <p:spPr bwMode="auto">
          <a:xfrm rot="10800000">
            <a:off x="4852134" y="5961501"/>
            <a:ext cx="629460" cy="224616"/>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Straight Connector 6"/>
          <p:cNvCxnSpPr>
            <a:stCxn id="18" idx="1"/>
            <a:endCxn id="26" idx="0"/>
          </p:cNvCxnSpPr>
          <p:nvPr/>
        </p:nvCxnSpPr>
        <p:spPr>
          <a:xfrm rot="10800000">
            <a:off x="2109825" y="1945842"/>
            <a:ext cx="584411" cy="1327910"/>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18" idx="1"/>
            <a:endCxn id="30" idx="0"/>
          </p:cNvCxnSpPr>
          <p:nvPr/>
        </p:nvCxnSpPr>
        <p:spPr>
          <a:xfrm rot="10800000" flipV="1">
            <a:off x="2097081" y="3273751"/>
            <a:ext cx="597155" cy="317317"/>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18" idx="1"/>
            <a:endCxn id="31" idx="0"/>
          </p:cNvCxnSpPr>
          <p:nvPr/>
        </p:nvCxnSpPr>
        <p:spPr>
          <a:xfrm rot="10800000" flipV="1">
            <a:off x="2109825" y="3273751"/>
            <a:ext cx="584411" cy="1968991"/>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3"/>
          <p:cNvCxnSpPr>
            <a:cxnSpLocks noChangeShapeType="1"/>
          </p:cNvCxnSpPr>
          <p:nvPr/>
        </p:nvCxnSpPr>
        <p:spPr bwMode="auto">
          <a:xfrm flipV="1">
            <a:off x="4572000" y="5961501"/>
            <a:ext cx="280134" cy="231482"/>
          </a:xfrm>
          <a:prstGeom prst="line">
            <a:avLst/>
          </a:prstGeom>
          <a:noFill/>
          <a:ln w="19050" algn="ctr">
            <a:solidFill>
              <a:schemeClr val="tx1"/>
            </a:solidFill>
            <a:prstDash val="dash"/>
            <a:round/>
            <a:headEnd/>
            <a:tailEnd/>
          </a:ln>
        </p:spPr>
      </p:cxnSp>
      <p:sp>
        <p:nvSpPr>
          <p:cNvPr id="16" name="Rounded Rectangle 15"/>
          <p:cNvSpPr/>
          <p:nvPr/>
        </p:nvSpPr>
        <p:spPr bwMode="auto">
          <a:xfrm>
            <a:off x="4211868" y="4822128"/>
            <a:ext cx="1426932" cy="116303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8" name="Rounded Rectangle 17"/>
          <p:cNvSpPr/>
          <p:nvPr/>
        </p:nvSpPr>
        <p:spPr>
          <a:xfrm>
            <a:off x="2694235" y="2017767"/>
            <a:ext cx="865080" cy="251197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9" name="Rounded Rectangle 18"/>
          <p:cNvSpPr/>
          <p:nvPr/>
        </p:nvSpPr>
        <p:spPr>
          <a:xfrm>
            <a:off x="2765839" y="2516522"/>
            <a:ext cx="720899" cy="1841188"/>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000" b="1" dirty="0">
              <a:solidFill>
                <a:schemeClr val="tx1"/>
              </a:solidFill>
              <a:latin typeface="+mj-lt"/>
            </a:endParaRPr>
          </a:p>
        </p:txBody>
      </p:sp>
      <p:grpSp>
        <p:nvGrpSpPr>
          <p:cNvPr id="2" name="Group 7"/>
          <p:cNvGrpSpPr>
            <a:grpSpLocks/>
          </p:cNvGrpSpPr>
          <p:nvPr/>
        </p:nvGrpSpPr>
        <p:grpSpPr bwMode="auto">
          <a:xfrm>
            <a:off x="4270663" y="2971800"/>
            <a:ext cx="546682" cy="636053"/>
            <a:chOff x="2496" y="1632"/>
            <a:chExt cx="364" cy="501"/>
          </a:xfrm>
        </p:grpSpPr>
        <p:pic>
          <p:nvPicPr>
            <p:cNvPr id="21" name="Picture 8"/>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2" name="Picture 9"/>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pic>
        <p:nvPicPr>
          <p:cNvPr id="24" name="Picture 4"/>
          <p:cNvPicPr>
            <a:picLocks noChangeAspect="1" noChangeArrowheads="1"/>
          </p:cNvPicPr>
          <p:nvPr/>
        </p:nvPicPr>
        <p:blipFill>
          <a:blip r:embed="rId4"/>
          <a:srcRect/>
          <a:stretch>
            <a:fillRect/>
          </a:stretch>
        </p:blipFill>
        <p:spPr bwMode="auto">
          <a:xfrm>
            <a:off x="4396079" y="3220514"/>
            <a:ext cx="546682" cy="636053"/>
          </a:xfrm>
          <a:prstGeom prst="rect">
            <a:avLst/>
          </a:prstGeom>
          <a:noFill/>
          <a:ln w="9525">
            <a:noFill/>
            <a:miter lim="800000"/>
            <a:headEnd/>
            <a:tailEnd/>
          </a:ln>
        </p:spPr>
      </p:pic>
      <p:sp>
        <p:nvSpPr>
          <p:cNvPr id="26" name="Cloud 25"/>
          <p:cNvSpPr/>
          <p:nvPr/>
        </p:nvSpPr>
        <p:spPr>
          <a:xfrm>
            <a:off x="525166" y="1549737"/>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Public IM  </a:t>
            </a:r>
            <a:r>
              <a:rPr lang="en-US" sz="1400" dirty="0">
                <a:solidFill>
                  <a:schemeClr val="tx1"/>
                </a:solidFill>
                <a:latin typeface="+mj-lt"/>
              </a:rPr>
              <a:t>Clouds</a:t>
            </a:r>
          </a:p>
        </p:txBody>
      </p:sp>
      <p:sp>
        <p:nvSpPr>
          <p:cNvPr id="27" name="TextBox 26"/>
          <p:cNvSpPr txBox="1"/>
          <p:nvPr/>
        </p:nvSpPr>
        <p:spPr>
          <a:xfrm>
            <a:off x="1749770" y="2160678"/>
            <a:ext cx="506862" cy="261606"/>
          </a:xfrm>
          <a:prstGeom prst="rect">
            <a:avLst/>
          </a:prstGeom>
          <a:noFill/>
        </p:spPr>
        <p:txBody>
          <a:bodyPr wrap="none" lIns="91436" tIns="45718" rIns="91436" bIns="45718">
            <a:spAutoFit/>
          </a:bodyPr>
          <a:lstStyle/>
          <a:p>
            <a:r>
              <a:rPr lang="en-US" sz="1100" b="1" dirty="0">
                <a:solidFill>
                  <a:srgbClr val="92D050"/>
                </a:solidFill>
                <a:latin typeface="+mj-lt"/>
              </a:rPr>
              <a:t>MSN</a:t>
            </a:r>
          </a:p>
        </p:txBody>
      </p:sp>
      <p:sp>
        <p:nvSpPr>
          <p:cNvPr id="28" name="TextBox 27"/>
          <p:cNvSpPr txBox="1"/>
          <p:nvPr/>
        </p:nvSpPr>
        <p:spPr>
          <a:xfrm>
            <a:off x="471406" y="2233952"/>
            <a:ext cx="463580" cy="261606"/>
          </a:xfrm>
          <a:prstGeom prst="rect">
            <a:avLst/>
          </a:prstGeom>
          <a:noFill/>
        </p:spPr>
        <p:txBody>
          <a:bodyPr wrap="none" lIns="91436" tIns="45718" rIns="91436" bIns="45718">
            <a:spAutoFit/>
          </a:bodyPr>
          <a:lstStyle/>
          <a:p>
            <a:r>
              <a:rPr lang="en-US" sz="1100" b="1" dirty="0">
                <a:solidFill>
                  <a:srgbClr val="92D050"/>
                </a:solidFill>
                <a:latin typeface="+mj-lt"/>
              </a:rPr>
              <a:t>AOL</a:t>
            </a:r>
          </a:p>
        </p:txBody>
      </p:sp>
      <p:sp>
        <p:nvSpPr>
          <p:cNvPr id="29" name="TextBox 28"/>
          <p:cNvSpPr txBox="1"/>
          <p:nvPr/>
        </p:nvSpPr>
        <p:spPr>
          <a:xfrm>
            <a:off x="1050017" y="2429902"/>
            <a:ext cx="603042" cy="261606"/>
          </a:xfrm>
          <a:prstGeom prst="rect">
            <a:avLst/>
          </a:prstGeom>
          <a:noFill/>
        </p:spPr>
        <p:txBody>
          <a:bodyPr wrap="none" lIns="91436" tIns="45718" rIns="91436" bIns="45718">
            <a:spAutoFit/>
          </a:bodyPr>
          <a:lstStyle/>
          <a:p>
            <a:r>
              <a:rPr lang="en-US" sz="1100" b="1" dirty="0">
                <a:solidFill>
                  <a:srgbClr val="92D050"/>
                </a:solidFill>
                <a:latin typeface="+mj-lt"/>
              </a:rPr>
              <a:t>Yahoo</a:t>
            </a:r>
          </a:p>
        </p:txBody>
      </p:sp>
      <p:sp>
        <p:nvSpPr>
          <p:cNvPr id="30" name="Cloud 29"/>
          <p:cNvSpPr/>
          <p:nvPr/>
        </p:nvSpPr>
        <p:spPr>
          <a:xfrm>
            <a:off x="537933" y="3194964"/>
            <a:ext cx="1560447"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Remote</a:t>
            </a:r>
            <a:endParaRPr lang="en-US" sz="1400" dirty="0">
              <a:solidFill>
                <a:schemeClr val="tx1"/>
              </a:solidFill>
              <a:latin typeface="+mj-lt"/>
            </a:endParaRPr>
          </a:p>
          <a:p>
            <a:pPr algn="ctr" defTabSz="1096963" fontAlgn="base">
              <a:spcBef>
                <a:spcPct val="0"/>
              </a:spcBef>
              <a:spcAft>
                <a:spcPct val="0"/>
              </a:spcAft>
              <a:defRPr/>
            </a:pPr>
            <a:r>
              <a:rPr lang="en-US" sz="1400" dirty="0">
                <a:solidFill>
                  <a:schemeClr val="tx1"/>
                </a:solidFill>
                <a:latin typeface="+mj-lt"/>
              </a:rPr>
              <a:t>Users</a:t>
            </a:r>
          </a:p>
        </p:txBody>
      </p:sp>
      <p:sp>
        <p:nvSpPr>
          <p:cNvPr id="31" name="Cloud 30"/>
          <p:cNvSpPr/>
          <p:nvPr/>
        </p:nvSpPr>
        <p:spPr>
          <a:xfrm>
            <a:off x="525166" y="4846638"/>
            <a:ext cx="1585980" cy="792210"/>
          </a:xfrm>
          <a:prstGeom prst="cloud">
            <a:avLst/>
          </a:prstGeom>
          <a:no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400" dirty="0">
              <a:solidFill>
                <a:schemeClr val="tx1"/>
              </a:solidFill>
              <a:latin typeface="+mj-lt"/>
            </a:endParaRPr>
          </a:p>
        </p:txBody>
      </p:sp>
      <p:sp>
        <p:nvSpPr>
          <p:cNvPr id="33" name="TextBox 32"/>
          <p:cNvSpPr txBox="1"/>
          <p:nvPr/>
        </p:nvSpPr>
        <p:spPr>
          <a:xfrm>
            <a:off x="2574415" y="2083316"/>
            <a:ext cx="1122312" cy="338550"/>
          </a:xfrm>
          <a:prstGeom prst="rect">
            <a:avLst/>
          </a:prstGeom>
          <a:noFill/>
        </p:spPr>
        <p:txBody>
          <a:bodyPr wrap="square" lIns="91436" tIns="45718" rIns="91436" bIns="45718">
            <a:spAutoFit/>
          </a:bodyPr>
          <a:lstStyle/>
          <a:p>
            <a:pPr algn="ctr"/>
            <a:r>
              <a:rPr lang="en-US" sz="1600" dirty="0">
                <a:latin typeface="+mj-lt"/>
              </a:rPr>
              <a:t>DMZ</a:t>
            </a:r>
          </a:p>
        </p:txBody>
      </p:sp>
      <p:sp>
        <p:nvSpPr>
          <p:cNvPr id="35" name="TextBox 34"/>
          <p:cNvSpPr txBox="1"/>
          <p:nvPr/>
        </p:nvSpPr>
        <p:spPr>
          <a:xfrm>
            <a:off x="808725" y="4992007"/>
            <a:ext cx="1000587" cy="523217"/>
          </a:xfrm>
          <a:prstGeom prst="rect">
            <a:avLst/>
          </a:prstGeom>
          <a:noFill/>
        </p:spPr>
        <p:txBody>
          <a:bodyPr wrap="none" lIns="91436" tIns="45718" rIns="91436" bIns="45718">
            <a:spAutoFit/>
          </a:bodyPr>
          <a:lstStyle/>
          <a:p>
            <a:pPr algn="ctr"/>
            <a:r>
              <a:rPr lang="en-US" sz="1400" dirty="0">
                <a:latin typeface="+mj-lt"/>
              </a:rPr>
              <a:t>Federated</a:t>
            </a:r>
          </a:p>
          <a:p>
            <a:pPr algn="ctr"/>
            <a:r>
              <a:rPr lang="en-US" sz="1400" dirty="0">
                <a:latin typeface="+mj-lt"/>
              </a:rPr>
              <a:t>Businesses</a:t>
            </a:r>
          </a:p>
        </p:txBody>
      </p:sp>
      <p:sp>
        <p:nvSpPr>
          <p:cNvPr id="40" name="TextBox 39"/>
          <p:cNvSpPr txBox="1"/>
          <p:nvPr/>
        </p:nvSpPr>
        <p:spPr>
          <a:xfrm>
            <a:off x="4211109" y="3870628"/>
            <a:ext cx="1412451"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Front-End Server(s</a:t>
            </a:r>
            <a:r>
              <a:rPr lang="en-US" sz="1050" dirty="0">
                <a:solidFill>
                  <a:schemeClr val="bg2"/>
                </a:solidFill>
                <a:latin typeface="+mj-lt"/>
              </a:rPr>
              <a:t>)</a:t>
            </a:r>
          </a:p>
          <a:p>
            <a:pPr algn="ctr"/>
            <a:r>
              <a:rPr lang="en-US" sz="1050" dirty="0" smtClean="0">
                <a:solidFill>
                  <a:schemeClr val="bg2"/>
                </a:solidFill>
                <a:latin typeface="+mj-lt"/>
              </a:rPr>
              <a:t>(IM, Presence)</a:t>
            </a:r>
            <a:endParaRPr lang="en-US" sz="1050" dirty="0">
              <a:solidFill>
                <a:schemeClr val="bg2"/>
              </a:solidFill>
              <a:latin typeface="+mj-lt"/>
            </a:endParaRPr>
          </a:p>
        </p:txBody>
      </p:sp>
      <p:sp>
        <p:nvSpPr>
          <p:cNvPr id="41" name="Rounded Rectangle 40"/>
          <p:cNvSpPr/>
          <p:nvPr/>
        </p:nvSpPr>
        <p:spPr bwMode="auto">
          <a:xfrm>
            <a:off x="5002861" y="2583125"/>
            <a:ext cx="918923"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50" dirty="0">
                <a:solidFill>
                  <a:schemeClr val="tx1"/>
                </a:solidFill>
                <a:latin typeface="+mj-lt"/>
              </a:rPr>
              <a:t>Inbound</a:t>
            </a:r>
          </a:p>
          <a:p>
            <a:pPr algn="ctr" defTabSz="1096963" fontAlgn="base">
              <a:spcBef>
                <a:spcPct val="0"/>
              </a:spcBef>
              <a:spcAft>
                <a:spcPct val="0"/>
              </a:spcAft>
              <a:defRPr/>
            </a:pPr>
            <a:r>
              <a:rPr lang="en-US" sz="1050" dirty="0">
                <a:solidFill>
                  <a:schemeClr val="tx1"/>
                </a:solidFill>
                <a:latin typeface="+mj-lt"/>
              </a:rPr>
              <a:t>Routing</a:t>
            </a:r>
          </a:p>
        </p:txBody>
      </p:sp>
      <p:pic>
        <p:nvPicPr>
          <p:cNvPr id="42" name="Picture 16" descr="PBX"/>
          <p:cNvPicPr>
            <a:picLocks noChangeAspect="1" noChangeArrowheads="1"/>
          </p:cNvPicPr>
          <p:nvPr/>
        </p:nvPicPr>
        <p:blipFill>
          <a:blip r:embed="rId6"/>
          <a:srcRect/>
          <a:stretch>
            <a:fillRect/>
          </a:stretch>
        </p:blipFill>
        <p:spPr bwMode="auto">
          <a:xfrm>
            <a:off x="5287109" y="5974893"/>
            <a:ext cx="614267" cy="553531"/>
          </a:xfrm>
          <a:prstGeom prst="rect">
            <a:avLst/>
          </a:prstGeom>
          <a:noFill/>
          <a:ln w="9525">
            <a:noFill/>
            <a:miter lim="800000"/>
            <a:headEnd/>
            <a:tailEnd/>
          </a:ln>
        </p:spPr>
      </p:pic>
      <p:sp>
        <p:nvSpPr>
          <p:cNvPr id="43" name="Rounded Rectangle 42"/>
          <p:cNvSpPr/>
          <p:nvPr/>
        </p:nvSpPr>
        <p:spPr bwMode="auto">
          <a:xfrm>
            <a:off x="5005739" y="3011513"/>
            <a:ext cx="93704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a:solidFill>
                  <a:schemeClr val="tx1"/>
                </a:solidFill>
                <a:latin typeface="+mj-lt"/>
              </a:rPr>
              <a:t>Outbound</a:t>
            </a:r>
          </a:p>
          <a:p>
            <a:pPr algn="ctr" defTabSz="1096963" fontAlgn="base">
              <a:spcBef>
                <a:spcPct val="0"/>
              </a:spcBef>
              <a:spcAft>
                <a:spcPct val="0"/>
              </a:spcAft>
              <a:defRPr/>
            </a:pPr>
            <a:r>
              <a:rPr lang="en-US" sz="1000" dirty="0">
                <a:solidFill>
                  <a:schemeClr val="tx1"/>
                </a:solidFill>
                <a:latin typeface="+mj-lt"/>
              </a:rPr>
              <a:t>Routing</a:t>
            </a:r>
          </a:p>
        </p:txBody>
      </p:sp>
      <p:sp>
        <p:nvSpPr>
          <p:cNvPr id="47" name="TextBox 46"/>
          <p:cNvSpPr txBox="1"/>
          <p:nvPr/>
        </p:nvSpPr>
        <p:spPr bwMode="auto">
          <a:xfrm>
            <a:off x="3699581" y="6088392"/>
            <a:ext cx="723275" cy="369332"/>
          </a:xfrm>
          <a:prstGeom prst="rect">
            <a:avLst/>
          </a:prstGeom>
          <a:noFill/>
        </p:spPr>
        <p:txBody>
          <a:bodyPr wrap="none">
            <a:spAutoFit/>
          </a:bodyPr>
          <a:lstStyle/>
          <a:p>
            <a:pPr algn="ctr"/>
            <a:r>
              <a:rPr lang="en-US" dirty="0">
                <a:latin typeface="+mj-lt"/>
              </a:rPr>
              <a:t>PSTN</a:t>
            </a:r>
          </a:p>
        </p:txBody>
      </p:sp>
      <p:pic>
        <p:nvPicPr>
          <p:cNvPr id="48" name="Picture 115" descr="SQL sm"/>
          <p:cNvPicPr>
            <a:picLocks noChangeAspect="1" noChangeArrowheads="1"/>
          </p:cNvPicPr>
          <p:nvPr/>
        </p:nvPicPr>
        <p:blipFill>
          <a:blip r:embed="rId7" cstate="print"/>
          <a:srcRect/>
          <a:stretch>
            <a:fillRect/>
          </a:stretch>
        </p:blipFill>
        <p:spPr bwMode="auto">
          <a:xfrm>
            <a:off x="6858000" y="3158836"/>
            <a:ext cx="536170" cy="670331"/>
          </a:xfrm>
          <a:prstGeom prst="rect">
            <a:avLst/>
          </a:prstGeom>
          <a:noFill/>
          <a:ln w="9525">
            <a:noFill/>
            <a:miter lim="800000"/>
            <a:headEnd/>
            <a:tailEnd/>
          </a:ln>
        </p:spPr>
      </p:pic>
      <p:sp>
        <p:nvSpPr>
          <p:cNvPr id="49" name="TextBox 48"/>
          <p:cNvSpPr txBox="1"/>
          <p:nvPr/>
        </p:nvSpPr>
        <p:spPr>
          <a:xfrm>
            <a:off x="6742246" y="3870628"/>
            <a:ext cx="840587"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none" lIns="91436" tIns="45718" rIns="91436" bIns="45718">
            <a:spAutoFit/>
          </a:bodyPr>
          <a:lstStyle/>
          <a:p>
            <a:pPr algn="ctr"/>
            <a:r>
              <a:rPr lang="en-US" sz="1050" dirty="0">
                <a:solidFill>
                  <a:schemeClr val="bg2"/>
                </a:solidFill>
                <a:latin typeface="+mj-lt"/>
              </a:rPr>
              <a:t>Backend</a:t>
            </a:r>
          </a:p>
          <a:p>
            <a:pPr algn="ctr"/>
            <a:r>
              <a:rPr lang="en-US" sz="1050" dirty="0">
                <a:solidFill>
                  <a:schemeClr val="bg2"/>
                </a:solidFill>
                <a:latin typeface="+mj-lt"/>
              </a:rPr>
              <a:t>SQL server</a:t>
            </a:r>
            <a:endParaRPr lang="en-US" sz="900" dirty="0">
              <a:solidFill>
                <a:schemeClr val="bg2"/>
              </a:solidFill>
              <a:latin typeface="+mj-lt"/>
            </a:endParaRPr>
          </a:p>
        </p:txBody>
      </p:sp>
      <p:pic>
        <p:nvPicPr>
          <p:cNvPr id="50" name="Picture 121" descr="anyversion-icon-32x32-32bit"/>
          <p:cNvPicPr>
            <a:picLocks noChangeAspect="1" noChangeArrowheads="1"/>
          </p:cNvPicPr>
          <p:nvPr/>
        </p:nvPicPr>
        <p:blipFill>
          <a:blip r:embed="rId8"/>
          <a:srcRect/>
          <a:stretch>
            <a:fillRect/>
          </a:stretch>
        </p:blipFill>
        <p:spPr bwMode="auto">
          <a:xfrm>
            <a:off x="383187" y="5023108"/>
            <a:ext cx="216270" cy="182818"/>
          </a:xfrm>
          <a:prstGeom prst="rect">
            <a:avLst/>
          </a:prstGeom>
          <a:noFill/>
          <a:ln w="9525">
            <a:noFill/>
            <a:miter lim="800000"/>
            <a:headEnd/>
            <a:tailEnd/>
          </a:ln>
        </p:spPr>
      </p:pic>
      <p:pic>
        <p:nvPicPr>
          <p:cNvPr id="52" name="Rectangle 0"/>
          <p:cNvPicPr>
            <a:picLocks noChangeAspect="1" noChangeArrowheads="1"/>
          </p:cNvPicPr>
          <p:nvPr/>
        </p:nvPicPr>
        <p:blipFill>
          <a:blip r:embed="rId9"/>
          <a:srcRect/>
          <a:stretch>
            <a:fillRect/>
          </a:stretch>
        </p:blipFill>
        <p:spPr bwMode="auto">
          <a:xfrm>
            <a:off x="6783206" y="5160680"/>
            <a:ext cx="644992" cy="623592"/>
          </a:xfrm>
          <a:prstGeom prst="rect">
            <a:avLst/>
          </a:prstGeom>
          <a:noFill/>
          <a:ln w="9525">
            <a:noFill/>
            <a:miter lim="800000"/>
            <a:headEnd/>
            <a:tailEnd/>
          </a:ln>
        </p:spPr>
      </p:pic>
      <p:sp>
        <p:nvSpPr>
          <p:cNvPr id="54" name="TextBox 53"/>
          <p:cNvSpPr txBox="1"/>
          <p:nvPr/>
        </p:nvSpPr>
        <p:spPr>
          <a:xfrm>
            <a:off x="6436654" y="4808312"/>
            <a:ext cx="1335746" cy="415494"/>
          </a:xfrm>
          <a:prstGeom prst="rect">
            <a:avLst/>
          </a:prstGeom>
          <a:noFill/>
        </p:spPr>
        <p:txBody>
          <a:bodyPr wrap="square" lIns="91436" tIns="45718" rIns="91436" bIns="45718">
            <a:spAutoFit/>
          </a:bodyPr>
          <a:lstStyle/>
          <a:p>
            <a:pPr algn="ctr">
              <a:defRPr/>
            </a:pPr>
            <a:r>
              <a:rPr lang="en-US" sz="1050" dirty="0">
                <a:latin typeface="+mj-lt"/>
              </a:rPr>
              <a:t>Exchange</a:t>
            </a:r>
          </a:p>
          <a:p>
            <a:pPr algn="ctr">
              <a:defRPr/>
            </a:pPr>
            <a:r>
              <a:rPr lang="en-US" sz="1050" dirty="0" smtClean="0">
                <a:latin typeface="+mj-lt"/>
              </a:rPr>
              <a:t>2007 Server </a:t>
            </a:r>
            <a:r>
              <a:rPr lang="en-US" sz="1050" dirty="0">
                <a:latin typeface="+mj-lt"/>
              </a:rPr>
              <a:t>UM</a:t>
            </a:r>
          </a:p>
        </p:txBody>
      </p:sp>
      <p:sp>
        <p:nvSpPr>
          <p:cNvPr id="55" name="TextBox 54"/>
          <p:cNvSpPr txBox="1"/>
          <p:nvPr/>
        </p:nvSpPr>
        <p:spPr>
          <a:xfrm>
            <a:off x="6685300" y="5758600"/>
            <a:ext cx="755327" cy="253912"/>
          </a:xfrm>
          <a:prstGeom prst="rect">
            <a:avLst/>
          </a:prstGeom>
          <a:noFill/>
        </p:spPr>
        <p:txBody>
          <a:bodyPr wrap="none" lIns="91436" tIns="45718" rIns="91436" bIns="45718">
            <a:spAutoFit/>
          </a:bodyPr>
          <a:lstStyle/>
          <a:p>
            <a:pPr algn="ctr">
              <a:defRPr/>
            </a:pPr>
            <a:r>
              <a:rPr lang="en-US" sz="1050" dirty="0">
                <a:latin typeface="+mj-lt"/>
              </a:rPr>
              <a:t>Voicemail</a:t>
            </a:r>
          </a:p>
        </p:txBody>
      </p:sp>
      <p:pic>
        <p:nvPicPr>
          <p:cNvPr id="56" name="Picture 230" descr="Ear bud"/>
          <p:cNvPicPr>
            <a:picLocks noChangeAspect="1" noChangeArrowheads="1"/>
          </p:cNvPicPr>
          <p:nvPr/>
        </p:nvPicPr>
        <p:blipFill>
          <a:blip r:embed="rId10" cstate="print"/>
          <a:stretch>
            <a:fillRect/>
          </a:stretch>
        </p:blipFill>
        <p:spPr bwMode="auto">
          <a:xfrm>
            <a:off x="4774243" y="1565565"/>
            <a:ext cx="490463" cy="311462"/>
          </a:xfrm>
          <a:prstGeom prst="rect">
            <a:avLst/>
          </a:prstGeom>
          <a:noFill/>
          <a:ln>
            <a:noFill/>
          </a:ln>
        </p:spPr>
      </p:pic>
      <p:grpSp>
        <p:nvGrpSpPr>
          <p:cNvPr id="3" name="Group 39"/>
          <p:cNvGrpSpPr>
            <a:grpSpLocks/>
          </p:cNvGrpSpPr>
          <p:nvPr/>
        </p:nvGrpSpPr>
        <p:grpSpPr bwMode="auto">
          <a:xfrm>
            <a:off x="5039919" y="1849114"/>
            <a:ext cx="572214" cy="345324"/>
            <a:chOff x="720" y="824"/>
            <a:chExt cx="381" cy="272"/>
          </a:xfrm>
        </p:grpSpPr>
        <p:pic>
          <p:nvPicPr>
            <p:cNvPr id="59" name="Rectangle 17421"/>
            <p:cNvPicPr>
              <a:picLocks noChangeAspect="1" noChangeArrowheads="1"/>
            </p:cNvPicPr>
            <p:nvPr/>
          </p:nvPicPr>
          <p:blipFill>
            <a:blip r:embed="rId11" cstate="print"/>
            <a:srcRect/>
            <a:stretch>
              <a:fillRect/>
            </a:stretch>
          </p:blipFill>
          <p:spPr bwMode="auto">
            <a:xfrm>
              <a:off x="720" y="860"/>
              <a:ext cx="381" cy="236"/>
            </a:xfrm>
            <a:prstGeom prst="rect">
              <a:avLst/>
            </a:prstGeom>
            <a:noFill/>
            <a:ln w="9525">
              <a:noFill/>
              <a:miter lim="800000"/>
              <a:headEnd/>
              <a:tailEnd/>
            </a:ln>
          </p:spPr>
        </p:pic>
        <p:pic>
          <p:nvPicPr>
            <p:cNvPr id="60" name="Picture 30" descr="anyversion-icon-32x32-32bit"/>
            <p:cNvPicPr>
              <a:picLocks noChangeAspect="1" noChangeArrowheads="1"/>
            </p:cNvPicPr>
            <p:nvPr/>
          </p:nvPicPr>
          <p:blipFill>
            <a:blip r:embed="rId8"/>
            <a:srcRect/>
            <a:stretch>
              <a:fillRect/>
            </a:stretch>
          </p:blipFill>
          <p:spPr bwMode="auto">
            <a:xfrm>
              <a:off x="789" y="824"/>
              <a:ext cx="144" cy="144"/>
            </a:xfrm>
            <a:prstGeom prst="rect">
              <a:avLst/>
            </a:prstGeom>
            <a:noFill/>
            <a:ln w="9525">
              <a:noFill/>
              <a:miter lim="800000"/>
              <a:headEnd/>
              <a:tailEnd/>
            </a:ln>
          </p:spPr>
        </p:pic>
      </p:grpSp>
      <p:pic>
        <p:nvPicPr>
          <p:cNvPr id="61" name="Picture 338" descr="Tanjay1"/>
          <p:cNvPicPr>
            <a:picLocks noChangeAspect="1" noChangeArrowheads="1"/>
          </p:cNvPicPr>
          <p:nvPr/>
        </p:nvPicPr>
        <p:blipFill>
          <a:blip r:embed="rId12" cstate="print"/>
          <a:srcRect/>
          <a:stretch>
            <a:fillRect/>
          </a:stretch>
        </p:blipFill>
        <p:spPr bwMode="auto">
          <a:xfrm>
            <a:off x="6162923" y="1607162"/>
            <a:ext cx="768229" cy="505102"/>
          </a:xfrm>
          <a:prstGeom prst="rect">
            <a:avLst/>
          </a:prstGeom>
          <a:noFill/>
          <a:ln w="9525">
            <a:noFill/>
            <a:miter lim="800000"/>
            <a:headEnd/>
            <a:tailEnd/>
          </a:ln>
        </p:spPr>
      </p:pic>
      <p:pic>
        <p:nvPicPr>
          <p:cNvPr id="62" name="Picture 121" descr="anyversion-icon-32x32-32bit"/>
          <p:cNvPicPr>
            <a:picLocks noChangeAspect="1" noChangeArrowheads="1"/>
          </p:cNvPicPr>
          <p:nvPr/>
        </p:nvPicPr>
        <p:blipFill>
          <a:blip r:embed="rId8"/>
          <a:srcRect/>
          <a:stretch>
            <a:fillRect/>
          </a:stretch>
        </p:blipFill>
        <p:spPr bwMode="auto">
          <a:xfrm>
            <a:off x="381000" y="3452861"/>
            <a:ext cx="216270" cy="182818"/>
          </a:xfrm>
          <a:prstGeom prst="rect">
            <a:avLst/>
          </a:prstGeom>
          <a:noFill/>
          <a:ln w="9525">
            <a:noFill/>
            <a:miter lim="800000"/>
            <a:headEnd/>
            <a:tailEnd/>
          </a:ln>
        </p:spPr>
      </p:pic>
      <p:sp>
        <p:nvSpPr>
          <p:cNvPr id="63" name="TextBox 62"/>
          <p:cNvSpPr txBox="1"/>
          <p:nvPr/>
        </p:nvSpPr>
        <p:spPr>
          <a:xfrm>
            <a:off x="5187759" y="1207482"/>
            <a:ext cx="1402940" cy="338550"/>
          </a:xfrm>
          <a:prstGeom prst="rect">
            <a:avLst/>
          </a:prstGeom>
          <a:noFill/>
        </p:spPr>
        <p:txBody>
          <a:bodyPr wrap="none" lIns="91436" tIns="45718" rIns="91436" bIns="45718">
            <a:spAutoFit/>
          </a:bodyPr>
          <a:lstStyle/>
          <a:p>
            <a:r>
              <a:rPr lang="en-US" sz="1600" dirty="0">
                <a:latin typeface="+mj-lt"/>
              </a:rPr>
              <a:t>UC endpoints</a:t>
            </a:r>
          </a:p>
        </p:txBody>
      </p:sp>
      <p:pic>
        <p:nvPicPr>
          <p:cNvPr id="64" name="Picture 115" descr="SQL sm"/>
          <p:cNvPicPr>
            <a:picLocks noChangeAspect="1" noChangeArrowheads="1"/>
          </p:cNvPicPr>
          <p:nvPr/>
        </p:nvPicPr>
        <p:blipFill>
          <a:blip r:embed="rId13" cstate="print"/>
          <a:srcRect/>
          <a:stretch>
            <a:fillRect/>
          </a:stretch>
        </p:blipFill>
        <p:spPr bwMode="auto">
          <a:xfrm>
            <a:off x="8323718" y="2350486"/>
            <a:ext cx="446850" cy="557758"/>
          </a:xfrm>
          <a:prstGeom prst="rect">
            <a:avLst/>
          </a:prstGeom>
          <a:noFill/>
          <a:ln w="9525">
            <a:noFill/>
            <a:miter lim="800000"/>
            <a:headEnd/>
            <a:tailEnd/>
          </a:ln>
        </p:spPr>
      </p:pic>
      <p:sp>
        <p:nvSpPr>
          <p:cNvPr id="67" name="Rounded Rectangle 66"/>
          <p:cNvSpPr/>
          <p:nvPr/>
        </p:nvSpPr>
        <p:spPr bwMode="auto">
          <a:xfrm>
            <a:off x="8175937" y="4260273"/>
            <a:ext cx="766688" cy="812811"/>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8" name="TextBox 67"/>
          <p:cNvSpPr txBox="1"/>
          <p:nvPr/>
        </p:nvSpPr>
        <p:spPr>
          <a:xfrm>
            <a:off x="8086067" y="3814600"/>
            <a:ext cx="970156" cy="430883"/>
          </a:xfrm>
          <a:prstGeom prst="rect">
            <a:avLst/>
          </a:prstGeom>
          <a:noFill/>
        </p:spPr>
        <p:txBody>
          <a:bodyPr wrap="square" lIns="91436" tIns="45718" rIns="91436" bIns="45718">
            <a:spAutoFit/>
          </a:bodyPr>
          <a:lstStyle/>
          <a:p>
            <a:pPr algn="ctr"/>
            <a:r>
              <a:rPr lang="en-US" sz="1100" dirty="0" smtClean="0">
                <a:latin typeface="+mj-lt"/>
              </a:rPr>
              <a:t>Active Directory</a:t>
            </a:r>
            <a:endParaRPr lang="en-US" sz="1000" dirty="0">
              <a:latin typeface="+mj-lt"/>
            </a:endParaRPr>
          </a:p>
        </p:txBody>
      </p:sp>
      <p:pic>
        <p:nvPicPr>
          <p:cNvPr id="69" name="Picture 5"/>
          <p:cNvPicPr>
            <a:picLocks noChangeAspect="1" noChangeArrowheads="1"/>
          </p:cNvPicPr>
          <p:nvPr/>
        </p:nvPicPr>
        <p:blipFill>
          <a:blip r:embed="rId14"/>
          <a:srcRect/>
          <a:stretch>
            <a:fillRect/>
          </a:stretch>
        </p:blipFill>
        <p:spPr bwMode="auto">
          <a:xfrm>
            <a:off x="8215764" y="4400836"/>
            <a:ext cx="663688" cy="496746"/>
          </a:xfrm>
          <a:prstGeom prst="rect">
            <a:avLst/>
          </a:prstGeom>
          <a:noFill/>
          <a:ln w="12700">
            <a:noFill/>
            <a:miter lim="800000"/>
            <a:headEnd/>
            <a:tailEnd/>
          </a:ln>
        </p:spPr>
      </p:pic>
      <p:cxnSp>
        <p:nvCxnSpPr>
          <p:cNvPr id="72" name="Elbow Connector 71"/>
          <p:cNvCxnSpPr>
            <a:cxnSpLocks noChangeShapeType="1"/>
            <a:stCxn id="17" idx="2"/>
            <a:endCxn id="51" idx="0"/>
          </p:cNvCxnSpPr>
          <p:nvPr/>
        </p:nvCxnSpPr>
        <p:spPr bwMode="auto">
          <a:xfrm rot="16200000" flipH="1">
            <a:off x="6286992" y="4060619"/>
            <a:ext cx="402529" cy="1120490"/>
          </a:xfrm>
          <a:prstGeom prst="bentConnector3">
            <a:avLst>
              <a:gd name="adj1" fmla="val 50000"/>
            </a:avLst>
          </a:prstGeom>
          <a:noFill/>
          <a:ln w="38100" algn="ctr">
            <a:solidFill>
              <a:schemeClr val="tx1"/>
            </a:solidFill>
            <a:round/>
            <a:headEnd/>
            <a:tailEnd/>
          </a:ln>
        </p:spPr>
      </p:cxnSp>
      <p:cxnSp>
        <p:nvCxnSpPr>
          <p:cNvPr id="74" name="Elbow Connector 73"/>
          <p:cNvCxnSpPr/>
          <p:nvPr/>
        </p:nvCxnSpPr>
        <p:spPr bwMode="auto">
          <a:xfrm rot="5400000" flipH="1" flipV="1">
            <a:off x="5797070" y="2377991"/>
            <a:ext cx="182817" cy="1501"/>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17" idx="3"/>
            <a:endCxn id="11" idx="1"/>
          </p:cNvCxnSpPr>
          <p:nvPr/>
        </p:nvCxnSpPr>
        <p:spPr bwMode="auto">
          <a:xfrm flipV="1">
            <a:off x="7696200" y="2279780"/>
            <a:ext cx="388220" cy="117450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sp>
        <p:nvSpPr>
          <p:cNvPr id="78" name="Rounded Rectangle 77"/>
          <p:cNvSpPr/>
          <p:nvPr/>
        </p:nvSpPr>
        <p:spPr bwMode="auto">
          <a:xfrm>
            <a:off x="4986510" y="3439900"/>
            <a:ext cx="957090" cy="363171"/>
          </a:xfrm>
          <a:prstGeom prst="roundRect">
            <a:avLst/>
          </a:prstGeom>
          <a:gradFill flip="none" rotWithShape="1">
            <a:gsLst>
              <a:gs pos="1000">
                <a:schemeClr val="accent5">
                  <a:shade val="58000"/>
                  <a:satMod val="150000"/>
                  <a:alpha val="38000"/>
                </a:schemeClr>
              </a:gs>
              <a:gs pos="47000">
                <a:schemeClr val="accent5">
                  <a:tint val="90000"/>
                  <a:satMod val="135000"/>
                  <a:alpha val="85000"/>
                </a:schemeClr>
              </a:gs>
              <a:gs pos="100000">
                <a:schemeClr val="accent5">
                  <a:tint val="80000"/>
                  <a:satMod val="155000"/>
                  <a:alpha val="38000"/>
                </a:schemeClr>
              </a:gs>
            </a:gsLst>
            <a:lin ang="2700000" scaled="1"/>
            <a:tileRect/>
          </a:gra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dirty="0" smtClean="0">
                <a:solidFill>
                  <a:schemeClr val="tx1"/>
                </a:solidFill>
                <a:latin typeface="+mj-lt"/>
              </a:rPr>
              <a:t>Voice Mail</a:t>
            </a:r>
            <a:endParaRPr lang="en-US" sz="1000" dirty="0">
              <a:solidFill>
                <a:schemeClr val="tx1"/>
              </a:solidFill>
              <a:latin typeface="+mj-lt"/>
            </a:endParaRPr>
          </a:p>
          <a:p>
            <a:pPr algn="ctr" defTabSz="1096963" fontAlgn="base">
              <a:spcBef>
                <a:spcPct val="0"/>
              </a:spcBef>
              <a:spcAft>
                <a:spcPct val="0"/>
              </a:spcAft>
              <a:defRPr/>
            </a:pPr>
            <a:r>
              <a:rPr lang="en-US" sz="1000" dirty="0">
                <a:solidFill>
                  <a:schemeClr val="tx1"/>
                </a:solidFill>
                <a:latin typeface="+mj-lt"/>
              </a:rPr>
              <a:t>Routing</a:t>
            </a:r>
          </a:p>
        </p:txBody>
      </p:sp>
      <p:pic>
        <p:nvPicPr>
          <p:cNvPr id="79" name="Picture 8"/>
          <p:cNvPicPr>
            <a:picLocks noChangeAspect="1" noChangeArrowheads="1"/>
          </p:cNvPicPr>
          <p:nvPr/>
        </p:nvPicPr>
        <p:blipFill>
          <a:blip r:embed="rId4"/>
          <a:srcRect/>
          <a:stretch>
            <a:fillRect/>
          </a:stretch>
        </p:blipFill>
        <p:spPr bwMode="auto">
          <a:xfrm>
            <a:off x="6002854" y="2976180"/>
            <a:ext cx="546682" cy="636053"/>
          </a:xfrm>
          <a:prstGeom prst="rect">
            <a:avLst/>
          </a:prstGeom>
          <a:noFill/>
          <a:ln w="9525">
            <a:noFill/>
            <a:miter lim="800000"/>
            <a:headEnd/>
            <a:tailEnd/>
          </a:ln>
        </p:spPr>
      </p:pic>
      <p:sp>
        <p:nvSpPr>
          <p:cNvPr id="80" name="TextBox 79"/>
          <p:cNvSpPr txBox="1"/>
          <p:nvPr/>
        </p:nvSpPr>
        <p:spPr>
          <a:xfrm>
            <a:off x="5671729" y="3870628"/>
            <a:ext cx="1037588" cy="459696"/>
          </a:xfrm>
          <a:prstGeom prst="roundRect">
            <a:avLst/>
          </a:prstGeom>
          <a:gradFill flip="none" rotWithShape="1">
            <a:gsLst>
              <a:gs pos="0">
                <a:schemeClr val="tx1">
                  <a:alpha val="57000"/>
                </a:schemeClr>
              </a:gs>
              <a:gs pos="51000">
                <a:schemeClr val="tx1"/>
              </a:gs>
              <a:gs pos="100000">
                <a:schemeClr val="tx1">
                  <a:alpha val="38000"/>
                </a:schemeClr>
              </a:gs>
            </a:gsLst>
            <a:lin ang="2700000" scaled="1"/>
            <a:tileRect/>
          </a:gradFill>
        </p:spPr>
        <p:style>
          <a:lnRef idx="0">
            <a:schemeClr val="accent2"/>
          </a:lnRef>
          <a:fillRef idx="3">
            <a:schemeClr val="accent2"/>
          </a:fillRef>
          <a:effectRef idx="3">
            <a:schemeClr val="accent2"/>
          </a:effectRef>
          <a:fontRef idx="minor">
            <a:schemeClr val="lt1"/>
          </a:fontRef>
        </p:style>
        <p:txBody>
          <a:bodyPr wrap="square" lIns="91436" tIns="45718" rIns="91436" bIns="45718">
            <a:spAutoFit/>
          </a:bodyPr>
          <a:lstStyle/>
          <a:p>
            <a:pPr algn="ctr"/>
            <a:r>
              <a:rPr lang="en-US" sz="1050" dirty="0" smtClean="0">
                <a:solidFill>
                  <a:schemeClr val="bg2"/>
                </a:solidFill>
                <a:latin typeface="+mj-lt"/>
              </a:rPr>
              <a:t>Conferencing</a:t>
            </a:r>
          </a:p>
          <a:p>
            <a:pPr algn="ctr"/>
            <a:r>
              <a:rPr lang="en-US" sz="1050" dirty="0" smtClean="0">
                <a:solidFill>
                  <a:schemeClr val="bg2"/>
                </a:solidFill>
                <a:latin typeface="+mj-lt"/>
              </a:rPr>
              <a:t>Server(s)</a:t>
            </a:r>
            <a:endParaRPr lang="en-US" sz="1050" dirty="0">
              <a:solidFill>
                <a:schemeClr val="bg2"/>
              </a:solidFill>
              <a:latin typeface="+mj-lt"/>
            </a:endParaRPr>
          </a:p>
        </p:txBody>
      </p:sp>
      <p:pic>
        <p:nvPicPr>
          <p:cNvPr id="81" name="Picture 8"/>
          <p:cNvPicPr>
            <a:picLocks noChangeAspect="1" noChangeArrowheads="1"/>
          </p:cNvPicPr>
          <p:nvPr/>
        </p:nvPicPr>
        <p:blipFill>
          <a:blip r:embed="rId4"/>
          <a:srcRect/>
          <a:stretch>
            <a:fillRect/>
          </a:stretch>
        </p:blipFill>
        <p:spPr bwMode="auto">
          <a:xfrm>
            <a:off x="6182256" y="3211311"/>
            <a:ext cx="546682" cy="636053"/>
          </a:xfrm>
          <a:prstGeom prst="rect">
            <a:avLst/>
          </a:prstGeom>
          <a:noFill/>
          <a:ln w="9525">
            <a:noFill/>
            <a:miter lim="800000"/>
            <a:headEnd/>
            <a:tailEnd/>
          </a:ln>
        </p:spPr>
      </p:pic>
      <p:pic>
        <p:nvPicPr>
          <p:cNvPr id="88" name="Picture 25"/>
          <p:cNvPicPr>
            <a:picLocks noChangeAspect="1" noChangeArrowheads="1"/>
          </p:cNvPicPr>
          <p:nvPr/>
        </p:nvPicPr>
        <p:blipFill>
          <a:blip r:embed="rId15"/>
          <a:srcRect/>
          <a:stretch>
            <a:fillRect/>
          </a:stretch>
        </p:blipFill>
        <p:spPr bwMode="auto">
          <a:xfrm rot="5400000">
            <a:off x="3620279" y="3305446"/>
            <a:ext cx="1035966" cy="150187"/>
          </a:xfrm>
          <a:prstGeom prst="rect">
            <a:avLst/>
          </a:prstGeom>
          <a:noFill/>
          <a:ln w="9525">
            <a:noFill/>
            <a:miter lim="800000"/>
            <a:headEnd/>
            <a:tailEnd/>
          </a:ln>
        </p:spPr>
      </p:pic>
      <p:cxnSp>
        <p:nvCxnSpPr>
          <p:cNvPr id="106" name="Straight Connector 105"/>
          <p:cNvCxnSpPr>
            <a:stCxn id="88" idx="2"/>
          </p:cNvCxnSpPr>
          <p:nvPr/>
        </p:nvCxnSpPr>
        <p:spPr>
          <a:xfrm rot="10800000" flipV="1">
            <a:off x="3632690" y="3380539"/>
            <a:ext cx="430478" cy="1002"/>
          </a:xfrm>
          <a:prstGeom prst="line">
            <a:avLst/>
          </a:prstGeom>
          <a:noFill/>
          <a:ln w="38100" algn="ctr">
            <a:solidFill>
              <a:schemeClr val="tx1"/>
            </a:solidFill>
            <a:round/>
            <a:headEnd/>
            <a:tailEnd/>
          </a:ln>
        </p:spPr>
      </p:cxnSp>
      <p:pic>
        <p:nvPicPr>
          <p:cNvPr id="89" name="Rectangle 1024072"/>
          <p:cNvPicPr>
            <a:picLocks noChangeAspect="1" noChangeArrowheads="1"/>
          </p:cNvPicPr>
          <p:nvPr/>
        </p:nvPicPr>
        <p:blipFill>
          <a:blip r:embed="rId16" cstate="print"/>
          <a:srcRect/>
          <a:stretch>
            <a:fillRect/>
          </a:stretch>
        </p:blipFill>
        <p:spPr bwMode="gray">
          <a:xfrm>
            <a:off x="3638538" y="2331901"/>
            <a:ext cx="283453" cy="2094626"/>
          </a:xfrm>
          <a:prstGeom prst="rect">
            <a:avLst/>
          </a:prstGeom>
          <a:noFill/>
          <a:ln w="9525">
            <a:noFill/>
            <a:miter lim="800000"/>
            <a:headEnd/>
            <a:tailEnd/>
          </a:ln>
        </p:spPr>
      </p:pic>
      <p:pic>
        <p:nvPicPr>
          <p:cNvPr id="92" name="Rectangle 1024082"/>
          <p:cNvPicPr>
            <a:picLocks noChangeAspect="1" noChangeArrowheads="1"/>
          </p:cNvPicPr>
          <p:nvPr/>
        </p:nvPicPr>
        <p:blipFill>
          <a:blip r:embed="rId17" cstate="print"/>
          <a:srcRect/>
          <a:stretch>
            <a:fillRect/>
          </a:stretch>
        </p:blipFill>
        <p:spPr bwMode="gray">
          <a:xfrm>
            <a:off x="2250532" y="2376113"/>
            <a:ext cx="314868" cy="2164714"/>
          </a:xfrm>
          <a:prstGeom prst="rect">
            <a:avLst/>
          </a:prstGeom>
          <a:noFill/>
          <a:ln w="9525">
            <a:noFill/>
            <a:miter lim="800000"/>
            <a:headEnd/>
            <a:tailEnd/>
          </a:ln>
        </p:spPr>
      </p:pic>
      <p:sp>
        <p:nvSpPr>
          <p:cNvPr id="90" name="TextBox 89"/>
          <p:cNvSpPr txBox="1"/>
          <p:nvPr/>
        </p:nvSpPr>
        <p:spPr>
          <a:xfrm>
            <a:off x="5834137" y="6116481"/>
            <a:ext cx="426712" cy="261606"/>
          </a:xfrm>
          <a:prstGeom prst="rect">
            <a:avLst/>
          </a:prstGeom>
          <a:noFill/>
        </p:spPr>
        <p:txBody>
          <a:bodyPr wrap="none" lIns="91436" tIns="45718" rIns="91436" bIns="45718">
            <a:spAutoFit/>
          </a:bodyPr>
          <a:lstStyle/>
          <a:p>
            <a:pPr algn="ctr">
              <a:defRPr/>
            </a:pPr>
            <a:r>
              <a:rPr lang="en-US" sz="1100" dirty="0" smtClean="0">
                <a:latin typeface="+mj-lt"/>
              </a:rPr>
              <a:t>PBX</a:t>
            </a:r>
            <a:endParaRPr lang="en-US" sz="1100" dirty="0">
              <a:latin typeface="+mj-lt"/>
            </a:endParaRPr>
          </a:p>
        </p:txBody>
      </p:sp>
      <p:sp>
        <p:nvSpPr>
          <p:cNvPr id="146" name="Oval 145"/>
          <p:cNvSpPr/>
          <p:nvPr/>
        </p:nvSpPr>
        <p:spPr bwMode="auto">
          <a:xfrm>
            <a:off x="4254697" y="4826000"/>
            <a:ext cx="1283658" cy="109717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cxnSp>
        <p:nvCxnSpPr>
          <p:cNvPr id="102" name="Elbow Connector 101"/>
          <p:cNvCxnSpPr>
            <a:stCxn id="66" idx="1"/>
            <a:endCxn id="17" idx="3"/>
          </p:cNvCxnSpPr>
          <p:nvPr/>
        </p:nvCxnSpPr>
        <p:spPr>
          <a:xfrm rot="10800000">
            <a:off x="7696200" y="3454286"/>
            <a:ext cx="398318" cy="1025855"/>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27" name="Straight Connector 126"/>
          <p:cNvCxnSpPr/>
          <p:nvPr/>
        </p:nvCxnSpPr>
        <p:spPr>
          <a:xfrm>
            <a:off x="4585566" y="6276109"/>
            <a:ext cx="731520" cy="1588"/>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sp>
        <p:nvSpPr>
          <p:cNvPr id="70" name="TextBox 69"/>
          <p:cNvSpPr txBox="1"/>
          <p:nvPr/>
        </p:nvSpPr>
        <p:spPr>
          <a:xfrm>
            <a:off x="4149988" y="5585253"/>
            <a:ext cx="1641212" cy="230828"/>
          </a:xfrm>
          <a:prstGeom prst="rect">
            <a:avLst/>
          </a:prstGeom>
          <a:noFill/>
        </p:spPr>
        <p:txBody>
          <a:bodyPr wrap="square" lIns="91436" tIns="45718" rIns="91436" bIns="45718">
            <a:spAutoFit/>
          </a:bodyPr>
          <a:lstStyle/>
          <a:p>
            <a:pPr algn="ctr">
              <a:defRPr/>
            </a:pPr>
            <a:r>
              <a:rPr lang="en-US" sz="900" dirty="0" smtClean="0">
                <a:latin typeface="+mj-lt"/>
              </a:rPr>
              <a:t>(SIP-PSTN GW)</a:t>
            </a:r>
            <a:endParaRPr lang="en-US" sz="900" dirty="0">
              <a:latin typeface="+mj-lt"/>
            </a:endParaRPr>
          </a:p>
        </p:txBody>
      </p:sp>
      <p:graphicFrame>
        <p:nvGraphicFramePr>
          <p:cNvPr id="77" name="Object 2"/>
          <p:cNvGraphicFramePr>
            <a:graphicFrameLocks noChangeAspect="1"/>
          </p:cNvGraphicFramePr>
          <p:nvPr/>
        </p:nvGraphicFramePr>
        <p:xfrm>
          <a:off x="4680764" y="5119708"/>
          <a:ext cx="480600" cy="500209"/>
        </p:xfrm>
        <a:graphic>
          <a:graphicData uri="http://schemas.openxmlformats.org/presentationml/2006/ole">
            <p:oleObj spid="_x0000_s67586" name="Visio" r:id="rId18" imgW="306404" imgH="375514" progId="Visio.Drawing.11">
              <p:embed/>
            </p:oleObj>
          </a:graphicData>
        </a:graphic>
      </p:graphicFrame>
      <p:sp>
        <p:nvSpPr>
          <p:cNvPr id="148" name="Oval 147"/>
          <p:cNvSpPr/>
          <p:nvPr/>
        </p:nvSpPr>
        <p:spPr bwMode="auto">
          <a:xfrm>
            <a:off x="2467460" y="2984865"/>
            <a:ext cx="1283658" cy="1271944"/>
          </a:xfrm>
          <a:prstGeom prst="ellipse">
            <a:avLst/>
          </a:prstGeom>
          <a:solidFill>
            <a:schemeClr val="tx1">
              <a:alpha val="84000"/>
            </a:schemeClr>
          </a:solidFill>
          <a:ln>
            <a:headEnd type="none" w="med" len="med"/>
            <a:tailEnd type="none" w="med" len="med"/>
          </a:ln>
          <a:effectLst>
            <a:softEdge rad="317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32" name="TextBox 31"/>
          <p:cNvSpPr txBox="1"/>
          <p:nvPr/>
        </p:nvSpPr>
        <p:spPr>
          <a:xfrm>
            <a:off x="2799611" y="3872796"/>
            <a:ext cx="622278" cy="461661"/>
          </a:xfrm>
          <a:prstGeom prst="rect">
            <a:avLst/>
          </a:prstGeom>
          <a:noFill/>
        </p:spPr>
        <p:txBody>
          <a:bodyPr wrap="none" lIns="91436" tIns="45718" rIns="91436" bIns="45718">
            <a:spAutoFit/>
          </a:bodyPr>
          <a:lstStyle/>
          <a:p>
            <a:pPr algn="ctr"/>
            <a:r>
              <a:rPr lang="en-US" sz="1200" dirty="0" smtClean="0">
                <a:latin typeface="+mj-lt"/>
              </a:rPr>
              <a:t>Access</a:t>
            </a:r>
            <a:endParaRPr lang="en-US" sz="1200" dirty="0">
              <a:latin typeface="+mj-lt"/>
            </a:endParaRPr>
          </a:p>
          <a:p>
            <a:pPr algn="ctr"/>
            <a:r>
              <a:rPr lang="en-US" sz="1200" dirty="0">
                <a:latin typeface="+mj-lt"/>
              </a:rPr>
              <a:t>Server</a:t>
            </a:r>
          </a:p>
        </p:txBody>
      </p:sp>
      <p:pic>
        <p:nvPicPr>
          <p:cNvPr id="38" name="Picture 91" descr="ISAS - firewall sm"/>
          <p:cNvPicPr>
            <a:picLocks noChangeAspect="1" noChangeArrowheads="1"/>
          </p:cNvPicPr>
          <p:nvPr/>
        </p:nvPicPr>
        <p:blipFill>
          <a:blip r:embed="rId19" cstate="print"/>
          <a:srcRect/>
          <a:stretch>
            <a:fillRect/>
          </a:stretch>
        </p:blipFill>
        <p:spPr bwMode="auto">
          <a:xfrm>
            <a:off x="2872365" y="3249361"/>
            <a:ext cx="513641" cy="685566"/>
          </a:xfrm>
          <a:prstGeom prst="rect">
            <a:avLst/>
          </a:prstGeom>
          <a:noFill/>
          <a:ln w="9525">
            <a:noFill/>
            <a:miter lim="800000"/>
            <a:headEnd/>
            <a:tailEnd/>
          </a:ln>
        </p:spPr>
      </p:pic>
      <p:pic>
        <p:nvPicPr>
          <p:cNvPr id="68611" name="Picture 3" descr="C:\Program Files\Microsoft Resource DVD Artwork\DVD_ART\Artwork_Imagery\HARDWARE_IMAGERY\Photos - OEM Hardware\VoIP Web Phone\Unified Communications VoIP phone.png"/>
          <p:cNvPicPr>
            <a:picLocks noChangeAspect="1" noChangeArrowheads="1"/>
          </p:cNvPicPr>
          <p:nvPr/>
        </p:nvPicPr>
        <p:blipFill>
          <a:blip r:embed="rId20" cstate="print"/>
          <a:srcRect/>
          <a:stretch>
            <a:fillRect/>
          </a:stretch>
        </p:blipFill>
        <p:spPr bwMode="auto">
          <a:xfrm>
            <a:off x="5268393" y="1555173"/>
            <a:ext cx="380449" cy="310870"/>
          </a:xfrm>
          <a:prstGeom prst="rect">
            <a:avLst/>
          </a:prstGeom>
          <a:noFill/>
        </p:spPr>
      </p:pic>
      <p:sp>
        <p:nvSpPr>
          <p:cNvPr id="34" name="TextBox 33"/>
          <p:cNvSpPr txBox="1"/>
          <p:nvPr/>
        </p:nvSpPr>
        <p:spPr>
          <a:xfrm>
            <a:off x="2804780" y="2482073"/>
            <a:ext cx="648810" cy="646327"/>
          </a:xfrm>
          <a:prstGeom prst="rect">
            <a:avLst/>
          </a:prstGeom>
          <a:noFill/>
        </p:spPr>
        <p:txBody>
          <a:bodyPr lIns="91436" tIns="45718" rIns="91436" bIns="45718">
            <a:spAutoFit/>
          </a:bodyPr>
          <a:lstStyle/>
          <a:p>
            <a:pPr algn="ctr"/>
            <a:r>
              <a:rPr lang="en-US" sz="1200" dirty="0">
                <a:latin typeface="+mj-lt"/>
              </a:rPr>
              <a:t>Data</a:t>
            </a:r>
          </a:p>
          <a:p>
            <a:pPr algn="ctr"/>
            <a:r>
              <a:rPr lang="en-US" sz="1200" dirty="0" smtClean="0">
                <a:latin typeface="+mj-lt"/>
              </a:rPr>
              <a:t>Audio/Video</a:t>
            </a:r>
            <a:endParaRPr lang="en-US" sz="1100" dirty="0">
              <a:latin typeface="+mj-lt"/>
            </a:endParaRPr>
          </a:p>
        </p:txBody>
      </p:sp>
      <p:sp>
        <p:nvSpPr>
          <p:cNvPr id="87" name="TextBox 86"/>
          <p:cNvSpPr txBox="1"/>
          <p:nvPr/>
        </p:nvSpPr>
        <p:spPr>
          <a:xfrm>
            <a:off x="2811300" y="3039433"/>
            <a:ext cx="648810" cy="276995"/>
          </a:xfrm>
          <a:prstGeom prst="rect">
            <a:avLst/>
          </a:prstGeom>
          <a:noFill/>
        </p:spPr>
        <p:txBody>
          <a:bodyPr lIns="91436" tIns="45718" rIns="91436" bIns="45718">
            <a:spAutoFit/>
          </a:bodyPr>
          <a:lstStyle/>
          <a:p>
            <a:pPr algn="ctr"/>
            <a:r>
              <a:rPr lang="en-US" sz="1200" dirty="0" smtClean="0">
                <a:latin typeface="+mj-lt"/>
              </a:rPr>
              <a:t>SIP</a:t>
            </a:r>
            <a:endParaRPr lang="en-US" sz="1200" dirty="0">
              <a:latin typeface="+mj-lt"/>
            </a:endParaRPr>
          </a:p>
        </p:txBody>
      </p:sp>
      <p:sp>
        <p:nvSpPr>
          <p:cNvPr id="53" name="TextBox 52"/>
          <p:cNvSpPr txBox="1"/>
          <p:nvPr/>
        </p:nvSpPr>
        <p:spPr>
          <a:xfrm>
            <a:off x="4211870" y="4889103"/>
            <a:ext cx="1426930" cy="253912"/>
          </a:xfrm>
          <a:prstGeom prst="rect">
            <a:avLst/>
          </a:prstGeom>
          <a:noFill/>
        </p:spPr>
        <p:txBody>
          <a:bodyPr wrap="square" lIns="91436" tIns="45718" rIns="91436" bIns="45718">
            <a:spAutoFit/>
          </a:bodyPr>
          <a:lstStyle/>
          <a:p>
            <a:pPr algn="ctr">
              <a:defRPr/>
            </a:pPr>
            <a:r>
              <a:rPr lang="en-US" sz="1050" dirty="0" smtClean="0">
                <a:latin typeface="+mj-lt"/>
              </a:rPr>
              <a:t>Mediation Server</a:t>
            </a:r>
            <a:endParaRPr lang="en-US" sz="1050" dirty="0">
              <a:latin typeface="+mj-lt"/>
            </a:endParaRPr>
          </a:p>
        </p:txBody>
      </p:sp>
      <p:sp>
        <p:nvSpPr>
          <p:cNvPr id="99" name="Rectangle 98"/>
          <p:cNvSpPr/>
          <p:nvPr/>
        </p:nvSpPr>
        <p:spPr>
          <a:xfrm>
            <a:off x="4682326" y="6016795"/>
            <a:ext cx="441146" cy="276999"/>
          </a:xfrm>
          <a:prstGeom prst="rect">
            <a:avLst/>
          </a:prstGeom>
        </p:spPr>
        <p:txBody>
          <a:bodyPr wrap="none">
            <a:spAutoFit/>
          </a:bodyPr>
          <a:lstStyle/>
          <a:p>
            <a:r>
              <a:rPr lang="en-US" sz="1200" dirty="0" smtClean="0"/>
              <a:t>PRI</a:t>
            </a:r>
            <a:endParaRPr lang="en-US" sz="1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1" name="Rectangle 83"/>
          <p:cNvSpPr>
            <a:spLocks noGrp="1" noChangeArrowheads="1"/>
          </p:cNvSpPr>
          <p:nvPr>
            <p:ph type="title"/>
          </p:nvPr>
        </p:nvSpPr>
        <p:spPr/>
        <p:txBody>
          <a:bodyPr/>
          <a:lstStyle/>
          <a:p>
            <a:r>
              <a:rPr lang="en-US" dirty="0" smtClean="0"/>
              <a:t>Server Roles</a:t>
            </a:r>
            <a:endParaRPr lang="en-US" dirty="0"/>
          </a:p>
        </p:txBody>
      </p:sp>
      <p:graphicFrame>
        <p:nvGraphicFramePr>
          <p:cNvPr id="17492" name="Group 84"/>
          <p:cNvGraphicFramePr>
            <a:graphicFrameLocks noGrp="1"/>
          </p:cNvGraphicFramePr>
          <p:nvPr>
            <p:ph idx="4294967295"/>
          </p:nvPr>
        </p:nvGraphicFramePr>
        <p:xfrm>
          <a:off x="457200" y="1219200"/>
          <a:ext cx="8229600" cy="4158172"/>
        </p:xfrm>
        <a:graphic>
          <a:graphicData uri="http://schemas.openxmlformats.org/drawingml/2006/table">
            <a:tbl>
              <a:tblPr/>
              <a:tblGrid>
                <a:gridCol w="2693324"/>
                <a:gridCol w="1421476"/>
                <a:gridCol w="4114800"/>
              </a:tblGrid>
              <a:tr h="500572">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Role</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54000">
                          <a:schemeClr val="bg1">
                            <a:alpha val="0"/>
                          </a:schemeClr>
                        </a:gs>
                      </a:gsLst>
                      <a:lin ang="13500000" scaled="1"/>
                      <a:tileRect/>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Scenario</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2">
                            <a:alpha val="25000"/>
                          </a:schemeClr>
                        </a:gs>
                        <a:gs pos="80000">
                          <a:schemeClr val="bg1">
                            <a:alpha val="0"/>
                          </a:schemeClr>
                        </a:gs>
                      </a:gsLst>
                      <a:lin ang="16200000" scaled="0"/>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Purpose</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2">
                            <a:alpha val="25000"/>
                          </a:schemeClr>
                        </a:gs>
                        <a:gs pos="80000">
                          <a:schemeClr val="bg1">
                            <a:alpha val="0"/>
                          </a:schemeClr>
                        </a:gs>
                      </a:gsLst>
                      <a:lin ang="16200000" scaled="0"/>
                    </a:gra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Standard Edition</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All</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All-in-one functionality for proof-of-concepts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Enterprise Edition:  Front End</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All</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SIP communications between client and servers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Enterprise Edition:  Back End</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All</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SQL Server:  Back End store for state information</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Director</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External Access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Authentication of external users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Edge Server</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External Access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Remote access, federation, PIC, media traversal</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Mediation Server</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Voice</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Interoperability with IP-PSTN Gateways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Archiving Server</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All</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Compliance and Call Detail Records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Communicator Web Access</a:t>
                      </a:r>
                    </a:p>
                  </a:txBody>
                  <a:tcPr marL="76414" marR="76414" marT="76414" marB="76414"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Segoe" pitchFamily="34" charset="0"/>
                        </a:rPr>
                        <a:t>Web Access</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Web Access for IM and Presence functionality</a:t>
                      </a:r>
                    </a:p>
                  </a:txBody>
                  <a:tcPr marL="76414" marR="76414" marT="76414" marB="764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47" name="Rectangle 51"/>
          <p:cNvSpPr>
            <a:spLocks noGrp="1" noChangeArrowheads="1"/>
          </p:cNvSpPr>
          <p:nvPr>
            <p:ph type="title"/>
          </p:nvPr>
        </p:nvSpPr>
        <p:spPr/>
        <p:txBody>
          <a:bodyPr/>
          <a:lstStyle/>
          <a:p>
            <a:r>
              <a:rPr lang="en-US" dirty="0" smtClean="0"/>
              <a:t>Server Roles</a:t>
            </a:r>
            <a:endParaRPr lang="en-US" dirty="0"/>
          </a:p>
        </p:txBody>
      </p:sp>
      <p:graphicFrame>
        <p:nvGraphicFramePr>
          <p:cNvPr id="29758" name="Group 62"/>
          <p:cNvGraphicFramePr>
            <a:graphicFrameLocks noGrp="1"/>
          </p:cNvGraphicFramePr>
          <p:nvPr>
            <p:ph idx="4294967295"/>
          </p:nvPr>
        </p:nvGraphicFramePr>
        <p:xfrm>
          <a:off x="457200" y="1066800"/>
          <a:ext cx="8308848" cy="4855464"/>
        </p:xfrm>
        <a:graphic>
          <a:graphicData uri="http://schemas.openxmlformats.org/drawingml/2006/table">
            <a:tbl>
              <a:tblPr/>
              <a:tblGrid>
                <a:gridCol w="3048000"/>
                <a:gridCol w="1295400"/>
                <a:gridCol w="3965448"/>
              </a:tblGrid>
              <a:tr h="502920">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Role</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53000">
                          <a:schemeClr val="bg1">
                            <a:alpha val="0"/>
                          </a:schemeClr>
                        </a:gs>
                      </a:gsLst>
                      <a:lin ang="13500000" scaled="1"/>
                      <a:tileRect/>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Scenario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6200000" scaled="1"/>
                      <a:tileRect/>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1" kern="1200" dirty="0" smtClean="0">
                          <a:solidFill>
                            <a:schemeClr val="tx1"/>
                          </a:solidFill>
                          <a:latin typeface="+mn-lt"/>
                          <a:ea typeface="+mn-ea"/>
                          <a:cs typeface="+mn-cs"/>
                        </a:rPr>
                        <a:t>Purpose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6200000" scaled="1"/>
                      <a:tileRect/>
                    </a:gra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Web Conferencing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Dedicated MCU for web (data) conferencing </a:t>
                      </a:r>
                      <a:br>
                        <a:rPr kumimoji="0" lang="en-US" sz="1400" b="0" i="0" u="none" strike="noStrike" cap="none" normalizeH="0" baseline="0" dirty="0" smtClean="0">
                          <a:ln>
                            <a:noFill/>
                          </a:ln>
                          <a:solidFill>
                            <a:schemeClr val="tx1"/>
                          </a:solidFill>
                          <a:effectLst/>
                          <a:latin typeface="Segoe" pitchFamily="34" charset="0"/>
                        </a:rPr>
                      </a:br>
                      <a:r>
                        <a:rPr kumimoji="0" lang="en-US" sz="1400" b="0" i="0" u="none" strike="noStrike" cap="none" normalizeH="0" baseline="0" dirty="0" smtClean="0">
                          <a:ln>
                            <a:noFill/>
                          </a:ln>
                          <a:solidFill>
                            <a:schemeClr val="tx1"/>
                          </a:solidFill>
                          <a:effectLst/>
                          <a:latin typeface="Segoe" pitchFamily="34" charset="0"/>
                        </a:rPr>
                        <a:t>in high-scale deployments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Audio/Video Conferencing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Voice and 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Dedicated MCU for Audio/Video conferencing  in high-scale deployments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IIS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Dedicated IIS Server for Conferencing data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Web Conferencing Edge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Transports Web Conferencing (PSOM) traffic through the Perimeter Network for external/anonymous/federated access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A/V Conferencing Edge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Voice and 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Transports A/V traffic (RTP) through the Perimeter Network for external access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QoE Monitoring Server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Voice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Monitors Quality of Experience for Voice and media. Rich reporting and historical analysis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6035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Segoe" pitchFamily="34" charset="0"/>
                        </a:rPr>
                        <a:t>Exchange Unified Messaging</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Voice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Segoe" pitchFamily="34" charset="0"/>
                        </a:rPr>
                        <a:t>Integration with Exchange UM – voicemail, missed call notification, auto-attendant features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Planning Considerations</a:t>
            </a:r>
            <a:endParaRPr lang="en-US" dirty="0"/>
          </a:p>
        </p:txBody>
      </p:sp>
      <p:sp>
        <p:nvSpPr>
          <p:cNvPr id="3" name="Content Placeholder 2"/>
          <p:cNvSpPr>
            <a:spLocks noGrp="1"/>
          </p:cNvSpPr>
          <p:nvPr>
            <p:ph type="body" sz="quarter" idx="10"/>
          </p:nvPr>
        </p:nvSpPr>
        <p:spPr>
          <a:xfrm>
            <a:off x="317629" y="1524000"/>
            <a:ext cx="8534400" cy="4471993"/>
          </a:xfrm>
        </p:spPr>
        <p:txBody>
          <a:bodyPr/>
          <a:lstStyle/>
          <a:p>
            <a:pPr marL="396875" indent="-396875"/>
            <a:r>
              <a:rPr lang="en-US" sz="2400" dirty="0" smtClean="0"/>
              <a:t>Functional requirements</a:t>
            </a:r>
          </a:p>
          <a:p>
            <a:pPr marL="744538" lvl="1" indent="-344488">
              <a:lnSpc>
                <a:spcPct val="100000"/>
              </a:lnSpc>
            </a:pPr>
            <a:r>
              <a:rPr lang="en-US" sz="2000" dirty="0" smtClean="0"/>
              <a:t>Will I deploy Voice? </a:t>
            </a:r>
          </a:p>
          <a:p>
            <a:pPr marL="968375" lvl="2" indent="-212725">
              <a:buSzPct val="100000"/>
              <a:buFont typeface="Wingdings" pitchFamily="2" charset="2"/>
              <a:buChar char="§"/>
            </a:pPr>
            <a:r>
              <a:rPr lang="en-US" sz="1800" dirty="0" smtClean="0"/>
              <a:t>Audio/Video Multi Control Unit (MCU), PSTN integration, Mediation Server</a:t>
            </a:r>
          </a:p>
          <a:p>
            <a:pPr marL="744538" lvl="1" indent="-344488">
              <a:lnSpc>
                <a:spcPct val="150000"/>
              </a:lnSpc>
            </a:pPr>
            <a:r>
              <a:rPr lang="en-US" sz="2000" dirty="0" smtClean="0"/>
              <a:t>Will I deploy Video?</a:t>
            </a:r>
          </a:p>
          <a:p>
            <a:pPr marL="968375" lvl="2" indent="-212725">
              <a:buSzPct val="100000"/>
              <a:buFont typeface="Wingdings" pitchFamily="2" charset="2"/>
              <a:buChar char="§"/>
            </a:pPr>
            <a:r>
              <a:rPr lang="en-US" sz="1800" dirty="0" smtClean="0"/>
              <a:t>Audio/Video MCU, scale-out configuration, network bandwidth for video</a:t>
            </a:r>
          </a:p>
          <a:p>
            <a:pPr marL="744538" lvl="1" indent="-344488">
              <a:lnSpc>
                <a:spcPct val="150000"/>
              </a:lnSpc>
            </a:pPr>
            <a:r>
              <a:rPr lang="en-US" sz="2000" dirty="0" smtClean="0"/>
              <a:t>Will I deploy Conferencing?</a:t>
            </a:r>
          </a:p>
          <a:p>
            <a:pPr marL="968375" lvl="2" indent="-212725">
              <a:buSzPct val="100000"/>
              <a:buFont typeface="Wingdings" pitchFamily="2" charset="2"/>
              <a:buChar char="§"/>
            </a:pPr>
            <a:r>
              <a:rPr lang="en-US" sz="1800" dirty="0" smtClean="0"/>
              <a:t>Conferencing MCU, External Access (outside corporate firewall), IIS</a:t>
            </a:r>
          </a:p>
          <a:p>
            <a:pPr marL="744538" lvl="1" indent="-344488">
              <a:lnSpc>
                <a:spcPct val="150000"/>
              </a:lnSpc>
            </a:pPr>
            <a:r>
              <a:rPr lang="en-US" sz="2000" dirty="0" smtClean="0"/>
              <a:t>Do I need to provide access outside the corporate firewall?</a:t>
            </a:r>
          </a:p>
          <a:p>
            <a:pPr marL="968375" lvl="2" indent="-212725">
              <a:buSzPct val="100000"/>
              <a:buFont typeface="Wingdings" pitchFamily="2" charset="2"/>
              <a:buChar char="§"/>
              <a:tabLst>
                <a:tab pos="968375" algn="l"/>
              </a:tabLst>
            </a:pPr>
            <a:r>
              <a:rPr lang="en-US" sz="1800" dirty="0" smtClean="0"/>
              <a:t>External Access (Edge Servers, Audio/Video and Conferencing MCU)</a:t>
            </a:r>
          </a:p>
          <a:p>
            <a:pPr marL="744538" lvl="1" indent="-344488">
              <a:lnSpc>
                <a:spcPct val="150000"/>
              </a:lnSpc>
            </a:pPr>
            <a:r>
              <a:rPr lang="en-US" sz="2000" dirty="0" smtClean="0"/>
              <a:t>Do I have compliance requirements for IM and conferencing?</a:t>
            </a:r>
          </a:p>
          <a:p>
            <a:pPr marL="968375" lvl="2" indent="-212725">
              <a:buSzPct val="100000"/>
              <a:buFont typeface="Wingdings" pitchFamily="2" charset="2"/>
              <a:buChar char="§"/>
            </a:pPr>
            <a:r>
              <a:rPr lang="en-US" sz="1800" dirty="0" smtClean="0"/>
              <a:t>Archiving Server Role and configuration, Policies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Planning Considerations</a:t>
            </a:r>
            <a:endParaRPr lang="en-US" dirty="0"/>
          </a:p>
        </p:txBody>
      </p:sp>
      <p:sp>
        <p:nvSpPr>
          <p:cNvPr id="3" name="Content Placeholder 2"/>
          <p:cNvSpPr>
            <a:spLocks noGrp="1"/>
          </p:cNvSpPr>
          <p:nvPr>
            <p:ph idx="1"/>
          </p:nvPr>
        </p:nvSpPr>
        <p:spPr>
          <a:xfrm>
            <a:off x="381000" y="1433470"/>
            <a:ext cx="8382000" cy="4979825"/>
          </a:xfrm>
        </p:spPr>
        <p:txBody>
          <a:bodyPr/>
          <a:lstStyle/>
          <a:p>
            <a:pPr marL="396875" indent="-396875"/>
            <a:r>
              <a:rPr lang="en-US" sz="2400" dirty="0" smtClean="0"/>
              <a:t>Site Analysis</a:t>
            </a:r>
          </a:p>
          <a:p>
            <a:pPr marL="744538" lvl="1" indent="-344488"/>
            <a:r>
              <a:rPr lang="en-US" sz="2000" dirty="0" smtClean="0"/>
              <a:t>How many sites do I have?</a:t>
            </a:r>
          </a:p>
          <a:p>
            <a:pPr marL="1031875" lvl="2" indent="-287338">
              <a:buSzPct val="100000"/>
              <a:buFont typeface="Wingdings" pitchFamily="2" charset="2"/>
              <a:buChar char="§"/>
            </a:pPr>
            <a:r>
              <a:rPr lang="en-US" sz="1800" dirty="0" smtClean="0"/>
              <a:t>Define # of global deployments</a:t>
            </a:r>
          </a:p>
          <a:p>
            <a:pPr marL="744538" lvl="1" indent="-344488">
              <a:lnSpc>
                <a:spcPct val="100000"/>
              </a:lnSpc>
            </a:pPr>
            <a:r>
              <a:rPr lang="en-US" sz="2000" dirty="0" smtClean="0"/>
              <a:t>What is the bandwidth at each site?</a:t>
            </a:r>
          </a:p>
          <a:p>
            <a:pPr marL="1031875" lvl="2" indent="-287338">
              <a:buSzPct val="100000"/>
              <a:buFont typeface="Wingdings" pitchFamily="2" charset="2"/>
              <a:buChar char="§"/>
            </a:pPr>
            <a:r>
              <a:rPr lang="en-US" sz="1800" dirty="0" smtClean="0"/>
              <a:t>Audio = 45Kbps, Video = 250Kbps, Data ~ 45Kbps, Signaling = 10 Kbps</a:t>
            </a:r>
          </a:p>
          <a:p>
            <a:pPr marL="1031875" lvl="2" indent="-287338">
              <a:buSzPct val="100000"/>
              <a:buFont typeface="Wingdings" pitchFamily="2" charset="2"/>
              <a:buChar char="§"/>
            </a:pPr>
            <a:r>
              <a:rPr lang="en-US" sz="1800" dirty="0" smtClean="0"/>
              <a:t>Total = 350Kbps each way</a:t>
            </a:r>
          </a:p>
          <a:p>
            <a:pPr marL="744538" lvl="1" indent="-344488">
              <a:lnSpc>
                <a:spcPct val="100000"/>
              </a:lnSpc>
            </a:pPr>
            <a:r>
              <a:rPr lang="en-US" sz="2000" dirty="0" smtClean="0"/>
              <a:t>How many users at each site?</a:t>
            </a:r>
          </a:p>
          <a:p>
            <a:pPr marL="1031875" lvl="2" indent="-287338">
              <a:buSzPct val="100000"/>
              <a:buFont typeface="Wingdings" pitchFamily="2" charset="2"/>
              <a:buChar char="§"/>
            </a:pPr>
            <a:r>
              <a:rPr lang="en-US" sz="1800" dirty="0" smtClean="0"/>
              <a:t>Dictates which topology to deploy</a:t>
            </a:r>
          </a:p>
          <a:p>
            <a:pPr marL="396875" indent="-396875">
              <a:lnSpc>
                <a:spcPct val="150000"/>
              </a:lnSpc>
            </a:pPr>
            <a:r>
              <a:rPr lang="en-US" sz="2400" dirty="0" smtClean="0"/>
              <a:t>Deployment Path</a:t>
            </a:r>
          </a:p>
          <a:p>
            <a:pPr marL="744538" lvl="1" indent="-344488"/>
            <a:r>
              <a:rPr lang="en-US" sz="2000" dirty="0" smtClean="0"/>
              <a:t>Am I migrating from Live Communications Server 2005?</a:t>
            </a:r>
          </a:p>
          <a:p>
            <a:pPr marL="1031875" lvl="2" indent="-287338">
              <a:buSzPct val="100000"/>
              <a:buFont typeface="Wingdings" pitchFamily="2" charset="2"/>
              <a:buChar char="§"/>
            </a:pPr>
            <a:r>
              <a:rPr lang="en-US" sz="1800" dirty="0" smtClean="0"/>
              <a:t>Side-by-side install; follow migration guide steps to move users </a:t>
            </a:r>
          </a:p>
          <a:p>
            <a:pPr marL="744538" lvl="1" indent="-344488">
              <a:lnSpc>
                <a:spcPct val="100000"/>
              </a:lnSpc>
            </a:pPr>
            <a:r>
              <a:rPr lang="en-US" sz="2000" dirty="0" smtClean="0"/>
              <a:t>Is this a proof-of-concept deployment?</a:t>
            </a:r>
          </a:p>
          <a:p>
            <a:pPr marL="1031875" lvl="2" indent="-287338">
              <a:buSzPct val="100000"/>
              <a:buFont typeface="Wingdings" pitchFamily="2" charset="2"/>
              <a:buChar char="§"/>
            </a:pPr>
            <a:r>
              <a:rPr lang="en-US" sz="1800" dirty="0" smtClean="0"/>
              <a:t>Pilot with Standard Edition – all roles co-located on the same server</a:t>
            </a:r>
          </a:p>
          <a:p>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7378"/>
            <a:ext cx="8462554" cy="609398"/>
          </a:xfrm>
        </p:spPr>
        <p:txBody>
          <a:bodyPr/>
          <a:lstStyle/>
          <a:p>
            <a:r>
              <a:rPr lang="en-US" sz="4400" dirty="0" smtClean="0"/>
              <a:t>Microsoft Active Directory Integration</a:t>
            </a:r>
            <a:endParaRPr lang="en-US" sz="4400" dirty="0"/>
          </a:p>
        </p:txBody>
      </p:sp>
      <p:sp>
        <p:nvSpPr>
          <p:cNvPr id="3" name="Content Placeholder 2"/>
          <p:cNvSpPr>
            <a:spLocks noGrp="1"/>
          </p:cNvSpPr>
          <p:nvPr>
            <p:ph idx="1"/>
          </p:nvPr>
        </p:nvSpPr>
        <p:spPr>
          <a:xfrm>
            <a:off x="381000" y="1676400"/>
            <a:ext cx="8382000" cy="4004173"/>
          </a:xfrm>
        </p:spPr>
        <p:txBody>
          <a:bodyPr/>
          <a:lstStyle/>
          <a:p>
            <a:pPr marL="339725" indent="-339725">
              <a:lnSpc>
                <a:spcPct val="100000"/>
              </a:lnSpc>
            </a:pPr>
            <a:r>
              <a:rPr lang="en-US" sz="2400" dirty="0" smtClean="0"/>
              <a:t>OCS 2007 uses AD for centralized identity management</a:t>
            </a:r>
          </a:p>
          <a:p>
            <a:pPr marL="339725" indent="-339725">
              <a:lnSpc>
                <a:spcPct val="100000"/>
              </a:lnSpc>
            </a:pPr>
            <a:r>
              <a:rPr lang="en-US" sz="2400" dirty="0" smtClean="0"/>
              <a:t>Leverages AD authentication and authorization services</a:t>
            </a:r>
          </a:p>
          <a:p>
            <a:pPr marL="339725" indent="-339725">
              <a:lnSpc>
                <a:spcPct val="100000"/>
              </a:lnSpc>
            </a:pPr>
            <a:r>
              <a:rPr lang="en-US" sz="2400" dirty="0" smtClean="0"/>
              <a:t>Installs schema extensions to AD to store per-user data </a:t>
            </a:r>
          </a:p>
          <a:p>
            <a:pPr marL="742950" lvl="1" indent="-339725">
              <a:spcBef>
                <a:spcPts val="200"/>
              </a:spcBef>
            </a:pPr>
            <a:r>
              <a:rPr lang="en-US" sz="2000" dirty="0" smtClean="0"/>
              <a:t>SIP URI</a:t>
            </a:r>
          </a:p>
          <a:p>
            <a:pPr marL="742950" lvl="1" indent="-339725">
              <a:spcBef>
                <a:spcPts val="200"/>
              </a:spcBef>
            </a:pPr>
            <a:r>
              <a:rPr lang="en-US" sz="2000" dirty="0" smtClean="0"/>
              <a:t>Meeting policy</a:t>
            </a:r>
          </a:p>
          <a:p>
            <a:pPr marL="742950" lvl="1" indent="-339725">
              <a:spcBef>
                <a:spcPts val="200"/>
              </a:spcBef>
            </a:pPr>
            <a:r>
              <a:rPr lang="en-US" sz="2000" dirty="0" smtClean="0"/>
              <a:t>Per user settings</a:t>
            </a:r>
          </a:p>
          <a:p>
            <a:pPr marL="339725" indent="-339725">
              <a:lnSpc>
                <a:spcPct val="100000"/>
              </a:lnSpc>
            </a:pPr>
            <a:r>
              <a:rPr lang="en-US" sz="2400" dirty="0" smtClean="0"/>
              <a:t>OCS guided setup performs AD schema update</a:t>
            </a:r>
          </a:p>
          <a:p>
            <a:pPr marL="627063" lvl="1" indent="-279400">
              <a:spcBef>
                <a:spcPts val="200"/>
              </a:spcBef>
            </a:pPr>
            <a:r>
              <a:rPr lang="en-US" sz="1800" dirty="0" smtClean="0"/>
              <a:t>Step-by-step wizard to complete Forest prep, Domain prep, Schema update</a:t>
            </a:r>
          </a:p>
          <a:p>
            <a:pPr marL="627063" lvl="1" indent="-279400"/>
            <a:r>
              <a:rPr lang="en-US" sz="1800" dirty="0" smtClean="0"/>
              <a:t>Wizard also verifies AD replication after each step</a:t>
            </a:r>
          </a:p>
          <a:p>
            <a:pPr marL="339725" indent="-339725">
              <a:lnSpc>
                <a:spcPct val="100000"/>
              </a:lnSpc>
            </a:pPr>
            <a:r>
              <a:rPr lang="en-US" sz="2400" dirty="0" smtClean="0"/>
              <a:t>AD schema updates are at the forest level</a:t>
            </a:r>
          </a:p>
          <a:p>
            <a:pPr marL="742950" lvl="1" indent="-339725">
              <a:spcBef>
                <a:spcPts val="200"/>
              </a:spcBef>
            </a:pPr>
            <a:r>
              <a:rPr lang="en-US" sz="2000" dirty="0" smtClean="0"/>
              <a:t>Multiple OCS pools in the same forest share AD schema settings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20" name="Rounded Rectangle 19"/>
          <p:cNvSpPr/>
          <p:nvPr/>
        </p:nvSpPr>
        <p:spPr bwMode="blackGray">
          <a:xfrm>
            <a:off x="432737" y="3314977"/>
            <a:ext cx="8330263" cy="775445"/>
          </a:xfrm>
          <a:prstGeom prst="roundRect">
            <a:avLst/>
          </a:prstGeom>
          <a:solidFill>
            <a:schemeClr val="accent2"/>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
        <p:nvSpPr>
          <p:cNvPr id="13" name="Rounded Rectangle 12"/>
          <p:cNvSpPr/>
          <p:nvPr/>
        </p:nvSpPr>
        <p:spPr bwMode="blackGray">
          <a:xfrm>
            <a:off x="426973" y="2461537"/>
            <a:ext cx="8354133" cy="77544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1515290"/>
            <a:ext cx="9144000" cy="4682309"/>
          </a:xfrm>
          <a:prstGeom prst="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10800000" scaled="1"/>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66" name="Rounded Rectangle 65"/>
          <p:cNvSpPr/>
          <p:nvPr/>
        </p:nvSpPr>
        <p:spPr bwMode="auto">
          <a:xfrm>
            <a:off x="4939936" y="3869265"/>
            <a:ext cx="3823063" cy="1040674"/>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400" dirty="0" smtClean="0">
              <a:solidFill>
                <a:schemeClr val="tx1"/>
              </a:solidFill>
              <a:latin typeface="Segoe" pitchFamily="34" charset="0"/>
            </a:endParaRPr>
          </a:p>
        </p:txBody>
      </p:sp>
      <p:sp>
        <p:nvSpPr>
          <p:cNvPr id="68" name="Rounded Rectangle 67"/>
          <p:cNvSpPr/>
          <p:nvPr/>
        </p:nvSpPr>
        <p:spPr bwMode="auto">
          <a:xfrm>
            <a:off x="4939936" y="4994848"/>
            <a:ext cx="3823063" cy="1040674"/>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400" dirty="0" smtClean="0">
              <a:solidFill>
                <a:schemeClr val="tx1"/>
              </a:solidFill>
              <a:latin typeface="Segoe" pitchFamily="34" charset="0"/>
            </a:endParaRPr>
          </a:p>
        </p:txBody>
      </p:sp>
      <p:sp>
        <p:nvSpPr>
          <p:cNvPr id="65" name="Rounded Rectangle 64"/>
          <p:cNvSpPr/>
          <p:nvPr/>
        </p:nvSpPr>
        <p:spPr bwMode="auto">
          <a:xfrm>
            <a:off x="4939936" y="3068076"/>
            <a:ext cx="3823063" cy="68580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04800" y="631154"/>
            <a:ext cx="7924800" cy="609398"/>
          </a:xfrm>
        </p:spPr>
        <p:txBody>
          <a:bodyPr/>
          <a:lstStyle/>
          <a:p>
            <a:r>
              <a:rPr lang="en-US" sz="4400" dirty="0" smtClean="0"/>
              <a:t>Choosing A Site Topology</a:t>
            </a:r>
            <a:endParaRPr lang="en-US" sz="4400" dirty="0"/>
          </a:p>
        </p:txBody>
      </p:sp>
      <p:sp>
        <p:nvSpPr>
          <p:cNvPr id="7" name="Diamond 6"/>
          <p:cNvSpPr/>
          <p:nvPr/>
        </p:nvSpPr>
        <p:spPr>
          <a:xfrm>
            <a:off x="326571" y="2246114"/>
            <a:ext cx="1384664" cy="1013551"/>
          </a:xfrm>
          <a:prstGeom prst="diamond">
            <a:avLst/>
          </a:prstGeom>
          <a:gradFill flip="none" rotWithShape="1">
            <a:gsLst>
              <a:gs pos="0">
                <a:schemeClr val="bg1">
                  <a:lumMod val="50000"/>
                  <a:alpha val="0"/>
                </a:schemeClr>
              </a:gs>
              <a:gs pos="42000">
                <a:srgbClr val="6AFC8D"/>
              </a:gs>
              <a:gs pos="75000">
                <a:srgbClr val="03BD41"/>
              </a:gs>
              <a:gs pos="85000">
                <a:srgbClr val="027E34"/>
              </a:gs>
              <a:gs pos="99000">
                <a:srgbClr val="07936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400" dirty="0">
              <a:solidFill>
                <a:schemeClr val="tx1"/>
              </a:solidFill>
              <a:latin typeface="Segoe" pitchFamily="34" charset="0"/>
            </a:endParaRPr>
          </a:p>
        </p:txBody>
      </p:sp>
      <p:sp>
        <p:nvSpPr>
          <p:cNvPr id="8" name="Diamond 7"/>
          <p:cNvSpPr/>
          <p:nvPr/>
        </p:nvSpPr>
        <p:spPr>
          <a:xfrm>
            <a:off x="1447799" y="3945465"/>
            <a:ext cx="1339467" cy="914400"/>
          </a:xfrm>
          <a:prstGeom prst="diamond">
            <a:avLst/>
          </a:prstGeom>
          <a:gradFill flip="none" rotWithShape="1">
            <a:gsLst>
              <a:gs pos="0">
                <a:schemeClr val="bg1">
                  <a:lumMod val="50000"/>
                  <a:alpha val="0"/>
                </a:schemeClr>
              </a:gs>
              <a:gs pos="42000">
                <a:srgbClr val="6AFC8D"/>
              </a:gs>
              <a:gs pos="75000">
                <a:srgbClr val="03BD41"/>
              </a:gs>
              <a:gs pos="85000">
                <a:srgbClr val="027E34"/>
              </a:gs>
              <a:gs pos="99000">
                <a:srgbClr val="07936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1400" dirty="0">
              <a:solidFill>
                <a:schemeClr val="tx1"/>
              </a:solidFill>
              <a:latin typeface="Segoe" pitchFamily="34" charset="0"/>
            </a:endParaRPr>
          </a:p>
        </p:txBody>
      </p:sp>
      <p:sp>
        <p:nvSpPr>
          <p:cNvPr id="9" name="Diamond 8"/>
          <p:cNvSpPr/>
          <p:nvPr/>
        </p:nvSpPr>
        <p:spPr>
          <a:xfrm>
            <a:off x="2917632" y="2231882"/>
            <a:ext cx="1301827" cy="914400"/>
          </a:xfrm>
          <a:prstGeom prst="diamond">
            <a:avLst/>
          </a:prstGeom>
          <a:gradFill flip="none" rotWithShape="1">
            <a:gsLst>
              <a:gs pos="0">
                <a:schemeClr val="bg1">
                  <a:lumMod val="50000"/>
                  <a:alpha val="0"/>
                </a:schemeClr>
              </a:gs>
              <a:gs pos="42000">
                <a:srgbClr val="6AFC8D"/>
              </a:gs>
              <a:gs pos="75000">
                <a:srgbClr val="03BD41"/>
              </a:gs>
              <a:gs pos="85000">
                <a:srgbClr val="027E34"/>
              </a:gs>
              <a:gs pos="99000">
                <a:srgbClr val="079364">
                  <a:alpha val="0"/>
                </a:srgb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Segoe" pitchFamily="34" charset="0"/>
              </a:rPr>
              <a:t>&gt; 5K </a:t>
            </a:r>
            <a:r>
              <a:rPr lang="en-US" sz="1300" dirty="0" smtClean="0">
                <a:solidFill>
                  <a:schemeClr val="tx1"/>
                </a:solidFill>
                <a:latin typeface="Segoe" pitchFamily="34" charset="0"/>
              </a:rPr>
              <a:t>users</a:t>
            </a:r>
            <a:endParaRPr lang="en-US" sz="1300" dirty="0">
              <a:solidFill>
                <a:schemeClr val="tx1"/>
              </a:solidFill>
              <a:latin typeface="Segoe" pitchFamily="34" charset="0"/>
            </a:endParaRPr>
          </a:p>
        </p:txBody>
      </p:sp>
      <p:cxnSp>
        <p:nvCxnSpPr>
          <p:cNvPr id="14" name="Elbow Connector 13"/>
          <p:cNvCxnSpPr>
            <a:stCxn id="7" idx="2"/>
            <a:endCxn id="8" idx="0"/>
          </p:cNvCxnSpPr>
          <p:nvPr/>
        </p:nvCxnSpPr>
        <p:spPr>
          <a:xfrm rot="16200000" flipH="1">
            <a:off x="1225318" y="3053250"/>
            <a:ext cx="685800" cy="1098630"/>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8" idx="0"/>
          </p:cNvCxnSpPr>
          <p:nvPr/>
        </p:nvCxnSpPr>
        <p:spPr>
          <a:xfrm rot="5400000">
            <a:off x="2443449" y="2820367"/>
            <a:ext cx="799183" cy="1451013"/>
          </a:xfrm>
          <a:prstGeom prst="bentConnector3">
            <a:avLst>
              <a:gd name="adj1" fmla="val 54904"/>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3234322"/>
            <a:ext cx="512897" cy="369332"/>
          </a:xfrm>
          <a:prstGeom prst="rect">
            <a:avLst/>
          </a:prstGeom>
          <a:noFill/>
        </p:spPr>
        <p:txBody>
          <a:bodyPr wrap="none" rtlCol="0">
            <a:spAutoFit/>
          </a:bodyPr>
          <a:lstStyle/>
          <a:p>
            <a:pPr algn="ctr"/>
            <a:r>
              <a:rPr lang="en-US" dirty="0" smtClean="0"/>
              <a:t>Yes</a:t>
            </a:r>
            <a:endParaRPr lang="en-US" dirty="0"/>
          </a:p>
        </p:txBody>
      </p:sp>
      <p:sp>
        <p:nvSpPr>
          <p:cNvPr id="20" name="TextBox 19"/>
          <p:cNvSpPr txBox="1"/>
          <p:nvPr/>
        </p:nvSpPr>
        <p:spPr>
          <a:xfrm>
            <a:off x="1741402" y="2504416"/>
            <a:ext cx="468398" cy="369332"/>
          </a:xfrm>
          <a:prstGeom prst="rect">
            <a:avLst/>
          </a:prstGeom>
          <a:noFill/>
        </p:spPr>
        <p:txBody>
          <a:bodyPr wrap="none" rtlCol="0">
            <a:spAutoFit/>
          </a:bodyPr>
          <a:lstStyle/>
          <a:p>
            <a:r>
              <a:rPr lang="en-US" dirty="0" smtClean="0"/>
              <a:t>No</a:t>
            </a:r>
            <a:endParaRPr lang="en-US" dirty="0"/>
          </a:p>
        </p:txBody>
      </p:sp>
      <p:sp>
        <p:nvSpPr>
          <p:cNvPr id="21" name="TextBox 20"/>
          <p:cNvSpPr txBox="1"/>
          <p:nvPr/>
        </p:nvSpPr>
        <p:spPr>
          <a:xfrm>
            <a:off x="2620236" y="3234322"/>
            <a:ext cx="512897" cy="369332"/>
          </a:xfrm>
          <a:prstGeom prst="rect">
            <a:avLst/>
          </a:prstGeom>
          <a:noFill/>
        </p:spPr>
        <p:txBody>
          <a:bodyPr wrap="none" rtlCol="0">
            <a:spAutoFit/>
          </a:bodyPr>
          <a:lstStyle/>
          <a:p>
            <a:pPr algn="ctr"/>
            <a:r>
              <a:rPr lang="en-US" dirty="0" smtClean="0"/>
              <a:t>Yes</a:t>
            </a:r>
            <a:endParaRPr lang="en-US" dirty="0"/>
          </a:p>
        </p:txBody>
      </p:sp>
      <p:sp>
        <p:nvSpPr>
          <p:cNvPr id="22" name="Rounded Rectangle 21"/>
          <p:cNvSpPr/>
          <p:nvPr/>
        </p:nvSpPr>
        <p:spPr>
          <a:xfrm>
            <a:off x="4991100" y="3106176"/>
            <a:ext cx="1638300" cy="6096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Segoe" pitchFamily="34" charset="0"/>
              </a:rPr>
              <a:t>Standard Edition</a:t>
            </a:r>
            <a:endParaRPr lang="en-US" sz="1400" dirty="0">
              <a:solidFill>
                <a:schemeClr val="tx1"/>
              </a:solidFill>
              <a:latin typeface="Segoe" pitchFamily="34" charset="0"/>
            </a:endParaRPr>
          </a:p>
        </p:txBody>
      </p:sp>
      <p:cxnSp>
        <p:nvCxnSpPr>
          <p:cNvPr id="26" name="Elbow Connector 25"/>
          <p:cNvCxnSpPr>
            <a:stCxn id="9" idx="3"/>
            <a:endCxn id="22" idx="1"/>
          </p:cNvCxnSpPr>
          <p:nvPr/>
        </p:nvCxnSpPr>
        <p:spPr>
          <a:xfrm>
            <a:off x="4219459" y="2689082"/>
            <a:ext cx="771641" cy="721894"/>
          </a:xfrm>
          <a:prstGeom prst="bentConnector3">
            <a:avLst>
              <a:gd name="adj1" fmla="val 50000"/>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81045" y="2317381"/>
            <a:ext cx="468398" cy="369332"/>
          </a:xfrm>
          <a:prstGeom prst="rect">
            <a:avLst/>
          </a:prstGeom>
          <a:noFill/>
        </p:spPr>
        <p:txBody>
          <a:bodyPr wrap="none" rtlCol="0">
            <a:spAutoFit/>
          </a:bodyPr>
          <a:lstStyle/>
          <a:p>
            <a:r>
              <a:rPr lang="en-US" dirty="0" smtClean="0"/>
              <a:t>No</a:t>
            </a:r>
            <a:endParaRPr lang="en-US" dirty="0"/>
          </a:p>
        </p:txBody>
      </p:sp>
      <p:sp>
        <p:nvSpPr>
          <p:cNvPr id="28" name="Rounded Rectangle 27"/>
          <p:cNvSpPr/>
          <p:nvPr/>
        </p:nvSpPr>
        <p:spPr>
          <a:xfrm>
            <a:off x="4991100" y="3932402"/>
            <a:ext cx="1866900" cy="9144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Segoe" pitchFamily="34" charset="0"/>
              </a:rPr>
              <a:t>Enterprise Edition:</a:t>
            </a:r>
          </a:p>
          <a:p>
            <a:pPr algn="ctr" defTabSz="1096963" fontAlgn="base">
              <a:spcBef>
                <a:spcPct val="0"/>
              </a:spcBef>
              <a:spcAft>
                <a:spcPct val="0"/>
              </a:spcAft>
              <a:defRPr/>
            </a:pPr>
            <a:r>
              <a:rPr lang="en-US" sz="1400" dirty="0" smtClean="0">
                <a:solidFill>
                  <a:schemeClr val="tx1"/>
                </a:solidFill>
                <a:latin typeface="Segoe" pitchFamily="34" charset="0"/>
              </a:rPr>
              <a:t>Consolidated</a:t>
            </a:r>
            <a:endParaRPr lang="en-US" sz="1400" dirty="0">
              <a:solidFill>
                <a:schemeClr val="tx1"/>
              </a:solidFill>
              <a:latin typeface="Segoe" pitchFamily="34" charset="0"/>
            </a:endParaRPr>
          </a:p>
        </p:txBody>
      </p:sp>
      <p:sp>
        <p:nvSpPr>
          <p:cNvPr id="31" name="TextBox 30"/>
          <p:cNvSpPr txBox="1"/>
          <p:nvPr/>
        </p:nvSpPr>
        <p:spPr>
          <a:xfrm>
            <a:off x="3581400" y="4032550"/>
            <a:ext cx="468398" cy="369332"/>
          </a:xfrm>
          <a:prstGeom prst="rect">
            <a:avLst/>
          </a:prstGeom>
          <a:noFill/>
        </p:spPr>
        <p:txBody>
          <a:bodyPr wrap="none" rtlCol="0">
            <a:spAutoFit/>
          </a:bodyPr>
          <a:lstStyle/>
          <a:p>
            <a:r>
              <a:rPr lang="en-US" dirty="0" smtClean="0"/>
              <a:t>No</a:t>
            </a:r>
            <a:endParaRPr lang="en-US" dirty="0"/>
          </a:p>
        </p:txBody>
      </p:sp>
      <p:sp>
        <p:nvSpPr>
          <p:cNvPr id="34" name="Rounded Rectangle 33"/>
          <p:cNvSpPr/>
          <p:nvPr/>
        </p:nvSpPr>
        <p:spPr>
          <a:xfrm>
            <a:off x="4991100" y="5096085"/>
            <a:ext cx="1866900" cy="83820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Segoe" pitchFamily="34" charset="0"/>
              </a:rPr>
              <a:t>Enterprise Edition:</a:t>
            </a:r>
          </a:p>
          <a:p>
            <a:pPr algn="ctr" defTabSz="1096963" fontAlgn="base">
              <a:spcBef>
                <a:spcPct val="0"/>
              </a:spcBef>
              <a:spcAft>
                <a:spcPct val="0"/>
              </a:spcAft>
              <a:defRPr/>
            </a:pPr>
            <a:r>
              <a:rPr lang="en-US" sz="1400" dirty="0" smtClean="0">
                <a:solidFill>
                  <a:schemeClr val="tx1"/>
                </a:solidFill>
                <a:latin typeface="Segoe" pitchFamily="34" charset="0"/>
              </a:rPr>
              <a:t>Expanded</a:t>
            </a:r>
            <a:endParaRPr lang="en-US" sz="1400" dirty="0">
              <a:solidFill>
                <a:schemeClr val="tx1"/>
              </a:solidFill>
              <a:latin typeface="Segoe" pitchFamily="34" charset="0"/>
            </a:endParaRPr>
          </a:p>
        </p:txBody>
      </p:sp>
      <p:cxnSp>
        <p:nvCxnSpPr>
          <p:cNvPr id="36" name="Shape 35"/>
          <p:cNvCxnSpPr>
            <a:stCxn id="8" idx="2"/>
            <a:endCxn id="34" idx="1"/>
          </p:cNvCxnSpPr>
          <p:nvPr/>
        </p:nvCxnSpPr>
        <p:spPr>
          <a:xfrm rot="16200000" flipH="1">
            <a:off x="3226656" y="3750741"/>
            <a:ext cx="655320" cy="2873567"/>
          </a:xfrm>
          <a:prstGeom prst="bentConnector2">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525703" y="5152385"/>
            <a:ext cx="512897" cy="369332"/>
          </a:xfrm>
          <a:prstGeom prst="rect">
            <a:avLst/>
          </a:prstGeom>
          <a:noFill/>
        </p:spPr>
        <p:txBody>
          <a:bodyPr wrap="none" rtlCol="0">
            <a:spAutoFit/>
          </a:bodyPr>
          <a:lstStyle/>
          <a:p>
            <a:r>
              <a:rPr lang="en-US" dirty="0" smtClean="0"/>
              <a:t>Yes</a:t>
            </a:r>
            <a:endParaRPr lang="en-US" dirty="0"/>
          </a:p>
        </p:txBody>
      </p:sp>
      <p:sp>
        <p:nvSpPr>
          <p:cNvPr id="38" name="TextBox 37"/>
          <p:cNvSpPr txBox="1"/>
          <p:nvPr/>
        </p:nvSpPr>
        <p:spPr>
          <a:xfrm>
            <a:off x="6680947" y="3087811"/>
            <a:ext cx="2056973" cy="646331"/>
          </a:xfrm>
          <a:prstGeom prst="rect">
            <a:avLst/>
          </a:prstGeom>
          <a:noFill/>
        </p:spPr>
        <p:txBody>
          <a:bodyPr wrap="none" rtlCol="0">
            <a:spAutoFit/>
          </a:bodyPr>
          <a:lstStyle/>
          <a:p>
            <a:pPr algn="ctr"/>
            <a:r>
              <a:rPr lang="en-US" b="1" dirty="0" smtClean="0"/>
              <a:t>Small Branch or</a:t>
            </a:r>
          </a:p>
          <a:p>
            <a:pPr algn="ctr"/>
            <a:r>
              <a:rPr lang="en-US" b="1" dirty="0" smtClean="0"/>
              <a:t>Proof of Concept</a:t>
            </a:r>
            <a:endParaRPr lang="en-US" b="1" dirty="0"/>
          </a:p>
        </p:txBody>
      </p:sp>
      <p:sp>
        <p:nvSpPr>
          <p:cNvPr id="40" name="TextBox 39"/>
          <p:cNvSpPr txBox="1"/>
          <p:nvPr/>
        </p:nvSpPr>
        <p:spPr>
          <a:xfrm>
            <a:off x="6979696" y="4066437"/>
            <a:ext cx="1377300" cy="646331"/>
          </a:xfrm>
          <a:prstGeom prst="rect">
            <a:avLst/>
          </a:prstGeom>
          <a:noFill/>
        </p:spPr>
        <p:txBody>
          <a:bodyPr wrap="none" rtlCol="0">
            <a:spAutoFit/>
          </a:bodyPr>
          <a:lstStyle/>
          <a:p>
            <a:pPr algn="ctr"/>
            <a:r>
              <a:rPr lang="en-US" b="1" dirty="0" smtClean="0"/>
              <a:t>Regional </a:t>
            </a:r>
          </a:p>
          <a:p>
            <a:pPr algn="ctr"/>
            <a:r>
              <a:rPr lang="en-US" b="1" dirty="0" smtClean="0"/>
              <a:t>Datacenter</a:t>
            </a:r>
            <a:endParaRPr lang="en-US" b="1" dirty="0"/>
          </a:p>
        </p:txBody>
      </p:sp>
      <p:sp>
        <p:nvSpPr>
          <p:cNvPr id="41" name="TextBox 40"/>
          <p:cNvSpPr txBox="1"/>
          <p:nvPr/>
        </p:nvSpPr>
        <p:spPr>
          <a:xfrm>
            <a:off x="6988749" y="5192020"/>
            <a:ext cx="1377300" cy="646331"/>
          </a:xfrm>
          <a:prstGeom prst="rect">
            <a:avLst/>
          </a:prstGeom>
          <a:noFill/>
        </p:spPr>
        <p:txBody>
          <a:bodyPr wrap="none" rtlCol="0">
            <a:spAutoFit/>
          </a:bodyPr>
          <a:lstStyle/>
          <a:p>
            <a:pPr algn="ctr"/>
            <a:r>
              <a:rPr lang="en-US" b="1" dirty="0" smtClean="0"/>
              <a:t>Central </a:t>
            </a:r>
          </a:p>
          <a:p>
            <a:pPr algn="ctr"/>
            <a:r>
              <a:rPr lang="en-US" b="1" dirty="0" smtClean="0"/>
              <a:t>Datacenter</a:t>
            </a:r>
            <a:endParaRPr lang="en-US" b="1" dirty="0"/>
          </a:p>
        </p:txBody>
      </p:sp>
      <p:cxnSp>
        <p:nvCxnSpPr>
          <p:cNvPr id="47" name="Straight Arrow Connector 46"/>
          <p:cNvCxnSpPr/>
          <p:nvPr/>
        </p:nvCxnSpPr>
        <p:spPr>
          <a:xfrm rot="5400000">
            <a:off x="807780" y="2103937"/>
            <a:ext cx="3048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36722" y="6231465"/>
            <a:ext cx="2326278" cy="261610"/>
          </a:xfrm>
          <a:prstGeom prst="rect">
            <a:avLst/>
          </a:prstGeom>
          <a:noFill/>
        </p:spPr>
        <p:txBody>
          <a:bodyPr wrap="none" rtlCol="0">
            <a:spAutoFit/>
          </a:bodyPr>
          <a:lstStyle/>
          <a:p>
            <a:r>
              <a:rPr lang="en-US" sz="1100" i="1" dirty="0" smtClean="0">
                <a:solidFill>
                  <a:schemeClr val="tx2"/>
                </a:solidFill>
              </a:rPr>
              <a:t>** Repeat as necessary for each site</a:t>
            </a:r>
            <a:endParaRPr lang="en-US" sz="1100" i="1" dirty="0">
              <a:solidFill>
                <a:schemeClr val="tx2"/>
              </a:solidFill>
            </a:endParaRPr>
          </a:p>
        </p:txBody>
      </p:sp>
      <p:sp>
        <p:nvSpPr>
          <p:cNvPr id="32" name="Oval 31"/>
          <p:cNvSpPr/>
          <p:nvPr/>
        </p:nvSpPr>
        <p:spPr>
          <a:xfrm>
            <a:off x="533400" y="1600200"/>
            <a:ext cx="914400" cy="381000"/>
          </a:xfrm>
          <a:prstGeom prst="ellipse">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Segoe" pitchFamily="34" charset="0"/>
              </a:rPr>
              <a:t>Start</a:t>
            </a:r>
            <a:endParaRPr lang="en-US" sz="1400" dirty="0">
              <a:solidFill>
                <a:schemeClr val="tx1"/>
              </a:solidFill>
              <a:latin typeface="Segoe" pitchFamily="34" charset="0"/>
            </a:endParaRPr>
          </a:p>
        </p:txBody>
      </p:sp>
      <p:cxnSp>
        <p:nvCxnSpPr>
          <p:cNvPr id="85" name="Straight Arrow Connector 84"/>
          <p:cNvCxnSpPr>
            <a:stCxn id="20" idx="3"/>
            <a:endCxn id="9" idx="1"/>
          </p:cNvCxnSpPr>
          <p:nvPr/>
        </p:nvCxnSpPr>
        <p:spPr>
          <a:xfrm>
            <a:off x="2209800" y="2689082"/>
            <a:ext cx="707832"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87551" y="2421465"/>
            <a:ext cx="1107163" cy="523220"/>
          </a:xfrm>
          <a:prstGeom prst="rect">
            <a:avLst/>
          </a:prstGeom>
        </p:spPr>
        <p:txBody>
          <a:bodyPr wrap="none">
            <a:spAutoFit/>
          </a:bodyPr>
          <a:lstStyle/>
          <a:p>
            <a:pPr algn="ctr" defTabSz="1096963" fontAlgn="base">
              <a:spcBef>
                <a:spcPct val="0"/>
              </a:spcBef>
              <a:spcAft>
                <a:spcPct val="0"/>
              </a:spcAft>
              <a:defRPr/>
            </a:pPr>
            <a:r>
              <a:rPr lang="en-US" sz="1400" dirty="0" smtClean="0">
                <a:latin typeface="Segoe" pitchFamily="34" charset="0"/>
              </a:rPr>
              <a:t>High </a:t>
            </a:r>
            <a:br>
              <a:rPr lang="en-US" sz="1400" dirty="0" smtClean="0">
                <a:latin typeface="Segoe" pitchFamily="34" charset="0"/>
              </a:rPr>
            </a:br>
            <a:r>
              <a:rPr lang="en-US" sz="1400" dirty="0" smtClean="0">
                <a:latin typeface="Segoe" pitchFamily="34" charset="0"/>
              </a:rPr>
              <a:t>Availability?</a:t>
            </a:r>
            <a:endParaRPr lang="en-US" sz="1400" dirty="0">
              <a:latin typeface="Segoe" pitchFamily="34" charset="0"/>
            </a:endParaRPr>
          </a:p>
        </p:txBody>
      </p:sp>
      <p:sp>
        <p:nvSpPr>
          <p:cNvPr id="52" name="Rectangle 51"/>
          <p:cNvSpPr/>
          <p:nvPr/>
        </p:nvSpPr>
        <p:spPr>
          <a:xfrm>
            <a:off x="1765663" y="4131993"/>
            <a:ext cx="704039" cy="523220"/>
          </a:xfrm>
          <a:prstGeom prst="rect">
            <a:avLst/>
          </a:prstGeom>
        </p:spPr>
        <p:txBody>
          <a:bodyPr wrap="none">
            <a:spAutoFit/>
          </a:bodyPr>
          <a:lstStyle/>
          <a:p>
            <a:pPr algn="ctr" defTabSz="1096963" fontAlgn="base">
              <a:spcBef>
                <a:spcPct val="0"/>
              </a:spcBef>
              <a:spcAft>
                <a:spcPct val="0"/>
              </a:spcAft>
              <a:defRPr/>
            </a:pPr>
            <a:r>
              <a:rPr lang="en-US" sz="1400" dirty="0" smtClean="0">
                <a:latin typeface="Segoe" pitchFamily="34" charset="0"/>
              </a:rPr>
              <a:t>&gt; 30K </a:t>
            </a:r>
            <a:br>
              <a:rPr lang="en-US" sz="1400" dirty="0" smtClean="0">
                <a:latin typeface="Segoe" pitchFamily="34" charset="0"/>
              </a:rPr>
            </a:br>
            <a:r>
              <a:rPr lang="en-US" sz="1400" dirty="0" smtClean="0">
                <a:latin typeface="Segoe" pitchFamily="34" charset="0"/>
              </a:rPr>
              <a:t>users</a:t>
            </a:r>
            <a:endParaRPr lang="en-US" sz="1400" dirty="0">
              <a:latin typeface="Segoe" pitchFamily="34" charset="0"/>
            </a:endParaRPr>
          </a:p>
        </p:txBody>
      </p:sp>
      <p:cxnSp>
        <p:nvCxnSpPr>
          <p:cNvPr id="61" name="Straight Connector 60"/>
          <p:cNvCxnSpPr>
            <a:stCxn id="8" idx="3"/>
            <a:endCxn id="28" idx="1"/>
          </p:cNvCxnSpPr>
          <p:nvPr/>
        </p:nvCxnSpPr>
        <p:spPr>
          <a:xfrm flipV="1">
            <a:off x="2787266" y="4389602"/>
            <a:ext cx="2203834" cy="13063"/>
          </a:xfrm>
          <a:prstGeom prst="line">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iagram 51"/>
          <p:cNvGraphicFramePr/>
          <p:nvPr/>
        </p:nvGraphicFramePr>
        <p:xfrm>
          <a:off x="9525000" y="1524000"/>
          <a:ext cx="495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633" name="Rectangle 57"/>
          <p:cNvSpPr>
            <a:spLocks noGrp="1" noChangeArrowheads="1"/>
          </p:cNvSpPr>
          <p:nvPr>
            <p:ph type="title"/>
          </p:nvPr>
        </p:nvSpPr>
        <p:spPr>
          <a:xfrm>
            <a:off x="381000" y="381000"/>
            <a:ext cx="8382000" cy="1052596"/>
          </a:xfrm>
        </p:spPr>
        <p:txBody>
          <a:bodyPr/>
          <a:lstStyle/>
          <a:p>
            <a:r>
              <a:rPr lang="en-US" sz="4400" dirty="0" smtClean="0"/>
              <a:t>Enterprise Edition</a:t>
            </a:r>
            <a:br>
              <a:rPr lang="en-US" sz="4400" dirty="0" smtClean="0"/>
            </a:br>
            <a:r>
              <a:rPr lang="en-US" sz="3200" dirty="0" smtClean="0">
                <a:solidFill>
                  <a:schemeClr val="accent1">
                    <a:lumMod val="20000"/>
                    <a:lumOff val="80000"/>
                  </a:schemeClr>
                </a:solidFill>
              </a:rPr>
              <a:t>Consolidated Configuration</a:t>
            </a:r>
            <a:endParaRPr lang="en-US" sz="3200" dirty="0">
              <a:solidFill>
                <a:schemeClr val="accent1">
                  <a:lumMod val="20000"/>
                  <a:lumOff val="80000"/>
                </a:schemeClr>
              </a:solidFill>
            </a:endParaRPr>
          </a:p>
        </p:txBody>
      </p:sp>
      <p:grpSp>
        <p:nvGrpSpPr>
          <p:cNvPr id="62" name="Group 61"/>
          <p:cNvGrpSpPr/>
          <p:nvPr/>
        </p:nvGrpSpPr>
        <p:grpSpPr>
          <a:xfrm>
            <a:off x="4190999" y="1576252"/>
            <a:ext cx="4776621" cy="1149367"/>
            <a:chOff x="3886200" y="1371600"/>
            <a:chExt cx="4953000" cy="1149367"/>
          </a:xfrm>
        </p:grpSpPr>
        <p:grpSp>
          <p:nvGrpSpPr>
            <p:cNvPr id="63" name="Group 33"/>
            <p:cNvGrpSpPr/>
            <p:nvPr/>
          </p:nvGrpSpPr>
          <p:grpSpPr>
            <a:xfrm>
              <a:off x="3886200" y="1371600"/>
              <a:ext cx="4953000" cy="470925"/>
              <a:chOff x="0" y="50456"/>
              <a:chExt cx="4953000" cy="470925"/>
            </a:xfrm>
          </p:grpSpPr>
          <p:sp>
            <p:nvSpPr>
              <p:cNvPr id="67" name="Rounded Rectangle 66"/>
              <p:cNvSpPr/>
              <p:nvPr/>
            </p:nvSpPr>
            <p:spPr>
              <a:xfrm>
                <a:off x="0" y="5045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68" name="Rounded Rectangle 4"/>
              <p:cNvSpPr/>
              <p:nvPr/>
            </p:nvSpPr>
            <p:spPr>
              <a:xfrm>
                <a:off x="22989" y="73445"/>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2000" dirty="0" smtClean="0"/>
                  <a:t>Example Deployment </a:t>
                </a:r>
              </a:p>
            </p:txBody>
          </p:sp>
        </p:grpSp>
        <p:grpSp>
          <p:nvGrpSpPr>
            <p:cNvPr id="64" name="Group 34"/>
            <p:cNvGrpSpPr/>
            <p:nvPr/>
          </p:nvGrpSpPr>
          <p:grpSpPr>
            <a:xfrm>
              <a:off x="3886200" y="1842525"/>
              <a:ext cx="4953000" cy="678442"/>
              <a:chOff x="0" y="521381"/>
              <a:chExt cx="4953000" cy="678442"/>
            </a:xfrm>
          </p:grpSpPr>
          <p:sp>
            <p:nvSpPr>
              <p:cNvPr id="65" name="Rectangle 64"/>
              <p:cNvSpPr/>
              <p:nvPr/>
            </p:nvSpPr>
            <p:spPr>
              <a:xfrm>
                <a:off x="0" y="52138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Rectangle 65"/>
              <p:cNvSpPr/>
              <p:nvPr/>
            </p:nvSpPr>
            <p:spPr>
              <a:xfrm>
                <a:off x="0" y="521381"/>
                <a:ext cx="4953000"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indent="-287338">
                  <a:lnSpc>
                    <a:spcPct val="90000"/>
                  </a:lnSpc>
                  <a:spcBef>
                    <a:spcPct val="20000"/>
                  </a:spcBef>
                  <a:spcAft>
                    <a:spcPct val="20000"/>
                  </a:spcAft>
                  <a:buSzPct val="80000"/>
                  <a:buBlip>
                    <a:blip r:embed="rId7"/>
                  </a:buBlip>
                </a:pPr>
                <a:r>
                  <a:rPr lang="en-US" sz="1600" dirty="0" smtClean="0">
                    <a:solidFill>
                      <a:schemeClr val="tx1"/>
                    </a:solidFill>
                  </a:rPr>
                  <a:t>Medium Size Business</a:t>
                </a:r>
              </a:p>
              <a:p>
                <a:pPr marL="287338" indent="-287338">
                  <a:lnSpc>
                    <a:spcPct val="90000"/>
                  </a:lnSpc>
                  <a:spcBef>
                    <a:spcPct val="20000"/>
                  </a:spcBef>
                  <a:spcAft>
                    <a:spcPct val="20000"/>
                  </a:spcAft>
                  <a:buSzPct val="80000"/>
                  <a:buBlip>
                    <a:blip r:embed="rId7"/>
                  </a:buBlip>
                </a:pPr>
                <a:r>
                  <a:rPr lang="en-US" sz="1600" dirty="0" smtClean="0">
                    <a:solidFill>
                      <a:schemeClr val="tx1"/>
                    </a:solidFill>
                  </a:rPr>
                  <a:t>Regional Deployment</a:t>
                </a:r>
              </a:p>
            </p:txBody>
          </p:sp>
        </p:grpSp>
      </p:grpSp>
      <p:grpSp>
        <p:nvGrpSpPr>
          <p:cNvPr id="69" name="Group 68"/>
          <p:cNvGrpSpPr/>
          <p:nvPr/>
        </p:nvGrpSpPr>
        <p:grpSpPr>
          <a:xfrm>
            <a:off x="4191000" y="2673367"/>
            <a:ext cx="5070566" cy="1708785"/>
            <a:chOff x="3886200" y="2520967"/>
            <a:chExt cx="5257800" cy="1708785"/>
          </a:xfrm>
        </p:grpSpPr>
        <p:grpSp>
          <p:nvGrpSpPr>
            <p:cNvPr id="70" name="Group 35"/>
            <p:cNvGrpSpPr/>
            <p:nvPr/>
          </p:nvGrpSpPr>
          <p:grpSpPr>
            <a:xfrm>
              <a:off x="3886200" y="2520967"/>
              <a:ext cx="4953000" cy="470925"/>
              <a:chOff x="0" y="1199823"/>
              <a:chExt cx="4953000" cy="470925"/>
            </a:xfrm>
          </p:grpSpPr>
          <p:sp>
            <p:nvSpPr>
              <p:cNvPr id="74" name="Rounded Rectangle 73"/>
              <p:cNvSpPr/>
              <p:nvPr/>
            </p:nvSpPr>
            <p:spPr>
              <a:xfrm>
                <a:off x="0" y="1199823"/>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75" name="Rounded Rectangle 8"/>
              <p:cNvSpPr/>
              <p:nvPr/>
            </p:nvSpPr>
            <p:spPr>
              <a:xfrm>
                <a:off x="22989" y="1222812"/>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Functionality </a:t>
                </a:r>
                <a:endParaRPr lang="en-US" sz="2000" kern="1200" dirty="0"/>
              </a:p>
            </p:txBody>
          </p:sp>
        </p:grpSp>
        <p:grpSp>
          <p:nvGrpSpPr>
            <p:cNvPr id="71" name="Group 36"/>
            <p:cNvGrpSpPr/>
            <p:nvPr/>
          </p:nvGrpSpPr>
          <p:grpSpPr>
            <a:xfrm>
              <a:off x="3886200" y="2991892"/>
              <a:ext cx="5257800" cy="1237860"/>
              <a:chOff x="0" y="1670748"/>
              <a:chExt cx="5257800" cy="1237860"/>
            </a:xfrm>
          </p:grpSpPr>
          <p:sp>
            <p:nvSpPr>
              <p:cNvPr id="72" name="Rectangle 71"/>
              <p:cNvSpPr/>
              <p:nvPr/>
            </p:nvSpPr>
            <p:spPr>
              <a:xfrm>
                <a:off x="0" y="1670748"/>
                <a:ext cx="4953000" cy="12378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3" name="Rectangle 72"/>
              <p:cNvSpPr/>
              <p:nvPr/>
            </p:nvSpPr>
            <p:spPr>
              <a:xfrm>
                <a:off x="0" y="1670748"/>
                <a:ext cx="5257800" cy="7044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7"/>
                  </a:buBlip>
                </a:pPr>
                <a:r>
                  <a:rPr lang="en-US" sz="1600" dirty="0" smtClean="0">
                    <a:solidFill>
                      <a:schemeClr val="tx1"/>
                    </a:solidFill>
                  </a:rPr>
                  <a:t>IM, Presence, Peer-to-peer Voice, Conferencing</a:t>
                </a:r>
              </a:p>
              <a:p>
                <a:pPr marL="287338" lvl="1" indent="-287338">
                  <a:lnSpc>
                    <a:spcPct val="90000"/>
                  </a:lnSpc>
                  <a:spcBef>
                    <a:spcPct val="20000"/>
                  </a:spcBef>
                  <a:spcAft>
                    <a:spcPct val="20000"/>
                  </a:spcAft>
                  <a:buSzPct val="80000"/>
                  <a:buBlip>
                    <a:blip r:embed="rId7"/>
                  </a:buBlip>
                </a:pPr>
                <a:r>
                  <a:rPr lang="en-US" sz="1600" dirty="0" smtClean="0">
                    <a:solidFill>
                      <a:schemeClr val="tx1"/>
                    </a:solidFill>
                  </a:rPr>
                  <a:t>Highly Available, Medium Scale</a:t>
                </a:r>
              </a:p>
              <a:p>
                <a:pPr marL="287338" lvl="1" indent="-287338">
                  <a:lnSpc>
                    <a:spcPct val="90000"/>
                  </a:lnSpc>
                  <a:spcBef>
                    <a:spcPct val="20000"/>
                  </a:spcBef>
                  <a:spcAft>
                    <a:spcPct val="20000"/>
                  </a:spcAft>
                  <a:buSzPct val="80000"/>
                  <a:buBlip>
                    <a:blip r:embed="rId7"/>
                  </a:buBlip>
                </a:pPr>
                <a:r>
                  <a:rPr lang="en-US" sz="1600" dirty="0" smtClean="0">
                    <a:solidFill>
                      <a:schemeClr val="tx1"/>
                    </a:solidFill>
                  </a:rPr>
                  <a:t>No External Access </a:t>
                </a:r>
              </a:p>
              <a:p>
                <a:pPr marL="287338" lvl="1" indent="-287338">
                  <a:lnSpc>
                    <a:spcPct val="90000"/>
                  </a:lnSpc>
                  <a:spcBef>
                    <a:spcPct val="20000"/>
                  </a:spcBef>
                  <a:spcAft>
                    <a:spcPct val="20000"/>
                  </a:spcAft>
                  <a:buSzPct val="80000"/>
                  <a:buBlip>
                    <a:blip r:embed="rId7"/>
                  </a:buBlip>
                </a:pPr>
                <a:r>
                  <a:rPr lang="en-US" sz="1600" dirty="0" smtClean="0">
                    <a:solidFill>
                      <a:schemeClr val="tx1"/>
                    </a:solidFill>
                  </a:rPr>
                  <a:t>PSTN requires Mediation Server</a:t>
                </a:r>
              </a:p>
            </p:txBody>
          </p:sp>
        </p:grpSp>
      </p:grpSp>
      <p:grpSp>
        <p:nvGrpSpPr>
          <p:cNvPr id="76" name="Group 75"/>
          <p:cNvGrpSpPr/>
          <p:nvPr/>
        </p:nvGrpSpPr>
        <p:grpSpPr>
          <a:xfrm>
            <a:off x="4190999" y="4466348"/>
            <a:ext cx="4776621" cy="1166084"/>
            <a:chOff x="3886200" y="4213035"/>
            <a:chExt cx="4953000" cy="1166084"/>
          </a:xfrm>
        </p:grpSpPr>
        <p:grpSp>
          <p:nvGrpSpPr>
            <p:cNvPr id="81" name="Group 37"/>
            <p:cNvGrpSpPr/>
            <p:nvPr/>
          </p:nvGrpSpPr>
          <p:grpSpPr>
            <a:xfrm>
              <a:off x="3886200" y="4213035"/>
              <a:ext cx="4953000" cy="470925"/>
              <a:chOff x="0" y="2891891"/>
              <a:chExt cx="4953000" cy="470925"/>
            </a:xfrm>
          </p:grpSpPr>
          <p:sp>
            <p:nvSpPr>
              <p:cNvPr id="85" name="Rounded Rectangle 84"/>
              <p:cNvSpPr/>
              <p:nvPr/>
            </p:nvSpPr>
            <p:spPr>
              <a:xfrm>
                <a:off x="0" y="2891891"/>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86" name="Rounded Rectangle 12"/>
              <p:cNvSpPr/>
              <p:nvPr/>
            </p:nvSpPr>
            <p:spPr>
              <a:xfrm>
                <a:off x="22989" y="2914880"/>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Server Roles</a:t>
                </a:r>
                <a:endParaRPr lang="en-US" sz="2000" kern="1200" dirty="0"/>
              </a:p>
            </p:txBody>
          </p:sp>
        </p:grpSp>
        <p:sp>
          <p:nvSpPr>
            <p:cNvPr id="83" name="Rectangle 82"/>
            <p:cNvSpPr/>
            <p:nvPr/>
          </p:nvSpPr>
          <p:spPr>
            <a:xfrm>
              <a:off x="3886200" y="4700677"/>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grpSp>
        <p:nvGrpSpPr>
          <p:cNvPr id="87" name="Group 86"/>
          <p:cNvGrpSpPr/>
          <p:nvPr/>
        </p:nvGrpSpPr>
        <p:grpSpPr>
          <a:xfrm>
            <a:off x="4190999" y="5632433"/>
            <a:ext cx="4776621" cy="1149367"/>
            <a:chOff x="3886200" y="5379120"/>
            <a:chExt cx="4953000" cy="1149367"/>
          </a:xfrm>
        </p:grpSpPr>
        <p:grpSp>
          <p:nvGrpSpPr>
            <p:cNvPr id="88" name="Group 39"/>
            <p:cNvGrpSpPr/>
            <p:nvPr/>
          </p:nvGrpSpPr>
          <p:grpSpPr>
            <a:xfrm>
              <a:off x="3886200" y="5379120"/>
              <a:ext cx="4953000" cy="470925"/>
              <a:chOff x="0" y="4057976"/>
              <a:chExt cx="4953000" cy="470925"/>
            </a:xfrm>
          </p:grpSpPr>
          <p:sp>
            <p:nvSpPr>
              <p:cNvPr id="92" name="Rounded Rectangle 91"/>
              <p:cNvSpPr/>
              <p:nvPr/>
            </p:nvSpPr>
            <p:spPr>
              <a:xfrm>
                <a:off x="0" y="405797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93" name="Rounded Rectangle 16"/>
              <p:cNvSpPr/>
              <p:nvPr/>
            </p:nvSpPr>
            <p:spPr>
              <a:xfrm>
                <a:off x="22989" y="4080965"/>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Scalability</a:t>
                </a:r>
                <a:endParaRPr lang="en-US" sz="2000" kern="1200" dirty="0"/>
              </a:p>
            </p:txBody>
          </p:sp>
        </p:grpSp>
        <p:grpSp>
          <p:nvGrpSpPr>
            <p:cNvPr id="89" name="Group 40"/>
            <p:cNvGrpSpPr/>
            <p:nvPr/>
          </p:nvGrpSpPr>
          <p:grpSpPr>
            <a:xfrm>
              <a:off x="3886200" y="5850045"/>
              <a:ext cx="4953000" cy="678442"/>
              <a:chOff x="0" y="4528901"/>
              <a:chExt cx="4953000" cy="678442"/>
            </a:xfrm>
          </p:grpSpPr>
          <p:sp>
            <p:nvSpPr>
              <p:cNvPr id="90" name="Rectangle 89"/>
              <p:cNvSpPr/>
              <p:nvPr/>
            </p:nvSpPr>
            <p:spPr>
              <a:xfrm>
                <a:off x="0" y="452890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1" name="Rectangle 90"/>
              <p:cNvSpPr/>
              <p:nvPr/>
            </p:nvSpPr>
            <p:spPr>
              <a:xfrm>
                <a:off x="0" y="4528901"/>
                <a:ext cx="4953000"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7"/>
                  </a:buBlip>
                </a:pPr>
                <a:r>
                  <a:rPr lang="en-US" sz="1600" dirty="0" smtClean="0">
                    <a:solidFill>
                      <a:schemeClr val="tx1"/>
                    </a:solidFill>
                  </a:rPr>
                  <a:t>5 Servers</a:t>
                </a:r>
              </a:p>
              <a:p>
                <a:pPr marL="287338" lvl="1" indent="-287338">
                  <a:lnSpc>
                    <a:spcPct val="90000"/>
                  </a:lnSpc>
                  <a:spcBef>
                    <a:spcPct val="20000"/>
                  </a:spcBef>
                  <a:spcAft>
                    <a:spcPct val="20000"/>
                  </a:spcAft>
                  <a:buSzPct val="80000"/>
                  <a:buBlip>
                    <a:blip r:embed="rId7"/>
                  </a:buBlip>
                </a:pPr>
                <a:r>
                  <a:rPr lang="en-US" sz="1600" dirty="0" smtClean="0">
                    <a:solidFill>
                      <a:schemeClr val="tx1"/>
                    </a:solidFill>
                  </a:rPr>
                  <a:t>Up to 30,000 users</a:t>
                </a:r>
              </a:p>
            </p:txBody>
          </p:sp>
        </p:grpSp>
      </p:grpSp>
      <p:grpSp>
        <p:nvGrpSpPr>
          <p:cNvPr id="101" name="Group 100"/>
          <p:cNvGrpSpPr/>
          <p:nvPr/>
        </p:nvGrpSpPr>
        <p:grpSpPr>
          <a:xfrm>
            <a:off x="730250" y="1576252"/>
            <a:ext cx="3156857" cy="4563291"/>
            <a:chOff x="304800" y="1292225"/>
            <a:chExt cx="3656012" cy="5070323"/>
          </a:xfrm>
        </p:grpSpPr>
        <p:sp>
          <p:nvSpPr>
            <p:cNvPr id="18" name="Rounded Rectangle 17"/>
            <p:cNvSpPr/>
            <p:nvPr/>
          </p:nvSpPr>
          <p:spPr>
            <a:xfrm>
              <a:off x="304800" y="1292225"/>
              <a:ext cx="3656012" cy="5070323"/>
            </a:xfrm>
            <a:prstGeom prst="roundRect">
              <a:avLst>
                <a:gd name="adj" fmla="val 10136"/>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000" dirty="0">
                <a:solidFill>
                  <a:schemeClr val="tx1"/>
                </a:solidFill>
                <a:latin typeface="Segoe" pitchFamily="34" charset="0"/>
              </a:endParaRPr>
            </a:p>
          </p:txBody>
        </p:sp>
        <p:sp>
          <p:nvSpPr>
            <p:cNvPr id="35" name="Rectangle 34"/>
            <p:cNvSpPr/>
            <p:nvPr/>
          </p:nvSpPr>
          <p:spPr bwMode="auto">
            <a:xfrm rot="10800000">
              <a:off x="762000" y="2638697"/>
              <a:ext cx="2895600" cy="2718254"/>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000" dirty="0">
                <a:solidFill>
                  <a:schemeClr val="tx1"/>
                </a:solidFill>
                <a:latin typeface="Segoe" pitchFamily="34" charset="0"/>
              </a:endParaRPr>
            </a:p>
          </p:txBody>
        </p:sp>
        <p:cxnSp>
          <p:nvCxnSpPr>
            <p:cNvPr id="22" name="Straight Connector 21"/>
            <p:cNvCxnSpPr/>
            <p:nvPr/>
          </p:nvCxnSpPr>
          <p:spPr>
            <a:xfrm rot="16200000">
              <a:off x="1676400" y="5459413"/>
              <a:ext cx="609600" cy="30480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16200000" flipV="1">
              <a:off x="2171700" y="5421313"/>
              <a:ext cx="609600" cy="381000"/>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Isosceles Triangle 3"/>
            <p:cNvSpPr/>
            <p:nvPr/>
          </p:nvSpPr>
          <p:spPr bwMode="auto">
            <a:xfrm>
              <a:off x="1444422" y="1368425"/>
              <a:ext cx="1494722" cy="1084588"/>
            </a:xfrm>
            <a:prstGeom prst="triangl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a:solidFill>
                    <a:schemeClr val="tx1"/>
                  </a:solidFill>
                  <a:latin typeface="Segoe" pitchFamily="34" charset="0"/>
                </a:rPr>
                <a:t>AD</a:t>
              </a:r>
            </a:p>
          </p:txBody>
        </p:sp>
        <p:pic>
          <p:nvPicPr>
            <p:cNvPr id="26637" name="Picture 296"/>
            <p:cNvPicPr>
              <a:picLocks noChangeAspect="1" noChangeArrowheads="1"/>
            </p:cNvPicPr>
            <p:nvPr/>
          </p:nvPicPr>
          <p:blipFill>
            <a:blip r:embed="rId8">
              <a:lum bright="70000" contrast="-70000"/>
            </a:blip>
            <a:srcRect/>
            <a:stretch>
              <a:fillRect/>
            </a:stretch>
          </p:blipFill>
          <p:spPr bwMode="auto">
            <a:xfrm rot="10800000">
              <a:off x="885062" y="3426822"/>
              <a:ext cx="2627313" cy="617693"/>
            </a:xfrm>
            <a:prstGeom prst="rect">
              <a:avLst/>
            </a:prstGeom>
            <a:noFill/>
            <a:ln w="9525">
              <a:noFill/>
              <a:miter lim="800000"/>
              <a:headEnd/>
              <a:tailEnd/>
            </a:ln>
          </p:spPr>
        </p:pic>
        <p:pic>
          <p:nvPicPr>
            <p:cNvPr id="26668" name="Picture 33"/>
            <p:cNvPicPr>
              <a:picLocks noChangeAspect="1" noChangeArrowheads="1"/>
            </p:cNvPicPr>
            <p:nvPr/>
          </p:nvPicPr>
          <p:blipFill>
            <a:blip r:embed="rId9"/>
            <a:srcRect/>
            <a:stretch>
              <a:fillRect/>
            </a:stretch>
          </p:blipFill>
          <p:spPr bwMode="auto">
            <a:xfrm>
              <a:off x="2930372" y="4490806"/>
              <a:ext cx="551962" cy="762192"/>
            </a:xfrm>
            <a:prstGeom prst="rect">
              <a:avLst/>
            </a:prstGeom>
            <a:noFill/>
            <a:ln w="9525">
              <a:noFill/>
              <a:miter lim="800000"/>
              <a:headEnd/>
              <a:tailEnd/>
            </a:ln>
          </p:spPr>
        </p:pic>
        <p:pic>
          <p:nvPicPr>
            <p:cNvPr id="26660" name="Picture 33"/>
            <p:cNvPicPr>
              <a:picLocks noChangeAspect="1" noChangeArrowheads="1"/>
            </p:cNvPicPr>
            <p:nvPr/>
          </p:nvPicPr>
          <p:blipFill>
            <a:blip r:embed="rId9"/>
            <a:srcRect/>
            <a:stretch>
              <a:fillRect/>
            </a:stretch>
          </p:blipFill>
          <p:spPr bwMode="auto">
            <a:xfrm>
              <a:off x="2244572" y="4490806"/>
              <a:ext cx="551962" cy="762192"/>
            </a:xfrm>
            <a:prstGeom prst="rect">
              <a:avLst/>
            </a:prstGeom>
            <a:noFill/>
            <a:ln w="9525">
              <a:noFill/>
              <a:miter lim="800000"/>
              <a:headEnd/>
              <a:tailEnd/>
            </a:ln>
          </p:spPr>
        </p:pic>
        <p:pic>
          <p:nvPicPr>
            <p:cNvPr id="26652" name="Picture 33"/>
            <p:cNvPicPr>
              <a:picLocks noChangeAspect="1" noChangeArrowheads="1"/>
            </p:cNvPicPr>
            <p:nvPr/>
          </p:nvPicPr>
          <p:blipFill>
            <a:blip r:embed="rId9"/>
            <a:srcRect/>
            <a:stretch>
              <a:fillRect/>
            </a:stretch>
          </p:blipFill>
          <p:spPr bwMode="auto">
            <a:xfrm>
              <a:off x="1588324" y="4490806"/>
              <a:ext cx="551962" cy="762192"/>
            </a:xfrm>
            <a:prstGeom prst="rect">
              <a:avLst/>
            </a:prstGeom>
            <a:noFill/>
            <a:ln w="9525">
              <a:noFill/>
              <a:miter lim="800000"/>
              <a:headEnd/>
              <a:tailEnd/>
            </a:ln>
          </p:spPr>
        </p:pic>
        <p:pic>
          <p:nvPicPr>
            <p:cNvPr id="26644" name="Picture 33"/>
            <p:cNvPicPr>
              <a:picLocks noChangeAspect="1" noChangeArrowheads="1"/>
            </p:cNvPicPr>
            <p:nvPr/>
          </p:nvPicPr>
          <p:blipFill>
            <a:blip r:embed="rId9"/>
            <a:srcRect/>
            <a:stretch>
              <a:fillRect/>
            </a:stretch>
          </p:blipFill>
          <p:spPr bwMode="auto">
            <a:xfrm>
              <a:off x="902525" y="4490806"/>
              <a:ext cx="551962" cy="762192"/>
            </a:xfrm>
            <a:prstGeom prst="rect">
              <a:avLst/>
            </a:prstGeom>
            <a:noFill/>
            <a:ln w="9525">
              <a:noFill/>
              <a:miter lim="800000"/>
              <a:headEnd/>
              <a:tailEnd/>
            </a:ln>
          </p:spPr>
        </p:pic>
        <p:pic>
          <p:nvPicPr>
            <p:cNvPr id="26635" name="Picture 25"/>
            <p:cNvPicPr>
              <a:picLocks noChangeAspect="1" noChangeArrowheads="1"/>
            </p:cNvPicPr>
            <p:nvPr/>
          </p:nvPicPr>
          <p:blipFill>
            <a:blip r:embed="rId10"/>
            <a:srcRect/>
            <a:stretch>
              <a:fillRect/>
            </a:stretch>
          </p:blipFill>
          <p:spPr bwMode="auto">
            <a:xfrm>
              <a:off x="1578166" y="5276868"/>
              <a:ext cx="1295400" cy="158750"/>
            </a:xfrm>
            <a:prstGeom prst="rect">
              <a:avLst/>
            </a:prstGeom>
            <a:noFill/>
            <a:ln w="9525">
              <a:noFill/>
              <a:miter lim="800000"/>
              <a:headEnd/>
              <a:tailEnd/>
            </a:ln>
          </p:spPr>
        </p:pic>
        <p:sp>
          <p:nvSpPr>
            <p:cNvPr id="94" name="Oval 93"/>
            <p:cNvSpPr/>
            <p:nvPr/>
          </p:nvSpPr>
          <p:spPr bwMode="auto">
            <a:xfrm>
              <a:off x="1330824" y="5971902"/>
              <a:ext cx="838200" cy="313765"/>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5" name="Rectangle 17421"/>
            <p:cNvPicPr>
              <a:picLocks noChangeAspect="1" noChangeArrowheads="1"/>
            </p:cNvPicPr>
            <p:nvPr/>
          </p:nvPicPr>
          <p:blipFill>
            <a:blip r:embed="rId11"/>
            <a:srcRect/>
            <a:stretch>
              <a:fillRect/>
            </a:stretch>
          </p:blipFill>
          <p:spPr bwMode="auto">
            <a:xfrm>
              <a:off x="1542078" y="5800279"/>
              <a:ext cx="604837" cy="374650"/>
            </a:xfrm>
            <a:prstGeom prst="rect">
              <a:avLst/>
            </a:prstGeom>
            <a:noFill/>
            <a:ln w="9525">
              <a:noFill/>
              <a:miter lim="800000"/>
              <a:headEnd/>
              <a:tailEnd/>
            </a:ln>
          </p:spPr>
        </p:pic>
        <p:pic>
          <p:nvPicPr>
            <p:cNvPr id="96" name="Picture 95" descr="anyversion-icon-32x32-32bit"/>
            <p:cNvPicPr>
              <a:picLocks noChangeAspect="1" noChangeArrowheads="1"/>
            </p:cNvPicPr>
            <p:nvPr/>
          </p:nvPicPr>
          <p:blipFill>
            <a:blip r:embed="rId12"/>
            <a:srcRect/>
            <a:stretch>
              <a:fillRect/>
            </a:stretch>
          </p:blipFill>
          <p:spPr bwMode="auto">
            <a:xfrm>
              <a:off x="1673648" y="5823995"/>
              <a:ext cx="228600" cy="228600"/>
            </a:xfrm>
            <a:prstGeom prst="rect">
              <a:avLst/>
            </a:prstGeom>
            <a:noFill/>
            <a:ln w="9525">
              <a:noFill/>
              <a:miter lim="800000"/>
              <a:headEnd/>
              <a:tailEnd/>
            </a:ln>
          </p:spPr>
        </p:pic>
        <p:sp>
          <p:nvSpPr>
            <p:cNvPr id="97" name="Oval 96"/>
            <p:cNvSpPr/>
            <p:nvPr/>
          </p:nvSpPr>
          <p:spPr bwMode="auto">
            <a:xfrm>
              <a:off x="2299062" y="5991496"/>
              <a:ext cx="838200" cy="313765"/>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98" name="Picture 1"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13"/>
            <a:srcRect/>
            <a:stretch>
              <a:fillRect/>
            </a:stretch>
          </p:blipFill>
          <p:spPr bwMode="auto">
            <a:xfrm>
              <a:off x="2447698" y="5782491"/>
              <a:ext cx="524901" cy="428625"/>
            </a:xfrm>
            <a:prstGeom prst="rect">
              <a:avLst/>
            </a:prstGeom>
            <a:noFill/>
          </p:spPr>
        </p:pic>
        <p:sp>
          <p:nvSpPr>
            <p:cNvPr id="99" name="Rectangle 98"/>
            <p:cNvSpPr/>
            <p:nvPr/>
          </p:nvSpPr>
          <p:spPr>
            <a:xfrm>
              <a:off x="730250" y="4038600"/>
              <a:ext cx="2851150" cy="560924"/>
            </a:xfrm>
            <a:prstGeom prst="rect">
              <a:avLst/>
            </a:prstGeom>
          </p:spPr>
          <p:txBody>
            <a:bodyPr wrap="square">
              <a:spAutoFit/>
            </a:bodyPr>
            <a:lstStyle/>
            <a:p>
              <a:pPr algn="ctr" defTabSz="1096963" fontAlgn="base">
                <a:spcBef>
                  <a:spcPct val="0"/>
                </a:spcBef>
                <a:spcAft>
                  <a:spcPct val="0"/>
                </a:spcAft>
                <a:defRPr/>
              </a:pPr>
              <a:r>
                <a:rPr lang="en-US" sz="1200" dirty="0" smtClean="0">
                  <a:latin typeface="Segoe" pitchFamily="34" charset="0"/>
                </a:rPr>
                <a:t>Enterprise Edition Front-End Servers:  Consolidated</a:t>
              </a:r>
              <a:endParaRPr lang="en-US" sz="1200" dirty="0">
                <a:latin typeface="Segoe" pitchFamily="34" charset="0"/>
              </a:endParaRPr>
            </a:p>
          </p:txBody>
        </p:sp>
        <p:pic>
          <p:nvPicPr>
            <p:cNvPr id="33795" name="Picture 3" descr="C:\Program Files\Microsoft Resource DVD Artwork\DVD_ART\Artwork_Imagery\Shapes and Graphics\Cylinder\Blue Embossed Cylinder.png"/>
            <p:cNvPicPr>
              <a:picLocks noChangeAspect="1" noChangeArrowheads="1"/>
            </p:cNvPicPr>
            <p:nvPr/>
          </p:nvPicPr>
          <p:blipFill>
            <a:blip r:embed="rId14"/>
            <a:srcRect/>
            <a:stretch>
              <a:fillRect/>
            </a:stretch>
          </p:blipFill>
          <p:spPr bwMode="auto">
            <a:xfrm>
              <a:off x="1752600" y="2588622"/>
              <a:ext cx="943841" cy="1038225"/>
            </a:xfrm>
            <a:prstGeom prst="rect">
              <a:avLst/>
            </a:prstGeom>
            <a:noFill/>
          </p:spPr>
        </p:pic>
        <p:sp>
          <p:nvSpPr>
            <p:cNvPr id="100" name="TextBox 99"/>
            <p:cNvSpPr txBox="1"/>
            <p:nvPr/>
          </p:nvSpPr>
          <p:spPr>
            <a:xfrm>
              <a:off x="1920240" y="3069771"/>
              <a:ext cx="624144" cy="411344"/>
            </a:xfrm>
            <a:prstGeom prst="rect">
              <a:avLst/>
            </a:prstGeom>
            <a:noFill/>
          </p:spPr>
          <p:txBody>
            <a:bodyPr wrap="none" rtlCol="0">
              <a:spAutoFit/>
            </a:bodyPr>
            <a:lstStyle/>
            <a:p>
              <a:r>
                <a:rPr lang="en-US" sz="1600" dirty="0" smtClean="0"/>
                <a:t>SQL</a:t>
              </a:r>
              <a:endParaRPr lang="en-US" sz="1600" dirty="0"/>
            </a:p>
          </p:txBody>
        </p:sp>
      </p:grpSp>
      <p:sp>
        <p:nvSpPr>
          <p:cNvPr id="53" name="Rectangle 52"/>
          <p:cNvSpPr/>
          <p:nvPr/>
        </p:nvSpPr>
        <p:spPr>
          <a:xfrm>
            <a:off x="4237180" y="4937692"/>
            <a:ext cx="2620820" cy="634020"/>
          </a:xfrm>
          <a:prstGeom prst="rect">
            <a:avLst/>
          </a:prstGeom>
        </p:spPr>
        <p:txBody>
          <a:bodyPr wrap="square">
            <a:spAutoFit/>
          </a:bodyPr>
          <a:lstStyle/>
          <a:p>
            <a:pPr marL="287338" indent="-287338">
              <a:lnSpc>
                <a:spcPct val="90000"/>
              </a:lnSpc>
              <a:spcBef>
                <a:spcPct val="20000"/>
              </a:spcBef>
              <a:spcAft>
                <a:spcPct val="20000"/>
              </a:spcAft>
              <a:buSzPct val="80000"/>
              <a:buBlip>
                <a:blip r:embed="rId7"/>
              </a:buBlip>
            </a:pPr>
            <a:r>
              <a:rPr lang="en-US" sz="1600" dirty="0" smtClean="0"/>
              <a:t>Presence</a:t>
            </a:r>
          </a:p>
          <a:p>
            <a:pPr marL="287338" indent="-287338">
              <a:lnSpc>
                <a:spcPct val="90000"/>
              </a:lnSpc>
              <a:spcBef>
                <a:spcPct val="20000"/>
              </a:spcBef>
              <a:spcAft>
                <a:spcPct val="20000"/>
              </a:spcAft>
              <a:buSzPct val="80000"/>
              <a:buBlip>
                <a:blip r:embed="rId7"/>
              </a:buBlip>
            </a:pPr>
            <a:r>
              <a:rPr lang="en-US" sz="1600" dirty="0" smtClean="0"/>
              <a:t>Conferencing</a:t>
            </a:r>
          </a:p>
        </p:txBody>
      </p:sp>
      <p:sp>
        <p:nvSpPr>
          <p:cNvPr id="54" name="Rectangle 53"/>
          <p:cNvSpPr/>
          <p:nvPr/>
        </p:nvSpPr>
        <p:spPr>
          <a:xfrm>
            <a:off x="6772552" y="4623780"/>
            <a:ext cx="2316020" cy="634020"/>
          </a:xfrm>
          <a:prstGeom prst="rect">
            <a:avLst/>
          </a:prstGeom>
        </p:spPr>
        <p:txBody>
          <a:bodyPr wrap="square">
            <a:spAutoFit/>
          </a:bodyPr>
          <a:lstStyle/>
          <a:p>
            <a:pPr marL="287338" indent="-287338">
              <a:lnSpc>
                <a:spcPct val="90000"/>
              </a:lnSpc>
              <a:spcBef>
                <a:spcPct val="20000"/>
              </a:spcBef>
              <a:spcAft>
                <a:spcPct val="20000"/>
              </a:spcAft>
              <a:buSzPct val="80000"/>
              <a:buBlip>
                <a:blip r:embed="rId7"/>
              </a:buBlip>
            </a:pPr>
            <a:r>
              <a:rPr lang="en-US" sz="1600" dirty="0" smtClean="0"/>
              <a:t>IIS Share</a:t>
            </a:r>
          </a:p>
          <a:p>
            <a:pPr marL="287338" indent="-287338">
              <a:lnSpc>
                <a:spcPct val="90000"/>
              </a:lnSpc>
              <a:spcBef>
                <a:spcPct val="20000"/>
              </a:spcBef>
              <a:spcAft>
                <a:spcPct val="20000"/>
              </a:spcAft>
              <a:buSzPct val="80000"/>
              <a:buBlip>
                <a:blip r:embed="rId7"/>
              </a:buBlip>
            </a:pPr>
            <a:r>
              <a:rPr lang="en-US" sz="1600" dirty="0" smtClean="0"/>
              <a:t>Audio/Video</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ounded Rectangle 110"/>
          <p:cNvSpPr/>
          <p:nvPr/>
        </p:nvSpPr>
        <p:spPr>
          <a:xfrm>
            <a:off x="381000" y="1563189"/>
            <a:ext cx="4724400" cy="4563291"/>
          </a:xfrm>
          <a:prstGeom prst="roundRect">
            <a:avLst>
              <a:gd name="adj" fmla="val 10136"/>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000" dirty="0">
              <a:solidFill>
                <a:schemeClr val="tx1"/>
              </a:solidFill>
              <a:latin typeface="Segoe" pitchFamily="34" charset="0"/>
            </a:endParaRPr>
          </a:p>
        </p:txBody>
      </p:sp>
      <p:sp>
        <p:nvSpPr>
          <p:cNvPr id="112" name="Rectangle 111"/>
          <p:cNvSpPr/>
          <p:nvPr/>
        </p:nvSpPr>
        <p:spPr bwMode="auto">
          <a:xfrm rot="10800000">
            <a:off x="533396" y="2638696"/>
            <a:ext cx="4430485" cy="2810691"/>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000" dirty="0">
              <a:solidFill>
                <a:schemeClr val="tx1"/>
              </a:solidFill>
              <a:latin typeface="+mj-lt"/>
            </a:endParaRPr>
          </a:p>
        </p:txBody>
      </p:sp>
      <p:sp>
        <p:nvSpPr>
          <p:cNvPr id="175" name="Rectangle 174"/>
          <p:cNvSpPr/>
          <p:nvPr/>
        </p:nvSpPr>
        <p:spPr bwMode="auto">
          <a:xfrm>
            <a:off x="3350622" y="2745378"/>
            <a:ext cx="1221378" cy="104502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000" dirty="0" smtClean="0">
              <a:solidFill>
                <a:schemeClr val="tx1"/>
              </a:solidFill>
              <a:latin typeface="Segoe" pitchFamily="34" charset="0"/>
            </a:endParaRPr>
          </a:p>
        </p:txBody>
      </p:sp>
      <p:pic>
        <p:nvPicPr>
          <p:cNvPr id="105485" name="Picture 23"/>
          <p:cNvPicPr>
            <a:picLocks noChangeAspect="1" noChangeArrowheads="1"/>
          </p:cNvPicPr>
          <p:nvPr/>
        </p:nvPicPr>
        <p:blipFill>
          <a:blip r:embed="rId3">
            <a:lum bright="70000" contrast="-70000"/>
          </a:blip>
          <a:srcRect/>
          <a:stretch>
            <a:fillRect/>
          </a:stretch>
        </p:blipFill>
        <p:spPr bwMode="auto">
          <a:xfrm>
            <a:off x="958850" y="3163389"/>
            <a:ext cx="3841750" cy="1015278"/>
          </a:xfrm>
          <a:prstGeom prst="rect">
            <a:avLst/>
          </a:prstGeom>
          <a:noFill/>
          <a:ln w="9525">
            <a:noFill/>
            <a:miter lim="800000"/>
            <a:headEnd/>
            <a:tailEnd/>
          </a:ln>
        </p:spPr>
      </p:pic>
      <p:sp>
        <p:nvSpPr>
          <p:cNvPr id="25664" name="Rectangle 64"/>
          <p:cNvSpPr>
            <a:spLocks noGrp="1" noChangeArrowheads="1"/>
          </p:cNvSpPr>
          <p:nvPr>
            <p:ph type="title"/>
          </p:nvPr>
        </p:nvSpPr>
        <p:spPr>
          <a:xfrm>
            <a:off x="381000" y="381000"/>
            <a:ext cx="8382000" cy="1052596"/>
          </a:xfrm>
        </p:spPr>
        <p:txBody>
          <a:bodyPr/>
          <a:lstStyle/>
          <a:p>
            <a:r>
              <a:rPr lang="en-US" sz="4400" dirty="0" smtClean="0"/>
              <a:t>Enterprise Edition</a:t>
            </a:r>
            <a:br>
              <a:rPr lang="en-US" sz="4400" dirty="0" smtClean="0"/>
            </a:br>
            <a:r>
              <a:rPr lang="en-US" sz="3200" dirty="0" smtClean="0">
                <a:solidFill>
                  <a:schemeClr val="accent1">
                    <a:lumMod val="20000"/>
                    <a:lumOff val="80000"/>
                  </a:schemeClr>
                </a:solidFill>
              </a:rPr>
              <a:t>Expanded Configuration</a:t>
            </a:r>
            <a:endParaRPr lang="en-US" sz="4400" dirty="0">
              <a:solidFill>
                <a:schemeClr val="accent1">
                  <a:lumMod val="20000"/>
                  <a:lumOff val="80000"/>
                </a:schemeClr>
              </a:solidFill>
            </a:endParaRPr>
          </a:p>
        </p:txBody>
      </p:sp>
      <p:cxnSp>
        <p:nvCxnSpPr>
          <p:cNvPr id="22" name="Straight Connector 21"/>
          <p:cNvCxnSpPr/>
          <p:nvPr/>
        </p:nvCxnSpPr>
        <p:spPr>
          <a:xfrm rot="16200000">
            <a:off x="1574006" y="11379994"/>
            <a:ext cx="509588" cy="4572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16200000" flipV="1">
            <a:off x="1993106" y="11418094"/>
            <a:ext cx="509588" cy="3810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aphicFrame>
        <p:nvGraphicFramePr>
          <p:cNvPr id="68" name="Diagram 67"/>
          <p:cNvGraphicFramePr/>
          <p:nvPr/>
        </p:nvGraphicFramePr>
        <p:xfrm>
          <a:off x="9525000" y="1219200"/>
          <a:ext cx="38862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9" name="Rectangle 17421"/>
          <p:cNvPicPr>
            <a:picLocks noChangeAspect="1" noChangeArrowheads="1"/>
          </p:cNvPicPr>
          <p:nvPr/>
        </p:nvPicPr>
        <p:blipFill>
          <a:blip r:embed="rId8"/>
          <a:srcRect/>
          <a:stretch>
            <a:fillRect/>
          </a:stretch>
        </p:blipFill>
        <p:spPr bwMode="auto">
          <a:xfrm>
            <a:off x="1363470" y="11970592"/>
            <a:ext cx="604837" cy="374650"/>
          </a:xfrm>
          <a:prstGeom prst="rect">
            <a:avLst/>
          </a:prstGeom>
          <a:noFill/>
          <a:ln w="9525">
            <a:noFill/>
            <a:miter lim="800000"/>
            <a:headEnd/>
            <a:tailEnd/>
          </a:ln>
        </p:spPr>
      </p:pic>
      <p:pic>
        <p:nvPicPr>
          <p:cNvPr id="70" name="Picture 30" descr="anyversion-icon-32x32-32bit"/>
          <p:cNvPicPr>
            <a:picLocks noChangeAspect="1" noChangeArrowheads="1"/>
          </p:cNvPicPr>
          <p:nvPr/>
        </p:nvPicPr>
        <p:blipFill>
          <a:blip r:embed="rId9"/>
          <a:srcRect/>
          <a:stretch>
            <a:fillRect/>
          </a:stretch>
        </p:blipFill>
        <p:spPr bwMode="auto">
          <a:xfrm>
            <a:off x="1495040" y="11994308"/>
            <a:ext cx="228600" cy="228600"/>
          </a:xfrm>
          <a:prstGeom prst="rect">
            <a:avLst/>
          </a:prstGeom>
          <a:noFill/>
          <a:ln w="9525">
            <a:noFill/>
            <a:miter lim="800000"/>
            <a:headEnd/>
            <a:tailEnd/>
          </a:ln>
        </p:spPr>
      </p:pic>
      <p:pic>
        <p:nvPicPr>
          <p:cNvPr id="71" name="Picture 231" descr="USB device"/>
          <p:cNvPicPr>
            <a:picLocks noChangeAspect="1" noChangeArrowheads="1"/>
          </p:cNvPicPr>
          <p:nvPr/>
        </p:nvPicPr>
        <p:blipFill>
          <a:blip r:embed="rId10"/>
          <a:srcRect/>
          <a:stretch>
            <a:fillRect/>
          </a:stretch>
        </p:blipFill>
        <p:spPr bwMode="auto">
          <a:xfrm>
            <a:off x="2375663" y="11967628"/>
            <a:ext cx="423863" cy="317500"/>
          </a:xfrm>
          <a:prstGeom prst="rect">
            <a:avLst/>
          </a:prstGeom>
          <a:noFill/>
          <a:ln w="9525">
            <a:noFill/>
            <a:miter lim="800000"/>
            <a:headEnd/>
            <a:tailEnd/>
          </a:ln>
        </p:spPr>
      </p:pic>
      <p:grpSp>
        <p:nvGrpSpPr>
          <p:cNvPr id="72" name="Group 71"/>
          <p:cNvGrpSpPr/>
          <p:nvPr/>
        </p:nvGrpSpPr>
        <p:grpSpPr>
          <a:xfrm>
            <a:off x="5283500" y="1600200"/>
            <a:ext cx="3742934" cy="1149367"/>
            <a:chOff x="3817584" y="1371600"/>
            <a:chExt cx="5021616" cy="1149367"/>
          </a:xfrm>
        </p:grpSpPr>
        <p:grpSp>
          <p:nvGrpSpPr>
            <p:cNvPr id="73" name="Group 33"/>
            <p:cNvGrpSpPr/>
            <p:nvPr/>
          </p:nvGrpSpPr>
          <p:grpSpPr>
            <a:xfrm>
              <a:off x="3886200" y="1371600"/>
              <a:ext cx="4953000" cy="470925"/>
              <a:chOff x="0" y="50456"/>
              <a:chExt cx="4953000" cy="470925"/>
            </a:xfrm>
          </p:grpSpPr>
          <p:sp>
            <p:nvSpPr>
              <p:cNvPr id="80" name="Rounded Rectangle 79"/>
              <p:cNvSpPr/>
              <p:nvPr/>
            </p:nvSpPr>
            <p:spPr>
              <a:xfrm>
                <a:off x="0" y="5045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81" name="Rounded Rectangle 4"/>
              <p:cNvSpPr/>
              <p:nvPr/>
            </p:nvSpPr>
            <p:spPr>
              <a:xfrm>
                <a:off x="22989" y="73445"/>
                <a:ext cx="4661301"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defTabSz="800100">
                  <a:lnSpc>
                    <a:spcPct val="90000"/>
                  </a:lnSpc>
                  <a:spcBef>
                    <a:spcPct val="0"/>
                  </a:spcBef>
                  <a:spcAft>
                    <a:spcPct val="35000"/>
                  </a:spcAft>
                </a:pPr>
                <a:r>
                  <a:rPr lang="en-US" sz="2000" dirty="0" smtClean="0"/>
                  <a:t>Example Deployment </a:t>
                </a:r>
              </a:p>
            </p:txBody>
          </p:sp>
        </p:grpSp>
        <p:grpSp>
          <p:nvGrpSpPr>
            <p:cNvPr id="74" name="Group 34"/>
            <p:cNvGrpSpPr/>
            <p:nvPr/>
          </p:nvGrpSpPr>
          <p:grpSpPr>
            <a:xfrm>
              <a:off x="3817584" y="1842525"/>
              <a:ext cx="5021616" cy="678442"/>
              <a:chOff x="-68616" y="521381"/>
              <a:chExt cx="5021616" cy="678442"/>
            </a:xfrm>
          </p:grpSpPr>
          <p:sp>
            <p:nvSpPr>
              <p:cNvPr id="75" name="Rectangle 74"/>
              <p:cNvSpPr/>
              <p:nvPr/>
            </p:nvSpPr>
            <p:spPr>
              <a:xfrm>
                <a:off x="0" y="52138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6" name="Rectangle 75"/>
              <p:cNvSpPr/>
              <p:nvPr/>
            </p:nvSpPr>
            <p:spPr>
              <a:xfrm>
                <a:off x="-68616" y="521381"/>
                <a:ext cx="4953001"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indent="-287338">
                  <a:lnSpc>
                    <a:spcPct val="90000"/>
                  </a:lnSpc>
                  <a:spcBef>
                    <a:spcPct val="20000"/>
                  </a:spcBef>
                  <a:spcAft>
                    <a:spcPct val="20000"/>
                  </a:spcAft>
                  <a:buSzPct val="80000"/>
                  <a:buBlip>
                    <a:blip r:embed="rId11"/>
                  </a:buBlip>
                </a:pPr>
                <a:r>
                  <a:rPr lang="en-US" sz="1600" dirty="0" smtClean="0">
                    <a:solidFill>
                      <a:schemeClr val="tx1"/>
                    </a:solidFill>
                  </a:rPr>
                  <a:t>Large Enterprise</a:t>
                </a:r>
              </a:p>
              <a:p>
                <a:pPr marL="287338" indent="-287338">
                  <a:lnSpc>
                    <a:spcPct val="90000"/>
                  </a:lnSpc>
                  <a:spcBef>
                    <a:spcPct val="20000"/>
                  </a:spcBef>
                  <a:spcAft>
                    <a:spcPct val="20000"/>
                  </a:spcAft>
                  <a:buSzPct val="80000"/>
                  <a:buBlip>
                    <a:blip r:embed="rId11"/>
                  </a:buBlip>
                </a:pPr>
                <a:r>
                  <a:rPr lang="en-US" sz="1600" dirty="0" smtClean="0">
                    <a:solidFill>
                      <a:schemeClr val="tx1"/>
                    </a:solidFill>
                  </a:rPr>
                  <a:t>Central Datacenter</a:t>
                </a:r>
              </a:p>
            </p:txBody>
          </p:sp>
        </p:grpSp>
      </p:grpSp>
      <p:grpSp>
        <p:nvGrpSpPr>
          <p:cNvPr id="82" name="Group 81"/>
          <p:cNvGrpSpPr/>
          <p:nvPr/>
        </p:nvGrpSpPr>
        <p:grpSpPr>
          <a:xfrm>
            <a:off x="5219701" y="2788756"/>
            <a:ext cx="3944550" cy="1708785"/>
            <a:chOff x="3886200" y="2520967"/>
            <a:chExt cx="5292109" cy="1708785"/>
          </a:xfrm>
        </p:grpSpPr>
        <p:grpSp>
          <p:nvGrpSpPr>
            <p:cNvPr id="83" name="Group 35"/>
            <p:cNvGrpSpPr/>
            <p:nvPr/>
          </p:nvGrpSpPr>
          <p:grpSpPr>
            <a:xfrm>
              <a:off x="4036299" y="2520967"/>
              <a:ext cx="4959315" cy="470925"/>
              <a:chOff x="150099" y="1199823"/>
              <a:chExt cx="4959315" cy="470925"/>
            </a:xfrm>
          </p:grpSpPr>
          <p:sp>
            <p:nvSpPr>
              <p:cNvPr id="88" name="Rounded Rectangle 87"/>
              <p:cNvSpPr/>
              <p:nvPr/>
            </p:nvSpPr>
            <p:spPr>
              <a:xfrm>
                <a:off x="150099" y="1199823"/>
                <a:ext cx="4959315"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89" name="Rounded Rectangle 8"/>
              <p:cNvSpPr/>
              <p:nvPr/>
            </p:nvSpPr>
            <p:spPr>
              <a:xfrm>
                <a:off x="176245" y="1222812"/>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Functionality </a:t>
                </a:r>
                <a:endParaRPr lang="en-US" sz="2000" kern="1200" dirty="0"/>
              </a:p>
            </p:txBody>
          </p:sp>
        </p:grpSp>
        <p:grpSp>
          <p:nvGrpSpPr>
            <p:cNvPr id="84" name="Group 36"/>
            <p:cNvGrpSpPr/>
            <p:nvPr/>
          </p:nvGrpSpPr>
          <p:grpSpPr>
            <a:xfrm>
              <a:off x="3886200" y="2991892"/>
              <a:ext cx="5292109" cy="1237860"/>
              <a:chOff x="0" y="1670748"/>
              <a:chExt cx="5292109" cy="1237860"/>
            </a:xfrm>
          </p:grpSpPr>
          <p:sp>
            <p:nvSpPr>
              <p:cNvPr id="85" name="Rectangle 84"/>
              <p:cNvSpPr/>
              <p:nvPr/>
            </p:nvSpPr>
            <p:spPr>
              <a:xfrm>
                <a:off x="0" y="1670748"/>
                <a:ext cx="4953000" cy="12378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7" name="Rectangle 86"/>
              <p:cNvSpPr/>
              <p:nvPr/>
            </p:nvSpPr>
            <p:spPr>
              <a:xfrm>
                <a:off x="34309" y="1670748"/>
                <a:ext cx="5257800" cy="7044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IM, Presence, Voice, Conferencing</a:t>
                </a:r>
              </a:p>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No external access, No PSTN</a:t>
                </a:r>
              </a:p>
            </p:txBody>
          </p:sp>
        </p:grpSp>
      </p:grpSp>
      <p:grpSp>
        <p:nvGrpSpPr>
          <p:cNvPr id="90" name="Group 89"/>
          <p:cNvGrpSpPr/>
          <p:nvPr/>
        </p:nvGrpSpPr>
        <p:grpSpPr>
          <a:xfrm>
            <a:off x="5270010" y="4001152"/>
            <a:ext cx="3742291" cy="1175243"/>
            <a:chOff x="3818449" y="4213035"/>
            <a:chExt cx="5020751" cy="1175243"/>
          </a:xfrm>
        </p:grpSpPr>
        <p:grpSp>
          <p:nvGrpSpPr>
            <p:cNvPr id="96" name="Group 37"/>
            <p:cNvGrpSpPr/>
            <p:nvPr/>
          </p:nvGrpSpPr>
          <p:grpSpPr>
            <a:xfrm>
              <a:off x="3886200" y="4213035"/>
              <a:ext cx="4953000" cy="470925"/>
              <a:chOff x="0" y="2891891"/>
              <a:chExt cx="4953000" cy="470925"/>
            </a:xfrm>
          </p:grpSpPr>
          <p:sp>
            <p:nvSpPr>
              <p:cNvPr id="100" name="Rounded Rectangle 99"/>
              <p:cNvSpPr/>
              <p:nvPr/>
            </p:nvSpPr>
            <p:spPr>
              <a:xfrm>
                <a:off x="0" y="2891891"/>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102" name="Rounded Rectangle 12"/>
              <p:cNvSpPr/>
              <p:nvPr/>
            </p:nvSpPr>
            <p:spPr>
              <a:xfrm>
                <a:off x="22985" y="2914880"/>
                <a:ext cx="4907019"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Server Roles</a:t>
                </a:r>
                <a:endParaRPr lang="en-US" sz="2000" kern="1200" dirty="0"/>
              </a:p>
            </p:txBody>
          </p:sp>
        </p:grpSp>
        <p:grpSp>
          <p:nvGrpSpPr>
            <p:cNvPr id="97" name="Group 38"/>
            <p:cNvGrpSpPr/>
            <p:nvPr/>
          </p:nvGrpSpPr>
          <p:grpSpPr>
            <a:xfrm>
              <a:off x="3818449" y="4700677"/>
              <a:ext cx="5020751" cy="687601"/>
              <a:chOff x="-67751" y="3379533"/>
              <a:chExt cx="5020751" cy="687601"/>
            </a:xfrm>
          </p:grpSpPr>
          <p:sp>
            <p:nvSpPr>
              <p:cNvPr id="98" name="Rectangle 97"/>
              <p:cNvSpPr/>
              <p:nvPr/>
            </p:nvSpPr>
            <p:spPr>
              <a:xfrm>
                <a:off x="0" y="3379533"/>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9" name="Rectangle 98"/>
              <p:cNvSpPr/>
              <p:nvPr/>
            </p:nvSpPr>
            <p:spPr>
              <a:xfrm>
                <a:off x="-67751" y="3388692"/>
                <a:ext cx="4952999"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Scaled-out across servers</a:t>
                </a:r>
              </a:p>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High Availability, High scale</a:t>
                </a:r>
              </a:p>
              <a:p>
                <a:pPr marL="287338" lvl="1" indent="-287338">
                  <a:lnSpc>
                    <a:spcPct val="90000"/>
                  </a:lnSpc>
                  <a:spcBef>
                    <a:spcPct val="20000"/>
                  </a:spcBef>
                  <a:spcAft>
                    <a:spcPct val="20000"/>
                  </a:spcAft>
                  <a:buSzPct val="80000"/>
                  <a:buBlip>
                    <a:blip r:embed="rId11"/>
                  </a:buBlip>
                </a:pPr>
                <a:endParaRPr lang="en-US" sz="1600" dirty="0" smtClean="0">
                  <a:solidFill>
                    <a:schemeClr val="tx1"/>
                  </a:solidFill>
                </a:endParaRPr>
              </a:p>
            </p:txBody>
          </p:sp>
        </p:grpSp>
      </p:grpSp>
      <p:grpSp>
        <p:nvGrpSpPr>
          <p:cNvPr id="103" name="Group 102"/>
          <p:cNvGrpSpPr/>
          <p:nvPr/>
        </p:nvGrpSpPr>
        <p:grpSpPr>
          <a:xfrm>
            <a:off x="5283500" y="5213985"/>
            <a:ext cx="3742934" cy="1149367"/>
            <a:chOff x="3817584" y="5379120"/>
            <a:chExt cx="5021616" cy="1149367"/>
          </a:xfrm>
        </p:grpSpPr>
        <p:grpSp>
          <p:nvGrpSpPr>
            <p:cNvPr id="104" name="Group 39"/>
            <p:cNvGrpSpPr/>
            <p:nvPr/>
          </p:nvGrpSpPr>
          <p:grpSpPr>
            <a:xfrm>
              <a:off x="3886200" y="5379120"/>
              <a:ext cx="4953000" cy="470925"/>
              <a:chOff x="0" y="4057976"/>
              <a:chExt cx="4953000" cy="470925"/>
            </a:xfrm>
          </p:grpSpPr>
          <p:sp>
            <p:nvSpPr>
              <p:cNvPr id="108" name="Rounded Rectangle 107"/>
              <p:cNvSpPr/>
              <p:nvPr/>
            </p:nvSpPr>
            <p:spPr>
              <a:xfrm>
                <a:off x="0" y="405797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109" name="Rounded Rectangle 16"/>
              <p:cNvSpPr/>
              <p:nvPr/>
            </p:nvSpPr>
            <p:spPr>
              <a:xfrm>
                <a:off x="22989" y="4080965"/>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Scalability</a:t>
                </a:r>
                <a:endParaRPr lang="en-US" sz="2000" kern="1200" dirty="0"/>
              </a:p>
            </p:txBody>
          </p:sp>
        </p:grpSp>
        <p:grpSp>
          <p:nvGrpSpPr>
            <p:cNvPr id="105" name="Group 40"/>
            <p:cNvGrpSpPr/>
            <p:nvPr/>
          </p:nvGrpSpPr>
          <p:grpSpPr>
            <a:xfrm>
              <a:off x="3817584" y="5850045"/>
              <a:ext cx="5021616" cy="678442"/>
              <a:chOff x="-68616" y="4528901"/>
              <a:chExt cx="5021616" cy="678442"/>
            </a:xfrm>
          </p:grpSpPr>
          <p:sp>
            <p:nvSpPr>
              <p:cNvPr id="106" name="Rectangle 105"/>
              <p:cNvSpPr/>
              <p:nvPr/>
            </p:nvSpPr>
            <p:spPr>
              <a:xfrm>
                <a:off x="0" y="452890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7" name="Rectangle 106"/>
              <p:cNvSpPr/>
              <p:nvPr/>
            </p:nvSpPr>
            <p:spPr>
              <a:xfrm>
                <a:off x="-68616" y="4528901"/>
                <a:ext cx="4953001"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14 Servers</a:t>
                </a:r>
              </a:p>
              <a:p>
                <a:pPr marL="287338" lvl="1" indent="-287338">
                  <a:lnSpc>
                    <a:spcPct val="90000"/>
                  </a:lnSpc>
                  <a:spcBef>
                    <a:spcPct val="20000"/>
                  </a:spcBef>
                  <a:spcAft>
                    <a:spcPct val="20000"/>
                  </a:spcAft>
                  <a:buSzPct val="80000"/>
                  <a:buBlip>
                    <a:blip r:embed="rId11"/>
                  </a:buBlip>
                </a:pPr>
                <a:r>
                  <a:rPr lang="en-US" sz="1600" dirty="0" smtClean="0">
                    <a:solidFill>
                      <a:schemeClr val="tx1"/>
                    </a:solidFill>
                  </a:rPr>
                  <a:t>Up to 125,000 users</a:t>
                </a:r>
              </a:p>
            </p:txBody>
          </p:sp>
        </p:grpSp>
      </p:grpSp>
      <p:sp>
        <p:nvSpPr>
          <p:cNvPr id="118" name="Rectangle 117"/>
          <p:cNvSpPr/>
          <p:nvPr/>
        </p:nvSpPr>
        <p:spPr bwMode="auto">
          <a:xfrm>
            <a:off x="679269" y="4034927"/>
            <a:ext cx="4219302" cy="1059588"/>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800" dirty="0">
              <a:solidFill>
                <a:schemeClr val="tx1"/>
              </a:solidFill>
              <a:latin typeface="+mj-lt"/>
            </a:endParaRPr>
          </a:p>
        </p:txBody>
      </p:sp>
      <p:cxnSp>
        <p:nvCxnSpPr>
          <p:cNvPr id="113" name="Straight Connector 112"/>
          <p:cNvCxnSpPr>
            <a:stCxn id="124" idx="3"/>
            <a:endCxn id="128" idx="2"/>
          </p:cNvCxnSpPr>
          <p:nvPr/>
        </p:nvCxnSpPr>
        <p:spPr>
          <a:xfrm flipV="1">
            <a:off x="2304871" y="5356273"/>
            <a:ext cx="634270" cy="432758"/>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4" name="Straight Connector 113"/>
          <p:cNvCxnSpPr>
            <a:stCxn id="127" idx="1"/>
            <a:endCxn id="128" idx="2"/>
          </p:cNvCxnSpPr>
          <p:nvPr/>
        </p:nvCxnSpPr>
        <p:spPr>
          <a:xfrm rot="10800000">
            <a:off x="2939142" y="5356273"/>
            <a:ext cx="618201" cy="402694"/>
          </a:xfrm>
          <a:prstGeom prst="line">
            <a:avLst/>
          </a:prstGeom>
          <a:ln w="381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15" name="Isosceles Triangle 114"/>
          <p:cNvSpPr/>
          <p:nvPr/>
        </p:nvSpPr>
        <p:spPr bwMode="auto">
          <a:xfrm>
            <a:off x="2133600" y="1631769"/>
            <a:ext cx="1290648" cy="976129"/>
          </a:xfrm>
          <a:prstGeom prst="triangl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a:solidFill>
                  <a:schemeClr val="tx1"/>
                </a:solidFill>
                <a:latin typeface="Segoe" pitchFamily="34" charset="0"/>
              </a:rPr>
              <a:t>AD</a:t>
            </a:r>
          </a:p>
        </p:txBody>
      </p:sp>
      <p:sp>
        <p:nvSpPr>
          <p:cNvPr id="123" name="Oval 122"/>
          <p:cNvSpPr/>
          <p:nvPr/>
        </p:nvSpPr>
        <p:spPr bwMode="auto">
          <a:xfrm>
            <a:off x="1600200" y="5774899"/>
            <a:ext cx="723761" cy="282389"/>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124" name="Rectangle 17421"/>
          <p:cNvPicPr>
            <a:picLocks noChangeAspect="1" noChangeArrowheads="1"/>
          </p:cNvPicPr>
          <p:nvPr/>
        </p:nvPicPr>
        <p:blipFill>
          <a:blip r:embed="rId8"/>
          <a:srcRect/>
          <a:stretch>
            <a:fillRect/>
          </a:stretch>
        </p:blipFill>
        <p:spPr bwMode="auto">
          <a:xfrm>
            <a:off x="1782612" y="5620438"/>
            <a:ext cx="522259" cy="337185"/>
          </a:xfrm>
          <a:prstGeom prst="rect">
            <a:avLst/>
          </a:prstGeom>
          <a:noFill/>
          <a:ln w="9525">
            <a:noFill/>
            <a:miter lim="800000"/>
            <a:headEnd/>
            <a:tailEnd/>
          </a:ln>
        </p:spPr>
      </p:pic>
      <p:pic>
        <p:nvPicPr>
          <p:cNvPr id="125" name="Picture 124" descr="anyversion-icon-32x32-32bit"/>
          <p:cNvPicPr>
            <a:picLocks noChangeAspect="1" noChangeArrowheads="1"/>
          </p:cNvPicPr>
          <p:nvPr/>
        </p:nvPicPr>
        <p:blipFill>
          <a:blip r:embed="rId9"/>
          <a:srcRect/>
          <a:stretch>
            <a:fillRect/>
          </a:stretch>
        </p:blipFill>
        <p:spPr bwMode="auto">
          <a:xfrm>
            <a:off x="1896218" y="5641782"/>
            <a:ext cx="197389" cy="205740"/>
          </a:xfrm>
          <a:prstGeom prst="rect">
            <a:avLst/>
          </a:prstGeom>
          <a:noFill/>
          <a:ln w="9525">
            <a:noFill/>
            <a:miter lim="800000"/>
            <a:headEnd/>
            <a:tailEnd/>
          </a:ln>
        </p:spPr>
      </p:pic>
      <p:sp>
        <p:nvSpPr>
          <p:cNvPr id="126" name="Oval 125"/>
          <p:cNvSpPr/>
          <p:nvPr/>
        </p:nvSpPr>
        <p:spPr bwMode="auto">
          <a:xfrm>
            <a:off x="3429000" y="5754189"/>
            <a:ext cx="723761" cy="282389"/>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127" name="Picture 1"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12"/>
          <a:srcRect/>
          <a:stretch>
            <a:fillRect/>
          </a:stretch>
        </p:blipFill>
        <p:spPr bwMode="auto">
          <a:xfrm>
            <a:off x="3557342" y="5566085"/>
            <a:ext cx="453236" cy="385763"/>
          </a:xfrm>
          <a:prstGeom prst="rect">
            <a:avLst/>
          </a:prstGeom>
          <a:noFill/>
        </p:spPr>
      </p:pic>
      <p:sp>
        <p:nvSpPr>
          <p:cNvPr id="128" name="Rectangle 127"/>
          <p:cNvSpPr/>
          <p:nvPr/>
        </p:nvSpPr>
        <p:spPr>
          <a:xfrm>
            <a:off x="1708199" y="5079274"/>
            <a:ext cx="2461883" cy="276999"/>
          </a:xfrm>
          <a:prstGeom prst="rect">
            <a:avLst/>
          </a:prstGeom>
        </p:spPr>
        <p:txBody>
          <a:bodyPr wrap="square">
            <a:spAutoFit/>
          </a:bodyPr>
          <a:lstStyle/>
          <a:p>
            <a:pPr algn="ctr" defTabSz="1096963" fontAlgn="base">
              <a:spcBef>
                <a:spcPct val="0"/>
              </a:spcBef>
              <a:spcAft>
                <a:spcPct val="0"/>
              </a:spcAft>
              <a:defRPr/>
            </a:pPr>
            <a:r>
              <a:rPr lang="en-US" sz="1200" dirty="0" smtClean="0">
                <a:latin typeface="+mj-lt"/>
              </a:rPr>
              <a:t>Enterprise Pool:  Expanded</a:t>
            </a:r>
            <a:endParaRPr lang="en-US" sz="1200" dirty="0">
              <a:latin typeface="+mj-lt"/>
            </a:endParaRPr>
          </a:p>
        </p:txBody>
      </p:sp>
      <p:grpSp>
        <p:nvGrpSpPr>
          <p:cNvPr id="15" name="Group 82"/>
          <p:cNvGrpSpPr>
            <a:grpSpLocks/>
          </p:cNvGrpSpPr>
          <p:nvPr/>
        </p:nvGrpSpPr>
        <p:grpSpPr bwMode="auto">
          <a:xfrm>
            <a:off x="3368493" y="2719838"/>
            <a:ext cx="1306429" cy="1050968"/>
            <a:chOff x="4024976" y="3372955"/>
            <a:chExt cx="1619026" cy="1305177"/>
          </a:xfrm>
        </p:grpSpPr>
        <p:pic>
          <p:nvPicPr>
            <p:cNvPr id="105530" name="Picture 24"/>
            <p:cNvPicPr>
              <a:picLocks noChangeAspect="1" noChangeArrowheads="1"/>
            </p:cNvPicPr>
            <p:nvPr/>
          </p:nvPicPr>
          <p:blipFill>
            <a:blip r:embed="rId13"/>
            <a:srcRect/>
            <a:stretch>
              <a:fillRect/>
            </a:stretch>
          </p:blipFill>
          <p:spPr bwMode="auto">
            <a:xfrm>
              <a:off x="4114800" y="3429000"/>
              <a:ext cx="1287463" cy="1249132"/>
            </a:xfrm>
            <a:prstGeom prst="rect">
              <a:avLst/>
            </a:prstGeom>
            <a:noFill/>
            <a:ln w="9525">
              <a:noFill/>
              <a:miter lim="800000"/>
              <a:headEnd/>
              <a:tailEnd/>
            </a:ln>
          </p:spPr>
        </p:pic>
        <p:pic>
          <p:nvPicPr>
            <p:cNvPr id="105531" name="Picture 28"/>
            <p:cNvPicPr>
              <a:picLocks noChangeAspect="1" noChangeArrowheads="1"/>
            </p:cNvPicPr>
            <p:nvPr/>
          </p:nvPicPr>
          <p:blipFill>
            <a:blip r:embed="rId14"/>
            <a:srcRect/>
            <a:stretch>
              <a:fillRect/>
            </a:stretch>
          </p:blipFill>
          <p:spPr bwMode="auto">
            <a:xfrm>
              <a:off x="4606925" y="3663950"/>
              <a:ext cx="346075" cy="374650"/>
            </a:xfrm>
            <a:prstGeom prst="rect">
              <a:avLst/>
            </a:prstGeom>
            <a:noFill/>
            <a:ln w="9525">
              <a:noFill/>
              <a:miter lim="800000"/>
              <a:headEnd/>
              <a:tailEnd/>
            </a:ln>
          </p:spPr>
        </p:pic>
        <p:sp>
          <p:nvSpPr>
            <p:cNvPr id="77" name="TextBox 76"/>
            <p:cNvSpPr txBox="1"/>
            <p:nvPr/>
          </p:nvSpPr>
          <p:spPr>
            <a:xfrm>
              <a:off x="4024976" y="3372955"/>
              <a:ext cx="759750" cy="348879"/>
            </a:xfrm>
            <a:prstGeom prst="roundRect">
              <a:avLst/>
            </a:prstGeom>
            <a:solidFill>
              <a:schemeClr val="bg1">
                <a:alpha val="50000"/>
              </a:schemeClr>
            </a:solidFill>
          </p:spPr>
          <p:txBody>
            <a:bodyPr wrap="none">
              <a:spAutoFit/>
            </a:bodyPr>
            <a:lstStyle/>
            <a:p>
              <a:pPr>
                <a:defRPr/>
              </a:pPr>
              <a:r>
                <a:rPr lang="en-US" sz="1050" b="1" dirty="0">
                  <a:effectLst>
                    <a:outerShdw blurRad="38100" dist="38100" dir="2700000" algn="tl">
                      <a:srgbClr val="000000">
                        <a:alpha val="43137"/>
                      </a:srgbClr>
                    </a:outerShdw>
                  </a:effectLst>
                  <a:latin typeface="+mj-lt"/>
                  <a:cs typeface="Arial" pitchFamily="34" charset="0"/>
                </a:rPr>
                <a:t>Active</a:t>
              </a:r>
            </a:p>
          </p:txBody>
        </p:sp>
        <p:sp>
          <p:nvSpPr>
            <p:cNvPr id="78" name="TextBox 77"/>
            <p:cNvSpPr txBox="1"/>
            <p:nvPr/>
          </p:nvSpPr>
          <p:spPr>
            <a:xfrm>
              <a:off x="4758385" y="3380892"/>
              <a:ext cx="885617" cy="348879"/>
            </a:xfrm>
            <a:prstGeom prst="roundRect">
              <a:avLst/>
            </a:prstGeom>
            <a:solidFill>
              <a:schemeClr val="bg1">
                <a:alpha val="50000"/>
              </a:schemeClr>
            </a:solidFill>
          </p:spPr>
          <p:txBody>
            <a:bodyPr wrap="none">
              <a:spAutoFit/>
            </a:bodyPr>
            <a:lstStyle/>
            <a:p>
              <a:pPr>
                <a:defRPr/>
              </a:pPr>
              <a:r>
                <a:rPr lang="en-US" sz="1050" b="1" dirty="0">
                  <a:effectLst>
                    <a:outerShdw blurRad="38100" dist="38100" dir="2700000" algn="tl">
                      <a:srgbClr val="000000">
                        <a:alpha val="43137"/>
                      </a:srgbClr>
                    </a:outerShdw>
                  </a:effectLst>
                  <a:latin typeface="+mj-lt"/>
                  <a:cs typeface="Arial" pitchFamily="34" charset="0"/>
                </a:rPr>
                <a:t>Passive</a:t>
              </a:r>
            </a:p>
          </p:txBody>
        </p:sp>
      </p:grpSp>
      <p:grpSp>
        <p:nvGrpSpPr>
          <p:cNvPr id="163" name="Group 162"/>
          <p:cNvGrpSpPr/>
          <p:nvPr/>
        </p:nvGrpSpPr>
        <p:grpSpPr>
          <a:xfrm>
            <a:off x="718457" y="2674394"/>
            <a:ext cx="2438400" cy="1084263"/>
            <a:chOff x="304800" y="8561388"/>
            <a:chExt cx="2438400" cy="1084263"/>
          </a:xfrm>
        </p:grpSpPr>
        <p:sp>
          <p:nvSpPr>
            <p:cNvPr id="101" name="Rectangle 7"/>
            <p:cNvSpPr/>
            <p:nvPr/>
          </p:nvSpPr>
          <p:spPr>
            <a:xfrm>
              <a:off x="304800" y="8658226"/>
              <a:ext cx="2438400" cy="987425"/>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105488" name="Picture 75"/>
            <p:cNvPicPr>
              <a:picLocks noChangeAspect="1" noChangeArrowheads="1"/>
            </p:cNvPicPr>
            <p:nvPr/>
          </p:nvPicPr>
          <p:blipFill>
            <a:blip r:embed="rId15"/>
            <a:srcRect/>
            <a:stretch>
              <a:fillRect/>
            </a:stretch>
          </p:blipFill>
          <p:spPr bwMode="auto">
            <a:xfrm>
              <a:off x="398463" y="8720138"/>
              <a:ext cx="582134" cy="801687"/>
            </a:xfrm>
            <a:prstGeom prst="rect">
              <a:avLst/>
            </a:prstGeom>
            <a:noFill/>
            <a:ln w="9525">
              <a:noFill/>
              <a:miter lim="800000"/>
              <a:headEnd/>
              <a:tailEnd/>
            </a:ln>
          </p:spPr>
        </p:pic>
        <p:pic>
          <p:nvPicPr>
            <p:cNvPr id="105493" name="Picture 75"/>
            <p:cNvPicPr>
              <a:picLocks noChangeAspect="1" noChangeArrowheads="1"/>
            </p:cNvPicPr>
            <p:nvPr/>
          </p:nvPicPr>
          <p:blipFill>
            <a:blip r:embed="rId15"/>
            <a:srcRect/>
            <a:stretch>
              <a:fillRect/>
            </a:stretch>
          </p:blipFill>
          <p:spPr bwMode="auto">
            <a:xfrm>
              <a:off x="954154" y="8720138"/>
              <a:ext cx="580577" cy="801687"/>
            </a:xfrm>
            <a:prstGeom prst="rect">
              <a:avLst/>
            </a:prstGeom>
            <a:noFill/>
            <a:ln w="9525">
              <a:noFill/>
              <a:miter lim="800000"/>
              <a:headEnd/>
              <a:tailEnd/>
            </a:ln>
          </p:spPr>
        </p:pic>
        <p:pic>
          <p:nvPicPr>
            <p:cNvPr id="105498" name="Picture 105"/>
            <p:cNvPicPr>
              <a:picLocks noChangeAspect="1" noChangeArrowheads="1"/>
            </p:cNvPicPr>
            <p:nvPr/>
          </p:nvPicPr>
          <p:blipFill>
            <a:blip r:embed="rId15"/>
            <a:srcRect/>
            <a:stretch>
              <a:fillRect/>
            </a:stretch>
          </p:blipFill>
          <p:spPr bwMode="auto">
            <a:xfrm>
              <a:off x="2065337" y="8720138"/>
              <a:ext cx="580578" cy="801687"/>
            </a:xfrm>
            <a:prstGeom prst="rect">
              <a:avLst/>
            </a:prstGeom>
            <a:noFill/>
            <a:ln w="9525">
              <a:noFill/>
              <a:miter lim="800000"/>
              <a:headEnd/>
              <a:tailEnd/>
            </a:ln>
          </p:spPr>
        </p:pic>
        <p:pic>
          <p:nvPicPr>
            <p:cNvPr id="105502" name="Picture 25"/>
            <p:cNvPicPr>
              <a:picLocks noChangeAspect="1" noChangeArrowheads="1"/>
            </p:cNvPicPr>
            <p:nvPr/>
          </p:nvPicPr>
          <p:blipFill>
            <a:blip r:embed="rId16"/>
            <a:srcRect/>
            <a:stretch>
              <a:fillRect/>
            </a:stretch>
          </p:blipFill>
          <p:spPr bwMode="auto">
            <a:xfrm>
              <a:off x="769937" y="8561388"/>
              <a:ext cx="1295400" cy="158750"/>
            </a:xfrm>
            <a:prstGeom prst="rect">
              <a:avLst/>
            </a:prstGeom>
            <a:noFill/>
            <a:ln w="9525">
              <a:noFill/>
              <a:miter lim="800000"/>
              <a:headEnd/>
              <a:tailEnd/>
            </a:ln>
          </p:spPr>
        </p:pic>
        <p:pic>
          <p:nvPicPr>
            <p:cNvPr id="64" name="Picture 75"/>
            <p:cNvPicPr>
              <a:picLocks noChangeAspect="1" noChangeArrowheads="1"/>
            </p:cNvPicPr>
            <p:nvPr/>
          </p:nvPicPr>
          <p:blipFill>
            <a:blip r:embed="rId15"/>
            <a:srcRect/>
            <a:stretch>
              <a:fillRect/>
            </a:stretch>
          </p:blipFill>
          <p:spPr bwMode="auto">
            <a:xfrm>
              <a:off x="1509125" y="8732317"/>
              <a:ext cx="580577" cy="801687"/>
            </a:xfrm>
            <a:prstGeom prst="rect">
              <a:avLst/>
            </a:prstGeom>
            <a:noFill/>
            <a:ln w="9525">
              <a:noFill/>
              <a:miter lim="800000"/>
              <a:headEnd/>
              <a:tailEnd/>
            </a:ln>
          </p:spPr>
        </p:pic>
      </p:grpSp>
      <p:grpSp>
        <p:nvGrpSpPr>
          <p:cNvPr id="6" name="Group 37"/>
          <p:cNvGrpSpPr>
            <a:grpSpLocks/>
          </p:cNvGrpSpPr>
          <p:nvPr/>
        </p:nvGrpSpPr>
        <p:grpSpPr bwMode="auto">
          <a:xfrm>
            <a:off x="786294" y="4093327"/>
            <a:ext cx="1271106" cy="870558"/>
            <a:chOff x="1371600" y="1981200"/>
            <a:chExt cx="1524000" cy="1054925"/>
          </a:xfrm>
        </p:grpSpPr>
        <p:sp>
          <p:nvSpPr>
            <p:cNvPr id="93" name="Rectangle 92"/>
            <p:cNvSpPr/>
            <p:nvPr/>
          </p:nvSpPr>
          <p:spPr>
            <a:xfrm>
              <a:off x="1371600" y="1981200"/>
              <a:ext cx="1524000" cy="989885"/>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105506" name="Picture 83"/>
            <p:cNvPicPr>
              <a:picLocks noChangeAspect="1" noChangeArrowheads="1"/>
            </p:cNvPicPr>
            <p:nvPr/>
          </p:nvPicPr>
          <p:blipFill>
            <a:blip r:embed="rId15"/>
            <a:srcRect/>
            <a:stretch>
              <a:fillRect/>
            </a:stretch>
          </p:blipFill>
          <p:spPr bwMode="auto">
            <a:xfrm>
              <a:off x="1453109" y="1985158"/>
              <a:ext cx="604291" cy="834242"/>
            </a:xfrm>
            <a:prstGeom prst="rect">
              <a:avLst/>
            </a:prstGeom>
            <a:noFill/>
            <a:ln w="9525">
              <a:noFill/>
              <a:miter lim="800000"/>
              <a:headEnd/>
              <a:tailEnd/>
            </a:ln>
          </p:spPr>
        </p:pic>
        <p:pic>
          <p:nvPicPr>
            <p:cNvPr id="105509" name="Picture 83"/>
            <p:cNvPicPr>
              <a:picLocks noChangeAspect="1" noChangeArrowheads="1"/>
            </p:cNvPicPr>
            <p:nvPr/>
          </p:nvPicPr>
          <p:blipFill>
            <a:blip r:embed="rId15"/>
            <a:srcRect/>
            <a:stretch>
              <a:fillRect/>
            </a:stretch>
          </p:blipFill>
          <p:spPr bwMode="auto">
            <a:xfrm>
              <a:off x="2209800" y="1981200"/>
              <a:ext cx="607158" cy="838201"/>
            </a:xfrm>
            <a:prstGeom prst="rect">
              <a:avLst/>
            </a:prstGeom>
            <a:noFill/>
            <a:ln w="9525">
              <a:noFill/>
              <a:miter lim="800000"/>
              <a:headEnd/>
              <a:tailEnd/>
            </a:ln>
          </p:spPr>
        </p:pic>
        <p:pic>
          <p:nvPicPr>
            <p:cNvPr id="105511" name="Picture 26"/>
            <p:cNvPicPr>
              <a:picLocks noChangeAspect="1" noChangeArrowheads="1"/>
            </p:cNvPicPr>
            <p:nvPr/>
          </p:nvPicPr>
          <p:blipFill>
            <a:blip r:embed="rId17"/>
            <a:srcRect/>
            <a:stretch>
              <a:fillRect/>
            </a:stretch>
          </p:blipFill>
          <p:spPr bwMode="auto">
            <a:xfrm>
              <a:off x="1707118" y="2923761"/>
              <a:ext cx="914400" cy="112364"/>
            </a:xfrm>
            <a:prstGeom prst="rect">
              <a:avLst/>
            </a:prstGeom>
            <a:noFill/>
            <a:ln w="9525">
              <a:noFill/>
              <a:miter lim="800000"/>
              <a:headEnd/>
              <a:tailEnd/>
            </a:ln>
          </p:spPr>
        </p:pic>
      </p:grpSp>
      <p:grpSp>
        <p:nvGrpSpPr>
          <p:cNvPr id="9" name="Group 49"/>
          <p:cNvGrpSpPr>
            <a:grpSpLocks/>
          </p:cNvGrpSpPr>
          <p:nvPr/>
        </p:nvGrpSpPr>
        <p:grpSpPr bwMode="auto">
          <a:xfrm>
            <a:off x="2235459" y="4094038"/>
            <a:ext cx="1143996" cy="816884"/>
            <a:chOff x="685800" y="1524000"/>
            <a:chExt cx="1371600" cy="990600"/>
          </a:xfrm>
        </p:grpSpPr>
        <p:sp>
          <p:nvSpPr>
            <p:cNvPr id="86" name="Rectangle 85"/>
            <p:cNvSpPr/>
            <p:nvPr/>
          </p:nvSpPr>
          <p:spPr>
            <a:xfrm>
              <a:off x="685800" y="1524000"/>
              <a:ext cx="1371600" cy="99060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Segoe" pitchFamily="34" charset="0"/>
              </a:endParaRPr>
            </a:p>
          </p:txBody>
        </p:sp>
        <p:pic>
          <p:nvPicPr>
            <p:cNvPr id="105515" name="Picture 39"/>
            <p:cNvPicPr>
              <a:picLocks noChangeAspect="1" noChangeArrowheads="1"/>
            </p:cNvPicPr>
            <p:nvPr/>
          </p:nvPicPr>
          <p:blipFill>
            <a:blip r:embed="rId15"/>
            <a:srcRect/>
            <a:stretch>
              <a:fillRect/>
            </a:stretch>
          </p:blipFill>
          <p:spPr bwMode="auto">
            <a:xfrm flipH="1">
              <a:off x="721420" y="1569804"/>
              <a:ext cx="573979" cy="792396"/>
            </a:xfrm>
            <a:prstGeom prst="rect">
              <a:avLst/>
            </a:prstGeom>
            <a:noFill/>
            <a:ln w="9525">
              <a:noFill/>
              <a:miter lim="800000"/>
              <a:headEnd/>
              <a:tailEnd/>
            </a:ln>
          </p:spPr>
        </p:pic>
        <p:pic>
          <p:nvPicPr>
            <p:cNvPr id="105518" name="Picture 39"/>
            <p:cNvPicPr>
              <a:picLocks noChangeAspect="1" noChangeArrowheads="1"/>
            </p:cNvPicPr>
            <p:nvPr/>
          </p:nvPicPr>
          <p:blipFill>
            <a:blip r:embed="rId15"/>
            <a:srcRect/>
            <a:stretch>
              <a:fillRect/>
            </a:stretch>
          </p:blipFill>
          <p:spPr bwMode="auto">
            <a:xfrm flipH="1">
              <a:off x="1371600" y="1569804"/>
              <a:ext cx="573979" cy="792396"/>
            </a:xfrm>
            <a:prstGeom prst="rect">
              <a:avLst/>
            </a:prstGeom>
            <a:noFill/>
            <a:ln w="9525">
              <a:noFill/>
              <a:miter lim="800000"/>
              <a:headEnd/>
              <a:tailEnd/>
            </a:ln>
          </p:spPr>
        </p:pic>
      </p:grpSp>
      <p:grpSp>
        <p:nvGrpSpPr>
          <p:cNvPr id="12" name="Group 49"/>
          <p:cNvGrpSpPr>
            <a:grpSpLocks/>
          </p:cNvGrpSpPr>
          <p:nvPr/>
        </p:nvGrpSpPr>
        <p:grpSpPr bwMode="auto">
          <a:xfrm>
            <a:off x="3635331" y="4094038"/>
            <a:ext cx="1143996" cy="816884"/>
            <a:chOff x="685800" y="1524000"/>
            <a:chExt cx="1371600" cy="990600"/>
          </a:xfrm>
        </p:grpSpPr>
        <p:sp>
          <p:nvSpPr>
            <p:cNvPr id="79" name="Rectangle 78"/>
            <p:cNvSpPr/>
            <p:nvPr/>
          </p:nvSpPr>
          <p:spPr>
            <a:xfrm>
              <a:off x="685800" y="1524000"/>
              <a:ext cx="1371600" cy="99060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Segoe" pitchFamily="34" charset="0"/>
              </a:endParaRPr>
            </a:p>
          </p:txBody>
        </p:sp>
        <p:pic>
          <p:nvPicPr>
            <p:cNvPr id="105523" name="Picture 39"/>
            <p:cNvPicPr>
              <a:picLocks noChangeAspect="1" noChangeArrowheads="1"/>
            </p:cNvPicPr>
            <p:nvPr/>
          </p:nvPicPr>
          <p:blipFill>
            <a:blip r:embed="rId15"/>
            <a:srcRect/>
            <a:stretch>
              <a:fillRect/>
            </a:stretch>
          </p:blipFill>
          <p:spPr bwMode="auto">
            <a:xfrm flipH="1">
              <a:off x="721420" y="1569804"/>
              <a:ext cx="573979" cy="792396"/>
            </a:xfrm>
            <a:prstGeom prst="rect">
              <a:avLst/>
            </a:prstGeom>
            <a:noFill/>
            <a:ln w="9525">
              <a:noFill/>
              <a:miter lim="800000"/>
              <a:headEnd/>
              <a:tailEnd/>
            </a:ln>
          </p:spPr>
        </p:pic>
        <p:pic>
          <p:nvPicPr>
            <p:cNvPr id="105526" name="Picture 39"/>
            <p:cNvPicPr>
              <a:picLocks noChangeAspect="1" noChangeArrowheads="1"/>
            </p:cNvPicPr>
            <p:nvPr/>
          </p:nvPicPr>
          <p:blipFill>
            <a:blip r:embed="rId15"/>
            <a:srcRect/>
            <a:stretch>
              <a:fillRect/>
            </a:stretch>
          </p:blipFill>
          <p:spPr bwMode="auto">
            <a:xfrm flipH="1">
              <a:off x="1371600" y="1569804"/>
              <a:ext cx="573979" cy="792396"/>
            </a:xfrm>
            <a:prstGeom prst="rect">
              <a:avLst/>
            </a:prstGeom>
            <a:noFill/>
            <a:ln w="9525">
              <a:noFill/>
              <a:miter lim="800000"/>
              <a:headEnd/>
              <a:tailEnd/>
            </a:ln>
          </p:spPr>
        </p:pic>
      </p:grpSp>
      <p:sp>
        <p:nvSpPr>
          <p:cNvPr id="170" name="Rounded Rectangle 169"/>
          <p:cNvSpPr/>
          <p:nvPr/>
        </p:nvSpPr>
        <p:spPr>
          <a:xfrm>
            <a:off x="2233750" y="4510326"/>
            <a:ext cx="1127818" cy="374571"/>
          </a:xfrm>
          <a:prstGeom prst="roundRect">
            <a:avLst/>
          </a:prstGeom>
          <a:solidFill>
            <a:schemeClr val="bg1">
              <a:alpha val="50000"/>
            </a:schemeClr>
          </a:solidFill>
        </p:spPr>
        <p:txBody>
          <a:bodyPr wrap="square">
            <a:spAutoFit/>
          </a:bodyPr>
          <a:lstStyle/>
          <a:p>
            <a:pPr algn="ctr" defTabSz="1096963" fontAlgn="base">
              <a:spcBef>
                <a:spcPct val="0"/>
              </a:spcBef>
              <a:spcAft>
                <a:spcPct val="0"/>
              </a:spcAft>
              <a:defRPr/>
            </a:pPr>
            <a:r>
              <a:rPr lang="en-US" sz="800" b="1" dirty="0" smtClean="0">
                <a:latin typeface="Segoe" pitchFamily="34" charset="0"/>
              </a:rPr>
              <a:t>A/V Conferencing</a:t>
            </a:r>
            <a:br>
              <a:rPr lang="en-US" sz="800" b="1" dirty="0" smtClean="0">
                <a:latin typeface="Segoe" pitchFamily="34" charset="0"/>
              </a:rPr>
            </a:br>
            <a:r>
              <a:rPr lang="en-US" sz="800" b="1" dirty="0" smtClean="0">
                <a:latin typeface="Segoe" pitchFamily="34" charset="0"/>
              </a:rPr>
              <a:t> Servers</a:t>
            </a:r>
          </a:p>
        </p:txBody>
      </p:sp>
      <p:sp>
        <p:nvSpPr>
          <p:cNvPr id="171" name="Rounded Rectangle 170"/>
          <p:cNvSpPr/>
          <p:nvPr/>
        </p:nvSpPr>
        <p:spPr>
          <a:xfrm>
            <a:off x="3657600" y="4510326"/>
            <a:ext cx="1099458" cy="510778"/>
          </a:xfrm>
          <a:prstGeom prst="roundRect">
            <a:avLst/>
          </a:prstGeom>
          <a:solidFill>
            <a:schemeClr val="bg1">
              <a:alpha val="50000"/>
            </a:schemeClr>
          </a:solidFill>
        </p:spPr>
        <p:txBody>
          <a:bodyPr wrap="square">
            <a:spAutoFit/>
          </a:bodyPr>
          <a:lstStyle/>
          <a:p>
            <a:pPr algn="ctr" defTabSz="1096963" fontAlgn="base">
              <a:spcBef>
                <a:spcPct val="0"/>
              </a:spcBef>
              <a:spcAft>
                <a:spcPct val="0"/>
              </a:spcAft>
              <a:defRPr/>
            </a:pPr>
            <a:r>
              <a:rPr lang="en-US" sz="800" b="1" dirty="0" smtClean="0">
                <a:latin typeface="Segoe" pitchFamily="34" charset="0"/>
              </a:rPr>
              <a:t>Web Conferencing Servers</a:t>
            </a:r>
          </a:p>
        </p:txBody>
      </p:sp>
      <p:sp>
        <p:nvSpPr>
          <p:cNvPr id="172" name="Rounded Rectangle 171"/>
          <p:cNvSpPr/>
          <p:nvPr/>
        </p:nvSpPr>
        <p:spPr>
          <a:xfrm>
            <a:off x="1071288" y="4599248"/>
            <a:ext cx="740961" cy="238363"/>
          </a:xfrm>
          <a:prstGeom prst="roundRect">
            <a:avLst/>
          </a:prstGeom>
          <a:solidFill>
            <a:schemeClr val="bg1">
              <a:alpha val="50000"/>
            </a:schemeClr>
          </a:solidFill>
        </p:spPr>
        <p:txBody>
          <a:bodyPr wrap="none">
            <a:spAutoFit/>
          </a:bodyPr>
          <a:lstStyle/>
          <a:p>
            <a:pPr algn="ctr" defTabSz="1096963" fontAlgn="base">
              <a:spcBef>
                <a:spcPct val="0"/>
              </a:spcBef>
              <a:spcAft>
                <a:spcPct val="0"/>
              </a:spcAft>
              <a:defRPr/>
            </a:pPr>
            <a:r>
              <a:rPr lang="en-US" sz="800" b="1" dirty="0" smtClean="0">
                <a:latin typeface="Segoe" pitchFamily="34" charset="0"/>
              </a:rPr>
              <a:t>IIS Servers</a:t>
            </a:r>
            <a:endParaRPr lang="en-US" sz="800" b="1" dirty="0">
              <a:latin typeface="Segoe" pitchFamily="34" charset="0"/>
            </a:endParaRPr>
          </a:p>
        </p:txBody>
      </p:sp>
      <p:sp>
        <p:nvSpPr>
          <p:cNvPr id="174" name="Rounded Rectangle 173"/>
          <p:cNvSpPr/>
          <p:nvPr/>
        </p:nvSpPr>
        <p:spPr>
          <a:xfrm>
            <a:off x="762000" y="3352800"/>
            <a:ext cx="2317750" cy="322218"/>
          </a:xfrm>
          <a:prstGeom prst="roundRect">
            <a:avLst/>
          </a:prstGeom>
          <a:solidFill>
            <a:schemeClr val="bg1">
              <a:alpha val="50000"/>
            </a:schemeClr>
          </a:solidFill>
        </p:spPr>
        <p:txBody>
          <a:bodyPr wrap="square">
            <a:noAutofit/>
          </a:bodyPr>
          <a:lstStyle/>
          <a:p>
            <a:pPr algn="ctr" defTabSz="1096963" fontAlgn="base">
              <a:spcBef>
                <a:spcPct val="0"/>
              </a:spcBef>
              <a:spcAft>
                <a:spcPct val="0"/>
              </a:spcAft>
              <a:defRPr/>
            </a:pPr>
            <a:r>
              <a:rPr lang="en-US" sz="800" b="1" dirty="0" smtClean="0">
                <a:latin typeface="Segoe" pitchFamily="34" charset="0"/>
              </a:rPr>
              <a:t>Enterprise Edition </a:t>
            </a:r>
            <a:br>
              <a:rPr lang="en-US" sz="800" b="1" dirty="0" smtClean="0">
                <a:latin typeface="Segoe" pitchFamily="34" charset="0"/>
              </a:rPr>
            </a:br>
            <a:r>
              <a:rPr lang="en-US" sz="800" b="1" dirty="0" smtClean="0">
                <a:latin typeface="Segoe" pitchFamily="34" charset="0"/>
              </a:rPr>
              <a:t>Front-End Servers:  Expanded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286000"/>
            <a:ext cx="7620000" cy="1112837"/>
          </a:xfrm>
        </p:spPr>
        <p:txBody>
          <a:bodyPr/>
          <a:lstStyle/>
          <a:p>
            <a:r>
              <a:rPr sz="3200" dirty="0" smtClean="0"/>
              <a:t>M</a:t>
            </a:r>
            <a:r>
              <a:rPr lang="en-US" sz="3200" smtClean="0"/>
              <a:t>icrosoft</a:t>
            </a:r>
            <a:r>
              <a:rPr lang="en-US" sz="3200" dirty="0" smtClean="0"/>
              <a:t> </a:t>
            </a:r>
            <a:r>
              <a:rPr lang="en-US" sz="3200" dirty="0" smtClean="0"/>
              <a:t>Office Communications Server 2007</a:t>
            </a:r>
            <a:br>
              <a:rPr lang="en-US" sz="3200" dirty="0" smtClean="0"/>
            </a:br>
            <a:r>
              <a:rPr lang="en-US" sz="3200" dirty="0" smtClean="0"/>
              <a:t>Deployment Overview</a:t>
            </a:r>
            <a:endParaRPr lang="en-US" sz="3200" dirty="0"/>
          </a:p>
        </p:txBody>
      </p:sp>
      <p:sp>
        <p:nvSpPr>
          <p:cNvPr id="3" name="Rectangle 11"/>
          <p:cNvSpPr>
            <a:spLocks noGrp="1" noChangeArrowheads="1"/>
          </p:cNvSpPr>
          <p:nvPr>
            <p:ph type="subTitle" idx="1"/>
          </p:nvPr>
        </p:nvSpPr>
        <p:spPr>
          <a:xfrm>
            <a:off x="790697" y="3696799"/>
            <a:ext cx="7485795" cy="1701800"/>
          </a:xfrm>
        </p:spPr>
        <p:txBody>
          <a:bodyPr/>
          <a:lstStyle/>
          <a:p>
            <a:pPr>
              <a:lnSpc>
                <a:spcPct val="100000"/>
              </a:lnSpc>
            </a:pPr>
            <a:r>
              <a:rPr lang="en-US" sz="2800" dirty="0">
                <a:solidFill>
                  <a:schemeClr val="tx1"/>
                </a:solidFill>
              </a:rPr>
              <a:t>Name</a:t>
            </a:r>
            <a:br>
              <a:rPr lang="en-US" sz="2800" dirty="0">
                <a:solidFill>
                  <a:schemeClr val="tx1"/>
                </a:solidFill>
              </a:rPr>
            </a:br>
            <a:r>
              <a:rPr lang="en-US" sz="2800" dirty="0">
                <a:solidFill>
                  <a:schemeClr val="tx1"/>
                </a:solidFill>
              </a:rPr>
              <a:t>Title</a:t>
            </a:r>
            <a:br>
              <a:rPr lang="en-US" sz="2800" dirty="0">
                <a:solidFill>
                  <a:schemeClr val="tx1"/>
                </a:solidFill>
              </a:rPr>
            </a:br>
            <a:r>
              <a:rPr lang="en-US" sz="2800" dirty="0">
                <a:solidFill>
                  <a:schemeClr val="tx1"/>
                </a:solidFill>
              </a:rPr>
              <a:t>Microsoft Corporation</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44" name="Rectangle 196"/>
          <p:cNvSpPr>
            <a:spLocks noGrp="1" noChangeArrowheads="1"/>
          </p:cNvSpPr>
          <p:nvPr>
            <p:ph type="title"/>
          </p:nvPr>
        </p:nvSpPr>
        <p:spPr>
          <a:xfrm>
            <a:off x="381000" y="381000"/>
            <a:ext cx="8382000" cy="498598"/>
          </a:xfrm>
        </p:spPr>
        <p:txBody>
          <a:bodyPr/>
          <a:lstStyle/>
          <a:p>
            <a:r>
              <a:rPr lang="en-US" sz="3600" dirty="0" smtClean="0"/>
              <a:t>Global Deployment With Voice</a:t>
            </a:r>
            <a:endParaRPr lang="en-US" sz="3600" dirty="0"/>
          </a:p>
        </p:txBody>
      </p:sp>
      <p:sp>
        <p:nvSpPr>
          <p:cNvPr id="18" name="Rounded Rectangle 17"/>
          <p:cNvSpPr/>
          <p:nvPr/>
        </p:nvSpPr>
        <p:spPr>
          <a:xfrm>
            <a:off x="1980511" y="914400"/>
            <a:ext cx="6782489" cy="5410200"/>
          </a:xfrm>
          <a:prstGeom prst="roundRect">
            <a:avLst>
              <a:gd name="adj" fmla="val 10136"/>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000" dirty="0">
              <a:solidFill>
                <a:schemeClr val="tx1"/>
              </a:solidFill>
              <a:latin typeface="Segoe" pitchFamily="34" charset="0"/>
            </a:endParaRPr>
          </a:p>
        </p:txBody>
      </p:sp>
      <p:sp>
        <p:nvSpPr>
          <p:cNvPr id="4" name="Isosceles Triangle 3"/>
          <p:cNvSpPr/>
          <p:nvPr/>
        </p:nvSpPr>
        <p:spPr bwMode="auto">
          <a:xfrm>
            <a:off x="5485024" y="990600"/>
            <a:ext cx="1372976" cy="990600"/>
          </a:xfrm>
          <a:prstGeom prst="triangl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000" dirty="0">
                <a:solidFill>
                  <a:schemeClr val="tx1"/>
                </a:solidFill>
                <a:latin typeface="Segoe" pitchFamily="34" charset="0"/>
              </a:rPr>
              <a:t>AD</a:t>
            </a:r>
          </a:p>
        </p:txBody>
      </p:sp>
      <p:grpSp>
        <p:nvGrpSpPr>
          <p:cNvPr id="28" name="Group 319"/>
          <p:cNvGrpSpPr/>
          <p:nvPr/>
        </p:nvGrpSpPr>
        <p:grpSpPr>
          <a:xfrm>
            <a:off x="5055981" y="3855036"/>
            <a:ext cx="3618884" cy="1930407"/>
            <a:chOff x="3894619" y="4140786"/>
            <a:chExt cx="3618884" cy="1930407"/>
          </a:xfrm>
        </p:grpSpPr>
        <p:grpSp>
          <p:nvGrpSpPr>
            <p:cNvPr id="29" name="Group 305"/>
            <p:cNvGrpSpPr/>
            <p:nvPr/>
          </p:nvGrpSpPr>
          <p:grpSpPr>
            <a:xfrm>
              <a:off x="3894619" y="4140786"/>
              <a:ext cx="2258458" cy="1930407"/>
              <a:chOff x="3894619" y="4140786"/>
              <a:chExt cx="2258458" cy="1930407"/>
            </a:xfrm>
          </p:grpSpPr>
          <p:cxnSp>
            <p:nvCxnSpPr>
              <p:cNvPr id="22" name="Straight Connector 21"/>
              <p:cNvCxnSpPr/>
              <p:nvPr/>
            </p:nvCxnSpPr>
            <p:spPr>
              <a:xfrm rot="16200000">
                <a:off x="4582481" y="5715593"/>
                <a:ext cx="292100" cy="4191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endCxn id="166" idx="2"/>
              </p:cNvCxnSpPr>
              <p:nvPr/>
            </p:nvCxnSpPr>
            <p:spPr>
              <a:xfrm rot="16200000" flipV="1">
                <a:off x="5111750" y="5710238"/>
                <a:ext cx="292100" cy="41910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30" name="Group 304"/>
              <p:cNvGrpSpPr/>
              <p:nvPr/>
            </p:nvGrpSpPr>
            <p:grpSpPr>
              <a:xfrm>
                <a:off x="3894619" y="4140786"/>
                <a:ext cx="2258458" cy="1839485"/>
                <a:chOff x="3894619" y="4140786"/>
                <a:chExt cx="2258458" cy="1839485"/>
              </a:xfrm>
            </p:grpSpPr>
            <p:grpSp>
              <p:nvGrpSpPr>
                <p:cNvPr id="31" name="Group 191"/>
                <p:cNvGrpSpPr>
                  <a:grpSpLocks noChangeAspect="1"/>
                </p:cNvGrpSpPr>
                <p:nvPr/>
              </p:nvGrpSpPr>
              <p:grpSpPr>
                <a:xfrm>
                  <a:off x="4020238" y="4140786"/>
                  <a:ext cx="2047060" cy="1583590"/>
                  <a:chOff x="803727" y="3024245"/>
                  <a:chExt cx="2819400" cy="2346058"/>
                </a:xfrm>
              </p:grpSpPr>
              <p:pic>
                <p:nvPicPr>
                  <p:cNvPr id="193" name="Picture 295"/>
                  <p:cNvPicPr>
                    <a:picLocks noChangeAspect="1" noChangeArrowheads="1"/>
                  </p:cNvPicPr>
                  <p:nvPr/>
                </p:nvPicPr>
                <p:blipFill>
                  <a:blip r:embed="rId3"/>
                  <a:srcRect/>
                  <a:stretch>
                    <a:fillRect/>
                  </a:stretch>
                </p:blipFill>
                <p:spPr bwMode="auto">
                  <a:xfrm>
                    <a:off x="1959800" y="3024245"/>
                    <a:ext cx="477837" cy="582759"/>
                  </a:xfrm>
                  <a:prstGeom prst="rect">
                    <a:avLst/>
                  </a:prstGeom>
                  <a:noFill/>
                  <a:ln w="9525">
                    <a:noFill/>
                    <a:miter lim="800000"/>
                    <a:headEnd/>
                    <a:tailEnd/>
                  </a:ln>
                </p:spPr>
              </p:pic>
              <p:pic>
                <p:nvPicPr>
                  <p:cNvPr id="195" name="Picture 296"/>
                  <p:cNvPicPr>
                    <a:picLocks noChangeAspect="1" noChangeArrowheads="1"/>
                  </p:cNvPicPr>
                  <p:nvPr/>
                </p:nvPicPr>
                <p:blipFill>
                  <a:blip r:embed="rId4"/>
                  <a:srcRect/>
                  <a:stretch>
                    <a:fillRect/>
                  </a:stretch>
                </p:blipFill>
                <p:spPr bwMode="auto">
                  <a:xfrm rot="10800000">
                    <a:off x="885062" y="3538723"/>
                    <a:ext cx="2627313" cy="617693"/>
                  </a:xfrm>
                  <a:prstGeom prst="rect">
                    <a:avLst/>
                  </a:prstGeom>
                  <a:noFill/>
                  <a:ln w="9525">
                    <a:noFill/>
                    <a:miter lim="800000"/>
                    <a:headEnd/>
                    <a:tailEnd/>
                  </a:ln>
                </p:spPr>
              </p:pic>
              <p:pic>
                <p:nvPicPr>
                  <p:cNvPr id="236" name="Picture 33"/>
                  <p:cNvPicPr>
                    <a:picLocks noChangeAspect="1" noChangeArrowheads="1"/>
                  </p:cNvPicPr>
                  <p:nvPr/>
                </p:nvPicPr>
                <p:blipFill>
                  <a:blip r:embed="rId5"/>
                  <a:srcRect/>
                  <a:stretch>
                    <a:fillRect/>
                  </a:stretch>
                </p:blipFill>
                <p:spPr bwMode="auto">
                  <a:xfrm>
                    <a:off x="2930373" y="4399364"/>
                    <a:ext cx="551962" cy="762192"/>
                  </a:xfrm>
                  <a:prstGeom prst="rect">
                    <a:avLst/>
                  </a:prstGeom>
                  <a:noFill/>
                  <a:ln w="9525">
                    <a:noFill/>
                    <a:miter lim="800000"/>
                    <a:headEnd/>
                    <a:tailEnd/>
                  </a:ln>
                </p:spPr>
              </p:pic>
              <p:sp>
                <p:nvSpPr>
                  <p:cNvPr id="197" name="Rectangle 196"/>
                  <p:cNvSpPr/>
                  <p:nvPr/>
                </p:nvSpPr>
                <p:spPr bwMode="auto">
                  <a:xfrm>
                    <a:off x="803727" y="4086413"/>
                    <a:ext cx="2819400" cy="1142999"/>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227" name="Picture 33"/>
                  <p:cNvPicPr>
                    <a:picLocks noChangeAspect="1" noChangeArrowheads="1"/>
                  </p:cNvPicPr>
                  <p:nvPr/>
                </p:nvPicPr>
                <p:blipFill>
                  <a:blip r:embed="rId5"/>
                  <a:srcRect/>
                  <a:stretch>
                    <a:fillRect/>
                  </a:stretch>
                </p:blipFill>
                <p:spPr bwMode="auto">
                  <a:xfrm>
                    <a:off x="2244573" y="4399364"/>
                    <a:ext cx="551962" cy="762192"/>
                  </a:xfrm>
                  <a:prstGeom prst="rect">
                    <a:avLst/>
                  </a:prstGeom>
                  <a:noFill/>
                  <a:ln w="9525">
                    <a:noFill/>
                    <a:miter lim="800000"/>
                    <a:headEnd/>
                    <a:tailEnd/>
                  </a:ln>
                </p:spPr>
              </p:pic>
              <p:pic>
                <p:nvPicPr>
                  <p:cNvPr id="219" name="Picture 33"/>
                  <p:cNvPicPr>
                    <a:picLocks noChangeAspect="1" noChangeArrowheads="1"/>
                  </p:cNvPicPr>
                  <p:nvPr/>
                </p:nvPicPr>
                <p:blipFill>
                  <a:blip r:embed="rId5"/>
                  <a:srcRect/>
                  <a:stretch>
                    <a:fillRect/>
                  </a:stretch>
                </p:blipFill>
                <p:spPr bwMode="auto">
                  <a:xfrm>
                    <a:off x="1588325" y="4399364"/>
                    <a:ext cx="551962" cy="762192"/>
                  </a:xfrm>
                  <a:prstGeom prst="rect">
                    <a:avLst/>
                  </a:prstGeom>
                  <a:noFill/>
                  <a:ln w="9525">
                    <a:noFill/>
                    <a:miter lim="800000"/>
                    <a:headEnd/>
                    <a:tailEnd/>
                  </a:ln>
                </p:spPr>
              </p:pic>
              <p:pic>
                <p:nvPicPr>
                  <p:cNvPr id="211" name="Picture 33"/>
                  <p:cNvPicPr>
                    <a:picLocks noChangeAspect="1" noChangeArrowheads="1"/>
                  </p:cNvPicPr>
                  <p:nvPr/>
                </p:nvPicPr>
                <p:blipFill>
                  <a:blip r:embed="rId5"/>
                  <a:srcRect/>
                  <a:stretch>
                    <a:fillRect/>
                  </a:stretch>
                </p:blipFill>
                <p:spPr bwMode="auto">
                  <a:xfrm>
                    <a:off x="902525" y="4399364"/>
                    <a:ext cx="551962" cy="762192"/>
                  </a:xfrm>
                  <a:prstGeom prst="rect">
                    <a:avLst/>
                  </a:prstGeom>
                  <a:noFill/>
                  <a:ln w="9525">
                    <a:noFill/>
                    <a:miter lim="800000"/>
                    <a:headEnd/>
                    <a:tailEnd/>
                  </a:ln>
                </p:spPr>
              </p:pic>
              <p:pic>
                <p:nvPicPr>
                  <p:cNvPr id="210" name="Picture 25"/>
                  <p:cNvPicPr>
                    <a:picLocks noChangeAspect="1" noChangeArrowheads="1"/>
                  </p:cNvPicPr>
                  <p:nvPr/>
                </p:nvPicPr>
                <p:blipFill>
                  <a:blip r:embed="rId6" cstate="print"/>
                  <a:srcRect/>
                  <a:stretch>
                    <a:fillRect/>
                  </a:stretch>
                </p:blipFill>
                <p:spPr bwMode="auto">
                  <a:xfrm>
                    <a:off x="1578166" y="5211553"/>
                    <a:ext cx="1295400" cy="158750"/>
                  </a:xfrm>
                  <a:prstGeom prst="rect">
                    <a:avLst/>
                  </a:prstGeom>
                  <a:noFill/>
                  <a:ln w="9525">
                    <a:noFill/>
                    <a:miter lim="800000"/>
                    <a:headEnd/>
                    <a:tailEnd/>
                  </a:ln>
                </p:spPr>
              </p:pic>
            </p:grpSp>
            <p:sp>
              <p:nvSpPr>
                <p:cNvPr id="251" name="TextBox 250"/>
                <p:cNvSpPr txBox="1"/>
                <p:nvPr/>
              </p:nvSpPr>
              <p:spPr>
                <a:xfrm>
                  <a:off x="3894619" y="5734050"/>
                  <a:ext cx="2258458" cy="246221"/>
                </a:xfrm>
                <a:prstGeom prst="rect">
                  <a:avLst/>
                </a:prstGeom>
                <a:solidFill>
                  <a:schemeClr val="bg1">
                    <a:alpha val="50000"/>
                  </a:schemeClr>
                </a:solidFill>
              </p:spPr>
              <p:txBody>
                <a:bodyPr wrap="square" rtlCol="0">
                  <a:spAutoFit/>
                </a:bodyPr>
                <a:lstStyle/>
                <a:p>
                  <a:pPr algn="ctr"/>
                  <a:r>
                    <a:rPr lang="en-US" sz="1000" b="1" dirty="0" smtClean="0"/>
                    <a:t>Enterprise Pool:  Consolidated</a:t>
                  </a:r>
                  <a:endParaRPr lang="en-US" sz="1000" b="1" dirty="0"/>
                </a:p>
              </p:txBody>
            </p:sp>
          </p:grpSp>
        </p:grpSp>
        <p:sp>
          <p:nvSpPr>
            <p:cNvPr id="318" name="TextBox 317"/>
            <p:cNvSpPr txBox="1"/>
            <p:nvPr/>
          </p:nvSpPr>
          <p:spPr>
            <a:xfrm>
              <a:off x="6200659" y="4426945"/>
              <a:ext cx="1312844" cy="584775"/>
            </a:xfrm>
            <a:prstGeom prst="rect">
              <a:avLst/>
            </a:prstGeom>
            <a:noFill/>
          </p:spPr>
          <p:txBody>
            <a:bodyPr wrap="square" rtlCol="0">
              <a:spAutoFit/>
            </a:bodyPr>
            <a:lstStyle/>
            <a:p>
              <a:pPr algn="ctr"/>
              <a:r>
                <a:rPr lang="en-US" sz="1600" dirty="0" smtClean="0"/>
                <a:t>Secondary Site</a:t>
              </a:r>
              <a:endParaRPr lang="en-US" sz="1600" dirty="0"/>
            </a:p>
          </p:txBody>
        </p:sp>
      </p:grpSp>
      <p:grpSp>
        <p:nvGrpSpPr>
          <p:cNvPr id="40" name="Group 272"/>
          <p:cNvGrpSpPr/>
          <p:nvPr/>
        </p:nvGrpSpPr>
        <p:grpSpPr>
          <a:xfrm>
            <a:off x="730250" y="2667000"/>
            <a:ext cx="4364134" cy="1313995"/>
            <a:chOff x="-431112" y="2952750"/>
            <a:chExt cx="4364134" cy="1313995"/>
          </a:xfrm>
        </p:grpSpPr>
        <p:grpSp>
          <p:nvGrpSpPr>
            <p:cNvPr id="41" name="Group 307"/>
            <p:cNvGrpSpPr/>
            <p:nvPr/>
          </p:nvGrpSpPr>
          <p:grpSpPr>
            <a:xfrm>
              <a:off x="-431112" y="2952750"/>
              <a:ext cx="2317062" cy="1313995"/>
              <a:chOff x="-431112" y="2952750"/>
              <a:chExt cx="2317062" cy="1313995"/>
            </a:xfrm>
          </p:grpSpPr>
          <p:grpSp>
            <p:nvGrpSpPr>
              <p:cNvPr id="42" name="Group 37"/>
              <p:cNvGrpSpPr>
                <a:grpSpLocks/>
              </p:cNvGrpSpPr>
              <p:nvPr/>
            </p:nvGrpSpPr>
            <p:grpSpPr bwMode="auto">
              <a:xfrm>
                <a:off x="-431112" y="2952751"/>
                <a:ext cx="2199160" cy="1313994"/>
                <a:chOff x="-1263967" y="3962400"/>
                <a:chExt cx="4111305" cy="2456428"/>
              </a:xfrm>
            </p:grpSpPr>
            <p:sp>
              <p:nvSpPr>
                <p:cNvPr id="129" name="Cloud 128"/>
                <p:cNvSpPr/>
                <p:nvPr/>
              </p:nvSpPr>
              <p:spPr>
                <a:xfrm>
                  <a:off x="-1263967" y="4137495"/>
                  <a:ext cx="2196182" cy="1676767"/>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fontAlgn="base">
                    <a:spcBef>
                      <a:spcPct val="0"/>
                    </a:spcBef>
                    <a:spcAft>
                      <a:spcPct val="0"/>
                    </a:spcAft>
                    <a:defRPr/>
                  </a:pPr>
                  <a:r>
                    <a:rPr lang="en-US" sz="1000" dirty="0">
                      <a:solidFill>
                        <a:schemeClr val="tx1"/>
                      </a:solidFill>
                    </a:rPr>
                    <a:t>PSTN</a:t>
                  </a:r>
                </a:p>
                <a:p>
                  <a:pPr algn="ctr" fontAlgn="base">
                    <a:spcBef>
                      <a:spcPct val="0"/>
                    </a:spcBef>
                    <a:spcAft>
                      <a:spcPct val="0"/>
                    </a:spcAft>
                    <a:defRPr/>
                  </a:pPr>
                  <a:r>
                    <a:rPr lang="en-US" sz="1000" dirty="0" smtClean="0">
                      <a:solidFill>
                        <a:schemeClr val="tx1"/>
                      </a:solidFill>
                    </a:rPr>
                    <a:t>Region I</a:t>
                  </a:r>
                  <a:endParaRPr lang="en-US" sz="1000" dirty="0">
                    <a:solidFill>
                      <a:schemeClr val="tx1"/>
                    </a:solidFill>
                  </a:endParaRPr>
                </a:p>
              </p:txBody>
            </p:sp>
            <p:grpSp>
              <p:nvGrpSpPr>
                <p:cNvPr id="43" name="Group 66"/>
                <p:cNvGrpSpPr>
                  <a:grpSpLocks/>
                </p:cNvGrpSpPr>
                <p:nvPr/>
              </p:nvGrpSpPr>
              <p:grpSpPr bwMode="auto">
                <a:xfrm>
                  <a:off x="1212873" y="3962400"/>
                  <a:ext cx="899640" cy="845615"/>
                  <a:chOff x="1212873" y="3962400"/>
                  <a:chExt cx="899640" cy="845615"/>
                </a:xfrm>
              </p:grpSpPr>
              <p:pic>
                <p:nvPicPr>
                  <p:cNvPr id="107645"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178" name="Oval 6"/>
                  <p:cNvSpPr/>
                  <p:nvPr/>
                </p:nvSpPr>
                <p:spPr>
                  <a:xfrm>
                    <a:off x="1613527" y="4300721"/>
                    <a:ext cx="97939" cy="100903"/>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186" name="TextBox 7"/>
                  <p:cNvSpPr txBox="1"/>
                  <p:nvPr/>
                </p:nvSpPr>
                <p:spPr>
                  <a:xfrm>
                    <a:off x="1212873" y="4520331"/>
                    <a:ext cx="899640"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194" name="TextBox 8"/>
                  <p:cNvSpPr txBox="1"/>
                  <p:nvPr/>
                </p:nvSpPr>
                <p:spPr>
                  <a:xfrm>
                    <a:off x="1601656" y="4146399"/>
                    <a:ext cx="423148" cy="316452"/>
                  </a:xfrm>
                  <a:prstGeom prst="rect">
                    <a:avLst/>
                  </a:prstGeom>
                  <a:noFill/>
                </p:spPr>
                <p:txBody>
                  <a:bodyPr wrap="none">
                    <a:spAutoFit/>
                  </a:bodyPr>
                  <a:lstStyle/>
                  <a:p>
                    <a:pPr>
                      <a:defRPr/>
                    </a:pPr>
                    <a:r>
                      <a:rPr lang="en-US" sz="500" dirty="0">
                        <a:effectLst>
                          <a:outerShdw blurRad="38100" dist="38100" dir="2700000" algn="tl">
                            <a:srgbClr val="000000"/>
                          </a:outerShdw>
                        </a:effectLst>
                      </a:rPr>
                      <a:t>A</a:t>
                    </a:r>
                  </a:p>
                </p:txBody>
              </p:sp>
            </p:grpSp>
            <p:grpSp>
              <p:nvGrpSpPr>
                <p:cNvPr id="44" name="Group 66"/>
                <p:cNvGrpSpPr>
                  <a:grpSpLocks/>
                </p:cNvGrpSpPr>
                <p:nvPr/>
              </p:nvGrpSpPr>
              <p:grpSpPr bwMode="auto">
                <a:xfrm>
                  <a:off x="1236616" y="4648200"/>
                  <a:ext cx="899639" cy="845362"/>
                  <a:chOff x="1211805" y="3962400"/>
                  <a:chExt cx="899639" cy="845362"/>
                </a:xfrm>
              </p:grpSpPr>
              <p:pic>
                <p:nvPicPr>
                  <p:cNvPr id="107650"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163" name="Oval 162"/>
                  <p:cNvSpPr/>
                  <p:nvPr/>
                </p:nvSpPr>
                <p:spPr>
                  <a:xfrm>
                    <a:off x="1612458" y="4300466"/>
                    <a:ext cx="100906" cy="100903"/>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164" name="TextBox 163"/>
                  <p:cNvSpPr txBox="1"/>
                  <p:nvPr/>
                </p:nvSpPr>
                <p:spPr>
                  <a:xfrm>
                    <a:off x="1211805" y="4520078"/>
                    <a:ext cx="899639"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165" name="TextBox 164"/>
                  <p:cNvSpPr txBox="1"/>
                  <p:nvPr/>
                </p:nvSpPr>
                <p:spPr>
                  <a:xfrm>
                    <a:off x="1600588" y="4146145"/>
                    <a:ext cx="414159" cy="316452"/>
                  </a:xfrm>
                  <a:prstGeom prst="rect">
                    <a:avLst/>
                  </a:prstGeom>
                  <a:noFill/>
                </p:spPr>
                <p:txBody>
                  <a:bodyPr wrap="none">
                    <a:spAutoFit/>
                  </a:bodyPr>
                  <a:lstStyle/>
                  <a:p>
                    <a:pPr>
                      <a:defRPr/>
                    </a:pPr>
                    <a:r>
                      <a:rPr lang="en-US" sz="500" dirty="0">
                        <a:effectLst>
                          <a:outerShdw blurRad="38100" dist="38100" dir="2700000" algn="tl">
                            <a:srgbClr val="000000"/>
                          </a:outerShdw>
                        </a:effectLst>
                      </a:rPr>
                      <a:t>B</a:t>
                    </a:r>
                  </a:p>
                </p:txBody>
              </p:sp>
            </p:grpSp>
            <p:grpSp>
              <p:nvGrpSpPr>
                <p:cNvPr id="45" name="Group 66"/>
                <p:cNvGrpSpPr>
                  <a:grpSpLocks/>
                </p:cNvGrpSpPr>
                <p:nvPr/>
              </p:nvGrpSpPr>
              <p:grpSpPr bwMode="auto">
                <a:xfrm>
                  <a:off x="1218809" y="5414995"/>
                  <a:ext cx="899640" cy="844241"/>
                  <a:chOff x="1211884" y="3962400"/>
                  <a:chExt cx="899640" cy="844241"/>
                </a:xfrm>
              </p:grpSpPr>
              <p:pic>
                <p:nvPicPr>
                  <p:cNvPr id="107655"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156" name="Oval 16"/>
                  <p:cNvSpPr/>
                  <p:nvPr/>
                </p:nvSpPr>
                <p:spPr>
                  <a:xfrm>
                    <a:off x="1612538" y="4299347"/>
                    <a:ext cx="97939" cy="100903"/>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157" name="TextBox 156"/>
                  <p:cNvSpPr txBox="1"/>
                  <p:nvPr/>
                </p:nvSpPr>
                <p:spPr>
                  <a:xfrm>
                    <a:off x="1211884" y="4518957"/>
                    <a:ext cx="899640"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158" name="TextBox 157"/>
                  <p:cNvSpPr txBox="1"/>
                  <p:nvPr/>
                </p:nvSpPr>
                <p:spPr>
                  <a:xfrm>
                    <a:off x="1600667" y="4145025"/>
                    <a:ext cx="414159" cy="316453"/>
                  </a:xfrm>
                  <a:prstGeom prst="rect">
                    <a:avLst/>
                  </a:prstGeom>
                  <a:noFill/>
                </p:spPr>
                <p:txBody>
                  <a:bodyPr wrap="none">
                    <a:spAutoFit/>
                  </a:bodyPr>
                  <a:lstStyle/>
                  <a:p>
                    <a:pPr>
                      <a:defRPr/>
                    </a:pPr>
                    <a:r>
                      <a:rPr lang="en-US" sz="500" dirty="0">
                        <a:effectLst>
                          <a:outerShdw blurRad="38100" dist="38100" dir="2700000" algn="tl">
                            <a:srgbClr val="000000"/>
                          </a:outerShdw>
                        </a:effectLst>
                      </a:rPr>
                      <a:t>B</a:t>
                    </a:r>
                  </a:p>
                </p:txBody>
              </p:sp>
            </p:grpSp>
            <p:grpSp>
              <p:nvGrpSpPr>
                <p:cNvPr id="46" name="Group 57"/>
                <p:cNvGrpSpPr>
                  <a:grpSpLocks/>
                </p:cNvGrpSpPr>
                <p:nvPr/>
              </p:nvGrpSpPr>
              <p:grpSpPr bwMode="auto">
                <a:xfrm>
                  <a:off x="2057398" y="4648199"/>
                  <a:ext cx="789940" cy="987148"/>
                  <a:chOff x="2819400" y="5181600"/>
                  <a:chExt cx="1339647" cy="1674089"/>
                </a:xfrm>
              </p:grpSpPr>
              <p:grpSp>
                <p:nvGrpSpPr>
                  <p:cNvPr id="47" name="Group 115"/>
                  <p:cNvGrpSpPr>
                    <a:grpSpLocks/>
                  </p:cNvGrpSpPr>
                  <p:nvPr/>
                </p:nvGrpSpPr>
                <p:grpSpPr bwMode="auto">
                  <a:xfrm>
                    <a:off x="2819400" y="5181600"/>
                    <a:ext cx="762000" cy="1048797"/>
                    <a:chOff x="4368" y="2352"/>
                    <a:chExt cx="364" cy="501"/>
                  </a:xfrm>
                </p:grpSpPr>
                <p:pic>
                  <p:nvPicPr>
                    <p:cNvPr id="107661" name="Picture 114"/>
                    <p:cNvPicPr>
                      <a:picLocks noChangeAspect="1" noChangeArrowheads="1"/>
                    </p:cNvPicPr>
                    <p:nvPr/>
                  </p:nvPicPr>
                  <p:blipFill>
                    <a:blip r:embed="rId5"/>
                    <a:srcRect/>
                    <a:stretch>
                      <a:fillRect/>
                    </a:stretch>
                  </p:blipFill>
                  <p:spPr bwMode="auto">
                    <a:xfrm>
                      <a:off x="4368" y="2352"/>
                      <a:ext cx="364" cy="501"/>
                    </a:xfrm>
                    <a:prstGeom prst="rect">
                      <a:avLst/>
                    </a:prstGeom>
                    <a:noFill/>
                    <a:ln w="9525">
                      <a:noFill/>
                      <a:miter lim="800000"/>
                      <a:headEnd/>
                      <a:tailEnd/>
                    </a:ln>
                  </p:spPr>
                </p:pic>
                <p:pic>
                  <p:nvPicPr>
                    <p:cNvPr id="107662" name="Picture 113" descr="scale"/>
                    <p:cNvPicPr>
                      <a:picLocks noChangeAspect="1" noChangeArrowheads="1"/>
                    </p:cNvPicPr>
                    <p:nvPr/>
                  </p:nvPicPr>
                  <p:blipFill>
                    <a:blip r:embed="rId8"/>
                    <a:srcRect/>
                    <a:stretch>
                      <a:fillRect/>
                    </a:stretch>
                  </p:blipFill>
                  <p:spPr bwMode="auto">
                    <a:xfrm>
                      <a:off x="4560" y="2562"/>
                      <a:ext cx="148" cy="144"/>
                    </a:xfrm>
                    <a:prstGeom prst="rect">
                      <a:avLst/>
                    </a:prstGeom>
                    <a:noFill/>
                    <a:ln w="9525">
                      <a:noFill/>
                      <a:miter lim="800000"/>
                      <a:headEnd/>
                      <a:tailEnd/>
                    </a:ln>
                  </p:spPr>
                </p:pic>
              </p:grpSp>
              <p:sp>
                <p:nvSpPr>
                  <p:cNvPr id="152" name="TextBox 151"/>
                  <p:cNvSpPr txBox="1"/>
                  <p:nvPr/>
                </p:nvSpPr>
                <p:spPr>
                  <a:xfrm>
                    <a:off x="2841736" y="6172657"/>
                    <a:ext cx="1317311" cy="683032"/>
                  </a:xfrm>
                  <a:prstGeom prst="rect">
                    <a:avLst/>
                  </a:prstGeom>
                  <a:noFill/>
                </p:spPr>
                <p:txBody>
                  <a:bodyPr wrap="none">
                    <a:spAutoFit/>
                  </a:bodyPr>
                  <a:lstStyle/>
                  <a:p>
                    <a:pPr>
                      <a:defRPr/>
                    </a:pPr>
                    <a:r>
                      <a:rPr lang="en-US" sz="400" dirty="0">
                        <a:effectLst>
                          <a:outerShdw blurRad="38100" dist="38100" dir="2700000" algn="tl">
                            <a:srgbClr val="000000"/>
                          </a:outerShdw>
                        </a:effectLst>
                      </a:rPr>
                      <a:t>Mediation</a:t>
                    </a:r>
                  </a:p>
                  <a:p>
                    <a:pPr>
                      <a:defRPr/>
                    </a:pPr>
                    <a:r>
                      <a:rPr lang="en-US" sz="400" dirty="0">
                        <a:effectLst>
                          <a:outerShdw blurRad="38100" dist="38100" dir="2700000" algn="tl">
                            <a:srgbClr val="000000"/>
                          </a:outerShdw>
                        </a:effectLst>
                      </a:rPr>
                      <a:t>Server</a:t>
                    </a:r>
                  </a:p>
                </p:txBody>
              </p:sp>
            </p:grpSp>
            <p:grpSp>
              <p:nvGrpSpPr>
                <p:cNvPr id="48" name="Group 57"/>
                <p:cNvGrpSpPr>
                  <a:grpSpLocks/>
                </p:cNvGrpSpPr>
                <p:nvPr/>
              </p:nvGrpSpPr>
              <p:grpSpPr bwMode="auto">
                <a:xfrm>
                  <a:off x="2057399" y="5432699"/>
                  <a:ext cx="789939" cy="986129"/>
                  <a:chOff x="2819400" y="5181600"/>
                  <a:chExt cx="1339645" cy="1672361"/>
                </a:xfrm>
              </p:grpSpPr>
              <p:grpSp>
                <p:nvGrpSpPr>
                  <p:cNvPr id="49" name="Group 115"/>
                  <p:cNvGrpSpPr>
                    <a:grpSpLocks/>
                  </p:cNvGrpSpPr>
                  <p:nvPr/>
                </p:nvGrpSpPr>
                <p:grpSpPr bwMode="auto">
                  <a:xfrm>
                    <a:off x="2819400" y="5181600"/>
                    <a:ext cx="762000" cy="1048797"/>
                    <a:chOff x="4368" y="2352"/>
                    <a:chExt cx="364" cy="501"/>
                  </a:xfrm>
                </p:grpSpPr>
                <p:pic>
                  <p:nvPicPr>
                    <p:cNvPr id="107666" name="Picture 114"/>
                    <p:cNvPicPr>
                      <a:picLocks noChangeAspect="1" noChangeArrowheads="1"/>
                    </p:cNvPicPr>
                    <p:nvPr/>
                  </p:nvPicPr>
                  <p:blipFill>
                    <a:blip r:embed="rId5"/>
                    <a:srcRect/>
                    <a:stretch>
                      <a:fillRect/>
                    </a:stretch>
                  </p:blipFill>
                  <p:spPr bwMode="auto">
                    <a:xfrm>
                      <a:off x="4368" y="2352"/>
                      <a:ext cx="364" cy="501"/>
                    </a:xfrm>
                    <a:prstGeom prst="rect">
                      <a:avLst/>
                    </a:prstGeom>
                    <a:noFill/>
                    <a:ln w="9525">
                      <a:noFill/>
                      <a:miter lim="800000"/>
                      <a:headEnd/>
                      <a:tailEnd/>
                    </a:ln>
                  </p:spPr>
                </p:pic>
                <p:pic>
                  <p:nvPicPr>
                    <p:cNvPr id="107667" name="Picture 113" descr="scale"/>
                    <p:cNvPicPr>
                      <a:picLocks noChangeAspect="1" noChangeArrowheads="1"/>
                    </p:cNvPicPr>
                    <p:nvPr/>
                  </p:nvPicPr>
                  <p:blipFill>
                    <a:blip r:embed="rId8"/>
                    <a:srcRect/>
                    <a:stretch>
                      <a:fillRect/>
                    </a:stretch>
                  </p:blipFill>
                  <p:spPr bwMode="auto">
                    <a:xfrm>
                      <a:off x="4560" y="2562"/>
                      <a:ext cx="148" cy="144"/>
                    </a:xfrm>
                    <a:prstGeom prst="rect">
                      <a:avLst/>
                    </a:prstGeom>
                    <a:noFill/>
                    <a:ln w="9525">
                      <a:noFill/>
                      <a:miter lim="800000"/>
                      <a:headEnd/>
                      <a:tailEnd/>
                    </a:ln>
                  </p:spPr>
                </p:pic>
              </p:grpSp>
              <p:sp>
                <p:nvSpPr>
                  <p:cNvPr id="148" name="TextBox 147"/>
                  <p:cNvSpPr txBox="1"/>
                  <p:nvPr/>
                </p:nvSpPr>
                <p:spPr>
                  <a:xfrm>
                    <a:off x="2841736" y="6170929"/>
                    <a:ext cx="1317309" cy="683032"/>
                  </a:xfrm>
                  <a:prstGeom prst="rect">
                    <a:avLst/>
                  </a:prstGeom>
                  <a:noFill/>
                </p:spPr>
                <p:txBody>
                  <a:bodyPr wrap="none">
                    <a:spAutoFit/>
                  </a:bodyPr>
                  <a:lstStyle/>
                  <a:p>
                    <a:pPr>
                      <a:defRPr/>
                    </a:pPr>
                    <a:r>
                      <a:rPr lang="en-US" sz="400" dirty="0">
                        <a:effectLst>
                          <a:outerShdw blurRad="38100" dist="38100" dir="2700000" algn="tl">
                            <a:srgbClr val="000000"/>
                          </a:outerShdw>
                        </a:effectLst>
                      </a:rPr>
                      <a:t>Mediation</a:t>
                    </a:r>
                  </a:p>
                  <a:p>
                    <a:pPr>
                      <a:defRPr/>
                    </a:pPr>
                    <a:r>
                      <a:rPr lang="en-US" sz="400" dirty="0">
                        <a:effectLst>
                          <a:outerShdw blurRad="38100" dist="38100" dir="2700000" algn="tl">
                            <a:srgbClr val="000000"/>
                          </a:outerShdw>
                        </a:effectLst>
                      </a:rPr>
                      <a:t>Server</a:t>
                    </a:r>
                  </a:p>
                </p:txBody>
              </p:sp>
            </p:grpSp>
            <p:sp>
              <p:nvSpPr>
                <p:cNvPr id="139" name="Freeform 138"/>
                <p:cNvSpPr/>
                <p:nvPr/>
              </p:nvSpPr>
              <p:spPr>
                <a:xfrm>
                  <a:off x="684602" y="4309625"/>
                  <a:ext cx="596529" cy="643996"/>
                </a:xfrm>
                <a:custGeom>
                  <a:avLst/>
                  <a:gdLst>
                    <a:gd name="connsiteX0" fmla="*/ 0 w 712519"/>
                    <a:gd name="connsiteY0" fmla="*/ 676893 h 676893"/>
                    <a:gd name="connsiteX1" fmla="*/ 178129 w 712519"/>
                    <a:gd name="connsiteY1" fmla="*/ 0 h 676893"/>
                    <a:gd name="connsiteX2" fmla="*/ 712519 w 712519"/>
                    <a:gd name="connsiteY2" fmla="*/ 0 h 676893"/>
                  </a:gdLst>
                  <a:ahLst/>
                  <a:cxnLst>
                    <a:cxn ang="0">
                      <a:pos x="connsiteX0" y="connsiteY0"/>
                    </a:cxn>
                    <a:cxn ang="0">
                      <a:pos x="connsiteX1" y="connsiteY1"/>
                    </a:cxn>
                    <a:cxn ang="0">
                      <a:pos x="connsiteX2" y="connsiteY2"/>
                    </a:cxn>
                  </a:cxnLst>
                  <a:rect l="l" t="t" r="r" b="b"/>
                  <a:pathLst>
                    <a:path w="712519" h="676893">
                      <a:moveTo>
                        <a:pt x="0" y="676893"/>
                      </a:moveTo>
                      <a:lnTo>
                        <a:pt x="178129" y="0"/>
                      </a:lnTo>
                      <a:lnTo>
                        <a:pt x="712519"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dirty="0">
                    <a:effectLst>
                      <a:outerShdw blurRad="38100" dist="38100" dir="2700000" algn="tl">
                        <a:srgbClr val="000000"/>
                      </a:outerShdw>
                    </a:effectLst>
                    <a:latin typeface="Segoe Semibold" pitchFamily="34" charset="0"/>
                  </a:endParaRPr>
                </a:p>
              </p:txBody>
            </p:sp>
            <p:sp>
              <p:nvSpPr>
                <p:cNvPr id="141" name="Freeform 140"/>
                <p:cNvSpPr/>
                <p:nvPr/>
              </p:nvSpPr>
              <p:spPr>
                <a:xfrm>
                  <a:off x="684602" y="5004074"/>
                  <a:ext cx="715242" cy="688513"/>
                </a:xfrm>
                <a:custGeom>
                  <a:avLst/>
                  <a:gdLst>
                    <a:gd name="connsiteX0" fmla="*/ 0 w 760021"/>
                    <a:gd name="connsiteY0" fmla="*/ 0 h 819397"/>
                    <a:gd name="connsiteX1" fmla="*/ 213756 w 760021"/>
                    <a:gd name="connsiteY1" fmla="*/ 819397 h 819397"/>
                    <a:gd name="connsiteX2" fmla="*/ 760021 w 760021"/>
                    <a:gd name="connsiteY2" fmla="*/ 819397 h 819397"/>
                  </a:gdLst>
                  <a:ahLst/>
                  <a:cxnLst>
                    <a:cxn ang="0">
                      <a:pos x="connsiteX0" y="connsiteY0"/>
                    </a:cxn>
                    <a:cxn ang="0">
                      <a:pos x="connsiteX1" y="connsiteY1"/>
                    </a:cxn>
                    <a:cxn ang="0">
                      <a:pos x="connsiteX2" y="connsiteY2"/>
                    </a:cxn>
                  </a:cxnLst>
                  <a:rect l="l" t="t" r="r" b="b"/>
                  <a:pathLst>
                    <a:path w="760021" h="819397">
                      <a:moveTo>
                        <a:pt x="0" y="0"/>
                      </a:moveTo>
                      <a:lnTo>
                        <a:pt x="213756" y="819397"/>
                      </a:lnTo>
                      <a:lnTo>
                        <a:pt x="760021" y="819397"/>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dirty="0">
                    <a:effectLst>
                      <a:outerShdw blurRad="38100" dist="38100" dir="2700000" algn="tl">
                        <a:srgbClr val="000000"/>
                      </a:outerShdw>
                    </a:effectLst>
                    <a:latin typeface="Segoe Semibold" pitchFamily="34" charset="0"/>
                  </a:endParaRPr>
                </a:p>
              </p:txBody>
            </p:sp>
            <p:cxnSp>
              <p:nvCxnSpPr>
                <p:cNvPr id="142" name="Straight Connector 141"/>
                <p:cNvCxnSpPr/>
                <p:nvPr/>
              </p:nvCxnSpPr>
              <p:spPr>
                <a:xfrm flipV="1">
                  <a:off x="1830178" y="4956590"/>
                  <a:ext cx="228521" cy="2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892348" y="4173110"/>
                  <a:ext cx="569992"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Loc 1</a:t>
                  </a:r>
                </a:p>
              </p:txBody>
            </p:sp>
            <p:sp>
              <p:nvSpPr>
                <p:cNvPr id="144" name="TextBox 143"/>
                <p:cNvSpPr txBox="1"/>
                <p:nvPr/>
              </p:nvSpPr>
              <p:spPr>
                <a:xfrm>
                  <a:off x="892348" y="4799300"/>
                  <a:ext cx="569992"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Loc 2</a:t>
                  </a:r>
                </a:p>
              </p:txBody>
            </p:sp>
            <p:sp>
              <p:nvSpPr>
                <p:cNvPr id="145" name="TextBox 144"/>
                <p:cNvSpPr txBox="1"/>
                <p:nvPr/>
              </p:nvSpPr>
              <p:spPr>
                <a:xfrm>
                  <a:off x="892348" y="5535297"/>
                  <a:ext cx="569992" cy="287684"/>
                </a:xfrm>
                <a:prstGeom prst="rect">
                  <a:avLst/>
                </a:prstGeom>
                <a:noFill/>
              </p:spPr>
              <p:txBody>
                <a:bodyPr wrap="none">
                  <a:spAutoFit/>
                </a:bodyPr>
                <a:lstStyle/>
                <a:p>
                  <a:pPr>
                    <a:defRPr/>
                  </a:pPr>
                  <a:r>
                    <a:rPr lang="en-US" sz="400" dirty="0">
                      <a:effectLst>
                        <a:outerShdw blurRad="38100" dist="38100" dir="2700000" algn="tl">
                          <a:srgbClr val="000000"/>
                        </a:outerShdw>
                      </a:effectLst>
                    </a:rPr>
                    <a:t>Loc 3</a:t>
                  </a:r>
                </a:p>
              </p:txBody>
            </p:sp>
            <p:cxnSp>
              <p:nvCxnSpPr>
                <p:cNvPr id="146" name="Straight Connector 145"/>
                <p:cNvCxnSpPr/>
                <p:nvPr/>
              </p:nvCxnSpPr>
              <p:spPr>
                <a:xfrm flipV="1">
                  <a:off x="1830178" y="5713360"/>
                  <a:ext cx="228521" cy="296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8" name="Oval 207"/>
              <p:cNvSpPr/>
              <p:nvPr/>
            </p:nvSpPr>
            <p:spPr>
              <a:xfrm>
                <a:off x="666750" y="2952750"/>
                <a:ext cx="1219200" cy="1295400"/>
              </a:xfrm>
              <a:prstGeom prst="ellipse">
                <a:avLst/>
              </a:prstGeom>
              <a:solidFill>
                <a:schemeClr val="tx1">
                  <a:alpha val="25000"/>
                </a:schemeClr>
              </a:solidFill>
            </p:spPr>
            <p:txBody>
              <a:bodyPr wrap="square">
                <a:noAutofit/>
              </a:bodyPr>
              <a:lstStyle/>
              <a:p>
                <a:pPr algn="ctr" defTabSz="1096963" fontAlgn="base">
                  <a:spcBef>
                    <a:spcPct val="0"/>
                  </a:spcBef>
                  <a:spcAft>
                    <a:spcPct val="0"/>
                  </a:spcAft>
                  <a:defRPr/>
                </a:pPr>
                <a:endParaRPr lang="en-US" sz="800" dirty="0">
                  <a:solidFill>
                    <a:schemeClr val="tx1"/>
                  </a:solidFill>
                  <a:latin typeface="Segoe" pitchFamily="34" charset="0"/>
                </a:endParaRPr>
              </a:p>
            </p:txBody>
          </p:sp>
        </p:grpSp>
        <p:cxnSp>
          <p:nvCxnSpPr>
            <p:cNvPr id="265" name="Straight Arrow Connector 264"/>
            <p:cNvCxnSpPr/>
            <p:nvPr/>
          </p:nvCxnSpPr>
          <p:spPr>
            <a:xfrm rot="10800000" flipV="1">
              <a:off x="1885950" y="3591498"/>
              <a:ext cx="2047072" cy="895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grpSp>
        <p:nvGrpSpPr>
          <p:cNvPr id="346" name="Group 345"/>
          <p:cNvGrpSpPr/>
          <p:nvPr/>
        </p:nvGrpSpPr>
        <p:grpSpPr>
          <a:xfrm>
            <a:off x="4921201" y="5715000"/>
            <a:ext cx="2552561" cy="491203"/>
            <a:chOff x="4921201" y="6887611"/>
            <a:chExt cx="2552561" cy="491203"/>
          </a:xfrm>
        </p:grpSpPr>
        <p:sp>
          <p:nvSpPr>
            <p:cNvPr id="257" name="Oval 256"/>
            <p:cNvSpPr/>
            <p:nvPr/>
          </p:nvSpPr>
          <p:spPr bwMode="auto">
            <a:xfrm>
              <a:off x="4921201" y="7096425"/>
              <a:ext cx="723761" cy="282389"/>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261" name="Rectangle 17421"/>
            <p:cNvPicPr>
              <a:picLocks noChangeAspect="1" noChangeArrowheads="1"/>
            </p:cNvPicPr>
            <p:nvPr/>
          </p:nvPicPr>
          <p:blipFill>
            <a:blip r:embed="rId9"/>
            <a:srcRect/>
            <a:stretch>
              <a:fillRect/>
            </a:stretch>
          </p:blipFill>
          <p:spPr bwMode="auto">
            <a:xfrm>
              <a:off x="5103613" y="6941964"/>
              <a:ext cx="522259" cy="337185"/>
            </a:xfrm>
            <a:prstGeom prst="rect">
              <a:avLst/>
            </a:prstGeom>
            <a:noFill/>
            <a:ln w="9525">
              <a:noFill/>
              <a:miter lim="800000"/>
              <a:headEnd/>
              <a:tailEnd/>
            </a:ln>
          </p:spPr>
        </p:pic>
        <p:pic>
          <p:nvPicPr>
            <p:cNvPr id="269" name="Picture 268" descr="anyversion-icon-32x32-32bit"/>
            <p:cNvPicPr>
              <a:picLocks noChangeAspect="1" noChangeArrowheads="1"/>
            </p:cNvPicPr>
            <p:nvPr/>
          </p:nvPicPr>
          <p:blipFill>
            <a:blip r:embed="rId10"/>
            <a:srcRect/>
            <a:stretch>
              <a:fillRect/>
            </a:stretch>
          </p:blipFill>
          <p:spPr bwMode="auto">
            <a:xfrm>
              <a:off x="5217219" y="6963308"/>
              <a:ext cx="197389" cy="205740"/>
            </a:xfrm>
            <a:prstGeom prst="rect">
              <a:avLst/>
            </a:prstGeom>
            <a:noFill/>
            <a:ln w="9525">
              <a:noFill/>
              <a:miter lim="800000"/>
              <a:headEnd/>
              <a:tailEnd/>
            </a:ln>
          </p:spPr>
        </p:pic>
        <p:sp>
          <p:nvSpPr>
            <p:cNvPr id="270" name="Oval 269"/>
            <p:cNvSpPr/>
            <p:nvPr/>
          </p:nvSpPr>
          <p:spPr bwMode="auto">
            <a:xfrm>
              <a:off x="6750001" y="7075715"/>
              <a:ext cx="723761" cy="282389"/>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mj-lt"/>
              </a:endParaRPr>
            </a:p>
          </p:txBody>
        </p:sp>
        <p:pic>
          <p:nvPicPr>
            <p:cNvPr id="271" name="Picture 1"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11"/>
            <a:srcRect/>
            <a:stretch>
              <a:fillRect/>
            </a:stretch>
          </p:blipFill>
          <p:spPr bwMode="auto">
            <a:xfrm>
              <a:off x="6878343" y="6887611"/>
              <a:ext cx="453236" cy="385763"/>
            </a:xfrm>
            <a:prstGeom prst="rect">
              <a:avLst/>
            </a:prstGeom>
            <a:noFill/>
          </p:spPr>
        </p:pic>
      </p:grpSp>
      <p:grpSp>
        <p:nvGrpSpPr>
          <p:cNvPr id="341" name="Group 340"/>
          <p:cNvGrpSpPr/>
          <p:nvPr/>
        </p:nvGrpSpPr>
        <p:grpSpPr>
          <a:xfrm>
            <a:off x="5104712" y="2209800"/>
            <a:ext cx="3448967" cy="1401763"/>
            <a:chOff x="5104712" y="2628900"/>
            <a:chExt cx="3448967" cy="1401763"/>
          </a:xfrm>
        </p:grpSpPr>
        <p:grpSp>
          <p:nvGrpSpPr>
            <p:cNvPr id="8" name="Group 318"/>
            <p:cNvGrpSpPr/>
            <p:nvPr/>
          </p:nvGrpSpPr>
          <p:grpSpPr>
            <a:xfrm>
              <a:off x="5104712" y="2628900"/>
              <a:ext cx="3448967" cy="1401763"/>
              <a:chOff x="3943350" y="2495550"/>
              <a:chExt cx="3448967" cy="1401763"/>
            </a:xfrm>
          </p:grpSpPr>
          <p:grpSp>
            <p:nvGrpSpPr>
              <p:cNvPr id="9" name="Group 63"/>
              <p:cNvGrpSpPr>
                <a:grpSpLocks/>
              </p:cNvGrpSpPr>
              <p:nvPr/>
            </p:nvGrpSpPr>
            <p:grpSpPr bwMode="auto">
              <a:xfrm>
                <a:off x="3943350" y="2495550"/>
                <a:ext cx="2133600" cy="1401763"/>
                <a:chOff x="2819400" y="3200400"/>
                <a:chExt cx="2667401" cy="1752600"/>
              </a:xfrm>
            </p:grpSpPr>
            <p:sp>
              <p:nvSpPr>
                <p:cNvPr id="63" name="Rectangle 62"/>
                <p:cNvSpPr/>
                <p:nvPr/>
              </p:nvSpPr>
              <p:spPr>
                <a:xfrm>
                  <a:off x="2819400" y="3200400"/>
                  <a:ext cx="2667401" cy="1752600"/>
                </a:xfrm>
                <a:prstGeom prst="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r>
                    <a:rPr lang="en-US" sz="800" dirty="0">
                      <a:solidFill>
                        <a:schemeClr val="tx1"/>
                      </a:solidFill>
                      <a:latin typeface="+mj-lt"/>
                    </a:rPr>
                    <a:t>Enterprise Pool</a:t>
                  </a:r>
                  <a:r>
                    <a:rPr lang="en-US" sz="800" dirty="0" smtClean="0">
                      <a:solidFill>
                        <a:schemeClr val="tx1"/>
                      </a:solidFill>
                      <a:latin typeface="+mj-lt"/>
                    </a:rPr>
                    <a:t>:  </a:t>
                  </a:r>
                  <a:r>
                    <a:rPr lang="en-US" sz="800" dirty="0">
                      <a:solidFill>
                        <a:schemeClr val="tx1"/>
                      </a:solidFill>
                      <a:latin typeface="+mj-lt"/>
                    </a:rPr>
                    <a:t>Expanded</a:t>
                  </a:r>
                </a:p>
              </p:txBody>
            </p:sp>
            <p:pic>
              <p:nvPicPr>
                <p:cNvPr id="107534" name="Picture 23"/>
                <p:cNvPicPr>
                  <a:picLocks noChangeAspect="1" noChangeArrowheads="1"/>
                </p:cNvPicPr>
                <p:nvPr/>
              </p:nvPicPr>
              <p:blipFill>
                <a:blip r:embed="rId12"/>
                <a:srcRect/>
                <a:stretch>
                  <a:fillRect/>
                </a:stretch>
              </p:blipFill>
              <p:spPr bwMode="auto">
                <a:xfrm>
                  <a:off x="2944416" y="3575447"/>
                  <a:ext cx="2250281" cy="595032"/>
                </a:xfrm>
                <a:prstGeom prst="rect">
                  <a:avLst/>
                </a:prstGeom>
                <a:noFill/>
                <a:ln w="9525">
                  <a:noFill/>
                  <a:miter lim="800000"/>
                  <a:headEnd/>
                  <a:tailEnd/>
                </a:ln>
              </p:spPr>
            </p:pic>
            <p:sp>
              <p:nvSpPr>
                <p:cNvPr id="101" name="Rectangle 7"/>
                <p:cNvSpPr/>
                <p:nvPr/>
              </p:nvSpPr>
              <p:spPr>
                <a:xfrm>
                  <a:off x="2902756" y="3351247"/>
                  <a:ext cx="1333701" cy="539872"/>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107537" name="Picture 75"/>
                <p:cNvPicPr>
                  <a:picLocks noChangeAspect="1" noChangeArrowheads="1"/>
                </p:cNvPicPr>
                <p:nvPr/>
              </p:nvPicPr>
              <p:blipFill>
                <a:blip r:embed="rId5"/>
                <a:srcRect/>
                <a:stretch>
                  <a:fillRect/>
                </a:stretch>
              </p:blipFill>
              <p:spPr bwMode="auto">
                <a:xfrm>
                  <a:off x="2954338" y="3385326"/>
                  <a:ext cx="317667" cy="438547"/>
                </a:xfrm>
                <a:prstGeom prst="rect">
                  <a:avLst/>
                </a:prstGeom>
                <a:noFill/>
                <a:ln w="9525">
                  <a:noFill/>
                  <a:miter lim="800000"/>
                  <a:headEnd/>
                  <a:tailEnd/>
                </a:ln>
              </p:spPr>
            </p:pic>
            <p:pic>
              <p:nvPicPr>
                <p:cNvPr id="107542" name="Picture 75"/>
                <p:cNvPicPr>
                  <a:picLocks noChangeAspect="1" noChangeArrowheads="1"/>
                </p:cNvPicPr>
                <p:nvPr/>
              </p:nvPicPr>
              <p:blipFill>
                <a:blip r:embed="rId5"/>
                <a:srcRect/>
                <a:stretch>
                  <a:fillRect/>
                </a:stretch>
              </p:blipFill>
              <p:spPr bwMode="auto">
                <a:xfrm>
                  <a:off x="3406237" y="3385326"/>
                  <a:ext cx="317667" cy="438547"/>
                </a:xfrm>
                <a:prstGeom prst="rect">
                  <a:avLst/>
                </a:prstGeom>
                <a:noFill/>
                <a:ln w="9525">
                  <a:noFill/>
                  <a:miter lim="800000"/>
                  <a:headEnd/>
                  <a:tailEnd/>
                </a:ln>
              </p:spPr>
            </p:pic>
            <p:pic>
              <p:nvPicPr>
                <p:cNvPr id="107547" name="Picture 105"/>
                <p:cNvPicPr>
                  <a:picLocks noChangeAspect="1" noChangeArrowheads="1"/>
                </p:cNvPicPr>
                <p:nvPr/>
              </p:nvPicPr>
              <p:blipFill>
                <a:blip r:embed="rId5"/>
                <a:srcRect/>
                <a:stretch>
                  <a:fillRect/>
                </a:stretch>
              </p:blipFill>
              <p:spPr bwMode="auto">
                <a:xfrm>
                  <a:off x="3865166" y="3385326"/>
                  <a:ext cx="317667" cy="438547"/>
                </a:xfrm>
                <a:prstGeom prst="rect">
                  <a:avLst/>
                </a:prstGeom>
                <a:noFill/>
                <a:ln w="9525">
                  <a:noFill/>
                  <a:miter lim="800000"/>
                  <a:headEnd/>
                  <a:tailEnd/>
                </a:ln>
              </p:spPr>
            </p:pic>
            <p:pic>
              <p:nvPicPr>
                <p:cNvPr id="107551" name="Picture 25"/>
                <p:cNvPicPr>
                  <a:picLocks noChangeAspect="1" noChangeArrowheads="1"/>
                </p:cNvPicPr>
                <p:nvPr/>
              </p:nvPicPr>
              <p:blipFill>
                <a:blip r:embed="rId13"/>
                <a:srcRect/>
                <a:stretch>
                  <a:fillRect/>
                </a:stretch>
              </p:blipFill>
              <p:spPr bwMode="auto">
                <a:xfrm>
                  <a:off x="3156744" y="3298274"/>
                  <a:ext cx="708422" cy="87052"/>
                </a:xfrm>
                <a:prstGeom prst="rect">
                  <a:avLst/>
                </a:prstGeom>
                <a:noFill/>
                <a:ln w="9525">
                  <a:noFill/>
                  <a:miter lim="800000"/>
                  <a:headEnd/>
                  <a:tailEnd/>
                </a:ln>
              </p:spPr>
            </p:pic>
            <p:grpSp>
              <p:nvGrpSpPr>
                <p:cNvPr id="13" name="Group 37"/>
                <p:cNvGrpSpPr>
                  <a:grpSpLocks/>
                </p:cNvGrpSpPr>
                <p:nvPr/>
              </p:nvGrpSpPr>
              <p:grpSpPr bwMode="auto">
                <a:xfrm>
                  <a:off x="2986113" y="4123343"/>
                  <a:ext cx="833563" cy="586305"/>
                  <a:chOff x="1371646" y="1980594"/>
                  <a:chExt cx="1524229" cy="1072102"/>
                </a:xfrm>
              </p:grpSpPr>
              <p:sp>
                <p:nvSpPr>
                  <p:cNvPr id="93" name="Rectangle 92"/>
                  <p:cNvSpPr/>
                  <p:nvPr/>
                </p:nvSpPr>
                <p:spPr>
                  <a:xfrm>
                    <a:off x="1371646" y="1980594"/>
                    <a:ext cx="1524229" cy="990824"/>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107555" name="Picture 83"/>
                  <p:cNvPicPr>
                    <a:picLocks noChangeAspect="1" noChangeArrowheads="1"/>
                  </p:cNvPicPr>
                  <p:nvPr/>
                </p:nvPicPr>
                <p:blipFill>
                  <a:blip r:embed="rId5"/>
                  <a:srcRect/>
                  <a:stretch>
                    <a:fillRect/>
                  </a:stretch>
                </p:blipFill>
                <p:spPr bwMode="auto">
                  <a:xfrm>
                    <a:off x="1453110" y="1985157"/>
                    <a:ext cx="604292" cy="834242"/>
                  </a:xfrm>
                  <a:prstGeom prst="rect">
                    <a:avLst/>
                  </a:prstGeom>
                  <a:noFill/>
                  <a:ln w="9525">
                    <a:noFill/>
                    <a:miter lim="800000"/>
                    <a:headEnd/>
                    <a:tailEnd/>
                  </a:ln>
                </p:spPr>
              </p:pic>
              <p:pic>
                <p:nvPicPr>
                  <p:cNvPr id="107558" name="Picture 83"/>
                  <p:cNvPicPr>
                    <a:picLocks noChangeAspect="1" noChangeArrowheads="1"/>
                  </p:cNvPicPr>
                  <p:nvPr/>
                </p:nvPicPr>
                <p:blipFill>
                  <a:blip r:embed="rId5"/>
                  <a:srcRect/>
                  <a:stretch>
                    <a:fillRect/>
                  </a:stretch>
                </p:blipFill>
                <p:spPr bwMode="auto">
                  <a:xfrm>
                    <a:off x="2209799" y="1981200"/>
                    <a:ext cx="607159" cy="838200"/>
                  </a:xfrm>
                  <a:prstGeom prst="rect">
                    <a:avLst/>
                  </a:prstGeom>
                  <a:noFill/>
                  <a:ln w="9525">
                    <a:noFill/>
                    <a:miter lim="800000"/>
                    <a:headEnd/>
                    <a:tailEnd/>
                  </a:ln>
                </p:spPr>
              </p:pic>
              <p:pic>
                <p:nvPicPr>
                  <p:cNvPr id="107560" name="Picture 26"/>
                  <p:cNvPicPr>
                    <a:picLocks noChangeAspect="1" noChangeArrowheads="1"/>
                  </p:cNvPicPr>
                  <p:nvPr/>
                </p:nvPicPr>
                <p:blipFill>
                  <a:blip r:embed="rId14"/>
                  <a:srcRect/>
                  <a:stretch>
                    <a:fillRect/>
                  </a:stretch>
                </p:blipFill>
                <p:spPr bwMode="auto">
                  <a:xfrm>
                    <a:off x="1624148" y="2940332"/>
                    <a:ext cx="914400" cy="112364"/>
                  </a:xfrm>
                  <a:prstGeom prst="rect">
                    <a:avLst/>
                  </a:prstGeom>
                  <a:noFill/>
                  <a:ln w="9525">
                    <a:noFill/>
                    <a:miter lim="800000"/>
                    <a:headEnd/>
                    <a:tailEnd/>
                  </a:ln>
                </p:spPr>
              </p:pic>
            </p:grpSp>
            <p:grpSp>
              <p:nvGrpSpPr>
                <p:cNvPr id="16" name="Group 49"/>
                <p:cNvGrpSpPr>
                  <a:grpSpLocks/>
                </p:cNvGrpSpPr>
                <p:nvPr/>
              </p:nvGrpSpPr>
              <p:grpSpPr bwMode="auto">
                <a:xfrm>
                  <a:off x="3903032" y="4117389"/>
                  <a:ext cx="750207" cy="541858"/>
                  <a:chOff x="686097" y="1524380"/>
                  <a:chExt cx="1371806" cy="990826"/>
                </a:xfrm>
              </p:grpSpPr>
              <p:sp>
                <p:nvSpPr>
                  <p:cNvPr id="86" name="Rectangle 85"/>
                  <p:cNvSpPr/>
                  <p:nvPr/>
                </p:nvSpPr>
                <p:spPr>
                  <a:xfrm>
                    <a:off x="686097" y="1524380"/>
                    <a:ext cx="1371806" cy="990826"/>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1000" dirty="0">
                      <a:solidFill>
                        <a:schemeClr val="tx1"/>
                      </a:solidFill>
                      <a:latin typeface="Segoe" pitchFamily="34" charset="0"/>
                    </a:endParaRPr>
                  </a:p>
                </p:txBody>
              </p:sp>
              <p:pic>
                <p:nvPicPr>
                  <p:cNvPr id="107564" name="Picture 39"/>
                  <p:cNvPicPr>
                    <a:picLocks noChangeAspect="1" noChangeArrowheads="1"/>
                  </p:cNvPicPr>
                  <p:nvPr/>
                </p:nvPicPr>
                <p:blipFill>
                  <a:blip r:embed="rId5"/>
                  <a:srcRect/>
                  <a:stretch>
                    <a:fillRect/>
                  </a:stretch>
                </p:blipFill>
                <p:spPr bwMode="auto">
                  <a:xfrm flipH="1">
                    <a:off x="721419" y="1569805"/>
                    <a:ext cx="573981" cy="792395"/>
                  </a:xfrm>
                  <a:prstGeom prst="rect">
                    <a:avLst/>
                  </a:prstGeom>
                  <a:noFill/>
                  <a:ln w="9525">
                    <a:noFill/>
                    <a:miter lim="800000"/>
                    <a:headEnd/>
                    <a:tailEnd/>
                  </a:ln>
                </p:spPr>
              </p:pic>
              <p:pic>
                <p:nvPicPr>
                  <p:cNvPr id="107567" name="Picture 39"/>
                  <p:cNvPicPr>
                    <a:picLocks noChangeAspect="1" noChangeArrowheads="1"/>
                  </p:cNvPicPr>
                  <p:nvPr/>
                </p:nvPicPr>
                <p:blipFill>
                  <a:blip r:embed="rId5"/>
                  <a:srcRect/>
                  <a:stretch>
                    <a:fillRect/>
                  </a:stretch>
                </p:blipFill>
                <p:spPr bwMode="auto">
                  <a:xfrm flipH="1">
                    <a:off x="1371601" y="1569805"/>
                    <a:ext cx="573981" cy="792395"/>
                  </a:xfrm>
                  <a:prstGeom prst="rect">
                    <a:avLst/>
                  </a:prstGeom>
                  <a:noFill/>
                  <a:ln w="9525">
                    <a:noFill/>
                    <a:miter lim="800000"/>
                    <a:headEnd/>
                    <a:tailEnd/>
                  </a:ln>
                </p:spPr>
              </p:pic>
            </p:grpSp>
            <p:grpSp>
              <p:nvGrpSpPr>
                <p:cNvPr id="20" name="Group 49"/>
                <p:cNvGrpSpPr>
                  <a:grpSpLocks/>
                </p:cNvGrpSpPr>
                <p:nvPr/>
              </p:nvGrpSpPr>
              <p:grpSpPr bwMode="auto">
                <a:xfrm>
                  <a:off x="4694918" y="4117389"/>
                  <a:ext cx="750207" cy="541858"/>
                  <a:chOff x="686319" y="1524380"/>
                  <a:chExt cx="1371806" cy="990826"/>
                </a:xfrm>
              </p:grpSpPr>
              <p:sp>
                <p:nvSpPr>
                  <p:cNvPr id="79" name="Rectangle 78"/>
                  <p:cNvSpPr/>
                  <p:nvPr/>
                </p:nvSpPr>
                <p:spPr>
                  <a:xfrm>
                    <a:off x="686319" y="1524380"/>
                    <a:ext cx="1371806" cy="990826"/>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1096963" fontAlgn="base">
                      <a:spcBef>
                        <a:spcPct val="0"/>
                      </a:spcBef>
                      <a:spcAft>
                        <a:spcPct val="0"/>
                      </a:spcAft>
                      <a:defRPr/>
                    </a:pPr>
                    <a:endParaRPr lang="en-US" sz="400" dirty="0">
                      <a:solidFill>
                        <a:schemeClr val="tx1"/>
                      </a:solidFill>
                      <a:latin typeface="Segoe" pitchFamily="34" charset="0"/>
                    </a:endParaRPr>
                  </a:p>
                </p:txBody>
              </p:sp>
              <p:pic>
                <p:nvPicPr>
                  <p:cNvPr id="107572" name="Picture 39"/>
                  <p:cNvPicPr>
                    <a:picLocks noChangeAspect="1" noChangeArrowheads="1"/>
                  </p:cNvPicPr>
                  <p:nvPr/>
                </p:nvPicPr>
                <p:blipFill>
                  <a:blip r:embed="rId5"/>
                  <a:srcRect/>
                  <a:stretch>
                    <a:fillRect/>
                  </a:stretch>
                </p:blipFill>
                <p:spPr bwMode="auto">
                  <a:xfrm flipH="1">
                    <a:off x="721419" y="1569805"/>
                    <a:ext cx="573981" cy="792395"/>
                  </a:xfrm>
                  <a:prstGeom prst="rect">
                    <a:avLst/>
                  </a:prstGeom>
                  <a:noFill/>
                  <a:ln w="9525">
                    <a:noFill/>
                    <a:miter lim="800000"/>
                    <a:headEnd/>
                    <a:tailEnd/>
                  </a:ln>
                </p:spPr>
              </p:pic>
              <p:pic>
                <p:nvPicPr>
                  <p:cNvPr id="107575" name="Picture 39"/>
                  <p:cNvPicPr>
                    <a:picLocks noChangeAspect="1" noChangeArrowheads="1"/>
                  </p:cNvPicPr>
                  <p:nvPr/>
                </p:nvPicPr>
                <p:blipFill>
                  <a:blip r:embed="rId5"/>
                  <a:srcRect/>
                  <a:stretch>
                    <a:fillRect/>
                  </a:stretch>
                </p:blipFill>
                <p:spPr bwMode="auto">
                  <a:xfrm flipH="1">
                    <a:off x="1371601" y="1569805"/>
                    <a:ext cx="573981" cy="792395"/>
                  </a:xfrm>
                  <a:prstGeom prst="rect">
                    <a:avLst/>
                  </a:prstGeom>
                  <a:noFill/>
                  <a:ln w="9525">
                    <a:noFill/>
                    <a:miter lim="800000"/>
                    <a:headEnd/>
                    <a:tailEnd/>
                  </a:ln>
                </p:spPr>
              </p:pic>
            </p:grpSp>
            <p:sp>
              <p:nvSpPr>
                <p:cNvPr id="73" name="Rectangle 72"/>
                <p:cNvSpPr/>
                <p:nvPr/>
              </p:nvSpPr>
              <p:spPr>
                <a:xfrm>
                  <a:off x="4278136" y="3783938"/>
                  <a:ext cx="250069" cy="20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dirty="0">
                    <a:solidFill>
                      <a:srgbClr val="FFFFFF"/>
                    </a:solidFill>
                    <a:effectLst>
                      <a:outerShdw blurRad="38100" dist="38100" dir="2700000" algn="tl">
                        <a:srgbClr val="000000"/>
                      </a:outerShdw>
                    </a:effectLst>
                    <a:latin typeface="Segoe Semibold" pitchFamily="34" charset="0"/>
                  </a:endParaRPr>
                </a:p>
              </p:txBody>
            </p:sp>
            <p:grpSp>
              <p:nvGrpSpPr>
                <p:cNvPr id="25" name="Group 82"/>
                <p:cNvGrpSpPr>
                  <a:grpSpLocks/>
                </p:cNvGrpSpPr>
                <p:nvPr/>
              </p:nvGrpSpPr>
              <p:grpSpPr bwMode="auto">
                <a:xfrm>
                  <a:off x="4439753" y="3242072"/>
                  <a:ext cx="1045092" cy="683119"/>
                  <a:chOff x="3953534" y="3429000"/>
                  <a:chExt cx="1911028" cy="1249132"/>
                </a:xfrm>
              </p:grpSpPr>
              <p:pic>
                <p:nvPicPr>
                  <p:cNvPr id="107579" name="Picture 24"/>
                  <p:cNvPicPr>
                    <a:picLocks noChangeAspect="1" noChangeArrowheads="1"/>
                  </p:cNvPicPr>
                  <p:nvPr/>
                </p:nvPicPr>
                <p:blipFill>
                  <a:blip r:embed="rId15"/>
                  <a:srcRect/>
                  <a:stretch>
                    <a:fillRect/>
                  </a:stretch>
                </p:blipFill>
                <p:spPr bwMode="auto">
                  <a:xfrm>
                    <a:off x="4114800" y="3429000"/>
                    <a:ext cx="1287463" cy="1249132"/>
                  </a:xfrm>
                  <a:prstGeom prst="rect">
                    <a:avLst/>
                  </a:prstGeom>
                  <a:noFill/>
                  <a:ln w="9525">
                    <a:noFill/>
                    <a:miter lim="800000"/>
                    <a:headEnd/>
                    <a:tailEnd/>
                  </a:ln>
                </p:spPr>
              </p:pic>
              <p:pic>
                <p:nvPicPr>
                  <p:cNvPr id="107580" name="Picture 28"/>
                  <p:cNvPicPr>
                    <a:picLocks noChangeAspect="1" noChangeArrowheads="1"/>
                  </p:cNvPicPr>
                  <p:nvPr/>
                </p:nvPicPr>
                <p:blipFill>
                  <a:blip r:embed="rId16"/>
                  <a:srcRect/>
                  <a:stretch>
                    <a:fillRect/>
                  </a:stretch>
                </p:blipFill>
                <p:spPr bwMode="auto">
                  <a:xfrm>
                    <a:off x="4606925" y="3663950"/>
                    <a:ext cx="346075" cy="374650"/>
                  </a:xfrm>
                  <a:prstGeom prst="rect">
                    <a:avLst/>
                  </a:prstGeom>
                  <a:noFill/>
                  <a:ln w="9525">
                    <a:noFill/>
                    <a:miter lim="800000"/>
                    <a:headEnd/>
                    <a:tailEnd/>
                  </a:ln>
                </p:spPr>
              </p:pic>
              <p:sp>
                <p:nvSpPr>
                  <p:cNvPr id="77" name="TextBox 76"/>
                  <p:cNvSpPr txBox="1"/>
                  <p:nvPr/>
                </p:nvSpPr>
                <p:spPr>
                  <a:xfrm>
                    <a:off x="3953534" y="3501535"/>
                    <a:ext cx="975506" cy="461002"/>
                  </a:xfrm>
                  <a:prstGeom prst="rect">
                    <a:avLst/>
                  </a:prstGeom>
                  <a:noFill/>
                </p:spPr>
                <p:txBody>
                  <a:bodyPr wrap="square">
                    <a:spAutoFit/>
                  </a:bodyPr>
                  <a:lstStyle/>
                  <a:p>
                    <a:pPr>
                      <a:defRPr/>
                    </a:pPr>
                    <a:r>
                      <a:rPr lang="en-US" sz="700" dirty="0">
                        <a:effectLst>
                          <a:outerShdw blurRad="38100" dist="38100" dir="2700000" algn="tl">
                            <a:srgbClr val="000000"/>
                          </a:outerShdw>
                        </a:effectLst>
                      </a:rPr>
                      <a:t>Active</a:t>
                    </a:r>
                  </a:p>
                </p:txBody>
              </p:sp>
              <p:sp>
                <p:nvSpPr>
                  <p:cNvPr id="78" name="TextBox 77"/>
                  <p:cNvSpPr txBox="1"/>
                  <p:nvPr/>
                </p:nvSpPr>
                <p:spPr>
                  <a:xfrm>
                    <a:off x="4808435" y="3505166"/>
                    <a:ext cx="1056127" cy="457372"/>
                  </a:xfrm>
                  <a:prstGeom prst="rect">
                    <a:avLst/>
                  </a:prstGeom>
                  <a:noFill/>
                </p:spPr>
                <p:txBody>
                  <a:bodyPr wrap="none">
                    <a:spAutoFit/>
                  </a:bodyPr>
                  <a:lstStyle/>
                  <a:p>
                    <a:pPr>
                      <a:defRPr/>
                    </a:pPr>
                    <a:r>
                      <a:rPr lang="en-US" sz="700" dirty="0">
                        <a:effectLst>
                          <a:outerShdw blurRad="38100" dist="38100" dir="2700000" algn="tl">
                            <a:srgbClr val="000000"/>
                          </a:outerShdw>
                        </a:effectLst>
                      </a:rPr>
                      <a:t>Passive</a:t>
                    </a:r>
                  </a:p>
                </p:txBody>
              </p:sp>
            </p:grpSp>
          </p:grpSp>
          <p:sp>
            <p:nvSpPr>
              <p:cNvPr id="317" name="TextBox 316"/>
              <p:cNvSpPr txBox="1"/>
              <p:nvPr/>
            </p:nvSpPr>
            <p:spPr>
              <a:xfrm>
                <a:off x="6235546" y="2577947"/>
                <a:ext cx="1156771" cy="584775"/>
              </a:xfrm>
              <a:prstGeom prst="rect">
                <a:avLst/>
              </a:prstGeom>
              <a:noFill/>
            </p:spPr>
            <p:txBody>
              <a:bodyPr wrap="square" rtlCol="0">
                <a:spAutoFit/>
              </a:bodyPr>
              <a:lstStyle/>
              <a:p>
                <a:pPr algn="ctr"/>
                <a:r>
                  <a:rPr lang="en-US" sz="1600" dirty="0" smtClean="0"/>
                  <a:t>Primary Site</a:t>
                </a:r>
                <a:endParaRPr lang="en-US" sz="1600" dirty="0"/>
              </a:p>
            </p:txBody>
          </p:sp>
        </p:grpSp>
        <p:sp>
          <p:nvSpPr>
            <p:cNvPr id="337" name="Rectangle 336"/>
            <p:cNvSpPr/>
            <p:nvPr/>
          </p:nvSpPr>
          <p:spPr>
            <a:xfrm>
              <a:off x="6516624" y="3657600"/>
              <a:ext cx="774571" cy="153888"/>
            </a:xfrm>
            <a:prstGeom prst="rect">
              <a:avLst/>
            </a:prstGeom>
          </p:spPr>
          <p:txBody>
            <a:bodyPr wrap="none">
              <a:spAutoFit/>
            </a:bodyPr>
            <a:lstStyle/>
            <a:p>
              <a:pPr algn="ctr" defTabSz="1096963" fontAlgn="base">
                <a:spcBef>
                  <a:spcPct val="0"/>
                </a:spcBef>
                <a:spcAft>
                  <a:spcPct val="0"/>
                </a:spcAft>
                <a:defRPr/>
              </a:pPr>
              <a:r>
                <a:rPr lang="en-US" sz="400" dirty="0" smtClean="0">
                  <a:solidFill>
                    <a:schemeClr val="bg1"/>
                  </a:solidFill>
                  <a:latin typeface="Segoe" pitchFamily="34" charset="0"/>
                </a:rPr>
                <a:t>Web Conferencing Servers</a:t>
              </a:r>
              <a:endParaRPr lang="en-US" sz="400" dirty="0">
                <a:solidFill>
                  <a:schemeClr val="bg1"/>
                </a:solidFill>
                <a:latin typeface="Segoe" pitchFamily="34" charset="0"/>
              </a:endParaRPr>
            </a:p>
          </p:txBody>
        </p:sp>
        <p:sp>
          <p:nvSpPr>
            <p:cNvPr id="338" name="Rectangle 337"/>
            <p:cNvSpPr/>
            <p:nvPr/>
          </p:nvSpPr>
          <p:spPr>
            <a:xfrm>
              <a:off x="5882261" y="3657600"/>
              <a:ext cx="774571" cy="153888"/>
            </a:xfrm>
            <a:prstGeom prst="rect">
              <a:avLst/>
            </a:prstGeom>
          </p:spPr>
          <p:txBody>
            <a:bodyPr wrap="none">
              <a:spAutoFit/>
            </a:bodyPr>
            <a:lstStyle/>
            <a:p>
              <a:pPr algn="ctr">
                <a:defRPr/>
              </a:pPr>
              <a:r>
                <a:rPr lang="en-US" sz="400" dirty="0" smtClean="0">
                  <a:solidFill>
                    <a:schemeClr val="bg1"/>
                  </a:solidFill>
                  <a:latin typeface="Segoe Semibold" pitchFamily="34" charset="0"/>
                  <a:cs typeface="Arial" charset="0"/>
                </a:rPr>
                <a:t>A/V Conferencing Servers</a:t>
              </a:r>
              <a:endParaRPr lang="en-US" sz="400" dirty="0">
                <a:solidFill>
                  <a:schemeClr val="bg1"/>
                </a:solidFill>
                <a:latin typeface="Segoe Semibold" pitchFamily="34" charset="0"/>
                <a:cs typeface="Arial" charset="0"/>
              </a:endParaRPr>
            </a:p>
          </p:txBody>
        </p:sp>
        <p:sp>
          <p:nvSpPr>
            <p:cNvPr id="339" name="Rectangle 338"/>
            <p:cNvSpPr/>
            <p:nvPr/>
          </p:nvSpPr>
          <p:spPr>
            <a:xfrm>
              <a:off x="5355732" y="3662172"/>
              <a:ext cx="418704" cy="153888"/>
            </a:xfrm>
            <a:prstGeom prst="rect">
              <a:avLst/>
            </a:prstGeom>
          </p:spPr>
          <p:txBody>
            <a:bodyPr wrap="none">
              <a:spAutoFit/>
            </a:bodyPr>
            <a:lstStyle/>
            <a:p>
              <a:pPr algn="ctr">
                <a:defRPr/>
              </a:pPr>
              <a:r>
                <a:rPr lang="en-US" sz="400" dirty="0" smtClean="0">
                  <a:solidFill>
                    <a:schemeClr val="bg1"/>
                  </a:solidFill>
                  <a:latin typeface="Segoe Semibold" pitchFamily="34" charset="0"/>
                  <a:cs typeface="Arial" charset="0"/>
                </a:rPr>
                <a:t>IIS Servers</a:t>
              </a:r>
              <a:endParaRPr lang="en-US" sz="400" dirty="0">
                <a:solidFill>
                  <a:schemeClr val="bg1"/>
                </a:solidFill>
                <a:latin typeface="Segoe Semibold" pitchFamily="34" charset="0"/>
                <a:cs typeface="Arial" charset="0"/>
              </a:endParaRPr>
            </a:p>
          </p:txBody>
        </p:sp>
        <p:sp>
          <p:nvSpPr>
            <p:cNvPr id="340" name="Rectangle 339"/>
            <p:cNvSpPr/>
            <p:nvPr/>
          </p:nvSpPr>
          <p:spPr>
            <a:xfrm>
              <a:off x="5105400" y="3086100"/>
              <a:ext cx="1156086" cy="146194"/>
            </a:xfrm>
            <a:prstGeom prst="rect">
              <a:avLst/>
            </a:prstGeom>
          </p:spPr>
          <p:txBody>
            <a:bodyPr wrap="none">
              <a:spAutoFit/>
            </a:bodyPr>
            <a:lstStyle/>
            <a:p>
              <a:pPr algn="ctr">
                <a:defRPr/>
              </a:pPr>
              <a:r>
                <a:rPr lang="en-US" sz="350" dirty="0" smtClean="0">
                  <a:solidFill>
                    <a:schemeClr val="bg1"/>
                  </a:solidFill>
                  <a:latin typeface="Segoe Semibold" pitchFamily="34" charset="0"/>
                  <a:cs typeface="Arial" charset="0"/>
                </a:rPr>
                <a:t>Enterprise Edition Front-End Servers:  Expanded </a:t>
              </a:r>
              <a:endParaRPr lang="en-US" sz="350" dirty="0">
                <a:solidFill>
                  <a:schemeClr val="bg1"/>
                </a:solidFill>
                <a:latin typeface="Segoe Semibold" pitchFamily="34" charset="0"/>
                <a:cs typeface="Arial" charset="0"/>
              </a:endParaRPr>
            </a:p>
          </p:txBody>
        </p:sp>
      </p:grpSp>
      <p:grpSp>
        <p:nvGrpSpPr>
          <p:cNvPr id="343" name="Group 342"/>
          <p:cNvGrpSpPr/>
          <p:nvPr/>
        </p:nvGrpSpPr>
        <p:grpSpPr>
          <a:xfrm>
            <a:off x="609600" y="3848100"/>
            <a:ext cx="4473768" cy="2324100"/>
            <a:chOff x="609600" y="4267200"/>
            <a:chExt cx="4473768" cy="2324100"/>
          </a:xfrm>
        </p:grpSpPr>
        <p:grpSp>
          <p:nvGrpSpPr>
            <p:cNvPr id="50" name="Group 273"/>
            <p:cNvGrpSpPr/>
            <p:nvPr/>
          </p:nvGrpSpPr>
          <p:grpSpPr>
            <a:xfrm>
              <a:off x="609600" y="4381500"/>
              <a:ext cx="4473768" cy="2209800"/>
              <a:chOff x="-551762" y="4248150"/>
              <a:chExt cx="4473768" cy="2209800"/>
            </a:xfrm>
          </p:grpSpPr>
          <p:grpSp>
            <p:nvGrpSpPr>
              <p:cNvPr id="51" name="Group 308"/>
              <p:cNvGrpSpPr/>
              <p:nvPr/>
            </p:nvGrpSpPr>
            <p:grpSpPr>
              <a:xfrm>
                <a:off x="-551762" y="4248150"/>
                <a:ext cx="3350047" cy="2209800"/>
                <a:chOff x="-551762" y="4248150"/>
                <a:chExt cx="3350047" cy="2209800"/>
              </a:xfrm>
            </p:grpSpPr>
            <p:grpSp>
              <p:nvGrpSpPr>
                <p:cNvPr id="52" name="Group 5"/>
                <p:cNvGrpSpPr>
                  <a:grpSpLocks/>
                </p:cNvGrpSpPr>
                <p:nvPr/>
              </p:nvGrpSpPr>
              <p:grpSpPr bwMode="auto">
                <a:xfrm>
                  <a:off x="895350" y="4248150"/>
                  <a:ext cx="947738" cy="914400"/>
                  <a:chOff x="2362200" y="4191000"/>
                  <a:chExt cx="2209800" cy="2133600"/>
                </a:xfrm>
              </p:grpSpPr>
              <p:pic>
                <p:nvPicPr>
                  <p:cNvPr id="107632" name="Picture 6"/>
                  <p:cNvPicPr>
                    <a:picLocks noChangeAspect="1" noChangeArrowheads="1"/>
                  </p:cNvPicPr>
                  <p:nvPr/>
                </p:nvPicPr>
                <p:blipFill>
                  <a:blip r:embed="rId17"/>
                  <a:srcRect l="26175" t="60526" r="46645" b="2632"/>
                  <a:stretch>
                    <a:fillRect/>
                  </a:stretch>
                </p:blipFill>
                <p:spPr bwMode="auto">
                  <a:xfrm>
                    <a:off x="2514600" y="4191000"/>
                    <a:ext cx="2057400" cy="2133600"/>
                  </a:xfrm>
                  <a:prstGeom prst="rect">
                    <a:avLst/>
                  </a:prstGeom>
                  <a:noFill/>
                  <a:ln w="9525">
                    <a:noFill/>
                    <a:miter lim="800000"/>
                    <a:headEnd/>
                    <a:tailEnd/>
                  </a:ln>
                </p:spPr>
              </p:pic>
              <p:sp>
                <p:nvSpPr>
                  <p:cNvPr id="122" name="Rectangle 121"/>
                  <p:cNvSpPr/>
                  <p:nvPr/>
                </p:nvSpPr>
                <p:spPr>
                  <a:xfrm>
                    <a:off x="2362200" y="5868989"/>
                    <a:ext cx="381256" cy="303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outerShdw>
                      </a:effectLst>
                      <a:latin typeface="Segoe Semibold" pitchFamily="34" charset="0"/>
                    </a:endParaRPr>
                  </a:p>
                </p:txBody>
              </p:sp>
            </p:grpSp>
            <p:sp>
              <p:nvSpPr>
                <p:cNvPr id="124" name="TextBox 123"/>
                <p:cNvSpPr txBox="1"/>
                <p:nvPr/>
              </p:nvSpPr>
              <p:spPr>
                <a:xfrm>
                  <a:off x="1745487" y="5124450"/>
                  <a:ext cx="1052798" cy="600160"/>
                </a:xfrm>
                <a:prstGeom prst="rect">
                  <a:avLst/>
                </a:prstGeom>
                <a:noFill/>
              </p:spPr>
              <p:txBody>
                <a:bodyPr wrap="square" lIns="91436" tIns="45718" rIns="91436" bIns="45718">
                  <a:spAutoFit/>
                </a:bodyPr>
                <a:lstStyle/>
                <a:p>
                  <a:pPr algn="ctr">
                    <a:defRPr/>
                  </a:pPr>
                  <a:r>
                    <a:rPr lang="en-US" sz="1100" dirty="0" smtClean="0"/>
                    <a:t>External Access (Secondary)</a:t>
                  </a:r>
                  <a:endParaRPr lang="en-US" sz="1100" dirty="0"/>
                </a:p>
              </p:txBody>
            </p:sp>
            <p:grpSp>
              <p:nvGrpSpPr>
                <p:cNvPr id="53" name="Group 198"/>
                <p:cNvGrpSpPr>
                  <a:grpSpLocks/>
                </p:cNvGrpSpPr>
                <p:nvPr/>
              </p:nvGrpSpPr>
              <p:grpSpPr bwMode="auto">
                <a:xfrm>
                  <a:off x="-551762" y="5229222"/>
                  <a:ext cx="2319813" cy="1228626"/>
                  <a:chOff x="-684942" y="5162857"/>
                  <a:chExt cx="2319340" cy="1228595"/>
                </a:xfrm>
              </p:grpSpPr>
              <p:sp>
                <p:nvSpPr>
                  <p:cNvPr id="235" name="Cloud 234"/>
                  <p:cNvSpPr/>
                  <p:nvPr/>
                </p:nvSpPr>
                <p:spPr>
                  <a:xfrm>
                    <a:off x="-684942" y="5256519"/>
                    <a:ext cx="1162714" cy="896914"/>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fontAlgn="base">
                      <a:spcBef>
                        <a:spcPct val="0"/>
                      </a:spcBef>
                      <a:spcAft>
                        <a:spcPct val="0"/>
                      </a:spcAft>
                      <a:defRPr/>
                    </a:pPr>
                    <a:r>
                      <a:rPr lang="en-US" sz="1000" dirty="0">
                        <a:solidFill>
                          <a:schemeClr val="tx1"/>
                        </a:solidFill>
                      </a:rPr>
                      <a:t>PSTN</a:t>
                    </a:r>
                  </a:p>
                  <a:p>
                    <a:pPr algn="ctr" fontAlgn="base">
                      <a:spcBef>
                        <a:spcPct val="0"/>
                      </a:spcBef>
                      <a:spcAft>
                        <a:spcPct val="0"/>
                      </a:spcAft>
                      <a:defRPr/>
                    </a:pPr>
                    <a:r>
                      <a:rPr lang="en-US" sz="1000" dirty="0" smtClean="0">
                        <a:solidFill>
                          <a:schemeClr val="tx1"/>
                        </a:solidFill>
                      </a:rPr>
                      <a:t>Region II</a:t>
                    </a:r>
                    <a:endParaRPr lang="en-US" sz="1000" dirty="0">
                      <a:solidFill>
                        <a:schemeClr val="tx1"/>
                      </a:solidFill>
                    </a:endParaRPr>
                  </a:p>
                </p:txBody>
              </p:sp>
              <p:grpSp>
                <p:nvGrpSpPr>
                  <p:cNvPr id="54" name="Group 66"/>
                  <p:cNvGrpSpPr>
                    <a:grpSpLocks/>
                  </p:cNvGrpSpPr>
                  <p:nvPr/>
                </p:nvGrpSpPr>
                <p:grpSpPr bwMode="auto">
                  <a:xfrm>
                    <a:off x="760288" y="5162857"/>
                    <a:ext cx="481125" cy="452327"/>
                    <a:chOff x="1212873" y="3962400"/>
                    <a:chExt cx="899640" cy="845793"/>
                  </a:xfrm>
                </p:grpSpPr>
                <p:pic>
                  <p:nvPicPr>
                    <p:cNvPr id="107680"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266" name="Oval 6"/>
                    <p:cNvSpPr/>
                    <p:nvPr/>
                  </p:nvSpPr>
                  <p:spPr>
                    <a:xfrm>
                      <a:off x="1613527" y="4300791"/>
                      <a:ext cx="97939" cy="100924"/>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267" name="TextBox 7"/>
                    <p:cNvSpPr txBox="1"/>
                    <p:nvPr/>
                  </p:nvSpPr>
                  <p:spPr>
                    <a:xfrm>
                      <a:off x="1212873" y="4520449"/>
                      <a:ext cx="899640" cy="287744"/>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268" name="TextBox 8"/>
                    <p:cNvSpPr txBox="1"/>
                    <p:nvPr/>
                  </p:nvSpPr>
                  <p:spPr>
                    <a:xfrm>
                      <a:off x="1601655" y="4146441"/>
                      <a:ext cx="423147" cy="316518"/>
                    </a:xfrm>
                    <a:prstGeom prst="rect">
                      <a:avLst/>
                    </a:prstGeom>
                    <a:noFill/>
                  </p:spPr>
                  <p:txBody>
                    <a:bodyPr wrap="none">
                      <a:spAutoFit/>
                    </a:bodyPr>
                    <a:lstStyle/>
                    <a:p>
                      <a:pPr>
                        <a:defRPr/>
                      </a:pPr>
                      <a:r>
                        <a:rPr lang="en-US" sz="500" dirty="0">
                          <a:effectLst>
                            <a:outerShdw blurRad="38100" dist="38100" dir="2700000" algn="tl">
                              <a:srgbClr val="000000"/>
                            </a:outerShdw>
                          </a:effectLst>
                        </a:rPr>
                        <a:t>A</a:t>
                      </a:r>
                    </a:p>
                  </p:txBody>
                </p:sp>
              </p:grpSp>
              <p:grpSp>
                <p:nvGrpSpPr>
                  <p:cNvPr id="55" name="Group 66"/>
                  <p:cNvGrpSpPr>
                    <a:grpSpLocks/>
                  </p:cNvGrpSpPr>
                  <p:nvPr/>
                </p:nvGrpSpPr>
                <p:grpSpPr bwMode="auto">
                  <a:xfrm>
                    <a:off x="772987" y="5529619"/>
                    <a:ext cx="481125" cy="452268"/>
                    <a:chOff x="1211806" y="3962400"/>
                    <a:chExt cx="899640" cy="845683"/>
                  </a:xfrm>
                </p:grpSpPr>
                <p:pic>
                  <p:nvPicPr>
                    <p:cNvPr id="107685"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262" name="Oval 261"/>
                    <p:cNvSpPr/>
                    <p:nvPr/>
                  </p:nvSpPr>
                  <p:spPr>
                    <a:xfrm>
                      <a:off x="1612459" y="4300679"/>
                      <a:ext cx="100905" cy="100924"/>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263" name="TextBox 262"/>
                    <p:cNvSpPr txBox="1"/>
                    <p:nvPr/>
                  </p:nvSpPr>
                  <p:spPr>
                    <a:xfrm>
                      <a:off x="1211806" y="4520340"/>
                      <a:ext cx="899640" cy="287743"/>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264" name="TextBox 263"/>
                    <p:cNvSpPr txBox="1"/>
                    <p:nvPr/>
                  </p:nvSpPr>
                  <p:spPr>
                    <a:xfrm>
                      <a:off x="1600588" y="4146334"/>
                      <a:ext cx="414159" cy="316518"/>
                    </a:xfrm>
                    <a:prstGeom prst="rect">
                      <a:avLst/>
                    </a:prstGeom>
                    <a:noFill/>
                  </p:spPr>
                  <p:txBody>
                    <a:bodyPr wrap="none">
                      <a:spAutoFit/>
                    </a:bodyPr>
                    <a:lstStyle/>
                    <a:p>
                      <a:pPr>
                        <a:defRPr/>
                      </a:pPr>
                      <a:r>
                        <a:rPr lang="en-US" sz="500" dirty="0">
                          <a:effectLst>
                            <a:outerShdw blurRad="38100" dist="38100" dir="2700000" algn="tl">
                              <a:srgbClr val="000000"/>
                            </a:outerShdw>
                          </a:effectLst>
                        </a:rPr>
                        <a:t>B</a:t>
                      </a:r>
                    </a:p>
                  </p:txBody>
                </p:sp>
              </p:grpSp>
              <p:grpSp>
                <p:nvGrpSpPr>
                  <p:cNvPr id="56" name="Group 66"/>
                  <p:cNvGrpSpPr>
                    <a:grpSpLocks/>
                  </p:cNvGrpSpPr>
                  <p:nvPr/>
                </p:nvGrpSpPr>
                <p:grpSpPr bwMode="auto">
                  <a:xfrm>
                    <a:off x="763463" y="5939700"/>
                    <a:ext cx="481125" cy="451752"/>
                    <a:chOff x="1211884" y="3962400"/>
                    <a:chExt cx="899640" cy="844718"/>
                  </a:xfrm>
                </p:grpSpPr>
                <p:pic>
                  <p:nvPicPr>
                    <p:cNvPr id="107690" name="Picture 3"/>
                    <p:cNvPicPr>
                      <a:picLocks noChangeAspect="1" noChangeArrowheads="1"/>
                    </p:cNvPicPr>
                    <p:nvPr/>
                  </p:nvPicPr>
                  <p:blipFill>
                    <a:blip r:embed="rId7"/>
                    <a:srcRect/>
                    <a:stretch>
                      <a:fillRect/>
                    </a:stretch>
                  </p:blipFill>
                  <p:spPr bwMode="auto">
                    <a:xfrm>
                      <a:off x="1295400" y="3962400"/>
                      <a:ext cx="527481" cy="643320"/>
                    </a:xfrm>
                    <a:prstGeom prst="rect">
                      <a:avLst/>
                    </a:prstGeom>
                    <a:noFill/>
                    <a:ln w="9525">
                      <a:noFill/>
                      <a:miter lim="800000"/>
                      <a:headEnd/>
                      <a:tailEnd/>
                    </a:ln>
                  </p:spPr>
                </p:pic>
                <p:sp>
                  <p:nvSpPr>
                    <p:cNvPr id="258" name="Oval 16"/>
                    <p:cNvSpPr/>
                    <p:nvPr/>
                  </p:nvSpPr>
                  <p:spPr>
                    <a:xfrm>
                      <a:off x="1612538" y="4299714"/>
                      <a:ext cx="97939" cy="100924"/>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solidFill>
                          <a:srgbClr val="FFFFFF"/>
                        </a:solidFill>
                        <a:effectLst>
                          <a:outerShdw blurRad="38100" dist="38100" dir="2700000" algn="tl">
                            <a:srgbClr val="000000"/>
                          </a:outerShdw>
                        </a:effectLst>
                        <a:latin typeface="Segoe Semibold" pitchFamily="34" charset="0"/>
                      </a:endParaRPr>
                    </a:p>
                  </p:txBody>
                </p:sp>
                <p:sp>
                  <p:nvSpPr>
                    <p:cNvPr id="259" name="TextBox 258"/>
                    <p:cNvSpPr txBox="1"/>
                    <p:nvPr/>
                  </p:nvSpPr>
                  <p:spPr>
                    <a:xfrm>
                      <a:off x="1211884" y="4519375"/>
                      <a:ext cx="899640" cy="287743"/>
                    </a:xfrm>
                    <a:prstGeom prst="rect">
                      <a:avLst/>
                    </a:prstGeom>
                    <a:noFill/>
                  </p:spPr>
                  <p:txBody>
                    <a:bodyPr wrap="none">
                      <a:spAutoFit/>
                    </a:bodyPr>
                    <a:lstStyle/>
                    <a:p>
                      <a:pPr>
                        <a:defRPr/>
                      </a:pPr>
                      <a:r>
                        <a:rPr lang="en-US" sz="400" dirty="0">
                          <a:effectLst>
                            <a:outerShdw blurRad="38100" dist="38100" dir="2700000" algn="tl">
                              <a:srgbClr val="000000"/>
                            </a:outerShdw>
                          </a:effectLst>
                        </a:rPr>
                        <a:t>IP-PSTN  GW</a:t>
                      </a:r>
                    </a:p>
                  </p:txBody>
                </p:sp>
                <p:sp>
                  <p:nvSpPr>
                    <p:cNvPr id="260" name="TextBox 259"/>
                    <p:cNvSpPr txBox="1"/>
                    <p:nvPr/>
                  </p:nvSpPr>
                  <p:spPr>
                    <a:xfrm>
                      <a:off x="1600666" y="4145368"/>
                      <a:ext cx="414159" cy="316518"/>
                    </a:xfrm>
                    <a:prstGeom prst="rect">
                      <a:avLst/>
                    </a:prstGeom>
                    <a:noFill/>
                  </p:spPr>
                  <p:txBody>
                    <a:bodyPr wrap="none">
                      <a:spAutoFit/>
                    </a:bodyPr>
                    <a:lstStyle/>
                    <a:p>
                      <a:pPr>
                        <a:defRPr/>
                      </a:pPr>
                      <a:r>
                        <a:rPr lang="en-US" sz="500" dirty="0">
                          <a:effectLst>
                            <a:outerShdw blurRad="38100" dist="38100" dir="2700000" algn="tl">
                              <a:srgbClr val="000000"/>
                            </a:outerShdw>
                          </a:effectLst>
                        </a:rPr>
                        <a:t>B</a:t>
                      </a:r>
                    </a:p>
                  </p:txBody>
                </p:sp>
              </p:grpSp>
              <p:grpSp>
                <p:nvGrpSpPr>
                  <p:cNvPr id="57" name="Group 57"/>
                  <p:cNvGrpSpPr>
                    <a:grpSpLocks/>
                  </p:cNvGrpSpPr>
                  <p:nvPr/>
                </p:nvGrpSpPr>
                <p:grpSpPr bwMode="auto">
                  <a:xfrm>
                    <a:off x="1211939" y="5529620"/>
                    <a:ext cx="422459" cy="528108"/>
                    <a:chOff x="2819400" y="5181600"/>
                    <a:chExt cx="1339652" cy="1674673"/>
                  </a:xfrm>
                </p:grpSpPr>
                <p:grpSp>
                  <p:nvGrpSpPr>
                    <p:cNvPr id="58" name="Group 115"/>
                    <p:cNvGrpSpPr>
                      <a:grpSpLocks/>
                    </p:cNvGrpSpPr>
                    <p:nvPr/>
                  </p:nvGrpSpPr>
                  <p:grpSpPr bwMode="auto">
                    <a:xfrm>
                      <a:off x="2819400" y="5181600"/>
                      <a:ext cx="762000" cy="1048797"/>
                      <a:chOff x="4368" y="2352"/>
                      <a:chExt cx="364" cy="501"/>
                    </a:xfrm>
                  </p:grpSpPr>
                  <p:pic>
                    <p:nvPicPr>
                      <p:cNvPr id="107696" name="Picture 114"/>
                      <p:cNvPicPr>
                        <a:picLocks noChangeAspect="1" noChangeArrowheads="1"/>
                      </p:cNvPicPr>
                      <p:nvPr/>
                    </p:nvPicPr>
                    <p:blipFill>
                      <a:blip r:embed="rId5"/>
                      <a:srcRect/>
                      <a:stretch>
                        <a:fillRect/>
                      </a:stretch>
                    </p:blipFill>
                    <p:spPr bwMode="auto">
                      <a:xfrm>
                        <a:off x="4368" y="2352"/>
                        <a:ext cx="364" cy="501"/>
                      </a:xfrm>
                      <a:prstGeom prst="rect">
                        <a:avLst/>
                      </a:prstGeom>
                      <a:noFill/>
                      <a:ln w="9525">
                        <a:noFill/>
                        <a:miter lim="800000"/>
                        <a:headEnd/>
                        <a:tailEnd/>
                      </a:ln>
                    </p:spPr>
                  </p:pic>
                  <p:pic>
                    <p:nvPicPr>
                      <p:cNvPr id="107697" name="Picture 113" descr="scale"/>
                      <p:cNvPicPr>
                        <a:picLocks noChangeAspect="1" noChangeArrowheads="1"/>
                      </p:cNvPicPr>
                      <p:nvPr/>
                    </p:nvPicPr>
                    <p:blipFill>
                      <a:blip r:embed="rId8"/>
                      <a:srcRect/>
                      <a:stretch>
                        <a:fillRect/>
                      </a:stretch>
                    </p:blipFill>
                    <p:spPr bwMode="auto">
                      <a:xfrm>
                        <a:off x="4560" y="2562"/>
                        <a:ext cx="148" cy="144"/>
                      </a:xfrm>
                      <a:prstGeom prst="rect">
                        <a:avLst/>
                      </a:prstGeom>
                      <a:noFill/>
                      <a:ln w="9525">
                        <a:noFill/>
                        <a:miter lim="800000"/>
                        <a:headEnd/>
                        <a:tailEnd/>
                      </a:ln>
                    </p:spPr>
                  </p:pic>
                </p:grpSp>
                <p:sp>
                  <p:nvSpPr>
                    <p:cNvPr id="254" name="TextBox 253"/>
                    <p:cNvSpPr txBox="1"/>
                    <p:nvPr/>
                  </p:nvSpPr>
                  <p:spPr>
                    <a:xfrm>
                      <a:off x="2841742" y="6173101"/>
                      <a:ext cx="1317310" cy="683172"/>
                    </a:xfrm>
                    <a:prstGeom prst="rect">
                      <a:avLst/>
                    </a:prstGeom>
                    <a:noFill/>
                  </p:spPr>
                  <p:txBody>
                    <a:bodyPr wrap="none">
                      <a:spAutoFit/>
                    </a:bodyPr>
                    <a:lstStyle/>
                    <a:p>
                      <a:pPr>
                        <a:defRPr/>
                      </a:pPr>
                      <a:r>
                        <a:rPr lang="en-US" sz="400" dirty="0">
                          <a:effectLst>
                            <a:outerShdw blurRad="38100" dist="38100" dir="2700000" algn="tl">
                              <a:srgbClr val="000000"/>
                            </a:outerShdw>
                          </a:effectLst>
                        </a:rPr>
                        <a:t>Mediation</a:t>
                      </a:r>
                    </a:p>
                    <a:p>
                      <a:pPr>
                        <a:defRPr/>
                      </a:pPr>
                      <a:r>
                        <a:rPr lang="en-US" sz="400" dirty="0">
                          <a:effectLst>
                            <a:outerShdw blurRad="38100" dist="38100" dir="2700000" algn="tl">
                              <a:srgbClr val="000000"/>
                            </a:outerShdw>
                          </a:effectLst>
                        </a:rPr>
                        <a:t>Server</a:t>
                      </a:r>
                    </a:p>
                  </p:txBody>
                </p:sp>
              </p:grpSp>
              <p:sp>
                <p:nvSpPr>
                  <p:cNvPr id="241" name="Freeform 240"/>
                  <p:cNvSpPr/>
                  <p:nvPr/>
                </p:nvSpPr>
                <p:spPr>
                  <a:xfrm>
                    <a:off x="477772" y="5348591"/>
                    <a:ext cx="319022" cy="344478"/>
                  </a:xfrm>
                  <a:custGeom>
                    <a:avLst/>
                    <a:gdLst>
                      <a:gd name="connsiteX0" fmla="*/ 0 w 712519"/>
                      <a:gd name="connsiteY0" fmla="*/ 676893 h 676893"/>
                      <a:gd name="connsiteX1" fmla="*/ 178129 w 712519"/>
                      <a:gd name="connsiteY1" fmla="*/ 0 h 676893"/>
                      <a:gd name="connsiteX2" fmla="*/ 712519 w 712519"/>
                      <a:gd name="connsiteY2" fmla="*/ 0 h 676893"/>
                    </a:gdLst>
                    <a:ahLst/>
                    <a:cxnLst>
                      <a:cxn ang="0">
                        <a:pos x="connsiteX0" y="connsiteY0"/>
                      </a:cxn>
                      <a:cxn ang="0">
                        <a:pos x="connsiteX1" y="connsiteY1"/>
                      </a:cxn>
                      <a:cxn ang="0">
                        <a:pos x="connsiteX2" y="connsiteY2"/>
                      </a:cxn>
                    </a:cxnLst>
                    <a:rect l="l" t="t" r="r" b="b"/>
                    <a:pathLst>
                      <a:path w="712519" h="676893">
                        <a:moveTo>
                          <a:pt x="0" y="676893"/>
                        </a:moveTo>
                        <a:lnTo>
                          <a:pt x="178129" y="0"/>
                        </a:lnTo>
                        <a:lnTo>
                          <a:pt x="712519" y="0"/>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dirty="0">
                      <a:effectLst>
                        <a:outerShdw blurRad="38100" dist="38100" dir="2700000" algn="tl">
                          <a:srgbClr val="000000"/>
                        </a:outerShdw>
                      </a:effectLst>
                      <a:latin typeface="Segoe Semibold" pitchFamily="34" charset="0"/>
                    </a:endParaRPr>
                  </a:p>
                </p:txBody>
              </p:sp>
              <p:sp>
                <p:nvSpPr>
                  <p:cNvPr id="243" name="Freeform 242"/>
                  <p:cNvSpPr/>
                  <p:nvPr/>
                </p:nvSpPr>
                <p:spPr>
                  <a:xfrm>
                    <a:off x="477772" y="5720057"/>
                    <a:ext cx="382509" cy="366703"/>
                  </a:xfrm>
                  <a:custGeom>
                    <a:avLst/>
                    <a:gdLst>
                      <a:gd name="connsiteX0" fmla="*/ 0 w 760021"/>
                      <a:gd name="connsiteY0" fmla="*/ 0 h 819397"/>
                      <a:gd name="connsiteX1" fmla="*/ 213756 w 760021"/>
                      <a:gd name="connsiteY1" fmla="*/ 819397 h 819397"/>
                      <a:gd name="connsiteX2" fmla="*/ 760021 w 760021"/>
                      <a:gd name="connsiteY2" fmla="*/ 819397 h 819397"/>
                    </a:gdLst>
                    <a:ahLst/>
                    <a:cxnLst>
                      <a:cxn ang="0">
                        <a:pos x="connsiteX0" y="connsiteY0"/>
                      </a:cxn>
                      <a:cxn ang="0">
                        <a:pos x="connsiteX1" y="connsiteY1"/>
                      </a:cxn>
                      <a:cxn ang="0">
                        <a:pos x="connsiteX2" y="connsiteY2"/>
                      </a:cxn>
                    </a:cxnLst>
                    <a:rect l="l" t="t" r="r" b="b"/>
                    <a:pathLst>
                      <a:path w="760021" h="819397">
                        <a:moveTo>
                          <a:pt x="0" y="0"/>
                        </a:moveTo>
                        <a:lnTo>
                          <a:pt x="213756" y="819397"/>
                        </a:lnTo>
                        <a:lnTo>
                          <a:pt x="760021" y="819397"/>
                        </a:lnTo>
                      </a:path>
                    </a:pathLst>
                  </a:cu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200" dirty="0">
                      <a:effectLst>
                        <a:outerShdw blurRad="38100" dist="38100" dir="2700000" algn="tl">
                          <a:srgbClr val="000000"/>
                        </a:outerShdw>
                      </a:effectLst>
                      <a:latin typeface="Segoe Semibold" pitchFamily="34" charset="0"/>
                    </a:endParaRPr>
                  </a:p>
                </p:txBody>
              </p:sp>
              <p:cxnSp>
                <p:nvCxnSpPr>
                  <p:cNvPr id="244" name="Straight Connector 243"/>
                  <p:cNvCxnSpPr/>
                  <p:nvPr/>
                </p:nvCxnSpPr>
                <p:spPr>
                  <a:xfrm flipV="1">
                    <a:off x="1090422" y="5694658"/>
                    <a:ext cx="122212" cy="15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588874" y="5275569"/>
                    <a:ext cx="304830" cy="153884"/>
                  </a:xfrm>
                  <a:prstGeom prst="rect">
                    <a:avLst/>
                  </a:prstGeom>
                  <a:noFill/>
                </p:spPr>
                <p:txBody>
                  <a:bodyPr wrap="none">
                    <a:spAutoFit/>
                  </a:bodyPr>
                  <a:lstStyle/>
                  <a:p>
                    <a:pPr>
                      <a:defRPr/>
                    </a:pPr>
                    <a:r>
                      <a:rPr lang="en-US" sz="400" dirty="0">
                        <a:effectLst>
                          <a:outerShdw blurRad="38100" dist="38100" dir="2700000" algn="tl">
                            <a:srgbClr val="000000"/>
                          </a:outerShdw>
                        </a:effectLst>
                      </a:rPr>
                      <a:t>Loc 1</a:t>
                    </a:r>
                  </a:p>
                </p:txBody>
              </p:sp>
              <p:sp>
                <p:nvSpPr>
                  <p:cNvPr id="246" name="TextBox 245"/>
                  <p:cNvSpPr txBox="1"/>
                  <p:nvPr/>
                </p:nvSpPr>
                <p:spPr>
                  <a:xfrm>
                    <a:off x="588874" y="5610524"/>
                    <a:ext cx="304830" cy="153884"/>
                  </a:xfrm>
                  <a:prstGeom prst="rect">
                    <a:avLst/>
                  </a:prstGeom>
                  <a:noFill/>
                </p:spPr>
                <p:txBody>
                  <a:bodyPr wrap="none">
                    <a:spAutoFit/>
                  </a:bodyPr>
                  <a:lstStyle/>
                  <a:p>
                    <a:pPr>
                      <a:defRPr/>
                    </a:pPr>
                    <a:r>
                      <a:rPr lang="en-US" sz="400" dirty="0">
                        <a:effectLst>
                          <a:outerShdw blurRad="38100" dist="38100" dir="2700000" algn="tl">
                            <a:srgbClr val="000000"/>
                          </a:outerShdw>
                        </a:effectLst>
                      </a:rPr>
                      <a:t>Loc 2</a:t>
                    </a:r>
                  </a:p>
                </p:txBody>
              </p:sp>
              <p:sp>
                <p:nvSpPr>
                  <p:cNvPr id="247" name="TextBox 246"/>
                  <p:cNvSpPr txBox="1"/>
                  <p:nvPr/>
                </p:nvSpPr>
                <p:spPr>
                  <a:xfrm>
                    <a:off x="588874" y="6002627"/>
                    <a:ext cx="304830" cy="153884"/>
                  </a:xfrm>
                  <a:prstGeom prst="rect">
                    <a:avLst/>
                  </a:prstGeom>
                  <a:noFill/>
                </p:spPr>
                <p:txBody>
                  <a:bodyPr wrap="none">
                    <a:spAutoFit/>
                  </a:bodyPr>
                  <a:lstStyle/>
                  <a:p>
                    <a:pPr>
                      <a:defRPr/>
                    </a:pPr>
                    <a:r>
                      <a:rPr lang="en-US" sz="400" dirty="0">
                        <a:effectLst>
                          <a:outerShdw blurRad="38100" dist="38100" dir="2700000" algn="tl">
                            <a:srgbClr val="000000"/>
                          </a:outerShdw>
                        </a:effectLst>
                      </a:rPr>
                      <a:t>Loc 3</a:t>
                    </a:r>
                  </a:p>
                </p:txBody>
              </p:sp>
            </p:grpSp>
            <p:sp>
              <p:nvSpPr>
                <p:cNvPr id="209" name="Oval 208"/>
                <p:cNvSpPr/>
                <p:nvPr/>
              </p:nvSpPr>
              <p:spPr>
                <a:xfrm>
                  <a:off x="590550" y="5162550"/>
                  <a:ext cx="1219200" cy="1295400"/>
                </a:xfrm>
                <a:prstGeom prst="ellipse">
                  <a:avLst/>
                </a:prstGeom>
                <a:solidFill>
                  <a:schemeClr val="tx1">
                    <a:alpha val="25000"/>
                  </a:schemeClr>
                </a:solidFill>
              </p:spPr>
              <p:txBody>
                <a:bodyPr wrap="square">
                  <a:noAutofit/>
                </a:bodyPr>
                <a:lstStyle/>
                <a:p>
                  <a:pPr algn="ctr" defTabSz="1096963" fontAlgn="base">
                    <a:spcBef>
                      <a:spcPct val="0"/>
                    </a:spcBef>
                    <a:spcAft>
                      <a:spcPct val="0"/>
                    </a:spcAft>
                    <a:defRPr/>
                  </a:pPr>
                  <a:endParaRPr lang="en-US" sz="800" dirty="0">
                    <a:solidFill>
                      <a:schemeClr val="tx1"/>
                    </a:solidFill>
                    <a:latin typeface="Segoe" pitchFamily="34" charset="0"/>
                  </a:endParaRPr>
                </a:p>
              </p:txBody>
            </p:sp>
          </p:grpSp>
          <p:cxnSp>
            <p:nvCxnSpPr>
              <p:cNvPr id="272" name="Elbow Connector 271"/>
              <p:cNvCxnSpPr>
                <a:endCxn id="209" idx="6"/>
              </p:cNvCxnSpPr>
              <p:nvPr/>
            </p:nvCxnSpPr>
            <p:spPr>
              <a:xfrm rot="10800000" flipV="1">
                <a:off x="1809751" y="5210978"/>
                <a:ext cx="2112255" cy="599272"/>
              </a:xfrm>
              <a:prstGeom prst="bentConnector3">
                <a:avLst>
                  <a:gd name="adj1" fmla="val 50000"/>
                </a:avLst>
              </a:prstGeom>
              <a:ln w="15875">
                <a:tailEnd type="arrow"/>
              </a:ln>
            </p:spPr>
            <p:style>
              <a:lnRef idx="1">
                <a:schemeClr val="accent1"/>
              </a:lnRef>
              <a:fillRef idx="0">
                <a:schemeClr val="accent1"/>
              </a:fillRef>
              <a:effectRef idx="0">
                <a:schemeClr val="accent1"/>
              </a:effectRef>
              <a:fontRef idx="minor">
                <a:schemeClr val="tx1"/>
              </a:fontRef>
            </p:style>
          </p:cxnSp>
        </p:grpSp>
        <p:pic>
          <p:nvPicPr>
            <p:cNvPr id="33794" name="Picture 2" descr="C:\Program Files\Microsoft Resource DVD Artwork\DVD_ART\Artwork_Imagery\HARDWARE_IMAGERY\Illustration - Misc Hardware\XML Icons\user blue.png"/>
            <p:cNvPicPr>
              <a:picLocks noChangeAspect="1" noChangeArrowheads="1"/>
            </p:cNvPicPr>
            <p:nvPr/>
          </p:nvPicPr>
          <p:blipFill>
            <a:blip r:embed="rId18"/>
            <a:srcRect/>
            <a:stretch>
              <a:fillRect/>
            </a:stretch>
          </p:blipFill>
          <p:spPr bwMode="auto">
            <a:xfrm>
              <a:off x="1219200" y="4267200"/>
              <a:ext cx="627317" cy="847725"/>
            </a:xfrm>
            <a:prstGeom prst="rect">
              <a:avLst/>
            </a:prstGeom>
            <a:noFill/>
          </p:spPr>
        </p:pic>
      </p:grpSp>
      <p:grpSp>
        <p:nvGrpSpPr>
          <p:cNvPr id="344" name="Group 343"/>
          <p:cNvGrpSpPr/>
          <p:nvPr/>
        </p:nvGrpSpPr>
        <p:grpSpPr>
          <a:xfrm>
            <a:off x="1219200" y="1000125"/>
            <a:ext cx="1856688" cy="1743075"/>
            <a:chOff x="1219200" y="1419225"/>
            <a:chExt cx="1856688" cy="1743075"/>
          </a:xfrm>
        </p:grpSpPr>
        <p:grpSp>
          <p:nvGrpSpPr>
            <p:cNvPr id="5" name="Group 303"/>
            <p:cNvGrpSpPr/>
            <p:nvPr/>
          </p:nvGrpSpPr>
          <p:grpSpPr>
            <a:xfrm>
              <a:off x="2132913" y="1419225"/>
              <a:ext cx="942975" cy="1743075"/>
              <a:chOff x="971551" y="1285875"/>
              <a:chExt cx="942975" cy="1743075"/>
            </a:xfrm>
          </p:grpSpPr>
          <p:grpSp>
            <p:nvGrpSpPr>
              <p:cNvPr id="6" name="Group 70"/>
              <p:cNvGrpSpPr>
                <a:grpSpLocks/>
              </p:cNvGrpSpPr>
              <p:nvPr/>
            </p:nvGrpSpPr>
            <p:grpSpPr bwMode="auto">
              <a:xfrm>
                <a:off x="971551" y="1809750"/>
                <a:ext cx="942975" cy="1219200"/>
                <a:chOff x="0" y="2057400"/>
                <a:chExt cx="2945648" cy="3810000"/>
              </a:xfrm>
            </p:grpSpPr>
            <p:pic>
              <p:nvPicPr>
                <p:cNvPr id="107584" name="Picture 4"/>
                <p:cNvPicPr>
                  <a:picLocks noChangeAspect="1" noChangeArrowheads="1"/>
                </p:cNvPicPr>
                <p:nvPr/>
              </p:nvPicPr>
              <p:blipFill>
                <a:blip r:embed="rId19"/>
                <a:srcRect/>
                <a:stretch>
                  <a:fillRect/>
                </a:stretch>
              </p:blipFill>
              <p:spPr bwMode="auto">
                <a:xfrm>
                  <a:off x="0" y="2057400"/>
                  <a:ext cx="2945648" cy="3781425"/>
                </a:xfrm>
                <a:prstGeom prst="rect">
                  <a:avLst/>
                </a:prstGeom>
                <a:noFill/>
                <a:ln w="9525">
                  <a:noFill/>
                  <a:miter lim="800000"/>
                  <a:headEnd/>
                  <a:tailEnd/>
                </a:ln>
              </p:spPr>
            </p:pic>
            <p:grpSp>
              <p:nvGrpSpPr>
                <p:cNvPr id="7" name="Group 70"/>
                <p:cNvGrpSpPr>
                  <a:grpSpLocks/>
                </p:cNvGrpSpPr>
                <p:nvPr/>
              </p:nvGrpSpPr>
              <p:grpSpPr bwMode="auto">
                <a:xfrm>
                  <a:off x="152400" y="2209800"/>
                  <a:ext cx="2496282" cy="3657600"/>
                  <a:chOff x="152400" y="2209800"/>
                  <a:chExt cx="2496282" cy="3657600"/>
                </a:xfrm>
              </p:grpSpPr>
              <p:pic>
                <p:nvPicPr>
                  <p:cNvPr id="107586" name="Picture 531"/>
                  <p:cNvPicPr>
                    <a:picLocks noChangeAspect="1" noChangeArrowheads="1"/>
                  </p:cNvPicPr>
                  <p:nvPr/>
                </p:nvPicPr>
                <p:blipFill>
                  <a:blip r:embed="rId20"/>
                  <a:srcRect/>
                  <a:stretch>
                    <a:fillRect/>
                  </a:stretch>
                </p:blipFill>
                <p:spPr bwMode="auto">
                  <a:xfrm flipH="1">
                    <a:off x="2306949" y="2224078"/>
                    <a:ext cx="55251" cy="3643322"/>
                  </a:xfrm>
                  <a:prstGeom prst="rect">
                    <a:avLst/>
                  </a:prstGeom>
                  <a:noFill/>
                  <a:ln w="9525">
                    <a:noFill/>
                    <a:miter lim="800000"/>
                    <a:headEnd/>
                    <a:tailEnd/>
                  </a:ln>
                </p:spPr>
              </p:pic>
              <p:pic>
                <p:nvPicPr>
                  <p:cNvPr id="107587" name="Picture 532"/>
                  <p:cNvPicPr>
                    <a:picLocks noChangeAspect="1" noChangeArrowheads="1"/>
                  </p:cNvPicPr>
                  <p:nvPr/>
                </p:nvPicPr>
                <p:blipFill>
                  <a:blip r:embed="rId21"/>
                  <a:srcRect/>
                  <a:stretch>
                    <a:fillRect/>
                  </a:stretch>
                </p:blipFill>
                <p:spPr bwMode="auto">
                  <a:xfrm>
                    <a:off x="2057400" y="3570402"/>
                    <a:ext cx="591282" cy="925398"/>
                  </a:xfrm>
                  <a:prstGeom prst="rect">
                    <a:avLst/>
                  </a:prstGeom>
                  <a:noFill/>
                  <a:ln w="9525">
                    <a:noFill/>
                    <a:miter lim="800000"/>
                    <a:headEnd/>
                    <a:tailEnd/>
                  </a:ln>
                </p:spPr>
              </p:pic>
              <p:pic>
                <p:nvPicPr>
                  <p:cNvPr id="107588" name="Picture 531"/>
                  <p:cNvPicPr>
                    <a:picLocks noChangeAspect="1" noChangeArrowheads="1"/>
                  </p:cNvPicPr>
                  <p:nvPr/>
                </p:nvPicPr>
                <p:blipFill>
                  <a:blip r:embed="rId20"/>
                  <a:srcRect/>
                  <a:stretch>
                    <a:fillRect/>
                  </a:stretch>
                </p:blipFill>
                <p:spPr bwMode="auto">
                  <a:xfrm flipH="1">
                    <a:off x="401949" y="2209800"/>
                    <a:ext cx="55251" cy="3643322"/>
                  </a:xfrm>
                  <a:prstGeom prst="rect">
                    <a:avLst/>
                  </a:prstGeom>
                  <a:noFill/>
                  <a:ln w="9525">
                    <a:noFill/>
                    <a:miter lim="800000"/>
                    <a:headEnd/>
                    <a:tailEnd/>
                  </a:ln>
                </p:spPr>
              </p:pic>
              <p:pic>
                <p:nvPicPr>
                  <p:cNvPr id="107589" name="Picture 532"/>
                  <p:cNvPicPr>
                    <a:picLocks noChangeAspect="1" noChangeArrowheads="1"/>
                  </p:cNvPicPr>
                  <p:nvPr/>
                </p:nvPicPr>
                <p:blipFill>
                  <a:blip r:embed="rId21"/>
                  <a:srcRect/>
                  <a:stretch>
                    <a:fillRect/>
                  </a:stretch>
                </p:blipFill>
                <p:spPr bwMode="auto">
                  <a:xfrm>
                    <a:off x="152400" y="3581400"/>
                    <a:ext cx="591282" cy="925398"/>
                  </a:xfrm>
                  <a:prstGeom prst="rect">
                    <a:avLst/>
                  </a:prstGeom>
                  <a:noFill/>
                  <a:ln w="9525">
                    <a:noFill/>
                    <a:miter lim="800000"/>
                    <a:headEnd/>
                    <a:tailEnd/>
                  </a:ln>
                </p:spPr>
              </p:pic>
            </p:grpSp>
          </p:grpSp>
          <p:sp>
            <p:nvSpPr>
              <p:cNvPr id="123" name="TextBox 122"/>
              <p:cNvSpPr txBox="1"/>
              <p:nvPr/>
            </p:nvSpPr>
            <p:spPr>
              <a:xfrm>
                <a:off x="1047750" y="1285875"/>
                <a:ext cx="763342" cy="600160"/>
              </a:xfrm>
              <a:prstGeom prst="rect">
                <a:avLst/>
              </a:prstGeom>
              <a:noFill/>
            </p:spPr>
            <p:txBody>
              <a:bodyPr wrap="none" lIns="91436" tIns="45718" rIns="91436" bIns="45718">
                <a:spAutoFit/>
              </a:bodyPr>
              <a:lstStyle/>
              <a:p>
                <a:pPr algn="ctr">
                  <a:defRPr/>
                </a:pPr>
                <a:r>
                  <a:rPr lang="en-US" sz="1100" dirty="0" smtClean="0"/>
                  <a:t>External </a:t>
                </a:r>
              </a:p>
              <a:p>
                <a:pPr algn="ctr">
                  <a:defRPr/>
                </a:pPr>
                <a:r>
                  <a:rPr lang="en-US" sz="1100" dirty="0" smtClean="0"/>
                  <a:t>Access</a:t>
                </a:r>
              </a:p>
              <a:p>
                <a:pPr algn="ctr">
                  <a:defRPr/>
                </a:pPr>
                <a:r>
                  <a:rPr lang="en-US" sz="1100" dirty="0" smtClean="0"/>
                  <a:t>(Primary)</a:t>
                </a:r>
                <a:endParaRPr lang="en-US" sz="1100" dirty="0"/>
              </a:p>
            </p:txBody>
          </p:sp>
        </p:grpSp>
        <p:pic>
          <p:nvPicPr>
            <p:cNvPr id="342" name="Picture 2" descr="C:\Program Files\Microsoft Resource DVD Artwork\DVD_ART\Artwork_Imagery\HARDWARE_IMAGERY\Illustration - Misc Hardware\XML Icons\user blue.png"/>
            <p:cNvPicPr>
              <a:picLocks noChangeAspect="1" noChangeArrowheads="1"/>
            </p:cNvPicPr>
            <p:nvPr/>
          </p:nvPicPr>
          <p:blipFill>
            <a:blip r:embed="rId18"/>
            <a:srcRect/>
            <a:stretch>
              <a:fillRect/>
            </a:stretch>
          </p:blipFill>
          <p:spPr bwMode="auto">
            <a:xfrm>
              <a:off x="1219200" y="2067560"/>
              <a:ext cx="627317" cy="847725"/>
            </a:xfrm>
            <a:prstGeom prst="rect">
              <a:avLst/>
            </a:prstGeom>
            <a:noFill/>
          </p:spPr>
        </p:pic>
      </p:grpSp>
      <p:sp>
        <p:nvSpPr>
          <p:cNvPr id="345" name="Rectangle 344"/>
          <p:cNvSpPr/>
          <p:nvPr/>
        </p:nvSpPr>
        <p:spPr bwMode="auto">
          <a:xfrm>
            <a:off x="3352800" y="3467100"/>
            <a:ext cx="1752600" cy="137160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400" dirty="0" smtClean="0">
              <a:solidFill>
                <a:schemeClr val="tx1"/>
              </a:solidFill>
              <a:latin typeface="Segoe" pitchFamily="34" charset="0"/>
            </a:endParaRPr>
          </a:p>
        </p:txBody>
      </p:sp>
      <p:grpSp>
        <p:nvGrpSpPr>
          <p:cNvPr id="2" name="Group 6"/>
          <p:cNvGrpSpPr>
            <a:grpSpLocks/>
          </p:cNvGrpSpPr>
          <p:nvPr/>
        </p:nvGrpSpPr>
        <p:grpSpPr bwMode="auto">
          <a:xfrm>
            <a:off x="3428312" y="3581403"/>
            <a:ext cx="1511836" cy="1182845"/>
            <a:chOff x="4648202" y="3048000"/>
            <a:chExt cx="2514602" cy="1669356"/>
          </a:xfrm>
        </p:grpSpPr>
        <p:pic>
          <p:nvPicPr>
            <p:cNvPr id="107637" name="Picture 5"/>
            <p:cNvPicPr>
              <a:picLocks noChangeAspect="1" noChangeArrowheads="1"/>
            </p:cNvPicPr>
            <p:nvPr/>
          </p:nvPicPr>
          <p:blipFill>
            <a:blip r:embed="rId22"/>
            <a:srcRect l="50826" t="42442" r="21930" b="33324"/>
            <a:stretch>
              <a:fillRect/>
            </a:stretch>
          </p:blipFill>
          <p:spPr bwMode="auto">
            <a:xfrm>
              <a:off x="4648202" y="3048001"/>
              <a:ext cx="2514602" cy="1219200"/>
            </a:xfrm>
            <a:prstGeom prst="rect">
              <a:avLst/>
            </a:prstGeom>
            <a:noFill/>
            <a:ln w="9525">
              <a:noFill/>
              <a:miter lim="800000"/>
              <a:headEnd/>
              <a:tailEnd/>
            </a:ln>
          </p:spPr>
        </p:pic>
        <p:sp>
          <p:nvSpPr>
            <p:cNvPr id="127" name="Rectangle 126"/>
            <p:cNvSpPr/>
            <p:nvPr/>
          </p:nvSpPr>
          <p:spPr>
            <a:xfrm>
              <a:off x="5791483" y="3048000"/>
              <a:ext cx="150999" cy="77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en-US" dirty="0">
                <a:solidFill>
                  <a:srgbClr val="FFFFFF"/>
                </a:solidFill>
                <a:effectLst>
                  <a:outerShdw blurRad="38100" dist="38100" dir="2700000" algn="tl">
                    <a:srgbClr val="000000"/>
                  </a:outerShdw>
                </a:effectLst>
                <a:latin typeface="Segoe Semibold" pitchFamily="34" charset="0"/>
              </a:endParaRPr>
            </a:p>
          </p:txBody>
        </p:sp>
        <p:sp>
          <p:nvSpPr>
            <p:cNvPr id="128" name="TextBox 127"/>
            <p:cNvSpPr txBox="1"/>
            <p:nvPr/>
          </p:nvSpPr>
          <p:spPr>
            <a:xfrm>
              <a:off x="5192089" y="4326426"/>
              <a:ext cx="1305283" cy="390930"/>
            </a:xfrm>
            <a:prstGeom prst="rect">
              <a:avLst/>
            </a:prstGeom>
            <a:noFill/>
          </p:spPr>
          <p:txBody>
            <a:bodyPr wrap="none">
              <a:spAutoFit/>
            </a:bodyPr>
            <a:lstStyle/>
            <a:p>
              <a:pPr algn="ctr">
                <a:defRPr/>
              </a:pPr>
              <a:r>
                <a:rPr lang="en-US" sz="1200" dirty="0"/>
                <a:t>Directors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 calcmode="lin" valueType="num">
                                      <p:cBhvr additive="base">
                                        <p:cTn id="7" dur="500" fill="hold"/>
                                        <p:tgtEl>
                                          <p:spTgt spid="341"/>
                                        </p:tgtEl>
                                        <p:attrNameLst>
                                          <p:attrName>ppt_x</p:attrName>
                                        </p:attrNameLst>
                                      </p:cBhvr>
                                      <p:tavLst>
                                        <p:tav tm="0">
                                          <p:val>
                                            <p:strVal val="#ppt_x"/>
                                          </p:val>
                                        </p:tav>
                                        <p:tav tm="100000">
                                          <p:val>
                                            <p:strVal val="#ppt_x"/>
                                          </p:val>
                                        </p:tav>
                                      </p:tavLst>
                                    </p:anim>
                                    <p:anim calcmode="lin" valueType="num">
                                      <p:cBhvr additive="base">
                                        <p:cTn id="8" dur="500" fill="hold"/>
                                        <p:tgtEl>
                                          <p:spTgt spid="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6"/>
                                        </p:tgtEl>
                                        <p:attrNameLst>
                                          <p:attrName>style.visibility</p:attrName>
                                        </p:attrNameLst>
                                      </p:cBhvr>
                                      <p:to>
                                        <p:strVal val="visible"/>
                                      </p:to>
                                    </p:set>
                                    <p:anim calcmode="lin" valueType="num">
                                      <p:cBhvr additive="base">
                                        <p:cTn id="17" dur="500" fill="hold"/>
                                        <p:tgtEl>
                                          <p:spTgt spid="346"/>
                                        </p:tgtEl>
                                        <p:attrNameLst>
                                          <p:attrName>ppt_x</p:attrName>
                                        </p:attrNameLst>
                                      </p:cBhvr>
                                      <p:tavLst>
                                        <p:tav tm="0">
                                          <p:val>
                                            <p:strVal val="#ppt_x"/>
                                          </p:val>
                                        </p:tav>
                                        <p:tav tm="100000">
                                          <p:val>
                                            <p:strVal val="#ppt_x"/>
                                          </p:val>
                                        </p:tav>
                                      </p:tavLst>
                                    </p:anim>
                                    <p:anim calcmode="lin" valueType="num">
                                      <p:cBhvr additive="base">
                                        <p:cTn id="18" dur="500" fill="hold"/>
                                        <p:tgtEl>
                                          <p:spTgt spid="3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5"/>
                                        </p:tgtEl>
                                        <p:attrNameLst>
                                          <p:attrName>style.visibility</p:attrName>
                                        </p:attrNameLst>
                                      </p:cBhvr>
                                      <p:to>
                                        <p:strVal val="visible"/>
                                      </p:to>
                                    </p:set>
                                    <p:animEffect transition="in" filter="fade">
                                      <p:cBhvr>
                                        <p:cTn id="28" dur="500"/>
                                        <p:tgtEl>
                                          <p:spTgt spid="34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43"/>
                                        </p:tgtEl>
                                        <p:attrNameLst>
                                          <p:attrName>style.visibility</p:attrName>
                                        </p:attrNameLst>
                                      </p:cBhvr>
                                      <p:to>
                                        <p:strVal val="visible"/>
                                      </p:to>
                                    </p:set>
                                    <p:anim calcmode="lin" valueType="num">
                                      <p:cBhvr additive="base">
                                        <p:cTn id="33" dur="500" fill="hold"/>
                                        <p:tgtEl>
                                          <p:spTgt spid="343"/>
                                        </p:tgtEl>
                                        <p:attrNameLst>
                                          <p:attrName>ppt_x</p:attrName>
                                        </p:attrNameLst>
                                      </p:cBhvr>
                                      <p:tavLst>
                                        <p:tav tm="0">
                                          <p:val>
                                            <p:strVal val="#ppt_x"/>
                                          </p:val>
                                        </p:tav>
                                        <p:tav tm="100000">
                                          <p:val>
                                            <p:strVal val="#ppt_x"/>
                                          </p:val>
                                        </p:tav>
                                      </p:tavLst>
                                    </p:anim>
                                    <p:anim calcmode="lin" valueType="num">
                                      <p:cBhvr additive="base">
                                        <p:cTn id="34" dur="500" fill="hold"/>
                                        <p:tgtEl>
                                          <p:spTgt spid="34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44"/>
                                        </p:tgtEl>
                                        <p:attrNameLst>
                                          <p:attrName>style.visibility</p:attrName>
                                        </p:attrNameLst>
                                      </p:cBhvr>
                                      <p:to>
                                        <p:strVal val="visible"/>
                                      </p:to>
                                    </p:set>
                                    <p:anim calcmode="lin" valueType="num">
                                      <p:cBhvr additive="base">
                                        <p:cTn id="45" dur="500" fill="hold"/>
                                        <p:tgtEl>
                                          <p:spTgt spid="344"/>
                                        </p:tgtEl>
                                        <p:attrNameLst>
                                          <p:attrName>ppt_x</p:attrName>
                                        </p:attrNameLst>
                                      </p:cBhvr>
                                      <p:tavLst>
                                        <p:tav tm="0">
                                          <p:val>
                                            <p:strVal val="#ppt_x"/>
                                          </p:val>
                                        </p:tav>
                                        <p:tav tm="100000">
                                          <p:val>
                                            <p:strVal val="#ppt_x"/>
                                          </p:val>
                                        </p:tav>
                                      </p:tavLst>
                                    </p:anim>
                                    <p:anim calcmode="lin" valueType="num">
                                      <p:cBhvr additive="base">
                                        <p:cTn id="46" dur="500" fill="hold"/>
                                        <p:tgtEl>
                                          <p:spTgt spid="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Deployment</a:t>
            </a:r>
            <a:endParaRPr lang="en-US" dirty="0"/>
          </a:p>
        </p:txBody>
      </p:sp>
      <p:sp>
        <p:nvSpPr>
          <p:cNvPr id="3" name="Content Placeholder 2"/>
          <p:cNvSpPr>
            <a:spLocks noGrp="1"/>
          </p:cNvSpPr>
          <p:nvPr>
            <p:ph idx="1"/>
          </p:nvPr>
        </p:nvSpPr>
        <p:spPr>
          <a:xfrm>
            <a:off x="304800" y="1524000"/>
            <a:ext cx="8686800" cy="4162678"/>
          </a:xfrm>
        </p:spPr>
        <p:txBody>
          <a:bodyPr/>
          <a:lstStyle/>
          <a:p>
            <a:pPr marL="396875" indent="-396875"/>
            <a:r>
              <a:rPr lang="en-US" sz="2800" dirty="0" smtClean="0"/>
              <a:t>Instant Messaging</a:t>
            </a:r>
          </a:p>
          <a:p>
            <a:pPr marL="796925" lvl="1"/>
            <a:r>
              <a:rPr lang="en-US" sz="2400" dirty="0" smtClean="0"/>
              <a:t>Intelligent IM Filter for URL, File transfer</a:t>
            </a:r>
          </a:p>
          <a:p>
            <a:pPr marL="396875" indent="-396875"/>
            <a:r>
              <a:rPr lang="en-US" sz="2800" dirty="0" smtClean="0"/>
              <a:t>Voice</a:t>
            </a:r>
          </a:p>
          <a:p>
            <a:pPr marL="796925" lvl="1"/>
            <a:r>
              <a:rPr lang="en-US" sz="2400" dirty="0" smtClean="0"/>
              <a:t>PSTN Connectivity</a:t>
            </a:r>
          </a:p>
          <a:p>
            <a:pPr marL="796925" lvl="1"/>
            <a:r>
              <a:rPr lang="en-US" sz="2400" dirty="0" smtClean="0"/>
              <a:t>Location Profile, Dial Plan, Policy, Routes</a:t>
            </a:r>
          </a:p>
          <a:p>
            <a:pPr marL="796925" lvl="1"/>
            <a:r>
              <a:rPr lang="en-US" sz="2300" dirty="0" smtClean="0"/>
              <a:t>Covered in session – “VOIP Topologies and Interoperability”</a:t>
            </a:r>
          </a:p>
          <a:p>
            <a:pPr marL="396875" indent="-396875"/>
            <a:r>
              <a:rPr lang="en-US" sz="2800" dirty="0" smtClean="0"/>
              <a:t>Policies</a:t>
            </a:r>
          </a:p>
          <a:p>
            <a:pPr marL="796925" lvl="1"/>
            <a:r>
              <a:rPr lang="en-US" sz="2400" dirty="0" smtClean="0"/>
              <a:t>Archiving</a:t>
            </a:r>
          </a:p>
          <a:p>
            <a:pPr marL="796925" lvl="1"/>
            <a:r>
              <a:rPr lang="en-US" sz="2400" dirty="0" smtClean="0"/>
              <a:t>Conferences and meetings</a:t>
            </a:r>
          </a:p>
          <a:p>
            <a:pPr marL="796925" lvl="1"/>
            <a:r>
              <a:rPr lang="en-US" sz="2400" dirty="0" smtClean="0"/>
              <a:t>Call Detail Records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20" name="Rounded Rectangle 19"/>
          <p:cNvSpPr/>
          <p:nvPr/>
        </p:nvSpPr>
        <p:spPr bwMode="blackGray">
          <a:xfrm>
            <a:off x="432737" y="3314977"/>
            <a:ext cx="8330263" cy="77544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solidFill>
            <a:srgbClr val="F6AE1E"/>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
        <p:nvSpPr>
          <p:cNvPr id="13" name="Rounded Rectangle 12"/>
          <p:cNvSpPr/>
          <p:nvPr/>
        </p:nvSpPr>
        <p:spPr bwMode="blackGray">
          <a:xfrm>
            <a:off x="426973" y="2461537"/>
            <a:ext cx="8354133" cy="77544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Finalizing Deployment</a:t>
            </a:r>
            <a:endParaRPr lang="en-US" dirty="0"/>
          </a:p>
        </p:txBody>
      </p:sp>
      <p:sp>
        <p:nvSpPr>
          <p:cNvPr id="3" name="Content Placeholder 2"/>
          <p:cNvSpPr>
            <a:spLocks noGrp="1"/>
          </p:cNvSpPr>
          <p:nvPr>
            <p:ph idx="1"/>
          </p:nvPr>
        </p:nvSpPr>
        <p:spPr>
          <a:xfrm>
            <a:off x="381000" y="1524000"/>
            <a:ext cx="8569960" cy="4825937"/>
          </a:xfrm>
        </p:spPr>
        <p:txBody>
          <a:bodyPr/>
          <a:lstStyle/>
          <a:p>
            <a:r>
              <a:rPr lang="en-US" dirty="0" smtClean="0"/>
              <a:t>Certificates</a:t>
            </a:r>
          </a:p>
          <a:p>
            <a:pPr marL="796925" lvl="1"/>
            <a:r>
              <a:rPr lang="en-US" dirty="0" smtClean="0"/>
              <a:t>Wizard to create/deploy from certificate authority</a:t>
            </a:r>
          </a:p>
          <a:p>
            <a:r>
              <a:rPr lang="en-US" dirty="0" smtClean="0"/>
              <a:t>External Access </a:t>
            </a:r>
          </a:p>
          <a:p>
            <a:pPr marL="796925" lvl="1"/>
            <a:r>
              <a:rPr lang="en-US" dirty="0" smtClean="0"/>
              <a:t>Firewall Configuration, Reverse Proxy</a:t>
            </a:r>
          </a:p>
          <a:p>
            <a:r>
              <a:rPr lang="en-US" dirty="0" smtClean="0"/>
              <a:t>Exchange Server 2007 UM integration</a:t>
            </a:r>
          </a:p>
          <a:p>
            <a:pPr marL="796925" lvl="1"/>
            <a:r>
              <a:rPr lang="en-US" dirty="0" smtClean="0"/>
              <a:t>Routing setup, dialing rules</a:t>
            </a:r>
          </a:p>
          <a:p>
            <a:r>
              <a:rPr lang="en-US" dirty="0" smtClean="0"/>
              <a:t>QoE Monitoring Server</a:t>
            </a:r>
          </a:p>
          <a:p>
            <a:pPr marL="796925" lvl="1"/>
            <a:r>
              <a:rPr lang="en-US" dirty="0" smtClean="0"/>
              <a:t>Reporting, data collection</a:t>
            </a:r>
          </a:p>
          <a:p>
            <a:pPr lvl="1"/>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0250" y="4038600"/>
            <a:ext cx="8032750" cy="914400"/>
          </a:xfrm>
        </p:spPr>
        <p:txBody>
          <a:bodyPr/>
          <a:lstStyle/>
          <a:p>
            <a:r>
              <a:rPr lang="en-US" sz="4400" dirty="0" smtClean="0"/>
              <a:t>Finalizing OCS 2007 </a:t>
            </a:r>
            <a:r>
              <a:rPr sz="4400" smtClean="0"/>
              <a:t>D</a:t>
            </a:r>
            <a:r>
              <a:rPr lang="en-US" sz="4400" dirty="0" smtClean="0"/>
              <a:t>eployment</a:t>
            </a:r>
            <a:endParaRPr lang="en-US" sz="44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20" name="Rounded Rectangle 19"/>
          <p:cNvSpPr/>
          <p:nvPr/>
        </p:nvSpPr>
        <p:spPr bwMode="blackGray">
          <a:xfrm>
            <a:off x="432737" y="3314977"/>
            <a:ext cx="8330263" cy="77544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solidFill>
            <a:srgbClr val="F6AE1E"/>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
        <p:nvSpPr>
          <p:cNvPr id="13" name="Rounded Rectangle 12"/>
          <p:cNvSpPr/>
          <p:nvPr/>
        </p:nvSpPr>
        <p:spPr bwMode="blackGray">
          <a:xfrm>
            <a:off x="426973" y="2461537"/>
            <a:ext cx="8354133" cy="775445"/>
          </a:xfrm>
          <a:prstGeom prst="roundRect">
            <a:avLst/>
          </a:prstGeom>
          <a:solidFill>
            <a:srgbClr val="245E86"/>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71530"/>
            <a:ext cx="8382000" cy="664797"/>
          </a:xfrm>
        </p:spPr>
        <p:txBody>
          <a:bodyPr/>
          <a:lstStyle/>
          <a:p>
            <a:r>
              <a:rPr lang="en-US" dirty="0" smtClean="0"/>
              <a:t>Deployment Tools</a:t>
            </a:r>
            <a:endParaRPr lang="en-US" dirty="0"/>
          </a:p>
        </p:txBody>
      </p:sp>
      <p:sp>
        <p:nvSpPr>
          <p:cNvPr id="3" name="Content Placeholder 2"/>
          <p:cNvSpPr>
            <a:spLocks noGrp="1"/>
          </p:cNvSpPr>
          <p:nvPr>
            <p:ph type="body" sz="quarter" idx="10"/>
          </p:nvPr>
        </p:nvSpPr>
        <p:spPr>
          <a:xfrm>
            <a:off x="381000" y="1524000"/>
            <a:ext cx="8514806" cy="4708981"/>
          </a:xfrm>
        </p:spPr>
        <p:txBody>
          <a:bodyPr/>
          <a:lstStyle/>
          <a:p>
            <a:pPr marL="396875" indent="-396875"/>
            <a:r>
              <a:rPr lang="en-US" sz="2800" dirty="0" smtClean="0"/>
              <a:t>Validating deployment configuration</a:t>
            </a:r>
          </a:p>
          <a:p>
            <a:pPr marL="796925" lvl="1"/>
            <a:r>
              <a:rPr lang="en-US" sz="2400" dirty="0" smtClean="0"/>
              <a:t>Validation tools in MMC console</a:t>
            </a:r>
          </a:p>
          <a:p>
            <a:pPr marL="1154113" lvl="2">
              <a:buSzPct val="100000"/>
              <a:buFont typeface="Wingdings" pitchFamily="2" charset="2"/>
              <a:buChar char="§"/>
            </a:pPr>
            <a:r>
              <a:rPr lang="en-US" sz="2000" dirty="0" smtClean="0"/>
              <a:t>Simulates workloads (IM, login, presence, A/V etc) </a:t>
            </a:r>
          </a:p>
          <a:p>
            <a:pPr marL="1154113" lvl="2">
              <a:buSzPct val="100000"/>
              <a:buFont typeface="Wingdings" pitchFamily="2" charset="2"/>
              <a:buChar char="§"/>
            </a:pPr>
            <a:r>
              <a:rPr lang="en-US" sz="2000" dirty="0" smtClean="0"/>
              <a:t>Checks configuration settings</a:t>
            </a:r>
          </a:p>
          <a:p>
            <a:pPr marL="1154113" lvl="2">
              <a:buSzPct val="100000"/>
              <a:buFont typeface="Wingdings" pitchFamily="2" charset="2"/>
              <a:buChar char="§"/>
            </a:pPr>
            <a:r>
              <a:rPr lang="en-US" sz="2000" dirty="0" smtClean="0"/>
              <a:t>Provides detailed drill-down reports</a:t>
            </a:r>
          </a:p>
          <a:p>
            <a:pPr marL="796925" lvl="1"/>
            <a:r>
              <a:rPr lang="en-US" sz="2400" dirty="0" smtClean="0"/>
              <a:t>Best Practices Analyzer tool </a:t>
            </a:r>
          </a:p>
          <a:p>
            <a:pPr marL="396875" indent="-396875">
              <a:lnSpc>
                <a:spcPct val="150000"/>
              </a:lnSpc>
            </a:pPr>
            <a:r>
              <a:rPr lang="en-US" sz="2800" dirty="0" smtClean="0"/>
              <a:t>Automating deployment tasks</a:t>
            </a:r>
          </a:p>
          <a:p>
            <a:pPr marL="796925" lvl="1">
              <a:spcBef>
                <a:spcPts val="0"/>
              </a:spcBef>
            </a:pPr>
            <a:r>
              <a:rPr lang="en-US" sz="2400" dirty="0" smtClean="0"/>
              <a:t>With LcsCmd.exe</a:t>
            </a:r>
          </a:p>
          <a:p>
            <a:pPr marL="1154113" lvl="2">
              <a:buSzPct val="100000"/>
              <a:buFont typeface="Wingdings" pitchFamily="2" charset="2"/>
              <a:buChar char="§"/>
            </a:pPr>
            <a:r>
              <a:rPr lang="en-US" sz="2000" dirty="0" smtClean="0"/>
              <a:t>Delegate Administration – server admin, user admin, setup admin</a:t>
            </a:r>
          </a:p>
          <a:p>
            <a:pPr marL="1154113" lvl="2">
              <a:buSzPct val="100000"/>
              <a:buFont typeface="Wingdings" pitchFamily="2" charset="2"/>
              <a:buChar char="§"/>
            </a:pPr>
            <a:r>
              <a:rPr lang="en-US" sz="2000" dirty="0" smtClean="0"/>
              <a:t>Check status of deployment</a:t>
            </a:r>
          </a:p>
          <a:p>
            <a:pPr marL="1154113" lvl="2">
              <a:buSzPct val="100000"/>
              <a:buFont typeface="Wingdings" pitchFamily="2" charset="2"/>
              <a:buChar char="§"/>
            </a:pPr>
            <a:r>
              <a:rPr lang="en-US" sz="2000" dirty="0" smtClean="0"/>
              <a:t>Prepare Active Directory for deployment</a:t>
            </a:r>
          </a:p>
          <a:p>
            <a:pPr marL="1154113" lvl="2">
              <a:buSzPct val="100000"/>
              <a:buFont typeface="Wingdings" pitchFamily="2" charset="2"/>
              <a:buChar char="§"/>
            </a:pPr>
            <a:r>
              <a:rPr lang="en-US" sz="2000" dirty="0" smtClean="0"/>
              <a:t>Backup/Restore operations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0250" y="4038600"/>
            <a:ext cx="8032750" cy="914400"/>
          </a:xfrm>
        </p:spPr>
        <p:txBody>
          <a:bodyPr/>
          <a:lstStyle/>
          <a:p>
            <a:r>
              <a:rPr lang="en-US" sz="4400" dirty="0" smtClean="0"/>
              <a:t>Deployment Tools</a:t>
            </a:r>
            <a:br>
              <a:rPr lang="en-US" sz="4400" dirty="0" smtClean="0"/>
            </a:br>
            <a:endParaRPr lang="en-US" sz="4400"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hevron 16"/>
          <p:cNvSpPr/>
          <p:nvPr/>
        </p:nvSpPr>
        <p:spPr bwMode="auto">
          <a:xfrm>
            <a:off x="6678707" y="7162800"/>
            <a:ext cx="2084293" cy="5193085"/>
          </a:xfrm>
          <a:prstGeom prst="chevron">
            <a:avLst>
              <a:gd name="adj" fmla="val 53183"/>
            </a:avLst>
          </a:prstGeom>
          <a:gradFill flip="none" rotWithShape="1">
            <a:gsLst>
              <a:gs pos="0">
                <a:srgbClr val="27728D">
                  <a:alpha val="34000"/>
                </a:srgbClr>
              </a:gs>
              <a:gs pos="50000">
                <a:srgbClr val="27728D">
                  <a:alpha val="9000"/>
                </a:srgbClr>
              </a:gs>
              <a:gs pos="100000">
                <a:srgbClr val="27728D">
                  <a:tint val="23500"/>
                  <a:satMod val="160000"/>
                  <a:alpha val="3000"/>
                </a:srgbClr>
              </a:gs>
            </a:gsLst>
            <a:lin ang="10800000" scaled="1"/>
            <a:tileRect/>
          </a:gradFill>
          <a:ln>
            <a:noFill/>
            <a:headEnd type="none" w="med" len="med"/>
            <a:tailEnd type="none" w="med" len="med"/>
          </a:ln>
          <a:effectLst/>
          <a:scene3d>
            <a:camera prst="orthographicFront" fov="0">
              <a:rot lat="0" lon="0" rev="0"/>
            </a:camera>
            <a:lightRig rig="threePt" dir="t">
              <a:rot lat="0" lon="0" rev="1800000"/>
            </a:lightRig>
          </a:scene3d>
          <a:sp3d prstMaterial="matte">
            <a:bevelT h="20000" prst="convex"/>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blackGray">
          <a:xfrm>
            <a:off x="421721" y="7010400"/>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Exploring OCS: How do I run a Pilot ?</a:t>
            </a:r>
          </a:p>
        </p:txBody>
      </p:sp>
      <p:sp>
        <p:nvSpPr>
          <p:cNvPr id="18" name="Rounded Rectangle 17"/>
          <p:cNvSpPr/>
          <p:nvPr/>
        </p:nvSpPr>
        <p:spPr bwMode="blackGray">
          <a:xfrm>
            <a:off x="432737" y="7863840"/>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How do I plan my enterprise deployment ?</a:t>
            </a:r>
          </a:p>
        </p:txBody>
      </p:sp>
      <p:sp>
        <p:nvSpPr>
          <p:cNvPr id="20" name="Rounded Rectangle 19"/>
          <p:cNvSpPr/>
          <p:nvPr/>
        </p:nvSpPr>
        <p:spPr bwMode="blackGray">
          <a:xfrm>
            <a:off x="432737" y="8717280"/>
            <a:ext cx="8014447" cy="77544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deployment options are available for my enterprise ?</a:t>
            </a:r>
          </a:p>
        </p:txBody>
      </p:sp>
      <p:sp>
        <p:nvSpPr>
          <p:cNvPr id="21" name="Rounded Rectangle 20"/>
          <p:cNvSpPr/>
          <p:nvPr/>
        </p:nvSpPr>
        <p:spPr bwMode="blackGray">
          <a:xfrm>
            <a:off x="432737" y="9570720"/>
            <a:ext cx="8014447" cy="85527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How do I finalize my deployment ?</a:t>
            </a:r>
          </a:p>
        </p:txBody>
      </p:sp>
      <p:sp>
        <p:nvSpPr>
          <p:cNvPr id="11" name="Title 10"/>
          <p:cNvSpPr>
            <a:spLocks noGrp="1"/>
          </p:cNvSpPr>
          <p:nvPr>
            <p:ph type="title"/>
          </p:nvPr>
        </p:nvSpPr>
        <p:spPr/>
        <p:txBody>
          <a:bodyPr/>
          <a:lstStyle/>
          <a:p>
            <a:r>
              <a:rPr lang="en-US" dirty="0" smtClean="0"/>
              <a:t>Key Takeaways</a:t>
            </a:r>
            <a:endParaRPr lang="en-US" dirty="0"/>
          </a:p>
        </p:txBody>
      </p:sp>
      <p:sp>
        <p:nvSpPr>
          <p:cNvPr id="9" name="Rounded Rectangle 8"/>
          <p:cNvSpPr/>
          <p:nvPr/>
        </p:nvSpPr>
        <p:spPr bwMode="blackGray">
          <a:xfrm>
            <a:off x="408867" y="10505318"/>
            <a:ext cx="8014447" cy="855275"/>
          </a:xfrm>
          <a:prstGeom prst="roundRect">
            <a:avLst/>
          </a:prstGeom>
          <a:gradFill flip="none" rotWithShape="1">
            <a:gsLst>
              <a:gs pos="0">
                <a:srgbClr val="3778A7">
                  <a:alpha val="58000"/>
                </a:srgbClr>
              </a:gs>
              <a:gs pos="87000">
                <a:srgbClr val="3778A7">
                  <a:alpha val="29000"/>
                </a:srgbClr>
              </a:gs>
            </a:gsLst>
            <a:lin ang="162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r>
              <a:rPr lang="en-US" sz="2000" dirty="0" smtClean="0"/>
              <a:t>What tools can I use to manage the deployment process?</a:t>
            </a:r>
          </a:p>
        </p:txBody>
      </p:sp>
      <p:sp>
        <p:nvSpPr>
          <p:cNvPr id="10" name="Rounded Rectangle 9"/>
          <p:cNvSpPr/>
          <p:nvPr/>
        </p:nvSpPr>
        <p:spPr bwMode="blackGray">
          <a:xfrm>
            <a:off x="362829" y="1596785"/>
            <a:ext cx="8371714"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Use Standard Edition. Also ideal for a branch office/site</a:t>
            </a:r>
          </a:p>
        </p:txBody>
      </p:sp>
      <p:sp>
        <p:nvSpPr>
          <p:cNvPr id="13" name="Rounded Rectangle 12"/>
          <p:cNvSpPr/>
          <p:nvPr/>
        </p:nvSpPr>
        <p:spPr bwMode="blackGray">
          <a:xfrm>
            <a:off x="362829" y="2460619"/>
            <a:ext cx="8371714" cy="775445"/>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Fill out “Key Deployment Considerations” section </a:t>
            </a:r>
          </a:p>
        </p:txBody>
      </p:sp>
      <p:sp>
        <p:nvSpPr>
          <p:cNvPr id="14" name="Rounded Rectangle 13"/>
          <p:cNvSpPr/>
          <p:nvPr/>
        </p:nvSpPr>
        <p:spPr bwMode="blackGray">
          <a:xfrm>
            <a:off x="362829" y="3314059"/>
            <a:ext cx="8371714" cy="775445"/>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Consolidated, Expanded, External Access, PSTN, Multi-site</a:t>
            </a:r>
          </a:p>
        </p:txBody>
      </p:sp>
      <p:sp>
        <p:nvSpPr>
          <p:cNvPr id="15" name="Rounded Rectangle 14"/>
          <p:cNvSpPr/>
          <p:nvPr/>
        </p:nvSpPr>
        <p:spPr bwMode="blackGray">
          <a:xfrm>
            <a:off x="362829" y="4167499"/>
            <a:ext cx="8371714" cy="855275"/>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Configure settings for IM, Voice, External Access, etc.</a:t>
            </a:r>
          </a:p>
        </p:txBody>
      </p:sp>
      <p:sp>
        <p:nvSpPr>
          <p:cNvPr id="16" name="Rounded Rectangle 15"/>
          <p:cNvSpPr/>
          <p:nvPr/>
        </p:nvSpPr>
        <p:spPr bwMode="blackGray">
          <a:xfrm>
            <a:off x="362829" y="5096589"/>
            <a:ext cx="8371714"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Leverage tools for validation and automation</a:t>
            </a:r>
          </a:p>
        </p:txBody>
      </p:sp>
      <p:sp>
        <p:nvSpPr>
          <p:cNvPr id="19" name="Rounded Rectangle 18"/>
          <p:cNvSpPr/>
          <p:nvPr/>
        </p:nvSpPr>
        <p:spPr bwMode="blackGray">
          <a:xfrm>
            <a:off x="381000" y="1600200"/>
            <a:ext cx="8366281"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Exploring OCS 2007:  How do I run a Pilot?</a:t>
            </a:r>
          </a:p>
        </p:txBody>
      </p:sp>
      <p:sp>
        <p:nvSpPr>
          <p:cNvPr id="22" name="Rounded Rectangle 21"/>
          <p:cNvSpPr/>
          <p:nvPr/>
        </p:nvSpPr>
        <p:spPr bwMode="blackGray">
          <a:xfrm>
            <a:off x="362829" y="2460619"/>
            <a:ext cx="835413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How do I plan my enterprise deployment?</a:t>
            </a:r>
          </a:p>
        </p:txBody>
      </p:sp>
      <p:sp>
        <p:nvSpPr>
          <p:cNvPr id="23" name="Rounded Rectangle 22"/>
          <p:cNvSpPr/>
          <p:nvPr/>
        </p:nvSpPr>
        <p:spPr bwMode="blackGray">
          <a:xfrm>
            <a:off x="362829" y="3314059"/>
            <a:ext cx="835413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What deployment options are available for my enterprise?</a:t>
            </a:r>
          </a:p>
        </p:txBody>
      </p:sp>
      <p:sp>
        <p:nvSpPr>
          <p:cNvPr id="24" name="Rounded Rectangle 23"/>
          <p:cNvSpPr/>
          <p:nvPr/>
        </p:nvSpPr>
        <p:spPr bwMode="blackGray">
          <a:xfrm>
            <a:off x="381000" y="4191000"/>
            <a:ext cx="835413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How do I finalize my deployment?</a:t>
            </a:r>
          </a:p>
        </p:txBody>
      </p:sp>
      <p:sp>
        <p:nvSpPr>
          <p:cNvPr id="25" name="Rounded Rectangle 24"/>
          <p:cNvSpPr/>
          <p:nvPr/>
        </p:nvSpPr>
        <p:spPr bwMode="blackGray">
          <a:xfrm>
            <a:off x="362829" y="5096589"/>
            <a:ext cx="835413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What tools can I use to manage the deployment process?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0" nodeType="clickEffect">
                                  <p:stCondLst>
                                    <p:cond delay="0"/>
                                  </p:stCondLst>
                                  <p:childTnLst>
                                    <p:anim calcmode="lin" valueType="num">
                                      <p:cBhvr>
                                        <p:cTn id="6" dur="1000"/>
                                        <p:tgtEl>
                                          <p:spTgt spid="19"/>
                                        </p:tgtEl>
                                        <p:attrNameLst>
                                          <p:attrName>ppt_w</p:attrName>
                                        </p:attrNameLst>
                                      </p:cBhvr>
                                      <p:tavLst>
                                        <p:tav tm="0">
                                          <p:val>
                                            <p:strVal val="ppt_w"/>
                                          </p:val>
                                        </p:tav>
                                        <p:tav tm="100000">
                                          <p:val>
                                            <p:strVal val="ppt_w*0.70"/>
                                          </p:val>
                                        </p:tav>
                                      </p:tavLst>
                                    </p:anim>
                                    <p:anim calcmode="lin" valueType="num">
                                      <p:cBhvr>
                                        <p:cTn id="7" dur="1000"/>
                                        <p:tgtEl>
                                          <p:spTgt spid="19"/>
                                        </p:tgtEl>
                                        <p:attrNameLst>
                                          <p:attrName>ppt_h</p:attrName>
                                        </p:attrNameLst>
                                      </p:cBhvr>
                                      <p:tavLst>
                                        <p:tav tm="0">
                                          <p:val>
                                            <p:strVal val="ppt_h"/>
                                          </p:val>
                                        </p:tav>
                                        <p:tav tm="100000">
                                          <p:val>
                                            <p:strVal val="ppt_h"/>
                                          </p:val>
                                        </p:tav>
                                      </p:tavLst>
                                    </p:anim>
                                    <p:animEffect transition="out" filter="fade">
                                      <p:cBhvr>
                                        <p:cTn id="8" dur="1000"/>
                                        <p:tgtEl>
                                          <p:spTgt spid="19"/>
                                        </p:tgtEl>
                                      </p:cBhvr>
                                    </p:animEffect>
                                    <p:set>
                                      <p:cBhvr>
                                        <p:cTn id="9" dur="1" fill="hold">
                                          <p:stCondLst>
                                            <p:cond delay="999"/>
                                          </p:stCondLst>
                                        </p:cTn>
                                        <p:tgtEl>
                                          <p:spTgt spid="19"/>
                                        </p:tgtEl>
                                        <p:attrNameLst>
                                          <p:attrName>style.visibility</p:attrName>
                                        </p:attrNameLst>
                                      </p:cBhvr>
                                      <p:to>
                                        <p:strVal val="hidden"/>
                                      </p:to>
                                    </p:se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0" nodeType="clickEffect">
                                  <p:stCondLst>
                                    <p:cond delay="0"/>
                                  </p:stCondLst>
                                  <p:childTnLst>
                                    <p:anim calcmode="lin" valueType="num">
                                      <p:cBhvr>
                                        <p:cTn id="19" dur="1000"/>
                                        <p:tgtEl>
                                          <p:spTgt spid="22"/>
                                        </p:tgtEl>
                                        <p:attrNameLst>
                                          <p:attrName>ppt_w</p:attrName>
                                        </p:attrNameLst>
                                      </p:cBhvr>
                                      <p:tavLst>
                                        <p:tav tm="0">
                                          <p:val>
                                            <p:strVal val="ppt_w"/>
                                          </p:val>
                                        </p:tav>
                                        <p:tav tm="100000">
                                          <p:val>
                                            <p:strVal val="ppt_w*0.70"/>
                                          </p:val>
                                        </p:tav>
                                      </p:tavLst>
                                    </p:anim>
                                    <p:anim calcmode="lin" valueType="num">
                                      <p:cBhvr>
                                        <p:cTn id="20" dur="1000"/>
                                        <p:tgtEl>
                                          <p:spTgt spid="22"/>
                                        </p:tgtEl>
                                        <p:attrNameLst>
                                          <p:attrName>ppt_h</p:attrName>
                                        </p:attrNameLst>
                                      </p:cBhvr>
                                      <p:tavLst>
                                        <p:tav tm="0">
                                          <p:val>
                                            <p:strVal val="ppt_h"/>
                                          </p:val>
                                        </p:tav>
                                        <p:tav tm="100000">
                                          <p:val>
                                            <p:strVal val="ppt_h"/>
                                          </p:val>
                                        </p:tav>
                                      </p:tavLst>
                                    </p:anim>
                                    <p:animEffect transition="out" filter="fade">
                                      <p:cBhvr>
                                        <p:cTn id="21" dur="1000"/>
                                        <p:tgtEl>
                                          <p:spTgt spid="22"/>
                                        </p:tgtEl>
                                      </p:cBhvr>
                                    </p:animEffect>
                                    <p:set>
                                      <p:cBhvr>
                                        <p:cTn id="22" dur="1" fill="hold">
                                          <p:stCondLst>
                                            <p:cond delay="999"/>
                                          </p:stCondLst>
                                        </p:cTn>
                                        <p:tgtEl>
                                          <p:spTgt spid="22"/>
                                        </p:tgtEl>
                                        <p:attrNameLst>
                                          <p:attrName>style.visibility</p:attrName>
                                        </p:attrNameLst>
                                      </p:cBhvr>
                                      <p:to>
                                        <p:strVal val="hidden"/>
                                      </p:to>
                                    </p:set>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strVal val="#ppt_w*0.70"/>
                                          </p:val>
                                        </p:tav>
                                        <p:tav tm="100000">
                                          <p:val>
                                            <p:strVal val="#ppt_w"/>
                                          </p:val>
                                        </p:tav>
                                      </p:tavLst>
                                    </p:anim>
                                    <p:anim calcmode="lin" valueType="num">
                                      <p:cBhvr>
                                        <p:cTn id="27" dur="1000" fill="hold"/>
                                        <p:tgtEl>
                                          <p:spTgt spid="13"/>
                                        </p:tgtEl>
                                        <p:attrNameLst>
                                          <p:attrName>ppt_h</p:attrName>
                                        </p:attrNameLst>
                                      </p:cBhvr>
                                      <p:tavLst>
                                        <p:tav tm="0">
                                          <p:val>
                                            <p:strVal val="#ppt_h"/>
                                          </p:val>
                                        </p:tav>
                                        <p:tav tm="100000">
                                          <p:val>
                                            <p:strVal val="#ppt_h"/>
                                          </p:val>
                                        </p:tav>
                                      </p:tavLst>
                                    </p:anim>
                                    <p:animEffect transition="in" filter="fade">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0" nodeType="clickEffect">
                                  <p:stCondLst>
                                    <p:cond delay="0"/>
                                  </p:stCondLst>
                                  <p:childTnLst>
                                    <p:anim calcmode="lin" valueType="num">
                                      <p:cBhvr>
                                        <p:cTn id="32" dur="1000"/>
                                        <p:tgtEl>
                                          <p:spTgt spid="23"/>
                                        </p:tgtEl>
                                        <p:attrNameLst>
                                          <p:attrName>ppt_w</p:attrName>
                                        </p:attrNameLst>
                                      </p:cBhvr>
                                      <p:tavLst>
                                        <p:tav tm="0">
                                          <p:val>
                                            <p:strVal val="ppt_w"/>
                                          </p:val>
                                        </p:tav>
                                        <p:tav tm="100000">
                                          <p:val>
                                            <p:strVal val="ppt_w*0.70"/>
                                          </p:val>
                                        </p:tav>
                                      </p:tavLst>
                                    </p:anim>
                                    <p:anim calcmode="lin" valueType="num">
                                      <p:cBhvr>
                                        <p:cTn id="33" dur="1000"/>
                                        <p:tgtEl>
                                          <p:spTgt spid="23"/>
                                        </p:tgtEl>
                                        <p:attrNameLst>
                                          <p:attrName>ppt_h</p:attrName>
                                        </p:attrNameLst>
                                      </p:cBhvr>
                                      <p:tavLst>
                                        <p:tav tm="0">
                                          <p:val>
                                            <p:strVal val="ppt_h"/>
                                          </p:val>
                                        </p:tav>
                                        <p:tav tm="100000">
                                          <p:val>
                                            <p:strVal val="ppt_h"/>
                                          </p:val>
                                        </p:tav>
                                      </p:tavLst>
                                    </p:anim>
                                    <p:animEffect transition="out" filter="fade">
                                      <p:cBhvr>
                                        <p:cTn id="34" dur="1000"/>
                                        <p:tgtEl>
                                          <p:spTgt spid="23"/>
                                        </p:tgtEl>
                                      </p:cBhvr>
                                    </p:animEffect>
                                    <p:set>
                                      <p:cBhvr>
                                        <p:cTn id="35" dur="1" fill="hold">
                                          <p:stCondLst>
                                            <p:cond delay="999"/>
                                          </p:stCondLst>
                                        </p:cTn>
                                        <p:tgtEl>
                                          <p:spTgt spid="23"/>
                                        </p:tgtEl>
                                        <p:attrNameLst>
                                          <p:attrName>style.visibility</p:attrName>
                                        </p:attrNameLst>
                                      </p:cBhvr>
                                      <p:to>
                                        <p:strVal val="hidden"/>
                                      </p:to>
                                    </p:set>
                                  </p:childTnLst>
                                </p:cTn>
                              </p:par>
                            </p:childTnLst>
                          </p:cTn>
                        </p:par>
                        <p:par>
                          <p:cTn id="36" fill="hold">
                            <p:stCondLst>
                              <p:cond delay="1000"/>
                            </p:stCondLst>
                            <p:childTnLst>
                              <p:par>
                                <p:cTn id="37" presetID="55"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0.70"/>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xit" presetSubtype="0" fill="hold" grpId="0" nodeType="clickEffect">
                                  <p:stCondLst>
                                    <p:cond delay="0"/>
                                  </p:stCondLst>
                                  <p:childTnLst>
                                    <p:anim calcmode="lin" valueType="num">
                                      <p:cBhvr>
                                        <p:cTn id="45" dur="1000"/>
                                        <p:tgtEl>
                                          <p:spTgt spid="24"/>
                                        </p:tgtEl>
                                        <p:attrNameLst>
                                          <p:attrName>ppt_w</p:attrName>
                                        </p:attrNameLst>
                                      </p:cBhvr>
                                      <p:tavLst>
                                        <p:tav tm="0">
                                          <p:val>
                                            <p:strVal val="ppt_w"/>
                                          </p:val>
                                        </p:tav>
                                        <p:tav tm="100000">
                                          <p:val>
                                            <p:strVal val="ppt_w*0.70"/>
                                          </p:val>
                                        </p:tav>
                                      </p:tavLst>
                                    </p:anim>
                                    <p:anim calcmode="lin" valueType="num">
                                      <p:cBhvr>
                                        <p:cTn id="46" dur="1000"/>
                                        <p:tgtEl>
                                          <p:spTgt spid="24"/>
                                        </p:tgtEl>
                                        <p:attrNameLst>
                                          <p:attrName>ppt_h</p:attrName>
                                        </p:attrNameLst>
                                      </p:cBhvr>
                                      <p:tavLst>
                                        <p:tav tm="0">
                                          <p:val>
                                            <p:strVal val="ppt_h"/>
                                          </p:val>
                                        </p:tav>
                                        <p:tav tm="100000">
                                          <p:val>
                                            <p:strVal val="ppt_h"/>
                                          </p:val>
                                        </p:tav>
                                      </p:tavLst>
                                    </p:anim>
                                    <p:animEffect transition="out" filter="fade">
                                      <p:cBhvr>
                                        <p:cTn id="47" dur="1000"/>
                                        <p:tgtEl>
                                          <p:spTgt spid="24"/>
                                        </p:tgtEl>
                                      </p:cBhvr>
                                    </p:animEffect>
                                    <p:set>
                                      <p:cBhvr>
                                        <p:cTn id="48" dur="1" fill="hold">
                                          <p:stCondLst>
                                            <p:cond delay="999"/>
                                          </p:stCondLst>
                                        </p:cTn>
                                        <p:tgtEl>
                                          <p:spTgt spid="24"/>
                                        </p:tgtEl>
                                        <p:attrNameLst>
                                          <p:attrName>style.visibility</p:attrName>
                                        </p:attrNameLst>
                                      </p:cBhvr>
                                      <p:to>
                                        <p:strVal val="hidden"/>
                                      </p:to>
                                    </p:set>
                                  </p:childTnLst>
                                </p:cTn>
                              </p:par>
                            </p:childTnLst>
                          </p:cTn>
                        </p:par>
                        <p:par>
                          <p:cTn id="49" fill="hold">
                            <p:stCondLst>
                              <p:cond delay="1000"/>
                            </p:stCondLst>
                            <p:childTnLst>
                              <p:par>
                                <p:cTn id="50" presetID="55"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ppt_w</p:attrName>
                                        </p:attrNameLst>
                                      </p:cBhvr>
                                      <p:tavLst>
                                        <p:tav tm="0">
                                          <p:val>
                                            <p:strVal val="#ppt_w*0.70"/>
                                          </p:val>
                                        </p:tav>
                                        <p:tav tm="100000">
                                          <p:val>
                                            <p:strVal val="#ppt_w"/>
                                          </p:val>
                                        </p:tav>
                                      </p:tavLst>
                                    </p:anim>
                                    <p:anim calcmode="lin" valueType="num">
                                      <p:cBhvr>
                                        <p:cTn id="53" dur="1000" fill="hold"/>
                                        <p:tgtEl>
                                          <p:spTgt spid="15"/>
                                        </p:tgtEl>
                                        <p:attrNameLst>
                                          <p:attrName>ppt_h</p:attrName>
                                        </p:attrNameLst>
                                      </p:cBhvr>
                                      <p:tavLst>
                                        <p:tav tm="0">
                                          <p:val>
                                            <p:strVal val="#ppt_h"/>
                                          </p:val>
                                        </p:tav>
                                        <p:tav tm="100000">
                                          <p:val>
                                            <p:strVal val="#ppt_h"/>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xit" presetSubtype="0" fill="hold" grpId="0" nodeType="clickEffect">
                                  <p:stCondLst>
                                    <p:cond delay="0"/>
                                  </p:stCondLst>
                                  <p:childTnLst>
                                    <p:anim calcmode="lin" valueType="num">
                                      <p:cBhvr>
                                        <p:cTn id="58" dur="1000"/>
                                        <p:tgtEl>
                                          <p:spTgt spid="25"/>
                                        </p:tgtEl>
                                        <p:attrNameLst>
                                          <p:attrName>ppt_w</p:attrName>
                                        </p:attrNameLst>
                                      </p:cBhvr>
                                      <p:tavLst>
                                        <p:tav tm="0">
                                          <p:val>
                                            <p:strVal val="ppt_w"/>
                                          </p:val>
                                        </p:tav>
                                        <p:tav tm="100000">
                                          <p:val>
                                            <p:strVal val="ppt_w*0.70"/>
                                          </p:val>
                                        </p:tav>
                                      </p:tavLst>
                                    </p:anim>
                                    <p:anim calcmode="lin" valueType="num">
                                      <p:cBhvr>
                                        <p:cTn id="59" dur="1000"/>
                                        <p:tgtEl>
                                          <p:spTgt spid="25"/>
                                        </p:tgtEl>
                                        <p:attrNameLst>
                                          <p:attrName>ppt_h</p:attrName>
                                        </p:attrNameLst>
                                      </p:cBhvr>
                                      <p:tavLst>
                                        <p:tav tm="0">
                                          <p:val>
                                            <p:strVal val="ppt_h"/>
                                          </p:val>
                                        </p:tav>
                                        <p:tav tm="100000">
                                          <p:val>
                                            <p:strVal val="ppt_h"/>
                                          </p:val>
                                        </p:tav>
                                      </p:tavLst>
                                    </p:anim>
                                    <p:animEffect transition="out" filter="fade">
                                      <p:cBhvr>
                                        <p:cTn id="60" dur="1000"/>
                                        <p:tgtEl>
                                          <p:spTgt spid="25"/>
                                        </p:tgtEl>
                                      </p:cBhvr>
                                    </p:animEffect>
                                    <p:set>
                                      <p:cBhvr>
                                        <p:cTn id="61" dur="1" fill="hold">
                                          <p:stCondLst>
                                            <p:cond delay="999"/>
                                          </p:stCondLst>
                                        </p:cTn>
                                        <p:tgtEl>
                                          <p:spTgt spid="25"/>
                                        </p:tgtEl>
                                        <p:attrNameLst>
                                          <p:attrName>style.visibility</p:attrName>
                                        </p:attrNameLst>
                                      </p:cBhvr>
                                      <p:to>
                                        <p:strVal val="hidden"/>
                                      </p:to>
                                    </p:set>
                                  </p:childTnLst>
                                </p:cTn>
                              </p:par>
                            </p:childTnLst>
                          </p:cTn>
                        </p:par>
                        <p:par>
                          <p:cTn id="62" fill="hold">
                            <p:stCondLst>
                              <p:cond delay="1000"/>
                            </p:stCondLst>
                            <p:childTnLst>
                              <p:par>
                                <p:cTn id="63" presetID="55" presetClass="entr" presetSubtype="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1000" fill="hold"/>
                                        <p:tgtEl>
                                          <p:spTgt spid="16"/>
                                        </p:tgtEl>
                                        <p:attrNameLst>
                                          <p:attrName>ppt_w</p:attrName>
                                        </p:attrNameLst>
                                      </p:cBhvr>
                                      <p:tavLst>
                                        <p:tav tm="0">
                                          <p:val>
                                            <p:strVal val="#ppt_w*0.70"/>
                                          </p:val>
                                        </p:tav>
                                        <p:tav tm="100000">
                                          <p:val>
                                            <p:strVal val="#ppt_w"/>
                                          </p:val>
                                        </p:tav>
                                      </p:tavLst>
                                    </p:anim>
                                    <p:anim calcmode="lin" valueType="num">
                                      <p:cBhvr>
                                        <p:cTn id="66" dur="1000" fill="hold"/>
                                        <p:tgtEl>
                                          <p:spTgt spid="16"/>
                                        </p:tgtEl>
                                        <p:attrNameLst>
                                          <p:attrName>ppt_h</p:attrName>
                                        </p:attrNameLst>
                                      </p:cBhvr>
                                      <p:tavLst>
                                        <p:tav tm="0">
                                          <p:val>
                                            <p:strVal val="#ppt_h"/>
                                          </p:val>
                                        </p:tav>
                                        <p:tav tm="100000">
                                          <p:val>
                                            <p:strVal val="#ppt_h"/>
                                          </p:val>
                                        </p:tav>
                                      </p:tavLst>
                                    </p:anim>
                                    <p:animEffect transition="in" filter="fade">
                                      <p:cBhvr>
                                        <p:cTn id="6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9"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Call To Action!</a:t>
            </a:r>
            <a:endParaRPr lang="en-US" dirty="0"/>
          </a:p>
        </p:txBody>
      </p:sp>
      <p:sp>
        <p:nvSpPr>
          <p:cNvPr id="19" name="Content Placeholder 18"/>
          <p:cNvSpPr>
            <a:spLocks noGrp="1"/>
          </p:cNvSpPr>
          <p:nvPr>
            <p:ph idx="1"/>
          </p:nvPr>
        </p:nvSpPr>
        <p:spPr>
          <a:xfrm>
            <a:off x="381000" y="1524000"/>
            <a:ext cx="8382000" cy="3354765"/>
          </a:xfrm>
        </p:spPr>
        <p:txBody>
          <a:bodyPr/>
          <a:lstStyle/>
          <a:p>
            <a:r>
              <a:rPr lang="en-US" dirty="0" smtClean="0"/>
              <a:t>4P’s of OCS 2007 deployment:</a:t>
            </a:r>
          </a:p>
          <a:p>
            <a:pPr lvl="1"/>
            <a:r>
              <a:rPr lang="en-US" dirty="0" smtClean="0">
                <a:solidFill>
                  <a:schemeClr val="accent1"/>
                </a:solidFill>
              </a:rPr>
              <a:t>P</a:t>
            </a:r>
            <a:r>
              <a:rPr lang="en-US" dirty="0" smtClean="0"/>
              <a:t>ilot with Standard Edition</a:t>
            </a:r>
          </a:p>
          <a:p>
            <a:pPr lvl="1"/>
            <a:r>
              <a:rPr lang="en-US" dirty="0" smtClean="0">
                <a:solidFill>
                  <a:schemeClr val="accent1"/>
                </a:solidFill>
              </a:rPr>
              <a:t>P</a:t>
            </a:r>
            <a:r>
              <a:rPr lang="en-US" dirty="0" smtClean="0"/>
              <a:t>lan your deployment topology and sites</a:t>
            </a:r>
          </a:p>
          <a:p>
            <a:pPr lvl="1"/>
            <a:r>
              <a:rPr lang="en-US" dirty="0" smtClean="0">
                <a:solidFill>
                  <a:schemeClr val="accent1"/>
                </a:solidFill>
              </a:rPr>
              <a:t>P</a:t>
            </a:r>
            <a:r>
              <a:rPr lang="en-US" dirty="0" smtClean="0"/>
              <a:t>roceed with Enterprise deployment</a:t>
            </a:r>
          </a:p>
          <a:p>
            <a:pPr lvl="1"/>
            <a:r>
              <a:rPr lang="en-US" dirty="0" smtClean="0">
                <a:solidFill>
                  <a:schemeClr val="accent1"/>
                </a:solidFill>
              </a:rPr>
              <a:t>P</a:t>
            </a:r>
            <a:r>
              <a:rPr lang="en-US" dirty="0" smtClean="0"/>
              <a:t>rovide configuration to finalize deployment</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Before you begin</a:t>
            </a:r>
            <a:endParaRPr lang="en-US" dirty="0"/>
          </a:p>
        </p:txBody>
      </p:sp>
      <p:sp>
        <p:nvSpPr>
          <p:cNvPr id="3" name="Content Placeholder 2"/>
          <p:cNvSpPr>
            <a:spLocks noGrp="1"/>
          </p:cNvSpPr>
          <p:nvPr>
            <p:ph idx="1"/>
          </p:nvPr>
        </p:nvSpPr>
        <p:spPr>
          <a:xfrm>
            <a:off x="368300" y="1347788"/>
            <a:ext cx="8382000" cy="3964162"/>
          </a:xfrm>
        </p:spPr>
        <p:txBody>
          <a:bodyPr/>
          <a:lstStyle/>
          <a:p>
            <a:r>
              <a:rPr lang="en-US" dirty="0" smtClean="0"/>
              <a:t>OCS-STD</a:t>
            </a:r>
          </a:p>
          <a:p>
            <a:pPr lvl="1"/>
            <a:r>
              <a:rPr lang="en-US" dirty="0" smtClean="0"/>
              <a:t>Open Setup wizard for Demo</a:t>
            </a:r>
          </a:p>
          <a:p>
            <a:pPr lvl="2"/>
            <a:r>
              <a:rPr lang="en-US" dirty="0" smtClean="0"/>
              <a:t>Run C:\SE_VOLUME\setup\i386\setup.exe</a:t>
            </a:r>
          </a:p>
          <a:p>
            <a:pPr lvl="2"/>
            <a:r>
              <a:rPr lang="en-US" dirty="0" smtClean="0"/>
              <a:t>Click on “Deploy Standard Edition Server”</a:t>
            </a:r>
          </a:p>
          <a:p>
            <a:pPr lvl="2"/>
            <a:r>
              <a:rPr lang="en-US" dirty="0" smtClean="0"/>
              <a:t>Run Validation test – and leave IE window open</a:t>
            </a:r>
          </a:p>
          <a:p>
            <a:r>
              <a:rPr lang="en-US" dirty="0" smtClean="0"/>
              <a:t>OCS-CWA</a:t>
            </a:r>
          </a:p>
          <a:p>
            <a:pPr lvl="1"/>
            <a:r>
              <a:rPr lang="en-US" dirty="0" smtClean="0"/>
              <a:t>Open Setup wizard for Demo</a:t>
            </a:r>
          </a:p>
          <a:p>
            <a:pPr lvl="2"/>
            <a:r>
              <a:rPr lang="en-US" dirty="0" smtClean="0"/>
              <a:t>Run C:\SE_VOLUME\setup\i386\setup.exe</a:t>
            </a:r>
          </a:p>
          <a:p>
            <a:pPr lvl="2"/>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Q&amp;A</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blackGray">
          <a:xfrm>
            <a:off x="413936" y="1625471"/>
            <a:ext cx="8014447" cy="7772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Visit the OCS 2007 Tech Center</a:t>
            </a:r>
          </a:p>
          <a:p>
            <a:pPr marL="0" lvl="1" defTabSz="1096963" fontAlgn="base">
              <a:spcBef>
                <a:spcPct val="0"/>
              </a:spcBef>
              <a:spcAft>
                <a:spcPct val="0"/>
              </a:spcAft>
              <a:defRPr/>
            </a:pPr>
            <a:r>
              <a:rPr lang="en-US" sz="2000" smtClean="0">
                <a:solidFill>
                  <a:schemeClr val="tx1"/>
                </a:solidFill>
                <a:latin typeface="Segoe" pitchFamily="34" charset="0"/>
                <a:hlinkClick r:id="rId3"/>
              </a:rPr>
              <a:t>http://technet.microsoft.com</a:t>
            </a:r>
            <a:endParaRPr lang="en-US" sz="2000" dirty="0" smtClean="0">
              <a:solidFill>
                <a:schemeClr val="tx1"/>
              </a:solidFill>
              <a:latin typeface="Segoe" pitchFamily="34" charset="0"/>
            </a:endParaRPr>
          </a:p>
        </p:txBody>
      </p:sp>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
        <p:nvSpPr>
          <p:cNvPr id="8" name="Rounded Rectangle 7"/>
          <p:cNvSpPr/>
          <p:nvPr/>
        </p:nvSpPr>
        <p:spPr bwMode="blackGray">
          <a:xfrm>
            <a:off x="457752" y="2610423"/>
            <a:ext cx="8014447" cy="778819"/>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spcBef>
                <a:spcPct val="0"/>
              </a:spcBef>
              <a:spcAft>
                <a:spcPct val="0"/>
              </a:spcAft>
              <a:defRPr/>
            </a:pPr>
            <a:r>
              <a:rPr lang="en-US" sz="2000" dirty="0" smtClean="0">
                <a:solidFill>
                  <a:schemeClr val="tx1"/>
                </a:solidFill>
                <a:latin typeface="Segoe" pitchFamily="34" charset="0"/>
              </a:rPr>
              <a:t>Visit the OCS 2007 Technical Library</a:t>
            </a:r>
          </a:p>
          <a:p>
            <a:pPr marL="0" lvl="1" defTabSz="1096963" fontAlgn="base">
              <a:spcBef>
                <a:spcPct val="0"/>
              </a:spcBef>
              <a:spcAft>
                <a:spcPct val="0"/>
              </a:spcAft>
              <a:defRPr/>
            </a:pPr>
            <a:r>
              <a:rPr lang="en-US" sz="2000" dirty="0" smtClean="0">
                <a:solidFill>
                  <a:schemeClr val="tx1"/>
                </a:solidFill>
                <a:latin typeface="Segoe" pitchFamily="34" charset="0"/>
                <a:hlinkClick r:id="rId4"/>
              </a:rPr>
              <a:t>http://technet.microsoft.com/en-us/library/bb676082.aspx</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Backup Slides</a:t>
            </a:r>
            <a:endParaRPr lang="en-US" dirty="0"/>
          </a:p>
        </p:txBody>
      </p:sp>
      <p:sp>
        <p:nvSpPr>
          <p:cNvPr id="9" name="Subtitle 8"/>
          <p:cNvSpPr>
            <a:spLocks noGrp="1"/>
          </p:cNvSpPr>
          <p:nvPr>
            <p:ph type="subTitle" idx="1"/>
          </p:nvPr>
        </p:nvSpPr>
        <p:spPr/>
        <p:txBody>
          <a:bodyPr/>
          <a:lstStyle/>
          <a:p>
            <a:endParaRPr lang="en-US" dirty="0"/>
          </a:p>
        </p:txBody>
      </p:sp>
      <p:sp>
        <p:nvSpPr>
          <p:cNvPr id="13" name="Text Placeholder 12"/>
          <p:cNvSpPr>
            <a:spLocks noGrp="1"/>
          </p:cNvSpPr>
          <p:nvPr>
            <p:ph type="body" sz="quarter" idx="10"/>
          </p:nvPr>
        </p:nvSpPr>
        <p:spPr/>
        <p:txBody>
          <a:bodyPr/>
          <a:lstStyle/>
          <a:p>
            <a:r>
              <a:rPr lang="en-US" dirty="0" smtClean="0"/>
              <a:t>BACKUP</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0" name="Rectangle 40"/>
          <p:cNvSpPr>
            <a:spLocks noGrp="1" noChangeArrowheads="1"/>
          </p:cNvSpPr>
          <p:nvPr>
            <p:ph type="title"/>
          </p:nvPr>
        </p:nvSpPr>
        <p:spPr/>
        <p:txBody>
          <a:bodyPr/>
          <a:lstStyle/>
          <a:p>
            <a:r>
              <a:rPr lang="en-US" dirty="0" smtClean="0"/>
              <a:t>Deployment Dependencies</a:t>
            </a:r>
            <a:endParaRPr lang="en-US" dirty="0"/>
          </a:p>
        </p:txBody>
      </p:sp>
      <p:graphicFrame>
        <p:nvGraphicFramePr>
          <p:cNvPr id="30768" name="Group 48"/>
          <p:cNvGraphicFramePr>
            <a:graphicFrameLocks noGrp="1"/>
          </p:cNvGraphicFramePr>
          <p:nvPr>
            <p:ph idx="4294967295"/>
          </p:nvPr>
        </p:nvGraphicFramePr>
        <p:xfrm>
          <a:off x="381001" y="1524000"/>
          <a:ext cx="8381999" cy="4493652"/>
        </p:xfrm>
        <a:graphic>
          <a:graphicData uri="http://schemas.openxmlformats.org/drawingml/2006/table">
            <a:tbl>
              <a:tblPr/>
              <a:tblGrid>
                <a:gridCol w="2250509"/>
                <a:gridCol w="1577136"/>
                <a:gridCol w="4554354"/>
              </a:tblGrid>
              <a:tr h="378954">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0" kern="1200" dirty="0" smtClean="0">
                          <a:solidFill>
                            <a:schemeClr val="tx1"/>
                          </a:solidFill>
                          <a:latin typeface="+mn-lt"/>
                          <a:ea typeface="+mn-ea"/>
                          <a:cs typeface="+mn-cs"/>
                        </a:rPr>
                        <a:t>Component</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2">
                            <a:alpha val="25000"/>
                          </a:schemeClr>
                        </a:gs>
                        <a:gs pos="80000">
                          <a:schemeClr val="bg1">
                            <a:alpha val="0"/>
                          </a:schemeClr>
                        </a:gs>
                      </a:gsLst>
                      <a:lin ang="16200000" scaled="0"/>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0" kern="1200" dirty="0" smtClean="0">
                          <a:solidFill>
                            <a:schemeClr val="tx1"/>
                          </a:solidFill>
                          <a:latin typeface="+mn-lt"/>
                          <a:ea typeface="+mn-ea"/>
                          <a:cs typeface="+mn-cs"/>
                        </a:rPr>
                        <a:t>Scenario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2">
                            <a:alpha val="25000"/>
                          </a:schemeClr>
                        </a:gs>
                        <a:gs pos="80000">
                          <a:schemeClr val="bg1">
                            <a:alpha val="0"/>
                          </a:schemeClr>
                        </a:gs>
                      </a:gsLst>
                      <a:lin ang="16200000" scaled="0"/>
                    </a:gradFill>
                  </a:tcPr>
                </a:tc>
                <a:tc>
                  <a:txBody>
                    <a:bodyPr/>
                    <a:lstStyle/>
                    <a:p>
                      <a:pPr marL="0" marR="0" lvl="0" indent="0" algn="ctr" defTabSz="914363" rtl="0" eaLnBrk="1" fontAlgn="base" latinLnBrk="0" hangingPunct="1">
                        <a:lnSpc>
                          <a:spcPct val="100000"/>
                        </a:lnSpc>
                        <a:spcBef>
                          <a:spcPct val="0"/>
                        </a:spcBef>
                        <a:spcAft>
                          <a:spcPct val="0"/>
                        </a:spcAft>
                        <a:buClrTx/>
                        <a:buSzTx/>
                        <a:buFontTx/>
                        <a:buNone/>
                        <a:tabLst/>
                      </a:pPr>
                      <a:r>
                        <a:rPr lang="en-US" sz="2000" b="0" kern="1200" dirty="0" smtClean="0">
                          <a:solidFill>
                            <a:schemeClr val="tx1"/>
                          </a:solidFill>
                          <a:latin typeface="+mn-lt"/>
                          <a:ea typeface="+mn-ea"/>
                          <a:cs typeface="+mn-cs"/>
                        </a:rPr>
                        <a:t>Purpose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2">
                            <a:alpha val="25000"/>
                          </a:schemeClr>
                        </a:gs>
                        <a:gs pos="80000">
                          <a:schemeClr val="bg1">
                            <a:alpha val="0"/>
                          </a:schemeClr>
                        </a:gs>
                      </a:gsLst>
                      <a:lin ang="16200000" scaled="0"/>
                    </a:gradFill>
                  </a:tcPr>
                </a:tc>
              </a:tr>
              <a:tr h="495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Active Directory</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Enterprise Directory – users and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5538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Load Balancer</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All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3</a:t>
                      </a:r>
                      <a:r>
                        <a:rPr kumimoji="0" lang="en-US" sz="1600" b="0" i="0" u="none" strike="noStrike" cap="none" normalizeH="0" baseline="30000" dirty="0" smtClean="0">
                          <a:ln>
                            <a:noFill/>
                          </a:ln>
                          <a:solidFill>
                            <a:schemeClr val="tx1"/>
                          </a:solidFill>
                          <a:effectLst/>
                          <a:latin typeface="Segoe" pitchFamily="34" charset="0"/>
                        </a:rPr>
                        <a:t>rd</a:t>
                      </a:r>
                      <a:r>
                        <a:rPr kumimoji="0" lang="en-US" sz="1600" b="0" i="0" u="none" strike="noStrike" cap="none" normalizeH="0" baseline="0" dirty="0" smtClean="0">
                          <a:ln>
                            <a:noFill/>
                          </a:ln>
                          <a:solidFill>
                            <a:schemeClr val="tx1"/>
                          </a:solidFill>
                          <a:effectLst/>
                          <a:latin typeface="Segoe" pitchFamily="34" charset="0"/>
                        </a:rPr>
                        <a:t>-party (e.g. F5) Hardware for High Availability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1020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HTTP Reverse Proxy</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IM and presence, 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Reverse Proxy (e.g. ISA, or 3</a:t>
                      </a:r>
                      <a:r>
                        <a:rPr kumimoji="0" lang="en-US" sz="1600" b="0" i="0" u="none" strike="noStrike" cap="none" normalizeH="0" baseline="30000" dirty="0" smtClean="0">
                          <a:ln>
                            <a:noFill/>
                          </a:ln>
                          <a:solidFill>
                            <a:schemeClr val="tx1"/>
                          </a:solidFill>
                          <a:effectLst/>
                          <a:latin typeface="Segoe" pitchFamily="34" charset="0"/>
                        </a:rPr>
                        <a:t>rd</a:t>
                      </a:r>
                      <a:r>
                        <a:rPr kumimoji="0" lang="en-US" sz="1600" b="0" i="0" u="none" strike="noStrike" cap="none" normalizeH="0" baseline="0" dirty="0" smtClean="0">
                          <a:ln>
                            <a:noFill/>
                          </a:ln>
                          <a:solidFill>
                            <a:schemeClr val="tx1"/>
                          </a:solidFill>
                          <a:effectLst/>
                          <a:latin typeface="Segoe" pitchFamily="34" charset="0"/>
                        </a:rPr>
                        <a:t>-Party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like CheckPoint) in the DMZ for access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to CWA and Conferencing Web functions.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Hardware or Software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7870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IP-PSTN Gateway</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Voice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3</a:t>
                      </a:r>
                      <a:r>
                        <a:rPr kumimoji="0" lang="en-US" sz="1600" b="0" i="0" u="none" strike="noStrike" cap="none" normalizeH="0" baseline="30000" dirty="0" smtClean="0">
                          <a:ln>
                            <a:noFill/>
                          </a:ln>
                          <a:solidFill>
                            <a:schemeClr val="tx1"/>
                          </a:solidFill>
                          <a:effectLst/>
                          <a:latin typeface="Segoe" pitchFamily="34" charset="0"/>
                        </a:rPr>
                        <a:t>rd</a:t>
                      </a:r>
                      <a:r>
                        <a:rPr kumimoji="0" lang="en-US" sz="1600" b="0" i="0" u="none" strike="noStrike" cap="none" normalizeH="0" baseline="0" dirty="0" smtClean="0">
                          <a:ln>
                            <a:noFill/>
                          </a:ln>
                          <a:solidFill>
                            <a:schemeClr val="tx1"/>
                          </a:solidFill>
                          <a:effectLst/>
                          <a:latin typeface="Segoe" pitchFamily="34" charset="0"/>
                        </a:rPr>
                        <a:t>-party (e.g. AudioCodes) gateway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to connect enterprise IP network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w/ PSTN.  Hardware or Software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5538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RCC Gateway</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Voice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3</a:t>
                      </a:r>
                      <a:r>
                        <a:rPr kumimoji="0" lang="en-US" sz="1600" b="0" i="0" u="none" strike="noStrike" cap="none" normalizeH="0" baseline="30000" dirty="0" smtClean="0">
                          <a:ln>
                            <a:noFill/>
                          </a:ln>
                          <a:solidFill>
                            <a:schemeClr val="tx1"/>
                          </a:solidFill>
                          <a:effectLst/>
                          <a:latin typeface="Segoe" pitchFamily="34" charset="0"/>
                        </a:rPr>
                        <a:t>rd</a:t>
                      </a:r>
                      <a:r>
                        <a:rPr kumimoji="0" lang="en-US" sz="1600" b="0" i="0" u="none" strike="noStrike" cap="none" normalizeH="0" baseline="0" dirty="0" smtClean="0">
                          <a:ln>
                            <a:noFill/>
                          </a:ln>
                          <a:solidFill>
                            <a:schemeClr val="tx1"/>
                          </a:solidFill>
                          <a:effectLst/>
                          <a:latin typeface="Segoe" pitchFamily="34" charset="0"/>
                        </a:rPr>
                        <a:t>-party SIP/CSTA gateway (e.g. Genesys)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for Remote Call Control;   Software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r h="5538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File share</a:t>
                      </a:r>
                    </a:p>
                  </a:txBody>
                  <a:tcPr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alpha val="25000"/>
                          </a:schemeClr>
                        </a:gs>
                        <a:gs pos="80000">
                          <a:schemeClr val="bg1">
                            <a:alpha val="0"/>
                          </a:schemeClr>
                        </a:gs>
                      </a:gsLst>
                      <a:lin ang="108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Conferencing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egoe" pitchFamily="34" charset="0"/>
                        </a:rPr>
                        <a:t>Standard Windows File Share </a:t>
                      </a:r>
                      <a:br>
                        <a:rPr kumimoji="0" lang="en-US" sz="1600" b="0" i="0" u="none" strike="noStrike" cap="none" normalizeH="0" baseline="0" dirty="0" smtClean="0">
                          <a:ln>
                            <a:noFill/>
                          </a:ln>
                          <a:solidFill>
                            <a:schemeClr val="tx1"/>
                          </a:solidFill>
                          <a:effectLst/>
                          <a:latin typeface="Segoe" pitchFamily="34" charset="0"/>
                        </a:rPr>
                      </a:br>
                      <a:r>
                        <a:rPr kumimoji="0" lang="en-US" sz="1600" b="0" i="0" u="none" strike="noStrike" cap="none" normalizeH="0" baseline="0" dirty="0" smtClean="0">
                          <a:ln>
                            <a:noFill/>
                          </a:ln>
                          <a:solidFill>
                            <a:schemeClr val="tx1"/>
                          </a:solidFill>
                          <a:effectLst/>
                          <a:latin typeface="Segoe" pitchFamily="34" charset="0"/>
                        </a:rPr>
                        <a:t>for storing meeting content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62445" y="1524000"/>
          <a:ext cx="7900555" cy="4526280"/>
        </p:xfrm>
        <a:graphic>
          <a:graphicData uri="http://schemas.openxmlformats.org/drawingml/2006/table">
            <a:tbl>
              <a:tblPr/>
              <a:tblGrid>
                <a:gridCol w="2252892"/>
                <a:gridCol w="2752063"/>
                <a:gridCol w="2895600"/>
              </a:tblGrid>
              <a:tr h="381000">
                <a:tc>
                  <a:txBody>
                    <a:bodyPr/>
                    <a:lstStyle/>
                    <a:p>
                      <a:pPr marL="0" marR="0" algn="ctr">
                        <a:lnSpc>
                          <a:spcPts val="1000"/>
                        </a:lnSpc>
                        <a:spcBef>
                          <a:spcPts val="300"/>
                        </a:spcBef>
                        <a:spcAft>
                          <a:spcPts val="300"/>
                        </a:spcAft>
                      </a:pPr>
                      <a:r>
                        <a:rPr lang="en-US" sz="1600" dirty="0">
                          <a:latin typeface="+mj-lt"/>
                          <a:ea typeface="Times New Roman"/>
                          <a:cs typeface="Times New Roman"/>
                        </a:rPr>
                        <a:t>Topology </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alpha val="25000"/>
                          </a:schemeClr>
                        </a:gs>
                        <a:gs pos="80000">
                          <a:schemeClr val="bg1">
                            <a:alpha val="0"/>
                          </a:schemeClr>
                        </a:gs>
                      </a:gsLst>
                      <a:lin ang="16200000" scaled="1"/>
                      <a:tileRect/>
                    </a:gradFill>
                  </a:tcPr>
                </a:tc>
                <a:tc>
                  <a:txBody>
                    <a:bodyPr/>
                    <a:lstStyle/>
                    <a:p>
                      <a:pPr marL="0" marR="0" algn="ctr">
                        <a:lnSpc>
                          <a:spcPts val="1000"/>
                        </a:lnSpc>
                        <a:spcBef>
                          <a:spcPts val="300"/>
                        </a:spcBef>
                        <a:spcAft>
                          <a:spcPts val="300"/>
                        </a:spcAft>
                      </a:pPr>
                      <a:r>
                        <a:rPr lang="en-US" sz="1600" dirty="0" smtClean="0">
                          <a:latin typeface="+mj-lt"/>
                          <a:ea typeface="Times New Roman"/>
                          <a:cs typeface="Times New Roman"/>
                        </a:rPr>
                        <a:t>Servers </a:t>
                      </a:r>
                      <a:r>
                        <a:rPr lang="en-US" sz="1600" dirty="0">
                          <a:latin typeface="+mj-lt"/>
                          <a:ea typeface="Times New Roman"/>
                          <a:cs typeface="Times New Roman"/>
                        </a:rPr>
                        <a:t>Required</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alpha val="25000"/>
                          </a:schemeClr>
                        </a:gs>
                        <a:gs pos="80000">
                          <a:schemeClr val="bg1">
                            <a:alpha val="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tx1"/>
                          </a:solidFill>
                          <a:effectLst/>
                          <a:latin typeface="Segoe" pitchFamily="34" charset="0"/>
                          <a:ea typeface="+mn-ea"/>
                          <a:cs typeface="+mn-cs"/>
                        </a:rPr>
                        <a:t>Maximum </a:t>
                      </a:r>
                      <a:r>
                        <a:rPr kumimoji="0" lang="en-US" sz="1600" b="0" i="0" u="none" strike="noStrike" kern="1200" cap="none" normalizeH="0" baseline="0" dirty="0" smtClean="0">
                          <a:ln>
                            <a:noFill/>
                          </a:ln>
                          <a:solidFill>
                            <a:schemeClr val="tx1"/>
                          </a:solidFill>
                          <a:effectLst/>
                          <a:latin typeface="Segoe" pitchFamily="34" charset="0"/>
                          <a:ea typeface="+mn-ea"/>
                          <a:cs typeface="+mn-cs"/>
                        </a:rPr>
                        <a:t>Endpoints </a:t>
                      </a:r>
                      <a:r>
                        <a:rPr kumimoji="0" lang="en-US" sz="1600" b="0" i="0" u="none" strike="noStrike" kern="1200" cap="none" normalizeH="0" baseline="0" dirty="0">
                          <a:ln>
                            <a:noFill/>
                          </a:ln>
                          <a:solidFill>
                            <a:schemeClr val="tx1"/>
                          </a:solidFill>
                          <a:effectLst/>
                          <a:latin typeface="Segoe" pitchFamily="34" charset="0"/>
                          <a:ea typeface="+mn-ea"/>
                          <a:cs typeface="+mn-cs"/>
                        </a:rPr>
                        <a:t>Supported</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alpha val="25000"/>
                          </a:schemeClr>
                        </a:gs>
                        <a:gs pos="80000">
                          <a:schemeClr val="bg1">
                            <a:alpha val="0"/>
                          </a:schemeClr>
                        </a:gs>
                      </a:gsLst>
                      <a:lin ang="16200000" scaled="1"/>
                      <a:tileRect/>
                    </a:gradFill>
                  </a:tcPr>
                </a:tc>
              </a:tr>
              <a:tr h="463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Standard </a:t>
                      </a:r>
                      <a:r>
                        <a:rPr kumimoji="0" lang="en-US" sz="1400" b="0" i="0" u="none" strike="noStrike" kern="1200" cap="none" normalizeH="0" baseline="0" dirty="0">
                          <a:ln>
                            <a:noFill/>
                          </a:ln>
                          <a:solidFill>
                            <a:schemeClr val="tx1"/>
                          </a:solidFill>
                          <a:effectLst/>
                          <a:latin typeface="Segoe" pitchFamily="34" charset="0"/>
                          <a:ea typeface="+mn-ea"/>
                          <a:cs typeface="+mn-cs"/>
                        </a:rPr>
                        <a:t>Edition Server</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1 </a:t>
                      </a:r>
                      <a:r>
                        <a:rPr kumimoji="0" lang="en-US" sz="1400" b="0" i="0" u="none" strike="noStrike" kern="1200" cap="none" normalizeH="0" baseline="0" dirty="0">
                          <a:ln>
                            <a:noFill/>
                          </a:ln>
                          <a:solidFill>
                            <a:schemeClr val="tx1"/>
                          </a:solidFill>
                          <a:effectLst/>
                          <a:latin typeface="Segoe" pitchFamily="34" charset="0"/>
                          <a:ea typeface="+mn-ea"/>
                          <a:cs typeface="+mn-cs"/>
                        </a:rPr>
                        <a:t>Standard Edition server</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5,000</a:t>
                      </a:r>
                      <a:endParaRPr kumimoji="0" lang="en-US" sz="1400" b="0" i="0" u="none" strike="noStrike" kern="1200" cap="none" normalizeH="0" baseline="0" dirty="0">
                        <a:ln>
                          <a:noFill/>
                        </a:ln>
                        <a:solidFill>
                          <a:schemeClr val="tx1"/>
                        </a:solidFill>
                        <a:effectLst/>
                        <a:latin typeface="Segoe" pitchFamily="34" charset="0"/>
                        <a:ea typeface="+mn-ea"/>
                        <a:cs typeface="+mn-cs"/>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9235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Enterprise Edition Pool</a:t>
                      </a:r>
                      <a:r>
                        <a:rPr kumimoji="0" lang="en-US" sz="1400" b="0" i="0" u="none" strike="noStrike" kern="1200" cap="none" normalizeH="0" baseline="0" dirty="0">
                          <a:ln>
                            <a:noFill/>
                          </a:ln>
                          <a:solidFill>
                            <a:schemeClr val="tx1"/>
                          </a:solidFill>
                          <a:effectLst/>
                          <a:latin typeface="Segoe" pitchFamily="34" charset="0"/>
                          <a:ea typeface="+mn-ea"/>
                          <a:cs typeface="+mn-cs"/>
                        </a:rPr>
                        <a:t>: Consolidated Configuration</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4 </a:t>
                      </a:r>
                      <a:r>
                        <a:rPr kumimoji="0" lang="en-US" sz="1400" b="0" i="0" u="none" strike="noStrike" kern="1200" cap="none" normalizeH="0" baseline="0" dirty="0">
                          <a:ln>
                            <a:noFill/>
                          </a:ln>
                          <a:solidFill>
                            <a:schemeClr val="tx1"/>
                          </a:solidFill>
                          <a:effectLst/>
                          <a:latin typeface="Segoe" pitchFamily="34" charset="0"/>
                          <a:ea typeface="+mn-ea"/>
                          <a:cs typeface="+mn-cs"/>
                        </a:rPr>
                        <a:t>Enterprise Edition Front-End servers running all server roles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1 Backend SQL Server</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30,000 </a:t>
                      </a:r>
                      <a:endParaRPr kumimoji="0" lang="en-US" sz="1400" b="0" i="0" u="none" strike="noStrike" kern="1200" cap="none" normalizeH="0" baseline="0" dirty="0">
                        <a:ln>
                          <a:noFill/>
                        </a:ln>
                        <a:solidFill>
                          <a:schemeClr val="tx1"/>
                        </a:solidFill>
                        <a:effectLst/>
                        <a:latin typeface="Segoe" pitchFamily="34" charset="0"/>
                        <a:ea typeface="+mn-ea"/>
                        <a:cs typeface="+mn-cs"/>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1443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Enterprise Edition Pool</a:t>
                      </a:r>
                      <a:r>
                        <a:rPr kumimoji="0" lang="en-US" sz="1400" b="0" i="0" u="none" strike="noStrike" kern="1200" cap="none" normalizeH="0" baseline="0" dirty="0">
                          <a:ln>
                            <a:noFill/>
                          </a:ln>
                          <a:solidFill>
                            <a:schemeClr val="tx1"/>
                          </a:solidFill>
                          <a:effectLst/>
                          <a:latin typeface="Segoe" pitchFamily="34" charset="0"/>
                          <a:ea typeface="+mn-ea"/>
                          <a:cs typeface="+mn-cs"/>
                        </a:rPr>
                        <a:t>: Expanded configuration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With </a:t>
                      </a:r>
                      <a:r>
                        <a:rPr kumimoji="0" lang="en-US" sz="1400" b="0" i="0" u="none" strike="noStrike" kern="1200" cap="none" normalizeH="0" baseline="0" dirty="0">
                          <a:ln>
                            <a:noFill/>
                          </a:ln>
                          <a:solidFill>
                            <a:schemeClr val="tx1"/>
                          </a:solidFill>
                          <a:effectLst/>
                          <a:latin typeface="Segoe" pitchFamily="34" charset="0"/>
                          <a:ea typeface="+mn-ea"/>
                          <a:cs typeface="+mn-cs"/>
                        </a:rPr>
                        <a:t>Mid-Range Performance </a:t>
                      </a:r>
                      <a:r>
                        <a:rPr kumimoji="0" lang="en-US" sz="1400" b="0" i="0" u="none" strike="noStrike" kern="1200" cap="none" normalizeH="0" baseline="0" dirty="0" smtClean="0">
                          <a:ln>
                            <a:noFill/>
                          </a:ln>
                          <a:solidFill>
                            <a:schemeClr val="tx1"/>
                          </a:solidFill>
                          <a:effectLst/>
                          <a:latin typeface="Segoe" pitchFamily="34" charset="0"/>
                          <a:ea typeface="+mn-ea"/>
                          <a:cs typeface="+mn-cs"/>
                        </a:rPr>
                        <a:t>SQL Backend</a:t>
                      </a:r>
                      <a:endParaRPr kumimoji="0" lang="en-US" sz="1400" b="0" i="0" u="none" strike="noStrike" kern="1200" cap="none" normalizeH="0" baseline="0" dirty="0">
                        <a:ln>
                          <a:noFill/>
                        </a:ln>
                        <a:solidFill>
                          <a:schemeClr val="tx1"/>
                        </a:solidFill>
                        <a:effectLst/>
                        <a:latin typeface="Segoe" pitchFamily="34" charset="0"/>
                        <a:ea typeface="+mn-ea"/>
                        <a:cs typeface="+mn-cs"/>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4 </a:t>
                      </a:r>
                      <a:r>
                        <a:rPr kumimoji="0" lang="en-US" sz="1400" b="0" i="0" u="none" strike="noStrike" kern="1200" cap="none" normalizeH="0" baseline="0" dirty="0">
                          <a:ln>
                            <a:noFill/>
                          </a:ln>
                          <a:solidFill>
                            <a:schemeClr val="tx1"/>
                          </a:solidFill>
                          <a:effectLst/>
                          <a:latin typeface="Segoe" pitchFamily="34" charset="0"/>
                          <a:ea typeface="+mn-ea"/>
                          <a:cs typeface="+mn-cs"/>
                        </a:rPr>
                        <a:t>Front-End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2 Web Conferencing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2 A/V Conferencing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2 IIS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1 Backend SQL Server</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50,000 </a:t>
                      </a:r>
                      <a:endParaRPr kumimoji="0" lang="en-US" sz="1400" b="0" i="0" u="none" strike="noStrike" kern="1200" cap="none" normalizeH="0" baseline="0" dirty="0">
                        <a:ln>
                          <a:noFill/>
                        </a:ln>
                        <a:solidFill>
                          <a:schemeClr val="tx1"/>
                        </a:solidFill>
                        <a:effectLst/>
                        <a:latin typeface="Segoe" pitchFamily="34" charset="0"/>
                        <a:ea typeface="+mn-ea"/>
                        <a:cs typeface="+mn-cs"/>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120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Enterprise Edition Pool</a:t>
                      </a:r>
                      <a:r>
                        <a:rPr kumimoji="0" lang="en-US" sz="1400" b="0" i="0" u="none" strike="noStrike" kern="1200" cap="none" normalizeH="0" baseline="0" dirty="0">
                          <a:ln>
                            <a:noFill/>
                          </a:ln>
                          <a:solidFill>
                            <a:schemeClr val="tx1"/>
                          </a:solidFill>
                          <a:effectLst/>
                          <a:latin typeface="Segoe" pitchFamily="34" charset="0"/>
                          <a:ea typeface="+mn-ea"/>
                          <a:cs typeface="+mn-cs"/>
                        </a:rPr>
                        <a:t>: Expanded </a:t>
                      </a:r>
                      <a:r>
                        <a:rPr kumimoji="0" lang="en-US" sz="1400" b="0" i="0" u="none" strike="noStrike" kern="1200" cap="none" normalizeH="0" baseline="0" dirty="0" smtClean="0">
                          <a:ln>
                            <a:noFill/>
                          </a:ln>
                          <a:solidFill>
                            <a:schemeClr val="tx1"/>
                          </a:solidFill>
                          <a:effectLst/>
                          <a:latin typeface="Segoe" pitchFamily="34" charset="0"/>
                          <a:ea typeface="+mn-ea"/>
                          <a:cs typeface="+mn-cs"/>
                        </a:rPr>
                        <a:t>configuration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With </a:t>
                      </a:r>
                      <a:r>
                        <a:rPr kumimoji="0" lang="en-US" sz="1400" b="0" i="0" u="none" strike="noStrike" kern="1200" cap="none" normalizeH="0" baseline="0" dirty="0">
                          <a:ln>
                            <a:noFill/>
                          </a:ln>
                          <a:solidFill>
                            <a:schemeClr val="tx1"/>
                          </a:solidFill>
                          <a:effectLst/>
                          <a:latin typeface="Segoe" pitchFamily="34" charset="0"/>
                          <a:ea typeface="+mn-ea"/>
                          <a:cs typeface="+mn-cs"/>
                        </a:rPr>
                        <a:t>High Performance SQL Backend</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6-8 </a:t>
                      </a:r>
                      <a:r>
                        <a:rPr kumimoji="0" lang="en-US" sz="1400" b="0" i="0" u="none" strike="noStrike" kern="1200" cap="none" normalizeH="0" baseline="0" dirty="0">
                          <a:ln>
                            <a:noFill/>
                          </a:ln>
                          <a:solidFill>
                            <a:schemeClr val="tx1"/>
                          </a:solidFill>
                          <a:effectLst/>
                          <a:latin typeface="Segoe" pitchFamily="34" charset="0"/>
                          <a:ea typeface="+mn-ea"/>
                          <a:cs typeface="+mn-cs"/>
                        </a:rPr>
                        <a:t>Front-End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4 Web Conferencing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4 A/V Conferencing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2 IIS Servers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chemeClr val="tx1"/>
                          </a:solidFill>
                          <a:effectLst/>
                          <a:latin typeface="Segoe" pitchFamily="34" charset="0"/>
                          <a:ea typeface="+mn-ea"/>
                          <a:cs typeface="+mn-cs"/>
                        </a:rPr>
                        <a:t>1 Backend SQL Server</a:t>
                      </a: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Segoe" pitchFamily="34" charset="0"/>
                          <a:ea typeface="+mn-ea"/>
                          <a:cs typeface="+mn-cs"/>
                        </a:rPr>
                        <a:t>125,000 </a:t>
                      </a:r>
                      <a:endParaRPr kumimoji="0" lang="en-US" sz="1400" b="0" i="0" u="none" strike="noStrike" kern="1200" cap="none" normalizeH="0" baseline="0" dirty="0">
                        <a:ln>
                          <a:noFill/>
                        </a:ln>
                        <a:solidFill>
                          <a:schemeClr val="tx1"/>
                        </a:solidFill>
                        <a:effectLst/>
                        <a:latin typeface="Segoe" pitchFamily="34" charset="0"/>
                        <a:ea typeface="+mn-ea"/>
                        <a:cs typeface="+mn-cs"/>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bl>
          </a:graphicData>
        </a:graphic>
      </p:graphicFrame>
      <p:sp>
        <p:nvSpPr>
          <p:cNvPr id="3" name="Title 2"/>
          <p:cNvSpPr>
            <a:spLocks noGrp="1"/>
          </p:cNvSpPr>
          <p:nvPr>
            <p:ph type="title"/>
          </p:nvPr>
        </p:nvSpPr>
        <p:spPr>
          <a:xfrm>
            <a:off x="458788" y="239712"/>
            <a:ext cx="8380412" cy="750888"/>
          </a:xfrm>
        </p:spPr>
        <p:txBody>
          <a:bodyPr>
            <a:normAutofit/>
          </a:bodyPr>
          <a:lstStyle/>
          <a:p>
            <a:r>
              <a:rPr smtClean="0"/>
              <a:t>Capacity</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a:t>
            </a:r>
            <a:endParaRPr lang="en-US" dirty="0"/>
          </a:p>
        </p:txBody>
      </p:sp>
      <p:graphicFrame>
        <p:nvGraphicFramePr>
          <p:cNvPr id="7" name="Table 6"/>
          <p:cNvGraphicFramePr>
            <a:graphicFrameLocks noGrp="1"/>
          </p:cNvGraphicFramePr>
          <p:nvPr/>
        </p:nvGraphicFramePr>
        <p:xfrm>
          <a:off x="381000" y="1524000"/>
          <a:ext cx="8382000" cy="4267200"/>
        </p:xfrm>
        <a:graphic>
          <a:graphicData uri="http://schemas.openxmlformats.org/drawingml/2006/table">
            <a:tbl>
              <a:tblPr firstRow="1" bandRow="1">
                <a:tableStyleId>{2D5ABB26-0587-4C30-8999-92F81FD0307C}</a:tableStyleId>
              </a:tblPr>
              <a:tblGrid>
                <a:gridCol w="2794000"/>
                <a:gridCol w="2794000"/>
                <a:gridCol w="2794000"/>
              </a:tblGrid>
              <a:tr h="370840">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sz="1400" dirty="0" smtClean="0"/>
                        <a:t>Backend Server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1"/>
                    </a:gradFill>
                  </a:tcPr>
                </a:tc>
                <a:tc>
                  <a:txBody>
                    <a:bodyPr/>
                    <a:lstStyle/>
                    <a:p>
                      <a:pPr algn="ctr">
                        <a:buNone/>
                      </a:pPr>
                      <a:r>
                        <a:rPr lang="en-US" sz="1400" dirty="0" smtClean="0"/>
                        <a:t>Frontend Server, </a:t>
                      </a:r>
                      <a:br>
                        <a:rPr lang="en-US" sz="1400" dirty="0" smtClean="0"/>
                      </a:br>
                      <a:r>
                        <a:rPr lang="en-US" sz="1400" dirty="0" smtClean="0"/>
                        <a:t>Mediation Server, IIS Server Access Edge Server</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1"/>
                    </a:gradFill>
                  </a:tcPr>
                </a:tc>
                <a:tc>
                  <a:txBody>
                    <a:bodyPr/>
                    <a:lstStyle/>
                    <a:p>
                      <a:pPr marL="117475" marR="0" lvl="0" indent="1588"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Conferencing Server, </a:t>
                      </a:r>
                      <a:r>
                        <a:rPr lang="en-US" sz="1400" dirty="0" smtClean="0"/>
                        <a:t>A/V Edge Server, </a:t>
                      </a:r>
                      <a:r>
                        <a:rPr kumimoji="0" lang="en-US" sz="1400" u="none" strike="noStrike" kern="1200" cap="none" spc="0" normalizeH="0" baseline="0" noProof="0" dirty="0" smtClean="0">
                          <a:ln>
                            <a:noFill/>
                          </a:ln>
                          <a:effectLst/>
                          <a:uLnTx/>
                          <a:uFillTx/>
                        </a:rPr>
                        <a:t>Archiving Backend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alpha val="25000"/>
                          </a:schemeClr>
                        </a:gs>
                        <a:gs pos="80000">
                          <a:schemeClr val="bg1">
                            <a:alpha val="0"/>
                          </a:schemeClr>
                        </a:gs>
                      </a:gsLst>
                      <a:lin ang="16200000" scaled="1"/>
                    </a:gradFill>
                  </a:tcPr>
                </a:tc>
              </a:tr>
              <a:tr h="370840">
                <a:tc>
                  <a:txBody>
                    <a:bodyPr/>
                    <a:lstStyle/>
                    <a:p>
                      <a:pPr>
                        <a:buNone/>
                      </a:pPr>
                      <a:r>
                        <a:rPr lang="en-US" sz="1400" dirty="0" smtClean="0"/>
                        <a:t>CPU</a:t>
                      </a:r>
                    </a:p>
                    <a:p>
                      <a:pPr>
                        <a:buNone/>
                      </a:pPr>
                      <a:r>
                        <a:rPr lang="en-US" sz="1200" dirty="0" smtClean="0"/>
                        <a:t>Quad processor, dual-core 2.6 GHz</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a:buNone/>
                      </a:pPr>
                      <a:r>
                        <a:rPr lang="en-US" sz="1400" dirty="0" smtClean="0"/>
                        <a:t>CPU</a:t>
                      </a:r>
                    </a:p>
                    <a:p>
                      <a:pPr>
                        <a:buNone/>
                      </a:pPr>
                      <a:r>
                        <a:rPr lang="en-US" sz="1200" dirty="0" smtClean="0"/>
                        <a:t>Dual processor, dual core 2.6GHz +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CPU</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200" u="none" strike="noStrike" kern="1200" cap="none" spc="0" normalizeH="0" baseline="0" noProof="0" dirty="0" smtClean="0">
                          <a:ln>
                            <a:noFill/>
                          </a:ln>
                          <a:effectLst/>
                          <a:uLnTx/>
                          <a:uFillTx/>
                        </a:rPr>
                        <a:t>Dual processor, dual core 2.6GHz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370840">
                <a:tc>
                  <a:txBody>
                    <a:bodyPr/>
                    <a:lstStyle/>
                    <a:p>
                      <a:pPr>
                        <a:buNone/>
                      </a:pPr>
                      <a:r>
                        <a:rPr lang="en-US" sz="1400" dirty="0" smtClean="0"/>
                        <a:t>Disk</a:t>
                      </a:r>
                    </a:p>
                    <a:p>
                      <a:pPr>
                        <a:buNone/>
                      </a:pPr>
                      <a:r>
                        <a:rPr lang="fr-FR" sz="1200" dirty="0" smtClean="0"/>
                        <a:t>Drive 1 (2 × 18 GB) for OS</a:t>
                      </a:r>
                    </a:p>
                    <a:p>
                      <a:pPr>
                        <a:buNone/>
                      </a:pPr>
                      <a:r>
                        <a:rPr lang="fr-FR" sz="1200" dirty="0" smtClean="0"/>
                        <a:t>Drive 2 (4 x 36GB, 15K RPM, RAID 0+1) for database log file</a:t>
                      </a:r>
                      <a:endParaRPr lang="en-US" sz="1200" dirty="0" smtClean="0"/>
                    </a:p>
                    <a:p>
                      <a:pPr>
                        <a:buNone/>
                      </a:pPr>
                      <a:r>
                        <a:rPr lang="fr-FR" sz="1200" dirty="0" smtClean="0"/>
                        <a:t>Drive 3 (4 x 36GB, 15K RPM, RAID 0+1) for database log file </a:t>
                      </a:r>
                      <a:endParaRPr lang="en-US" sz="1200" dirty="0" smtClean="0"/>
                    </a:p>
                    <a:p>
                      <a:pPr>
                        <a:buNone/>
                      </a:pPr>
                      <a:r>
                        <a:rPr lang="fr-FR" sz="1200" dirty="0" smtClean="0"/>
                        <a:t>Drive 4 (8 x 36GB, 15K RPM, RAID 0+1) for database files</a:t>
                      </a:r>
                      <a:endParaRPr lang="en-US" sz="12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a:buNone/>
                      </a:pPr>
                      <a:r>
                        <a:rPr lang="en-US" sz="1400" dirty="0" smtClean="0"/>
                        <a:t>Disk</a:t>
                      </a:r>
                    </a:p>
                    <a:p>
                      <a:pPr>
                        <a:buNone/>
                      </a:pPr>
                      <a:r>
                        <a:rPr lang="en-US" sz="1200" dirty="0" smtClean="0"/>
                        <a:t>2 x 18 GB </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Disk</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200" u="none" strike="noStrike" kern="1200" cap="none" spc="0" normalizeH="0" baseline="0" noProof="0" dirty="0" smtClean="0">
                          <a:ln>
                            <a:noFill/>
                          </a:ln>
                          <a:effectLst/>
                          <a:uLnTx/>
                          <a:uFillTx/>
                        </a:rPr>
                        <a:t>2 x 18 GB </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1200" dirty="0" smtClean="0"/>
                        <a:t>(Additional disk for archiving and CDRs)</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370840">
                <a:tc>
                  <a:txBody>
                    <a:bodyPr/>
                    <a:lstStyle/>
                    <a:p>
                      <a:pPr>
                        <a:buNone/>
                      </a:pPr>
                      <a:r>
                        <a:rPr lang="en-US" sz="1400" dirty="0" smtClean="0"/>
                        <a:t>Cache</a:t>
                      </a:r>
                    </a:p>
                    <a:p>
                      <a:pPr>
                        <a:buNone/>
                      </a:pPr>
                      <a:r>
                        <a:rPr lang="en-US" sz="1200" dirty="0" smtClean="0"/>
                        <a:t>2 MB L2 per core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a:buNone/>
                      </a:pPr>
                      <a:r>
                        <a:rPr lang="en-US" sz="1400" dirty="0" smtClean="0"/>
                        <a:t>Cache</a:t>
                      </a:r>
                    </a:p>
                    <a:p>
                      <a:pPr>
                        <a:buNone/>
                      </a:pPr>
                      <a:r>
                        <a:rPr lang="en-US" sz="1200" dirty="0" smtClean="0"/>
                        <a:t>1 MB L2 per core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Cache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200" u="none" strike="noStrike" kern="1200" cap="none" spc="0" normalizeH="0" baseline="0" noProof="0" dirty="0" smtClean="0">
                          <a:ln>
                            <a:noFill/>
                          </a:ln>
                          <a:effectLst/>
                          <a:uLnTx/>
                          <a:uFillTx/>
                        </a:rPr>
                        <a:t>1 MB L2 per core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370840">
                <a:tc>
                  <a:txBody>
                    <a:bodyPr/>
                    <a:lstStyle/>
                    <a:p>
                      <a:pPr>
                        <a:buNone/>
                      </a:pPr>
                      <a:r>
                        <a:rPr lang="en-US" sz="1400" dirty="0" smtClean="0"/>
                        <a:t>Memory</a:t>
                      </a:r>
                    </a:p>
                    <a:p>
                      <a:pPr>
                        <a:buNone/>
                      </a:pPr>
                      <a:r>
                        <a:rPr lang="en-US" sz="1200" dirty="0" smtClean="0"/>
                        <a:t>16 GB</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a:buNone/>
                      </a:pPr>
                      <a:r>
                        <a:rPr lang="en-US" sz="1400" dirty="0" smtClean="0"/>
                        <a:t>Memory</a:t>
                      </a:r>
                    </a:p>
                    <a:p>
                      <a:pPr>
                        <a:buNone/>
                      </a:pPr>
                      <a:r>
                        <a:rPr lang="en-US" sz="1200" dirty="0" smtClean="0"/>
                        <a:t>2 GB (4GB for consolidated)</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Memory</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200" u="none" strike="noStrike" kern="1200" cap="none" spc="0" normalizeH="0" baseline="0" noProof="0" dirty="0" smtClean="0">
                          <a:ln>
                            <a:noFill/>
                          </a:ln>
                          <a:effectLst/>
                          <a:uLnTx/>
                          <a:uFillTx/>
                        </a:rPr>
                        <a:t>4</a:t>
                      </a:r>
                      <a:r>
                        <a:rPr kumimoji="0" lang="en-US" sz="1200" u="none" strike="noStrike" kern="1200" cap="none" spc="0" normalizeH="0" noProof="0" dirty="0" smtClean="0">
                          <a:ln>
                            <a:noFill/>
                          </a:ln>
                          <a:effectLst/>
                          <a:uLnTx/>
                          <a:uFillTx/>
                        </a:rPr>
                        <a:t> GB (16 GB for archiving)</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r h="370840">
                <a:tc>
                  <a:txBody>
                    <a:bodyPr/>
                    <a:lstStyle/>
                    <a:p>
                      <a:pPr>
                        <a:buNone/>
                      </a:pPr>
                      <a:r>
                        <a:rPr lang="en-US" sz="1400" dirty="0" smtClean="0"/>
                        <a:t>Network</a:t>
                      </a:r>
                    </a:p>
                    <a:p>
                      <a:pPr>
                        <a:buNone/>
                      </a:pPr>
                      <a:r>
                        <a:rPr lang="en-US" sz="1200" dirty="0" smtClean="0"/>
                        <a:t>GBit NIC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a:buNone/>
                      </a:pPr>
                      <a:r>
                        <a:rPr lang="en-US" sz="1400" dirty="0" smtClean="0"/>
                        <a:t>Network</a:t>
                      </a:r>
                    </a:p>
                    <a:p>
                      <a:pPr>
                        <a:buNone/>
                      </a:pPr>
                      <a:r>
                        <a:rPr lang="en-US" sz="1200" dirty="0" smtClean="0"/>
                        <a:t>GBit NIC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c>
                  <a:txBody>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400" u="none" strike="noStrike" kern="1200" cap="none" spc="0" normalizeH="0" baseline="0" noProof="0" dirty="0" smtClean="0">
                          <a:ln>
                            <a:noFill/>
                          </a:ln>
                          <a:effectLst/>
                          <a:uLnTx/>
                          <a:uFillTx/>
                        </a:rPr>
                        <a:t>Network</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1200" u="none" strike="noStrike" kern="1200" cap="none" spc="0" normalizeH="0" baseline="0" noProof="0" dirty="0" smtClean="0">
                          <a:ln>
                            <a:noFill/>
                          </a:ln>
                          <a:effectLst/>
                          <a:uLnTx/>
                          <a:uFillTx/>
                        </a:rPr>
                        <a:t>GBit NIC</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5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AutoShape 5"/>
          <p:cNvSpPr>
            <a:spLocks noChangeArrowheads="1"/>
          </p:cNvSpPr>
          <p:nvPr/>
        </p:nvSpPr>
        <p:spPr bwMode="auto">
          <a:xfrm>
            <a:off x="1235075" y="1524000"/>
            <a:ext cx="6673849" cy="4548187"/>
          </a:xfrm>
          <a:prstGeom prst="roundRect">
            <a:avLst>
              <a:gd name="adj" fmla="val 3361"/>
            </a:avLst>
          </a:prstGeom>
          <a:solidFill>
            <a:schemeClr val="tx1"/>
          </a:solidFill>
          <a:ln w="9525">
            <a:noFill/>
            <a:round/>
            <a:headEnd/>
            <a:tailEnd/>
          </a:ln>
          <a:effectLst>
            <a:reflection blurRad="6350" stA="52000" endA="300" endPos="35000" dir="5400000" sy="-100000" algn="bl" rotWithShape="0"/>
          </a:effectLst>
        </p:spPr>
        <p:txBody>
          <a:bodyPr wrap="none" anchor="ctr"/>
          <a:lstStyle/>
          <a:p>
            <a:pPr>
              <a:defRPr/>
            </a:pPr>
            <a:endParaRPr lang="en-US" dirty="0"/>
          </a:p>
        </p:txBody>
      </p:sp>
      <p:sp>
        <p:nvSpPr>
          <p:cNvPr id="19463" name="Rectangle 7"/>
          <p:cNvSpPr>
            <a:spLocks noGrp="1" noChangeArrowheads="1"/>
          </p:cNvSpPr>
          <p:nvPr>
            <p:ph type="title"/>
          </p:nvPr>
        </p:nvSpPr>
        <p:spPr/>
        <p:txBody>
          <a:bodyPr/>
          <a:lstStyle/>
          <a:p>
            <a:r>
              <a:rPr lang="en-US" dirty="0" smtClean="0"/>
              <a:t>Edge Server Firewall Policy</a:t>
            </a:r>
          </a:p>
        </p:txBody>
      </p:sp>
      <p:pic>
        <p:nvPicPr>
          <p:cNvPr id="17412" name="Picture 1"/>
          <p:cNvPicPr>
            <a:picLocks noChangeAspect="1" noChangeArrowheads="1"/>
          </p:cNvPicPr>
          <p:nvPr/>
        </p:nvPicPr>
        <p:blipFill>
          <a:blip r:embed="rId2"/>
          <a:srcRect/>
          <a:stretch>
            <a:fillRect/>
          </a:stretch>
        </p:blipFill>
        <p:spPr bwMode="auto">
          <a:xfrm>
            <a:off x="1881981" y="1649250"/>
            <a:ext cx="5380037" cy="429768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6083573"/>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18" name="Rounded Rectangle 17"/>
          <p:cNvSpPr/>
          <p:nvPr/>
        </p:nvSpPr>
        <p:spPr bwMode="blackGray">
          <a:xfrm>
            <a:off x="432737" y="2461537"/>
            <a:ext cx="833026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
        <p:nvSpPr>
          <p:cNvPr id="20" name="Rounded Rectangle 19"/>
          <p:cNvSpPr/>
          <p:nvPr/>
        </p:nvSpPr>
        <p:spPr bwMode="blackGray">
          <a:xfrm>
            <a:off x="432737" y="3314977"/>
            <a:ext cx="833026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solidFill>
            <a:schemeClr val="accent2"/>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20" name="Rounded Rectangle 19"/>
          <p:cNvSpPr/>
          <p:nvPr/>
        </p:nvSpPr>
        <p:spPr bwMode="blackGray">
          <a:xfrm>
            <a:off x="432737" y="3314977"/>
            <a:ext cx="833026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
        <p:nvSpPr>
          <p:cNvPr id="13" name="Rounded Rectangle 12"/>
          <p:cNvSpPr/>
          <p:nvPr/>
        </p:nvSpPr>
        <p:spPr bwMode="blackGray">
          <a:xfrm>
            <a:off x="426973" y="2461537"/>
            <a:ext cx="8354133" cy="775445"/>
          </a:xfrm>
          <a:prstGeom prst="roundRect">
            <a:avLst/>
          </a:prstGeom>
          <a:gradFill>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0" name="Rectangle 28"/>
          <p:cNvSpPr>
            <a:spLocks noGrp="1" noChangeArrowheads="1"/>
          </p:cNvSpPr>
          <p:nvPr>
            <p:ph type="title"/>
          </p:nvPr>
        </p:nvSpPr>
        <p:spPr>
          <a:xfrm>
            <a:off x="381000" y="528776"/>
            <a:ext cx="8382000" cy="664797"/>
          </a:xfrm>
        </p:spPr>
        <p:txBody>
          <a:bodyPr/>
          <a:lstStyle/>
          <a:p>
            <a:r>
              <a:rPr lang="en-US" dirty="0" smtClean="0"/>
              <a:t>Standard Edition Deployment</a:t>
            </a:r>
            <a:endParaRPr lang="en-US" dirty="0"/>
          </a:p>
        </p:txBody>
      </p:sp>
      <p:grpSp>
        <p:nvGrpSpPr>
          <p:cNvPr id="2" name="Group 31"/>
          <p:cNvGrpSpPr>
            <a:grpSpLocks/>
          </p:cNvGrpSpPr>
          <p:nvPr/>
        </p:nvGrpSpPr>
        <p:grpSpPr bwMode="auto">
          <a:xfrm>
            <a:off x="730250" y="1828800"/>
            <a:ext cx="2667000" cy="4114800"/>
            <a:chOff x="914400" y="1600200"/>
            <a:chExt cx="2667000" cy="4114800"/>
          </a:xfrm>
        </p:grpSpPr>
        <p:sp>
          <p:nvSpPr>
            <p:cNvPr id="18" name="Rounded Rectangle 17"/>
            <p:cNvSpPr/>
            <p:nvPr/>
          </p:nvSpPr>
          <p:spPr>
            <a:xfrm>
              <a:off x="914400" y="1600200"/>
              <a:ext cx="2667000" cy="4114800"/>
            </a:xfrm>
            <a:prstGeom prst="roundRect">
              <a:avLst>
                <a:gd name="adj" fmla="val 10136"/>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endParaRPr lang="en-US" sz="2400" dirty="0">
                <a:solidFill>
                  <a:schemeClr val="tx1"/>
                </a:solidFill>
                <a:latin typeface="Segoe" pitchFamily="34" charset="0"/>
              </a:endParaRPr>
            </a:p>
          </p:txBody>
        </p:sp>
        <p:grpSp>
          <p:nvGrpSpPr>
            <p:cNvPr id="3" name="Group 54"/>
            <p:cNvGrpSpPr>
              <a:grpSpLocks/>
            </p:cNvGrpSpPr>
            <p:nvPr/>
          </p:nvGrpSpPr>
          <p:grpSpPr bwMode="auto">
            <a:xfrm>
              <a:off x="1403350" y="3352800"/>
              <a:ext cx="1672766" cy="1329154"/>
              <a:chOff x="1174750" y="2667000"/>
              <a:chExt cx="1672766" cy="1329154"/>
            </a:xfrm>
          </p:grpSpPr>
          <p:pic>
            <p:nvPicPr>
              <p:cNvPr id="95238" name="Picture 60"/>
              <p:cNvPicPr>
                <a:picLocks noChangeAspect="1" noChangeArrowheads="1"/>
              </p:cNvPicPr>
              <p:nvPr/>
            </p:nvPicPr>
            <p:blipFill>
              <a:blip r:embed="rId3"/>
              <a:srcRect/>
              <a:stretch>
                <a:fillRect/>
              </a:stretch>
            </p:blipFill>
            <p:spPr bwMode="auto">
              <a:xfrm>
                <a:off x="1676400" y="2667000"/>
                <a:ext cx="717550" cy="990600"/>
              </a:xfrm>
              <a:prstGeom prst="rect">
                <a:avLst/>
              </a:prstGeom>
              <a:noFill/>
              <a:ln w="9525">
                <a:noFill/>
                <a:miter lim="800000"/>
                <a:headEnd/>
                <a:tailEnd/>
              </a:ln>
            </p:spPr>
          </p:pic>
          <p:sp>
            <p:nvSpPr>
              <p:cNvPr id="14" name="AutoShape 11"/>
              <p:cNvSpPr>
                <a:spLocks noChangeArrowheads="1"/>
              </p:cNvSpPr>
              <p:nvPr/>
            </p:nvSpPr>
            <p:spPr bwMode="auto">
              <a:xfrm>
                <a:off x="1862122" y="3138492"/>
                <a:ext cx="236534" cy="221855"/>
              </a:xfrm>
              <a:prstGeom prst="can">
                <a:avLst>
                  <a:gd name="adj" fmla="val 15532"/>
                </a:avLst>
              </a:prstGeom>
              <a:noFill/>
              <a:ln w="9525">
                <a:noFill/>
                <a:round/>
                <a:headEnd/>
                <a:tailEnd/>
              </a:ln>
              <a:effectLst/>
            </p:spPr>
            <p:txBody>
              <a:bodyPr wrap="none" anchor="ctr"/>
              <a:lstStyle/>
              <a:p>
                <a:pPr algn="ctr">
                  <a:defRPr/>
                </a:pPr>
                <a:endParaRPr lang="en-US" dirty="0">
                  <a:effectLst>
                    <a:outerShdw blurRad="38100" dist="38100" dir="2700000" algn="tl">
                      <a:srgbClr val="000000"/>
                    </a:outerShdw>
                  </a:effectLst>
                  <a:latin typeface="Segoe Semibold" pitchFamily="34" charset="0"/>
                  <a:cs typeface="+mn-cs"/>
                </a:endParaRPr>
              </a:p>
            </p:txBody>
          </p:sp>
          <p:sp>
            <p:nvSpPr>
              <p:cNvPr id="12" name="TextBox 11"/>
              <p:cNvSpPr txBox="1"/>
              <p:nvPr/>
            </p:nvSpPr>
            <p:spPr>
              <a:xfrm>
                <a:off x="1174750" y="3657600"/>
                <a:ext cx="1672766" cy="338554"/>
              </a:xfrm>
              <a:prstGeom prst="rect">
                <a:avLst/>
              </a:prstGeom>
              <a:noFill/>
            </p:spPr>
            <p:txBody>
              <a:bodyPr wrap="none">
                <a:spAutoFit/>
              </a:bodyPr>
              <a:lstStyle/>
              <a:p>
                <a:pPr>
                  <a:defRPr/>
                </a:pPr>
                <a:r>
                  <a:rPr lang="en-US" sz="1600" dirty="0"/>
                  <a:t>Standard Edition</a:t>
                </a:r>
              </a:p>
            </p:txBody>
          </p:sp>
        </p:grpSp>
        <p:cxnSp>
          <p:nvCxnSpPr>
            <p:cNvPr id="22" name="Straight Connector 21"/>
            <p:cNvCxnSpPr>
              <a:endCxn id="12" idx="2"/>
            </p:cNvCxnSpPr>
            <p:nvPr/>
          </p:nvCxnSpPr>
          <p:spPr>
            <a:xfrm flipV="1">
              <a:off x="1828800" y="4681954"/>
              <a:ext cx="410933" cy="347246"/>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endCxn id="12" idx="2"/>
            </p:cNvCxnSpPr>
            <p:nvPr/>
          </p:nvCxnSpPr>
          <p:spPr>
            <a:xfrm rot="10800000">
              <a:off x="2239734" y="4681954"/>
              <a:ext cx="427267" cy="347246"/>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 name="Isosceles Triangle 3"/>
            <p:cNvSpPr/>
            <p:nvPr/>
          </p:nvSpPr>
          <p:spPr bwMode="auto">
            <a:xfrm>
              <a:off x="1600200" y="1828800"/>
              <a:ext cx="1295400" cy="990600"/>
            </a:xfrm>
            <a:prstGeom prst="triangle">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2400" dirty="0">
                  <a:solidFill>
                    <a:schemeClr val="tx1"/>
                  </a:solidFill>
                  <a:latin typeface="Segoe" pitchFamily="34" charset="0"/>
                </a:rPr>
                <a:t>A</a:t>
              </a:r>
              <a:r>
                <a:rPr lang="en-US" sz="2400" dirty="0" smtClean="0">
                  <a:solidFill>
                    <a:schemeClr val="tx1"/>
                  </a:solidFill>
                  <a:latin typeface="Segoe" pitchFamily="34" charset="0"/>
                </a:rPr>
                <a:t>D</a:t>
              </a:r>
              <a:endParaRPr lang="en-US" sz="2400" dirty="0">
                <a:solidFill>
                  <a:schemeClr val="tx1"/>
                </a:solidFill>
                <a:latin typeface="Segoe" pitchFamily="34" charset="0"/>
              </a:endParaRPr>
            </a:p>
          </p:txBody>
        </p:sp>
      </p:grpSp>
      <p:graphicFrame>
        <p:nvGraphicFramePr>
          <p:cNvPr id="26" name="Diagram 25"/>
          <p:cNvGraphicFramePr/>
          <p:nvPr/>
        </p:nvGraphicFramePr>
        <p:xfrm>
          <a:off x="9753600" y="1219200"/>
          <a:ext cx="49530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3" name="Straight Connector 22"/>
          <p:cNvCxnSpPr/>
          <p:nvPr/>
        </p:nvCxnSpPr>
        <p:spPr bwMode="auto">
          <a:xfrm rot="5400000" flipH="1" flipV="1">
            <a:off x="1830005" y="3320572"/>
            <a:ext cx="510448" cy="11208"/>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nvGrpSpPr>
          <p:cNvPr id="58" name="Group 57"/>
          <p:cNvGrpSpPr/>
          <p:nvPr/>
        </p:nvGrpSpPr>
        <p:grpSpPr>
          <a:xfrm>
            <a:off x="3886200" y="1790048"/>
            <a:ext cx="4953000" cy="1149367"/>
            <a:chOff x="3886200" y="1371600"/>
            <a:chExt cx="4953000" cy="1149367"/>
          </a:xfrm>
        </p:grpSpPr>
        <p:grpSp>
          <p:nvGrpSpPr>
            <p:cNvPr id="34" name="Group 33"/>
            <p:cNvGrpSpPr/>
            <p:nvPr/>
          </p:nvGrpSpPr>
          <p:grpSpPr>
            <a:xfrm>
              <a:off x="3886200" y="1371600"/>
              <a:ext cx="4953000" cy="470925"/>
              <a:chOff x="0" y="50456"/>
              <a:chExt cx="4953000" cy="470925"/>
            </a:xfrm>
          </p:grpSpPr>
          <p:sp>
            <p:nvSpPr>
              <p:cNvPr id="56" name="Rounded Rectangle 55"/>
              <p:cNvSpPr/>
              <p:nvPr/>
            </p:nvSpPr>
            <p:spPr>
              <a:xfrm>
                <a:off x="0" y="5045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57" name="Rounded Rectangle 4"/>
              <p:cNvSpPr/>
              <p:nvPr/>
            </p:nvSpPr>
            <p:spPr>
              <a:xfrm>
                <a:off x="22989" y="73445"/>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Ideal for</a:t>
                </a:r>
                <a:endParaRPr lang="en-US" sz="2000" kern="1200" dirty="0"/>
              </a:p>
            </p:txBody>
          </p:sp>
        </p:grpSp>
        <p:grpSp>
          <p:nvGrpSpPr>
            <p:cNvPr id="35" name="Group 34"/>
            <p:cNvGrpSpPr/>
            <p:nvPr/>
          </p:nvGrpSpPr>
          <p:grpSpPr>
            <a:xfrm>
              <a:off x="3886200" y="1842525"/>
              <a:ext cx="4953000" cy="678442"/>
              <a:chOff x="0" y="521381"/>
              <a:chExt cx="4953000" cy="678442"/>
            </a:xfrm>
          </p:grpSpPr>
          <p:sp>
            <p:nvSpPr>
              <p:cNvPr id="54" name="Rectangle 53"/>
              <p:cNvSpPr/>
              <p:nvPr/>
            </p:nvSpPr>
            <p:spPr>
              <a:xfrm>
                <a:off x="0" y="52138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5" name="Rectangle 54"/>
              <p:cNvSpPr/>
              <p:nvPr/>
            </p:nvSpPr>
            <p:spPr>
              <a:xfrm>
                <a:off x="0" y="521381"/>
                <a:ext cx="4953000"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indent="-287338">
                  <a:lnSpc>
                    <a:spcPct val="90000"/>
                  </a:lnSpc>
                  <a:spcBef>
                    <a:spcPct val="20000"/>
                  </a:spcBef>
                  <a:spcAft>
                    <a:spcPct val="20000"/>
                  </a:spcAft>
                  <a:buSzPct val="80000"/>
                  <a:buBlip>
                    <a:blip r:embed="rId8"/>
                  </a:buBlip>
                </a:pPr>
                <a:r>
                  <a:rPr lang="en-US" sz="1600" dirty="0" smtClean="0">
                    <a:solidFill>
                      <a:schemeClr val="tx1"/>
                    </a:solidFill>
                  </a:rPr>
                  <a:t>Proof of Concept/Pilot</a:t>
                </a:r>
                <a:endParaRPr lang="en-US" sz="1600" dirty="0">
                  <a:solidFill>
                    <a:schemeClr val="tx1"/>
                  </a:solidFill>
                </a:endParaRPr>
              </a:p>
              <a:p>
                <a:pPr marL="287338" indent="-287338">
                  <a:lnSpc>
                    <a:spcPct val="90000"/>
                  </a:lnSpc>
                  <a:spcBef>
                    <a:spcPct val="20000"/>
                  </a:spcBef>
                  <a:spcAft>
                    <a:spcPct val="20000"/>
                  </a:spcAft>
                  <a:buSzPct val="80000"/>
                  <a:buBlip>
                    <a:blip r:embed="rId8"/>
                  </a:buBlip>
                </a:pPr>
                <a:r>
                  <a:rPr lang="en-US" sz="1600" dirty="0" smtClean="0">
                    <a:solidFill>
                      <a:schemeClr val="tx1"/>
                    </a:solidFill>
                  </a:rPr>
                  <a:t>Branch Office</a:t>
                </a:r>
                <a:endParaRPr lang="en-US" sz="1600" dirty="0">
                  <a:solidFill>
                    <a:schemeClr val="tx1"/>
                  </a:solidFill>
                </a:endParaRPr>
              </a:p>
            </p:txBody>
          </p:sp>
        </p:grpSp>
      </p:grpSp>
      <p:grpSp>
        <p:nvGrpSpPr>
          <p:cNvPr id="59" name="Group 58"/>
          <p:cNvGrpSpPr/>
          <p:nvPr/>
        </p:nvGrpSpPr>
        <p:grpSpPr>
          <a:xfrm>
            <a:off x="3886200" y="2939415"/>
            <a:ext cx="5257800" cy="1708785"/>
            <a:chOff x="3886200" y="2520967"/>
            <a:chExt cx="5257800" cy="1708785"/>
          </a:xfrm>
        </p:grpSpPr>
        <p:grpSp>
          <p:nvGrpSpPr>
            <p:cNvPr id="36" name="Group 35"/>
            <p:cNvGrpSpPr/>
            <p:nvPr/>
          </p:nvGrpSpPr>
          <p:grpSpPr>
            <a:xfrm>
              <a:off x="3886200" y="2520967"/>
              <a:ext cx="4953000" cy="470925"/>
              <a:chOff x="0" y="1199823"/>
              <a:chExt cx="4953000" cy="470925"/>
            </a:xfrm>
          </p:grpSpPr>
          <p:sp>
            <p:nvSpPr>
              <p:cNvPr id="52" name="Rounded Rectangle 51"/>
              <p:cNvSpPr/>
              <p:nvPr/>
            </p:nvSpPr>
            <p:spPr>
              <a:xfrm>
                <a:off x="0" y="1199823"/>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53" name="Rounded Rectangle 8"/>
              <p:cNvSpPr/>
              <p:nvPr/>
            </p:nvSpPr>
            <p:spPr>
              <a:xfrm>
                <a:off x="22989" y="1222812"/>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Functionality </a:t>
                </a:r>
                <a:endParaRPr lang="en-US" sz="2000" kern="1200" dirty="0"/>
              </a:p>
            </p:txBody>
          </p:sp>
        </p:grpSp>
        <p:grpSp>
          <p:nvGrpSpPr>
            <p:cNvPr id="37" name="Group 36"/>
            <p:cNvGrpSpPr/>
            <p:nvPr/>
          </p:nvGrpSpPr>
          <p:grpSpPr>
            <a:xfrm>
              <a:off x="3886200" y="2991892"/>
              <a:ext cx="5257800" cy="1237860"/>
              <a:chOff x="0" y="1670748"/>
              <a:chExt cx="5257800" cy="1237860"/>
            </a:xfrm>
          </p:grpSpPr>
          <p:sp>
            <p:nvSpPr>
              <p:cNvPr id="50" name="Rectangle 49"/>
              <p:cNvSpPr/>
              <p:nvPr/>
            </p:nvSpPr>
            <p:spPr>
              <a:xfrm>
                <a:off x="0" y="1670748"/>
                <a:ext cx="4953000" cy="123786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angle 50"/>
              <p:cNvSpPr/>
              <p:nvPr/>
            </p:nvSpPr>
            <p:spPr>
              <a:xfrm>
                <a:off x="0" y="1670748"/>
                <a:ext cx="5257800" cy="7044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8"/>
                  </a:buBlip>
                </a:pPr>
                <a:r>
                  <a:rPr lang="en-US" sz="1600" dirty="0" smtClean="0">
                    <a:solidFill>
                      <a:schemeClr val="tx1"/>
                    </a:solidFill>
                  </a:rPr>
                  <a:t>IM, Presence, Peer-to-peer Voice, Conferencing</a:t>
                </a:r>
                <a:endParaRPr lang="en-US" sz="1600" dirty="0">
                  <a:solidFill>
                    <a:schemeClr val="tx1"/>
                  </a:solidFill>
                </a:endParaRPr>
              </a:p>
              <a:p>
                <a:pPr marL="287338" lvl="1" indent="-287338">
                  <a:lnSpc>
                    <a:spcPct val="90000"/>
                  </a:lnSpc>
                  <a:spcBef>
                    <a:spcPct val="20000"/>
                  </a:spcBef>
                  <a:spcAft>
                    <a:spcPct val="20000"/>
                  </a:spcAft>
                  <a:buSzPct val="80000"/>
                  <a:buBlip>
                    <a:blip r:embed="rId8"/>
                  </a:buBlip>
                </a:pPr>
                <a:r>
                  <a:rPr lang="en-US" sz="1600" dirty="0" smtClean="0">
                    <a:solidFill>
                      <a:schemeClr val="tx1"/>
                    </a:solidFill>
                  </a:rPr>
                  <a:t>No External Access, Not Highly Available</a:t>
                </a:r>
              </a:p>
              <a:p>
                <a:pPr marL="287338" lvl="1" indent="-287338">
                  <a:lnSpc>
                    <a:spcPct val="90000"/>
                  </a:lnSpc>
                  <a:spcBef>
                    <a:spcPct val="20000"/>
                  </a:spcBef>
                  <a:spcAft>
                    <a:spcPct val="20000"/>
                  </a:spcAft>
                  <a:buSzPct val="80000"/>
                  <a:buBlip>
                    <a:blip r:embed="rId8"/>
                  </a:buBlip>
                </a:pPr>
                <a:r>
                  <a:rPr lang="en-US" sz="1600" dirty="0" smtClean="0">
                    <a:solidFill>
                      <a:schemeClr val="tx1"/>
                    </a:solidFill>
                  </a:rPr>
                  <a:t>PSTN requires Mediation Server</a:t>
                </a:r>
              </a:p>
              <a:p>
                <a:pPr marL="287338" lvl="1" indent="-287338">
                  <a:lnSpc>
                    <a:spcPct val="90000"/>
                  </a:lnSpc>
                  <a:spcBef>
                    <a:spcPct val="20000"/>
                  </a:spcBef>
                  <a:spcAft>
                    <a:spcPct val="20000"/>
                  </a:spcAft>
                  <a:buSzPct val="80000"/>
                  <a:buBlip>
                    <a:blip r:embed="rId8"/>
                  </a:buBlip>
                </a:pPr>
                <a:endParaRPr lang="en-US" sz="1600" dirty="0">
                  <a:solidFill>
                    <a:schemeClr val="tx1"/>
                  </a:solidFill>
                </a:endParaRPr>
              </a:p>
            </p:txBody>
          </p:sp>
        </p:grpSp>
      </p:grpSp>
      <p:grpSp>
        <p:nvGrpSpPr>
          <p:cNvPr id="60" name="Group 59"/>
          <p:cNvGrpSpPr/>
          <p:nvPr/>
        </p:nvGrpSpPr>
        <p:grpSpPr>
          <a:xfrm>
            <a:off x="3886200" y="4419600"/>
            <a:ext cx="4953000" cy="1178259"/>
            <a:chOff x="3886200" y="4213035"/>
            <a:chExt cx="4953000" cy="1178259"/>
          </a:xfrm>
        </p:grpSpPr>
        <p:grpSp>
          <p:nvGrpSpPr>
            <p:cNvPr id="38" name="Group 37"/>
            <p:cNvGrpSpPr/>
            <p:nvPr/>
          </p:nvGrpSpPr>
          <p:grpSpPr>
            <a:xfrm>
              <a:off x="3886200" y="4213035"/>
              <a:ext cx="4953000" cy="470925"/>
              <a:chOff x="0" y="2891891"/>
              <a:chExt cx="4953000" cy="470925"/>
            </a:xfrm>
          </p:grpSpPr>
          <p:sp>
            <p:nvSpPr>
              <p:cNvPr id="48" name="Rounded Rectangle 47"/>
              <p:cNvSpPr/>
              <p:nvPr/>
            </p:nvSpPr>
            <p:spPr>
              <a:xfrm>
                <a:off x="0" y="2891891"/>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49" name="Rounded Rectangle 12"/>
              <p:cNvSpPr/>
              <p:nvPr/>
            </p:nvSpPr>
            <p:spPr>
              <a:xfrm>
                <a:off x="22989" y="2914880"/>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Server Roles</a:t>
                </a:r>
                <a:endParaRPr lang="en-US" sz="2000" kern="1200" dirty="0"/>
              </a:p>
            </p:txBody>
          </p:sp>
        </p:grpSp>
        <p:grpSp>
          <p:nvGrpSpPr>
            <p:cNvPr id="39" name="Group 38"/>
            <p:cNvGrpSpPr/>
            <p:nvPr/>
          </p:nvGrpSpPr>
          <p:grpSpPr>
            <a:xfrm>
              <a:off x="3886200" y="4700677"/>
              <a:ext cx="4953000" cy="690617"/>
              <a:chOff x="0" y="3379533"/>
              <a:chExt cx="4953000" cy="690617"/>
            </a:xfrm>
          </p:grpSpPr>
          <p:sp>
            <p:nvSpPr>
              <p:cNvPr id="46" name="Rectangle 45"/>
              <p:cNvSpPr/>
              <p:nvPr/>
            </p:nvSpPr>
            <p:spPr>
              <a:xfrm>
                <a:off x="0" y="3379533"/>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7" name="Rectangle 46"/>
              <p:cNvSpPr/>
              <p:nvPr/>
            </p:nvSpPr>
            <p:spPr>
              <a:xfrm>
                <a:off x="0" y="3391708"/>
                <a:ext cx="4953000"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8"/>
                  </a:buBlip>
                </a:pPr>
                <a:r>
                  <a:rPr lang="en-US" sz="1600" dirty="0" smtClean="0">
                    <a:solidFill>
                      <a:schemeClr val="tx1"/>
                    </a:solidFill>
                  </a:rPr>
                  <a:t>Co-located on one server</a:t>
                </a:r>
              </a:p>
              <a:p>
                <a:pPr marL="744519" lvl="2" indent="-287338">
                  <a:lnSpc>
                    <a:spcPct val="90000"/>
                  </a:lnSpc>
                  <a:spcAft>
                    <a:spcPct val="20000"/>
                  </a:spcAft>
                  <a:buSzPct val="80000"/>
                  <a:buFont typeface="Wingdings" pitchFamily="2" charset="2"/>
                  <a:buChar char="§"/>
                </a:pPr>
                <a:r>
                  <a:rPr lang="en-US" sz="1600" dirty="0" smtClean="0">
                    <a:solidFill>
                      <a:schemeClr val="tx1"/>
                    </a:solidFill>
                  </a:rPr>
                  <a:t>Presence, IIS Share, Conferencing, A/V</a:t>
                </a:r>
                <a:endParaRPr lang="en-US" sz="1600" dirty="0">
                  <a:solidFill>
                    <a:schemeClr val="tx1"/>
                  </a:solidFill>
                </a:endParaRPr>
              </a:p>
            </p:txBody>
          </p:sp>
        </p:grpSp>
      </p:grpSp>
      <p:grpSp>
        <p:nvGrpSpPr>
          <p:cNvPr id="61" name="Group 60"/>
          <p:cNvGrpSpPr/>
          <p:nvPr/>
        </p:nvGrpSpPr>
        <p:grpSpPr>
          <a:xfrm>
            <a:off x="3886200" y="5585685"/>
            <a:ext cx="4953000" cy="1149367"/>
            <a:chOff x="3886200" y="5379120"/>
            <a:chExt cx="4953000" cy="1149367"/>
          </a:xfrm>
        </p:grpSpPr>
        <p:grpSp>
          <p:nvGrpSpPr>
            <p:cNvPr id="40" name="Group 39"/>
            <p:cNvGrpSpPr/>
            <p:nvPr/>
          </p:nvGrpSpPr>
          <p:grpSpPr>
            <a:xfrm>
              <a:off x="3886200" y="5379120"/>
              <a:ext cx="4953000" cy="470925"/>
              <a:chOff x="0" y="4057976"/>
              <a:chExt cx="4953000" cy="470925"/>
            </a:xfrm>
          </p:grpSpPr>
          <p:sp>
            <p:nvSpPr>
              <p:cNvPr id="44" name="Rounded Rectangle 43"/>
              <p:cNvSpPr/>
              <p:nvPr/>
            </p:nvSpPr>
            <p:spPr>
              <a:xfrm>
                <a:off x="0" y="4057976"/>
                <a:ext cx="4953000" cy="47092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45" name="Rounded Rectangle 16"/>
              <p:cNvSpPr/>
              <p:nvPr/>
            </p:nvSpPr>
            <p:spPr>
              <a:xfrm>
                <a:off x="22989" y="4080965"/>
                <a:ext cx="4907022" cy="4249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2000" kern="1200" dirty="0" smtClean="0"/>
                  <a:t>Scalability</a:t>
                </a:r>
                <a:endParaRPr lang="en-US" sz="2000" kern="1200" dirty="0"/>
              </a:p>
            </p:txBody>
          </p:sp>
        </p:grpSp>
        <p:grpSp>
          <p:nvGrpSpPr>
            <p:cNvPr id="41" name="Group 40"/>
            <p:cNvGrpSpPr/>
            <p:nvPr/>
          </p:nvGrpSpPr>
          <p:grpSpPr>
            <a:xfrm>
              <a:off x="3886200" y="5850045"/>
              <a:ext cx="4953000" cy="678442"/>
              <a:chOff x="0" y="4528901"/>
              <a:chExt cx="4953000" cy="678442"/>
            </a:xfrm>
          </p:grpSpPr>
          <p:sp>
            <p:nvSpPr>
              <p:cNvPr id="42" name="Rectangle 41"/>
              <p:cNvSpPr/>
              <p:nvPr/>
            </p:nvSpPr>
            <p:spPr>
              <a:xfrm>
                <a:off x="0" y="4528901"/>
                <a:ext cx="4953000" cy="6784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3" name="Rectangle 42"/>
              <p:cNvSpPr/>
              <p:nvPr/>
            </p:nvSpPr>
            <p:spPr>
              <a:xfrm>
                <a:off x="0" y="4528901"/>
                <a:ext cx="4953000" cy="6784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7258" tIns="29210" rIns="163576" bIns="29210" numCol="1" spcCol="1270" anchor="t" anchorCtr="0">
                <a:noAutofit/>
              </a:bodyPr>
              <a:lstStyle/>
              <a:p>
                <a:pPr marL="287338" lvl="1" indent="-287338">
                  <a:lnSpc>
                    <a:spcPct val="90000"/>
                  </a:lnSpc>
                  <a:spcBef>
                    <a:spcPct val="20000"/>
                  </a:spcBef>
                  <a:spcAft>
                    <a:spcPct val="20000"/>
                  </a:spcAft>
                  <a:buSzPct val="80000"/>
                  <a:buBlip>
                    <a:blip r:embed="rId8"/>
                  </a:buBlip>
                </a:pPr>
                <a:r>
                  <a:rPr lang="en-US" sz="1600" dirty="0" smtClean="0">
                    <a:solidFill>
                      <a:schemeClr val="tx1"/>
                    </a:solidFill>
                  </a:rPr>
                  <a:t>1 Server</a:t>
                </a:r>
                <a:endParaRPr lang="en-US" sz="1600" dirty="0">
                  <a:solidFill>
                    <a:schemeClr val="tx1"/>
                  </a:solidFill>
                </a:endParaRPr>
              </a:p>
              <a:p>
                <a:pPr marL="287338" lvl="1" indent="-287338">
                  <a:lnSpc>
                    <a:spcPct val="90000"/>
                  </a:lnSpc>
                  <a:spcBef>
                    <a:spcPct val="20000"/>
                  </a:spcBef>
                  <a:spcAft>
                    <a:spcPct val="20000"/>
                  </a:spcAft>
                  <a:buSzPct val="80000"/>
                  <a:buBlip>
                    <a:blip r:embed="rId8"/>
                  </a:buBlip>
                </a:pPr>
                <a:r>
                  <a:rPr lang="en-US" sz="1600" dirty="0" smtClean="0">
                    <a:solidFill>
                      <a:schemeClr val="tx1"/>
                    </a:solidFill>
                  </a:rPr>
                  <a:t>Up to 5,000 users</a:t>
                </a:r>
                <a:endParaRPr lang="en-US" sz="1600" dirty="0">
                  <a:solidFill>
                    <a:schemeClr val="tx1"/>
                  </a:solidFill>
                </a:endParaRPr>
              </a:p>
            </p:txBody>
          </p:sp>
        </p:grpSp>
      </p:grpSp>
      <p:sp>
        <p:nvSpPr>
          <p:cNvPr id="62" name="Oval 61"/>
          <p:cNvSpPr/>
          <p:nvPr/>
        </p:nvSpPr>
        <p:spPr bwMode="auto">
          <a:xfrm>
            <a:off x="1169126" y="5523411"/>
            <a:ext cx="838200" cy="313765"/>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0" name="Rectangle 17421"/>
          <p:cNvPicPr>
            <a:picLocks noChangeAspect="1" noChangeArrowheads="1"/>
          </p:cNvPicPr>
          <p:nvPr/>
        </p:nvPicPr>
        <p:blipFill>
          <a:blip r:embed="rId9"/>
          <a:srcRect/>
          <a:stretch>
            <a:fillRect/>
          </a:stretch>
        </p:blipFill>
        <p:spPr bwMode="auto">
          <a:xfrm>
            <a:off x="1380380" y="5351788"/>
            <a:ext cx="604837" cy="374650"/>
          </a:xfrm>
          <a:prstGeom prst="rect">
            <a:avLst/>
          </a:prstGeom>
          <a:noFill/>
          <a:ln w="9525">
            <a:noFill/>
            <a:miter lim="800000"/>
            <a:headEnd/>
            <a:tailEnd/>
          </a:ln>
        </p:spPr>
      </p:pic>
      <p:pic>
        <p:nvPicPr>
          <p:cNvPr id="31" name="Picture 30" descr="anyversion-icon-32x32-32bit"/>
          <p:cNvPicPr>
            <a:picLocks noChangeAspect="1" noChangeArrowheads="1"/>
          </p:cNvPicPr>
          <p:nvPr/>
        </p:nvPicPr>
        <p:blipFill>
          <a:blip r:embed="rId10"/>
          <a:srcRect/>
          <a:stretch>
            <a:fillRect/>
          </a:stretch>
        </p:blipFill>
        <p:spPr bwMode="auto">
          <a:xfrm>
            <a:off x="1511950" y="5375504"/>
            <a:ext cx="228600" cy="228600"/>
          </a:xfrm>
          <a:prstGeom prst="rect">
            <a:avLst/>
          </a:prstGeom>
          <a:noFill/>
          <a:ln w="9525">
            <a:noFill/>
            <a:miter lim="800000"/>
            <a:headEnd/>
            <a:tailEnd/>
          </a:ln>
        </p:spPr>
      </p:pic>
      <p:sp>
        <p:nvSpPr>
          <p:cNvPr id="63" name="Oval 62"/>
          <p:cNvSpPr/>
          <p:nvPr/>
        </p:nvSpPr>
        <p:spPr bwMode="auto">
          <a:xfrm>
            <a:off x="2137364" y="5543005"/>
            <a:ext cx="838200" cy="313765"/>
          </a:xfrm>
          <a:prstGeom prst="ellipse">
            <a:avLst/>
          </a:prstGeom>
          <a:gradFill flip="none" rotWithShape="1">
            <a:gsLst>
              <a:gs pos="0">
                <a:schemeClr val="tx2"/>
              </a:gs>
              <a:gs pos="100000">
                <a:schemeClr val="tx2">
                  <a:alpha val="0"/>
                </a:schemeClr>
              </a:gs>
            </a:gsLst>
            <a:path path="circle">
              <a:fillToRect l="50000" t="50000" r="50000" b="50000"/>
            </a:path>
            <a:tileRect/>
          </a:gradFill>
          <a:ln>
            <a:headEnd type="none" w="med" len="med"/>
            <a:tailEnd type="none" w="med" len="med"/>
          </a:ln>
          <a:effectLst>
            <a:outerShdw blurRad="50800" dist="38100" dir="5400000" rotWithShape="0">
              <a:srgbClr val="000000">
                <a:alpha val="43137"/>
              </a:srgbClr>
            </a:outerShdw>
            <a:softEdge rad="63500"/>
          </a:effectLst>
          <a:scene3d>
            <a:camera prst="orthographicFront"/>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8193" name="Picture 1" descr="C:\Program Files\Microsoft Resource DVD Artwork\DVD_ART\Artwork_Imagery\HARDWARE_IMAGERY\Photos - OEM Hardware\Windows CE Embedded Devices\UCG Phone VoIP Unified Communications.png"/>
          <p:cNvPicPr>
            <a:picLocks noChangeAspect="1" noChangeArrowheads="1"/>
          </p:cNvPicPr>
          <p:nvPr/>
        </p:nvPicPr>
        <p:blipFill>
          <a:blip r:embed="rId11"/>
          <a:srcRect/>
          <a:stretch>
            <a:fillRect/>
          </a:stretch>
        </p:blipFill>
        <p:spPr bwMode="auto">
          <a:xfrm>
            <a:off x="2286000" y="5334000"/>
            <a:ext cx="524901" cy="428625"/>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OCS 2007 Standard Edition</a:t>
            </a:r>
            <a:endParaRPr lang="en-US" dirty="0"/>
          </a:p>
        </p:txBody>
      </p:sp>
      <p:sp>
        <p:nvSpPr>
          <p:cNvPr id="13" name="Text Placeholder 12"/>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543954"/>
            <a:ext cx="8619309" cy="553998"/>
          </a:xfrm>
        </p:spPr>
        <p:txBody>
          <a:bodyPr/>
          <a:lstStyle/>
          <a:p>
            <a:r>
              <a:rPr lang="en-US" sz="4000" dirty="0" smtClean="0"/>
              <a:t>Microsoft Office Communicator Client</a:t>
            </a:r>
            <a:endParaRPr lang="en-US" sz="4000" dirty="0"/>
          </a:p>
        </p:txBody>
      </p:sp>
      <p:sp>
        <p:nvSpPr>
          <p:cNvPr id="3" name="Content Placeholder 2"/>
          <p:cNvSpPr>
            <a:spLocks noGrp="1"/>
          </p:cNvSpPr>
          <p:nvPr>
            <p:ph type="body" sz="quarter" idx="10"/>
          </p:nvPr>
        </p:nvSpPr>
        <p:spPr>
          <a:xfrm>
            <a:off x="152400" y="1913279"/>
            <a:ext cx="6400800" cy="3367076"/>
          </a:xfrm>
        </p:spPr>
        <p:txBody>
          <a:bodyPr/>
          <a:lstStyle/>
          <a:p>
            <a:r>
              <a:rPr lang="en-US" sz="2800" dirty="0" smtClean="0"/>
              <a:t>Part of premium Office 2007 editions</a:t>
            </a:r>
          </a:p>
          <a:p>
            <a:pPr lvl="1"/>
            <a:r>
              <a:rPr lang="en-US" sz="2400" dirty="0" smtClean="0"/>
              <a:t>Office Professional Plus</a:t>
            </a:r>
          </a:p>
          <a:p>
            <a:pPr lvl="1"/>
            <a:r>
              <a:rPr lang="en-US" sz="2400" dirty="0" smtClean="0"/>
              <a:t>Office Enterprise</a:t>
            </a:r>
          </a:p>
          <a:p>
            <a:r>
              <a:rPr lang="en-US" sz="2800" dirty="0" smtClean="0"/>
              <a:t>MSI driven setup</a:t>
            </a:r>
          </a:p>
          <a:p>
            <a:r>
              <a:rPr lang="en-US" sz="2800" dirty="0" smtClean="0"/>
              <a:t>Roll out Communicator 2007</a:t>
            </a:r>
          </a:p>
          <a:p>
            <a:pPr marL="803275" lvl="1" indent="-406400"/>
            <a:r>
              <a:rPr lang="en-US" sz="2400" dirty="0" smtClean="0"/>
              <a:t>SMS package</a:t>
            </a:r>
          </a:p>
          <a:p>
            <a:pPr marL="803275" lvl="1" indent="-406400"/>
            <a:r>
              <a:rPr lang="en-US" sz="2400" dirty="0" smtClean="0"/>
              <a:t>Desktop deployment wizard</a:t>
            </a:r>
          </a:p>
          <a:p>
            <a:r>
              <a:rPr lang="en-US" sz="2400" dirty="0" smtClean="0"/>
              <a:t>Client settings are auto configured</a:t>
            </a:r>
          </a:p>
        </p:txBody>
      </p:sp>
      <p:pic>
        <p:nvPicPr>
          <p:cNvPr id="33796" name="Picture 4"/>
          <p:cNvPicPr>
            <a:picLocks noChangeAspect="1" noChangeArrowheads="1"/>
          </p:cNvPicPr>
          <p:nvPr/>
        </p:nvPicPr>
        <p:blipFill>
          <a:blip r:embed="rId3"/>
          <a:srcRect b="28065"/>
          <a:stretch>
            <a:fillRect/>
          </a:stretch>
        </p:blipFill>
        <p:spPr bwMode="auto">
          <a:xfrm>
            <a:off x="6276975" y="1524000"/>
            <a:ext cx="3019425" cy="3706812"/>
          </a:xfrm>
          <a:prstGeom prst="rect">
            <a:avLst/>
          </a:prstGeom>
          <a:noFill/>
          <a:ln w="9525">
            <a:noFill/>
            <a:miter lim="800000"/>
            <a:headEnd/>
            <a:tailEnd/>
          </a:ln>
          <a:effectLst>
            <a:reflection blurRad="6350" stA="52000" endA="300" endPos="35000" dir="5400000" sy="-100000" algn="bl" rotWithShape="0"/>
          </a:effectLst>
          <a:scene3d>
            <a:camera prst="perspectiveContrastingLeftFacing">
              <a:rot lat="324354" lon="2654987" rev="21389349"/>
            </a:camera>
            <a:lightRig rig="threePt" dir="t"/>
          </a:scene3d>
        </p:spPr>
      </p:pic>
      <p:pic>
        <p:nvPicPr>
          <p:cNvPr id="33799" name="Picture 7"/>
          <p:cNvPicPr>
            <a:picLocks noChangeAspect="1" noChangeArrowheads="1"/>
          </p:cNvPicPr>
          <p:nvPr/>
        </p:nvPicPr>
        <p:blipFill>
          <a:blip r:embed="rId4"/>
          <a:srcRect/>
          <a:stretch>
            <a:fillRect/>
          </a:stretch>
        </p:blipFill>
        <p:spPr bwMode="auto">
          <a:xfrm>
            <a:off x="5286375" y="2895600"/>
            <a:ext cx="3390900" cy="3581400"/>
          </a:xfrm>
          <a:prstGeom prst="rect">
            <a:avLst/>
          </a:prstGeom>
          <a:noFill/>
          <a:ln w="9525">
            <a:noFill/>
            <a:miter lim="800000"/>
            <a:headEnd/>
            <a:tailEnd/>
          </a:ln>
          <a:effectLst>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21721" y="1608097"/>
            <a:ext cx="8341279"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run an OCS 2007 pilot</a:t>
            </a:r>
          </a:p>
        </p:txBody>
      </p:sp>
      <p:sp>
        <p:nvSpPr>
          <p:cNvPr id="20" name="Rounded Rectangle 19"/>
          <p:cNvSpPr/>
          <p:nvPr/>
        </p:nvSpPr>
        <p:spPr bwMode="blackGray">
          <a:xfrm>
            <a:off x="432737" y="3314977"/>
            <a:ext cx="8330263"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various enterprise deployment options</a:t>
            </a:r>
          </a:p>
        </p:txBody>
      </p:sp>
      <p:sp>
        <p:nvSpPr>
          <p:cNvPr id="21" name="Rounded Rectangle 20"/>
          <p:cNvSpPr/>
          <p:nvPr/>
        </p:nvSpPr>
        <p:spPr bwMode="blackGray">
          <a:xfrm>
            <a:off x="432737" y="4168417"/>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Learn how to finalize your deployment</a:t>
            </a:r>
          </a:p>
        </p:txBody>
      </p:sp>
      <p:sp>
        <p:nvSpPr>
          <p:cNvPr id="11" name="Title 10"/>
          <p:cNvSpPr>
            <a:spLocks noGrp="1"/>
          </p:cNvSpPr>
          <p:nvPr>
            <p:ph type="title"/>
          </p:nvPr>
        </p:nvSpPr>
        <p:spPr/>
        <p:txBody>
          <a:bodyPr/>
          <a:lstStyle/>
          <a:p>
            <a:r>
              <a:rPr lang="en-US" dirty="0" smtClean="0">
                <a:ln>
                  <a:noFill/>
                </a:ln>
              </a:rPr>
              <a:t>Session Objectives</a:t>
            </a:r>
            <a:endParaRPr lang="en-US" dirty="0"/>
          </a:p>
        </p:txBody>
      </p:sp>
      <p:sp>
        <p:nvSpPr>
          <p:cNvPr id="9" name="Rounded Rectangle 8"/>
          <p:cNvSpPr/>
          <p:nvPr/>
        </p:nvSpPr>
        <p:spPr bwMode="blackGray">
          <a:xfrm>
            <a:off x="408867" y="5103015"/>
            <a:ext cx="8330263" cy="85527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See tools that are available to help manage deployments</a:t>
            </a:r>
          </a:p>
        </p:txBody>
      </p:sp>
      <p:sp>
        <p:nvSpPr>
          <p:cNvPr id="8" name="TextBox 7"/>
          <p:cNvSpPr txBox="1"/>
          <p:nvPr/>
        </p:nvSpPr>
        <p:spPr>
          <a:xfrm>
            <a:off x="452673" y="1068309"/>
            <a:ext cx="8302028" cy="523220"/>
          </a:xfrm>
          <a:prstGeom prst="rect">
            <a:avLst/>
          </a:prstGeom>
          <a:noFill/>
        </p:spPr>
        <p:txBody>
          <a:bodyPr wrap="square" rtlCol="0">
            <a:spAutoFit/>
          </a:bodyPr>
          <a:lstStyle/>
          <a:p>
            <a:endParaRPr lang="en-US" sz="2800" dirty="0"/>
          </a:p>
        </p:txBody>
      </p:sp>
      <p:sp>
        <p:nvSpPr>
          <p:cNvPr id="10" name="TextBox 9"/>
          <p:cNvSpPr txBox="1"/>
          <p:nvPr/>
        </p:nvSpPr>
        <p:spPr>
          <a:xfrm>
            <a:off x="380257" y="959678"/>
            <a:ext cx="6201623" cy="523220"/>
          </a:xfrm>
          <a:prstGeom prst="rect">
            <a:avLst/>
          </a:prstGeom>
          <a:noFill/>
        </p:spPr>
        <p:txBody>
          <a:bodyPr wrap="square" rtlCol="0">
            <a:spAutoFit/>
          </a:bodyPr>
          <a:lstStyle/>
          <a:p>
            <a:r>
              <a:rPr lang="en-US" sz="2800" dirty="0" smtClean="0">
                <a:solidFill>
                  <a:schemeClr val="accent1">
                    <a:lumMod val="20000"/>
                    <a:lumOff val="80000"/>
                  </a:schemeClr>
                </a:solidFill>
              </a:rPr>
              <a:t>In this session, you will…</a:t>
            </a:r>
            <a:endParaRPr lang="en-US" sz="2800" dirty="0"/>
          </a:p>
        </p:txBody>
      </p:sp>
      <p:sp>
        <p:nvSpPr>
          <p:cNvPr id="13" name="Rounded Rectangle 12"/>
          <p:cNvSpPr/>
          <p:nvPr/>
        </p:nvSpPr>
        <p:spPr bwMode="blackGray">
          <a:xfrm>
            <a:off x="426973" y="2461537"/>
            <a:ext cx="8354133" cy="775445"/>
          </a:xfrm>
          <a:prstGeom prst="roundRect">
            <a:avLst/>
          </a:prstGeom>
          <a:solidFill>
            <a:schemeClr val="accent2"/>
          </a:soli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defRPr/>
            </a:pPr>
            <a:r>
              <a:rPr lang="en-US" sz="2400" dirty="0" smtClean="0">
                <a:solidFill>
                  <a:schemeClr val="tx1"/>
                </a:solidFill>
                <a:latin typeface="Segoe" pitchFamily="34" charset="0"/>
              </a:rPr>
              <a:t>Understand how to plan for an enterprise deployment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01145_SVPurushothaman_template_v03">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559CFCE112C84CAA30F623B42C44EA" ma:contentTypeVersion="0" ma:contentTypeDescription="Create a new document." ma:contentTypeScope="" ma:versionID="625960278e644fb9737399704eeef5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D622F7-7B04-48BC-ACAC-9D793EBFA4BA}">
  <ds:schemaRefs>
    <ds:schemaRef ds:uri="http://schemas.microsoft.com/office/2006/metadata/properties"/>
  </ds:schemaRefs>
</ds:datastoreItem>
</file>

<file path=customXml/itemProps2.xml><?xml version="1.0" encoding="utf-8"?>
<ds:datastoreItem xmlns:ds="http://schemas.openxmlformats.org/officeDocument/2006/customXml" ds:itemID="{3BE1DFA0-F910-46AF-BE2D-08AA89E4B56C}">
  <ds:schemaRefs>
    <ds:schemaRef ds:uri="http://schemas.microsoft.com/sharepoint/v3/contenttype/forms"/>
  </ds:schemaRefs>
</ds:datastoreItem>
</file>

<file path=customXml/itemProps3.xml><?xml version="1.0" encoding="utf-8"?>
<ds:datastoreItem xmlns:ds="http://schemas.openxmlformats.org/officeDocument/2006/customXml" ds:itemID="{674B5AE1-1CA2-4FB6-90FE-059169CDF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1-01145_SVPurushothaman_template_v03</Template>
  <TotalTime>577</TotalTime>
  <Words>6488</Words>
  <Application>Microsoft Office PowerPoint</Application>
  <PresentationFormat>On-screen Show (4:3)</PresentationFormat>
  <Paragraphs>823</Paragraphs>
  <Slides>39</Slides>
  <Notes>34</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2" baseType="lpstr">
      <vt:lpstr>1-01145_SVPurushothaman_template_v03</vt:lpstr>
      <vt:lpstr>White with Courier font for code slides</vt:lpstr>
      <vt:lpstr>Visio</vt:lpstr>
      <vt:lpstr>Slide 1</vt:lpstr>
      <vt:lpstr>Microsoft Office Communications Server 2007 Deployment Overview</vt:lpstr>
      <vt:lpstr>Before you begin</vt:lpstr>
      <vt:lpstr>Session Objectives</vt:lpstr>
      <vt:lpstr>Session Objectives</vt:lpstr>
      <vt:lpstr>Standard Edition Deployment</vt:lpstr>
      <vt:lpstr>OCS 2007 Standard Edition</vt:lpstr>
      <vt:lpstr>Microsoft Office Communicator Client</vt:lpstr>
      <vt:lpstr>Session Objectives</vt:lpstr>
      <vt:lpstr>OCS 2007 Architecture Overview</vt:lpstr>
      <vt:lpstr>Server Roles</vt:lpstr>
      <vt:lpstr>Server Roles</vt:lpstr>
      <vt:lpstr>Key Planning Considerations</vt:lpstr>
      <vt:lpstr>Key Planning Considerations</vt:lpstr>
      <vt:lpstr>Microsoft Active Directory Integration</vt:lpstr>
      <vt:lpstr>Session Objectives</vt:lpstr>
      <vt:lpstr>Choosing A Site Topology</vt:lpstr>
      <vt:lpstr>Enterprise Edition Consolidated Configuration</vt:lpstr>
      <vt:lpstr>Enterprise Edition Expanded Configuration</vt:lpstr>
      <vt:lpstr>Global Deployment With Voice</vt:lpstr>
      <vt:lpstr>Finalizing Deployment</vt:lpstr>
      <vt:lpstr>Session Objectives</vt:lpstr>
      <vt:lpstr>Finalizing Deployment</vt:lpstr>
      <vt:lpstr>Finalizing OCS 2007 Deployment</vt:lpstr>
      <vt:lpstr>Session Objectives</vt:lpstr>
      <vt:lpstr>Deployment Tools</vt:lpstr>
      <vt:lpstr>Deployment Tools </vt:lpstr>
      <vt:lpstr>Key Takeaways</vt:lpstr>
      <vt:lpstr>Call To Action!</vt:lpstr>
      <vt:lpstr>Slide 30</vt:lpstr>
      <vt:lpstr>Resources</vt:lpstr>
      <vt:lpstr>Slide 32</vt:lpstr>
      <vt:lpstr>Slide 33</vt:lpstr>
      <vt:lpstr>Backup Slides</vt:lpstr>
      <vt:lpstr>Deployment Dependencies</vt:lpstr>
      <vt:lpstr>Capacity</vt:lpstr>
      <vt:lpstr>Hardware</vt:lpstr>
      <vt:lpstr>Edge Server Firewall Policy</vt:lpstr>
      <vt:lpstr>Slide 39</vt:lpstr>
    </vt:vector>
  </TitlesOfParts>
  <Manager>&lt;Content Manager Name Here&gt;</Manager>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Office Communications Server 2007: Deployment</dc:title>
  <dc:subject>Unified Communications Launch 2007</dc:subject>
  <dc:creator>Anand Lakshminarayanan</dc:creator>
  <dc:description>Template: Set up by Kaylee McAvoy, Silver Fox Productions
Formatting: Tim Nussbaum, Silver Fox Production, INC.
Event Date:
Event Location:
Audience:</dc:description>
  <cp:lastModifiedBy>SV Purushothaman</cp:lastModifiedBy>
  <cp:revision>137</cp:revision>
  <dcterms:created xsi:type="dcterms:W3CDTF">2007-08-21T19:12:47Z</dcterms:created>
  <dcterms:modified xsi:type="dcterms:W3CDTF">2007-09-06T15:23:24Z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0x01010091559CFCE112C84CAA30F623B42C44EA</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