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29"/>
  </p:notesMasterIdLst>
  <p:handoutMasterIdLst>
    <p:handoutMasterId r:id="rId30"/>
  </p:handoutMasterIdLst>
  <p:sldIdLst>
    <p:sldId id="258" r:id="rId2"/>
    <p:sldId id="303" r:id="rId3"/>
    <p:sldId id="273" r:id="rId4"/>
    <p:sldId id="274" r:id="rId5"/>
    <p:sldId id="293" r:id="rId6"/>
    <p:sldId id="286" r:id="rId7"/>
    <p:sldId id="276" r:id="rId8"/>
    <p:sldId id="277" r:id="rId9"/>
    <p:sldId id="284" r:id="rId10"/>
    <p:sldId id="282" r:id="rId11"/>
    <p:sldId id="281" r:id="rId12"/>
    <p:sldId id="298" r:id="rId13"/>
    <p:sldId id="299" r:id="rId14"/>
    <p:sldId id="285" r:id="rId15"/>
    <p:sldId id="301" r:id="rId16"/>
    <p:sldId id="300" r:id="rId17"/>
    <p:sldId id="270" r:id="rId18"/>
    <p:sldId id="295" r:id="rId19"/>
    <p:sldId id="290" r:id="rId20"/>
    <p:sldId id="296" r:id="rId21"/>
    <p:sldId id="291" r:id="rId22"/>
    <p:sldId id="304" r:id="rId23"/>
    <p:sldId id="289" r:id="rId24"/>
    <p:sldId id="271" r:id="rId25"/>
    <p:sldId id="275" r:id="rId26"/>
    <p:sldId id="302" r:id="rId27"/>
    <p:sldId id="272" r:id="rId28"/>
  </p:sldIdLst>
  <p:sldSz cx="10972800" cy="8229600" type="B4JIS"/>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F"/>
    <a:srgbClr val="FCDC80"/>
    <a:srgbClr val="8FC4E5"/>
    <a:srgbClr val="FFE8CB"/>
    <a:srgbClr val="FFF4E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8" autoAdjust="0"/>
    <p:restoredTop sz="94479" autoAdjust="0"/>
  </p:normalViewPr>
  <p:slideViewPr>
    <p:cSldViewPr snapToGrid="0" snapToObjects="1" showGuides="1">
      <p:cViewPr varScale="1">
        <p:scale>
          <a:sx n="43" d="100"/>
          <a:sy n="43" d="100"/>
        </p:scale>
        <p:origin x="-566" y="-72"/>
      </p:cViewPr>
      <p:guideLst>
        <p:guide orient="horz" pos="2592"/>
        <p:guide orient="horz" pos="173"/>
        <p:guide orient="horz" pos="1070"/>
        <p:guide orient="horz" pos="1444"/>
        <p:guide pos="3456"/>
        <p:guide pos="288"/>
        <p:guide pos="6624"/>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31" d="100"/>
        <a:sy n="31" d="100"/>
      </p:scale>
      <p:origin x="0" y="0"/>
    </p:cViewPr>
  </p:sorterViewPr>
  <p:notesViewPr>
    <p:cSldViewPr snapToGrid="0" snapToObjects="1" showGuides="1">
      <p:cViewPr varScale="1">
        <p:scale>
          <a:sx n="77" d="100"/>
          <a:sy n="77" d="100"/>
        </p:scale>
        <p:origin x="-2046" y="-102"/>
      </p:cViewPr>
      <p:guideLst>
        <p:guide orient="horz" pos="2880"/>
        <p:guide pos="2160"/>
        <p:guide pos="39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54EDC2-CF2A-46EA-8594-19F36309F10F}" type="datetimeFigureOut">
              <a:rPr lang="en-US" smtClean="0"/>
              <a:pPr/>
              <a:t>5/29/2007</a:t>
            </a:fld>
            <a:endParaRPr lang="en-US"/>
          </a:p>
        </p:txBody>
      </p:sp>
      <p:sp>
        <p:nvSpPr>
          <p:cNvPr id="4" name="Footer Placeholder 3"/>
          <p:cNvSpPr>
            <a:spLocks noGrp="1"/>
          </p:cNvSpPr>
          <p:nvPr>
            <p:ph type="ftr" sz="quarter" idx="2"/>
          </p:nvPr>
        </p:nvSpPr>
        <p:spPr>
          <a:xfrm>
            <a:off x="0" y="8685213"/>
            <a:ext cx="6196014" cy="457200"/>
          </a:xfrm>
          <a:prstGeom prst="rect">
            <a:avLst/>
          </a:prstGeom>
        </p:spPr>
        <p:txBody>
          <a:bodyPr vert="horz" lIns="91440" tIns="45720" rIns="91440" bIns="45720" rtlCol="0" anchor="b"/>
          <a:lstStyle>
            <a:lvl1pPr algn="l">
              <a:defRPr sz="1200"/>
            </a:lvl1pPr>
          </a:lstStyle>
          <a:p>
            <a:pPr defTabSz="914027" eaLnBrk="0" hangingPunct="0"/>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latin typeface="Times New Roman" pitchFamily="18" charset="0"/>
              <a:cs typeface="Arial" charset="0"/>
            </a:endParaRPr>
          </a:p>
        </p:txBody>
      </p:sp>
      <p:sp>
        <p:nvSpPr>
          <p:cNvPr id="5" name="Slide Number Placeholder 4"/>
          <p:cNvSpPr>
            <a:spLocks noGrp="1"/>
          </p:cNvSpPr>
          <p:nvPr>
            <p:ph type="sldNum" sz="quarter" idx="3"/>
          </p:nvPr>
        </p:nvSpPr>
        <p:spPr>
          <a:xfrm>
            <a:off x="6196013" y="8685213"/>
            <a:ext cx="660400" cy="457200"/>
          </a:xfrm>
          <a:prstGeom prst="rect">
            <a:avLst/>
          </a:prstGeom>
        </p:spPr>
        <p:txBody>
          <a:bodyPr vert="horz" lIns="91440" tIns="45720" rIns="91440" bIns="45720" rtlCol="0" anchor="b"/>
          <a:lstStyle>
            <a:lvl1pPr algn="r">
              <a:defRPr sz="1200"/>
            </a:lvl1pPr>
          </a:lstStyle>
          <a:p>
            <a:fld id="{6047D801-FFEC-444E-BD52-A34AD9126EA3}"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6196013" cy="457200"/>
          </a:xfrm>
          <a:prstGeom prst="rect">
            <a:avLst/>
          </a:prstGeom>
        </p:spPr>
        <p:txBody>
          <a:bodyPr vert="horz" lIns="91440" tIns="45720" rIns="91440" bIns="45720"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12:07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A2E8110-ADF9-4D56-9377-EEBEB11705DB}" type="datetime8">
              <a:rPr lang="en-US"/>
              <a:pPr/>
              <a:t>5/29/2007 12:07 PM</a:t>
            </a:fld>
            <a:endParaRPr lang="en-US"/>
          </a:p>
        </p:txBody>
      </p:sp>
      <p:sp>
        <p:nvSpPr>
          <p:cNvPr id="7" name="Rectangle 7"/>
          <p:cNvSpPr>
            <a:spLocks noGrp="1" noChangeArrowheads="1"/>
          </p:cNvSpPr>
          <p:nvPr>
            <p:ph type="sldNum" sz="quarter" idx="5"/>
          </p:nvPr>
        </p:nvSpPr>
        <p:spPr>
          <a:ln/>
        </p:spPr>
        <p:txBody>
          <a:bodyPr/>
          <a:lstStyle/>
          <a:p>
            <a:fld id="{764634E3-36B9-407B-9D6C-C61FE0F6A622}" type="slidenum">
              <a:rPr lang="en-US"/>
              <a:pPr/>
              <a:t>16</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2</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3</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4</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358640C4-3360-49AE-98EE-C1CFB5AC3557}" type="slidenum">
              <a:rPr lang="en-US" smtClean="0"/>
              <a:pPr/>
              <a:t>6</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microsoft.com/whdc/device/audio/default.m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www.microsoft.com/whdc/system/platform/server/dhp.mspx" TargetMode="External"/><Relationship Id="rId3" Type="http://schemas.openxmlformats.org/officeDocument/2006/relationships/hyperlink" Target="http://www.microsoft.com/whdc/winlogo/hwrequirements.mspx" TargetMode="External"/><Relationship Id="rId7" Type="http://schemas.openxmlformats.org/officeDocument/2006/relationships/hyperlink" Target="http://www.microsoft.com/whdc/winlogo/WLP30.mspx"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www.intel.com/standards/hdaudio/" TargetMode="External"/><Relationship Id="rId5" Type="http://schemas.openxmlformats.org/officeDocument/2006/relationships/hyperlink" Target="http://www.microsoft.com/whdc/device/audio/default.mspx" TargetMode="External"/><Relationship Id="rId4" Type="http://schemas.openxmlformats.org/officeDocument/2006/relationships/hyperlink" Target="http://www.microsoft.com/whdc/DevTools/WDK/DTM.m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ervices/microsoftservices/srv_support.mspx"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www.microsoft.com/whdc/DevTools/WDK/DTM.m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m/whdc/device/audio/PinConfig.mspx"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microsoft.com/whdc/device/audio/HD-aud_PnP.m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Audio Testing For Devices And Systems Using DTM</a:t>
            </a:r>
            <a:endParaRPr lang="en-US" dirty="0"/>
          </a:p>
        </p:txBody>
      </p:sp>
      <p:sp>
        <p:nvSpPr>
          <p:cNvPr id="3" name="Subtitle 2"/>
          <p:cNvSpPr>
            <a:spLocks noGrp="1"/>
          </p:cNvSpPr>
          <p:nvPr>
            <p:ph type="subTitle" idx="1"/>
          </p:nvPr>
        </p:nvSpPr>
        <p:spPr>
          <a:xfrm>
            <a:off x="873128" y="5200891"/>
            <a:ext cx="9231313" cy="2215991"/>
          </a:xfrm>
        </p:spPr>
        <p:txBody>
          <a:bodyPr/>
          <a:lstStyle/>
          <a:p>
            <a:r>
              <a:rPr lang="en-US" dirty="0" smtClean="0"/>
              <a:t>Roland Saad</a:t>
            </a:r>
          </a:p>
          <a:p>
            <a:r>
              <a:rPr lang="en-US" dirty="0" smtClean="0"/>
              <a:t>Software Design Engineer in Test</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smtClean="0"/>
              <a:t>Audio Fidelity Motivation</a:t>
            </a:r>
            <a:br>
              <a:rPr smtClean="0"/>
            </a:br>
            <a:r>
              <a:rPr sz="4300" smtClean="0">
                <a:solidFill>
                  <a:schemeClr val="accent1"/>
                </a:solidFill>
              </a:rPr>
              <a:t>Business</a:t>
            </a:r>
          </a:p>
        </p:txBody>
      </p:sp>
      <p:sp>
        <p:nvSpPr>
          <p:cNvPr id="3" name="Text Placeholder 2"/>
          <p:cNvSpPr>
            <a:spLocks noGrp="1"/>
          </p:cNvSpPr>
          <p:nvPr>
            <p:ph type="body" idx="1"/>
          </p:nvPr>
        </p:nvSpPr>
        <p:spPr>
          <a:xfrm>
            <a:off x="459106" y="2278380"/>
            <a:ext cx="10056494" cy="4682307"/>
          </a:xfrm>
          <a:noFill/>
          <a:ln w="9525">
            <a:noFill/>
            <a:miter lim="800000"/>
            <a:headEnd/>
            <a:tailEnd/>
          </a:ln>
        </p:spPr>
        <p:txBody>
          <a:bodyPr vert="horz" wrap="square" lIns="0" tIns="0" rIns="0" bIns="0" numCol="1" anchor="t" anchorCtr="0" compatLnSpc="1">
            <a:prstTxWarp prst="textNoShape">
              <a:avLst/>
            </a:prstTxWarp>
            <a:spAutoFit/>
          </a:bodyPr>
          <a:lstStyle/>
          <a:p>
            <a:r>
              <a:rPr lang="en-US" sz="3400" dirty="0" smtClean="0"/>
              <a:t>Real Time Communication improvements</a:t>
            </a:r>
          </a:p>
          <a:p>
            <a:pPr lvl="1"/>
            <a:r>
              <a:rPr lang="en-US" sz="3400" dirty="0" smtClean="0">
                <a:ea typeface="+mn-ea"/>
                <a:cs typeface="+mn-cs"/>
              </a:rPr>
              <a:t>Some capture on PCs worse than (1988 era </a:t>
            </a:r>
            <a:br>
              <a:rPr lang="en-US" sz="3400" dirty="0" smtClean="0">
                <a:ea typeface="+mn-ea"/>
                <a:cs typeface="+mn-cs"/>
              </a:rPr>
            </a:br>
            <a:r>
              <a:rPr lang="en-US" sz="3400" dirty="0" smtClean="0">
                <a:ea typeface="+mn-ea"/>
                <a:cs typeface="+mn-cs"/>
              </a:rPr>
              <a:t>55dB) phones</a:t>
            </a:r>
          </a:p>
          <a:p>
            <a:pPr lvl="1"/>
            <a:r>
              <a:rPr lang="en-US" sz="3400" dirty="0" smtClean="0">
                <a:ea typeface="+mn-ea"/>
                <a:cs typeface="+mn-cs"/>
              </a:rPr>
              <a:t>Distortion and noise floor affects legibility</a:t>
            </a:r>
          </a:p>
          <a:p>
            <a:r>
              <a:rPr lang="en-US" sz="3400" dirty="0" smtClean="0"/>
              <a:t>Speech recognition</a:t>
            </a:r>
          </a:p>
          <a:p>
            <a:pPr lvl="1"/>
            <a:r>
              <a:rPr lang="en-US" sz="3000" dirty="0" smtClean="0">
                <a:ea typeface="+mn-ea"/>
                <a:cs typeface="+mn-cs"/>
              </a:rPr>
              <a:t>Greatly improved with increased capture quality</a:t>
            </a:r>
          </a:p>
          <a:p>
            <a:r>
              <a:rPr lang="en-US" sz="3400" dirty="0" smtClean="0"/>
              <a:t>Acoustic Echo Cancellation (AEC)</a:t>
            </a:r>
          </a:p>
          <a:p>
            <a:pPr lvl="1"/>
            <a:r>
              <a:rPr lang="en-US" sz="3000" dirty="0" smtClean="0">
                <a:ea typeface="+mn-ea"/>
                <a:cs typeface="+mn-cs"/>
              </a:rPr>
              <a:t>Not possible if content distortion is too high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smtClean="0"/>
              <a:t>A</a:t>
            </a:r>
            <a:r>
              <a:rPr lang="en-US" dirty="0" smtClean="0"/>
              <a:t>u</a:t>
            </a:r>
            <a:r>
              <a:rPr smtClean="0"/>
              <a:t>dio Fidelity</a:t>
            </a:r>
            <a:br>
              <a:rPr smtClean="0"/>
            </a:br>
            <a:r>
              <a:rPr sz="4300" smtClean="0">
                <a:solidFill>
                  <a:schemeClr val="accent1"/>
                </a:solidFill>
              </a:rPr>
              <a:t>User experience</a:t>
            </a:r>
          </a:p>
        </p:txBody>
      </p:sp>
      <p:graphicFrame>
        <p:nvGraphicFramePr>
          <p:cNvPr id="4" name="Content Placeholder 3"/>
          <p:cNvGraphicFramePr>
            <a:graphicFrameLocks noGrp="1"/>
          </p:cNvGraphicFramePr>
          <p:nvPr>
            <p:ph idx="1"/>
          </p:nvPr>
        </p:nvGraphicFramePr>
        <p:xfrm>
          <a:off x="548641" y="2151889"/>
          <a:ext cx="9784081" cy="4797553"/>
        </p:xfrm>
        <a:graphic>
          <a:graphicData uri="http://schemas.openxmlformats.org/drawingml/2006/table">
            <a:tbl>
              <a:tblPr firstRow="1" bandRow="1">
                <a:tableStyleId>{E269D01E-BC32-4049-B463-5C60D7B0CCD2}</a:tableStyleId>
              </a:tblPr>
              <a:tblGrid>
                <a:gridCol w="3749040"/>
                <a:gridCol w="2698769"/>
                <a:gridCol w="3336272"/>
              </a:tblGrid>
              <a:tr h="1229125">
                <a:tc>
                  <a:txBody>
                    <a:bodyPr/>
                    <a:lstStyle/>
                    <a:p>
                      <a:pPr algn="ctr"/>
                      <a:r>
                        <a:rPr lang="en-US" sz="3400" dirty="0" smtClean="0">
                          <a:effectLst>
                            <a:outerShdw blurRad="38100" dist="38100" dir="2700000" algn="tl">
                              <a:srgbClr val="000000">
                                <a:alpha val="43137"/>
                              </a:srgbClr>
                            </a:outerShdw>
                          </a:effectLst>
                        </a:rPr>
                        <a:t>Metric</a:t>
                      </a:r>
                      <a:endParaRPr lang="en-US" sz="3400" dirty="0">
                        <a:effectLst>
                          <a:outerShdw blurRad="38100" dist="38100" dir="2700000" algn="tl">
                            <a:srgbClr val="000000">
                              <a:alpha val="43137"/>
                            </a:srgbClr>
                          </a:outerShdw>
                        </a:effectLst>
                      </a:endParaRPr>
                    </a:p>
                  </a:txBody>
                  <a:tcPr marL="109728" marR="109728" marT="54864" marB="54864" anchor="ctr"/>
                </a:tc>
                <a:tc>
                  <a:txBody>
                    <a:bodyPr/>
                    <a:lstStyle/>
                    <a:p>
                      <a:pPr algn="ctr"/>
                      <a:r>
                        <a:rPr lang="en-US" sz="3400" dirty="0" smtClean="0">
                          <a:effectLst>
                            <a:outerShdw blurRad="38100" dist="38100" dir="2700000" algn="tl">
                              <a:srgbClr val="000000">
                                <a:alpha val="43137"/>
                              </a:srgbClr>
                            </a:outerShdw>
                          </a:effectLst>
                        </a:rPr>
                        <a:t>Negative Effect</a:t>
                      </a:r>
                      <a:endParaRPr lang="en-US" sz="3400" dirty="0">
                        <a:effectLst>
                          <a:outerShdw blurRad="38100" dist="38100" dir="2700000" algn="tl">
                            <a:srgbClr val="000000">
                              <a:alpha val="43137"/>
                            </a:srgbClr>
                          </a:outerShdw>
                        </a:effectLst>
                      </a:endParaRPr>
                    </a:p>
                  </a:txBody>
                  <a:tcPr marL="109728" marR="109728" marT="54864" marB="54864" anchor="ctr"/>
                </a:tc>
                <a:tc>
                  <a:txBody>
                    <a:bodyPr/>
                    <a:lstStyle/>
                    <a:p>
                      <a:pPr algn="ctr"/>
                      <a:r>
                        <a:rPr lang="en-US" sz="3400" dirty="0" smtClean="0">
                          <a:effectLst>
                            <a:outerShdw blurRad="38100" dist="38100" dir="2700000" algn="tl">
                              <a:srgbClr val="000000">
                                <a:alpha val="43137"/>
                              </a:srgbClr>
                            </a:outerShdw>
                          </a:effectLst>
                        </a:rPr>
                        <a:t>Audio Example</a:t>
                      </a:r>
                      <a:endParaRPr lang="en-US" sz="3400" dirty="0">
                        <a:effectLst>
                          <a:outerShdw blurRad="38100" dist="38100" dir="2700000" algn="tl">
                            <a:srgbClr val="000000">
                              <a:alpha val="43137"/>
                            </a:srgbClr>
                          </a:outerShdw>
                        </a:effectLst>
                      </a:endParaRPr>
                    </a:p>
                  </a:txBody>
                  <a:tcPr marL="109728" marR="109728" marT="54864" marB="54864" anchor="ctr"/>
                </a:tc>
              </a:tr>
              <a:tr h="1784214">
                <a:tc>
                  <a:txBody>
                    <a:bodyPr/>
                    <a:lstStyle/>
                    <a:p>
                      <a:pPr algn="ctr"/>
                      <a:r>
                        <a:rPr lang="en-US" sz="3400" dirty="0" smtClean="0">
                          <a:effectLst>
                            <a:outerShdw blurRad="38100" dist="38100" dir="2700000" algn="tl">
                              <a:srgbClr val="000000">
                                <a:alpha val="43137"/>
                              </a:srgbClr>
                            </a:outerShdw>
                          </a:effectLst>
                        </a:rPr>
                        <a:t>Dynamic Range</a:t>
                      </a:r>
                      <a:endParaRPr lang="en-US" sz="3400" dirty="0">
                        <a:effectLst>
                          <a:outerShdw blurRad="38100" dist="38100" dir="2700000" algn="tl">
                            <a:srgbClr val="000000">
                              <a:alpha val="43137"/>
                            </a:srgbClr>
                          </a:outerShdw>
                        </a:effectLst>
                      </a:endParaRPr>
                    </a:p>
                  </a:txBody>
                  <a:tcPr marL="109728" marR="109728" marT="54864" marB="54864" anchor="ctr"/>
                </a:tc>
                <a:tc>
                  <a:txBody>
                    <a:bodyPr/>
                    <a:lstStyle/>
                    <a:p>
                      <a:pPr algn="ctr"/>
                      <a:r>
                        <a:rPr lang="en-US" sz="3400" dirty="0" smtClean="0">
                          <a:effectLst>
                            <a:outerShdw blurRad="38100" dist="38100" dir="2700000" algn="tl">
                              <a:srgbClr val="000000">
                                <a:alpha val="43137"/>
                              </a:srgbClr>
                            </a:outerShdw>
                          </a:effectLst>
                        </a:rPr>
                        <a:t>Perceived Quality</a:t>
                      </a:r>
                      <a:endParaRPr lang="en-US" sz="3400" dirty="0">
                        <a:effectLst>
                          <a:outerShdw blurRad="38100" dist="38100" dir="2700000" algn="tl">
                            <a:srgbClr val="000000">
                              <a:alpha val="43137"/>
                            </a:srgbClr>
                          </a:outerShdw>
                        </a:effectLst>
                      </a:endParaRPr>
                    </a:p>
                  </a:txBody>
                  <a:tcPr marL="109728" marR="109728" marT="54864" marB="54864" anchor="ctr"/>
                </a:tc>
                <a:tc>
                  <a:txBody>
                    <a:bodyPr/>
                    <a:lstStyle/>
                    <a:p>
                      <a:pPr algn="ctr"/>
                      <a:endParaRPr lang="en-US" sz="3400" dirty="0" smtClean="0"/>
                    </a:p>
                    <a:p>
                      <a:pPr algn="ctr"/>
                      <a:endParaRPr lang="en-US" sz="3400" dirty="0" smtClean="0"/>
                    </a:p>
                    <a:p>
                      <a:pPr algn="ctr"/>
                      <a:endParaRPr lang="en-US" sz="3400" dirty="0"/>
                    </a:p>
                  </a:txBody>
                  <a:tcPr marL="109728" marR="109728" marT="54864" marB="54864" anchor="ctr"/>
                </a:tc>
              </a:tr>
              <a:tr h="1784214">
                <a:tc>
                  <a:txBody>
                    <a:bodyPr/>
                    <a:lstStyle/>
                    <a:p>
                      <a:pPr algn="ctr"/>
                      <a:r>
                        <a:rPr lang="en-US" sz="3400" dirty="0" smtClean="0">
                          <a:effectLst>
                            <a:outerShdw blurRad="38100" dist="38100" dir="2700000" algn="tl">
                              <a:srgbClr val="000000">
                                <a:alpha val="43137"/>
                              </a:srgbClr>
                            </a:outerShdw>
                          </a:effectLst>
                        </a:rPr>
                        <a:t>Total Harmonic Distortion + Noise (THD+N)</a:t>
                      </a:r>
                      <a:endParaRPr lang="en-US" sz="3400" dirty="0">
                        <a:effectLst>
                          <a:outerShdw blurRad="38100" dist="38100" dir="2700000" algn="tl">
                            <a:srgbClr val="000000">
                              <a:alpha val="43137"/>
                            </a:srgbClr>
                          </a:outerShdw>
                        </a:effectLst>
                      </a:endParaRPr>
                    </a:p>
                  </a:txBody>
                  <a:tcPr marL="109728" marR="109728" marT="54864" marB="54864" anchor="ctr"/>
                </a:tc>
                <a:tc>
                  <a:txBody>
                    <a:bodyPr/>
                    <a:lstStyle/>
                    <a:p>
                      <a:pPr algn="ctr"/>
                      <a:r>
                        <a:rPr lang="en-US" sz="3400" dirty="0" smtClean="0">
                          <a:effectLst>
                            <a:outerShdw blurRad="38100" dist="38100" dir="2700000" algn="tl">
                              <a:srgbClr val="000000">
                                <a:alpha val="43137"/>
                              </a:srgbClr>
                            </a:outerShdw>
                          </a:effectLst>
                        </a:rPr>
                        <a:t>Listener Fatigue</a:t>
                      </a:r>
                      <a:endParaRPr lang="en-US" sz="3400" dirty="0">
                        <a:effectLst>
                          <a:outerShdw blurRad="38100" dist="38100" dir="2700000" algn="tl">
                            <a:srgbClr val="000000">
                              <a:alpha val="43137"/>
                            </a:srgbClr>
                          </a:outerShdw>
                        </a:effectLst>
                      </a:endParaRPr>
                    </a:p>
                  </a:txBody>
                  <a:tcPr marL="109728" marR="109728" marT="54864" marB="54864" anchor="ctr"/>
                </a:tc>
                <a:tc>
                  <a:txBody>
                    <a:bodyPr/>
                    <a:lstStyle/>
                    <a:p>
                      <a:pPr algn="ctr"/>
                      <a:endParaRPr lang="en-US" sz="3400" dirty="0" smtClean="0"/>
                    </a:p>
                    <a:p>
                      <a:pPr algn="ctr"/>
                      <a:endParaRPr lang="en-US" sz="3400" dirty="0" smtClean="0"/>
                    </a:p>
                    <a:p>
                      <a:pPr algn="ctr"/>
                      <a:endParaRPr lang="en-US" sz="3400" dirty="0"/>
                    </a:p>
                  </a:txBody>
                  <a:tcPr marL="109728" marR="109728" marT="54864" marB="54864" anchor="ctr"/>
                </a:tc>
              </a:tr>
            </a:tbl>
          </a:graphicData>
        </a:graphic>
      </p:graphicFrame>
      <p:sp>
        <p:nvSpPr>
          <p:cNvPr id="5" name="AutoShape 82">
            <a:hlinkClick r:id="" action="ppaction://noaction" highlightClick="1">
              <a:snd r:embed="rId3" name="sm02_snr60.wav"/>
            </a:hlinkClick>
          </p:cNvPr>
          <p:cNvSpPr>
            <a:spLocks noChangeArrowheads="1"/>
          </p:cNvSpPr>
          <p:nvPr/>
        </p:nvSpPr>
        <p:spPr bwMode="auto">
          <a:xfrm>
            <a:off x="7406640" y="3749040"/>
            <a:ext cx="822960" cy="822960"/>
          </a:xfrm>
          <a:prstGeom prst="actionButtonForwardNext">
            <a:avLst/>
          </a:prstGeom>
          <a:gradFill>
            <a:gsLst>
              <a:gs pos="0">
                <a:srgbClr val="FF0000">
                  <a:gamma/>
                  <a:shade val="54118"/>
                  <a:invGamma/>
                </a:srgbClr>
              </a:gs>
              <a:gs pos="50000">
                <a:srgbClr val="FF0000"/>
              </a:gs>
              <a:gs pos="100000">
                <a:srgbClr val="FF0000">
                  <a:gamma/>
                  <a:shade val="54118"/>
                  <a:invGamma/>
                </a:srgbClr>
              </a:gs>
            </a:gsLst>
            <a:lin ang="2700000" scaled="1"/>
          </a:gradFill>
          <a:ln w="12700" cap="rnd">
            <a:noFill/>
            <a:miter lim="800000"/>
            <a:headEnd/>
            <a:tailEnd/>
          </a:ln>
          <a:effectLst>
            <a:outerShdw blurRad="50800" dist="38100" dir="2700000" algn="tl" rotWithShape="0">
              <a:prstClr val="black">
                <a:alpha val="40000"/>
              </a:prstClr>
            </a:outerShdw>
          </a:effectLst>
        </p:spPr>
        <p:txBody>
          <a:bodyPr wrap="none" lIns="109728" tIns="54864" rIns="109728" bIns="54864" anchor="ctr"/>
          <a:lstStyle/>
          <a:p>
            <a:endParaRPr lang="en-US"/>
          </a:p>
        </p:txBody>
      </p:sp>
      <p:sp>
        <p:nvSpPr>
          <p:cNvPr id="6" name="AutoShape 81">
            <a:hlinkClick r:id="" action="ppaction://noaction" highlightClick="1">
              <a:snd r:embed="rId4" name="sm02.wav"/>
            </a:hlinkClick>
          </p:cNvPr>
          <p:cNvSpPr>
            <a:spLocks noChangeArrowheads="1"/>
          </p:cNvSpPr>
          <p:nvPr/>
        </p:nvSpPr>
        <p:spPr bwMode="auto">
          <a:xfrm>
            <a:off x="8961120" y="3749040"/>
            <a:ext cx="822960" cy="822960"/>
          </a:xfrm>
          <a:prstGeom prst="actionButtonForwardNext">
            <a:avLst/>
          </a:prstGeom>
          <a:gradFill rotWithShape="1">
            <a:gsLst>
              <a:gs pos="0">
                <a:srgbClr val="008000">
                  <a:gamma/>
                  <a:shade val="54118"/>
                  <a:invGamma/>
                </a:srgbClr>
              </a:gs>
              <a:gs pos="50000">
                <a:srgbClr val="008000"/>
              </a:gs>
              <a:gs pos="100000">
                <a:srgbClr val="008000">
                  <a:gamma/>
                  <a:shade val="54118"/>
                  <a:invGamma/>
                </a:srgbClr>
              </a:gs>
            </a:gsLst>
            <a:lin ang="2700000" scaled="1"/>
          </a:gradFill>
          <a:ln w="12700">
            <a:noFill/>
            <a:miter lim="800000"/>
            <a:headEnd/>
            <a:tailEnd/>
          </a:ln>
          <a:effectLst>
            <a:outerShdw blurRad="50800" dist="38100" dir="2700000" algn="tl" rotWithShape="0">
              <a:prstClr val="black">
                <a:alpha val="40000"/>
              </a:prstClr>
            </a:outerShdw>
          </a:effectLst>
        </p:spPr>
        <p:txBody>
          <a:bodyPr wrap="none" lIns="109728" tIns="54864" rIns="109728" bIns="54864" anchor="ctr"/>
          <a:lstStyle/>
          <a:p>
            <a:endParaRPr lang="en-US"/>
          </a:p>
        </p:txBody>
      </p:sp>
      <p:sp>
        <p:nvSpPr>
          <p:cNvPr id="7" name="AutoShape 86">
            <a:hlinkClick r:id="" action="ppaction://noaction" highlightClick="1">
              <a:snd r:embed="rId5" name="sm02_dist30.wav"/>
            </a:hlinkClick>
          </p:cNvPr>
          <p:cNvSpPr>
            <a:spLocks noChangeArrowheads="1"/>
          </p:cNvSpPr>
          <p:nvPr/>
        </p:nvSpPr>
        <p:spPr bwMode="auto">
          <a:xfrm>
            <a:off x="7406640" y="5669280"/>
            <a:ext cx="822960" cy="822960"/>
          </a:xfrm>
          <a:prstGeom prst="actionButtonForwardNext">
            <a:avLst/>
          </a:prstGeom>
          <a:gradFill rotWithShape="1">
            <a:gsLst>
              <a:gs pos="0">
                <a:srgbClr val="FF0000">
                  <a:gamma/>
                  <a:shade val="54118"/>
                  <a:invGamma/>
                </a:srgbClr>
              </a:gs>
              <a:gs pos="50000">
                <a:srgbClr val="FF0000"/>
              </a:gs>
              <a:gs pos="100000">
                <a:srgbClr val="FF0000">
                  <a:gamma/>
                  <a:shade val="54118"/>
                  <a:invGamma/>
                </a:srgbClr>
              </a:gs>
            </a:gsLst>
            <a:lin ang="2700000" scaled="1"/>
          </a:gradFill>
          <a:ln w="12700">
            <a:noFill/>
            <a:miter lim="800000"/>
            <a:headEnd/>
            <a:tailEnd/>
          </a:ln>
          <a:effectLst>
            <a:outerShdw blurRad="50800" dist="38100" dir="2700000" algn="tl" rotWithShape="0">
              <a:prstClr val="black">
                <a:alpha val="40000"/>
              </a:prstClr>
            </a:outerShdw>
          </a:effectLst>
        </p:spPr>
        <p:txBody>
          <a:bodyPr wrap="none" lIns="109728" tIns="54864" rIns="109728" bIns="54864" anchor="ctr"/>
          <a:lstStyle/>
          <a:p>
            <a:endParaRPr lang="en-US"/>
          </a:p>
        </p:txBody>
      </p:sp>
      <p:sp>
        <p:nvSpPr>
          <p:cNvPr id="9" name="AutoShape 81">
            <a:hlinkClick r:id="" action="ppaction://noaction" highlightClick="1">
              <a:snd r:embed="rId4" name="sm02.wav"/>
            </a:hlinkClick>
          </p:cNvPr>
          <p:cNvSpPr>
            <a:spLocks noChangeArrowheads="1"/>
          </p:cNvSpPr>
          <p:nvPr/>
        </p:nvSpPr>
        <p:spPr bwMode="auto">
          <a:xfrm>
            <a:off x="8961120" y="5669280"/>
            <a:ext cx="822960" cy="822960"/>
          </a:xfrm>
          <a:prstGeom prst="actionButtonForwardNext">
            <a:avLst/>
          </a:prstGeom>
          <a:gradFill rotWithShape="1">
            <a:gsLst>
              <a:gs pos="0">
                <a:srgbClr val="008000">
                  <a:gamma/>
                  <a:shade val="54118"/>
                  <a:invGamma/>
                </a:srgbClr>
              </a:gs>
              <a:gs pos="50000">
                <a:srgbClr val="008000"/>
              </a:gs>
              <a:gs pos="100000">
                <a:srgbClr val="008000">
                  <a:gamma/>
                  <a:shade val="54118"/>
                  <a:invGamma/>
                </a:srgbClr>
              </a:gs>
            </a:gsLst>
            <a:lin ang="2700000" scaled="1"/>
          </a:gradFill>
          <a:ln w="12700">
            <a:noFill/>
            <a:miter lim="800000"/>
            <a:headEnd/>
            <a:tailEnd/>
          </a:ln>
          <a:effectLst>
            <a:outerShdw blurRad="50800" dist="38100" dir="2700000" algn="tl" rotWithShape="0">
              <a:prstClr val="black">
                <a:alpha val="40000"/>
              </a:prstClr>
            </a:outerShdw>
          </a:effectLst>
        </p:spPr>
        <p:txBody>
          <a:bodyPr wrap="none" lIns="109728" tIns="54864" rIns="109728" bIns="54864" anchor="ct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797756"/>
          </a:xfrm>
        </p:spPr>
        <p:txBody>
          <a:bodyPr/>
          <a:lstStyle/>
          <a:p>
            <a:r>
              <a:rPr sz="5800" smtClean="0"/>
              <a:t>New Windows Vista Audio Tests</a:t>
            </a:r>
            <a:endParaRPr sz="5800"/>
          </a:p>
        </p:txBody>
      </p:sp>
      <p:sp>
        <p:nvSpPr>
          <p:cNvPr id="3" name="Content Placeholder 2"/>
          <p:cNvSpPr>
            <a:spLocks noGrp="1"/>
          </p:cNvSpPr>
          <p:nvPr>
            <p:ph idx="1"/>
          </p:nvPr>
        </p:nvSpPr>
        <p:spPr>
          <a:xfrm>
            <a:off x="459106" y="1697357"/>
            <a:ext cx="10056494" cy="5629234"/>
          </a:xfrm>
        </p:spPr>
        <p:txBody>
          <a:bodyPr/>
          <a:lstStyle/>
          <a:p>
            <a:r>
              <a:rPr lang="en-US" dirty="0" smtClean="0"/>
              <a:t>UAA Test</a:t>
            </a:r>
          </a:p>
          <a:p>
            <a:pPr lvl="1"/>
            <a:r>
              <a:rPr lang="en-US" dirty="0" smtClean="0"/>
              <a:t>Tests the HD Audio controller and </a:t>
            </a:r>
            <a:r>
              <a:rPr lang="en-US" dirty="0" err="1" smtClean="0"/>
              <a:t>codecs</a:t>
            </a:r>
            <a:r>
              <a:rPr lang="en-US" dirty="0" smtClean="0"/>
              <a:t>’ pin configurations for specification compliance</a:t>
            </a:r>
          </a:p>
          <a:p>
            <a:r>
              <a:rPr lang="en-US" dirty="0" smtClean="0"/>
              <a:t>Wave Test</a:t>
            </a:r>
          </a:p>
          <a:p>
            <a:pPr lvl="1"/>
            <a:r>
              <a:rPr lang="en-US" dirty="0" smtClean="0"/>
              <a:t>Tests audio driver/hardware for basic render and capture support</a:t>
            </a:r>
          </a:p>
          <a:p>
            <a:r>
              <a:rPr lang="en-US" dirty="0" smtClean="0"/>
              <a:t>KS Topology Test</a:t>
            </a:r>
          </a:p>
          <a:p>
            <a:pPr lvl="1"/>
            <a:r>
              <a:rPr lang="en-US" dirty="0" smtClean="0"/>
              <a:t>Tests audio driver for compliance with KS Topology requirements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797756"/>
          </a:xfrm>
        </p:spPr>
        <p:txBody>
          <a:bodyPr/>
          <a:lstStyle/>
          <a:p>
            <a:r>
              <a:rPr sz="5800" smtClean="0"/>
              <a:t>New Windows Vista Audio Tests</a:t>
            </a:r>
            <a:endParaRPr sz="5800"/>
          </a:p>
        </p:txBody>
      </p:sp>
      <p:sp>
        <p:nvSpPr>
          <p:cNvPr id="3" name="Content Placeholder 2"/>
          <p:cNvSpPr>
            <a:spLocks noGrp="1"/>
          </p:cNvSpPr>
          <p:nvPr>
            <p:ph idx="1"/>
          </p:nvPr>
        </p:nvSpPr>
        <p:spPr>
          <a:xfrm>
            <a:off x="459106" y="1697357"/>
            <a:ext cx="10056494" cy="5547673"/>
          </a:xfrm>
        </p:spPr>
        <p:txBody>
          <a:bodyPr/>
          <a:lstStyle/>
          <a:p>
            <a:r>
              <a:rPr lang="en-US" dirty="0" smtClean="0"/>
              <a:t>Fidelity Test</a:t>
            </a:r>
          </a:p>
          <a:p>
            <a:pPr lvl="1"/>
            <a:r>
              <a:rPr lang="en-US" dirty="0" smtClean="0"/>
              <a:t>Tests the fidelity of the audio hardware</a:t>
            </a:r>
          </a:p>
          <a:p>
            <a:r>
              <a:rPr lang="en-US" dirty="0" smtClean="0"/>
              <a:t>HD Audio Class Driver Test</a:t>
            </a:r>
          </a:p>
          <a:p>
            <a:pPr marL="893446" lvl="2" indent="-407670">
              <a:buAutoNum type="arabicPeriod"/>
            </a:pPr>
            <a:r>
              <a:rPr lang="en-US" sz="3400" dirty="0" smtClean="0"/>
              <a:t>Uninstall the current audio drivers and </a:t>
            </a:r>
            <a:br>
              <a:rPr lang="en-US" sz="3400" dirty="0" smtClean="0"/>
            </a:br>
            <a:r>
              <a:rPr lang="en-US" sz="3400" dirty="0" smtClean="0"/>
              <a:t>store them</a:t>
            </a:r>
          </a:p>
          <a:p>
            <a:pPr marL="893446" lvl="2" indent="-407670">
              <a:buAutoNum type="arabicPeriod"/>
            </a:pPr>
            <a:r>
              <a:rPr lang="en-US" sz="3400" dirty="0" smtClean="0"/>
              <a:t>Install the Microsoft HD Audio class drivers</a:t>
            </a:r>
          </a:p>
          <a:p>
            <a:pPr marL="893446" lvl="2" indent="-407670">
              <a:buAutoNum type="arabicPeriod"/>
            </a:pPr>
            <a:r>
              <a:rPr lang="en-US" sz="3400" dirty="0" smtClean="0"/>
              <a:t>Run the whole suite of audio tests</a:t>
            </a:r>
          </a:p>
          <a:p>
            <a:pPr marL="893446" lvl="2" indent="-407670">
              <a:buAutoNum type="arabicPeriod"/>
            </a:pPr>
            <a:r>
              <a:rPr lang="en-US" sz="3400" dirty="0" smtClean="0"/>
              <a:t>Uninstall the Microsoft HD Audio class drivers</a:t>
            </a:r>
          </a:p>
          <a:p>
            <a:pPr marL="893446" lvl="2" indent="-407670">
              <a:buAutoNum type="arabicPeriod"/>
            </a:pPr>
            <a:r>
              <a:rPr lang="en-US" sz="3400" dirty="0" smtClean="0"/>
              <a:t>Re-install the original drivers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Audio Fidelity Test</a:t>
            </a:r>
            <a:endParaRPr lang="en-US" dirty="0"/>
          </a:p>
        </p:txBody>
      </p:sp>
      <p:sp>
        <p:nvSpPr>
          <p:cNvPr id="3" name="Content Placeholder 2"/>
          <p:cNvSpPr>
            <a:spLocks noGrp="1"/>
          </p:cNvSpPr>
          <p:nvPr>
            <p:ph idx="1"/>
          </p:nvPr>
        </p:nvSpPr>
        <p:spPr>
          <a:xfrm>
            <a:off x="459106" y="1697357"/>
            <a:ext cx="10056494" cy="5444567"/>
          </a:xfrm>
        </p:spPr>
        <p:txBody>
          <a:bodyPr/>
          <a:lstStyle/>
          <a:p>
            <a:r>
              <a:rPr lang="en-US" sz="3400" dirty="0" smtClean="0"/>
              <a:t>Tests audio fidelity of the hardware</a:t>
            </a:r>
          </a:p>
          <a:p>
            <a:pPr lvl="1"/>
            <a:r>
              <a:rPr lang="en-US" sz="2900" dirty="0" smtClean="0"/>
              <a:t>Covers line-out and speaker jacks for this release</a:t>
            </a:r>
          </a:p>
          <a:p>
            <a:r>
              <a:rPr lang="en-US" sz="3400" dirty="0" smtClean="0"/>
              <a:t>Three methods to run test</a:t>
            </a:r>
          </a:p>
          <a:p>
            <a:pPr lvl="1"/>
            <a:r>
              <a:rPr lang="en-US" sz="2900" dirty="0" smtClean="0">
                <a:solidFill>
                  <a:srgbClr val="FFFF8F"/>
                </a:solidFill>
              </a:rPr>
              <a:t>Run Test Locally:</a:t>
            </a:r>
            <a:r>
              <a:rPr lang="en-US" sz="2900" dirty="0" smtClean="0"/>
              <a:t>  Run test using local AP</a:t>
            </a:r>
          </a:p>
          <a:p>
            <a:pPr lvl="1"/>
            <a:r>
              <a:rPr lang="en-US" sz="2900" dirty="0" smtClean="0">
                <a:solidFill>
                  <a:srgbClr val="FFFF8F"/>
                </a:solidFill>
              </a:rPr>
              <a:t>Export Log</a:t>
            </a:r>
            <a:r>
              <a:rPr lang="en-US" sz="2900" dirty="0" smtClean="0"/>
              <a:t>:  Run test locally and generate external logs that can be later imported</a:t>
            </a:r>
          </a:p>
          <a:p>
            <a:pPr lvl="1"/>
            <a:r>
              <a:rPr lang="en-US" sz="2900" dirty="0" smtClean="0">
                <a:solidFill>
                  <a:srgbClr val="FFFF8F"/>
                </a:solidFill>
              </a:rPr>
              <a:t>Import Log:  </a:t>
            </a:r>
            <a:r>
              <a:rPr lang="en-US" sz="2900" dirty="0" smtClean="0"/>
              <a:t>Import logs that were generated elsewhere</a:t>
            </a:r>
          </a:p>
          <a:p>
            <a:r>
              <a:rPr lang="en-US" sz="3400" dirty="0" smtClean="0"/>
              <a:t>Setup steps:  Refer to DTM help</a:t>
            </a:r>
          </a:p>
          <a:p>
            <a:pPr lvl="1"/>
            <a:r>
              <a:rPr lang="en-US" sz="3000" dirty="0" smtClean="0"/>
              <a:t>“</a:t>
            </a:r>
            <a:r>
              <a:rPr lang="en-US" sz="3000" dirty="0" smtClean="0">
                <a:ea typeface="+mn-ea"/>
                <a:cs typeface="+mn-cs"/>
              </a:rPr>
              <a:t>Logo Tests:  Devices and Driver Technology\Audio Device Testing\Audio Tests\Fidelity Test”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2022092"/>
          </a:xfrm>
        </p:spPr>
        <p:txBody>
          <a:bodyPr/>
          <a:lstStyle/>
          <a:p>
            <a:r>
              <a:rPr smtClean="0"/>
              <a:t>Audio Fidelity Test</a:t>
            </a:r>
            <a:br>
              <a:rPr smtClean="0"/>
            </a:br>
            <a:r>
              <a:rPr sz="4300" smtClean="0">
                <a:solidFill>
                  <a:schemeClr val="accent1"/>
                </a:solidFill>
              </a:rPr>
              <a:t>Setup requirements</a:t>
            </a:r>
            <a:br>
              <a:rPr sz="4300" smtClean="0">
                <a:solidFill>
                  <a:schemeClr val="accent1"/>
                </a:solidFill>
              </a:rPr>
            </a:br>
            <a:endParaRPr sz="4300">
              <a:solidFill>
                <a:schemeClr val="accent1"/>
              </a:solidFill>
            </a:endParaRPr>
          </a:p>
        </p:txBody>
      </p:sp>
      <p:sp>
        <p:nvSpPr>
          <p:cNvPr id="12" name="Content Placeholder 2"/>
          <p:cNvSpPr>
            <a:spLocks noGrp="1"/>
          </p:cNvSpPr>
          <p:nvPr>
            <p:ph idx="1"/>
          </p:nvPr>
        </p:nvSpPr>
        <p:spPr>
          <a:xfrm>
            <a:off x="3017520" y="1920240"/>
            <a:ext cx="5073014" cy="1854354"/>
          </a:xfrm>
        </p:spPr>
        <p:txBody>
          <a:bodyPr/>
          <a:lstStyle/>
          <a:p>
            <a:pPr algn="ctr">
              <a:buNone/>
            </a:pPr>
            <a:endParaRPr lang="en-US" sz="1200" dirty="0" smtClean="0"/>
          </a:p>
          <a:p>
            <a:pPr algn="ctr">
              <a:buNone/>
            </a:pPr>
            <a:r>
              <a:rPr lang="en-US" sz="2600" dirty="0" smtClean="0"/>
              <a:t>Audio Precision (AP) Equipment</a:t>
            </a:r>
          </a:p>
          <a:p>
            <a:pPr marL="485776" indent="-281940"/>
            <a:r>
              <a:rPr lang="en-US" sz="1900" dirty="0" smtClean="0"/>
              <a:t>Only required when running locally or</a:t>
            </a:r>
            <a:br>
              <a:rPr lang="en-US" sz="1900" dirty="0" smtClean="0"/>
            </a:br>
            <a:r>
              <a:rPr lang="en-US" sz="1900" dirty="0" smtClean="0"/>
              <a:t>in export mode</a:t>
            </a:r>
          </a:p>
          <a:p>
            <a:pPr marL="485776" indent="-281940"/>
            <a:r>
              <a:rPr lang="en-US" sz="1900" dirty="0" smtClean="0"/>
              <a:t>System-2 or AP2700 compatible</a:t>
            </a:r>
          </a:p>
        </p:txBody>
      </p:sp>
      <p:cxnSp>
        <p:nvCxnSpPr>
          <p:cNvPr id="25" name="Shape 24"/>
          <p:cNvCxnSpPr>
            <a:stCxn id="44" idx="0"/>
            <a:endCxn id="33" idx="3"/>
          </p:cNvCxnSpPr>
          <p:nvPr/>
        </p:nvCxnSpPr>
        <p:spPr bwMode="auto">
          <a:xfrm rot="16200000" flipV="1">
            <a:off x="7223760" y="4023360"/>
            <a:ext cx="2011680" cy="365760"/>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1463040" y="3657600"/>
            <a:ext cx="1188720" cy="849463"/>
          </a:xfrm>
          <a:prstGeom prst="rect">
            <a:avLst/>
          </a:prstGeom>
          <a:noFill/>
        </p:spPr>
        <p:txBody>
          <a:bodyPr wrap="square" lIns="109728" tIns="54864" rIns="109728" bIns="54864"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AP Cable</a:t>
            </a:r>
          </a:p>
        </p:txBody>
      </p:sp>
      <p:sp>
        <p:nvSpPr>
          <p:cNvPr id="27" name="TextBox 26"/>
          <p:cNvSpPr txBox="1"/>
          <p:nvPr/>
        </p:nvSpPr>
        <p:spPr>
          <a:xfrm>
            <a:off x="8503920" y="3657600"/>
            <a:ext cx="1244009" cy="849463"/>
          </a:xfrm>
          <a:prstGeom prst="rect">
            <a:avLst/>
          </a:prstGeom>
          <a:noFill/>
        </p:spPr>
        <p:txBody>
          <a:bodyPr wrap="square" lIns="109728" tIns="54864" rIns="109728" bIns="54864"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Audio Cables</a:t>
            </a:r>
          </a:p>
        </p:txBody>
      </p:sp>
      <p:sp>
        <p:nvSpPr>
          <p:cNvPr id="31" name="TextBox 30"/>
          <p:cNvSpPr txBox="1"/>
          <p:nvPr/>
        </p:nvSpPr>
        <p:spPr>
          <a:xfrm rot="894172">
            <a:off x="5432489" y="4657607"/>
            <a:ext cx="1439621" cy="480132"/>
          </a:xfrm>
          <a:prstGeom prst="rect">
            <a:avLst/>
          </a:prstGeom>
          <a:noFill/>
        </p:spPr>
        <p:txBody>
          <a:bodyPr wrap="square" lIns="109728" tIns="54864" rIns="109728" bIns="54864" rtlCol="0">
            <a:spAutoFit/>
          </a:bodyPr>
          <a:lstStyle/>
          <a:p>
            <a:r>
              <a:rPr lang="en-US" sz="2400" b="1" dirty="0" smtClean="0">
                <a:solidFill>
                  <a:schemeClr val="bg2"/>
                </a:solidFill>
                <a:latin typeface="Segoe" pitchFamily="34" charset="0"/>
              </a:rPr>
              <a:t>Ground</a:t>
            </a:r>
            <a:endParaRPr lang="en-US" sz="1900" b="1" dirty="0" smtClean="0">
              <a:solidFill>
                <a:schemeClr val="bg2"/>
              </a:solidFill>
              <a:latin typeface="Segoe" pitchFamily="34" charset="0"/>
            </a:endParaRPr>
          </a:p>
        </p:txBody>
      </p:sp>
      <p:sp>
        <p:nvSpPr>
          <p:cNvPr id="33" name="Rounded Rectangle 32"/>
          <p:cNvSpPr/>
          <p:nvPr/>
        </p:nvSpPr>
        <p:spPr bwMode="auto">
          <a:xfrm>
            <a:off x="3017520" y="1920240"/>
            <a:ext cx="5029200" cy="256032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066800">
              <a:lnSpc>
                <a:spcPct val="90000"/>
              </a:lnSpc>
              <a:spcBef>
                <a:spcPct val="0"/>
              </a:spcBef>
              <a:spcAft>
                <a:spcPct val="35000"/>
              </a:spcAft>
            </a:pPr>
            <a:endParaRPr lang="en-US" sz="2600" dirty="0">
              <a:solidFill>
                <a:schemeClr val="bg2"/>
              </a:solidFill>
            </a:endParaRPr>
          </a:p>
        </p:txBody>
      </p:sp>
      <p:sp>
        <p:nvSpPr>
          <p:cNvPr id="38" name="Rounded Rectangle 37"/>
          <p:cNvSpPr/>
          <p:nvPr/>
        </p:nvSpPr>
        <p:spPr bwMode="auto">
          <a:xfrm>
            <a:off x="270662" y="5212080"/>
            <a:ext cx="4575658" cy="2743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066800">
              <a:lnSpc>
                <a:spcPct val="90000"/>
              </a:lnSpc>
              <a:spcBef>
                <a:spcPct val="0"/>
              </a:spcBef>
              <a:spcAft>
                <a:spcPct val="35000"/>
              </a:spcAft>
            </a:pPr>
            <a:endParaRPr lang="en-US" sz="2600" b="1" dirty="0" smtClean="0">
              <a:solidFill>
                <a:schemeClr val="bg2"/>
              </a:solidFill>
            </a:endParaRPr>
          </a:p>
        </p:txBody>
      </p:sp>
      <p:sp>
        <p:nvSpPr>
          <p:cNvPr id="44" name="Rounded Rectangle 43"/>
          <p:cNvSpPr/>
          <p:nvPr/>
        </p:nvSpPr>
        <p:spPr bwMode="auto">
          <a:xfrm>
            <a:off x="6126480" y="5212080"/>
            <a:ext cx="4572000" cy="2743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066800">
              <a:lnSpc>
                <a:spcPct val="90000"/>
              </a:lnSpc>
              <a:spcBef>
                <a:spcPct val="0"/>
              </a:spcBef>
              <a:spcAft>
                <a:spcPct val="35000"/>
              </a:spcAft>
            </a:pPr>
            <a:endParaRPr lang="en-US" sz="2600" b="1" dirty="0" smtClean="0">
              <a:solidFill>
                <a:schemeClr val="bg2"/>
              </a:solidFill>
            </a:endParaRPr>
          </a:p>
        </p:txBody>
      </p:sp>
      <p:cxnSp>
        <p:nvCxnSpPr>
          <p:cNvPr id="29" name="Straight Arrow Connector 28"/>
          <p:cNvCxnSpPr>
            <a:stCxn id="44" idx="0"/>
            <a:endCxn id="33" idx="2"/>
          </p:cNvCxnSpPr>
          <p:nvPr/>
        </p:nvCxnSpPr>
        <p:spPr bwMode="auto">
          <a:xfrm rot="16200000" flipV="1">
            <a:off x="6606540" y="3406140"/>
            <a:ext cx="731520" cy="288036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5" name="Shape 54"/>
          <p:cNvCxnSpPr>
            <a:stCxn id="38" idx="0"/>
            <a:endCxn id="33" idx="1"/>
          </p:cNvCxnSpPr>
          <p:nvPr/>
        </p:nvCxnSpPr>
        <p:spPr bwMode="auto">
          <a:xfrm rot="5400000" flipH="1" flipV="1">
            <a:off x="1782166" y="3976726"/>
            <a:ext cx="2011680" cy="459029"/>
          </a:xfrm>
          <a:prstGeom prst="bent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 name="Content Placeholder 2"/>
          <p:cNvSpPr txBox="1">
            <a:spLocks/>
          </p:cNvSpPr>
          <p:nvPr/>
        </p:nvSpPr>
        <p:spPr bwMode="auto">
          <a:xfrm>
            <a:off x="270662" y="5212080"/>
            <a:ext cx="4575658" cy="22970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algn="ctr" defTabSz="1095332" fontAlgn="base">
              <a:lnSpc>
                <a:spcPct val="90000"/>
              </a:lnSpc>
              <a:spcBef>
                <a:spcPts val="1400"/>
              </a:spcBef>
              <a:spcAft>
                <a:spcPct val="0"/>
              </a:spcAft>
              <a:buClr>
                <a:schemeClr val="tx2"/>
              </a:buClr>
              <a:buSzPct val="95000"/>
              <a:defRPr/>
            </a:pPr>
            <a:endParaRPr lang="en-US" sz="1200" kern="0" dirty="0" smtClean="0">
              <a:effectLst>
                <a:outerShdw blurRad="38100" dist="38100" dir="2700000" algn="tl">
                  <a:srgbClr val="000000">
                    <a:alpha val="43137"/>
                  </a:srgbClr>
                </a:outerShdw>
              </a:effectLst>
            </a:endParaRPr>
          </a:p>
          <a:p>
            <a:pPr marL="459088" indent="-459088" algn="ctr" defTabSz="1095332" fontAlgn="base">
              <a:lnSpc>
                <a:spcPct val="90000"/>
              </a:lnSpc>
              <a:spcBef>
                <a:spcPts val="1400"/>
              </a:spcBef>
              <a:spcAft>
                <a:spcPct val="0"/>
              </a:spcAft>
              <a:buClr>
                <a:schemeClr val="tx2"/>
              </a:buClr>
              <a:buSzPct val="95000"/>
              <a:defRPr/>
            </a:pPr>
            <a:r>
              <a:rPr lang="en-US" sz="2600" kern="0" dirty="0" smtClean="0">
                <a:effectLst>
                  <a:outerShdw blurRad="38100" dist="38100" dir="2700000" algn="tl">
                    <a:srgbClr val="000000">
                      <a:alpha val="43137"/>
                    </a:srgbClr>
                  </a:outerShdw>
                </a:effectLst>
              </a:rPr>
              <a:t>AP Host</a:t>
            </a:r>
          </a:p>
          <a:p>
            <a:pPr marL="485776" indent="-281940" defTabSz="1095332" fontAlgn="base">
              <a:lnSpc>
                <a:spcPct val="90000"/>
              </a:lnSpc>
              <a:spcBef>
                <a:spcPts val="1400"/>
              </a:spcBef>
              <a:spcAft>
                <a:spcPct val="0"/>
              </a:spcAft>
              <a:buClr>
                <a:schemeClr val="tx2"/>
              </a:buClr>
              <a:buSzPct val="95000"/>
              <a:buBlip>
                <a:blip r:embed="rId3"/>
              </a:buBlip>
            </a:pPr>
            <a:r>
              <a:rPr lang="en-US" sz="1900" kern="0" dirty="0" smtClean="0">
                <a:effectLst>
                  <a:outerShdw blurRad="38100" dist="38100" dir="2700000" algn="tl">
                    <a:srgbClr val="000000">
                      <a:alpha val="43137"/>
                    </a:srgbClr>
                  </a:outerShdw>
                </a:effectLst>
              </a:rPr>
              <a:t>Required in all scenarios</a:t>
            </a:r>
          </a:p>
          <a:p>
            <a:pPr marL="485776" indent="-281940" defTabSz="1095332" fontAlgn="base">
              <a:lnSpc>
                <a:spcPct val="90000"/>
              </a:lnSpc>
              <a:spcBef>
                <a:spcPts val="1400"/>
              </a:spcBef>
              <a:spcAft>
                <a:spcPct val="0"/>
              </a:spcAft>
              <a:buClr>
                <a:schemeClr val="tx2"/>
              </a:buClr>
              <a:buSzPct val="95000"/>
              <a:buBlip>
                <a:blip r:embed="rId3"/>
              </a:buBlip>
            </a:pPr>
            <a:r>
              <a:rPr lang="en-US" sz="1900" kern="0" dirty="0" smtClean="0">
                <a:effectLst>
                  <a:outerShdw blurRad="38100" dist="38100" dir="2700000" algn="tl">
                    <a:srgbClr val="000000">
                      <a:alpha val="43137"/>
                    </a:srgbClr>
                  </a:outerShdw>
                </a:effectLst>
              </a:rPr>
              <a:t>Has DTM Client Installed</a:t>
            </a:r>
          </a:p>
          <a:p>
            <a:pPr marL="485776" indent="-281940" defTabSz="1095332" fontAlgn="base">
              <a:lnSpc>
                <a:spcPct val="90000"/>
              </a:lnSpc>
              <a:spcBef>
                <a:spcPts val="1400"/>
              </a:spcBef>
              <a:spcAft>
                <a:spcPct val="0"/>
              </a:spcAft>
              <a:buClr>
                <a:schemeClr val="tx2"/>
              </a:buClr>
              <a:buSzPct val="95000"/>
              <a:buBlip>
                <a:blip r:embed="rId3"/>
              </a:buBlip>
            </a:pPr>
            <a:r>
              <a:rPr lang="en-US" sz="1900" kern="0" dirty="0" smtClean="0">
                <a:effectLst>
                  <a:outerShdw blurRad="38100" dist="38100" dir="2700000" algn="tl">
                    <a:srgbClr val="000000">
                      <a:alpha val="43137"/>
                    </a:srgbClr>
                  </a:outerShdw>
                </a:effectLst>
              </a:rPr>
              <a:t>Must be in the same machine pool as System Under Test (SUT).</a:t>
            </a:r>
          </a:p>
        </p:txBody>
      </p:sp>
      <p:sp>
        <p:nvSpPr>
          <p:cNvPr id="19" name="Content Placeholder 2"/>
          <p:cNvSpPr txBox="1">
            <a:spLocks/>
          </p:cNvSpPr>
          <p:nvPr/>
        </p:nvSpPr>
        <p:spPr bwMode="auto">
          <a:xfrm>
            <a:off x="6216091" y="5212080"/>
            <a:ext cx="4575658" cy="22970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algn="ctr" defTabSz="1095332" fontAlgn="base">
              <a:lnSpc>
                <a:spcPct val="90000"/>
              </a:lnSpc>
              <a:spcBef>
                <a:spcPts val="1400"/>
              </a:spcBef>
              <a:spcAft>
                <a:spcPct val="0"/>
              </a:spcAft>
              <a:buClr>
                <a:schemeClr val="tx2"/>
              </a:buClr>
              <a:buSzPct val="95000"/>
              <a:defRPr/>
            </a:pPr>
            <a:endParaRPr lang="en-US" sz="1200" kern="0" dirty="0" smtClean="0">
              <a:effectLst>
                <a:outerShdw blurRad="38100" dist="38100" dir="2700000" algn="tl">
                  <a:srgbClr val="000000">
                    <a:alpha val="43137"/>
                  </a:srgbClr>
                </a:outerShdw>
              </a:effectLst>
            </a:endParaRPr>
          </a:p>
          <a:p>
            <a:pPr marL="459088" indent="-459088" algn="ctr" defTabSz="1095332" fontAlgn="base">
              <a:lnSpc>
                <a:spcPct val="90000"/>
              </a:lnSpc>
              <a:spcBef>
                <a:spcPts val="1400"/>
              </a:spcBef>
              <a:spcAft>
                <a:spcPct val="0"/>
              </a:spcAft>
              <a:buClr>
                <a:schemeClr val="tx2"/>
              </a:buClr>
              <a:buSzPct val="95000"/>
            </a:pPr>
            <a:r>
              <a:rPr lang="en-US" sz="2600" kern="0" dirty="0" smtClean="0">
                <a:effectLst>
                  <a:outerShdw blurRad="38100" dist="38100" dir="2700000" algn="tl">
                    <a:srgbClr val="000000">
                      <a:alpha val="43137"/>
                    </a:srgbClr>
                  </a:outerShdw>
                </a:effectLst>
              </a:rPr>
              <a:t>System Under Test (SUT)</a:t>
            </a:r>
          </a:p>
          <a:p>
            <a:pPr marL="485776" indent="-281940" defTabSz="1095332" fontAlgn="base">
              <a:lnSpc>
                <a:spcPct val="90000"/>
              </a:lnSpc>
              <a:spcBef>
                <a:spcPts val="1400"/>
              </a:spcBef>
              <a:spcAft>
                <a:spcPct val="0"/>
              </a:spcAft>
              <a:buClr>
                <a:schemeClr val="tx2"/>
              </a:buClr>
              <a:buSzPct val="95000"/>
              <a:buBlip>
                <a:blip r:embed="rId3"/>
              </a:buBlip>
            </a:pPr>
            <a:r>
              <a:rPr lang="en-US" sz="1900" kern="0" dirty="0" smtClean="0">
                <a:effectLst>
                  <a:outerShdw blurRad="38100" dist="38100" dir="2700000" algn="tl">
                    <a:srgbClr val="000000">
                      <a:alpha val="43137"/>
                    </a:srgbClr>
                  </a:outerShdw>
                </a:effectLst>
              </a:rPr>
              <a:t>Required in all scenarios</a:t>
            </a:r>
          </a:p>
          <a:p>
            <a:pPr marL="485776" indent="-281940" defTabSz="1095332" fontAlgn="base">
              <a:lnSpc>
                <a:spcPct val="90000"/>
              </a:lnSpc>
              <a:spcBef>
                <a:spcPts val="1400"/>
              </a:spcBef>
              <a:spcAft>
                <a:spcPct val="0"/>
              </a:spcAft>
              <a:buClr>
                <a:schemeClr val="tx2"/>
              </a:buClr>
              <a:buSzPct val="95000"/>
              <a:buBlip>
                <a:blip r:embed="rId3"/>
              </a:buBlip>
            </a:pPr>
            <a:r>
              <a:rPr lang="en-US" sz="1900" kern="0" dirty="0" smtClean="0">
                <a:effectLst>
                  <a:outerShdw blurRad="38100" dist="38100" dir="2700000" algn="tl">
                    <a:srgbClr val="000000">
                      <a:alpha val="43137"/>
                    </a:srgbClr>
                  </a:outerShdw>
                </a:effectLst>
              </a:rPr>
              <a:t>Has DTM Client Installed</a:t>
            </a:r>
          </a:p>
          <a:p>
            <a:pPr marL="485776" indent="-281940" defTabSz="1095332" fontAlgn="base">
              <a:lnSpc>
                <a:spcPct val="90000"/>
              </a:lnSpc>
              <a:spcBef>
                <a:spcPts val="1400"/>
              </a:spcBef>
              <a:spcAft>
                <a:spcPct val="0"/>
              </a:spcAft>
              <a:buClr>
                <a:schemeClr val="tx2"/>
              </a:buClr>
              <a:buSzPct val="95000"/>
              <a:buBlip>
                <a:blip r:embed="rId3"/>
              </a:buBlip>
            </a:pPr>
            <a:r>
              <a:rPr lang="en-US" sz="1900" kern="0" dirty="0" smtClean="0">
                <a:effectLst>
                  <a:outerShdw blurRad="38100" dist="38100" dir="2700000" algn="tl">
                    <a:srgbClr val="000000">
                      <a:alpha val="43137"/>
                    </a:srgbClr>
                  </a:outerShdw>
                </a:effectLst>
              </a:rPr>
              <a:t>Must be in same machine pool as AP Host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Rectangle 5"/>
          <p:cNvSpPr>
            <a:spLocks noGrp="1" noChangeArrowheads="1"/>
          </p:cNvSpPr>
          <p:nvPr>
            <p:ph type="title"/>
          </p:nvPr>
        </p:nvSpPr>
        <p:spPr>
          <a:xfrm>
            <a:off x="459106" y="274321"/>
            <a:ext cx="10056494" cy="797756"/>
          </a:xfrm>
          <a:noFill/>
          <a:ln w="9525">
            <a:noFill/>
            <a:miter lim="800000"/>
            <a:headEnd/>
            <a:tailEnd/>
          </a:ln>
        </p:spPr>
        <p:txBody>
          <a:bodyPr vert="horz" wrap="square" lIns="0" tIns="0" rIns="0" bIns="0" numCol="1" anchor="t" anchorCtr="0" compatLnSpc="1">
            <a:prstTxWarp prst="textNoShape">
              <a:avLst/>
            </a:prstTxWarp>
            <a:spAutoFit/>
          </a:bodyPr>
          <a:lstStyle/>
          <a:p>
            <a:r>
              <a:rPr sz="5800" smtClean="0"/>
              <a:t>Potential Fidelity Roadmap</a:t>
            </a:r>
            <a:endParaRPr sz="5800"/>
          </a:p>
        </p:txBody>
      </p:sp>
      <p:grpSp>
        <p:nvGrpSpPr>
          <p:cNvPr id="2" name="Group 11"/>
          <p:cNvGrpSpPr/>
          <p:nvPr/>
        </p:nvGrpSpPr>
        <p:grpSpPr>
          <a:xfrm>
            <a:off x="502920" y="2926080"/>
            <a:ext cx="9966960" cy="2743200"/>
            <a:chOff x="419100" y="2286000"/>
            <a:chExt cx="8305800" cy="2286000"/>
          </a:xfrm>
        </p:grpSpPr>
        <p:sp>
          <p:nvSpPr>
            <p:cNvPr id="4" name="Notched Right Arrow 3"/>
            <p:cNvSpPr/>
            <p:nvPr/>
          </p:nvSpPr>
          <p:spPr bwMode="auto">
            <a:xfrm>
              <a:off x="419100" y="2286000"/>
              <a:ext cx="8305800" cy="2286000"/>
            </a:xfrm>
            <a:prstGeom prst="notch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a:xfrm>
              <a:off x="1447800" y="3124200"/>
              <a:ext cx="563880" cy="563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4038600" y="3147060"/>
              <a:ext cx="563880" cy="563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6781800" y="3147060"/>
              <a:ext cx="563880" cy="5638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 name="Group 8"/>
          <p:cNvGrpSpPr/>
          <p:nvPr/>
        </p:nvGrpSpPr>
        <p:grpSpPr>
          <a:xfrm>
            <a:off x="-274320" y="914400"/>
            <a:ext cx="4663440" cy="2798064"/>
            <a:chOff x="907" y="0"/>
            <a:chExt cx="2172285" cy="2255520"/>
          </a:xfrm>
        </p:grpSpPr>
        <p:sp>
          <p:nvSpPr>
            <p:cNvPr id="10" name="Rectangle 9"/>
            <p:cNvSpPr/>
            <p:nvPr/>
          </p:nvSpPr>
          <p:spPr>
            <a:xfrm>
              <a:off x="907" y="0"/>
              <a:ext cx="2172285" cy="2255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907" y="221129"/>
              <a:ext cx="2172285" cy="20343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a:lnSpc>
                  <a:spcPct val="90000"/>
                </a:lnSpc>
                <a:spcBef>
                  <a:spcPct val="0"/>
                </a:spcBef>
                <a:spcAft>
                  <a:spcPct val="35000"/>
                </a:spcAft>
              </a:pPr>
              <a:r>
                <a:rPr lang="en-US"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Device Kit</a:t>
              </a:r>
              <a:r>
                <a:rPr lang="en-US" sz="2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
              </a:r>
              <a:br>
                <a:rPr lang="en-US" sz="2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br>
              <a:r>
                <a:rPr lang="en-US" sz="2900" dirty="0" smtClean="0">
                  <a:solidFill>
                    <a:schemeClr val="tx1"/>
                  </a:solidFill>
                  <a:effectLst>
                    <a:outerShdw blurRad="38100" dist="38100" dir="2700000" algn="tl">
                      <a:srgbClr val="000000">
                        <a:alpha val="43137"/>
                      </a:srgbClr>
                    </a:outerShdw>
                  </a:effectLst>
                </a:rPr>
                <a:t>THD+N</a:t>
              </a:r>
              <a:br>
                <a:rPr lang="en-US" sz="2900" dirty="0" smtClean="0">
                  <a:solidFill>
                    <a:schemeClr val="tx1"/>
                  </a:solidFill>
                  <a:effectLst>
                    <a:outerShdw blurRad="38100" dist="38100" dir="2700000" algn="tl">
                      <a:srgbClr val="000000">
                        <a:alpha val="43137"/>
                      </a:srgbClr>
                    </a:outerShdw>
                  </a:effectLst>
                </a:rPr>
              </a:br>
              <a:r>
                <a:rPr lang="en-US" sz="2900" dirty="0" smtClean="0">
                  <a:solidFill>
                    <a:schemeClr val="tx1"/>
                  </a:solidFill>
                  <a:effectLst>
                    <a:outerShdw blurRad="38100" dist="38100" dir="2700000" algn="tl">
                      <a:srgbClr val="000000">
                        <a:alpha val="43137"/>
                      </a:srgbClr>
                    </a:outerShdw>
                  </a:effectLst>
                </a:rPr>
                <a:t>Dynamic Range</a:t>
              </a:r>
              <a:br>
                <a:rPr lang="en-US" sz="2900" dirty="0" smtClean="0">
                  <a:solidFill>
                    <a:schemeClr val="tx1"/>
                  </a:solidFill>
                  <a:effectLst>
                    <a:outerShdw blurRad="38100" dist="38100" dir="2700000" algn="tl">
                      <a:srgbClr val="000000">
                        <a:alpha val="43137"/>
                      </a:srgbClr>
                    </a:outerShdw>
                  </a:effectLst>
                </a:rPr>
              </a:br>
              <a:r>
                <a:rPr lang="en-US" sz="2900" dirty="0" smtClean="0">
                  <a:solidFill>
                    <a:schemeClr val="tx1"/>
                  </a:solidFill>
                  <a:effectLst>
                    <a:outerShdw blurRad="38100" dist="38100" dir="2700000" algn="tl">
                      <a:srgbClr val="000000">
                        <a:alpha val="43137"/>
                      </a:srgbClr>
                    </a:outerShdw>
                  </a:effectLst>
                </a:rPr>
                <a:t>Output Voltage</a:t>
              </a:r>
              <a:br>
                <a:rPr lang="en-US" sz="2900" dirty="0" smtClean="0">
                  <a:solidFill>
                    <a:schemeClr val="tx1"/>
                  </a:solidFill>
                  <a:effectLst>
                    <a:outerShdw blurRad="38100" dist="38100" dir="2700000" algn="tl">
                      <a:srgbClr val="000000">
                        <a:alpha val="43137"/>
                      </a:srgbClr>
                    </a:outerShdw>
                  </a:effectLst>
                </a:rPr>
              </a:br>
              <a:r>
                <a:rPr lang="en-US" sz="2900" dirty="0" smtClean="0">
                  <a:solidFill>
                    <a:schemeClr val="tx1"/>
                  </a:solidFill>
                  <a:effectLst>
                    <a:outerShdw blurRad="38100" dist="38100" dir="2700000" algn="tl">
                      <a:srgbClr val="000000">
                        <a:alpha val="43137"/>
                      </a:srgbClr>
                    </a:outerShdw>
                  </a:effectLst>
                </a:rPr>
                <a:t>Magnitude Response</a:t>
              </a:r>
            </a:p>
          </p:txBody>
        </p:sp>
      </p:grpSp>
      <p:grpSp>
        <p:nvGrpSpPr>
          <p:cNvPr id="5" name="Group 12"/>
          <p:cNvGrpSpPr/>
          <p:nvPr/>
        </p:nvGrpSpPr>
        <p:grpSpPr>
          <a:xfrm>
            <a:off x="7004730" y="2377440"/>
            <a:ext cx="2139272" cy="1078992"/>
            <a:chOff x="6047157" y="0"/>
            <a:chExt cx="1427154" cy="2255520"/>
          </a:xfrm>
        </p:grpSpPr>
        <p:sp>
          <p:nvSpPr>
            <p:cNvPr id="14" name="Rectangle 13"/>
            <p:cNvSpPr/>
            <p:nvPr/>
          </p:nvSpPr>
          <p:spPr>
            <a:xfrm>
              <a:off x="6047158" y="0"/>
              <a:ext cx="1427153" cy="2255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6047157" y="0"/>
              <a:ext cx="1427153" cy="2255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b" anchorCtr="0">
              <a:noAutofit/>
            </a:bodyPr>
            <a:lstStyle/>
            <a:p>
              <a:pPr lvl="0" algn="ctr">
                <a:lnSpc>
                  <a:spcPct val="90000"/>
                </a:lnSpc>
                <a:spcBef>
                  <a:spcPct val="0"/>
                </a:spcBef>
                <a:spcAft>
                  <a:spcPct val="35000"/>
                </a:spcAft>
              </a:pPr>
              <a:r>
                <a:rPr lang="en-US"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Capture Testing</a:t>
              </a:r>
            </a:p>
          </p:txBody>
        </p:sp>
      </p:grpSp>
      <p:grpSp>
        <p:nvGrpSpPr>
          <p:cNvPr id="9" name="Group 15"/>
          <p:cNvGrpSpPr/>
          <p:nvPr/>
        </p:nvGrpSpPr>
        <p:grpSpPr>
          <a:xfrm>
            <a:off x="3017520" y="5120640"/>
            <a:ext cx="4937760" cy="2706624"/>
            <a:chOff x="2244550" y="3383280"/>
            <a:chExt cx="3731250" cy="2255520"/>
          </a:xfrm>
        </p:grpSpPr>
        <p:sp>
          <p:nvSpPr>
            <p:cNvPr id="17" name="Rectangle 16"/>
            <p:cNvSpPr/>
            <p:nvPr/>
          </p:nvSpPr>
          <p:spPr>
            <a:xfrm>
              <a:off x="2244550" y="3383280"/>
              <a:ext cx="3731250" cy="2255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2244550" y="3383280"/>
              <a:ext cx="3731250" cy="2255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163576" numCol="1" spcCol="1270" anchor="t" anchorCtr="0">
              <a:noAutofit/>
            </a:bodyPr>
            <a:lstStyle/>
            <a:p>
              <a:pPr algn="ctr" defTabSz="1226820">
                <a:lnSpc>
                  <a:spcPct val="90000"/>
                </a:lnSpc>
                <a:spcBef>
                  <a:spcPct val="0"/>
                </a:spcBef>
                <a:spcAft>
                  <a:spcPct val="35000"/>
                </a:spcAft>
              </a:pPr>
              <a:r>
                <a:rPr lang="en-US"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Device Kit</a:t>
              </a:r>
              <a:r>
                <a:rPr lang="en-US" sz="2900" b="1" dirty="0" smtClean="0">
                  <a:ln w="11430"/>
                  <a:solidFill>
                    <a:schemeClr val="tx1"/>
                  </a:solidFill>
                  <a:effectLst>
                    <a:outerShdw blurRad="80000" dist="40000" dir="5040000" algn="tl">
                      <a:srgbClr val="000000">
                        <a:alpha val="30000"/>
                      </a:srgbClr>
                    </a:outerShdw>
                  </a:effectLst>
                  <a:latin typeface="Segoe" pitchFamily="34" charset="0"/>
                </a:rPr>
                <a:t/>
              </a:r>
              <a:br>
                <a:rPr lang="en-US" sz="2900" b="1" dirty="0" smtClean="0">
                  <a:ln w="11430"/>
                  <a:solidFill>
                    <a:schemeClr val="tx1"/>
                  </a:solidFill>
                  <a:effectLst>
                    <a:outerShdw blurRad="80000" dist="40000" dir="5040000" algn="tl">
                      <a:srgbClr val="000000">
                        <a:alpha val="30000"/>
                      </a:srgbClr>
                    </a:outerShdw>
                  </a:effectLst>
                  <a:latin typeface="Segoe" pitchFamily="34" charset="0"/>
                </a:rPr>
              </a:br>
              <a:r>
                <a:rPr lang="en-US" sz="2900" dirty="0" smtClean="0">
                  <a:solidFill>
                    <a:schemeClr val="tx1"/>
                  </a:solidFill>
                </a:rPr>
                <a:t>Inter-Channel Phase Delay</a:t>
              </a:r>
            </a:p>
            <a:p>
              <a:pPr algn="ctr" defTabSz="1226820">
                <a:lnSpc>
                  <a:spcPct val="90000"/>
                </a:lnSpc>
                <a:spcBef>
                  <a:spcPct val="0"/>
                </a:spcBef>
                <a:spcAft>
                  <a:spcPct val="35000"/>
                </a:spcAft>
              </a:pPr>
              <a:r>
                <a:rPr lang="en-US" sz="3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System Kit</a:t>
              </a:r>
              <a:r>
                <a:rPr lang="en-US" sz="2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t/>
              </a:r>
              <a:br>
                <a:rPr lang="en-US" sz="2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itchFamily="34" charset="0"/>
                </a:rPr>
              </a:br>
              <a:r>
                <a:rPr lang="en-US" sz="2900" dirty="0" smtClean="0">
                  <a:solidFill>
                    <a:schemeClr val="tx1"/>
                  </a:solidFill>
                </a:rPr>
                <a:t>All 5 test cases</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Common Design Issues</a:t>
            </a:r>
            <a:endParaRPr lang="en-US" dirty="0"/>
          </a:p>
        </p:txBody>
      </p:sp>
      <p:sp>
        <p:nvSpPr>
          <p:cNvPr id="243715" name="Rectangle 3"/>
          <p:cNvSpPr>
            <a:spLocks noGrp="1" noChangeArrowheads="1"/>
          </p:cNvSpPr>
          <p:nvPr>
            <p:ph idx="1"/>
          </p:nvPr>
        </p:nvSpPr>
        <p:spPr>
          <a:xfrm>
            <a:off x="459106" y="1697358"/>
            <a:ext cx="10056494" cy="6152453"/>
          </a:xfrm>
        </p:spPr>
        <p:txBody>
          <a:bodyPr/>
          <a:lstStyle/>
          <a:p>
            <a:pPr marL="459088" lvl="1" indent="-459088">
              <a:spcBef>
                <a:spcPts val="1400"/>
              </a:spcBef>
              <a:buSzPct val="95000"/>
              <a:buBlip>
                <a:blip r:embed="rId3"/>
              </a:buBlip>
            </a:pPr>
            <a:r>
              <a:rPr lang="en-US" sz="3800" dirty="0" smtClean="0"/>
              <a:t>Audio Device Technologies for Windows: </a:t>
            </a:r>
            <a:r>
              <a:rPr lang="en-US" sz="2200" dirty="0" smtClean="0">
                <a:hlinkClick r:id="rId4"/>
              </a:rPr>
              <a:t>http://www.microsoft.com/whdc/device/audio/default.mspx</a:t>
            </a:r>
            <a:endParaRPr lang="en-US" sz="2200" dirty="0" smtClean="0"/>
          </a:p>
          <a:p>
            <a:r>
              <a:rPr lang="en-US" sz="3800" dirty="0" smtClean="0"/>
              <a:t>Pin configuration registers</a:t>
            </a:r>
          </a:p>
          <a:p>
            <a:pPr lvl="1"/>
            <a:r>
              <a:rPr lang="en-US" sz="3400" dirty="0" smtClean="0">
                <a:solidFill>
                  <a:schemeClr val="accent1"/>
                </a:solidFill>
              </a:rPr>
              <a:t>Symptoms</a:t>
            </a:r>
          </a:p>
          <a:p>
            <a:pPr lvl="2"/>
            <a:r>
              <a:rPr lang="en-US" sz="2900" dirty="0" smtClean="0"/>
              <a:t>Audio devices not showing up properly</a:t>
            </a:r>
          </a:p>
          <a:p>
            <a:pPr lvl="2"/>
            <a:r>
              <a:rPr lang="en-US" sz="2900" dirty="0" smtClean="0"/>
              <a:t>Devices shown do not correspond to physical jacks</a:t>
            </a:r>
          </a:p>
          <a:p>
            <a:pPr lvl="1"/>
            <a:r>
              <a:rPr lang="en-US" sz="3400" dirty="0" smtClean="0">
                <a:solidFill>
                  <a:schemeClr val="accent1"/>
                </a:solidFill>
              </a:rPr>
              <a:t>Possible Cause:  </a:t>
            </a:r>
            <a:r>
              <a:rPr lang="en-US" sz="3400" dirty="0" smtClean="0"/>
              <a:t>Very likely BIOS not programmed correctly for pin configurations</a:t>
            </a:r>
          </a:p>
          <a:p>
            <a:r>
              <a:rPr lang="en-US" sz="3800" dirty="0" smtClean="0"/>
              <a:t>Position register in HD Audio may have inaccurate value (position must be calculated after data leaves FIFO)</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Common Design Issues</a:t>
            </a:r>
            <a:endParaRPr lang="en-US" dirty="0"/>
          </a:p>
        </p:txBody>
      </p:sp>
      <p:sp>
        <p:nvSpPr>
          <p:cNvPr id="3" name="Content Placeholder 2"/>
          <p:cNvSpPr>
            <a:spLocks noGrp="1"/>
          </p:cNvSpPr>
          <p:nvPr>
            <p:ph idx="1"/>
          </p:nvPr>
        </p:nvSpPr>
        <p:spPr>
          <a:xfrm>
            <a:off x="459106" y="1697357"/>
            <a:ext cx="10056494" cy="5997334"/>
          </a:xfrm>
        </p:spPr>
        <p:txBody>
          <a:bodyPr/>
          <a:lstStyle/>
          <a:p>
            <a:r>
              <a:rPr lang="en-US" dirty="0" smtClean="0"/>
              <a:t>Required formats to be supported</a:t>
            </a:r>
          </a:p>
          <a:p>
            <a:pPr lvl="1"/>
            <a:r>
              <a:rPr lang="en-US" dirty="0" smtClean="0"/>
              <a:t>44.1 KHz and </a:t>
            </a:r>
          </a:p>
          <a:p>
            <a:pPr lvl="1"/>
            <a:r>
              <a:rPr lang="en-US" dirty="0" smtClean="0"/>
              <a:t>At least one multiple of 48 KHz (48, 96, 192, 384, etc.,)</a:t>
            </a:r>
          </a:p>
          <a:p>
            <a:r>
              <a:rPr lang="en-US" dirty="0" smtClean="0"/>
              <a:t>System vendors with front panel </a:t>
            </a:r>
            <a:br>
              <a:rPr lang="en-US" dirty="0" smtClean="0"/>
            </a:br>
            <a:r>
              <a:rPr lang="en-US" dirty="0" smtClean="0"/>
              <a:t>audio jacks</a:t>
            </a:r>
          </a:p>
          <a:p>
            <a:pPr lvl="1"/>
            <a:r>
              <a:rPr lang="en-US" dirty="0" smtClean="0">
                <a:solidFill>
                  <a:schemeClr val="accent1"/>
                </a:solidFill>
              </a:rPr>
              <a:t>Symptom:  </a:t>
            </a:r>
            <a:r>
              <a:rPr lang="en-US" dirty="0" smtClean="0"/>
              <a:t>Dynamic device detection </a:t>
            </a:r>
            <a:br>
              <a:rPr lang="en-US" dirty="0" smtClean="0"/>
            </a:br>
            <a:r>
              <a:rPr lang="en-US" dirty="0" smtClean="0"/>
              <a:t>not working</a:t>
            </a:r>
          </a:p>
          <a:p>
            <a:pPr lvl="1"/>
            <a:r>
              <a:rPr lang="en-US" dirty="0" smtClean="0">
                <a:solidFill>
                  <a:schemeClr val="accent1"/>
                </a:solidFill>
              </a:rPr>
              <a:t>Possible Cause:  </a:t>
            </a:r>
            <a:r>
              <a:rPr lang="en-US" dirty="0" smtClean="0"/>
              <a:t>Incorrect internal audio connector to motherboard</a:t>
            </a:r>
            <a:endParaRPr lang="en-US" b="1" i="1"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Common Testing Issues</a:t>
            </a:r>
            <a:endParaRPr lang="en-US" dirty="0"/>
          </a:p>
        </p:txBody>
      </p:sp>
      <p:sp>
        <p:nvSpPr>
          <p:cNvPr id="3" name="Content Placeholder 2"/>
          <p:cNvSpPr>
            <a:spLocks noGrp="1"/>
          </p:cNvSpPr>
          <p:nvPr>
            <p:ph idx="1"/>
          </p:nvPr>
        </p:nvSpPr>
        <p:spPr>
          <a:xfrm>
            <a:off x="459106" y="1697357"/>
            <a:ext cx="10056494" cy="4262705"/>
          </a:xfrm>
        </p:spPr>
        <p:txBody>
          <a:bodyPr/>
          <a:lstStyle/>
          <a:p>
            <a:r>
              <a:rPr lang="en-US" dirty="0" smtClean="0"/>
              <a:t>Microsoft HD Audio inbox class driver is required to work and pass tests on all HD Audio hardware. </a:t>
            </a:r>
            <a:r>
              <a:rPr lang="en-US" dirty="0" smtClean="0">
                <a:solidFill>
                  <a:schemeClr val="accent1"/>
                </a:solidFill>
              </a:rPr>
              <a:t>(Tested with HD Audio Class Driver Test)</a:t>
            </a:r>
          </a:p>
          <a:p>
            <a:r>
              <a:rPr lang="en-US" dirty="0" smtClean="0"/>
              <a:t>Dynamic Device Detection</a:t>
            </a:r>
          </a:p>
          <a:p>
            <a:pPr lvl="1"/>
            <a:r>
              <a:rPr lang="en-US" dirty="0" smtClean="0"/>
              <a:t>Must have a  cable plugged in to </a:t>
            </a:r>
            <a:r>
              <a:rPr lang="en-US" dirty="0" smtClean="0">
                <a:solidFill>
                  <a:schemeClr val="accent1"/>
                </a:solidFill>
              </a:rPr>
              <a:t>ALL</a:t>
            </a:r>
            <a:r>
              <a:rPr lang="en-US" dirty="0" smtClean="0"/>
              <a:t> jacks</a:t>
            </a:r>
          </a:p>
          <a:p>
            <a:pPr lvl="1"/>
            <a:r>
              <a:rPr lang="en-US" dirty="0" smtClean="0"/>
              <a:t>Tests may be unreliable otherwise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Key Takeaways</a:t>
            </a:r>
            <a:endParaRPr lang="en-US" dirty="0"/>
          </a:p>
        </p:txBody>
      </p:sp>
      <p:sp>
        <p:nvSpPr>
          <p:cNvPr id="3" name="Text Placeholder 2"/>
          <p:cNvSpPr>
            <a:spLocks noGrp="1"/>
          </p:cNvSpPr>
          <p:nvPr>
            <p:ph type="body" idx="1"/>
          </p:nvPr>
        </p:nvSpPr>
        <p:spPr>
          <a:xfrm>
            <a:off x="459106" y="1697357"/>
            <a:ext cx="10056494" cy="3660079"/>
          </a:xfrm>
        </p:spPr>
        <p:txBody>
          <a:bodyPr/>
          <a:lstStyle/>
          <a:p>
            <a:r>
              <a:rPr lang="en-US" dirty="0" smtClean="0"/>
              <a:t>Great customer experience with audio on Windows Vista</a:t>
            </a:r>
          </a:p>
          <a:p>
            <a:r>
              <a:rPr lang="en-US" dirty="0" smtClean="0"/>
              <a:t>Show reasons that drive audio </a:t>
            </a:r>
            <a:br>
              <a:rPr lang="en-US" dirty="0" smtClean="0"/>
            </a:br>
            <a:r>
              <a:rPr lang="en-US" dirty="0" smtClean="0"/>
              <a:t>testing requirements</a:t>
            </a:r>
          </a:p>
          <a:p>
            <a:r>
              <a:rPr lang="en-US" dirty="0" smtClean="0"/>
              <a:t>Discuss some of the major audio </a:t>
            </a:r>
            <a:br>
              <a:rPr lang="en-US" dirty="0" smtClean="0"/>
            </a:br>
            <a:r>
              <a:rPr lang="en-US" dirty="0" smtClean="0"/>
              <a:t>problems faced</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Common Testing Issues</a:t>
            </a:r>
            <a:endParaRPr lang="en-US" dirty="0"/>
          </a:p>
        </p:txBody>
      </p:sp>
      <p:sp>
        <p:nvSpPr>
          <p:cNvPr id="3" name="Content Placeholder 2"/>
          <p:cNvSpPr>
            <a:spLocks noGrp="1"/>
          </p:cNvSpPr>
          <p:nvPr>
            <p:ph idx="1"/>
          </p:nvPr>
        </p:nvSpPr>
        <p:spPr>
          <a:xfrm>
            <a:off x="459106" y="1697358"/>
            <a:ext cx="10056494" cy="4589564"/>
          </a:xfrm>
        </p:spPr>
        <p:txBody>
          <a:bodyPr/>
          <a:lstStyle/>
          <a:p>
            <a:r>
              <a:rPr lang="en-US" dirty="0" smtClean="0"/>
              <a:t>Fidelity Testing</a:t>
            </a:r>
          </a:p>
          <a:p>
            <a:pPr lvl="1"/>
            <a:r>
              <a:rPr lang="en-US" dirty="0" smtClean="0"/>
              <a:t>DCOM Issues</a:t>
            </a:r>
          </a:p>
          <a:p>
            <a:pPr lvl="2"/>
            <a:r>
              <a:rPr lang="en-US" dirty="0" smtClean="0"/>
              <a:t>AP Host and SUT need to be on same domain </a:t>
            </a:r>
            <a:br>
              <a:rPr lang="en-US" dirty="0" smtClean="0"/>
            </a:br>
            <a:r>
              <a:rPr lang="en-US" dirty="0" smtClean="0"/>
              <a:t>or workgroup</a:t>
            </a:r>
          </a:p>
          <a:p>
            <a:pPr lvl="2"/>
            <a:r>
              <a:rPr lang="en-US" dirty="0" smtClean="0"/>
              <a:t>Need to be logged on as same user on both machines (should be done by DTM Client)</a:t>
            </a:r>
          </a:p>
          <a:p>
            <a:pPr lvl="2"/>
            <a:r>
              <a:rPr lang="en-US" dirty="0" smtClean="0"/>
              <a:t>User must be a member of administrator group</a:t>
            </a:r>
          </a:p>
          <a:p>
            <a:pPr lvl="1"/>
            <a:r>
              <a:rPr lang="en-US" dirty="0" smtClean="0"/>
              <a:t>AP Software not installed</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Retiring Errata</a:t>
            </a:r>
            <a:endParaRPr lang="en-US" dirty="0"/>
          </a:p>
        </p:txBody>
      </p:sp>
      <p:sp>
        <p:nvSpPr>
          <p:cNvPr id="3" name="Content Placeholder 2"/>
          <p:cNvSpPr>
            <a:spLocks noGrp="1"/>
          </p:cNvSpPr>
          <p:nvPr>
            <p:ph idx="1"/>
          </p:nvPr>
        </p:nvSpPr>
        <p:spPr>
          <a:xfrm>
            <a:off x="459106" y="1697358"/>
            <a:ext cx="10056494" cy="5210041"/>
          </a:xfrm>
        </p:spPr>
        <p:txBody>
          <a:bodyPr/>
          <a:lstStyle/>
          <a:p>
            <a:r>
              <a:rPr lang="en-US" dirty="0" smtClean="0"/>
              <a:t>Fidelity Test will be required to pass for system logos starting June 2007</a:t>
            </a:r>
          </a:p>
          <a:p>
            <a:pPr lvl="1"/>
            <a:r>
              <a:rPr lang="en-US" altLang="ja-JP" dirty="0" smtClean="0"/>
              <a:t>Hardware manufacturers (ODM, </a:t>
            </a:r>
            <a:br>
              <a:rPr lang="en-US" altLang="ja-JP" dirty="0" smtClean="0"/>
            </a:br>
            <a:r>
              <a:rPr lang="en-US" altLang="ja-JP" dirty="0" smtClean="0"/>
              <a:t>motherboard manufacturer, etc.,) can </a:t>
            </a:r>
            <a:br>
              <a:rPr lang="en-US" altLang="ja-JP" dirty="0" smtClean="0"/>
            </a:br>
            <a:r>
              <a:rPr lang="en-US" altLang="ja-JP" dirty="0" smtClean="0"/>
              <a:t>supply logs for import</a:t>
            </a:r>
          </a:p>
          <a:p>
            <a:pPr lvl="1"/>
            <a:r>
              <a:rPr lang="en-US" altLang="ja-JP" dirty="0" smtClean="0"/>
              <a:t>Recommended to test fidelity on fully</a:t>
            </a:r>
            <a:br>
              <a:rPr lang="en-US" altLang="ja-JP" dirty="0" smtClean="0"/>
            </a:br>
            <a:r>
              <a:rPr lang="en-US" altLang="ja-JP" dirty="0" smtClean="0"/>
              <a:t>built systems</a:t>
            </a:r>
          </a:p>
          <a:p>
            <a:r>
              <a:rPr lang="en-US" dirty="0" smtClean="0"/>
              <a:t>Jack presence detection will be required in June 2007</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06" y="274320"/>
            <a:ext cx="10056494" cy="1495794"/>
          </a:xfrm>
        </p:spPr>
        <p:txBody>
          <a:bodyPr/>
          <a:lstStyle/>
          <a:p>
            <a:r>
              <a:rPr lang="en-US" sz="5400" dirty="0" smtClean="0"/>
              <a:t>Dynamic Hardware Partitioning And Server Device Drivers</a:t>
            </a:r>
            <a:endParaRPr lang="en-US" sz="5400" dirty="0"/>
          </a:p>
        </p:txBody>
      </p:sp>
      <p:sp>
        <p:nvSpPr>
          <p:cNvPr id="5" name="Content Placeholder 4"/>
          <p:cNvSpPr>
            <a:spLocks noGrp="1"/>
          </p:cNvSpPr>
          <p:nvPr>
            <p:ph sz="half" idx="1"/>
          </p:nvPr>
        </p:nvSpPr>
        <p:spPr>
          <a:xfrm>
            <a:off x="457200" y="2292350"/>
            <a:ext cx="4951412" cy="4408386"/>
          </a:xfrm>
        </p:spPr>
        <p:txBody>
          <a:bodyPr/>
          <a:lstStyle/>
          <a:p>
            <a:pPr marL="285750" indent="-285750">
              <a:spcBef>
                <a:spcPts val="840"/>
              </a:spcBef>
            </a:pPr>
            <a:r>
              <a:rPr lang="en-US" sz="2400" dirty="0" smtClean="0"/>
              <a:t>Server-qualified Drivers must meet  Logo Requirements related to</a:t>
            </a:r>
          </a:p>
          <a:p>
            <a:pPr marL="511175" lvl="1" indent="-225425">
              <a:spcBef>
                <a:spcPts val="700"/>
              </a:spcBef>
            </a:pPr>
            <a:r>
              <a:rPr lang="en-US" sz="2000" dirty="0" smtClean="0"/>
              <a:t>Hot Add CPU</a:t>
            </a:r>
          </a:p>
          <a:p>
            <a:pPr marL="511175" lvl="1" indent="-225425">
              <a:spcBef>
                <a:spcPts val="700"/>
              </a:spcBef>
            </a:pPr>
            <a:r>
              <a:rPr lang="en-US" sz="2000" dirty="0" smtClean="0"/>
              <a:t>Resource Rebalance</a:t>
            </a:r>
          </a:p>
          <a:p>
            <a:pPr marL="511175" lvl="1" indent="-225425">
              <a:spcBef>
                <a:spcPts val="700"/>
              </a:spcBef>
            </a:pPr>
            <a:r>
              <a:rPr lang="en-US" sz="2000" dirty="0" smtClean="0"/>
              <a:t>Hot Replace “Quiescence/Pseudo S4“</a:t>
            </a:r>
          </a:p>
          <a:p>
            <a:pPr marL="285750" indent="-285750">
              <a:spcBef>
                <a:spcPts val="840"/>
              </a:spcBef>
            </a:pPr>
            <a:r>
              <a:rPr lang="en-US" sz="2400" dirty="0" smtClean="0"/>
              <a:t>Reasons</a:t>
            </a:r>
          </a:p>
          <a:p>
            <a:pPr marL="511175" lvl="1" indent="-225425">
              <a:spcBef>
                <a:spcPts val="700"/>
              </a:spcBef>
            </a:pPr>
            <a:r>
              <a:rPr lang="en-US" sz="2000" dirty="0" smtClean="0"/>
              <a:t>Dynamic Hardware Partition-capable  (DHP) systems will become more common</a:t>
            </a:r>
          </a:p>
          <a:p>
            <a:pPr marL="511175" lvl="1" indent="-225425">
              <a:spcBef>
                <a:spcPts val="700"/>
              </a:spcBef>
            </a:pPr>
            <a:r>
              <a:rPr lang="en-US" sz="2000" dirty="0" smtClean="0"/>
              <a:t>Customer may add arbitrary devices to those systems</a:t>
            </a:r>
          </a:p>
          <a:p>
            <a:pPr marL="511175" lvl="1" indent="-225425">
              <a:spcBef>
                <a:spcPts val="700"/>
              </a:spcBef>
            </a:pPr>
            <a:r>
              <a:rPr lang="en-US" sz="2000" dirty="0" smtClean="0"/>
              <a:t>This is functionality all drivers should have in any case</a:t>
            </a:r>
          </a:p>
        </p:txBody>
      </p:sp>
      <p:sp>
        <p:nvSpPr>
          <p:cNvPr id="6" name="Content Placeholder 5"/>
          <p:cNvSpPr>
            <a:spLocks noGrp="1"/>
          </p:cNvSpPr>
          <p:nvPr>
            <p:ph sz="half" idx="2"/>
          </p:nvPr>
        </p:nvSpPr>
        <p:spPr>
          <a:xfrm>
            <a:off x="5562600" y="2292350"/>
            <a:ext cx="4953000" cy="4638706"/>
          </a:xfrm>
        </p:spPr>
        <p:txBody>
          <a:bodyPr/>
          <a:lstStyle/>
          <a:p>
            <a:pPr marL="285750" indent="-285750">
              <a:spcBef>
                <a:spcPts val="840"/>
              </a:spcBef>
            </a:pPr>
            <a:r>
              <a:rPr lang="en-US" sz="2400" dirty="0" smtClean="0"/>
              <a:t>Server-qualified Drivers must pass these Logo Tests</a:t>
            </a:r>
          </a:p>
          <a:p>
            <a:pPr marL="511175" lvl="1" indent="-225425">
              <a:spcBef>
                <a:spcPts val="700"/>
              </a:spcBef>
            </a:pPr>
            <a:r>
              <a:rPr lang="en-US" sz="2000" dirty="0" smtClean="0"/>
              <a:t>DHP Tests </a:t>
            </a:r>
          </a:p>
          <a:p>
            <a:pPr marL="747713" lvl="2" indent="-236538">
              <a:spcBef>
                <a:spcPts val="630"/>
              </a:spcBef>
            </a:pPr>
            <a:r>
              <a:rPr lang="en-US" sz="1800" dirty="0" smtClean="0"/>
              <a:t>Hot Add CPU</a:t>
            </a:r>
          </a:p>
          <a:p>
            <a:pPr marL="747713" lvl="2" indent="-236538">
              <a:spcBef>
                <a:spcPts val="630"/>
              </a:spcBef>
            </a:pPr>
            <a:r>
              <a:rPr lang="en-US" sz="1800" dirty="0" smtClean="0"/>
              <a:t>Hot Add RAM</a:t>
            </a:r>
          </a:p>
          <a:p>
            <a:pPr marL="747713" lvl="2" indent="-236538">
              <a:spcBef>
                <a:spcPts val="630"/>
              </a:spcBef>
            </a:pPr>
            <a:r>
              <a:rPr lang="en-US" sz="1800" dirty="0" smtClean="0"/>
              <a:t>Hot Replace CPU</a:t>
            </a:r>
          </a:p>
          <a:p>
            <a:pPr marL="747713" lvl="2" indent="-236538">
              <a:spcBef>
                <a:spcPts val="630"/>
              </a:spcBef>
            </a:pPr>
            <a:r>
              <a:rPr lang="en-US" sz="1800" dirty="0" smtClean="0"/>
              <a:t>Hot Replace RAM</a:t>
            </a:r>
          </a:p>
          <a:p>
            <a:pPr marL="285750" lvl="1" indent="-285750">
              <a:spcBef>
                <a:spcPts val="840"/>
              </a:spcBef>
              <a:buSzPct val="95000"/>
              <a:buBlip>
                <a:blip r:embed="rId3"/>
              </a:buBlip>
            </a:pPr>
            <a:r>
              <a:rPr lang="en-US" dirty="0" smtClean="0">
                <a:ea typeface="+mn-ea"/>
                <a:cs typeface="+mn-cs"/>
              </a:rPr>
              <a:t>Must test with Windows Server Longhorn “Datacenter”, not Windows Vista</a:t>
            </a:r>
          </a:p>
          <a:p>
            <a:pPr marL="285750" lvl="1" indent="-285750">
              <a:spcBef>
                <a:spcPts val="840"/>
              </a:spcBef>
              <a:buSzPct val="95000"/>
              <a:buBlip>
                <a:blip r:embed="rId3"/>
              </a:buBlip>
            </a:pPr>
            <a:r>
              <a:rPr lang="en-US" dirty="0" smtClean="0">
                <a:ea typeface="+mn-ea"/>
                <a:cs typeface="+mn-cs"/>
              </a:rPr>
              <a:t>4 Core, 1GB system required</a:t>
            </a:r>
          </a:p>
          <a:p>
            <a:pPr marL="285750" lvl="1" indent="-285750">
              <a:spcBef>
                <a:spcPts val="840"/>
              </a:spcBef>
              <a:buSzPct val="95000"/>
              <a:buBlip>
                <a:blip r:embed="rId3"/>
              </a:buBlip>
            </a:pPr>
            <a:r>
              <a:rPr lang="en-US" dirty="0" smtClean="0">
                <a:ea typeface="+mn-ea"/>
                <a:cs typeface="+mn-cs"/>
              </a:rPr>
              <a:t>Simulator provided, an actual </a:t>
            </a:r>
            <a:r>
              <a:rPr lang="en-US" dirty="0" err="1" smtClean="0">
                <a:ea typeface="+mn-ea"/>
                <a:cs typeface="+mn-cs"/>
              </a:rPr>
              <a:t>partitionable</a:t>
            </a:r>
            <a:r>
              <a:rPr lang="en-US" dirty="0" smtClean="0">
                <a:ea typeface="+mn-ea"/>
                <a:cs typeface="+mn-cs"/>
              </a:rPr>
              <a:t> system </a:t>
            </a:r>
            <a:r>
              <a:rPr lang="en-US" dirty="0" smtClean="0">
                <a:solidFill>
                  <a:schemeClr val="accent6"/>
                </a:solidFill>
                <a:ea typeface="+mn-ea"/>
                <a:cs typeface="+mn-cs"/>
              </a:rPr>
              <a:t>not</a:t>
            </a:r>
            <a:r>
              <a:rPr lang="en-US" dirty="0" smtClean="0">
                <a:ea typeface="+mn-ea"/>
                <a:cs typeface="+mn-cs"/>
              </a:rPr>
              <a:t> required</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459106" y="1697358"/>
            <a:ext cx="10056494" cy="4443062"/>
          </a:xfrm>
        </p:spPr>
        <p:txBody>
          <a:bodyPr/>
          <a:lstStyle/>
          <a:p>
            <a:r>
              <a:rPr lang="en-US" dirty="0" smtClean="0"/>
              <a:t>Make sure to follow up with new releases of WLP Requirements</a:t>
            </a:r>
          </a:p>
          <a:p>
            <a:r>
              <a:rPr lang="en-US" dirty="0" smtClean="0"/>
              <a:t>Ensure that systems meet audio fidelity requirements by June 2007</a:t>
            </a:r>
          </a:p>
          <a:p>
            <a:r>
              <a:rPr lang="en-US" dirty="0" smtClean="0"/>
              <a:t>Talk to Microsoft if you have implementation issues</a:t>
            </a:r>
          </a:p>
          <a:p>
            <a:r>
              <a:rPr lang="en-US" dirty="0" smtClean="0"/>
              <a:t>Come to Chalk Talk CLN-C467</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459106" y="1697357"/>
            <a:ext cx="10056494" cy="4224746"/>
          </a:xfrm>
        </p:spPr>
        <p:txBody>
          <a:bodyPr/>
          <a:lstStyle/>
          <a:p>
            <a:pPr marL="344488" indent="-344488">
              <a:spcBef>
                <a:spcPts val="1000"/>
              </a:spcBef>
            </a:pPr>
            <a:r>
              <a:rPr lang="en-US" sz="2800" dirty="0" smtClean="0"/>
              <a:t>WLP and Audio Resources</a:t>
            </a:r>
          </a:p>
          <a:p>
            <a:pPr marL="628650" lvl="1" indent="-284163">
              <a:spcBef>
                <a:spcPts val="840"/>
              </a:spcBef>
            </a:pPr>
            <a:r>
              <a:rPr lang="en-US" sz="2400" dirty="0" smtClean="0"/>
              <a:t>Windows Logo Program Requirements: </a:t>
            </a:r>
            <a:r>
              <a:rPr lang="en-US" sz="2400" dirty="0" smtClean="0">
                <a:hlinkClick r:id="rId3"/>
              </a:rPr>
              <a:t>http://www.microsoft.com/whdc/winlogo/hwrequirements.mspx</a:t>
            </a:r>
            <a:endParaRPr lang="en-US" sz="2400" dirty="0" smtClean="0"/>
          </a:p>
          <a:p>
            <a:pPr marL="628650" lvl="1" indent="-284163">
              <a:spcBef>
                <a:spcPts val="840"/>
              </a:spcBef>
            </a:pPr>
            <a:r>
              <a:rPr lang="en-US" sz="2400" dirty="0" smtClean="0"/>
              <a:t>About Driver Test Manager (DTM): </a:t>
            </a:r>
            <a:r>
              <a:rPr lang="en-US" sz="2400" dirty="0" smtClean="0">
                <a:hlinkClick r:id="rId4"/>
              </a:rPr>
              <a:t>http://www.microsoft.com/whdc/DevTools/WDK/DTM.mspx</a:t>
            </a:r>
            <a:endParaRPr lang="en-US" sz="2400" dirty="0" smtClean="0"/>
          </a:p>
          <a:p>
            <a:pPr marL="628650" lvl="1" indent="-284163">
              <a:spcBef>
                <a:spcPts val="840"/>
              </a:spcBef>
            </a:pPr>
            <a:r>
              <a:rPr lang="en-US" sz="2400" dirty="0" smtClean="0"/>
              <a:t>Audio Device Technologies for Windows: </a:t>
            </a:r>
            <a:r>
              <a:rPr lang="en-US" sz="2400" dirty="0" smtClean="0">
                <a:hlinkClick r:id="rId5"/>
              </a:rPr>
              <a:t>http://www.microsoft.com/whdc/device/audio/default.mspx</a:t>
            </a:r>
            <a:endParaRPr lang="en-US" sz="2400" dirty="0" smtClean="0"/>
          </a:p>
          <a:p>
            <a:pPr marL="628650" lvl="1" indent="-284163">
              <a:spcBef>
                <a:spcPts val="840"/>
              </a:spcBef>
            </a:pPr>
            <a:r>
              <a:rPr lang="en-US" sz="2400" dirty="0" smtClean="0"/>
              <a:t>HD Audio Specifications: </a:t>
            </a:r>
            <a:r>
              <a:rPr lang="en-US" sz="2400" dirty="0" smtClean="0">
                <a:hlinkClick r:id="rId6"/>
              </a:rPr>
              <a:t>http://www.intel.com/standards/hdaudio/</a:t>
            </a:r>
            <a:endParaRPr lang="en-US" sz="2400" dirty="0" smtClean="0"/>
          </a:p>
          <a:p>
            <a:pPr marL="628650" lvl="1" indent="-284163">
              <a:spcBef>
                <a:spcPts val="840"/>
              </a:spcBef>
            </a:pPr>
            <a:r>
              <a:rPr lang="en-US" sz="2400" dirty="0" smtClean="0"/>
              <a:t>Other Resources: </a:t>
            </a:r>
            <a:r>
              <a:rPr lang="en-US" sz="2400" dirty="0" smtClean="0">
                <a:hlinkClick r:id="rId7"/>
              </a:rPr>
              <a:t>http://www.microsoft.com/whdc/winlogo/WLP30.mspx</a:t>
            </a:r>
            <a:r>
              <a:rPr lang="en-US" sz="2400" dirty="0" smtClean="0"/>
              <a:t> </a:t>
            </a:r>
            <a:r>
              <a:rPr lang="en-US" sz="2400" dirty="0" smtClean="0">
                <a:hlinkClick r:id="rId8"/>
              </a:rPr>
              <a:t>http://www.microsoft.com/whdc/system/platform/server/dhp.mspx</a:t>
            </a:r>
            <a:r>
              <a:rPr lang="en-US" sz="2400" dirty="0" smtClean="0"/>
              <a:t>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7" name="Rectangle 3"/>
          <p:cNvSpPr>
            <a:spLocks noGrp="1" noChangeArrowheads="1"/>
          </p:cNvSpPr>
          <p:nvPr>
            <p:ph type="body" idx="1"/>
          </p:nvPr>
        </p:nvSpPr>
        <p:spPr>
          <a:xfrm>
            <a:off x="459106" y="1697357"/>
            <a:ext cx="10056494" cy="5209631"/>
          </a:xfrm>
        </p:spPr>
        <p:txBody>
          <a:bodyPr/>
          <a:lstStyle/>
          <a:p>
            <a:r>
              <a:rPr lang="en-US" dirty="0" smtClean="0"/>
              <a:t>Microsoft Support</a:t>
            </a:r>
          </a:p>
          <a:p>
            <a:pPr lvl="1"/>
            <a:r>
              <a:rPr lang="en-US" dirty="0" smtClean="0"/>
              <a:t>Support can be reached through  </a:t>
            </a:r>
            <a:r>
              <a:rPr lang="en-US" dirty="0" smtClean="0">
                <a:hlinkClick r:id="rId3"/>
              </a:rPr>
              <a:t>http://www.microsoft.com/services/ </a:t>
            </a:r>
            <a:r>
              <a:rPr lang="en-US" dirty="0" err="1" smtClean="0">
                <a:hlinkClick r:id="rId3"/>
              </a:rPr>
              <a:t>microsoftservices</a:t>
            </a:r>
            <a:r>
              <a:rPr lang="en-US" dirty="0" smtClean="0">
                <a:hlinkClick r:id="rId3"/>
              </a:rPr>
              <a:t>/</a:t>
            </a:r>
            <a:r>
              <a:rPr lang="en-US" dirty="0" err="1" smtClean="0">
                <a:hlinkClick r:id="rId3"/>
              </a:rPr>
              <a:t>srv_support.mspx</a:t>
            </a:r>
            <a:endParaRPr lang="en-US" dirty="0" smtClean="0"/>
          </a:p>
          <a:p>
            <a:pPr lvl="1"/>
            <a:r>
              <a:rPr lang="en-US" dirty="0" smtClean="0"/>
              <a:t>The DTM Support alias has been discontinued since Jan 31, 2007 </a:t>
            </a:r>
          </a:p>
          <a:p>
            <a:pPr lvl="1"/>
            <a:endParaRPr lang="en-US" dirty="0" smtClean="0">
              <a:hlinkClick r:id="rId4"/>
            </a:endParaRPr>
          </a:p>
          <a:p>
            <a:pPr lvl="1"/>
            <a:r>
              <a:rPr lang="en-US" dirty="0" smtClean="0"/>
              <a:t>E-mail address for questions related to Universal Audio Architecture</a:t>
            </a:r>
          </a:p>
        </p:txBody>
      </p:sp>
      <p:sp>
        <p:nvSpPr>
          <p:cNvPr id="8" name="Text Box 5"/>
          <p:cNvSpPr txBox="1">
            <a:spLocks noChangeArrowheads="1"/>
          </p:cNvSpPr>
          <p:nvPr/>
        </p:nvSpPr>
        <p:spPr bwMode="auto">
          <a:xfrm>
            <a:off x="1318160" y="6843070"/>
            <a:ext cx="5807035" cy="664786"/>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lIns="109714" tIns="54858" rIns="109714" bIns="54858">
            <a:spAutoFit/>
          </a:bodyPr>
          <a:lstStyle/>
          <a:p>
            <a:pPr marL="119063"/>
            <a:r>
              <a:rPr lang="en-US" sz="3600" dirty="0" err="1" smtClean="0">
                <a:solidFill>
                  <a:schemeClr val="accent1"/>
                </a:solidFill>
                <a:effectLst>
                  <a:outerShdw blurRad="38100" dist="38100" dir="2700000" algn="tl">
                    <a:srgbClr val="000000">
                      <a:alpha val="43137"/>
                    </a:srgbClr>
                  </a:outerShdw>
                </a:effectLst>
              </a:rPr>
              <a:t>uaa</a:t>
            </a:r>
            <a:r>
              <a:rPr lang="en-US" sz="3600" dirty="0" smtClean="0">
                <a:solidFill>
                  <a:schemeClr val="accent1"/>
                </a:solidFill>
                <a:effectLst>
                  <a:outerShdw blurRad="38100" dist="38100" dir="2700000" algn="tl">
                    <a:srgbClr val="000000">
                      <a:alpha val="43137"/>
                    </a:srgbClr>
                  </a:outerShdw>
                </a:effectLst>
              </a:rPr>
              <a:t> @ microsoft.com</a:t>
            </a:r>
            <a:endParaRPr lang="en-US" sz="3600" dirty="0">
              <a:solidFill>
                <a:schemeClr val="accent1"/>
              </a:solidFill>
              <a:effectLst>
                <a:outerShdw blurRad="38100" dist="38100" dir="2700000" algn="tl">
                  <a:srgbClr val="000000">
                    <a:alpha val="43137"/>
                  </a:srgbClr>
                </a:outerShdw>
              </a:effectLst>
            </a:endParaRPr>
          </a:p>
        </p:txBody>
      </p:sp>
      <p:sp>
        <p:nvSpPr>
          <p:cNvPr id="9" name="Text Box 5"/>
          <p:cNvSpPr txBox="1">
            <a:spLocks noChangeArrowheads="1"/>
          </p:cNvSpPr>
          <p:nvPr/>
        </p:nvSpPr>
        <p:spPr bwMode="auto">
          <a:xfrm>
            <a:off x="1318160" y="5129000"/>
            <a:ext cx="5806440" cy="634008"/>
          </a:xfrm>
          <a:prstGeom prst="rect">
            <a:avLst/>
          </a:prstGeom>
          <a:ln>
            <a:headEnd/>
            <a:tailEnd/>
          </a:ln>
        </p:spPr>
        <p:style>
          <a:lnRef idx="1">
            <a:schemeClr val="dk1"/>
          </a:lnRef>
          <a:fillRef idx="3">
            <a:schemeClr val="dk1"/>
          </a:fillRef>
          <a:effectRef idx="2">
            <a:schemeClr val="dk1"/>
          </a:effectRef>
          <a:fontRef idx="minor">
            <a:schemeClr val="lt1"/>
          </a:fontRef>
        </p:style>
        <p:txBody>
          <a:bodyPr wrap="square" lIns="109714" tIns="54858" rIns="109714" bIns="54858">
            <a:spAutoFit/>
          </a:bodyPr>
          <a:lstStyle/>
          <a:p>
            <a:pPr marL="119063"/>
            <a:r>
              <a:rPr lang="en-US" sz="3400" strike="sngStrike" dirty="0" err="1" smtClean="0">
                <a:solidFill>
                  <a:schemeClr val="accent1"/>
                </a:solidFill>
                <a:effectLst>
                  <a:outerShdw blurRad="38100" dist="38100" dir="2700000" algn="tl">
                    <a:srgbClr val="000000">
                      <a:alpha val="43137"/>
                    </a:srgbClr>
                  </a:outerShdw>
                </a:effectLst>
              </a:rPr>
              <a:t>DTMSupp</a:t>
            </a:r>
            <a:r>
              <a:rPr lang="en-US" sz="3400" strike="sngStrike" dirty="0" smtClean="0">
                <a:solidFill>
                  <a:schemeClr val="accent1"/>
                </a:solidFill>
                <a:effectLst>
                  <a:outerShdw blurRad="38100" dist="38100" dir="2700000" algn="tl">
                    <a:srgbClr val="000000">
                      <a:alpha val="43137"/>
                    </a:srgbClr>
                  </a:outerShdw>
                </a:effectLst>
              </a:rPr>
              <a:t> @ microsoft.com</a:t>
            </a:r>
            <a:endParaRPr lang="en-US" sz="3400" strike="sngStrike" dirty="0">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type="body" idx="1"/>
          </p:nvPr>
        </p:nvSpPr>
        <p:spPr>
          <a:xfrm>
            <a:off x="459106" y="1697357"/>
            <a:ext cx="10056494" cy="4443268"/>
          </a:xfrm>
        </p:spPr>
        <p:txBody>
          <a:bodyPr/>
          <a:lstStyle/>
          <a:p>
            <a:pPr marL="403225" indent="-403225">
              <a:spcBef>
                <a:spcPts val="1170"/>
              </a:spcBef>
            </a:pPr>
            <a:r>
              <a:rPr lang="en-US" sz="3200" dirty="0" smtClean="0"/>
              <a:t>Related </a:t>
            </a:r>
            <a:r>
              <a:rPr lang="en-US" sz="3200" dirty="0" err="1" smtClean="0"/>
              <a:t>WinHEC</a:t>
            </a:r>
            <a:r>
              <a:rPr lang="en-US" sz="3200" dirty="0" smtClean="0"/>
              <a:t> 2007 Sessions</a:t>
            </a:r>
          </a:p>
          <a:p>
            <a:pPr marL="747713" lvl="1" indent="-344488">
              <a:spcBef>
                <a:spcPts val="1000"/>
              </a:spcBef>
            </a:pPr>
            <a:r>
              <a:rPr lang="en-US" sz="2800" dirty="0" smtClean="0"/>
              <a:t>Audio Testing:  DTM Best Practices (CLN-C467)</a:t>
            </a:r>
          </a:p>
          <a:p>
            <a:pPr marL="747713" lvl="1" indent="-344488">
              <a:spcBef>
                <a:spcPts val="1000"/>
              </a:spcBef>
            </a:pPr>
            <a:r>
              <a:rPr lang="pt-BR" sz="2800" dirty="0" smtClean="0"/>
              <a:t>Windows Vista Logo Program:  Directions (</a:t>
            </a:r>
            <a:r>
              <a:rPr lang="en-US" sz="2800" dirty="0" smtClean="0"/>
              <a:t>CLN-C376)</a:t>
            </a:r>
          </a:p>
          <a:p>
            <a:pPr marL="747713" lvl="1" indent="-344488">
              <a:spcBef>
                <a:spcPts val="1000"/>
              </a:spcBef>
            </a:pPr>
            <a:r>
              <a:rPr lang="en-US" sz="2800" dirty="0" smtClean="0"/>
              <a:t>Driver Test Manager:  Best Practices And</a:t>
            </a:r>
            <a:br>
              <a:rPr lang="en-US" sz="2800" dirty="0" smtClean="0"/>
            </a:br>
            <a:r>
              <a:rPr lang="en-US" sz="2800" dirty="0" smtClean="0"/>
              <a:t>Directions (DVR-T449)</a:t>
            </a:r>
          </a:p>
          <a:p>
            <a:pPr marL="747713" lvl="1" indent="-344488">
              <a:spcBef>
                <a:spcPts val="1000"/>
              </a:spcBef>
            </a:pPr>
            <a:r>
              <a:rPr lang="en-US" sz="2800" dirty="0" smtClean="0"/>
              <a:t>Driver Test Manager:  How To Use The DTM #1 (DVR-C387)</a:t>
            </a:r>
          </a:p>
          <a:p>
            <a:pPr marL="747713" lvl="1" indent="-344488">
              <a:spcBef>
                <a:spcPts val="1000"/>
              </a:spcBef>
            </a:pPr>
            <a:r>
              <a:rPr lang="en-US" sz="2800" dirty="0" smtClean="0"/>
              <a:t>Driver Test Manager:  How To Use The DTM #2 (DVR-C473)</a:t>
            </a:r>
          </a:p>
          <a:p>
            <a:pPr marL="747713" lvl="1" indent="-344488">
              <a:spcBef>
                <a:spcPts val="1000"/>
              </a:spcBef>
            </a:pPr>
            <a:r>
              <a:rPr lang="en-US" sz="2800" dirty="0" smtClean="0"/>
              <a:t>Windows Server Longhorn (SVR-T324)</a:t>
            </a:r>
          </a:p>
          <a:p>
            <a:pPr marL="747713" lvl="1" indent="-344488">
              <a:spcBef>
                <a:spcPts val="1000"/>
              </a:spcBef>
            </a:pPr>
            <a:r>
              <a:rPr lang="en-US" sz="2800" dirty="0" smtClean="0"/>
              <a:t>Dynamic Partition: Windows Server (SVR-T325)</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Text Placeholder 2"/>
          <p:cNvSpPr>
            <a:spLocks noGrp="1"/>
          </p:cNvSpPr>
          <p:nvPr>
            <p:ph type="body" idx="1"/>
          </p:nvPr>
        </p:nvSpPr>
        <p:spPr>
          <a:xfrm>
            <a:off x="459106" y="1697357"/>
            <a:ext cx="10056494" cy="5495658"/>
          </a:xfrm>
        </p:spPr>
        <p:txBody>
          <a:bodyPr/>
          <a:lstStyle/>
          <a:p>
            <a:r>
              <a:rPr lang="en-US" dirty="0" smtClean="0"/>
              <a:t>Windows Logo Program (WLP) and Driver Test Manager (DTM)</a:t>
            </a:r>
          </a:p>
          <a:p>
            <a:r>
              <a:rPr lang="en-US" dirty="0" smtClean="0"/>
              <a:t>UAA Initiative</a:t>
            </a:r>
          </a:p>
          <a:p>
            <a:r>
              <a:rPr lang="en-US" dirty="0" smtClean="0"/>
              <a:t>Audio Fidelity Motivation</a:t>
            </a:r>
          </a:p>
          <a:p>
            <a:r>
              <a:rPr lang="en-US" dirty="0" smtClean="0"/>
              <a:t>New Windows Vista Audio Tests</a:t>
            </a:r>
          </a:p>
          <a:p>
            <a:r>
              <a:rPr lang="en-US" dirty="0" smtClean="0"/>
              <a:t>Audio Fidelity Test</a:t>
            </a:r>
          </a:p>
          <a:p>
            <a:r>
              <a:rPr lang="en-US" dirty="0" smtClean="0"/>
              <a:t>Common Design Issues</a:t>
            </a:r>
          </a:p>
          <a:p>
            <a:r>
              <a:rPr lang="en-US" dirty="0" smtClean="0"/>
              <a:t>Retiring Errata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WLP And DTM</a:t>
            </a:r>
            <a:endParaRPr lang="en-US" dirty="0"/>
          </a:p>
        </p:txBody>
      </p:sp>
      <p:sp>
        <p:nvSpPr>
          <p:cNvPr id="3" name="Text Placeholder 2"/>
          <p:cNvSpPr>
            <a:spLocks noGrp="1"/>
          </p:cNvSpPr>
          <p:nvPr>
            <p:ph type="body" idx="1"/>
          </p:nvPr>
        </p:nvSpPr>
        <p:spPr>
          <a:xfrm>
            <a:off x="459106" y="1697357"/>
            <a:ext cx="10056494" cy="2996513"/>
          </a:xfrm>
        </p:spPr>
        <p:txBody>
          <a:bodyPr/>
          <a:lstStyle/>
          <a:p>
            <a:r>
              <a:rPr lang="en-US" dirty="0" smtClean="0"/>
              <a:t>Current Windows Logo Program (WLP) Requirements v. 3.0</a:t>
            </a:r>
          </a:p>
          <a:p>
            <a:r>
              <a:rPr lang="en-US" dirty="0" smtClean="0"/>
              <a:t>Driver Test Manager (DTM) </a:t>
            </a:r>
          </a:p>
          <a:p>
            <a:pPr marL="485776" lvl="1" indent="-20956">
              <a:buNone/>
            </a:pPr>
            <a:r>
              <a:rPr lang="en-US" dirty="0" smtClean="0"/>
              <a:t>Harness to run tests on your driver for </a:t>
            </a:r>
            <a:br>
              <a:rPr lang="en-US" dirty="0" smtClean="0"/>
            </a:br>
            <a:r>
              <a:rPr lang="en-US" dirty="0" smtClean="0"/>
              <a:t>Windows Logo Program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ounded Rectangle 26"/>
          <p:cNvSpPr/>
          <p:nvPr/>
        </p:nvSpPr>
        <p:spPr bwMode="auto">
          <a:xfrm>
            <a:off x="4023360" y="2998416"/>
            <a:ext cx="5212080" cy="12801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4023360" y="4480560"/>
            <a:ext cx="5212080" cy="12801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3974227" y="6025488"/>
            <a:ext cx="5212080" cy="12801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4480560" y="3200400"/>
            <a:ext cx="164592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bg2"/>
                </a:solidFill>
                <a:effectLst>
                  <a:outerShdw blurRad="38100" dist="38100" dir="2700000" algn="tl">
                    <a:srgbClr val="000000">
                      <a:alpha val="43137"/>
                    </a:srgbClr>
                  </a:outerShdw>
                </a:effectLst>
                <a:latin typeface="Segoe" pitchFamily="34" charset="0"/>
              </a:rPr>
              <a:t>Device Basic</a:t>
            </a:r>
          </a:p>
        </p:txBody>
      </p:sp>
      <p:sp>
        <p:nvSpPr>
          <p:cNvPr id="2" name="Title 1"/>
          <p:cNvSpPr>
            <a:spLocks noGrp="1"/>
          </p:cNvSpPr>
          <p:nvPr>
            <p:ph type="title"/>
          </p:nvPr>
        </p:nvSpPr>
        <p:spPr/>
        <p:txBody>
          <a:bodyPr/>
          <a:lstStyle/>
          <a:p>
            <a:r>
              <a:rPr smtClean="0"/>
              <a:t>WLP And DTM</a:t>
            </a:r>
            <a:endParaRPr lang="en-US" dirty="0"/>
          </a:p>
        </p:txBody>
      </p:sp>
      <p:sp>
        <p:nvSpPr>
          <p:cNvPr id="3" name="Text Placeholder 2"/>
          <p:cNvSpPr>
            <a:spLocks noGrp="1"/>
          </p:cNvSpPr>
          <p:nvPr>
            <p:ph type="body" idx="1"/>
          </p:nvPr>
        </p:nvSpPr>
        <p:spPr>
          <a:xfrm>
            <a:off x="459106" y="1697357"/>
            <a:ext cx="10056494" cy="1107996"/>
          </a:xfrm>
        </p:spPr>
        <p:txBody>
          <a:bodyPr/>
          <a:lstStyle/>
          <a:p>
            <a:r>
              <a:rPr lang="en-US" dirty="0" smtClean="0"/>
              <a:t>Logo programs that have different requirements for audio</a:t>
            </a:r>
          </a:p>
        </p:txBody>
      </p:sp>
      <p:sp>
        <p:nvSpPr>
          <p:cNvPr id="28" name="Rounded Rectangle 27"/>
          <p:cNvSpPr/>
          <p:nvPr/>
        </p:nvSpPr>
        <p:spPr bwMode="auto">
          <a:xfrm>
            <a:off x="7040880" y="3200400"/>
            <a:ext cx="164592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bg2"/>
                </a:solidFill>
                <a:effectLst>
                  <a:outerShdw blurRad="38100" dist="38100" dir="2700000" algn="tl">
                    <a:srgbClr val="000000">
                      <a:alpha val="43137"/>
                    </a:srgbClr>
                  </a:outerShdw>
                </a:effectLst>
                <a:latin typeface="Segoe" pitchFamily="34" charset="0"/>
              </a:rPr>
              <a:t>Device Premium</a:t>
            </a:r>
          </a:p>
        </p:txBody>
      </p:sp>
      <p:sp>
        <p:nvSpPr>
          <p:cNvPr id="30" name="Rounded Rectangle 29"/>
          <p:cNvSpPr/>
          <p:nvPr/>
        </p:nvSpPr>
        <p:spPr bwMode="auto">
          <a:xfrm>
            <a:off x="4471008" y="4663440"/>
            <a:ext cx="164592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bg2"/>
                </a:solidFill>
                <a:effectLst>
                  <a:outerShdw blurRad="38100" dist="38100" dir="2700000" algn="tl">
                    <a:srgbClr val="000000">
                      <a:alpha val="43137"/>
                    </a:srgbClr>
                  </a:outerShdw>
                </a:effectLst>
                <a:latin typeface="Segoe" pitchFamily="34" charset="0"/>
              </a:rPr>
              <a:t>Mobile Basic</a:t>
            </a:r>
          </a:p>
        </p:txBody>
      </p:sp>
      <p:sp>
        <p:nvSpPr>
          <p:cNvPr id="31" name="Rounded Rectangle 30"/>
          <p:cNvSpPr/>
          <p:nvPr/>
        </p:nvSpPr>
        <p:spPr bwMode="auto">
          <a:xfrm>
            <a:off x="7040880" y="4663440"/>
            <a:ext cx="164592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bg2"/>
                </a:solidFill>
                <a:effectLst>
                  <a:outerShdw blurRad="38100" dist="38100" dir="2700000" algn="tl">
                    <a:srgbClr val="000000">
                      <a:alpha val="43137"/>
                    </a:srgbClr>
                  </a:outerShdw>
                </a:effectLst>
                <a:latin typeface="Segoe" pitchFamily="34" charset="0"/>
              </a:rPr>
              <a:t>Mobile Premium</a:t>
            </a:r>
          </a:p>
        </p:txBody>
      </p:sp>
      <p:sp>
        <p:nvSpPr>
          <p:cNvPr id="33" name="Rounded Rectangle 32"/>
          <p:cNvSpPr/>
          <p:nvPr/>
        </p:nvSpPr>
        <p:spPr bwMode="auto">
          <a:xfrm>
            <a:off x="4480560" y="6208368"/>
            <a:ext cx="164592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bg2"/>
                </a:solidFill>
                <a:effectLst>
                  <a:outerShdw blurRad="38100" dist="38100" dir="2700000" algn="tl">
                    <a:srgbClr val="000000">
                      <a:alpha val="43137"/>
                    </a:srgbClr>
                  </a:outerShdw>
                </a:effectLst>
                <a:latin typeface="Segoe" pitchFamily="34" charset="0"/>
              </a:rPr>
              <a:t>Desktop Basic</a:t>
            </a:r>
          </a:p>
        </p:txBody>
      </p:sp>
      <p:sp>
        <p:nvSpPr>
          <p:cNvPr id="34" name="Rounded Rectangle 33"/>
          <p:cNvSpPr/>
          <p:nvPr/>
        </p:nvSpPr>
        <p:spPr bwMode="auto">
          <a:xfrm>
            <a:off x="7040880" y="6208368"/>
            <a:ext cx="1645920" cy="9144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bg2"/>
                </a:solidFill>
                <a:effectLst>
                  <a:outerShdw blurRad="38100" dist="38100" dir="2700000" algn="tl">
                    <a:srgbClr val="000000">
                      <a:alpha val="43137"/>
                    </a:srgbClr>
                  </a:outerShdw>
                </a:effectLst>
                <a:latin typeface="Segoe" pitchFamily="34" charset="0"/>
              </a:rPr>
              <a:t>Desktop Premium</a:t>
            </a:r>
          </a:p>
        </p:txBody>
      </p:sp>
      <p:grpSp>
        <p:nvGrpSpPr>
          <p:cNvPr id="37" name="Group 36"/>
          <p:cNvGrpSpPr/>
          <p:nvPr/>
        </p:nvGrpSpPr>
        <p:grpSpPr>
          <a:xfrm>
            <a:off x="57170" y="4297680"/>
            <a:ext cx="765791" cy="3291840"/>
            <a:chOff x="47641" y="3581400"/>
            <a:chExt cx="638159" cy="2743200"/>
          </a:xfrm>
        </p:grpSpPr>
        <p:sp>
          <p:nvSpPr>
            <p:cNvPr id="35" name="Left Brace 34"/>
            <p:cNvSpPr/>
            <p:nvPr/>
          </p:nvSpPr>
          <p:spPr bwMode="auto">
            <a:xfrm>
              <a:off x="457200" y="3581400"/>
              <a:ext cx="228600" cy="2743200"/>
            </a:xfrm>
            <a:prstGeom prst="leftBrace">
              <a:avLst/>
            </a:prstGeom>
            <a:noFill/>
            <a:ln w="381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defTabSz="1316356" fontAlgn="base">
                <a:spcBef>
                  <a:spcPct val="0"/>
                </a:spcBef>
                <a:spcAft>
                  <a:spcPct val="0"/>
                </a:spcAft>
              </a:pPr>
              <a:endParaRPr lang="en-US" sz="3500" dirty="0" smtClean="0">
                <a:solidFill>
                  <a:schemeClr val="bg2"/>
                </a:solidFill>
                <a:latin typeface="Segoe Semibold" pitchFamily="34" charset="0"/>
              </a:endParaRPr>
            </a:p>
          </p:txBody>
        </p:sp>
        <p:sp>
          <p:nvSpPr>
            <p:cNvPr id="36" name="TextBox 35"/>
            <p:cNvSpPr txBox="1"/>
            <p:nvPr/>
          </p:nvSpPr>
          <p:spPr>
            <a:xfrm rot="16200000">
              <a:off x="-483898" y="4744147"/>
              <a:ext cx="1447800" cy="384721"/>
            </a:xfrm>
            <a:prstGeom prst="rect">
              <a:avLst/>
            </a:prstGeom>
            <a:noFill/>
          </p:spPr>
          <p:txBody>
            <a:bodyPr wrap="square" rtlCol="0">
              <a:spAutoFit/>
            </a:bodyPr>
            <a:lstStyle/>
            <a:p>
              <a:pPr algn="ctr"/>
              <a:r>
                <a:rPr lang="en-US" sz="2400" b="1" dirty="0" smtClean="0">
                  <a:latin typeface="Segoe" pitchFamily="34" charset="0"/>
                </a:rPr>
                <a:t>System</a:t>
              </a:r>
            </a:p>
          </p:txBody>
        </p:sp>
      </p:grpSp>
      <p:graphicFrame>
        <p:nvGraphicFramePr>
          <p:cNvPr id="24" name="Table 23"/>
          <p:cNvGraphicFramePr>
            <a:graphicFrameLocks noGrp="1"/>
          </p:cNvGraphicFramePr>
          <p:nvPr/>
        </p:nvGraphicFramePr>
        <p:xfrm>
          <a:off x="914400" y="2834640"/>
          <a:ext cx="8503920" cy="5157216"/>
        </p:xfrm>
        <a:graphic>
          <a:graphicData uri="http://schemas.openxmlformats.org/drawingml/2006/table">
            <a:tbl>
              <a:tblPr firstRow="1" bandRow="1">
                <a:tableStyleId>{5940675A-B579-460E-94D1-54222C63F5DA}</a:tableStyleId>
              </a:tblPr>
              <a:tblGrid>
                <a:gridCol w="2834640"/>
                <a:gridCol w="2834640"/>
                <a:gridCol w="2834640"/>
              </a:tblGrid>
              <a:tr h="1536192">
                <a:tc>
                  <a:txBody>
                    <a:bodyPr/>
                    <a:lstStyle/>
                    <a:p>
                      <a:pPr algn="ctr"/>
                      <a:r>
                        <a:rPr lang="en-US" sz="2400" b="1" dirty="0" smtClean="0">
                          <a:solidFill>
                            <a:schemeClr val="tx1"/>
                          </a:solidFill>
                        </a:rPr>
                        <a:t>Device</a:t>
                      </a:r>
                      <a:endParaRPr lang="en-US" sz="2400" b="1" dirty="0">
                        <a:solidFill>
                          <a:schemeClr val="tx1"/>
                        </a:solidFill>
                      </a:endParaRPr>
                    </a:p>
                  </a:txBody>
                  <a:tcPr marL="109728" marR="109728" marT="54864" marB="54864" anchor="ctr">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tx1"/>
                        </a:solidFill>
                      </a:endParaRPr>
                    </a:p>
                  </a:txBody>
                  <a:tcPr marL="109728" marR="109728" marT="54864" marB="54864">
                    <a:lnL w="12700" cmpd="sng">
                      <a:noFill/>
                    </a:lnL>
                    <a:lnR w="5715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tx1"/>
                        </a:solidFill>
                      </a:endParaRPr>
                    </a:p>
                  </a:txBody>
                  <a:tcPr marL="109728" marR="109728" marT="54864" marB="54864">
                    <a:lnL w="5715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1536192">
                <a:tc>
                  <a:txBody>
                    <a:bodyPr/>
                    <a:lstStyle/>
                    <a:p>
                      <a:pPr algn="ctr"/>
                      <a:r>
                        <a:rPr lang="en-US" sz="2200" b="1" kern="1200" dirty="0" smtClean="0">
                          <a:solidFill>
                            <a:schemeClr val="tx1"/>
                          </a:solidFill>
                          <a:latin typeface="+mn-lt"/>
                          <a:ea typeface="+mn-ea"/>
                          <a:cs typeface="+mn-cs"/>
                        </a:rPr>
                        <a:t>Ultra-Portable PC</a:t>
                      </a:r>
                    </a:p>
                    <a:p>
                      <a:pPr algn="ctr"/>
                      <a:r>
                        <a:rPr lang="en-US" sz="2200" b="1" kern="1200" dirty="0" smtClean="0">
                          <a:solidFill>
                            <a:schemeClr val="tx1"/>
                          </a:solidFill>
                          <a:latin typeface="+mn-lt"/>
                          <a:ea typeface="+mn-ea"/>
                          <a:cs typeface="+mn-cs"/>
                        </a:rPr>
                        <a:t>Ultra-Mobile PC</a:t>
                      </a:r>
                    </a:p>
                    <a:p>
                      <a:pPr algn="ctr"/>
                      <a:r>
                        <a:rPr lang="en-US" sz="2200" b="1" kern="1200" dirty="0" smtClean="0">
                          <a:solidFill>
                            <a:schemeClr val="tx1"/>
                          </a:solidFill>
                          <a:latin typeface="+mn-lt"/>
                          <a:ea typeface="+mn-ea"/>
                          <a:cs typeface="+mn-cs"/>
                        </a:rPr>
                        <a:t>Mobile PC</a:t>
                      </a:r>
                    </a:p>
                    <a:p>
                      <a:pPr algn="ctr"/>
                      <a:r>
                        <a:rPr lang="en-US" sz="2200" b="1" kern="1200" dirty="0" smtClean="0">
                          <a:solidFill>
                            <a:schemeClr val="tx1"/>
                          </a:solidFill>
                          <a:latin typeface="+mn-lt"/>
                          <a:ea typeface="+mn-ea"/>
                          <a:cs typeface="+mn-cs"/>
                        </a:rPr>
                        <a:t>All-In-One</a:t>
                      </a:r>
                    </a:p>
                  </a:txBody>
                  <a:tcPr marL="109728" marR="109728" marT="54864" marB="54864" anchor="ct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endParaRPr>
                    </a:p>
                  </a:txBody>
                  <a:tcPr marL="109728" marR="109728" marT="54864" marB="54864">
                    <a:lnL w="12700" cmpd="sng">
                      <a:noFill/>
                    </a:lnL>
                    <a:lnR w="5715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sz="1800">
                        <a:solidFill>
                          <a:schemeClr val="tx1"/>
                        </a:solidFill>
                      </a:endParaRPr>
                    </a:p>
                  </a:txBody>
                  <a:tcPr marL="109728" marR="109728" marT="54864" marB="54864">
                    <a:lnL w="5715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1536192">
                <a:tc>
                  <a:txBody>
                    <a:bodyPr/>
                    <a:lstStyle/>
                    <a:p>
                      <a:pPr algn="ctr"/>
                      <a:r>
                        <a:rPr lang="en-US" sz="2400" b="1" kern="1200" dirty="0" smtClean="0">
                          <a:solidFill>
                            <a:schemeClr val="tx1"/>
                          </a:solidFill>
                          <a:latin typeface="+mn-lt"/>
                          <a:ea typeface="+mn-ea"/>
                          <a:cs typeface="+mn-cs"/>
                        </a:rPr>
                        <a:t>Desktop</a:t>
                      </a:r>
                    </a:p>
                    <a:p>
                      <a:pPr algn="ctr"/>
                      <a:r>
                        <a:rPr lang="en-US" sz="2400" b="1" kern="1200" dirty="0" smtClean="0">
                          <a:solidFill>
                            <a:schemeClr val="tx1"/>
                          </a:solidFill>
                          <a:latin typeface="+mn-lt"/>
                          <a:ea typeface="+mn-ea"/>
                          <a:cs typeface="+mn-cs"/>
                        </a:rPr>
                        <a:t>Motherboard</a:t>
                      </a:r>
                    </a:p>
                  </a:txBody>
                  <a:tcPr marL="109728" marR="109728" marT="54864" marB="54864" anchor="ctr">
                    <a:lnL w="12700" cmpd="sng">
                      <a:noFill/>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endParaRPr>
                    </a:p>
                  </a:txBody>
                  <a:tcPr marL="109728" marR="109728" marT="54864" marB="54864">
                    <a:lnL w="12700" cmpd="sng">
                      <a:noFill/>
                    </a:lnL>
                    <a:lnR w="5715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endParaRPr>
                    </a:p>
                  </a:txBody>
                  <a:tcPr marL="109728" marR="109728" marT="54864" marB="54864">
                    <a:lnL w="5715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548640">
                <a:tc>
                  <a:txBody>
                    <a:bodyPr/>
                    <a:lstStyle/>
                    <a:p>
                      <a:pPr algn="ctr"/>
                      <a:endParaRPr lang="en-US" sz="2400" b="1" dirty="0">
                        <a:solidFill>
                          <a:schemeClr val="tx1"/>
                        </a:solidFill>
                      </a:endParaRPr>
                    </a:p>
                  </a:txBody>
                  <a:tcPr marL="109728" marR="109728" marT="54864" marB="54864">
                    <a:lnL w="12700" cmpd="sng">
                      <a:noFill/>
                    </a:lnL>
                    <a:lnR w="12700" cmpd="sng">
                      <a:noFill/>
                    </a:lnR>
                    <a:lnT w="2857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smtClean="0">
                          <a:solidFill>
                            <a:schemeClr val="tx1"/>
                          </a:solidFill>
                        </a:rPr>
                        <a:t>Basic</a:t>
                      </a:r>
                      <a:endParaRPr lang="en-US" sz="2400" b="1" dirty="0">
                        <a:solidFill>
                          <a:schemeClr val="tx1"/>
                        </a:solidFill>
                      </a:endParaRPr>
                    </a:p>
                  </a:txBody>
                  <a:tcPr marL="109728" marR="109728" marT="54864" marB="54864">
                    <a:lnL w="12700" cmpd="sng">
                      <a:noFill/>
                    </a:lnL>
                    <a:lnR w="5715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smtClean="0">
                          <a:solidFill>
                            <a:schemeClr val="tx1"/>
                          </a:solidFill>
                        </a:rPr>
                        <a:t>Premium</a:t>
                      </a:r>
                      <a:endParaRPr lang="en-US" sz="2400" b="1" dirty="0">
                        <a:solidFill>
                          <a:schemeClr val="tx1"/>
                        </a:solidFill>
                      </a:endParaRPr>
                    </a:p>
                  </a:txBody>
                  <a:tcPr marL="109728" marR="109728" marT="54864" marB="54864">
                    <a:lnL w="5715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6172200" y="6858000"/>
            <a:ext cx="1051560" cy="19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2225" cap="flat" cmpd="sng" algn="ctr">
            <a:solidFill>
              <a:schemeClr val="tx1"/>
            </a:solidFill>
            <a:prstDash val="sysDot"/>
            <a:round/>
            <a:headEnd type="none" w="med" len="med"/>
            <a:tailEnd type="none" w="med" len="med"/>
          </a:ln>
          <a:effectLst/>
        </p:spPr>
      </p:cxnSp>
      <p:sp>
        <p:nvSpPr>
          <p:cNvPr id="2" name="Title 1"/>
          <p:cNvSpPr>
            <a:spLocks noGrp="1"/>
          </p:cNvSpPr>
          <p:nvPr>
            <p:ph type="title"/>
          </p:nvPr>
        </p:nvSpPr>
        <p:spPr/>
        <p:txBody>
          <a:bodyPr/>
          <a:lstStyle/>
          <a:p>
            <a:r>
              <a:rPr smtClean="0"/>
              <a:t>WLP And DTM</a:t>
            </a:r>
            <a:endParaRPr lang="en-US" dirty="0"/>
          </a:p>
        </p:txBody>
      </p:sp>
      <p:sp>
        <p:nvSpPr>
          <p:cNvPr id="3" name="Text Placeholder 2"/>
          <p:cNvSpPr>
            <a:spLocks noGrp="1"/>
          </p:cNvSpPr>
          <p:nvPr>
            <p:ph type="body" idx="1"/>
          </p:nvPr>
        </p:nvSpPr>
        <p:spPr>
          <a:xfrm>
            <a:off x="459106" y="1697357"/>
            <a:ext cx="10056494" cy="2367315"/>
          </a:xfrm>
        </p:spPr>
        <p:txBody>
          <a:bodyPr/>
          <a:lstStyle/>
          <a:p>
            <a:r>
              <a:rPr lang="en-US" sz="2900" dirty="0" smtClean="0"/>
              <a:t>DTM Controller:  The server application that manages testing resources and coordinates how tests are run</a:t>
            </a:r>
          </a:p>
          <a:p>
            <a:r>
              <a:rPr lang="en-US" sz="2900" dirty="0" smtClean="0"/>
              <a:t>DTM Studio:  User interface to DTM</a:t>
            </a:r>
          </a:p>
          <a:p>
            <a:r>
              <a:rPr lang="en-US" sz="2900" dirty="0" smtClean="0"/>
              <a:t>DTM Client:  Runs on the test client to enable the client to communicate to DTM controller</a:t>
            </a:r>
            <a:endParaRPr lang="en-US" sz="2900" dirty="0"/>
          </a:p>
        </p:txBody>
      </p:sp>
      <p:sp>
        <p:nvSpPr>
          <p:cNvPr id="4" name="Rounded Rectangle 3"/>
          <p:cNvSpPr/>
          <p:nvPr/>
        </p:nvSpPr>
        <p:spPr bwMode="auto">
          <a:xfrm>
            <a:off x="2651760" y="4206240"/>
            <a:ext cx="5212080" cy="118872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latin typeface="Segoe" pitchFamily="34" charset="0"/>
              </a:rPr>
              <a:t>DTM Controller</a:t>
            </a:r>
          </a:p>
        </p:txBody>
      </p:sp>
      <p:sp>
        <p:nvSpPr>
          <p:cNvPr id="5" name="Rounded Rectangle 4"/>
          <p:cNvSpPr/>
          <p:nvPr/>
        </p:nvSpPr>
        <p:spPr bwMode="auto">
          <a:xfrm>
            <a:off x="1520456" y="6309360"/>
            <a:ext cx="1828800" cy="11887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latin typeface="Segoe" pitchFamily="34" charset="0"/>
              </a:rPr>
              <a:t>DTM Studio</a:t>
            </a:r>
          </a:p>
        </p:txBody>
      </p:sp>
      <p:sp>
        <p:nvSpPr>
          <p:cNvPr id="6" name="Rounded Rectangle 5"/>
          <p:cNvSpPr/>
          <p:nvPr/>
        </p:nvSpPr>
        <p:spPr bwMode="auto">
          <a:xfrm>
            <a:off x="4372109" y="6309360"/>
            <a:ext cx="1828800" cy="118872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latin typeface="Segoe" pitchFamily="34" charset="0"/>
              </a:rPr>
              <a:t>DTM Client</a:t>
            </a:r>
          </a:p>
        </p:txBody>
      </p:sp>
      <p:sp>
        <p:nvSpPr>
          <p:cNvPr id="7" name="Rounded Rectangle 6"/>
          <p:cNvSpPr/>
          <p:nvPr/>
        </p:nvSpPr>
        <p:spPr bwMode="auto">
          <a:xfrm>
            <a:off x="7223760" y="6309360"/>
            <a:ext cx="1828800" cy="118872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r>
              <a:rPr lang="en-US" sz="2400" dirty="0" smtClean="0">
                <a:solidFill>
                  <a:schemeClr val="tx1"/>
                </a:solidFill>
                <a:latin typeface="Segoe" pitchFamily="34" charset="0"/>
              </a:rPr>
              <a:t>DTM Client</a:t>
            </a:r>
          </a:p>
        </p:txBody>
      </p:sp>
      <p:cxnSp>
        <p:nvCxnSpPr>
          <p:cNvPr id="9" name="Straight Arrow Connector 8"/>
          <p:cNvCxnSpPr>
            <a:stCxn id="4" idx="2"/>
            <a:endCxn id="5" idx="0"/>
          </p:cNvCxnSpPr>
          <p:nvPr/>
        </p:nvCxnSpPr>
        <p:spPr bwMode="auto">
          <a:xfrm rot="5400000">
            <a:off x="3389129" y="4440689"/>
            <a:ext cx="914400" cy="2822944"/>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a:stCxn id="4" idx="2"/>
            <a:endCxn id="6" idx="0"/>
          </p:cNvCxnSpPr>
          <p:nvPr/>
        </p:nvCxnSpPr>
        <p:spPr bwMode="auto">
          <a:xfrm rot="5400000">
            <a:off x="4800600" y="5851207"/>
            <a:ext cx="914400" cy="1906"/>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a:stCxn id="4" idx="2"/>
            <a:endCxn id="7" idx="0"/>
          </p:cNvCxnSpPr>
          <p:nvPr/>
        </p:nvCxnSpPr>
        <p:spPr bwMode="auto">
          <a:xfrm rot="16200000" flipH="1">
            <a:off x="6240780" y="4411980"/>
            <a:ext cx="914400" cy="288036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dash"/>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UAA Initiative</a:t>
            </a:r>
            <a:endParaRPr lang="en-US" dirty="0"/>
          </a:p>
        </p:txBody>
      </p:sp>
      <p:sp>
        <p:nvSpPr>
          <p:cNvPr id="3" name="Text Placeholder 2"/>
          <p:cNvSpPr>
            <a:spLocks noGrp="1"/>
          </p:cNvSpPr>
          <p:nvPr>
            <p:ph type="body" idx="1"/>
          </p:nvPr>
        </p:nvSpPr>
        <p:spPr>
          <a:xfrm>
            <a:off x="459106" y="1697357"/>
            <a:ext cx="10056494" cy="4501540"/>
          </a:xfrm>
        </p:spPr>
        <p:txBody>
          <a:bodyPr/>
          <a:lstStyle/>
          <a:p>
            <a:r>
              <a:rPr lang="en-US" dirty="0" smtClean="0"/>
              <a:t>Universal Audio Architecture (UAA) Initiative</a:t>
            </a:r>
          </a:p>
          <a:p>
            <a:pPr lvl="1"/>
            <a:r>
              <a:rPr lang="en-US" smtClean="0"/>
              <a:t>Class </a:t>
            </a:r>
            <a:r>
              <a:rPr lang="en-US" dirty="0" smtClean="0"/>
              <a:t>drivers</a:t>
            </a:r>
          </a:p>
          <a:p>
            <a:pPr lvl="1"/>
            <a:r>
              <a:rPr lang="en-US" dirty="0" smtClean="0"/>
              <a:t>Great customer experience</a:t>
            </a:r>
          </a:p>
          <a:p>
            <a:r>
              <a:rPr lang="en-US" dirty="0" smtClean="0"/>
              <a:t>Standards supported by UAA</a:t>
            </a:r>
          </a:p>
          <a:p>
            <a:pPr lvl="1"/>
            <a:r>
              <a:rPr lang="en-US" dirty="0" smtClean="0"/>
              <a:t>High Definition (HD) Audio (most systems)</a:t>
            </a:r>
          </a:p>
          <a:p>
            <a:pPr lvl="1"/>
            <a:r>
              <a:rPr lang="en-US" dirty="0" smtClean="0"/>
              <a:t>USB Audio</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smtClean="0"/>
              <a:t>UAA Initiative</a:t>
            </a:r>
            <a:br>
              <a:rPr smtClean="0"/>
            </a:br>
            <a:r>
              <a:rPr sz="4300" smtClean="0">
                <a:solidFill>
                  <a:schemeClr val="accent1"/>
                </a:solidFill>
              </a:rPr>
              <a:t>HD Audio</a:t>
            </a:r>
            <a:endParaRPr sz="4300">
              <a:solidFill>
                <a:schemeClr val="accent1"/>
              </a:solidFill>
            </a:endParaRPr>
          </a:p>
        </p:txBody>
      </p:sp>
      <p:sp>
        <p:nvSpPr>
          <p:cNvPr id="3" name="Text Placeholder 2"/>
          <p:cNvSpPr>
            <a:spLocks noGrp="1"/>
          </p:cNvSpPr>
          <p:nvPr>
            <p:ph type="body" idx="1"/>
          </p:nvPr>
        </p:nvSpPr>
        <p:spPr>
          <a:xfrm>
            <a:off x="457200" y="2278381"/>
            <a:ext cx="10056494" cy="5055230"/>
          </a:xfrm>
        </p:spPr>
        <p:txBody>
          <a:bodyPr/>
          <a:lstStyle/>
          <a:p>
            <a:r>
              <a:rPr lang="en-US" sz="3400" dirty="0" smtClean="0"/>
              <a:t>BIOS needs to program pin configuration registers in audio codec</a:t>
            </a:r>
          </a:p>
          <a:p>
            <a:pPr lvl="1"/>
            <a:r>
              <a:rPr lang="en-US" sz="2900" dirty="0" smtClean="0"/>
              <a:t>Describes jacks and internal connections</a:t>
            </a:r>
          </a:p>
          <a:p>
            <a:pPr lvl="1"/>
            <a:r>
              <a:rPr lang="en-US" altLang="ja-JP" sz="2900" dirty="0" smtClean="0">
                <a:hlinkClick r:id="rId3"/>
              </a:rPr>
              <a:t>http://www.microsoft.com/whdc/device/audio/PinConfig.mspx</a:t>
            </a:r>
            <a:endParaRPr lang="en-US" altLang="ja-JP" sz="2900" dirty="0" smtClean="0"/>
          </a:p>
          <a:p>
            <a:r>
              <a:rPr lang="en-US" altLang="ja-JP" sz="3400" dirty="0" smtClean="0"/>
              <a:t>BIOS needs to program </a:t>
            </a:r>
            <a:r>
              <a:rPr lang="en-US" altLang="ja-JP" sz="3400" dirty="0" err="1" smtClean="0"/>
              <a:t>SubSystemID</a:t>
            </a:r>
            <a:r>
              <a:rPr lang="en-US" altLang="ja-JP" sz="3400" dirty="0" smtClean="0"/>
              <a:t> register </a:t>
            </a:r>
            <a:r>
              <a:rPr lang="en-US" altLang="ja-JP" sz="2900" dirty="0" smtClean="0">
                <a:hlinkClick r:id="rId4"/>
              </a:rPr>
              <a:t>http://www.microsoft.com/whdc/device/audio/HD-aud_PnP.mspx</a:t>
            </a:r>
            <a:endParaRPr lang="en-US" altLang="ja-JP" sz="2900" dirty="0" smtClean="0"/>
          </a:p>
          <a:p>
            <a:r>
              <a:rPr lang="en-US" altLang="ja-JP" sz="3400" dirty="0" smtClean="0"/>
              <a:t>Jack Presence detect requires special circuitry on the motherboard</a:t>
            </a:r>
            <a:endParaRPr lang="en-US" sz="34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smtClean="0"/>
              <a:t>Audio Fidelity Motivation</a:t>
            </a:r>
            <a:br>
              <a:rPr smtClean="0"/>
            </a:br>
            <a:r>
              <a:rPr sz="4300" smtClean="0">
                <a:solidFill>
                  <a:schemeClr val="accent1"/>
                </a:solidFill>
              </a:rPr>
              <a:t>Consumer</a:t>
            </a:r>
          </a:p>
        </p:txBody>
      </p:sp>
      <p:sp>
        <p:nvSpPr>
          <p:cNvPr id="3" name="Text Placeholder 2"/>
          <p:cNvSpPr>
            <a:spLocks noGrp="1"/>
          </p:cNvSpPr>
          <p:nvPr>
            <p:ph type="body" idx="1"/>
          </p:nvPr>
        </p:nvSpPr>
        <p:spPr>
          <a:xfrm>
            <a:off x="457200" y="2278380"/>
            <a:ext cx="10056494" cy="5139356"/>
          </a:xfrm>
        </p:spPr>
        <p:txBody>
          <a:bodyPr/>
          <a:lstStyle/>
          <a:p>
            <a:r>
              <a:rPr lang="en-US" dirty="0" smtClean="0"/>
              <a:t>Premium Logo fidelity metrics on par with most $150 Audio/Video Receivers</a:t>
            </a:r>
          </a:p>
          <a:p>
            <a:pPr lvl="1"/>
            <a:r>
              <a:rPr lang="en-US" sz="3400" dirty="0" smtClean="0"/>
              <a:t>Enables competition with Consumer Electronics</a:t>
            </a:r>
          </a:p>
          <a:p>
            <a:pPr lvl="1"/>
            <a:r>
              <a:rPr lang="en-US" sz="3400" dirty="0" smtClean="0"/>
              <a:t>Enables use of the PC in entertainment scenarios (CD, DVD, HD-DVD, etc.,…)</a:t>
            </a:r>
          </a:p>
          <a:p>
            <a:r>
              <a:rPr lang="en-US" dirty="0" smtClean="0"/>
              <a:t>Basic Logo fidelity metrics on par with a $20 CD player</a:t>
            </a:r>
            <a:endParaRPr lang="en-US" sz="3400" dirty="0" smtClean="0"/>
          </a:p>
          <a:p>
            <a:pPr lvl="1"/>
            <a:r>
              <a:rPr lang="en-US" sz="3000" dirty="0" smtClean="0"/>
              <a:t>Provide at least a listening experience equivalent</a:t>
            </a:r>
            <a:br>
              <a:rPr lang="en-US" sz="3000" dirty="0" smtClean="0"/>
            </a:br>
            <a:r>
              <a:rPr lang="en-US" sz="3000" dirty="0" smtClean="0"/>
              <a:t>to CD players</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TotalTime>
  <Words>4346</Words>
  <Application>Microsoft Office PowerPoint</Application>
  <PresentationFormat>Custom</PresentationFormat>
  <Paragraphs>268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Segoe</vt:lpstr>
      <vt:lpstr>Wingdings</vt:lpstr>
      <vt:lpstr>Segoe Semibold</vt:lpstr>
      <vt:lpstr>Times New Roman</vt:lpstr>
      <vt:lpstr>WinHec 2007 WEB Template</vt:lpstr>
      <vt:lpstr>Audio Testing For Devices And Systems Using DTM</vt:lpstr>
      <vt:lpstr>Key Takeaways</vt:lpstr>
      <vt:lpstr>Agenda</vt:lpstr>
      <vt:lpstr>WLP And DTM</vt:lpstr>
      <vt:lpstr>WLP And DTM</vt:lpstr>
      <vt:lpstr>WLP And DTM</vt:lpstr>
      <vt:lpstr>UAA Initiative</vt:lpstr>
      <vt:lpstr>UAA Initiative HD Audio</vt:lpstr>
      <vt:lpstr>Audio Fidelity Motivation Consumer</vt:lpstr>
      <vt:lpstr>Audio Fidelity Motivation Business</vt:lpstr>
      <vt:lpstr>Audio Fidelity User experience</vt:lpstr>
      <vt:lpstr>New Windows Vista Audio Tests</vt:lpstr>
      <vt:lpstr>New Windows Vista Audio Tests</vt:lpstr>
      <vt:lpstr>Audio Fidelity Test</vt:lpstr>
      <vt:lpstr>Audio Fidelity Test Setup requirements </vt:lpstr>
      <vt:lpstr>Potential Fidelity Roadmap</vt:lpstr>
      <vt:lpstr>Common Design Issues</vt:lpstr>
      <vt:lpstr>Common Design Issues</vt:lpstr>
      <vt:lpstr>Common Testing Issues</vt:lpstr>
      <vt:lpstr>Common Testing Issues</vt:lpstr>
      <vt:lpstr>Retiring Errata</vt:lpstr>
      <vt:lpstr>Dynamic Hardware Partitioning And Server Device Drivers</vt:lpstr>
      <vt:lpstr>Call To Action</vt:lpstr>
      <vt:lpstr>Additional Resources</vt:lpstr>
      <vt:lpstr>Additional Resources</vt:lpstr>
      <vt:lpstr>Additional Resources</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CLN-T352 Audio Testing For Devices And Systems Using DTM</dc:title>
  <dc:subject>WinHEC 2007</dc:subject>
  <dc:creator>Roland Saad</dc:creator>
  <dc:description>Template: Bryan Lenning, Silver Fox Productions                             
On-Site Formatting: Silver Fox Productions                                                                           
Event Date: May 14-17, 2007
Event Location: Los Angeles, CA
Audience:
Template design:
Formatter: John Epperson, Silver Fox Productions, Inc.
Event Date:
Event Location:
Speech Length: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Microsoft Employee</cp:lastModifiedBy>
  <cp:revision>161</cp:revision>
  <dcterms:created xsi:type="dcterms:W3CDTF">2007-04-03T00:41:10Z</dcterms:created>
  <dcterms:modified xsi:type="dcterms:W3CDTF">2007-05-29T19:07:42Z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