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35"/>
  </p:notesMasterIdLst>
  <p:handoutMasterIdLst>
    <p:handoutMasterId r:id="rId36"/>
  </p:handoutMasterIdLst>
  <p:sldIdLst>
    <p:sldId id="258" r:id="rId5"/>
    <p:sldId id="350" r:id="rId6"/>
    <p:sldId id="414" r:id="rId7"/>
    <p:sldId id="406" r:id="rId8"/>
    <p:sldId id="415" r:id="rId9"/>
    <p:sldId id="416"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268" r:id="rId26"/>
    <p:sldId id="353" r:id="rId27"/>
    <p:sldId id="412" r:id="rId28"/>
    <p:sldId id="402" r:id="rId29"/>
    <p:sldId id="404" r:id="rId30"/>
    <p:sldId id="270" r:id="rId31"/>
    <p:sldId id="417" r:id="rId32"/>
    <p:sldId id="371" r:id="rId33"/>
    <p:sldId id="413" r:id="rId34"/>
  </p:sldIdLst>
  <p:sldSz cx="9144000" cy="6858000" type="screen4x3"/>
  <p:notesSz cx="9296400" cy="7010400"/>
  <p:embeddedFontLst>
    <p:embeddedFont>
      <p:font typeface="Lucida Console" pitchFamily="49" charset="0"/>
      <p:regular r:id="rId37"/>
    </p:embeddedFont>
    <p:embeddedFont>
      <p:font typeface="Calibri"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06" autoAdjust="0"/>
    <p:restoredTop sz="94892" autoAdjust="0"/>
  </p:normalViewPr>
  <p:slideViewPr>
    <p:cSldViewPr showGuides="1">
      <p:cViewPr varScale="1">
        <p:scale>
          <a:sx n="55" d="100"/>
          <a:sy n="55" d="100"/>
        </p:scale>
        <p:origin x="-422" y="-77"/>
      </p:cViewPr>
      <p:guideLst>
        <p:guide orient="horz" pos="2160"/>
        <p:guide orient="horz" pos="144"/>
        <p:guide orient="horz" pos="4176"/>
        <p:guide orient="horz" pos="1488"/>
        <p:guide orient="horz" pos="1200"/>
        <p:guide orient="horz" pos="894"/>
        <p:guide pos="2880"/>
        <p:guide pos="240"/>
        <p:guide pos="552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30B3B0B5-99C2-4335-AB8B-13376B82AD9C}" type="datetimeFigureOut">
              <a:rPr lang="en-US" smtClean="0"/>
              <a:pPr/>
              <a:t>5/29/2007</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7AA2F45D-5C4E-4649-943E-B928B6B8828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12:22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8483FE-DA0B-4FC5-86CC-D6F64763CDE7}"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EBDBC5-CA62-4AFB-A251-6B07EBD07F42}"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8446E2-C855-4BC5-BE30-A12BA3520BE6}"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DBBAC2-330C-48AC-9DFD-C34340044A4B}"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12:22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WinHEC 2006</a:t>
            </a:r>
          </a:p>
        </p:txBody>
      </p:sp>
      <p:sp>
        <p:nvSpPr>
          <p:cNvPr id="4" name="Rectangle 3"/>
          <p:cNvSpPr>
            <a:spLocks noGrp="1" noChangeArrowheads="1"/>
          </p:cNvSpPr>
          <p:nvPr>
            <p:ph type="dt" idx="1"/>
          </p:nvPr>
        </p:nvSpPr>
        <p:spPr>
          <a:ln/>
        </p:spPr>
        <p:txBody>
          <a:bodyPr/>
          <a:lstStyle/>
          <a:p>
            <a:fld id="{11AE4A82-3B94-4FF4-A109-9C7A8ACB6FF8}" type="datetime8">
              <a:rPr lang="en-US"/>
              <a:pPr/>
              <a:t>5/29/2007 12:22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B1E1CB10-43F3-4E6C-B50F-CF1E11A38642}" type="slidenum">
              <a:rPr lang="en-US"/>
              <a:pPr/>
              <a:t>28</a:t>
            </a:fld>
            <a:endParaRPr lang="en-US"/>
          </a:p>
        </p:txBody>
      </p:sp>
      <p:sp>
        <p:nvSpPr>
          <p:cNvPr id="165890" name="Rectangle 2"/>
          <p:cNvSpPr>
            <a:spLocks noGrp="1" noRot="1" noChangeAspect="1" noChangeArrowheads="1" noTextEdit="1"/>
          </p:cNvSpPr>
          <p:nvPr>
            <p:ph type="sldImg"/>
          </p:nvPr>
        </p:nvSpPr>
        <p:spPr>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20108B2-E219-49B0-9A24-A31C37C4500A}" type="slidenum">
              <a:rPr lang="en-US" smtClean="0"/>
              <a:pPr/>
              <a:t>5</a:t>
            </a:fld>
            <a:endParaRPr lang="en-US" smtClean="0"/>
          </a:p>
        </p:txBody>
      </p:sp>
      <p:sp>
        <p:nvSpPr>
          <p:cNvPr id="3072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A92260E-8CC3-462F-B7AD-B1E469F88541}" type="datetime8">
              <a:rPr lang="en-US"/>
              <a:pPr fontAlgn="base">
                <a:spcBef>
                  <a:spcPct val="0"/>
                </a:spcBef>
                <a:spcAft>
                  <a:spcPct val="0"/>
                </a:spcAft>
              </a:pPr>
              <a:t>5/29/2007 12:22 PM</a:t>
            </a:fld>
            <a:endParaRPr lang="en-US"/>
          </a:p>
        </p:txBody>
      </p:sp>
      <p:sp>
        <p:nvSpPr>
          <p:cNvPr id="440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403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E0854D-8A2F-4BE6-9926-ECE9941BDA32}"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9D84C2-B7C7-48EB-99F4-27532E643830}"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sta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ckissel@reedbusiness.com" TargetMode="External"/><Relationship Id="rId4" Type="http://schemas.openxmlformats.org/officeDocument/2006/relationships/hyperlink" Target="mailto:gkaufhold@reedbusines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www.in-stat.com/catalog/mmcatalogue.asp?id=212" TargetMode="External"/><Relationship Id="rId13" Type="http://schemas.openxmlformats.org/officeDocument/2006/relationships/hyperlink" Target="mailto:Ckissel%20@%20reedbusiness.com" TargetMode="External"/><Relationship Id="rId3" Type="http://schemas.openxmlformats.org/officeDocument/2006/relationships/hyperlink" Target="http://www.microsoft.com/whdc/" TargetMode="External"/><Relationship Id="rId7" Type="http://schemas.openxmlformats.org/officeDocument/2006/relationships/hyperlink" Target="http://www.in-stat.com/" TargetMode="External"/><Relationship Id="rId12" Type="http://schemas.openxmlformats.org/officeDocument/2006/relationships/hyperlink" Target="mailto:Gkaufhold%20@%20reedbusiness.com"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hyperlink" Target="http://www.microsoft.com/windowsxp/expertzone/communities/mediacenter.mspx" TargetMode="External"/><Relationship Id="rId11" Type="http://schemas.openxmlformats.org/officeDocument/2006/relationships/hyperlink" Target="mailto:wintvdev%20@%20microsoft.com" TargetMode="External"/><Relationship Id="rId5" Type="http://schemas.openxmlformats.org/officeDocument/2006/relationships/hyperlink" Target="http://www.microsoft.com/windowsxp/mediacenter/partners" TargetMode="External"/><Relationship Id="rId10" Type="http://schemas.openxmlformats.org/officeDocument/2006/relationships/hyperlink" Target="http://www.instat.com/descriptions/semiconductor.asp" TargetMode="External"/><Relationship Id="rId4" Type="http://schemas.openxmlformats.org/officeDocument/2006/relationships/hyperlink" Target="http://winqual.microsoft.com/HCL/ProductList.aspx?cid=111" TargetMode="External"/><Relationship Id="rId9" Type="http://schemas.openxmlformats.org/officeDocument/2006/relationships/hyperlink" Target="http://www.in-stat.com/catalog/mmcatalogue.asp?id=16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n-sta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5400" smtClean="0"/>
              <a:t>PC-TV Tuner </a:t>
            </a:r>
            <a:br>
              <a:rPr sz="5400" smtClean="0"/>
            </a:br>
            <a:r>
              <a:rPr sz="5400" smtClean="0"/>
              <a:t>Technology Directions</a:t>
            </a:r>
            <a:endParaRPr lang="en-US" sz="5400" dirty="0"/>
          </a:p>
        </p:txBody>
      </p:sp>
      <p:sp>
        <p:nvSpPr>
          <p:cNvPr id="3" name="Subtitle 2"/>
          <p:cNvSpPr>
            <a:spLocks noGrp="1"/>
          </p:cNvSpPr>
          <p:nvPr>
            <p:ph type="subTitle" idx="1"/>
          </p:nvPr>
        </p:nvSpPr>
        <p:spPr>
          <a:xfrm>
            <a:off x="727605" y="4334074"/>
            <a:ext cx="7692761" cy="2326791"/>
          </a:xfrm>
        </p:spPr>
        <p:txBody>
          <a:bodyPr/>
          <a:lstStyle/>
          <a:p>
            <a:r>
              <a:rPr lang="en-US" sz="2400" dirty="0" smtClean="0"/>
              <a:t>Chris </a:t>
            </a:r>
            <a:r>
              <a:rPr lang="en-US" sz="2400" dirty="0" err="1" smtClean="0"/>
              <a:t>Matichuk</a:t>
            </a:r>
            <a:endParaRPr lang="en-US" sz="2400" dirty="0" smtClean="0"/>
          </a:p>
          <a:p>
            <a:r>
              <a:rPr lang="en-US" sz="2400" dirty="0" smtClean="0"/>
              <a:t>Program Manager</a:t>
            </a:r>
          </a:p>
          <a:p>
            <a:r>
              <a:rPr lang="en-US" sz="2400" dirty="0" smtClean="0"/>
              <a:t>Microsoft Corporation, </a:t>
            </a:r>
            <a:r>
              <a:rPr lang="en-US" sz="2400" dirty="0" err="1" smtClean="0"/>
              <a:t>eHome</a:t>
            </a:r>
            <a:endParaRPr lang="en-US" sz="2400" dirty="0" smtClean="0"/>
          </a:p>
          <a:p>
            <a:endParaRPr lang="en-US" sz="2400" dirty="0" smtClean="0"/>
          </a:p>
          <a:p>
            <a:r>
              <a:rPr lang="en-US" sz="2400" dirty="0" smtClean="0"/>
              <a:t>Gerry Kaufhold</a:t>
            </a:r>
          </a:p>
          <a:p>
            <a:r>
              <a:rPr lang="en-US" sz="2400" dirty="0" smtClean="0"/>
              <a:t>Principal Analyst</a:t>
            </a:r>
          </a:p>
          <a:p>
            <a:r>
              <a:rPr lang="en-US" sz="2400" dirty="0" smtClean="0"/>
              <a:t>In-Stat, </a:t>
            </a:r>
            <a:r>
              <a:rPr lang="en-US" sz="2400" dirty="0" smtClean="0">
                <a:effectLst>
                  <a:outerShdw blurRad="38100" dist="38100" dir="2700000" algn="tl">
                    <a:srgbClr val="000000"/>
                  </a:outerShdw>
                </a:effectLst>
                <a:hlinkClick r:id="rId3"/>
              </a:rPr>
              <a:t>http://www.in-stat.com</a:t>
            </a:r>
            <a:r>
              <a:rPr lang="en-US" sz="2400" dirty="0" smtClean="0">
                <a:effectLst>
                  <a:outerShdw blurRad="38100" dist="38100" dir="2700000" algn="tl">
                    <a:srgbClr val="000000"/>
                  </a:outerShdw>
                </a:effectLst>
              </a:rPr>
              <a:t> </a:t>
            </a:r>
            <a:endParaRPr lang="en-US" sz="2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PC-TV Tuner Market Growth</a:t>
            </a:r>
            <a:endParaRPr lang="en-US"/>
          </a:p>
        </p:txBody>
      </p:sp>
      <p:sp>
        <p:nvSpPr>
          <p:cNvPr id="23555" name="Rectangle 3"/>
          <p:cNvSpPr>
            <a:spLocks noGrp="1" noChangeArrowheads="1"/>
          </p:cNvSpPr>
          <p:nvPr>
            <p:ph type="body" idx="1"/>
          </p:nvPr>
        </p:nvSpPr>
        <p:spPr/>
        <p:txBody>
          <a:bodyPr/>
          <a:lstStyle/>
          <a:p>
            <a:r>
              <a:rPr lang="en-US" smtClean="0"/>
              <a:t>People like their PCs, and like to customize their TV Viewing experience</a:t>
            </a:r>
          </a:p>
          <a:p>
            <a:r>
              <a:rPr lang="en-US" smtClean="0"/>
              <a:t>People with PC-TV Tuners regularly use more rich media, they are the hot market</a:t>
            </a:r>
          </a:p>
          <a:p>
            <a:r>
              <a:rPr lang="en-US" smtClean="0"/>
              <a:t>PC-TV Tuners are being integrated into smaller footprints, prices coming down</a:t>
            </a:r>
          </a:p>
          <a:p>
            <a:r>
              <a:rPr lang="en-US" smtClean="0"/>
              <a:t>The mobile segment is taking off</a:t>
            </a:r>
          </a:p>
          <a:p>
            <a:r>
              <a:rPr lang="en-US" smtClean="0"/>
              <a:t>Place shifting seems like a natural extension for Broadband PCs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1095"/>
          </a:xfrm>
        </p:spPr>
        <p:txBody>
          <a:bodyPr/>
          <a:lstStyle/>
          <a:p>
            <a:r>
              <a:rPr lang="en-US" dirty="0" smtClean="0"/>
              <a:t>PC-TV Tuner Trends By Region </a:t>
            </a:r>
            <a:r>
              <a:rPr lang="en-US" sz="3600" dirty="0" smtClean="0">
                <a:solidFill>
                  <a:schemeClr val="accent1"/>
                </a:solidFill>
              </a:rPr>
              <a:t>Europe</a:t>
            </a:r>
            <a:endParaRPr lang="en-US" dirty="0">
              <a:solidFill>
                <a:schemeClr val="accent1"/>
              </a:solidFill>
            </a:endParaRPr>
          </a:p>
        </p:txBody>
      </p:sp>
      <p:sp>
        <p:nvSpPr>
          <p:cNvPr id="24579" name="Rectangle 5"/>
          <p:cNvSpPr>
            <a:spLocks noGrp="1" noChangeArrowheads="1"/>
          </p:cNvSpPr>
          <p:nvPr>
            <p:ph type="body" idx="1"/>
          </p:nvPr>
        </p:nvSpPr>
        <p:spPr>
          <a:xfrm>
            <a:off x="381000" y="1905000"/>
            <a:ext cx="8380412" cy="2369879"/>
          </a:xfrm>
        </p:spPr>
        <p:txBody>
          <a:bodyPr/>
          <a:lstStyle/>
          <a:p>
            <a:r>
              <a:rPr lang="en-US" dirty="0" smtClean="0"/>
              <a:t>Largest market, driven by Free-to-Air (FTA) Terrestrial and Satellite TV services</a:t>
            </a:r>
          </a:p>
          <a:p>
            <a:r>
              <a:rPr lang="en-US" dirty="0" smtClean="0"/>
              <a:t>Laptop and Mobile computing segments showing strong growth</a:t>
            </a:r>
          </a:p>
          <a:p>
            <a:r>
              <a:rPr lang="en-US" dirty="0" smtClean="0"/>
              <a:t>Europeans ride public transportation, giving them time to view rich media on their portable laptops and other devices</a:t>
            </a:r>
          </a:p>
          <a:p>
            <a:r>
              <a:rPr lang="en-US" dirty="0" smtClean="0"/>
              <a:t>Digital Terrestrial TV also driving growth</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1095"/>
          </a:xfrm>
        </p:spPr>
        <p:txBody>
          <a:bodyPr/>
          <a:lstStyle/>
          <a:p>
            <a:r>
              <a:rPr lang="en-US" dirty="0" smtClean="0"/>
              <a:t>PC-TV Tuner Trends By Region </a:t>
            </a:r>
            <a:r>
              <a:rPr lang="en-US" sz="3600" dirty="0" smtClean="0">
                <a:solidFill>
                  <a:schemeClr val="accent1"/>
                </a:solidFill>
              </a:rPr>
              <a:t>Asia</a:t>
            </a:r>
            <a:endParaRPr lang="en-US" dirty="0">
              <a:solidFill>
                <a:schemeClr val="accent1"/>
              </a:solidFill>
            </a:endParaRPr>
          </a:p>
        </p:txBody>
      </p:sp>
      <p:sp>
        <p:nvSpPr>
          <p:cNvPr id="25603" name="Rectangle 8"/>
          <p:cNvSpPr>
            <a:spLocks noGrp="1" noChangeArrowheads="1"/>
          </p:cNvSpPr>
          <p:nvPr>
            <p:ph type="body" idx="1"/>
          </p:nvPr>
        </p:nvSpPr>
        <p:spPr>
          <a:xfrm>
            <a:off x="381000" y="1905000"/>
            <a:ext cx="8380412" cy="4271939"/>
          </a:xfrm>
        </p:spPr>
        <p:txBody>
          <a:bodyPr/>
          <a:lstStyle/>
          <a:p>
            <a:r>
              <a:rPr lang="en-US" dirty="0" smtClean="0"/>
              <a:t>Digital Terrestrial still getting its legs-DTT to take off in late 2009</a:t>
            </a:r>
          </a:p>
          <a:p>
            <a:r>
              <a:rPr lang="en-US" dirty="0" smtClean="0"/>
              <a:t>Japan rapidly transitioning from NTSC to ISDB</a:t>
            </a:r>
          </a:p>
          <a:p>
            <a:r>
              <a:rPr lang="en-US" dirty="0" smtClean="0"/>
              <a:t>China market exploding for analog tuners</a:t>
            </a:r>
          </a:p>
          <a:p>
            <a:r>
              <a:rPr lang="en-US" dirty="0" smtClean="0"/>
              <a:t>Small living quarters encourage using a PC for the family entertainment center</a:t>
            </a:r>
          </a:p>
          <a:p>
            <a:r>
              <a:rPr lang="en-US" dirty="0" smtClean="0"/>
              <a:t>Mobile segment is taking off</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1095"/>
          </a:xfrm>
        </p:spPr>
        <p:txBody>
          <a:bodyPr/>
          <a:lstStyle/>
          <a:p>
            <a:r>
              <a:rPr lang="en-US" dirty="0" smtClean="0"/>
              <a:t>PC-TV Tuner Trends By Region </a:t>
            </a:r>
            <a:r>
              <a:rPr lang="en-US" sz="3600" dirty="0" smtClean="0">
                <a:solidFill>
                  <a:schemeClr val="accent1"/>
                </a:solidFill>
              </a:rPr>
              <a:t>North America</a:t>
            </a:r>
            <a:endParaRPr lang="en-US" dirty="0">
              <a:solidFill>
                <a:schemeClr val="accent1"/>
              </a:solidFill>
            </a:endParaRPr>
          </a:p>
        </p:txBody>
      </p:sp>
      <p:sp>
        <p:nvSpPr>
          <p:cNvPr id="26626" name="Rectangle 3"/>
          <p:cNvSpPr>
            <a:spLocks noGrp="1" noChangeArrowheads="1"/>
          </p:cNvSpPr>
          <p:nvPr>
            <p:ph type="body" idx="1"/>
          </p:nvPr>
        </p:nvSpPr>
        <p:spPr>
          <a:xfrm>
            <a:off x="382588" y="1905000"/>
            <a:ext cx="8380412" cy="4882875"/>
          </a:xfrm>
        </p:spPr>
        <p:txBody>
          <a:bodyPr/>
          <a:lstStyle/>
          <a:p>
            <a:r>
              <a:rPr lang="en-US" dirty="0" smtClean="0"/>
              <a:t>U.S. ATSC Digital Terrestrial not popular</a:t>
            </a:r>
          </a:p>
          <a:p>
            <a:r>
              <a:rPr lang="en-US" dirty="0" smtClean="0"/>
              <a:t>Cable TV MSOs moving slowly with Clear QAM and Digital Cable Ready (DCR)</a:t>
            </a:r>
          </a:p>
          <a:p>
            <a:r>
              <a:rPr lang="en-US" dirty="0" smtClean="0"/>
              <a:t>Not much Free-to-Air satellite service</a:t>
            </a:r>
          </a:p>
          <a:p>
            <a:r>
              <a:rPr lang="en-US" dirty="0" smtClean="0"/>
              <a:t>Pay-TV services provide PVR STBs</a:t>
            </a:r>
          </a:p>
          <a:p>
            <a:r>
              <a:rPr lang="en-US" dirty="0" smtClean="0"/>
              <a:t>Satellite TV may lead the way with Broadband PCs that include tuners</a:t>
            </a:r>
          </a:p>
          <a:p>
            <a:r>
              <a:rPr lang="en-US" dirty="0" smtClean="0"/>
              <a:t>Intel </a:t>
            </a:r>
            <a:r>
              <a:rPr lang="en-US" dirty="0" err="1" smtClean="0"/>
              <a:t>Viiv</a:t>
            </a:r>
            <a:r>
              <a:rPr lang="en-US" dirty="0" smtClean="0"/>
              <a:t>™ and AMD Live promoting Tuners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1095"/>
          </a:xfrm>
        </p:spPr>
        <p:txBody>
          <a:bodyPr/>
          <a:lstStyle/>
          <a:p>
            <a:r>
              <a:rPr lang="en-US" dirty="0" smtClean="0"/>
              <a:t>The Forecast</a:t>
            </a:r>
            <a:br>
              <a:rPr lang="en-US" dirty="0" smtClean="0"/>
            </a:br>
            <a:r>
              <a:rPr lang="en-US" sz="3600" dirty="0" smtClean="0">
                <a:solidFill>
                  <a:schemeClr val="accent1"/>
                </a:solidFill>
              </a:rPr>
              <a:t>Units</a:t>
            </a:r>
            <a:endParaRPr lang="en-US" dirty="0">
              <a:solidFill>
                <a:schemeClr val="accent1"/>
              </a:solidFill>
            </a:endParaRPr>
          </a:p>
        </p:txBody>
      </p:sp>
      <p:graphicFrame>
        <p:nvGraphicFramePr>
          <p:cNvPr id="5" name="Table 4"/>
          <p:cNvGraphicFramePr>
            <a:graphicFrameLocks noGrp="1"/>
          </p:cNvGraphicFramePr>
          <p:nvPr/>
        </p:nvGraphicFramePr>
        <p:xfrm>
          <a:off x="381000" y="1905000"/>
          <a:ext cx="8382000" cy="4269740"/>
        </p:xfrm>
        <a:graphic>
          <a:graphicData uri="http://schemas.openxmlformats.org/drawingml/2006/table">
            <a:tbl>
              <a:tblPr firstRow="1" bandRow="1">
                <a:effectLst>
                  <a:outerShdw blurRad="673100" sx="102000" sy="102000" algn="ctr" rotWithShape="0">
                    <a:prstClr val="black"/>
                  </a:outerShdw>
                  <a:reflection blurRad="6350" stA="52000" endA="300" endPos="35000" dir="5400000" sy="-100000" algn="bl" rotWithShape="0"/>
                </a:effectLst>
                <a:tableStyleId>{073A0DAA-6AF3-43AB-8588-CEC1D06C72B9}</a:tableStyleId>
              </a:tblPr>
              <a:tblGrid>
                <a:gridCol w="1397000"/>
                <a:gridCol w="1397000"/>
                <a:gridCol w="1397000"/>
                <a:gridCol w="1397000"/>
                <a:gridCol w="1397000"/>
                <a:gridCol w="1397000"/>
              </a:tblGrid>
              <a:tr h="698500">
                <a:tc>
                  <a:txBody>
                    <a:bodyPr/>
                    <a:lstStyle/>
                    <a:p>
                      <a:pPr algn="ctr"/>
                      <a:r>
                        <a:rPr lang="en-US" dirty="0" smtClean="0"/>
                        <a:t>Regional Shipments of PC-TV Tuners</a:t>
                      </a:r>
                      <a:endParaRPr lang="en-US" dirty="0"/>
                    </a:p>
                  </a:txBody>
                  <a:tcPr/>
                </a:tc>
                <a:tc>
                  <a:txBody>
                    <a:bodyPr/>
                    <a:lstStyle/>
                    <a:p>
                      <a:pPr algn="ctr"/>
                      <a:r>
                        <a:rPr lang="en-US" dirty="0" smtClean="0"/>
                        <a:t>2007</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r>
              <a:tr h="698500">
                <a:tc>
                  <a:txBody>
                    <a:bodyPr/>
                    <a:lstStyle/>
                    <a:p>
                      <a:pPr algn="ctr"/>
                      <a:r>
                        <a:rPr lang="en-US" dirty="0" smtClean="0">
                          <a:latin typeface="+mj-lt"/>
                        </a:rPr>
                        <a:t>North America</a:t>
                      </a:r>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Europe</a:t>
                      </a:r>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Asia</a:t>
                      </a:r>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Row</a:t>
                      </a:r>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Worldwide (Thousands)</a:t>
                      </a:r>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pPr algn="ctr"/>
                      <a:r>
                        <a:rPr lang="en-US" dirty="0" smtClean="0">
                          <a:latin typeface="+mj-lt"/>
                        </a:rPr>
                        <a:t>49,700</a:t>
                      </a:r>
                      <a:endParaRPr lang="en-US" dirty="0">
                        <a:latin typeface="+mj-lt"/>
                      </a:endParaRPr>
                    </a:p>
                  </a:txBody>
                  <a:tcPr/>
                </a:tc>
                <a:tc>
                  <a:txBody>
                    <a:bodyPr/>
                    <a:lstStyle/>
                    <a:p>
                      <a:endParaRPr lang="en-US" dirty="0"/>
                    </a:p>
                  </a:txBody>
                  <a:tcPr/>
                </a:tc>
              </a:tr>
            </a:tbl>
          </a:graphicData>
        </a:graphic>
      </p:graphicFrame>
      <p:sp>
        <p:nvSpPr>
          <p:cNvPr id="6" name="TextBox 5"/>
          <p:cNvSpPr txBox="1"/>
          <p:nvPr/>
        </p:nvSpPr>
        <p:spPr>
          <a:xfrm>
            <a:off x="381000" y="6260068"/>
            <a:ext cx="2514600" cy="369332"/>
          </a:xfrm>
          <a:prstGeom prst="rect">
            <a:avLst/>
          </a:prstGeom>
          <a:noFill/>
        </p:spPr>
        <p:txBody>
          <a:bodyPr wrap="square" rtlCol="0">
            <a:spAutoFit/>
          </a:bodyPr>
          <a:lstStyle/>
          <a:p>
            <a:r>
              <a:rPr lang="en-US" dirty="0" smtClean="0">
                <a:solidFill>
                  <a:schemeClr val="accent6"/>
                </a:solidFill>
                <a:effectLst>
                  <a:outerShdw blurRad="38100" dist="38100" dir="2700000" algn="tl">
                    <a:srgbClr val="000000">
                      <a:alpha val="43137"/>
                    </a:srgbClr>
                  </a:outerShdw>
                </a:effectLst>
                <a:latin typeface="Segoe" pitchFamily="34" charset="0"/>
              </a:rPr>
              <a:t>Source: In-Stat 03/07</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1095"/>
          </a:xfrm>
        </p:spPr>
        <p:txBody>
          <a:bodyPr/>
          <a:lstStyle/>
          <a:p>
            <a:r>
              <a:rPr lang="en-US" dirty="0" smtClean="0"/>
              <a:t>The Forecast</a:t>
            </a:r>
            <a:br>
              <a:rPr lang="en-US" dirty="0" smtClean="0"/>
            </a:br>
            <a:r>
              <a:rPr lang="en-US" sz="3600" dirty="0" smtClean="0">
                <a:solidFill>
                  <a:schemeClr val="accent1"/>
                </a:solidFill>
              </a:rPr>
              <a:t>U.S. Dollars</a:t>
            </a:r>
            <a:endParaRPr lang="en-US" sz="3600" dirty="0">
              <a:solidFill>
                <a:schemeClr val="accent1"/>
              </a:solidFill>
            </a:endParaRPr>
          </a:p>
        </p:txBody>
      </p:sp>
      <p:graphicFrame>
        <p:nvGraphicFramePr>
          <p:cNvPr id="5" name="Table 4"/>
          <p:cNvGraphicFramePr>
            <a:graphicFrameLocks noGrp="1"/>
          </p:cNvGraphicFramePr>
          <p:nvPr/>
        </p:nvGraphicFramePr>
        <p:xfrm>
          <a:off x="381000" y="1905000"/>
          <a:ext cx="8382000" cy="4348480"/>
        </p:xfrm>
        <a:graphic>
          <a:graphicData uri="http://schemas.openxmlformats.org/drawingml/2006/table">
            <a:tbl>
              <a:tblPr firstRow="1" bandRow="1">
                <a:effectLst>
                  <a:outerShdw blurRad="673100" sx="102000" sy="102000" algn="ctr" rotWithShape="0">
                    <a:prstClr val="black"/>
                  </a:outerShdw>
                  <a:reflection blurRad="6350" stA="52000" endA="300" endPos="35000" dir="5400000" sy="-100000" algn="bl" rotWithShape="0"/>
                </a:effectLst>
                <a:tableStyleId>{073A0DAA-6AF3-43AB-8588-CEC1D06C72B9}</a:tableStyleId>
              </a:tblPr>
              <a:tblGrid>
                <a:gridCol w="1397000"/>
                <a:gridCol w="1397000"/>
                <a:gridCol w="1397000"/>
                <a:gridCol w="1397000"/>
                <a:gridCol w="1397000"/>
                <a:gridCol w="1397000"/>
              </a:tblGrid>
              <a:tr h="698500">
                <a:tc>
                  <a:txBody>
                    <a:bodyPr/>
                    <a:lstStyle/>
                    <a:p>
                      <a:pPr algn="ctr"/>
                      <a:r>
                        <a:rPr lang="en-US" dirty="0" smtClean="0"/>
                        <a:t>Regional Value of </a:t>
                      </a:r>
                      <a:br>
                        <a:rPr lang="en-US" dirty="0" smtClean="0"/>
                      </a:br>
                      <a:r>
                        <a:rPr lang="en-US" dirty="0" smtClean="0"/>
                        <a:t>PC-TV Tuners</a:t>
                      </a:r>
                      <a:endParaRPr lang="en-US" dirty="0"/>
                    </a:p>
                  </a:txBody>
                  <a:tcPr/>
                </a:tc>
                <a:tc>
                  <a:txBody>
                    <a:bodyPr/>
                    <a:lstStyle/>
                    <a:p>
                      <a:pPr algn="ctr"/>
                      <a:r>
                        <a:rPr lang="en-US" dirty="0" smtClean="0"/>
                        <a:t>2007</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r>
              <a:tr h="698500">
                <a:tc>
                  <a:txBody>
                    <a:bodyPr/>
                    <a:lstStyle/>
                    <a:p>
                      <a:pPr algn="ctr"/>
                      <a:r>
                        <a:rPr lang="en-US" dirty="0" smtClean="0">
                          <a:latin typeface="+mj-lt"/>
                        </a:rPr>
                        <a:t>North America</a:t>
                      </a:r>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Europe</a:t>
                      </a:r>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Asia</a:t>
                      </a:r>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Row</a:t>
                      </a:r>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p>
                  </a:txBody>
                  <a:tcPr/>
                </a:tc>
              </a:tr>
              <a:tr h="698500">
                <a:tc>
                  <a:txBody>
                    <a:bodyPr/>
                    <a:lstStyle/>
                    <a:p>
                      <a:pPr algn="ctr"/>
                      <a:r>
                        <a:rPr lang="en-US" dirty="0" smtClean="0">
                          <a:latin typeface="+mj-lt"/>
                        </a:rPr>
                        <a:t>Worldwide (U.S.$ Millions)</a:t>
                      </a:r>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pPr algn="ctr"/>
                      <a:r>
                        <a:rPr lang="en-US" dirty="0" smtClean="0">
                          <a:latin typeface="+mj-lt"/>
                        </a:rPr>
                        <a:t>$3,298.9</a:t>
                      </a:r>
                      <a:endParaRPr lang="en-US" dirty="0">
                        <a:latin typeface="+mj-lt"/>
                      </a:endParaRPr>
                    </a:p>
                  </a:txBody>
                  <a:tcPr/>
                </a:tc>
                <a:tc>
                  <a:txBody>
                    <a:bodyPr/>
                    <a:lstStyle/>
                    <a:p>
                      <a:endParaRPr lang="en-US" dirty="0"/>
                    </a:p>
                  </a:txBody>
                  <a:tcPr/>
                </a:tc>
              </a:tr>
            </a:tbl>
          </a:graphicData>
        </a:graphic>
      </p:graphicFrame>
      <p:sp>
        <p:nvSpPr>
          <p:cNvPr id="6" name="TextBox 5"/>
          <p:cNvSpPr txBox="1"/>
          <p:nvPr/>
        </p:nvSpPr>
        <p:spPr>
          <a:xfrm>
            <a:off x="381000" y="6260068"/>
            <a:ext cx="2514600" cy="369332"/>
          </a:xfrm>
          <a:prstGeom prst="rect">
            <a:avLst/>
          </a:prstGeom>
          <a:noFill/>
        </p:spPr>
        <p:txBody>
          <a:bodyPr wrap="square" rtlCol="0">
            <a:spAutoFit/>
          </a:bodyPr>
          <a:lstStyle/>
          <a:p>
            <a:r>
              <a:rPr lang="en-US" dirty="0" smtClean="0">
                <a:solidFill>
                  <a:schemeClr val="accent6"/>
                </a:solidFill>
                <a:effectLst>
                  <a:outerShdw blurRad="38100" dist="38100" dir="2700000" algn="tl">
                    <a:srgbClr val="000000">
                      <a:alpha val="43137"/>
                    </a:srgbClr>
                  </a:outerShdw>
                </a:effectLst>
                <a:latin typeface="Segoe" pitchFamily="34" charset="0"/>
              </a:rPr>
              <a:t>Source: In-Stat 03/07</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1905000"/>
            <a:ext cx="8382000" cy="4724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 sx="102000" sy="102000" algn="ctr" rotWithShape="0">
              <a:prstClr val="black">
                <a:alpha val="40000"/>
              </a:prstClr>
            </a:outerShdw>
            <a:reflection blurRad="6350" stA="52000" endA="300" endPos="35000" dir="5400000" sy="-100000" algn="bl" rotWithShape="0"/>
          </a:effectLst>
        </p:spPr>
        <p:txBody>
          <a:bodyPr lIns="91432" tIns="45717" rIns="91432" bIns="45717" anchor="ctr"/>
          <a:lstStyle/>
          <a:p>
            <a:pPr algn="l">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pic>
        <p:nvPicPr>
          <p:cNvPr id="29698" name="Picture 10"/>
          <p:cNvPicPr>
            <a:picLocks noChangeAspect="1" noChangeArrowheads="1"/>
          </p:cNvPicPr>
          <p:nvPr/>
        </p:nvPicPr>
        <p:blipFill>
          <a:blip r:embed="rId3"/>
          <a:srcRect/>
          <a:stretch>
            <a:fillRect/>
          </a:stretch>
        </p:blipFill>
        <p:spPr bwMode="auto">
          <a:xfrm>
            <a:off x="304800" y="1993212"/>
            <a:ext cx="8543925" cy="4619625"/>
          </a:xfrm>
          <a:prstGeom prst="rect">
            <a:avLst/>
          </a:prstGeom>
          <a:noFill/>
          <a:ln w="9525">
            <a:noFill/>
            <a:miter lim="800000"/>
            <a:headEnd/>
            <a:tailEnd/>
          </a:ln>
        </p:spPr>
      </p:pic>
      <p:sp>
        <p:nvSpPr>
          <p:cNvPr id="4" name="Title 3"/>
          <p:cNvSpPr>
            <a:spLocks noGrp="1"/>
          </p:cNvSpPr>
          <p:nvPr>
            <p:ph type="title"/>
          </p:nvPr>
        </p:nvSpPr>
        <p:spPr>
          <a:xfrm>
            <a:off x="382588" y="228600"/>
            <a:ext cx="8380412" cy="1191095"/>
          </a:xfrm>
        </p:spPr>
        <p:txBody>
          <a:bodyPr/>
          <a:lstStyle/>
          <a:p>
            <a:r>
              <a:rPr lang="en-US" dirty="0" smtClean="0"/>
              <a:t>The Forecast</a:t>
            </a:r>
            <a:br>
              <a:rPr lang="en-US" dirty="0" smtClean="0"/>
            </a:br>
            <a:r>
              <a:rPr lang="en-US" sz="3600" dirty="0" smtClean="0">
                <a:solidFill>
                  <a:schemeClr val="accent1"/>
                </a:solidFill>
              </a:rPr>
              <a:t>Trend lines</a:t>
            </a:r>
            <a:endParaRPr lang="en-US" dirty="0">
              <a:solidFill>
                <a:schemeClr val="accent1"/>
              </a:solidFill>
            </a:endParaRPr>
          </a:p>
        </p:txBody>
      </p:sp>
      <p:sp>
        <p:nvSpPr>
          <p:cNvPr id="29701" name="Text Box 5"/>
          <p:cNvSpPr txBox="1">
            <a:spLocks noChangeArrowheads="1"/>
          </p:cNvSpPr>
          <p:nvPr/>
        </p:nvSpPr>
        <p:spPr bwMode="auto">
          <a:xfrm>
            <a:off x="1593576" y="1903758"/>
            <a:ext cx="5943600" cy="519113"/>
          </a:xfrm>
          <a:prstGeom prst="rect">
            <a:avLst/>
          </a:prstGeom>
          <a:noFill/>
          <a:ln w="9525">
            <a:noFill/>
            <a:miter lim="800000"/>
            <a:headEnd/>
            <a:tailEnd/>
          </a:ln>
          <a:effectLst/>
        </p:spPr>
        <p:txBody>
          <a:bodyPr>
            <a:spAutoFit/>
          </a:bodyPr>
          <a:lstStyle/>
          <a:p>
            <a:pPr algn="ctr">
              <a:spcBef>
                <a:spcPct val="50000"/>
              </a:spcBef>
            </a:pPr>
            <a:r>
              <a:rPr lang="en-US" sz="2800" dirty="0">
                <a:solidFill>
                  <a:schemeClr val="accent1"/>
                </a:solidFill>
                <a:effectLst>
                  <a:outerShdw blurRad="38100" dist="38100" dir="2700000" algn="tl">
                    <a:srgbClr val="000000">
                      <a:alpha val="43137"/>
                    </a:srgbClr>
                  </a:outerShdw>
                </a:effectLst>
              </a:rPr>
              <a:t>Value of PC-TV Tuners by Region</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Future</a:t>
            </a:r>
            <a:endParaRPr lang="en-US"/>
          </a:p>
        </p:txBody>
      </p:sp>
      <p:sp>
        <p:nvSpPr>
          <p:cNvPr id="3" name="Content Placeholder 2"/>
          <p:cNvSpPr>
            <a:spLocks noGrp="1"/>
          </p:cNvSpPr>
          <p:nvPr>
            <p:ph type="body" idx="1"/>
          </p:nvPr>
        </p:nvSpPr>
        <p:spPr>
          <a:xfrm>
            <a:off x="382588" y="1414464"/>
            <a:ext cx="8380412" cy="4963923"/>
          </a:xfrm>
        </p:spPr>
        <p:txBody>
          <a:bodyPr/>
          <a:lstStyle/>
          <a:p>
            <a:r>
              <a:rPr lang="en-US" sz="2800" smtClean="0"/>
              <a:t>PC-TV Tuners need to bridge the gap from hobby products to mainstream</a:t>
            </a:r>
          </a:p>
          <a:p>
            <a:pPr lvl="1"/>
            <a:r>
              <a:rPr lang="en-US" sz="2400" smtClean="0"/>
              <a:t>Digital Terrestrial TV and Free-to-Air Satellite will be key technologies that need support</a:t>
            </a:r>
          </a:p>
          <a:p>
            <a:pPr lvl="1"/>
            <a:r>
              <a:rPr lang="en-US" sz="2400" smtClean="0"/>
              <a:t>Mobile reception adds new opportunities</a:t>
            </a:r>
          </a:p>
          <a:p>
            <a:pPr lvl="1"/>
            <a:r>
              <a:rPr lang="en-US" sz="2400" smtClean="0"/>
              <a:t>Country-specific solutions will arise</a:t>
            </a:r>
          </a:p>
          <a:p>
            <a:r>
              <a:rPr lang="en-US" sz="2800" smtClean="0"/>
              <a:t>Combo PC-TV Tuners are coming</a:t>
            </a:r>
          </a:p>
          <a:p>
            <a:pPr lvl="1"/>
            <a:r>
              <a:rPr lang="en-US" sz="2400" smtClean="0"/>
              <a:t>Support for multiple video streams</a:t>
            </a:r>
          </a:p>
          <a:p>
            <a:pPr lvl="1"/>
            <a:r>
              <a:rPr lang="en-US" sz="2400" smtClean="0"/>
              <a:t>Support for DTT, analog, and broadband</a:t>
            </a:r>
          </a:p>
          <a:p>
            <a:pPr lvl="1"/>
            <a:r>
              <a:rPr lang="en-US" sz="2400" smtClean="0"/>
              <a:t>Broadband PCs can support interactivity</a:t>
            </a:r>
          </a:p>
          <a:p>
            <a:pPr lvl="1"/>
            <a:r>
              <a:rPr lang="en-US" sz="2400" smtClean="0"/>
              <a:t>Drivers for all this still need to be managed</a:t>
            </a:r>
            <a:endParaRPr lang="en-US" sz="24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IPGs And Interactivity</a:t>
            </a:r>
            <a:endParaRPr lang="en-US" dirty="0"/>
          </a:p>
        </p:txBody>
      </p:sp>
      <p:sp>
        <p:nvSpPr>
          <p:cNvPr id="3" name="Content Placeholder 2"/>
          <p:cNvSpPr>
            <a:spLocks noGrp="1"/>
          </p:cNvSpPr>
          <p:nvPr>
            <p:ph type="body" idx="1"/>
          </p:nvPr>
        </p:nvSpPr>
        <p:spPr>
          <a:xfrm>
            <a:off x="382588" y="1414464"/>
            <a:ext cx="8380412" cy="5433795"/>
          </a:xfrm>
        </p:spPr>
        <p:txBody>
          <a:bodyPr/>
          <a:lstStyle/>
          <a:p>
            <a:r>
              <a:rPr lang="en-US" sz="3200" smtClean="0"/>
              <a:t>Interactive Program Guides (IPGs) on the PC provide improved search capabilities for upcoming TV shows, and for content stored on the PC</a:t>
            </a:r>
          </a:p>
          <a:p>
            <a:r>
              <a:rPr lang="en-US" sz="3200" smtClean="0"/>
              <a:t>IPGs can access up-to-the-minute web Content that enhance users’ experiences</a:t>
            </a:r>
          </a:p>
          <a:p>
            <a:r>
              <a:rPr lang="en-US" sz="3200" smtClean="0"/>
              <a:t>Broadband-connected PCs with PC-TV Tuners can provide interactivity-Imagine pausing a TV show and watching a Honda ad from the Internet</a:t>
            </a:r>
          </a:p>
          <a:p>
            <a:r>
              <a:rPr lang="en-US" sz="3200" smtClean="0"/>
              <a:t>Huge opportunities will arise</a:t>
            </a:r>
            <a:endParaRPr lang="en-US" sz="32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PCs Are A Natural Nexus</a:t>
            </a:r>
            <a:endParaRPr lang="en-US"/>
          </a:p>
        </p:txBody>
      </p:sp>
      <p:sp>
        <p:nvSpPr>
          <p:cNvPr id="3" name="Content Placeholder 2"/>
          <p:cNvSpPr>
            <a:spLocks noGrp="1"/>
          </p:cNvSpPr>
          <p:nvPr>
            <p:ph type="body" idx="1"/>
          </p:nvPr>
        </p:nvSpPr>
        <p:spPr>
          <a:xfrm>
            <a:off x="381000" y="1905000"/>
            <a:ext cx="8380412" cy="4262705"/>
          </a:xfrm>
        </p:spPr>
        <p:txBody>
          <a:bodyPr/>
          <a:lstStyle/>
          <a:p>
            <a:r>
              <a:rPr lang="en-US" dirty="0" smtClean="0"/>
              <a:t>PC-TV Tuners provide access to great TV Content from many sources</a:t>
            </a:r>
          </a:p>
          <a:p>
            <a:r>
              <a:rPr lang="en-US" dirty="0" smtClean="0"/>
              <a:t>Broadband PCs bring in the Internet</a:t>
            </a:r>
          </a:p>
          <a:p>
            <a:pPr lvl="1"/>
            <a:r>
              <a:rPr lang="en-US" dirty="0" smtClean="0"/>
              <a:t>Provide greatly enhanced search for IPGs</a:t>
            </a:r>
          </a:p>
          <a:p>
            <a:pPr lvl="1"/>
            <a:r>
              <a:rPr lang="en-US" dirty="0" smtClean="0"/>
              <a:t>Provide access to Internet video</a:t>
            </a:r>
          </a:p>
          <a:p>
            <a:pPr lvl="1"/>
            <a:r>
              <a:rPr lang="en-US" dirty="0" smtClean="0"/>
              <a:t>Permit sharing of video and social networking</a:t>
            </a:r>
          </a:p>
          <a:p>
            <a:r>
              <a:rPr lang="en-US" dirty="0" smtClean="0"/>
              <a:t>The Future of TV may come from PC-TV Tuners on Broadband PCs</a:t>
            </a:r>
          </a:p>
        </p:txBody>
      </p:sp>
      <p:sp>
        <p:nvSpPr>
          <p:cNvPr id="32772" name="Rectangle 3"/>
          <p:cNvSpPr>
            <a:spLocks noChangeArrowheads="1"/>
          </p:cNvSpPr>
          <p:nvPr/>
        </p:nvSpPr>
        <p:spPr bwMode="auto">
          <a:xfrm>
            <a:off x="311427" y="772894"/>
            <a:ext cx="6464462" cy="646331"/>
          </a:xfrm>
          <a:prstGeom prst="rect">
            <a:avLst/>
          </a:prstGeom>
          <a:noFill/>
          <a:ln w="9525">
            <a:noFill/>
            <a:miter lim="800000"/>
            <a:headEnd/>
            <a:tailEnd/>
          </a:ln>
        </p:spPr>
        <p:txBody>
          <a:bodyPr wrap="none">
            <a:spAutoFit/>
          </a:bodyPr>
          <a:lstStyle/>
          <a:p>
            <a:r>
              <a:rPr lang="en-US" sz="3600" dirty="0">
                <a:solidFill>
                  <a:schemeClr val="accent1"/>
                </a:solidFill>
                <a:effectLst>
                  <a:outerShdw blurRad="38100" dist="38100" dir="2700000" algn="tl">
                    <a:srgbClr val="000000">
                      <a:alpha val="43137"/>
                    </a:srgbClr>
                  </a:outerShdw>
                </a:effectLst>
                <a:latin typeface="Segoe" pitchFamily="34" charset="0"/>
              </a:rPr>
              <a:t>Nexus: </a:t>
            </a:r>
            <a:r>
              <a:rPr lang="en-US" sz="3600" dirty="0" smtClean="0">
                <a:solidFill>
                  <a:schemeClr val="accent1"/>
                </a:solidFill>
                <a:effectLst>
                  <a:outerShdw blurRad="38100" dist="38100" dir="2700000" algn="tl">
                    <a:srgbClr val="000000">
                      <a:alpha val="43137"/>
                    </a:srgbClr>
                  </a:outerShdw>
                </a:effectLst>
                <a:latin typeface="Segoe" pitchFamily="34" charset="0"/>
              </a:rPr>
              <a:t> n</a:t>
            </a:r>
            <a:r>
              <a:rPr lang="en-US" sz="3600" dirty="0">
                <a:solidFill>
                  <a:schemeClr val="accent1"/>
                </a:solidFill>
                <a:effectLst>
                  <a:outerShdw blurRad="38100" dist="38100" dir="2700000" algn="tl">
                    <a:srgbClr val="000000">
                      <a:alpha val="43137"/>
                    </a:srgbClr>
                  </a:outerShdw>
                </a:effectLst>
                <a:latin typeface="Segoe" pitchFamily="34" charset="0"/>
              </a:rPr>
              <a:t>, Tie, Link, Connection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362926"/>
            <a:ext cx="7692761" cy="3808735"/>
          </a:xfrm>
        </p:spPr>
        <p:txBody>
          <a:bodyPr/>
          <a:lstStyle/>
          <a:p>
            <a:r>
              <a:rPr lang="en-US" dirty="0" smtClean="0"/>
              <a:t>2010</a:t>
            </a:r>
            <a:br>
              <a:rPr lang="en-US" dirty="0" smtClean="0"/>
            </a:br>
            <a:r>
              <a:rPr lang="en-US" dirty="0" smtClean="0"/>
              <a:t>Every Multimedia PC </a:t>
            </a:r>
            <a:br>
              <a:rPr lang="en-US" dirty="0" smtClean="0"/>
            </a:br>
            <a:r>
              <a:rPr lang="en-US" dirty="0" smtClean="0"/>
              <a:t>Has A TV Tuner</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a:xfrm>
            <a:off x="727605" y="4334074"/>
            <a:ext cx="7692761" cy="914096"/>
          </a:xfrm>
        </p:spPr>
        <p:txBody>
          <a:bodyPr/>
          <a:lstStyle/>
          <a:p>
            <a:r>
              <a:rPr lang="en-US" dirty="0" smtClean="0"/>
              <a:t>Multimedia PC users take for granted that TV just works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329595"/>
          </a:xfrm>
        </p:spPr>
        <p:txBody>
          <a:bodyPr/>
          <a:lstStyle/>
          <a:p>
            <a:r>
              <a:rPr lang="en-US" sz="4800" dirty="0" smtClean="0"/>
              <a:t>Moving PC-TV Tuners Into </a:t>
            </a:r>
            <a:br>
              <a:rPr lang="en-US" sz="4800" dirty="0" smtClean="0"/>
            </a:br>
            <a:r>
              <a:rPr lang="en-US" sz="4800" dirty="0" smtClean="0"/>
              <a:t>The Mainstream</a:t>
            </a:r>
            <a:endParaRPr lang="en-US" sz="4800" dirty="0"/>
          </a:p>
        </p:txBody>
      </p:sp>
      <p:sp>
        <p:nvSpPr>
          <p:cNvPr id="243715" name="Rectangle 3"/>
          <p:cNvSpPr>
            <a:spLocks noGrp="1" noChangeArrowheads="1"/>
          </p:cNvSpPr>
          <p:nvPr>
            <p:ph type="body" idx="1"/>
          </p:nvPr>
        </p:nvSpPr>
        <p:spPr>
          <a:xfrm>
            <a:off x="381000" y="1905000"/>
            <a:ext cx="8380412" cy="5049587"/>
          </a:xfrm>
        </p:spPr>
        <p:txBody>
          <a:bodyPr/>
          <a:lstStyle/>
          <a:p>
            <a:r>
              <a:rPr lang="en-US" sz="3200" dirty="0" smtClean="0"/>
              <a:t>PC-TV Tuner Ecosystem must adopt “in box” drivers to provide the best support</a:t>
            </a:r>
          </a:p>
          <a:p>
            <a:r>
              <a:rPr lang="en-US" sz="3200" dirty="0" smtClean="0"/>
              <a:t>Semiconductor manufacturers need to lead the technology to drive standardization and ramp up volumes</a:t>
            </a:r>
          </a:p>
          <a:p>
            <a:r>
              <a:rPr lang="en-US" sz="3200" dirty="0" smtClean="0"/>
              <a:t>PC-TV Tuner products need to be as standardized as printers, DVD ROMs, video cards, and disk drives</a:t>
            </a:r>
          </a:p>
          <a:p>
            <a:pPr lvl="1"/>
            <a:r>
              <a:rPr lang="en-US" sz="2800" dirty="0" smtClean="0"/>
              <a:t>Microsoft Vista sets the stage</a:t>
            </a:r>
          </a:p>
          <a:p>
            <a:pPr lvl="1"/>
            <a:r>
              <a:rPr lang="en-US" sz="2800" dirty="0" smtClean="0"/>
              <a:t>Windows Update fulfills the promise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5" descr="COVERB"/>
          <p:cNvPicPr>
            <a:picLocks noChangeAspect="1" noChangeArrowheads="1"/>
          </p:cNvPicPr>
          <p:nvPr/>
        </p:nvPicPr>
        <p:blipFill>
          <a:blip r:embed="rId3"/>
          <a:srcRect/>
          <a:stretch>
            <a:fillRect/>
          </a:stretch>
        </p:blipFill>
        <p:spPr bwMode="auto">
          <a:xfrm>
            <a:off x="298173" y="218661"/>
            <a:ext cx="8534400" cy="25019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7" name="Rounded Rectangle 6"/>
          <p:cNvSpPr/>
          <p:nvPr/>
        </p:nvSpPr>
        <p:spPr bwMode="auto">
          <a:xfrm>
            <a:off x="2242932" y="5029200"/>
            <a:ext cx="46482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2247900" y="3962400"/>
            <a:ext cx="46482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1" name="Rectangle 3"/>
          <p:cNvSpPr>
            <a:spLocks noGrp="1" noChangeArrowheads="1"/>
          </p:cNvSpPr>
          <p:nvPr>
            <p:ph idx="1"/>
          </p:nvPr>
        </p:nvSpPr>
        <p:spPr>
          <a:xfrm>
            <a:off x="367746" y="2971800"/>
            <a:ext cx="8380413" cy="3160713"/>
          </a:xfrm>
        </p:spPr>
        <p:txBody>
          <a:bodyPr/>
          <a:lstStyle/>
          <a:p>
            <a:pPr marL="338138" indent="-338138" algn="ctr" defTabSz="912777">
              <a:spcBef>
                <a:spcPts val="838"/>
              </a:spcBef>
              <a:buFontTx/>
              <a:buNone/>
              <a:defRPr/>
            </a:pPr>
            <a:r>
              <a:rPr lang="en-US" sz="3200" u="sng" dirty="0" smtClean="0"/>
              <a:t>In-Stat contacts:</a:t>
            </a:r>
          </a:p>
          <a:p>
            <a:pPr marL="338138" indent="-338138" algn="ctr" defTabSz="912777">
              <a:spcBef>
                <a:spcPts val="838"/>
              </a:spcBef>
              <a:buFontTx/>
              <a:buNone/>
              <a:defRPr/>
            </a:pPr>
            <a:r>
              <a:rPr lang="en-US" sz="3200" dirty="0" smtClean="0"/>
              <a:t>Gerry Kaufhold,</a:t>
            </a:r>
          </a:p>
          <a:p>
            <a:pPr marL="338138" indent="-338138" algn="ctr" defTabSz="912777">
              <a:spcBef>
                <a:spcPts val="838"/>
              </a:spcBef>
              <a:buFontTx/>
              <a:buNone/>
              <a:defRPr/>
            </a:pPr>
            <a:endParaRPr lang="en-US" sz="3200" dirty="0" smtClean="0"/>
          </a:p>
          <a:p>
            <a:pPr marL="338138" indent="-338138" algn="ctr" defTabSz="912777">
              <a:spcBef>
                <a:spcPts val="838"/>
              </a:spcBef>
              <a:buFontTx/>
              <a:buNone/>
              <a:defRPr/>
            </a:pPr>
            <a:r>
              <a:rPr lang="en-US" sz="3200" dirty="0" smtClean="0"/>
              <a:t>Chris Kissel,</a:t>
            </a:r>
          </a:p>
          <a:p>
            <a:pPr marL="338138" indent="-338138" algn="ctr" defTabSz="912777">
              <a:spcBef>
                <a:spcPts val="838"/>
              </a:spcBef>
              <a:buFontTx/>
              <a:buNone/>
              <a:defRPr/>
            </a:pPr>
            <a:endParaRPr lang="en-US" sz="3200" dirty="0" smtClean="0"/>
          </a:p>
          <a:p>
            <a:pPr marL="338138" indent="-338138" algn="ctr" defTabSz="912777">
              <a:spcBef>
                <a:spcPts val="838"/>
              </a:spcBef>
              <a:buFontTx/>
              <a:buNone/>
              <a:defRPr/>
            </a:pPr>
            <a:r>
              <a:rPr lang="en-US" sz="3200" dirty="0" smtClean="0"/>
              <a:t>http://www.in-stat.com</a:t>
            </a:r>
          </a:p>
        </p:txBody>
      </p:sp>
      <p:sp>
        <p:nvSpPr>
          <p:cNvPr id="4" name="Rectangle 3"/>
          <p:cNvSpPr/>
          <p:nvPr/>
        </p:nvSpPr>
        <p:spPr>
          <a:xfrm>
            <a:off x="2425146" y="3962400"/>
            <a:ext cx="4423262" cy="461665"/>
          </a:xfrm>
          <a:prstGeom prst="rect">
            <a:avLst/>
          </a:prstGeom>
        </p:spPr>
        <p:txBody>
          <a:bodyPr wrap="none">
            <a:spAutoFit/>
          </a:bodyPr>
          <a:lstStyle/>
          <a:p>
            <a:pPr marL="338138" indent="-338138" algn="ctr" fontAlgn="auto">
              <a:spcBef>
                <a:spcPts val="838"/>
              </a:spcBef>
              <a:spcAft>
                <a:spcPts val="0"/>
              </a:spcAft>
              <a:defRPr/>
            </a:pPr>
            <a:r>
              <a:rPr lang="en-US" sz="2400" dirty="0" err="1">
                <a:effectLst>
                  <a:outerShdw blurRad="38100" dist="38100" dir="2700000" algn="tl">
                    <a:srgbClr val="000000">
                      <a:alpha val="43137"/>
                    </a:srgbClr>
                  </a:outerShdw>
                </a:effectLst>
                <a:latin typeface="+mn-lt"/>
                <a:cs typeface="+mn-cs"/>
                <a:hlinkClick r:id="rId4"/>
              </a:rPr>
              <a:t>Gkaufhold</a:t>
            </a:r>
            <a:r>
              <a:rPr lang="en-US" sz="2400" dirty="0">
                <a:effectLst>
                  <a:outerShdw blurRad="38100" dist="38100" dir="2700000" algn="tl">
                    <a:srgbClr val="000000">
                      <a:alpha val="43137"/>
                    </a:srgbClr>
                  </a:outerShdw>
                </a:effectLst>
                <a:latin typeface="+mn-lt"/>
                <a:cs typeface="+mn-cs"/>
                <a:hlinkClick r:id="rId4"/>
              </a:rPr>
              <a:t> @ reedbusiness.com</a:t>
            </a:r>
            <a:endParaRPr lang="en-US" sz="2400" dirty="0">
              <a:effectLst>
                <a:outerShdw blurRad="38100" dist="38100" dir="2700000" algn="tl">
                  <a:srgbClr val="000000">
                    <a:alpha val="43137"/>
                  </a:srgbClr>
                </a:outerShdw>
              </a:effectLst>
              <a:latin typeface="+mn-lt"/>
              <a:cs typeface="+mn-cs"/>
            </a:endParaRPr>
          </a:p>
        </p:txBody>
      </p:sp>
      <p:sp>
        <p:nvSpPr>
          <p:cNvPr id="5" name="Rectangle 4"/>
          <p:cNvSpPr/>
          <p:nvPr/>
        </p:nvSpPr>
        <p:spPr>
          <a:xfrm>
            <a:off x="2613993" y="5024438"/>
            <a:ext cx="3915624" cy="461665"/>
          </a:xfrm>
          <a:prstGeom prst="rect">
            <a:avLst/>
          </a:prstGeom>
        </p:spPr>
        <p:txBody>
          <a:bodyPr wrap="none">
            <a:spAutoFit/>
          </a:bodyPr>
          <a:lstStyle/>
          <a:p>
            <a:pPr marL="338138" indent="-338138" algn="ctr" fontAlgn="auto">
              <a:spcBef>
                <a:spcPts val="838"/>
              </a:spcBef>
              <a:spcAft>
                <a:spcPts val="0"/>
              </a:spcAft>
              <a:defRPr/>
            </a:pPr>
            <a:r>
              <a:rPr lang="en-US" sz="2400" dirty="0" err="1">
                <a:effectLst>
                  <a:outerShdw blurRad="38100" dist="38100" dir="2700000" algn="tl">
                    <a:srgbClr val="000000">
                      <a:alpha val="43137"/>
                    </a:srgbClr>
                  </a:outerShdw>
                </a:effectLst>
                <a:latin typeface="+mn-lt"/>
                <a:cs typeface="+mn-cs"/>
                <a:hlinkClick r:id="rId5"/>
              </a:rPr>
              <a:t>Ckissel</a:t>
            </a:r>
            <a:r>
              <a:rPr lang="en-US" sz="2400" dirty="0">
                <a:effectLst>
                  <a:outerShdw blurRad="38100" dist="38100" dir="2700000" algn="tl">
                    <a:srgbClr val="000000">
                      <a:alpha val="43137"/>
                    </a:srgbClr>
                  </a:outerShdw>
                </a:effectLst>
                <a:latin typeface="+mn-lt"/>
                <a:cs typeface="+mn-cs"/>
                <a:hlinkClick r:id="rId5"/>
              </a:rPr>
              <a:t> @ reedbusiness.com</a:t>
            </a:r>
            <a:endParaRPr lang="en-US" sz="2400" dirty="0">
              <a:effectLst>
                <a:outerShdw blurRad="38100" dist="38100" dir="2700000" algn="tl">
                  <a:srgbClr val="000000">
                    <a:alpha val="43137"/>
                  </a:srgbClr>
                </a:outerShdw>
              </a:effectLst>
              <a:latin typeface="+mn-lt"/>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5" name="Subtitle 4"/>
          <p:cNvSpPr>
            <a:spLocks noGrp="1"/>
          </p:cNvSpPr>
          <p:nvPr>
            <p:ph type="subTitle" idx="1"/>
          </p:nvPr>
        </p:nvSpPr>
        <p:spPr>
          <a:xfrm>
            <a:off x="727605" y="4334074"/>
            <a:ext cx="7692761" cy="1371145"/>
          </a:xfrm>
        </p:spPr>
        <p:txBody>
          <a:bodyPr/>
          <a:lstStyle/>
          <a:p>
            <a:r>
              <a:rPr lang="en-US" dirty="0" smtClean="0"/>
              <a:t>Chris Matichuk</a:t>
            </a:r>
          </a:p>
          <a:p>
            <a:r>
              <a:rPr lang="en-US" dirty="0" smtClean="0"/>
              <a:t>Program Manager</a:t>
            </a:r>
          </a:p>
          <a:p>
            <a:r>
              <a:rPr lang="en-US" dirty="0" smtClean="0"/>
              <a:t>Microsoft Corporation, </a:t>
            </a:r>
            <a:r>
              <a:rPr lang="en-US" dirty="0" err="1" smtClean="0"/>
              <a:t>eHome</a:t>
            </a:r>
            <a:endParaRPr lang="en-US" dirty="0"/>
          </a:p>
        </p:txBody>
      </p:sp>
      <p:sp>
        <p:nvSpPr>
          <p:cNvPr id="6" name="TextBox 5"/>
          <p:cNvSpPr txBox="1"/>
          <p:nvPr/>
        </p:nvSpPr>
        <p:spPr>
          <a:xfrm>
            <a:off x="1143000" y="644759"/>
            <a:ext cx="6430699"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smtClean="0">
                <a:ln w="11430"/>
                <a:solidFill>
                  <a:schemeClr val="tx2"/>
                </a:solidFill>
                <a:effectLst>
                  <a:outerShdw blurRad="50800" dist="39000" dir="5460000" algn="tl">
                    <a:srgbClr val="000000">
                      <a:alpha val="38000"/>
                    </a:srgbClr>
                  </a:outerShdw>
                </a:effectLst>
                <a:latin typeface="Segoe" pitchFamily="34" charset="0"/>
              </a:rPr>
              <a:t>   </a:t>
            </a:r>
            <a:endParaRPr lang="en-US" sz="10000" b="1" spc="-642" dirty="0">
              <a:ln w="11430"/>
              <a:solidFill>
                <a:schemeClr val="tx2"/>
              </a:soli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Beyond 2010</a:t>
            </a:r>
            <a:endParaRPr lang="en-US" dirty="0"/>
          </a:p>
        </p:txBody>
      </p:sp>
      <p:sp>
        <p:nvSpPr>
          <p:cNvPr id="3" name="Content Placeholder 2"/>
          <p:cNvSpPr>
            <a:spLocks noGrp="1"/>
          </p:cNvSpPr>
          <p:nvPr>
            <p:ph type="body" idx="1"/>
          </p:nvPr>
        </p:nvSpPr>
        <p:spPr>
          <a:xfrm>
            <a:off x="382588" y="1414464"/>
            <a:ext cx="8380412" cy="5070106"/>
          </a:xfrm>
        </p:spPr>
        <p:txBody>
          <a:bodyPr/>
          <a:lstStyle/>
          <a:p>
            <a:r>
              <a:rPr lang="en-US" sz="2800" dirty="0" smtClean="0"/>
              <a:t>In-Stat (2007) forecasts 22.3M tuners in 2007 growing to 49.7M in 2010</a:t>
            </a:r>
          </a:p>
          <a:p>
            <a:r>
              <a:rPr lang="en-US" sz="2800" dirty="0" smtClean="0"/>
              <a:t>Is there opportunity for higher growth?</a:t>
            </a:r>
          </a:p>
          <a:p>
            <a:pPr lvl="1"/>
            <a:r>
              <a:rPr lang="en-US" sz="2400" dirty="0" smtClean="0"/>
              <a:t>Consider that the Total Available Market will reach several hundred million units by 2010/2011</a:t>
            </a:r>
          </a:p>
          <a:p>
            <a:r>
              <a:rPr lang="en-US" sz="2800" dirty="0" smtClean="0"/>
              <a:t>What’s The Tipping Point? </a:t>
            </a:r>
            <a:r>
              <a:rPr lang="en-US" sz="2800" dirty="0" smtClean="0">
                <a:solidFill>
                  <a:schemeClr val="accent6"/>
                </a:solidFill>
              </a:rPr>
              <a:t>*</a:t>
            </a:r>
          </a:p>
          <a:p>
            <a:pPr lvl="1"/>
            <a:r>
              <a:rPr lang="en-US" sz="2400" dirty="0" smtClean="0"/>
              <a:t>Product and price improvements?</a:t>
            </a:r>
          </a:p>
          <a:p>
            <a:pPr lvl="1"/>
            <a:r>
              <a:rPr lang="en-US" sz="2400" dirty="0" smtClean="0"/>
              <a:t>Promotion improvements?</a:t>
            </a:r>
          </a:p>
          <a:p>
            <a:r>
              <a:rPr lang="en-US" sz="2800" dirty="0" smtClean="0"/>
              <a:t>Can we learn from high attach rate geographies?</a:t>
            </a:r>
          </a:p>
          <a:p>
            <a:pPr lvl="1"/>
            <a:r>
              <a:rPr lang="en-US" sz="2400" dirty="0" smtClean="0"/>
              <a:t>In 2005 timeframe, the tuner attach rate in Japan was ~90% consumer desktops with tier 1 OEMs</a:t>
            </a:r>
          </a:p>
        </p:txBody>
      </p:sp>
      <p:sp>
        <p:nvSpPr>
          <p:cNvPr id="6" name="Rectangle 5"/>
          <p:cNvSpPr/>
          <p:nvPr/>
        </p:nvSpPr>
        <p:spPr>
          <a:xfrm>
            <a:off x="381000" y="6321623"/>
            <a:ext cx="5192062" cy="307777"/>
          </a:xfrm>
          <a:prstGeom prst="rect">
            <a:avLst/>
          </a:prstGeom>
        </p:spPr>
        <p:txBody>
          <a:bodyPr wrap="none">
            <a:spAutoFit/>
          </a:bodyPr>
          <a:lstStyle/>
          <a:p>
            <a:r>
              <a:rPr lang="en-US" sz="1400" dirty="0" smtClean="0">
                <a:solidFill>
                  <a:schemeClr val="accent6"/>
                </a:solidFill>
                <a:effectLst>
                  <a:outerShdw blurRad="38100" dist="38100" dir="2700000" algn="tl">
                    <a:srgbClr val="000000">
                      <a:alpha val="43137"/>
                    </a:srgbClr>
                  </a:outerShdw>
                </a:effectLst>
              </a:rPr>
              <a:t>* See “The Tipping Point”, by Malcolm </a:t>
            </a:r>
            <a:r>
              <a:rPr lang="en-US" sz="1400" dirty="0" err="1" smtClean="0">
                <a:solidFill>
                  <a:schemeClr val="accent6"/>
                </a:solidFill>
                <a:effectLst>
                  <a:outerShdw blurRad="38100" dist="38100" dir="2700000" algn="tl">
                    <a:srgbClr val="000000">
                      <a:alpha val="43137"/>
                    </a:srgbClr>
                  </a:outerShdw>
                </a:effectLst>
              </a:rPr>
              <a:t>Gladwell</a:t>
            </a:r>
            <a:r>
              <a:rPr lang="en-US" sz="1400" dirty="0" smtClean="0">
                <a:solidFill>
                  <a:schemeClr val="accent6"/>
                </a:solidFill>
                <a:effectLst>
                  <a:outerShdw blurRad="38100" dist="38100" dir="2700000" algn="tl">
                    <a:srgbClr val="000000">
                      <a:alpha val="43137"/>
                    </a:srgbClr>
                  </a:outerShdw>
                </a:effectLst>
              </a:rPr>
              <a:t>, Back Bay Books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r>
              <a:rPr lang="en-US" dirty="0" smtClean="0"/>
              <a:t>A Retail Opportunity To Drive </a:t>
            </a:r>
            <a:br>
              <a:rPr lang="en-US" dirty="0" smtClean="0"/>
            </a:br>
            <a:r>
              <a:rPr lang="en-US" dirty="0" smtClean="0"/>
              <a:t>TV Tuner Attach Rate</a:t>
            </a:r>
            <a:endParaRPr lang="en-US" dirty="0"/>
          </a:p>
        </p:txBody>
      </p:sp>
      <p:sp>
        <p:nvSpPr>
          <p:cNvPr id="21" name="Content Placeholder 20"/>
          <p:cNvSpPr>
            <a:spLocks noGrp="1"/>
          </p:cNvSpPr>
          <p:nvPr>
            <p:ph idx="4294967295"/>
          </p:nvPr>
        </p:nvSpPr>
        <p:spPr>
          <a:xfrm>
            <a:off x="2362200" y="1960563"/>
            <a:ext cx="6781800" cy="776287"/>
          </a:xfrm>
          <a:prstGeom prst="rect">
            <a:avLst/>
          </a:prstGeom>
        </p:spPr>
        <p:txBody>
          <a:bodyPr/>
          <a:lstStyle/>
          <a:p>
            <a:r>
              <a:rPr lang="en-US" sz="2800" dirty="0" smtClean="0"/>
              <a:t>Most U.S. consumers are unaware of TV tuner options at the time of purchase</a:t>
            </a:r>
          </a:p>
        </p:txBody>
      </p:sp>
      <p:sp>
        <p:nvSpPr>
          <p:cNvPr id="22" name="Content Placeholder 20"/>
          <p:cNvSpPr txBox="1">
            <a:spLocks/>
          </p:cNvSpPr>
          <p:nvPr/>
        </p:nvSpPr>
        <p:spPr bwMode="auto">
          <a:xfrm>
            <a:off x="1828800" y="3020806"/>
            <a:ext cx="6858000" cy="1551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lvl="0" indent="-382573" defTabSz="912777" fontAlgn="base">
              <a:lnSpc>
                <a:spcPct val="90000"/>
              </a:lnSpc>
              <a:spcBef>
                <a:spcPts val="1167"/>
              </a:spcBef>
              <a:spcAft>
                <a:spcPct val="0"/>
              </a:spcAft>
              <a:buClr>
                <a:schemeClr val="tx2"/>
              </a:buClr>
              <a:buSzPct val="95000"/>
              <a:buBlip>
                <a:blip r:embed="rId3"/>
              </a:buBlip>
            </a:pPr>
            <a:r>
              <a:rPr lang="en-US" sz="2800" kern="0" dirty="0" smtClean="0">
                <a:effectLst>
                  <a:outerShdw blurRad="38100" dist="38100" dir="2700000" algn="tl">
                    <a:srgbClr val="000000">
                      <a:alpha val="43137"/>
                    </a:srgbClr>
                  </a:outerShdw>
                </a:effectLst>
              </a:rPr>
              <a:t>Half of the U.S. consumers who did </a:t>
            </a:r>
            <a:br>
              <a:rPr lang="en-US" sz="2800" kern="0" dirty="0" smtClean="0">
                <a:effectLst>
                  <a:outerShdw blurRad="38100" dist="38100" dir="2700000" algn="tl">
                    <a:srgbClr val="000000">
                      <a:alpha val="43137"/>
                    </a:srgbClr>
                  </a:outerShdw>
                </a:effectLst>
              </a:rPr>
            </a:br>
            <a:r>
              <a:rPr lang="en-US" sz="2800" kern="0" dirty="0" smtClean="0">
                <a:effectLst>
                  <a:outerShdw blurRad="38100" dist="38100" dir="2700000" algn="tl">
                    <a:srgbClr val="000000">
                      <a:alpha val="43137"/>
                    </a:srgbClr>
                  </a:outerShdw>
                </a:effectLst>
              </a:rPr>
              <a:t>not get a TV tuner with their system express interest after hearing the </a:t>
            </a:r>
            <a:br>
              <a:rPr lang="en-US" sz="2800" kern="0" dirty="0" smtClean="0">
                <a:effectLst>
                  <a:outerShdw blurRad="38100" dist="38100" dir="2700000" algn="tl">
                    <a:srgbClr val="000000">
                      <a:alpha val="43137"/>
                    </a:srgbClr>
                  </a:outerShdw>
                </a:effectLst>
              </a:rPr>
            </a:br>
            <a:r>
              <a:rPr lang="en-US" sz="2800" kern="0" dirty="0" smtClean="0">
                <a:effectLst>
                  <a:outerShdw blurRad="38100" dist="38100" dir="2700000" algn="tl">
                    <a:srgbClr val="000000">
                      <a:alpha val="43137"/>
                    </a:srgbClr>
                  </a:outerShdw>
                </a:effectLst>
              </a:rPr>
              <a:t>feature description</a:t>
            </a:r>
          </a:p>
        </p:txBody>
      </p:sp>
      <p:sp>
        <p:nvSpPr>
          <p:cNvPr id="28" name="Rectangle 27"/>
          <p:cNvSpPr/>
          <p:nvPr/>
        </p:nvSpPr>
        <p:spPr>
          <a:xfrm>
            <a:off x="381000" y="6260068"/>
            <a:ext cx="3325141" cy="369332"/>
          </a:xfrm>
          <a:prstGeom prst="rect">
            <a:avLst/>
          </a:prstGeom>
        </p:spPr>
        <p:txBody>
          <a:bodyPr wrap="none">
            <a:spAutoFit/>
          </a:bodyPr>
          <a:lstStyle/>
          <a:p>
            <a:r>
              <a:rPr lang="en-US" dirty="0" smtClean="0"/>
              <a:t>(Microsoft, U.S. data, July 2006)</a:t>
            </a:r>
          </a:p>
        </p:txBody>
      </p:sp>
      <p:pic>
        <p:nvPicPr>
          <p:cNvPr id="19" name="Picture 19" descr="yellow orange gradient Question mark"/>
          <p:cNvPicPr>
            <a:picLocks noChangeAspect="1" noChangeArrowheads="1"/>
          </p:cNvPicPr>
          <p:nvPr/>
        </p:nvPicPr>
        <p:blipFill>
          <a:blip r:embed="rId4"/>
          <a:srcRect/>
          <a:stretch>
            <a:fillRect/>
          </a:stretch>
        </p:blipFill>
        <p:spPr bwMode="auto">
          <a:xfrm>
            <a:off x="702518" y="1884503"/>
            <a:ext cx="461865" cy="934897"/>
          </a:xfrm>
          <a:prstGeom prst="rect">
            <a:avLst/>
          </a:prstGeom>
          <a:noFill/>
        </p:spPr>
      </p:pic>
      <p:pic>
        <p:nvPicPr>
          <p:cNvPr id="20" name="Picture 18" descr="yellow gradient checkmark"/>
          <p:cNvPicPr>
            <a:picLocks noChangeAspect="1" noChangeArrowheads="1"/>
          </p:cNvPicPr>
          <p:nvPr/>
        </p:nvPicPr>
        <p:blipFill>
          <a:blip r:embed="rId5"/>
          <a:srcRect/>
          <a:stretch>
            <a:fillRect/>
          </a:stretch>
        </p:blipFill>
        <p:spPr bwMode="auto">
          <a:xfrm>
            <a:off x="533400" y="3329645"/>
            <a:ext cx="800100" cy="785155"/>
          </a:xfrm>
          <a:prstGeom prst="rect">
            <a:avLst/>
          </a:prstGeom>
          <a:noFill/>
        </p:spPr>
      </p:pic>
      <p:sp>
        <p:nvSpPr>
          <p:cNvPr id="24" name="Rectangle 23"/>
          <p:cNvSpPr/>
          <p:nvPr/>
        </p:nvSpPr>
        <p:spPr>
          <a:xfrm>
            <a:off x="381000" y="4953000"/>
            <a:ext cx="8382000" cy="954107"/>
          </a:xfrm>
          <a:prstGeom prst="rect">
            <a:avLst/>
          </a:prstGeom>
        </p:spPr>
        <p:txBody>
          <a:bodyPr wrap="square">
            <a:spAutoFit/>
          </a:bodyPr>
          <a:lstStyle/>
          <a:p>
            <a:pPr algn="ctr"/>
            <a:r>
              <a:rPr lang="en-US" sz="2800" dirty="0" smtClean="0">
                <a:solidFill>
                  <a:schemeClr val="accent1"/>
                </a:solidFill>
                <a:effectLst>
                  <a:outerShdw blurRad="38100" dist="38100" dir="2700000" algn="tl">
                    <a:srgbClr val="000000">
                      <a:alpha val="43137"/>
                    </a:srgbClr>
                  </a:outerShdw>
                </a:effectLst>
              </a:rPr>
              <a:t>Promoting PC-TV features in retail will increase TV tuner attach rate and drive higher multimedia usage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z="4800" smtClean="0"/>
              <a:t>What About Cost </a:t>
            </a:r>
            <a:br>
              <a:rPr lang="en-US" sz="4800" smtClean="0"/>
            </a:br>
            <a:r>
              <a:rPr lang="en-US" sz="4800" smtClean="0"/>
              <a:t>And Differentiation?</a:t>
            </a:r>
            <a:endParaRPr lang="en-US" sz="4800" dirty="0"/>
          </a:p>
        </p:txBody>
      </p:sp>
      <p:sp>
        <p:nvSpPr>
          <p:cNvPr id="34" name="Text Placeholder 33"/>
          <p:cNvSpPr>
            <a:spLocks noGrp="1"/>
          </p:cNvSpPr>
          <p:nvPr>
            <p:ph type="body" idx="1"/>
          </p:nvPr>
        </p:nvSpPr>
        <p:spPr>
          <a:xfrm>
            <a:off x="382588" y="1905000"/>
            <a:ext cx="8380412" cy="2997231"/>
          </a:xfrm>
        </p:spPr>
        <p:txBody>
          <a:bodyPr/>
          <a:lstStyle/>
          <a:p>
            <a:pPr lvl="0"/>
            <a:r>
              <a:rPr lang="en-US" sz="2400" dirty="0" smtClean="0"/>
              <a:t>Integration will result in single chip hybrid tuners</a:t>
            </a:r>
          </a:p>
          <a:p>
            <a:pPr lvl="1"/>
            <a:r>
              <a:rPr lang="en-US" sz="2000" dirty="0" smtClean="0"/>
              <a:t>Would a sub-$10 BOM for a WW analog/digital, free to air, single chip, low power tuner lead to mass adoption?</a:t>
            </a:r>
          </a:p>
          <a:p>
            <a:pPr lvl="0"/>
            <a:r>
              <a:rPr lang="en-US" sz="2400" dirty="0" smtClean="0"/>
              <a:t>Added value differentiators will include </a:t>
            </a:r>
            <a:r>
              <a:rPr lang="en-US" sz="2400" dirty="0" err="1" smtClean="0"/>
              <a:t>transcoding</a:t>
            </a:r>
            <a:r>
              <a:rPr lang="en-US" sz="2400" dirty="0" smtClean="0"/>
              <a:t>, hardware encode, dual and quad tuners, advanced </a:t>
            </a:r>
            <a:r>
              <a:rPr lang="en-US" sz="2400" dirty="0" err="1" smtClean="0"/>
              <a:t>codecs</a:t>
            </a:r>
            <a:r>
              <a:rPr lang="en-US" sz="2400" dirty="0" smtClean="0"/>
              <a:t>, premium content, conditional access, and digital rights management</a:t>
            </a:r>
          </a:p>
          <a:p>
            <a:endParaRPr lang="en-US" sz="2400" dirty="0"/>
          </a:p>
        </p:txBody>
      </p:sp>
      <p:graphicFrame>
        <p:nvGraphicFramePr>
          <p:cNvPr id="5" name="Content Placeholder 4"/>
          <p:cNvGraphicFramePr>
            <a:graphicFrameLocks noChangeAspect="1"/>
          </p:cNvGraphicFramePr>
          <p:nvPr>
            <p:ph idx="4294967295"/>
          </p:nvPr>
        </p:nvGraphicFramePr>
        <p:xfrm>
          <a:off x="0" y="3883025"/>
          <a:ext cx="4557713" cy="1828800"/>
        </p:xfrm>
        <a:graphic>
          <a:graphicData uri="http://schemas.openxmlformats.org/presentationml/2006/ole">
            <p:oleObj spid="_x0000_s1026" name="Visio" r:id="rId4" imgW="6124322" imgH="2457585" progId="">
              <p:embed/>
            </p:oleObj>
          </a:graphicData>
        </a:graphic>
      </p:graphicFrame>
      <p:sp>
        <p:nvSpPr>
          <p:cNvPr id="7" name="Rectangle 6"/>
          <p:cNvSpPr/>
          <p:nvPr/>
        </p:nvSpPr>
        <p:spPr>
          <a:xfrm>
            <a:off x="2955237" y="5635485"/>
            <a:ext cx="1447800" cy="523220"/>
          </a:xfrm>
          <a:prstGeom prst="rect">
            <a:avLst/>
          </a:prstGeom>
        </p:spPr>
        <p:txBody>
          <a:bodyPr wrap="square">
            <a:spAutoFit/>
          </a:bodyPr>
          <a:lstStyle/>
          <a:p>
            <a:pPr algn="ctr"/>
            <a:r>
              <a:rPr lang="en-US" sz="2800" dirty="0" smtClean="0">
                <a:effectLst>
                  <a:outerShdw blurRad="38100" dist="38100" dir="2700000" algn="tl">
                    <a:srgbClr val="000000">
                      <a:alpha val="43137"/>
                    </a:srgbClr>
                  </a:outerShdw>
                </a:effectLst>
                <a:latin typeface="+mj-lt"/>
              </a:rPr>
              <a:t>Analog</a:t>
            </a:r>
          </a:p>
        </p:txBody>
      </p:sp>
      <p:sp>
        <p:nvSpPr>
          <p:cNvPr id="8" name="Rectangle 7"/>
          <p:cNvSpPr/>
          <p:nvPr/>
        </p:nvSpPr>
        <p:spPr bwMode="auto">
          <a:xfrm>
            <a:off x="3107637" y="6168885"/>
            <a:ext cx="1066800" cy="4572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9" name="Rounded Rectangle 8"/>
          <p:cNvSpPr/>
          <p:nvPr/>
        </p:nvSpPr>
        <p:spPr bwMode="auto">
          <a:xfrm>
            <a:off x="2879037" y="6245085"/>
            <a:ext cx="228600" cy="152400"/>
          </a:xfrm>
          <a:prstGeom prst="round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0" name="Rectangle 9"/>
          <p:cNvSpPr/>
          <p:nvPr/>
        </p:nvSpPr>
        <p:spPr bwMode="auto">
          <a:xfrm>
            <a:off x="3336237" y="6626085"/>
            <a:ext cx="533400" cy="1524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1" name="Rectangle 10"/>
          <p:cNvSpPr/>
          <p:nvPr/>
        </p:nvSpPr>
        <p:spPr bwMode="auto">
          <a:xfrm>
            <a:off x="3183837" y="6245085"/>
            <a:ext cx="3048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2" name="Rectangle 11"/>
          <p:cNvSpPr/>
          <p:nvPr/>
        </p:nvSpPr>
        <p:spPr bwMode="auto">
          <a:xfrm>
            <a:off x="3564837" y="62450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3" name="Rectangle 12"/>
          <p:cNvSpPr/>
          <p:nvPr/>
        </p:nvSpPr>
        <p:spPr bwMode="auto">
          <a:xfrm>
            <a:off x="3564837" y="63974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4" name="Rectangle 13"/>
          <p:cNvSpPr/>
          <p:nvPr/>
        </p:nvSpPr>
        <p:spPr bwMode="auto">
          <a:xfrm>
            <a:off x="3793437" y="62450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5" name="Rectangle 14"/>
          <p:cNvSpPr/>
          <p:nvPr/>
        </p:nvSpPr>
        <p:spPr bwMode="auto">
          <a:xfrm>
            <a:off x="3793437" y="63974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6" name="Rectangle 15"/>
          <p:cNvSpPr/>
          <p:nvPr/>
        </p:nvSpPr>
        <p:spPr>
          <a:xfrm>
            <a:off x="4479237" y="5635485"/>
            <a:ext cx="1447800" cy="523220"/>
          </a:xfrm>
          <a:prstGeom prst="rect">
            <a:avLst/>
          </a:prstGeom>
        </p:spPr>
        <p:txBody>
          <a:bodyPr wrap="square">
            <a:spAutoFit/>
          </a:bodyPr>
          <a:lstStyle/>
          <a:p>
            <a:pPr algn="ctr"/>
            <a:r>
              <a:rPr lang="en-US" sz="2800" dirty="0" smtClean="0">
                <a:effectLst>
                  <a:outerShdw blurRad="38100" dist="38100" dir="2700000" algn="tl">
                    <a:srgbClr val="000000">
                      <a:alpha val="43137"/>
                    </a:srgbClr>
                  </a:outerShdw>
                </a:effectLst>
                <a:latin typeface="+mj-lt"/>
              </a:rPr>
              <a:t>Hybrid</a:t>
            </a:r>
          </a:p>
        </p:txBody>
      </p:sp>
      <p:sp>
        <p:nvSpPr>
          <p:cNvPr id="17" name="Rectangle 16"/>
          <p:cNvSpPr/>
          <p:nvPr/>
        </p:nvSpPr>
        <p:spPr bwMode="auto">
          <a:xfrm>
            <a:off x="4784037" y="6168885"/>
            <a:ext cx="838200" cy="3048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8" name="Rounded Rectangle 17"/>
          <p:cNvSpPr/>
          <p:nvPr/>
        </p:nvSpPr>
        <p:spPr bwMode="auto">
          <a:xfrm>
            <a:off x="4555437" y="6245085"/>
            <a:ext cx="228600" cy="152400"/>
          </a:xfrm>
          <a:prstGeom prst="round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9" name="Rectangle 18"/>
          <p:cNvSpPr/>
          <p:nvPr/>
        </p:nvSpPr>
        <p:spPr bwMode="auto">
          <a:xfrm>
            <a:off x="4936437" y="6473685"/>
            <a:ext cx="304800" cy="1524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20" name="Rectangle 19"/>
          <p:cNvSpPr/>
          <p:nvPr/>
        </p:nvSpPr>
        <p:spPr bwMode="auto">
          <a:xfrm>
            <a:off x="4860237" y="62450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21" name="Rectangle 20"/>
          <p:cNvSpPr/>
          <p:nvPr/>
        </p:nvSpPr>
        <p:spPr bwMode="auto">
          <a:xfrm>
            <a:off x="5088837" y="62450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22" name="Rectangle 21"/>
          <p:cNvSpPr/>
          <p:nvPr/>
        </p:nvSpPr>
        <p:spPr bwMode="auto">
          <a:xfrm>
            <a:off x="5317437" y="62450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25" name="Rectangle 24"/>
          <p:cNvSpPr/>
          <p:nvPr/>
        </p:nvSpPr>
        <p:spPr>
          <a:xfrm>
            <a:off x="5774637" y="5635485"/>
            <a:ext cx="1447800" cy="523220"/>
          </a:xfrm>
          <a:prstGeom prst="rect">
            <a:avLst/>
          </a:prstGeom>
        </p:spPr>
        <p:txBody>
          <a:bodyPr wrap="square">
            <a:spAutoFit/>
          </a:bodyPr>
          <a:lstStyle/>
          <a:p>
            <a:pPr algn="ctr"/>
            <a:r>
              <a:rPr lang="en-US" sz="2800" dirty="0" smtClean="0">
                <a:effectLst>
                  <a:outerShdw blurRad="38100" dist="38100" dir="2700000" algn="tl">
                    <a:srgbClr val="000000">
                      <a:alpha val="43137"/>
                    </a:srgbClr>
                  </a:outerShdw>
                </a:effectLst>
                <a:latin typeface="+mj-lt"/>
              </a:rPr>
              <a:t>Hybrid</a:t>
            </a:r>
          </a:p>
        </p:txBody>
      </p:sp>
      <p:sp>
        <p:nvSpPr>
          <p:cNvPr id="26" name="Rectangle 25"/>
          <p:cNvSpPr/>
          <p:nvPr/>
        </p:nvSpPr>
        <p:spPr bwMode="auto">
          <a:xfrm>
            <a:off x="6384237" y="6168885"/>
            <a:ext cx="304800" cy="3048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27" name="Rounded Rectangle 26"/>
          <p:cNvSpPr/>
          <p:nvPr/>
        </p:nvSpPr>
        <p:spPr bwMode="auto">
          <a:xfrm>
            <a:off x="6155637" y="6245085"/>
            <a:ext cx="228600" cy="152400"/>
          </a:xfrm>
          <a:prstGeom prst="round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29" name="Rectangle 28"/>
          <p:cNvSpPr/>
          <p:nvPr/>
        </p:nvSpPr>
        <p:spPr bwMode="auto">
          <a:xfrm>
            <a:off x="6460437" y="6245085"/>
            <a:ext cx="152400" cy="152400"/>
          </a:xfrm>
          <a:prstGeom prst="rect">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32" name="Rectangle 31"/>
          <p:cNvSpPr/>
          <p:nvPr/>
        </p:nvSpPr>
        <p:spPr bwMode="auto">
          <a:xfrm>
            <a:off x="6689037" y="6321285"/>
            <a:ext cx="152400" cy="762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p:cNvSpPr/>
          <p:nvPr/>
        </p:nvSpPr>
        <p:spPr bwMode="auto">
          <a:xfrm>
            <a:off x="5758068" y="1136373"/>
            <a:ext cx="3124200" cy="5486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bg1"/>
                </a:solidFill>
                <a:latin typeface="+mj-lt"/>
              </a:rPr>
              <a:t>Product</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TV just works</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Broadcast formats</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DVB-S2,  ATSC-M/H,</a:t>
            </a:r>
            <a:br>
              <a:rPr lang="en-US" sz="1600" dirty="0" smtClean="0">
                <a:solidFill>
                  <a:schemeClr val="bg2"/>
                </a:solidFill>
              </a:rPr>
            </a:br>
            <a:r>
              <a:rPr lang="en-US" sz="1600" dirty="0" smtClean="0">
                <a:solidFill>
                  <a:schemeClr val="bg2"/>
                </a:solidFill>
              </a:rPr>
              <a:t>QAM, DMB, DVB-H</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Premium</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ISDB, Cable, Satellite</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Categories</a:t>
            </a:r>
          </a:p>
          <a:p>
            <a:pPr marL="696913" lvl="1" indent="-239713" defTabSz="766763">
              <a:lnSpc>
                <a:spcPts val="1800"/>
              </a:lnSpc>
              <a:spcBef>
                <a:spcPct val="30000"/>
              </a:spcBef>
              <a:buClr>
                <a:schemeClr val="tx2"/>
              </a:buClr>
              <a:buSzPct val="100000"/>
              <a:buBlip>
                <a:blip r:embed="rId4"/>
              </a:buBlip>
            </a:pPr>
            <a:r>
              <a:rPr lang="en-US" sz="1600" dirty="0" err="1" smtClean="0">
                <a:solidFill>
                  <a:schemeClr val="bg2"/>
                </a:solidFill>
              </a:rPr>
              <a:t>Transcoding</a:t>
            </a:r>
            <a:endParaRPr lang="en-US" sz="1600" dirty="0" smtClean="0">
              <a:solidFill>
                <a:schemeClr val="bg2"/>
              </a:solidFill>
            </a:endParaRP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Networked</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Mobile</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Reliability, distribution</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Improved reference drivers</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Inbox drivers</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Windows Update</a:t>
            </a:r>
          </a:p>
        </p:txBody>
      </p:sp>
      <p:sp>
        <p:nvSpPr>
          <p:cNvPr id="20" name="Rounded Rectangle 19"/>
          <p:cNvSpPr/>
          <p:nvPr/>
        </p:nvSpPr>
        <p:spPr bwMode="auto">
          <a:xfrm>
            <a:off x="3091068" y="1136373"/>
            <a:ext cx="2514600" cy="5486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bg1"/>
                </a:solidFill>
                <a:latin typeface="+mj-lt"/>
              </a:rPr>
              <a:t>Price</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Semiconductor integration </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More features at the same price</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Lower cost form factors</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Analog software encode</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Integrated IR</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Motherboard</a:t>
            </a:r>
          </a:p>
          <a:p>
            <a:pPr marL="696913" lvl="1" indent="-239713" defTabSz="766763">
              <a:lnSpc>
                <a:spcPts val="1800"/>
              </a:lnSpc>
              <a:spcBef>
                <a:spcPct val="30000"/>
              </a:spcBef>
              <a:buClr>
                <a:schemeClr val="tx2"/>
              </a:buClr>
              <a:buSzPct val="100000"/>
              <a:buBlip>
                <a:blip r:embed="rId4"/>
              </a:buBlip>
            </a:pPr>
            <a:r>
              <a:rPr lang="en-US" sz="1600" dirty="0" smtClean="0">
                <a:solidFill>
                  <a:schemeClr val="bg2"/>
                </a:solidFill>
              </a:rPr>
              <a:t>Tuner</a:t>
            </a:r>
          </a:p>
        </p:txBody>
      </p:sp>
      <p:sp>
        <p:nvSpPr>
          <p:cNvPr id="18" name="Title 17"/>
          <p:cNvSpPr>
            <a:spLocks noGrp="1"/>
          </p:cNvSpPr>
          <p:nvPr>
            <p:ph type="title"/>
          </p:nvPr>
        </p:nvSpPr>
        <p:spPr/>
        <p:txBody>
          <a:bodyPr/>
          <a:lstStyle/>
          <a:p>
            <a:r>
              <a:rPr lang="en-US" dirty="0" smtClean="0"/>
              <a:t>Where Are The Opportunities?</a:t>
            </a:r>
            <a:endParaRPr lang="en-US" dirty="0"/>
          </a:p>
        </p:txBody>
      </p:sp>
      <p:sp>
        <p:nvSpPr>
          <p:cNvPr id="13" name="Rounded Rectangle 12"/>
          <p:cNvSpPr/>
          <p:nvPr/>
        </p:nvSpPr>
        <p:spPr bwMode="auto">
          <a:xfrm>
            <a:off x="271668" y="1136373"/>
            <a:ext cx="2667000" cy="5486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bg1"/>
                </a:solidFill>
                <a:latin typeface="+mj-lt"/>
              </a:rPr>
              <a:t>Promotion</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Point of sale consumer education, flashy TV demo’s</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Promote aftermarket tuner upgrades</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TV tuner as a standard feature on multimedia systems</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Tuner logo</a:t>
            </a:r>
          </a:p>
          <a:p>
            <a:pPr marL="239713" indent="-239713" defTabSz="766763">
              <a:lnSpc>
                <a:spcPts val="1800"/>
              </a:lnSpc>
              <a:spcBef>
                <a:spcPct val="30000"/>
              </a:spcBef>
              <a:buClr>
                <a:schemeClr val="tx2"/>
              </a:buClr>
              <a:buSzPct val="100000"/>
              <a:buBlip>
                <a:blip r:embed="rId3"/>
              </a:buBlip>
            </a:pPr>
            <a:r>
              <a:rPr lang="en-US" dirty="0" smtClean="0">
                <a:solidFill>
                  <a:schemeClr val="bg2"/>
                </a:solidFill>
              </a:rPr>
              <a:t>System logo</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5471241"/>
          </a:xfrm>
        </p:spPr>
        <p:txBody>
          <a:bodyPr/>
          <a:lstStyle/>
          <a:p>
            <a:r>
              <a:rPr lang="en-US" sz="3200" smtClean="0"/>
              <a:t>Drive PC-TV tuner adoption</a:t>
            </a:r>
          </a:p>
          <a:p>
            <a:pPr lvl="1"/>
            <a:r>
              <a:rPr lang="en-US" sz="2800" smtClean="0"/>
              <a:t>Ship PC-TV as standard with every multimedia PC</a:t>
            </a:r>
          </a:p>
          <a:p>
            <a:pPr lvl="1"/>
            <a:r>
              <a:rPr lang="en-US" sz="2800" smtClean="0"/>
              <a:t>Actively market PC-TV features in retail outlets</a:t>
            </a:r>
          </a:p>
          <a:p>
            <a:pPr lvl="1"/>
            <a:r>
              <a:rPr lang="en-US" sz="2800" smtClean="0"/>
              <a:t>Invest in new TV Tuner formats and categories that will continue to expand the business</a:t>
            </a:r>
          </a:p>
          <a:p>
            <a:r>
              <a:rPr lang="en-US" sz="3200" smtClean="0"/>
              <a:t>Continue to improve the end user experience by ensuring the most reliable drivers are available</a:t>
            </a:r>
          </a:p>
          <a:p>
            <a:pPr lvl="1"/>
            <a:r>
              <a:rPr lang="en-US" sz="2800" smtClean="0"/>
              <a:t>Promote tuners supported by Inbox Drivers</a:t>
            </a:r>
          </a:p>
          <a:p>
            <a:pPr lvl="1"/>
            <a:r>
              <a:rPr lang="en-US" sz="2800" smtClean="0"/>
              <a:t>Require the most recent approved/tested driver on Windows Update</a:t>
            </a:r>
            <a:endParaRPr lang="en-US" sz="2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515248" y="1600200"/>
            <a:ext cx="3190352"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751" name="Rectangle 7"/>
          <p:cNvSpPr>
            <a:spLocks noGrp="1" noChangeArrowheads="1"/>
          </p:cNvSpPr>
          <p:nvPr>
            <p:ph type="title"/>
          </p:nvPr>
        </p:nvSpPr>
        <p:spPr/>
        <p:txBody>
          <a:bodyPr/>
          <a:lstStyle/>
          <a:p>
            <a:r>
              <a:rPr lang="en-US" smtClean="0"/>
              <a:t>Additional References</a:t>
            </a:r>
            <a:endParaRPr lang="en-US" dirty="0"/>
          </a:p>
        </p:txBody>
      </p:sp>
      <p:sp>
        <p:nvSpPr>
          <p:cNvPr id="31752" name="Rectangle 8"/>
          <p:cNvSpPr>
            <a:spLocks noGrp="1" noChangeArrowheads="1"/>
          </p:cNvSpPr>
          <p:nvPr>
            <p:ph type="body" idx="1"/>
          </p:nvPr>
        </p:nvSpPr>
        <p:spPr>
          <a:xfrm>
            <a:off x="382588" y="1414464"/>
            <a:ext cx="8380412" cy="4855175"/>
          </a:xfrm>
        </p:spPr>
        <p:txBody>
          <a:bodyPr/>
          <a:lstStyle/>
          <a:p>
            <a:pPr marL="225425" indent="-225425">
              <a:spcBef>
                <a:spcPts val="700"/>
              </a:spcBef>
            </a:pPr>
            <a:r>
              <a:rPr lang="fr-FR" sz="2000" dirty="0" smtClean="0"/>
              <a:t>Microsoft</a:t>
            </a:r>
          </a:p>
          <a:p>
            <a:pPr marL="461963" lvl="1" indent="-236538">
              <a:spcBef>
                <a:spcPts val="630"/>
              </a:spcBef>
            </a:pPr>
            <a:r>
              <a:rPr lang="fr-FR" sz="1800" dirty="0" smtClean="0"/>
              <a:t>Contact:  Chris </a:t>
            </a:r>
            <a:r>
              <a:rPr lang="fr-FR" sz="1800" dirty="0" err="1" smtClean="0"/>
              <a:t>Matichuk</a:t>
            </a:r>
            <a:endParaRPr lang="fr-FR" sz="1800" dirty="0" smtClean="0"/>
          </a:p>
          <a:p>
            <a:pPr marL="461963" lvl="1" indent="-236538">
              <a:spcBef>
                <a:spcPts val="630"/>
              </a:spcBef>
            </a:pPr>
            <a:r>
              <a:rPr lang="fr-FR" sz="1800" dirty="0" smtClean="0">
                <a:hlinkClick r:id="rId3"/>
              </a:rPr>
              <a:t>http://www.microsoft.com/whdc/device/stream/AVstream.mspx</a:t>
            </a:r>
          </a:p>
          <a:p>
            <a:pPr marL="461963" lvl="1" indent="-236538">
              <a:spcBef>
                <a:spcPts val="630"/>
              </a:spcBef>
            </a:pPr>
            <a:r>
              <a:rPr lang="en-US" sz="1800" dirty="0" smtClean="0">
                <a:hlinkClick r:id="rId4"/>
              </a:rPr>
              <a:t>http://winqual.microsoft.com/HCL/ProductList.aspx?cid=111</a:t>
            </a:r>
            <a:r>
              <a:rPr lang="en-US" sz="1800" dirty="0" smtClean="0"/>
              <a:t> </a:t>
            </a:r>
          </a:p>
          <a:p>
            <a:pPr marL="461963" lvl="1" indent="-236538">
              <a:spcBef>
                <a:spcPts val="630"/>
              </a:spcBef>
            </a:pPr>
            <a:r>
              <a:rPr lang="fr-FR" sz="1800" dirty="0" smtClean="0">
                <a:hlinkClick r:id="rId5"/>
              </a:rPr>
              <a:t>http://www.microsoft.com/windowsxp/mediacenter/partners</a:t>
            </a:r>
            <a:r>
              <a:rPr lang="fr-FR" sz="1800" dirty="0" smtClean="0"/>
              <a:t> </a:t>
            </a:r>
          </a:p>
          <a:p>
            <a:pPr marL="461963" lvl="1" indent="-236538">
              <a:spcBef>
                <a:spcPts val="630"/>
              </a:spcBef>
            </a:pPr>
            <a:r>
              <a:rPr lang="fr-FR" sz="1800" dirty="0" smtClean="0">
                <a:hlinkClick r:id="rId6"/>
              </a:rPr>
              <a:t>http://www.microsoft.com/windowsxp/expertzone/communities/</a:t>
            </a:r>
            <a:br>
              <a:rPr lang="fr-FR" sz="1800" dirty="0" smtClean="0">
                <a:hlinkClick r:id="rId6"/>
              </a:rPr>
            </a:br>
            <a:r>
              <a:rPr lang="fr-FR" sz="1800" dirty="0" err="1" smtClean="0">
                <a:hlinkClick r:id="rId6"/>
              </a:rPr>
              <a:t>mediacenter.mspx</a:t>
            </a:r>
            <a:r>
              <a:rPr lang="fr-FR" sz="1800" dirty="0" smtClean="0"/>
              <a:t> </a:t>
            </a:r>
          </a:p>
          <a:p>
            <a:pPr marL="225425" indent="-225425">
              <a:spcBef>
                <a:spcPts val="700"/>
              </a:spcBef>
            </a:pPr>
            <a:r>
              <a:rPr lang="fr-FR" sz="2000" dirty="0" smtClean="0"/>
              <a:t>In-Stat</a:t>
            </a:r>
          </a:p>
          <a:p>
            <a:pPr marL="461963" lvl="1" indent="-236538">
              <a:spcBef>
                <a:spcPts val="630"/>
              </a:spcBef>
            </a:pPr>
            <a:r>
              <a:rPr lang="fr-FR" sz="1800" dirty="0" smtClean="0"/>
              <a:t>Contacts:</a:t>
            </a:r>
          </a:p>
          <a:p>
            <a:pPr marL="688975" lvl="2" indent="-227013">
              <a:spcBef>
                <a:spcPts val="560"/>
              </a:spcBef>
            </a:pPr>
            <a:r>
              <a:rPr lang="en-US" sz="1600" dirty="0" smtClean="0"/>
              <a:t>Gerry </a:t>
            </a:r>
            <a:r>
              <a:rPr lang="en-US" sz="1600" dirty="0" err="1" smtClean="0"/>
              <a:t>Kaufhold</a:t>
            </a:r>
            <a:endParaRPr lang="en-US" sz="1600" dirty="0" smtClean="0"/>
          </a:p>
          <a:p>
            <a:pPr marL="688975" lvl="2" indent="-227013">
              <a:spcBef>
                <a:spcPts val="560"/>
              </a:spcBef>
            </a:pPr>
            <a:r>
              <a:rPr lang="en-US" sz="1600" dirty="0" smtClean="0"/>
              <a:t>Chris </a:t>
            </a:r>
            <a:r>
              <a:rPr lang="en-US" sz="1600" dirty="0" err="1" smtClean="0"/>
              <a:t>Kissel</a:t>
            </a:r>
            <a:endParaRPr lang="en-US" sz="1600" dirty="0" smtClean="0"/>
          </a:p>
          <a:p>
            <a:pPr marL="461963" lvl="1" indent="-236538">
              <a:spcBef>
                <a:spcPts val="630"/>
              </a:spcBef>
            </a:pPr>
            <a:r>
              <a:rPr lang="en-US" sz="1800" dirty="0" smtClean="0">
                <a:hlinkClick r:id="rId7"/>
              </a:rPr>
              <a:t>http://www.in-stat.com</a:t>
            </a:r>
            <a:endParaRPr lang="fr-FR" sz="1800" dirty="0" smtClean="0"/>
          </a:p>
          <a:p>
            <a:pPr marL="461963" lvl="1" indent="-236538">
              <a:spcBef>
                <a:spcPts val="630"/>
              </a:spcBef>
            </a:pPr>
            <a:r>
              <a:rPr lang="en-US" sz="1800" dirty="0" smtClean="0">
                <a:hlinkClick r:id="rId8"/>
              </a:rPr>
              <a:t>http://www.in-stat.com/catalog/mmcatalogue.asp?id=212</a:t>
            </a:r>
            <a:r>
              <a:rPr lang="en-US" sz="1800" dirty="0" smtClean="0"/>
              <a:t> (content)</a:t>
            </a:r>
          </a:p>
          <a:p>
            <a:pPr marL="461963" lvl="1" indent="-236538">
              <a:spcBef>
                <a:spcPts val="630"/>
              </a:spcBef>
            </a:pPr>
            <a:r>
              <a:rPr lang="en-US" sz="1800" dirty="0" smtClean="0">
                <a:hlinkClick r:id="rId9"/>
              </a:rPr>
              <a:t>http://www.in-stat.com/catalog/mmcatalogue.asp?id=162</a:t>
            </a:r>
            <a:r>
              <a:rPr lang="en-US" sz="1800" dirty="0" smtClean="0"/>
              <a:t> (equipment)</a:t>
            </a:r>
          </a:p>
          <a:p>
            <a:pPr marL="461963" lvl="1" indent="-236538">
              <a:spcBef>
                <a:spcPts val="630"/>
              </a:spcBef>
            </a:pPr>
            <a:r>
              <a:rPr lang="en-US" sz="1800" dirty="0" smtClean="0">
                <a:hlinkClick r:id="rId10"/>
              </a:rPr>
              <a:t>http://www.instat.com/descriptions/semiconductor.asp</a:t>
            </a:r>
            <a:r>
              <a:rPr lang="en-US" sz="1800" dirty="0" smtClean="0"/>
              <a:t> (research)</a:t>
            </a:r>
            <a:endParaRPr lang="fr-FR" sz="1800" dirty="0"/>
          </a:p>
        </p:txBody>
      </p:sp>
      <p:sp>
        <p:nvSpPr>
          <p:cNvPr id="31755" name="Rectangle 11"/>
          <p:cNvSpPr>
            <a:spLocks noChangeArrowheads="1"/>
          </p:cNvSpPr>
          <p:nvPr/>
        </p:nvSpPr>
        <p:spPr bwMode="auto">
          <a:xfrm>
            <a:off x="3595865" y="1633974"/>
            <a:ext cx="2863476" cy="369332"/>
          </a:xfrm>
          <a:prstGeom prst="rect">
            <a:avLst/>
          </a:prstGeom>
          <a:noFill/>
          <a:ln w="12700">
            <a:noFill/>
            <a:miter lim="800000"/>
            <a:headEnd/>
            <a:tailEnd/>
          </a:ln>
          <a:effectLst/>
        </p:spPr>
        <p:txBody>
          <a:bodyPr wrap="none">
            <a:spAutoFit/>
          </a:bodyPr>
          <a:lstStyle/>
          <a:p>
            <a:r>
              <a:rPr lang="en-US" dirty="0" err="1" smtClean="0">
                <a:effectLst>
                  <a:outerShdw blurRad="38100" dist="38100" dir="2700000" algn="tl">
                    <a:srgbClr val="000000">
                      <a:alpha val="43137"/>
                    </a:srgbClr>
                  </a:outerShdw>
                </a:effectLst>
                <a:hlinkClick r:id="rId11"/>
              </a:rPr>
              <a:t>wintvdev</a:t>
            </a:r>
            <a:r>
              <a:rPr lang="en-US" b="0" dirty="0" smtClean="0">
                <a:effectLst>
                  <a:outerShdw blurRad="38100" dist="38100" dir="2700000" algn="tl">
                    <a:srgbClr val="000000">
                      <a:alpha val="43137"/>
                    </a:srgbClr>
                  </a:outerShdw>
                </a:effectLst>
                <a:hlinkClick r:id="rId11"/>
              </a:rPr>
              <a:t> </a:t>
            </a:r>
            <a:r>
              <a:rPr lang="en-US" b="0" dirty="0">
                <a:effectLst>
                  <a:outerShdw blurRad="38100" dist="38100" dir="2700000" algn="tl">
                    <a:srgbClr val="000000">
                      <a:alpha val="43137"/>
                    </a:srgbClr>
                  </a:outerShdw>
                </a:effectLst>
                <a:hlinkClick r:id="rId11"/>
              </a:rPr>
              <a:t>@ microsoft.com</a:t>
            </a:r>
            <a:endParaRPr lang="en-US" b="0" dirty="0">
              <a:effectLst>
                <a:outerShdw blurRad="38100" dist="38100" dir="2700000" algn="tl">
                  <a:srgbClr val="000000">
                    <a:alpha val="43137"/>
                  </a:srgbClr>
                </a:outerShdw>
              </a:effectLst>
            </a:endParaRPr>
          </a:p>
        </p:txBody>
      </p:sp>
      <p:grpSp>
        <p:nvGrpSpPr>
          <p:cNvPr id="2" name="Group 12"/>
          <p:cNvGrpSpPr/>
          <p:nvPr/>
        </p:nvGrpSpPr>
        <p:grpSpPr>
          <a:xfrm>
            <a:off x="2778044" y="4060135"/>
            <a:ext cx="3423976" cy="384309"/>
            <a:chOff x="2937068" y="4179403"/>
            <a:chExt cx="3423976" cy="384309"/>
          </a:xfrm>
        </p:grpSpPr>
        <p:sp>
          <p:nvSpPr>
            <p:cNvPr id="10" name="Rounded Rectangle 9"/>
            <p:cNvSpPr/>
            <p:nvPr/>
          </p:nvSpPr>
          <p:spPr bwMode="auto">
            <a:xfrm>
              <a:off x="2937068" y="4179403"/>
              <a:ext cx="3423976" cy="384309"/>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ectangle 11"/>
            <p:cNvSpPr>
              <a:spLocks noChangeArrowheads="1"/>
            </p:cNvSpPr>
            <p:nvPr/>
          </p:nvSpPr>
          <p:spPr bwMode="auto">
            <a:xfrm>
              <a:off x="2971834" y="4186891"/>
              <a:ext cx="3354444" cy="369332"/>
            </a:xfrm>
            <a:prstGeom prst="rect">
              <a:avLst/>
            </a:prstGeom>
            <a:noFill/>
            <a:ln w="12700">
              <a:noFill/>
              <a:miter lim="800000"/>
              <a:headEnd/>
              <a:tailEnd/>
            </a:ln>
            <a:effectLst/>
          </p:spPr>
          <p:txBody>
            <a:bodyPr wrap="none">
              <a:spAutoFit/>
            </a:bodyPr>
            <a:lstStyle/>
            <a:p>
              <a:r>
                <a:rPr lang="en-US" dirty="0" err="1" smtClean="0">
                  <a:effectLst>
                    <a:outerShdw blurRad="38100" dist="38100" dir="2700000" algn="tl">
                      <a:srgbClr val="000000">
                        <a:alpha val="43137"/>
                      </a:srgbClr>
                    </a:outerShdw>
                  </a:effectLst>
                  <a:hlinkClick r:id="rId12"/>
                </a:rPr>
                <a:t>Gkaufhold</a:t>
              </a:r>
              <a:r>
                <a:rPr lang="en-US" dirty="0" smtClean="0">
                  <a:effectLst>
                    <a:outerShdw blurRad="38100" dist="38100" dir="2700000" algn="tl">
                      <a:srgbClr val="000000">
                        <a:alpha val="43137"/>
                      </a:srgbClr>
                    </a:outerShdw>
                  </a:effectLst>
                  <a:hlinkClick r:id="rId12"/>
                </a:rPr>
                <a:t> @ reedbusiness.com</a:t>
              </a:r>
              <a:endParaRPr lang="en-US" dirty="0" smtClean="0">
                <a:effectLst>
                  <a:outerShdw blurRad="38100" dist="38100" dir="2700000" algn="tl">
                    <a:srgbClr val="000000">
                      <a:alpha val="43137"/>
                    </a:srgbClr>
                  </a:outerShdw>
                </a:effectLst>
              </a:endParaRPr>
            </a:p>
          </p:txBody>
        </p:sp>
      </p:grpSp>
      <p:grpSp>
        <p:nvGrpSpPr>
          <p:cNvPr id="3" name="Group 13"/>
          <p:cNvGrpSpPr/>
          <p:nvPr/>
        </p:nvGrpSpPr>
        <p:grpSpPr>
          <a:xfrm>
            <a:off x="2902230" y="4528932"/>
            <a:ext cx="3190352" cy="381000"/>
            <a:chOff x="4724400" y="4648200"/>
            <a:chExt cx="3190352" cy="381000"/>
          </a:xfrm>
        </p:grpSpPr>
        <p:sp>
          <p:nvSpPr>
            <p:cNvPr id="11" name="Rounded Rectangle 10"/>
            <p:cNvSpPr/>
            <p:nvPr/>
          </p:nvSpPr>
          <p:spPr bwMode="auto">
            <a:xfrm>
              <a:off x="4724400" y="4648200"/>
              <a:ext cx="3190352" cy="3810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ectangle 11"/>
            <p:cNvSpPr>
              <a:spLocks noChangeArrowheads="1"/>
            </p:cNvSpPr>
            <p:nvPr/>
          </p:nvSpPr>
          <p:spPr bwMode="auto">
            <a:xfrm>
              <a:off x="4832534" y="4654034"/>
              <a:ext cx="2974084" cy="369332"/>
            </a:xfrm>
            <a:prstGeom prst="rect">
              <a:avLst/>
            </a:prstGeom>
            <a:noFill/>
            <a:ln w="12700">
              <a:noFill/>
              <a:miter lim="800000"/>
              <a:headEnd/>
              <a:tailEnd/>
            </a:ln>
            <a:effectLst/>
          </p:spPr>
          <p:txBody>
            <a:bodyPr wrap="none">
              <a:spAutoFit/>
            </a:bodyPr>
            <a:lstStyle/>
            <a:p>
              <a:r>
                <a:rPr lang="en-US" dirty="0" err="1" smtClean="0">
                  <a:effectLst>
                    <a:outerShdw blurRad="38100" dist="38100" dir="2700000" algn="tl">
                      <a:srgbClr val="000000">
                        <a:alpha val="43137"/>
                      </a:srgbClr>
                    </a:outerShdw>
                  </a:effectLst>
                  <a:hlinkClick r:id="rId13"/>
                </a:rPr>
                <a:t>Ckissel</a:t>
              </a:r>
              <a:r>
                <a:rPr lang="en-US" dirty="0" smtClean="0">
                  <a:effectLst>
                    <a:outerShdw blurRad="38100" dist="38100" dir="2700000" algn="tl">
                      <a:srgbClr val="000000">
                        <a:alpha val="43137"/>
                      </a:srgbClr>
                    </a:outerShdw>
                  </a:effectLst>
                  <a:hlinkClick r:id="rId13"/>
                </a:rPr>
                <a:t> @ reedbusiness.com</a:t>
              </a:r>
              <a:endParaRPr lang="en-US" dirty="0" smtClean="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3" name="Content Placeholder 2"/>
          <p:cNvSpPr>
            <a:spLocks noGrp="1"/>
          </p:cNvSpPr>
          <p:nvPr>
            <p:ph type="body" idx="1"/>
          </p:nvPr>
        </p:nvSpPr>
        <p:spPr/>
        <p:txBody>
          <a:bodyPr/>
          <a:lstStyle/>
          <a:p>
            <a:r>
              <a:rPr lang="en-US" smtClean="0"/>
              <a:t>What’s your feedback</a:t>
            </a: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1329595"/>
          </a:xfrm>
        </p:spPr>
        <p:txBody>
          <a:bodyPr/>
          <a:lstStyle/>
          <a:p>
            <a:r>
              <a:rPr lang="en-US" sz="4800" dirty="0" smtClean="0"/>
              <a:t>Mainstream TV Tuners Generate New Revenue Opportunities</a:t>
            </a:r>
            <a:endParaRPr lang="en-US" sz="4800" dirty="0"/>
          </a:p>
        </p:txBody>
      </p:sp>
      <p:sp>
        <p:nvSpPr>
          <p:cNvPr id="3" name="Content Placeholder 2"/>
          <p:cNvSpPr>
            <a:spLocks noGrp="1"/>
          </p:cNvSpPr>
          <p:nvPr>
            <p:ph type="body" idx="1"/>
          </p:nvPr>
        </p:nvSpPr>
        <p:spPr>
          <a:xfrm>
            <a:off x="381000" y="1905000"/>
            <a:ext cx="6477000" cy="2593018"/>
          </a:xfrm>
        </p:spPr>
        <p:txBody>
          <a:bodyPr/>
          <a:lstStyle/>
          <a:p>
            <a:pPr>
              <a:buNone/>
            </a:pPr>
            <a:r>
              <a:rPr lang="en-US" dirty="0" smtClean="0">
                <a:solidFill>
                  <a:schemeClr val="accent1"/>
                </a:solidFill>
              </a:rPr>
              <a:t>Consumers with a TV Tuner</a:t>
            </a:r>
          </a:p>
          <a:p>
            <a:r>
              <a:rPr lang="en-US" dirty="0" smtClean="0"/>
              <a:t>Are </a:t>
            </a:r>
            <a:r>
              <a:rPr lang="en-US" dirty="0" smtClean="0">
                <a:solidFill>
                  <a:schemeClr val="accent6"/>
                </a:solidFill>
              </a:rPr>
              <a:t>5 times </a:t>
            </a:r>
            <a:r>
              <a:rPr lang="en-US" dirty="0" smtClean="0"/>
              <a:t>more likely to</a:t>
            </a:r>
            <a:br>
              <a:rPr lang="en-US" dirty="0" smtClean="0"/>
            </a:br>
            <a:r>
              <a:rPr lang="en-US" dirty="0" smtClean="0"/>
              <a:t>use Media Center daily</a:t>
            </a:r>
            <a:r>
              <a:rPr lang="en-US" dirty="0" smtClean="0">
                <a:solidFill>
                  <a:schemeClr val="accent5"/>
                </a:solidFill>
              </a:rPr>
              <a:t>*</a:t>
            </a:r>
          </a:p>
          <a:p>
            <a:r>
              <a:rPr lang="en-US" dirty="0" smtClean="0"/>
              <a:t>Have </a:t>
            </a:r>
            <a:r>
              <a:rPr lang="en-US" dirty="0" smtClean="0">
                <a:solidFill>
                  <a:schemeClr val="accent6"/>
                </a:solidFill>
              </a:rPr>
              <a:t>2 times </a:t>
            </a:r>
            <a:r>
              <a:rPr lang="en-US" dirty="0" smtClean="0"/>
              <a:t>more </a:t>
            </a:r>
            <a:br>
              <a:rPr lang="en-US" dirty="0" smtClean="0"/>
            </a:br>
            <a:r>
              <a:rPr lang="en-US" dirty="0" smtClean="0"/>
              <a:t>multimedia content</a:t>
            </a:r>
            <a:r>
              <a:rPr lang="en-US" dirty="0" smtClean="0">
                <a:solidFill>
                  <a:schemeClr val="accent5"/>
                </a:solidFill>
              </a:rPr>
              <a:t>*</a:t>
            </a:r>
          </a:p>
        </p:txBody>
      </p:sp>
      <p:pic>
        <p:nvPicPr>
          <p:cNvPr id="5" name="Picture 4" descr="\\showsrus\images\Illustrations-Icons\Windows_Vista_Icons_ for_Marketing_use\Camera.png"/>
          <p:cNvPicPr>
            <a:picLocks noChangeAspect="1" noChangeArrowheads="1"/>
          </p:cNvPicPr>
          <p:nvPr/>
        </p:nvPicPr>
        <p:blipFill>
          <a:blip r:embed="rId3" cstate="print"/>
          <a:srcRect/>
          <a:stretch>
            <a:fillRect/>
          </a:stretch>
        </p:blipFill>
        <p:spPr bwMode="auto">
          <a:xfrm>
            <a:off x="7522608" y="4482549"/>
            <a:ext cx="609600" cy="609600"/>
          </a:xfrm>
          <a:prstGeom prst="rect">
            <a:avLst/>
          </a:prstGeom>
          <a:noFill/>
          <a:ln w="9525">
            <a:noFill/>
            <a:miter lim="800000"/>
            <a:headEnd/>
            <a:tailEnd/>
          </a:ln>
        </p:spPr>
      </p:pic>
      <p:pic>
        <p:nvPicPr>
          <p:cNvPr id="7" name="Picture 2" descr="\\showsrus\images\Illustrations-Icons\Windows_Vista_Icons_ for_Marketing_use\Camcorder.png"/>
          <p:cNvPicPr>
            <a:picLocks noChangeAspect="1" noChangeArrowheads="1"/>
          </p:cNvPicPr>
          <p:nvPr/>
        </p:nvPicPr>
        <p:blipFill>
          <a:blip r:embed="rId4" cstate="print"/>
          <a:srcRect/>
          <a:stretch>
            <a:fillRect/>
          </a:stretch>
        </p:blipFill>
        <p:spPr bwMode="auto">
          <a:xfrm>
            <a:off x="7522608" y="3921435"/>
            <a:ext cx="609600" cy="609600"/>
          </a:xfrm>
          <a:prstGeom prst="rect">
            <a:avLst/>
          </a:prstGeom>
          <a:noFill/>
          <a:ln w="9525">
            <a:noFill/>
            <a:miter lim="800000"/>
            <a:headEnd/>
            <a:tailEnd/>
          </a:ln>
        </p:spPr>
      </p:pic>
      <p:grpSp>
        <p:nvGrpSpPr>
          <p:cNvPr id="4" name="Group 194"/>
          <p:cNvGrpSpPr>
            <a:grpSpLocks/>
          </p:cNvGrpSpPr>
          <p:nvPr/>
        </p:nvGrpSpPr>
        <p:grpSpPr bwMode="auto">
          <a:xfrm flipH="1">
            <a:off x="7141608" y="2613993"/>
            <a:ext cx="1621392" cy="1143000"/>
            <a:chOff x="1224" y="2011"/>
            <a:chExt cx="1359" cy="1069"/>
          </a:xfrm>
          <a:effectLst>
            <a:outerShdw blurRad="63500" sx="102000" sy="102000" algn="ctr" rotWithShape="0">
              <a:prstClr val="black">
                <a:alpha val="40000"/>
              </a:prstClr>
            </a:outerShdw>
          </a:effectLst>
        </p:grpSpPr>
        <p:pic>
          <p:nvPicPr>
            <p:cNvPr id="9" name="Picture 195" descr="tv_blankreversed"/>
            <p:cNvPicPr>
              <a:picLocks noChangeAspect="1" noChangeArrowheads="1"/>
            </p:cNvPicPr>
            <p:nvPr/>
          </p:nvPicPr>
          <p:blipFill>
            <a:blip r:embed="rId5" cstate="print"/>
            <a:srcRect/>
            <a:stretch>
              <a:fillRect/>
            </a:stretch>
          </p:blipFill>
          <p:spPr bwMode="auto">
            <a:xfrm rot="-212559">
              <a:off x="1230" y="2011"/>
              <a:ext cx="1353" cy="1067"/>
            </a:xfrm>
            <a:prstGeom prst="rect">
              <a:avLst/>
            </a:prstGeom>
            <a:noFill/>
          </p:spPr>
        </p:pic>
        <p:pic>
          <p:nvPicPr>
            <p:cNvPr id="10" name="Picture 196" descr="mce_screenreversed"/>
            <p:cNvPicPr>
              <a:picLocks noChangeAspect="1" noChangeArrowheads="1"/>
            </p:cNvPicPr>
            <p:nvPr/>
          </p:nvPicPr>
          <p:blipFill>
            <a:blip r:embed="rId6" cstate="print"/>
            <a:srcRect/>
            <a:stretch>
              <a:fillRect/>
            </a:stretch>
          </p:blipFill>
          <p:spPr bwMode="auto">
            <a:xfrm rot="-212559">
              <a:off x="1224" y="2013"/>
              <a:ext cx="1353" cy="1067"/>
            </a:xfrm>
            <a:prstGeom prst="rect">
              <a:avLst/>
            </a:prstGeom>
            <a:noFill/>
          </p:spPr>
        </p:pic>
      </p:grpSp>
      <p:sp>
        <p:nvSpPr>
          <p:cNvPr id="11" name="Rectangle 10"/>
          <p:cNvSpPr/>
          <p:nvPr/>
        </p:nvSpPr>
        <p:spPr>
          <a:xfrm>
            <a:off x="381000" y="5983069"/>
            <a:ext cx="7010400" cy="646331"/>
          </a:xfrm>
          <a:prstGeom prst="rect">
            <a:avLst/>
          </a:prstGeom>
        </p:spPr>
        <p:txBody>
          <a:bodyPr wrap="square">
            <a:spAutoFit/>
          </a:bodyPr>
          <a:lstStyle/>
          <a:p>
            <a:r>
              <a:rPr lang="en-US" dirty="0" smtClean="0">
                <a:solidFill>
                  <a:schemeClr val="accent5"/>
                </a:solidFill>
                <a:effectLst>
                  <a:outerShdw blurRad="38100" dist="38100" dir="2700000" algn="tl">
                    <a:srgbClr val="000000">
                      <a:alpha val="43137"/>
                    </a:srgbClr>
                  </a:outerShdw>
                </a:effectLst>
              </a:rPr>
              <a:t>* Compared to the average Windows with Media Center PC buyer</a:t>
            </a:r>
          </a:p>
          <a:p>
            <a:r>
              <a:rPr lang="en-US" dirty="0" smtClean="0">
                <a:effectLst>
                  <a:outerShdw blurRad="38100" dist="38100" dir="2700000" algn="tl">
                    <a:srgbClr val="000000">
                      <a:alpha val="43137"/>
                    </a:srgbClr>
                  </a:outerShdw>
                </a:effectLst>
              </a:rPr>
              <a:t>(Microsoft, U.S. data, July 2006)</a:t>
            </a:r>
          </a:p>
        </p:txBody>
      </p:sp>
      <p:sp>
        <p:nvSpPr>
          <p:cNvPr id="12" name="Rectangle 11"/>
          <p:cNvSpPr/>
          <p:nvPr/>
        </p:nvSpPr>
        <p:spPr bwMode="auto">
          <a:xfrm>
            <a:off x="7294008" y="1905000"/>
            <a:ext cx="1066800" cy="457200"/>
          </a:xfrm>
          <a:prstGeom prst="rect">
            <a:avLst/>
          </a:prstGeom>
          <a:solidFill>
            <a:schemeClr val="bg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Tuner</a:t>
            </a:r>
          </a:p>
        </p:txBody>
      </p:sp>
      <p:sp>
        <p:nvSpPr>
          <p:cNvPr id="13" name="Rounded Rectangle 12"/>
          <p:cNvSpPr/>
          <p:nvPr/>
        </p:nvSpPr>
        <p:spPr bwMode="auto">
          <a:xfrm>
            <a:off x="7065408" y="1981200"/>
            <a:ext cx="228600" cy="152400"/>
          </a:xfrm>
          <a:prstGeom prst="roundRect">
            <a:avLst/>
          </a:prstGeom>
          <a:solidFill>
            <a:schemeClr val="bg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7522608" y="2362200"/>
            <a:ext cx="228600" cy="152400"/>
          </a:xfrm>
          <a:prstGeom prst="rect">
            <a:avLst/>
          </a:prstGeom>
          <a:solidFill>
            <a:schemeClr val="bg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6" name="Picture 10" descr="XP icon mp3 player"/>
          <p:cNvPicPr>
            <a:picLocks noChangeAspect="1" noChangeArrowheads="1"/>
          </p:cNvPicPr>
          <p:nvPr/>
        </p:nvPicPr>
        <p:blipFill>
          <a:blip r:embed="rId7" cstate="print"/>
          <a:srcRect/>
          <a:stretch>
            <a:fillRect/>
          </a:stretch>
        </p:blipFill>
        <p:spPr bwMode="auto">
          <a:xfrm>
            <a:off x="6913008" y="4101549"/>
            <a:ext cx="608960" cy="685800"/>
          </a:xfrm>
          <a:prstGeom prst="rect">
            <a:avLst/>
          </a:prstGeom>
          <a:noFill/>
        </p:spPr>
      </p:pic>
      <p:pic>
        <p:nvPicPr>
          <p:cNvPr id="17" name="Picture 4" descr="MEMory UNITS CD"/>
          <p:cNvPicPr>
            <a:picLocks noChangeAspect="1" noChangeArrowheads="1"/>
          </p:cNvPicPr>
          <p:nvPr/>
        </p:nvPicPr>
        <p:blipFill>
          <a:blip r:embed="rId8" cstate="print"/>
          <a:srcRect/>
          <a:stretch>
            <a:fillRect/>
          </a:stretch>
        </p:blipFill>
        <p:spPr bwMode="auto">
          <a:xfrm>
            <a:off x="8056007" y="4177749"/>
            <a:ext cx="695309" cy="618169"/>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r>
              <a:rPr lang="en-US" dirty="0" smtClean="0"/>
              <a:t>Consumers Want The Features Enabled By A TV Tuner</a:t>
            </a:r>
            <a:endParaRPr lang="en-US" dirty="0"/>
          </a:p>
        </p:txBody>
      </p:sp>
      <p:sp>
        <p:nvSpPr>
          <p:cNvPr id="9" name="Content Placeholder 8"/>
          <p:cNvSpPr>
            <a:spLocks noGrp="1"/>
          </p:cNvSpPr>
          <p:nvPr>
            <p:ph type="body" idx="1"/>
          </p:nvPr>
        </p:nvSpPr>
        <p:spPr>
          <a:xfrm>
            <a:off x="382588" y="1905000"/>
            <a:ext cx="8380412" cy="1371145"/>
          </a:xfrm>
        </p:spPr>
        <p:txBody>
          <a:bodyPr/>
          <a:lstStyle/>
          <a:p>
            <a:r>
              <a:rPr lang="en-US" dirty="0" smtClean="0"/>
              <a:t>Half of the U.S. consumers who do not get a TV tuner with their PC express interest after hearing the feature description</a:t>
            </a:r>
          </a:p>
        </p:txBody>
      </p:sp>
      <p:sp>
        <p:nvSpPr>
          <p:cNvPr id="28" name="Rectangle 27"/>
          <p:cNvSpPr/>
          <p:nvPr/>
        </p:nvSpPr>
        <p:spPr>
          <a:xfrm>
            <a:off x="381000" y="6260068"/>
            <a:ext cx="3325141"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(Microsoft, U.S. data, July 2006)</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18"/>
          <p:cNvSpPr/>
          <p:nvPr/>
        </p:nvSpPr>
        <p:spPr bwMode="auto">
          <a:xfrm>
            <a:off x="382588" y="3381154"/>
            <a:ext cx="8378825" cy="141944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382588" y="4970721"/>
            <a:ext cx="8378825" cy="141944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382588" y="1780954"/>
            <a:ext cx="8378825" cy="141944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8354" name="Rectangle 2"/>
          <p:cNvSpPr>
            <a:spLocks noGrp="1" noChangeArrowheads="1"/>
          </p:cNvSpPr>
          <p:nvPr>
            <p:ph type="title"/>
          </p:nvPr>
        </p:nvSpPr>
        <p:spPr>
          <a:xfrm>
            <a:off x="382588" y="228600"/>
            <a:ext cx="8380412" cy="1384995"/>
          </a:xfrm>
        </p:spPr>
        <p:txBody>
          <a:bodyPr/>
          <a:lstStyle/>
          <a:p>
            <a:pPr lvl="0"/>
            <a:r>
              <a:rPr smtClean="0"/>
              <a:t>How Do We Get To Mainstream TV Tuners?</a:t>
            </a:r>
            <a:endParaRPr lang="en-US" dirty="0" smtClean="0"/>
          </a:p>
        </p:txBody>
      </p:sp>
      <p:sp>
        <p:nvSpPr>
          <p:cNvPr id="228358" name="Rectangle 6"/>
          <p:cNvSpPr>
            <a:spLocks noChangeArrowheads="1"/>
          </p:cNvSpPr>
          <p:nvPr/>
        </p:nvSpPr>
        <p:spPr bwMode="auto">
          <a:xfrm>
            <a:off x="381000" y="5031999"/>
            <a:ext cx="6569945" cy="1445001"/>
          </a:xfrm>
          <a:prstGeom prst="rect">
            <a:avLst/>
          </a:prstGeom>
          <a:noFill/>
          <a:ln w="9525" algn="ctr">
            <a:noFill/>
            <a:miter lim="800000"/>
            <a:headEnd/>
            <a:tailEnd/>
          </a:ln>
          <a:effectLst/>
        </p:spPr>
        <p:txBody>
          <a:bodyPr wrap="square" lIns="82283" tIns="41143" rIns="82283" bIns="41143">
            <a:spAutoFit/>
          </a:bodyPr>
          <a:lstStyle/>
          <a:p>
            <a:pPr marL="280977" indent="-280977" defTabSz="822292">
              <a:lnSpc>
                <a:spcPct val="80000"/>
              </a:lnSpc>
              <a:spcBef>
                <a:spcPct val="20000"/>
              </a:spcBef>
              <a:buClr>
                <a:schemeClr val="tx2"/>
              </a:buClr>
              <a:buSzPct val="85000"/>
              <a:defRPr/>
            </a:pP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Product – TV Just Works</a:t>
            </a:r>
            <a:endParaRPr lang="en-US" sz="2800" dirty="0">
              <a:solidFill>
                <a:schemeClr val="bg2"/>
              </a:solidFill>
              <a:latin typeface="+mn-lt"/>
            </a:endParaRP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PC is accepted as a viable TV platform</a:t>
            </a: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All free to air broadcast formats supported</a:t>
            </a: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Driver quality, reliability, and availability</a:t>
            </a:r>
            <a:endParaRPr lang="en-US" dirty="0">
              <a:effectLst>
                <a:outerShdw blurRad="38100" dist="38100" dir="2700000" algn="tl">
                  <a:srgbClr val="000000">
                    <a:alpha val="43137"/>
                  </a:srgbClr>
                </a:outerShdw>
              </a:effectLst>
            </a:endParaRPr>
          </a:p>
        </p:txBody>
      </p:sp>
      <p:sp>
        <p:nvSpPr>
          <p:cNvPr id="228359" name="Rectangle 7"/>
          <p:cNvSpPr>
            <a:spLocks noChangeArrowheads="1"/>
          </p:cNvSpPr>
          <p:nvPr/>
        </p:nvSpPr>
        <p:spPr bwMode="auto">
          <a:xfrm>
            <a:off x="1971675" y="3598600"/>
            <a:ext cx="6726238" cy="1080286"/>
          </a:xfrm>
          <a:prstGeom prst="rect">
            <a:avLst/>
          </a:prstGeom>
          <a:noFill/>
          <a:ln w="9525" algn="ctr">
            <a:noFill/>
            <a:miter lim="800000"/>
            <a:headEnd/>
            <a:tailEnd/>
          </a:ln>
          <a:effectLst/>
        </p:spPr>
        <p:txBody>
          <a:bodyPr lIns="82283" tIns="41143" rIns="82283" bIns="41143">
            <a:spAutoFit/>
          </a:bodyPr>
          <a:lstStyle/>
          <a:p>
            <a:pPr marL="280977" indent="-280977" defTabSz="822292">
              <a:lnSpc>
                <a:spcPct val="80000"/>
              </a:lnSpc>
              <a:spcBef>
                <a:spcPct val="20000"/>
              </a:spcBef>
              <a:buClr>
                <a:schemeClr val="tx2"/>
              </a:buClr>
              <a:buSzPct val="85000"/>
              <a:defRPr/>
            </a:pP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Price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Commodity</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Semiconductor integration</a:t>
            </a: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Low cost per feature</a:t>
            </a:r>
          </a:p>
        </p:txBody>
      </p:sp>
      <p:sp>
        <p:nvSpPr>
          <p:cNvPr id="228360" name="Rectangle 8"/>
          <p:cNvSpPr>
            <a:spLocks noChangeArrowheads="1"/>
          </p:cNvSpPr>
          <p:nvPr/>
        </p:nvSpPr>
        <p:spPr bwMode="auto">
          <a:xfrm>
            <a:off x="381000" y="1828800"/>
            <a:ext cx="6732177" cy="1447800"/>
          </a:xfrm>
          <a:prstGeom prst="rect">
            <a:avLst/>
          </a:prstGeom>
          <a:noFill/>
          <a:ln w="9525" algn="ctr">
            <a:noFill/>
            <a:miter lim="800000"/>
            <a:headEnd/>
            <a:tailEnd/>
          </a:ln>
          <a:effectLst/>
        </p:spPr>
        <p:txBody>
          <a:bodyPr wrap="square" lIns="82283" tIns="41143" rIns="82283" bIns="41143">
            <a:spAutoFit/>
          </a:bodyPr>
          <a:lstStyle/>
          <a:p>
            <a:pPr marL="280977" indent="-280977" defTabSz="822292">
              <a:lnSpc>
                <a:spcPct val="80000"/>
              </a:lnSpc>
              <a:spcBef>
                <a:spcPct val="20000"/>
              </a:spcBef>
              <a:buClr>
                <a:schemeClr val="tx2"/>
              </a:buClr>
              <a:buSzPct val="85000"/>
              <a:defRPr/>
            </a:pPr>
            <a:r>
              <a:rPr lang="en-US" sz="2800" b="1" dirty="0" smtClean="0">
                <a:ln w="17780" cmpd="sng">
                  <a:solidFill>
                    <a:srgbClr val="FFFFFF"/>
                  </a:solidFill>
                  <a:prstDash val="solid"/>
                  <a:miter lim="800000"/>
                </a:ln>
                <a:solidFill>
                  <a:schemeClr val="bg2"/>
                </a:solidFill>
                <a:effectLst>
                  <a:outerShdw blurRad="50800" algn="tl" rotWithShape="0">
                    <a:srgbClr val="000000"/>
                  </a:outerShdw>
                </a:effectLst>
                <a:latin typeface="+mn-lt"/>
              </a:rPr>
              <a:t>Promotion – Multimedia PCTV</a:t>
            </a:r>
            <a:endParaRPr lang="en-US" sz="2800" b="1" dirty="0">
              <a:ln w="17780" cmpd="sng">
                <a:solidFill>
                  <a:srgbClr val="FFFFFF"/>
                </a:solidFill>
                <a:prstDash val="solid"/>
                <a:miter lim="800000"/>
              </a:ln>
              <a:solidFill>
                <a:schemeClr val="bg2"/>
              </a:solidFill>
              <a:effectLst>
                <a:outerShdw blurRad="50800" algn="tl" rotWithShape="0">
                  <a:srgbClr val="000000"/>
                </a:outerShdw>
              </a:effectLst>
              <a:latin typeface="+mn-lt"/>
            </a:endParaRP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Windows with Media Center proliferation</a:t>
            </a: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PC OEM advertising</a:t>
            </a:r>
          </a:p>
          <a:p>
            <a:pPr marL="225425" indent="-225425" defTabSz="912777" fontAlgn="base">
              <a:lnSpc>
                <a:spcPct val="90000"/>
              </a:lnSpc>
              <a:spcBef>
                <a:spcPts val="630"/>
              </a:spcBef>
              <a:spcAft>
                <a:spcPct val="0"/>
              </a:spcAft>
              <a:buClr>
                <a:schemeClr val="tx2"/>
              </a:buClr>
              <a:buSzPct val="95000"/>
              <a:buBlip>
                <a:blip r:embed="rId3"/>
              </a:buBlip>
              <a:defRPr/>
            </a:pPr>
            <a:r>
              <a:rPr lang="en-US" dirty="0" smtClean="0">
                <a:effectLst>
                  <a:outerShdw blurRad="38100" dist="38100" dir="2700000" algn="tl">
                    <a:srgbClr val="000000">
                      <a:alpha val="43137"/>
                    </a:srgbClr>
                  </a:outerShdw>
                </a:effectLst>
              </a:rPr>
              <a:t>System logo</a:t>
            </a:r>
            <a:endParaRPr lang="en-US" dirty="0">
              <a:effectLst>
                <a:outerShdw blurRad="38100" dist="38100" dir="2700000" algn="tl">
                  <a:srgbClr val="000000">
                    <a:alpha val="43137"/>
                  </a:srgbClr>
                </a:outerShdw>
              </a:effectLst>
            </a:endParaRPr>
          </a:p>
        </p:txBody>
      </p:sp>
      <p:grpSp>
        <p:nvGrpSpPr>
          <p:cNvPr id="2" name="Group 194"/>
          <p:cNvGrpSpPr>
            <a:grpSpLocks/>
          </p:cNvGrpSpPr>
          <p:nvPr/>
        </p:nvGrpSpPr>
        <p:grpSpPr bwMode="auto">
          <a:xfrm flipH="1">
            <a:off x="6477000" y="1828800"/>
            <a:ext cx="1828800" cy="1295400"/>
            <a:chOff x="1224" y="2011"/>
            <a:chExt cx="1359" cy="1069"/>
          </a:xfrm>
          <a:effectLst>
            <a:outerShdw blurRad="50800" dist="38100" dir="2700000" algn="tl" rotWithShape="0">
              <a:prstClr val="black">
                <a:alpha val="40000"/>
              </a:prstClr>
            </a:outerShdw>
          </a:effectLst>
        </p:grpSpPr>
        <p:pic>
          <p:nvPicPr>
            <p:cNvPr id="22" name="Picture 195" descr="tv_blankreversed"/>
            <p:cNvPicPr>
              <a:picLocks noChangeAspect="1" noChangeArrowheads="1"/>
            </p:cNvPicPr>
            <p:nvPr/>
          </p:nvPicPr>
          <p:blipFill>
            <a:blip r:embed="rId4" cstate="print"/>
            <a:srcRect/>
            <a:stretch>
              <a:fillRect/>
            </a:stretch>
          </p:blipFill>
          <p:spPr bwMode="auto">
            <a:xfrm rot="-212559">
              <a:off x="1230" y="2011"/>
              <a:ext cx="1353" cy="1067"/>
            </a:xfrm>
            <a:prstGeom prst="rect">
              <a:avLst/>
            </a:prstGeom>
            <a:noFill/>
          </p:spPr>
        </p:pic>
        <p:pic>
          <p:nvPicPr>
            <p:cNvPr id="23" name="Picture 196" descr="mce_screenreversed"/>
            <p:cNvPicPr>
              <a:picLocks noChangeAspect="1" noChangeArrowheads="1"/>
            </p:cNvPicPr>
            <p:nvPr/>
          </p:nvPicPr>
          <p:blipFill>
            <a:blip r:embed="rId5" cstate="print"/>
            <a:srcRect/>
            <a:stretch>
              <a:fillRect/>
            </a:stretch>
          </p:blipFill>
          <p:spPr bwMode="auto">
            <a:xfrm rot="-212559">
              <a:off x="1224" y="2013"/>
              <a:ext cx="1353" cy="1067"/>
            </a:xfrm>
            <a:prstGeom prst="rect">
              <a:avLst/>
            </a:prstGeom>
            <a:noFill/>
          </p:spPr>
        </p:pic>
      </p:grpSp>
      <p:pic>
        <p:nvPicPr>
          <p:cNvPr id="24" name="Picture 11" descr="C:\Users\robwilli\AppData\Local\Microsoft\Windows\Temporary Internet Files\Content.IE5\RK5L4P10\MPj04157680000[1].jpg"/>
          <p:cNvPicPr>
            <a:picLocks noChangeAspect="1" noChangeArrowheads="1"/>
          </p:cNvPicPr>
          <p:nvPr/>
        </p:nvPicPr>
        <p:blipFill>
          <a:blip r:embed="rId6" cstate="print"/>
          <a:srcRect/>
          <a:stretch>
            <a:fillRect/>
          </a:stretch>
        </p:blipFill>
        <p:spPr bwMode="auto">
          <a:xfrm>
            <a:off x="6186488" y="5105400"/>
            <a:ext cx="1752600" cy="1163836"/>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25" name="Picture 18" descr="MSN icon shopping"/>
          <p:cNvPicPr>
            <a:picLocks noChangeAspect="1" noChangeArrowheads="1"/>
          </p:cNvPicPr>
          <p:nvPr/>
        </p:nvPicPr>
        <p:blipFill>
          <a:blip r:embed="rId7"/>
          <a:srcRect/>
          <a:stretch>
            <a:fillRect/>
          </a:stretch>
        </p:blipFill>
        <p:spPr bwMode="auto">
          <a:xfrm>
            <a:off x="457200" y="3354703"/>
            <a:ext cx="1447800" cy="2366921"/>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Mainstream TV Tuners</a:t>
            </a:r>
            <a:endParaRPr lang="en-US" dirty="0"/>
          </a:p>
        </p:txBody>
      </p:sp>
      <p:sp>
        <p:nvSpPr>
          <p:cNvPr id="3" name="Content Placeholder 2"/>
          <p:cNvSpPr>
            <a:spLocks noGrp="1"/>
          </p:cNvSpPr>
          <p:nvPr>
            <p:ph type="body" idx="1"/>
          </p:nvPr>
        </p:nvSpPr>
        <p:spPr>
          <a:xfrm>
            <a:off x="382588" y="1414464"/>
            <a:ext cx="8380412" cy="4454040"/>
          </a:xfrm>
        </p:spPr>
        <p:txBody>
          <a:bodyPr/>
          <a:lstStyle/>
          <a:p>
            <a:pPr marL="344488" indent="-344488">
              <a:spcBef>
                <a:spcPts val="1000"/>
              </a:spcBef>
            </a:pPr>
            <a:r>
              <a:rPr lang="en-US" sz="2400" dirty="0" smtClean="0"/>
              <a:t>Mainstream TV tuners will generate increased opportunities</a:t>
            </a:r>
          </a:p>
          <a:p>
            <a:pPr marL="569913" lvl="1" indent="-225425">
              <a:spcBef>
                <a:spcPts val="700"/>
              </a:spcBef>
            </a:pPr>
            <a:r>
              <a:rPr lang="en-US" sz="2000" dirty="0" smtClean="0"/>
              <a:t>Multiple tuners</a:t>
            </a:r>
          </a:p>
          <a:p>
            <a:pPr marL="569913" lvl="1" indent="-225425">
              <a:spcBef>
                <a:spcPts val="700"/>
              </a:spcBef>
            </a:pPr>
            <a:r>
              <a:rPr lang="en-US" sz="2000" dirty="0" smtClean="0"/>
              <a:t>Hardware encode</a:t>
            </a:r>
          </a:p>
          <a:p>
            <a:pPr marL="569913" lvl="1" indent="-225425">
              <a:spcBef>
                <a:spcPts val="700"/>
              </a:spcBef>
            </a:pPr>
            <a:r>
              <a:rPr lang="en-US" sz="2000" dirty="0" smtClean="0"/>
              <a:t>Advanced </a:t>
            </a:r>
            <a:r>
              <a:rPr lang="en-US" sz="2000" dirty="0" err="1" smtClean="0"/>
              <a:t>codecs</a:t>
            </a:r>
            <a:r>
              <a:rPr lang="en-US" sz="2000" dirty="0" smtClean="0"/>
              <a:t> </a:t>
            </a:r>
          </a:p>
          <a:p>
            <a:pPr marL="792163" lvl="2" indent="-222250">
              <a:spcBef>
                <a:spcPts val="630"/>
              </a:spcBef>
            </a:pPr>
            <a:r>
              <a:rPr lang="en-US" sz="1800" dirty="0" smtClean="0"/>
              <a:t>H.264, VC1</a:t>
            </a:r>
          </a:p>
          <a:p>
            <a:pPr marL="569913" lvl="1" indent="-225425">
              <a:spcBef>
                <a:spcPts val="700"/>
              </a:spcBef>
            </a:pPr>
            <a:r>
              <a:rPr lang="en-US" sz="2000" dirty="0" err="1" smtClean="0"/>
              <a:t>Transcode</a:t>
            </a:r>
            <a:r>
              <a:rPr lang="en-US" sz="2000" dirty="0" smtClean="0"/>
              <a:t> </a:t>
            </a:r>
          </a:p>
          <a:p>
            <a:pPr marL="792163" lvl="2" indent="-222250">
              <a:spcBef>
                <a:spcPts val="630"/>
              </a:spcBef>
            </a:pPr>
            <a:r>
              <a:rPr lang="en-US" sz="1800" dirty="0" err="1" smtClean="0"/>
              <a:t>Placeshifting</a:t>
            </a:r>
            <a:endParaRPr lang="en-US" sz="1800" dirty="0" smtClean="0"/>
          </a:p>
          <a:p>
            <a:pPr marL="792163" lvl="2" indent="-222250">
              <a:spcBef>
                <a:spcPts val="630"/>
              </a:spcBef>
            </a:pPr>
            <a:r>
              <a:rPr lang="en-US" sz="1800" dirty="0" smtClean="0"/>
              <a:t>HD-DVD/</a:t>
            </a:r>
            <a:br>
              <a:rPr lang="en-US" sz="1800" dirty="0" smtClean="0"/>
            </a:br>
            <a:r>
              <a:rPr lang="en-US" sz="1800" dirty="0" smtClean="0"/>
              <a:t>Blue-Ray burning</a:t>
            </a:r>
          </a:p>
          <a:p>
            <a:pPr marL="569913" lvl="1" indent="-225425">
              <a:spcBef>
                <a:spcPts val="700"/>
              </a:spcBef>
            </a:pPr>
            <a:r>
              <a:rPr lang="en-US" sz="2000" dirty="0" smtClean="0"/>
              <a:t>Premium content</a:t>
            </a:r>
          </a:p>
          <a:p>
            <a:pPr marL="792163" lvl="2" indent="-222250">
              <a:spcBef>
                <a:spcPts val="630"/>
              </a:spcBef>
            </a:pPr>
            <a:r>
              <a:rPr lang="en-US" sz="1800" dirty="0" smtClean="0"/>
              <a:t>Cable, Satellite</a:t>
            </a:r>
          </a:p>
          <a:p>
            <a:pPr marL="569913" lvl="1" indent="-225425">
              <a:spcBef>
                <a:spcPts val="700"/>
              </a:spcBef>
            </a:pPr>
            <a:r>
              <a:rPr lang="en-US" sz="2000" dirty="0" smtClean="0"/>
              <a:t>Conditional access descrambling</a:t>
            </a:r>
          </a:p>
          <a:p>
            <a:pPr marL="569913" lvl="1" indent="-225425">
              <a:spcBef>
                <a:spcPts val="700"/>
              </a:spcBef>
            </a:pPr>
            <a:r>
              <a:rPr lang="en-US" sz="2000" dirty="0" smtClean="0"/>
              <a:t>Digital rights management</a:t>
            </a:r>
          </a:p>
        </p:txBody>
      </p:sp>
      <p:grpSp>
        <p:nvGrpSpPr>
          <p:cNvPr id="4" name="Group 44"/>
          <p:cNvGrpSpPr/>
          <p:nvPr/>
        </p:nvGrpSpPr>
        <p:grpSpPr>
          <a:xfrm>
            <a:off x="3907113" y="2140367"/>
            <a:ext cx="4978470" cy="3088271"/>
            <a:chOff x="3907113" y="2140367"/>
            <a:chExt cx="4978470" cy="3088271"/>
          </a:xfrm>
        </p:grpSpPr>
        <p:sp>
          <p:nvSpPr>
            <p:cNvPr id="5" name="Line 92"/>
            <p:cNvSpPr>
              <a:spLocks noChangeShapeType="1"/>
            </p:cNvSpPr>
            <p:nvPr/>
          </p:nvSpPr>
          <p:spPr bwMode="auto">
            <a:xfrm>
              <a:off x="6165039" y="3804916"/>
              <a:ext cx="1357922" cy="0"/>
            </a:xfrm>
            <a:prstGeom prst="line">
              <a:avLst/>
            </a:prstGeom>
            <a:noFill/>
            <a:ln w="25400">
              <a:solidFill>
                <a:schemeClr val="tx1"/>
              </a:solidFill>
              <a:round/>
              <a:headEnd/>
              <a:tailEnd/>
            </a:ln>
            <a:effectLst>
              <a:glow rad="63500">
                <a:schemeClr val="accent1">
                  <a:satMod val="175000"/>
                  <a:alpha val="40000"/>
                </a:schemeClr>
              </a:glow>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sp>
          <p:nvSpPr>
            <p:cNvPr id="6" name="Line 87"/>
            <p:cNvSpPr>
              <a:spLocks noChangeShapeType="1"/>
            </p:cNvSpPr>
            <p:nvPr/>
          </p:nvSpPr>
          <p:spPr bwMode="auto">
            <a:xfrm>
              <a:off x="7216333" y="2403190"/>
              <a:ext cx="306627" cy="175216"/>
            </a:xfrm>
            <a:prstGeom prst="line">
              <a:avLst/>
            </a:prstGeom>
            <a:noFill/>
            <a:ln w="25400">
              <a:solidFill>
                <a:schemeClr val="tx1"/>
              </a:solidFill>
              <a:round/>
              <a:headEnd/>
              <a:tailEnd/>
            </a:ln>
            <a:effectLst>
              <a:glow rad="63500">
                <a:schemeClr val="accent1">
                  <a:satMod val="175000"/>
                  <a:alpha val="40000"/>
                </a:schemeClr>
              </a:glow>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sp>
          <p:nvSpPr>
            <p:cNvPr id="7" name="Line 90"/>
            <p:cNvSpPr>
              <a:spLocks noChangeShapeType="1"/>
            </p:cNvSpPr>
            <p:nvPr/>
          </p:nvSpPr>
          <p:spPr bwMode="auto">
            <a:xfrm>
              <a:off x="7216333" y="3279269"/>
              <a:ext cx="306627" cy="0"/>
            </a:xfrm>
            <a:prstGeom prst="line">
              <a:avLst/>
            </a:prstGeom>
            <a:noFill/>
            <a:ln w="25400">
              <a:solidFill>
                <a:schemeClr val="tx1"/>
              </a:solidFill>
              <a:round/>
              <a:headEnd/>
              <a:tailEnd/>
            </a:ln>
            <a:effectLst>
              <a:glow rad="63500">
                <a:schemeClr val="accent1">
                  <a:satMod val="175000"/>
                  <a:alpha val="40000"/>
                </a:schemeClr>
              </a:glow>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sp>
          <p:nvSpPr>
            <p:cNvPr id="8" name="Rectangle 7"/>
            <p:cNvSpPr/>
            <p:nvPr/>
          </p:nvSpPr>
          <p:spPr bwMode="auto">
            <a:xfrm>
              <a:off x="7493544" y="2239677"/>
              <a:ext cx="1142069" cy="2035863"/>
            </a:xfrm>
            <a:prstGeom prst="rect">
              <a:avLst/>
            </a:prstGeom>
            <a:ln>
              <a:headEnd type="none" w="med" len="med"/>
              <a:tailEnd type="none" w="med" len="med"/>
            </a:ln>
            <a:effectLst>
              <a:glow rad="1016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endParaRPr>
            </a:p>
          </p:txBody>
        </p:sp>
        <p:sp>
          <p:nvSpPr>
            <p:cNvPr id="9" name="Line 91"/>
            <p:cNvSpPr>
              <a:spLocks noChangeShapeType="1"/>
            </p:cNvSpPr>
            <p:nvPr/>
          </p:nvSpPr>
          <p:spPr bwMode="auto">
            <a:xfrm>
              <a:off x="4850922" y="3366877"/>
              <a:ext cx="744667" cy="394235"/>
            </a:xfrm>
            <a:prstGeom prst="line">
              <a:avLst/>
            </a:prstGeom>
            <a:noFill/>
            <a:ln w="25400">
              <a:solidFill>
                <a:schemeClr val="tx1"/>
              </a:solidFill>
              <a:round/>
              <a:headEnd/>
              <a:tailEnd/>
            </a:ln>
            <a:effectLst>
              <a:glow rad="63500">
                <a:schemeClr val="accent1">
                  <a:satMod val="175000"/>
                  <a:alpha val="40000"/>
                </a:schemeClr>
              </a:glow>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sp>
          <p:nvSpPr>
            <p:cNvPr id="10" name="Line 84"/>
            <p:cNvSpPr>
              <a:spLocks noChangeShapeType="1"/>
            </p:cNvSpPr>
            <p:nvPr/>
          </p:nvSpPr>
          <p:spPr bwMode="auto">
            <a:xfrm>
              <a:off x="5332765" y="2315583"/>
              <a:ext cx="1270314" cy="43804"/>
            </a:xfrm>
            <a:prstGeom prst="line">
              <a:avLst/>
            </a:prstGeom>
            <a:noFill/>
            <a:ln w="25400">
              <a:solidFill>
                <a:schemeClr val="tx1"/>
              </a:solidFill>
              <a:round/>
              <a:headEnd/>
              <a:tailEnd/>
            </a:ln>
            <a:effectLst>
              <a:glow rad="63500">
                <a:schemeClr val="accent1">
                  <a:satMod val="175000"/>
                  <a:alpha val="40000"/>
                </a:schemeClr>
              </a:glow>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sp>
          <p:nvSpPr>
            <p:cNvPr id="11" name="Line 83"/>
            <p:cNvSpPr>
              <a:spLocks noChangeShapeType="1"/>
            </p:cNvSpPr>
            <p:nvPr/>
          </p:nvSpPr>
          <p:spPr bwMode="auto">
            <a:xfrm flipV="1">
              <a:off x="4456686" y="2315583"/>
              <a:ext cx="306627" cy="832274"/>
            </a:xfrm>
            <a:prstGeom prst="line">
              <a:avLst/>
            </a:prstGeom>
            <a:noFill/>
            <a:ln w="25400">
              <a:solidFill>
                <a:schemeClr val="tx1"/>
              </a:solidFill>
              <a:round/>
              <a:headEnd/>
              <a:tailEnd/>
            </a:ln>
            <a:effectLst>
              <a:glow rad="63500">
                <a:schemeClr val="accent1">
                  <a:satMod val="175000"/>
                  <a:alpha val="40000"/>
                </a:schemeClr>
              </a:glow>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sp>
          <p:nvSpPr>
            <p:cNvPr id="12" name="Line 89"/>
            <p:cNvSpPr>
              <a:spLocks noChangeShapeType="1"/>
            </p:cNvSpPr>
            <p:nvPr/>
          </p:nvSpPr>
          <p:spPr bwMode="auto">
            <a:xfrm>
              <a:off x="6165039" y="3060250"/>
              <a:ext cx="481843" cy="175216"/>
            </a:xfrm>
            <a:prstGeom prst="line">
              <a:avLst/>
            </a:prstGeom>
            <a:noFill/>
            <a:ln w="25400">
              <a:solidFill>
                <a:schemeClr val="tx1"/>
              </a:solidFill>
              <a:round/>
              <a:headEnd/>
              <a:tailEnd/>
            </a:ln>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grpSp>
          <p:nvGrpSpPr>
            <p:cNvPr id="13" name="Group 17"/>
            <p:cNvGrpSpPr>
              <a:grpSpLocks/>
            </p:cNvGrpSpPr>
            <p:nvPr/>
          </p:nvGrpSpPr>
          <p:grpSpPr bwMode="auto">
            <a:xfrm>
              <a:off x="4237666" y="3147859"/>
              <a:ext cx="613255" cy="350432"/>
              <a:chOff x="576" y="960"/>
              <a:chExt cx="672" cy="384"/>
            </a:xfrm>
            <a:solidFill>
              <a:schemeClr val="accent2"/>
            </a:solidFill>
          </p:grpSpPr>
          <p:sp>
            <p:nvSpPr>
              <p:cNvPr id="42" name="Oval 4"/>
              <p:cNvSpPr>
                <a:spLocks noChangeArrowheads="1"/>
              </p:cNvSpPr>
              <p:nvPr/>
            </p:nvSpPr>
            <p:spPr bwMode="auto">
              <a:xfrm>
                <a:off x="576" y="960"/>
                <a:ext cx="672" cy="38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43" name="Text Box 5"/>
              <p:cNvSpPr txBox="1">
                <a:spLocks noChangeArrowheads="1"/>
              </p:cNvSpPr>
              <p:nvPr/>
            </p:nvSpPr>
            <p:spPr bwMode="auto">
              <a:xfrm>
                <a:off x="587" y="1031"/>
                <a:ext cx="627" cy="270"/>
              </a:xfrm>
              <a:prstGeom prst="rect">
                <a:avLst/>
              </a:prstGeom>
              <a:noFill/>
              <a:ln w="9525">
                <a:noFill/>
                <a:miter lim="800000"/>
                <a:headEnd/>
                <a:tailEnd/>
              </a:ln>
              <a:effectLst/>
            </p:spPr>
            <p:txBody>
              <a:bodyPr wrap="square">
                <a:spAutoFit/>
              </a:bodyPr>
              <a:lstStyle/>
              <a:p>
                <a:pPr algn="ctr"/>
                <a:r>
                  <a:rPr lang="en-US" sz="1000" dirty="0" smtClean="0">
                    <a:effectLst>
                      <a:outerShdw blurRad="38100" dist="38100" dir="2700000" algn="tl">
                        <a:srgbClr val="000000">
                          <a:alpha val="43137"/>
                        </a:srgbClr>
                      </a:outerShdw>
                    </a:effectLst>
                  </a:rPr>
                  <a:t>Semi</a:t>
                </a:r>
                <a:endParaRPr lang="en-US" sz="1000" dirty="0">
                  <a:effectLst>
                    <a:outerShdw blurRad="38100" dist="38100" dir="2700000" algn="tl">
                      <a:srgbClr val="000000">
                        <a:alpha val="43137"/>
                      </a:srgbClr>
                    </a:outerShdw>
                  </a:effectLst>
                </a:endParaRPr>
              </a:p>
            </p:txBody>
          </p:sp>
        </p:grpSp>
        <p:sp>
          <p:nvSpPr>
            <p:cNvPr id="14" name="Text Box 16"/>
            <p:cNvSpPr txBox="1">
              <a:spLocks noChangeArrowheads="1"/>
            </p:cNvSpPr>
            <p:nvPr/>
          </p:nvSpPr>
          <p:spPr bwMode="auto">
            <a:xfrm>
              <a:off x="3907113" y="3538332"/>
              <a:ext cx="1314119" cy="553998"/>
            </a:xfrm>
            <a:prstGeom prst="rect">
              <a:avLst/>
            </a:prstGeom>
            <a:noFill/>
            <a:ln w="9525">
              <a:noFill/>
              <a:miter lim="800000"/>
              <a:headEnd/>
              <a:tailEnd/>
            </a:ln>
            <a:effectLst/>
          </p:spPr>
          <p:txBody>
            <a:bodyPr wrap="square">
              <a:spAutoFit/>
            </a:bodyPr>
            <a:lstStyle/>
            <a:p>
              <a:pPr algn="ctr"/>
              <a:r>
                <a:rPr lang="en-US" sz="1000" dirty="0">
                  <a:effectLst>
                    <a:outerShdw blurRad="38100" dist="38100" dir="2700000" algn="tl">
                      <a:srgbClr val="000000">
                        <a:alpha val="43137"/>
                      </a:srgbClr>
                    </a:outerShdw>
                  </a:effectLst>
                </a:rPr>
                <a:t>Chips </a:t>
              </a:r>
              <a:r>
                <a:rPr lang="en-US" sz="1000" dirty="0" smtClean="0">
                  <a:effectLst>
                    <a:outerShdw blurRad="38100" dist="38100" dir="2700000" algn="tl">
                      <a:srgbClr val="000000">
                        <a:alpha val="43137"/>
                      </a:srgbClr>
                    </a:outerShdw>
                  </a:effectLst>
                </a:rPr>
                <a:t>and Interfaces Reference </a:t>
              </a:r>
              <a:r>
                <a:rPr lang="en-US" sz="1000" dirty="0">
                  <a:effectLst>
                    <a:outerShdw blurRad="38100" dist="38100" dir="2700000" algn="tl">
                      <a:srgbClr val="000000">
                        <a:alpha val="43137"/>
                      </a:srgbClr>
                    </a:outerShdw>
                  </a:effectLst>
                </a:rPr>
                <a:t>Designs</a:t>
              </a:r>
            </a:p>
            <a:p>
              <a:pPr algn="ctr"/>
              <a:r>
                <a:rPr lang="en-US" sz="1000" dirty="0">
                  <a:effectLst>
                    <a:outerShdw blurRad="38100" dist="38100" dir="2700000" algn="tl">
                      <a:srgbClr val="000000">
                        <a:alpha val="43137"/>
                      </a:srgbClr>
                    </a:outerShdw>
                  </a:effectLst>
                </a:rPr>
                <a:t>Driver Maintenance</a:t>
              </a:r>
            </a:p>
          </p:txBody>
        </p:sp>
        <p:grpSp>
          <p:nvGrpSpPr>
            <p:cNvPr id="15" name="Group 20"/>
            <p:cNvGrpSpPr>
              <a:grpSpLocks/>
            </p:cNvGrpSpPr>
            <p:nvPr/>
          </p:nvGrpSpPr>
          <p:grpSpPr bwMode="auto">
            <a:xfrm>
              <a:off x="4741412" y="2140367"/>
              <a:ext cx="613255" cy="350431"/>
              <a:chOff x="816" y="528"/>
              <a:chExt cx="672" cy="384"/>
            </a:xfrm>
            <a:solidFill>
              <a:schemeClr val="accent2"/>
            </a:solidFill>
          </p:grpSpPr>
          <p:sp>
            <p:nvSpPr>
              <p:cNvPr id="40" name="Oval 39"/>
              <p:cNvSpPr>
                <a:spLocks noChangeArrowheads="1"/>
              </p:cNvSpPr>
              <p:nvPr/>
            </p:nvSpPr>
            <p:spPr bwMode="auto">
              <a:xfrm>
                <a:off x="816" y="528"/>
                <a:ext cx="672" cy="38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41" name="Text Box 9"/>
              <p:cNvSpPr txBox="1">
                <a:spLocks noChangeArrowheads="1"/>
              </p:cNvSpPr>
              <p:nvPr/>
            </p:nvSpPr>
            <p:spPr bwMode="auto">
              <a:xfrm>
                <a:off x="936" y="582"/>
                <a:ext cx="432" cy="270"/>
              </a:xfrm>
              <a:prstGeom prst="rect">
                <a:avLst/>
              </a:prstGeom>
              <a:noFill/>
              <a:ln w="9525">
                <a:noFill/>
                <a:miter lim="800000"/>
                <a:headEnd/>
                <a:tailEnd/>
              </a:ln>
              <a:effectLst/>
            </p:spPr>
            <p:txBody>
              <a:bodyPr wrap="square">
                <a:spAutoFit/>
              </a:bodyPr>
              <a:lstStyle/>
              <a:p>
                <a:pPr algn="ctr"/>
                <a:r>
                  <a:rPr lang="en-US" sz="1000" dirty="0">
                    <a:effectLst>
                      <a:outerShdw blurRad="38100" dist="38100" dir="2700000" algn="tl">
                        <a:srgbClr val="000000">
                          <a:alpha val="43137"/>
                        </a:srgbClr>
                      </a:outerShdw>
                    </a:effectLst>
                  </a:rPr>
                  <a:t>IHV</a:t>
                </a:r>
              </a:p>
            </p:txBody>
          </p:sp>
        </p:grpSp>
        <p:sp>
          <p:nvSpPr>
            <p:cNvPr id="16" name="Text Box 21"/>
            <p:cNvSpPr txBox="1">
              <a:spLocks noChangeArrowheads="1"/>
            </p:cNvSpPr>
            <p:nvPr/>
          </p:nvSpPr>
          <p:spPr bwMode="auto">
            <a:xfrm>
              <a:off x="4631902" y="2490798"/>
              <a:ext cx="832274" cy="400110"/>
            </a:xfrm>
            <a:prstGeom prst="rect">
              <a:avLst/>
            </a:prstGeom>
            <a:noFill/>
            <a:ln w="9525">
              <a:noFill/>
              <a:miter lim="800000"/>
              <a:headEnd/>
              <a:tailEnd/>
            </a:ln>
            <a:effectLst/>
          </p:spPr>
          <p:txBody>
            <a:bodyPr>
              <a:spAutoFit/>
            </a:bodyPr>
            <a:lstStyle/>
            <a:p>
              <a:pPr algn="ctr"/>
              <a:r>
                <a:rPr lang="en-US" sz="1000" dirty="0">
                  <a:effectLst>
                    <a:outerShdw blurRad="38100" dist="38100" dir="2700000" algn="tl">
                      <a:srgbClr val="000000">
                        <a:alpha val="43137"/>
                      </a:srgbClr>
                    </a:outerShdw>
                  </a:effectLst>
                </a:rPr>
                <a:t>Software</a:t>
              </a:r>
            </a:p>
            <a:p>
              <a:pPr algn="ctr"/>
              <a:r>
                <a:rPr lang="en-US" sz="1000" dirty="0">
                  <a:effectLst>
                    <a:outerShdw blurRad="38100" dist="38100" dir="2700000" algn="tl">
                      <a:srgbClr val="000000">
                        <a:alpha val="43137"/>
                      </a:srgbClr>
                    </a:outerShdw>
                  </a:effectLst>
                </a:rPr>
                <a:t>Hardware</a:t>
              </a:r>
            </a:p>
          </p:txBody>
        </p:sp>
        <p:grpSp>
          <p:nvGrpSpPr>
            <p:cNvPr id="17" name="Group 23"/>
            <p:cNvGrpSpPr>
              <a:grpSpLocks/>
            </p:cNvGrpSpPr>
            <p:nvPr/>
          </p:nvGrpSpPr>
          <p:grpSpPr bwMode="auto">
            <a:xfrm>
              <a:off x="5551784" y="2841230"/>
              <a:ext cx="613255" cy="350432"/>
              <a:chOff x="2064" y="624"/>
              <a:chExt cx="672" cy="384"/>
            </a:xfrm>
            <a:solidFill>
              <a:schemeClr val="accent2"/>
            </a:solidFill>
          </p:grpSpPr>
          <p:sp>
            <p:nvSpPr>
              <p:cNvPr id="38" name="Oval 6"/>
              <p:cNvSpPr>
                <a:spLocks noChangeArrowheads="1"/>
              </p:cNvSpPr>
              <p:nvPr/>
            </p:nvSpPr>
            <p:spPr bwMode="auto">
              <a:xfrm>
                <a:off x="2064" y="624"/>
                <a:ext cx="672" cy="38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39" name="Text Box 7"/>
              <p:cNvSpPr txBox="1">
                <a:spLocks noChangeArrowheads="1"/>
              </p:cNvSpPr>
              <p:nvPr/>
            </p:nvSpPr>
            <p:spPr bwMode="auto">
              <a:xfrm>
                <a:off x="2208" y="672"/>
                <a:ext cx="432" cy="270"/>
              </a:xfrm>
              <a:prstGeom prst="rect">
                <a:avLst/>
              </a:prstGeom>
              <a:noFill/>
              <a:ln w="9525">
                <a:noFill/>
                <a:miter lim="800000"/>
                <a:headEnd/>
                <a:tailEnd/>
              </a:ln>
              <a:effectLst/>
            </p:spPr>
            <p:txBody>
              <a:bodyPr>
                <a:spAutoFit/>
              </a:bodyPr>
              <a:lstStyle/>
              <a:p>
                <a:pPr algn="ctr"/>
                <a:r>
                  <a:rPr lang="en-US" sz="1000" dirty="0">
                    <a:effectLst>
                      <a:outerShdw blurRad="38100" dist="38100" dir="2700000" algn="tl">
                        <a:srgbClr val="000000">
                          <a:alpha val="43137"/>
                        </a:srgbClr>
                      </a:outerShdw>
                    </a:effectLst>
                  </a:rPr>
                  <a:t>IHV</a:t>
                </a:r>
              </a:p>
            </p:txBody>
          </p:sp>
        </p:grpSp>
        <p:sp>
          <p:nvSpPr>
            <p:cNvPr id="18" name="Text Box 32"/>
            <p:cNvSpPr txBox="1">
              <a:spLocks noChangeArrowheads="1"/>
            </p:cNvSpPr>
            <p:nvPr/>
          </p:nvSpPr>
          <p:spPr bwMode="auto">
            <a:xfrm>
              <a:off x="5449757" y="3191661"/>
              <a:ext cx="874843" cy="246221"/>
            </a:xfrm>
            <a:prstGeom prst="rect">
              <a:avLst/>
            </a:prstGeom>
            <a:noFill/>
            <a:ln w="9525">
              <a:noFill/>
              <a:miter lim="800000"/>
              <a:headEnd/>
              <a:tailEnd/>
            </a:ln>
            <a:effectLst/>
          </p:spPr>
          <p:txBody>
            <a:bodyPr wrap="square">
              <a:spAutoFit/>
            </a:bodyPr>
            <a:lstStyle/>
            <a:p>
              <a:pPr algn="ctr"/>
              <a:r>
                <a:rPr lang="en-US" sz="1000" dirty="0">
                  <a:effectLst>
                    <a:outerShdw blurRad="38100" dist="38100" dir="2700000" algn="tl">
                      <a:srgbClr val="000000">
                        <a:alpha val="43137"/>
                      </a:srgbClr>
                    </a:outerShdw>
                  </a:effectLst>
                </a:rPr>
                <a:t>Hardware</a:t>
              </a:r>
            </a:p>
          </p:txBody>
        </p:sp>
        <p:grpSp>
          <p:nvGrpSpPr>
            <p:cNvPr id="19" name="Group 24"/>
            <p:cNvGrpSpPr>
              <a:grpSpLocks/>
            </p:cNvGrpSpPr>
            <p:nvPr/>
          </p:nvGrpSpPr>
          <p:grpSpPr bwMode="auto">
            <a:xfrm>
              <a:off x="5551784" y="3629702"/>
              <a:ext cx="613255" cy="350432"/>
              <a:chOff x="1824" y="1680"/>
              <a:chExt cx="672" cy="384"/>
            </a:xfrm>
            <a:solidFill>
              <a:schemeClr val="accent2"/>
            </a:solidFill>
          </p:grpSpPr>
          <p:sp>
            <p:nvSpPr>
              <p:cNvPr id="36" name="Oval 10"/>
              <p:cNvSpPr>
                <a:spLocks noChangeArrowheads="1"/>
              </p:cNvSpPr>
              <p:nvPr/>
            </p:nvSpPr>
            <p:spPr bwMode="auto">
              <a:xfrm>
                <a:off x="1824" y="1680"/>
                <a:ext cx="672" cy="38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37" name="Text Box 11"/>
              <p:cNvSpPr txBox="1">
                <a:spLocks noChangeArrowheads="1"/>
              </p:cNvSpPr>
              <p:nvPr/>
            </p:nvSpPr>
            <p:spPr bwMode="auto">
              <a:xfrm>
                <a:off x="1884" y="1728"/>
                <a:ext cx="544" cy="270"/>
              </a:xfrm>
              <a:prstGeom prst="rect">
                <a:avLst/>
              </a:prstGeom>
              <a:noFill/>
              <a:ln w="9525">
                <a:noFill/>
                <a:miter lim="800000"/>
                <a:headEnd/>
                <a:tailEnd/>
              </a:ln>
              <a:effectLst/>
            </p:spPr>
            <p:txBody>
              <a:bodyPr wrap="square">
                <a:spAutoFit/>
              </a:bodyPr>
              <a:lstStyle/>
              <a:p>
                <a:pPr algn="ctr"/>
                <a:r>
                  <a:rPr lang="en-US" sz="1000" dirty="0">
                    <a:effectLst>
                      <a:outerShdw blurRad="38100" dist="38100" dir="2700000" algn="tl">
                        <a:srgbClr val="000000">
                          <a:alpha val="43137"/>
                        </a:srgbClr>
                      </a:outerShdw>
                    </a:effectLst>
                  </a:rPr>
                  <a:t>ODM</a:t>
                </a:r>
              </a:p>
            </p:txBody>
          </p:sp>
        </p:grpSp>
        <p:sp>
          <p:nvSpPr>
            <p:cNvPr id="20" name="Text Box 34"/>
            <p:cNvSpPr txBox="1">
              <a:spLocks noChangeArrowheads="1"/>
            </p:cNvSpPr>
            <p:nvPr/>
          </p:nvSpPr>
          <p:spPr bwMode="auto">
            <a:xfrm>
              <a:off x="5332765" y="3977608"/>
              <a:ext cx="1051294" cy="400110"/>
            </a:xfrm>
            <a:prstGeom prst="rect">
              <a:avLst/>
            </a:prstGeom>
            <a:noFill/>
            <a:ln w="9525">
              <a:noFill/>
              <a:miter lim="800000"/>
              <a:headEnd/>
              <a:tailEnd/>
            </a:ln>
            <a:effectLst/>
          </p:spPr>
          <p:txBody>
            <a:bodyPr wrap="square">
              <a:spAutoFit/>
            </a:bodyPr>
            <a:lstStyle/>
            <a:p>
              <a:pPr algn="ctr"/>
              <a:r>
                <a:rPr lang="en-US" sz="1000" dirty="0">
                  <a:effectLst>
                    <a:outerShdw blurRad="38100" dist="38100" dir="2700000" algn="tl">
                      <a:srgbClr val="000000">
                        <a:alpha val="43137"/>
                      </a:srgbClr>
                    </a:outerShdw>
                  </a:effectLst>
                </a:rPr>
                <a:t>Build </a:t>
              </a:r>
              <a:r>
                <a:rPr lang="en-US" sz="1000" dirty="0" smtClean="0">
                  <a:effectLst>
                    <a:outerShdw blurRad="38100" dist="38100" dir="2700000" algn="tl">
                      <a:srgbClr val="000000">
                        <a:alpha val="43137"/>
                      </a:srgbClr>
                    </a:outerShdw>
                  </a:effectLst>
                </a:rPr>
                <a:t>and </a:t>
              </a:r>
              <a:r>
                <a:rPr lang="en-US" sz="1000" dirty="0">
                  <a:effectLst>
                    <a:outerShdw blurRad="38100" dist="38100" dir="2700000" algn="tl">
                      <a:srgbClr val="000000">
                        <a:alpha val="43137"/>
                      </a:srgbClr>
                    </a:outerShdw>
                  </a:effectLst>
                </a:rPr>
                <a:t>Sell</a:t>
              </a:r>
            </a:p>
            <a:p>
              <a:pPr algn="ctr"/>
              <a:r>
                <a:rPr lang="en-US" sz="1000" dirty="0">
                  <a:effectLst>
                    <a:outerShdw blurRad="38100" dist="38100" dir="2700000" algn="tl">
                      <a:srgbClr val="000000">
                        <a:alpha val="43137"/>
                      </a:srgbClr>
                    </a:outerShdw>
                  </a:effectLst>
                </a:rPr>
                <a:t>Tuner Solution</a:t>
              </a:r>
            </a:p>
          </p:txBody>
        </p:sp>
        <p:grpSp>
          <p:nvGrpSpPr>
            <p:cNvPr id="21" name="Group 44"/>
            <p:cNvGrpSpPr>
              <a:grpSpLocks/>
            </p:cNvGrpSpPr>
            <p:nvPr/>
          </p:nvGrpSpPr>
          <p:grpSpPr bwMode="auto">
            <a:xfrm>
              <a:off x="6603078" y="2227974"/>
              <a:ext cx="613255" cy="350431"/>
              <a:chOff x="2688" y="1248"/>
              <a:chExt cx="672" cy="384"/>
            </a:xfrm>
            <a:solidFill>
              <a:schemeClr val="accent2"/>
            </a:solidFill>
          </p:grpSpPr>
          <p:sp>
            <p:nvSpPr>
              <p:cNvPr id="34" name="Oval 45"/>
              <p:cNvSpPr>
                <a:spLocks noChangeArrowheads="1"/>
              </p:cNvSpPr>
              <p:nvPr/>
            </p:nvSpPr>
            <p:spPr bwMode="auto">
              <a:xfrm>
                <a:off x="2688" y="1248"/>
                <a:ext cx="672" cy="38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35" name="Text Box 46"/>
              <p:cNvSpPr txBox="1">
                <a:spLocks noChangeArrowheads="1"/>
              </p:cNvSpPr>
              <p:nvPr/>
            </p:nvSpPr>
            <p:spPr bwMode="auto">
              <a:xfrm>
                <a:off x="2793" y="1315"/>
                <a:ext cx="471" cy="270"/>
              </a:xfrm>
              <a:prstGeom prst="rect">
                <a:avLst/>
              </a:prstGeom>
              <a:noFill/>
              <a:ln w="9525">
                <a:noFill/>
                <a:miter lim="800000"/>
                <a:headEnd/>
                <a:tailEnd/>
              </a:ln>
              <a:effectLst/>
            </p:spPr>
            <p:txBody>
              <a:bodyPr wrap="square">
                <a:spAutoFit/>
              </a:bodyPr>
              <a:lstStyle/>
              <a:p>
                <a:pPr algn="ctr"/>
                <a:r>
                  <a:rPr lang="en-US" sz="1000" dirty="0">
                    <a:effectLst>
                      <a:outerShdw blurRad="38100" dist="38100" dir="2700000" algn="tl">
                        <a:srgbClr val="000000">
                          <a:alpha val="43137"/>
                        </a:srgbClr>
                      </a:outerShdw>
                    </a:effectLst>
                  </a:rPr>
                  <a:t>CM</a:t>
                </a:r>
              </a:p>
            </p:txBody>
          </p:sp>
        </p:grpSp>
        <p:sp>
          <p:nvSpPr>
            <p:cNvPr id="22" name="Text Box 47"/>
            <p:cNvSpPr txBox="1">
              <a:spLocks noChangeArrowheads="1"/>
            </p:cNvSpPr>
            <p:nvPr/>
          </p:nvSpPr>
          <p:spPr bwMode="auto">
            <a:xfrm>
              <a:off x="6493569" y="2578406"/>
              <a:ext cx="832274" cy="246221"/>
            </a:xfrm>
            <a:prstGeom prst="rect">
              <a:avLst/>
            </a:prstGeom>
            <a:noFill/>
            <a:ln w="9525">
              <a:noFill/>
              <a:miter lim="800000"/>
              <a:headEnd/>
              <a:tailEnd/>
            </a:ln>
            <a:effectLst/>
          </p:spPr>
          <p:txBody>
            <a:bodyPr>
              <a:spAutoFit/>
            </a:bodyPr>
            <a:lstStyle/>
            <a:p>
              <a:pPr algn="ctr"/>
              <a:r>
                <a:rPr lang="en-US" sz="1000">
                  <a:effectLst>
                    <a:outerShdw blurRad="38100" dist="38100" dir="2700000" algn="tl">
                      <a:srgbClr val="000000">
                        <a:alpha val="43137"/>
                      </a:srgbClr>
                    </a:outerShdw>
                  </a:effectLst>
                </a:rPr>
                <a:t>Build Tuner</a:t>
              </a:r>
            </a:p>
          </p:txBody>
        </p:sp>
        <p:sp>
          <p:nvSpPr>
            <p:cNvPr id="32" name="Rectangle 53"/>
            <p:cNvSpPr>
              <a:spLocks noChangeArrowheads="1"/>
            </p:cNvSpPr>
            <p:nvPr/>
          </p:nvSpPr>
          <p:spPr bwMode="auto">
            <a:xfrm>
              <a:off x="7592854" y="3434247"/>
              <a:ext cx="925734" cy="59301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33" name="Text Box 54"/>
            <p:cNvSpPr txBox="1">
              <a:spLocks noChangeArrowheads="1"/>
            </p:cNvSpPr>
            <p:nvPr/>
          </p:nvSpPr>
          <p:spPr bwMode="auto">
            <a:xfrm>
              <a:off x="7644284" y="3500138"/>
              <a:ext cx="771445" cy="461665"/>
            </a:xfrm>
            <a:prstGeom prst="rect">
              <a:avLst/>
            </a:prstGeom>
            <a:noFill/>
            <a:ln w="9525">
              <a:noFill/>
              <a:miter lim="800000"/>
              <a:headEnd/>
              <a:tailEnd/>
            </a:ln>
            <a:effectLst/>
          </p:spPr>
          <p:txBody>
            <a:bodyPr>
              <a:spAutoFit/>
            </a:bodyPr>
            <a:lstStyle/>
            <a:p>
              <a:pPr algn="ctr"/>
              <a:r>
                <a:rPr lang="en-US" sz="1200" dirty="0" smtClean="0">
                  <a:effectLst>
                    <a:outerShdw blurRad="38100" dist="38100" dir="2700000" algn="tl">
                      <a:srgbClr val="000000">
                        <a:alpha val="43137"/>
                      </a:srgbClr>
                    </a:outerShdw>
                  </a:effectLst>
                </a:rPr>
                <a:t>PC OEMs</a:t>
              </a:r>
              <a:endParaRPr lang="en-US" sz="1200" dirty="0">
                <a:effectLst>
                  <a:outerShdw blurRad="38100" dist="38100" dir="2700000" algn="tl">
                    <a:srgbClr val="000000">
                      <a:alpha val="43137"/>
                    </a:srgbClr>
                  </a:outerShdw>
                </a:effectLst>
              </a:endParaRPr>
            </a:p>
          </p:txBody>
        </p:sp>
        <p:grpSp>
          <p:nvGrpSpPr>
            <p:cNvPr id="23" name="Group 60"/>
            <p:cNvGrpSpPr>
              <a:grpSpLocks/>
            </p:cNvGrpSpPr>
            <p:nvPr/>
          </p:nvGrpSpPr>
          <p:grpSpPr bwMode="auto">
            <a:xfrm>
              <a:off x="7592854" y="2437976"/>
              <a:ext cx="925734" cy="645840"/>
              <a:chOff x="4320" y="2016"/>
              <a:chExt cx="864" cy="864"/>
            </a:xfrm>
            <a:solidFill>
              <a:schemeClr val="accent2"/>
            </a:solidFill>
          </p:grpSpPr>
          <p:sp>
            <p:nvSpPr>
              <p:cNvPr id="30" name="Rectangle 57"/>
              <p:cNvSpPr>
                <a:spLocks noChangeArrowheads="1"/>
              </p:cNvSpPr>
              <p:nvPr/>
            </p:nvSpPr>
            <p:spPr bwMode="auto">
              <a:xfrm>
                <a:off x="4320" y="2016"/>
                <a:ext cx="864" cy="8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31" name="Text Box 58"/>
              <p:cNvSpPr txBox="1">
                <a:spLocks noChangeArrowheads="1"/>
              </p:cNvSpPr>
              <p:nvPr/>
            </p:nvSpPr>
            <p:spPr bwMode="auto">
              <a:xfrm>
                <a:off x="4368" y="2112"/>
                <a:ext cx="768" cy="618"/>
              </a:xfrm>
              <a:prstGeom prst="rect">
                <a:avLst/>
              </a:prstGeom>
              <a:noFill/>
              <a:ln w="9525">
                <a:noFill/>
                <a:miter lim="800000"/>
                <a:headEnd/>
                <a:tailEnd/>
              </a:ln>
              <a:effectLst/>
            </p:spPr>
            <p:txBody>
              <a:bodyPr>
                <a:spAutoFit/>
              </a:bodyPr>
              <a:lstStyle/>
              <a:p>
                <a:pPr algn="ctr"/>
                <a:r>
                  <a:rPr lang="en-US" sz="1200" dirty="0">
                    <a:effectLst>
                      <a:outerShdw blurRad="38100" dist="38100" dir="2700000" algn="tl">
                        <a:srgbClr val="000000">
                          <a:alpha val="43137"/>
                        </a:srgbClr>
                      </a:outerShdw>
                    </a:effectLst>
                  </a:rPr>
                  <a:t>Retail</a:t>
                </a:r>
              </a:p>
              <a:p>
                <a:pPr algn="ctr"/>
                <a:r>
                  <a:rPr lang="en-US" sz="1200" dirty="0">
                    <a:effectLst>
                      <a:outerShdw blurRad="38100" dist="38100" dir="2700000" algn="tl">
                        <a:srgbClr val="000000">
                          <a:alpha val="43137"/>
                        </a:srgbClr>
                      </a:outerShdw>
                    </a:effectLst>
                  </a:rPr>
                  <a:t>Channels</a:t>
                </a:r>
              </a:p>
            </p:txBody>
          </p:sp>
        </p:grpSp>
        <p:grpSp>
          <p:nvGrpSpPr>
            <p:cNvPr id="24" name="Group 70"/>
            <p:cNvGrpSpPr>
              <a:grpSpLocks/>
            </p:cNvGrpSpPr>
            <p:nvPr/>
          </p:nvGrpSpPr>
          <p:grpSpPr bwMode="auto">
            <a:xfrm>
              <a:off x="6603078" y="3104055"/>
              <a:ext cx="613255" cy="350432"/>
              <a:chOff x="2688" y="1248"/>
              <a:chExt cx="672" cy="384"/>
            </a:xfrm>
            <a:solidFill>
              <a:schemeClr val="accent2"/>
            </a:solidFill>
          </p:grpSpPr>
          <p:sp>
            <p:nvSpPr>
              <p:cNvPr id="28" name="Oval 71"/>
              <p:cNvSpPr>
                <a:spLocks noChangeArrowheads="1"/>
              </p:cNvSpPr>
              <p:nvPr/>
            </p:nvSpPr>
            <p:spPr bwMode="auto">
              <a:xfrm>
                <a:off x="2688" y="1248"/>
                <a:ext cx="672" cy="38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bg2"/>
                  </a:solidFill>
                  <a:effectLst>
                    <a:outerShdw blurRad="38100" dist="38100" dir="2700000" algn="tl">
                      <a:srgbClr val="000000">
                        <a:alpha val="43137"/>
                      </a:srgbClr>
                    </a:outerShdw>
                  </a:effectLst>
                </a:endParaRPr>
              </a:p>
            </p:txBody>
          </p:sp>
          <p:sp>
            <p:nvSpPr>
              <p:cNvPr id="29" name="Text Box 72"/>
              <p:cNvSpPr txBox="1">
                <a:spLocks noChangeArrowheads="1"/>
              </p:cNvSpPr>
              <p:nvPr/>
            </p:nvSpPr>
            <p:spPr bwMode="auto">
              <a:xfrm>
                <a:off x="2832" y="1296"/>
                <a:ext cx="432" cy="270"/>
              </a:xfrm>
              <a:prstGeom prst="rect">
                <a:avLst/>
              </a:prstGeom>
              <a:noFill/>
              <a:ln w="9525">
                <a:noFill/>
                <a:miter lim="800000"/>
                <a:headEnd/>
                <a:tailEnd/>
              </a:ln>
              <a:effectLst/>
            </p:spPr>
            <p:txBody>
              <a:bodyPr>
                <a:spAutoFit/>
              </a:bodyPr>
              <a:lstStyle/>
              <a:p>
                <a:pPr algn="ctr"/>
                <a:r>
                  <a:rPr lang="en-US" sz="1000" dirty="0">
                    <a:effectLst>
                      <a:outerShdw blurRad="38100" dist="38100" dir="2700000" algn="tl">
                        <a:srgbClr val="000000">
                          <a:alpha val="43137"/>
                        </a:srgbClr>
                      </a:outerShdw>
                    </a:effectLst>
                  </a:rPr>
                  <a:t>CM</a:t>
                </a:r>
              </a:p>
            </p:txBody>
          </p:sp>
        </p:grpSp>
        <p:sp>
          <p:nvSpPr>
            <p:cNvPr id="26" name="Text Box 73"/>
            <p:cNvSpPr txBox="1">
              <a:spLocks noChangeArrowheads="1"/>
            </p:cNvSpPr>
            <p:nvPr/>
          </p:nvSpPr>
          <p:spPr bwMode="auto">
            <a:xfrm>
              <a:off x="6493569" y="3454484"/>
              <a:ext cx="832274" cy="246221"/>
            </a:xfrm>
            <a:prstGeom prst="rect">
              <a:avLst/>
            </a:prstGeom>
            <a:noFill/>
            <a:ln w="9525">
              <a:noFill/>
              <a:miter lim="800000"/>
              <a:headEnd/>
              <a:tailEnd/>
            </a:ln>
            <a:effectLst/>
          </p:spPr>
          <p:txBody>
            <a:bodyPr>
              <a:spAutoFit/>
            </a:bodyPr>
            <a:lstStyle/>
            <a:p>
              <a:pPr algn="ctr"/>
              <a:r>
                <a:rPr lang="en-US" sz="1000" dirty="0">
                  <a:effectLst>
                    <a:outerShdw blurRad="38100" dist="38100" dir="2700000" algn="tl">
                      <a:srgbClr val="000000">
                        <a:alpha val="43137"/>
                      </a:srgbClr>
                    </a:outerShdw>
                  </a:effectLst>
                </a:rPr>
                <a:t>Build Tuner</a:t>
              </a:r>
            </a:p>
          </p:txBody>
        </p:sp>
        <p:sp>
          <p:nvSpPr>
            <p:cNvPr id="27" name="Line 88"/>
            <p:cNvSpPr>
              <a:spLocks noChangeShapeType="1"/>
            </p:cNvSpPr>
            <p:nvPr/>
          </p:nvSpPr>
          <p:spPr bwMode="auto">
            <a:xfrm flipV="1">
              <a:off x="4807118" y="3060250"/>
              <a:ext cx="744667" cy="175216"/>
            </a:xfrm>
            <a:prstGeom prst="line">
              <a:avLst/>
            </a:prstGeom>
            <a:noFill/>
            <a:ln w="25400">
              <a:solidFill>
                <a:schemeClr val="tx1"/>
              </a:solidFill>
              <a:round/>
              <a:headEnd/>
              <a:tailEnd/>
            </a:ln>
            <a:effectLst>
              <a:glow rad="63500">
                <a:schemeClr val="accent1">
                  <a:satMod val="175000"/>
                  <a:alpha val="40000"/>
                </a:schemeClr>
              </a:glow>
            </a:effectLst>
          </p:spPr>
          <p:txBody>
            <a:bodyPr>
              <a:spAutoFit/>
            </a:bodyPr>
            <a:lstStyle/>
            <a:p>
              <a:endParaRPr lang="en-US" sz="1000">
                <a:solidFill>
                  <a:schemeClr val="bg2"/>
                </a:solidFill>
                <a:effectLst>
                  <a:outerShdw blurRad="38100" dist="38100" dir="2700000" algn="tl">
                    <a:srgbClr val="000000">
                      <a:alpha val="43137"/>
                    </a:srgbClr>
                  </a:outerShdw>
                </a:effectLst>
              </a:endParaRPr>
            </a:p>
          </p:txBody>
        </p:sp>
        <p:sp>
          <p:nvSpPr>
            <p:cNvPr id="44" name="Text Box 34"/>
            <p:cNvSpPr txBox="1">
              <a:spLocks noChangeArrowheads="1"/>
            </p:cNvSpPr>
            <p:nvPr/>
          </p:nvSpPr>
          <p:spPr bwMode="auto">
            <a:xfrm>
              <a:off x="4876800" y="4426367"/>
              <a:ext cx="4008783" cy="802271"/>
            </a:xfrm>
            <a:prstGeom prst="rect">
              <a:avLst/>
            </a:prstGeom>
            <a:noFill/>
            <a:ln w="9525">
              <a:noFill/>
              <a:miter lim="800000"/>
              <a:headEnd/>
              <a:tailEnd/>
            </a:ln>
            <a:effectLst/>
          </p:spPr>
          <p:txBody>
            <a:bodyPr wrap="square">
              <a:spAutoFit/>
            </a:bodyPr>
            <a:lstStyle/>
            <a:p>
              <a:pPr>
                <a:lnSpc>
                  <a:spcPct val="90000"/>
                </a:lnSpc>
                <a:spcBef>
                  <a:spcPts val="490"/>
                </a:spcBef>
              </a:pPr>
              <a:r>
                <a:rPr lang="en-US" sz="1400" dirty="0" smtClean="0">
                  <a:effectLst>
                    <a:outerShdw blurRad="38100" dist="38100" dir="2700000" algn="tl">
                      <a:srgbClr val="000000">
                        <a:alpha val="43137"/>
                      </a:srgbClr>
                    </a:outerShdw>
                  </a:effectLst>
                </a:rPr>
                <a:t>Semi = Semiconductor Manufacturer</a:t>
              </a:r>
            </a:p>
            <a:p>
              <a:pPr>
                <a:lnSpc>
                  <a:spcPct val="90000"/>
                </a:lnSpc>
                <a:spcBef>
                  <a:spcPts val="490"/>
                </a:spcBef>
              </a:pPr>
              <a:r>
                <a:rPr lang="en-US" sz="1400" dirty="0" smtClean="0">
                  <a:effectLst>
                    <a:outerShdw blurRad="38100" dist="38100" dir="2700000" algn="tl">
                      <a:srgbClr val="000000">
                        <a:alpha val="43137"/>
                      </a:srgbClr>
                    </a:outerShdw>
                  </a:effectLst>
                </a:rPr>
                <a:t>ODM = Original Development Manufacturer</a:t>
              </a:r>
            </a:p>
            <a:p>
              <a:pPr>
                <a:lnSpc>
                  <a:spcPct val="90000"/>
                </a:lnSpc>
                <a:spcBef>
                  <a:spcPts val="490"/>
                </a:spcBef>
              </a:pPr>
              <a:r>
                <a:rPr lang="en-US" sz="1400" dirty="0" smtClean="0">
                  <a:effectLst>
                    <a:outerShdw blurRad="38100" dist="38100" dir="2700000" algn="tl">
                      <a:srgbClr val="000000">
                        <a:alpha val="43137"/>
                      </a:srgbClr>
                    </a:outerShdw>
                  </a:effectLst>
                </a:rPr>
                <a:t>CM = Contract Manufacturer</a:t>
              </a:r>
              <a:endParaRPr lang="en-US" sz="1400"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a:xfrm>
            <a:off x="727605" y="2354792"/>
            <a:ext cx="8416395" cy="1661993"/>
          </a:xfrm>
        </p:spPr>
        <p:txBody>
          <a:bodyPr/>
          <a:lstStyle/>
          <a:p>
            <a:pPr defTabSz="912777">
              <a:defRPr/>
            </a:pPr>
            <a:r>
              <a:rPr sz="4800" smtClean="0"/>
              <a:t>In-Stat</a:t>
            </a:r>
            <a:br>
              <a:rPr sz="4800" smtClean="0"/>
            </a:br>
            <a:r>
              <a:rPr sz="3600" smtClean="0">
                <a:solidFill>
                  <a:schemeClr val="accent1"/>
                </a:solidFill>
              </a:rPr>
              <a:t>Moving PC-TV Tuners into the Mainstream</a:t>
            </a:r>
            <a:endParaRPr sz="4800">
              <a:solidFill>
                <a:schemeClr val="accent1"/>
              </a:solidFill>
            </a:endParaRPr>
          </a:p>
        </p:txBody>
      </p:sp>
      <p:sp>
        <p:nvSpPr>
          <p:cNvPr id="5" name="Subtitle 4"/>
          <p:cNvSpPr>
            <a:spLocks noGrp="1"/>
          </p:cNvSpPr>
          <p:nvPr>
            <p:ph type="subTitle" idx="1"/>
          </p:nvPr>
        </p:nvSpPr>
        <p:spPr/>
        <p:txBody>
          <a:bodyPr/>
          <a:lstStyle/>
          <a:p>
            <a:pPr defTabSz="912777">
              <a:defRPr/>
            </a:pPr>
            <a:r>
              <a:rPr lang="en-US" dirty="0" smtClean="0"/>
              <a:t>Gerry Kaufhold</a:t>
            </a:r>
          </a:p>
          <a:p>
            <a:pPr defTabSz="912777">
              <a:defRPr/>
            </a:pPr>
            <a:r>
              <a:rPr lang="en-US" dirty="0" smtClean="0"/>
              <a:t>Principal Analyst</a:t>
            </a:r>
          </a:p>
          <a:p>
            <a:pPr defTabSz="912777">
              <a:defRPr/>
            </a:pPr>
            <a:r>
              <a:rPr lang="en-US" dirty="0" smtClean="0">
                <a:effectLst>
                  <a:outerShdw blurRad="38100" dist="38100" dir="2700000" algn="tl">
                    <a:srgbClr val="000000"/>
                  </a:outerShdw>
                </a:effectLst>
                <a:hlinkClick r:id="rId4"/>
              </a:rPr>
              <a:t>http://www.in-stat.com</a:t>
            </a:r>
            <a:r>
              <a:rPr lang="en-US" dirty="0" smtClean="0">
                <a:effectLst>
                  <a:outerShdw blurRad="38100" dist="38100" dir="2700000" algn="tl">
                    <a:srgbClr val="000000"/>
                  </a:outerShdw>
                </a:effectLst>
              </a:rPr>
              <a:t> </a:t>
            </a:r>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cs typeface="+mn-cs"/>
              </a:rPr>
              <a:t>partner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It’s A Global Ecosystem</a:t>
            </a:r>
            <a:endParaRPr lang="en-US"/>
          </a:p>
        </p:txBody>
      </p:sp>
      <p:sp>
        <p:nvSpPr>
          <p:cNvPr id="3" name="Content Placeholder 2"/>
          <p:cNvSpPr>
            <a:spLocks noGrp="1"/>
          </p:cNvSpPr>
          <p:nvPr>
            <p:ph type="body" idx="1"/>
          </p:nvPr>
        </p:nvSpPr>
        <p:spPr>
          <a:xfrm>
            <a:off x="382588" y="1414464"/>
            <a:ext cx="8380412" cy="5298886"/>
          </a:xfrm>
        </p:spPr>
        <p:txBody>
          <a:bodyPr/>
          <a:lstStyle/>
          <a:p>
            <a:r>
              <a:rPr lang="en-US" sz="3200" dirty="0" smtClean="0"/>
              <a:t>Hardware</a:t>
            </a:r>
          </a:p>
          <a:p>
            <a:pPr lvl="1"/>
            <a:r>
              <a:rPr lang="en-US" sz="2800" dirty="0" smtClean="0"/>
              <a:t>Semiconductors</a:t>
            </a:r>
          </a:p>
          <a:p>
            <a:pPr lvl="1"/>
            <a:r>
              <a:rPr lang="en-US" sz="2800" dirty="0" smtClean="0"/>
              <a:t>Reference Designs</a:t>
            </a:r>
          </a:p>
          <a:p>
            <a:pPr lvl="1"/>
            <a:r>
              <a:rPr lang="en-US" sz="2800" dirty="0" smtClean="0"/>
              <a:t>PCs with Tuners</a:t>
            </a:r>
          </a:p>
          <a:p>
            <a:pPr lvl="1"/>
            <a:r>
              <a:rPr lang="en-US" sz="2800" dirty="0" smtClean="0"/>
              <a:t>Broadcasters offering special services</a:t>
            </a:r>
          </a:p>
          <a:p>
            <a:r>
              <a:rPr lang="en-US" sz="3200" dirty="0" smtClean="0"/>
              <a:t>Software</a:t>
            </a:r>
          </a:p>
          <a:p>
            <a:pPr lvl="1"/>
            <a:r>
              <a:rPr lang="en-US" sz="2800" dirty="0" smtClean="0"/>
              <a:t>Operating System</a:t>
            </a:r>
          </a:p>
          <a:p>
            <a:pPr lvl="1"/>
            <a:r>
              <a:rPr lang="en-US" sz="2800" dirty="0" smtClean="0"/>
              <a:t>Device Drivers</a:t>
            </a:r>
          </a:p>
          <a:p>
            <a:pPr lvl="1"/>
            <a:r>
              <a:rPr lang="en-US" sz="2800" dirty="0" smtClean="0"/>
              <a:t>Applications</a:t>
            </a:r>
          </a:p>
          <a:p>
            <a:pPr lvl="1"/>
            <a:r>
              <a:rPr lang="en-US" sz="2800" dirty="0" smtClean="0"/>
              <a:t>Maintenance and Updates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PC-TV Market Obstacles</a:t>
            </a:r>
            <a:endParaRPr lang="en-US"/>
          </a:p>
        </p:txBody>
      </p:sp>
      <p:sp>
        <p:nvSpPr>
          <p:cNvPr id="22531" name="Rectangle 7"/>
          <p:cNvSpPr>
            <a:spLocks noGrp="1" noChangeArrowheads="1"/>
          </p:cNvSpPr>
          <p:nvPr>
            <p:ph type="body" idx="1"/>
          </p:nvPr>
        </p:nvSpPr>
        <p:spPr>
          <a:xfrm>
            <a:off x="382588" y="1414464"/>
            <a:ext cx="8380412" cy="4118050"/>
          </a:xfrm>
        </p:spPr>
        <p:txBody>
          <a:bodyPr/>
          <a:lstStyle/>
          <a:p>
            <a:r>
              <a:rPr lang="en-US" dirty="0" smtClean="0"/>
              <a:t>PC-TV only viewed as a hobby, with “some user assembly” required</a:t>
            </a:r>
          </a:p>
          <a:p>
            <a:r>
              <a:rPr lang="en-US" dirty="0" smtClean="0"/>
              <a:t>Countries rolling out Digital Terrestrial TV (DTT) services with unique features</a:t>
            </a:r>
          </a:p>
          <a:p>
            <a:r>
              <a:rPr lang="en-US" dirty="0" smtClean="0"/>
              <a:t>Need for multiple PC-TV Tuners in each PC to support user’s expectations</a:t>
            </a:r>
          </a:p>
          <a:p>
            <a:r>
              <a:rPr lang="en-US" dirty="0" smtClean="0"/>
              <a:t>Programming guides need to be more automated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B4BAE66-B9B7-4877-A689-DC059261EAF7}">
  <ds:schemaRefs>
    <ds:schemaRef ds:uri="http://schemas.microsoft.com/office/2006/metadata/properties"/>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WinHEC 2007 WEB Template</Template>
  <TotalTime>2922</TotalTime>
  <Words>1755</Words>
  <Application>Microsoft Office PowerPoint</Application>
  <PresentationFormat>On-screen Show (4:3)</PresentationFormat>
  <Paragraphs>306</Paragraphs>
  <Slides>30</Slides>
  <Notes>30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Segoe</vt:lpstr>
      <vt:lpstr>Wingdings</vt:lpstr>
      <vt:lpstr>Lucida Console</vt:lpstr>
      <vt:lpstr>Segoe Semibold</vt:lpstr>
      <vt:lpstr>Calibri</vt:lpstr>
      <vt:lpstr>WinHec 2007 WEB Template</vt:lpstr>
      <vt:lpstr>Visio</vt:lpstr>
      <vt:lpstr>PC-TV Tuner  Technology Directions</vt:lpstr>
      <vt:lpstr>2010 Every Multimedia PC  Has A TV Tuner  </vt:lpstr>
      <vt:lpstr>Mainstream TV Tuners Generate New Revenue Opportunities</vt:lpstr>
      <vt:lpstr>Consumers Want The Features Enabled By A TV Tuner</vt:lpstr>
      <vt:lpstr>How Do We Get To Mainstream TV Tuners?</vt:lpstr>
      <vt:lpstr>Beyond Mainstream TV Tuners</vt:lpstr>
      <vt:lpstr>In-Stat Moving PC-TV Tuners into the Mainstream</vt:lpstr>
      <vt:lpstr>It’s A Global Ecosystem</vt:lpstr>
      <vt:lpstr>PC-TV Market Obstacles</vt:lpstr>
      <vt:lpstr>PC-TV Tuner Market Growth</vt:lpstr>
      <vt:lpstr>PC-TV Tuner Trends By Region Europe</vt:lpstr>
      <vt:lpstr>PC-TV Tuner Trends By Region Asia</vt:lpstr>
      <vt:lpstr>PC-TV Tuner Trends By Region North America</vt:lpstr>
      <vt:lpstr>The Forecast Units</vt:lpstr>
      <vt:lpstr>The Forecast U.S. Dollars</vt:lpstr>
      <vt:lpstr>The Forecast Trend lines</vt:lpstr>
      <vt:lpstr>The Future</vt:lpstr>
      <vt:lpstr>IPGs And Interactivity</vt:lpstr>
      <vt:lpstr>PCs Are A Natural Nexus</vt:lpstr>
      <vt:lpstr>Moving PC-TV Tuners Into  The Mainstream</vt:lpstr>
      <vt:lpstr>Slide 21</vt:lpstr>
      <vt:lpstr>Slide 22</vt:lpstr>
      <vt:lpstr>Growth Beyond 2010</vt:lpstr>
      <vt:lpstr>A Retail Opportunity To Drive  TV Tuner Attach Rate</vt:lpstr>
      <vt:lpstr>What About Cost  And Differentiation?</vt:lpstr>
      <vt:lpstr>Where Are The Opportunities?</vt:lpstr>
      <vt:lpstr>Call To Action</vt:lpstr>
      <vt:lpstr>Additional References</vt:lpstr>
      <vt:lpstr>Discussion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CLN-T355 PC-TV Tuner Technology Directions</dc:title>
  <dc:subject>WinHEC 2007</dc:subject>
  <dc:creator>Chris Matichuk/ Gerry Kaufhold</dc:creator>
  <dc:description>Template: Bryan Lenning, Silver Fox Productions
Formatting: Steve Hein, Silver Fox Productions
Event Date: May 14-17, 2007 
Event Location: Los Angeles, CA</dc:description>
  <cp:lastModifiedBy>Microsoft Employee</cp:lastModifiedBy>
  <cp:revision>236</cp:revision>
  <dcterms:created xsi:type="dcterms:W3CDTF">2007-03-18T04:20:46Z</dcterms:created>
  <dcterms:modified xsi:type="dcterms:W3CDTF">2007-05-29T19:22:52Z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