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handoutMasterIdLst>
    <p:handoutMasterId r:id="rId47"/>
  </p:handoutMasterIdLst>
  <p:sldIdLst>
    <p:sldId id="258" r:id="rId2"/>
    <p:sldId id="323" r:id="rId3"/>
    <p:sldId id="324" r:id="rId4"/>
    <p:sldId id="278" r:id="rId5"/>
    <p:sldId id="279" r:id="rId6"/>
    <p:sldId id="325" r:id="rId7"/>
    <p:sldId id="334" r:id="rId8"/>
    <p:sldId id="282" r:id="rId9"/>
    <p:sldId id="283" r:id="rId10"/>
    <p:sldId id="285" r:id="rId11"/>
    <p:sldId id="341" r:id="rId12"/>
    <p:sldId id="293" r:id="rId13"/>
    <p:sldId id="335" r:id="rId14"/>
    <p:sldId id="287" r:id="rId15"/>
    <p:sldId id="336" r:id="rId16"/>
    <p:sldId id="289" r:id="rId17"/>
    <p:sldId id="337" r:id="rId18"/>
    <p:sldId id="291" r:id="rId19"/>
    <p:sldId id="338" r:id="rId20"/>
    <p:sldId id="295" r:id="rId21"/>
    <p:sldId id="297" r:id="rId22"/>
    <p:sldId id="339" r:id="rId23"/>
    <p:sldId id="299" r:id="rId24"/>
    <p:sldId id="342" r:id="rId25"/>
    <p:sldId id="340" r:id="rId26"/>
    <p:sldId id="309" r:id="rId27"/>
    <p:sldId id="307" r:id="rId28"/>
    <p:sldId id="308" r:id="rId29"/>
    <p:sldId id="343" r:id="rId30"/>
    <p:sldId id="344" r:id="rId31"/>
    <p:sldId id="345" r:id="rId32"/>
    <p:sldId id="346" r:id="rId33"/>
    <p:sldId id="347" r:id="rId34"/>
    <p:sldId id="313" r:id="rId35"/>
    <p:sldId id="314" r:id="rId36"/>
    <p:sldId id="315" r:id="rId37"/>
    <p:sldId id="316" r:id="rId38"/>
    <p:sldId id="318" r:id="rId39"/>
    <p:sldId id="319" r:id="rId40"/>
    <p:sldId id="320" r:id="rId41"/>
    <p:sldId id="321" r:id="rId42"/>
    <p:sldId id="322" r:id="rId43"/>
    <p:sldId id="349" r:id="rId44"/>
    <p:sldId id="348"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a White" initials="PJW" lastIdx="1" clrIdx="0"/>
  <p:cmAuthor id="1" name="Sarah Bickle" initials="MSOffice"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FF99"/>
    <a:srgbClr val="FF99CC"/>
    <a:srgbClr val="8426B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211" autoAdjust="0"/>
    <p:restoredTop sz="94706" autoAdjust="0"/>
  </p:normalViewPr>
  <p:slideViewPr>
    <p:cSldViewPr showGuides="1">
      <p:cViewPr varScale="1">
        <p:scale>
          <a:sx n="64" d="100"/>
          <a:sy n="64" d="100"/>
        </p:scale>
        <p:origin x="-810" y="-90"/>
      </p:cViewPr>
      <p:guideLst>
        <p:guide orient="horz" pos="2160"/>
        <p:guide orient="horz" pos="144"/>
        <p:guide orient="horz" pos="4176"/>
        <p:guide orient="horz" pos="1488"/>
        <p:guide orient="horz" pos="1200"/>
        <p:guide orient="horz" pos="894"/>
        <p:guide pos="2880"/>
        <p:guide pos="5520"/>
        <p:guide pos="240"/>
      </p:guideLst>
    </p:cSldViewPr>
  </p:slideViewPr>
  <p:outlineViewPr>
    <p:cViewPr>
      <p:scale>
        <a:sx n="33" d="100"/>
        <a:sy n="33" d="100"/>
      </p:scale>
      <p:origin x="0" y="24258"/>
    </p:cViewPr>
  </p:outlineViewPr>
  <p:notesTextViewPr>
    <p:cViewPr>
      <p:scale>
        <a:sx n="100" d="100"/>
        <a:sy n="100" d="100"/>
      </p:scale>
      <p:origin x="0" y="0"/>
    </p:cViewPr>
  </p:notesTextViewPr>
  <p:sorterViewPr>
    <p:cViewPr>
      <p:scale>
        <a:sx n="31" d="100"/>
        <a:sy n="31" d="100"/>
      </p:scale>
      <p:origin x="0" y="0"/>
    </p:cViewPr>
  </p:sorterViewPr>
  <p:notesViewPr>
    <p:cSldViewPr>
      <p:cViewPr varScale="1">
        <p:scale>
          <a:sx n="86" d="100"/>
          <a:sy n="86" d="100"/>
        </p:scale>
        <p:origin x="-3126"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3D08E22-CEC5-43FB-9586-E032EC348529}" type="datetimeFigureOut">
              <a:rPr lang="en-US" smtClean="0"/>
              <a:pPr/>
              <a:t>5/16/2007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71F027-56FA-450D-8AA5-37549FC7BAD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5/16/2007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5/16/2007 3:34 PM</a:t>
            </a:fld>
            <a:endParaRPr lang="en-US"/>
          </a:p>
        </p:txBody>
      </p:sp>
      <p:sp>
        <p:nvSpPr>
          <p:cNvPr id="6" name="Footer Placeholder 5"/>
          <p:cNvSpPr>
            <a:spLocks noGrp="1"/>
          </p:cNvSpPr>
          <p:nvPr>
            <p:ph type="ftr" sz="quarter" idx="12"/>
          </p:nvPr>
        </p:nvSpPr>
        <p:spPr/>
        <p:txBody>
          <a:bodyPr/>
          <a:lstStyle/>
          <a:p>
            <a:r>
              <a:rPr lang="en-US" dirty="0" smtClean="0"/>
              <a:t>© 2007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45C0577-B0DB-4716-ABE0-B15C633E60CD}" type="datetime8">
              <a:rPr lang="en-US"/>
              <a:pPr/>
              <a:t>5/16/2007 3:34 PM</a:t>
            </a:fld>
            <a:endParaRPr lang="en-US"/>
          </a:p>
        </p:txBody>
      </p:sp>
      <p:sp>
        <p:nvSpPr>
          <p:cNvPr id="6" name="Rectangle 6"/>
          <p:cNvSpPr>
            <a:spLocks noGrp="1" noChangeArrowheads="1"/>
          </p:cNvSpPr>
          <p:nvPr>
            <p:ph type="ftr" sz="quarter" idx="4"/>
          </p:nvPr>
        </p:nvSpPr>
        <p:spPr>
          <a:ln/>
        </p:spPr>
        <p:txBody>
          <a:bodyPr/>
          <a:lstStyle/>
          <a:p>
            <a:r>
              <a:rPr lang="en-US" dirty="0"/>
              <a:t>© 2006 Microsoft Corporation. All rights reserved. Microsoft, Windows, Windows Vista and other product names are or may be registered trademarks and/or trademarks in the U.S. and/or other countries.</a:t>
            </a:r>
          </a:p>
          <a:p>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465EA43-3B2F-4D35-837E-1896B75B1D31}" type="slidenum">
              <a:rPr lang="en-US"/>
              <a:pPr/>
              <a:t>34</a:t>
            </a:fld>
            <a:endParaRPr 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5/16/2007 3:34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69" r:id="rId12"/>
    <p:sldLayoutId id="2147483670" r:id="rId13"/>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6"/>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7"/>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7"/>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7"/>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8"/>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hyperlink" Target="mailto:directx@microsoft.com" TargetMode="External"/><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Windows Graphics Architecture</a:t>
            </a:r>
            <a:endParaRPr lang="en-US"/>
          </a:p>
        </p:txBody>
      </p:sp>
      <p:sp>
        <p:nvSpPr>
          <p:cNvPr id="3" name="Subtitle 2"/>
          <p:cNvSpPr>
            <a:spLocks noGrp="1"/>
          </p:cNvSpPr>
          <p:nvPr>
            <p:ph type="subTitle" idx="1"/>
          </p:nvPr>
        </p:nvSpPr>
        <p:spPr>
          <a:xfrm>
            <a:off x="727605" y="4334074"/>
            <a:ext cx="7692761" cy="1828193"/>
          </a:xfrm>
        </p:spPr>
        <p:txBody>
          <a:bodyPr/>
          <a:lstStyle/>
          <a:p>
            <a:r>
              <a:rPr lang="en-US" dirty="0" smtClean="0"/>
              <a:t>Leonardo Blanco</a:t>
            </a:r>
          </a:p>
          <a:p>
            <a:r>
              <a:rPr lang="en-US" dirty="0" smtClean="0"/>
              <a:t>Development Lead</a:t>
            </a:r>
          </a:p>
          <a:p>
            <a:r>
              <a:rPr lang="en-US" dirty="0" smtClean="0"/>
              <a:t>Desktop and Graphics Team</a:t>
            </a:r>
          </a:p>
          <a:p>
            <a:r>
              <a:rPr lang="en-US" dirty="0" smtClean="0"/>
              <a:t>Microsoft Corporation</a:t>
            </a:r>
            <a:endParaRPr lang="en-US" dirty="0"/>
          </a:p>
        </p:txBody>
      </p:sp>
    </p:spTree>
  </p:cSld>
  <p:clrMapOvr>
    <a:masterClrMapping/>
  </p:clrMapOvr>
  <p:transition advClick="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smtClean="0"/>
              <a:t>Rendering APIs</a:t>
            </a:r>
            <a:endParaRPr lang="en-US" dirty="0"/>
          </a:p>
        </p:txBody>
      </p:sp>
      <p:sp>
        <p:nvSpPr>
          <p:cNvPr id="307203" name="Rectangle 3"/>
          <p:cNvSpPr>
            <a:spLocks noGrp="1" noChangeArrowheads="1"/>
          </p:cNvSpPr>
          <p:nvPr>
            <p:ph type="body" idx="1"/>
          </p:nvPr>
        </p:nvSpPr>
        <p:spPr>
          <a:xfrm>
            <a:off x="382588" y="1414464"/>
            <a:ext cx="8380412" cy="5271187"/>
          </a:xfrm>
        </p:spPr>
        <p:txBody>
          <a:bodyPr/>
          <a:lstStyle/>
          <a:p>
            <a:r>
              <a:rPr lang="en-US" sz="3200" smtClean="0"/>
              <a:t>Lots to choose from</a:t>
            </a:r>
            <a:endParaRPr lang="en-US" sz="3200" smtClean="0">
              <a:sym typeface="Wingdings" pitchFamily="2" charset="2"/>
            </a:endParaRPr>
          </a:p>
          <a:p>
            <a:pPr lvl="1"/>
            <a:r>
              <a:rPr lang="en-US" sz="2800" smtClean="0">
                <a:sym typeface="Wingdings" pitchFamily="2" charset="2"/>
              </a:rPr>
              <a:t>GDI/GDI+</a:t>
            </a:r>
          </a:p>
          <a:p>
            <a:pPr lvl="1"/>
            <a:r>
              <a:rPr lang="en-US" sz="2800" smtClean="0">
                <a:sym typeface="Wingdings" pitchFamily="2" charset="2"/>
              </a:rPr>
              <a:t>DirectDraw</a:t>
            </a:r>
          </a:p>
          <a:p>
            <a:pPr lvl="1"/>
            <a:r>
              <a:rPr lang="en-US" sz="2800" smtClean="0">
                <a:sym typeface="Wingdings" pitchFamily="2" charset="2"/>
              </a:rPr>
              <a:t>Direct3D [3..10]</a:t>
            </a:r>
          </a:p>
          <a:p>
            <a:pPr lvl="1"/>
            <a:r>
              <a:rPr lang="en-US" sz="2800" smtClean="0">
                <a:sym typeface="Wingdings" pitchFamily="2" charset="2"/>
              </a:rPr>
              <a:t>OpenGL</a:t>
            </a:r>
          </a:p>
          <a:p>
            <a:pPr lvl="1"/>
            <a:r>
              <a:rPr lang="en-US" sz="2800" smtClean="0">
                <a:sym typeface="Wingdings" pitchFamily="2" charset="2"/>
              </a:rPr>
              <a:t>Windows Presentation Foundation</a:t>
            </a:r>
          </a:p>
          <a:p>
            <a:r>
              <a:rPr lang="en-US" sz="3200" smtClean="0"/>
              <a:t>Break into categories</a:t>
            </a:r>
          </a:p>
          <a:p>
            <a:pPr lvl="1"/>
            <a:r>
              <a:rPr lang="en-US" sz="2800" smtClean="0"/>
              <a:t>Legacy</a:t>
            </a:r>
          </a:p>
          <a:p>
            <a:pPr lvl="1"/>
            <a:r>
              <a:rPr lang="en-US" sz="2800" smtClean="0"/>
              <a:t>Mainline (GDI, Direct3D 9/9Ex)</a:t>
            </a:r>
          </a:p>
          <a:p>
            <a:pPr lvl="1"/>
            <a:r>
              <a:rPr lang="en-US" sz="2800" smtClean="0"/>
              <a:t>New (Direct3D 10, WPF)</a:t>
            </a:r>
            <a:endParaRPr lang="en-US" sz="2800" dirty="0"/>
          </a:p>
        </p:txBody>
      </p:sp>
    </p:spTree>
  </p:cSld>
  <p:clrMapOvr>
    <a:masterClrMapping/>
  </p:clrMapOvr>
  <p:transition advClick="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a:xfrm rot="10800000">
            <a:off x="228600" y="5509000"/>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305300" y="4023100"/>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dirty="0" smtClean="0"/>
              <a:t>GDI And GDI+</a:t>
            </a:r>
            <a:endParaRPr lang="en-US" dirty="0"/>
          </a:p>
        </p:txBody>
      </p:sp>
      <p:sp>
        <p:nvSpPr>
          <p:cNvPr id="3" name="Rounded Rectangle 2"/>
          <p:cNvSpPr/>
          <p:nvPr/>
        </p:nvSpPr>
        <p:spPr bwMode="auto">
          <a:xfrm>
            <a:off x="990600" y="5966200"/>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57600" y="5966200"/>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91933" y="6293377"/>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14600" y="4823200"/>
            <a:ext cx="2819400" cy="4257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57200" y="3527800"/>
            <a:ext cx="6096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43000"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905000" y="3527800"/>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14600"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52800"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91000"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53000"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91200" y="3527800"/>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55777" y="3321576"/>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34610" y="4409542"/>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84577" y="3283476"/>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27477" y="3626376"/>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89427" y="3988326"/>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508527" y="4407426"/>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48200"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86200"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24000" y="2461000"/>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10200" y="2461000"/>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18177" y="2330976"/>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65477" y="3321576"/>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19400" y="2788177"/>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75227" y="3073926"/>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56227" y="2692926"/>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200400" y="1394200"/>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56277" y="1302276"/>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84627" y="1435626"/>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94327" y="1664226"/>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72000" y="1394200"/>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91200" y="1721377"/>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15200" y="3223000"/>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15200" y="4213600"/>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User-mode</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15200" y="55852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45238" y="2970815"/>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45288" y="3370865"/>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70977" y="4045476"/>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81800" y="3550177"/>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58933" y="5912377"/>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49561" y="3776660"/>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34000" y="4540777"/>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82660" y="5190592"/>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67400" y="1241800"/>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62800" y="1241800"/>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52400" y="5128000"/>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52400" y="5585200"/>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81000" y="2461000"/>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6" name="Rectangle 4"/>
          <p:cNvSpPr>
            <a:spLocks noGrp="1" noChangeArrowheads="1"/>
          </p:cNvSpPr>
          <p:nvPr>
            <p:ph type="title"/>
          </p:nvPr>
        </p:nvSpPr>
        <p:spPr/>
        <p:txBody>
          <a:bodyPr/>
          <a:lstStyle/>
          <a:p>
            <a:r>
              <a:rPr lang="en-US" smtClean="0"/>
              <a:t>GDI/GDI+</a:t>
            </a:r>
            <a:endParaRPr lang="en-US" dirty="0"/>
          </a:p>
        </p:txBody>
      </p:sp>
      <p:sp>
        <p:nvSpPr>
          <p:cNvPr id="325637" name="Rectangle 5"/>
          <p:cNvSpPr>
            <a:spLocks noGrp="1" noChangeArrowheads="1"/>
          </p:cNvSpPr>
          <p:nvPr>
            <p:ph type="body" idx="1"/>
          </p:nvPr>
        </p:nvSpPr>
        <p:spPr>
          <a:xfrm>
            <a:off x="382588" y="1414464"/>
            <a:ext cx="8380412" cy="4777718"/>
          </a:xfrm>
        </p:spPr>
        <p:txBody>
          <a:bodyPr/>
          <a:lstStyle/>
          <a:p>
            <a:r>
              <a:rPr lang="en-US" dirty="0" smtClean="0"/>
              <a:t>Workhorse for Windows</a:t>
            </a:r>
          </a:p>
          <a:p>
            <a:pPr lvl="1"/>
            <a:r>
              <a:rPr lang="en-US" dirty="0" smtClean="0"/>
              <a:t>Presentation/UI, device control, etc</a:t>
            </a:r>
          </a:p>
          <a:p>
            <a:r>
              <a:rPr lang="en-US" dirty="0" smtClean="0"/>
              <a:t>Reduced hardware acceleration in Windows Vista</a:t>
            </a:r>
          </a:p>
          <a:p>
            <a:pPr lvl="1"/>
            <a:r>
              <a:rPr lang="en-US" dirty="0" smtClean="0"/>
              <a:t>Necessary to accomplish WDDM implementation</a:t>
            </a:r>
          </a:p>
          <a:p>
            <a:r>
              <a:rPr lang="en-US" dirty="0" smtClean="0"/>
              <a:t>Continue to invest in GDI in future</a:t>
            </a:r>
          </a:p>
          <a:p>
            <a:pPr lvl="1"/>
            <a:r>
              <a:rPr lang="en-US" dirty="0" smtClean="0"/>
              <a:t>Protect API investment</a:t>
            </a:r>
          </a:p>
          <a:p>
            <a:pPr lvl="1"/>
            <a:r>
              <a:rPr lang="en-US" dirty="0" smtClean="0"/>
              <a:t>Enhance where feasible</a:t>
            </a:r>
            <a:endParaRPr lang="en-US" dirty="0"/>
          </a:p>
        </p:txBody>
      </p:sp>
    </p:spTree>
  </p:cSld>
  <p:clrMapOvr>
    <a:masterClrMapping/>
  </p:clrMapOvr>
  <p:transition advClick="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a:xfrm rot="10800000">
            <a:off x="218552" y="5478856"/>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3992956"/>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smtClean="0"/>
              <a:t>Legacy Direct3D APIs</a:t>
            </a:r>
            <a:endParaRPr lang="en-US" dirty="0"/>
          </a:p>
        </p:txBody>
      </p:sp>
      <p:sp>
        <p:nvSpPr>
          <p:cNvPr id="3" name="Rounded Rectangle 2"/>
          <p:cNvSpPr/>
          <p:nvPr/>
        </p:nvSpPr>
        <p:spPr bwMode="auto">
          <a:xfrm>
            <a:off x="980552" y="5936056"/>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36056"/>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63233"/>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793056"/>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497656"/>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497656"/>
            <a:ext cx="6858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497656"/>
            <a:ext cx="5334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497656"/>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497656"/>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497656"/>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497656"/>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497656"/>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291432"/>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379398"/>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53332"/>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596232"/>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58182"/>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377282"/>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30856"/>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30856"/>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30856"/>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30856"/>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00832"/>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291432"/>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58033"/>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43782"/>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62782"/>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64056"/>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72132"/>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05482"/>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34082"/>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64056"/>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691233"/>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192856"/>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183456"/>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55056"/>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40671"/>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40721"/>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15332"/>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20033"/>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882233"/>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46516"/>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10633"/>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60448"/>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57352" y="1211656"/>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11656"/>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097856"/>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55056"/>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30856"/>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8" name="Rectangle 6"/>
          <p:cNvSpPr>
            <a:spLocks noGrp="1" noChangeArrowheads="1"/>
          </p:cNvSpPr>
          <p:nvPr>
            <p:ph type="title"/>
          </p:nvPr>
        </p:nvSpPr>
        <p:spPr/>
        <p:txBody>
          <a:bodyPr/>
          <a:lstStyle/>
          <a:p>
            <a:r>
              <a:rPr lang="en-US" smtClean="0"/>
              <a:t>Legacy Direct3D APIs</a:t>
            </a:r>
            <a:endParaRPr lang="en-US" dirty="0"/>
          </a:p>
        </p:txBody>
      </p:sp>
      <p:sp>
        <p:nvSpPr>
          <p:cNvPr id="264199" name="Rectangle 7"/>
          <p:cNvSpPr>
            <a:spLocks noGrp="1" noChangeArrowheads="1"/>
          </p:cNvSpPr>
          <p:nvPr>
            <p:ph type="body" idx="1"/>
          </p:nvPr>
        </p:nvSpPr>
        <p:spPr>
          <a:xfrm>
            <a:off x="382588" y="1414464"/>
            <a:ext cx="8380412" cy="4918782"/>
          </a:xfrm>
        </p:spPr>
        <p:txBody>
          <a:bodyPr/>
          <a:lstStyle/>
          <a:p>
            <a:r>
              <a:rPr lang="en-US" dirty="0" smtClean="0"/>
              <a:t>Older Direct3D immediate mode </a:t>
            </a:r>
            <a:br>
              <a:rPr lang="en-US" dirty="0" smtClean="0"/>
            </a:br>
            <a:r>
              <a:rPr lang="en-US" dirty="0" smtClean="0"/>
              <a:t>APIs supported</a:t>
            </a:r>
          </a:p>
          <a:p>
            <a:pPr lvl="1"/>
            <a:r>
              <a:rPr lang="en-US" dirty="0" smtClean="0"/>
              <a:t>D3DRM (retained mode) API retired</a:t>
            </a:r>
          </a:p>
          <a:p>
            <a:r>
              <a:rPr lang="en-US" dirty="0" smtClean="0"/>
              <a:t>Map older runtimes onto Direct3D 9 DDIs</a:t>
            </a:r>
          </a:p>
          <a:p>
            <a:pPr lvl="1"/>
            <a:r>
              <a:rPr lang="en-US" dirty="0" smtClean="0"/>
              <a:t>E.g., runtimes ≤ Direct3D 8, DirectDraw</a:t>
            </a:r>
          </a:p>
          <a:p>
            <a:pPr lvl="1"/>
            <a:r>
              <a:rPr lang="en-US" dirty="0" smtClean="0"/>
              <a:t>Fixed-function onto </a:t>
            </a:r>
            <a:r>
              <a:rPr lang="en-US" dirty="0" err="1" smtClean="0"/>
              <a:t>shaders</a:t>
            </a:r>
            <a:r>
              <a:rPr lang="en-US" dirty="0" smtClean="0"/>
              <a:t>, etc</a:t>
            </a:r>
          </a:p>
          <a:p>
            <a:r>
              <a:rPr lang="en-US" dirty="0" smtClean="0"/>
              <a:t>Direct3D9 interface matches DirectX 9.0c</a:t>
            </a:r>
          </a:p>
          <a:p>
            <a:pPr lvl="1"/>
            <a:r>
              <a:rPr lang="en-US" dirty="0" smtClean="0"/>
              <a:t>Same behavior as Direct3D 9 on Windows XP</a:t>
            </a:r>
          </a:p>
          <a:p>
            <a:pPr lvl="1"/>
            <a:r>
              <a:rPr lang="en-US" dirty="0" smtClean="0"/>
              <a:t>Maintain application compatibility</a:t>
            </a:r>
            <a:endParaRPr lang="en-US" dirty="0"/>
          </a:p>
        </p:txBody>
      </p:sp>
    </p:spTree>
  </p:cSld>
  <p:clrMapOvr>
    <a:masterClrMapping/>
  </p:clrMapOvr>
  <p:transition advClick="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a:xfrm rot="10800000">
            <a:off x="218552" y="5509000"/>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23100"/>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smtClean="0"/>
              <a:t>Direct3D9Ex</a:t>
            </a:r>
            <a:endParaRPr lang="en-US" dirty="0"/>
          </a:p>
        </p:txBody>
      </p:sp>
      <p:sp>
        <p:nvSpPr>
          <p:cNvPr id="3" name="Rounded Rectangle 2"/>
          <p:cNvSpPr/>
          <p:nvPr/>
        </p:nvSpPr>
        <p:spPr bwMode="auto">
          <a:xfrm>
            <a:off x="980552" y="5966200"/>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66200"/>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93377"/>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23200"/>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7800"/>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7800"/>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7800"/>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7800"/>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21576"/>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9542"/>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83476"/>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26376"/>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8326"/>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407426"/>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61000"/>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61000"/>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30976"/>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21576"/>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8177"/>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73926"/>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92926"/>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94200"/>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302276"/>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35626"/>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64226"/>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94200"/>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21377"/>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23000"/>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136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852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70815"/>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70865"/>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45476"/>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50177"/>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12377"/>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76660"/>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40777"/>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90592"/>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57352" y="1241800"/>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41800"/>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8000"/>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85200"/>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610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6" name="Rectangle 6"/>
          <p:cNvSpPr>
            <a:spLocks noGrp="1" noChangeArrowheads="1"/>
          </p:cNvSpPr>
          <p:nvPr>
            <p:ph type="title"/>
          </p:nvPr>
        </p:nvSpPr>
        <p:spPr/>
        <p:txBody>
          <a:bodyPr/>
          <a:lstStyle/>
          <a:p>
            <a:r>
              <a:rPr lang="en-US" smtClean="0"/>
              <a:t>Direct3D9Ex</a:t>
            </a:r>
            <a:endParaRPr lang="en-US" dirty="0"/>
          </a:p>
        </p:txBody>
      </p:sp>
      <p:sp>
        <p:nvSpPr>
          <p:cNvPr id="266247" name="Rectangle 7"/>
          <p:cNvSpPr>
            <a:spLocks noGrp="1" noChangeArrowheads="1"/>
          </p:cNvSpPr>
          <p:nvPr>
            <p:ph type="body" idx="1"/>
          </p:nvPr>
        </p:nvSpPr>
        <p:spPr>
          <a:xfrm>
            <a:off x="382588" y="1414464"/>
            <a:ext cx="8380412" cy="4758226"/>
          </a:xfrm>
        </p:spPr>
        <p:txBody>
          <a:bodyPr/>
          <a:lstStyle/>
          <a:p>
            <a:pPr>
              <a:spcBef>
                <a:spcPts val="600"/>
              </a:spcBef>
            </a:pPr>
            <a:r>
              <a:rPr lang="en-US" sz="2800" dirty="0" smtClean="0"/>
              <a:t>Enhanced version of Direct3D 9</a:t>
            </a:r>
          </a:p>
          <a:p>
            <a:pPr lvl="1">
              <a:spcBef>
                <a:spcPts val="600"/>
              </a:spcBef>
            </a:pPr>
            <a:r>
              <a:rPr lang="en-US" sz="2400" dirty="0" smtClean="0"/>
              <a:t>Also known as “DX9.L”</a:t>
            </a:r>
          </a:p>
          <a:p>
            <a:pPr>
              <a:spcBef>
                <a:spcPts val="600"/>
              </a:spcBef>
            </a:pPr>
            <a:r>
              <a:rPr lang="en-US" sz="2800" dirty="0" smtClean="0"/>
              <a:t>Cross-process shared surfaces</a:t>
            </a:r>
          </a:p>
          <a:p>
            <a:pPr>
              <a:spcBef>
                <a:spcPts val="600"/>
              </a:spcBef>
            </a:pPr>
            <a:r>
              <a:rPr lang="en-US" sz="2800" dirty="0" smtClean="0"/>
              <a:t>“Unlimited memory”</a:t>
            </a:r>
          </a:p>
          <a:p>
            <a:pPr lvl="1">
              <a:spcBef>
                <a:spcPts val="600"/>
              </a:spcBef>
            </a:pPr>
            <a:r>
              <a:rPr lang="en-US" sz="2400" dirty="0" smtClean="0"/>
              <a:t>All memory resources are “managed”</a:t>
            </a:r>
          </a:p>
          <a:p>
            <a:pPr>
              <a:spcBef>
                <a:spcPts val="600"/>
              </a:spcBef>
            </a:pPr>
            <a:r>
              <a:rPr lang="en-US" sz="2800" dirty="0" smtClean="0"/>
              <a:t>Resource management controls</a:t>
            </a:r>
          </a:p>
          <a:p>
            <a:pPr lvl="1">
              <a:spcBef>
                <a:spcPts val="600"/>
              </a:spcBef>
            </a:pPr>
            <a:r>
              <a:rPr lang="en-US" sz="2400" dirty="0" smtClean="0"/>
              <a:t>Prioritization of resources</a:t>
            </a:r>
          </a:p>
          <a:p>
            <a:pPr>
              <a:spcBef>
                <a:spcPts val="600"/>
              </a:spcBef>
            </a:pPr>
            <a:r>
              <a:rPr lang="en-US" sz="2800" dirty="0" err="1" smtClean="0"/>
              <a:t>Antialiased</a:t>
            </a:r>
            <a:r>
              <a:rPr lang="en-US" sz="2800" dirty="0" smtClean="0"/>
              <a:t> text rendering support</a:t>
            </a:r>
          </a:p>
          <a:p>
            <a:pPr lvl="1">
              <a:spcBef>
                <a:spcPts val="600"/>
              </a:spcBef>
            </a:pPr>
            <a:r>
              <a:rPr lang="en-US" sz="2400" dirty="0" smtClean="0"/>
              <a:t>Monochrome texture filter with large kernel size</a:t>
            </a:r>
          </a:p>
          <a:p>
            <a:pPr>
              <a:spcBef>
                <a:spcPts val="600"/>
              </a:spcBef>
            </a:pPr>
            <a:r>
              <a:rPr lang="en-US" sz="2800" dirty="0" smtClean="0"/>
              <a:t>No more “device lost”</a:t>
            </a:r>
          </a:p>
          <a:p>
            <a:pPr lvl="1">
              <a:spcBef>
                <a:spcPts val="600"/>
              </a:spcBef>
            </a:pPr>
            <a:r>
              <a:rPr lang="en-US" sz="2400" dirty="0" smtClean="0"/>
              <a:t>Less frequent “device removed”</a:t>
            </a:r>
          </a:p>
        </p:txBody>
      </p:sp>
    </p:spTree>
  </p:cSld>
  <p:clrMapOvr>
    <a:masterClrMapping/>
  </p:clrMapOvr>
  <p:transition advClick="0">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OpenGL</a:t>
            </a:r>
            <a:endParaRPr lang="en-US" dirty="0"/>
          </a:p>
        </p:txBody>
      </p:sp>
      <p:sp>
        <p:nvSpPr>
          <p:cNvPr id="3" name="Rounded Rectangle 2"/>
          <p:cNvSpPr/>
          <p:nvPr/>
        </p:nvSpPr>
        <p:spPr bwMode="auto">
          <a:xfrm>
            <a:off x="980552" y="5966200"/>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66200"/>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93377"/>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23200"/>
            <a:ext cx="2819400" cy="4257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7800"/>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7800"/>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7800"/>
            <a:ext cx="9906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21576"/>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9542"/>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83476"/>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26376"/>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8326"/>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407426"/>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61000"/>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61000"/>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61000"/>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30976"/>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21576"/>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8177"/>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73926"/>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92926"/>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94200"/>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302276"/>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35626"/>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64226"/>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94200"/>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21377"/>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230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OpenGL</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136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852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70815"/>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70865"/>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45476"/>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50177"/>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12377"/>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76660"/>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40777"/>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90592"/>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4" name="Straight Connector 153"/>
          <p:cNvCxnSpPr/>
          <p:nvPr/>
        </p:nvCxnSpPr>
        <p:spPr>
          <a:xfrm rot="10800000">
            <a:off x="218552" y="5509000"/>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23100"/>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159" name="TextBox 158"/>
          <p:cNvSpPr txBox="1"/>
          <p:nvPr/>
        </p:nvSpPr>
        <p:spPr>
          <a:xfrm>
            <a:off x="5857352" y="1241800"/>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41800"/>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8000"/>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85200"/>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610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4" name="Rectangle 6"/>
          <p:cNvSpPr>
            <a:spLocks noGrp="1" noChangeArrowheads="1"/>
          </p:cNvSpPr>
          <p:nvPr>
            <p:ph type="title"/>
          </p:nvPr>
        </p:nvSpPr>
        <p:spPr/>
        <p:txBody>
          <a:bodyPr/>
          <a:lstStyle/>
          <a:p>
            <a:r>
              <a:rPr lang="en-US" smtClean="0"/>
              <a:t>OpenGL</a:t>
            </a:r>
            <a:endParaRPr lang="en-US" dirty="0"/>
          </a:p>
        </p:txBody>
      </p:sp>
      <p:sp>
        <p:nvSpPr>
          <p:cNvPr id="268295" name="Rectangle 7"/>
          <p:cNvSpPr>
            <a:spLocks noGrp="1" noChangeArrowheads="1"/>
          </p:cNvSpPr>
          <p:nvPr>
            <p:ph type="body" idx="1"/>
          </p:nvPr>
        </p:nvSpPr>
        <p:spPr>
          <a:xfrm>
            <a:off x="382588" y="1414464"/>
            <a:ext cx="8380412" cy="5212709"/>
          </a:xfrm>
        </p:spPr>
        <p:txBody>
          <a:bodyPr/>
          <a:lstStyle/>
          <a:p>
            <a:r>
              <a:rPr lang="en-US" dirty="0" smtClean="0"/>
              <a:t>Three options for </a:t>
            </a:r>
            <a:br>
              <a:rPr lang="en-US" dirty="0" smtClean="0"/>
            </a:br>
            <a:r>
              <a:rPr lang="en-US" dirty="0" smtClean="0"/>
              <a:t>Windows Vista Developers</a:t>
            </a:r>
          </a:p>
          <a:p>
            <a:pPr lvl="1"/>
            <a:r>
              <a:rPr lang="en-US" dirty="0" smtClean="0"/>
              <a:t>OpenGL 1.1 software implementation </a:t>
            </a:r>
          </a:p>
          <a:p>
            <a:pPr lvl="1"/>
            <a:r>
              <a:rPr lang="en-US" dirty="0" smtClean="0"/>
              <a:t>Windows XP driver model OpenGL ICDs</a:t>
            </a:r>
          </a:p>
          <a:p>
            <a:pPr lvl="2"/>
            <a:r>
              <a:rPr lang="en-US" dirty="0" smtClean="0"/>
              <a:t>Not DWM-compatible, DWM shuts off</a:t>
            </a:r>
          </a:p>
          <a:p>
            <a:pPr lvl="1"/>
            <a:r>
              <a:rPr lang="en-US" dirty="0" smtClean="0"/>
              <a:t>3rd party WDDM OpenGL ICDs</a:t>
            </a:r>
          </a:p>
          <a:p>
            <a:pPr lvl="2"/>
            <a:r>
              <a:rPr lang="en-US" dirty="0" smtClean="0"/>
              <a:t>DWM compliant</a:t>
            </a:r>
          </a:p>
          <a:p>
            <a:r>
              <a:rPr lang="en-US" dirty="0" smtClean="0"/>
              <a:t>Limited inbox support for </a:t>
            </a:r>
            <a:br>
              <a:rPr lang="en-US" dirty="0" smtClean="0"/>
            </a:br>
            <a:r>
              <a:rPr lang="en-US" dirty="0" smtClean="0"/>
              <a:t>application compatibility</a:t>
            </a:r>
          </a:p>
          <a:p>
            <a:pPr lvl="1"/>
            <a:r>
              <a:rPr lang="en-US" dirty="0" smtClean="0"/>
              <a:t>Using Direct3D 9</a:t>
            </a:r>
            <a:endParaRPr lang="en-US" dirty="0"/>
          </a:p>
        </p:txBody>
      </p:sp>
    </p:spTree>
  </p:cSld>
  <p:clrMapOvr>
    <a:masterClrMapping/>
  </p:clrMapOvr>
  <p:transition advClick="0">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a:xfrm rot="10800000">
            <a:off x="218552" y="5501518"/>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15618"/>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dirty="0" smtClean="0"/>
              <a:t>Direct3D 10 And DXGI</a:t>
            </a:r>
            <a:endParaRPr lang="en-US" dirty="0"/>
          </a:p>
        </p:txBody>
      </p:sp>
      <p:sp>
        <p:nvSpPr>
          <p:cNvPr id="3" name="Rounded Rectangle 2"/>
          <p:cNvSpPr/>
          <p:nvPr/>
        </p:nvSpPr>
        <p:spPr bwMode="auto">
          <a:xfrm>
            <a:off x="980552" y="5958718"/>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58718"/>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85895"/>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15718"/>
            <a:ext cx="2819400" cy="4257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0318"/>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0318"/>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0318"/>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03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03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0318"/>
            <a:ext cx="6858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0318"/>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0318"/>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14094"/>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2060"/>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75994"/>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18894"/>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0844"/>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399944"/>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5351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5351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53518"/>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53518"/>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23494"/>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14094"/>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0695"/>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66444"/>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85444"/>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86718"/>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94794"/>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28144"/>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56744"/>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86718"/>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13895"/>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15518"/>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0611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7771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63333"/>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63383"/>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37994"/>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42695"/>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04895"/>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69178"/>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33295"/>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83110"/>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57352" y="1234318"/>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34318"/>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0518"/>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77718"/>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535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Session Outline</a:t>
            </a:r>
            <a:endParaRPr lang="en-US" dirty="0"/>
          </a:p>
        </p:txBody>
      </p:sp>
      <p:sp>
        <p:nvSpPr>
          <p:cNvPr id="5" name="Text Placeholder 4"/>
          <p:cNvSpPr>
            <a:spLocks noGrp="1"/>
          </p:cNvSpPr>
          <p:nvPr>
            <p:ph type="body" idx="1"/>
          </p:nvPr>
        </p:nvSpPr>
        <p:spPr/>
        <p:txBody>
          <a:bodyPr/>
          <a:lstStyle/>
          <a:p>
            <a:r>
              <a:rPr lang="en-US" smtClean="0"/>
              <a:t>Windows graphics big picture</a:t>
            </a:r>
          </a:p>
          <a:p>
            <a:r>
              <a:rPr lang="en-US" smtClean="0"/>
              <a:t>Windows Display Driver Model</a:t>
            </a:r>
          </a:p>
          <a:p>
            <a:r>
              <a:rPr lang="en-US" smtClean="0"/>
              <a:t>Rendering APIs (D3D, OpenGL, GDI)</a:t>
            </a:r>
          </a:p>
          <a:p>
            <a:r>
              <a:rPr lang="en-US" smtClean="0"/>
              <a:t>Device APIs (DXGI)</a:t>
            </a:r>
          </a:p>
          <a:p>
            <a:r>
              <a:rPr lang="en-US" smtClean="0"/>
              <a:t>Media APIs (DirectX Video Acceleration)</a:t>
            </a:r>
          </a:p>
          <a:p>
            <a:r>
              <a:rPr lang="en-US" smtClean="0"/>
              <a:t>Presentation APIs (WPF)</a:t>
            </a:r>
          </a:p>
          <a:p>
            <a:r>
              <a:rPr lang="en-US" smtClean="0"/>
              <a:t>Desktop Window Manager</a:t>
            </a:r>
            <a:endParaRPr lang="en-US" dirty="0" smtClean="0"/>
          </a:p>
        </p:txBody>
      </p:sp>
    </p:spTree>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82" name="Rectangle 6"/>
          <p:cNvSpPr>
            <a:spLocks noGrp="1" noChangeArrowheads="1"/>
          </p:cNvSpPr>
          <p:nvPr>
            <p:ph type="title"/>
          </p:nvPr>
        </p:nvSpPr>
        <p:spPr/>
        <p:txBody>
          <a:bodyPr/>
          <a:lstStyle/>
          <a:p>
            <a:r>
              <a:rPr lang="en-US" smtClean="0"/>
              <a:t>Direct3D 10</a:t>
            </a:r>
            <a:endParaRPr lang="en-US" dirty="0"/>
          </a:p>
        </p:txBody>
      </p:sp>
      <p:sp>
        <p:nvSpPr>
          <p:cNvPr id="280583" name="Rectangle 7"/>
          <p:cNvSpPr>
            <a:spLocks noGrp="1" noChangeArrowheads="1"/>
          </p:cNvSpPr>
          <p:nvPr>
            <p:ph type="body" idx="1"/>
          </p:nvPr>
        </p:nvSpPr>
        <p:spPr>
          <a:xfrm>
            <a:off x="382588" y="1414464"/>
            <a:ext cx="8380412" cy="4736168"/>
          </a:xfrm>
        </p:spPr>
        <p:txBody>
          <a:bodyPr/>
          <a:lstStyle/>
          <a:p>
            <a:r>
              <a:rPr lang="en-US" dirty="0" smtClean="0"/>
              <a:t>Latest version of Direct3D</a:t>
            </a:r>
          </a:p>
          <a:p>
            <a:r>
              <a:rPr lang="en-US" dirty="0" smtClean="0"/>
              <a:t>Supported in Windows Vista</a:t>
            </a:r>
          </a:p>
          <a:p>
            <a:pPr lvl="1"/>
            <a:r>
              <a:rPr lang="en-US" dirty="0" smtClean="0"/>
              <a:t>Premium Logo requirement in ‘08</a:t>
            </a:r>
          </a:p>
          <a:p>
            <a:r>
              <a:rPr lang="en-US" dirty="0" smtClean="0"/>
              <a:t>Major improvements in</a:t>
            </a:r>
          </a:p>
          <a:p>
            <a:pPr lvl="1"/>
            <a:r>
              <a:rPr lang="en-US" dirty="0" smtClean="0"/>
              <a:t>Hardware consistency</a:t>
            </a:r>
          </a:p>
          <a:p>
            <a:pPr lvl="1"/>
            <a:r>
              <a:rPr lang="en-US" dirty="0" smtClean="0"/>
              <a:t>Programmer expressiveness</a:t>
            </a:r>
          </a:p>
          <a:p>
            <a:pPr lvl="1"/>
            <a:r>
              <a:rPr lang="en-US" dirty="0" smtClean="0"/>
              <a:t>WDDM + Direct3D 10 are fundamental improvement to the Windows gaming platform</a:t>
            </a:r>
            <a:endParaRPr lang="en-US" dirty="0"/>
          </a:p>
        </p:txBody>
      </p:sp>
    </p:spTree>
  </p:cSld>
  <p:clrMapOvr>
    <a:masterClrMapping/>
  </p:clrMapOvr>
  <p:transition advClick="0">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4" name="Rectangle 4"/>
          <p:cNvSpPr>
            <a:spLocks noGrp="1" noChangeArrowheads="1"/>
          </p:cNvSpPr>
          <p:nvPr>
            <p:ph type="title"/>
          </p:nvPr>
        </p:nvSpPr>
        <p:spPr/>
        <p:txBody>
          <a:bodyPr/>
          <a:lstStyle/>
          <a:p>
            <a:r>
              <a:rPr lang="en-US" smtClean="0"/>
              <a:t>DXGI</a:t>
            </a:r>
            <a:endParaRPr lang="en-US" dirty="0"/>
          </a:p>
        </p:txBody>
      </p:sp>
      <p:sp>
        <p:nvSpPr>
          <p:cNvPr id="327685" name="Rectangle 5"/>
          <p:cNvSpPr>
            <a:spLocks noGrp="1" noChangeArrowheads="1"/>
          </p:cNvSpPr>
          <p:nvPr>
            <p:ph type="body" idx="1"/>
          </p:nvPr>
        </p:nvSpPr>
        <p:spPr>
          <a:xfrm>
            <a:off x="382588" y="1414464"/>
            <a:ext cx="8380412" cy="5437899"/>
          </a:xfrm>
        </p:spPr>
        <p:txBody>
          <a:bodyPr/>
          <a:lstStyle/>
          <a:p>
            <a:r>
              <a:rPr lang="en-US" sz="2800" smtClean="0"/>
              <a:t>Separate rendering from device management</a:t>
            </a:r>
          </a:p>
          <a:p>
            <a:r>
              <a:rPr lang="en-US" sz="2800" smtClean="0"/>
              <a:t>DXGI (eventually) does</a:t>
            </a:r>
          </a:p>
          <a:p>
            <a:pPr lvl="1"/>
            <a:r>
              <a:rPr lang="en-US" sz="2400" smtClean="0"/>
              <a:t>Adapter management</a:t>
            </a:r>
          </a:p>
          <a:p>
            <a:pPr lvl="1"/>
            <a:r>
              <a:rPr lang="en-US" sz="2400" smtClean="0"/>
              <a:t>Display mode management</a:t>
            </a:r>
          </a:p>
          <a:p>
            <a:pPr lvl="1"/>
            <a:r>
              <a:rPr lang="en-US" sz="2400" smtClean="0"/>
              <a:t>Present to monitor</a:t>
            </a:r>
          </a:p>
          <a:p>
            <a:pPr lvl="1"/>
            <a:r>
              <a:rPr lang="en-US" sz="2400" smtClean="0"/>
              <a:t>Output management</a:t>
            </a:r>
          </a:p>
          <a:p>
            <a:pPr lvl="1"/>
            <a:r>
              <a:rPr lang="en-US" sz="2400" smtClean="0"/>
              <a:t>Gamma/Color</a:t>
            </a:r>
          </a:p>
          <a:p>
            <a:pPr lvl="1"/>
            <a:r>
              <a:rPr lang="en-US" sz="2400" smtClean="0"/>
              <a:t>Improvements of GDI 256 entry table</a:t>
            </a:r>
          </a:p>
          <a:p>
            <a:pPr lvl="1"/>
            <a:r>
              <a:rPr lang="en-US" sz="2400" smtClean="0"/>
              <a:t>Monitor controls</a:t>
            </a:r>
          </a:p>
          <a:p>
            <a:r>
              <a:rPr lang="en-US" sz="2800" smtClean="0"/>
              <a:t>Long term, subsumes functionality from GDI</a:t>
            </a:r>
          </a:p>
          <a:p>
            <a:r>
              <a:rPr lang="en-US" sz="2800" smtClean="0"/>
              <a:t>Currently only works with Direct3D 10</a:t>
            </a:r>
            <a:endParaRPr lang="en-US" sz="2800" dirty="0"/>
          </a:p>
        </p:txBody>
      </p:sp>
    </p:spTree>
  </p:cSld>
  <p:clrMapOvr>
    <a:masterClrMapping/>
  </p:clrMapOvr>
  <p:transition advClick="0">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Media Integration Layer</a:t>
            </a:r>
            <a:endParaRPr lang="en-US" dirty="0"/>
          </a:p>
        </p:txBody>
      </p:sp>
      <p:sp>
        <p:nvSpPr>
          <p:cNvPr id="3" name="Rounded Rectangle 2"/>
          <p:cNvSpPr/>
          <p:nvPr/>
        </p:nvSpPr>
        <p:spPr bwMode="auto">
          <a:xfrm>
            <a:off x="980552" y="5962902"/>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62902"/>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90079"/>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19902"/>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4502"/>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4502"/>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4502"/>
            <a:ext cx="5334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4502"/>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4502"/>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4502"/>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4502"/>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4502"/>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18278"/>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6244"/>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80178"/>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23078"/>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5028"/>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404128"/>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57702"/>
            <a:ext cx="6858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57702"/>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57702"/>
            <a:ext cx="12954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Media</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57702"/>
            <a:ext cx="6096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27678"/>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18278"/>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4879"/>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70628"/>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89628"/>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90902"/>
            <a:ext cx="12192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98978"/>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32328"/>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60928"/>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90902"/>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18079"/>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19702"/>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10302"/>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81902"/>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67517"/>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67567"/>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42178"/>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46879"/>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09079"/>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73362"/>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37479"/>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87294"/>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4" name="Straight Connector 153"/>
          <p:cNvCxnSpPr/>
          <p:nvPr/>
        </p:nvCxnSpPr>
        <p:spPr>
          <a:xfrm rot="10800000">
            <a:off x="218552" y="5505702"/>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19802"/>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159" name="TextBox 158"/>
          <p:cNvSpPr txBox="1"/>
          <p:nvPr/>
        </p:nvSpPr>
        <p:spPr>
          <a:xfrm>
            <a:off x="5857352" y="1238502"/>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38502"/>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4702"/>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81902"/>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57702"/>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US" smtClean="0"/>
              <a:t>Media Integration Layer</a:t>
            </a:r>
            <a:endParaRPr lang="en-US" dirty="0"/>
          </a:p>
        </p:txBody>
      </p:sp>
      <p:sp>
        <p:nvSpPr>
          <p:cNvPr id="371715" name="Rectangle 3"/>
          <p:cNvSpPr>
            <a:spLocks noGrp="1" noChangeArrowheads="1"/>
          </p:cNvSpPr>
          <p:nvPr>
            <p:ph type="body" idx="1"/>
          </p:nvPr>
        </p:nvSpPr>
        <p:spPr>
          <a:xfrm>
            <a:off x="382588" y="1414464"/>
            <a:ext cx="8380412" cy="4813625"/>
          </a:xfrm>
        </p:spPr>
        <p:txBody>
          <a:bodyPr/>
          <a:lstStyle/>
          <a:p>
            <a:pPr>
              <a:spcBef>
                <a:spcPts val="600"/>
              </a:spcBef>
            </a:pPr>
            <a:r>
              <a:rPr lang="en-US" sz="2800" smtClean="0"/>
              <a:t>New for Windows Vista</a:t>
            </a:r>
          </a:p>
          <a:p>
            <a:pPr>
              <a:spcBef>
                <a:spcPts val="600"/>
              </a:spcBef>
            </a:pPr>
            <a:r>
              <a:rPr lang="en-US" sz="2800" smtClean="0"/>
              <a:t>Serves WPF and DWM</a:t>
            </a:r>
          </a:p>
          <a:p>
            <a:pPr>
              <a:spcBef>
                <a:spcPts val="600"/>
              </a:spcBef>
            </a:pPr>
            <a:r>
              <a:rPr lang="en-US" sz="2800" smtClean="0"/>
              <a:t>Integrates text, 2D, images, video, animation</a:t>
            </a:r>
          </a:p>
          <a:p>
            <a:pPr>
              <a:spcBef>
                <a:spcPts val="600"/>
              </a:spcBef>
            </a:pPr>
            <a:r>
              <a:rPr lang="en-US" sz="2800" smtClean="0"/>
              <a:t>Supports remote desktop</a:t>
            </a:r>
          </a:p>
          <a:p>
            <a:pPr>
              <a:spcBef>
                <a:spcPts val="600"/>
              </a:spcBef>
            </a:pPr>
            <a:r>
              <a:rPr lang="en-US" sz="2800" smtClean="0"/>
              <a:t>Composition model</a:t>
            </a:r>
          </a:p>
          <a:p>
            <a:pPr>
              <a:spcBef>
                <a:spcPts val="600"/>
              </a:spcBef>
            </a:pPr>
            <a:r>
              <a:rPr lang="en-US" sz="2800" smtClean="0"/>
              <a:t>Use Direct3D for HW acceleration</a:t>
            </a:r>
          </a:p>
          <a:p>
            <a:pPr lvl="1">
              <a:spcBef>
                <a:spcPts val="600"/>
              </a:spcBef>
            </a:pPr>
            <a:r>
              <a:rPr lang="en-US" sz="2400" smtClean="0"/>
              <a:t>Software fallback</a:t>
            </a:r>
          </a:p>
          <a:p>
            <a:pPr>
              <a:spcBef>
                <a:spcPts val="600"/>
              </a:spcBef>
            </a:pPr>
            <a:r>
              <a:rPr lang="en-US" sz="2800" smtClean="0"/>
              <a:t>Text services (line services)</a:t>
            </a:r>
          </a:p>
          <a:p>
            <a:pPr lvl="1">
              <a:spcBef>
                <a:spcPts val="600"/>
              </a:spcBef>
            </a:pPr>
            <a:r>
              <a:rPr lang="en-US" sz="2400" smtClean="0"/>
              <a:t>Paragraph, line layout</a:t>
            </a:r>
          </a:p>
          <a:p>
            <a:pPr lvl="1">
              <a:spcBef>
                <a:spcPts val="600"/>
              </a:spcBef>
            </a:pPr>
            <a:r>
              <a:rPr lang="en-US" sz="2400" smtClean="0"/>
              <a:t>Font mapping</a:t>
            </a:r>
          </a:p>
          <a:p>
            <a:pPr lvl="1">
              <a:spcBef>
                <a:spcPts val="600"/>
              </a:spcBef>
            </a:pPr>
            <a:r>
              <a:rPr lang="en-US" sz="2400" smtClean="0"/>
              <a:t>Rendering/Rasterization</a:t>
            </a:r>
            <a:endParaRPr lang="en-US" sz="2400" dirty="0"/>
          </a:p>
        </p:txBody>
      </p:sp>
    </p:spTree>
  </p:cSld>
  <p:clrMapOvr>
    <a:masterClrMapping/>
  </p:clrMapOvr>
  <p:transition advClick="0">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80" name="Rectangle 4"/>
          <p:cNvSpPr>
            <a:spLocks noGrp="1" noChangeArrowheads="1"/>
          </p:cNvSpPr>
          <p:nvPr>
            <p:ph type="title"/>
          </p:nvPr>
        </p:nvSpPr>
        <p:spPr>
          <a:xfrm>
            <a:off x="382588" y="228600"/>
            <a:ext cx="8761412" cy="609398"/>
          </a:xfrm>
        </p:spPr>
        <p:txBody>
          <a:bodyPr/>
          <a:lstStyle/>
          <a:p>
            <a:r>
              <a:rPr lang="en-US" sz="4400" smtClean="0"/>
              <a:t>Windows Presentation Foundation</a:t>
            </a:r>
            <a:endParaRPr lang="en-US" sz="4400" dirty="0"/>
          </a:p>
        </p:txBody>
      </p:sp>
      <p:sp>
        <p:nvSpPr>
          <p:cNvPr id="331781" name="Rectangle 5"/>
          <p:cNvSpPr>
            <a:spLocks noGrp="1" noChangeArrowheads="1"/>
          </p:cNvSpPr>
          <p:nvPr>
            <p:ph type="body" idx="1"/>
          </p:nvPr>
        </p:nvSpPr>
        <p:spPr/>
        <p:txBody>
          <a:bodyPr/>
          <a:lstStyle/>
          <a:p>
            <a:r>
              <a:rPr lang="en-US" smtClean="0"/>
              <a:t>Highly integrated stack</a:t>
            </a:r>
          </a:p>
          <a:p>
            <a:pPr lvl="1"/>
            <a:r>
              <a:rPr lang="en-US" smtClean="0"/>
              <a:t>Layout, text, video, audio, imaging</a:t>
            </a:r>
          </a:p>
          <a:p>
            <a:r>
              <a:rPr lang="en-US" smtClean="0"/>
              <a:t>Builds on other parts of stack</a:t>
            </a:r>
          </a:p>
          <a:p>
            <a:pPr lvl="1"/>
            <a:r>
              <a:rPr lang="en-US" smtClean="0"/>
              <a:t>Media Integration Layer</a:t>
            </a:r>
          </a:p>
          <a:p>
            <a:pPr lvl="1"/>
            <a:r>
              <a:rPr lang="en-US" smtClean="0"/>
              <a:t>Media Foundation</a:t>
            </a:r>
          </a:p>
          <a:p>
            <a:pPr lvl="1"/>
            <a:r>
              <a:rPr lang="en-US" smtClean="0"/>
              <a:t>Imaging</a:t>
            </a:r>
          </a:p>
          <a:p>
            <a:pPr lvl="1"/>
            <a:r>
              <a:rPr lang="en-US" smtClean="0"/>
              <a:t>Direct3D9Ex</a:t>
            </a:r>
          </a:p>
          <a:p>
            <a:pPr lvl="1"/>
            <a:r>
              <a:rPr lang="en-US" smtClean="0"/>
              <a:t>Windows Color System</a:t>
            </a:r>
            <a:endParaRPr lang="en-US" dirty="0"/>
          </a:p>
        </p:txBody>
      </p:sp>
    </p:spTree>
  </p:cSld>
  <p:clrMapOvr>
    <a:masterClrMapping/>
  </p:clrMapOvr>
  <p:transition advClick="0">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And Imaging</a:t>
            </a:r>
            <a:endParaRPr lang="en-US" dirty="0"/>
          </a:p>
        </p:txBody>
      </p:sp>
      <p:sp>
        <p:nvSpPr>
          <p:cNvPr id="3" name="Rounded Rectangle 2"/>
          <p:cNvSpPr/>
          <p:nvPr/>
        </p:nvSpPr>
        <p:spPr bwMode="auto">
          <a:xfrm>
            <a:off x="980552" y="5966200"/>
            <a:ext cx="2201333"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lumMod val="50000"/>
                  </a:schemeClr>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66200"/>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93377"/>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23200"/>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7800"/>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7800"/>
            <a:ext cx="5334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7800"/>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7800"/>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78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7800"/>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21576"/>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9542"/>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83476"/>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26376"/>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8326"/>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407426"/>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61000"/>
            <a:ext cx="6858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61000"/>
            <a:ext cx="6858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61000"/>
            <a:ext cx="12954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Media</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61000"/>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30976"/>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21576"/>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8177"/>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73926"/>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92926"/>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94200"/>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302276"/>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35626"/>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64226"/>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94200"/>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21377"/>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23000"/>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136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85200"/>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70815"/>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70865"/>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45476"/>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50177"/>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12377"/>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76660"/>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40777"/>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90592"/>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4" name="Straight Connector 153"/>
          <p:cNvCxnSpPr/>
          <p:nvPr/>
        </p:nvCxnSpPr>
        <p:spPr>
          <a:xfrm rot="10800000">
            <a:off x="218552" y="5509000"/>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23100"/>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159" name="TextBox 158"/>
          <p:cNvSpPr txBox="1"/>
          <p:nvPr/>
        </p:nvSpPr>
        <p:spPr>
          <a:xfrm>
            <a:off x="5857352" y="1241800"/>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41800"/>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8000"/>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85200"/>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61000"/>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6" name="Rectangle 4"/>
          <p:cNvSpPr>
            <a:spLocks noGrp="1" noChangeArrowheads="1"/>
          </p:cNvSpPr>
          <p:nvPr>
            <p:ph type="title"/>
          </p:nvPr>
        </p:nvSpPr>
        <p:spPr/>
        <p:txBody>
          <a:bodyPr/>
          <a:lstStyle/>
          <a:p>
            <a:r>
              <a:rPr lang="en-US" smtClean="0"/>
              <a:t>Video Acceleration</a:t>
            </a:r>
            <a:endParaRPr lang="en-US" dirty="0"/>
          </a:p>
        </p:txBody>
      </p:sp>
      <p:sp>
        <p:nvSpPr>
          <p:cNvPr id="340997" name="Rectangle 5"/>
          <p:cNvSpPr>
            <a:spLocks noGrp="1" noChangeArrowheads="1"/>
          </p:cNvSpPr>
          <p:nvPr>
            <p:ph type="body" idx="1"/>
          </p:nvPr>
        </p:nvSpPr>
        <p:spPr>
          <a:xfrm>
            <a:off x="382588" y="1414464"/>
            <a:ext cx="8380412" cy="4695644"/>
          </a:xfrm>
        </p:spPr>
        <p:txBody>
          <a:bodyPr/>
          <a:lstStyle/>
          <a:p>
            <a:r>
              <a:rPr lang="en-US" sz="3200" smtClean="0"/>
              <a:t>Relies on more specialized hardware support</a:t>
            </a:r>
          </a:p>
          <a:p>
            <a:pPr lvl="1"/>
            <a:r>
              <a:rPr lang="en-US" sz="2800" smtClean="0"/>
              <a:t>Decode:  IDCT, motion compensation</a:t>
            </a:r>
          </a:p>
          <a:p>
            <a:pPr lvl="1"/>
            <a:r>
              <a:rPr lang="en-US" sz="2800" smtClean="0"/>
              <a:t>Processing:  Deinterlace, denoise, scale, mixing</a:t>
            </a:r>
          </a:p>
          <a:p>
            <a:pPr lvl="1"/>
            <a:r>
              <a:rPr lang="en-US" sz="2800" smtClean="0"/>
              <a:t>Content protection of high value data</a:t>
            </a:r>
          </a:p>
          <a:p>
            <a:pPr lvl="2"/>
            <a:r>
              <a:rPr lang="en-US" sz="2400" smtClean="0"/>
              <a:t>OPM, Protected Video Path</a:t>
            </a:r>
          </a:p>
          <a:p>
            <a:r>
              <a:rPr lang="en-US" sz="3200" smtClean="0"/>
              <a:t>Supported through DirectX Video Acceleration (DXVA) APIs</a:t>
            </a:r>
          </a:p>
          <a:p>
            <a:r>
              <a:rPr lang="en-US" sz="3200" smtClean="0"/>
              <a:t>Media Center and Media Player use </a:t>
            </a:r>
            <a:br>
              <a:rPr lang="en-US" sz="3200" smtClean="0"/>
            </a:br>
            <a:r>
              <a:rPr lang="en-US" sz="3200" smtClean="0"/>
              <a:t>same pipeline</a:t>
            </a:r>
            <a:endParaRPr lang="en-US" sz="3200" dirty="0"/>
          </a:p>
        </p:txBody>
      </p:sp>
    </p:spTree>
  </p:cSld>
  <p:clrMapOvr>
    <a:masterClrMapping/>
  </p:clrMapOvr>
  <p:transition advClick="0">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8" name="Rectangle 4"/>
          <p:cNvSpPr>
            <a:spLocks noGrp="1" noChangeArrowheads="1"/>
          </p:cNvSpPr>
          <p:nvPr>
            <p:ph type="title"/>
          </p:nvPr>
        </p:nvSpPr>
        <p:spPr/>
        <p:txBody>
          <a:bodyPr/>
          <a:lstStyle/>
          <a:p>
            <a:r>
              <a:rPr lang="en-US" smtClean="0"/>
              <a:t>Imaging</a:t>
            </a:r>
            <a:endParaRPr lang="en-US" dirty="0"/>
          </a:p>
        </p:txBody>
      </p:sp>
      <p:sp>
        <p:nvSpPr>
          <p:cNvPr id="328709" name="Rectangle 5"/>
          <p:cNvSpPr>
            <a:spLocks noGrp="1" noChangeArrowheads="1"/>
          </p:cNvSpPr>
          <p:nvPr>
            <p:ph type="body" idx="1"/>
          </p:nvPr>
        </p:nvSpPr>
        <p:spPr>
          <a:xfrm>
            <a:off x="382588" y="1414464"/>
            <a:ext cx="8380412" cy="4973156"/>
          </a:xfrm>
        </p:spPr>
        <p:txBody>
          <a:bodyPr/>
          <a:lstStyle/>
          <a:p>
            <a:r>
              <a:rPr lang="en-US" dirty="0" smtClean="0"/>
              <a:t>Hardware accelerated photo experience</a:t>
            </a:r>
          </a:p>
          <a:p>
            <a:pPr lvl="1"/>
            <a:r>
              <a:rPr lang="en-US" dirty="0" smtClean="0"/>
              <a:t>12-16Mpix @ 60 fps</a:t>
            </a:r>
          </a:p>
          <a:p>
            <a:r>
              <a:rPr lang="en-US" dirty="0" smtClean="0"/>
              <a:t>Builds on Direct3D 9 API</a:t>
            </a:r>
          </a:p>
          <a:p>
            <a:r>
              <a:rPr lang="en-US" dirty="0" smtClean="0"/>
              <a:t>Uses texture mapping + shading for image processing</a:t>
            </a:r>
          </a:p>
          <a:p>
            <a:r>
              <a:rPr lang="en-US" dirty="0" smtClean="0"/>
              <a:t>Rely on </a:t>
            </a:r>
            <a:r>
              <a:rPr lang="en-US" dirty="0" err="1" smtClean="0"/>
              <a:t>Shader</a:t>
            </a:r>
            <a:r>
              <a:rPr lang="en-US" dirty="0" smtClean="0"/>
              <a:t> Model 2.0 capabilities</a:t>
            </a:r>
          </a:p>
          <a:p>
            <a:pPr lvl="1"/>
            <a:r>
              <a:rPr lang="en-US" dirty="0" smtClean="0"/>
              <a:t>Float16 processing</a:t>
            </a:r>
          </a:p>
          <a:p>
            <a:pPr lvl="1"/>
            <a:r>
              <a:rPr lang="en-US" dirty="0" smtClean="0"/>
              <a:t>Lots of accelerator memory</a:t>
            </a:r>
          </a:p>
          <a:p>
            <a:pPr lvl="1"/>
            <a:r>
              <a:rPr lang="en-US" dirty="0" smtClean="0"/>
              <a:t>Large texture images (&gt; 2Kx2K)</a:t>
            </a:r>
            <a:endParaRPr lang="en-US" dirty="0"/>
          </a:p>
        </p:txBody>
      </p:sp>
    </p:spTree>
  </p:cSld>
  <p:clrMapOvr>
    <a:masterClrMapping/>
  </p:clrMapOvr>
  <p:transition advClick="0">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r>
              <a:rPr lang="en-US" smtClean="0"/>
              <a:t>Image Codecs</a:t>
            </a:r>
            <a:endParaRPr lang="en-US" dirty="0"/>
          </a:p>
        </p:txBody>
      </p:sp>
      <p:sp>
        <p:nvSpPr>
          <p:cNvPr id="384003" name="Rectangle 3"/>
          <p:cNvSpPr>
            <a:spLocks noGrp="1" noChangeArrowheads="1"/>
          </p:cNvSpPr>
          <p:nvPr>
            <p:ph type="body" idx="1"/>
          </p:nvPr>
        </p:nvSpPr>
        <p:spPr>
          <a:xfrm>
            <a:off x="382588" y="1414464"/>
            <a:ext cx="8380412" cy="4013919"/>
          </a:xfrm>
        </p:spPr>
        <p:txBody>
          <a:bodyPr/>
          <a:lstStyle/>
          <a:p>
            <a:r>
              <a:rPr lang="en-US" dirty="0" smtClean="0"/>
              <a:t>Image I/O, parsing</a:t>
            </a:r>
          </a:p>
          <a:p>
            <a:r>
              <a:rPr lang="en-US" dirty="0" smtClean="0"/>
              <a:t>Metadata, thumbnails</a:t>
            </a:r>
          </a:p>
          <a:p>
            <a:r>
              <a:rPr lang="en-US" dirty="0" smtClean="0"/>
              <a:t>Compress, Decompress</a:t>
            </a:r>
          </a:p>
          <a:p>
            <a:pPr lvl="1"/>
            <a:r>
              <a:rPr lang="en-US" dirty="0" smtClean="0"/>
              <a:t>Popular formats built-in</a:t>
            </a:r>
          </a:p>
          <a:p>
            <a:pPr lvl="1"/>
            <a:r>
              <a:rPr lang="en-US" dirty="0" smtClean="0"/>
              <a:t>Extension for others</a:t>
            </a:r>
          </a:p>
          <a:p>
            <a:r>
              <a:rPr lang="en-US" dirty="0" smtClean="0"/>
              <a:t>Secure, Reliable</a:t>
            </a:r>
          </a:p>
          <a:p>
            <a:r>
              <a:rPr lang="en-US" dirty="0" smtClean="0"/>
              <a:t>Central source (WIC)</a:t>
            </a:r>
          </a:p>
        </p:txBody>
      </p:sp>
    </p:spTree>
  </p:cSld>
  <p:clrMapOvr>
    <a:masterClrMapping/>
  </p:clrMapOvr>
  <p:transition advClick="0">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Desktop Window Manager</a:t>
            </a:r>
            <a:endParaRPr lang="en-US" dirty="0"/>
          </a:p>
        </p:txBody>
      </p:sp>
      <p:sp>
        <p:nvSpPr>
          <p:cNvPr id="3" name="Rounded Rectangle 2"/>
          <p:cNvSpPr/>
          <p:nvPr/>
        </p:nvSpPr>
        <p:spPr bwMode="auto">
          <a:xfrm>
            <a:off x="980552" y="5958718"/>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58718"/>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85895"/>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15718"/>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0318"/>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0318"/>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0318"/>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03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0318"/>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0318"/>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03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0318"/>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14094"/>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2060"/>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75994"/>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18894"/>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0844"/>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399944"/>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5351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5351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53518"/>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53518"/>
            <a:ext cx="6096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23494"/>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14094"/>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0695"/>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66444"/>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85444"/>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86718"/>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94794"/>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28144"/>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56744"/>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86718"/>
            <a:ext cx="1219200" cy="6543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13895"/>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15518"/>
            <a:ext cx="1447800" cy="654353"/>
          </a:xfrm>
          <a:prstGeom prst="roundRect">
            <a:avLst>
              <a:gd name="adj" fmla="val 9033"/>
            </a:avLst>
          </a:prstGeom>
          <a:noFill/>
          <a:ln>
            <a:headEnd type="none" w="med" len="med"/>
            <a:tailEnd type="none" w="med" len="med"/>
          </a:ln>
          <a:effectLst>
            <a:glow rad="635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0611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7771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63333"/>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63383"/>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37994"/>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42695"/>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04895"/>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69178"/>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33295"/>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83110"/>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4" name="Straight Connector 153"/>
          <p:cNvCxnSpPr/>
          <p:nvPr/>
        </p:nvCxnSpPr>
        <p:spPr>
          <a:xfrm rot="10800000">
            <a:off x="218552" y="5501518"/>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4015618"/>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159" name="TextBox 158"/>
          <p:cNvSpPr txBox="1"/>
          <p:nvPr/>
        </p:nvSpPr>
        <p:spPr>
          <a:xfrm>
            <a:off x="5857352" y="1234318"/>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34318"/>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120518"/>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77718"/>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5351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The Vision</a:t>
            </a:r>
            <a:endParaRPr lang="en-US" dirty="0"/>
          </a:p>
        </p:txBody>
      </p:sp>
      <p:sp>
        <p:nvSpPr>
          <p:cNvPr id="3" name="Text Placeholder 2"/>
          <p:cNvSpPr>
            <a:spLocks noGrp="1"/>
          </p:cNvSpPr>
          <p:nvPr>
            <p:ph type="body" idx="1"/>
          </p:nvPr>
        </p:nvSpPr>
        <p:spPr>
          <a:xfrm>
            <a:off x="382588" y="1414464"/>
            <a:ext cx="8380412" cy="5221942"/>
          </a:xfrm>
        </p:spPr>
        <p:txBody>
          <a:bodyPr/>
          <a:lstStyle/>
          <a:p>
            <a:r>
              <a:rPr lang="en-US" dirty="0" smtClean="0"/>
              <a:t>Windows delivers unparalleled graphics and multimedia experience in all application areas</a:t>
            </a:r>
          </a:p>
          <a:p>
            <a:pPr lvl="1"/>
            <a:r>
              <a:rPr lang="en-US" dirty="0" smtClean="0"/>
              <a:t>Games</a:t>
            </a:r>
          </a:p>
          <a:p>
            <a:pPr lvl="1"/>
            <a:r>
              <a:rPr lang="en-US" dirty="0" smtClean="0"/>
              <a:t>Workstation (CAD, Content Creation, etc)</a:t>
            </a:r>
          </a:p>
          <a:p>
            <a:pPr lvl="1"/>
            <a:r>
              <a:rPr lang="en-US" dirty="0" smtClean="0"/>
              <a:t>Presentation</a:t>
            </a:r>
          </a:p>
          <a:p>
            <a:pPr lvl="1"/>
            <a:r>
              <a:rPr lang="en-US" dirty="0" smtClean="0"/>
              <a:t>Imaging</a:t>
            </a:r>
          </a:p>
          <a:p>
            <a:pPr lvl="1"/>
            <a:r>
              <a:rPr lang="en-US" dirty="0" smtClean="0"/>
              <a:t>Video</a:t>
            </a:r>
          </a:p>
          <a:p>
            <a:r>
              <a:rPr lang="en-US" dirty="0" smtClean="0"/>
              <a:t>Eagerly driving new technologies together with our hardware and software partners</a:t>
            </a:r>
          </a:p>
        </p:txBody>
      </p:sp>
    </p:spTree>
  </p:cSld>
  <p:clrMapOvr>
    <a:masterClrMapping/>
  </p:clrMapOvr>
  <p:transition advClick="0">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8" name="Rectangle 6"/>
          <p:cNvSpPr>
            <a:spLocks noGrp="1" noChangeArrowheads="1"/>
          </p:cNvSpPr>
          <p:nvPr>
            <p:ph type="title"/>
          </p:nvPr>
        </p:nvSpPr>
        <p:spPr/>
        <p:txBody>
          <a:bodyPr/>
          <a:lstStyle/>
          <a:p>
            <a:r>
              <a:rPr lang="en-US" smtClean="0"/>
              <a:t>Desktop Window Manager</a:t>
            </a:r>
            <a:endParaRPr lang="en-US" dirty="0"/>
          </a:p>
        </p:txBody>
      </p:sp>
      <p:sp>
        <p:nvSpPr>
          <p:cNvPr id="269319" name="Rectangle 7"/>
          <p:cNvSpPr>
            <a:spLocks noGrp="1" noChangeArrowheads="1"/>
          </p:cNvSpPr>
          <p:nvPr>
            <p:ph type="body" idx="1"/>
          </p:nvPr>
        </p:nvSpPr>
        <p:spPr>
          <a:xfrm>
            <a:off x="382588" y="1414464"/>
            <a:ext cx="8380412" cy="4985980"/>
          </a:xfrm>
        </p:spPr>
        <p:txBody>
          <a:bodyPr/>
          <a:lstStyle/>
          <a:p>
            <a:r>
              <a:rPr lang="en-US" sz="2800" smtClean="0"/>
              <a:t>New desktop experience using MIL and DirectX</a:t>
            </a:r>
          </a:p>
          <a:p>
            <a:pPr lvl="1"/>
            <a:r>
              <a:rPr lang="en-US" sz="2400" smtClean="0"/>
              <a:t>Uses new D3D9Ex interfaces</a:t>
            </a:r>
          </a:p>
          <a:p>
            <a:r>
              <a:rPr lang="en-US" sz="2800" smtClean="0"/>
              <a:t>Desktop Window Manager (DWM)</a:t>
            </a:r>
          </a:p>
          <a:p>
            <a:pPr lvl="1"/>
            <a:r>
              <a:rPr lang="en-US" sz="2400" smtClean="0"/>
              <a:t>Composited desktop </a:t>
            </a:r>
          </a:p>
          <a:p>
            <a:pPr lvl="2"/>
            <a:r>
              <a:rPr lang="en-US" sz="2000" smtClean="0"/>
              <a:t>Window movement without repainting underlying windows</a:t>
            </a:r>
          </a:p>
          <a:p>
            <a:pPr lvl="2"/>
            <a:r>
              <a:rPr lang="en-US" sz="2000" smtClean="0"/>
              <a:t>No more dragging garbage</a:t>
            </a:r>
          </a:p>
          <a:p>
            <a:pPr lvl="1"/>
            <a:r>
              <a:rPr lang="en-US" sz="2400" smtClean="0"/>
              <a:t>Client areas from applications</a:t>
            </a:r>
          </a:p>
          <a:p>
            <a:pPr lvl="2"/>
            <a:r>
              <a:rPr lang="en-US" sz="2000" smtClean="0"/>
              <a:t>GDI, Direct3D, WPF</a:t>
            </a:r>
          </a:p>
          <a:p>
            <a:pPr lvl="2"/>
            <a:r>
              <a:rPr lang="en-US" sz="2000" smtClean="0"/>
              <a:t>Video</a:t>
            </a:r>
          </a:p>
          <a:p>
            <a:pPr lvl="1"/>
            <a:r>
              <a:rPr lang="en-US" sz="2400" smtClean="0"/>
              <a:t>Non-client areas from the Window Manager</a:t>
            </a:r>
          </a:p>
          <a:p>
            <a:r>
              <a:rPr lang="en-US" sz="2800" smtClean="0"/>
              <a:t>Allows different views of application windows</a:t>
            </a:r>
            <a:endParaRPr lang="en-US" sz="2800" dirty="0"/>
          </a:p>
        </p:txBody>
      </p:sp>
    </p:spTree>
  </p:cSld>
  <p:clrMapOvr>
    <a:masterClrMapping/>
  </p:clrMapOvr>
  <p:transition advClick="0">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84" name="Rectangle 24"/>
          <p:cNvSpPr>
            <a:spLocks noGrp="1" noChangeArrowheads="1"/>
          </p:cNvSpPr>
          <p:nvPr>
            <p:ph type="title"/>
          </p:nvPr>
        </p:nvSpPr>
        <p:spPr/>
        <p:txBody>
          <a:bodyPr/>
          <a:lstStyle/>
          <a:p>
            <a:r>
              <a:rPr lang="en-US" smtClean="0"/>
              <a:t>Desktop Window Manager</a:t>
            </a:r>
            <a:endParaRPr lang="en-US" dirty="0"/>
          </a:p>
        </p:txBody>
      </p:sp>
      <p:sp>
        <p:nvSpPr>
          <p:cNvPr id="271363" name="Rectangle 3"/>
          <p:cNvSpPr>
            <a:spLocks noChangeArrowheads="1"/>
          </p:cNvSpPr>
          <p:nvPr/>
        </p:nvSpPr>
        <p:spPr bwMode="invGray">
          <a:xfrm>
            <a:off x="3654406" y="4916993"/>
            <a:ext cx="1828800" cy="1219200"/>
          </a:xfrm>
          <a:prstGeom prst="rect">
            <a:avLst/>
          </a:prstGeom>
          <a:gradFill rotWithShape="1">
            <a:gsLst>
              <a:gs pos="0">
                <a:schemeClr val="folHlink"/>
              </a:gs>
              <a:gs pos="50000">
                <a:schemeClr val="folHlink">
                  <a:gamma/>
                  <a:tint val="73725"/>
                  <a:invGamma/>
                </a:schemeClr>
              </a:gs>
              <a:gs pos="100000">
                <a:schemeClr val="folHlink"/>
              </a:gs>
            </a:gsLst>
            <a:lin ang="18900000" scaled="1"/>
          </a:gradFill>
          <a:ln w="3175">
            <a:solidFill>
              <a:srgbClr val="FFFFFF"/>
            </a:solidFill>
            <a:miter lim="800000"/>
            <a:headEnd/>
            <a:tailEnd/>
          </a:ln>
          <a:effectLst>
            <a:outerShdw blurRad="63500" sx="102000" sy="102000" algn="ctr" rotWithShape="0">
              <a:prstClr val="black">
                <a:alpha val="40000"/>
              </a:prstClr>
            </a:outerShdw>
            <a:reflection blurRad="6350" stA="52000" endA="300" endPos="35000" dir="5400000" sy="-100000" algn="bl" rotWithShape="0"/>
          </a:effectLst>
        </p:spPr>
        <p:txBody>
          <a:bodyPr wrap="none" anchor="ctr"/>
          <a:lstStyle/>
          <a:p>
            <a:pPr>
              <a:lnSpc>
                <a:spcPct val="90000"/>
              </a:lnSpc>
            </a:pPr>
            <a:endParaRPr lang="en-US" sz="1600" b="0">
              <a:solidFill>
                <a:schemeClr val="bg2"/>
              </a:solidFill>
              <a:effectLst/>
            </a:endParaRPr>
          </a:p>
        </p:txBody>
      </p:sp>
      <p:sp>
        <p:nvSpPr>
          <p:cNvPr id="271377" name="Rectangle 17"/>
          <p:cNvSpPr>
            <a:spLocks noChangeArrowheads="1"/>
          </p:cNvSpPr>
          <p:nvPr/>
        </p:nvSpPr>
        <p:spPr bwMode="grayWhite">
          <a:xfrm>
            <a:off x="3806806" y="5069392"/>
            <a:ext cx="433388" cy="357188"/>
          </a:xfrm>
          <a:prstGeom prst="rect">
            <a:avLst/>
          </a:prstGeom>
          <a:gradFill rotWithShape="1">
            <a:gsLst>
              <a:gs pos="0">
                <a:schemeClr val="hlink"/>
              </a:gs>
              <a:gs pos="50000">
                <a:schemeClr val="hlink">
                  <a:gamma/>
                  <a:tint val="44314"/>
                  <a:invGamma/>
                </a:schemeClr>
              </a:gs>
              <a:gs pos="100000">
                <a:schemeClr val="hlink"/>
              </a:gs>
            </a:gsLst>
            <a:lin ang="2700000" scaled="1"/>
          </a:gradFill>
          <a:ln w="3175" algn="ctr">
            <a:solidFill>
              <a:srgbClr val="FFFFFF"/>
            </a:solidFill>
            <a:miter lim="800000"/>
            <a:headEnd/>
            <a:tailEnd/>
          </a:ln>
          <a:effectLst>
            <a:outerShdw blurRad="63500" sx="102000" sy="102000" algn="ctr" rotWithShape="0">
              <a:prstClr val="black">
                <a:alpha val="40000"/>
              </a:prstClr>
            </a:outerShdw>
          </a:effectLst>
        </p:spPr>
        <p:txBody>
          <a:bodyPr wrap="none" anchor="ctr"/>
          <a:lstStyle/>
          <a:p>
            <a:pPr>
              <a:lnSpc>
                <a:spcPct val="90000"/>
              </a:lnSpc>
            </a:pPr>
            <a:endParaRPr lang="en-US" b="0">
              <a:solidFill>
                <a:schemeClr val="bg2"/>
              </a:solidFill>
              <a:effectLst/>
            </a:endParaRPr>
          </a:p>
        </p:txBody>
      </p:sp>
      <p:sp>
        <p:nvSpPr>
          <p:cNvPr id="271378" name="Rectangle 18"/>
          <p:cNvSpPr>
            <a:spLocks noChangeArrowheads="1"/>
          </p:cNvSpPr>
          <p:nvPr/>
        </p:nvSpPr>
        <p:spPr bwMode="grayWhite">
          <a:xfrm>
            <a:off x="4111606" y="5297992"/>
            <a:ext cx="433388" cy="357187"/>
          </a:xfrm>
          <a:prstGeom prst="rect">
            <a:avLst/>
          </a:prstGeom>
          <a:gradFill rotWithShape="1">
            <a:gsLst>
              <a:gs pos="0">
                <a:schemeClr val="hlink"/>
              </a:gs>
              <a:gs pos="50000">
                <a:schemeClr val="hlink">
                  <a:gamma/>
                  <a:tint val="44314"/>
                  <a:invGamma/>
                </a:schemeClr>
              </a:gs>
              <a:gs pos="100000">
                <a:schemeClr val="hlink"/>
              </a:gs>
            </a:gsLst>
            <a:lin ang="2700000" scaled="1"/>
          </a:gradFill>
          <a:ln w="3175" algn="ctr">
            <a:solidFill>
              <a:srgbClr val="FFFFFF"/>
            </a:solidFill>
            <a:miter lim="800000"/>
            <a:headEnd/>
            <a:tailEnd/>
          </a:ln>
          <a:effectLst>
            <a:outerShdw blurRad="63500" sx="102000" sy="102000" algn="ctr" rotWithShape="0">
              <a:prstClr val="black">
                <a:alpha val="40000"/>
              </a:prstClr>
            </a:outerShdw>
          </a:effectLst>
        </p:spPr>
        <p:txBody>
          <a:bodyPr wrap="none" anchor="ctr"/>
          <a:lstStyle/>
          <a:p>
            <a:pPr>
              <a:lnSpc>
                <a:spcPct val="90000"/>
              </a:lnSpc>
            </a:pPr>
            <a:endParaRPr lang="en-US" b="0">
              <a:solidFill>
                <a:schemeClr val="bg2"/>
              </a:solidFill>
              <a:effectLst/>
            </a:endParaRPr>
          </a:p>
        </p:txBody>
      </p:sp>
      <p:sp>
        <p:nvSpPr>
          <p:cNvPr id="271379" name="Rectangle 19"/>
          <p:cNvSpPr>
            <a:spLocks noChangeArrowheads="1"/>
          </p:cNvSpPr>
          <p:nvPr/>
        </p:nvSpPr>
        <p:spPr bwMode="grayWhite">
          <a:xfrm>
            <a:off x="4492606" y="5145592"/>
            <a:ext cx="869950" cy="835025"/>
          </a:xfrm>
          <a:prstGeom prst="rect">
            <a:avLst/>
          </a:prstGeom>
          <a:gradFill rotWithShape="1">
            <a:gsLst>
              <a:gs pos="0">
                <a:schemeClr val="hlink"/>
              </a:gs>
              <a:gs pos="50000">
                <a:schemeClr val="hlink">
                  <a:gamma/>
                  <a:tint val="44314"/>
                  <a:invGamma/>
                </a:schemeClr>
              </a:gs>
              <a:gs pos="100000">
                <a:schemeClr val="hlink"/>
              </a:gs>
            </a:gsLst>
            <a:lin ang="2700000" scaled="1"/>
          </a:gradFill>
          <a:ln w="3175" algn="ctr">
            <a:solidFill>
              <a:srgbClr val="FFFFFF"/>
            </a:solidFill>
            <a:miter lim="800000"/>
            <a:headEnd/>
            <a:tailEnd/>
          </a:ln>
          <a:effectLst>
            <a:outerShdw blurRad="63500" sx="102000" sy="102000" algn="ctr" rotWithShape="0">
              <a:prstClr val="black">
                <a:alpha val="40000"/>
              </a:prstClr>
            </a:outerShdw>
            <a:reflection blurRad="6350" stA="50000" endA="275" endPos="40000" dist="101600" dir="5400000" sy="-100000" algn="bl" rotWithShape="0"/>
          </a:effectLst>
        </p:spPr>
        <p:txBody>
          <a:bodyPr wrap="none" anchor="ctr"/>
          <a:lstStyle/>
          <a:p>
            <a:pPr>
              <a:lnSpc>
                <a:spcPct val="90000"/>
              </a:lnSpc>
            </a:pPr>
            <a:endParaRPr lang="en-US" b="0">
              <a:solidFill>
                <a:schemeClr val="bg2"/>
              </a:solidFill>
              <a:effectLst/>
            </a:endParaRPr>
          </a:p>
        </p:txBody>
      </p:sp>
      <p:pic>
        <p:nvPicPr>
          <p:cNvPr id="271382" name="Picture 22" descr="j0360614"/>
          <p:cNvPicPr>
            <a:picLocks noChangeAspect="1" noChangeArrowheads="1"/>
          </p:cNvPicPr>
          <p:nvPr/>
        </p:nvPicPr>
        <p:blipFill>
          <a:blip r:embed="rId3"/>
          <a:srcRect/>
          <a:stretch>
            <a:fillRect/>
          </a:stretch>
        </p:blipFill>
        <p:spPr bwMode="auto">
          <a:xfrm>
            <a:off x="6730981" y="4488367"/>
            <a:ext cx="1833563" cy="1693863"/>
          </a:xfrm>
          <a:prstGeom prst="rect">
            <a:avLst/>
          </a:prstGeom>
          <a:noFill/>
          <a:effectLst>
            <a:outerShdw blurRad="63500" sx="102000" sy="102000" algn="ctr" rotWithShape="0">
              <a:prstClr val="black">
                <a:alpha val="40000"/>
              </a:prstClr>
            </a:outerShdw>
            <a:reflection blurRad="6350" stA="52000" endA="300" endPos="35000" dir="5400000" sy="-100000" algn="bl" rotWithShape="0"/>
          </a:effectLst>
        </p:spPr>
      </p:pic>
      <p:sp>
        <p:nvSpPr>
          <p:cNvPr id="23" name="Rounded Rectangle 22"/>
          <p:cNvSpPr/>
          <p:nvPr/>
        </p:nvSpPr>
        <p:spPr bwMode="auto">
          <a:xfrm>
            <a:off x="1597006" y="1411792"/>
            <a:ext cx="1828800" cy="6543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WPF</a:t>
            </a:r>
            <a:br>
              <a:rPr lang="en-US" sz="1600" dirty="0" smtClean="0">
                <a:solidFill>
                  <a:schemeClr val="tx1"/>
                </a:solidFill>
                <a:effectLst>
                  <a:outerShdw blurRad="38100" dist="38100" dir="2700000" algn="tl">
                    <a:srgbClr val="000000">
                      <a:alpha val="43137"/>
                    </a:srgbClr>
                  </a:outerShdw>
                </a:effectLst>
              </a:rPr>
            </a:br>
            <a:r>
              <a:rPr lang="en-US" sz="1600" dirty="0" smtClean="0">
                <a:solidFill>
                  <a:schemeClr val="tx1"/>
                </a:solidFill>
                <a:effectLst>
                  <a:outerShdw blurRad="38100" dist="38100" dir="2700000" algn="tl">
                    <a:srgbClr val="000000">
                      <a:alpha val="43137"/>
                    </a:srgbClr>
                  </a:outerShdw>
                </a:effectLst>
              </a:rPr>
              <a:t>Application</a:t>
            </a:r>
          </a:p>
        </p:txBody>
      </p:sp>
      <p:sp>
        <p:nvSpPr>
          <p:cNvPr id="24" name="Rounded Rectangle 23"/>
          <p:cNvSpPr/>
          <p:nvPr/>
        </p:nvSpPr>
        <p:spPr bwMode="auto">
          <a:xfrm>
            <a:off x="3654406" y="1411792"/>
            <a:ext cx="1828800" cy="6543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Direct3D</a:t>
            </a:r>
            <a:br>
              <a:rPr lang="en-US" sz="1600" dirty="0" smtClean="0">
                <a:solidFill>
                  <a:schemeClr val="tx1"/>
                </a:solidFill>
                <a:effectLst>
                  <a:outerShdw blurRad="38100" dist="38100" dir="2700000" algn="tl">
                    <a:srgbClr val="000000">
                      <a:alpha val="43137"/>
                    </a:srgbClr>
                  </a:outerShdw>
                </a:effectLst>
              </a:rPr>
            </a:br>
            <a:r>
              <a:rPr lang="en-US" sz="1600" dirty="0" smtClean="0">
                <a:solidFill>
                  <a:schemeClr val="tx1"/>
                </a:solidFill>
                <a:effectLst>
                  <a:outerShdw blurRad="38100" dist="38100" dir="2700000" algn="tl">
                    <a:srgbClr val="000000">
                      <a:alpha val="43137"/>
                    </a:srgbClr>
                  </a:outerShdw>
                </a:effectLst>
              </a:rPr>
              <a:t>Application</a:t>
            </a:r>
          </a:p>
        </p:txBody>
      </p:sp>
      <p:sp>
        <p:nvSpPr>
          <p:cNvPr id="25" name="Rounded Rectangle 24"/>
          <p:cNvSpPr/>
          <p:nvPr/>
        </p:nvSpPr>
        <p:spPr bwMode="auto">
          <a:xfrm>
            <a:off x="5711806" y="1411792"/>
            <a:ext cx="1828800" cy="6543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GDI</a:t>
            </a:r>
            <a:br>
              <a:rPr lang="en-US" sz="1600" dirty="0" smtClean="0">
                <a:solidFill>
                  <a:schemeClr val="tx1"/>
                </a:solidFill>
                <a:effectLst>
                  <a:outerShdw blurRad="38100" dist="38100" dir="2700000" algn="tl">
                    <a:srgbClr val="000000">
                      <a:alpha val="43137"/>
                    </a:srgbClr>
                  </a:outerShdw>
                </a:effectLst>
              </a:rPr>
            </a:br>
            <a:r>
              <a:rPr lang="en-US" sz="1600" dirty="0" smtClean="0">
                <a:solidFill>
                  <a:schemeClr val="tx1"/>
                </a:solidFill>
                <a:effectLst>
                  <a:outerShdw blurRad="38100" dist="38100" dir="2700000" algn="tl">
                    <a:srgbClr val="000000">
                      <a:alpha val="43137"/>
                    </a:srgbClr>
                  </a:outerShdw>
                </a:effectLst>
              </a:rPr>
              <a:t>Application</a:t>
            </a:r>
          </a:p>
        </p:txBody>
      </p:sp>
      <p:sp>
        <p:nvSpPr>
          <p:cNvPr id="26" name="Rounded Rectangle 25"/>
          <p:cNvSpPr/>
          <p:nvPr/>
        </p:nvSpPr>
        <p:spPr bwMode="auto">
          <a:xfrm>
            <a:off x="2054206" y="2478592"/>
            <a:ext cx="9144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surface</a:t>
            </a:r>
          </a:p>
        </p:txBody>
      </p:sp>
      <p:sp>
        <p:nvSpPr>
          <p:cNvPr id="27" name="Rounded Rectangle 26"/>
          <p:cNvSpPr/>
          <p:nvPr/>
        </p:nvSpPr>
        <p:spPr bwMode="auto">
          <a:xfrm>
            <a:off x="4111606" y="2478592"/>
            <a:ext cx="9144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surface</a:t>
            </a:r>
          </a:p>
        </p:txBody>
      </p:sp>
      <p:sp>
        <p:nvSpPr>
          <p:cNvPr id="28" name="Rounded Rectangle 27"/>
          <p:cNvSpPr/>
          <p:nvPr/>
        </p:nvSpPr>
        <p:spPr bwMode="auto">
          <a:xfrm>
            <a:off x="6169006" y="2478592"/>
            <a:ext cx="9144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surface</a:t>
            </a:r>
          </a:p>
        </p:txBody>
      </p:sp>
      <p:sp>
        <p:nvSpPr>
          <p:cNvPr id="37" name="Rounded Rectangle 36"/>
          <p:cNvSpPr/>
          <p:nvPr/>
        </p:nvSpPr>
        <p:spPr bwMode="auto">
          <a:xfrm>
            <a:off x="1597006" y="3469192"/>
            <a:ext cx="5943600" cy="6543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rPr>
              <a:t>Desktop Window Manager</a:t>
            </a:r>
          </a:p>
        </p:txBody>
      </p:sp>
      <p:cxnSp>
        <p:nvCxnSpPr>
          <p:cNvPr id="42" name="Straight Arrow Connector 41"/>
          <p:cNvCxnSpPr>
            <a:stCxn id="23" idx="2"/>
            <a:endCxn id="26" idx="0"/>
          </p:cNvCxnSpPr>
          <p:nvPr/>
        </p:nvCxnSpPr>
        <p:spPr>
          <a:xfrm rot="5400000">
            <a:off x="2305183" y="2272368"/>
            <a:ext cx="41244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4" name="Straight Arrow Connector 43"/>
          <p:cNvCxnSpPr>
            <a:stCxn id="24" idx="2"/>
            <a:endCxn id="27" idx="0"/>
          </p:cNvCxnSpPr>
          <p:nvPr/>
        </p:nvCxnSpPr>
        <p:spPr>
          <a:xfrm rot="5400000">
            <a:off x="4362583" y="2272368"/>
            <a:ext cx="41244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5" name="Straight Arrow Connector 44"/>
          <p:cNvCxnSpPr>
            <a:stCxn id="25" idx="2"/>
            <a:endCxn id="28" idx="0"/>
          </p:cNvCxnSpPr>
          <p:nvPr/>
        </p:nvCxnSpPr>
        <p:spPr>
          <a:xfrm rot="5400000">
            <a:off x="6419983" y="2272368"/>
            <a:ext cx="41244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9" name="Straight Arrow Connector 48"/>
          <p:cNvCxnSpPr>
            <a:stCxn id="26" idx="2"/>
          </p:cNvCxnSpPr>
          <p:nvPr/>
        </p:nvCxnSpPr>
        <p:spPr>
          <a:xfrm rot="16200000" flipH="1">
            <a:off x="2343283" y="3301068"/>
            <a:ext cx="336249" cy="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1" name="Straight Arrow Connector 50"/>
          <p:cNvCxnSpPr>
            <a:stCxn id="27" idx="2"/>
            <a:endCxn id="37" idx="0"/>
          </p:cNvCxnSpPr>
          <p:nvPr/>
        </p:nvCxnSpPr>
        <p:spPr>
          <a:xfrm rot="5400000">
            <a:off x="4400683" y="3301068"/>
            <a:ext cx="336247"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3" name="Straight Arrow Connector 52"/>
          <p:cNvCxnSpPr>
            <a:stCxn id="28" idx="2"/>
          </p:cNvCxnSpPr>
          <p:nvPr/>
        </p:nvCxnSpPr>
        <p:spPr>
          <a:xfrm rot="5400000">
            <a:off x="6458082" y="3301069"/>
            <a:ext cx="336249"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5" name="Straight Arrow Connector 54"/>
          <p:cNvCxnSpPr>
            <a:stCxn id="37" idx="2"/>
            <a:endCxn id="271363" idx="0"/>
          </p:cNvCxnSpPr>
          <p:nvPr/>
        </p:nvCxnSpPr>
        <p:spPr>
          <a:xfrm rot="5400000">
            <a:off x="4172082" y="4520269"/>
            <a:ext cx="79344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66" name="Straight Arrow Connector 65"/>
          <p:cNvCxnSpPr>
            <a:stCxn id="271363" idx="3"/>
          </p:cNvCxnSpPr>
          <p:nvPr/>
        </p:nvCxnSpPr>
        <p:spPr>
          <a:xfrm>
            <a:off x="5483206" y="5526593"/>
            <a:ext cx="1143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ransition advClick="0">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42" name="Rectangle 6"/>
          <p:cNvSpPr>
            <a:spLocks noGrp="1" noChangeArrowheads="1"/>
          </p:cNvSpPr>
          <p:nvPr>
            <p:ph type="title"/>
          </p:nvPr>
        </p:nvSpPr>
        <p:spPr/>
        <p:txBody>
          <a:bodyPr/>
          <a:lstStyle/>
          <a:p>
            <a:r>
              <a:rPr lang="en-US" smtClean="0"/>
              <a:t>Desktop Window Manager</a:t>
            </a:r>
            <a:endParaRPr lang="en-US" dirty="0"/>
          </a:p>
        </p:txBody>
      </p:sp>
      <p:sp>
        <p:nvSpPr>
          <p:cNvPr id="270343" name="Rectangle 7"/>
          <p:cNvSpPr>
            <a:spLocks noGrp="1" noChangeArrowheads="1"/>
          </p:cNvSpPr>
          <p:nvPr>
            <p:ph type="body" idx="1"/>
          </p:nvPr>
        </p:nvSpPr>
        <p:spPr>
          <a:xfrm>
            <a:off x="382588" y="1414464"/>
            <a:ext cx="8380412" cy="4572021"/>
          </a:xfrm>
        </p:spPr>
        <p:txBody>
          <a:bodyPr/>
          <a:lstStyle/>
          <a:p>
            <a:r>
              <a:rPr lang="en-US" sz="2800" dirty="0" smtClean="0"/>
              <a:t>Supports high-DPI displays</a:t>
            </a:r>
          </a:p>
          <a:p>
            <a:pPr lvl="1"/>
            <a:r>
              <a:rPr lang="en-US" sz="2400" dirty="0" smtClean="0"/>
              <a:t>Composition with magnification</a:t>
            </a:r>
          </a:p>
          <a:p>
            <a:r>
              <a:rPr lang="en-US" sz="2800" dirty="0" smtClean="0"/>
              <a:t>Supports video playback</a:t>
            </a:r>
          </a:p>
          <a:p>
            <a:r>
              <a:rPr lang="en-US" sz="2800" dirty="0" smtClean="0"/>
              <a:t>Takes advantage of Direct3D 9 </a:t>
            </a:r>
            <a:r>
              <a:rPr lang="en-US" sz="2800" dirty="0" err="1" smtClean="0"/>
              <a:t>shaders</a:t>
            </a:r>
            <a:endParaRPr lang="en-US" sz="2800" dirty="0" smtClean="0"/>
          </a:p>
          <a:p>
            <a:r>
              <a:rPr lang="en-US" sz="2800" dirty="0" smtClean="0"/>
              <a:t>Animated transitions, etc</a:t>
            </a:r>
          </a:p>
          <a:p>
            <a:r>
              <a:rPr lang="en-US" sz="2800" dirty="0" smtClean="0"/>
              <a:t>New D3D9Ex cross-process shared surfaces</a:t>
            </a:r>
          </a:p>
          <a:p>
            <a:pPr lvl="1"/>
            <a:r>
              <a:rPr lang="en-US" sz="2400" dirty="0" smtClean="0"/>
              <a:t>Allows DWM to access application back buffers</a:t>
            </a:r>
          </a:p>
          <a:p>
            <a:r>
              <a:rPr lang="en-US" sz="2800" dirty="0" smtClean="0"/>
              <a:t>Turns off when certain application types running</a:t>
            </a:r>
          </a:p>
          <a:p>
            <a:pPr lvl="1"/>
            <a:r>
              <a:rPr lang="en-US" sz="2400" dirty="0" smtClean="0"/>
              <a:t>Overlay planes, front buffer rendering,…</a:t>
            </a:r>
            <a:endParaRPr lang="en-US" sz="2400" dirty="0"/>
          </a:p>
        </p:txBody>
      </p:sp>
    </p:spTree>
  </p:cSld>
  <p:clrMapOvr>
    <a:masterClrMapping/>
  </p:clrMapOvr>
  <p:transition advClick="0">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8" name="Rectangle 4"/>
          <p:cNvSpPr>
            <a:spLocks noGrp="1" noChangeArrowheads="1"/>
          </p:cNvSpPr>
          <p:nvPr>
            <p:ph type="title"/>
          </p:nvPr>
        </p:nvSpPr>
        <p:spPr>
          <a:xfrm>
            <a:off x="382588" y="228600"/>
            <a:ext cx="8380412" cy="1384995"/>
          </a:xfrm>
        </p:spPr>
        <p:txBody>
          <a:bodyPr/>
          <a:lstStyle/>
          <a:p>
            <a:r>
              <a:rPr lang="en-US" dirty="0" smtClean="0"/>
              <a:t>Full Screen Exclusive, </a:t>
            </a:r>
            <a:r>
              <a:rPr lang="en-US" dirty="0" err="1" smtClean="0"/>
              <a:t>Multimon</a:t>
            </a:r>
            <a:r>
              <a:rPr lang="en-US" dirty="0" smtClean="0"/>
              <a:t>, And DWM</a:t>
            </a:r>
            <a:endParaRPr lang="en-US" dirty="0"/>
          </a:p>
        </p:txBody>
      </p:sp>
      <p:sp>
        <p:nvSpPr>
          <p:cNvPr id="272389" name="Rectangle 5"/>
          <p:cNvSpPr>
            <a:spLocks noGrp="1" noChangeArrowheads="1"/>
          </p:cNvSpPr>
          <p:nvPr>
            <p:ph type="body" idx="1"/>
          </p:nvPr>
        </p:nvSpPr>
        <p:spPr>
          <a:xfrm>
            <a:off x="381000" y="1905000"/>
            <a:ext cx="8380412" cy="4397614"/>
          </a:xfrm>
        </p:spPr>
        <p:txBody>
          <a:bodyPr/>
          <a:lstStyle/>
          <a:p>
            <a:r>
              <a:rPr lang="en-US" sz="2400" dirty="0" smtClean="0"/>
              <a:t>Continue to allow apps to have exclusive monitor access</a:t>
            </a:r>
          </a:p>
          <a:p>
            <a:pPr lvl="1"/>
            <a:r>
              <a:rPr lang="en-US" sz="2000" dirty="0" smtClean="0"/>
              <a:t>Control video mode, gamma, etc…</a:t>
            </a:r>
          </a:p>
          <a:p>
            <a:pPr lvl="1"/>
            <a:r>
              <a:rPr lang="en-US" sz="2000" dirty="0" smtClean="0"/>
              <a:t>Desktop Window Manager disappears</a:t>
            </a:r>
          </a:p>
          <a:p>
            <a:r>
              <a:rPr lang="en-US" sz="2400" dirty="0" smtClean="0"/>
              <a:t>Other applications can continue to run</a:t>
            </a:r>
          </a:p>
          <a:p>
            <a:pPr lvl="1"/>
            <a:r>
              <a:rPr lang="en-US" sz="2000" dirty="0" smtClean="0"/>
              <a:t>May bump the priorities of the output-exclusive app</a:t>
            </a:r>
          </a:p>
          <a:p>
            <a:pPr lvl="1"/>
            <a:r>
              <a:rPr lang="en-US" sz="2000" dirty="0" smtClean="0"/>
              <a:t>Applications should recognize case where client area is occluded</a:t>
            </a:r>
          </a:p>
          <a:p>
            <a:pPr lvl="1"/>
            <a:r>
              <a:rPr lang="en-US" sz="2000" dirty="0" smtClean="0"/>
              <a:t>Background processing on the GPU</a:t>
            </a:r>
          </a:p>
          <a:p>
            <a:r>
              <a:rPr lang="en-US" sz="2400" dirty="0" smtClean="0"/>
              <a:t>Multiple monitors independent</a:t>
            </a:r>
          </a:p>
          <a:p>
            <a:pPr lvl="1"/>
            <a:r>
              <a:rPr lang="en-US" sz="2000" dirty="0" smtClean="0"/>
              <a:t>Composited desktop image per monitor</a:t>
            </a:r>
          </a:p>
          <a:p>
            <a:pPr lvl="1"/>
            <a:r>
              <a:rPr lang="en-US" sz="2000" dirty="0" smtClean="0"/>
              <a:t>Exclusive output independent for each monitor</a:t>
            </a:r>
            <a:endParaRPr lang="en-US" sz="2000" dirty="0"/>
          </a:p>
        </p:txBody>
      </p:sp>
    </p:spTree>
  </p:cSld>
  <p:clrMapOvr>
    <a:masterClrMapping/>
  </p:clrMapOvr>
  <p:transition advClick="0">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4" name="Rectangle 4"/>
          <p:cNvSpPr>
            <a:spLocks noGrp="1" noChangeArrowheads="1"/>
          </p:cNvSpPr>
          <p:nvPr>
            <p:ph type="title"/>
          </p:nvPr>
        </p:nvSpPr>
        <p:spPr/>
        <p:txBody>
          <a:bodyPr/>
          <a:lstStyle/>
          <a:p>
            <a:r>
              <a:rPr lang="en-US" smtClean="0"/>
              <a:t>Future Technologies</a:t>
            </a:r>
            <a:endParaRPr lang="en-US" dirty="0"/>
          </a:p>
        </p:txBody>
      </p:sp>
      <p:sp>
        <p:nvSpPr>
          <p:cNvPr id="296965" name="Rectangle 5"/>
          <p:cNvSpPr>
            <a:spLocks noGrp="1" noChangeArrowheads="1"/>
          </p:cNvSpPr>
          <p:nvPr>
            <p:ph type="body" idx="1"/>
          </p:nvPr>
        </p:nvSpPr>
        <p:spPr/>
        <p:txBody>
          <a:bodyPr/>
          <a:lstStyle/>
          <a:p>
            <a:r>
              <a:rPr lang="en-US" smtClean="0"/>
              <a:t>Warning:  These are directions </a:t>
            </a:r>
            <a:br>
              <a:rPr lang="en-US" smtClean="0"/>
            </a:br>
            <a:r>
              <a:rPr lang="en-US" smtClean="0"/>
              <a:t>not commitments</a:t>
            </a:r>
          </a:p>
          <a:p>
            <a:r>
              <a:rPr lang="en-US" smtClean="0"/>
              <a:t>Continue the vision</a:t>
            </a:r>
          </a:p>
          <a:p>
            <a:pPr lvl="1"/>
            <a:r>
              <a:rPr lang="en-US" smtClean="0"/>
              <a:t>Rich graphics and media experience</a:t>
            </a:r>
          </a:p>
          <a:p>
            <a:pPr lvl="1"/>
            <a:r>
              <a:rPr lang="en-US" smtClean="0"/>
              <a:t>Available all the time to all applications</a:t>
            </a:r>
          </a:p>
          <a:p>
            <a:pPr lvl="2"/>
            <a:r>
              <a:rPr lang="en-US" smtClean="0"/>
              <a:t>Robust, efficient, applications don’t interfere</a:t>
            </a:r>
          </a:p>
          <a:p>
            <a:pPr lvl="1"/>
            <a:r>
              <a:rPr lang="en-US" smtClean="0"/>
              <a:t>Scales across mobile, desktop,…</a:t>
            </a:r>
          </a:p>
          <a:p>
            <a:pPr lvl="1"/>
            <a:r>
              <a:rPr lang="en-US" smtClean="0"/>
              <a:t>Seamless print, remote, Terminal Server</a:t>
            </a:r>
            <a:endParaRPr lang="en-US" dirty="0"/>
          </a:p>
        </p:txBody>
      </p:sp>
    </p:spTree>
  </p:cSld>
  <p:clrMapOvr>
    <a:masterClrMapping/>
  </p:clrMapOvr>
  <p:transition advClick="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9" name="Rectangle 5"/>
          <p:cNvSpPr>
            <a:spLocks noGrp="1" noChangeArrowheads="1"/>
          </p:cNvSpPr>
          <p:nvPr>
            <p:ph type="title"/>
          </p:nvPr>
        </p:nvSpPr>
        <p:spPr/>
        <p:txBody>
          <a:bodyPr/>
          <a:lstStyle/>
          <a:p>
            <a:r>
              <a:rPr lang="en-US" smtClean="0"/>
              <a:t>Windows Display Driver Model</a:t>
            </a:r>
            <a:endParaRPr lang="en-US" dirty="0"/>
          </a:p>
        </p:txBody>
      </p:sp>
      <p:sp>
        <p:nvSpPr>
          <p:cNvPr id="318470" name="Rectangle 6"/>
          <p:cNvSpPr>
            <a:spLocks noGrp="1" noChangeArrowheads="1"/>
          </p:cNvSpPr>
          <p:nvPr>
            <p:ph type="body" idx="1"/>
          </p:nvPr>
        </p:nvSpPr>
        <p:spPr>
          <a:xfrm>
            <a:off x="382588" y="1414464"/>
            <a:ext cx="8380412" cy="4573047"/>
          </a:xfrm>
        </p:spPr>
        <p:txBody>
          <a:bodyPr/>
          <a:lstStyle/>
          <a:p>
            <a:r>
              <a:rPr lang="en-US" dirty="0" smtClean="0"/>
              <a:t>Lots of areas to address</a:t>
            </a:r>
          </a:p>
          <a:p>
            <a:pPr lvl="1"/>
            <a:r>
              <a:rPr lang="en-US" dirty="0" smtClean="0"/>
              <a:t>Move to preemptive context switching and page-level memory management </a:t>
            </a:r>
            <a:r>
              <a:rPr lang="en-US" dirty="0" smtClean="0">
                <a:solidFill>
                  <a:schemeClr val="accent6"/>
                </a:solidFill>
                <a:latin typeface="+mj-lt"/>
              </a:rPr>
              <a:t>ASAP WDDM 2.x</a:t>
            </a:r>
          </a:p>
          <a:p>
            <a:pPr lvl="1"/>
            <a:r>
              <a:rPr lang="en-US" dirty="0" smtClean="0"/>
              <a:t>Flexible multi-GPU, linked adapters (LDA)</a:t>
            </a:r>
          </a:p>
          <a:p>
            <a:pPr lvl="2"/>
            <a:r>
              <a:rPr lang="en-US" dirty="0" smtClean="0"/>
              <a:t>Graphics multiprocessing</a:t>
            </a:r>
          </a:p>
          <a:p>
            <a:pPr lvl="1"/>
            <a:r>
              <a:rPr lang="en-US" dirty="0" smtClean="0"/>
              <a:t>Power management</a:t>
            </a:r>
          </a:p>
          <a:p>
            <a:pPr lvl="1"/>
            <a:r>
              <a:rPr lang="en-US" dirty="0" smtClean="0"/>
              <a:t>Boot video, VGA, ACPI/BIOS</a:t>
            </a:r>
          </a:p>
          <a:p>
            <a:pPr lvl="1"/>
            <a:r>
              <a:rPr lang="en-US" dirty="0" smtClean="0"/>
              <a:t>Virtual Machine support</a:t>
            </a:r>
            <a:endParaRPr lang="en-US" dirty="0"/>
          </a:p>
        </p:txBody>
      </p:sp>
    </p:spTree>
  </p:cSld>
  <p:clrMapOvr>
    <a:masterClrMapping/>
  </p:clrMapOvr>
  <p:transition advClick="0">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2" name="Rectangle 4"/>
          <p:cNvSpPr>
            <a:spLocks noGrp="1" noChangeArrowheads="1"/>
          </p:cNvSpPr>
          <p:nvPr>
            <p:ph type="title"/>
          </p:nvPr>
        </p:nvSpPr>
        <p:spPr/>
        <p:txBody>
          <a:bodyPr/>
          <a:lstStyle/>
          <a:p>
            <a:r>
              <a:rPr lang="en-US" smtClean="0"/>
              <a:t>Display/Device Technologies</a:t>
            </a:r>
            <a:endParaRPr lang="en-US" dirty="0"/>
          </a:p>
        </p:txBody>
      </p:sp>
      <p:sp>
        <p:nvSpPr>
          <p:cNvPr id="319493" name="Rectangle 5"/>
          <p:cNvSpPr>
            <a:spLocks noGrp="1" noChangeArrowheads="1"/>
          </p:cNvSpPr>
          <p:nvPr>
            <p:ph type="body" idx="1"/>
          </p:nvPr>
        </p:nvSpPr>
        <p:spPr>
          <a:xfrm>
            <a:off x="382588" y="1414464"/>
            <a:ext cx="8380412" cy="4813625"/>
          </a:xfrm>
        </p:spPr>
        <p:txBody>
          <a:bodyPr/>
          <a:lstStyle/>
          <a:p>
            <a:pPr>
              <a:spcBef>
                <a:spcPts val="600"/>
              </a:spcBef>
            </a:pPr>
            <a:r>
              <a:rPr lang="en-US" sz="2800" smtClean="0"/>
              <a:t>Color managed desktop</a:t>
            </a:r>
          </a:p>
          <a:p>
            <a:pPr>
              <a:spcBef>
                <a:spcPts val="600"/>
              </a:spcBef>
            </a:pPr>
            <a:r>
              <a:rPr lang="en-US" sz="2800" smtClean="0"/>
              <a:t>Hi-def color (float16)</a:t>
            </a:r>
          </a:p>
          <a:p>
            <a:pPr>
              <a:spcBef>
                <a:spcPts val="600"/>
              </a:spcBef>
            </a:pPr>
            <a:r>
              <a:rPr lang="en-US" sz="2800" smtClean="0"/>
              <a:t>Consumer Electronics (TV) devices</a:t>
            </a:r>
          </a:p>
          <a:p>
            <a:pPr lvl="1">
              <a:spcBef>
                <a:spcPts val="600"/>
              </a:spcBef>
            </a:pPr>
            <a:r>
              <a:rPr lang="en-US" sz="2400" smtClean="0"/>
              <a:t>Greater format coverage</a:t>
            </a:r>
          </a:p>
          <a:p>
            <a:pPr>
              <a:spcBef>
                <a:spcPts val="600"/>
              </a:spcBef>
            </a:pPr>
            <a:r>
              <a:rPr lang="en-US" sz="2800" smtClean="0"/>
              <a:t>Multimon</a:t>
            </a:r>
          </a:p>
          <a:p>
            <a:pPr lvl="1">
              <a:spcBef>
                <a:spcPts val="600"/>
              </a:spcBef>
            </a:pPr>
            <a:r>
              <a:rPr lang="en-US" sz="2400" smtClean="0"/>
              <a:t>Improve the fullscreen/windowed experience</a:t>
            </a:r>
          </a:p>
          <a:p>
            <a:pPr lvl="1">
              <a:spcBef>
                <a:spcPts val="600"/>
              </a:spcBef>
            </a:pPr>
            <a:r>
              <a:rPr lang="en-US" sz="2400" smtClean="0"/>
              <a:t>Multi-desktop support</a:t>
            </a:r>
          </a:p>
          <a:p>
            <a:pPr>
              <a:spcBef>
                <a:spcPts val="600"/>
              </a:spcBef>
            </a:pPr>
            <a:r>
              <a:rPr lang="en-US" sz="2800" smtClean="0"/>
              <a:t>Magnification</a:t>
            </a:r>
          </a:p>
          <a:p>
            <a:pPr>
              <a:spcBef>
                <a:spcPts val="600"/>
              </a:spcBef>
            </a:pPr>
            <a:r>
              <a:rPr lang="en-US" sz="2800" smtClean="0"/>
              <a:t>Monitor controls</a:t>
            </a:r>
          </a:p>
          <a:p>
            <a:pPr lvl="1">
              <a:spcBef>
                <a:spcPts val="600"/>
              </a:spcBef>
            </a:pPr>
            <a:r>
              <a:rPr lang="en-US" sz="2400" smtClean="0"/>
              <a:t>DDC/CI</a:t>
            </a:r>
          </a:p>
          <a:p>
            <a:pPr>
              <a:spcBef>
                <a:spcPts val="600"/>
              </a:spcBef>
            </a:pPr>
            <a:r>
              <a:rPr lang="en-US" sz="2800" smtClean="0"/>
              <a:t>Rationalize GDI/DXGI device control</a:t>
            </a:r>
            <a:endParaRPr lang="en-US" sz="2800" dirty="0"/>
          </a:p>
        </p:txBody>
      </p:sp>
    </p:spTree>
  </p:cSld>
  <p:clrMapOvr>
    <a:masterClrMapping/>
  </p:clrMapOvr>
  <p:transition advClick="0">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40" name="Rectangle 4"/>
          <p:cNvSpPr>
            <a:spLocks noGrp="1" noChangeArrowheads="1"/>
          </p:cNvSpPr>
          <p:nvPr>
            <p:ph type="title"/>
          </p:nvPr>
        </p:nvSpPr>
        <p:spPr/>
        <p:txBody>
          <a:bodyPr/>
          <a:lstStyle/>
          <a:p>
            <a:r>
              <a:rPr lang="en-US" smtClean="0"/>
              <a:t>Rendering Technologies</a:t>
            </a:r>
            <a:endParaRPr lang="en-US" dirty="0"/>
          </a:p>
        </p:txBody>
      </p:sp>
      <p:sp>
        <p:nvSpPr>
          <p:cNvPr id="321541" name="Rectangle 5"/>
          <p:cNvSpPr>
            <a:spLocks noGrp="1" noChangeArrowheads="1"/>
          </p:cNvSpPr>
          <p:nvPr>
            <p:ph type="body" idx="1"/>
          </p:nvPr>
        </p:nvSpPr>
        <p:spPr>
          <a:xfrm>
            <a:off x="382588" y="1414464"/>
            <a:ext cx="8380412" cy="5437899"/>
          </a:xfrm>
        </p:spPr>
        <p:txBody>
          <a:bodyPr/>
          <a:lstStyle/>
          <a:p>
            <a:r>
              <a:rPr lang="en-US" sz="2800" smtClean="0"/>
              <a:t>Interoperability of rendering APIs</a:t>
            </a:r>
          </a:p>
          <a:p>
            <a:r>
              <a:rPr lang="en-US" sz="2800" smtClean="0"/>
              <a:t>Game applications</a:t>
            </a:r>
          </a:p>
          <a:p>
            <a:pPr lvl="1"/>
            <a:r>
              <a:rPr lang="en-US" sz="2400" smtClean="0"/>
              <a:t>Higher-def, procedural content</a:t>
            </a:r>
          </a:p>
          <a:p>
            <a:pPr lvl="1"/>
            <a:r>
              <a:rPr lang="en-US" sz="2400" smtClean="0"/>
              <a:t>Surface tessellation, order-independent transparency</a:t>
            </a:r>
          </a:p>
          <a:p>
            <a:pPr lvl="1"/>
            <a:r>
              <a:rPr lang="en-US" sz="2400" smtClean="0"/>
              <a:t>Shader expressiveness</a:t>
            </a:r>
          </a:p>
          <a:p>
            <a:r>
              <a:rPr lang="en-US" sz="2800" smtClean="0"/>
              <a:t>Mainstream API</a:t>
            </a:r>
          </a:p>
          <a:p>
            <a:pPr lvl="1"/>
            <a:r>
              <a:rPr lang="en-US" sz="2400" smtClean="0"/>
              <a:t>Native code access</a:t>
            </a:r>
          </a:p>
          <a:p>
            <a:pPr lvl="1"/>
            <a:r>
              <a:rPr lang="en-US" sz="2400" smtClean="0"/>
              <a:t>Text, antialiasing, 2D rendering</a:t>
            </a:r>
          </a:p>
          <a:p>
            <a:pPr lvl="1"/>
            <a:r>
              <a:rPr lang="en-US" sz="2400" smtClean="0"/>
              <a:t>Rendering quality</a:t>
            </a:r>
          </a:p>
          <a:p>
            <a:r>
              <a:rPr lang="en-US" sz="2800" smtClean="0"/>
              <a:t>Multicore CPU investments</a:t>
            </a:r>
          </a:p>
          <a:p>
            <a:pPr lvl="1"/>
            <a:r>
              <a:rPr lang="en-US" sz="2400" smtClean="0"/>
              <a:t>Process or move data faster</a:t>
            </a:r>
            <a:endParaRPr lang="en-US" sz="2400" dirty="0"/>
          </a:p>
        </p:txBody>
      </p:sp>
    </p:spTree>
  </p:cSld>
  <p:clrMapOvr>
    <a:masterClrMapping/>
  </p:clrMapOvr>
  <p:transition advClick="0">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8" name="Rectangle 4"/>
          <p:cNvSpPr>
            <a:spLocks noGrp="1" noChangeArrowheads="1"/>
          </p:cNvSpPr>
          <p:nvPr>
            <p:ph type="title"/>
          </p:nvPr>
        </p:nvSpPr>
        <p:spPr/>
        <p:txBody>
          <a:bodyPr/>
          <a:lstStyle/>
          <a:p>
            <a:r>
              <a:rPr lang="en-US" smtClean="0"/>
              <a:t>Media Technologies</a:t>
            </a:r>
            <a:endParaRPr lang="en-US" dirty="0"/>
          </a:p>
        </p:txBody>
      </p:sp>
      <p:sp>
        <p:nvSpPr>
          <p:cNvPr id="323589" name="Rectangle 5"/>
          <p:cNvSpPr>
            <a:spLocks noGrp="1" noChangeArrowheads="1"/>
          </p:cNvSpPr>
          <p:nvPr>
            <p:ph type="body" idx="1"/>
          </p:nvPr>
        </p:nvSpPr>
        <p:spPr>
          <a:xfrm>
            <a:off x="382588" y="1414464"/>
            <a:ext cx="8380412" cy="5338384"/>
          </a:xfrm>
        </p:spPr>
        <p:txBody>
          <a:bodyPr/>
          <a:lstStyle/>
          <a:p>
            <a:r>
              <a:rPr lang="en-US" sz="2400" smtClean="0"/>
              <a:t>Imaging</a:t>
            </a:r>
          </a:p>
          <a:p>
            <a:pPr lvl="1"/>
            <a:r>
              <a:rPr lang="en-US" sz="2000" smtClean="0"/>
              <a:t>Direct3D 10 provides ideal base</a:t>
            </a:r>
          </a:p>
          <a:p>
            <a:pPr lvl="1"/>
            <a:r>
              <a:rPr lang="en-US" sz="2000" smtClean="0"/>
              <a:t>Move to “HDR” (actually 16-bit MDR)</a:t>
            </a:r>
          </a:p>
          <a:p>
            <a:pPr lvl="1"/>
            <a:r>
              <a:rPr lang="en-US" sz="2000" smtClean="0"/>
              <a:t>Minor improvements for additional image formats</a:t>
            </a:r>
          </a:p>
          <a:p>
            <a:pPr lvl="2"/>
            <a:r>
              <a:rPr lang="en-US" sz="1800" smtClean="0"/>
              <a:t>16-bit fixed in addition to 16-bit float</a:t>
            </a:r>
          </a:p>
          <a:p>
            <a:r>
              <a:rPr lang="en-US" sz="2400" smtClean="0"/>
              <a:t>Video</a:t>
            </a:r>
          </a:p>
          <a:p>
            <a:pPr lvl="1"/>
            <a:r>
              <a:rPr lang="en-US" sz="2000" smtClean="0"/>
              <a:t>Content Protection (Protected Video Path)</a:t>
            </a:r>
          </a:p>
          <a:p>
            <a:pPr lvl="1"/>
            <a:r>
              <a:rPr lang="en-US" sz="2000" smtClean="0"/>
              <a:t>Glitch-resilience</a:t>
            </a:r>
          </a:p>
          <a:p>
            <a:pPr lvl="2"/>
            <a:r>
              <a:rPr lang="en-US" sz="1800" smtClean="0"/>
              <a:t>Preemptive context switching in WDDM 2.x is key</a:t>
            </a:r>
          </a:p>
          <a:p>
            <a:pPr lvl="1"/>
            <a:r>
              <a:rPr lang="en-US" sz="2000" smtClean="0"/>
              <a:t>Hardware Encode/Analysis</a:t>
            </a:r>
          </a:p>
          <a:p>
            <a:pPr lvl="2"/>
            <a:r>
              <a:rPr lang="en-US" sz="1800" smtClean="0"/>
              <a:t>Background transcoding</a:t>
            </a:r>
          </a:p>
          <a:p>
            <a:pPr lvl="1"/>
            <a:r>
              <a:rPr lang="en-US" sz="2000" smtClean="0"/>
              <a:t>Processing</a:t>
            </a:r>
          </a:p>
          <a:p>
            <a:pPr lvl="2"/>
            <a:r>
              <a:rPr lang="en-US" sz="1800" smtClean="0"/>
              <a:t>HD-DVD compositing scenarios</a:t>
            </a:r>
            <a:endParaRPr lang="en-US" sz="1800" dirty="0"/>
          </a:p>
        </p:txBody>
      </p:sp>
    </p:spTree>
  </p:cSld>
  <p:clrMapOvr>
    <a:masterClrMapping/>
  </p:clrMapOvr>
  <p:transition advClick="0">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title"/>
          </p:nvPr>
        </p:nvSpPr>
        <p:spPr/>
        <p:txBody>
          <a:bodyPr/>
          <a:lstStyle/>
          <a:p>
            <a:r>
              <a:rPr lang="en-US" smtClean="0"/>
              <a:t>General Compute (GPGPU)</a:t>
            </a:r>
            <a:endParaRPr lang="en-US" dirty="0"/>
          </a:p>
        </p:txBody>
      </p:sp>
      <p:sp>
        <p:nvSpPr>
          <p:cNvPr id="334853" name="Rectangle 5"/>
          <p:cNvSpPr>
            <a:spLocks noGrp="1" noChangeArrowheads="1"/>
          </p:cNvSpPr>
          <p:nvPr>
            <p:ph type="body" idx="1"/>
          </p:nvPr>
        </p:nvSpPr>
        <p:spPr>
          <a:xfrm>
            <a:off x="382588" y="1414464"/>
            <a:ext cx="8380412" cy="4853636"/>
          </a:xfrm>
        </p:spPr>
        <p:txBody>
          <a:bodyPr/>
          <a:lstStyle/>
          <a:p>
            <a:r>
              <a:rPr lang="en-US" sz="2800" smtClean="0"/>
              <a:t>GPU rapidly generalizing</a:t>
            </a:r>
          </a:p>
          <a:p>
            <a:r>
              <a:rPr lang="en-US" sz="2800" smtClean="0"/>
              <a:t>Good at high-bandwidth, data-parallel compute</a:t>
            </a:r>
          </a:p>
          <a:p>
            <a:pPr lvl="1"/>
            <a:r>
              <a:rPr lang="en-US" sz="2400" smtClean="0"/>
              <a:t>Image processing, video processing, physics,…</a:t>
            </a:r>
          </a:p>
          <a:p>
            <a:pPr lvl="1"/>
            <a:r>
              <a:rPr lang="en-US" sz="2400" smtClean="0"/>
              <a:t>100 GB/s, 300+ GFlops</a:t>
            </a:r>
          </a:p>
          <a:p>
            <a:r>
              <a:rPr lang="en-US" sz="2800" smtClean="0"/>
              <a:t>Looking at more generalized infrastructure</a:t>
            </a:r>
          </a:p>
          <a:p>
            <a:pPr lvl="1"/>
            <a:r>
              <a:rPr lang="en-US" sz="2400" smtClean="0"/>
              <a:t>Don’t draw triangles to trigger computations</a:t>
            </a:r>
          </a:p>
          <a:p>
            <a:r>
              <a:rPr lang="en-US" sz="2800" smtClean="0"/>
              <a:t>Enabled by</a:t>
            </a:r>
          </a:p>
          <a:p>
            <a:pPr lvl="1"/>
            <a:r>
              <a:rPr lang="en-US" sz="2400" smtClean="0"/>
              <a:t>Hardware implementation consistency</a:t>
            </a:r>
          </a:p>
          <a:p>
            <a:pPr lvl="1"/>
            <a:r>
              <a:rPr lang="en-US" sz="2400" smtClean="0"/>
              <a:t>Fast CPU ↔ GPU data transfer</a:t>
            </a:r>
          </a:p>
          <a:p>
            <a:pPr lvl="1"/>
            <a:r>
              <a:rPr lang="en-US" sz="2400" smtClean="0"/>
              <a:t>Multi-GPU support</a:t>
            </a:r>
            <a:endParaRPr lang="en-US" sz="2400" dirty="0"/>
          </a:p>
        </p:txBody>
      </p:sp>
    </p:spTree>
  </p:cSld>
  <p:clrMapOvr>
    <a:masterClrMapping/>
  </p:clrMapOvr>
  <p:transition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0743" name="Straight Connector 49202"/>
          <p:cNvSpPr>
            <a:spLocks noChangeShapeType="1"/>
          </p:cNvSpPr>
          <p:nvPr/>
        </p:nvSpPr>
        <p:spPr bwMode="auto">
          <a:xfrm>
            <a:off x="7080736" y="43316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690" name="Rectangle 2"/>
          <p:cNvSpPr>
            <a:spLocks noGrp="1" noChangeArrowheads="1"/>
          </p:cNvSpPr>
          <p:nvPr>
            <p:ph type="title"/>
          </p:nvPr>
        </p:nvSpPr>
        <p:spPr>
          <a:xfrm>
            <a:off x="382588" y="228600"/>
            <a:ext cx="8380412" cy="1329595"/>
          </a:xfrm>
        </p:spPr>
        <p:txBody>
          <a:bodyPr/>
          <a:lstStyle/>
          <a:p>
            <a:r>
              <a:rPr lang="en-US" sz="4800" dirty="0" smtClean="0"/>
              <a:t>Graphics/Gaming/Multimedia/</a:t>
            </a:r>
            <a:br>
              <a:rPr lang="en-US" sz="4800" dirty="0" smtClean="0"/>
            </a:br>
            <a:r>
              <a:rPr lang="en-US" sz="4800" dirty="0" smtClean="0"/>
              <a:t>Presentation Stacks</a:t>
            </a:r>
            <a:endParaRPr lang="en-US" sz="4800" dirty="0"/>
          </a:p>
        </p:txBody>
      </p:sp>
      <p:sp>
        <p:nvSpPr>
          <p:cNvPr id="370695" name="Rectangle 49154"/>
          <p:cNvSpPr>
            <a:spLocks noChangeArrowheads="1"/>
          </p:cNvSpPr>
          <p:nvPr/>
        </p:nvSpPr>
        <p:spPr bwMode="auto">
          <a:xfrm>
            <a:off x="5632936" y="3645872"/>
            <a:ext cx="838200" cy="18288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b" anchorCtr="0" compatLnSpc="1">
            <a:prstTxWarp prst="textNoShape">
              <a:avLst/>
            </a:prstTxWarp>
          </a:bodyPr>
          <a:lstStyle/>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User</a:t>
            </a:r>
          </a:p>
        </p:txBody>
      </p:sp>
      <p:sp>
        <p:nvSpPr>
          <p:cNvPr id="370696" name="Rectangle 49155"/>
          <p:cNvSpPr>
            <a:spLocks noChangeArrowheads="1"/>
          </p:cNvSpPr>
          <p:nvPr/>
        </p:nvSpPr>
        <p:spPr bwMode="auto">
          <a:xfrm>
            <a:off x="6090136" y="3645872"/>
            <a:ext cx="685800" cy="9144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WPF/E</a:t>
            </a:r>
            <a:endParaRPr lang="en-US" sz="1200" dirty="0">
              <a:solidFill>
                <a:srgbClr val="FFFFFF"/>
              </a:solidFill>
              <a:effectLst>
                <a:outerShdw blurRad="38100" dist="38100" dir="2700000" algn="tl">
                  <a:srgbClr val="000000">
                    <a:alpha val="43137"/>
                  </a:srgbClr>
                </a:outerShdw>
              </a:effectLst>
              <a:latin typeface="Segoe" pitchFamily="34" charset="0"/>
            </a:endParaRPr>
          </a:p>
        </p:txBody>
      </p:sp>
      <p:sp>
        <p:nvSpPr>
          <p:cNvPr id="370698" name="Rectangle 49157"/>
          <p:cNvSpPr>
            <a:spLocks noChangeArrowheads="1"/>
          </p:cNvSpPr>
          <p:nvPr/>
        </p:nvSpPr>
        <p:spPr bwMode="auto">
          <a:xfrm>
            <a:off x="1670536" y="1664672"/>
            <a:ext cx="1219200" cy="533400"/>
          </a:xfrm>
          <a:prstGeom prst="rect">
            <a:avLst/>
          </a:prstGeom>
          <a:gradFill flip="none" rotWithShape="1">
            <a:gsLst>
              <a:gs pos="0">
                <a:schemeClr val="tx2">
                  <a:lumMod val="65000"/>
                  <a:shade val="30000"/>
                  <a:satMod val="115000"/>
                </a:schemeClr>
              </a:gs>
              <a:gs pos="50000">
                <a:schemeClr val="tx2">
                  <a:lumMod val="65000"/>
                  <a:shade val="67500"/>
                  <a:satMod val="115000"/>
                </a:schemeClr>
              </a:gs>
              <a:gs pos="100000">
                <a:schemeClr val="tx2">
                  <a:lumMod val="65000"/>
                  <a:shade val="100000"/>
                  <a:satMod val="115000"/>
                </a:schemeClr>
              </a:gs>
            </a:gsLst>
            <a:lin ang="16200000" scaled="1"/>
            <a:tileRect/>
          </a:gradFill>
          <a:ln>
            <a:solidFill>
              <a:schemeClr val="bg2"/>
            </a:solidFill>
            <a:headEnd type="none" w="med" len="med"/>
            <a:tailEnd type="none" w="med" len="med"/>
          </a:ln>
          <a:effectLst>
            <a:glow rad="70000">
              <a:schemeClr val="tx1">
                <a:lumMod val="5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HEWS/DCC</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(e.g. Maya)</a:t>
            </a:r>
          </a:p>
        </p:txBody>
      </p:sp>
      <p:sp>
        <p:nvSpPr>
          <p:cNvPr id="370699" name="Rectangle 49158"/>
          <p:cNvSpPr>
            <a:spLocks noChangeArrowheads="1"/>
          </p:cNvSpPr>
          <p:nvPr/>
        </p:nvSpPr>
        <p:spPr bwMode="auto">
          <a:xfrm>
            <a:off x="2203936" y="2350472"/>
            <a:ext cx="1066800"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chemeClr val="bg2">
                    <a:lumMod val="95000"/>
                    <a:lumOff val="5000"/>
                  </a:schemeClr>
                </a:solidFill>
                <a:latin typeface="Segoe" pitchFamily="34" charset="0"/>
              </a:rPr>
              <a:t>Desktop WM</a:t>
            </a:r>
          </a:p>
        </p:txBody>
      </p:sp>
      <p:sp>
        <p:nvSpPr>
          <p:cNvPr id="370700" name="Rectangle 49159"/>
          <p:cNvSpPr>
            <a:spLocks noChangeArrowheads="1"/>
          </p:cNvSpPr>
          <p:nvPr/>
        </p:nvSpPr>
        <p:spPr bwMode="auto">
          <a:xfrm>
            <a:off x="3346936" y="2350472"/>
            <a:ext cx="1066800"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chemeClr val="bg2">
                    <a:lumMod val="95000"/>
                    <a:lumOff val="5000"/>
                  </a:schemeClr>
                </a:solidFill>
                <a:latin typeface="Segoe" pitchFamily="34" charset="0"/>
              </a:rPr>
              <a:t>Shell/UX</a:t>
            </a:r>
          </a:p>
        </p:txBody>
      </p:sp>
      <p:sp>
        <p:nvSpPr>
          <p:cNvPr id="370701" name="Rectangle 49160"/>
          <p:cNvSpPr>
            <a:spLocks noChangeArrowheads="1"/>
          </p:cNvSpPr>
          <p:nvPr/>
        </p:nvSpPr>
        <p:spPr bwMode="auto">
          <a:xfrm>
            <a:off x="2280136" y="3036272"/>
            <a:ext cx="914400" cy="5334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outerShdw>
          </a:effectLst>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err="1">
                <a:solidFill>
                  <a:srgbClr val="000000"/>
                </a:solidFill>
                <a:latin typeface="Segoe" pitchFamily="34" charset="0"/>
              </a:rPr>
              <a:t>WinForms</a:t>
            </a:r>
            <a:endParaRPr lang="en-US" sz="1200" dirty="0">
              <a:solidFill>
                <a:srgbClr val="000000"/>
              </a:solidFill>
              <a:latin typeface="Segoe" pitchFamily="34" charset="0"/>
            </a:endParaRPr>
          </a:p>
        </p:txBody>
      </p:sp>
      <p:sp>
        <p:nvSpPr>
          <p:cNvPr id="370702" name="Rectangle 49161"/>
          <p:cNvSpPr>
            <a:spLocks noChangeArrowheads="1"/>
          </p:cNvSpPr>
          <p:nvPr/>
        </p:nvSpPr>
        <p:spPr bwMode="auto">
          <a:xfrm>
            <a:off x="4566136" y="3036272"/>
            <a:ext cx="1066800" cy="533400"/>
          </a:xfrm>
          <a:prstGeom prst="rect">
            <a:avLst/>
          </a:prstGeom>
          <a:solidFill>
            <a:srgbClr val="FFFF99">
              <a:alpha val="50195"/>
            </a:srgbClr>
          </a:solidFill>
          <a:ln w="9525" algn="ctr">
            <a:solidFill>
              <a:srgbClr val="92D050"/>
            </a:solidFill>
            <a:miter lim="800000"/>
            <a:headEnd/>
            <a:tailEnd/>
          </a:ln>
          <a:effectLst>
            <a:glow rad="101600">
              <a:schemeClr val="accent2">
                <a:lumMod val="75000"/>
                <a:alpha val="60000"/>
              </a:schemeClr>
            </a:glow>
            <a:outerShdw blurRad="63500" sx="102000" sy="102000" algn="ctr" rotWithShape="0">
              <a:prstClr val="black">
                <a:alpha val="40000"/>
              </a:prstClr>
            </a:outerShdw>
          </a:effectLst>
        </p:spPr>
        <p:txBody>
          <a:bodyPr wrap="none" anchor="ctr"/>
          <a:lstStyle/>
          <a:p>
            <a:r>
              <a:rPr lang="en-US" sz="1200" b="0">
                <a:solidFill>
                  <a:schemeClr val="bg2"/>
                </a:solidFill>
                <a:effectLst/>
                <a:cs typeface="Arial" charset="0"/>
              </a:rPr>
              <a:t>MFC/ATL</a:t>
            </a:r>
          </a:p>
        </p:txBody>
      </p:sp>
      <p:sp>
        <p:nvSpPr>
          <p:cNvPr id="370703" name="Rectangle 49162"/>
          <p:cNvSpPr>
            <a:spLocks noChangeArrowheads="1"/>
          </p:cNvSpPr>
          <p:nvPr/>
        </p:nvSpPr>
        <p:spPr bwMode="auto">
          <a:xfrm>
            <a:off x="6547336" y="4331672"/>
            <a:ext cx="609600" cy="381000"/>
          </a:xfrm>
          <a:prstGeom prst="rect">
            <a:avLst/>
          </a:prstGeom>
          <a:gradFill flip="none" rotWithShape="1">
            <a:gsLst>
              <a:gs pos="0">
                <a:srgbClr val="CCFFCC">
                  <a:shade val="30000"/>
                  <a:satMod val="115000"/>
                </a:srgbClr>
              </a:gs>
              <a:gs pos="50000">
                <a:srgbClr val="CCFFCC">
                  <a:shade val="67500"/>
                  <a:satMod val="115000"/>
                </a:srgbClr>
              </a:gs>
              <a:gs pos="100000">
                <a:srgbClr val="CCFFCC">
                  <a:shade val="100000"/>
                  <a:satMod val="115000"/>
                </a:srgbClr>
              </a:gs>
            </a:gsLst>
            <a:lin ang="16200000" scaled="1"/>
            <a:tileRect/>
          </a:gradFill>
          <a:ln w="9525" algn="ctr">
            <a:solidFill>
              <a:srgbClr val="CCFF99"/>
            </a:solidFill>
            <a:miter lim="800000"/>
            <a:headEnd/>
            <a:tailEnd/>
          </a:ln>
          <a:effectLst>
            <a:glow rad="101600">
              <a:srgbClr val="CCFF99">
                <a:alpha val="60000"/>
              </a:srgbClr>
            </a:glow>
            <a:outerShdw blurRad="63500" sx="102000" sy="102000" algn="ctr" rotWithShape="0">
              <a:prstClr val="black">
                <a:alpha val="40000"/>
              </a:prstClr>
            </a:outerShdw>
          </a:effectLst>
        </p:spPr>
        <p:txBody>
          <a:bodyPr wrap="none" anchor="ctr"/>
          <a:lstStyle/>
          <a:p>
            <a:r>
              <a:rPr lang="en-US" sz="1200" b="0">
                <a:solidFill>
                  <a:schemeClr val="bg2">
                    <a:lumMod val="95000"/>
                    <a:lumOff val="5000"/>
                  </a:schemeClr>
                </a:solidFill>
                <a:cs typeface="Arial" charset="0"/>
              </a:rPr>
              <a:t>CLR</a:t>
            </a:r>
          </a:p>
        </p:txBody>
      </p:sp>
      <p:sp>
        <p:nvSpPr>
          <p:cNvPr id="370704" name="Rectangle 49163"/>
          <p:cNvSpPr>
            <a:spLocks noChangeArrowheads="1"/>
          </p:cNvSpPr>
          <p:nvPr/>
        </p:nvSpPr>
        <p:spPr bwMode="auto">
          <a:xfrm>
            <a:off x="2508736" y="4026872"/>
            <a:ext cx="914400" cy="9906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sz="1200">
              <a:solidFill>
                <a:srgbClr val="FFFFFF"/>
              </a:solidFill>
              <a:effectLst>
                <a:outerShdw blurRad="38100" dist="38100" dir="2700000" algn="tl">
                  <a:srgbClr val="000000">
                    <a:alpha val="43137"/>
                  </a:srgbClr>
                </a:outerShdw>
              </a:effectLst>
              <a:latin typeface="Segoe" pitchFamily="34" charset="0"/>
            </a:endParaRP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MILCore</a:t>
            </a:r>
          </a:p>
        </p:txBody>
      </p:sp>
      <p:sp>
        <p:nvSpPr>
          <p:cNvPr id="370705" name="Rectangle 49164"/>
          <p:cNvSpPr>
            <a:spLocks noChangeArrowheads="1"/>
          </p:cNvSpPr>
          <p:nvPr/>
        </p:nvSpPr>
        <p:spPr bwMode="auto">
          <a:xfrm>
            <a:off x="3423136" y="3722072"/>
            <a:ext cx="838200" cy="5334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Avalon</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CoreUI</a:t>
            </a:r>
          </a:p>
        </p:txBody>
      </p:sp>
      <p:sp>
        <p:nvSpPr>
          <p:cNvPr id="370706" name="Rectangle 49165"/>
          <p:cNvSpPr>
            <a:spLocks noChangeArrowheads="1"/>
          </p:cNvSpPr>
          <p:nvPr/>
        </p:nvSpPr>
        <p:spPr bwMode="auto">
          <a:xfrm>
            <a:off x="1594336" y="4560272"/>
            <a:ext cx="838200" cy="4572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D3DX/</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HLSL</a:t>
            </a:r>
          </a:p>
        </p:txBody>
      </p:sp>
      <p:sp>
        <p:nvSpPr>
          <p:cNvPr id="370707" name="Rectangle 49166"/>
          <p:cNvSpPr>
            <a:spLocks noChangeArrowheads="1"/>
          </p:cNvSpPr>
          <p:nvPr/>
        </p:nvSpPr>
        <p:spPr bwMode="auto">
          <a:xfrm>
            <a:off x="1289536" y="3950672"/>
            <a:ext cx="914400" cy="5334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Managed</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DirectX</a:t>
            </a:r>
          </a:p>
        </p:txBody>
      </p:sp>
      <p:sp>
        <p:nvSpPr>
          <p:cNvPr id="370708" name="Rectangle 49167"/>
          <p:cNvSpPr>
            <a:spLocks noChangeArrowheads="1"/>
          </p:cNvSpPr>
          <p:nvPr/>
        </p:nvSpPr>
        <p:spPr bwMode="auto">
          <a:xfrm>
            <a:off x="3270736" y="4331672"/>
            <a:ext cx="1066800" cy="5334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Media</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Foundation</a:t>
            </a:r>
          </a:p>
        </p:txBody>
      </p:sp>
      <p:sp>
        <p:nvSpPr>
          <p:cNvPr id="370709" name="Rectangle 49168"/>
          <p:cNvSpPr>
            <a:spLocks noChangeArrowheads="1"/>
          </p:cNvSpPr>
          <p:nvPr/>
        </p:nvSpPr>
        <p:spPr bwMode="auto">
          <a:xfrm>
            <a:off x="908536" y="5093672"/>
            <a:ext cx="1066800" cy="3810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400">
                <a:effectLst>
                  <a:outerShdw blurRad="38100" dist="38100" dir="2700000" algn="tl">
                    <a:srgbClr val="000000">
                      <a:alpha val="43137"/>
                    </a:srgbClr>
                  </a:outerShdw>
                </a:effectLst>
                <a:latin typeface="Segoe" pitchFamily="34" charset="0"/>
              </a:rPr>
              <a:t>OpenGL</a:t>
            </a:r>
          </a:p>
        </p:txBody>
      </p:sp>
      <p:sp>
        <p:nvSpPr>
          <p:cNvPr id="370710" name="Rectangle 49169"/>
          <p:cNvSpPr>
            <a:spLocks noChangeArrowheads="1"/>
          </p:cNvSpPr>
          <p:nvPr/>
        </p:nvSpPr>
        <p:spPr bwMode="auto">
          <a:xfrm>
            <a:off x="3346936" y="3036272"/>
            <a:ext cx="1066800" cy="533400"/>
          </a:xfrm>
          <a:prstGeom prst="rect">
            <a:avLst/>
          </a:prstGeom>
          <a:ln>
            <a:headEnd type="none" w="med" len="med"/>
            <a:tailEnd type="none" w="med" len="med"/>
          </a:ln>
          <a:effectLst>
            <a:glow rad="70000">
              <a:schemeClr val="accent1">
                <a:tint val="30000"/>
                <a:shade val="95000"/>
                <a:satMod val="300000"/>
                <a:alpha val="50000"/>
              </a:schemeClr>
            </a:glow>
            <a:outerShdw blurRad="635000" sx="102000" sy="102000" algn="ctr" rotWithShape="0">
              <a:prstClr val="black"/>
            </a:outerShdw>
          </a:effectLst>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000000"/>
                </a:solidFill>
                <a:latin typeface="Segoe" pitchFamily="34" charset="0"/>
              </a:rPr>
              <a:t>WPF</a:t>
            </a:r>
          </a:p>
        </p:txBody>
      </p:sp>
      <p:sp>
        <p:nvSpPr>
          <p:cNvPr id="370711" name="Rectangle 49170"/>
          <p:cNvSpPr>
            <a:spLocks noChangeArrowheads="1"/>
          </p:cNvSpPr>
          <p:nvPr/>
        </p:nvSpPr>
        <p:spPr bwMode="auto">
          <a:xfrm>
            <a:off x="6013936" y="1664672"/>
            <a:ext cx="1066800" cy="533400"/>
          </a:xfrm>
          <a:prstGeom prst="rect">
            <a:avLst/>
          </a:prstGeom>
          <a:gradFill flip="none" rotWithShape="1">
            <a:gsLst>
              <a:gs pos="0">
                <a:schemeClr val="tx2">
                  <a:lumMod val="65000"/>
                  <a:shade val="30000"/>
                  <a:satMod val="115000"/>
                </a:schemeClr>
              </a:gs>
              <a:gs pos="50000">
                <a:schemeClr val="tx2">
                  <a:lumMod val="65000"/>
                  <a:shade val="67500"/>
                  <a:satMod val="115000"/>
                </a:schemeClr>
              </a:gs>
              <a:gs pos="100000">
                <a:schemeClr val="tx2">
                  <a:lumMod val="65000"/>
                  <a:shade val="100000"/>
                  <a:satMod val="115000"/>
                </a:schemeClr>
              </a:gs>
            </a:gsLst>
            <a:lin ang="16200000" scaled="1"/>
            <a:tileRect/>
          </a:gradFill>
          <a:ln>
            <a:solidFill>
              <a:schemeClr val="bg2"/>
            </a:solidFill>
            <a:headEnd type="none" w="med" len="med"/>
            <a:tailEnd type="none" w="med" len="med"/>
          </a:ln>
          <a:effectLst>
            <a:glow rad="70000">
              <a:schemeClr val="tx1">
                <a:lumMod val="5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Presentation</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(e.g. Office)</a:t>
            </a:r>
          </a:p>
        </p:txBody>
      </p:sp>
      <p:sp>
        <p:nvSpPr>
          <p:cNvPr id="370712" name="Rectangle 49171"/>
          <p:cNvSpPr>
            <a:spLocks noChangeArrowheads="1"/>
          </p:cNvSpPr>
          <p:nvPr/>
        </p:nvSpPr>
        <p:spPr bwMode="auto">
          <a:xfrm>
            <a:off x="527536" y="1664672"/>
            <a:ext cx="1066800" cy="533400"/>
          </a:xfrm>
          <a:prstGeom prst="rect">
            <a:avLst/>
          </a:prstGeom>
          <a:gradFill flip="none" rotWithShape="1">
            <a:gsLst>
              <a:gs pos="0">
                <a:schemeClr val="tx2">
                  <a:lumMod val="65000"/>
                  <a:shade val="30000"/>
                  <a:satMod val="115000"/>
                </a:schemeClr>
              </a:gs>
              <a:gs pos="50000">
                <a:schemeClr val="tx2">
                  <a:lumMod val="65000"/>
                  <a:shade val="67500"/>
                  <a:satMod val="115000"/>
                </a:schemeClr>
              </a:gs>
              <a:gs pos="100000">
                <a:schemeClr val="tx2">
                  <a:lumMod val="65000"/>
                  <a:shade val="100000"/>
                  <a:satMod val="115000"/>
                </a:schemeClr>
              </a:gs>
            </a:gsLst>
            <a:lin ang="16200000" scaled="1"/>
            <a:tileRect/>
          </a:gradFill>
          <a:ln>
            <a:solidFill>
              <a:schemeClr val="bg2"/>
            </a:solidFill>
            <a:headEnd type="none" w="med" len="med"/>
            <a:tailEnd type="none" w="med" len="med"/>
          </a:ln>
          <a:effectLst>
            <a:glow rad="70000">
              <a:schemeClr val="tx1">
                <a:lumMod val="5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a:solidFill>
                  <a:srgbClr val="FFFFFF"/>
                </a:solidFill>
                <a:effectLst>
                  <a:outerShdw blurRad="38100" dist="38100" dir="2700000" algn="tl">
                    <a:srgbClr val="000000">
                      <a:alpha val="43137"/>
                    </a:srgbClr>
                  </a:outerShdw>
                </a:effectLst>
                <a:latin typeface="Segoe" pitchFamily="34" charset="0"/>
              </a:rPr>
              <a:t>Game</a:t>
            </a:r>
          </a:p>
          <a:p>
            <a:pPr algn="ctr" defTabSz="914063"/>
            <a:r>
              <a:rPr lang="en-US" sz="1200" dirty="0">
                <a:solidFill>
                  <a:srgbClr val="FFFFFF"/>
                </a:solidFill>
                <a:effectLst>
                  <a:outerShdw blurRad="38100" dist="38100" dir="2700000" algn="tl">
                    <a:srgbClr val="000000">
                      <a:alpha val="43137"/>
                    </a:srgbClr>
                  </a:outerShdw>
                </a:effectLst>
                <a:latin typeface="Segoe" pitchFamily="34" charset="0"/>
              </a:rPr>
              <a:t>(e.g. Halo)</a:t>
            </a:r>
          </a:p>
        </p:txBody>
      </p:sp>
      <p:sp>
        <p:nvSpPr>
          <p:cNvPr id="370713" name="Rectangle 49172"/>
          <p:cNvSpPr>
            <a:spLocks noChangeArrowheads="1"/>
          </p:cNvSpPr>
          <p:nvPr/>
        </p:nvSpPr>
        <p:spPr bwMode="auto">
          <a:xfrm>
            <a:off x="1899136" y="5093672"/>
            <a:ext cx="9906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Direct3D</a:t>
            </a:r>
          </a:p>
        </p:txBody>
      </p:sp>
      <p:sp>
        <p:nvSpPr>
          <p:cNvPr id="370714" name="Rectangle 49173"/>
          <p:cNvSpPr>
            <a:spLocks noChangeArrowheads="1"/>
          </p:cNvSpPr>
          <p:nvPr/>
        </p:nvSpPr>
        <p:spPr bwMode="auto">
          <a:xfrm>
            <a:off x="908536" y="5627072"/>
            <a:ext cx="3200400" cy="304800"/>
          </a:xfrm>
          <a:prstGeom prst="rect">
            <a:avLst/>
          </a:prstGeom>
          <a:gradFill flip="none" rotWithShape="1">
            <a:gsLst>
              <a:gs pos="0">
                <a:srgbClr val="FF99CC">
                  <a:shade val="30000"/>
                  <a:satMod val="115000"/>
                </a:srgbClr>
              </a:gs>
              <a:gs pos="50000">
                <a:srgbClr val="FF99CC">
                  <a:shade val="67500"/>
                  <a:satMod val="115000"/>
                </a:srgbClr>
              </a:gs>
              <a:gs pos="100000">
                <a:srgbClr val="FF99CC">
                  <a:shade val="100000"/>
                  <a:satMod val="115000"/>
                </a:srgbClr>
              </a:gs>
            </a:gsLst>
            <a:lin ang="16200000" scaled="1"/>
            <a:tileRect/>
          </a:gradFill>
          <a:ln w="9525" algn="ctr">
            <a:solidFill>
              <a:srgbClr val="FF99CC"/>
            </a:solidFill>
            <a:miter lim="800000"/>
            <a:headEnd/>
            <a:tailEnd/>
          </a:ln>
          <a:effectLst>
            <a:glow rad="101600">
              <a:srgbClr val="FF99CC">
                <a:alpha val="60000"/>
              </a:srgbClr>
            </a:glow>
            <a:outerShdw blurRad="63500" sx="102000" sy="102000" algn="ctr" rotWithShape="0">
              <a:prstClr val="black">
                <a:alpha val="40000"/>
              </a:prstClr>
            </a:outerShdw>
          </a:effectLst>
        </p:spPr>
        <p:txBody>
          <a:bodyPr wrap="none" anchor="ctr"/>
          <a:lstStyle/>
          <a:p>
            <a:r>
              <a:rPr lang="en-US" sz="1200" b="0">
                <a:solidFill>
                  <a:schemeClr val="bg2">
                    <a:lumMod val="95000"/>
                    <a:lumOff val="5000"/>
                  </a:schemeClr>
                </a:solidFill>
                <a:cs typeface="Arial" charset="0"/>
              </a:rPr>
              <a:t>DDI/user-mode Driver</a:t>
            </a:r>
          </a:p>
        </p:txBody>
      </p:sp>
      <p:sp>
        <p:nvSpPr>
          <p:cNvPr id="370715" name="Rectangle 49174"/>
          <p:cNvSpPr>
            <a:spLocks noChangeArrowheads="1"/>
          </p:cNvSpPr>
          <p:nvPr/>
        </p:nvSpPr>
        <p:spPr bwMode="auto">
          <a:xfrm>
            <a:off x="4566136" y="4941272"/>
            <a:ext cx="609600" cy="381000"/>
          </a:xfrm>
          <a:prstGeom prst="rect">
            <a:avLst/>
          </a:prstGeom>
          <a:solidFill>
            <a:srgbClr val="CC99FF">
              <a:alpha val="50195"/>
            </a:srgbClr>
          </a:solidFill>
          <a:ln w="9525" algn="ctr">
            <a:solidFill>
              <a:schemeClr val="tx1"/>
            </a:solidFill>
            <a:miter lim="800000"/>
            <a:headEnd/>
            <a:tailEnd/>
          </a:ln>
          <a:effectLst>
            <a:glow rad="101600">
              <a:schemeClr val="tx1">
                <a:alpha val="60000"/>
              </a:schemeClr>
            </a:glow>
            <a:outerShdw blurRad="63500" sx="102000" sy="102000" algn="ctr" rotWithShape="0">
              <a:prstClr val="black">
                <a:alpha val="40000"/>
              </a:prstClr>
            </a:outerShdw>
          </a:effectLst>
        </p:spPr>
        <p:txBody>
          <a:bodyPr wrap="none" anchor="b"/>
          <a:lstStyle/>
          <a:p>
            <a:r>
              <a:rPr lang="en-US" sz="1200" b="0">
                <a:solidFill>
                  <a:schemeClr val="bg2"/>
                </a:solidFill>
                <a:effectLst/>
                <a:cs typeface="Arial" charset="0"/>
              </a:rPr>
              <a:t>GDI+</a:t>
            </a:r>
          </a:p>
        </p:txBody>
      </p:sp>
      <p:sp>
        <p:nvSpPr>
          <p:cNvPr id="370716" name="Rectangle 49175"/>
          <p:cNvSpPr>
            <a:spLocks noChangeArrowheads="1"/>
          </p:cNvSpPr>
          <p:nvPr/>
        </p:nvSpPr>
        <p:spPr bwMode="auto">
          <a:xfrm>
            <a:off x="2889736" y="5093672"/>
            <a:ext cx="8382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DXVA</a:t>
            </a:r>
          </a:p>
        </p:txBody>
      </p:sp>
      <p:sp>
        <p:nvSpPr>
          <p:cNvPr id="370722" name="Rectangle 49181"/>
          <p:cNvSpPr>
            <a:spLocks noChangeArrowheads="1"/>
          </p:cNvSpPr>
          <p:nvPr/>
        </p:nvSpPr>
        <p:spPr bwMode="auto">
          <a:xfrm>
            <a:off x="908536" y="5931872"/>
            <a:ext cx="3962400" cy="3048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dirty="0">
                <a:solidFill>
                  <a:schemeClr val="bg2">
                    <a:lumMod val="95000"/>
                    <a:lumOff val="5000"/>
                  </a:schemeClr>
                </a:solidFill>
              </a:rPr>
              <a:t>Memory Management, Scheduling, Device Management</a:t>
            </a:r>
          </a:p>
        </p:txBody>
      </p:sp>
      <p:sp>
        <p:nvSpPr>
          <p:cNvPr id="370723" name="Rectangle 49182"/>
          <p:cNvSpPr>
            <a:spLocks noChangeArrowheads="1"/>
          </p:cNvSpPr>
          <p:nvPr/>
        </p:nvSpPr>
        <p:spPr bwMode="auto">
          <a:xfrm>
            <a:off x="4032736" y="4788872"/>
            <a:ext cx="762000" cy="304800"/>
          </a:xfrm>
          <a:prstGeom prst="rect">
            <a:avLst/>
          </a:prstGeom>
          <a:solidFill>
            <a:srgbClr val="CC99FF">
              <a:alpha val="50195"/>
            </a:srgbClr>
          </a:solidFill>
          <a:ln w="9525" algn="ctr">
            <a:solidFill>
              <a:schemeClr val="tx1"/>
            </a:solidFill>
            <a:miter lim="800000"/>
            <a:headEnd/>
            <a:tailEnd/>
          </a:ln>
          <a:effectLst>
            <a:glow rad="101600">
              <a:schemeClr val="tx1">
                <a:alpha val="60000"/>
              </a:schemeClr>
            </a:glow>
            <a:outerShdw blurRad="63500" sx="102000" sy="102000" algn="ctr" rotWithShape="0">
              <a:prstClr val="black">
                <a:alpha val="40000"/>
              </a:prstClr>
            </a:outerShdw>
          </a:effectLst>
        </p:spPr>
        <p:txBody>
          <a:bodyPr wrap="none" anchor="ctr"/>
          <a:lstStyle/>
          <a:p>
            <a:r>
              <a:rPr lang="en-US" sz="1200" b="0">
                <a:solidFill>
                  <a:schemeClr val="bg2"/>
                </a:solidFill>
                <a:effectLst/>
                <a:cs typeface="Arial" charset="0"/>
              </a:rPr>
              <a:t>DShow</a:t>
            </a:r>
          </a:p>
        </p:txBody>
      </p:sp>
      <p:sp>
        <p:nvSpPr>
          <p:cNvPr id="370724" name="TextBox 49183"/>
          <p:cNvSpPr txBox="1">
            <a:spLocks noChangeArrowheads="1"/>
          </p:cNvSpPr>
          <p:nvPr/>
        </p:nvSpPr>
        <p:spPr bwMode="auto">
          <a:xfrm>
            <a:off x="7293461" y="6236672"/>
            <a:ext cx="867802" cy="461665"/>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Driver/</a:t>
            </a:r>
          </a:p>
          <a:p>
            <a:pPr algn="l"/>
            <a:r>
              <a:rPr lang="en-US" sz="1200" b="0">
                <a:solidFill>
                  <a:schemeClr val="accent1"/>
                </a:solidFill>
                <a:effectLst>
                  <a:outerShdw blurRad="38100" dist="38100" dir="2700000" algn="tl">
                    <a:srgbClr val="000000">
                      <a:alpha val="43137"/>
                    </a:srgbClr>
                  </a:outerShdw>
                </a:effectLst>
                <a:latin typeface="+mj-lt"/>
                <a:cs typeface="Arial" charset="0"/>
              </a:rPr>
              <a:t>Hardware</a:t>
            </a:r>
          </a:p>
        </p:txBody>
      </p:sp>
      <p:sp>
        <p:nvSpPr>
          <p:cNvPr id="370725" name="TextBox 49184"/>
          <p:cNvSpPr txBox="1">
            <a:spLocks noChangeArrowheads="1"/>
          </p:cNvSpPr>
          <p:nvPr/>
        </p:nvSpPr>
        <p:spPr bwMode="auto">
          <a:xfrm>
            <a:off x="7309336" y="5931872"/>
            <a:ext cx="630557" cy="276999"/>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Kernel</a:t>
            </a:r>
          </a:p>
        </p:txBody>
      </p:sp>
      <p:sp>
        <p:nvSpPr>
          <p:cNvPr id="370726" name="TextBox 49185"/>
          <p:cNvSpPr txBox="1">
            <a:spLocks noChangeArrowheads="1"/>
          </p:cNvSpPr>
          <p:nvPr/>
        </p:nvSpPr>
        <p:spPr bwMode="auto">
          <a:xfrm>
            <a:off x="7309336" y="5581035"/>
            <a:ext cx="1746888" cy="276999"/>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DDI/User Mode Driver</a:t>
            </a:r>
          </a:p>
        </p:txBody>
      </p:sp>
      <p:sp>
        <p:nvSpPr>
          <p:cNvPr id="370727" name="TextBox 49186"/>
          <p:cNvSpPr txBox="1">
            <a:spLocks noChangeArrowheads="1"/>
          </p:cNvSpPr>
          <p:nvPr/>
        </p:nvSpPr>
        <p:spPr bwMode="auto">
          <a:xfrm>
            <a:off x="7309336" y="5017472"/>
            <a:ext cx="984565" cy="461665"/>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Low-Level</a:t>
            </a:r>
          </a:p>
          <a:p>
            <a:pPr algn="l"/>
            <a:r>
              <a:rPr lang="en-US" sz="1200" b="0">
                <a:solidFill>
                  <a:schemeClr val="accent1"/>
                </a:solidFill>
                <a:effectLst>
                  <a:outerShdw blurRad="38100" dist="38100" dir="2700000" algn="tl">
                    <a:srgbClr val="000000">
                      <a:alpha val="43137"/>
                    </a:srgbClr>
                  </a:outerShdw>
                </a:effectLst>
                <a:latin typeface="+mj-lt"/>
                <a:cs typeface="Arial" charset="0"/>
              </a:rPr>
              <a:t>Abstraction</a:t>
            </a:r>
          </a:p>
        </p:txBody>
      </p:sp>
      <p:sp>
        <p:nvSpPr>
          <p:cNvPr id="370728" name="TextBox 49187"/>
          <p:cNvSpPr txBox="1">
            <a:spLocks noChangeArrowheads="1"/>
          </p:cNvSpPr>
          <p:nvPr/>
        </p:nvSpPr>
        <p:spPr bwMode="auto">
          <a:xfrm>
            <a:off x="7309336" y="4403590"/>
            <a:ext cx="984565" cy="461665"/>
          </a:xfrm>
          <a:prstGeom prst="rect">
            <a:avLst/>
          </a:prstGeom>
          <a:noFill/>
          <a:ln w="9525">
            <a:noFill/>
            <a:miter lim="800000"/>
            <a:headEnd/>
            <a:tailEnd/>
          </a:ln>
        </p:spPr>
        <p:txBody>
          <a:bodyPr wrap="none">
            <a:spAutoFit/>
          </a:bodyPr>
          <a:lstStyle/>
          <a:p>
            <a:pPr algn="l"/>
            <a:r>
              <a:rPr lang="en-US" sz="1200" b="0" dirty="0">
                <a:solidFill>
                  <a:schemeClr val="accent1"/>
                </a:solidFill>
                <a:effectLst>
                  <a:outerShdw blurRad="38100" dist="38100" dir="2700000" algn="tl">
                    <a:srgbClr val="000000">
                      <a:alpha val="43137"/>
                    </a:srgbClr>
                  </a:outerShdw>
                </a:effectLst>
                <a:latin typeface="+mj-lt"/>
                <a:cs typeface="Arial" charset="0"/>
              </a:rPr>
              <a:t>Mid-Level</a:t>
            </a:r>
          </a:p>
          <a:p>
            <a:pPr algn="l"/>
            <a:r>
              <a:rPr lang="en-US" sz="1200" b="0" dirty="0">
                <a:solidFill>
                  <a:schemeClr val="accent1"/>
                </a:solidFill>
                <a:effectLst>
                  <a:outerShdw blurRad="38100" dist="38100" dir="2700000" algn="tl">
                    <a:srgbClr val="000000">
                      <a:alpha val="43137"/>
                    </a:srgbClr>
                  </a:outerShdw>
                </a:effectLst>
                <a:latin typeface="+mj-lt"/>
                <a:cs typeface="Arial" charset="0"/>
              </a:rPr>
              <a:t>Abstraction</a:t>
            </a:r>
          </a:p>
        </p:txBody>
      </p:sp>
      <p:sp>
        <p:nvSpPr>
          <p:cNvPr id="370729" name="TextBox 49188"/>
          <p:cNvSpPr txBox="1">
            <a:spLocks noChangeArrowheads="1"/>
          </p:cNvSpPr>
          <p:nvPr/>
        </p:nvSpPr>
        <p:spPr bwMode="auto">
          <a:xfrm>
            <a:off x="7309336" y="3722072"/>
            <a:ext cx="984565" cy="461665"/>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High-Level</a:t>
            </a:r>
          </a:p>
          <a:p>
            <a:pPr algn="l"/>
            <a:r>
              <a:rPr lang="en-US" sz="1200" b="0">
                <a:solidFill>
                  <a:schemeClr val="accent1"/>
                </a:solidFill>
                <a:effectLst>
                  <a:outerShdw blurRad="38100" dist="38100" dir="2700000" algn="tl">
                    <a:srgbClr val="000000">
                      <a:alpha val="43137"/>
                    </a:srgbClr>
                  </a:outerShdw>
                </a:effectLst>
                <a:latin typeface="+mj-lt"/>
                <a:cs typeface="Arial" charset="0"/>
              </a:rPr>
              <a:t>Abstraction</a:t>
            </a:r>
          </a:p>
        </p:txBody>
      </p:sp>
      <p:sp>
        <p:nvSpPr>
          <p:cNvPr id="370730" name="TextBox 49189"/>
          <p:cNvSpPr txBox="1">
            <a:spLocks noChangeArrowheads="1"/>
          </p:cNvSpPr>
          <p:nvPr/>
        </p:nvSpPr>
        <p:spPr bwMode="auto">
          <a:xfrm>
            <a:off x="7309336" y="3108190"/>
            <a:ext cx="984565" cy="461665"/>
          </a:xfrm>
          <a:prstGeom prst="rect">
            <a:avLst/>
          </a:prstGeom>
          <a:noFill/>
          <a:ln w="9525">
            <a:noFill/>
            <a:miter lim="800000"/>
            <a:headEnd/>
            <a:tailEnd/>
          </a:ln>
        </p:spPr>
        <p:txBody>
          <a:bodyPr wrap="none">
            <a:spAutoFit/>
          </a:bodyPr>
          <a:lstStyle/>
          <a:p>
            <a:pPr algn="l"/>
            <a:r>
              <a:rPr lang="en-US" sz="1200" b="0" dirty="0">
                <a:solidFill>
                  <a:schemeClr val="accent1"/>
                </a:solidFill>
                <a:effectLst>
                  <a:outerShdw blurRad="38100" dist="38100" dir="2700000" algn="tl">
                    <a:srgbClr val="000000">
                      <a:alpha val="43137"/>
                    </a:srgbClr>
                  </a:outerShdw>
                </a:effectLst>
                <a:latin typeface="+mj-lt"/>
                <a:cs typeface="Arial" charset="0"/>
              </a:rPr>
              <a:t>Application</a:t>
            </a:r>
          </a:p>
          <a:p>
            <a:pPr algn="l"/>
            <a:r>
              <a:rPr lang="en-US" sz="1200" b="0" dirty="0">
                <a:solidFill>
                  <a:schemeClr val="accent1"/>
                </a:solidFill>
                <a:effectLst>
                  <a:outerShdw blurRad="38100" dist="38100" dir="2700000" algn="tl">
                    <a:srgbClr val="000000">
                      <a:alpha val="43137"/>
                    </a:srgbClr>
                  </a:outerShdw>
                </a:effectLst>
                <a:latin typeface="+mj-lt"/>
                <a:cs typeface="Arial" charset="0"/>
              </a:rPr>
              <a:t>Framework</a:t>
            </a:r>
          </a:p>
        </p:txBody>
      </p:sp>
      <p:sp>
        <p:nvSpPr>
          <p:cNvPr id="370731" name="TextBox 49190"/>
          <p:cNvSpPr txBox="1">
            <a:spLocks noChangeArrowheads="1"/>
          </p:cNvSpPr>
          <p:nvPr/>
        </p:nvSpPr>
        <p:spPr bwMode="auto">
          <a:xfrm>
            <a:off x="7309336" y="2391568"/>
            <a:ext cx="984565" cy="461665"/>
          </a:xfrm>
          <a:prstGeom prst="rect">
            <a:avLst/>
          </a:prstGeom>
          <a:noFill/>
          <a:ln w="9525">
            <a:noFill/>
            <a:miter lim="800000"/>
            <a:headEnd/>
            <a:tailEnd/>
          </a:ln>
        </p:spPr>
        <p:txBody>
          <a:bodyPr wrap="none">
            <a:spAutoFit/>
          </a:bodyPr>
          <a:lstStyle/>
          <a:p>
            <a:pPr algn="l"/>
            <a:r>
              <a:rPr lang="en-US" sz="1200" b="0" dirty="0">
                <a:solidFill>
                  <a:schemeClr val="accent1"/>
                </a:solidFill>
                <a:effectLst>
                  <a:outerShdw blurRad="38100" dist="38100" dir="2700000" algn="tl">
                    <a:srgbClr val="000000">
                      <a:alpha val="43137"/>
                    </a:srgbClr>
                  </a:outerShdw>
                </a:effectLst>
                <a:latin typeface="+mj-lt"/>
                <a:cs typeface="Arial" charset="0"/>
              </a:rPr>
              <a:t>System</a:t>
            </a:r>
          </a:p>
          <a:p>
            <a:pPr algn="l"/>
            <a:r>
              <a:rPr lang="en-US" sz="1200" b="0" dirty="0">
                <a:solidFill>
                  <a:schemeClr val="accent1"/>
                </a:solidFill>
                <a:effectLst>
                  <a:outerShdw blurRad="38100" dist="38100" dir="2700000" algn="tl">
                    <a:srgbClr val="000000">
                      <a:alpha val="43137"/>
                    </a:srgbClr>
                  </a:outerShdw>
                </a:effectLst>
                <a:latin typeface="+mj-lt"/>
                <a:cs typeface="Arial" charset="0"/>
              </a:rPr>
              <a:t>Application</a:t>
            </a:r>
          </a:p>
        </p:txBody>
      </p:sp>
      <p:sp>
        <p:nvSpPr>
          <p:cNvPr id="370732" name="TextBox 49191"/>
          <p:cNvSpPr txBox="1">
            <a:spLocks noChangeArrowheads="1"/>
          </p:cNvSpPr>
          <p:nvPr/>
        </p:nvSpPr>
        <p:spPr bwMode="auto">
          <a:xfrm>
            <a:off x="7309336" y="1664672"/>
            <a:ext cx="984565" cy="461665"/>
          </a:xfrm>
          <a:prstGeom prst="rect">
            <a:avLst/>
          </a:prstGeom>
          <a:noFill/>
          <a:ln w="9525">
            <a:noFill/>
            <a:miter lim="800000"/>
            <a:headEnd/>
            <a:tailEnd/>
          </a:ln>
        </p:spPr>
        <p:txBody>
          <a:bodyPr wrap="none">
            <a:spAutoFit/>
          </a:bodyPr>
          <a:lstStyle/>
          <a:p>
            <a:pPr algn="l"/>
            <a:r>
              <a:rPr lang="en-US" sz="1200" b="0">
                <a:solidFill>
                  <a:schemeClr val="accent1"/>
                </a:solidFill>
                <a:effectLst>
                  <a:outerShdw blurRad="38100" dist="38100" dir="2700000" algn="tl">
                    <a:srgbClr val="000000">
                      <a:alpha val="43137"/>
                    </a:srgbClr>
                  </a:outerShdw>
                </a:effectLst>
                <a:latin typeface="+mj-lt"/>
                <a:cs typeface="Arial" charset="0"/>
              </a:rPr>
              <a:t>User</a:t>
            </a:r>
          </a:p>
          <a:p>
            <a:pPr algn="l"/>
            <a:r>
              <a:rPr lang="en-US" sz="1200" b="0">
                <a:solidFill>
                  <a:schemeClr val="accent1"/>
                </a:solidFill>
                <a:effectLst>
                  <a:outerShdw blurRad="38100" dist="38100" dir="2700000" algn="tl">
                    <a:srgbClr val="000000">
                      <a:alpha val="43137"/>
                    </a:srgbClr>
                  </a:outerShdw>
                </a:effectLst>
                <a:latin typeface="+mj-lt"/>
                <a:cs typeface="Arial" charset="0"/>
              </a:rPr>
              <a:t>Application</a:t>
            </a:r>
          </a:p>
        </p:txBody>
      </p:sp>
      <p:sp>
        <p:nvSpPr>
          <p:cNvPr id="370733" name="Straight Connector 49192"/>
          <p:cNvSpPr>
            <a:spLocks noChangeShapeType="1"/>
          </p:cNvSpPr>
          <p:nvPr/>
        </p:nvSpPr>
        <p:spPr bwMode="auto">
          <a:xfrm>
            <a:off x="7080736" y="62366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34" name="Straight Connector 49193"/>
          <p:cNvSpPr>
            <a:spLocks noChangeShapeType="1"/>
          </p:cNvSpPr>
          <p:nvPr/>
        </p:nvSpPr>
        <p:spPr bwMode="auto">
          <a:xfrm>
            <a:off x="7080736" y="59318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35" name="Rectangle 49194"/>
          <p:cNvSpPr>
            <a:spLocks noChangeArrowheads="1"/>
          </p:cNvSpPr>
          <p:nvPr/>
        </p:nvSpPr>
        <p:spPr bwMode="auto">
          <a:xfrm>
            <a:off x="4870936" y="5931872"/>
            <a:ext cx="1066800" cy="3048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Win32k</a:t>
            </a:r>
          </a:p>
        </p:txBody>
      </p:sp>
      <p:sp>
        <p:nvSpPr>
          <p:cNvPr id="370736" name="Rectangle 49195"/>
          <p:cNvSpPr>
            <a:spLocks noChangeArrowheads="1"/>
          </p:cNvSpPr>
          <p:nvPr/>
        </p:nvSpPr>
        <p:spPr bwMode="auto">
          <a:xfrm>
            <a:off x="5937736" y="5931872"/>
            <a:ext cx="762000" cy="3048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kstream</a:t>
            </a:r>
          </a:p>
        </p:txBody>
      </p:sp>
      <p:sp>
        <p:nvSpPr>
          <p:cNvPr id="370737" name="Straight Connector 49196"/>
          <p:cNvSpPr>
            <a:spLocks noChangeShapeType="1"/>
          </p:cNvSpPr>
          <p:nvPr/>
        </p:nvSpPr>
        <p:spPr bwMode="auto">
          <a:xfrm>
            <a:off x="7080736" y="55508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38" name="Rectangle 49197"/>
          <p:cNvSpPr>
            <a:spLocks noChangeArrowheads="1"/>
          </p:cNvSpPr>
          <p:nvPr/>
        </p:nvSpPr>
        <p:spPr bwMode="auto">
          <a:xfrm>
            <a:off x="5175736" y="5093672"/>
            <a:ext cx="4572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GDI</a:t>
            </a:r>
          </a:p>
        </p:txBody>
      </p:sp>
      <p:sp>
        <p:nvSpPr>
          <p:cNvPr id="370739" name="Rectangle 49198"/>
          <p:cNvSpPr>
            <a:spLocks noChangeArrowheads="1"/>
          </p:cNvSpPr>
          <p:nvPr/>
        </p:nvSpPr>
        <p:spPr bwMode="auto">
          <a:xfrm>
            <a:off x="3956536" y="5093672"/>
            <a:ext cx="609600" cy="381000"/>
          </a:xfrm>
          <a:prstGeom prst="rect">
            <a:avLst/>
          </a:prstGeom>
          <a:solidFill>
            <a:srgbClr val="CC99FF">
              <a:alpha val="50195"/>
            </a:srgbClr>
          </a:solidFill>
          <a:ln w="9525" algn="ctr">
            <a:solidFill>
              <a:schemeClr val="tx1"/>
            </a:solidFill>
            <a:miter lim="800000"/>
            <a:headEnd/>
            <a:tailEnd/>
          </a:ln>
          <a:effectLst>
            <a:glow rad="101600">
              <a:schemeClr val="tx1">
                <a:alpha val="60000"/>
              </a:schemeClr>
            </a:glow>
            <a:outerShdw blurRad="63500" sx="102000" sy="102000" algn="ctr" rotWithShape="0">
              <a:prstClr val="black">
                <a:alpha val="40000"/>
              </a:prstClr>
            </a:outerShdw>
          </a:effectLst>
        </p:spPr>
        <p:txBody>
          <a:bodyPr wrap="none" anchor="ctr"/>
          <a:lstStyle/>
          <a:p>
            <a:r>
              <a:rPr lang="en-US" sz="1200" b="0">
                <a:solidFill>
                  <a:schemeClr val="bg2"/>
                </a:solidFill>
                <a:effectLst/>
                <a:cs typeface="Arial" charset="0"/>
              </a:rPr>
              <a:t>DDraw</a:t>
            </a:r>
          </a:p>
        </p:txBody>
      </p:sp>
      <p:sp>
        <p:nvSpPr>
          <p:cNvPr id="370740" name="Rectangle 49199"/>
          <p:cNvSpPr>
            <a:spLocks noChangeArrowheads="1"/>
          </p:cNvSpPr>
          <p:nvPr/>
        </p:nvSpPr>
        <p:spPr bwMode="auto">
          <a:xfrm>
            <a:off x="4108936" y="1664672"/>
            <a:ext cx="1066800" cy="533400"/>
          </a:xfrm>
          <a:prstGeom prst="rect">
            <a:avLst/>
          </a:prstGeom>
          <a:gradFill flip="none" rotWithShape="1">
            <a:gsLst>
              <a:gs pos="0">
                <a:schemeClr val="tx2">
                  <a:lumMod val="65000"/>
                  <a:shade val="30000"/>
                  <a:satMod val="115000"/>
                </a:schemeClr>
              </a:gs>
              <a:gs pos="50000">
                <a:schemeClr val="tx2">
                  <a:lumMod val="65000"/>
                  <a:shade val="67500"/>
                  <a:satMod val="115000"/>
                </a:schemeClr>
              </a:gs>
              <a:gs pos="100000">
                <a:schemeClr val="tx2">
                  <a:lumMod val="65000"/>
                  <a:shade val="100000"/>
                  <a:satMod val="115000"/>
                </a:schemeClr>
              </a:gs>
            </a:gsLst>
            <a:lin ang="16200000" scaled="1"/>
            <a:tileRect/>
          </a:gradFill>
          <a:ln>
            <a:solidFill>
              <a:schemeClr val="bg2"/>
            </a:solidFill>
            <a:headEnd type="none" w="med" len="med"/>
            <a:tailEnd type="none" w="med" len="med"/>
          </a:ln>
          <a:effectLst>
            <a:glow rad="70000">
              <a:schemeClr val="tx1">
                <a:lumMod val="5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Video</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(e.g., WMP)</a:t>
            </a:r>
          </a:p>
        </p:txBody>
      </p:sp>
      <p:sp>
        <p:nvSpPr>
          <p:cNvPr id="370741" name="Rectangle 49200"/>
          <p:cNvSpPr>
            <a:spLocks noChangeArrowheads="1"/>
          </p:cNvSpPr>
          <p:nvPr/>
        </p:nvSpPr>
        <p:spPr bwMode="auto">
          <a:xfrm>
            <a:off x="5959994" y="2579072"/>
            <a:ext cx="1066800"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chemeClr val="bg2">
                    <a:lumMod val="95000"/>
                    <a:lumOff val="5000"/>
                  </a:schemeClr>
                </a:solidFill>
                <a:latin typeface="Segoe" pitchFamily="34" charset="0"/>
              </a:rPr>
              <a:t>IE</a:t>
            </a:r>
          </a:p>
        </p:txBody>
      </p:sp>
      <p:sp>
        <p:nvSpPr>
          <p:cNvPr id="370742" name="Straight Connector 49201"/>
          <p:cNvSpPr>
            <a:spLocks noChangeShapeType="1"/>
          </p:cNvSpPr>
          <p:nvPr/>
        </p:nvSpPr>
        <p:spPr bwMode="auto">
          <a:xfrm>
            <a:off x="7080736" y="50174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44" name="Straight Connector 49203"/>
          <p:cNvSpPr>
            <a:spLocks noChangeShapeType="1"/>
          </p:cNvSpPr>
          <p:nvPr/>
        </p:nvSpPr>
        <p:spPr bwMode="auto">
          <a:xfrm>
            <a:off x="7080736" y="36458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45" name="Straight Connector 49204"/>
          <p:cNvSpPr>
            <a:spLocks noChangeShapeType="1"/>
          </p:cNvSpPr>
          <p:nvPr/>
        </p:nvSpPr>
        <p:spPr bwMode="auto">
          <a:xfrm>
            <a:off x="7080736" y="3031990"/>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46" name="Rectangle 49205"/>
          <p:cNvSpPr>
            <a:spLocks noChangeArrowheads="1"/>
          </p:cNvSpPr>
          <p:nvPr/>
        </p:nvSpPr>
        <p:spPr bwMode="auto">
          <a:xfrm>
            <a:off x="2965936" y="1664672"/>
            <a:ext cx="1066800" cy="533400"/>
          </a:xfrm>
          <a:prstGeom prst="rect">
            <a:avLst/>
          </a:prstGeom>
          <a:gradFill flip="none" rotWithShape="1">
            <a:gsLst>
              <a:gs pos="0">
                <a:schemeClr val="tx2">
                  <a:lumMod val="65000"/>
                  <a:shade val="30000"/>
                  <a:satMod val="115000"/>
                </a:schemeClr>
              </a:gs>
              <a:gs pos="50000">
                <a:schemeClr val="tx2">
                  <a:lumMod val="65000"/>
                  <a:shade val="67500"/>
                  <a:satMod val="115000"/>
                </a:schemeClr>
              </a:gs>
              <a:gs pos="100000">
                <a:schemeClr val="tx2">
                  <a:lumMod val="65000"/>
                  <a:shade val="100000"/>
                  <a:satMod val="115000"/>
                </a:schemeClr>
              </a:gs>
            </a:gsLst>
            <a:lin ang="16200000" scaled="1"/>
            <a:tileRect/>
          </a:gradFill>
          <a:ln>
            <a:solidFill>
              <a:schemeClr val="bg2"/>
            </a:solidFill>
            <a:headEnd type="none" w="med" len="med"/>
            <a:tailEnd type="none" w="med" len="med"/>
          </a:ln>
          <a:effectLst>
            <a:glow rad="70000">
              <a:schemeClr val="tx1">
                <a:lumMod val="5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Imaging</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(e.g. DIS)</a:t>
            </a:r>
          </a:p>
        </p:txBody>
      </p:sp>
      <p:sp>
        <p:nvSpPr>
          <p:cNvPr id="370747" name="Rectangle 49206"/>
          <p:cNvSpPr>
            <a:spLocks noChangeArrowheads="1"/>
          </p:cNvSpPr>
          <p:nvPr/>
        </p:nvSpPr>
        <p:spPr bwMode="auto">
          <a:xfrm>
            <a:off x="5251936" y="3874472"/>
            <a:ext cx="8382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a:solidFill>
                  <a:srgbClr val="FFFFFF"/>
                </a:solidFill>
                <a:effectLst>
                  <a:outerShdw blurRad="38100" dist="38100" dir="2700000" algn="tl">
                    <a:srgbClr val="000000">
                      <a:alpha val="43137"/>
                    </a:srgbClr>
                  </a:outerShdw>
                </a:effectLst>
                <a:latin typeface="Segoe" pitchFamily="34" charset="0"/>
              </a:rPr>
              <a:t>Trident</a:t>
            </a:r>
          </a:p>
          <a:p>
            <a:pPr algn="ctr" defTabSz="914063"/>
            <a:r>
              <a:rPr lang="en-US" sz="1200" dirty="0">
                <a:solidFill>
                  <a:srgbClr val="FFFFFF"/>
                </a:solidFill>
                <a:effectLst>
                  <a:outerShdw blurRad="38100" dist="38100" dir="2700000" algn="tl">
                    <a:srgbClr val="000000">
                      <a:alpha val="43137"/>
                    </a:srgbClr>
                  </a:outerShdw>
                </a:effectLst>
                <a:latin typeface="Segoe" pitchFamily="34" charset="0"/>
              </a:rPr>
              <a:t>MS HTML</a:t>
            </a:r>
          </a:p>
        </p:txBody>
      </p:sp>
      <p:sp>
        <p:nvSpPr>
          <p:cNvPr id="370748" name="Rectangle 49207"/>
          <p:cNvSpPr>
            <a:spLocks noChangeArrowheads="1"/>
          </p:cNvSpPr>
          <p:nvPr/>
        </p:nvSpPr>
        <p:spPr bwMode="auto">
          <a:xfrm>
            <a:off x="4413736" y="4179272"/>
            <a:ext cx="762000" cy="4572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PIX/</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DaVinci</a:t>
            </a:r>
          </a:p>
        </p:txBody>
      </p:sp>
      <p:sp>
        <p:nvSpPr>
          <p:cNvPr id="370749" name="Rectangle 49208"/>
          <p:cNvSpPr>
            <a:spLocks noChangeArrowheads="1"/>
          </p:cNvSpPr>
          <p:nvPr/>
        </p:nvSpPr>
        <p:spPr bwMode="auto">
          <a:xfrm>
            <a:off x="4337536" y="3722072"/>
            <a:ext cx="8382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Common</a:t>
            </a:r>
          </a:p>
          <a:p>
            <a:pPr algn="ctr" defTabSz="914063"/>
            <a:r>
              <a:rPr lang="en-US" sz="1200">
                <a:solidFill>
                  <a:srgbClr val="FFFFFF"/>
                </a:solidFill>
                <a:effectLst>
                  <a:outerShdw blurRad="38100" dist="38100" dir="2700000" algn="tl">
                    <a:srgbClr val="000000">
                      <a:alpha val="43137"/>
                    </a:srgbClr>
                  </a:outerShdw>
                </a:effectLst>
                <a:latin typeface="Segoe" pitchFamily="34" charset="0"/>
              </a:rPr>
              <a:t>Controls</a:t>
            </a:r>
          </a:p>
        </p:txBody>
      </p:sp>
      <p:sp>
        <p:nvSpPr>
          <p:cNvPr id="370750" name="Rectangle 49209"/>
          <p:cNvSpPr>
            <a:spLocks noChangeArrowheads="1"/>
          </p:cNvSpPr>
          <p:nvPr/>
        </p:nvSpPr>
        <p:spPr bwMode="auto">
          <a:xfrm>
            <a:off x="2432536" y="3645872"/>
            <a:ext cx="838200" cy="2286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DUser</a:t>
            </a:r>
          </a:p>
        </p:txBody>
      </p:sp>
      <p:sp>
        <p:nvSpPr>
          <p:cNvPr id="370751" name="Rectangle 49210"/>
          <p:cNvSpPr>
            <a:spLocks noChangeArrowheads="1"/>
          </p:cNvSpPr>
          <p:nvPr/>
        </p:nvSpPr>
        <p:spPr bwMode="auto">
          <a:xfrm>
            <a:off x="375136" y="3036272"/>
            <a:ext cx="838200" cy="18288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400">
                <a:effectLst>
                  <a:outerShdw blurRad="38100" dist="38100" dir="2700000" algn="tl">
                    <a:srgbClr val="000000">
                      <a:alpha val="43137"/>
                    </a:srgbClr>
                  </a:outerShdw>
                </a:effectLst>
                <a:latin typeface="Segoe" pitchFamily="34" charset="0"/>
              </a:rPr>
              <a:t>3rd party</a:t>
            </a:r>
          </a:p>
          <a:p>
            <a:pPr algn="ctr" defTabSz="914063"/>
            <a:r>
              <a:rPr lang="en-US" sz="1400">
                <a:effectLst>
                  <a:outerShdw blurRad="38100" dist="38100" dir="2700000" algn="tl">
                    <a:srgbClr val="000000">
                      <a:alpha val="43137"/>
                    </a:srgbClr>
                  </a:outerShdw>
                </a:effectLst>
                <a:latin typeface="Segoe" pitchFamily="34" charset="0"/>
              </a:rPr>
              <a:t>Game </a:t>
            </a:r>
          </a:p>
          <a:p>
            <a:pPr algn="ctr" defTabSz="914063"/>
            <a:r>
              <a:rPr lang="en-US" sz="1400">
                <a:effectLst>
                  <a:outerShdw blurRad="38100" dist="38100" dir="2700000" algn="tl">
                    <a:srgbClr val="000000">
                      <a:alpha val="43137"/>
                    </a:srgbClr>
                  </a:outerShdw>
                </a:effectLst>
                <a:latin typeface="Segoe" pitchFamily="34" charset="0"/>
              </a:rPr>
              <a:t>Engine</a:t>
            </a:r>
          </a:p>
        </p:txBody>
      </p:sp>
      <p:sp>
        <p:nvSpPr>
          <p:cNvPr id="370752" name="Straight Connector 49211"/>
          <p:cNvSpPr>
            <a:spLocks noChangeShapeType="1"/>
          </p:cNvSpPr>
          <p:nvPr/>
        </p:nvSpPr>
        <p:spPr bwMode="auto">
          <a:xfrm>
            <a:off x="7080736" y="2274272"/>
            <a:ext cx="1752600" cy="0"/>
          </a:xfrm>
          <a:prstGeom prst="line">
            <a:avLst/>
          </a:prstGeom>
          <a:noFill/>
          <a:ln w="19050" algn="ctr">
            <a:solidFill>
              <a:schemeClr val="accent6"/>
            </a:solidFill>
            <a:prstDash val="dash"/>
            <a:round/>
            <a:headEnd/>
            <a:tailEnd/>
          </a:ln>
          <a:effectLst>
            <a:glow rad="101600">
              <a:schemeClr val="accent2">
                <a:satMod val="175000"/>
                <a:alpha val="40000"/>
              </a:schemeClr>
            </a:glow>
          </a:effectLst>
        </p:spPr>
        <p:txBody>
          <a:bodyPr/>
          <a:lstStyle/>
          <a:p>
            <a:endParaRPr lang="en-US">
              <a:solidFill>
                <a:schemeClr val="accent1"/>
              </a:solidFill>
              <a:effectLst>
                <a:outerShdw blurRad="38100" dist="38100" dir="2700000" algn="tl">
                  <a:srgbClr val="000000">
                    <a:alpha val="43137"/>
                  </a:srgbClr>
                </a:outerShdw>
              </a:effectLst>
              <a:latin typeface="+mj-lt"/>
            </a:endParaRPr>
          </a:p>
        </p:txBody>
      </p:sp>
      <p:sp>
        <p:nvSpPr>
          <p:cNvPr id="370754" name="Rectangle 49213"/>
          <p:cNvSpPr>
            <a:spLocks noChangeArrowheads="1"/>
          </p:cNvSpPr>
          <p:nvPr/>
        </p:nvSpPr>
        <p:spPr bwMode="auto">
          <a:xfrm>
            <a:off x="4794736" y="4636472"/>
            <a:ext cx="609600" cy="3810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200" dirty="0">
                <a:solidFill>
                  <a:srgbClr val="FFFFFF"/>
                </a:solidFill>
                <a:effectLst>
                  <a:outerShdw blurRad="38100" dist="38100" dir="2700000" algn="tl">
                    <a:srgbClr val="000000">
                      <a:alpha val="43137"/>
                    </a:srgbClr>
                  </a:outerShdw>
                </a:effectLst>
                <a:latin typeface="Segoe" pitchFamily="34" charset="0"/>
              </a:rPr>
              <a:t>WCS</a:t>
            </a:r>
          </a:p>
        </p:txBody>
      </p:sp>
      <p:sp>
        <p:nvSpPr>
          <p:cNvPr id="370755" name="Rectangle 49214"/>
          <p:cNvSpPr>
            <a:spLocks noChangeArrowheads="1"/>
          </p:cNvSpPr>
          <p:nvPr/>
        </p:nvSpPr>
        <p:spPr bwMode="auto">
          <a:xfrm>
            <a:off x="5350394" y="2426672"/>
            <a:ext cx="533400"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a:solidFill>
                  <a:schemeClr val="bg2">
                    <a:lumMod val="95000"/>
                    <a:lumOff val="5000"/>
                  </a:schemeClr>
                </a:solidFill>
                <a:latin typeface="Segoe" pitchFamily="34" charset="0"/>
              </a:rPr>
              <a:t>Help</a:t>
            </a:r>
          </a:p>
        </p:txBody>
      </p:sp>
      <p:sp>
        <p:nvSpPr>
          <p:cNvPr id="370756" name="Rectangle 49215"/>
          <p:cNvSpPr>
            <a:spLocks noChangeArrowheads="1"/>
          </p:cNvSpPr>
          <p:nvPr/>
        </p:nvSpPr>
        <p:spPr bwMode="auto">
          <a:xfrm>
            <a:off x="4489936" y="2426672"/>
            <a:ext cx="767864"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a:solidFill>
                  <a:schemeClr val="bg2">
                    <a:lumMod val="95000"/>
                    <a:lumOff val="5000"/>
                  </a:schemeClr>
                </a:solidFill>
                <a:latin typeface="Segoe" pitchFamily="34" charset="0"/>
              </a:rPr>
              <a:t>Control</a:t>
            </a:r>
          </a:p>
          <a:p>
            <a:pPr algn="ctr" defTabSz="914063"/>
            <a:r>
              <a:rPr lang="en-US" sz="1200" dirty="0">
                <a:solidFill>
                  <a:schemeClr val="bg2">
                    <a:lumMod val="95000"/>
                    <a:lumOff val="5000"/>
                  </a:schemeClr>
                </a:solidFill>
                <a:latin typeface="Segoe" pitchFamily="34" charset="0"/>
              </a:rPr>
              <a:t>Panels</a:t>
            </a:r>
          </a:p>
        </p:txBody>
      </p:sp>
      <p:sp>
        <p:nvSpPr>
          <p:cNvPr id="370757" name="Rectangle 49216"/>
          <p:cNvSpPr>
            <a:spLocks noChangeArrowheads="1"/>
          </p:cNvSpPr>
          <p:nvPr/>
        </p:nvSpPr>
        <p:spPr bwMode="auto">
          <a:xfrm>
            <a:off x="5251936" y="4495800"/>
            <a:ext cx="1295400" cy="369272"/>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rgbClr val="FFFFFF"/>
                </a:solidFill>
                <a:effectLst>
                  <a:outerShdw blurRad="38100" dist="38100" dir="2700000" algn="tl">
                    <a:srgbClr val="000000">
                      <a:alpha val="43137"/>
                    </a:srgbClr>
                  </a:outerShdw>
                </a:effectLst>
                <a:latin typeface="Segoe" pitchFamily="34" charset="0"/>
              </a:rPr>
              <a:t>Windows Codecs</a:t>
            </a:r>
          </a:p>
        </p:txBody>
      </p:sp>
      <p:sp>
        <p:nvSpPr>
          <p:cNvPr id="370758" name="Rectangle 49217"/>
          <p:cNvSpPr>
            <a:spLocks noChangeArrowheads="1"/>
          </p:cNvSpPr>
          <p:nvPr/>
        </p:nvSpPr>
        <p:spPr bwMode="auto">
          <a:xfrm>
            <a:off x="1365736" y="3188672"/>
            <a:ext cx="762000" cy="685800"/>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ln>
            <a:solidFill>
              <a:srgbClr val="7030A0"/>
            </a:solidFill>
            <a:headEnd type="none" w="med" len="med"/>
            <a:tailEnd type="none" w="med" len="med"/>
          </a:ln>
          <a:effectLst>
            <a:glow rad="70000">
              <a:srgbClr val="8426B8">
                <a:alpha val="49804"/>
              </a:srgb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a:solidFill>
                  <a:srgbClr val="FFFFFF"/>
                </a:solidFill>
                <a:effectLst>
                  <a:outerShdw blurRad="38100" dist="38100" dir="2700000" algn="tl">
                    <a:srgbClr val="000000">
                      <a:alpha val="43137"/>
                    </a:srgbClr>
                  </a:outerShdw>
                </a:effectLst>
                <a:latin typeface="Segoe" pitchFamily="34" charset="0"/>
              </a:rPr>
              <a:t>Splash</a:t>
            </a:r>
          </a:p>
        </p:txBody>
      </p:sp>
      <p:sp>
        <p:nvSpPr>
          <p:cNvPr id="370759" name="Rectangle 49218"/>
          <p:cNvSpPr>
            <a:spLocks noChangeArrowheads="1"/>
          </p:cNvSpPr>
          <p:nvPr/>
        </p:nvSpPr>
        <p:spPr bwMode="auto">
          <a:xfrm>
            <a:off x="1289536" y="2350472"/>
            <a:ext cx="838200" cy="5334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a:solidFill>
                  <a:schemeClr val="bg2">
                    <a:lumMod val="95000"/>
                    <a:lumOff val="5000"/>
                  </a:schemeClr>
                </a:solidFill>
                <a:latin typeface="Segoe" pitchFamily="34" charset="0"/>
              </a:rPr>
              <a:t>MCE</a:t>
            </a:r>
          </a:p>
        </p:txBody>
      </p:sp>
      <p:sp>
        <p:nvSpPr>
          <p:cNvPr id="370717" name="Rectangle 49176"/>
          <p:cNvSpPr>
            <a:spLocks noChangeArrowheads="1"/>
          </p:cNvSpPr>
          <p:nvPr/>
        </p:nvSpPr>
        <p:spPr bwMode="auto">
          <a:xfrm>
            <a:off x="908536" y="6236672"/>
            <a:ext cx="10668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dirty="0">
                <a:solidFill>
                  <a:schemeClr val="bg2">
                    <a:lumMod val="95000"/>
                    <a:lumOff val="5000"/>
                  </a:schemeClr>
                </a:solidFill>
              </a:rPr>
              <a:t>Display</a:t>
            </a:r>
          </a:p>
          <a:p>
            <a:pPr algn="ctr" defTabSz="914063"/>
            <a:r>
              <a:rPr lang="en-US" sz="1100" dirty="0">
                <a:solidFill>
                  <a:schemeClr val="bg2">
                    <a:lumMod val="95000"/>
                    <a:lumOff val="5000"/>
                  </a:schemeClr>
                </a:solidFill>
              </a:rPr>
              <a:t>Controller</a:t>
            </a:r>
          </a:p>
        </p:txBody>
      </p:sp>
      <p:sp>
        <p:nvSpPr>
          <p:cNvPr id="370718" name="Rectangle 49177"/>
          <p:cNvSpPr>
            <a:spLocks noChangeArrowheads="1"/>
          </p:cNvSpPr>
          <p:nvPr/>
        </p:nvSpPr>
        <p:spPr bwMode="auto">
          <a:xfrm>
            <a:off x="1975336" y="6236672"/>
            <a:ext cx="10668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3D Engine</a:t>
            </a:r>
          </a:p>
        </p:txBody>
      </p:sp>
      <p:sp>
        <p:nvSpPr>
          <p:cNvPr id="370719" name="Rectangle 49178"/>
          <p:cNvSpPr>
            <a:spLocks noChangeArrowheads="1"/>
          </p:cNvSpPr>
          <p:nvPr/>
        </p:nvSpPr>
        <p:spPr bwMode="auto">
          <a:xfrm>
            <a:off x="3042136" y="6236672"/>
            <a:ext cx="10668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dirty="0">
                <a:solidFill>
                  <a:schemeClr val="bg2">
                    <a:lumMod val="95000"/>
                    <a:lumOff val="5000"/>
                  </a:schemeClr>
                </a:solidFill>
              </a:rPr>
              <a:t>2D Engine/</a:t>
            </a:r>
          </a:p>
          <a:p>
            <a:pPr algn="ctr" defTabSz="914063"/>
            <a:r>
              <a:rPr lang="en-US" sz="1100" dirty="0" smtClean="0">
                <a:solidFill>
                  <a:schemeClr val="bg2">
                    <a:lumMod val="95000"/>
                    <a:lumOff val="5000"/>
                  </a:schemeClr>
                </a:solidFill>
              </a:rPr>
              <a:t>De-interlace…</a:t>
            </a:r>
            <a:endParaRPr lang="en-US" sz="1100" dirty="0">
              <a:solidFill>
                <a:schemeClr val="bg2">
                  <a:lumMod val="95000"/>
                  <a:lumOff val="5000"/>
                </a:schemeClr>
              </a:solidFill>
            </a:endParaRPr>
          </a:p>
        </p:txBody>
      </p:sp>
      <p:sp>
        <p:nvSpPr>
          <p:cNvPr id="370720" name="Rectangle 49179"/>
          <p:cNvSpPr>
            <a:spLocks noChangeArrowheads="1"/>
          </p:cNvSpPr>
          <p:nvPr/>
        </p:nvSpPr>
        <p:spPr bwMode="auto">
          <a:xfrm>
            <a:off x="4108936" y="6236672"/>
            <a:ext cx="6858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Video</a:t>
            </a:r>
          </a:p>
          <a:p>
            <a:pPr algn="ctr" defTabSz="914063"/>
            <a:r>
              <a:rPr lang="en-US" sz="1100">
                <a:solidFill>
                  <a:schemeClr val="bg2">
                    <a:lumMod val="95000"/>
                    <a:lumOff val="5000"/>
                  </a:schemeClr>
                </a:solidFill>
              </a:rPr>
              <a:t>Decode</a:t>
            </a:r>
          </a:p>
        </p:txBody>
      </p:sp>
      <p:sp>
        <p:nvSpPr>
          <p:cNvPr id="370721" name="Rectangle 49180"/>
          <p:cNvSpPr>
            <a:spLocks noChangeArrowheads="1"/>
          </p:cNvSpPr>
          <p:nvPr/>
        </p:nvSpPr>
        <p:spPr bwMode="auto">
          <a:xfrm>
            <a:off x="4794736" y="6236672"/>
            <a:ext cx="8382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Video</a:t>
            </a:r>
          </a:p>
          <a:p>
            <a:pPr algn="ctr" defTabSz="914063"/>
            <a:r>
              <a:rPr lang="en-US" sz="1100">
                <a:solidFill>
                  <a:schemeClr val="bg2">
                    <a:lumMod val="95000"/>
                    <a:lumOff val="5000"/>
                  </a:schemeClr>
                </a:solidFill>
              </a:rPr>
              <a:t>Encode</a:t>
            </a:r>
          </a:p>
        </p:txBody>
      </p:sp>
      <p:sp>
        <p:nvSpPr>
          <p:cNvPr id="370753" name="Rectangle 49212"/>
          <p:cNvSpPr>
            <a:spLocks noChangeArrowheads="1"/>
          </p:cNvSpPr>
          <p:nvPr/>
        </p:nvSpPr>
        <p:spPr bwMode="auto">
          <a:xfrm>
            <a:off x="6242536" y="6236672"/>
            <a:ext cx="685800" cy="3810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33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100">
                <a:solidFill>
                  <a:schemeClr val="bg2">
                    <a:lumMod val="95000"/>
                    <a:lumOff val="5000"/>
                  </a:schemeClr>
                </a:solidFill>
              </a:rPr>
              <a:t>Print</a:t>
            </a:r>
          </a:p>
        </p:txBody>
      </p:sp>
    </p:spTree>
  </p:cSld>
  <p:clrMapOvr>
    <a:masterClrMapping/>
  </p:clrMapOvr>
  <p:transition advClick="0">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6" name="Rectangle 4"/>
          <p:cNvSpPr>
            <a:spLocks noGrp="1" noChangeArrowheads="1"/>
          </p:cNvSpPr>
          <p:nvPr>
            <p:ph type="title"/>
          </p:nvPr>
        </p:nvSpPr>
        <p:spPr/>
        <p:txBody>
          <a:bodyPr/>
          <a:lstStyle/>
          <a:p>
            <a:r>
              <a:rPr lang="en-US" smtClean="0"/>
              <a:t>Call To Action</a:t>
            </a:r>
            <a:endParaRPr lang="en-US" dirty="0"/>
          </a:p>
        </p:txBody>
      </p:sp>
      <p:sp>
        <p:nvSpPr>
          <p:cNvPr id="284677" name="Rectangle 5"/>
          <p:cNvSpPr>
            <a:spLocks noGrp="1" noChangeArrowheads="1"/>
          </p:cNvSpPr>
          <p:nvPr>
            <p:ph type="body" idx="1"/>
          </p:nvPr>
        </p:nvSpPr>
        <p:spPr>
          <a:xfrm>
            <a:off x="382588" y="1414464"/>
            <a:ext cx="8380412" cy="5190652"/>
          </a:xfrm>
        </p:spPr>
        <p:txBody>
          <a:bodyPr/>
          <a:lstStyle/>
          <a:p>
            <a:r>
              <a:rPr lang="en-US" sz="2800" smtClean="0"/>
              <a:t>Windows Vista</a:t>
            </a:r>
          </a:p>
          <a:p>
            <a:pPr lvl="1"/>
            <a:r>
              <a:rPr lang="en-US" sz="2400" smtClean="0"/>
              <a:t>Hardware-accelerated graphics all the time</a:t>
            </a:r>
          </a:p>
          <a:p>
            <a:pPr lvl="1"/>
            <a:r>
              <a:rPr lang="en-US" sz="2400" smtClean="0"/>
              <a:t>WDDM 1.0</a:t>
            </a:r>
          </a:p>
          <a:p>
            <a:pPr lvl="1"/>
            <a:r>
              <a:rPr lang="en-US" sz="2400" smtClean="0"/>
              <a:t>Direct3D 9/9Ex is everywhere – now</a:t>
            </a:r>
          </a:p>
          <a:p>
            <a:pPr lvl="1"/>
            <a:r>
              <a:rPr lang="en-US" sz="2400" smtClean="0"/>
              <a:t>Rapid adoption of Direct3D 10 – it delivers the future</a:t>
            </a:r>
          </a:p>
          <a:p>
            <a:pPr lvl="1"/>
            <a:r>
              <a:rPr lang="en-US" sz="2400" smtClean="0"/>
              <a:t>DXVA, content protection, glitch reduction</a:t>
            </a:r>
          </a:p>
          <a:p>
            <a:r>
              <a:rPr lang="en-US" sz="2800" smtClean="0"/>
              <a:t>Next</a:t>
            </a:r>
          </a:p>
          <a:p>
            <a:pPr lvl="1"/>
            <a:r>
              <a:rPr lang="en-US" sz="2400" smtClean="0"/>
              <a:t>WDDM 2.x – efficient GPU virtualization</a:t>
            </a:r>
          </a:p>
          <a:p>
            <a:pPr lvl="1"/>
            <a:r>
              <a:rPr lang="en-US" sz="2400" smtClean="0"/>
              <a:t>Direct3D 10.1 – incremental changes to 10</a:t>
            </a:r>
          </a:p>
          <a:p>
            <a:pPr lvl="1"/>
            <a:r>
              <a:rPr lang="en-US" sz="2400" smtClean="0"/>
              <a:t>Greater generalization of GPU capabilities</a:t>
            </a:r>
          </a:p>
          <a:p>
            <a:pPr lvl="1"/>
            <a:r>
              <a:rPr lang="en-US" sz="2400" smtClean="0"/>
              <a:t>Hi-def color, HD-DVD</a:t>
            </a:r>
            <a:endParaRPr lang="en-US" sz="2400" dirty="0"/>
          </a:p>
        </p:txBody>
      </p:sp>
    </p:spTree>
  </p:cSld>
  <p:clrMapOvr>
    <a:masterClrMapping/>
  </p:clrMapOvr>
  <p:transition advClick="0">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2514600" y="1331886"/>
            <a:ext cx="4953000" cy="638175"/>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5701" name="Rectangle 5"/>
          <p:cNvSpPr>
            <a:spLocks noGrp="1" noChangeArrowheads="1"/>
          </p:cNvSpPr>
          <p:nvPr>
            <p:ph type="title"/>
          </p:nvPr>
        </p:nvSpPr>
        <p:spPr/>
        <p:txBody>
          <a:bodyPr/>
          <a:lstStyle/>
          <a:p>
            <a:r>
              <a:rPr lang="en-US" dirty="0" smtClean="0"/>
              <a:t>Additional Resources</a:t>
            </a:r>
            <a:endParaRPr lang="en-US" dirty="0"/>
          </a:p>
        </p:txBody>
      </p:sp>
      <p:sp>
        <p:nvSpPr>
          <p:cNvPr id="285702" name="Rectangle 6"/>
          <p:cNvSpPr>
            <a:spLocks noGrp="1" noChangeArrowheads="1"/>
          </p:cNvSpPr>
          <p:nvPr>
            <p:ph type="body" idx="1"/>
          </p:nvPr>
        </p:nvSpPr>
        <p:spPr>
          <a:xfrm>
            <a:off x="382588" y="1414464"/>
            <a:ext cx="8380412" cy="4681794"/>
          </a:xfrm>
        </p:spPr>
        <p:txBody>
          <a:bodyPr/>
          <a:lstStyle/>
          <a:p>
            <a:r>
              <a:rPr lang="en-US" dirty="0" smtClean="0"/>
              <a:t>E-mail:</a:t>
            </a:r>
          </a:p>
          <a:p>
            <a:r>
              <a:rPr lang="en-US" dirty="0" smtClean="0"/>
              <a:t>Related content</a:t>
            </a:r>
          </a:p>
          <a:p>
            <a:pPr lvl="1"/>
            <a:r>
              <a:rPr lang="en-US" dirty="0" smtClean="0">
                <a:solidFill>
                  <a:schemeClr val="accent1"/>
                </a:solidFill>
              </a:rPr>
              <a:t>CLN-T359</a:t>
            </a:r>
            <a:r>
              <a:rPr lang="en-US" dirty="0" smtClean="0"/>
              <a:t> – Windows Display Driver Model Drivers:  Key Features</a:t>
            </a:r>
          </a:p>
          <a:p>
            <a:pPr lvl="1"/>
            <a:r>
              <a:rPr lang="en-US" dirty="0" smtClean="0">
                <a:solidFill>
                  <a:schemeClr val="accent1"/>
                </a:solidFill>
              </a:rPr>
              <a:t>CLN-C364</a:t>
            </a:r>
            <a:r>
              <a:rPr lang="en-US" dirty="0" smtClean="0"/>
              <a:t> – Direct3D Test Framework</a:t>
            </a:r>
          </a:p>
          <a:p>
            <a:pPr lvl="1"/>
            <a:r>
              <a:rPr lang="en-US" dirty="0" smtClean="0">
                <a:solidFill>
                  <a:schemeClr val="accent1"/>
                </a:solidFill>
              </a:rPr>
              <a:t>CLN-C362</a:t>
            </a:r>
            <a:r>
              <a:rPr lang="en-US" dirty="0" smtClean="0"/>
              <a:t> – Kernel Graphics Infrastructure for Display Devices and Mobiles</a:t>
            </a:r>
          </a:p>
          <a:p>
            <a:pPr lvl="1"/>
            <a:r>
              <a:rPr lang="en-US" dirty="0" smtClean="0">
                <a:solidFill>
                  <a:schemeClr val="accent1"/>
                </a:solidFill>
              </a:rPr>
              <a:t>CLN-P365</a:t>
            </a:r>
            <a:r>
              <a:rPr lang="en-US" dirty="0" smtClean="0"/>
              <a:t> – CPU and GPU Directions</a:t>
            </a:r>
          </a:p>
          <a:p>
            <a:pPr lvl="1"/>
            <a:endParaRPr lang="en-US" dirty="0" smtClean="0"/>
          </a:p>
        </p:txBody>
      </p:sp>
      <p:sp>
        <p:nvSpPr>
          <p:cNvPr id="6" name="Rectangle 5"/>
          <p:cNvSpPr/>
          <p:nvPr/>
        </p:nvSpPr>
        <p:spPr>
          <a:xfrm>
            <a:off x="2616892" y="1350891"/>
            <a:ext cx="4748416" cy="600164"/>
          </a:xfrm>
          <a:prstGeom prst="rect">
            <a:avLst/>
          </a:prstGeom>
        </p:spPr>
        <p:txBody>
          <a:bodyPr wrap="none">
            <a:spAutoFit/>
          </a:bodyPr>
          <a:lstStyle/>
          <a:p>
            <a:pPr algn="ctr"/>
            <a:r>
              <a:rPr lang="en-US" sz="3300" kern="0" dirty="0" err="1" smtClean="0">
                <a:solidFill>
                  <a:srgbClr val="FFFFFF"/>
                </a:solidFill>
                <a:effectLst>
                  <a:outerShdw blurRad="38100" dist="38100" dir="2700000" algn="tl">
                    <a:srgbClr val="000000">
                      <a:alpha val="43137"/>
                    </a:srgbClr>
                  </a:outerShdw>
                </a:effectLst>
                <a:hlinkClick r:id="rId3"/>
              </a:rPr>
              <a:t>Directx</a:t>
            </a:r>
            <a:r>
              <a:rPr lang="en-US" sz="3300" kern="0" dirty="0" smtClean="0">
                <a:solidFill>
                  <a:srgbClr val="FFFFFF"/>
                </a:solidFill>
                <a:effectLst>
                  <a:outerShdw blurRad="38100" dist="38100" dir="2700000" algn="tl">
                    <a:srgbClr val="000000">
                      <a:alpha val="43137"/>
                    </a:srgbClr>
                  </a:outerShdw>
                </a:effectLst>
                <a:hlinkClick r:id="rId3"/>
              </a:rPr>
              <a:t> @ microsoft.com</a:t>
            </a:r>
            <a:endParaRPr lang="en-US" dirty="0"/>
          </a:p>
        </p:txBody>
      </p:sp>
    </p:spTree>
  </p:cSld>
  <p:clrMapOvr>
    <a:masterClrMapping/>
  </p:clrMapOvr>
  <p:transition advClick="0">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8" name="Rectangle 8"/>
          <p:cNvSpPr>
            <a:spLocks noGrp="1" noChangeArrowheads="1"/>
          </p:cNvSpPr>
          <p:nvPr>
            <p:ph type="ctrTitle"/>
          </p:nvPr>
        </p:nvSpPr>
        <p:spPr/>
        <p:txBody>
          <a:bodyPr/>
          <a:lstStyle/>
          <a:p>
            <a:r>
              <a:rPr lang="en-US" dirty="0" smtClean="0"/>
              <a:t>Questions?</a:t>
            </a:r>
            <a:endParaRPr lang="en-US" dirty="0"/>
          </a:p>
        </p:txBody>
      </p:sp>
    </p:spTree>
  </p:cSld>
  <p:clrMapOvr>
    <a:masterClrMapping/>
  </p:clrMapOvr>
  <p:transition advClick="0">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27607" y="2354792"/>
            <a:ext cx="7692761" cy="3046988"/>
          </a:xfrm>
        </p:spPr>
        <p:txBody>
          <a:bodyPr/>
          <a:lstStyle/>
          <a:p>
            <a:r>
              <a:rPr lang="en-US" dirty="0" smtClean="0"/>
              <a:t>FACT:</a:t>
            </a:r>
            <a:br>
              <a:rPr lang="en-US" dirty="0" smtClean="0"/>
            </a:br>
            <a:r>
              <a:rPr lang="en-US" dirty="0" smtClean="0"/>
              <a:t>29 digital cameras carry </a:t>
            </a:r>
            <a:br>
              <a:rPr lang="en-US" dirty="0" smtClean="0"/>
            </a:br>
            <a:r>
              <a:rPr lang="en-US" dirty="0" smtClean="0"/>
              <a:t>the “Certified for Windows Vista” logo as of April 1</a:t>
            </a:r>
            <a:endParaRPr lang="en-US" dirty="0"/>
          </a:p>
        </p:txBody>
      </p:sp>
      <p:pic>
        <p:nvPicPr>
          <p:cNvPr id="8" name="Picture 5" descr="wVista-Cert-border.png"/>
          <p:cNvPicPr>
            <a:picLocks noChangeAspect="1"/>
          </p:cNvPicPr>
          <p:nvPr/>
        </p:nvPicPr>
        <p:blipFill>
          <a:blip r:embed="rId3"/>
          <a:srcRect/>
          <a:stretch>
            <a:fillRect/>
          </a:stretch>
        </p:blipFill>
        <p:spPr bwMode="auto">
          <a:xfrm>
            <a:off x="6781800" y="152400"/>
            <a:ext cx="1854200" cy="26924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55" name="Rectangle 47"/>
          <p:cNvSpPr>
            <a:spLocks noGrp="1" noChangeArrowheads="1"/>
          </p:cNvSpPr>
          <p:nvPr>
            <p:ph type="title"/>
          </p:nvPr>
        </p:nvSpPr>
        <p:spPr>
          <a:xfrm>
            <a:off x="382588" y="228600"/>
            <a:ext cx="8380412" cy="1191095"/>
          </a:xfrm>
        </p:spPr>
        <p:txBody>
          <a:bodyPr/>
          <a:lstStyle/>
          <a:p>
            <a:r>
              <a:rPr lang="en-US" dirty="0" smtClean="0"/>
              <a:t>Big Picture</a:t>
            </a:r>
            <a:br>
              <a:rPr lang="en-US" dirty="0" smtClean="0"/>
            </a:br>
            <a:r>
              <a:rPr lang="en-US" sz="3600" dirty="0" smtClean="0">
                <a:solidFill>
                  <a:schemeClr val="accent1"/>
                </a:solidFill>
              </a:rPr>
              <a:t>Simplified</a:t>
            </a:r>
            <a:endParaRPr lang="en-US" sz="3600" dirty="0">
              <a:solidFill>
                <a:schemeClr val="accent1"/>
              </a:solidFill>
            </a:endParaRPr>
          </a:p>
        </p:txBody>
      </p:sp>
      <p:sp>
        <p:nvSpPr>
          <p:cNvPr id="299041" name="Text Box 33"/>
          <p:cNvSpPr txBox="1">
            <a:spLocks noChangeArrowheads="1"/>
          </p:cNvSpPr>
          <p:nvPr/>
        </p:nvSpPr>
        <p:spPr bwMode="auto">
          <a:xfrm>
            <a:off x="8253880" y="1758464"/>
            <a:ext cx="561372" cy="646331"/>
          </a:xfrm>
          <a:prstGeom prst="rect">
            <a:avLst/>
          </a:prstGeom>
          <a:noFill/>
          <a:ln w="12700">
            <a:noFill/>
            <a:miter lim="800000"/>
            <a:headEnd/>
            <a:tailEnd/>
          </a:ln>
          <a:effectLst/>
        </p:spPr>
        <p:txBody>
          <a:bodyPr wrap="none" anchor="ctr">
            <a:spAutoFit/>
          </a:bodyPr>
          <a:lstStyle/>
          <a:p>
            <a:pPr algn="ctr">
              <a:lnSpc>
                <a:spcPct val="90000"/>
              </a:lnSpc>
              <a:spcBef>
                <a:spcPct val="30000"/>
              </a:spcBef>
            </a:pPr>
            <a:r>
              <a:rPr lang="en-US" sz="4000" b="0" dirty="0">
                <a:effectLst>
                  <a:outerShdw blurRad="38100" dist="38100" dir="2700000" algn="tl">
                    <a:srgbClr val="000000"/>
                  </a:outerShdw>
                </a:effectLst>
              </a:rPr>
              <a:t>…</a:t>
            </a:r>
          </a:p>
        </p:txBody>
      </p:sp>
      <p:sp>
        <p:nvSpPr>
          <p:cNvPr id="299052" name="Rectangle 44"/>
          <p:cNvSpPr>
            <a:spLocks noChangeArrowheads="1"/>
          </p:cNvSpPr>
          <p:nvPr/>
        </p:nvSpPr>
        <p:spPr bwMode="invGray">
          <a:xfrm>
            <a:off x="5434480" y="5644664"/>
            <a:ext cx="2139950" cy="977900"/>
          </a:xfrm>
          <a:prstGeom prst="rect">
            <a:avLst/>
          </a:prstGeom>
          <a:solidFill>
            <a:srgbClr val="000000">
              <a:alpha val="36863"/>
            </a:srgbClr>
          </a:solidFill>
          <a:ln w="3175" algn="ctr">
            <a:solidFill>
              <a:srgbClr val="7030A0"/>
            </a:solidFill>
            <a:miter lim="800000"/>
            <a:headEnd/>
            <a:tailEnd/>
          </a:ln>
          <a:effectLst>
            <a:outerShdw blurRad="63500" sx="102000" sy="102000" algn="ctr" rotWithShape="0">
              <a:prstClr val="black">
                <a:alpha val="40000"/>
              </a:prstClr>
            </a:outerShdw>
          </a:effectLst>
        </p:spPr>
        <p:txBody>
          <a:bodyPr anchor="ctr">
            <a:spAutoFit/>
          </a:bodyPr>
          <a:lstStyle/>
          <a:p>
            <a:pPr algn="ctr">
              <a:lnSpc>
                <a:spcPct val="90000"/>
              </a:lnSpc>
              <a:spcBef>
                <a:spcPct val="30000"/>
              </a:spcBef>
            </a:pPr>
            <a:r>
              <a:rPr lang="en-US" sz="1600" b="0" dirty="0">
                <a:effectLst>
                  <a:outerShdw blurRad="38100" dist="38100" dir="2700000" algn="tl">
                    <a:srgbClr val="000000">
                      <a:alpha val="43137"/>
                    </a:srgbClr>
                  </a:outerShdw>
                </a:effectLst>
                <a:latin typeface="+mj-lt"/>
              </a:rPr>
              <a:t>Print</a:t>
            </a:r>
            <a:br>
              <a:rPr lang="en-US" sz="1600" b="0" dirty="0">
                <a:effectLst>
                  <a:outerShdw blurRad="38100" dist="38100" dir="2700000" algn="tl">
                    <a:srgbClr val="000000">
                      <a:alpha val="43137"/>
                    </a:srgbClr>
                  </a:outerShdw>
                </a:effectLst>
                <a:latin typeface="+mj-lt"/>
              </a:rPr>
            </a:br>
            <a:r>
              <a:rPr lang="en-US" sz="1600" b="0" dirty="0">
                <a:effectLst>
                  <a:outerShdw blurRad="38100" dist="38100" dir="2700000" algn="tl">
                    <a:srgbClr val="000000">
                      <a:alpha val="43137"/>
                    </a:srgbClr>
                  </a:outerShdw>
                </a:effectLst>
                <a:latin typeface="+mj-lt"/>
              </a:rPr>
              <a:t>Terminal Server</a:t>
            </a:r>
            <a:br>
              <a:rPr lang="en-US" sz="1600" b="0" dirty="0">
                <a:effectLst>
                  <a:outerShdw blurRad="38100" dist="38100" dir="2700000" algn="tl">
                    <a:srgbClr val="000000">
                      <a:alpha val="43137"/>
                    </a:srgbClr>
                  </a:outerShdw>
                </a:effectLst>
                <a:latin typeface="+mj-lt"/>
              </a:rPr>
            </a:br>
            <a:r>
              <a:rPr lang="en-US" sz="1600" b="0" dirty="0">
                <a:effectLst>
                  <a:outerShdw blurRad="38100" dist="38100" dir="2700000" algn="tl">
                    <a:srgbClr val="000000">
                      <a:alpha val="43137"/>
                    </a:srgbClr>
                  </a:outerShdw>
                </a:effectLst>
                <a:latin typeface="+mj-lt"/>
              </a:rPr>
              <a:t>Remote Assistance</a:t>
            </a:r>
            <a:br>
              <a:rPr lang="en-US" sz="1600" b="0" dirty="0">
                <a:effectLst>
                  <a:outerShdw blurRad="38100" dist="38100" dir="2700000" algn="tl">
                    <a:srgbClr val="000000">
                      <a:alpha val="43137"/>
                    </a:srgbClr>
                  </a:outerShdw>
                </a:effectLst>
                <a:latin typeface="+mj-lt"/>
              </a:rPr>
            </a:br>
            <a:r>
              <a:rPr lang="en-US" sz="1600" b="0" dirty="0">
                <a:effectLst>
                  <a:outerShdw blurRad="38100" dist="38100" dir="2700000" algn="tl">
                    <a:srgbClr val="000000">
                      <a:alpha val="43137"/>
                    </a:srgbClr>
                  </a:outerShdw>
                </a:effectLst>
                <a:latin typeface="+mj-lt"/>
              </a:rPr>
              <a:t>…</a:t>
            </a:r>
          </a:p>
        </p:txBody>
      </p:sp>
      <p:sp>
        <p:nvSpPr>
          <p:cNvPr id="41" name="Rounded Rectangle 40"/>
          <p:cNvSpPr/>
          <p:nvPr/>
        </p:nvSpPr>
        <p:spPr bwMode="auto">
          <a:xfrm>
            <a:off x="2767480" y="5644664"/>
            <a:ext cx="2201333" cy="5019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WDDM</a:t>
            </a:r>
          </a:p>
        </p:txBody>
      </p:sp>
      <p:sp>
        <p:nvSpPr>
          <p:cNvPr id="42" name="Rounded Rectangle 41"/>
          <p:cNvSpPr/>
          <p:nvPr/>
        </p:nvSpPr>
        <p:spPr bwMode="auto">
          <a:xfrm>
            <a:off x="481480" y="5644664"/>
            <a:ext cx="2201333" cy="5019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XPDM</a:t>
            </a:r>
          </a:p>
        </p:txBody>
      </p:sp>
      <p:sp>
        <p:nvSpPr>
          <p:cNvPr id="43" name="Rounded Rectangle 42"/>
          <p:cNvSpPr/>
          <p:nvPr/>
        </p:nvSpPr>
        <p:spPr bwMode="auto">
          <a:xfrm>
            <a:off x="4814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OpenGL</a:t>
            </a:r>
          </a:p>
        </p:txBody>
      </p:sp>
      <p:sp>
        <p:nvSpPr>
          <p:cNvPr id="44" name="Rounded Rectangle 43"/>
          <p:cNvSpPr/>
          <p:nvPr/>
        </p:nvSpPr>
        <p:spPr bwMode="auto">
          <a:xfrm>
            <a:off x="17006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Direct3D</a:t>
            </a:r>
          </a:p>
        </p:txBody>
      </p:sp>
      <p:sp>
        <p:nvSpPr>
          <p:cNvPr id="45" name="Rounded Rectangle 44"/>
          <p:cNvSpPr/>
          <p:nvPr/>
        </p:nvSpPr>
        <p:spPr bwMode="auto">
          <a:xfrm>
            <a:off x="29198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DXVA</a:t>
            </a:r>
          </a:p>
        </p:txBody>
      </p:sp>
      <p:sp>
        <p:nvSpPr>
          <p:cNvPr id="46" name="Rounded Rectangle 45"/>
          <p:cNvSpPr/>
          <p:nvPr/>
        </p:nvSpPr>
        <p:spPr bwMode="auto">
          <a:xfrm>
            <a:off x="41390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DXGI</a:t>
            </a:r>
          </a:p>
        </p:txBody>
      </p:sp>
      <p:sp>
        <p:nvSpPr>
          <p:cNvPr id="47" name="Rounded Rectangle 46"/>
          <p:cNvSpPr/>
          <p:nvPr/>
        </p:nvSpPr>
        <p:spPr bwMode="auto">
          <a:xfrm>
            <a:off x="53582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User</a:t>
            </a:r>
          </a:p>
        </p:txBody>
      </p:sp>
      <p:sp>
        <p:nvSpPr>
          <p:cNvPr id="48" name="Rounded Rectangle 47"/>
          <p:cNvSpPr/>
          <p:nvPr/>
        </p:nvSpPr>
        <p:spPr bwMode="auto">
          <a:xfrm>
            <a:off x="6577480" y="50350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GDI</a:t>
            </a:r>
          </a:p>
        </p:txBody>
      </p:sp>
      <p:sp>
        <p:nvSpPr>
          <p:cNvPr id="49" name="Rounded Rectangle 48"/>
          <p:cNvSpPr/>
          <p:nvPr/>
        </p:nvSpPr>
        <p:spPr bwMode="auto">
          <a:xfrm>
            <a:off x="6577480" y="4425464"/>
            <a:ext cx="1143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GDI+</a:t>
            </a:r>
          </a:p>
        </p:txBody>
      </p:sp>
      <p:sp>
        <p:nvSpPr>
          <p:cNvPr id="50" name="Rounded Rectangle 49"/>
          <p:cNvSpPr/>
          <p:nvPr/>
        </p:nvSpPr>
        <p:spPr bwMode="auto">
          <a:xfrm>
            <a:off x="3834280" y="4425464"/>
            <a:ext cx="2667000" cy="501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Windows Color System</a:t>
            </a:r>
          </a:p>
        </p:txBody>
      </p:sp>
      <p:sp>
        <p:nvSpPr>
          <p:cNvPr id="51" name="Rounded Rectangle 50"/>
          <p:cNvSpPr/>
          <p:nvPr/>
        </p:nvSpPr>
        <p:spPr bwMode="auto">
          <a:xfrm>
            <a:off x="6044080" y="3587264"/>
            <a:ext cx="11430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Text</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Layout</a:t>
            </a:r>
          </a:p>
        </p:txBody>
      </p:sp>
      <p:sp>
        <p:nvSpPr>
          <p:cNvPr id="52" name="Rounded Rectangle 51"/>
          <p:cNvSpPr/>
          <p:nvPr/>
        </p:nvSpPr>
        <p:spPr bwMode="auto">
          <a:xfrm>
            <a:off x="5053480" y="3587264"/>
            <a:ext cx="9144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MIL</a:t>
            </a:r>
          </a:p>
        </p:txBody>
      </p:sp>
      <p:sp>
        <p:nvSpPr>
          <p:cNvPr id="53" name="Rounded Rectangle 52"/>
          <p:cNvSpPr/>
          <p:nvPr/>
        </p:nvSpPr>
        <p:spPr bwMode="auto">
          <a:xfrm>
            <a:off x="3986680" y="3587264"/>
            <a:ext cx="9906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err="1" smtClean="0">
                <a:solidFill>
                  <a:schemeClr val="tx1"/>
                </a:solidFill>
                <a:effectLst>
                  <a:outerShdw blurRad="38100" dist="38100" dir="2700000" algn="tl">
                    <a:srgbClr val="000000">
                      <a:alpha val="43137"/>
                    </a:srgbClr>
                  </a:outerShdw>
                </a:effectLst>
              </a:rPr>
              <a:t>DShow</a:t>
            </a:r>
            <a:endParaRPr lang="en-US" dirty="0" smtClean="0">
              <a:solidFill>
                <a:schemeClr val="tx1"/>
              </a:solidFill>
              <a:effectLst>
                <a:outerShdw blurRad="38100" dist="38100" dir="2700000" algn="tl">
                  <a:srgbClr val="000000">
                    <a:alpha val="43137"/>
                  </a:srgbClr>
                </a:outerShdw>
              </a:effectLst>
            </a:endParaRPr>
          </a:p>
        </p:txBody>
      </p:sp>
      <p:sp>
        <p:nvSpPr>
          <p:cNvPr id="54" name="Rounded Rectangle 53"/>
          <p:cNvSpPr/>
          <p:nvPr/>
        </p:nvSpPr>
        <p:spPr bwMode="auto">
          <a:xfrm>
            <a:off x="2310280" y="3587264"/>
            <a:ext cx="16002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Media</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Foundation</a:t>
            </a:r>
          </a:p>
        </p:txBody>
      </p:sp>
      <p:sp>
        <p:nvSpPr>
          <p:cNvPr id="55" name="Rounded Rectangle 54"/>
          <p:cNvSpPr/>
          <p:nvPr/>
        </p:nvSpPr>
        <p:spPr bwMode="auto">
          <a:xfrm>
            <a:off x="1472080" y="3587264"/>
            <a:ext cx="7620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PIX</a:t>
            </a:r>
          </a:p>
        </p:txBody>
      </p:sp>
      <p:sp>
        <p:nvSpPr>
          <p:cNvPr id="56" name="Rounded Rectangle 55"/>
          <p:cNvSpPr/>
          <p:nvPr/>
        </p:nvSpPr>
        <p:spPr bwMode="auto">
          <a:xfrm>
            <a:off x="633880" y="3587264"/>
            <a:ext cx="762000" cy="7305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WIC</a:t>
            </a:r>
          </a:p>
        </p:txBody>
      </p:sp>
      <p:sp>
        <p:nvSpPr>
          <p:cNvPr id="57" name="Rounded Rectangle 56"/>
          <p:cNvSpPr/>
          <p:nvPr/>
        </p:nvSpPr>
        <p:spPr bwMode="auto">
          <a:xfrm>
            <a:off x="2615080" y="2520464"/>
            <a:ext cx="1600200" cy="9591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Windows</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Presentation</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Foundation</a:t>
            </a:r>
          </a:p>
        </p:txBody>
      </p:sp>
      <p:sp>
        <p:nvSpPr>
          <p:cNvPr id="58" name="Rounded Rectangle 57"/>
          <p:cNvSpPr/>
          <p:nvPr/>
        </p:nvSpPr>
        <p:spPr bwMode="auto">
          <a:xfrm>
            <a:off x="938680" y="2520464"/>
            <a:ext cx="1600200" cy="9591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UI</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Frameworks</a:t>
            </a:r>
          </a:p>
        </p:txBody>
      </p:sp>
      <p:sp>
        <p:nvSpPr>
          <p:cNvPr id="60" name="Rounded Rectangle 59"/>
          <p:cNvSpPr/>
          <p:nvPr/>
        </p:nvSpPr>
        <p:spPr bwMode="auto">
          <a:xfrm>
            <a:off x="6348880" y="2520464"/>
            <a:ext cx="1600200" cy="9591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Desktop</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Window</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Manager</a:t>
            </a:r>
          </a:p>
        </p:txBody>
      </p:sp>
      <p:sp>
        <p:nvSpPr>
          <p:cNvPr id="61" name="Rounded Rectangle 60"/>
          <p:cNvSpPr/>
          <p:nvPr/>
        </p:nvSpPr>
        <p:spPr bwMode="auto">
          <a:xfrm>
            <a:off x="4596280" y="2520464"/>
            <a:ext cx="1600200" cy="9591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Windows</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Explorer</a:t>
            </a:r>
          </a:p>
        </p:txBody>
      </p:sp>
      <p:sp>
        <p:nvSpPr>
          <p:cNvPr id="62" name="Rounded Rectangle 61"/>
          <p:cNvSpPr/>
          <p:nvPr/>
        </p:nvSpPr>
        <p:spPr bwMode="auto">
          <a:xfrm>
            <a:off x="6653680" y="1682264"/>
            <a:ext cx="1524000" cy="7305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Presentation</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(Office)</a:t>
            </a:r>
          </a:p>
        </p:txBody>
      </p:sp>
      <p:sp>
        <p:nvSpPr>
          <p:cNvPr id="63" name="Rounded Rectangle 62"/>
          <p:cNvSpPr/>
          <p:nvPr/>
        </p:nvSpPr>
        <p:spPr bwMode="auto">
          <a:xfrm>
            <a:off x="4901080" y="1682264"/>
            <a:ext cx="1676400" cy="7305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Video</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a:t>
            </a:r>
            <a:r>
              <a:rPr lang="en-US" dirty="0" err="1" smtClean="0">
                <a:solidFill>
                  <a:schemeClr val="tx1"/>
                </a:solidFill>
                <a:effectLst>
                  <a:outerShdw blurRad="38100" dist="38100" dir="2700000" algn="tl">
                    <a:srgbClr val="000000">
                      <a:alpha val="43137"/>
                    </a:srgbClr>
                  </a:outerShdw>
                </a:effectLst>
              </a:rPr>
              <a:t>MediaPlayer</a:t>
            </a:r>
            <a:r>
              <a:rPr lang="en-US" dirty="0" smtClean="0">
                <a:solidFill>
                  <a:schemeClr val="tx1"/>
                </a:solidFill>
                <a:effectLst>
                  <a:outerShdw blurRad="38100" dist="38100" dir="2700000" algn="tl">
                    <a:srgbClr val="000000">
                      <a:alpha val="43137"/>
                    </a:srgbClr>
                  </a:outerShdw>
                </a:effectLst>
              </a:rPr>
              <a:t>)</a:t>
            </a:r>
          </a:p>
        </p:txBody>
      </p:sp>
      <p:sp>
        <p:nvSpPr>
          <p:cNvPr id="64" name="Rounded Rectangle 63"/>
          <p:cNvSpPr/>
          <p:nvPr/>
        </p:nvSpPr>
        <p:spPr bwMode="auto">
          <a:xfrm>
            <a:off x="3148480" y="1682264"/>
            <a:ext cx="1676400" cy="7305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Imaging</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a:t>
            </a:r>
            <a:r>
              <a:rPr lang="en-US" dirty="0" err="1" smtClean="0">
                <a:solidFill>
                  <a:schemeClr val="tx1"/>
                </a:solidFill>
                <a:effectLst>
                  <a:outerShdw blurRad="38100" dist="38100" dir="2700000" algn="tl">
                    <a:srgbClr val="000000">
                      <a:alpha val="43137"/>
                    </a:srgbClr>
                  </a:outerShdw>
                </a:effectLst>
              </a:rPr>
              <a:t>PhotoViewer</a:t>
            </a:r>
            <a:r>
              <a:rPr lang="en-US" dirty="0" smtClean="0">
                <a:solidFill>
                  <a:schemeClr val="tx1"/>
                </a:solidFill>
                <a:effectLst>
                  <a:outerShdw blurRad="38100" dist="38100" dir="2700000" algn="tl">
                    <a:srgbClr val="000000">
                      <a:alpha val="43137"/>
                    </a:srgbClr>
                  </a:outerShdw>
                </a:effectLst>
              </a:rPr>
              <a:t>)</a:t>
            </a:r>
          </a:p>
        </p:txBody>
      </p:sp>
      <p:sp>
        <p:nvSpPr>
          <p:cNvPr id="65" name="Rounded Rectangle 64"/>
          <p:cNvSpPr/>
          <p:nvPr/>
        </p:nvSpPr>
        <p:spPr bwMode="auto">
          <a:xfrm>
            <a:off x="1853080" y="1682264"/>
            <a:ext cx="1219200" cy="7305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Games</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(Oblivion)</a:t>
            </a:r>
          </a:p>
        </p:txBody>
      </p:sp>
      <p:sp>
        <p:nvSpPr>
          <p:cNvPr id="66" name="Rounded Rectangle 65"/>
          <p:cNvSpPr/>
          <p:nvPr/>
        </p:nvSpPr>
        <p:spPr bwMode="auto">
          <a:xfrm>
            <a:off x="329080" y="1682264"/>
            <a:ext cx="1447800" cy="7305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rPr>
              <a:t>Workstation</a:t>
            </a:r>
            <a:br>
              <a:rPr lang="en-US" dirty="0" smtClean="0">
                <a:solidFill>
                  <a:schemeClr val="tx1"/>
                </a:solidFill>
                <a:effectLst>
                  <a:outerShdw blurRad="38100" dist="38100" dir="2700000" algn="tl">
                    <a:srgbClr val="000000">
                      <a:alpha val="43137"/>
                    </a:srgbClr>
                  </a:outerShdw>
                </a:effectLst>
              </a:rPr>
            </a:br>
            <a:r>
              <a:rPr lang="en-US" dirty="0" smtClean="0">
                <a:solidFill>
                  <a:schemeClr val="tx1"/>
                </a:solidFill>
                <a:effectLst>
                  <a:outerShdw blurRad="38100" dist="38100" dir="2700000" algn="tl">
                    <a:srgbClr val="000000">
                      <a:alpha val="43137"/>
                    </a:srgbClr>
                  </a:outerShdw>
                </a:effectLst>
              </a:rPr>
              <a:t>(Inventor)</a:t>
            </a:r>
          </a:p>
        </p:txBody>
      </p:sp>
    </p:spTree>
  </p:cSld>
  <p:clrMapOvr>
    <a:masterClrMapping/>
  </p:clrMapOvr>
  <p:transition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6" name="Straight Connector 155"/>
          <p:cNvCxnSpPr/>
          <p:nvPr/>
        </p:nvCxnSpPr>
        <p:spPr>
          <a:xfrm rot="5400000">
            <a:off x="4295252" y="4000500"/>
            <a:ext cx="5563394" cy="794"/>
          </a:xfrm>
          <a:prstGeom prst="line">
            <a:avLst/>
          </a:prstGeom>
        </p:spPr>
        <p:style>
          <a:lnRef idx="2">
            <a:schemeClr val="accent6"/>
          </a:lnRef>
          <a:fillRef idx="0">
            <a:schemeClr val="accent6"/>
          </a:fillRef>
          <a:effectRef idx="1">
            <a:schemeClr val="accent6"/>
          </a:effectRef>
          <a:fontRef idx="minor">
            <a:schemeClr val="tx1"/>
          </a:fontRef>
        </p:style>
      </p:cxnSp>
      <p:cxnSp>
        <p:nvCxnSpPr>
          <p:cNvPr id="154" name="Straight Connector 153"/>
          <p:cNvCxnSpPr/>
          <p:nvPr/>
        </p:nvCxnSpPr>
        <p:spPr>
          <a:xfrm rot="10800000">
            <a:off x="218552" y="5502312"/>
            <a:ext cx="8610600" cy="1588"/>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dirty="0" smtClean="0"/>
              <a:t>Graphics Core In Windows Vista</a:t>
            </a:r>
            <a:endParaRPr lang="en-US" dirty="0"/>
          </a:p>
        </p:txBody>
      </p:sp>
      <p:sp>
        <p:nvSpPr>
          <p:cNvPr id="3" name="Rounded Rectangle 2"/>
          <p:cNvSpPr/>
          <p:nvPr/>
        </p:nvSpPr>
        <p:spPr bwMode="auto">
          <a:xfrm>
            <a:off x="980552" y="5959512"/>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59512"/>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86689"/>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816512"/>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521112"/>
            <a:ext cx="6096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521112"/>
            <a:ext cx="6858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521112"/>
            <a:ext cx="5334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521112"/>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521112"/>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D3D9</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521112"/>
            <a:ext cx="6858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D3D</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521112"/>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521112"/>
            <a:ext cx="9906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314888"/>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402854"/>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76788"/>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619688"/>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81638"/>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400738"/>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54312"/>
            <a:ext cx="6858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54312"/>
            <a:ext cx="6858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54312"/>
            <a:ext cx="12954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Media</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54312"/>
            <a:ext cx="6096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324288"/>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314888"/>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81489"/>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67238"/>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86238"/>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87512"/>
            <a:ext cx="1219200" cy="654353"/>
          </a:xfrm>
          <a:prstGeom prst="roundRect">
            <a:avLst>
              <a:gd name="adj" fmla="val 9033"/>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95588"/>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428938"/>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57538"/>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87512"/>
            <a:ext cx="1219200" cy="6543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714689"/>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216312"/>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OpenGL</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206912"/>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78512"/>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64127"/>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64177"/>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38788"/>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43489"/>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905689"/>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69972"/>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34089"/>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83904"/>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68004" y="1235112"/>
            <a:ext cx="1217256" cy="923330"/>
          </a:xfrm>
          <a:prstGeom prst="rect">
            <a:avLst/>
          </a:prstGeom>
          <a:noFill/>
        </p:spPr>
        <p:txBody>
          <a:bodyPr wrap="none" rtlCol="0">
            <a:spAutoFit/>
          </a:bodyPr>
          <a:lstStyle/>
          <a:p>
            <a:pPr algn="r"/>
            <a:r>
              <a:rPr lang="en-US" dirty="0" smtClean="0">
                <a:effectLst>
                  <a:outerShdw blurRad="38100" dist="38100" dir="2700000" algn="tl">
                    <a:srgbClr val="000000">
                      <a:alpha val="43137"/>
                    </a:srgbClr>
                  </a:outerShdw>
                </a:effectLst>
                <a:latin typeface="Segoe" pitchFamily="34" charset="0"/>
              </a:rPr>
              <a:t>Microsoft-</a:t>
            </a:r>
            <a:br>
              <a:rPr lang="en-US" dirty="0" smtClean="0">
                <a:effectLst>
                  <a:outerShdw blurRad="38100" dist="38100" dir="2700000" algn="tl">
                    <a:srgbClr val="000000">
                      <a:alpha val="43137"/>
                    </a:srgbClr>
                  </a:outerShdw>
                </a:effectLst>
                <a:latin typeface="Segoe" pitchFamily="34" charset="0"/>
              </a:rPr>
            </a:br>
            <a:r>
              <a:rPr lang="en-US" dirty="0" smtClean="0">
                <a:effectLst>
                  <a:outerShdw blurRad="38100" dist="38100" dir="2700000" algn="tl">
                    <a:srgbClr val="000000">
                      <a:alpha val="43137"/>
                    </a:srgbClr>
                  </a:outerShdw>
                </a:effectLst>
                <a:latin typeface="Segoe" pitchFamily="34" charset="0"/>
              </a:rPr>
              <a:t>written</a:t>
            </a:r>
            <a:br>
              <a:rPr lang="en-US" dirty="0" smtClean="0">
                <a:effectLst>
                  <a:outerShdw blurRad="38100" dist="38100" dir="2700000" algn="tl">
                    <a:srgbClr val="000000">
                      <a:alpha val="43137"/>
                    </a:srgbClr>
                  </a:outerShdw>
                </a:effectLst>
                <a:latin typeface="Segoe" pitchFamily="34" charset="0"/>
              </a:rPr>
            </a:br>
            <a:r>
              <a:rPr lang="en-US" dirty="0" smtClean="0">
                <a:effectLst>
                  <a:outerShdw blurRad="38100" dist="38100" dir="2700000" algn="tl">
                    <a:srgbClr val="000000">
                      <a:alpha val="43137"/>
                    </a:srgbClr>
                  </a:outerShdw>
                </a:effectLst>
                <a:latin typeface="Segoe" pitchFamily="34" charset="0"/>
              </a:rPr>
              <a:t>code</a:t>
            </a:r>
          </a:p>
        </p:txBody>
      </p:sp>
      <p:sp>
        <p:nvSpPr>
          <p:cNvPr id="160" name="TextBox 159"/>
          <p:cNvSpPr txBox="1"/>
          <p:nvPr/>
        </p:nvSpPr>
        <p:spPr>
          <a:xfrm>
            <a:off x="7152752" y="1235112"/>
            <a:ext cx="891398" cy="923330"/>
          </a:xfrm>
          <a:prstGeom prst="rect">
            <a:avLst/>
          </a:prstGeom>
          <a:noFill/>
        </p:spPr>
        <p:txBody>
          <a:bodyPr wrap="none" rtlCol="0">
            <a:spAutoFit/>
          </a:bodyPr>
          <a:lstStyle/>
          <a:p>
            <a:r>
              <a:rPr lang="en-US" dirty="0" smtClean="0">
                <a:solidFill>
                  <a:schemeClr val="tx1"/>
                </a:solidFill>
                <a:effectLst>
                  <a:outerShdw blurRad="38100" dist="38100" dir="2700000" algn="tl">
                    <a:srgbClr val="000000">
                      <a:alpha val="43137"/>
                    </a:srgbClr>
                  </a:outerShdw>
                </a:effectLst>
                <a:latin typeface="Segoe" pitchFamily="34" charset="0"/>
              </a:rPr>
              <a:t>IHV-</a:t>
            </a:r>
            <a:br>
              <a:rPr lang="en-US" dirty="0" smtClean="0">
                <a:solidFill>
                  <a:schemeClr val="tx1"/>
                </a:solidFill>
                <a:effectLst>
                  <a:outerShdw blurRad="38100" dist="38100" dir="2700000" algn="tl">
                    <a:srgbClr val="000000">
                      <a:alpha val="43137"/>
                    </a:srgbClr>
                  </a:outerShdw>
                </a:effectLst>
                <a:latin typeface="Segoe" pitchFamily="34" charset="0"/>
              </a:rPr>
            </a:br>
            <a:r>
              <a:rPr lang="en-US" dirty="0" smtClean="0">
                <a:solidFill>
                  <a:schemeClr val="tx1"/>
                </a:solidFill>
                <a:effectLst>
                  <a:outerShdw blurRad="38100" dist="38100" dir="2700000" algn="tl">
                    <a:srgbClr val="000000">
                      <a:alpha val="43137"/>
                    </a:srgbClr>
                  </a:outerShdw>
                </a:effectLst>
                <a:latin typeface="Segoe" pitchFamily="34" charset="0"/>
              </a:rPr>
              <a:t>written</a:t>
            </a:r>
            <a:br>
              <a:rPr lang="en-US" dirty="0" smtClean="0">
                <a:solidFill>
                  <a:schemeClr val="tx1"/>
                </a:solidFill>
                <a:effectLst>
                  <a:outerShdw blurRad="38100" dist="38100" dir="2700000" algn="tl">
                    <a:srgbClr val="000000">
                      <a:alpha val="43137"/>
                    </a:srgbClr>
                  </a:outerShdw>
                </a:effectLst>
                <a:latin typeface="Segoe" pitchFamily="34" charset="0"/>
              </a:rPr>
            </a:br>
            <a:r>
              <a:rPr lang="en-US" dirty="0" smtClean="0">
                <a:solidFill>
                  <a:schemeClr val="tx1"/>
                </a:solidFill>
                <a:effectLst>
                  <a:outerShdw blurRad="38100" dist="38100" dir="2700000" algn="tl">
                    <a:srgbClr val="000000">
                      <a:alpha val="43137"/>
                    </a:srgbClr>
                  </a:outerShdw>
                </a:effectLst>
                <a:latin typeface="Segoe" pitchFamily="34" charset="0"/>
              </a:rPr>
              <a:t>code</a:t>
            </a:r>
          </a:p>
        </p:txBody>
      </p:sp>
      <p:sp>
        <p:nvSpPr>
          <p:cNvPr id="161" name="TextBox 160"/>
          <p:cNvSpPr txBox="1"/>
          <p:nvPr/>
        </p:nvSpPr>
        <p:spPr>
          <a:xfrm>
            <a:off x="142352" y="5121312"/>
            <a:ext cx="1313180" cy="369332"/>
          </a:xfrm>
          <a:prstGeom prst="rect">
            <a:avLst/>
          </a:prstGeom>
          <a:noFill/>
        </p:spPr>
        <p:txBody>
          <a:bodyPr wrap="none" rtlCol="0">
            <a:spAutoFit/>
          </a:bodyPr>
          <a:lstStyle/>
          <a:p>
            <a:r>
              <a:rPr lang="en-US" dirty="0" smtClean="0">
                <a:solidFill>
                  <a:schemeClr val="tx1"/>
                </a:solidFill>
                <a:effectLst>
                  <a:outerShdw blurRad="38100" dist="38100" dir="2700000" algn="tl">
                    <a:srgbClr val="000000">
                      <a:alpha val="43137"/>
                    </a:srgbClr>
                  </a:outerShdw>
                </a:effectLst>
                <a:latin typeface="Segoe" pitchFamily="34" charset="0"/>
              </a:rPr>
              <a:t>User mode</a:t>
            </a:r>
          </a:p>
        </p:txBody>
      </p:sp>
      <p:sp>
        <p:nvSpPr>
          <p:cNvPr id="162" name="TextBox 161"/>
          <p:cNvSpPr txBox="1"/>
          <p:nvPr/>
        </p:nvSpPr>
        <p:spPr>
          <a:xfrm>
            <a:off x="142352" y="5578512"/>
            <a:ext cx="1492716" cy="369332"/>
          </a:xfrm>
          <a:prstGeom prst="rect">
            <a:avLst/>
          </a:prstGeom>
          <a:noFill/>
        </p:spPr>
        <p:txBody>
          <a:bodyPr wrap="none" rtlCol="0">
            <a:spAutoFit/>
          </a:bodyPr>
          <a:lstStyle/>
          <a:p>
            <a:r>
              <a:rPr lang="en-US" dirty="0" smtClean="0">
                <a:solidFill>
                  <a:schemeClr val="tx1"/>
                </a:solidFill>
                <a:effectLst>
                  <a:outerShdw blurRad="38100" dist="38100" dir="2700000" algn="tl">
                    <a:srgbClr val="000000">
                      <a:alpha val="43137"/>
                    </a:srgbClr>
                  </a:outerShdw>
                </a:effectLst>
                <a:latin typeface="Segoe" pitchFamily="34" charset="0"/>
              </a:rPr>
              <a:t>Kernel mode</a:t>
            </a:r>
          </a:p>
        </p:txBody>
      </p:sp>
      <p:sp>
        <p:nvSpPr>
          <p:cNvPr id="106" name="Rounded Rectangle 105"/>
          <p:cNvSpPr/>
          <p:nvPr/>
        </p:nvSpPr>
        <p:spPr bwMode="auto">
          <a:xfrm>
            <a:off x="370952" y="2454312"/>
            <a:ext cx="762000"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a:xfrm rot="10800000">
            <a:off x="218552" y="5468808"/>
            <a:ext cx="8610600" cy="1588"/>
          </a:xfrm>
          <a:prstGeom prst="line">
            <a:avLst/>
          </a:prstGeom>
        </p:spPr>
        <p:style>
          <a:lnRef idx="2">
            <a:schemeClr val="accent6"/>
          </a:lnRef>
          <a:fillRef idx="0">
            <a:schemeClr val="accent6"/>
          </a:fillRef>
          <a:effectRef idx="1">
            <a:schemeClr val="accent6"/>
          </a:effectRef>
          <a:fontRef idx="minor">
            <a:schemeClr val="tx1"/>
          </a:fontRef>
        </p:style>
      </p:cxnSp>
      <p:cxnSp>
        <p:nvCxnSpPr>
          <p:cNvPr id="156" name="Straight Connector 155"/>
          <p:cNvCxnSpPr/>
          <p:nvPr/>
        </p:nvCxnSpPr>
        <p:spPr>
          <a:xfrm rot="5400000">
            <a:off x="4295252" y="3982908"/>
            <a:ext cx="5563394" cy="794"/>
          </a:xfrm>
          <a:prstGeom prst="line">
            <a:avLst/>
          </a:prstGeom>
        </p:spPr>
        <p:style>
          <a:lnRef idx="2">
            <a:schemeClr val="accent6"/>
          </a:lnRef>
          <a:fillRef idx="0">
            <a:schemeClr val="accent6"/>
          </a:fillRef>
          <a:effectRef idx="1">
            <a:schemeClr val="accent6"/>
          </a:effectRef>
          <a:fontRef idx="minor">
            <a:schemeClr val="tx1"/>
          </a:fontRef>
        </p:style>
      </p:cxnSp>
      <p:sp>
        <p:nvSpPr>
          <p:cNvPr id="2" name="Title 1"/>
          <p:cNvSpPr>
            <a:spLocks noGrp="1"/>
          </p:cNvSpPr>
          <p:nvPr>
            <p:ph type="title"/>
          </p:nvPr>
        </p:nvSpPr>
        <p:spPr/>
        <p:txBody>
          <a:bodyPr/>
          <a:lstStyle/>
          <a:p>
            <a:r>
              <a:rPr lang="en-US" smtClean="0"/>
              <a:t>Windows Display Driver Model</a:t>
            </a:r>
            <a:endParaRPr lang="en-US" dirty="0"/>
          </a:p>
        </p:txBody>
      </p:sp>
      <p:sp>
        <p:nvSpPr>
          <p:cNvPr id="3" name="Rounded Rectangle 2"/>
          <p:cNvSpPr/>
          <p:nvPr/>
        </p:nvSpPr>
        <p:spPr bwMode="auto">
          <a:xfrm>
            <a:off x="980552" y="5926008"/>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Win32 Kernel</a:t>
            </a:r>
          </a:p>
        </p:txBody>
      </p:sp>
      <p:sp>
        <p:nvSpPr>
          <p:cNvPr id="5" name="Rounded Rectangle 4"/>
          <p:cNvSpPr/>
          <p:nvPr/>
        </p:nvSpPr>
        <p:spPr bwMode="auto">
          <a:xfrm>
            <a:off x="3647552" y="5926008"/>
            <a:ext cx="2201333" cy="6543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DXG Kernel</a:t>
            </a:r>
          </a:p>
        </p:txBody>
      </p:sp>
      <p:cxnSp>
        <p:nvCxnSpPr>
          <p:cNvPr id="7" name="Straight Arrow Connector 6"/>
          <p:cNvCxnSpPr>
            <a:stCxn id="3" idx="3"/>
            <a:endCxn id="5" idx="1"/>
          </p:cNvCxnSpPr>
          <p:nvPr/>
        </p:nvCxnSpPr>
        <p:spPr bwMode="auto">
          <a:xfrm>
            <a:off x="3181885" y="6253185"/>
            <a:ext cx="465667"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9" name="Rounded Rectangle 8"/>
          <p:cNvSpPr/>
          <p:nvPr/>
        </p:nvSpPr>
        <p:spPr bwMode="auto">
          <a:xfrm>
            <a:off x="2504552" y="4783008"/>
            <a:ext cx="2819400"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Common pipeline (DDI)</a:t>
            </a:r>
          </a:p>
        </p:txBody>
      </p:sp>
      <p:sp>
        <p:nvSpPr>
          <p:cNvPr id="14" name="Rounded Rectangle 13"/>
          <p:cNvSpPr/>
          <p:nvPr/>
        </p:nvSpPr>
        <p:spPr bwMode="auto">
          <a:xfrm>
            <a:off x="447152" y="3487608"/>
            <a:ext cx="609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
        <p:nvSpPr>
          <p:cNvPr id="16" name="Rounded Rectangle 15"/>
          <p:cNvSpPr/>
          <p:nvPr/>
        </p:nvSpPr>
        <p:spPr bwMode="auto">
          <a:xfrm>
            <a:off x="1132952" y="3487608"/>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&lt;9</a:t>
            </a:r>
          </a:p>
        </p:txBody>
      </p:sp>
      <p:sp>
        <p:nvSpPr>
          <p:cNvPr id="17" name="Rounded Rectangle 16"/>
          <p:cNvSpPr/>
          <p:nvPr/>
        </p:nvSpPr>
        <p:spPr bwMode="auto">
          <a:xfrm>
            <a:off x="1894952" y="3487608"/>
            <a:ext cx="5334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VA</a:t>
            </a:r>
          </a:p>
        </p:txBody>
      </p:sp>
      <p:sp>
        <p:nvSpPr>
          <p:cNvPr id="18" name="Rounded Rectangle 17"/>
          <p:cNvSpPr/>
          <p:nvPr/>
        </p:nvSpPr>
        <p:spPr bwMode="auto">
          <a:xfrm>
            <a:off x="2504552" y="348760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p>
        </p:txBody>
      </p:sp>
      <p:sp>
        <p:nvSpPr>
          <p:cNvPr id="19" name="Rounded Rectangle 18"/>
          <p:cNvSpPr/>
          <p:nvPr/>
        </p:nvSpPr>
        <p:spPr bwMode="auto">
          <a:xfrm>
            <a:off x="3342752" y="348760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D3D9</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Ex</a:t>
            </a:r>
          </a:p>
        </p:txBody>
      </p:sp>
      <p:sp>
        <p:nvSpPr>
          <p:cNvPr id="20" name="Rounded Rectangle 19"/>
          <p:cNvSpPr/>
          <p:nvPr/>
        </p:nvSpPr>
        <p:spPr bwMode="auto">
          <a:xfrm>
            <a:off x="4180952" y="3487608"/>
            <a:ext cx="6858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D3D</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10</a:t>
            </a:r>
          </a:p>
        </p:txBody>
      </p:sp>
      <p:sp>
        <p:nvSpPr>
          <p:cNvPr id="21" name="Rounded Rectangle 20"/>
          <p:cNvSpPr/>
          <p:nvPr/>
        </p:nvSpPr>
        <p:spPr bwMode="auto">
          <a:xfrm>
            <a:off x="4942952" y="348760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DXGI</a:t>
            </a:r>
          </a:p>
        </p:txBody>
      </p:sp>
      <p:sp>
        <p:nvSpPr>
          <p:cNvPr id="22" name="Rounded Rectangle 21"/>
          <p:cNvSpPr/>
          <p:nvPr/>
        </p:nvSpPr>
        <p:spPr bwMode="auto">
          <a:xfrm>
            <a:off x="5781152" y="3487608"/>
            <a:ext cx="9906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OpenGL</a:t>
            </a:r>
          </a:p>
        </p:txBody>
      </p:sp>
      <p:cxnSp>
        <p:nvCxnSpPr>
          <p:cNvPr id="25" name="Elbow Connector 24"/>
          <p:cNvCxnSpPr>
            <a:stCxn id="106" idx="2"/>
            <a:endCxn id="14" idx="0"/>
          </p:cNvCxnSpPr>
          <p:nvPr/>
        </p:nvCxnSpPr>
        <p:spPr bwMode="auto">
          <a:xfrm rot="5400000">
            <a:off x="545729" y="3281384"/>
            <a:ext cx="412447" cy="1588"/>
          </a:xfrm>
          <a:prstGeom prst="bentConnector3">
            <a:avLst>
              <a:gd name="adj1" fmla="val 50000"/>
            </a:avLst>
          </a:prstGeom>
          <a:ln>
            <a:headEnd type="none" w="med" len="med"/>
            <a:tailEnd type="arrow"/>
          </a:ln>
        </p:spPr>
        <p:style>
          <a:lnRef idx="2">
            <a:schemeClr val="dk1"/>
          </a:lnRef>
          <a:fillRef idx="0">
            <a:schemeClr val="dk1"/>
          </a:fillRef>
          <a:effectRef idx="1">
            <a:schemeClr val="dk1"/>
          </a:effectRef>
          <a:fontRef idx="minor">
            <a:schemeClr val="tx1"/>
          </a:fontRef>
        </p:style>
      </p:cxnSp>
      <p:cxnSp>
        <p:nvCxnSpPr>
          <p:cNvPr id="30" name="Elbow Connector 29"/>
          <p:cNvCxnSpPr>
            <a:stCxn id="14" idx="2"/>
            <a:endCxn id="3" idx="0"/>
          </p:cNvCxnSpPr>
          <p:nvPr/>
        </p:nvCxnSpPr>
        <p:spPr>
          <a:xfrm rot="16200000" flipH="1">
            <a:off x="524562" y="4369350"/>
            <a:ext cx="1784047" cy="13292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5" name="Elbow Connector 34"/>
          <p:cNvCxnSpPr>
            <a:stCxn id="16" idx="2"/>
            <a:endCxn id="9" idx="0"/>
          </p:cNvCxnSpPr>
          <p:nvPr/>
        </p:nvCxnSpPr>
        <p:spPr>
          <a:xfrm rot="16200000" flipH="1">
            <a:off x="2374529" y="3243284"/>
            <a:ext cx="641047" cy="24384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Shape 36"/>
          <p:cNvCxnSpPr>
            <a:stCxn id="17" idx="2"/>
            <a:endCxn id="9" idx="0"/>
          </p:cNvCxnSpPr>
          <p:nvPr/>
        </p:nvCxnSpPr>
        <p:spPr>
          <a:xfrm rot="16200000" flipH="1">
            <a:off x="2717429" y="3586184"/>
            <a:ext cx="641047" cy="17526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9" name="Elbow Connector 38"/>
          <p:cNvCxnSpPr>
            <a:stCxn id="18" idx="2"/>
            <a:endCxn id="9" idx="0"/>
          </p:cNvCxnSpPr>
          <p:nvPr/>
        </p:nvCxnSpPr>
        <p:spPr>
          <a:xfrm rot="16200000" flipH="1">
            <a:off x="3079379" y="3948134"/>
            <a:ext cx="641047" cy="10287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42" name="Elbow Connector 41"/>
          <p:cNvCxnSpPr>
            <a:stCxn id="19" idx="2"/>
            <a:endCxn id="9" idx="0"/>
          </p:cNvCxnSpPr>
          <p:nvPr/>
        </p:nvCxnSpPr>
        <p:spPr>
          <a:xfrm rot="16200000" flipH="1">
            <a:off x="3498479" y="4367234"/>
            <a:ext cx="641047" cy="1905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48" name="Rounded Rectangle 47"/>
          <p:cNvSpPr/>
          <p:nvPr/>
        </p:nvSpPr>
        <p:spPr bwMode="auto">
          <a:xfrm>
            <a:off x="4638152" y="242080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WIC</a:t>
            </a:r>
          </a:p>
        </p:txBody>
      </p:sp>
      <p:sp>
        <p:nvSpPr>
          <p:cNvPr id="49" name="Rounded Rectangle 48"/>
          <p:cNvSpPr/>
          <p:nvPr/>
        </p:nvSpPr>
        <p:spPr bwMode="auto">
          <a:xfrm>
            <a:off x="3876152" y="2420808"/>
            <a:ext cx="6858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PIX</a:t>
            </a:r>
          </a:p>
        </p:txBody>
      </p:sp>
      <p:sp>
        <p:nvSpPr>
          <p:cNvPr id="50" name="Rounded Rectangle 49"/>
          <p:cNvSpPr/>
          <p:nvPr/>
        </p:nvSpPr>
        <p:spPr bwMode="auto">
          <a:xfrm>
            <a:off x="1513952" y="2420808"/>
            <a:ext cx="12954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Media</a:t>
            </a:r>
            <a:b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br>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Foundation</a:t>
            </a:r>
          </a:p>
        </p:txBody>
      </p:sp>
      <p:sp>
        <p:nvSpPr>
          <p:cNvPr id="51" name="Rounded Rectangle 50"/>
          <p:cNvSpPr/>
          <p:nvPr/>
        </p:nvSpPr>
        <p:spPr bwMode="auto">
          <a:xfrm>
            <a:off x="5400152" y="2420808"/>
            <a:ext cx="6096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MIL</a:t>
            </a:r>
          </a:p>
        </p:txBody>
      </p:sp>
      <p:cxnSp>
        <p:nvCxnSpPr>
          <p:cNvPr id="53" name="Elbow Connector 52"/>
          <p:cNvCxnSpPr>
            <a:stCxn id="51" idx="2"/>
            <a:endCxn id="19" idx="0"/>
          </p:cNvCxnSpPr>
          <p:nvPr/>
        </p:nvCxnSpPr>
        <p:spPr>
          <a:xfrm rot="5400000">
            <a:off x="4508129" y="2290784"/>
            <a:ext cx="412447" cy="19812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5" name="Elbow Connector 54"/>
          <p:cNvCxnSpPr>
            <a:stCxn id="50" idx="2"/>
            <a:endCxn id="17" idx="0"/>
          </p:cNvCxnSpPr>
          <p:nvPr/>
        </p:nvCxnSpPr>
        <p:spPr>
          <a:xfrm rot="5400000">
            <a:off x="1955429" y="3281384"/>
            <a:ext cx="4124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57" name="Elbow Connector 56"/>
          <p:cNvCxnSpPr>
            <a:stCxn id="50" idx="3"/>
            <a:endCxn id="19" idx="0"/>
          </p:cNvCxnSpPr>
          <p:nvPr/>
        </p:nvCxnSpPr>
        <p:spPr>
          <a:xfrm>
            <a:off x="2809352" y="2747985"/>
            <a:ext cx="914400" cy="739623"/>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61" name="Elbow Connector 60"/>
          <p:cNvCxnSpPr>
            <a:stCxn id="49" idx="2"/>
            <a:endCxn id="19" idx="0"/>
          </p:cNvCxnSpPr>
          <p:nvPr/>
        </p:nvCxnSpPr>
        <p:spPr>
          <a:xfrm rot="5400000">
            <a:off x="3765179" y="3033734"/>
            <a:ext cx="412447"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63" name="Elbow Connector 62"/>
          <p:cNvCxnSpPr>
            <a:stCxn id="48" idx="2"/>
            <a:endCxn id="19" idx="0"/>
          </p:cNvCxnSpPr>
          <p:nvPr/>
        </p:nvCxnSpPr>
        <p:spPr>
          <a:xfrm rot="5400000">
            <a:off x="4146179" y="2652734"/>
            <a:ext cx="412447" cy="1257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65" name="Rounded Rectangle 64"/>
          <p:cNvSpPr/>
          <p:nvPr/>
        </p:nvSpPr>
        <p:spPr bwMode="auto">
          <a:xfrm>
            <a:off x="3190352" y="1354008"/>
            <a:ext cx="1219200" cy="654353"/>
          </a:xfrm>
          <a:prstGeom prst="roundRect">
            <a:avLst>
              <a:gd name="adj" fmla="val 9033"/>
            </a:avLst>
          </a:prstGeom>
          <a:noFill/>
          <a:ln>
            <a:headEnd type="none" w="med" len="med"/>
            <a:tailEnd type="none" w="med" len="med"/>
          </a:ln>
          <a:effectLst>
            <a:glow rad="635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WPF</a:t>
            </a:r>
          </a:p>
        </p:txBody>
      </p:sp>
      <p:cxnSp>
        <p:nvCxnSpPr>
          <p:cNvPr id="67" name="Elbow Connector 66"/>
          <p:cNvCxnSpPr>
            <a:stCxn id="65" idx="2"/>
            <a:endCxn id="51" idx="0"/>
          </p:cNvCxnSpPr>
          <p:nvPr/>
        </p:nvCxnSpPr>
        <p:spPr>
          <a:xfrm rot="16200000" flipH="1">
            <a:off x="4546229" y="1262084"/>
            <a:ext cx="412447" cy="19050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1" name="Elbow Connector 70"/>
          <p:cNvCxnSpPr>
            <a:stCxn id="65" idx="2"/>
            <a:endCxn id="50" idx="0"/>
          </p:cNvCxnSpPr>
          <p:nvPr/>
        </p:nvCxnSpPr>
        <p:spPr>
          <a:xfrm rot="5400000">
            <a:off x="2774579" y="1395434"/>
            <a:ext cx="412447" cy="1638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73" name="Elbow Connector 72"/>
          <p:cNvCxnSpPr>
            <a:stCxn id="65" idx="2"/>
            <a:endCxn id="48" idx="0"/>
          </p:cNvCxnSpPr>
          <p:nvPr/>
        </p:nvCxnSpPr>
        <p:spPr>
          <a:xfrm rot="16200000" flipH="1">
            <a:off x="4184279" y="1624034"/>
            <a:ext cx="412447" cy="11811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77" name="Rounded Rectangle 76"/>
          <p:cNvSpPr/>
          <p:nvPr/>
        </p:nvSpPr>
        <p:spPr bwMode="auto">
          <a:xfrm>
            <a:off x="4561952" y="1354008"/>
            <a:ext cx="1219200" cy="654353"/>
          </a:xfrm>
          <a:prstGeom prst="roundRect">
            <a:avLst>
              <a:gd name="adj" fmla="val 9033"/>
            </a:avLst>
          </a:prstGeom>
          <a:noFill/>
          <a:ln>
            <a:headEnd type="none" w="med" len="med"/>
            <a:tailEnd type="none" w="med" len="med"/>
          </a:ln>
          <a:effectLst>
            <a:glow rad="635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DWM</a:t>
            </a:r>
          </a:p>
        </p:txBody>
      </p:sp>
      <p:cxnSp>
        <p:nvCxnSpPr>
          <p:cNvPr id="79" name="Elbow Connector 78"/>
          <p:cNvCxnSpPr>
            <a:stCxn id="77" idx="3"/>
            <a:endCxn id="51" idx="3"/>
          </p:cNvCxnSpPr>
          <p:nvPr/>
        </p:nvCxnSpPr>
        <p:spPr>
          <a:xfrm>
            <a:off x="5781152" y="1681185"/>
            <a:ext cx="228600" cy="1066800"/>
          </a:xfrm>
          <a:prstGeom prst="bentConnector3">
            <a:avLst>
              <a:gd name="adj1" fmla="val 200000"/>
            </a:avLst>
          </a:prstGeom>
          <a:ln>
            <a:tailEnd type="arrow"/>
          </a:ln>
        </p:spPr>
        <p:style>
          <a:lnRef idx="2">
            <a:schemeClr val="dk1"/>
          </a:lnRef>
          <a:fillRef idx="0">
            <a:schemeClr val="dk1"/>
          </a:fillRef>
          <a:effectRef idx="1">
            <a:schemeClr val="dk1"/>
          </a:effectRef>
          <a:fontRef idx="minor">
            <a:schemeClr val="tx1"/>
          </a:fontRef>
        </p:style>
      </p:cxnSp>
      <p:sp>
        <p:nvSpPr>
          <p:cNvPr id="81" name="Rounded Rectangle 80"/>
          <p:cNvSpPr/>
          <p:nvPr/>
        </p:nvSpPr>
        <p:spPr bwMode="auto">
          <a:xfrm>
            <a:off x="7305152" y="318280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OpenGL</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ICD</a:t>
            </a:r>
          </a:p>
        </p:txBody>
      </p:sp>
      <p:sp>
        <p:nvSpPr>
          <p:cNvPr id="82" name="Rounded Rectangle 81"/>
          <p:cNvSpPr/>
          <p:nvPr/>
        </p:nvSpPr>
        <p:spPr bwMode="auto">
          <a:xfrm>
            <a:off x="7305152" y="417340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User-mode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sp>
        <p:nvSpPr>
          <p:cNvPr id="83" name="Rounded Rectangle 82"/>
          <p:cNvSpPr/>
          <p:nvPr/>
        </p:nvSpPr>
        <p:spPr bwMode="auto">
          <a:xfrm>
            <a:off x="7305152" y="5545008"/>
            <a:ext cx="1447800" cy="65435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Kernel-mode</a:t>
            </a:r>
            <a:br>
              <a:rPr lang="en-US" sz="1600" dirty="0" smtClean="0">
                <a:solidFill>
                  <a:schemeClr val="tx1"/>
                </a:solidFill>
                <a:effectLst>
                  <a:outerShdw blurRad="38100" dist="38100" dir="2700000" algn="tl">
                    <a:srgbClr val="000000">
                      <a:alpha val="43137"/>
                    </a:srgbClr>
                  </a:outerShdw>
                </a:effectLst>
                <a:latin typeface="Segoe" pitchFamily="34" charset="0"/>
              </a:rPr>
            </a:br>
            <a:r>
              <a:rPr lang="en-US" sz="1600" dirty="0" smtClean="0">
                <a:solidFill>
                  <a:schemeClr val="tx1"/>
                </a:solidFill>
                <a:effectLst>
                  <a:outerShdw blurRad="38100" dist="38100" dir="2700000" algn="tl">
                    <a:srgbClr val="000000">
                      <a:alpha val="43137"/>
                    </a:srgbClr>
                  </a:outerShdw>
                </a:effectLst>
                <a:latin typeface="Segoe" pitchFamily="34" charset="0"/>
              </a:rPr>
              <a:t>driver</a:t>
            </a:r>
          </a:p>
        </p:txBody>
      </p:sp>
      <p:cxnSp>
        <p:nvCxnSpPr>
          <p:cNvPr id="96" name="Elbow Connector 95"/>
          <p:cNvCxnSpPr>
            <a:stCxn id="20" idx="2"/>
            <a:endCxn id="82" idx="1"/>
          </p:cNvCxnSpPr>
          <p:nvPr/>
        </p:nvCxnSpPr>
        <p:spPr>
          <a:xfrm rot="16200000" flipH="1">
            <a:off x="5735190" y="2930623"/>
            <a:ext cx="358624" cy="27813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98" name="Elbow Connector 97"/>
          <p:cNvCxnSpPr>
            <a:stCxn id="21" idx="2"/>
            <a:endCxn id="82" idx="1"/>
          </p:cNvCxnSpPr>
          <p:nvPr/>
        </p:nvCxnSpPr>
        <p:spPr>
          <a:xfrm rot="16200000" flipH="1">
            <a:off x="6135240" y="3330673"/>
            <a:ext cx="358624" cy="1981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00" name="Elbow Connector 99"/>
          <p:cNvCxnSpPr>
            <a:stCxn id="81" idx="2"/>
            <a:endCxn id="82" idx="0"/>
          </p:cNvCxnSpPr>
          <p:nvPr/>
        </p:nvCxnSpPr>
        <p:spPr>
          <a:xfrm rot="5400000">
            <a:off x="7860929" y="4005284"/>
            <a:ext cx="336247" cy="1588"/>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16" name="Elbow Connector 115"/>
          <p:cNvCxnSpPr>
            <a:stCxn id="22" idx="3"/>
            <a:endCxn id="81" idx="1"/>
          </p:cNvCxnSpPr>
          <p:nvPr/>
        </p:nvCxnSpPr>
        <p:spPr>
          <a:xfrm flipV="1">
            <a:off x="6771752" y="3509985"/>
            <a:ext cx="533400" cy="304800"/>
          </a:xfrm>
          <a:prstGeom prst="bentConnector3">
            <a:avLst>
              <a:gd name="adj1" fmla="val 30028"/>
            </a:avLst>
          </a:prstGeom>
          <a:ln>
            <a:tailEnd type="arrow"/>
          </a:ln>
        </p:spPr>
        <p:style>
          <a:lnRef idx="2">
            <a:schemeClr val="dk1"/>
          </a:lnRef>
          <a:fillRef idx="0">
            <a:schemeClr val="dk1"/>
          </a:fillRef>
          <a:effectRef idx="1">
            <a:schemeClr val="dk1"/>
          </a:effectRef>
          <a:fontRef idx="minor">
            <a:schemeClr val="tx1"/>
          </a:fontRef>
        </p:style>
      </p:cxnSp>
      <p:cxnSp>
        <p:nvCxnSpPr>
          <p:cNvPr id="118" name="Elbow Connector 117"/>
          <p:cNvCxnSpPr>
            <a:stCxn id="5" idx="3"/>
            <a:endCxn id="83" idx="1"/>
          </p:cNvCxnSpPr>
          <p:nvPr/>
        </p:nvCxnSpPr>
        <p:spPr>
          <a:xfrm flipV="1">
            <a:off x="5848885" y="5872185"/>
            <a:ext cx="1456267" cy="381000"/>
          </a:xfrm>
          <a:prstGeom prst="bentConnector3">
            <a:avLst>
              <a:gd name="adj1" fmla="val 50000"/>
            </a:avLst>
          </a:prstGeom>
          <a:ln>
            <a:headEnd type="arrow"/>
            <a:tailEnd type="arrow"/>
          </a:ln>
        </p:spPr>
        <p:style>
          <a:lnRef idx="2">
            <a:schemeClr val="dk1"/>
          </a:lnRef>
          <a:fillRef idx="0">
            <a:schemeClr val="dk1"/>
          </a:fillRef>
          <a:effectRef idx="1">
            <a:schemeClr val="dk1"/>
          </a:effectRef>
          <a:fontRef idx="minor">
            <a:schemeClr val="tx1"/>
          </a:fontRef>
        </p:style>
      </p:cxnSp>
      <p:cxnSp>
        <p:nvCxnSpPr>
          <p:cNvPr id="122" name="Elbow Connector 121"/>
          <p:cNvCxnSpPr>
            <a:stCxn id="82" idx="2"/>
            <a:endCxn id="5" idx="0"/>
          </p:cNvCxnSpPr>
          <p:nvPr/>
        </p:nvCxnSpPr>
        <p:spPr>
          <a:xfrm rot="5400000">
            <a:off x="5839513" y="3736468"/>
            <a:ext cx="1098247" cy="3280833"/>
          </a:xfrm>
          <a:prstGeom prst="bentConnector3">
            <a:avLst>
              <a:gd name="adj1" fmla="val 45150"/>
            </a:avLst>
          </a:prstGeom>
          <a:ln>
            <a:tailEnd type="arrow"/>
          </a:ln>
        </p:spPr>
        <p:style>
          <a:lnRef idx="2">
            <a:schemeClr val="dk1"/>
          </a:lnRef>
          <a:fillRef idx="0">
            <a:schemeClr val="dk1"/>
          </a:fillRef>
          <a:effectRef idx="1">
            <a:schemeClr val="dk1"/>
          </a:effectRef>
          <a:fontRef idx="minor">
            <a:schemeClr val="tx1"/>
          </a:fontRef>
        </p:style>
      </p:cxnSp>
      <p:cxnSp>
        <p:nvCxnSpPr>
          <p:cNvPr id="130" name="Elbow Connector 129"/>
          <p:cNvCxnSpPr>
            <a:stCxn id="9" idx="3"/>
            <a:endCxn id="82" idx="1"/>
          </p:cNvCxnSpPr>
          <p:nvPr/>
        </p:nvCxnSpPr>
        <p:spPr>
          <a:xfrm flipV="1">
            <a:off x="5323952" y="4500585"/>
            <a:ext cx="1981200" cy="495300"/>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51" name="Elbow Connector 150"/>
          <p:cNvCxnSpPr>
            <a:stCxn id="9" idx="2"/>
            <a:endCxn id="5" idx="0"/>
          </p:cNvCxnSpPr>
          <p:nvPr/>
        </p:nvCxnSpPr>
        <p:spPr>
          <a:xfrm rot="16200000" flipH="1">
            <a:off x="3972612" y="5150400"/>
            <a:ext cx="717247" cy="833967"/>
          </a:xfrm>
          <a:prstGeom prst="bent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sp>
        <p:nvSpPr>
          <p:cNvPr id="159" name="TextBox 158"/>
          <p:cNvSpPr txBox="1"/>
          <p:nvPr/>
        </p:nvSpPr>
        <p:spPr>
          <a:xfrm>
            <a:off x="5857352" y="1201608"/>
            <a:ext cx="1197764" cy="923330"/>
          </a:xfrm>
          <a:prstGeom prst="rect">
            <a:avLst/>
          </a:prstGeom>
          <a:noFill/>
        </p:spPr>
        <p:txBody>
          <a:bodyPr wrap="none" rtlCol="0">
            <a:spAutoFit/>
          </a:bodyPr>
          <a:lstStyle/>
          <a:p>
            <a:pPr algn="r"/>
            <a:r>
              <a:rPr lang="en-US" dirty="0" smtClean="0">
                <a:effectLst>
                  <a:outerShdw blurRad="50800" dist="38100" dir="2700000" algn="tl" rotWithShape="0">
                    <a:prstClr val="black">
                      <a:alpha val="40000"/>
                    </a:prstClr>
                  </a:outerShdw>
                </a:effectLst>
                <a:latin typeface="Segoe" pitchFamily="34" charset="0"/>
              </a:rPr>
              <a:t>Microsoft-</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written</a:t>
            </a:r>
            <a:br>
              <a:rPr lang="en-US" dirty="0" smtClean="0">
                <a:effectLst>
                  <a:outerShdw blurRad="50800" dist="38100" dir="2700000" algn="tl" rotWithShape="0">
                    <a:prstClr val="black">
                      <a:alpha val="40000"/>
                    </a:prstClr>
                  </a:outerShdw>
                </a:effectLst>
                <a:latin typeface="Segoe" pitchFamily="34" charset="0"/>
              </a:rPr>
            </a:br>
            <a:r>
              <a:rPr lang="en-US" dirty="0" smtClean="0">
                <a:effectLst>
                  <a:outerShdw blurRad="50800" dist="38100" dir="2700000" algn="tl" rotWithShape="0">
                    <a:prstClr val="black">
                      <a:alpha val="40000"/>
                    </a:prstClr>
                  </a:outerShdw>
                </a:effectLst>
                <a:latin typeface="Segoe" pitchFamily="34" charset="0"/>
              </a:rPr>
              <a:t>code</a:t>
            </a:r>
          </a:p>
        </p:txBody>
      </p:sp>
      <p:sp>
        <p:nvSpPr>
          <p:cNvPr id="160" name="TextBox 159"/>
          <p:cNvSpPr txBox="1"/>
          <p:nvPr/>
        </p:nvSpPr>
        <p:spPr>
          <a:xfrm>
            <a:off x="7152752" y="1201608"/>
            <a:ext cx="864339" cy="923330"/>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IHV-</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written</a:t>
            </a:r>
            <a:br>
              <a:rPr lang="en-US" dirty="0" smtClean="0">
                <a:solidFill>
                  <a:schemeClr val="tx1"/>
                </a:solidFill>
                <a:effectLst>
                  <a:outerShdw blurRad="50800" dist="38100" dir="2700000" algn="tl" rotWithShape="0">
                    <a:prstClr val="black">
                      <a:alpha val="40000"/>
                    </a:prstClr>
                  </a:outerShdw>
                </a:effectLst>
                <a:latin typeface="Segoe" pitchFamily="34" charset="0"/>
              </a:rPr>
            </a:br>
            <a:r>
              <a:rPr lang="en-US" dirty="0" smtClean="0">
                <a:solidFill>
                  <a:schemeClr val="tx1"/>
                </a:solidFill>
                <a:effectLst>
                  <a:outerShdw blurRad="50800" dist="38100" dir="2700000" algn="tl" rotWithShape="0">
                    <a:prstClr val="black">
                      <a:alpha val="40000"/>
                    </a:prstClr>
                  </a:outerShdw>
                </a:effectLst>
                <a:latin typeface="Segoe" pitchFamily="34" charset="0"/>
              </a:rPr>
              <a:t>code</a:t>
            </a:r>
          </a:p>
        </p:txBody>
      </p:sp>
      <p:sp>
        <p:nvSpPr>
          <p:cNvPr id="161" name="TextBox 160"/>
          <p:cNvSpPr txBox="1"/>
          <p:nvPr/>
        </p:nvSpPr>
        <p:spPr>
          <a:xfrm>
            <a:off x="142352" y="5087808"/>
            <a:ext cx="1313180"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User mode</a:t>
            </a:r>
          </a:p>
        </p:txBody>
      </p:sp>
      <p:sp>
        <p:nvSpPr>
          <p:cNvPr id="162" name="TextBox 161"/>
          <p:cNvSpPr txBox="1"/>
          <p:nvPr/>
        </p:nvSpPr>
        <p:spPr>
          <a:xfrm>
            <a:off x="142352" y="5545008"/>
            <a:ext cx="1492716" cy="369332"/>
          </a:xfrm>
          <a:prstGeom prst="rect">
            <a:avLst/>
          </a:prstGeom>
          <a:noFill/>
        </p:spPr>
        <p:txBody>
          <a:bodyPr wrap="none" rtlCol="0">
            <a:spAutoFit/>
          </a:bodyPr>
          <a:lstStyle/>
          <a:p>
            <a:r>
              <a:rPr lang="en-US" dirty="0" smtClean="0">
                <a:solidFill>
                  <a:schemeClr val="tx1"/>
                </a:solidFill>
                <a:effectLst>
                  <a:outerShdw blurRad="50800" dist="38100" dir="2700000" algn="tl" rotWithShape="0">
                    <a:prstClr val="black">
                      <a:alpha val="40000"/>
                    </a:prstClr>
                  </a:outerShdw>
                </a:effectLst>
                <a:latin typeface="Segoe" pitchFamily="34" charset="0"/>
              </a:rPr>
              <a:t>Kernel mode</a:t>
            </a:r>
          </a:p>
        </p:txBody>
      </p:sp>
      <p:sp>
        <p:nvSpPr>
          <p:cNvPr id="106" name="Rounded Rectangle 105"/>
          <p:cNvSpPr/>
          <p:nvPr/>
        </p:nvSpPr>
        <p:spPr bwMode="auto">
          <a:xfrm>
            <a:off x="370952" y="2420808"/>
            <a:ext cx="762000" cy="654353"/>
          </a:xfrm>
          <a:prstGeom prst="roundRect">
            <a:avLst>
              <a:gd name="adj" fmla="val 9033"/>
            </a:avLst>
          </a:prstGeom>
          <a:noFill/>
          <a:ln>
            <a:headEnd type="none" w="med" len="med"/>
            <a:tailEnd type="none" w="med" len="med"/>
          </a:ln>
          <a:effectLst>
            <a:glow rad="635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lumMod val="50000"/>
                  </a:schemeClr>
                </a:solidFill>
                <a:effectLst>
                  <a:outerShdw blurRad="38100" dist="38100" dir="2700000" algn="tl">
                    <a:srgbClr val="000000">
                      <a:alpha val="43137"/>
                    </a:srgbClr>
                  </a:outerShdw>
                </a:effectLst>
                <a:latin typeface="Segoe" pitchFamily="34" charset="0"/>
              </a:rPr>
              <a:t>GDI+</a:t>
            </a:r>
          </a:p>
        </p:txBody>
      </p:sp>
    </p:spTree>
  </p:cSld>
  <p:clrMapOvr>
    <a:masterClrMapping/>
  </p:clrMapOvr>
  <p:transition advClick="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0" name="Rectangle 10"/>
          <p:cNvSpPr>
            <a:spLocks noGrp="1" noChangeArrowheads="1"/>
          </p:cNvSpPr>
          <p:nvPr>
            <p:ph type="title"/>
          </p:nvPr>
        </p:nvSpPr>
        <p:spPr/>
        <p:txBody>
          <a:bodyPr/>
          <a:lstStyle/>
          <a:p>
            <a:r>
              <a:rPr lang="en-US" smtClean="0"/>
              <a:t>Windows Display Driver Model</a:t>
            </a:r>
            <a:endParaRPr lang="en-US" dirty="0"/>
          </a:p>
        </p:txBody>
      </p:sp>
      <p:sp>
        <p:nvSpPr>
          <p:cNvPr id="256011" name="Rectangle 11"/>
          <p:cNvSpPr>
            <a:spLocks noGrp="1" noChangeArrowheads="1"/>
          </p:cNvSpPr>
          <p:nvPr>
            <p:ph type="body" idx="1"/>
          </p:nvPr>
        </p:nvSpPr>
        <p:spPr>
          <a:xfrm>
            <a:off x="382588" y="1414464"/>
            <a:ext cx="8380412" cy="5407634"/>
          </a:xfrm>
        </p:spPr>
        <p:txBody>
          <a:bodyPr/>
          <a:lstStyle/>
          <a:p>
            <a:r>
              <a:rPr lang="en-US" sz="3200" smtClean="0"/>
              <a:t>Bedrock upon which all graphics are built</a:t>
            </a:r>
          </a:p>
          <a:p>
            <a:r>
              <a:rPr lang="en-US" sz="3200" smtClean="0"/>
              <a:t>Fundamental principle</a:t>
            </a:r>
          </a:p>
          <a:p>
            <a:pPr lvl="1"/>
            <a:r>
              <a:rPr lang="en-US" sz="2800" smtClean="0"/>
              <a:t>Graphics Just Works</a:t>
            </a:r>
          </a:p>
          <a:p>
            <a:r>
              <a:rPr lang="en-US" sz="3200" smtClean="0"/>
              <a:t>Re-architect entire driver stack</a:t>
            </a:r>
          </a:p>
          <a:p>
            <a:pPr lvl="1"/>
            <a:r>
              <a:rPr lang="en-US" sz="2800" smtClean="0"/>
              <a:t>Consolidate 10 years of evolution</a:t>
            </a:r>
          </a:p>
          <a:p>
            <a:r>
              <a:rPr lang="en-US" sz="3200" smtClean="0"/>
              <a:t>New driver model delivers</a:t>
            </a:r>
          </a:p>
          <a:p>
            <a:pPr lvl="1"/>
            <a:r>
              <a:rPr lang="en-US" sz="2800" smtClean="0"/>
              <a:t>Stability</a:t>
            </a:r>
          </a:p>
          <a:p>
            <a:pPr lvl="1"/>
            <a:r>
              <a:rPr lang="en-US" sz="2800" smtClean="0"/>
              <a:t>Security</a:t>
            </a:r>
          </a:p>
          <a:p>
            <a:pPr lvl="1"/>
            <a:r>
              <a:rPr lang="en-US" sz="2800" smtClean="0"/>
              <a:t>Availability (application virtualization)</a:t>
            </a:r>
          </a:p>
          <a:p>
            <a:pPr lvl="1"/>
            <a:r>
              <a:rPr lang="en-US" sz="2800" smtClean="0"/>
              <a:t>Performance</a:t>
            </a:r>
            <a:endParaRPr lang="en-US" sz="2800" dirty="0"/>
          </a:p>
        </p:txBody>
      </p:sp>
    </p:spTree>
  </p:cSld>
  <p:clrMapOvr>
    <a:masterClrMapping/>
  </p:clrMapOvr>
  <p:transition advClick="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62" name="Rectangle 6"/>
          <p:cNvSpPr>
            <a:spLocks noGrp="1" noChangeArrowheads="1"/>
          </p:cNvSpPr>
          <p:nvPr>
            <p:ph type="title"/>
          </p:nvPr>
        </p:nvSpPr>
        <p:spPr/>
        <p:txBody>
          <a:bodyPr/>
          <a:lstStyle/>
          <a:p>
            <a:r>
              <a:rPr lang="en-US" smtClean="0"/>
              <a:t>Windows Display Driver Model</a:t>
            </a:r>
            <a:endParaRPr lang="en-US" dirty="0"/>
          </a:p>
        </p:txBody>
      </p:sp>
      <p:sp>
        <p:nvSpPr>
          <p:cNvPr id="301063" name="Rectangle 7"/>
          <p:cNvSpPr>
            <a:spLocks noGrp="1" noChangeArrowheads="1"/>
          </p:cNvSpPr>
          <p:nvPr>
            <p:ph type="body" idx="1"/>
          </p:nvPr>
        </p:nvSpPr>
        <p:spPr/>
        <p:txBody>
          <a:bodyPr/>
          <a:lstStyle/>
          <a:p>
            <a:r>
              <a:rPr lang="en-US" smtClean="0"/>
              <a:t>Staged evolution of driver model</a:t>
            </a:r>
          </a:p>
          <a:p>
            <a:pPr lvl="1"/>
            <a:r>
              <a:rPr lang="en-US" smtClean="0"/>
              <a:t>WDDM 1.0 model supports current hardware</a:t>
            </a:r>
          </a:p>
          <a:p>
            <a:pPr lvl="2"/>
            <a:r>
              <a:rPr lang="en-US" smtClean="0"/>
              <a:t>E.g., pre-Windows Vista hardware</a:t>
            </a:r>
          </a:p>
          <a:p>
            <a:pPr lvl="1"/>
            <a:r>
              <a:rPr lang="en-US" smtClean="0"/>
              <a:t>Advanced model (WDDM 2.x) utilizes new hardware features</a:t>
            </a:r>
          </a:p>
          <a:p>
            <a:pPr lvl="2"/>
            <a:r>
              <a:rPr lang="en-US" smtClean="0"/>
              <a:t>Post Windows Vista</a:t>
            </a:r>
          </a:p>
          <a:p>
            <a:pPr lvl="2"/>
            <a:r>
              <a:rPr lang="en-US" smtClean="0"/>
              <a:t>More efficient virtualization</a:t>
            </a:r>
          </a:p>
          <a:p>
            <a:r>
              <a:rPr lang="en-US" smtClean="0"/>
              <a:t>Old Windows XP driver model still supported for compatibility</a:t>
            </a:r>
          </a:p>
          <a:p>
            <a:pPr lvl="1"/>
            <a:r>
              <a:rPr lang="en-US" smtClean="0"/>
              <a:t>No new features</a:t>
            </a:r>
            <a:endParaRPr lang="en-US" dirty="0"/>
          </a:p>
        </p:txBody>
      </p:sp>
    </p:spTree>
  </p:cSld>
  <p:clrMapOvr>
    <a:masterClrMapping/>
  </p:clrMapOvr>
  <p:transition advClick="0">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1843</TotalTime>
  <Words>2013</Words>
  <Application>Microsoft Office PowerPoint</Application>
  <PresentationFormat>On-screen Show (4:3)</PresentationFormat>
  <Paragraphs>717</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WinHec 2007 WEB Template</vt:lpstr>
      <vt:lpstr>Windows Graphics Architecture</vt:lpstr>
      <vt:lpstr>Session Outline</vt:lpstr>
      <vt:lpstr>The Vision</vt:lpstr>
      <vt:lpstr>Graphics/Gaming/Multimedia/ Presentation Stacks</vt:lpstr>
      <vt:lpstr>Big Picture Simplified</vt:lpstr>
      <vt:lpstr>Graphics Core In Windows Vista</vt:lpstr>
      <vt:lpstr>Windows Display Driver Model</vt:lpstr>
      <vt:lpstr>Windows Display Driver Model</vt:lpstr>
      <vt:lpstr>Windows Display Driver Model</vt:lpstr>
      <vt:lpstr>Rendering APIs</vt:lpstr>
      <vt:lpstr>GDI And GDI+</vt:lpstr>
      <vt:lpstr>GDI/GDI+</vt:lpstr>
      <vt:lpstr>Legacy Direct3D APIs</vt:lpstr>
      <vt:lpstr>Legacy Direct3D APIs</vt:lpstr>
      <vt:lpstr>Direct3D9Ex</vt:lpstr>
      <vt:lpstr>Direct3D9Ex</vt:lpstr>
      <vt:lpstr>OpenGL</vt:lpstr>
      <vt:lpstr>OpenGL</vt:lpstr>
      <vt:lpstr>Direct3D 10 And DXGI</vt:lpstr>
      <vt:lpstr>Direct3D 10</vt:lpstr>
      <vt:lpstr>DXGI</vt:lpstr>
      <vt:lpstr>Media Integration Layer</vt:lpstr>
      <vt:lpstr>Media Integration Layer</vt:lpstr>
      <vt:lpstr>Windows Presentation Foundation</vt:lpstr>
      <vt:lpstr>Media And Imaging</vt:lpstr>
      <vt:lpstr>Video Acceleration</vt:lpstr>
      <vt:lpstr>Imaging</vt:lpstr>
      <vt:lpstr>Image Codecs</vt:lpstr>
      <vt:lpstr>Desktop Window Manager</vt:lpstr>
      <vt:lpstr>Desktop Window Manager</vt:lpstr>
      <vt:lpstr>Desktop Window Manager</vt:lpstr>
      <vt:lpstr>Desktop Window Manager</vt:lpstr>
      <vt:lpstr>Full Screen Exclusive, Multimon, And DWM</vt:lpstr>
      <vt:lpstr>Future Technologies</vt:lpstr>
      <vt:lpstr>Windows Display Driver Model</vt:lpstr>
      <vt:lpstr>Display/Device Technologies</vt:lpstr>
      <vt:lpstr>Rendering Technologies</vt:lpstr>
      <vt:lpstr>Media Technologies</vt:lpstr>
      <vt:lpstr>General Compute (GPGPU)</vt:lpstr>
      <vt:lpstr>Call To Action</vt:lpstr>
      <vt:lpstr>Additional Resources</vt:lpstr>
      <vt:lpstr>Questions?</vt:lpstr>
      <vt:lpstr>FACT: 29 digital cameras carry  the “Certified for Windows Vista” logo as of April 1</vt:lpstr>
      <vt:lpstr>Slide 44</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CLN-T361 Windows Graphics Architecture</dc:title>
  <dc:subject>WinHEC 2007</dc:subject>
  <dc:creator>Leonardo Blanco</dc:creator>
  <dc:description>Template: Bryan Lenning, Silver Fox Productions
Formatting: Steve Hein, Silver Fox Productions
Event Date: May 14-17, 2007 
Event Location: Los Angeles, CA</dc:description>
  <cp:lastModifiedBy>Shows</cp:lastModifiedBy>
  <cp:revision>71</cp:revision>
  <dcterms:created xsi:type="dcterms:W3CDTF">2007-04-05T05:11:20Z</dcterms:created>
  <dcterms:modified xsi:type="dcterms:W3CDTF">2007-05-16T22:35:16Z</dcterms:modified>
</cp:coreProperties>
</file>