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1"/>
  </p:sldMasterIdLst>
  <p:notesMasterIdLst>
    <p:notesMasterId r:id="rId28"/>
  </p:notesMasterIdLst>
  <p:handoutMasterIdLst>
    <p:handoutMasterId r:id="rId29"/>
  </p:handoutMasterIdLst>
  <p:sldIdLst>
    <p:sldId id="258" r:id="rId2"/>
    <p:sldId id="293" r:id="rId3"/>
    <p:sldId id="294" r:id="rId4"/>
    <p:sldId id="273" r:id="rId5"/>
    <p:sldId id="274" r:id="rId6"/>
    <p:sldId id="295" r:id="rId7"/>
    <p:sldId id="275" r:id="rId8"/>
    <p:sldId id="276" r:id="rId9"/>
    <p:sldId id="291" r:id="rId10"/>
    <p:sldId id="277" r:id="rId11"/>
    <p:sldId id="280" r:id="rId12"/>
    <p:sldId id="281" r:id="rId13"/>
    <p:sldId id="282" r:id="rId14"/>
    <p:sldId id="283" r:id="rId15"/>
    <p:sldId id="284" r:id="rId16"/>
    <p:sldId id="297" r:id="rId17"/>
    <p:sldId id="296" r:id="rId18"/>
    <p:sldId id="265" r:id="rId19"/>
    <p:sldId id="286" r:id="rId20"/>
    <p:sldId id="287" r:id="rId21"/>
    <p:sldId id="288" r:id="rId22"/>
    <p:sldId id="289" r:id="rId23"/>
    <p:sldId id="290" r:id="rId24"/>
    <p:sldId id="270" r:id="rId25"/>
    <p:sldId id="271" r:id="rId26"/>
    <p:sldId id="272" r:id="rId27"/>
  </p:sldIdLst>
  <p:sldSz cx="10972800" cy="8229600" type="B4JIS"/>
  <p:notesSz cx="6858000" cy="9144000"/>
  <p:embeddedFontLst>
    <p:embeddedFont>
      <p:font typeface="Calibri" pitchFamily="34" charset="0"/>
      <p:regular r:id="rId30"/>
      <p:bold r:id="rId31"/>
      <p:italic r:id="rId32"/>
      <p:boldItalic r:id="rId33"/>
    </p:embeddedFont>
    <p:embeddedFont>
      <p:font typeface="Lucida Console" pitchFamily="49" charset="0"/>
      <p:regular r:id="rId34"/>
    </p:embeddedFont>
    <p:embeddedFont>
      <p:font typeface="KaiTi" charset="-122"/>
      <p:regular r:id="rId35"/>
    </p:embeddedFont>
    <p:embeddedFont>
      <p:font typeface="Lucida Sans Unicode" pitchFamily="34" charset="0"/>
      <p:regular r:id="rId36"/>
    </p:embeddedFont>
  </p:embeddedFontLst>
  <p:custDataLst>
    <p:tags r:id="rId37"/>
  </p:custData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FFFF00"/>
    <a:srgbClr val="FF00FF"/>
    <a:srgbClr val="FF99FF"/>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32" autoAdjust="0"/>
    <p:restoredTop sz="95107" autoAdjust="0"/>
  </p:normalViewPr>
  <p:slideViewPr>
    <p:cSldViewPr snapToGrid="0" snapToObjects="1" showGuides="1">
      <p:cViewPr varScale="1">
        <p:scale>
          <a:sx n="43" d="100"/>
          <a:sy n="43" d="100"/>
        </p:scale>
        <p:origin x="-600" y="-77"/>
      </p:cViewPr>
      <p:guideLst>
        <p:guide orient="horz" pos="2592"/>
        <p:guide orient="horz" pos="173"/>
        <p:guide orient="horz" pos="1065"/>
        <p:guide orient="horz" pos="1438"/>
        <p:guide orient="horz" pos="1785"/>
        <p:guide pos="3456"/>
        <p:guide pos="286"/>
        <p:guide pos="6612"/>
      </p:guideLst>
    </p:cSldViewPr>
  </p:slideViewPr>
  <p:outlineViewPr>
    <p:cViewPr>
      <p:scale>
        <a:sx n="33" d="100"/>
        <a:sy n="33" d="100"/>
      </p:scale>
      <p:origin x="0" y="7986"/>
    </p:cViewPr>
  </p:outlineViewPr>
  <p:notesTextViewPr>
    <p:cViewPr>
      <p:scale>
        <a:sx n="100" d="100"/>
        <a:sy n="100" d="100"/>
      </p:scale>
      <p:origin x="0" y="0"/>
    </p:cViewPr>
  </p:notesTextViewPr>
  <p:sorterViewPr>
    <p:cViewPr>
      <p:scale>
        <a:sx n="34" d="100"/>
        <a:sy n="34" d="100"/>
      </p:scale>
      <p:origin x="0" y="0"/>
    </p:cViewPr>
  </p:sorterViewPr>
  <p:notesViewPr>
    <p:cSldViewPr snapToGrid="0" snapToObjects="1">
      <p:cViewPr varScale="1">
        <p:scale>
          <a:sx n="77" d="100"/>
          <a:sy n="77" d="100"/>
        </p:scale>
        <p:origin x="-2046" y="-102"/>
      </p:cViewPr>
      <p:guideLst>
        <p:guide orient="horz" pos="2880"/>
        <p:guide pos="2160"/>
        <p:guide pos="389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D5199-0972-432A-A504-86F466BA79FD}" type="datetimeFigureOut">
              <a:rPr lang="en-US" smtClean="0"/>
              <a:pPr/>
              <a:t>5/29/2007</a:t>
            </a:fld>
            <a:endParaRPr lang="en-US"/>
          </a:p>
        </p:txBody>
      </p:sp>
      <p:sp>
        <p:nvSpPr>
          <p:cNvPr id="4" name="Footer Placeholder 3"/>
          <p:cNvSpPr>
            <a:spLocks noGrp="1"/>
          </p:cNvSpPr>
          <p:nvPr>
            <p:ph type="ftr" sz="quarter" idx="2"/>
          </p:nvPr>
        </p:nvSpPr>
        <p:spPr>
          <a:xfrm>
            <a:off x="-1" y="8685213"/>
            <a:ext cx="6184899" cy="457200"/>
          </a:xfrm>
          <a:prstGeom prst="rect">
            <a:avLst/>
          </a:prstGeom>
        </p:spPr>
        <p:txBody>
          <a:bodyPr vert="horz" lIns="91440" tIns="45720" rIns="91440" bIns="45720"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p>
        </p:txBody>
      </p:sp>
      <p:sp>
        <p:nvSpPr>
          <p:cNvPr id="5" name="Slide Number Placeholder 4"/>
          <p:cNvSpPr>
            <a:spLocks noGrp="1"/>
          </p:cNvSpPr>
          <p:nvPr>
            <p:ph type="sldNum" sz="quarter" idx="3"/>
          </p:nvPr>
        </p:nvSpPr>
        <p:spPr>
          <a:xfrm>
            <a:off x="6184899" y="8685213"/>
            <a:ext cx="671513" cy="457200"/>
          </a:xfrm>
          <a:prstGeom prst="rect">
            <a:avLst/>
          </a:prstGeom>
        </p:spPr>
        <p:txBody>
          <a:bodyPr vert="horz" lIns="91440" tIns="45720" rIns="91440" bIns="45720" rtlCol="0" anchor="b"/>
          <a:lstStyle>
            <a:lvl1pPr algn="r">
              <a:defRPr sz="1200"/>
            </a:lvl1pPr>
          </a:lstStyle>
          <a:p>
            <a:fld id="{6C86BB02-372E-4B1F-BE3E-885A487E07F2}"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6172199" cy="457200"/>
          </a:xfrm>
          <a:prstGeom prst="rect">
            <a:avLst/>
          </a:prstGeom>
        </p:spPr>
        <p:txBody>
          <a:bodyPr vert="horz" lIns="91440" tIns="45720" rIns="91440" bIns="45720" rtlCol="0" anchor="b"/>
          <a:lstStyle>
            <a:lvl1pPr algn="l">
              <a:defRPr lang="en-US" sz="700" smtClean="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12:44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
        <p:nvSpPr>
          <p:cNvPr id="8" name="Footer Placeholder 7"/>
          <p:cNvSpPr>
            <a:spLocks noGrp="1"/>
          </p:cNvSpPr>
          <p:nvPr>
            <p:ph type="ftr" sz="quarter" idx="14"/>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358640C4-3360-49AE-98EE-C1CFB5AC3557}" type="slidenum">
              <a:rPr lang="en-US" smtClean="0"/>
              <a:pPr/>
              <a:t>11</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358640C4-3360-49AE-98EE-C1CFB5AC3557}" type="slidenum">
              <a:rPr lang="en-US" smtClean="0"/>
              <a:pPr/>
              <a:t>12</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358640C4-3360-49AE-98EE-C1CFB5AC3557}" type="slidenum">
              <a:rPr lang="en-US" smtClean="0"/>
              <a:pPr/>
              <a:t>13</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358640C4-3360-49AE-98EE-C1CFB5AC3557}" type="slidenum">
              <a:rPr lang="en-US" smtClean="0"/>
              <a:pPr/>
              <a:t>14</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5/29/2007 12:44 PM</a:t>
            </a:fld>
            <a:endParaRPr lang="en-US"/>
          </a:p>
        </p:txBody>
      </p:sp>
      <p:sp>
        <p:nvSpPr>
          <p:cNvPr id="7" name="Rectangle 7"/>
          <p:cNvSpPr>
            <a:spLocks noGrp="1" noChangeArrowheads="1"/>
          </p:cNvSpPr>
          <p:nvPr>
            <p:ph type="sldNum" sz="quarter" idx="5"/>
          </p:nvPr>
        </p:nvSpPr>
        <p:spPr>
          <a:ln/>
        </p:spPr>
        <p:txBody>
          <a:bodyPr/>
          <a:lstStyle/>
          <a:p>
            <a:fld id="{DC7E2A13-F71D-4965-8841-0EC25A56150E}" type="slidenum">
              <a:rPr lang="en-US"/>
              <a:pPr/>
              <a:t>18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69" r:id="rId11"/>
    <p:sldLayoutId id="2147483670" r:id="rId12"/>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6"/>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6"/>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xp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hyperlink" Target="http://forums.microsoft.com/msdn/showforum.aspx?forumid=126&amp;siteid=1" TargetMode="External"/><Relationship Id="rId4" Type="http://schemas.openxmlformats.org/officeDocument/2006/relationships/hyperlink" Target="http://blogs.msdn.com/xp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Performance Optimization For XPS Documents</a:t>
            </a:r>
            <a:endParaRPr lang="en-US"/>
          </a:p>
        </p:txBody>
      </p:sp>
      <p:sp>
        <p:nvSpPr>
          <p:cNvPr id="3" name="Subtitle 2"/>
          <p:cNvSpPr>
            <a:spLocks noGrp="1"/>
          </p:cNvSpPr>
          <p:nvPr>
            <p:ph type="subTitle" idx="1"/>
          </p:nvPr>
        </p:nvSpPr>
        <p:spPr/>
        <p:txBody>
          <a:bodyPr/>
          <a:lstStyle/>
          <a:p>
            <a:r>
              <a:rPr lang="en-US" smtClean="0"/>
              <a:t>Feng Yuan</a:t>
            </a:r>
          </a:p>
          <a:p>
            <a:r>
              <a:rPr lang="en-US" smtClean="0"/>
              <a:t>Principal Software Development Engineer</a:t>
            </a:r>
          </a:p>
          <a:p>
            <a:r>
              <a:rPr lang="en-US" smtClean="0"/>
              <a:t>Microsoft Corporation</a:t>
            </a:r>
            <a:endParaRPr lang="en-US" dirty="0" smtClean="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Measuring XPS:  XpsStat</a:t>
            </a:r>
            <a:endParaRPr lang="en-US" dirty="0"/>
          </a:p>
        </p:txBody>
      </p:sp>
      <p:graphicFrame>
        <p:nvGraphicFramePr>
          <p:cNvPr id="5" name="Table 4"/>
          <p:cNvGraphicFramePr>
            <a:graphicFrameLocks noGrp="1"/>
          </p:cNvGraphicFramePr>
          <p:nvPr/>
        </p:nvGraphicFramePr>
        <p:xfrm>
          <a:off x="459105" y="1701165"/>
          <a:ext cx="10037444" cy="5788837"/>
        </p:xfrm>
        <a:graphic>
          <a:graphicData uri="http://schemas.openxmlformats.org/drawingml/2006/table">
            <a:tbl>
              <a:tblPr>
                <a:tableStyleId>{638B1855-1B75-4FBE-930C-398BA8C253C6}</a:tableStyleId>
              </a:tblPr>
              <a:tblGrid>
                <a:gridCol w="3474498"/>
                <a:gridCol w="1057466"/>
                <a:gridCol w="1982610"/>
                <a:gridCol w="2011855"/>
                <a:gridCol w="1511015"/>
              </a:tblGrid>
              <a:tr h="377190">
                <a:tc>
                  <a:txBody>
                    <a:bodyPr/>
                    <a:lstStyle/>
                    <a:p>
                      <a:pPr algn="ctr" fontAlgn="ctr"/>
                      <a:r>
                        <a:rPr lang="en-US" sz="2400" u="none" strike="noStrike" dirty="0"/>
                        <a:t>Type</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400" u="none" strike="noStrike" dirty="0"/>
                        <a:t>Count</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400" u="none" strike="noStrike" dirty="0" smtClean="0"/>
                        <a:t>Original</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400" u="none" strike="noStrike" dirty="0"/>
                        <a:t>Compressed</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400" u="none" strike="noStrike" dirty="0" smtClean="0"/>
                        <a:t>Ratio</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r>
              <a:tr h="478759">
                <a:tc>
                  <a:txBody>
                    <a:bodyPr/>
                    <a:lstStyle/>
                    <a:p>
                      <a:pPr algn="l" fontAlgn="b"/>
                      <a:r>
                        <a:rPr lang="en-US" sz="2400" u="none" strike="noStrike" dirty="0" err="1"/>
                        <a:t>fixedpage</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453</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116,521,006</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5,912,474</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smtClean="0"/>
                        <a:t>95%</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r>
              <a:tr h="478759">
                <a:tc>
                  <a:txBody>
                    <a:bodyPr/>
                    <a:lstStyle/>
                    <a:p>
                      <a:pPr algn="l" fontAlgn="b"/>
                      <a:r>
                        <a:rPr lang="en-US" sz="2400" u="none" strike="noStrike" dirty="0" err="1"/>
                        <a:t>package.relationships</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434</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573,558</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a:t>164,871</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smtClean="0"/>
                        <a:t>71%</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r h="478759">
                <a:tc>
                  <a:txBody>
                    <a:bodyPr/>
                    <a:lstStyle/>
                    <a:p>
                      <a:pPr algn="l" fontAlgn="b"/>
                      <a:r>
                        <a:rPr lang="en-US" sz="2400" u="none" strike="noStrike" dirty="0"/>
                        <a:t>properties</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a:t>673</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342</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smtClean="0"/>
                        <a:t>49%</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r h="478759">
                <a:tc>
                  <a:txBody>
                    <a:bodyPr/>
                    <a:lstStyle/>
                    <a:p>
                      <a:pPr algn="l" fontAlgn="b"/>
                      <a:r>
                        <a:rPr lang="en-US" sz="2400" u="none" strike="noStrike" dirty="0" err="1"/>
                        <a:t>fixeddocument</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289,702</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a:t>13,756</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smtClean="0"/>
                        <a:t>95%</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r h="478759">
                <a:tc>
                  <a:txBody>
                    <a:bodyPr/>
                    <a:lstStyle/>
                    <a:p>
                      <a:pPr algn="l" fontAlgn="b"/>
                      <a:r>
                        <a:rPr lang="en-US" sz="2400" u="none" strike="noStrike" dirty="0" err="1"/>
                        <a:t>opentype</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20</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1,647,572</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a:t>576,144</a:t>
                      </a:r>
                      <a:endParaRPr lang="en-US" sz="2400" b="0" i="0" u="none" strike="noStrike">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smtClean="0"/>
                        <a:t>65%</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r>
              <a:tr h="560720">
                <a:tc>
                  <a:txBody>
                    <a:bodyPr/>
                    <a:lstStyle/>
                    <a:p>
                      <a:pPr algn="l" fontAlgn="b"/>
                      <a:r>
                        <a:rPr lang="en-US" sz="2400" u="none" strike="noStrike" dirty="0" smtClean="0"/>
                        <a:t>Image</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492</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1,042,993</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992,681</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smtClean="0"/>
                        <a:t>5%</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r>
              <a:tr h="542096">
                <a:tc>
                  <a:txBody>
                    <a:bodyPr/>
                    <a:lstStyle/>
                    <a:p>
                      <a:pPr algn="l" fontAlgn="b"/>
                      <a:r>
                        <a:rPr lang="en-US" sz="2400" u="none" strike="noStrike" dirty="0" err="1" smtClean="0"/>
                        <a:t>fixeddocumentsequence</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320</a:t>
                      </a:r>
                      <a:endParaRPr lang="en-US" sz="2400" b="0" i="0" u="none" strike="noStrike" dirty="0">
                        <a:solidFill>
                          <a:srgbClr val="000000"/>
                        </a:solidFill>
                        <a:latin typeface="Calibri"/>
                      </a:endParaRPr>
                    </a:p>
                  </a:txBody>
                  <a:tcPr marL="219456" marR="11430" marT="11430" marB="0" anchor="b">
                    <a:solidFill>
                      <a:srgbClr val="000000">
                        <a:alpha val="20000"/>
                      </a:srgbClr>
                    </a:solidFill>
                  </a:tcPr>
                </a:tc>
                <a:tc>
                  <a:txBody>
                    <a:bodyPr/>
                    <a:lstStyle/>
                    <a:p>
                      <a:pPr algn="r" fontAlgn="b"/>
                      <a:r>
                        <a:rPr lang="en-US" sz="2400" u="none" strike="noStrike" dirty="0"/>
                        <a:t>160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smtClean="0"/>
                        <a:t>50%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r h="478759">
                <a:tc>
                  <a:txBody>
                    <a:bodyPr/>
                    <a:lstStyle/>
                    <a:p>
                      <a:pPr algn="l" fontAlgn="b"/>
                      <a:r>
                        <a:rPr lang="en-US" sz="2400" u="none" strike="noStrike"/>
                        <a:t>documentstructure</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a:t>1</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179,194</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13,154</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smtClean="0"/>
                        <a:t>93%</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r h="478759">
                <a:tc>
                  <a:txBody>
                    <a:bodyPr/>
                    <a:lstStyle/>
                    <a:p>
                      <a:pPr algn="l" fontAlgn="b"/>
                      <a:r>
                        <a:rPr lang="en-US" sz="2400" u="none" strike="noStrike" dirty="0"/>
                        <a:t>/[</a:t>
                      </a:r>
                      <a:r>
                        <a:rPr lang="en-US" sz="2400" u="none" strike="noStrike" dirty="0" err="1"/>
                        <a:t>Content_Types</a:t>
                      </a:r>
                      <a:r>
                        <a:rPr lang="en-US" sz="2400" u="none" strike="noStrike" dirty="0"/>
                        <a:t>]</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a:t>1</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1,023</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331</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smtClean="0"/>
                        <a:t>68%</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r h="478759">
                <a:tc>
                  <a:txBody>
                    <a:bodyPr/>
                    <a:lstStyle/>
                    <a:p>
                      <a:pPr algn="l" fontAlgn="b"/>
                      <a:r>
                        <a:rPr lang="en-US" sz="2400" u="none" strike="noStrike"/>
                        <a:t>ZIP Structure</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l" fontAlgn="b"/>
                      <a:r>
                        <a:rPr lang="en-US" sz="2400" u="none" strike="noStrike"/>
                        <a:t> </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a:t>195,978</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195,978</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smtClean="0"/>
                        <a:t>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r h="478759">
                <a:tc>
                  <a:txBody>
                    <a:bodyPr/>
                    <a:lstStyle/>
                    <a:p>
                      <a:pPr algn="l" fontAlgn="b"/>
                      <a:r>
                        <a:rPr lang="en-US" sz="2400" u="none" strike="noStrike" dirty="0"/>
                        <a:t>Summary</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1,410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a:t>120,452,019</a:t>
                      </a:r>
                      <a:endParaRPr lang="en-US" sz="24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7,869,891</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smtClean="0"/>
                        <a:t>93%</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FixedPage</a:t>
            </a:r>
            <a:endParaRPr lang="en-US" dirty="0"/>
          </a:p>
        </p:txBody>
      </p:sp>
      <p:sp>
        <p:nvSpPr>
          <p:cNvPr id="3" name="Text Placeholder 2"/>
          <p:cNvSpPr>
            <a:spLocks noGrp="1"/>
          </p:cNvSpPr>
          <p:nvPr>
            <p:ph type="body" idx="1"/>
          </p:nvPr>
        </p:nvSpPr>
        <p:spPr>
          <a:xfrm>
            <a:off x="462916" y="1701166"/>
            <a:ext cx="10056494" cy="3480953"/>
          </a:xfrm>
        </p:spPr>
        <p:txBody>
          <a:bodyPr/>
          <a:lstStyle/>
          <a:p>
            <a:r>
              <a:rPr lang="en-US" dirty="0" smtClean="0"/>
              <a:t>Main contributor for long document</a:t>
            </a:r>
          </a:p>
          <a:p>
            <a:r>
              <a:rPr lang="en-US" dirty="0" smtClean="0"/>
              <a:t>Compression ratio:  95%</a:t>
            </a:r>
          </a:p>
          <a:p>
            <a:r>
              <a:rPr lang="en-US" dirty="0" smtClean="0"/>
              <a:t>500 elements for normal page</a:t>
            </a:r>
          </a:p>
          <a:p>
            <a:r>
              <a:rPr lang="en-US" dirty="0" smtClean="0"/>
              <a:t>10K to million elements for complex page</a:t>
            </a:r>
          </a:p>
          <a:p>
            <a:endParaRPr lang="en-US" dirty="0"/>
          </a:p>
        </p:txBody>
      </p:sp>
      <p:graphicFrame>
        <p:nvGraphicFramePr>
          <p:cNvPr id="5" name="Table 4"/>
          <p:cNvGraphicFramePr>
            <a:graphicFrameLocks noGrp="1"/>
          </p:cNvGraphicFramePr>
          <p:nvPr/>
        </p:nvGraphicFramePr>
        <p:xfrm>
          <a:off x="462916" y="4666745"/>
          <a:ext cx="10033634" cy="2209433"/>
        </p:xfrm>
        <a:graphic>
          <a:graphicData uri="http://schemas.openxmlformats.org/drawingml/2006/table">
            <a:tbl>
              <a:tblPr>
                <a:tableStyleId>{638B1855-1B75-4FBE-930C-398BA8C253C6}</a:tableStyleId>
              </a:tblPr>
              <a:tblGrid>
                <a:gridCol w="1858081"/>
                <a:gridCol w="1711177"/>
                <a:gridCol w="1540463"/>
                <a:gridCol w="1393560"/>
                <a:gridCol w="1393560"/>
                <a:gridCol w="2136793"/>
              </a:tblGrid>
              <a:tr h="700673">
                <a:tc>
                  <a:txBody>
                    <a:bodyPr/>
                    <a:lstStyle/>
                    <a:p>
                      <a:pPr algn="ctr" fontAlgn="ctr"/>
                      <a:r>
                        <a:rPr lang="en-US" sz="2400" u="none" strike="noStrike" dirty="0"/>
                        <a:t>Page</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400" u="none" strike="noStrike" dirty="0"/>
                        <a:t>Size</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400" u="none" strike="noStrike" dirty="0"/>
                        <a:t>Glyphs</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400" u="none" strike="noStrike" dirty="0"/>
                        <a:t>Path</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400" u="none" strike="noStrike" dirty="0"/>
                        <a:t>Image</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400" u="none" strike="noStrike" dirty="0" err="1"/>
                        <a:t>OpacityMask</a:t>
                      </a:r>
                      <a:endParaRPr lang="en-US" sz="2400" b="1" i="0" u="none" strike="noStrike" dirty="0">
                        <a:solidFill>
                          <a:srgbClr val="000000"/>
                        </a:solidFill>
                        <a:latin typeface="Calibri"/>
                      </a:endParaRPr>
                    </a:p>
                  </a:txBody>
                  <a:tcPr marL="11430" marR="11430" marT="11430" marB="0" anchor="ctr">
                    <a:solidFill>
                      <a:srgbClr val="000000">
                        <a:alpha val="50196"/>
                      </a:srgbClr>
                    </a:solidFill>
                  </a:tcPr>
                </a:tc>
              </a:tr>
              <a:tr h="377190">
                <a:tc>
                  <a:txBody>
                    <a:bodyPr/>
                    <a:lstStyle/>
                    <a:p>
                      <a:pPr algn="l" fontAlgn="b"/>
                      <a:r>
                        <a:rPr lang="en-US" sz="2400" u="none" strike="noStrike" dirty="0" smtClean="0"/>
                        <a:t>1.fpage</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1,690,254</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57</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1,037</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1,994</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400" u="none" strike="noStrike" dirty="0"/>
                        <a:t>997</a:t>
                      </a:r>
                      <a:endParaRPr lang="en-US" sz="2400" b="0" i="0" u="none" strike="noStrike" dirty="0">
                        <a:solidFill>
                          <a:srgbClr val="000000"/>
                        </a:solidFill>
                        <a:latin typeface="Calibri"/>
                      </a:endParaRPr>
                    </a:p>
                  </a:txBody>
                  <a:tcPr marL="11430" marR="11430" marT="11430" marB="0" anchor="b">
                    <a:solidFill>
                      <a:schemeClr val="accent2">
                        <a:lumMod val="75000"/>
                      </a:schemeClr>
                    </a:solidFill>
                  </a:tcPr>
                </a:tc>
              </a:tr>
              <a:tr h="377190">
                <a:tc>
                  <a:txBody>
                    <a:bodyPr/>
                    <a:lstStyle/>
                    <a:p>
                      <a:pPr algn="l" fontAlgn="b"/>
                      <a:r>
                        <a:rPr lang="en-US" sz="2400" u="none" strike="noStrike" dirty="0" smtClean="0"/>
                        <a:t>10.fpage</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530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r h="377190">
                <a:tc>
                  <a:txBody>
                    <a:bodyPr/>
                    <a:lstStyle/>
                    <a:p>
                      <a:pPr algn="l" fontAlgn="b"/>
                      <a:r>
                        <a:rPr lang="en-US" sz="2400" u="none" strike="noStrike" dirty="0" smtClean="0"/>
                        <a:t>453.fpage</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237,266</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352</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15</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r h="377190">
                <a:tc>
                  <a:txBody>
                    <a:bodyPr/>
                    <a:lstStyle/>
                    <a:p>
                      <a:pPr algn="l" fontAlgn="b"/>
                      <a:r>
                        <a:rPr lang="en-US" sz="2400" u="none" strike="noStrike" dirty="0"/>
                        <a:t>Summary</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116,521,006</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87,179</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111,593</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11,653</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400" u="none" strike="noStrike" dirty="0"/>
                        <a:t>5,690</a:t>
                      </a:r>
                      <a:endParaRPr lang="en-US" sz="2400" b="0" i="0" u="none" strike="noStrike" dirty="0">
                        <a:solidFill>
                          <a:srgbClr val="000000"/>
                        </a:solidFill>
                        <a:latin typeface="Calibri"/>
                      </a:endParaRPr>
                    </a:p>
                  </a:txBody>
                  <a:tcPr marL="11430" marR="11430" marT="11430" marB="0" anchor="b">
                    <a:solidFill>
                      <a:srgbClr val="000000">
                        <a:alpha val="20000"/>
                      </a:srgb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Fonts</a:t>
            </a:r>
            <a:endParaRPr lang="en-US" dirty="0"/>
          </a:p>
        </p:txBody>
      </p:sp>
      <p:sp>
        <p:nvSpPr>
          <p:cNvPr id="3" name="Text Placeholder 2"/>
          <p:cNvSpPr>
            <a:spLocks noGrp="1"/>
          </p:cNvSpPr>
          <p:nvPr>
            <p:ph type="body" idx="1"/>
          </p:nvPr>
        </p:nvSpPr>
        <p:spPr>
          <a:xfrm>
            <a:off x="462917" y="1701166"/>
            <a:ext cx="10056494" cy="2014705"/>
          </a:xfrm>
        </p:spPr>
        <p:txBody>
          <a:bodyPr/>
          <a:lstStyle/>
          <a:p>
            <a:r>
              <a:rPr lang="en-US" dirty="0" smtClean="0"/>
              <a:t>Main contributor for short document</a:t>
            </a:r>
          </a:p>
          <a:p>
            <a:r>
              <a:rPr lang="en-US" dirty="0" smtClean="0"/>
              <a:t>Compression ratio:  40% to 90%</a:t>
            </a:r>
          </a:p>
          <a:p>
            <a:r>
              <a:rPr lang="en-US" dirty="0" smtClean="0"/>
              <a:t>Larger document if not embeddable</a:t>
            </a:r>
            <a:endParaRPr lang="en-US" dirty="0"/>
          </a:p>
        </p:txBody>
      </p:sp>
      <p:graphicFrame>
        <p:nvGraphicFramePr>
          <p:cNvPr id="4" name="Table 3"/>
          <p:cNvGraphicFramePr>
            <a:graphicFrameLocks noGrp="1"/>
          </p:cNvGraphicFramePr>
          <p:nvPr/>
        </p:nvGraphicFramePr>
        <p:xfrm>
          <a:off x="462917" y="4114800"/>
          <a:ext cx="10033631" cy="3566160"/>
        </p:xfrm>
        <a:graphic>
          <a:graphicData uri="http://schemas.openxmlformats.org/drawingml/2006/table">
            <a:tbl>
              <a:tblPr>
                <a:tableStyleId>{638B1855-1B75-4FBE-930C-398BA8C253C6}</a:tableStyleId>
              </a:tblPr>
              <a:tblGrid>
                <a:gridCol w="3004928"/>
                <a:gridCol w="1265233"/>
                <a:gridCol w="1660620"/>
                <a:gridCol w="1440866"/>
                <a:gridCol w="1089602"/>
                <a:gridCol w="1572382"/>
              </a:tblGrid>
              <a:tr h="891540">
                <a:tc>
                  <a:txBody>
                    <a:bodyPr/>
                    <a:lstStyle/>
                    <a:p>
                      <a:pPr algn="ctr" fontAlgn="ctr"/>
                      <a:r>
                        <a:rPr lang="en-US" sz="2200" u="none" strike="noStrike" dirty="0"/>
                        <a:t>Typeface</a:t>
                      </a:r>
                      <a:endParaRPr lang="en-US" sz="22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dirty="0"/>
                        <a:t>Size</a:t>
                      </a:r>
                      <a:endParaRPr lang="en-US" sz="22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dirty="0" err="1"/>
                        <a:t>CompSize</a:t>
                      </a:r>
                      <a:endParaRPr lang="en-US" sz="22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dirty="0"/>
                        <a:t>Elements</a:t>
                      </a:r>
                      <a:endParaRPr lang="en-US" sz="22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dirty="0" smtClean="0"/>
                        <a:t>Char Used</a:t>
                      </a:r>
                      <a:endParaRPr lang="en-US" sz="22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dirty="0" smtClean="0"/>
                        <a:t>Original</a:t>
                      </a:r>
                    </a:p>
                    <a:p>
                      <a:pPr algn="ctr" fontAlgn="ctr"/>
                      <a:r>
                        <a:rPr lang="en-US" sz="2200" u="none" strike="noStrike" dirty="0" smtClean="0"/>
                        <a:t>Glyphs</a:t>
                      </a:r>
                      <a:endParaRPr lang="en-US" sz="2200" b="1" i="0" u="none" strike="noStrike" dirty="0">
                        <a:solidFill>
                          <a:srgbClr val="000000"/>
                        </a:solidFill>
                        <a:latin typeface="Calibri"/>
                      </a:endParaRPr>
                    </a:p>
                  </a:txBody>
                  <a:tcPr marL="11430" marR="11430" marT="11430" marB="0" anchor="ctr">
                    <a:solidFill>
                      <a:srgbClr val="000000">
                        <a:alpha val="50196"/>
                      </a:srgbClr>
                    </a:solidFill>
                  </a:tcPr>
                </a:tc>
              </a:tr>
              <a:tr h="445770">
                <a:tc>
                  <a:txBody>
                    <a:bodyPr/>
                    <a:lstStyle/>
                    <a:p>
                      <a:pPr algn="l" fontAlgn="b"/>
                      <a:r>
                        <a:rPr lang="en-US" sz="2200" u="none" strike="noStrike" dirty="0"/>
                        <a:t>Verdana Italic</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60,668</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21,765</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3,287</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76</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893</a:t>
                      </a:r>
                      <a:endParaRPr lang="en-US" sz="2200" b="0" i="0" u="none" strike="noStrike">
                        <a:solidFill>
                          <a:srgbClr val="000000"/>
                        </a:solidFill>
                        <a:latin typeface="Calibri"/>
                      </a:endParaRPr>
                    </a:p>
                  </a:txBody>
                  <a:tcPr marL="11430" marR="11430" marT="11430" marB="0" anchor="b">
                    <a:solidFill>
                      <a:srgbClr val="000000">
                        <a:alpha val="20000"/>
                      </a:srgbClr>
                    </a:solidFill>
                  </a:tcPr>
                </a:tc>
              </a:tr>
              <a:tr h="445770">
                <a:tc>
                  <a:txBody>
                    <a:bodyPr/>
                    <a:lstStyle/>
                    <a:p>
                      <a:pPr algn="l" fontAlgn="b"/>
                      <a:r>
                        <a:rPr lang="en-US" sz="2200" u="none" strike="noStrike" dirty="0"/>
                        <a:t>Arial Bold</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81,356</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16,371</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320</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1[32]</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1,674</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r>
              <a:tr h="445770">
                <a:tc>
                  <a:txBody>
                    <a:bodyPr/>
                    <a:lstStyle/>
                    <a:p>
                      <a:pPr algn="l" fontAlgn="b"/>
                      <a:r>
                        <a:rPr lang="en-US" sz="2200" u="none" strike="noStrike"/>
                        <a:t>Courier New Regular</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71,824</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41,569</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19,896</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104</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1,318</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r>
              <a:tr h="445770">
                <a:tc>
                  <a:txBody>
                    <a:bodyPr/>
                    <a:lstStyle/>
                    <a:p>
                      <a:pPr algn="l" fontAlgn="b"/>
                      <a:r>
                        <a:rPr lang="en-US" sz="2200" u="none" strike="noStrike" dirty="0"/>
                        <a:t>MS </a:t>
                      </a:r>
                      <a:r>
                        <a:rPr lang="en-US" sz="2200" u="none" strike="noStrike" dirty="0" err="1"/>
                        <a:t>Mincho</a:t>
                      </a:r>
                      <a:r>
                        <a:rPr lang="en-US" sz="2200" u="none" strike="noStrike" dirty="0"/>
                        <a:t> Regular</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209,844</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19,532</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4</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38</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17,807</a:t>
                      </a:r>
                      <a:endParaRPr lang="en-US" sz="2200" b="0" i="0" u="none" strike="noStrike">
                        <a:solidFill>
                          <a:srgbClr val="000000"/>
                        </a:solidFill>
                        <a:latin typeface="Calibri"/>
                      </a:endParaRPr>
                    </a:p>
                  </a:txBody>
                  <a:tcPr marL="11430" marR="11430" marT="11430" marB="0" anchor="b">
                    <a:solidFill>
                      <a:srgbClr val="000000">
                        <a:alpha val="20000"/>
                      </a:srgbClr>
                    </a:solidFill>
                  </a:tcPr>
                </a:tc>
              </a:tr>
              <a:tr h="445770">
                <a:tc>
                  <a:txBody>
                    <a:bodyPr/>
                    <a:lstStyle/>
                    <a:p>
                      <a:pPr algn="l" fontAlgn="b"/>
                      <a:r>
                        <a:rPr lang="en-US" sz="2200" u="none" strike="noStrike" dirty="0"/>
                        <a:t>Wingdings Regular</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24,052</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9,623</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1</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1[232]</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226</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r>
              <a:tr h="445770">
                <a:tc>
                  <a:txBody>
                    <a:bodyPr/>
                    <a:lstStyle/>
                    <a:p>
                      <a:pPr algn="l" fontAlgn="b"/>
                      <a:r>
                        <a:rPr lang="en-US" sz="2200" u="none" strike="noStrike"/>
                        <a:t>Verdana Regular</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73,020</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29,075</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49,436</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99</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893</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Images</a:t>
            </a:r>
            <a:endParaRPr lang="en-US" dirty="0"/>
          </a:p>
        </p:txBody>
      </p:sp>
      <p:sp>
        <p:nvSpPr>
          <p:cNvPr id="3" name="Text Placeholder 2"/>
          <p:cNvSpPr>
            <a:spLocks noGrp="1"/>
          </p:cNvSpPr>
          <p:nvPr>
            <p:ph type="body" idx="1"/>
          </p:nvPr>
        </p:nvSpPr>
        <p:spPr>
          <a:xfrm>
            <a:off x="462916" y="1701166"/>
            <a:ext cx="10056494" cy="4214077"/>
          </a:xfrm>
        </p:spPr>
        <p:txBody>
          <a:bodyPr/>
          <a:lstStyle/>
          <a:p>
            <a:r>
              <a:rPr lang="en-US" dirty="0" smtClean="0"/>
              <a:t>Contributing to all documents</a:t>
            </a:r>
          </a:p>
          <a:p>
            <a:r>
              <a:rPr lang="en-US" dirty="0" smtClean="0"/>
              <a:t>Compression ratio:  0% to 5%</a:t>
            </a:r>
          </a:p>
          <a:p>
            <a:r>
              <a:rPr lang="en-US" dirty="0" smtClean="0"/>
              <a:t>Implementing non-embeddable text</a:t>
            </a:r>
          </a:p>
          <a:p>
            <a:r>
              <a:rPr lang="en-US" dirty="0" smtClean="0"/>
              <a:t>Choose right size, format, compression</a:t>
            </a:r>
          </a:p>
          <a:p>
            <a:endParaRPr lang="en-US" dirty="0" smtClean="0"/>
          </a:p>
          <a:p>
            <a:pPr>
              <a:buNone/>
            </a:pPr>
            <a:endParaRPr lang="en-US" dirty="0"/>
          </a:p>
        </p:txBody>
      </p:sp>
      <p:graphicFrame>
        <p:nvGraphicFramePr>
          <p:cNvPr id="4" name="Table 3"/>
          <p:cNvGraphicFramePr>
            <a:graphicFrameLocks noGrp="1"/>
          </p:cNvGraphicFramePr>
          <p:nvPr/>
        </p:nvGraphicFramePr>
        <p:xfrm>
          <a:off x="459106" y="4627085"/>
          <a:ext cx="9966962" cy="2315610"/>
        </p:xfrm>
        <a:graphic>
          <a:graphicData uri="http://schemas.openxmlformats.org/drawingml/2006/table">
            <a:tbl>
              <a:tblPr>
                <a:tableStyleId>{638B1855-1B75-4FBE-930C-398BA8C253C6}</a:tableStyleId>
              </a:tblPr>
              <a:tblGrid>
                <a:gridCol w="1959268"/>
                <a:gridCol w="972192"/>
                <a:gridCol w="1435020"/>
                <a:gridCol w="854311"/>
                <a:gridCol w="998264"/>
                <a:gridCol w="1412086"/>
                <a:gridCol w="911969"/>
                <a:gridCol w="1423852"/>
              </a:tblGrid>
              <a:tr h="396275">
                <a:tc>
                  <a:txBody>
                    <a:bodyPr/>
                    <a:lstStyle/>
                    <a:p>
                      <a:pPr algn="ctr" fontAlgn="ctr"/>
                      <a:r>
                        <a:rPr lang="en-US" sz="2200" u="none" strike="noStrike" dirty="0"/>
                        <a:t>Image</a:t>
                      </a:r>
                      <a:endParaRPr lang="en-US" sz="22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a:t>Size</a:t>
                      </a:r>
                      <a:endParaRPr lang="en-US" sz="2200" b="1" i="0" u="none" strike="noStrike">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a:t>CompSize</a:t>
                      </a:r>
                      <a:endParaRPr lang="en-US" sz="2200" b="1" i="0" u="none" strike="noStrike">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a:t>Width</a:t>
                      </a:r>
                      <a:endParaRPr lang="en-US" sz="2200" b="1" i="0" u="none" strike="noStrike">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a:t>Height</a:t>
                      </a:r>
                      <a:endParaRPr lang="en-US" sz="2200" b="1" i="0" u="none" strike="noStrike">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a:t>Format</a:t>
                      </a:r>
                      <a:endParaRPr lang="en-US" sz="2200" b="1" i="0" u="none" strike="noStrike">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dirty="0"/>
                        <a:t>Usage</a:t>
                      </a:r>
                      <a:endParaRPr lang="en-US" sz="2200" b="1" i="0" u="none" strike="noStrike" dirty="0">
                        <a:solidFill>
                          <a:srgbClr val="000000"/>
                        </a:solidFill>
                        <a:latin typeface="Calibri"/>
                      </a:endParaRPr>
                    </a:p>
                  </a:txBody>
                  <a:tcPr marL="11430" marR="11430" marT="11430" marB="0" anchor="ctr">
                    <a:solidFill>
                      <a:srgbClr val="000000">
                        <a:alpha val="50196"/>
                      </a:srgbClr>
                    </a:solidFill>
                  </a:tcPr>
                </a:tc>
                <a:tc>
                  <a:txBody>
                    <a:bodyPr/>
                    <a:lstStyle/>
                    <a:p>
                      <a:pPr algn="ctr" fontAlgn="ctr"/>
                      <a:r>
                        <a:rPr lang="en-US" sz="2200" u="none" strike="noStrike" dirty="0"/>
                        <a:t>Color</a:t>
                      </a:r>
                      <a:endParaRPr lang="en-US" sz="2200" b="1" i="0" u="none" strike="noStrike" dirty="0">
                        <a:solidFill>
                          <a:srgbClr val="000000"/>
                        </a:solidFill>
                        <a:latin typeface="Calibri"/>
                      </a:endParaRPr>
                    </a:p>
                  </a:txBody>
                  <a:tcPr marL="11430" marR="11430" marT="11430" marB="0" anchor="ctr">
                    <a:solidFill>
                      <a:srgbClr val="000000">
                        <a:alpha val="50196"/>
                      </a:srgbClr>
                    </a:solidFill>
                  </a:tcPr>
                </a:tc>
              </a:tr>
              <a:tr h="383867">
                <a:tc>
                  <a:txBody>
                    <a:bodyPr/>
                    <a:lstStyle/>
                    <a:p>
                      <a:pPr algn="l" fontAlgn="b"/>
                      <a:r>
                        <a:rPr lang="en-US" sz="2200" u="none" strike="noStrike" dirty="0"/>
                        <a:t>thumbnail.jpeg</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6,538</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5,832</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197</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256</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Bgr24</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l" fontAlgn="b"/>
                      <a:r>
                        <a:rPr lang="en-US" sz="2200" u="none" strike="noStrike"/>
                        <a:t> </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206</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r>
              <a:tr h="383867">
                <a:tc>
                  <a:txBody>
                    <a:bodyPr/>
                    <a:lstStyle/>
                    <a:p>
                      <a:pPr algn="l" fontAlgn="b"/>
                      <a:r>
                        <a:rPr lang="en-US" sz="2200" u="none" strike="noStrike" dirty="0"/>
                        <a:t>image_0.png</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143</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131</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1</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1</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Bgra32</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a:t>4</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c>
                  <a:txBody>
                    <a:bodyPr/>
                    <a:lstStyle/>
                    <a:p>
                      <a:pPr algn="r" fontAlgn="b"/>
                      <a:r>
                        <a:rPr lang="en-US" sz="2200" u="none" strike="noStrike" dirty="0" smtClean="0"/>
                        <a:t>black</a:t>
                      </a:r>
                      <a:endParaRPr lang="en-US" sz="2200" b="0" i="0" u="none" strike="noStrike" dirty="0">
                        <a:solidFill>
                          <a:srgbClr val="000000"/>
                        </a:solidFill>
                        <a:latin typeface="Calibri"/>
                      </a:endParaRPr>
                    </a:p>
                  </a:txBody>
                  <a:tcPr marL="11430" marR="11430" marT="11430" marB="0" anchor="b">
                    <a:solidFill>
                      <a:schemeClr val="accent2">
                        <a:lumMod val="75000"/>
                      </a:schemeClr>
                    </a:solidFill>
                  </a:tcPr>
                </a:tc>
              </a:tr>
              <a:tr h="383867">
                <a:tc>
                  <a:txBody>
                    <a:bodyPr/>
                    <a:lstStyle/>
                    <a:p>
                      <a:pPr algn="l" fontAlgn="b"/>
                      <a:r>
                        <a:rPr lang="en-US" sz="2200" u="none" strike="noStrike"/>
                        <a:t>image_2.png</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145</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136</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2</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1</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Bgra32</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182</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2</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r>
              <a:tr h="383867">
                <a:tc>
                  <a:txBody>
                    <a:bodyPr/>
                    <a:lstStyle/>
                    <a:p>
                      <a:pPr algn="l" fontAlgn="b"/>
                      <a:r>
                        <a:rPr lang="en-US" sz="2200" u="none" strike="noStrike"/>
                        <a:t>image_348.jpg</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33,579</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33,277</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392</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611</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Bgr24</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1</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l" fontAlgn="b"/>
                      <a:r>
                        <a:rPr lang="en-US" sz="2200" u="none" strike="noStrike" dirty="0"/>
                        <a:t> </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r>
              <a:tr h="383867">
                <a:tc>
                  <a:txBody>
                    <a:bodyPr/>
                    <a:lstStyle/>
                    <a:p>
                      <a:pPr algn="l" fontAlgn="b"/>
                      <a:r>
                        <a:rPr lang="en-US" sz="2200" u="none" strike="noStrike" dirty="0"/>
                        <a:t>image_96.png</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10,568</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10,489</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474</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a:t>205</a:t>
                      </a:r>
                      <a:endParaRPr lang="en-US" sz="2200" b="0" i="0" u="none" strike="noStrike">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Indexed8</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1</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c>
                  <a:txBody>
                    <a:bodyPr/>
                    <a:lstStyle/>
                    <a:p>
                      <a:pPr algn="r" fontAlgn="b"/>
                      <a:r>
                        <a:rPr lang="en-US" sz="2200" u="none" strike="noStrike" dirty="0"/>
                        <a:t>121</a:t>
                      </a:r>
                      <a:endParaRPr lang="en-US" sz="2200" b="0" i="0" u="none" strike="noStrike" dirty="0">
                        <a:solidFill>
                          <a:srgbClr val="000000"/>
                        </a:solidFill>
                        <a:latin typeface="Calibri"/>
                      </a:endParaRPr>
                    </a:p>
                  </a:txBody>
                  <a:tcPr marL="11430" marR="11430" marT="11430" marB="0" anchor="b">
                    <a:solidFill>
                      <a:srgbClr val="000000">
                        <a:alpha val="20000"/>
                      </a:srgb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Optimizing FixedPage</a:t>
            </a:r>
            <a:endParaRPr lang="en-US" dirty="0"/>
          </a:p>
        </p:txBody>
      </p:sp>
      <p:sp>
        <p:nvSpPr>
          <p:cNvPr id="3" name="Text Placeholder 2"/>
          <p:cNvSpPr>
            <a:spLocks noGrp="1"/>
          </p:cNvSpPr>
          <p:nvPr>
            <p:ph type="body" idx="1"/>
          </p:nvPr>
        </p:nvSpPr>
        <p:spPr>
          <a:xfrm>
            <a:off x="462916" y="1701166"/>
            <a:ext cx="10056494" cy="5999591"/>
          </a:xfrm>
        </p:spPr>
        <p:txBody>
          <a:bodyPr/>
          <a:lstStyle/>
          <a:p>
            <a:r>
              <a:rPr lang="en-US" dirty="0" smtClean="0"/>
              <a:t>Use simple syntax</a:t>
            </a:r>
          </a:p>
          <a:p>
            <a:pPr lvl="1"/>
            <a:r>
              <a:rPr lang="en-US" sz="2900" dirty="0" smtClean="0"/>
              <a:t>Solid Color Brush: Fill=“#FFFFFF”</a:t>
            </a:r>
          </a:p>
          <a:p>
            <a:pPr lvl="1"/>
            <a:r>
              <a:rPr lang="en-US" sz="2900" dirty="0" smtClean="0"/>
              <a:t>Path: Data=“M0,0 h100v100h-100z”</a:t>
            </a:r>
          </a:p>
          <a:p>
            <a:r>
              <a:rPr lang="en-US" dirty="0" smtClean="0"/>
              <a:t>Use less costly representation</a:t>
            </a:r>
          </a:p>
          <a:p>
            <a:pPr lvl="1"/>
            <a:r>
              <a:rPr lang="en-US" sz="2900" dirty="0" smtClean="0"/>
              <a:t>Single color image </a:t>
            </a:r>
            <a:r>
              <a:rPr lang="en-US" sz="2400" dirty="0" smtClean="0">
                <a:latin typeface="Wingdings"/>
              </a:rPr>
              <a:t>à</a:t>
            </a:r>
            <a:r>
              <a:rPr lang="en-US" sz="2900" dirty="0" smtClean="0"/>
              <a:t> solid color</a:t>
            </a:r>
          </a:p>
          <a:p>
            <a:pPr lvl="1"/>
            <a:r>
              <a:rPr lang="en-US" sz="2900" dirty="0" smtClean="0"/>
              <a:t>Same color gradient </a:t>
            </a:r>
            <a:r>
              <a:rPr lang="en-US" sz="2400" dirty="0" smtClean="0">
                <a:latin typeface="Wingdings"/>
              </a:rPr>
              <a:t>à</a:t>
            </a:r>
            <a:r>
              <a:rPr lang="en-US" sz="2900" dirty="0" smtClean="0"/>
              <a:t> solid color</a:t>
            </a:r>
          </a:p>
          <a:p>
            <a:pPr lvl="1"/>
            <a:r>
              <a:rPr lang="en-US" sz="2900" dirty="0" smtClean="0"/>
              <a:t>Image with same rows/columns </a:t>
            </a:r>
            <a:r>
              <a:rPr lang="en-US" sz="2400" dirty="0" smtClean="0">
                <a:latin typeface="Wingdings"/>
              </a:rPr>
              <a:t>à</a:t>
            </a:r>
            <a:r>
              <a:rPr lang="en-US" sz="2900" dirty="0" smtClean="0"/>
              <a:t> single row/column</a:t>
            </a:r>
          </a:p>
          <a:p>
            <a:r>
              <a:rPr lang="en-US" dirty="0" smtClean="0"/>
              <a:t>Remove non-visible elements</a:t>
            </a:r>
          </a:p>
          <a:p>
            <a:pPr lvl="1"/>
            <a:r>
              <a:rPr lang="en-US" sz="2900" dirty="0" smtClean="0"/>
              <a:t>Empty path, glyph elements</a:t>
            </a:r>
          </a:p>
          <a:p>
            <a:pPr lvl="1"/>
            <a:r>
              <a:rPr lang="en-US" sz="2900" dirty="0" smtClean="0"/>
              <a:t>Opacity=0, totally clipped, out of bound, totally covered</a:t>
            </a:r>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Optimizing FixedPage</a:t>
            </a:r>
            <a:endParaRPr lang="en-US" dirty="0"/>
          </a:p>
        </p:txBody>
      </p:sp>
      <p:sp>
        <p:nvSpPr>
          <p:cNvPr id="3" name="Text Placeholder 2"/>
          <p:cNvSpPr>
            <a:spLocks noGrp="1"/>
          </p:cNvSpPr>
          <p:nvPr>
            <p:ph type="body" idx="1"/>
          </p:nvPr>
        </p:nvSpPr>
        <p:spPr>
          <a:xfrm>
            <a:off x="458153" y="1701166"/>
            <a:ext cx="10056494" cy="5557419"/>
          </a:xfrm>
        </p:spPr>
        <p:txBody>
          <a:bodyPr/>
          <a:lstStyle/>
          <a:p>
            <a:r>
              <a:rPr lang="en-US" dirty="0" smtClean="0"/>
              <a:t>Remove default value/redundancy</a:t>
            </a:r>
          </a:p>
          <a:p>
            <a:pPr lvl="1"/>
            <a:r>
              <a:rPr lang="en-US" sz="2500" dirty="0" smtClean="0"/>
              <a:t>Opacity, </a:t>
            </a:r>
            <a:r>
              <a:rPr lang="en-US" sz="2500" dirty="0" err="1" smtClean="0"/>
              <a:t>BidiLevel</a:t>
            </a:r>
            <a:r>
              <a:rPr lang="en-US" sz="2500" dirty="0" smtClean="0"/>
              <a:t>, </a:t>
            </a:r>
            <a:r>
              <a:rPr lang="en-US" sz="2500" dirty="0" err="1" smtClean="0"/>
              <a:t>TileMode</a:t>
            </a:r>
            <a:r>
              <a:rPr lang="en-US" sz="2500" dirty="0" smtClean="0"/>
              <a:t>, </a:t>
            </a:r>
            <a:r>
              <a:rPr lang="en-US" sz="2500" dirty="0" err="1" smtClean="0"/>
              <a:t>StyleSimulation</a:t>
            </a:r>
            <a:r>
              <a:rPr lang="en-US" sz="2500" dirty="0" smtClean="0"/>
              <a:t>, </a:t>
            </a:r>
            <a:r>
              <a:rPr lang="en-US" sz="2500" dirty="0" err="1" smtClean="0"/>
              <a:t>IsSideways</a:t>
            </a:r>
            <a:endParaRPr lang="en-US" sz="2500" dirty="0" smtClean="0"/>
          </a:p>
          <a:p>
            <a:pPr lvl="1"/>
            <a:r>
              <a:rPr lang="en-US" sz="2500" dirty="0" smtClean="0"/>
              <a:t>Clipping larger than elements, same as paper bounds</a:t>
            </a:r>
          </a:p>
          <a:p>
            <a:pPr lvl="1"/>
            <a:r>
              <a:rPr lang="en-US" sz="2500" dirty="0" smtClean="0"/>
              <a:t>Canvas with single child, no attributes</a:t>
            </a:r>
          </a:p>
          <a:p>
            <a:pPr lvl="1"/>
            <a:r>
              <a:rPr lang="en-US" sz="2500" dirty="0" err="1" smtClean="0"/>
              <a:t>Glyphs.Indices</a:t>
            </a:r>
            <a:r>
              <a:rPr lang="en-US" sz="2500" dirty="0" smtClean="0"/>
              <a:t> optional for simple mapping and layout</a:t>
            </a:r>
          </a:p>
          <a:p>
            <a:pPr lvl="1"/>
            <a:r>
              <a:rPr lang="en-US" sz="2500" dirty="0" smtClean="0"/>
              <a:t>Remove redundant paths/points in path geometry</a:t>
            </a:r>
          </a:p>
          <a:p>
            <a:r>
              <a:rPr lang="en-US" dirty="0" smtClean="0"/>
              <a:t>Reuse elements and attributes</a:t>
            </a:r>
          </a:p>
          <a:p>
            <a:pPr lvl="1"/>
            <a:r>
              <a:rPr lang="en-US" sz="2900" dirty="0" smtClean="0"/>
              <a:t>Resource and remote resource dictionary</a:t>
            </a:r>
          </a:p>
          <a:p>
            <a:pPr lvl="1"/>
            <a:r>
              <a:rPr lang="en-US" sz="2900" dirty="0" smtClean="0"/>
              <a:t>Brushes, </a:t>
            </a:r>
            <a:r>
              <a:rPr lang="en-US" sz="2900" dirty="0" err="1" smtClean="0"/>
              <a:t>MatrixTransform</a:t>
            </a:r>
            <a:r>
              <a:rPr lang="en-US" sz="2900" dirty="0" smtClean="0"/>
              <a:t>, Path, Glyphs, Canvas</a:t>
            </a:r>
          </a:p>
          <a:p>
            <a:pPr lvl="1"/>
            <a:r>
              <a:rPr lang="en-US" sz="2900" dirty="0" smtClean="0"/>
              <a:t>Use </a:t>
            </a:r>
            <a:r>
              <a:rPr lang="en-US" sz="2900" dirty="0" err="1" smtClean="0"/>
              <a:t>RenderTransform</a:t>
            </a:r>
            <a:r>
              <a:rPr lang="en-US" sz="2900" dirty="0" smtClean="0"/>
              <a:t> to create more reusable parts</a:t>
            </a:r>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Optimizing FixedPage</a:t>
            </a:r>
            <a:endParaRPr lang="en-US" dirty="0"/>
          </a:p>
        </p:txBody>
      </p:sp>
      <p:sp>
        <p:nvSpPr>
          <p:cNvPr id="3" name="Text Placeholder 2"/>
          <p:cNvSpPr>
            <a:spLocks noGrp="1"/>
          </p:cNvSpPr>
          <p:nvPr>
            <p:ph type="body" idx="1"/>
          </p:nvPr>
        </p:nvSpPr>
        <p:spPr>
          <a:xfrm>
            <a:off x="459106" y="1697357"/>
            <a:ext cx="10056494" cy="5284011"/>
          </a:xfrm>
        </p:spPr>
        <p:txBody>
          <a:bodyPr/>
          <a:lstStyle/>
          <a:p>
            <a:pPr marL="398463" indent="-398463">
              <a:spcBef>
                <a:spcPts val="1170"/>
              </a:spcBef>
            </a:pPr>
            <a:r>
              <a:rPr lang="en-US" sz="3200" dirty="0" smtClean="0"/>
              <a:t>Remove default value/redundancy</a:t>
            </a:r>
          </a:p>
          <a:p>
            <a:pPr marL="738188" lvl="1" indent="-339725">
              <a:spcBef>
                <a:spcPts val="1000"/>
              </a:spcBef>
            </a:pPr>
            <a:r>
              <a:rPr lang="en-US" sz="2800" dirty="0" smtClean="0"/>
              <a:t>Opacity, </a:t>
            </a:r>
            <a:r>
              <a:rPr lang="en-US" sz="2800" dirty="0" err="1" smtClean="0"/>
              <a:t>BidiLevel</a:t>
            </a:r>
            <a:r>
              <a:rPr lang="en-US" sz="2800" dirty="0" smtClean="0"/>
              <a:t>, </a:t>
            </a:r>
            <a:r>
              <a:rPr lang="en-US" sz="2800" dirty="0" err="1" smtClean="0"/>
              <a:t>TileMode</a:t>
            </a:r>
            <a:r>
              <a:rPr lang="en-US" sz="2800" dirty="0" smtClean="0"/>
              <a:t>, </a:t>
            </a:r>
            <a:r>
              <a:rPr lang="en-US" sz="2800" dirty="0" err="1" smtClean="0"/>
              <a:t>StyleSimulation</a:t>
            </a:r>
            <a:r>
              <a:rPr lang="en-US" sz="2800" dirty="0" smtClean="0"/>
              <a:t>, </a:t>
            </a:r>
            <a:r>
              <a:rPr lang="en-US" sz="2800" dirty="0" err="1" smtClean="0"/>
              <a:t>IsSideways</a:t>
            </a:r>
            <a:endParaRPr lang="en-US" sz="2800" dirty="0" smtClean="0"/>
          </a:p>
          <a:p>
            <a:pPr marL="738188" lvl="1" indent="-339725">
              <a:spcBef>
                <a:spcPts val="1000"/>
              </a:spcBef>
            </a:pPr>
            <a:r>
              <a:rPr lang="en-US" sz="2800" dirty="0" smtClean="0"/>
              <a:t>Clipping larger than elements, same as paper bounds</a:t>
            </a:r>
          </a:p>
          <a:p>
            <a:pPr marL="738188" lvl="1" indent="-339725">
              <a:spcBef>
                <a:spcPts val="1000"/>
              </a:spcBef>
            </a:pPr>
            <a:r>
              <a:rPr lang="en-US" sz="2800" dirty="0" smtClean="0"/>
              <a:t>Canvas with single child, no attributes</a:t>
            </a:r>
          </a:p>
          <a:p>
            <a:pPr marL="738188" lvl="1" indent="-339725">
              <a:spcBef>
                <a:spcPts val="1000"/>
              </a:spcBef>
            </a:pPr>
            <a:r>
              <a:rPr lang="en-US" sz="2800" dirty="0" err="1" smtClean="0"/>
              <a:t>Glyphs.Indices</a:t>
            </a:r>
            <a:r>
              <a:rPr lang="en-US" sz="2800" dirty="0" smtClean="0"/>
              <a:t> optional for simple mapping and layout</a:t>
            </a:r>
          </a:p>
          <a:p>
            <a:pPr marL="738188" lvl="1" indent="-339725">
              <a:spcBef>
                <a:spcPts val="1000"/>
              </a:spcBef>
            </a:pPr>
            <a:r>
              <a:rPr lang="en-US" sz="2800" dirty="0" smtClean="0"/>
              <a:t>Remove redundant paths/points in path geometry</a:t>
            </a:r>
          </a:p>
          <a:p>
            <a:pPr marL="398463" indent="-398463">
              <a:spcBef>
                <a:spcPts val="1170"/>
              </a:spcBef>
            </a:pPr>
            <a:r>
              <a:rPr lang="en-US" sz="3200" dirty="0" smtClean="0"/>
              <a:t>Reuse elements and attributes</a:t>
            </a:r>
          </a:p>
          <a:p>
            <a:pPr marL="738188" lvl="1" indent="-339725">
              <a:spcBef>
                <a:spcPts val="1000"/>
              </a:spcBef>
            </a:pPr>
            <a:r>
              <a:rPr lang="en-US" sz="2800" dirty="0" smtClean="0"/>
              <a:t>Resource and remote resource dictionary</a:t>
            </a:r>
          </a:p>
          <a:p>
            <a:pPr marL="738188" lvl="1" indent="-339725">
              <a:spcBef>
                <a:spcPts val="1000"/>
              </a:spcBef>
            </a:pPr>
            <a:r>
              <a:rPr lang="en-US" sz="2800" dirty="0" smtClean="0"/>
              <a:t>Brushes, </a:t>
            </a:r>
            <a:r>
              <a:rPr lang="en-US" sz="2800" dirty="0" err="1" smtClean="0"/>
              <a:t>MatrixTransform</a:t>
            </a:r>
            <a:r>
              <a:rPr lang="en-US" sz="2800" dirty="0" smtClean="0"/>
              <a:t>, Path, Glyphs, Canvas</a:t>
            </a:r>
          </a:p>
          <a:p>
            <a:pPr marL="738188" lvl="1" indent="-339725">
              <a:spcBef>
                <a:spcPts val="1000"/>
              </a:spcBef>
            </a:pPr>
            <a:r>
              <a:rPr lang="en-US" sz="2800" dirty="0" smtClean="0"/>
              <a:t>Use </a:t>
            </a:r>
            <a:r>
              <a:rPr lang="en-US" sz="2800" dirty="0" err="1" smtClean="0"/>
              <a:t>RenderTransform</a:t>
            </a:r>
            <a:r>
              <a:rPr lang="en-US" sz="2800" dirty="0" smtClean="0"/>
              <a:t> to create more reusable parts</a:t>
            </a: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Optimizing FixedPage</a:t>
            </a:r>
            <a:endParaRPr lang="en-US" dirty="0"/>
          </a:p>
        </p:txBody>
      </p:sp>
      <p:sp>
        <p:nvSpPr>
          <p:cNvPr id="3" name="Text Placeholder 2"/>
          <p:cNvSpPr>
            <a:spLocks noGrp="1"/>
          </p:cNvSpPr>
          <p:nvPr>
            <p:ph type="body" idx="1"/>
          </p:nvPr>
        </p:nvSpPr>
        <p:spPr>
          <a:xfrm>
            <a:off x="459106" y="1697357"/>
            <a:ext cx="10056494" cy="5168594"/>
          </a:xfrm>
        </p:spPr>
        <p:txBody>
          <a:bodyPr/>
          <a:lstStyle/>
          <a:p>
            <a:pPr marL="398463" indent="-398463">
              <a:spcBef>
                <a:spcPts val="1170"/>
              </a:spcBef>
            </a:pPr>
            <a:r>
              <a:rPr lang="en-US" sz="3200" dirty="0" smtClean="0"/>
              <a:t>Merge Glyphs/Path elements</a:t>
            </a:r>
          </a:p>
          <a:p>
            <a:pPr marL="738188" lvl="1" indent="-339725">
              <a:spcBef>
                <a:spcPts val="1000"/>
              </a:spcBef>
            </a:pPr>
            <a:r>
              <a:rPr lang="en-US" sz="2800" dirty="0" smtClean="0"/>
              <a:t>Merge same size/font glyphs on the same line</a:t>
            </a:r>
          </a:p>
          <a:p>
            <a:pPr marL="738188" lvl="1" indent="-339725">
              <a:spcBef>
                <a:spcPts val="1000"/>
              </a:spcBef>
            </a:pPr>
            <a:r>
              <a:rPr lang="en-US" sz="2800" dirty="0" smtClean="0"/>
              <a:t>Merge simple paths with the same stroking/filling</a:t>
            </a:r>
          </a:p>
          <a:p>
            <a:pPr marL="738188" lvl="1" indent="-339725">
              <a:spcBef>
                <a:spcPts val="1000"/>
              </a:spcBef>
            </a:pPr>
            <a:r>
              <a:rPr lang="en-US" sz="2800" dirty="0" smtClean="0"/>
              <a:t>Merge tiled images</a:t>
            </a:r>
          </a:p>
          <a:p>
            <a:pPr marL="738188" lvl="1" indent="-339725">
              <a:spcBef>
                <a:spcPts val="1000"/>
              </a:spcBef>
            </a:pPr>
            <a:r>
              <a:rPr lang="en-US" sz="2800" dirty="0" smtClean="0"/>
              <a:t>Replace simulated gradient fill with real gradient</a:t>
            </a:r>
          </a:p>
          <a:p>
            <a:pPr marL="398463" indent="-398463">
              <a:spcBef>
                <a:spcPts val="1170"/>
              </a:spcBef>
            </a:pPr>
            <a:r>
              <a:rPr lang="en-US" sz="3200" dirty="0" smtClean="0"/>
              <a:t>More complex optimization</a:t>
            </a:r>
          </a:p>
          <a:p>
            <a:pPr marL="738188" lvl="1" indent="-339725">
              <a:spcBef>
                <a:spcPts val="1000"/>
              </a:spcBef>
            </a:pPr>
            <a:r>
              <a:rPr lang="en-US" sz="2800" dirty="0" smtClean="0"/>
              <a:t>Brush algebra:  (red, </a:t>
            </a:r>
            <a:r>
              <a:rPr lang="en-US" sz="2800" dirty="0" smtClean="0">
                <a:solidFill>
                  <a:schemeClr val="accent6"/>
                </a:solidFill>
              </a:rPr>
              <a:t>0.5</a:t>
            </a:r>
            <a:r>
              <a:rPr lang="en-US" sz="2800" dirty="0" smtClean="0"/>
              <a:t>) * (red, </a:t>
            </a:r>
            <a:r>
              <a:rPr lang="en-US" sz="2800" dirty="0" smtClean="0">
                <a:solidFill>
                  <a:schemeClr val="accent6"/>
                </a:solidFill>
              </a:rPr>
              <a:t>0.5</a:t>
            </a:r>
            <a:r>
              <a:rPr lang="en-US" sz="2800" dirty="0" smtClean="0"/>
              <a:t>) = (red, </a:t>
            </a:r>
            <a:r>
              <a:rPr lang="en-US" sz="2800" dirty="0" smtClean="0">
                <a:solidFill>
                  <a:schemeClr val="accent6"/>
                </a:solidFill>
              </a:rPr>
              <a:t>0.75</a:t>
            </a:r>
            <a:r>
              <a:rPr lang="en-US" sz="2800" dirty="0" smtClean="0"/>
              <a:t>)</a:t>
            </a:r>
          </a:p>
          <a:p>
            <a:pPr marL="738188" lvl="1" indent="-339725">
              <a:spcBef>
                <a:spcPts val="1000"/>
              </a:spcBef>
            </a:pPr>
            <a:r>
              <a:rPr lang="en-US" sz="2800" dirty="0" smtClean="0"/>
              <a:t>opacity1 * (</a:t>
            </a:r>
            <a:r>
              <a:rPr lang="en-US" sz="2800" dirty="0" err="1" smtClean="0"/>
              <a:t>rgb</a:t>
            </a:r>
            <a:r>
              <a:rPr lang="en-US" sz="2800" dirty="0" smtClean="0"/>
              <a:t>, opacity2) = (</a:t>
            </a:r>
            <a:r>
              <a:rPr lang="en-US" sz="2800" dirty="0" err="1" smtClean="0"/>
              <a:t>rgb</a:t>
            </a:r>
            <a:r>
              <a:rPr lang="en-US" sz="2800" dirty="0" smtClean="0"/>
              <a:t>, opacity1 * opacity2)</a:t>
            </a:r>
          </a:p>
          <a:p>
            <a:pPr marL="738188" lvl="1" indent="-339725">
              <a:spcBef>
                <a:spcPts val="1000"/>
              </a:spcBef>
            </a:pPr>
            <a:r>
              <a:rPr lang="en-US" sz="2800" dirty="0" smtClean="0"/>
              <a:t>Selective </a:t>
            </a:r>
            <a:r>
              <a:rPr lang="en-US" sz="2800" dirty="0" err="1" smtClean="0"/>
              <a:t>rasterization</a:t>
            </a:r>
            <a:endParaRPr lang="en-US" sz="2800" dirty="0" smtClean="0"/>
          </a:p>
          <a:p>
            <a:pPr marL="738188" lvl="1" indent="-339725">
              <a:spcBef>
                <a:spcPts val="1000"/>
              </a:spcBef>
            </a:pPr>
            <a:r>
              <a:rPr lang="en-US" sz="2800" dirty="0" err="1" smtClean="0"/>
              <a:t>VisualBrush</a:t>
            </a:r>
            <a:r>
              <a:rPr lang="en-US" sz="2800" dirty="0" smtClean="0"/>
              <a:t> for hatching, stencils</a:t>
            </a:r>
            <a:endParaRPr lang="en-US" sz="2800" dirty="0"/>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4" name="Rectangle 4"/>
          <p:cNvSpPr>
            <a:spLocks noChangeArrowheads="1"/>
          </p:cNvSpPr>
          <p:nvPr/>
        </p:nvSpPr>
        <p:spPr bwMode="auto">
          <a:xfrm>
            <a:off x="365760" y="1701166"/>
            <a:ext cx="10149840" cy="557784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ctr"/>
          <a:lstStyle/>
          <a:p>
            <a:r>
              <a:rPr lang="en-US" sz="1700" dirty="0" smtClean="0">
                <a:effectLst>
                  <a:outerShdw blurRad="38100" dist="38100" dir="2700000" algn="tl">
                    <a:srgbClr val="000000">
                      <a:alpha val="43137"/>
                    </a:srgbClr>
                  </a:outerShdw>
                </a:effectLst>
                <a:latin typeface="Lucida Console" pitchFamily="49" charset="0"/>
              </a:rPr>
              <a:t>&lt;</a:t>
            </a:r>
            <a:r>
              <a:rPr lang="en-US" sz="1700" dirty="0" err="1" smtClean="0">
                <a:effectLst>
                  <a:outerShdw blurRad="38100" dist="38100" dir="2700000" algn="tl">
                    <a:srgbClr val="000000">
                      <a:alpha val="43137"/>
                    </a:srgbClr>
                  </a:outerShdw>
                </a:effectLst>
                <a:latin typeface="Lucida Console" pitchFamily="49" charset="0"/>
              </a:rPr>
              <a:t>FixedPage.Resources</a:t>
            </a:r>
            <a:r>
              <a:rPr lang="en-US" sz="1700" dirty="0" smtClean="0">
                <a:effectLst>
                  <a:outerShdw blurRad="38100" dist="38100" dir="2700000" algn="tl">
                    <a:srgbClr val="000000">
                      <a:alpha val="43137"/>
                    </a:srgbClr>
                  </a:outerShdw>
                </a:effectLst>
                <a:latin typeface="Lucida Console" pitchFamily="49" charset="0"/>
              </a:rPr>
              <a:t>&gt; &lt;</a:t>
            </a:r>
            <a:r>
              <a:rPr lang="en-US" sz="1700" dirty="0" err="1" smtClean="0">
                <a:effectLst>
                  <a:outerShdw blurRad="38100" dist="38100" dir="2700000" algn="tl">
                    <a:srgbClr val="000000">
                      <a:alpha val="43137"/>
                    </a:srgbClr>
                  </a:outerShdw>
                </a:effectLst>
                <a:latin typeface="Lucida Console" pitchFamily="49" charset="0"/>
              </a:rPr>
              <a:t>ResourceDictionary</a:t>
            </a:r>
            <a:r>
              <a:rPr lang="en-US" sz="1700" dirty="0" smtClean="0">
                <a:effectLst>
                  <a:outerShdw blurRad="38100" dist="38100" dir="2700000" algn="tl">
                    <a:srgbClr val="000000">
                      <a:alpha val="43137"/>
                    </a:srgbClr>
                  </a:outerShdw>
                </a:effectLst>
                <a:latin typeface="Lucida Console" pitchFamily="49" charset="0"/>
              </a:rPr>
              <a:t>&gt;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err="1"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RadialGradientBrush</a:t>
            </a:r>
            <a:r>
              <a:rPr lang="en-US" sz="1700" dirty="0" smtClean="0">
                <a:effectLst>
                  <a:outerShdw blurRad="38100" dist="38100" dir="2700000" algn="tl">
                    <a:srgbClr val="000000">
                      <a:alpha val="43137"/>
                    </a:srgbClr>
                  </a:outerShdw>
                </a:effectLst>
                <a:latin typeface="Lucida Console" pitchFamily="49" charset="0"/>
              </a:rPr>
              <a:t> x:Key="</a:t>
            </a:r>
            <a:r>
              <a:rPr lang="en-US" sz="1700" b="1" dirty="0" smtClean="0">
                <a:solidFill>
                  <a:srgbClr val="FFFF00"/>
                </a:solidFill>
                <a:effectLst>
                  <a:outerShdw blurRad="38100" dist="38100" dir="2700000" algn="tl">
                    <a:srgbClr val="000000">
                      <a:alpha val="43137"/>
                    </a:srgbClr>
                  </a:outerShdw>
                </a:effectLst>
                <a:latin typeface="Lucida Console" pitchFamily="49" charset="0"/>
              </a:rPr>
              <a:t>blac</a:t>
            </a:r>
            <a:r>
              <a:rPr lang="en-US" sz="1700" dirty="0" smtClean="0">
                <a:solidFill>
                  <a:srgbClr val="FFFF00"/>
                </a:solidFill>
                <a:effectLst>
                  <a:outerShdw blurRad="38100" dist="38100" dir="2700000" algn="tl">
                    <a:srgbClr val="000000">
                      <a:alpha val="43137"/>
                    </a:srgbClr>
                  </a:outerShdw>
                </a:effectLst>
                <a:latin typeface="Lucida Console" pitchFamily="49" charset="0"/>
              </a:rPr>
              <a:t>k</a:t>
            </a:r>
            <a:r>
              <a:rPr lang="en-US" sz="1700" dirty="0" smtClean="0">
                <a:effectLst>
                  <a:outerShdw blurRad="38100" dist="38100" dir="2700000" algn="tl">
                    <a:srgbClr val="000000">
                      <a:alpha val="43137"/>
                    </a:srgbClr>
                  </a:outerShdw>
                </a:effectLst>
                <a:latin typeface="Lucida Console" pitchFamily="49" charset="0"/>
              </a:rPr>
              <a:t>" Center="</a:t>
            </a:r>
            <a:r>
              <a:rPr lang="en-US" sz="1700" b="1" dirty="0" smtClean="0">
                <a:effectLst>
                  <a:outerShdw blurRad="38100" dist="38100" dir="2700000" algn="tl">
                    <a:srgbClr val="000000">
                      <a:alpha val="43137"/>
                    </a:srgbClr>
                  </a:outerShdw>
                </a:effectLst>
                <a:latin typeface="Lucida Console" pitchFamily="49" charset="0"/>
              </a:rPr>
              <a:t>0.5,0.5</a:t>
            </a:r>
            <a:r>
              <a:rPr lang="en-US" sz="1700" dirty="0" smtClean="0">
                <a:effectLst>
                  <a:outerShdw blurRad="38100" dist="38100" dir="2700000" algn="tl">
                    <a:srgbClr val="000000">
                      <a:alpha val="43137"/>
                    </a:srgbClr>
                  </a:outerShdw>
                </a:effectLst>
                <a:latin typeface="Lucida Console" pitchFamily="49" charset="0"/>
              </a:rPr>
              <a:t>" </a:t>
            </a:r>
          </a:p>
          <a:p>
            <a:r>
              <a:rPr lang="en-US" sz="1700" dirty="0" smtClean="0">
                <a:effectLst>
                  <a:outerShdw blurRad="38100" dist="38100" dir="2700000" algn="tl">
                    <a:srgbClr val="000000">
                      <a:alpha val="43137"/>
                    </a:srgbClr>
                  </a:outerShdw>
                </a:effectLst>
                <a:latin typeface="Lucida Console" pitchFamily="49" charset="0"/>
              </a:rPr>
              <a:t>        </a:t>
            </a:r>
            <a:r>
              <a:rPr lang="en-US" sz="1700" dirty="0" err="1" smtClean="0">
                <a:effectLst>
                  <a:outerShdw blurRad="38100" dist="38100" dir="2700000" algn="tl">
                    <a:srgbClr val="000000">
                      <a:alpha val="43137"/>
                    </a:srgbClr>
                  </a:outerShdw>
                </a:effectLst>
                <a:latin typeface="Lucida Console" pitchFamily="49" charset="0"/>
              </a:rPr>
              <a:t>RadiusX</a:t>
            </a:r>
            <a:r>
              <a:rPr lang="en-US" sz="1700" dirty="0" smtClean="0">
                <a:effectLst>
                  <a:outerShdw blurRad="38100" dist="38100" dir="2700000" algn="tl">
                    <a:srgbClr val="000000">
                      <a:alpha val="43137"/>
                    </a:srgbClr>
                  </a:outerShdw>
                </a:effectLst>
                <a:latin typeface="Lucida Console" pitchFamily="49" charset="0"/>
              </a:rPr>
              <a:t>="0.5" </a:t>
            </a:r>
            <a:r>
              <a:rPr lang="en-US" sz="1700" dirty="0" err="1" smtClean="0">
                <a:effectLst>
                  <a:outerShdw blurRad="38100" dist="38100" dir="2700000" algn="tl">
                    <a:srgbClr val="000000">
                      <a:alpha val="43137"/>
                    </a:srgbClr>
                  </a:outerShdw>
                </a:effectLst>
                <a:latin typeface="Lucida Console" pitchFamily="49" charset="0"/>
              </a:rPr>
              <a:t>RadiusY</a:t>
            </a:r>
            <a:r>
              <a:rPr lang="en-US" sz="1700" dirty="0" smtClean="0">
                <a:effectLst>
                  <a:outerShdw blurRad="38100" dist="38100" dir="2700000" algn="tl">
                    <a:srgbClr val="000000">
                      <a:alpha val="43137"/>
                    </a:srgbClr>
                  </a:outerShdw>
                </a:effectLst>
                <a:latin typeface="Lucida Console" pitchFamily="49" charset="0"/>
              </a:rPr>
              <a:t>="0.5" </a:t>
            </a:r>
            <a:r>
              <a:rPr lang="en-US" sz="1700" dirty="0" err="1" smtClean="0">
                <a:effectLst>
                  <a:outerShdw blurRad="38100" dist="38100" dir="2700000" algn="tl">
                    <a:srgbClr val="000000">
                      <a:alpha val="43137"/>
                    </a:srgbClr>
                  </a:outerShdw>
                </a:effectLst>
                <a:latin typeface="Lucida Console" pitchFamily="49" charset="0"/>
              </a:rPr>
              <a:t>GradientOrigin</a:t>
            </a:r>
            <a:r>
              <a:rPr lang="en-US" sz="1700" dirty="0" smtClean="0">
                <a:effectLst>
                  <a:outerShdw blurRad="38100" dist="38100" dir="2700000" algn="tl">
                    <a:srgbClr val="000000">
                      <a:alpha val="43137"/>
                    </a:srgbClr>
                  </a:outerShdw>
                </a:effectLst>
                <a:latin typeface="Lucida Console" pitchFamily="49" charset="0"/>
              </a:rPr>
              <a:t>="0.2,0.2"&gt;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err="1" smtClean="0">
                <a:effectLst>
                  <a:outerShdw blurRad="38100" dist="38100" dir="2700000" algn="tl">
                    <a:srgbClr val="000000">
                      <a:alpha val="43137"/>
                    </a:srgbClr>
                  </a:outerShdw>
                </a:effectLst>
                <a:latin typeface="Lucida Console" pitchFamily="49" charset="0"/>
              </a:rPr>
              <a:t>RadialGradientBrush.GradientStops</a:t>
            </a:r>
            <a:r>
              <a:rPr lang="en-US" sz="1700" dirty="0" smtClean="0">
                <a:effectLst>
                  <a:outerShdw blurRad="38100" dist="38100" dir="2700000" algn="tl">
                    <a:srgbClr val="000000">
                      <a:alpha val="43137"/>
                    </a:srgbClr>
                  </a:outerShdw>
                </a:effectLst>
                <a:latin typeface="Lucida Console" pitchFamily="49" charset="0"/>
              </a:rPr>
              <a:t>&gt;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err="1" smtClean="0">
                <a:effectLst>
                  <a:outerShdw blurRad="38100" dist="38100" dir="2700000" algn="tl">
                    <a:srgbClr val="000000">
                      <a:alpha val="43137"/>
                    </a:srgbClr>
                  </a:outerShdw>
                </a:effectLst>
                <a:latin typeface="Lucida Console" pitchFamily="49" charset="0"/>
              </a:rPr>
              <a:t>GradientStop</a:t>
            </a:r>
            <a:r>
              <a:rPr lang="en-US" sz="1700" dirty="0" smtClean="0">
                <a:effectLst>
                  <a:outerShdw blurRad="38100" dist="38100" dir="2700000" algn="tl">
                    <a:srgbClr val="000000">
                      <a:alpha val="43137"/>
                    </a:srgbClr>
                  </a:outerShdw>
                </a:effectLst>
                <a:latin typeface="Lucida Console" pitchFamily="49" charset="0"/>
              </a:rPr>
              <a:t> Color="#ff505050" Offset="0" /&gt;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err="1" smtClean="0">
                <a:effectLst>
                  <a:outerShdw blurRad="38100" dist="38100" dir="2700000" algn="tl">
                    <a:srgbClr val="000000">
                      <a:alpha val="43137"/>
                    </a:srgbClr>
                  </a:outerShdw>
                </a:effectLst>
                <a:latin typeface="Lucida Console" pitchFamily="49" charset="0"/>
              </a:rPr>
              <a:t>GradientStop</a:t>
            </a:r>
            <a:r>
              <a:rPr lang="en-US" sz="1700" dirty="0" smtClean="0">
                <a:effectLst>
                  <a:outerShdw blurRad="38100" dist="38100" dir="2700000" algn="tl">
                    <a:srgbClr val="000000">
                      <a:alpha val="43137"/>
                    </a:srgbClr>
                  </a:outerShdw>
                </a:effectLst>
                <a:latin typeface="Lucida Console" pitchFamily="49" charset="0"/>
              </a:rPr>
              <a:t> Color="#e0080808" Offset="1" /&gt;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err="1" smtClean="0">
                <a:effectLst>
                  <a:outerShdw blurRad="38100" dist="38100" dir="2700000" algn="tl">
                    <a:srgbClr val="000000">
                      <a:alpha val="43137"/>
                    </a:srgbClr>
                  </a:outerShdw>
                </a:effectLst>
                <a:latin typeface="Lucida Console" pitchFamily="49" charset="0"/>
              </a:rPr>
              <a:t>RadialGradientBrush.GradientStops</a:t>
            </a:r>
            <a:r>
              <a:rPr lang="en-US" sz="1700" dirty="0" smtClean="0">
                <a:effectLst>
                  <a:outerShdw blurRad="38100" dist="38100" dir="2700000" algn="tl">
                    <a:srgbClr val="000000">
                      <a:alpha val="43137"/>
                    </a:srgbClr>
                  </a:outerShdw>
                </a:effectLst>
                <a:latin typeface="Lucida Console" pitchFamily="49" charset="0"/>
              </a:rPr>
              <a:t>&gt;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err="1" smtClean="0">
                <a:effectLst>
                  <a:outerShdw blurRad="38100" dist="38100" dir="2700000" algn="tl">
                    <a:srgbClr val="000000">
                      <a:alpha val="43137"/>
                    </a:srgbClr>
                  </a:outerShdw>
                </a:effectLst>
                <a:latin typeface="Lucida Console" pitchFamily="49" charset="0"/>
              </a:rPr>
              <a:t>RadialGradientBrush</a:t>
            </a:r>
            <a:r>
              <a:rPr lang="en-US" sz="1700" dirty="0" smtClean="0">
                <a:effectLst>
                  <a:outerShdw blurRad="38100" dist="38100" dir="2700000" algn="tl">
                    <a:srgbClr val="000000">
                      <a:alpha val="43137"/>
                    </a:srgbClr>
                  </a:outerShdw>
                </a:effectLst>
                <a:latin typeface="Lucida Console" pitchFamily="49" charset="0"/>
              </a:rPr>
              <a:t>&gt;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err="1"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PathGeometry</a:t>
            </a:r>
            <a:r>
              <a:rPr lang="en-US" sz="1700" dirty="0" smtClean="0">
                <a:effectLst>
                  <a:outerShdw blurRad="38100" dist="38100" dir="2700000" algn="tl">
                    <a:srgbClr val="000000">
                      <a:alpha val="43137"/>
                    </a:srgbClr>
                  </a:outerShdw>
                </a:effectLst>
                <a:latin typeface="Lucida Console" pitchFamily="49" charset="0"/>
              </a:rPr>
              <a:t> x:Key="</a:t>
            </a:r>
            <a:r>
              <a:rPr lang="en-US" sz="1700" b="1" dirty="0" smtClean="0">
                <a:solidFill>
                  <a:srgbClr val="FFFF00"/>
                </a:solidFill>
                <a:effectLst>
                  <a:outerShdw blurRad="38100" dist="38100" dir="2700000" algn="tl">
                    <a:srgbClr val="000000">
                      <a:alpha val="43137"/>
                    </a:srgbClr>
                  </a:outerShdw>
                </a:effectLst>
                <a:latin typeface="Lucida Console" pitchFamily="49" charset="0"/>
              </a:rPr>
              <a:t>circle</a:t>
            </a:r>
            <a:r>
              <a:rPr lang="en-US" sz="1700" dirty="0" smtClean="0">
                <a:effectLst>
                  <a:outerShdw blurRad="38100" dist="38100" dir="2700000" algn="tl">
                    <a:srgbClr val="000000">
                      <a:alpha val="43137"/>
                    </a:srgbClr>
                  </a:outerShdw>
                </a:effectLst>
                <a:latin typeface="Lucida Console" pitchFamily="49" charset="0"/>
              </a:rPr>
              <a:t>"  </a:t>
            </a:r>
          </a:p>
          <a:p>
            <a:r>
              <a:rPr lang="en-US" sz="1700" dirty="0" smtClean="0">
                <a:effectLst>
                  <a:outerShdw blurRad="38100" dist="38100" dir="2700000" algn="tl">
                    <a:srgbClr val="000000">
                      <a:alpha val="43137"/>
                    </a:srgbClr>
                  </a:outerShdw>
                </a:effectLst>
                <a:latin typeface="Lucida Console" pitchFamily="49" charset="0"/>
              </a:rPr>
              <a:t>        Figures="M0,-0.5 A0.5,0.5 0 1 1 0,0.5 A0.5,0.5 0 1 1 0,-0.5" /&gt;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err="1"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PathGeometry</a:t>
            </a:r>
            <a:r>
              <a:rPr lang="en-US" sz="1700" dirty="0" smtClean="0">
                <a:effectLst>
                  <a:outerShdw blurRad="38100" dist="38100" dir="2700000" algn="tl">
                    <a:srgbClr val="000000">
                      <a:alpha val="43137"/>
                    </a:srgbClr>
                  </a:outerShdw>
                </a:effectLst>
                <a:latin typeface="Lucida Console" pitchFamily="49" charset="0"/>
              </a:rPr>
              <a:t> x:Key="</a:t>
            </a:r>
            <a:r>
              <a:rPr lang="en-US" sz="1700" b="1" dirty="0" smtClean="0">
                <a:solidFill>
                  <a:srgbClr val="FFFF00"/>
                </a:solidFill>
                <a:effectLst>
                  <a:outerShdw blurRad="38100" dist="38100" dir="2700000" algn="tl">
                    <a:srgbClr val="000000">
                      <a:alpha val="43137"/>
                    </a:srgbClr>
                  </a:outerShdw>
                </a:effectLst>
                <a:latin typeface="Lucida Console" pitchFamily="49" charset="0"/>
              </a:rPr>
              <a:t>grid33</a:t>
            </a:r>
            <a:r>
              <a:rPr lang="en-US" sz="1700" dirty="0" smtClean="0">
                <a:effectLst>
                  <a:outerShdw blurRad="38100" dist="38100" dir="2700000" algn="tl">
                    <a:srgbClr val="000000">
                      <a:alpha val="43137"/>
                    </a:srgbClr>
                  </a:outerShdw>
                </a:effectLst>
                <a:latin typeface="Lucida Console" pitchFamily="49" charset="0"/>
              </a:rPr>
              <a:t>" </a:t>
            </a:r>
          </a:p>
          <a:p>
            <a:r>
              <a:rPr lang="en-US" sz="1700" dirty="0" smtClean="0">
                <a:effectLst>
                  <a:outerShdw blurRad="38100" dist="38100" dir="2700000" algn="tl">
                    <a:srgbClr val="000000">
                      <a:alpha val="43137"/>
                    </a:srgbClr>
                  </a:outerShdw>
                </a:effectLst>
                <a:latin typeface="Lucida Console" pitchFamily="49" charset="0"/>
              </a:rPr>
              <a:t>        Figures="m0,0h2 M0,1h2 M0,2h2 M0,0v2 M1,0v2 M2,0v2" /&gt;</a:t>
            </a:r>
          </a:p>
          <a:p>
            <a:r>
              <a:rPr lang="en-US" sz="1700" dirty="0" smtClean="0">
                <a:effectLst>
                  <a:outerShdw blurRad="38100" dist="38100" dir="2700000" algn="tl">
                    <a:srgbClr val="000000">
                      <a:alpha val="43137"/>
                    </a:srgbClr>
                  </a:outerShdw>
                </a:effectLst>
                <a:latin typeface="Lucida Console" pitchFamily="49" charset="0"/>
              </a:rPr>
              <a:t>&lt;/</a:t>
            </a:r>
            <a:r>
              <a:rPr lang="en-US" sz="1700" dirty="0" err="1" smtClean="0">
                <a:effectLst>
                  <a:outerShdw blurRad="38100" dist="38100" dir="2700000" algn="tl">
                    <a:srgbClr val="000000">
                      <a:alpha val="43137"/>
                    </a:srgbClr>
                  </a:outerShdw>
                </a:effectLst>
                <a:latin typeface="Lucida Console" pitchFamily="49" charset="0"/>
              </a:rPr>
              <a:t>ResourceDictionary</a:t>
            </a:r>
            <a:r>
              <a:rPr lang="en-US" sz="1700" dirty="0" smtClean="0">
                <a:effectLst>
                  <a:outerShdw blurRad="38100" dist="38100" dir="2700000" algn="tl">
                    <a:srgbClr val="000000">
                      <a:alpha val="43137"/>
                    </a:srgbClr>
                  </a:outerShdw>
                </a:effectLst>
                <a:latin typeface="Lucida Console" pitchFamily="49" charset="0"/>
              </a:rPr>
              <a:t>&gt; &lt;/</a:t>
            </a:r>
            <a:r>
              <a:rPr lang="en-US" sz="1700" dirty="0" err="1" smtClean="0">
                <a:effectLst>
                  <a:outerShdw blurRad="38100" dist="38100" dir="2700000" algn="tl">
                    <a:srgbClr val="000000">
                      <a:alpha val="43137"/>
                    </a:srgbClr>
                  </a:outerShdw>
                </a:effectLst>
                <a:latin typeface="Lucida Console" pitchFamily="49" charset="0"/>
              </a:rPr>
              <a:t>FixedPage.Resources</a:t>
            </a:r>
            <a:r>
              <a:rPr lang="en-US" sz="1700" dirty="0" smtClean="0">
                <a:effectLst>
                  <a:outerShdw blurRad="38100" dist="38100" dir="2700000" algn="tl">
                    <a:srgbClr val="000000">
                      <a:alpha val="43137"/>
                    </a:srgbClr>
                  </a:outerShdw>
                </a:effectLst>
                <a:latin typeface="Lucida Console" pitchFamily="49" charset="0"/>
              </a:rPr>
              <a:t>&gt;</a:t>
            </a:r>
          </a:p>
          <a:p>
            <a:endParaRPr lang="en-US" sz="1700" dirty="0" smtClean="0">
              <a:effectLst>
                <a:outerShdw blurRad="38100" dist="38100" dir="2700000" algn="tl">
                  <a:srgbClr val="000000">
                    <a:alpha val="43137"/>
                  </a:srgbClr>
                </a:outerShdw>
              </a:effectLst>
              <a:latin typeface="Lucida Console" pitchFamily="49" charset="0"/>
            </a:endParaRPr>
          </a:p>
          <a:p>
            <a:r>
              <a:rPr lang="en-US" sz="1700" dirty="0" smtClean="0">
                <a:effectLst>
                  <a:outerShdw blurRad="38100" dist="38100" dir="2700000" algn="tl">
                    <a:srgbClr val="000000">
                      <a:alpha val="43137"/>
                    </a:srgbClr>
                  </a:outerShdw>
                </a:effectLst>
                <a:latin typeface="Lucida Console" pitchFamily="49" charset="0"/>
              </a:rPr>
              <a:t>&lt;Canvas </a:t>
            </a:r>
            <a:r>
              <a:rPr lang="en-US" sz="1700" b="1" dirty="0" err="1" smtClean="0">
                <a:effectLst>
                  <a:outerShdw blurRad="38100" dist="38100" dir="2700000" algn="tl">
                    <a:srgbClr val="000000">
                      <a:alpha val="43137"/>
                    </a:srgbClr>
                  </a:outerShdw>
                </a:effectLst>
                <a:latin typeface="Lucida Console" pitchFamily="49" charset="0"/>
              </a:rPr>
              <a:t>RenderTransform</a:t>
            </a:r>
            <a:r>
              <a:rPr lang="en-US" sz="1700" b="1" dirty="0" smtClean="0">
                <a:effectLst>
                  <a:outerShdw blurRad="38100" dist="38100" dir="2700000" algn="tl">
                    <a:srgbClr val="000000">
                      <a:alpha val="43137"/>
                    </a:srgbClr>
                  </a:outerShdw>
                </a:effectLst>
                <a:latin typeface="Lucida Console" pitchFamily="49" charset="0"/>
              </a:rPr>
              <a:t>="48, 0, 0, 48, 48, 48"&gt;</a:t>
            </a:r>
          </a:p>
          <a:p>
            <a:r>
              <a:rPr lang="pt-BR" sz="1700" dirty="0" smtClean="0">
                <a:effectLst>
                  <a:outerShdw blurRad="38100" dist="38100" dir="2700000" algn="tl">
                    <a:srgbClr val="000000">
                      <a:alpha val="43137"/>
                    </a:srgbClr>
                  </a:outerShdw>
                </a:effectLst>
                <a:latin typeface="Lucida Console" pitchFamily="49" charset="0"/>
              </a:rPr>
              <a:t>  &lt;</a:t>
            </a:r>
            <a:r>
              <a:rPr lang="pt-BR" sz="1700" dirty="0"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Path</a:t>
            </a:r>
            <a:r>
              <a:rPr lang="pt-BR" sz="1700" dirty="0" smtClean="0">
                <a:effectLst>
                  <a:outerShdw blurRad="38100" dist="38100" dir="2700000" algn="tl">
                    <a:srgbClr val="000000">
                      <a:alpha val="43137"/>
                    </a:srgbClr>
                  </a:outerShdw>
                </a:effectLst>
                <a:latin typeface="Lucida Console" pitchFamily="49" charset="0"/>
              </a:rPr>
              <a:t> Data="m0.5,0.5 h3 v3 h-3z" Fill="#E0C000" /&gt;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Path</a:t>
            </a:r>
            <a:r>
              <a:rPr lang="en-US" sz="1700" dirty="0" smtClean="0">
                <a:effectLst>
                  <a:outerShdw blurRad="38100" dist="38100" dir="2700000" algn="tl">
                    <a:srgbClr val="000000">
                      <a:alpha val="43137"/>
                    </a:srgbClr>
                  </a:outerShdw>
                </a:effectLst>
                <a:latin typeface="Lucida Console" pitchFamily="49" charset="0"/>
              </a:rPr>
              <a:t> Data="{</a:t>
            </a:r>
            <a:r>
              <a:rPr lang="en-US" sz="1700" dirty="0" err="1" smtClean="0">
                <a:effectLst>
                  <a:outerShdw blurRad="38100" dist="38100" dir="2700000" algn="tl">
                    <a:srgbClr val="000000">
                      <a:alpha val="43137"/>
                    </a:srgbClr>
                  </a:outerShdw>
                </a:effectLst>
                <a:latin typeface="Lucida Console" pitchFamily="49" charset="0"/>
              </a:rPr>
              <a:t>StaticResource</a:t>
            </a:r>
            <a:r>
              <a:rPr lang="en-US" sz="1700" dirty="0" smtClean="0">
                <a:effectLst>
                  <a:outerShdw blurRad="38100" dist="38100" dir="2700000" algn="tl">
                    <a:srgbClr val="000000">
                      <a:alpha val="43137"/>
                    </a:srgbClr>
                  </a:outerShdw>
                </a:effectLst>
                <a:latin typeface="Lucida Console" pitchFamily="49" charset="0"/>
              </a:rPr>
              <a:t> </a:t>
            </a:r>
            <a:r>
              <a:rPr lang="en-US" sz="1700" b="1" dirty="0" smtClean="0">
                <a:solidFill>
                  <a:srgbClr val="FFFF00"/>
                </a:solidFill>
                <a:effectLst>
                  <a:outerShdw blurRad="38100" dist="38100" dir="2700000" algn="tl">
                    <a:srgbClr val="000000">
                      <a:alpha val="43137"/>
                    </a:srgbClr>
                  </a:outerShdw>
                </a:effectLst>
                <a:latin typeface="Lucida Console" pitchFamily="49" charset="0"/>
              </a:rPr>
              <a:t>grid33</a:t>
            </a:r>
            <a:r>
              <a:rPr lang="en-US" sz="1700" dirty="0" smtClean="0">
                <a:effectLst>
                  <a:outerShdw blurRad="38100" dist="38100" dir="2700000" algn="tl">
                    <a:srgbClr val="000000">
                      <a:alpha val="43137"/>
                    </a:srgbClr>
                  </a:outerShdw>
                </a:effectLst>
                <a:latin typeface="Lucida Console" pitchFamily="49" charset="0"/>
              </a:rPr>
              <a:t>}" Stroke="#000000“</a:t>
            </a:r>
          </a:p>
          <a:p>
            <a:r>
              <a:rPr lang="en-US" sz="1700" dirty="0" smtClean="0">
                <a:effectLst>
                  <a:outerShdw blurRad="38100" dist="38100" dir="2700000" algn="tl">
                    <a:srgbClr val="000000">
                      <a:alpha val="43137"/>
                    </a:srgbClr>
                  </a:outerShdw>
                </a:effectLst>
                <a:latin typeface="Lucida Console" pitchFamily="49" charset="0"/>
              </a:rPr>
              <a:t>      </a:t>
            </a:r>
            <a:r>
              <a:rPr lang="en-US" sz="1700" dirty="0" err="1" smtClean="0">
                <a:effectLst>
                  <a:outerShdw blurRad="38100" dist="38100" dir="2700000" algn="tl">
                    <a:srgbClr val="000000">
                      <a:alpha val="43137"/>
                    </a:srgbClr>
                  </a:outerShdw>
                </a:effectLst>
                <a:latin typeface="Lucida Console" pitchFamily="49" charset="0"/>
              </a:rPr>
              <a:t>StrokeThickness</a:t>
            </a:r>
            <a:r>
              <a:rPr lang="en-US" sz="1700" dirty="0" smtClean="0">
                <a:effectLst>
                  <a:outerShdw blurRad="38100" dist="38100" dir="2700000" algn="tl">
                    <a:srgbClr val="000000">
                      <a:alpha val="43137"/>
                    </a:srgbClr>
                  </a:outerShdw>
                </a:effectLst>
                <a:latin typeface="Lucida Console" pitchFamily="49" charset="0"/>
              </a:rPr>
              <a:t>="0.03" </a:t>
            </a:r>
            <a:r>
              <a:rPr lang="en-US" sz="1700" dirty="0" err="1" smtClean="0">
                <a:effectLst>
                  <a:outerShdw blurRad="38100" dist="38100" dir="2700000" algn="tl">
                    <a:srgbClr val="000000">
                      <a:alpha val="43137"/>
                    </a:srgbClr>
                  </a:outerShdw>
                </a:effectLst>
                <a:latin typeface="Lucida Console" pitchFamily="49" charset="0"/>
              </a:rPr>
              <a:t>RenderTransform</a:t>
            </a:r>
            <a:r>
              <a:rPr lang="en-US" sz="1700" dirty="0" smtClean="0">
                <a:effectLst>
                  <a:outerShdw blurRad="38100" dist="38100" dir="2700000" algn="tl">
                    <a:srgbClr val="000000">
                      <a:alpha val="43137"/>
                    </a:srgbClr>
                  </a:outerShdw>
                </a:effectLst>
                <a:latin typeface="Lucida Console" pitchFamily="49" charset="0"/>
              </a:rPr>
              <a:t>="1, 0, 0, 1, 1, 1"/&gt;</a:t>
            </a:r>
          </a:p>
          <a:p>
            <a:r>
              <a:rPr lang="en-US" sz="1700" dirty="0" smtClean="0">
                <a:effectLst>
                  <a:outerShdw blurRad="38100" dist="38100" dir="2700000" algn="tl">
                    <a:srgbClr val="000000">
                      <a:alpha val="43137"/>
                    </a:srgbClr>
                  </a:outerShdw>
                </a:effectLst>
                <a:latin typeface="Lucida Console" pitchFamily="49" charset="0"/>
              </a:rPr>
              <a:t>  &lt;</a:t>
            </a:r>
            <a:r>
              <a:rPr lang="en-US" sz="1700" dirty="0" smtClean="0">
                <a:solidFill>
                  <a:schemeClr val="accent4">
                    <a:lumMod val="60000"/>
                    <a:lumOff val="40000"/>
                  </a:schemeClr>
                </a:solidFill>
                <a:effectLst>
                  <a:outerShdw blurRad="38100" dist="38100" dir="2700000" algn="tl">
                    <a:srgbClr val="000000">
                      <a:alpha val="43137"/>
                    </a:srgbClr>
                  </a:outerShdw>
                </a:effectLst>
                <a:latin typeface="Lucida Console" pitchFamily="49" charset="0"/>
              </a:rPr>
              <a:t>Path</a:t>
            </a:r>
            <a:r>
              <a:rPr lang="en-US" sz="1700" dirty="0" smtClean="0">
                <a:effectLst>
                  <a:outerShdw blurRad="38100" dist="38100" dir="2700000" algn="tl">
                    <a:srgbClr val="000000">
                      <a:alpha val="43137"/>
                    </a:srgbClr>
                  </a:outerShdw>
                </a:effectLst>
                <a:latin typeface="Lucida Console" pitchFamily="49" charset="0"/>
              </a:rPr>
              <a:t> Data="{</a:t>
            </a:r>
            <a:r>
              <a:rPr lang="en-US" sz="1700" dirty="0" err="1" smtClean="0">
                <a:effectLst>
                  <a:outerShdw blurRad="38100" dist="38100" dir="2700000" algn="tl">
                    <a:srgbClr val="000000">
                      <a:alpha val="43137"/>
                    </a:srgbClr>
                  </a:outerShdw>
                </a:effectLst>
                <a:latin typeface="Lucida Console" pitchFamily="49" charset="0"/>
              </a:rPr>
              <a:t>StaticResource</a:t>
            </a:r>
            <a:r>
              <a:rPr lang="en-US" sz="1700" dirty="0" smtClean="0">
                <a:effectLst>
                  <a:outerShdw blurRad="38100" dist="38100" dir="2700000" algn="tl">
                    <a:srgbClr val="000000">
                      <a:alpha val="43137"/>
                    </a:srgbClr>
                  </a:outerShdw>
                </a:effectLst>
                <a:latin typeface="Lucida Console" pitchFamily="49" charset="0"/>
              </a:rPr>
              <a:t> </a:t>
            </a:r>
            <a:r>
              <a:rPr lang="en-US" sz="1700" b="1" dirty="0" smtClean="0">
                <a:solidFill>
                  <a:srgbClr val="FFFF00"/>
                </a:solidFill>
                <a:effectLst>
                  <a:outerShdw blurRad="38100" dist="38100" dir="2700000" algn="tl">
                    <a:srgbClr val="000000">
                      <a:alpha val="43137"/>
                    </a:srgbClr>
                  </a:outerShdw>
                </a:effectLst>
                <a:latin typeface="Lucida Console" pitchFamily="49" charset="0"/>
              </a:rPr>
              <a:t>circle</a:t>
            </a:r>
            <a:r>
              <a:rPr lang="en-US" sz="1700" dirty="0" smtClean="0">
                <a:effectLst>
                  <a:outerShdw blurRad="38100" dist="38100" dir="2700000" algn="tl">
                    <a:srgbClr val="000000">
                      <a:alpha val="43137"/>
                    </a:srgbClr>
                  </a:outerShdw>
                </a:effectLst>
                <a:latin typeface="Lucida Console" pitchFamily="49" charset="0"/>
              </a:rPr>
              <a:t>}" Fill="{</a:t>
            </a:r>
            <a:r>
              <a:rPr lang="en-US" sz="1700" dirty="0" err="1" smtClean="0">
                <a:effectLst>
                  <a:outerShdw blurRad="38100" dist="38100" dir="2700000" algn="tl">
                    <a:srgbClr val="000000">
                      <a:alpha val="43137"/>
                    </a:srgbClr>
                  </a:outerShdw>
                </a:effectLst>
                <a:latin typeface="Lucida Console" pitchFamily="49" charset="0"/>
              </a:rPr>
              <a:t>StaticResource</a:t>
            </a:r>
            <a:r>
              <a:rPr lang="en-US" sz="1700" dirty="0" smtClean="0">
                <a:effectLst>
                  <a:outerShdw blurRad="38100" dist="38100" dir="2700000" algn="tl">
                    <a:srgbClr val="000000">
                      <a:alpha val="43137"/>
                    </a:srgbClr>
                  </a:outerShdw>
                </a:effectLst>
                <a:latin typeface="Lucida Console" pitchFamily="49" charset="0"/>
              </a:rPr>
              <a:t> </a:t>
            </a:r>
            <a:r>
              <a:rPr lang="en-US" sz="1700" b="1" dirty="0" smtClean="0">
                <a:solidFill>
                  <a:srgbClr val="FFFF00"/>
                </a:solidFill>
                <a:effectLst>
                  <a:outerShdw blurRad="38100" dist="38100" dir="2700000" algn="tl">
                    <a:srgbClr val="000000">
                      <a:alpha val="43137"/>
                    </a:srgbClr>
                  </a:outerShdw>
                </a:effectLst>
                <a:latin typeface="Lucida Console" pitchFamily="49" charset="0"/>
              </a:rPr>
              <a:t>black</a:t>
            </a:r>
            <a:r>
              <a:rPr lang="en-US" sz="1700" dirty="0" smtClean="0">
                <a:effectLst>
                  <a:outerShdw blurRad="38100" dist="38100" dir="2700000" algn="tl">
                    <a:srgbClr val="000000">
                      <a:alpha val="43137"/>
                    </a:srgbClr>
                  </a:outerShdw>
                </a:effectLst>
                <a:latin typeface="Lucida Console" pitchFamily="49" charset="0"/>
              </a:rPr>
              <a:t>}“</a:t>
            </a:r>
          </a:p>
          <a:p>
            <a:r>
              <a:rPr lang="en-US" sz="1700" dirty="0" smtClean="0">
                <a:effectLst>
                  <a:outerShdw blurRad="38100" dist="38100" dir="2700000" algn="tl">
                    <a:srgbClr val="000000">
                      <a:alpha val="43137"/>
                    </a:srgbClr>
                  </a:outerShdw>
                </a:effectLst>
                <a:latin typeface="Lucida Console" pitchFamily="49" charset="0"/>
              </a:rPr>
              <a:t>      </a:t>
            </a:r>
            <a:r>
              <a:rPr lang="en-US" sz="1700" dirty="0" err="1" smtClean="0">
                <a:effectLst>
                  <a:outerShdw blurRad="38100" dist="38100" dir="2700000" algn="tl">
                    <a:srgbClr val="000000">
                      <a:alpha val="43137"/>
                    </a:srgbClr>
                  </a:outerShdw>
                </a:effectLst>
                <a:latin typeface="Lucida Console" pitchFamily="49" charset="0"/>
              </a:rPr>
              <a:t>RenderTransform</a:t>
            </a:r>
            <a:r>
              <a:rPr lang="en-US" sz="1700" dirty="0" smtClean="0">
                <a:effectLst>
                  <a:outerShdw blurRad="38100" dist="38100" dir="2700000" algn="tl">
                    <a:srgbClr val="000000">
                      <a:alpha val="43137"/>
                    </a:srgbClr>
                  </a:outerShdw>
                </a:effectLst>
                <a:latin typeface="Lucida Console" pitchFamily="49" charset="0"/>
              </a:rPr>
              <a:t>="0.9, 0, 0, 0.9, 1, 1"/&gt;</a:t>
            </a:r>
          </a:p>
          <a:p>
            <a:r>
              <a:rPr lang="en-US" sz="1700" dirty="0" smtClean="0">
                <a:effectLst>
                  <a:outerShdw blurRad="38100" dist="38100" dir="2700000" algn="tl">
                    <a:srgbClr val="000000">
                      <a:alpha val="43137"/>
                    </a:srgbClr>
                  </a:outerShdw>
                </a:effectLst>
                <a:latin typeface="Lucida Console" pitchFamily="49" charset="0"/>
              </a:rPr>
              <a:t>&lt;/Canvas&gt;</a:t>
            </a:r>
            <a:endParaRPr lang="en-US" sz="17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6" name="Title 5"/>
          <p:cNvSpPr>
            <a:spLocks noGrp="1"/>
          </p:cNvSpPr>
          <p:nvPr>
            <p:ph type="title"/>
          </p:nvPr>
        </p:nvSpPr>
        <p:spPr/>
        <p:txBody>
          <a:bodyPr/>
          <a:lstStyle/>
          <a:p>
            <a:r>
              <a:rPr smtClean="0"/>
              <a:t>Sample:  Markup Optimization</a:t>
            </a:r>
            <a:endParaRPr lang="en-US" dirty="0"/>
          </a:p>
        </p:txBody>
      </p:sp>
      <p:pic>
        <p:nvPicPr>
          <p:cNvPr id="1026" name="Picture 2"/>
          <p:cNvPicPr>
            <a:picLocks noChangeAspect="1" noChangeArrowheads="1"/>
          </p:cNvPicPr>
          <p:nvPr/>
        </p:nvPicPr>
        <p:blipFill>
          <a:blip r:embed="rId3"/>
          <a:srcRect/>
          <a:stretch>
            <a:fillRect/>
          </a:stretch>
        </p:blipFill>
        <p:spPr bwMode="auto">
          <a:xfrm>
            <a:off x="8503920" y="2115239"/>
            <a:ext cx="1714500" cy="1714500"/>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Optimizing Fonts</a:t>
            </a:r>
            <a:endParaRPr lang="en-US" dirty="0"/>
          </a:p>
        </p:txBody>
      </p:sp>
      <p:sp>
        <p:nvSpPr>
          <p:cNvPr id="3" name="Content Placeholder 2"/>
          <p:cNvSpPr>
            <a:spLocks noGrp="1"/>
          </p:cNvSpPr>
          <p:nvPr>
            <p:ph idx="1"/>
          </p:nvPr>
        </p:nvSpPr>
        <p:spPr>
          <a:xfrm>
            <a:off x="459106" y="1697357"/>
            <a:ext cx="10056494" cy="5350387"/>
          </a:xfrm>
        </p:spPr>
        <p:txBody>
          <a:bodyPr/>
          <a:lstStyle/>
          <a:p>
            <a:r>
              <a:rPr lang="en-US" dirty="0" smtClean="0"/>
              <a:t>Subset fonts, preferably per document</a:t>
            </a:r>
          </a:p>
          <a:p>
            <a:r>
              <a:rPr lang="en-US" dirty="0" smtClean="0"/>
              <a:t>Remove/replace barely used fonts</a:t>
            </a:r>
          </a:p>
          <a:p>
            <a:r>
              <a:rPr lang="en-US" dirty="0" smtClean="0"/>
              <a:t>Substitute fonts when not embeddable</a:t>
            </a:r>
          </a:p>
          <a:p>
            <a:r>
              <a:rPr lang="en-US" dirty="0" smtClean="0"/>
              <a:t>Share glyph bitmaps/outlines</a:t>
            </a:r>
          </a:p>
          <a:p>
            <a:r>
              <a:rPr lang="en-US" dirty="0" smtClean="0"/>
              <a:t>Font tables of limited usage</a:t>
            </a:r>
          </a:p>
          <a:p>
            <a:pPr lvl="1"/>
            <a:r>
              <a:rPr lang="en-US" sz="2900" dirty="0" smtClean="0"/>
              <a:t>GSUB, GPOS, kern</a:t>
            </a:r>
          </a:p>
          <a:p>
            <a:pPr lvl="1"/>
            <a:r>
              <a:rPr lang="en-US" sz="2900" dirty="0" smtClean="0"/>
              <a:t>EBDT, </a:t>
            </a:r>
            <a:r>
              <a:rPr lang="en-US" sz="2900" dirty="0" err="1" smtClean="0"/>
              <a:t>hdmx</a:t>
            </a:r>
            <a:r>
              <a:rPr lang="en-US" sz="2900" dirty="0" smtClean="0"/>
              <a:t>, </a:t>
            </a:r>
            <a:r>
              <a:rPr lang="en-US" sz="2900" dirty="0" err="1" smtClean="0"/>
              <a:t>vdmx</a:t>
            </a:r>
            <a:endParaRPr lang="en-US" sz="2900" dirty="0" smtClean="0"/>
          </a:p>
          <a:p>
            <a:r>
              <a:rPr lang="en-US" dirty="0" smtClean="0"/>
              <a:t>Consider rearrange glyph indices</a:t>
            </a:r>
            <a:endParaRPr lang="en-US" dirty="0"/>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9106" y="274320"/>
            <a:ext cx="10056494" cy="830998"/>
          </a:xfrm>
          <a:prstGeom prst="rect">
            <a:avLst/>
          </a:prstGeom>
        </p:spPr>
        <p:txBody>
          <a:bodyPr lIns="109728" tIns="54864" rIns="109728" bIns="54864"/>
          <a:lstStyle/>
          <a:p>
            <a:pPr defTabSz="1095332" fontAlgn="base">
              <a:lnSpc>
                <a:spcPct val="90000"/>
              </a:lnSpc>
              <a:spcBef>
                <a:spcPct val="0"/>
              </a:spcBef>
              <a:spcAft>
                <a:spcPct val="0"/>
              </a:spcAft>
              <a:defRPr/>
            </a:pPr>
            <a:r>
              <a:rPr lang="en-US" sz="60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Key Takeaways</a:t>
            </a:r>
            <a:endParaRPr lang="en-US" sz="6000"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3" name="Content Placeholder 4"/>
          <p:cNvSpPr txBox="1">
            <a:spLocks/>
          </p:cNvSpPr>
          <p:nvPr/>
        </p:nvSpPr>
        <p:spPr>
          <a:xfrm>
            <a:off x="462916" y="1701166"/>
            <a:ext cx="10056494" cy="366007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459088" indent="-459088" defTabSz="1095332" fontAlgn="base">
              <a:lnSpc>
                <a:spcPct val="90000"/>
              </a:lnSpc>
              <a:spcBef>
                <a:spcPts val="1400"/>
              </a:spcBef>
              <a:spcAft>
                <a:spcPct val="0"/>
              </a:spcAft>
              <a:buClr>
                <a:schemeClr val="tx2"/>
              </a:buClr>
              <a:buSzPct val="95000"/>
              <a:buBlip>
                <a:blip r:embed="rId3"/>
              </a:buBlip>
              <a:defRPr/>
            </a:pPr>
            <a:r>
              <a:rPr lang="en-US" sz="4000" dirty="0" smtClean="0">
                <a:effectLst>
                  <a:outerShdw blurRad="38100" dist="38100" dir="2700000" algn="tl">
                    <a:srgbClr val="000000">
                      <a:alpha val="43137"/>
                    </a:srgbClr>
                  </a:outerShdw>
                </a:effectLst>
              </a:rPr>
              <a:t>Raise awareness of XPS document performance issues</a:t>
            </a:r>
          </a:p>
          <a:p>
            <a:pPr marL="459088" indent="-459088" defTabSz="1095332" fontAlgn="base">
              <a:lnSpc>
                <a:spcPct val="90000"/>
              </a:lnSpc>
              <a:spcBef>
                <a:spcPts val="1400"/>
              </a:spcBef>
              <a:spcAft>
                <a:spcPct val="0"/>
              </a:spcAft>
              <a:buClr>
                <a:schemeClr val="tx2"/>
              </a:buClr>
              <a:buSzPct val="95000"/>
              <a:buBlip>
                <a:blip r:embed="rId3"/>
              </a:buBlip>
              <a:defRPr/>
            </a:pPr>
            <a:r>
              <a:rPr lang="en-US" sz="4000" dirty="0" smtClean="0">
                <a:effectLst>
                  <a:outerShdw blurRad="38100" dist="38100" dir="2700000" algn="tl">
                    <a:srgbClr val="000000">
                      <a:alpha val="43137"/>
                    </a:srgbClr>
                  </a:outerShdw>
                </a:effectLst>
              </a:rPr>
              <a:t>Demonstrate how to measure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XPS documents</a:t>
            </a:r>
          </a:p>
          <a:p>
            <a:pPr marL="459088" indent="-459088" defTabSz="1095332" fontAlgn="base">
              <a:lnSpc>
                <a:spcPct val="90000"/>
              </a:lnSpc>
              <a:spcBef>
                <a:spcPts val="1400"/>
              </a:spcBef>
              <a:spcAft>
                <a:spcPct val="0"/>
              </a:spcAft>
              <a:buClr>
                <a:schemeClr val="tx2"/>
              </a:buClr>
              <a:buSzPct val="95000"/>
              <a:buBlip>
                <a:blip r:embed="rId3"/>
              </a:buBlip>
              <a:defRPr/>
            </a:pPr>
            <a:r>
              <a:rPr lang="en-US" sz="4000" dirty="0" smtClean="0">
                <a:effectLst>
                  <a:outerShdw blurRad="38100" dist="38100" dir="2700000" algn="tl">
                    <a:srgbClr val="000000">
                      <a:alpha val="43137"/>
                    </a:srgbClr>
                  </a:outerShdw>
                </a:effectLst>
              </a:rPr>
              <a:t>Demonstrate how to optimize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XPS documents</a:t>
            </a:r>
            <a:endParaRPr lang="en-US" sz="4000" dirty="0">
              <a:effectLst>
                <a:outerShdw blurRad="38100" dist="38100" dir="2700000" algn="tl">
                  <a:srgbClr val="000000">
                    <a:alpha val="43137"/>
                  </a:srgbClr>
                </a:outerShdw>
              </a:effectLst>
            </a:endParaRPr>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Sample:  Font Optimization</a:t>
            </a:r>
            <a:endParaRPr lang="en-US" dirty="0"/>
          </a:p>
        </p:txBody>
      </p:sp>
      <p:sp>
        <p:nvSpPr>
          <p:cNvPr id="3" name="Content Placeholder 2"/>
          <p:cNvSpPr>
            <a:spLocks noGrp="1"/>
          </p:cNvSpPr>
          <p:nvPr>
            <p:ph idx="1"/>
          </p:nvPr>
        </p:nvSpPr>
        <p:spPr>
          <a:xfrm>
            <a:off x="462916" y="1701166"/>
            <a:ext cx="10239374" cy="2422202"/>
          </a:xfrm>
        </p:spPr>
        <p:txBody>
          <a:bodyPr/>
          <a:lstStyle/>
          <a:p>
            <a:r>
              <a:rPr lang="en-US" sz="3400" dirty="0" smtClean="0"/>
              <a:t>Vista, simkai.ttf, 28,562 glyphs, 11 </a:t>
            </a:r>
            <a:r>
              <a:rPr lang="en-US" sz="3400" dirty="0" err="1" smtClean="0"/>
              <a:t>mb</a:t>
            </a:r>
            <a:endParaRPr lang="en-US" sz="3400" dirty="0" smtClean="0"/>
          </a:p>
          <a:p>
            <a:r>
              <a:rPr lang="en-US" sz="3400" dirty="0" smtClean="0"/>
              <a:t>Subset with</a:t>
            </a:r>
            <a:r>
              <a:rPr lang="ja-JP" altLang="en-US" sz="3400" smtClean="0">
                <a:latin typeface="KaiTi" pitchFamily="49" charset="-122"/>
                <a:ea typeface="KaiTi" pitchFamily="49" charset="-122"/>
              </a:rPr>
              <a:t>围棋</a:t>
            </a:r>
            <a:r>
              <a:rPr lang="en-US" altLang="ja-JP" sz="3400" dirty="0" smtClean="0"/>
              <a:t>, 183k, 55k compressed</a:t>
            </a:r>
          </a:p>
          <a:p>
            <a:r>
              <a:rPr lang="en-US" altLang="ja-JP" sz="3400" dirty="0" err="1" smtClean="0"/>
              <a:t>hmtx</a:t>
            </a:r>
            <a:r>
              <a:rPr lang="en-US" altLang="ja-JP" sz="3400" dirty="0" smtClean="0"/>
              <a:t> 58k, </a:t>
            </a:r>
            <a:r>
              <a:rPr lang="en-US" altLang="ja-JP" sz="3400" dirty="0" err="1" smtClean="0"/>
              <a:t>loca</a:t>
            </a:r>
            <a:r>
              <a:rPr lang="en-US" altLang="ja-JP" sz="3400" dirty="0" smtClean="0"/>
              <a:t> 57k, </a:t>
            </a:r>
            <a:r>
              <a:rPr lang="en-US" altLang="ja-JP" sz="3400" dirty="0" err="1" smtClean="0"/>
              <a:t>vmtx</a:t>
            </a:r>
            <a:r>
              <a:rPr lang="en-US" altLang="ja-JP" sz="3400" dirty="0" smtClean="0"/>
              <a:t> 57k, </a:t>
            </a:r>
            <a:r>
              <a:rPr lang="en-US" altLang="ja-JP" sz="3400" dirty="0" err="1" smtClean="0"/>
              <a:t>glyf</a:t>
            </a:r>
            <a:r>
              <a:rPr lang="en-US" altLang="ja-JP" sz="3400" dirty="0" smtClean="0"/>
              <a:t> 690b</a:t>
            </a:r>
          </a:p>
          <a:p>
            <a:r>
              <a:rPr lang="en-US" altLang="ja-JP" sz="3400" dirty="0" smtClean="0"/>
              <a:t>Convert to path geometry: 1148b+1260b </a:t>
            </a:r>
            <a:endParaRPr lang="en-US" sz="3400" dirty="0"/>
          </a:p>
        </p:txBody>
      </p:sp>
      <p:sp>
        <p:nvSpPr>
          <p:cNvPr id="4" name="Rectangle 4"/>
          <p:cNvSpPr>
            <a:spLocks noChangeArrowheads="1"/>
          </p:cNvSpPr>
          <p:nvPr/>
        </p:nvSpPr>
        <p:spPr bwMode="auto">
          <a:xfrm>
            <a:off x="457200" y="4297680"/>
            <a:ext cx="7589520" cy="3200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ctr"/>
          <a:lstStyle/>
          <a:p>
            <a:r>
              <a:rPr lang="en-US" sz="1700" dirty="0" smtClean="0">
                <a:effectLst>
                  <a:outerShdw blurRad="38100" dist="38100" dir="2700000" algn="tl">
                    <a:srgbClr val="000000">
                      <a:alpha val="43137"/>
                    </a:srgbClr>
                  </a:outerShdw>
                </a:effectLst>
                <a:latin typeface="Lucida Console" pitchFamily="49" charset="0"/>
              </a:rPr>
              <a:t>&lt;</a:t>
            </a:r>
            <a:r>
              <a:rPr lang="en-US" sz="1700" dirty="0" err="1" smtClean="0">
                <a:effectLst>
                  <a:outerShdw blurRad="38100" dist="38100" dir="2700000" algn="tl">
                    <a:srgbClr val="000000">
                      <a:alpha val="43137"/>
                    </a:srgbClr>
                  </a:outerShdw>
                </a:effectLst>
                <a:latin typeface="Lucida Console" pitchFamily="49" charset="0"/>
              </a:rPr>
              <a:t>PathGeometry</a:t>
            </a:r>
            <a:r>
              <a:rPr lang="en-US" sz="1700" dirty="0" smtClean="0">
                <a:effectLst>
                  <a:outerShdw blurRad="38100" dist="38100" dir="2700000" algn="tl">
                    <a:srgbClr val="000000">
                      <a:alpha val="43137"/>
                    </a:srgbClr>
                  </a:outerShdw>
                </a:effectLst>
                <a:latin typeface="Lucida Console" pitchFamily="49" charset="0"/>
              </a:rPr>
              <a:t> x:Key="</a:t>
            </a:r>
            <a:r>
              <a:rPr lang="en-US" sz="1700" b="1" dirty="0" smtClean="0">
                <a:solidFill>
                  <a:srgbClr val="FFFF00"/>
                </a:solidFill>
                <a:effectLst>
                  <a:outerShdw blurRad="38100" dist="38100" dir="2700000" algn="tl">
                    <a:srgbClr val="000000">
                      <a:alpha val="43137"/>
                    </a:srgbClr>
                  </a:outerShdw>
                </a:effectLst>
                <a:latin typeface="Lucida Console" pitchFamily="49" charset="0"/>
              </a:rPr>
              <a:t>wood</a:t>
            </a:r>
            <a:r>
              <a:rPr lang="en-US" sz="1700" dirty="0" smtClean="0">
                <a:effectLst>
                  <a:outerShdw blurRad="38100" dist="38100" dir="2700000" algn="tl">
                    <a:srgbClr val="000000">
                      <a:alpha val="43137"/>
                    </a:srgbClr>
                  </a:outerShdw>
                </a:effectLst>
                <a:latin typeface="Lucida Console" pitchFamily="49" charset="0"/>
              </a:rPr>
              <a:t>“ Figures=</a:t>
            </a:r>
            <a:r>
              <a:rPr lang="fr-FR" sz="1700" dirty="0" smtClean="0">
                <a:effectLst>
                  <a:outerShdw blurRad="38100" dist="38100" dir="2700000" algn="tl">
                    <a:srgbClr val="000000">
                      <a:alpha val="43137"/>
                    </a:srgbClr>
                  </a:outerShdw>
                </a:effectLst>
                <a:latin typeface="Lucida Console" pitchFamily="49" charset="0"/>
              </a:rPr>
              <a:t>"M173,-311 q23,-5 35,-5 12,0 19,7 7,7 -6,12 -13,5 -48,12 l0,70 30,2 46,11 17,8 12,23 -4,15 -17,11 -13,-5 -41,-33 0,70 -3,128 -2,57 -10,92 -8,35 -21,8 -13,-27 -6,-58 7,-32 12,-72 5,-40 5,-122 -31,56 -56,87 -24,30 -56,53 -31,22 -3,-9 28,-32 58,-84 31,-52 45,-98 l-49,9 q-22,2 -42,-8 -19,-11 13,-14 33,-4 90,-16 0,-49 -2,-85 -1,-36 -14,-55 -13,-19 21,-8 34,10 27,30 -7,20 -9,114 z" /&gt;</a:t>
            </a:r>
          </a:p>
          <a:p>
            <a:endParaRPr lang="fr-FR" sz="1700" dirty="0" smtClean="0">
              <a:effectLst>
                <a:outerShdw blurRad="38100" dist="38100" dir="2700000" algn="tl">
                  <a:srgbClr val="000000">
                    <a:alpha val="43137"/>
                  </a:srgbClr>
                </a:outerShdw>
              </a:effectLst>
              <a:latin typeface="Lucida Console" pitchFamily="49" charset="0"/>
            </a:endParaRPr>
          </a:p>
          <a:p>
            <a:r>
              <a:rPr lang="en-US" sz="1700" dirty="0" smtClean="0">
                <a:effectLst>
                  <a:outerShdw blurRad="38100" dist="38100" dir="2700000" algn="tl">
                    <a:srgbClr val="000000">
                      <a:alpha val="43137"/>
                    </a:srgbClr>
                  </a:outerShdw>
                </a:effectLst>
                <a:latin typeface="Lucida Console" pitchFamily="49" charset="0"/>
              </a:rPr>
              <a:t>&lt;Path Data="{</a:t>
            </a:r>
            <a:r>
              <a:rPr lang="en-US" sz="1700" dirty="0" err="1" smtClean="0">
                <a:effectLst>
                  <a:outerShdw blurRad="38100" dist="38100" dir="2700000" algn="tl">
                    <a:srgbClr val="000000">
                      <a:alpha val="43137"/>
                    </a:srgbClr>
                  </a:outerShdw>
                </a:effectLst>
                <a:latin typeface="Lucida Console" pitchFamily="49" charset="0"/>
              </a:rPr>
              <a:t>StaticResource</a:t>
            </a:r>
            <a:r>
              <a:rPr lang="en-US" sz="1700" dirty="0" smtClean="0">
                <a:effectLst>
                  <a:outerShdw blurRad="38100" dist="38100" dir="2700000" algn="tl">
                    <a:srgbClr val="000000">
                      <a:alpha val="43137"/>
                    </a:srgbClr>
                  </a:outerShdw>
                </a:effectLst>
                <a:latin typeface="Lucida Console" pitchFamily="49" charset="0"/>
              </a:rPr>
              <a:t> </a:t>
            </a:r>
            <a:r>
              <a:rPr lang="en-US" sz="1700" b="1" dirty="0" smtClean="0">
                <a:solidFill>
                  <a:srgbClr val="FFFF00"/>
                </a:solidFill>
                <a:effectLst>
                  <a:outerShdw blurRad="38100" dist="38100" dir="2700000" algn="tl">
                    <a:srgbClr val="000000">
                      <a:alpha val="43137"/>
                    </a:srgbClr>
                  </a:outerShdw>
                </a:effectLst>
                <a:latin typeface="Lucida Console" pitchFamily="49" charset="0"/>
              </a:rPr>
              <a:t>wood</a:t>
            </a:r>
            <a:r>
              <a:rPr lang="en-US" sz="1700" dirty="0" smtClean="0">
                <a:effectLst>
                  <a:outerShdw blurRad="38100" dist="38100" dir="2700000" algn="tl">
                    <a:srgbClr val="000000">
                      <a:alpha val="43137"/>
                    </a:srgbClr>
                  </a:outerShdw>
                </a:effectLst>
                <a:latin typeface="Lucida Console" pitchFamily="49" charset="0"/>
              </a:rPr>
              <a:t>}" Fill="#C00000FF" </a:t>
            </a:r>
            <a:r>
              <a:rPr lang="en-US" sz="1700" dirty="0" err="1" smtClean="0">
                <a:effectLst>
                  <a:outerShdw blurRad="38100" dist="38100" dir="2700000" algn="tl">
                    <a:srgbClr val="000000">
                      <a:alpha val="43137"/>
                    </a:srgbClr>
                  </a:outerShdw>
                </a:effectLst>
                <a:latin typeface="Lucida Console" pitchFamily="49" charset="0"/>
              </a:rPr>
              <a:t>RenderTransform</a:t>
            </a:r>
            <a:r>
              <a:rPr lang="en-US" sz="1700" dirty="0" smtClean="0">
                <a:effectLst>
                  <a:outerShdw blurRad="38100" dist="38100" dir="2700000" algn="tl">
                    <a:srgbClr val="000000">
                      <a:alpha val="43137"/>
                    </a:srgbClr>
                  </a:outerShdw>
                </a:effectLst>
                <a:latin typeface="Lucida Console" pitchFamily="49" charset="0"/>
              </a:rPr>
              <a:t>=“5 0 0 5 2000 2800" /&gt;</a:t>
            </a:r>
            <a:r>
              <a:rPr lang="fr-FR" sz="1700" dirty="0" smtClean="0">
                <a:effectLst>
                  <a:outerShdw blurRad="38100" dist="38100" dir="2700000" algn="tl">
                    <a:srgbClr val="000000">
                      <a:alpha val="43137"/>
                    </a:srgbClr>
                  </a:outerShdw>
                </a:effectLst>
                <a:latin typeface="Lucida Console" pitchFamily="49" charset="0"/>
              </a:rPr>
              <a:t> </a:t>
            </a:r>
            <a:endParaRPr lang="en-US" sz="1700" dirty="0">
              <a:solidFill>
                <a:schemeClr val="tx2"/>
              </a:solidFill>
              <a:effectLst>
                <a:outerShdw blurRad="38100" dist="38100" dir="2700000" algn="tl">
                  <a:srgbClr val="000000">
                    <a:alpha val="43137"/>
                  </a:srgbClr>
                </a:outerShdw>
              </a:effectLst>
              <a:latin typeface="Lucida Console" pitchFamily="49" charset="0"/>
            </a:endParaRPr>
          </a:p>
        </p:txBody>
      </p:sp>
      <p:pic>
        <p:nvPicPr>
          <p:cNvPr id="2051" name="Picture 3"/>
          <p:cNvPicPr>
            <a:picLocks noChangeAspect="1" noChangeArrowheads="1"/>
          </p:cNvPicPr>
          <p:nvPr/>
        </p:nvPicPr>
        <p:blipFill>
          <a:blip r:embed="rId3"/>
          <a:srcRect/>
          <a:stretch>
            <a:fillRect/>
          </a:stretch>
        </p:blipFill>
        <p:spPr bwMode="auto">
          <a:xfrm>
            <a:off x="8234788" y="4613864"/>
            <a:ext cx="2103120" cy="2103120"/>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Optimizing Images</a:t>
            </a:r>
            <a:endParaRPr lang="en-US" dirty="0"/>
          </a:p>
        </p:txBody>
      </p:sp>
      <p:sp>
        <p:nvSpPr>
          <p:cNvPr id="3" name="Content Placeholder 2"/>
          <p:cNvSpPr>
            <a:spLocks noGrp="1"/>
          </p:cNvSpPr>
          <p:nvPr>
            <p:ph type="body" idx="1"/>
          </p:nvPr>
        </p:nvSpPr>
        <p:spPr>
          <a:xfrm>
            <a:off x="459106" y="1697357"/>
            <a:ext cx="10056494" cy="5245539"/>
          </a:xfrm>
        </p:spPr>
        <p:txBody>
          <a:bodyPr/>
          <a:lstStyle/>
          <a:p>
            <a:pPr>
              <a:spcBef>
                <a:spcPts val="1330"/>
              </a:spcBef>
            </a:pPr>
            <a:r>
              <a:rPr lang="en-US" sz="3600" dirty="0" smtClean="0"/>
              <a:t>Share duplicated images (crc32)</a:t>
            </a:r>
          </a:p>
          <a:p>
            <a:pPr>
              <a:spcBef>
                <a:spcPts val="1330"/>
              </a:spcBef>
            </a:pPr>
            <a:r>
              <a:rPr lang="en-US" sz="3600" dirty="0" smtClean="0"/>
              <a:t>Stitch banded images</a:t>
            </a:r>
          </a:p>
          <a:p>
            <a:pPr>
              <a:spcBef>
                <a:spcPts val="1330"/>
              </a:spcBef>
            </a:pPr>
            <a:r>
              <a:rPr lang="en-US" sz="3600" dirty="0" smtClean="0"/>
              <a:t>Single color/same row/same column image</a:t>
            </a:r>
          </a:p>
          <a:p>
            <a:pPr>
              <a:spcBef>
                <a:spcPts val="1330"/>
              </a:spcBef>
            </a:pPr>
            <a:r>
              <a:rPr lang="en-US" sz="3600" dirty="0" smtClean="0"/>
              <a:t>Pick the right size, trim image</a:t>
            </a:r>
          </a:p>
          <a:p>
            <a:pPr>
              <a:spcBef>
                <a:spcPts val="1330"/>
              </a:spcBef>
            </a:pPr>
            <a:r>
              <a:rPr lang="en-US" sz="3600" dirty="0" smtClean="0"/>
              <a:t>Pick the right color depth</a:t>
            </a:r>
          </a:p>
          <a:p>
            <a:pPr>
              <a:spcBef>
                <a:spcPts val="1330"/>
              </a:spcBef>
            </a:pPr>
            <a:r>
              <a:rPr lang="en-US" sz="3600" dirty="0" smtClean="0"/>
              <a:t>Pick the right image format</a:t>
            </a:r>
          </a:p>
          <a:p>
            <a:pPr>
              <a:spcBef>
                <a:spcPts val="1330"/>
              </a:spcBef>
            </a:pPr>
            <a:r>
              <a:rPr lang="en-US" sz="3600" dirty="0" smtClean="0"/>
              <a:t>Adjust compression</a:t>
            </a:r>
          </a:p>
          <a:p>
            <a:pPr>
              <a:spcBef>
                <a:spcPts val="1330"/>
              </a:spcBef>
            </a:pPr>
            <a:r>
              <a:rPr lang="en-US" sz="3600" dirty="0" err="1" smtClean="0"/>
              <a:t>OpacityMask</a:t>
            </a:r>
            <a:r>
              <a:rPr lang="en-US" sz="3600" dirty="0" smtClean="0"/>
              <a:t> merge with brush, remove </a:t>
            </a:r>
            <a:r>
              <a:rPr lang="en-US" sz="3600" dirty="0" err="1" smtClean="0"/>
              <a:t>rgb</a:t>
            </a:r>
            <a:endParaRPr lang="en-US" sz="3600" dirty="0"/>
          </a:p>
        </p:txBody>
      </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Sample:  Image Optimization</a:t>
            </a:r>
            <a:endParaRPr lang="en-US" dirty="0"/>
          </a:p>
        </p:txBody>
      </p:sp>
      <p:sp>
        <p:nvSpPr>
          <p:cNvPr id="7" name="Rectangle 6"/>
          <p:cNvSpPr/>
          <p:nvPr/>
        </p:nvSpPr>
        <p:spPr>
          <a:xfrm>
            <a:off x="459106" y="1676281"/>
            <a:ext cx="9052560" cy="5558445"/>
          </a:xfrm>
          <a:prstGeom prst="rect">
            <a:avLst/>
          </a:prstGeom>
        </p:spPr>
        <p:txBody>
          <a:bodyPr wrap="square" lIns="109728" tIns="54864" rIns="109728" bIns="54864">
            <a:spAutoFit/>
          </a:bodyPr>
          <a:lstStyle/>
          <a:p>
            <a:r>
              <a:rPr lang="en-US" sz="1700" dirty="0" smtClean="0">
                <a:latin typeface="Lucida Console" pitchFamily="49" charset="0"/>
              </a:rPr>
              <a:t>&lt;Path Data="M 15.6,91.56 L 199.8,91.56 L 199.8,186 L 15.6,186 Z"</a:t>
            </a:r>
          </a:p>
          <a:p>
            <a:r>
              <a:rPr lang="pl-PL" sz="1700" dirty="0" smtClean="0">
                <a:latin typeface="Lucida Console" pitchFamily="49" charset="0"/>
              </a:rPr>
              <a:t>  Clip="M 0,0 L 720,0 L 720,540 L 0,540 Z "&gt;</a:t>
            </a:r>
          </a:p>
          <a:p>
            <a:r>
              <a:rPr lang="en-US" sz="1700" dirty="0" smtClean="0">
                <a:latin typeface="Lucida Console" pitchFamily="49" charset="0"/>
              </a:rPr>
              <a:t>   &lt;</a:t>
            </a:r>
            <a:r>
              <a:rPr lang="en-US" sz="1700" dirty="0" err="1" smtClean="0">
                <a:latin typeface="Lucida Console" pitchFamily="49" charset="0"/>
              </a:rPr>
              <a:t>Path.</a:t>
            </a:r>
            <a:r>
              <a:rPr lang="en-US" sz="1700" b="1" dirty="0" err="1" smtClean="0">
                <a:solidFill>
                  <a:srgbClr val="FFFF00"/>
                </a:solidFill>
                <a:latin typeface="Lucida Console" pitchFamily="49" charset="0"/>
              </a:rPr>
              <a:t>OpacityMask</a:t>
            </a:r>
            <a:r>
              <a:rPr lang="en-US" sz="1700" dirty="0" smtClean="0">
                <a:latin typeface="Lucida Console" pitchFamily="49" charset="0"/>
              </a:rPr>
              <a:t>&gt;</a:t>
            </a:r>
          </a:p>
          <a:p>
            <a:r>
              <a:rPr lang="en-US" sz="1700" dirty="0" smtClean="0">
                <a:latin typeface="Lucida Console" pitchFamily="49" charset="0"/>
              </a:rPr>
              <a:t>    &lt;</a:t>
            </a:r>
            <a:r>
              <a:rPr lang="en-US" sz="1700" dirty="0" err="1" smtClean="0">
                <a:latin typeface="Lucida Console" pitchFamily="49" charset="0"/>
              </a:rPr>
              <a:t>ImageBrush</a:t>
            </a:r>
            <a:r>
              <a:rPr lang="en-US" sz="1700" dirty="0" smtClean="0">
                <a:latin typeface="Lucida Console" pitchFamily="49" charset="0"/>
              </a:rPr>
              <a:t> </a:t>
            </a:r>
            <a:r>
              <a:rPr lang="en-US" sz="1700" dirty="0" err="1" smtClean="0">
                <a:latin typeface="Lucida Console" pitchFamily="49" charset="0"/>
              </a:rPr>
              <a:t>ImageSource</a:t>
            </a:r>
            <a:r>
              <a:rPr lang="en-US" sz="1700" dirty="0" smtClean="0">
                <a:latin typeface="Lucida Console" pitchFamily="49" charset="0"/>
              </a:rPr>
              <a:t>=“</a:t>
            </a:r>
            <a:r>
              <a:rPr lang="en-US" sz="1700" b="1" dirty="0" smtClean="0">
                <a:solidFill>
                  <a:srgbClr val="FFFF00"/>
                </a:solidFill>
                <a:latin typeface="Lucida Console" pitchFamily="49" charset="0"/>
              </a:rPr>
              <a:t>image_3.png</a:t>
            </a:r>
            <a:r>
              <a:rPr lang="en-US" sz="1700" dirty="0" smtClean="0">
                <a:latin typeface="Lucida Console" pitchFamily="49" charset="0"/>
              </a:rPr>
              <a:t>"</a:t>
            </a:r>
          </a:p>
          <a:p>
            <a:r>
              <a:rPr lang="en-US" sz="1700" dirty="0" smtClean="0">
                <a:latin typeface="Lucida Console" pitchFamily="49" charset="0"/>
              </a:rPr>
              <a:t>    </a:t>
            </a:r>
            <a:r>
              <a:rPr lang="en-US" sz="1700" dirty="0" err="1" smtClean="0">
                <a:latin typeface="Lucida Console" pitchFamily="49" charset="0"/>
              </a:rPr>
              <a:t>Viewbox</a:t>
            </a:r>
            <a:r>
              <a:rPr lang="en-US" sz="1700" dirty="0" smtClean="0">
                <a:latin typeface="Lucida Console" pitchFamily="49" charset="0"/>
              </a:rPr>
              <a:t>="0,0,512,262" </a:t>
            </a:r>
            <a:r>
              <a:rPr lang="en-US" sz="1700" dirty="0" err="1" smtClean="0">
                <a:latin typeface="Lucida Console" pitchFamily="49" charset="0"/>
              </a:rPr>
              <a:t>TileMode</a:t>
            </a:r>
            <a:r>
              <a:rPr lang="en-US" sz="1700" dirty="0" smtClean="0">
                <a:latin typeface="Lucida Console" pitchFamily="49" charset="0"/>
              </a:rPr>
              <a:t>="None" </a:t>
            </a:r>
            <a:r>
              <a:rPr lang="en-US" sz="1700" dirty="0" err="1" smtClean="0">
                <a:latin typeface="Lucida Console" pitchFamily="49" charset="0"/>
              </a:rPr>
              <a:t>ViewboxUnits</a:t>
            </a:r>
            <a:r>
              <a:rPr lang="en-US" sz="1700" dirty="0" smtClean="0">
                <a:latin typeface="Lucida Console" pitchFamily="49" charset="0"/>
              </a:rPr>
              <a:t>="Absolute"</a:t>
            </a:r>
          </a:p>
          <a:p>
            <a:r>
              <a:rPr lang="en-US" sz="1700" dirty="0" smtClean="0">
                <a:latin typeface="Lucida Console" pitchFamily="49" charset="0"/>
              </a:rPr>
              <a:t>    </a:t>
            </a:r>
            <a:r>
              <a:rPr lang="en-US" sz="1700" dirty="0" err="1" smtClean="0">
                <a:latin typeface="Lucida Console" pitchFamily="49" charset="0"/>
              </a:rPr>
              <a:t>ViewportUnits</a:t>
            </a:r>
            <a:r>
              <a:rPr lang="en-US" sz="1700" dirty="0" smtClean="0">
                <a:latin typeface="Lucida Console" pitchFamily="49" charset="0"/>
              </a:rPr>
              <a:t>="Absolute" Viewport="0,0,1,1"&gt;</a:t>
            </a:r>
          </a:p>
          <a:p>
            <a:r>
              <a:rPr lang="en-US" sz="1700" dirty="0" smtClean="0">
                <a:latin typeface="Lucida Console" pitchFamily="49" charset="0"/>
              </a:rPr>
              <a:t>     &lt;</a:t>
            </a:r>
            <a:r>
              <a:rPr lang="en-US" sz="1700" dirty="0" err="1" smtClean="0">
                <a:latin typeface="Lucida Console" pitchFamily="49" charset="0"/>
              </a:rPr>
              <a:t>ImageBrush.Transform</a:t>
            </a:r>
            <a:r>
              <a:rPr lang="en-US" sz="1700" dirty="0" smtClean="0">
                <a:latin typeface="Lucida Console" pitchFamily="49" charset="0"/>
              </a:rPr>
              <a:t>&gt;</a:t>
            </a:r>
          </a:p>
          <a:p>
            <a:r>
              <a:rPr lang="en-US" sz="1700" dirty="0" smtClean="0">
                <a:latin typeface="Lucida Console" pitchFamily="49" charset="0"/>
              </a:rPr>
              <a:t>      &lt;</a:t>
            </a:r>
            <a:r>
              <a:rPr lang="en-US" sz="1700" dirty="0" err="1" smtClean="0">
                <a:latin typeface="Lucida Console" pitchFamily="49" charset="0"/>
              </a:rPr>
              <a:t>MatrixTransform</a:t>
            </a:r>
            <a:r>
              <a:rPr lang="en-US" sz="1700" dirty="0" smtClean="0">
                <a:latin typeface="Lucida Console" pitchFamily="49" charset="0"/>
              </a:rPr>
              <a:t> Matrix="184.2,0,0,94.44,15.6,91.56"/&gt;</a:t>
            </a:r>
          </a:p>
          <a:p>
            <a:r>
              <a:rPr lang="en-US" sz="1700" dirty="0" smtClean="0">
                <a:latin typeface="Lucida Console" pitchFamily="49" charset="0"/>
              </a:rPr>
              <a:t>     &lt;/</a:t>
            </a:r>
            <a:r>
              <a:rPr lang="en-US" sz="1700" dirty="0" err="1" smtClean="0">
                <a:latin typeface="Lucida Console" pitchFamily="49" charset="0"/>
              </a:rPr>
              <a:t>ImageBrush.Transform</a:t>
            </a:r>
            <a:r>
              <a:rPr lang="en-US" sz="1700" dirty="0" smtClean="0">
                <a:latin typeface="Lucida Console" pitchFamily="49" charset="0"/>
              </a:rPr>
              <a:t>&gt;</a:t>
            </a:r>
          </a:p>
          <a:p>
            <a:r>
              <a:rPr lang="en-US" sz="1700" dirty="0" smtClean="0">
                <a:latin typeface="Lucida Console" pitchFamily="49" charset="0"/>
              </a:rPr>
              <a:t>    &lt;/</a:t>
            </a:r>
            <a:r>
              <a:rPr lang="en-US" sz="1700" dirty="0" err="1" smtClean="0">
                <a:latin typeface="Lucida Console" pitchFamily="49" charset="0"/>
              </a:rPr>
              <a:t>ImageBrush</a:t>
            </a:r>
            <a:r>
              <a:rPr lang="en-US" sz="1700" dirty="0" smtClean="0">
                <a:latin typeface="Lucida Console" pitchFamily="49" charset="0"/>
              </a:rPr>
              <a:t>&gt;</a:t>
            </a:r>
          </a:p>
          <a:p>
            <a:r>
              <a:rPr lang="en-US" sz="1700" dirty="0" smtClean="0">
                <a:latin typeface="Lucida Console" pitchFamily="49" charset="0"/>
              </a:rPr>
              <a:t>   &lt;/</a:t>
            </a:r>
            <a:r>
              <a:rPr lang="en-US" sz="1700" dirty="0" err="1" smtClean="0">
                <a:latin typeface="Lucida Console" pitchFamily="49" charset="0"/>
              </a:rPr>
              <a:t>Path.</a:t>
            </a:r>
            <a:r>
              <a:rPr lang="en-US" sz="1700" b="1" dirty="0" err="1" smtClean="0">
                <a:solidFill>
                  <a:srgbClr val="FFFF00"/>
                </a:solidFill>
                <a:latin typeface="Lucida Console" pitchFamily="49" charset="0"/>
              </a:rPr>
              <a:t>OpacityMask</a:t>
            </a:r>
            <a:r>
              <a:rPr lang="en-US" sz="1700" dirty="0" smtClean="0">
                <a:latin typeface="Lucida Console" pitchFamily="49" charset="0"/>
              </a:rPr>
              <a:t>&gt;</a:t>
            </a:r>
          </a:p>
          <a:p>
            <a:r>
              <a:rPr lang="en-US" sz="1700" dirty="0" smtClean="0">
                <a:latin typeface="Lucida Console" pitchFamily="49" charset="0"/>
              </a:rPr>
              <a:t>   &lt;</a:t>
            </a:r>
            <a:r>
              <a:rPr lang="en-US" sz="1700" dirty="0" err="1" smtClean="0">
                <a:latin typeface="Lucida Console" pitchFamily="49" charset="0"/>
              </a:rPr>
              <a:t>Path.</a:t>
            </a:r>
            <a:r>
              <a:rPr lang="en-US" sz="1700" b="1" dirty="0" err="1" smtClean="0">
                <a:solidFill>
                  <a:srgbClr val="FFFF00"/>
                </a:solidFill>
                <a:latin typeface="Lucida Console" pitchFamily="49" charset="0"/>
              </a:rPr>
              <a:t>Fill</a:t>
            </a:r>
            <a:r>
              <a:rPr lang="en-US" sz="1700" dirty="0" smtClean="0">
                <a:latin typeface="Lucida Console" pitchFamily="49" charset="0"/>
              </a:rPr>
              <a:t>&gt;</a:t>
            </a:r>
          </a:p>
          <a:p>
            <a:r>
              <a:rPr lang="en-US" sz="1700" dirty="0" smtClean="0">
                <a:latin typeface="Lucida Console" pitchFamily="49" charset="0"/>
              </a:rPr>
              <a:t>    &lt;</a:t>
            </a:r>
            <a:r>
              <a:rPr lang="en-US" sz="1700" b="1" dirty="0" err="1" smtClean="0">
                <a:latin typeface="Lucida Console" pitchFamily="49" charset="0"/>
              </a:rPr>
              <a:t>ImageBrush</a:t>
            </a:r>
            <a:r>
              <a:rPr lang="en-US" sz="1700" dirty="0" smtClean="0">
                <a:latin typeface="Lucida Console" pitchFamily="49" charset="0"/>
              </a:rPr>
              <a:t> </a:t>
            </a:r>
            <a:r>
              <a:rPr lang="en-US" sz="1700" dirty="0" err="1" smtClean="0">
                <a:latin typeface="Lucida Console" pitchFamily="49" charset="0"/>
              </a:rPr>
              <a:t>ImageSource</a:t>
            </a:r>
            <a:r>
              <a:rPr lang="en-US" sz="1700" dirty="0" smtClean="0">
                <a:latin typeface="Lucida Console" pitchFamily="49" charset="0"/>
              </a:rPr>
              <a:t>=“</a:t>
            </a:r>
            <a:r>
              <a:rPr lang="en-US" sz="1700" b="1" dirty="0" smtClean="0">
                <a:solidFill>
                  <a:srgbClr val="FFFF00"/>
                </a:solidFill>
                <a:latin typeface="Lucida Console" pitchFamily="49" charset="0"/>
              </a:rPr>
              <a:t>image_4.png</a:t>
            </a:r>
            <a:r>
              <a:rPr lang="en-US" sz="1700" dirty="0" smtClean="0">
                <a:latin typeface="Lucida Console" pitchFamily="49" charset="0"/>
              </a:rPr>
              <a:t>"</a:t>
            </a:r>
          </a:p>
          <a:p>
            <a:r>
              <a:rPr lang="en-US" sz="1700" dirty="0" smtClean="0">
                <a:latin typeface="Lucida Console" pitchFamily="49" charset="0"/>
              </a:rPr>
              <a:t>    </a:t>
            </a:r>
            <a:r>
              <a:rPr lang="en-US" sz="1700" dirty="0" err="1" smtClean="0">
                <a:latin typeface="Lucida Console" pitchFamily="49" charset="0"/>
              </a:rPr>
              <a:t>Viewbox</a:t>
            </a:r>
            <a:r>
              <a:rPr lang="en-US" sz="1700" dirty="0" smtClean="0">
                <a:latin typeface="Lucida Console" pitchFamily="49" charset="0"/>
              </a:rPr>
              <a:t>="0,0,512,262" </a:t>
            </a:r>
            <a:r>
              <a:rPr lang="en-US" sz="1700" dirty="0" err="1" smtClean="0">
                <a:latin typeface="Lucida Console" pitchFamily="49" charset="0"/>
              </a:rPr>
              <a:t>TileMode</a:t>
            </a:r>
            <a:r>
              <a:rPr lang="en-US" sz="1700" dirty="0" smtClean="0">
                <a:latin typeface="Lucida Console" pitchFamily="49" charset="0"/>
              </a:rPr>
              <a:t>="None" </a:t>
            </a:r>
            <a:r>
              <a:rPr lang="en-US" sz="1700" dirty="0" err="1" smtClean="0">
                <a:latin typeface="Lucida Console" pitchFamily="49" charset="0"/>
              </a:rPr>
              <a:t>ViewboxUnits</a:t>
            </a:r>
            <a:r>
              <a:rPr lang="en-US" sz="1700" dirty="0" smtClean="0">
                <a:latin typeface="Lucida Console" pitchFamily="49" charset="0"/>
              </a:rPr>
              <a:t>="Absolute"</a:t>
            </a:r>
          </a:p>
          <a:p>
            <a:r>
              <a:rPr lang="en-US" sz="1700" dirty="0" smtClean="0">
                <a:latin typeface="Lucida Console" pitchFamily="49" charset="0"/>
              </a:rPr>
              <a:t>    </a:t>
            </a:r>
            <a:r>
              <a:rPr lang="en-US" sz="1700" dirty="0" err="1" smtClean="0">
                <a:latin typeface="Lucida Console" pitchFamily="49" charset="0"/>
              </a:rPr>
              <a:t>ViewportUnits</a:t>
            </a:r>
            <a:r>
              <a:rPr lang="en-US" sz="1700" dirty="0" smtClean="0">
                <a:latin typeface="Lucida Console" pitchFamily="49" charset="0"/>
              </a:rPr>
              <a:t>="Absolute" Viewport="0,0,1,1"&gt;</a:t>
            </a:r>
          </a:p>
          <a:p>
            <a:r>
              <a:rPr lang="en-US" sz="1700" dirty="0" smtClean="0">
                <a:latin typeface="Lucida Console" pitchFamily="49" charset="0"/>
              </a:rPr>
              <a:t>     &lt;</a:t>
            </a:r>
            <a:r>
              <a:rPr lang="en-US" sz="1700" dirty="0" err="1" smtClean="0">
                <a:latin typeface="Lucida Console" pitchFamily="49" charset="0"/>
              </a:rPr>
              <a:t>ImageBrush.Transform</a:t>
            </a:r>
            <a:r>
              <a:rPr lang="en-US" sz="1700" dirty="0" smtClean="0">
                <a:latin typeface="Lucida Console" pitchFamily="49" charset="0"/>
              </a:rPr>
              <a:t>&gt;</a:t>
            </a:r>
          </a:p>
          <a:p>
            <a:r>
              <a:rPr lang="en-US" sz="1700" dirty="0" smtClean="0">
                <a:latin typeface="Lucida Console" pitchFamily="49" charset="0"/>
              </a:rPr>
              <a:t>      &lt;</a:t>
            </a:r>
            <a:r>
              <a:rPr lang="en-US" sz="1700" dirty="0" err="1" smtClean="0">
                <a:latin typeface="Lucida Console" pitchFamily="49" charset="0"/>
              </a:rPr>
              <a:t>MatrixTransform</a:t>
            </a:r>
            <a:r>
              <a:rPr lang="en-US" sz="1700" dirty="0" smtClean="0">
                <a:latin typeface="Lucida Console" pitchFamily="49" charset="0"/>
              </a:rPr>
              <a:t> Matrix="184.2,0,0,94.44,15.6,91.56"/&gt;</a:t>
            </a:r>
          </a:p>
          <a:p>
            <a:r>
              <a:rPr lang="en-US" sz="1700" dirty="0" smtClean="0">
                <a:latin typeface="Lucida Console" pitchFamily="49" charset="0"/>
              </a:rPr>
              <a:t>     &lt;/</a:t>
            </a:r>
            <a:r>
              <a:rPr lang="en-US" sz="1700" dirty="0" err="1" smtClean="0">
                <a:latin typeface="Lucida Console" pitchFamily="49" charset="0"/>
              </a:rPr>
              <a:t>ImageBrush.Transform</a:t>
            </a:r>
            <a:r>
              <a:rPr lang="en-US" sz="1700" dirty="0" smtClean="0">
                <a:latin typeface="Lucida Console" pitchFamily="49" charset="0"/>
              </a:rPr>
              <a:t>&gt;</a:t>
            </a:r>
          </a:p>
          <a:p>
            <a:r>
              <a:rPr lang="en-US" sz="1700" dirty="0" smtClean="0">
                <a:latin typeface="Lucida Console" pitchFamily="49" charset="0"/>
              </a:rPr>
              <a:t>    &lt;/</a:t>
            </a:r>
            <a:r>
              <a:rPr lang="en-US" sz="1700" dirty="0" err="1" smtClean="0">
                <a:latin typeface="Lucida Console" pitchFamily="49" charset="0"/>
              </a:rPr>
              <a:t>ImageBrush</a:t>
            </a:r>
            <a:r>
              <a:rPr lang="en-US" sz="1700" dirty="0" smtClean="0">
                <a:latin typeface="Lucida Console" pitchFamily="49" charset="0"/>
              </a:rPr>
              <a:t>&gt;</a:t>
            </a:r>
          </a:p>
          <a:p>
            <a:r>
              <a:rPr lang="en-US" sz="1700" dirty="0" smtClean="0">
                <a:latin typeface="Lucida Console" pitchFamily="49" charset="0"/>
              </a:rPr>
              <a:t>   &lt;/</a:t>
            </a:r>
            <a:r>
              <a:rPr lang="en-US" sz="1700" dirty="0" err="1" smtClean="0">
                <a:latin typeface="Lucida Console" pitchFamily="49" charset="0"/>
              </a:rPr>
              <a:t>Path.</a:t>
            </a:r>
            <a:r>
              <a:rPr lang="en-US" sz="1700" b="1" dirty="0" err="1" smtClean="0">
                <a:solidFill>
                  <a:srgbClr val="FFFF00"/>
                </a:solidFill>
                <a:latin typeface="Lucida Console" pitchFamily="49" charset="0"/>
              </a:rPr>
              <a:t>Fill</a:t>
            </a:r>
            <a:r>
              <a:rPr lang="en-US" sz="1700" dirty="0" smtClean="0">
                <a:latin typeface="Lucida Console" pitchFamily="49" charset="0"/>
              </a:rPr>
              <a:t>&gt;</a:t>
            </a:r>
          </a:p>
          <a:p>
            <a:r>
              <a:rPr lang="en-US" sz="1700" dirty="0" smtClean="0">
                <a:latin typeface="Lucida Console" pitchFamily="49" charset="0"/>
              </a:rPr>
              <a:t>  &lt;/Path&gt;</a:t>
            </a:r>
            <a:endParaRPr lang="en-US" sz="1700" dirty="0">
              <a:latin typeface="Lucida Console" pitchFamily="49" charset="0"/>
            </a:endParaRPr>
          </a:p>
        </p:txBody>
      </p:sp>
      <p:pic>
        <p:nvPicPr>
          <p:cNvPr id="1026" name="Picture 2"/>
          <p:cNvPicPr>
            <a:picLocks noChangeAspect="1" noChangeArrowheads="1"/>
          </p:cNvPicPr>
          <p:nvPr/>
        </p:nvPicPr>
        <p:blipFill>
          <a:blip r:embed="rId3"/>
          <a:srcRect/>
          <a:stretch>
            <a:fillRect/>
          </a:stretch>
        </p:blipFill>
        <p:spPr bwMode="auto">
          <a:xfrm>
            <a:off x="8313421" y="3491865"/>
            <a:ext cx="2183130" cy="1245870"/>
          </a:xfrm>
          <a:prstGeom prst="rect">
            <a:avLst/>
          </a:prstGeom>
          <a:noFill/>
          <a:ln w="9525">
            <a:solidFill>
              <a:schemeClr val="accent1"/>
            </a:solidFill>
            <a:miter lim="800000"/>
            <a:headEnd/>
            <a:tailEnd/>
          </a:ln>
          <a:effectLst/>
        </p:spPr>
      </p:pic>
      <p:pic>
        <p:nvPicPr>
          <p:cNvPr id="8" name="Picture 7" descr="image_3.png"/>
          <p:cNvPicPr>
            <a:picLocks noChangeAspect="1"/>
          </p:cNvPicPr>
          <p:nvPr/>
        </p:nvPicPr>
        <p:blipFill>
          <a:blip r:embed="rId4"/>
          <a:stretch>
            <a:fillRect/>
          </a:stretch>
        </p:blipFill>
        <p:spPr>
          <a:xfrm>
            <a:off x="3476626" y="6467594"/>
            <a:ext cx="2926080" cy="1497330"/>
          </a:xfrm>
          <a:prstGeom prst="rect">
            <a:avLst/>
          </a:prstGeom>
          <a:ln>
            <a:solidFill>
              <a:schemeClr val="accent1"/>
            </a:solidFill>
          </a:ln>
        </p:spPr>
      </p:pic>
      <p:pic>
        <p:nvPicPr>
          <p:cNvPr id="9" name="Picture 8" descr="image_4.png"/>
          <p:cNvPicPr>
            <a:picLocks noChangeAspect="1"/>
          </p:cNvPicPr>
          <p:nvPr/>
        </p:nvPicPr>
        <p:blipFill>
          <a:blip r:embed="rId5"/>
          <a:stretch>
            <a:fillRect/>
          </a:stretch>
        </p:blipFill>
        <p:spPr>
          <a:xfrm>
            <a:off x="6585586" y="6467594"/>
            <a:ext cx="2926080" cy="1497330"/>
          </a:xfrm>
          <a:prstGeom prst="rect">
            <a:avLst/>
          </a:prstGeom>
          <a:ln>
            <a:solidFill>
              <a:schemeClr val="accent1"/>
            </a:solidFill>
          </a:ln>
        </p:spPr>
      </p:pic>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Sample:  Image (512 x 262)</a:t>
            </a:r>
            <a:endParaRPr lang="en-US" dirty="0"/>
          </a:p>
        </p:txBody>
      </p:sp>
      <p:graphicFrame>
        <p:nvGraphicFramePr>
          <p:cNvPr id="4" name="Table 3"/>
          <p:cNvGraphicFramePr>
            <a:graphicFrameLocks noGrp="1"/>
          </p:cNvGraphicFramePr>
          <p:nvPr/>
        </p:nvGraphicFramePr>
        <p:xfrm>
          <a:off x="459106" y="1295584"/>
          <a:ext cx="6583681" cy="4559779"/>
        </p:xfrm>
        <a:graphic>
          <a:graphicData uri="http://schemas.openxmlformats.org/drawingml/2006/table">
            <a:tbl>
              <a:tblPr firstRow="1" bandRow="1">
                <a:tableStyleId>{638B1855-1B75-4FBE-930C-398BA8C253C6}</a:tableStyleId>
              </a:tblPr>
              <a:tblGrid>
                <a:gridCol w="2225470"/>
                <a:gridCol w="1298190"/>
                <a:gridCol w="1669102"/>
                <a:gridCol w="1390919"/>
              </a:tblGrid>
              <a:tr h="535855">
                <a:tc>
                  <a:txBody>
                    <a:bodyPr/>
                    <a:lstStyle/>
                    <a:p>
                      <a:pPr algn="ctr"/>
                      <a:r>
                        <a:rPr lang="en-US" sz="2400" dirty="0" smtClean="0"/>
                        <a:t>Name</a:t>
                      </a:r>
                      <a:endParaRPr lang="en-US" sz="2400" b="1" dirty="0">
                        <a:solidFill>
                          <a:schemeClr val="bg2"/>
                        </a:solidFill>
                      </a:endParaRPr>
                    </a:p>
                  </a:txBody>
                  <a:tcPr marL="109728" marR="109728" marT="54864" marB="54864">
                    <a:solidFill>
                      <a:srgbClr val="000000">
                        <a:alpha val="50196"/>
                      </a:srgbClr>
                    </a:solidFill>
                  </a:tcPr>
                </a:tc>
                <a:tc>
                  <a:txBody>
                    <a:bodyPr/>
                    <a:lstStyle/>
                    <a:p>
                      <a:pPr algn="ctr"/>
                      <a:r>
                        <a:rPr lang="en-US" sz="2400" dirty="0" smtClean="0"/>
                        <a:t>Quality</a:t>
                      </a:r>
                      <a:endParaRPr lang="en-US" sz="2400" b="1" dirty="0">
                        <a:solidFill>
                          <a:schemeClr val="bg2"/>
                        </a:solidFill>
                      </a:endParaRPr>
                    </a:p>
                  </a:txBody>
                  <a:tcPr marL="109728" marR="109728" marT="54864" marB="54864">
                    <a:solidFill>
                      <a:srgbClr val="000000">
                        <a:alpha val="50196"/>
                      </a:srgbClr>
                    </a:solidFill>
                  </a:tcPr>
                </a:tc>
                <a:tc>
                  <a:txBody>
                    <a:bodyPr/>
                    <a:lstStyle/>
                    <a:p>
                      <a:pPr algn="ctr"/>
                      <a:r>
                        <a:rPr lang="en-US" sz="2400" dirty="0" smtClean="0"/>
                        <a:t>Format</a:t>
                      </a:r>
                      <a:endParaRPr lang="en-US" sz="2400" b="1" dirty="0">
                        <a:solidFill>
                          <a:schemeClr val="bg2"/>
                        </a:solidFill>
                      </a:endParaRPr>
                    </a:p>
                  </a:txBody>
                  <a:tcPr marL="109728" marR="109728" marT="54864" marB="54864">
                    <a:solidFill>
                      <a:srgbClr val="000000">
                        <a:alpha val="50196"/>
                      </a:srgbClr>
                    </a:solidFill>
                  </a:tcPr>
                </a:tc>
                <a:tc>
                  <a:txBody>
                    <a:bodyPr/>
                    <a:lstStyle/>
                    <a:p>
                      <a:pPr algn="ctr"/>
                      <a:r>
                        <a:rPr lang="en-US" sz="2400" dirty="0" smtClean="0"/>
                        <a:t>Size</a:t>
                      </a:r>
                      <a:endParaRPr lang="en-US" sz="2400" b="1" dirty="0">
                        <a:solidFill>
                          <a:schemeClr val="bg2"/>
                        </a:solidFill>
                      </a:endParaRPr>
                    </a:p>
                  </a:txBody>
                  <a:tcPr marL="109728" marR="109728" marT="54864" marB="54864">
                    <a:solidFill>
                      <a:srgbClr val="000000">
                        <a:alpha val="50196"/>
                      </a:srgbClr>
                    </a:solidFill>
                  </a:tcPr>
                </a:tc>
              </a:tr>
              <a:tr h="590094">
                <a:tc>
                  <a:txBody>
                    <a:bodyPr/>
                    <a:lstStyle/>
                    <a:p>
                      <a:r>
                        <a:rPr lang="en-US" sz="2400" dirty="0" smtClean="0"/>
                        <a:t>image_3.png</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1,1</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32 </a:t>
                      </a:r>
                      <a:r>
                        <a:rPr lang="en-US" sz="2400" dirty="0" err="1" smtClean="0"/>
                        <a:t>bgra</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pPr algn="r"/>
                      <a:r>
                        <a:rPr lang="en-US" sz="2400" dirty="0" smtClean="0"/>
                        <a:t>47,934</a:t>
                      </a:r>
                      <a:endParaRPr lang="en-US" sz="2400" b="1" dirty="0">
                        <a:solidFill>
                          <a:schemeClr val="bg1">
                            <a:lumMod val="75000"/>
                          </a:schemeClr>
                        </a:solidFill>
                      </a:endParaRPr>
                    </a:p>
                  </a:txBody>
                  <a:tcPr marL="109728" marR="109728" marT="54864" marB="54864">
                    <a:solidFill>
                      <a:srgbClr val="000000">
                        <a:alpha val="20000"/>
                      </a:srgbClr>
                    </a:solidFill>
                  </a:tcPr>
                </a:tc>
              </a:tr>
              <a:tr h="475488">
                <a:tc>
                  <a:txBody>
                    <a:bodyPr/>
                    <a:lstStyle/>
                    <a:p>
                      <a:r>
                        <a:rPr lang="en-US" sz="2400" dirty="0" smtClean="0"/>
                        <a:t>Image_4.png</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1,1</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32 </a:t>
                      </a:r>
                      <a:r>
                        <a:rPr lang="en-US" sz="2400" dirty="0" err="1" smtClean="0"/>
                        <a:t>bgra</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pPr algn="r"/>
                      <a:r>
                        <a:rPr lang="en-US" sz="2400" dirty="0" smtClean="0"/>
                        <a:t>47,877</a:t>
                      </a:r>
                      <a:endParaRPr lang="en-US" sz="2400" b="1" dirty="0">
                        <a:solidFill>
                          <a:schemeClr val="bg1">
                            <a:lumMod val="75000"/>
                          </a:schemeClr>
                        </a:solidFill>
                      </a:endParaRPr>
                    </a:p>
                  </a:txBody>
                  <a:tcPr marL="109728" marR="109728" marT="54864" marB="54864">
                    <a:solidFill>
                      <a:srgbClr val="000000">
                        <a:alpha val="20000"/>
                      </a:srgbClr>
                    </a:solidFill>
                  </a:tcPr>
                </a:tc>
              </a:tr>
              <a:tr h="475488">
                <a:tc>
                  <a:txBody>
                    <a:bodyPr/>
                    <a:lstStyle/>
                    <a:p>
                      <a:r>
                        <a:rPr lang="en-US" sz="2400" dirty="0" smtClean="0"/>
                        <a:t>Merge.png</a:t>
                      </a:r>
                      <a:endParaRPr lang="en-US" sz="2400" b="1" dirty="0">
                        <a:solidFill>
                          <a:schemeClr val="bg1">
                            <a:lumMod val="75000"/>
                          </a:schemeClr>
                        </a:solidFill>
                      </a:endParaRPr>
                    </a:p>
                  </a:txBody>
                  <a:tcPr marL="109728" marR="109728" marT="54864" marB="54864">
                    <a:solidFill>
                      <a:schemeClr val="accent2">
                        <a:lumMod val="75000"/>
                      </a:schemeClr>
                    </a:solidFill>
                  </a:tcPr>
                </a:tc>
                <a:tc>
                  <a:txBody>
                    <a:bodyPr/>
                    <a:lstStyle/>
                    <a:p>
                      <a:r>
                        <a:rPr lang="en-US" sz="2400" dirty="0" smtClean="0"/>
                        <a:t>1,1</a:t>
                      </a:r>
                      <a:endParaRPr lang="en-US" sz="2400" b="1" dirty="0">
                        <a:solidFill>
                          <a:schemeClr val="bg1">
                            <a:lumMod val="75000"/>
                          </a:schemeClr>
                        </a:solidFill>
                      </a:endParaRPr>
                    </a:p>
                  </a:txBody>
                  <a:tcPr marL="109728" marR="109728" marT="54864" marB="54864">
                    <a:solidFill>
                      <a:schemeClr val="accent2">
                        <a:lumMod val="75000"/>
                      </a:schemeClr>
                    </a:solidFill>
                  </a:tcPr>
                </a:tc>
                <a:tc>
                  <a:txBody>
                    <a:bodyPr/>
                    <a:lstStyle/>
                    <a:p>
                      <a:r>
                        <a:rPr lang="en-US" sz="2400" dirty="0" smtClean="0"/>
                        <a:t>32 </a:t>
                      </a:r>
                      <a:r>
                        <a:rPr lang="en-US" sz="2400" dirty="0" err="1" smtClean="0"/>
                        <a:t>bgra</a:t>
                      </a:r>
                      <a:endParaRPr lang="en-US" sz="2400" b="1" dirty="0">
                        <a:solidFill>
                          <a:schemeClr val="bg1">
                            <a:lumMod val="75000"/>
                          </a:schemeClr>
                        </a:solidFill>
                      </a:endParaRPr>
                    </a:p>
                  </a:txBody>
                  <a:tcPr marL="109728" marR="109728" marT="54864" marB="54864">
                    <a:solidFill>
                      <a:schemeClr val="accent2">
                        <a:lumMod val="75000"/>
                      </a:schemeClr>
                    </a:solidFill>
                  </a:tcPr>
                </a:tc>
                <a:tc>
                  <a:txBody>
                    <a:bodyPr/>
                    <a:lstStyle/>
                    <a:p>
                      <a:pPr algn="r"/>
                      <a:r>
                        <a:rPr lang="en-US" sz="2400" dirty="0" smtClean="0"/>
                        <a:t>36,805</a:t>
                      </a:r>
                      <a:endParaRPr lang="en-US" sz="2400" b="1" dirty="0">
                        <a:solidFill>
                          <a:schemeClr val="bg1">
                            <a:lumMod val="75000"/>
                          </a:schemeClr>
                        </a:solidFill>
                      </a:endParaRPr>
                    </a:p>
                  </a:txBody>
                  <a:tcPr marL="109728" marR="109728" marT="54864" marB="54864">
                    <a:solidFill>
                      <a:schemeClr val="accent2">
                        <a:lumMod val="75000"/>
                      </a:schemeClr>
                    </a:solidFill>
                  </a:tcPr>
                </a:tc>
              </a:tr>
              <a:tr h="475488">
                <a:tc>
                  <a:txBody>
                    <a:bodyPr/>
                    <a:lstStyle/>
                    <a:p>
                      <a:r>
                        <a:rPr lang="en-US" sz="2400" dirty="0" smtClean="0"/>
                        <a:t>Merge.wmp</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1,1</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32 </a:t>
                      </a:r>
                      <a:r>
                        <a:rPr lang="en-US" sz="2400" dirty="0" err="1" smtClean="0"/>
                        <a:t>bgra</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pPr algn="r"/>
                      <a:r>
                        <a:rPr lang="en-US" sz="2400" dirty="0" smtClean="0"/>
                        <a:t>62,908</a:t>
                      </a:r>
                      <a:endParaRPr lang="en-US" sz="2400" b="1" dirty="0">
                        <a:solidFill>
                          <a:schemeClr val="bg1">
                            <a:lumMod val="75000"/>
                          </a:schemeClr>
                        </a:solidFill>
                      </a:endParaRPr>
                    </a:p>
                  </a:txBody>
                  <a:tcPr marL="109728" marR="109728" marT="54864" marB="54864">
                    <a:solidFill>
                      <a:srgbClr val="000000">
                        <a:alpha val="20000"/>
                      </a:srgbClr>
                    </a:solidFill>
                  </a:tcPr>
                </a:tc>
              </a:tr>
              <a:tr h="475488">
                <a:tc>
                  <a:txBody>
                    <a:bodyPr/>
                    <a:lstStyle/>
                    <a:p>
                      <a:r>
                        <a:rPr lang="en-US" sz="2400" dirty="0" smtClean="0"/>
                        <a:t>Merge.wmp</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0.8,1</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32 </a:t>
                      </a:r>
                      <a:r>
                        <a:rPr lang="en-US" sz="2400" dirty="0" err="1" smtClean="0"/>
                        <a:t>bgra</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pPr algn="r"/>
                      <a:r>
                        <a:rPr lang="en-US" sz="2400" dirty="0" smtClean="0"/>
                        <a:t>35,535</a:t>
                      </a:r>
                      <a:endParaRPr lang="en-US" sz="2400" b="1" dirty="0">
                        <a:solidFill>
                          <a:schemeClr val="bg1">
                            <a:lumMod val="75000"/>
                          </a:schemeClr>
                        </a:solidFill>
                      </a:endParaRPr>
                    </a:p>
                  </a:txBody>
                  <a:tcPr marL="109728" marR="109728" marT="54864" marB="54864">
                    <a:solidFill>
                      <a:srgbClr val="000000">
                        <a:alpha val="20000"/>
                      </a:srgbClr>
                    </a:solidFill>
                  </a:tcPr>
                </a:tc>
              </a:tr>
              <a:tr h="580902">
                <a:tc>
                  <a:txBody>
                    <a:bodyPr/>
                    <a:lstStyle/>
                    <a:p>
                      <a:r>
                        <a:rPr lang="en-US" sz="2400" dirty="0" smtClean="0"/>
                        <a:t>Merge.wmp</a:t>
                      </a:r>
                      <a:endParaRPr lang="en-US" sz="2400" b="1" dirty="0">
                        <a:solidFill>
                          <a:schemeClr val="bg1">
                            <a:lumMod val="75000"/>
                          </a:schemeClr>
                        </a:solidFill>
                      </a:endParaRPr>
                    </a:p>
                  </a:txBody>
                  <a:tcPr marL="109728" marR="109728" marT="54864" marB="54864">
                    <a:solidFill>
                      <a:schemeClr val="accent2">
                        <a:lumMod val="75000"/>
                      </a:schemeClr>
                    </a:solidFill>
                  </a:tcPr>
                </a:tc>
                <a:tc>
                  <a:txBody>
                    <a:bodyPr/>
                    <a:lstStyle/>
                    <a:p>
                      <a:r>
                        <a:rPr lang="en-US" sz="2400" dirty="0" smtClean="0"/>
                        <a:t>0.8,0.8</a:t>
                      </a:r>
                      <a:endParaRPr lang="en-US" sz="2400" b="1" dirty="0">
                        <a:solidFill>
                          <a:schemeClr val="bg1">
                            <a:lumMod val="75000"/>
                          </a:schemeClr>
                        </a:solidFill>
                      </a:endParaRPr>
                    </a:p>
                  </a:txBody>
                  <a:tcPr marL="109728" marR="109728" marT="54864" marB="54864">
                    <a:solidFill>
                      <a:schemeClr val="accent2">
                        <a:lumMod val="75000"/>
                      </a:schemeClr>
                    </a:solidFill>
                  </a:tcPr>
                </a:tc>
                <a:tc>
                  <a:txBody>
                    <a:bodyPr/>
                    <a:lstStyle/>
                    <a:p>
                      <a:r>
                        <a:rPr lang="en-US" sz="2400" dirty="0" smtClean="0"/>
                        <a:t>32 </a:t>
                      </a:r>
                      <a:r>
                        <a:rPr lang="en-US" sz="2400" dirty="0" err="1" smtClean="0"/>
                        <a:t>bgra</a:t>
                      </a:r>
                      <a:endParaRPr lang="en-US" sz="2400" b="1" dirty="0">
                        <a:solidFill>
                          <a:schemeClr val="bg1">
                            <a:lumMod val="75000"/>
                          </a:schemeClr>
                        </a:solidFill>
                      </a:endParaRPr>
                    </a:p>
                  </a:txBody>
                  <a:tcPr marL="109728" marR="109728" marT="54864" marB="54864">
                    <a:solidFill>
                      <a:schemeClr val="accent2">
                        <a:lumMod val="75000"/>
                      </a:schemeClr>
                    </a:solidFill>
                  </a:tcPr>
                </a:tc>
                <a:tc>
                  <a:txBody>
                    <a:bodyPr/>
                    <a:lstStyle/>
                    <a:p>
                      <a:pPr algn="r"/>
                      <a:r>
                        <a:rPr lang="en-US" sz="2400" dirty="0" smtClean="0"/>
                        <a:t>2,774</a:t>
                      </a:r>
                      <a:endParaRPr lang="en-US" sz="2400" b="1" dirty="0">
                        <a:solidFill>
                          <a:schemeClr val="bg1">
                            <a:lumMod val="75000"/>
                          </a:schemeClr>
                        </a:solidFill>
                      </a:endParaRPr>
                    </a:p>
                  </a:txBody>
                  <a:tcPr marL="109728" marR="109728" marT="54864" marB="54864">
                    <a:solidFill>
                      <a:schemeClr val="accent2">
                        <a:lumMod val="75000"/>
                      </a:schemeClr>
                    </a:solidFill>
                  </a:tcPr>
                </a:tc>
              </a:tr>
              <a:tr h="475488">
                <a:tc>
                  <a:txBody>
                    <a:bodyPr/>
                    <a:lstStyle/>
                    <a:p>
                      <a:r>
                        <a:rPr lang="en-US" sz="2400" dirty="0" smtClean="0"/>
                        <a:t>Merge.tiff</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1,1</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32 </a:t>
                      </a:r>
                      <a:r>
                        <a:rPr lang="en-US" sz="2400" dirty="0" err="1" smtClean="0"/>
                        <a:t>bgra</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pPr algn="r"/>
                      <a:r>
                        <a:rPr lang="en-US" sz="2400" dirty="0" smtClean="0"/>
                        <a:t>53,262</a:t>
                      </a:r>
                      <a:endParaRPr lang="en-US" sz="2400" b="1" dirty="0">
                        <a:solidFill>
                          <a:schemeClr val="bg1">
                            <a:lumMod val="75000"/>
                          </a:schemeClr>
                        </a:solidFill>
                      </a:endParaRPr>
                    </a:p>
                  </a:txBody>
                  <a:tcPr marL="109728" marR="109728" marT="54864" marB="54864">
                    <a:solidFill>
                      <a:srgbClr val="000000">
                        <a:alpha val="20000"/>
                      </a:srgbClr>
                    </a:solidFill>
                  </a:tcPr>
                </a:tc>
              </a:tr>
              <a:tr h="475488">
                <a:tc>
                  <a:txBody>
                    <a:bodyPr/>
                    <a:lstStyle/>
                    <a:p>
                      <a:r>
                        <a:rPr lang="en-US" sz="2400" dirty="0" smtClean="0"/>
                        <a:t>Merge.png</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1,1</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r>
                        <a:rPr lang="en-US" sz="2400" dirty="0" smtClean="0"/>
                        <a:t>8 indexed</a:t>
                      </a:r>
                      <a:endParaRPr lang="en-US" sz="2400" b="1" dirty="0">
                        <a:solidFill>
                          <a:schemeClr val="bg1">
                            <a:lumMod val="75000"/>
                          </a:schemeClr>
                        </a:solidFill>
                      </a:endParaRPr>
                    </a:p>
                  </a:txBody>
                  <a:tcPr marL="109728" marR="109728" marT="54864" marB="54864">
                    <a:solidFill>
                      <a:srgbClr val="000000">
                        <a:alpha val="20000"/>
                      </a:srgbClr>
                    </a:solidFill>
                  </a:tcPr>
                </a:tc>
                <a:tc>
                  <a:txBody>
                    <a:bodyPr/>
                    <a:lstStyle/>
                    <a:p>
                      <a:pPr algn="r"/>
                      <a:r>
                        <a:rPr lang="en-US" sz="2400" dirty="0" smtClean="0"/>
                        <a:t>19,388</a:t>
                      </a:r>
                      <a:endParaRPr lang="en-US" sz="2400" b="1" dirty="0">
                        <a:solidFill>
                          <a:schemeClr val="bg1">
                            <a:lumMod val="75000"/>
                          </a:schemeClr>
                        </a:solidFill>
                      </a:endParaRPr>
                    </a:p>
                  </a:txBody>
                  <a:tcPr marL="109728" marR="109728" marT="54864" marB="54864">
                    <a:solidFill>
                      <a:srgbClr val="000000">
                        <a:alpha val="20000"/>
                      </a:srgbClr>
                    </a:solidFill>
                  </a:tcPr>
                </a:tc>
              </a:tr>
            </a:tbl>
          </a:graphicData>
        </a:graphic>
      </p:graphicFrame>
      <p:pic>
        <p:nvPicPr>
          <p:cNvPr id="5" name="Picture 4" descr="merge.png"/>
          <p:cNvPicPr>
            <a:picLocks noChangeAspect="1"/>
          </p:cNvPicPr>
          <p:nvPr/>
        </p:nvPicPr>
        <p:blipFill>
          <a:blip r:embed="rId3"/>
          <a:stretch>
            <a:fillRect/>
          </a:stretch>
        </p:blipFill>
        <p:spPr>
          <a:xfrm>
            <a:off x="7570470" y="2286001"/>
            <a:ext cx="2926080" cy="1497330"/>
          </a:xfrm>
          <a:prstGeom prst="rect">
            <a:avLst/>
          </a:prstGeom>
          <a:ln>
            <a:solidFill>
              <a:schemeClr val="accent1"/>
            </a:solidFill>
          </a:ln>
        </p:spPr>
      </p:pic>
      <p:pic>
        <p:nvPicPr>
          <p:cNvPr id="6" name="Picture 5" descr="t.50_50.png"/>
          <p:cNvPicPr>
            <a:picLocks noChangeAspect="1"/>
          </p:cNvPicPr>
          <p:nvPr/>
        </p:nvPicPr>
        <p:blipFill>
          <a:blip r:embed="rId4"/>
          <a:stretch>
            <a:fillRect/>
          </a:stretch>
        </p:blipFill>
        <p:spPr>
          <a:xfrm>
            <a:off x="7570470" y="3931921"/>
            <a:ext cx="2926080" cy="1497330"/>
          </a:xfrm>
          <a:prstGeom prst="rect">
            <a:avLst/>
          </a:prstGeom>
          <a:ln>
            <a:solidFill>
              <a:schemeClr val="accent1"/>
            </a:solidFill>
          </a:ln>
        </p:spPr>
      </p:pic>
      <p:sp>
        <p:nvSpPr>
          <p:cNvPr id="8" name="Rectangle 4"/>
          <p:cNvSpPr>
            <a:spLocks noChangeArrowheads="1"/>
          </p:cNvSpPr>
          <p:nvPr/>
        </p:nvSpPr>
        <p:spPr bwMode="auto">
          <a:xfrm>
            <a:off x="457200" y="6035040"/>
            <a:ext cx="8778240" cy="173736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ctr"/>
          <a:lstStyle/>
          <a:p>
            <a:r>
              <a:rPr lang="pt-BR" sz="1700" b="1" dirty="0" smtClean="0">
                <a:effectLst>
                  <a:outerShdw blurRad="38100" dist="38100" dir="2700000" algn="tl">
                    <a:srgbClr val="000000">
                      <a:alpha val="43137"/>
                    </a:srgbClr>
                  </a:outerShdw>
                </a:effectLst>
                <a:latin typeface="Lucida Console" pitchFamily="49" charset="0"/>
                <a:cs typeface="Lucida Sans Unicode" pitchFamily="34" charset="0"/>
              </a:rPr>
              <a:t>&lt;Path Data="</a:t>
            </a:r>
            <a:r>
              <a:rPr lang="pt-BR" sz="1700" b="1" dirty="0" smtClean="0">
                <a:solidFill>
                  <a:srgbClr val="FFFF00"/>
                </a:solidFill>
                <a:effectLst>
                  <a:outerShdw blurRad="38100" dist="38100" dir="2700000" algn="tl">
                    <a:srgbClr val="000000">
                      <a:alpha val="43137"/>
                    </a:srgbClr>
                  </a:outerShdw>
                </a:effectLst>
                <a:latin typeface="Lucida Console" pitchFamily="49" charset="0"/>
                <a:cs typeface="Lucida Sans Unicode" pitchFamily="34" charset="0"/>
              </a:rPr>
              <a:t>m0,0h1v1h-1z</a:t>
            </a:r>
            <a:r>
              <a:rPr lang="pt-BR" sz="1700" b="1" dirty="0" smtClean="0">
                <a:effectLst>
                  <a:outerShdw blurRad="38100" dist="38100" dir="2700000" algn="tl">
                    <a:srgbClr val="000000">
                      <a:alpha val="43137"/>
                    </a:srgbClr>
                  </a:outerShdw>
                </a:effectLst>
                <a:latin typeface="Lucida Console" pitchFamily="49" charset="0"/>
                <a:cs typeface="Lucida Sans Unicode" pitchFamily="34" charset="0"/>
              </a:rPr>
              <a:t>" RenderTransform="</a:t>
            </a:r>
            <a:r>
              <a:rPr lang="pt-BR" sz="1700" b="1" dirty="0" smtClean="0">
                <a:solidFill>
                  <a:srgbClr val="FFFF00"/>
                </a:solidFill>
                <a:effectLst>
                  <a:outerShdw blurRad="38100" dist="38100" dir="2700000" algn="tl">
                    <a:srgbClr val="000000">
                      <a:alpha val="43137"/>
                    </a:srgbClr>
                  </a:outerShdw>
                </a:effectLst>
                <a:latin typeface="Lucida Console" pitchFamily="49" charset="0"/>
                <a:cs typeface="Lucida Sans Unicode" pitchFamily="34" charset="0"/>
              </a:rPr>
              <a:t>184.2,0,0,94.44,15.6,91.56</a:t>
            </a:r>
            <a:r>
              <a:rPr lang="pt-BR" sz="1700" b="1" dirty="0" smtClean="0">
                <a:effectLst>
                  <a:outerShdw blurRad="38100" dist="38100" dir="2700000" algn="tl">
                    <a:srgbClr val="000000">
                      <a:alpha val="43137"/>
                    </a:srgbClr>
                  </a:outerShdw>
                </a:effectLst>
                <a:latin typeface="Lucida Console" pitchFamily="49" charset="0"/>
                <a:cs typeface="Lucida Sans Unicode" pitchFamily="34" charset="0"/>
              </a:rPr>
              <a:t>"&gt;</a:t>
            </a:r>
          </a:p>
          <a:p>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   &lt;</a:t>
            </a:r>
            <a:r>
              <a:rPr lang="en-US" sz="1700" b="1" dirty="0" err="1" smtClean="0">
                <a:effectLst>
                  <a:outerShdw blurRad="38100" dist="38100" dir="2700000" algn="tl">
                    <a:srgbClr val="000000">
                      <a:alpha val="43137"/>
                    </a:srgbClr>
                  </a:outerShdw>
                </a:effectLst>
                <a:latin typeface="Lucida Console" pitchFamily="49" charset="0"/>
                <a:cs typeface="Lucida Sans Unicode" pitchFamily="34" charset="0"/>
              </a:rPr>
              <a:t>Path.Fill</a:t>
            </a:r>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&gt; &lt;</a:t>
            </a:r>
            <a:r>
              <a:rPr lang="en-US" sz="1700" b="1" dirty="0" err="1" smtClean="0">
                <a:effectLst>
                  <a:outerShdw blurRad="38100" dist="38100" dir="2700000" algn="tl">
                    <a:srgbClr val="000000">
                      <a:alpha val="43137"/>
                    </a:srgbClr>
                  </a:outerShdw>
                </a:effectLst>
                <a:latin typeface="Lucida Console" pitchFamily="49" charset="0"/>
                <a:cs typeface="Lucida Sans Unicode" pitchFamily="34" charset="0"/>
              </a:rPr>
              <a:t>ImageBrush</a:t>
            </a:r>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 </a:t>
            </a:r>
            <a:r>
              <a:rPr lang="en-US" sz="1700" b="1" dirty="0" err="1" smtClean="0">
                <a:effectLst>
                  <a:outerShdw blurRad="38100" dist="38100" dir="2700000" algn="tl">
                    <a:srgbClr val="000000">
                      <a:alpha val="43137"/>
                    </a:srgbClr>
                  </a:outerShdw>
                </a:effectLst>
                <a:latin typeface="Lucida Console" pitchFamily="49" charset="0"/>
                <a:cs typeface="Lucida Sans Unicode" pitchFamily="34" charset="0"/>
              </a:rPr>
              <a:t>ImageSource</a:t>
            </a:r>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="merge256.png" </a:t>
            </a:r>
          </a:p>
          <a:p>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           </a:t>
            </a:r>
            <a:r>
              <a:rPr lang="en-US" sz="1700" b="1" dirty="0" err="1" smtClean="0">
                <a:effectLst>
                  <a:outerShdw blurRad="38100" dist="38100" dir="2700000" algn="tl">
                    <a:srgbClr val="000000">
                      <a:alpha val="43137"/>
                    </a:srgbClr>
                  </a:outerShdw>
                </a:effectLst>
                <a:latin typeface="Lucida Console" pitchFamily="49" charset="0"/>
                <a:cs typeface="Lucida Sans Unicode" pitchFamily="34" charset="0"/>
              </a:rPr>
              <a:t>Viewbox</a:t>
            </a:r>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a:t>
            </a:r>
            <a:r>
              <a:rPr lang="en-US" sz="1700" b="1" dirty="0" smtClean="0">
                <a:solidFill>
                  <a:srgbClr val="FFFF00"/>
                </a:solidFill>
                <a:effectLst>
                  <a:outerShdw blurRad="38100" dist="38100" dir="2700000" algn="tl">
                    <a:srgbClr val="000000">
                      <a:alpha val="43137"/>
                    </a:srgbClr>
                  </a:outerShdw>
                </a:effectLst>
                <a:latin typeface="Lucida Console" pitchFamily="49" charset="0"/>
                <a:cs typeface="Lucida Sans Unicode" pitchFamily="34" charset="0"/>
              </a:rPr>
              <a:t>0,0,512,262</a:t>
            </a:r>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 </a:t>
            </a:r>
            <a:r>
              <a:rPr lang="en-US" sz="1700" b="1" dirty="0" err="1" smtClean="0">
                <a:effectLst>
                  <a:outerShdw blurRad="38100" dist="38100" dir="2700000" algn="tl">
                    <a:srgbClr val="000000">
                      <a:alpha val="43137"/>
                    </a:srgbClr>
                  </a:outerShdw>
                </a:effectLst>
                <a:latin typeface="Lucida Console" pitchFamily="49" charset="0"/>
                <a:cs typeface="Lucida Sans Unicode" pitchFamily="34" charset="0"/>
              </a:rPr>
              <a:t>ViewboxUnits</a:t>
            </a:r>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="Absolute“</a:t>
            </a:r>
          </a:p>
          <a:p>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           </a:t>
            </a:r>
            <a:r>
              <a:rPr lang="en-US" sz="1700" b="1" dirty="0" err="1" smtClean="0">
                <a:effectLst>
                  <a:outerShdw blurRad="38100" dist="38100" dir="2700000" algn="tl">
                    <a:srgbClr val="000000">
                      <a:alpha val="43137"/>
                    </a:srgbClr>
                  </a:outerShdw>
                </a:effectLst>
                <a:latin typeface="Lucida Console" pitchFamily="49" charset="0"/>
                <a:cs typeface="Lucida Sans Unicode" pitchFamily="34" charset="0"/>
              </a:rPr>
              <a:t>ViewportUnits</a:t>
            </a:r>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="Absolute" Viewport="0,0,1,1" /&gt;</a:t>
            </a:r>
          </a:p>
          <a:p>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   &lt;/</a:t>
            </a:r>
            <a:r>
              <a:rPr lang="en-US" sz="1700" b="1" dirty="0" err="1" smtClean="0">
                <a:effectLst>
                  <a:outerShdw blurRad="38100" dist="38100" dir="2700000" algn="tl">
                    <a:srgbClr val="000000">
                      <a:alpha val="43137"/>
                    </a:srgbClr>
                  </a:outerShdw>
                </a:effectLst>
                <a:latin typeface="Lucida Console" pitchFamily="49" charset="0"/>
                <a:cs typeface="Lucida Sans Unicode" pitchFamily="34" charset="0"/>
              </a:rPr>
              <a:t>Path.Fill</a:t>
            </a:r>
            <a:r>
              <a:rPr lang="en-US" sz="1700" b="1" dirty="0" smtClean="0">
                <a:effectLst>
                  <a:outerShdw blurRad="38100" dist="38100" dir="2700000" algn="tl">
                    <a:srgbClr val="000000">
                      <a:alpha val="43137"/>
                    </a:srgbClr>
                  </a:outerShdw>
                </a:effectLst>
                <a:latin typeface="Lucida Console" pitchFamily="49" charset="0"/>
                <a:cs typeface="Lucida Sans Unicode" pitchFamily="34" charset="0"/>
              </a:rPr>
              <a:t>&gt; &lt;/Path&gt;</a:t>
            </a: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459106" y="1697358"/>
            <a:ext cx="10056494" cy="3480953"/>
          </a:xfrm>
        </p:spPr>
        <p:txBody>
          <a:bodyPr/>
          <a:lstStyle/>
          <a:p>
            <a:r>
              <a:rPr lang="en-US" dirty="0" smtClean="0"/>
              <a:t>Read OPC/XPS specifications</a:t>
            </a:r>
          </a:p>
          <a:p>
            <a:r>
              <a:rPr lang="en-US" dirty="0" smtClean="0"/>
              <a:t>Measure current XPS documents</a:t>
            </a:r>
          </a:p>
          <a:p>
            <a:r>
              <a:rPr lang="en-US" dirty="0" smtClean="0"/>
              <a:t>Experiment with alternatives</a:t>
            </a:r>
          </a:p>
          <a:p>
            <a:r>
              <a:rPr lang="en-US" dirty="0" smtClean="0"/>
              <a:t>Design/implement better XPS generation</a:t>
            </a:r>
          </a:p>
          <a:p>
            <a:r>
              <a:rPr lang="en-US" dirty="0" smtClean="0"/>
              <a:t>Design/implement XPS optimization</a:t>
            </a:r>
            <a:endParaRPr lang="en-US" dirty="0"/>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459106" y="1697357"/>
            <a:ext cx="10056494" cy="4362220"/>
          </a:xfrm>
        </p:spPr>
        <p:txBody>
          <a:bodyPr/>
          <a:lstStyle/>
          <a:p>
            <a:pPr marL="339725" indent="-339725">
              <a:spcBef>
                <a:spcPts val="1000"/>
              </a:spcBef>
            </a:pPr>
            <a:r>
              <a:rPr lang="en-US" sz="2800" dirty="0" smtClean="0"/>
              <a:t>XPS Related Web Resources</a:t>
            </a:r>
          </a:p>
          <a:p>
            <a:pPr marL="633413" lvl="1" indent="-293688">
              <a:spcBef>
                <a:spcPts val="840"/>
              </a:spcBef>
            </a:pPr>
            <a:r>
              <a:rPr lang="en-US" sz="2400" dirty="0" smtClean="0"/>
              <a:t>Specification, white papers, download: </a:t>
            </a:r>
            <a:r>
              <a:rPr lang="en-US" sz="2400" dirty="0" smtClean="0">
                <a:hlinkClick r:id="rId3"/>
              </a:rPr>
              <a:t>http://www.microsoft.com/xps</a:t>
            </a:r>
            <a:r>
              <a:rPr lang="en-US" sz="2400" dirty="0" smtClean="0"/>
              <a:t> </a:t>
            </a:r>
          </a:p>
          <a:p>
            <a:pPr marL="633413" lvl="1" indent="-293688">
              <a:spcBef>
                <a:spcPts val="840"/>
              </a:spcBef>
            </a:pPr>
            <a:r>
              <a:rPr lang="en-US" sz="2400" dirty="0" smtClean="0"/>
              <a:t>Blog: </a:t>
            </a:r>
            <a:r>
              <a:rPr lang="en-US" sz="2400" dirty="0" smtClean="0">
                <a:hlinkClick r:id="rId4"/>
              </a:rPr>
              <a:t>http://blogs.msdn.com/xps</a:t>
            </a:r>
            <a:endParaRPr lang="en-US" sz="2400" dirty="0" smtClean="0"/>
          </a:p>
          <a:p>
            <a:pPr marL="633413" lvl="1" indent="-293688">
              <a:spcBef>
                <a:spcPts val="840"/>
              </a:spcBef>
            </a:pPr>
            <a:r>
              <a:rPr lang="en-US" sz="2400" dirty="0" smtClean="0"/>
              <a:t>Forum: </a:t>
            </a:r>
            <a:r>
              <a:rPr lang="en-US" sz="2400" dirty="0" smtClean="0">
                <a:hlinkClick r:id="rId5"/>
              </a:rPr>
              <a:t>http://forums.microsoft.com/msdn/showforum.aspx?forumid=126</a:t>
            </a:r>
            <a:endParaRPr lang="en-US" sz="2400" dirty="0" smtClean="0"/>
          </a:p>
          <a:p>
            <a:pPr marL="339725" indent="-339725">
              <a:spcBef>
                <a:spcPts val="1000"/>
              </a:spcBef>
            </a:pPr>
            <a:r>
              <a:rPr lang="en-US" sz="2800" dirty="0" smtClean="0"/>
              <a:t>Related Sessions</a:t>
            </a:r>
          </a:p>
          <a:p>
            <a:pPr marL="633413" lvl="1" indent="-293688">
              <a:spcBef>
                <a:spcPts val="840"/>
              </a:spcBef>
              <a:tabLst>
                <a:tab pos="2168525" algn="l"/>
              </a:tabLst>
            </a:pPr>
            <a:r>
              <a:rPr lang="en-US" sz="2400" dirty="0" smtClean="0"/>
              <a:t>CLN-T370	</a:t>
            </a:r>
            <a:r>
              <a:rPr lang="en-US" sz="2400" dirty="0" err="1" smtClean="0"/>
              <a:t>XPSDrv</a:t>
            </a:r>
            <a:r>
              <a:rPr lang="en-US" sz="2400" dirty="0" smtClean="0"/>
              <a:t>: Best Practices using Print Verifier</a:t>
            </a:r>
          </a:p>
          <a:p>
            <a:pPr marL="633413" lvl="1" indent="-293688">
              <a:spcBef>
                <a:spcPts val="840"/>
              </a:spcBef>
              <a:tabLst>
                <a:tab pos="2168525" algn="l"/>
              </a:tabLst>
            </a:pPr>
            <a:r>
              <a:rPr lang="en-US" sz="2400" dirty="0" smtClean="0"/>
              <a:t>CLN-C369	Print Verifier and </a:t>
            </a:r>
            <a:r>
              <a:rPr lang="en-US" sz="2400" dirty="0" err="1" smtClean="0"/>
              <a:t>XPSDrv</a:t>
            </a:r>
            <a:r>
              <a:rPr lang="en-US" sz="2400" dirty="0" smtClean="0"/>
              <a:t> Development Best Practices</a:t>
            </a:r>
          </a:p>
          <a:p>
            <a:pPr marL="633413" lvl="1" indent="-293688">
              <a:spcBef>
                <a:spcPts val="840"/>
              </a:spcBef>
              <a:tabLst>
                <a:tab pos="2168525" algn="l"/>
              </a:tabLst>
            </a:pPr>
            <a:r>
              <a:rPr lang="en-US" sz="2400" dirty="0" smtClean="0"/>
              <a:t>CLN-C372	XPS Document Optimization and Best Practices</a:t>
            </a:r>
          </a:p>
          <a:p>
            <a:pPr marL="339725" indent="-339725">
              <a:spcBef>
                <a:spcPts val="1000"/>
              </a:spcBef>
            </a:pPr>
            <a:r>
              <a:rPr lang="en-US" sz="2800" dirty="0" smtClean="0"/>
              <a:t>Technical Support  </a:t>
            </a:r>
          </a:p>
        </p:txBody>
      </p:sp>
      <p:sp>
        <p:nvSpPr>
          <p:cNvPr id="242693" name="Text Box 5"/>
          <p:cNvSpPr txBox="1">
            <a:spLocks noChangeArrowheads="1"/>
          </p:cNvSpPr>
          <p:nvPr/>
        </p:nvSpPr>
        <p:spPr bwMode="auto">
          <a:xfrm>
            <a:off x="855785" y="6059577"/>
            <a:ext cx="3823336" cy="449342"/>
          </a:xfrm>
          <a:prstGeom prst="rect">
            <a:avLst/>
          </a:prstGeom>
          <a:ln>
            <a:headEnd/>
            <a:tailEnd/>
          </a:ln>
        </p:spPr>
        <p:style>
          <a:lnRef idx="1">
            <a:schemeClr val="dk1"/>
          </a:lnRef>
          <a:fillRef idx="3">
            <a:schemeClr val="dk1"/>
          </a:fillRef>
          <a:effectRef idx="2">
            <a:schemeClr val="dk1"/>
          </a:effectRef>
          <a:fontRef idx="minor">
            <a:schemeClr val="lt1"/>
          </a:fontRef>
        </p:style>
        <p:txBody>
          <a:bodyPr lIns="109714" tIns="54858" rIns="109714" bIns="54858">
            <a:spAutoFit/>
          </a:bodyPr>
          <a:lstStyle/>
          <a:p>
            <a:pPr algn="ctr"/>
            <a:r>
              <a:rPr lang="en-US" dirty="0" err="1" smtClean="0">
                <a:solidFill>
                  <a:schemeClr val="tx2"/>
                </a:solidFill>
                <a:effectLst>
                  <a:outerShdw blurRad="38100" dist="38100" dir="2700000" algn="tl">
                    <a:srgbClr val="000000">
                      <a:alpha val="43137"/>
                    </a:srgbClr>
                  </a:outerShdw>
                </a:effectLst>
              </a:rPr>
              <a:t>xpsinfo</a:t>
            </a:r>
            <a:r>
              <a:rPr lang="en-US" dirty="0" smtClean="0">
                <a:solidFill>
                  <a:schemeClr val="tx2"/>
                </a:solidFill>
                <a:effectLst>
                  <a:outerShdw blurRad="38100" dist="38100" dir="2700000" algn="tl">
                    <a:srgbClr val="000000">
                      <a:alpha val="43137"/>
                    </a:srgbClr>
                  </a:outerShdw>
                </a:effectLst>
              </a:rPr>
              <a:t> @ microsoft.com</a:t>
            </a:r>
            <a:endParaRPr lang="en-US" dirty="0">
              <a:solidFill>
                <a:schemeClr val="tx2"/>
              </a:solidFill>
              <a:effectLst>
                <a:outerShdw blurRad="38100" dist="38100" dir="2700000" algn="tl">
                  <a:srgbClr val="000000">
                    <a:alpha val="43137"/>
                  </a:srgbClr>
                </a:outerShdw>
              </a:effectLst>
            </a:endParaRPr>
          </a:p>
        </p:txBody>
      </p:sp>
      <p:sp>
        <p:nvSpPr>
          <p:cNvPr id="6" name="Text Box 5"/>
          <p:cNvSpPr txBox="1">
            <a:spLocks noChangeArrowheads="1"/>
          </p:cNvSpPr>
          <p:nvPr/>
        </p:nvSpPr>
        <p:spPr bwMode="auto">
          <a:xfrm>
            <a:off x="851097" y="6652784"/>
            <a:ext cx="3823336" cy="449342"/>
          </a:xfrm>
          <a:prstGeom prst="rect">
            <a:avLst/>
          </a:prstGeom>
          <a:ln>
            <a:headEnd/>
            <a:tailEnd/>
          </a:ln>
        </p:spPr>
        <p:style>
          <a:lnRef idx="1">
            <a:schemeClr val="dk1"/>
          </a:lnRef>
          <a:fillRef idx="3">
            <a:schemeClr val="dk1"/>
          </a:fillRef>
          <a:effectRef idx="2">
            <a:schemeClr val="dk1"/>
          </a:effectRef>
          <a:fontRef idx="minor">
            <a:schemeClr val="lt1"/>
          </a:fontRef>
        </p:style>
        <p:txBody>
          <a:bodyPr lIns="109714" tIns="54858" rIns="109714" bIns="54858">
            <a:spAutoFit/>
          </a:bodyPr>
          <a:lstStyle/>
          <a:p>
            <a:pPr algn="ctr"/>
            <a:r>
              <a:rPr lang="en-US" dirty="0" err="1" smtClean="0">
                <a:solidFill>
                  <a:schemeClr val="tx2"/>
                </a:solidFill>
                <a:effectLst>
                  <a:outerShdw blurRad="38100" dist="38100" dir="2700000" algn="tl">
                    <a:srgbClr val="000000">
                      <a:alpha val="43137"/>
                    </a:srgbClr>
                  </a:outerShdw>
                </a:effectLst>
              </a:rPr>
              <a:t>prninfo</a:t>
            </a:r>
            <a:r>
              <a:rPr lang="en-US" dirty="0" smtClean="0">
                <a:solidFill>
                  <a:schemeClr val="tx2"/>
                </a:solidFill>
                <a:effectLst>
                  <a:outerShdw blurRad="38100" dist="38100" dir="2700000" algn="tl">
                    <a:srgbClr val="000000">
                      <a:alpha val="43137"/>
                    </a:srgbClr>
                  </a:outerShdw>
                </a:effectLst>
              </a:rPr>
              <a:t> @ microsoft.com</a:t>
            </a:r>
            <a:endParaRPr lang="en-US" dirty="0">
              <a:solidFill>
                <a:schemeClr val="tx2"/>
              </a:solidFill>
              <a:effectLst>
                <a:outerShdw blurRad="38100" dist="38100" dir="2700000" algn="tl">
                  <a:srgbClr val="000000">
                    <a:alpha val="43137"/>
                  </a:srgbClr>
                </a:outerShdw>
              </a:effectLst>
            </a:endParaRPr>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Agenda</a:t>
            </a:r>
            <a:endParaRPr lang="en-US" dirty="0"/>
          </a:p>
        </p:txBody>
      </p:sp>
      <p:sp>
        <p:nvSpPr>
          <p:cNvPr id="8" name="Text Placeholder 7"/>
          <p:cNvSpPr>
            <a:spLocks noGrp="1"/>
          </p:cNvSpPr>
          <p:nvPr>
            <p:ph type="body" idx="1"/>
          </p:nvPr>
        </p:nvSpPr>
        <p:spPr/>
        <p:txBody>
          <a:bodyPr/>
          <a:lstStyle/>
          <a:p>
            <a:r>
              <a:rPr lang="en-US" smtClean="0"/>
              <a:t>Performance issues with XPS documents</a:t>
            </a:r>
          </a:p>
          <a:p>
            <a:r>
              <a:rPr lang="en-US" smtClean="0"/>
              <a:t>Metrics for XPS documents</a:t>
            </a:r>
          </a:p>
          <a:p>
            <a:r>
              <a:rPr lang="en-US" smtClean="0"/>
              <a:t>XPS measuring tool</a:t>
            </a:r>
          </a:p>
          <a:p>
            <a:r>
              <a:rPr lang="en-US" smtClean="0"/>
              <a:t>Optimizing XPS documents</a:t>
            </a:r>
          </a:p>
          <a:p>
            <a:pPr lvl="1"/>
            <a:r>
              <a:rPr lang="en-US" smtClean="0"/>
              <a:t>FixedPage</a:t>
            </a:r>
          </a:p>
          <a:p>
            <a:pPr lvl="1"/>
            <a:r>
              <a:rPr lang="en-US" smtClean="0"/>
              <a:t>Font</a:t>
            </a:r>
          </a:p>
          <a:p>
            <a:pPr lvl="1"/>
            <a:r>
              <a:rPr lang="en-US" smtClean="0"/>
              <a:t>Image</a:t>
            </a:r>
          </a:p>
          <a:p>
            <a:r>
              <a:rPr lang="en-US" smtClean="0"/>
              <a:t>Call To Action</a:t>
            </a:r>
            <a:endParaRPr lang="en-US" dirty="0" smtClean="0"/>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2916" y="1701166"/>
            <a:ext cx="10033634" cy="2843855"/>
          </a:xfrm>
        </p:spPr>
        <p:txBody>
          <a:bodyPr>
            <a:noAutofit/>
          </a:bodyPr>
          <a:lstStyle/>
          <a:p>
            <a:pPr>
              <a:defRPr/>
            </a:pPr>
            <a:r>
              <a:rPr lang="en-US" dirty="0" smtClean="0"/>
              <a:t>Generation</a:t>
            </a:r>
          </a:p>
          <a:p>
            <a:pPr>
              <a:defRPr/>
            </a:pPr>
            <a:r>
              <a:rPr lang="en-US" dirty="0" smtClean="0"/>
              <a:t>Transmission</a:t>
            </a:r>
          </a:p>
          <a:p>
            <a:pPr>
              <a:defRPr/>
            </a:pPr>
            <a:r>
              <a:rPr lang="en-US" dirty="0" smtClean="0"/>
              <a:t>Archiving</a:t>
            </a:r>
          </a:p>
          <a:p>
            <a:pPr>
              <a:defRPr/>
            </a:pPr>
            <a:r>
              <a:rPr lang="en-US" dirty="0" smtClean="0"/>
              <a:t>Searching</a:t>
            </a:r>
          </a:p>
          <a:p>
            <a:pPr>
              <a:defRPr/>
            </a:pPr>
            <a:r>
              <a:rPr lang="en-US" dirty="0" smtClean="0"/>
              <a:t>Viewing</a:t>
            </a:r>
          </a:p>
          <a:p>
            <a:pPr>
              <a:defRPr/>
            </a:pPr>
            <a:r>
              <a:rPr lang="en-US" dirty="0" smtClean="0"/>
              <a:t>Printing</a:t>
            </a:r>
          </a:p>
          <a:p>
            <a:pPr>
              <a:defRPr/>
            </a:pPr>
            <a:r>
              <a:rPr lang="en-US" dirty="0" smtClean="0"/>
              <a:t>Discarding</a:t>
            </a:r>
            <a:endParaRPr lang="en-US" dirty="0"/>
          </a:p>
        </p:txBody>
      </p:sp>
      <p:sp>
        <p:nvSpPr>
          <p:cNvPr id="4" name="Title 3"/>
          <p:cNvSpPr txBox="1">
            <a:spLocks/>
          </p:cNvSpPr>
          <p:nvPr/>
        </p:nvSpPr>
        <p:spPr>
          <a:xfrm>
            <a:off x="458153" y="274320"/>
            <a:ext cx="10056494" cy="830998"/>
          </a:xfrm>
          <a:prstGeom prst="rect">
            <a:avLst/>
          </a:prstGeom>
        </p:spPr>
        <p:txBody>
          <a:bodyPr lIns="109728" tIns="54864" rIns="109728" bIns="54864"/>
          <a:lstStyle/>
          <a:p>
            <a:pPr defTabSz="1095332" fontAlgn="base">
              <a:lnSpc>
                <a:spcPct val="90000"/>
              </a:lnSpc>
              <a:spcBef>
                <a:spcPct val="0"/>
              </a:spcBef>
              <a:spcAft>
                <a:spcPct val="0"/>
              </a:spcAft>
              <a:defRPr/>
            </a:pPr>
            <a:r>
              <a:rPr lang="en-US" sz="60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XPS Document Life Cycle</a:t>
            </a:r>
            <a:endParaRPr lang="en-US" sz="6000"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Activities On XPS Document</a:t>
            </a:r>
            <a:endParaRPr lang="en-US" dirty="0"/>
          </a:p>
        </p:txBody>
      </p:sp>
      <p:sp>
        <p:nvSpPr>
          <p:cNvPr id="3" name="Text Placeholder 2"/>
          <p:cNvSpPr>
            <a:spLocks noGrp="1"/>
          </p:cNvSpPr>
          <p:nvPr>
            <p:ph type="body" idx="1"/>
          </p:nvPr>
        </p:nvSpPr>
        <p:spPr>
          <a:xfrm>
            <a:off x="462916" y="1701166"/>
            <a:ext cx="9495736" cy="5680325"/>
          </a:xfrm>
        </p:spPr>
        <p:txBody>
          <a:bodyPr/>
          <a:lstStyle/>
          <a:p>
            <a:r>
              <a:rPr lang="en-US" dirty="0" smtClean="0"/>
              <a:t>Transmission</a:t>
            </a:r>
          </a:p>
          <a:p>
            <a:r>
              <a:rPr lang="en-US" dirty="0" smtClean="0"/>
              <a:t>Zip container decoding</a:t>
            </a:r>
          </a:p>
          <a:p>
            <a:r>
              <a:rPr lang="en-US" dirty="0" smtClean="0"/>
              <a:t>Stream decompression</a:t>
            </a:r>
          </a:p>
          <a:p>
            <a:r>
              <a:rPr lang="en-US" dirty="0" smtClean="0"/>
              <a:t>Object model building</a:t>
            </a:r>
          </a:p>
          <a:p>
            <a:r>
              <a:rPr lang="en-US" dirty="0" smtClean="0"/>
              <a:t>Document structure construction</a:t>
            </a:r>
          </a:p>
          <a:p>
            <a:r>
              <a:rPr lang="en-US" dirty="0" smtClean="0"/>
              <a:t>Rendering</a:t>
            </a:r>
          </a:p>
          <a:p>
            <a:r>
              <a:rPr lang="en-US" dirty="0" smtClean="0"/>
              <a:t>Conversion</a:t>
            </a:r>
          </a:p>
          <a:p>
            <a:r>
              <a:rPr lang="en-US" dirty="0" smtClean="0"/>
              <a:t>Searching</a:t>
            </a:r>
            <a:endParaRPr lang="en-US" dirty="0"/>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Impact Of Non-Optimized XPS</a:t>
            </a:r>
            <a:endParaRPr lang="en-US" dirty="0"/>
          </a:p>
        </p:txBody>
      </p:sp>
      <p:sp>
        <p:nvSpPr>
          <p:cNvPr id="4" name="Text Placeholder 2"/>
          <p:cNvSpPr txBox="1">
            <a:spLocks/>
          </p:cNvSpPr>
          <p:nvPr/>
        </p:nvSpPr>
        <p:spPr bwMode="auto">
          <a:xfrm>
            <a:off x="462916" y="1701166"/>
            <a:ext cx="9495736" cy="41960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defTabSz="1095332" fontAlgn="base">
              <a:lnSpc>
                <a:spcPct val="90000"/>
              </a:lnSpc>
              <a:spcBef>
                <a:spcPts val="1400"/>
              </a:spcBef>
              <a:spcAft>
                <a:spcPct val="0"/>
              </a:spcAft>
              <a:buClr>
                <a:schemeClr val="tx2"/>
              </a:buClr>
              <a:buSzPct val="95000"/>
              <a:buBlip>
                <a:blip r:embed="rId3"/>
              </a:buBlip>
              <a:defRPr/>
            </a:pPr>
            <a:r>
              <a:rPr lang="en-US" sz="4000" dirty="0" smtClean="0"/>
              <a:t>Larger storage requirement</a:t>
            </a:r>
          </a:p>
          <a:p>
            <a:pPr marL="459088" indent="-459088" defTabSz="1095332" fontAlgn="base">
              <a:lnSpc>
                <a:spcPct val="90000"/>
              </a:lnSpc>
              <a:spcBef>
                <a:spcPts val="1400"/>
              </a:spcBef>
              <a:spcAft>
                <a:spcPct val="0"/>
              </a:spcAft>
              <a:buClr>
                <a:schemeClr val="tx2"/>
              </a:buClr>
              <a:buSzPct val="95000"/>
              <a:buBlip>
                <a:blip r:embed="rId3"/>
              </a:buBlip>
              <a:defRPr/>
            </a:pPr>
            <a:r>
              <a:rPr lang="en-US" sz="4000" dirty="0" smtClean="0"/>
              <a:t>Larger network bandwidth requirement</a:t>
            </a:r>
          </a:p>
          <a:p>
            <a:pPr marL="459088" indent="-459088" defTabSz="1095332" fontAlgn="base">
              <a:lnSpc>
                <a:spcPct val="90000"/>
              </a:lnSpc>
              <a:spcBef>
                <a:spcPts val="1400"/>
              </a:spcBef>
              <a:spcAft>
                <a:spcPct val="0"/>
              </a:spcAft>
              <a:buClr>
                <a:schemeClr val="tx2"/>
              </a:buClr>
              <a:buSzPct val="95000"/>
              <a:buBlip>
                <a:blip r:embed="rId3"/>
              </a:buBlip>
              <a:defRPr/>
            </a:pPr>
            <a:r>
              <a:rPr lang="en-US" sz="4000" dirty="0" smtClean="0"/>
              <a:t>Slower downloading</a:t>
            </a:r>
          </a:p>
          <a:p>
            <a:pPr marL="459088" indent="-459088" defTabSz="1095332" fontAlgn="base">
              <a:lnSpc>
                <a:spcPct val="90000"/>
              </a:lnSpc>
              <a:spcBef>
                <a:spcPts val="1400"/>
              </a:spcBef>
              <a:spcAft>
                <a:spcPct val="0"/>
              </a:spcAft>
              <a:buClr>
                <a:schemeClr val="tx2"/>
              </a:buClr>
              <a:buSzPct val="95000"/>
              <a:buBlip>
                <a:blip r:embed="rId3"/>
              </a:buBlip>
              <a:defRPr/>
            </a:pPr>
            <a:r>
              <a:rPr lang="en-US" sz="4000" dirty="0" smtClean="0"/>
              <a:t>Slower viewing</a:t>
            </a:r>
          </a:p>
          <a:p>
            <a:pPr marL="459088" indent="-459088" defTabSz="1095332" fontAlgn="base">
              <a:lnSpc>
                <a:spcPct val="90000"/>
              </a:lnSpc>
              <a:spcBef>
                <a:spcPts val="1400"/>
              </a:spcBef>
              <a:spcAft>
                <a:spcPct val="0"/>
              </a:spcAft>
              <a:buClr>
                <a:schemeClr val="tx2"/>
              </a:buClr>
              <a:buSzPct val="95000"/>
              <a:buBlip>
                <a:blip r:embed="rId3"/>
              </a:buBlip>
              <a:defRPr/>
            </a:pPr>
            <a:r>
              <a:rPr lang="en-US" sz="4000" dirty="0" smtClean="0"/>
              <a:t>Slower printing</a:t>
            </a:r>
          </a:p>
          <a:p>
            <a:pPr marL="459088" indent="-459088" defTabSz="1095332" fontAlgn="base">
              <a:lnSpc>
                <a:spcPct val="90000"/>
              </a:lnSpc>
              <a:spcBef>
                <a:spcPts val="1400"/>
              </a:spcBef>
              <a:spcAft>
                <a:spcPct val="0"/>
              </a:spcAft>
              <a:buClr>
                <a:schemeClr val="tx2"/>
              </a:buClr>
              <a:buSzPct val="95000"/>
              <a:buBlip>
                <a:blip r:embed="rId3"/>
              </a:buBlip>
              <a:defRPr/>
            </a:pPr>
            <a:r>
              <a:rPr lang="en-US" sz="4000" dirty="0" smtClean="0"/>
              <a:t>Unable to view or print</a:t>
            </a:r>
            <a:endParaRPr lang="en-US" sz="4000" dirty="0"/>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Performance Measures</a:t>
            </a:r>
            <a:endParaRPr lang="en-US" dirty="0"/>
          </a:p>
        </p:txBody>
      </p:sp>
      <p:sp>
        <p:nvSpPr>
          <p:cNvPr id="4" name="Text Placeholder 2"/>
          <p:cNvSpPr txBox="1">
            <a:spLocks/>
          </p:cNvSpPr>
          <p:nvPr/>
        </p:nvSpPr>
        <p:spPr bwMode="auto">
          <a:xfrm>
            <a:off x="462916" y="1701166"/>
            <a:ext cx="9495736" cy="566308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defTabSz="1095332" fontAlgn="base">
              <a:lnSpc>
                <a:spcPct val="90000"/>
              </a:lnSpc>
              <a:spcBef>
                <a:spcPts val="1400"/>
              </a:spcBef>
              <a:spcAft>
                <a:spcPct val="0"/>
              </a:spcAft>
              <a:buClr>
                <a:schemeClr val="tx2"/>
              </a:buClr>
              <a:buSzPct val="95000"/>
              <a:buBlip>
                <a:blip r:embed="rId3"/>
              </a:buBlip>
            </a:pPr>
            <a:r>
              <a:rPr lang="en-US" sz="4000" dirty="0" smtClean="0"/>
              <a:t>XPS document size</a:t>
            </a:r>
          </a:p>
          <a:p>
            <a:pPr marL="459088" indent="-459088" defTabSz="1095332" fontAlgn="base">
              <a:lnSpc>
                <a:spcPct val="90000"/>
              </a:lnSpc>
              <a:spcBef>
                <a:spcPts val="1400"/>
              </a:spcBef>
              <a:spcAft>
                <a:spcPct val="0"/>
              </a:spcAft>
              <a:buClr>
                <a:schemeClr val="tx2"/>
              </a:buClr>
              <a:buSzPct val="95000"/>
              <a:buBlip>
                <a:blip r:embed="rId3"/>
              </a:buBlip>
            </a:pPr>
            <a:r>
              <a:rPr lang="en-US" sz="4000" dirty="0" smtClean="0"/>
              <a:t>Loading time</a:t>
            </a:r>
          </a:p>
          <a:p>
            <a:pPr marL="459088" indent="-459088" defTabSz="1095332" fontAlgn="base">
              <a:lnSpc>
                <a:spcPct val="90000"/>
              </a:lnSpc>
              <a:spcBef>
                <a:spcPts val="1400"/>
              </a:spcBef>
              <a:spcAft>
                <a:spcPct val="0"/>
              </a:spcAft>
              <a:buClr>
                <a:schemeClr val="tx2"/>
              </a:buClr>
              <a:buSzPct val="95000"/>
              <a:buBlip>
                <a:blip r:embed="rId3"/>
              </a:buBlip>
            </a:pPr>
            <a:r>
              <a:rPr lang="en-US" sz="4000" dirty="0" smtClean="0"/>
              <a:t>Memory consumption</a:t>
            </a:r>
          </a:p>
          <a:p>
            <a:pPr marL="459088" indent="-459088" defTabSz="1095332" fontAlgn="base">
              <a:lnSpc>
                <a:spcPct val="90000"/>
              </a:lnSpc>
              <a:spcBef>
                <a:spcPts val="1400"/>
              </a:spcBef>
              <a:spcAft>
                <a:spcPct val="0"/>
              </a:spcAft>
              <a:buClr>
                <a:schemeClr val="tx2"/>
              </a:buClr>
              <a:buSzPct val="95000"/>
              <a:buBlip>
                <a:blip r:embed="rId3"/>
              </a:buBlip>
            </a:pPr>
            <a:r>
              <a:rPr lang="en-US" sz="4000" dirty="0" smtClean="0"/>
              <a:t>Rendering time</a:t>
            </a:r>
          </a:p>
          <a:p>
            <a:pPr marL="459088" indent="-459088" defTabSz="1095332" fontAlgn="base">
              <a:lnSpc>
                <a:spcPct val="90000"/>
              </a:lnSpc>
              <a:spcBef>
                <a:spcPts val="1400"/>
              </a:spcBef>
              <a:spcAft>
                <a:spcPct val="0"/>
              </a:spcAft>
              <a:buClr>
                <a:schemeClr val="tx2"/>
              </a:buClr>
              <a:buSzPct val="95000"/>
              <a:buBlip>
                <a:blip r:embed="rId3"/>
              </a:buBlip>
            </a:pPr>
            <a:r>
              <a:rPr lang="en-US" sz="4000" dirty="0" smtClean="0"/>
              <a:t>Searching time</a:t>
            </a:r>
          </a:p>
          <a:p>
            <a:pPr marL="459088" indent="-459088" defTabSz="1095332" fontAlgn="base">
              <a:lnSpc>
                <a:spcPct val="90000"/>
              </a:lnSpc>
              <a:spcBef>
                <a:spcPts val="1400"/>
              </a:spcBef>
              <a:spcAft>
                <a:spcPct val="0"/>
              </a:spcAft>
              <a:buClr>
                <a:schemeClr val="tx2"/>
              </a:buClr>
              <a:buSzPct val="95000"/>
              <a:buBlip>
                <a:blip r:embed="rId3"/>
              </a:buBlip>
            </a:pPr>
            <a:endParaRPr lang="en-US" sz="4000" dirty="0" smtClean="0"/>
          </a:p>
          <a:p>
            <a:pPr marL="459088" indent="-459088" defTabSz="1095332" fontAlgn="base">
              <a:lnSpc>
                <a:spcPct val="90000"/>
              </a:lnSpc>
              <a:spcBef>
                <a:spcPts val="1400"/>
              </a:spcBef>
              <a:spcAft>
                <a:spcPct val="0"/>
              </a:spcAft>
              <a:buClr>
                <a:schemeClr val="tx2"/>
              </a:buClr>
              <a:buSzPct val="95000"/>
              <a:buBlip>
                <a:blip r:embed="rId3"/>
              </a:buBlip>
            </a:pPr>
            <a:endParaRPr lang="en-US" sz="4000" dirty="0" smtClean="0"/>
          </a:p>
          <a:p>
            <a:pPr marL="459088" indent="-459088" defTabSz="1095332" fontAlgn="base">
              <a:lnSpc>
                <a:spcPct val="90000"/>
              </a:lnSpc>
              <a:spcBef>
                <a:spcPts val="1400"/>
              </a:spcBef>
              <a:spcAft>
                <a:spcPct val="0"/>
              </a:spcAft>
              <a:buClr>
                <a:schemeClr val="tx2"/>
              </a:buClr>
              <a:buSzPct val="95000"/>
              <a:buBlip>
                <a:blip r:embed="rId3"/>
              </a:buBlip>
            </a:pPr>
            <a:endParaRPr lang="en-US" sz="4000" dirty="0" smtClean="0"/>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Performance Metrics</a:t>
            </a:r>
            <a:endParaRPr lang="en-US" dirty="0"/>
          </a:p>
        </p:txBody>
      </p:sp>
      <p:sp>
        <p:nvSpPr>
          <p:cNvPr id="4" name="Text Placeholder 2"/>
          <p:cNvSpPr txBox="1">
            <a:spLocks/>
          </p:cNvSpPr>
          <p:nvPr/>
        </p:nvSpPr>
        <p:spPr bwMode="auto">
          <a:xfrm>
            <a:off x="462916" y="1701166"/>
            <a:ext cx="9495736" cy="552458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defTabSz="1095332" fontAlgn="base">
              <a:lnSpc>
                <a:spcPct val="90000"/>
              </a:lnSpc>
              <a:spcBef>
                <a:spcPts val="1400"/>
              </a:spcBef>
              <a:spcAft>
                <a:spcPct val="0"/>
              </a:spcAft>
              <a:buClr>
                <a:schemeClr val="tx2"/>
              </a:buClr>
              <a:buSzPct val="95000"/>
              <a:buBlip>
                <a:blip r:embed="rId3"/>
              </a:buBlip>
            </a:pPr>
            <a:r>
              <a:rPr lang="en-US" sz="4000" dirty="0" smtClean="0"/>
              <a:t>Container:  Original size, compression, number of streams, order of streams, interleaving</a:t>
            </a:r>
          </a:p>
          <a:p>
            <a:pPr marL="459088" indent="-459088" defTabSz="1095332" fontAlgn="base">
              <a:lnSpc>
                <a:spcPct val="90000"/>
              </a:lnSpc>
              <a:spcBef>
                <a:spcPts val="1400"/>
              </a:spcBef>
              <a:spcAft>
                <a:spcPct val="0"/>
              </a:spcAft>
              <a:buClr>
                <a:schemeClr val="tx2"/>
              </a:buClr>
              <a:buSzPct val="95000"/>
              <a:buBlip>
                <a:blip r:embed="rId3"/>
              </a:buBlip>
            </a:pPr>
            <a:r>
              <a:rPr lang="en-US" sz="4000" dirty="0" smtClean="0"/>
              <a:t>Markup:  Number of elements, number of attributes, nesting of opacity, area of opacity, sharing of objects</a:t>
            </a:r>
          </a:p>
          <a:p>
            <a:pPr marL="459088" indent="-459088" defTabSz="1095332" fontAlgn="base">
              <a:lnSpc>
                <a:spcPct val="90000"/>
              </a:lnSpc>
              <a:spcBef>
                <a:spcPts val="1400"/>
              </a:spcBef>
              <a:spcAft>
                <a:spcPct val="0"/>
              </a:spcAft>
              <a:buClr>
                <a:schemeClr val="tx2"/>
              </a:buClr>
              <a:buSzPct val="95000"/>
              <a:buBlip>
                <a:blip r:embed="rId3"/>
              </a:buBlip>
            </a:pPr>
            <a:r>
              <a:rPr lang="en-US" sz="4000" dirty="0" smtClean="0"/>
              <a:t>Image:  Resolution, pixel format, file format, compression</a:t>
            </a:r>
          </a:p>
          <a:p>
            <a:pPr marL="459088" indent="-459088" defTabSz="1095332" fontAlgn="base">
              <a:lnSpc>
                <a:spcPct val="90000"/>
              </a:lnSpc>
              <a:spcBef>
                <a:spcPts val="1400"/>
              </a:spcBef>
              <a:spcAft>
                <a:spcPct val="0"/>
              </a:spcAft>
              <a:buClr>
                <a:schemeClr val="tx2"/>
              </a:buClr>
              <a:buSzPct val="95000"/>
              <a:buBlip>
                <a:blip r:embed="rId3"/>
              </a:buBlip>
            </a:pPr>
            <a:r>
              <a:rPr lang="en-US" sz="4000" dirty="0" smtClean="0"/>
              <a:t>Font:  Tables, glyphs</a:t>
            </a:r>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XPS Package</a:t>
            </a:r>
            <a:endParaRPr lang="en-US" dirty="0"/>
          </a:p>
        </p:txBody>
      </p:sp>
      <p:grpSp>
        <p:nvGrpSpPr>
          <p:cNvPr id="4" name="Group 5"/>
          <p:cNvGrpSpPr>
            <a:grpSpLocks/>
          </p:cNvGrpSpPr>
          <p:nvPr/>
        </p:nvGrpSpPr>
        <p:grpSpPr bwMode="auto">
          <a:xfrm>
            <a:off x="2" y="1057276"/>
            <a:ext cx="8705850" cy="7172324"/>
            <a:chOff x="18" y="555"/>
            <a:chExt cx="4570" cy="3765"/>
          </a:xfrm>
        </p:grpSpPr>
        <p:pic>
          <p:nvPicPr>
            <p:cNvPr id="5" name="Picture 6" descr="Metallic edge Gray Rectangles Wide"/>
            <p:cNvPicPr>
              <a:picLocks noChangeAspect="1" noChangeArrowheads="1"/>
            </p:cNvPicPr>
            <p:nvPr/>
          </p:nvPicPr>
          <p:blipFill>
            <a:blip r:embed="rId3"/>
            <a:srcRect/>
            <a:stretch>
              <a:fillRect/>
            </a:stretch>
          </p:blipFill>
          <p:spPr bwMode="auto">
            <a:xfrm>
              <a:off x="18" y="555"/>
              <a:ext cx="4570" cy="3765"/>
            </a:xfrm>
            <a:prstGeom prst="rect">
              <a:avLst/>
            </a:prstGeom>
            <a:ln>
              <a:headEnd/>
              <a:tailEnd/>
            </a:ln>
          </p:spPr>
        </p:pic>
        <p:sp>
          <p:nvSpPr>
            <p:cNvPr id="6" name="AutoShape 7"/>
            <p:cNvSpPr>
              <a:spLocks noChangeArrowheads="1"/>
            </p:cNvSpPr>
            <p:nvPr/>
          </p:nvSpPr>
          <p:spPr bwMode="auto">
            <a:xfrm>
              <a:off x="303" y="895"/>
              <a:ext cx="417" cy="308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endParaRPr lang="en-US"/>
            </a:p>
          </p:txBody>
        </p:sp>
        <p:sp>
          <p:nvSpPr>
            <p:cNvPr id="7" name="Text Box 8"/>
            <p:cNvSpPr txBox="1">
              <a:spLocks noChangeArrowheads="1"/>
            </p:cNvSpPr>
            <p:nvPr/>
          </p:nvSpPr>
          <p:spPr bwMode="auto">
            <a:xfrm rot="16200000">
              <a:off x="-762" y="2231"/>
              <a:ext cx="2544" cy="291"/>
            </a:xfrm>
            <a:prstGeom prst="rect">
              <a:avLst/>
            </a:prstGeom>
            <a:noFill/>
            <a:ln w="12700" algn="ctr">
              <a:noFill/>
              <a:miter lim="800000"/>
              <a:headEnd/>
              <a:tailEnd/>
            </a:ln>
            <a:effectLst/>
          </p:spPr>
          <p:txBody>
            <a:bodyPr wrap="square">
              <a:spAutoFit/>
            </a:bodyPr>
            <a:lstStyle/>
            <a:p>
              <a:r>
                <a:rPr lang="en-US" sz="2900" dirty="0">
                  <a:effectLst>
                    <a:outerShdw blurRad="38100" dist="38100" dir="2700000" algn="tl">
                      <a:srgbClr val="000000"/>
                    </a:outerShdw>
                  </a:effectLst>
                </a:rPr>
                <a:t>XPS </a:t>
              </a:r>
              <a:r>
                <a:rPr lang="en-US" sz="2900" dirty="0" smtClean="0">
                  <a:effectLst>
                    <a:outerShdw blurRad="38100" dist="38100" dir="2700000" algn="tl">
                      <a:srgbClr val="000000"/>
                    </a:outerShdw>
                  </a:effectLst>
                </a:rPr>
                <a:t>Package Relationships</a:t>
              </a:r>
              <a:endParaRPr lang="en-US" sz="2900" dirty="0">
                <a:effectLst>
                  <a:outerShdw blurRad="38100" dist="38100" dir="2700000" algn="tl">
                    <a:srgbClr val="000000"/>
                  </a:outerShdw>
                </a:effectLst>
              </a:endParaRPr>
            </a:p>
          </p:txBody>
        </p:sp>
        <p:sp>
          <p:nvSpPr>
            <p:cNvPr id="8" name="AutoShape 9"/>
            <p:cNvSpPr>
              <a:spLocks noChangeArrowheads="1"/>
            </p:cNvSpPr>
            <p:nvPr/>
          </p:nvSpPr>
          <p:spPr bwMode="auto">
            <a:xfrm>
              <a:off x="901" y="909"/>
              <a:ext cx="3513" cy="1076"/>
            </a:xfrm>
            <a:prstGeom prst="roundRect">
              <a:avLst>
                <a:gd name="adj" fmla="val 8208"/>
              </a:avLst>
            </a:prstGeom>
            <a:noFill/>
            <a:ln w="25400" cap="rnd" algn="ctr">
              <a:solidFill>
                <a:schemeClr val="tx1"/>
              </a:solidFill>
              <a:prstDash val="sysDot"/>
              <a:round/>
              <a:headEnd/>
              <a:tailEnd/>
            </a:ln>
            <a:effectLst/>
          </p:spPr>
          <p:txBody>
            <a:bodyPr wrap="none"/>
            <a:lstStyle/>
            <a:p>
              <a:pPr algn="r"/>
              <a:r>
                <a:rPr lang="en-US" sz="2400" dirty="0">
                  <a:effectLst>
                    <a:outerShdw blurRad="38100" dist="38100" dir="2700000" algn="tl">
                      <a:srgbClr val="000000"/>
                    </a:outerShdw>
                  </a:effectLst>
                </a:rPr>
                <a:t>Common Package Parts</a:t>
              </a:r>
            </a:p>
          </p:txBody>
        </p:sp>
        <p:sp>
          <p:nvSpPr>
            <p:cNvPr id="14" name="AutoShape 15"/>
            <p:cNvSpPr>
              <a:spLocks noChangeArrowheads="1"/>
            </p:cNvSpPr>
            <p:nvPr/>
          </p:nvSpPr>
          <p:spPr bwMode="auto">
            <a:xfrm>
              <a:off x="712" y="1048"/>
              <a:ext cx="264" cy="104"/>
            </a:xfrm>
            <a:prstGeom prst="rightArrow">
              <a:avLst>
                <a:gd name="adj1" fmla="val 50000"/>
                <a:gd name="adj2" fmla="val 63462"/>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5" name="AutoShape 16"/>
            <p:cNvSpPr>
              <a:spLocks noChangeArrowheads="1"/>
            </p:cNvSpPr>
            <p:nvPr/>
          </p:nvSpPr>
          <p:spPr bwMode="auto">
            <a:xfrm>
              <a:off x="710" y="1382"/>
              <a:ext cx="264" cy="104"/>
            </a:xfrm>
            <a:prstGeom prst="rightArrow">
              <a:avLst>
                <a:gd name="adj1" fmla="val 50000"/>
                <a:gd name="adj2" fmla="val 63462"/>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6" name="AutoShape 17"/>
            <p:cNvSpPr>
              <a:spLocks noChangeArrowheads="1"/>
            </p:cNvSpPr>
            <p:nvPr/>
          </p:nvSpPr>
          <p:spPr bwMode="auto">
            <a:xfrm>
              <a:off x="715" y="1730"/>
              <a:ext cx="264" cy="104"/>
            </a:xfrm>
            <a:prstGeom prst="rightArrow">
              <a:avLst>
                <a:gd name="adj1" fmla="val 50000"/>
                <a:gd name="adj2" fmla="val 63462"/>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7" name="AutoShape 18"/>
            <p:cNvSpPr>
              <a:spLocks noChangeArrowheads="1"/>
            </p:cNvSpPr>
            <p:nvPr/>
          </p:nvSpPr>
          <p:spPr bwMode="auto">
            <a:xfrm>
              <a:off x="2082" y="1728"/>
              <a:ext cx="264" cy="104"/>
            </a:xfrm>
            <a:prstGeom prst="rightArrow">
              <a:avLst>
                <a:gd name="adj1" fmla="val 50000"/>
                <a:gd name="adj2" fmla="val 63462"/>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8" name="AutoShape 19"/>
            <p:cNvSpPr>
              <a:spLocks noChangeArrowheads="1"/>
            </p:cNvSpPr>
            <p:nvPr/>
          </p:nvSpPr>
          <p:spPr bwMode="auto">
            <a:xfrm>
              <a:off x="3042" y="1728"/>
              <a:ext cx="264" cy="104"/>
            </a:xfrm>
            <a:prstGeom prst="rightArrow">
              <a:avLst>
                <a:gd name="adj1" fmla="val 50000"/>
                <a:gd name="adj2" fmla="val 63462"/>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9" name="AutoShape 20"/>
            <p:cNvSpPr>
              <a:spLocks noChangeArrowheads="1"/>
            </p:cNvSpPr>
            <p:nvPr/>
          </p:nvSpPr>
          <p:spPr bwMode="auto">
            <a:xfrm>
              <a:off x="893" y="2179"/>
              <a:ext cx="3537" cy="1853"/>
            </a:xfrm>
            <a:prstGeom prst="roundRect">
              <a:avLst>
                <a:gd name="adj" fmla="val 4926"/>
              </a:avLst>
            </a:prstGeom>
            <a:noFill/>
            <a:ln w="25400" cap="rnd" algn="ctr">
              <a:solidFill>
                <a:schemeClr val="tx1"/>
              </a:solidFill>
              <a:prstDash val="sysDot"/>
              <a:round/>
              <a:headEnd/>
              <a:tailEnd/>
            </a:ln>
            <a:effectLst/>
          </p:spPr>
          <p:txBody>
            <a:bodyPr wrap="none"/>
            <a:lstStyle/>
            <a:p>
              <a:pPr algn="r"/>
              <a:endParaRPr lang="en-US" sz="2400" dirty="0">
                <a:effectLst>
                  <a:outerShdw blurRad="38100" dist="38100" dir="2700000" algn="tl">
                    <a:srgbClr val="000000"/>
                  </a:outerShdw>
                </a:effectLst>
              </a:endParaRPr>
            </a:p>
          </p:txBody>
        </p:sp>
        <p:sp>
          <p:nvSpPr>
            <p:cNvPr id="22" name="AutoShape 23"/>
            <p:cNvSpPr>
              <a:spLocks noChangeArrowheads="1"/>
            </p:cNvSpPr>
            <p:nvPr/>
          </p:nvSpPr>
          <p:spPr bwMode="auto">
            <a:xfrm>
              <a:off x="720" y="2344"/>
              <a:ext cx="264" cy="104"/>
            </a:xfrm>
            <a:prstGeom prst="rightArrow">
              <a:avLst>
                <a:gd name="adj1" fmla="val 50000"/>
                <a:gd name="adj2" fmla="val 63462"/>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6" name="AutoShape 27"/>
            <p:cNvSpPr>
              <a:spLocks noChangeArrowheads="1"/>
            </p:cNvSpPr>
            <p:nvPr/>
          </p:nvSpPr>
          <p:spPr bwMode="auto">
            <a:xfrm>
              <a:off x="2466" y="2773"/>
              <a:ext cx="480" cy="97"/>
            </a:xfrm>
            <a:prstGeom prst="rightArrow">
              <a:avLst>
                <a:gd name="adj1" fmla="val 50000"/>
                <a:gd name="adj2" fmla="val 69845"/>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5" name="Rectangle 26"/>
            <p:cNvSpPr>
              <a:spLocks noChangeArrowheads="1"/>
            </p:cNvSpPr>
            <p:nvPr/>
          </p:nvSpPr>
          <p:spPr bwMode="invGray">
            <a:xfrm>
              <a:off x="2946" y="2676"/>
              <a:ext cx="1372" cy="252"/>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ct val="0"/>
                </a:spcBef>
              </a:pPr>
              <a:r>
                <a:rPr lang="en-US" dirty="0" smtClean="0">
                  <a:solidFill>
                    <a:schemeClr val="tx1"/>
                  </a:solidFill>
                  <a:effectLst>
                    <a:outerShdw blurRad="38100" dist="38100" dir="2700000" algn="tl">
                      <a:srgbClr val="000000">
                        <a:alpha val="43137"/>
                      </a:srgbClr>
                    </a:outerShdw>
                  </a:effectLst>
                  <a:latin typeface="Arial" charset="0"/>
                </a:rPr>
                <a:t>Document Structure</a:t>
              </a:r>
              <a:endParaRPr lang="en-US" dirty="0">
                <a:solidFill>
                  <a:schemeClr val="tx1"/>
                </a:solidFill>
                <a:effectLst>
                  <a:outerShdw blurRad="38100" dist="38100" dir="2700000" algn="tl">
                    <a:srgbClr val="000000">
                      <a:alpha val="43137"/>
                    </a:srgbClr>
                  </a:outerShdw>
                </a:effectLst>
                <a:latin typeface="Arial" charset="0"/>
              </a:endParaRPr>
            </a:p>
          </p:txBody>
        </p:sp>
        <p:sp>
          <p:nvSpPr>
            <p:cNvPr id="29" name="AutoShape 30"/>
            <p:cNvSpPr>
              <a:spLocks noChangeArrowheads="1"/>
            </p:cNvSpPr>
            <p:nvPr/>
          </p:nvSpPr>
          <p:spPr bwMode="auto">
            <a:xfrm>
              <a:off x="2466" y="3312"/>
              <a:ext cx="480" cy="103"/>
            </a:xfrm>
            <a:prstGeom prst="rightArrow">
              <a:avLst>
                <a:gd name="adj1" fmla="val 50000"/>
                <a:gd name="adj2" fmla="val 13034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8" name="Rectangle 29"/>
            <p:cNvSpPr>
              <a:spLocks noChangeArrowheads="1"/>
            </p:cNvSpPr>
            <p:nvPr/>
          </p:nvSpPr>
          <p:spPr bwMode="auto">
            <a:xfrm>
              <a:off x="2946" y="3312"/>
              <a:ext cx="1378" cy="1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0"/>
                </a:spcBef>
              </a:pPr>
              <a:r>
                <a:rPr lang="en-US" dirty="0" smtClean="0">
                  <a:effectLst>
                    <a:outerShdw blurRad="38100" dist="38100" dir="2700000" algn="tl">
                      <a:srgbClr val="000000">
                        <a:alpha val="43137"/>
                      </a:srgbClr>
                    </a:outerShdw>
                  </a:effectLst>
                  <a:latin typeface="Arial" charset="0"/>
                </a:rPr>
                <a:t>Font</a:t>
              </a:r>
              <a:endParaRPr lang="en-US" dirty="0">
                <a:effectLst>
                  <a:outerShdw blurRad="38100" dist="38100" dir="2700000" algn="tl">
                    <a:srgbClr val="000000">
                      <a:alpha val="43137"/>
                    </a:srgbClr>
                  </a:outerShdw>
                </a:effectLst>
                <a:latin typeface="Arial" charset="0"/>
              </a:endParaRPr>
            </a:p>
          </p:txBody>
        </p:sp>
        <p:sp>
          <p:nvSpPr>
            <p:cNvPr id="31" name="AutoShape 32"/>
            <p:cNvSpPr>
              <a:spLocks noChangeArrowheads="1"/>
            </p:cNvSpPr>
            <p:nvPr/>
          </p:nvSpPr>
          <p:spPr bwMode="auto">
            <a:xfrm>
              <a:off x="2466" y="3168"/>
              <a:ext cx="480" cy="103"/>
            </a:xfrm>
            <a:prstGeom prst="rightArrow">
              <a:avLst>
                <a:gd name="adj1" fmla="val 50000"/>
                <a:gd name="adj2" fmla="val 13034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2" name="AutoShape 33"/>
            <p:cNvSpPr>
              <a:spLocks noChangeArrowheads="1"/>
            </p:cNvSpPr>
            <p:nvPr/>
          </p:nvSpPr>
          <p:spPr bwMode="auto">
            <a:xfrm>
              <a:off x="2466" y="3552"/>
              <a:ext cx="480" cy="103"/>
            </a:xfrm>
            <a:prstGeom prst="rightArrow">
              <a:avLst>
                <a:gd name="adj1" fmla="val 50000"/>
                <a:gd name="adj2" fmla="val 13034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0" name="Rectangle 31"/>
            <p:cNvSpPr>
              <a:spLocks noChangeArrowheads="1"/>
            </p:cNvSpPr>
            <p:nvPr/>
          </p:nvSpPr>
          <p:spPr bwMode="auto">
            <a:xfrm>
              <a:off x="2946" y="3072"/>
              <a:ext cx="1378" cy="1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0"/>
                </a:spcBef>
              </a:pPr>
              <a:r>
                <a:rPr lang="en-US" dirty="0">
                  <a:effectLst>
                    <a:outerShdw blurRad="38100" dist="38100" dir="2700000" algn="tl">
                      <a:srgbClr val="000000">
                        <a:alpha val="43137"/>
                      </a:srgbClr>
                    </a:outerShdw>
                  </a:effectLst>
                  <a:latin typeface="Arial" charset="0"/>
                </a:rPr>
                <a:t>Thumbnail</a:t>
              </a:r>
            </a:p>
          </p:txBody>
        </p:sp>
        <p:sp>
          <p:nvSpPr>
            <p:cNvPr id="34" name="AutoShape 35"/>
            <p:cNvSpPr>
              <a:spLocks noChangeArrowheads="1"/>
            </p:cNvSpPr>
            <p:nvPr/>
          </p:nvSpPr>
          <p:spPr bwMode="auto">
            <a:xfrm>
              <a:off x="2466" y="3696"/>
              <a:ext cx="480" cy="103"/>
            </a:xfrm>
            <a:prstGeom prst="rightArrow">
              <a:avLst>
                <a:gd name="adj1" fmla="val 50000"/>
                <a:gd name="adj2" fmla="val 132039"/>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3" name="Rectangle 34"/>
            <p:cNvSpPr>
              <a:spLocks noChangeArrowheads="1"/>
            </p:cNvSpPr>
            <p:nvPr/>
          </p:nvSpPr>
          <p:spPr bwMode="auto">
            <a:xfrm>
              <a:off x="2946" y="3792"/>
              <a:ext cx="1378" cy="17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0"/>
                </a:spcBef>
              </a:pPr>
              <a:r>
                <a:rPr lang="en-US" dirty="0" smtClean="0">
                  <a:effectLst>
                    <a:outerShdw blurRad="38100" dist="38100" dir="2700000" algn="tl">
                      <a:srgbClr val="000000">
                        <a:alpha val="43137"/>
                      </a:srgbClr>
                    </a:outerShdw>
                  </a:effectLst>
                  <a:latin typeface="Arial" charset="0"/>
                </a:rPr>
                <a:t>Resource Dictionary</a:t>
              </a:r>
              <a:endParaRPr lang="en-US" dirty="0">
                <a:effectLst>
                  <a:outerShdw blurRad="38100" dist="38100" dir="2700000" algn="tl">
                    <a:srgbClr val="000000">
                      <a:alpha val="43137"/>
                    </a:srgbClr>
                  </a:outerShdw>
                </a:effectLst>
                <a:latin typeface="Arial" charset="0"/>
              </a:endParaRPr>
            </a:p>
          </p:txBody>
        </p:sp>
        <p:sp>
          <p:nvSpPr>
            <p:cNvPr id="35" name="Line 36"/>
            <p:cNvSpPr>
              <a:spLocks noChangeShapeType="1"/>
            </p:cNvSpPr>
            <p:nvPr/>
          </p:nvSpPr>
          <p:spPr bwMode="auto">
            <a:xfrm>
              <a:off x="2907" y="1902"/>
              <a:ext cx="0" cy="277"/>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nchor="ctr"/>
            <a:lstStyle/>
            <a:p>
              <a:endParaRPr lang="en-US"/>
            </a:p>
          </p:txBody>
        </p:sp>
        <p:sp>
          <p:nvSpPr>
            <p:cNvPr id="37" name="Line 38"/>
            <p:cNvSpPr>
              <a:spLocks noChangeShapeType="1"/>
            </p:cNvSpPr>
            <p:nvPr/>
          </p:nvSpPr>
          <p:spPr bwMode="auto">
            <a:xfrm>
              <a:off x="1074" y="2553"/>
              <a:ext cx="0" cy="277"/>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nchor="ctr"/>
            <a:lstStyle/>
            <a:p>
              <a:endParaRPr lang="en-US"/>
            </a:p>
          </p:txBody>
        </p:sp>
        <p:sp>
          <p:nvSpPr>
            <p:cNvPr id="38" name="Line 39"/>
            <p:cNvSpPr>
              <a:spLocks noChangeShapeType="1"/>
            </p:cNvSpPr>
            <p:nvPr/>
          </p:nvSpPr>
          <p:spPr bwMode="auto">
            <a:xfrm>
              <a:off x="1066" y="2830"/>
              <a:ext cx="209" cy="5"/>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nchor="ctr"/>
            <a:lstStyle/>
            <a:p>
              <a:endParaRPr lang="en-US"/>
            </a:p>
          </p:txBody>
        </p:sp>
        <p:sp>
          <p:nvSpPr>
            <p:cNvPr id="39" name="Line 40"/>
            <p:cNvSpPr>
              <a:spLocks noChangeShapeType="1"/>
            </p:cNvSpPr>
            <p:nvPr/>
          </p:nvSpPr>
          <p:spPr bwMode="auto">
            <a:xfrm>
              <a:off x="1322" y="3280"/>
              <a:ext cx="209" cy="5"/>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nchor="ctr"/>
            <a:lstStyle/>
            <a:p>
              <a:endParaRPr lang="en-US"/>
            </a:p>
          </p:txBody>
        </p:sp>
        <p:sp>
          <p:nvSpPr>
            <p:cNvPr id="40" name="Line 41"/>
            <p:cNvSpPr>
              <a:spLocks noChangeShapeType="1"/>
            </p:cNvSpPr>
            <p:nvPr/>
          </p:nvSpPr>
          <p:spPr bwMode="auto">
            <a:xfrm>
              <a:off x="1329" y="2969"/>
              <a:ext cx="0" cy="713"/>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nchor="ctr"/>
            <a:lstStyle/>
            <a:p>
              <a:endParaRPr lang="en-US"/>
            </a:p>
          </p:txBody>
        </p:sp>
        <p:sp>
          <p:nvSpPr>
            <p:cNvPr id="41" name="Line 42"/>
            <p:cNvSpPr>
              <a:spLocks noChangeShapeType="1"/>
            </p:cNvSpPr>
            <p:nvPr/>
          </p:nvSpPr>
          <p:spPr bwMode="auto">
            <a:xfrm>
              <a:off x="1321" y="3689"/>
              <a:ext cx="209" cy="5"/>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nchor="ctr"/>
            <a:lstStyle/>
            <a:p>
              <a:endParaRPr lang="en-US"/>
            </a:p>
          </p:txBody>
        </p:sp>
        <p:sp>
          <p:nvSpPr>
            <p:cNvPr id="9" name="Rectangle 10"/>
            <p:cNvSpPr>
              <a:spLocks noChangeArrowheads="1"/>
            </p:cNvSpPr>
            <p:nvPr/>
          </p:nvSpPr>
          <p:spPr bwMode="blackWhite">
            <a:xfrm>
              <a:off x="987" y="977"/>
              <a:ext cx="1143" cy="22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lnSpc>
                  <a:spcPct val="100000"/>
                </a:lnSpc>
                <a:spcBef>
                  <a:spcPct val="0"/>
                </a:spcBef>
              </a:pPr>
              <a:r>
                <a:rPr lang="en-US" dirty="0">
                  <a:solidFill>
                    <a:schemeClr val="tx1"/>
                  </a:solidFill>
                  <a:effectLst>
                    <a:outerShdw blurRad="38100" dist="38100" dir="2700000" algn="tl">
                      <a:srgbClr val="000000">
                        <a:alpha val="43137"/>
                      </a:srgbClr>
                    </a:outerShdw>
                  </a:effectLst>
                  <a:latin typeface="Arial" charset="0"/>
                </a:rPr>
                <a:t>Core Properties</a:t>
              </a:r>
            </a:p>
          </p:txBody>
        </p:sp>
        <p:sp>
          <p:nvSpPr>
            <p:cNvPr id="10" name="Rectangle 11"/>
            <p:cNvSpPr>
              <a:spLocks noChangeArrowheads="1"/>
            </p:cNvSpPr>
            <p:nvPr/>
          </p:nvSpPr>
          <p:spPr bwMode="invGray">
            <a:xfrm>
              <a:off x="988" y="1309"/>
              <a:ext cx="1140" cy="22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eaLnBrk="1" hangingPunct="1">
                <a:lnSpc>
                  <a:spcPct val="100000"/>
                </a:lnSpc>
                <a:spcBef>
                  <a:spcPct val="0"/>
                </a:spcBef>
              </a:pPr>
              <a:r>
                <a:rPr lang="en-US" dirty="0" smtClean="0">
                  <a:solidFill>
                    <a:schemeClr val="tx1"/>
                  </a:solidFill>
                  <a:effectLst>
                    <a:outerShdw blurRad="38100" dist="38100" dir="2700000" algn="tl">
                      <a:srgbClr val="000000">
                        <a:alpha val="43137"/>
                      </a:srgbClr>
                    </a:outerShdw>
                  </a:effectLst>
                  <a:latin typeface="Arial" charset="0"/>
                </a:rPr>
                <a:t>Thumbnail</a:t>
              </a:r>
              <a:endParaRPr lang="en-US" dirty="0">
                <a:solidFill>
                  <a:schemeClr val="tx1"/>
                </a:solidFill>
                <a:effectLst>
                  <a:outerShdw blurRad="38100" dist="38100" dir="2700000" algn="tl">
                    <a:srgbClr val="000000">
                      <a:alpha val="43137"/>
                    </a:srgbClr>
                  </a:outerShdw>
                </a:effectLst>
                <a:latin typeface="Arial" charset="0"/>
              </a:endParaRPr>
            </a:p>
          </p:txBody>
        </p:sp>
        <p:sp>
          <p:nvSpPr>
            <p:cNvPr id="11" name="Rectangle 12"/>
            <p:cNvSpPr>
              <a:spLocks noChangeArrowheads="1"/>
            </p:cNvSpPr>
            <p:nvPr/>
          </p:nvSpPr>
          <p:spPr bwMode="blackWhite">
            <a:xfrm>
              <a:off x="988" y="1642"/>
              <a:ext cx="1140" cy="2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en-US" dirty="0">
                  <a:effectLst>
                    <a:outerShdw blurRad="38100" dist="38100" dir="2700000" algn="tl">
                      <a:srgbClr val="000000">
                        <a:alpha val="43137"/>
                      </a:srgbClr>
                    </a:outerShdw>
                  </a:effectLst>
                  <a:latin typeface="Arial" charset="0"/>
                </a:rPr>
                <a:t>Signature Origin</a:t>
              </a:r>
            </a:p>
          </p:txBody>
        </p:sp>
        <p:sp>
          <p:nvSpPr>
            <p:cNvPr id="12" name="Rectangle 13"/>
            <p:cNvSpPr>
              <a:spLocks noChangeArrowheads="1"/>
            </p:cNvSpPr>
            <p:nvPr/>
          </p:nvSpPr>
          <p:spPr bwMode="invGray">
            <a:xfrm>
              <a:off x="2322" y="1632"/>
              <a:ext cx="720" cy="22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eaLnBrk="1" hangingPunct="1">
                <a:lnSpc>
                  <a:spcPct val="100000"/>
                </a:lnSpc>
                <a:spcBef>
                  <a:spcPct val="0"/>
                </a:spcBef>
              </a:pPr>
              <a:r>
                <a:rPr lang="en-US" dirty="0">
                  <a:solidFill>
                    <a:schemeClr val="tx1"/>
                  </a:solidFill>
                  <a:effectLst>
                    <a:outerShdw blurRad="38100" dist="38100" dir="2700000" algn="tl">
                      <a:srgbClr val="000000">
                        <a:alpha val="43137"/>
                      </a:srgbClr>
                    </a:outerShdw>
                  </a:effectLst>
                  <a:latin typeface="Arial" charset="0"/>
                </a:rPr>
                <a:t>Signature</a:t>
              </a:r>
            </a:p>
          </p:txBody>
        </p:sp>
        <p:sp>
          <p:nvSpPr>
            <p:cNvPr id="13" name="Rectangle 14"/>
            <p:cNvSpPr>
              <a:spLocks noChangeArrowheads="1"/>
            </p:cNvSpPr>
            <p:nvPr/>
          </p:nvSpPr>
          <p:spPr bwMode="auto">
            <a:xfrm>
              <a:off x="3282" y="1632"/>
              <a:ext cx="1104" cy="23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lnSpc>
                  <a:spcPct val="100000"/>
                </a:lnSpc>
                <a:spcBef>
                  <a:spcPct val="0"/>
                </a:spcBef>
              </a:pPr>
              <a:r>
                <a:rPr lang="en-US" dirty="0">
                  <a:solidFill>
                    <a:schemeClr val="tx1"/>
                  </a:solidFill>
                  <a:effectLst>
                    <a:outerShdw blurRad="38100" dist="38100" dir="2700000" algn="tl">
                      <a:srgbClr val="000000">
                        <a:alpha val="43137"/>
                      </a:srgbClr>
                    </a:outerShdw>
                  </a:effectLst>
                  <a:latin typeface="Arial" charset="0"/>
                </a:rPr>
                <a:t>X509 </a:t>
              </a:r>
              <a:r>
                <a:rPr lang="en-US" dirty="0" smtClean="0">
                  <a:solidFill>
                    <a:schemeClr val="tx1"/>
                  </a:solidFill>
                  <a:effectLst>
                    <a:outerShdw blurRad="38100" dist="38100" dir="2700000" algn="tl">
                      <a:srgbClr val="000000">
                        <a:alpha val="43137"/>
                      </a:srgbClr>
                    </a:outerShdw>
                  </a:effectLst>
                  <a:latin typeface="Arial" charset="0"/>
                </a:rPr>
                <a:t>Certificate</a:t>
              </a:r>
              <a:endParaRPr lang="en-US" dirty="0">
                <a:solidFill>
                  <a:schemeClr val="tx1"/>
                </a:solidFill>
                <a:effectLst>
                  <a:outerShdw blurRad="38100" dist="38100" dir="2700000" algn="tl">
                    <a:srgbClr val="000000">
                      <a:alpha val="43137"/>
                    </a:srgbClr>
                  </a:outerShdw>
                </a:effectLst>
                <a:latin typeface="Arial" charset="0"/>
              </a:endParaRPr>
            </a:p>
          </p:txBody>
        </p:sp>
        <p:sp>
          <p:nvSpPr>
            <p:cNvPr id="20" name="Rectangle 21"/>
            <p:cNvSpPr>
              <a:spLocks noChangeArrowheads="1"/>
            </p:cNvSpPr>
            <p:nvPr/>
          </p:nvSpPr>
          <p:spPr bwMode="blackWhite">
            <a:xfrm>
              <a:off x="998" y="2280"/>
              <a:ext cx="1900" cy="26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en-US" dirty="0" smtClean="0">
                  <a:effectLst>
                    <a:outerShdw blurRad="38100" dist="38100" dir="2700000" algn="tl">
                      <a:srgbClr val="000000">
                        <a:alpha val="43137"/>
                      </a:srgbClr>
                    </a:outerShdw>
                  </a:effectLst>
                  <a:latin typeface="Arial" charset="0"/>
                </a:rPr>
                <a:t>Fixed Document Sequence</a:t>
              </a:r>
              <a:endParaRPr lang="en-US" dirty="0">
                <a:effectLst>
                  <a:outerShdw blurRad="38100" dist="38100" dir="2700000" algn="tl">
                    <a:srgbClr val="000000">
                      <a:alpha val="43137"/>
                    </a:srgbClr>
                  </a:outerShdw>
                </a:effectLst>
                <a:latin typeface="Arial" charset="0"/>
              </a:endParaRPr>
            </a:p>
          </p:txBody>
        </p:sp>
        <p:sp>
          <p:nvSpPr>
            <p:cNvPr id="21" name="Rectangle 22"/>
            <p:cNvSpPr>
              <a:spLocks noChangeArrowheads="1"/>
            </p:cNvSpPr>
            <p:nvPr/>
          </p:nvSpPr>
          <p:spPr bwMode="blackWhite">
            <a:xfrm>
              <a:off x="1268" y="2685"/>
              <a:ext cx="1198" cy="27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en-US" dirty="0" smtClean="0">
                  <a:effectLst>
                    <a:outerShdw blurRad="38100" dist="38100" dir="2700000" algn="tl">
                      <a:srgbClr val="000000">
                        <a:alpha val="43137"/>
                      </a:srgbClr>
                    </a:outerShdw>
                  </a:effectLst>
                  <a:latin typeface="Arial" charset="0"/>
                </a:rPr>
                <a:t>Fixed Document</a:t>
              </a:r>
              <a:endParaRPr lang="en-US" dirty="0">
                <a:effectLst>
                  <a:outerShdw blurRad="38100" dist="38100" dir="2700000" algn="tl">
                    <a:srgbClr val="000000">
                      <a:alpha val="43137"/>
                    </a:srgbClr>
                  </a:outerShdw>
                </a:effectLst>
                <a:latin typeface="Arial" charset="0"/>
              </a:endParaRPr>
            </a:p>
          </p:txBody>
        </p:sp>
        <p:sp>
          <p:nvSpPr>
            <p:cNvPr id="23" name="Rectangle 24"/>
            <p:cNvSpPr>
              <a:spLocks noChangeArrowheads="1"/>
            </p:cNvSpPr>
            <p:nvPr/>
          </p:nvSpPr>
          <p:spPr bwMode="blackWhite">
            <a:xfrm>
              <a:off x="1530" y="3136"/>
              <a:ext cx="935" cy="2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en-US" dirty="0" err="1">
                  <a:effectLst>
                    <a:outerShdw blurRad="38100" dist="38100" dir="2700000" algn="tl">
                      <a:srgbClr val="000000">
                        <a:alpha val="43137"/>
                      </a:srgbClr>
                    </a:outerShdw>
                  </a:effectLst>
                  <a:latin typeface="Arial" charset="0"/>
                </a:rPr>
                <a:t>FixedPage</a:t>
              </a:r>
              <a:endParaRPr lang="en-US" dirty="0">
                <a:effectLst>
                  <a:outerShdw blurRad="38100" dist="38100" dir="2700000" algn="tl">
                    <a:srgbClr val="000000">
                      <a:alpha val="43137"/>
                    </a:srgbClr>
                  </a:outerShdw>
                </a:effectLst>
                <a:latin typeface="Arial" charset="0"/>
              </a:endParaRPr>
            </a:p>
          </p:txBody>
        </p:sp>
        <p:sp>
          <p:nvSpPr>
            <p:cNvPr id="24" name="Rectangle 25"/>
            <p:cNvSpPr>
              <a:spLocks noChangeArrowheads="1"/>
            </p:cNvSpPr>
            <p:nvPr/>
          </p:nvSpPr>
          <p:spPr bwMode="blackWhite">
            <a:xfrm>
              <a:off x="1530" y="3552"/>
              <a:ext cx="936" cy="2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en-US" dirty="0" err="1">
                  <a:effectLst>
                    <a:outerShdw blurRad="38100" dist="38100" dir="2700000" algn="tl">
                      <a:srgbClr val="000000">
                        <a:alpha val="43137"/>
                      </a:srgbClr>
                    </a:outerShdw>
                  </a:effectLst>
                  <a:latin typeface="Arial" charset="0"/>
                </a:rPr>
                <a:t>FixedPage</a:t>
              </a:r>
              <a:endParaRPr lang="en-US" dirty="0">
                <a:effectLst>
                  <a:outerShdw blurRad="38100" dist="38100" dir="2700000" algn="tl">
                    <a:srgbClr val="000000">
                      <a:alpha val="43137"/>
                    </a:srgbClr>
                  </a:outerShdw>
                </a:effectLst>
                <a:latin typeface="Arial" charset="0"/>
              </a:endParaRPr>
            </a:p>
          </p:txBody>
        </p:sp>
      </p:grpSp>
      <p:grpSp>
        <p:nvGrpSpPr>
          <p:cNvPr id="43" name="Group 43"/>
          <p:cNvGrpSpPr>
            <a:grpSpLocks/>
          </p:cNvGrpSpPr>
          <p:nvPr/>
        </p:nvGrpSpPr>
        <p:grpSpPr bwMode="auto">
          <a:xfrm>
            <a:off x="8705851" y="1645920"/>
            <a:ext cx="2063115" cy="2893696"/>
            <a:chOff x="4621" y="812"/>
            <a:chExt cx="1083" cy="1519"/>
          </a:xfrm>
        </p:grpSpPr>
        <p:sp>
          <p:nvSpPr>
            <p:cNvPr id="44" name="Rectangle 44"/>
            <p:cNvSpPr>
              <a:spLocks noChangeArrowheads="1"/>
            </p:cNvSpPr>
            <p:nvPr/>
          </p:nvSpPr>
          <p:spPr bwMode="auto">
            <a:xfrm>
              <a:off x="4621" y="812"/>
              <a:ext cx="1083" cy="1519"/>
            </a:xfrm>
            <a:prstGeom prst="rect">
              <a:avLst/>
            </a:prstGeom>
            <a:gradFill rotWithShape="1">
              <a:gsLst>
                <a:gs pos="0">
                  <a:srgbClr val="DDDDDD">
                    <a:alpha val="20000"/>
                  </a:srgbClr>
                </a:gs>
                <a:gs pos="50000">
                  <a:schemeClr val="tx1">
                    <a:alpha val="20000"/>
                  </a:schemeClr>
                </a:gs>
                <a:gs pos="100000">
                  <a:srgbClr val="DDDDDD">
                    <a:alpha val="20000"/>
                  </a:srgbClr>
                </a:gs>
              </a:gsLst>
              <a:lin ang="2700000" scaled="1"/>
            </a:gradFill>
            <a:ln w="19050" algn="ctr">
              <a:solidFill>
                <a:schemeClr val="bg1"/>
              </a:solidFill>
              <a:miter lim="800000"/>
              <a:headEnd/>
              <a:tailEnd/>
            </a:ln>
            <a:effectLst/>
          </p:spPr>
          <p:txBody>
            <a:bodyPr wrap="none" anchor="ctr"/>
            <a:lstStyle/>
            <a:p>
              <a:endParaRPr lang="en-US"/>
            </a:p>
          </p:txBody>
        </p:sp>
        <p:sp>
          <p:nvSpPr>
            <p:cNvPr id="45" name="Rectangle 45"/>
            <p:cNvSpPr>
              <a:spLocks noChangeArrowheads="1"/>
            </p:cNvSpPr>
            <p:nvPr/>
          </p:nvSpPr>
          <p:spPr bwMode="blackWhite">
            <a:xfrm>
              <a:off x="4718" y="1033"/>
              <a:ext cx="102" cy="1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lnSpc>
                  <a:spcPct val="100000"/>
                </a:lnSpc>
                <a:spcBef>
                  <a:spcPct val="0"/>
                </a:spcBef>
              </a:pPr>
              <a:endParaRPr lang="en-US" dirty="0">
                <a:solidFill>
                  <a:schemeClr val="bg2"/>
                </a:solidFill>
                <a:latin typeface="Arial" charset="0"/>
              </a:endParaRPr>
            </a:p>
          </p:txBody>
        </p:sp>
        <p:sp>
          <p:nvSpPr>
            <p:cNvPr id="46" name="Text Box 46"/>
            <p:cNvSpPr txBox="1">
              <a:spLocks noChangeArrowheads="1"/>
            </p:cNvSpPr>
            <p:nvPr/>
          </p:nvSpPr>
          <p:spPr bwMode="auto">
            <a:xfrm>
              <a:off x="4798" y="1707"/>
              <a:ext cx="631" cy="186"/>
            </a:xfrm>
            <a:prstGeom prst="rect">
              <a:avLst/>
            </a:prstGeom>
            <a:noFill/>
            <a:ln w="12700" algn="ctr">
              <a:noFill/>
              <a:miter lim="800000"/>
              <a:headEnd/>
              <a:tailEnd/>
            </a:ln>
            <a:effectLst/>
          </p:spPr>
          <p:txBody>
            <a:bodyPr wrap="none">
              <a:spAutoFit/>
            </a:bodyPr>
            <a:lstStyle/>
            <a:p>
              <a:pPr algn="l"/>
              <a:r>
                <a:rPr lang="en-US" sz="1700" b="1" dirty="0">
                  <a:effectLst>
                    <a:outerShdw blurRad="38100" dist="38100" dir="2700000" algn="tl">
                      <a:srgbClr val="000000"/>
                    </a:outerShdw>
                  </a:effectLst>
                </a:rPr>
                <a:t>Resources</a:t>
              </a:r>
            </a:p>
          </p:txBody>
        </p:sp>
        <p:sp>
          <p:nvSpPr>
            <p:cNvPr id="47" name="AutoShape 47"/>
            <p:cNvSpPr>
              <a:spLocks noChangeArrowheads="1"/>
            </p:cNvSpPr>
            <p:nvPr/>
          </p:nvSpPr>
          <p:spPr bwMode="auto">
            <a:xfrm>
              <a:off x="4670" y="1981"/>
              <a:ext cx="160" cy="84"/>
            </a:xfrm>
            <a:prstGeom prst="rightArrow">
              <a:avLst>
                <a:gd name="adj1" fmla="val 50000"/>
                <a:gd name="adj2" fmla="val 47619"/>
              </a:avLst>
            </a:prstGeom>
            <a:gradFill rotWithShape="1">
              <a:gsLst>
                <a:gs pos="0">
                  <a:srgbClr val="CEAF56"/>
                </a:gs>
                <a:gs pos="50000">
                  <a:srgbClr val="FFFFCC"/>
                </a:gs>
                <a:gs pos="100000">
                  <a:srgbClr val="CEAF56"/>
                </a:gs>
              </a:gsLst>
              <a:lin ang="2700000" scaled="1"/>
            </a:gradFill>
            <a:ln w="12700" algn="ctr">
              <a:solidFill>
                <a:schemeClr val="bg1"/>
              </a:solidFill>
              <a:miter lim="800000"/>
              <a:headEnd/>
              <a:tailEnd/>
            </a:ln>
            <a:effectLst/>
          </p:spPr>
          <p:txBody>
            <a:bodyPr wrap="none" anchor="ctr"/>
            <a:lstStyle/>
            <a:p>
              <a:endParaRPr lang="en-US"/>
            </a:p>
          </p:txBody>
        </p:sp>
        <p:sp>
          <p:nvSpPr>
            <p:cNvPr id="48" name="Rectangle 48"/>
            <p:cNvSpPr>
              <a:spLocks noChangeArrowheads="1"/>
            </p:cNvSpPr>
            <p:nvPr/>
          </p:nvSpPr>
          <p:spPr bwMode="invGray">
            <a:xfrm>
              <a:off x="4709" y="1469"/>
              <a:ext cx="111" cy="11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lnSpc>
                  <a:spcPct val="100000"/>
                </a:lnSpc>
                <a:spcBef>
                  <a:spcPct val="0"/>
                </a:spcBef>
              </a:pPr>
              <a:endParaRPr lang="en-US" dirty="0">
                <a:solidFill>
                  <a:schemeClr val="bg2"/>
                </a:solidFill>
                <a:latin typeface="Arial" charset="0"/>
              </a:endParaRPr>
            </a:p>
          </p:txBody>
        </p:sp>
        <p:sp>
          <p:nvSpPr>
            <p:cNvPr id="49" name="Text Box 49"/>
            <p:cNvSpPr txBox="1">
              <a:spLocks noChangeArrowheads="1"/>
            </p:cNvSpPr>
            <p:nvPr/>
          </p:nvSpPr>
          <p:spPr bwMode="auto">
            <a:xfrm>
              <a:off x="4800" y="1371"/>
              <a:ext cx="565" cy="323"/>
            </a:xfrm>
            <a:prstGeom prst="rect">
              <a:avLst/>
            </a:prstGeom>
            <a:noFill/>
            <a:ln w="12700" algn="ctr">
              <a:noFill/>
              <a:miter lim="800000"/>
              <a:headEnd/>
              <a:tailEnd/>
            </a:ln>
            <a:effectLst/>
          </p:spPr>
          <p:txBody>
            <a:bodyPr wrap="none">
              <a:spAutoFit/>
            </a:bodyPr>
            <a:lstStyle/>
            <a:p>
              <a:pPr algn="l"/>
              <a:r>
                <a:rPr lang="en-US" sz="1700" b="1" dirty="0">
                  <a:effectLst>
                    <a:outerShdw blurRad="38100" dist="38100" dir="2700000" algn="tl">
                      <a:srgbClr val="000000"/>
                    </a:outerShdw>
                  </a:effectLst>
                </a:rPr>
                <a:t>Optional</a:t>
              </a:r>
            </a:p>
            <a:p>
              <a:pPr algn="l"/>
              <a:r>
                <a:rPr lang="en-US" sz="1700" b="1" dirty="0">
                  <a:effectLst>
                    <a:outerShdw blurRad="38100" dist="38100" dir="2700000" algn="tl">
                      <a:srgbClr val="000000"/>
                    </a:outerShdw>
                  </a:effectLst>
                </a:rPr>
                <a:t>Parts</a:t>
              </a:r>
            </a:p>
          </p:txBody>
        </p:sp>
        <p:sp>
          <p:nvSpPr>
            <p:cNvPr id="50" name="Text Box 50"/>
            <p:cNvSpPr txBox="1">
              <a:spLocks noChangeArrowheads="1"/>
            </p:cNvSpPr>
            <p:nvPr/>
          </p:nvSpPr>
          <p:spPr bwMode="auto">
            <a:xfrm>
              <a:off x="4800" y="864"/>
              <a:ext cx="899" cy="460"/>
            </a:xfrm>
            <a:prstGeom prst="rect">
              <a:avLst/>
            </a:prstGeom>
            <a:noFill/>
            <a:ln w="12700" algn="ctr">
              <a:noFill/>
              <a:miter lim="800000"/>
              <a:headEnd/>
              <a:tailEnd/>
            </a:ln>
            <a:effectLst/>
          </p:spPr>
          <p:txBody>
            <a:bodyPr wrap="none">
              <a:spAutoFit/>
            </a:bodyPr>
            <a:lstStyle/>
            <a:p>
              <a:pPr algn="l"/>
              <a:r>
                <a:rPr lang="en-US" sz="1700" b="1" dirty="0">
                  <a:effectLst>
                    <a:outerShdw blurRad="38100" dist="38100" dir="2700000" algn="tl">
                      <a:srgbClr val="000000"/>
                    </a:outerShdw>
                  </a:effectLst>
                </a:rPr>
                <a:t>Required or</a:t>
              </a:r>
            </a:p>
            <a:p>
              <a:pPr algn="l"/>
              <a:r>
                <a:rPr lang="en-US" sz="1700" b="1" dirty="0">
                  <a:effectLst>
                    <a:outerShdw blurRad="38100" dist="38100" dir="2700000" algn="tl">
                      <a:srgbClr val="000000"/>
                    </a:outerShdw>
                  </a:effectLst>
                </a:rPr>
                <a:t>Recommended</a:t>
              </a:r>
            </a:p>
            <a:p>
              <a:pPr algn="l"/>
              <a:r>
                <a:rPr lang="en-US" sz="1700" b="1" dirty="0">
                  <a:effectLst>
                    <a:outerShdw blurRad="38100" dist="38100" dir="2700000" algn="tl">
                      <a:srgbClr val="000000"/>
                    </a:outerShdw>
                  </a:effectLst>
                </a:rPr>
                <a:t>Parts</a:t>
              </a:r>
            </a:p>
          </p:txBody>
        </p:sp>
        <p:sp>
          <p:nvSpPr>
            <p:cNvPr id="51" name="Rectangle 51"/>
            <p:cNvSpPr>
              <a:spLocks noChangeArrowheads="1"/>
            </p:cNvSpPr>
            <p:nvPr/>
          </p:nvSpPr>
          <p:spPr bwMode="auto">
            <a:xfrm>
              <a:off x="4706" y="1736"/>
              <a:ext cx="109" cy="11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lnSpc>
                  <a:spcPct val="100000"/>
                </a:lnSpc>
                <a:spcBef>
                  <a:spcPct val="0"/>
                </a:spcBef>
              </a:pPr>
              <a:endParaRPr lang="en-US" dirty="0">
                <a:solidFill>
                  <a:schemeClr val="bg2"/>
                </a:solidFill>
                <a:latin typeface="Arial" charset="0"/>
              </a:endParaRPr>
            </a:p>
          </p:txBody>
        </p:sp>
        <p:sp>
          <p:nvSpPr>
            <p:cNvPr id="52" name="Text Box 52"/>
            <p:cNvSpPr txBox="1">
              <a:spLocks noChangeArrowheads="1"/>
            </p:cNvSpPr>
            <p:nvPr/>
          </p:nvSpPr>
          <p:spPr bwMode="auto">
            <a:xfrm>
              <a:off x="4796" y="1936"/>
              <a:ext cx="763" cy="186"/>
            </a:xfrm>
            <a:prstGeom prst="rect">
              <a:avLst/>
            </a:prstGeom>
            <a:noFill/>
            <a:ln w="12700" algn="ctr">
              <a:noFill/>
              <a:miter lim="800000"/>
              <a:headEnd/>
              <a:tailEnd/>
            </a:ln>
            <a:effectLst/>
          </p:spPr>
          <p:txBody>
            <a:bodyPr wrap="none">
              <a:spAutoFit/>
            </a:bodyPr>
            <a:lstStyle/>
            <a:p>
              <a:pPr algn="l"/>
              <a:r>
                <a:rPr lang="en-US" sz="1700" b="1" dirty="0">
                  <a:effectLst>
                    <a:outerShdw blurRad="38100" dist="38100" dir="2700000" algn="tl">
                      <a:srgbClr val="000000"/>
                    </a:outerShdw>
                  </a:effectLst>
                </a:rPr>
                <a:t>Relationship</a:t>
              </a:r>
            </a:p>
          </p:txBody>
        </p:sp>
      </p:grpSp>
      <p:sp>
        <p:nvSpPr>
          <p:cNvPr id="57" name="Rectangle 29"/>
          <p:cNvSpPr>
            <a:spLocks noChangeArrowheads="1"/>
          </p:cNvSpPr>
          <p:nvPr/>
        </p:nvSpPr>
        <p:spPr bwMode="auto">
          <a:xfrm>
            <a:off x="5577841" y="6766560"/>
            <a:ext cx="2625090" cy="3657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09728" tIns="54864" rIns="109728" bIns="54864" anchor="ctr"/>
          <a:lstStyle/>
          <a:p>
            <a:pPr algn="ctr">
              <a:spcBef>
                <a:spcPct val="0"/>
              </a:spcBef>
            </a:pPr>
            <a:r>
              <a:rPr lang="en-US" dirty="0" smtClean="0">
                <a:effectLst>
                  <a:outerShdw blurRad="38100" dist="38100" dir="2700000" algn="tl">
                    <a:srgbClr val="000000">
                      <a:alpha val="43137"/>
                    </a:srgbClr>
                  </a:outerShdw>
                </a:effectLst>
                <a:latin typeface="Arial" charset="0"/>
              </a:rPr>
              <a:t>Image</a:t>
            </a:r>
            <a:endParaRPr lang="en-US" dirty="0">
              <a:effectLst>
                <a:outerShdw blurRad="38100" dist="38100" dir="2700000" algn="tl">
                  <a:srgbClr val="000000">
                    <a:alpha val="43137"/>
                  </a:srgbClr>
                </a:outerShdw>
              </a:effectLst>
              <a:latin typeface="Arial" charset="0"/>
            </a:endParaRPr>
          </a:p>
        </p:txBody>
      </p:sp>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6:10:19 PM&quot;&gt;&lt;Slide id=&quot;257&quot; dur=&quot;38.5625&quot; bld=&quot;INVLD&quot;/&gt;&lt;Slide id=&quot;258&quot; dur=&quot;73.85938&quot;/&gt;&lt;Slide id=&quot;293&quot; dur=&quot;5.277344&quot;/&gt;&lt;Slide id=&quot;294&quot; dur=&quot;1.265625&quot;/&gt;&lt;Slide id=&quot;273&quot; dur=&quot;1.078125&quot;/&gt;&lt;Slide id=&quot;274&quot; dur=&quot;.90625&quot;/&gt;&lt;Slide id=&quot;295&quot; dur=&quot;.890625&quot;/&gt;&lt;Slide id=&quot;275&quot; dur=&quot;43.51563&quot;/&gt;&lt;/Timings&gt;&lt;Timings time=&quot;5/16/2007 6:07:18 PM&quot;&gt;&lt;Slide id=&quot;257&quot; dur=&quot;12.5625&quot; bld=&quot;INVLD&quot;/&gt;&lt;Slide id=&quot;258&quot; dur=&quot;5.078125&quot;/&gt;&lt;Slide id=&quot;293&quot; dur=&quot;2.546875&quot;/&gt;&lt;Slide id=&quot;294&quot; dur=&quot;4.09375&quot;/&gt;&lt;Slide id=&quot;273&quot; dur=&quot;2.453125&quot;/&gt;&lt;Slide id=&quot;274&quot; dur=&quot;1.84375&quot;/&gt;&lt;Slide id=&quot;295&quot; dur=&quot;1.90625&quot;/&gt;&lt;Slide id=&quot;275&quot; dur=&quot;1.53125&quot;/&gt;&lt;Slide id=&quot;276&quot; dur=&quot;1.625&quot;/&gt;&lt;Slide id=&quot;291&quot; dur=&quot;3&quot;/&gt;&lt;Slide id=&quot;277&quot; dur=&quot;1.859375&quot;/&gt;&lt;Slide id=&quot;280&quot; dur=&quot;2.046875&quot;/&gt;&lt;Slide id=&quot;281&quot; dur=&quot;1.4375&quot;/&gt;&lt;Slide id=&quot;282&quot; dur=&quot;1.40625&quot;/&gt;&lt;Slide id=&quot;283&quot; dur=&quot;1.921875&quot;/&gt;&lt;Slide id=&quot;284&quot; dur=&quot;1.4375&quot;/&gt;&lt;Slide id=&quot;297&quot; dur=&quot;1.5&quot;/&gt;&lt;Slide id=&quot;296&quot; dur=&quot;1.390625&quot;/&gt;&lt;Slide id=&quot;265&quot; dur=&quot;1.59375&quot;/&gt;&lt;Slide id=&quot;286&quot; dur=&quot;1.34375&quot;/&gt;&lt;Slide id=&quot;287&quot; dur=&quot;1.609375&quot;/&gt;&lt;Slide id=&quot;288&quot; dur=&quot;1.484375&quot;/&gt;&lt;Slide id=&quot;289&quot; dur=&quot;2.265625&quot;/&gt;&lt;Slide id=&quot;290&quot; dur=&quot;1.4375&quot;/&gt;&lt;Slide id=&quot;270&quot; dur=&quot;2.3125&quot;/&gt;&lt;Slide id=&quot;271&quot; dur=&quot;1.421875&quot;/&gt;&lt;Slide id=&quot;272&quot; dur=&quot;95.53125&quot;/&gt;&lt;Slide id=&quot;271&quot; dur=&quot;.859375&quot;/&gt;&lt;Slide id=&quot;272&quot; dur=&quot;4.46875&quot;/&gt;&lt;Slide id=&quot;271&quot; dur=&quot;2.453125&quot;/&gt;&lt;Slide id=&quot;272&quot; dur=&quot;6.328125&quot;/&gt;&lt;/Timings&gt;&lt;/WMTools&gt;"/>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XPS Optimization</Template>
  <TotalTime>1489</TotalTime>
  <Words>4779</Words>
  <Application>Microsoft Office PowerPoint</Application>
  <PresentationFormat>Custom</PresentationFormat>
  <Paragraphs>503</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Segoe</vt:lpstr>
      <vt:lpstr>Wingdings</vt:lpstr>
      <vt:lpstr>Calibri</vt:lpstr>
      <vt:lpstr>Lucida Console</vt:lpstr>
      <vt:lpstr>KaiTi</vt:lpstr>
      <vt:lpstr>Lucida Sans Unicode</vt:lpstr>
      <vt:lpstr>Segoe Semibold</vt:lpstr>
      <vt:lpstr>WinHec 2007 WEB Template</vt:lpstr>
      <vt:lpstr>Performance Optimization For XPS Documents</vt:lpstr>
      <vt:lpstr>Slide 2</vt:lpstr>
      <vt:lpstr>Agenda</vt:lpstr>
      <vt:lpstr>Slide 4</vt:lpstr>
      <vt:lpstr>Activities On XPS Document</vt:lpstr>
      <vt:lpstr>Impact Of Non-Optimized XPS</vt:lpstr>
      <vt:lpstr>Performance Measures</vt:lpstr>
      <vt:lpstr>Performance Metrics</vt:lpstr>
      <vt:lpstr>XPS Package</vt:lpstr>
      <vt:lpstr>Measuring XPS:  XpsStat</vt:lpstr>
      <vt:lpstr>FixedPage</vt:lpstr>
      <vt:lpstr>Fonts</vt:lpstr>
      <vt:lpstr>Images</vt:lpstr>
      <vt:lpstr>Optimizing FixedPage</vt:lpstr>
      <vt:lpstr>Optimizing FixedPage</vt:lpstr>
      <vt:lpstr>Optimizing FixedPage</vt:lpstr>
      <vt:lpstr>Optimizing FixedPage</vt:lpstr>
      <vt:lpstr>Sample:  Markup Optimization</vt:lpstr>
      <vt:lpstr>Optimizing Fonts</vt:lpstr>
      <vt:lpstr>Sample:  Font Optimization</vt:lpstr>
      <vt:lpstr>Optimizing Images</vt:lpstr>
      <vt:lpstr>Sample:  Image Optimization</vt:lpstr>
      <vt:lpstr>Sample:  Image (512 x 262)</vt:lpstr>
      <vt:lpstr>Call To Action</vt:lpstr>
      <vt:lpstr>Additional Resources</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CLN-T371 Performance Optimization For XPS Documents</dc:title>
  <dc:subject>WinHEC 2007</dc:subject>
  <dc:creator>Feng Yuan</dc:creator>
  <dc:description>Template: Bryan Lenning, Silver Fox Productions                             
On-Site Formatting: Silver Fox Productions                                                                           
Event Date: May 14-17, 2007
Event Location: Los Angeles, CA
Audience:
Audience:
Key Topics: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
© 2007 Silver Fox Production, All Rights Reserved.
This document is for internal use only. Not for distribution unless by the express written consent of Silver Fox Productions.</dc:description>
  <cp:lastModifiedBy>Microsoft Employee</cp:lastModifiedBy>
  <cp:revision>200</cp:revision>
  <dcterms:created xsi:type="dcterms:W3CDTF">2007-03-19T19:40:03Z</dcterms:created>
  <dcterms:modified xsi:type="dcterms:W3CDTF">2007-05-29T19:44:22Z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