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1"/>
  </p:sldMasterIdLst>
  <p:notesMasterIdLst>
    <p:notesMasterId r:id="rId28"/>
  </p:notesMasterIdLst>
  <p:sldIdLst>
    <p:sldId id="258" r:id="rId2"/>
    <p:sldId id="273" r:id="rId3"/>
    <p:sldId id="317" r:id="rId4"/>
    <p:sldId id="318" r:id="rId5"/>
    <p:sldId id="319" r:id="rId6"/>
    <p:sldId id="320" r:id="rId7"/>
    <p:sldId id="321" r:id="rId8"/>
    <p:sldId id="322" r:id="rId9"/>
    <p:sldId id="326" r:id="rId10"/>
    <p:sldId id="338" r:id="rId11"/>
    <p:sldId id="333" r:id="rId12"/>
    <p:sldId id="290" r:id="rId13"/>
    <p:sldId id="307" r:id="rId14"/>
    <p:sldId id="329" r:id="rId15"/>
    <p:sldId id="339" r:id="rId16"/>
    <p:sldId id="268" r:id="rId17"/>
    <p:sldId id="309" r:id="rId18"/>
    <p:sldId id="334" r:id="rId19"/>
    <p:sldId id="316" r:id="rId20"/>
    <p:sldId id="330" r:id="rId21"/>
    <p:sldId id="331" r:id="rId22"/>
    <p:sldId id="332" r:id="rId23"/>
    <p:sldId id="323" r:id="rId24"/>
    <p:sldId id="308" r:id="rId25"/>
    <p:sldId id="340" r:id="rId26"/>
    <p:sldId id="272" r:id="rId27"/>
  </p:sldIdLst>
  <p:sldSz cx="9144000" cy="6858000" type="screen4x3"/>
  <p:notesSz cx="6858000" cy="9144000"/>
  <p:embeddedFontLst>
    <p:embeddedFont>
      <p:font typeface="ＭＳ Ｐゴシック" charset="-128"/>
      <p:regular r:id="rId29"/>
    </p:embeddedFont>
    <p:embeddedFont>
      <p:font typeface="Calibri" pitchFamily="34" charset="0"/>
      <p:regular r:id="rId30"/>
      <p:bold r:id="rId31"/>
      <p:italic r:id="rId32"/>
      <p:boldItalic r:id="rId33"/>
    </p:embeddedFont>
    <p:embeddedFont>
      <p:font typeface="Tahoma" pitchFamily="34" charset="0"/>
      <p:regular r:id="rId34"/>
      <p:bold r:id="rId35"/>
    </p:embeddedFont>
    <p:embeddedFont>
      <p:font typeface="SimSun" charset="-122"/>
      <p:regular r:id="rId36"/>
    </p:embeddedFont>
  </p:embeddedFont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initials="" lastIdx="1" clrIdx="0"/>
  <p:cmAuthor id="1" name="Jason Anderson (WINDOWS)" initials="JA(" lastIdx="15" clrIdx="1"/>
  <p:cmAuthor id="2" name="shawnpr" initials="s" lastIdx="19" clrIdx="2"/>
  <p:cmAuthor id="3" name="Susan Blanchard" initials="seb"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55" autoAdjust="0"/>
    <p:restoredTop sz="94660"/>
  </p:normalViewPr>
  <p:slideViewPr>
    <p:cSldViewPr>
      <p:cViewPr varScale="1">
        <p:scale>
          <a:sx n="51" d="100"/>
          <a:sy n="51" d="100"/>
        </p:scale>
        <p:origin x="-662" y="-77"/>
      </p:cViewPr>
      <p:guideLst>
        <p:guide orient="horz" pos="2496"/>
        <p:guide orient="horz" pos="144"/>
        <p:guide orient="horz" pos="887"/>
        <p:guide orient="horz" pos="1190"/>
        <p:guide orient="horz" pos="1531"/>
        <p:guide orient="horz" pos="4080"/>
        <p:guide orient="horz" pos="4224"/>
        <p:guide pos="2880"/>
        <p:guide pos="240"/>
        <p:guide pos="5472"/>
        <p:guide pos="463"/>
      </p:guideLst>
    </p:cSldViewPr>
  </p:slideViewPr>
  <p:notesTextViewPr>
    <p:cViewPr>
      <p:scale>
        <a:sx n="100" d="100"/>
        <a:sy n="100" d="100"/>
      </p:scale>
      <p:origin x="0" y="0"/>
    </p:cViewPr>
  </p:notesTextViewPr>
  <p:sorterViewPr>
    <p:cViewPr>
      <p:scale>
        <a:sx n="29" d="100"/>
        <a:sy n="2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Segoe"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Segoe" pitchFamily="34" charset="0"/>
              </a:defRPr>
            </a:lvl1pPr>
          </a:lstStyle>
          <a:p>
            <a:pPr>
              <a:defRPr/>
            </a:pPr>
            <a:fld id="{CE6FE08D-2C3B-47E0-81EF-BF5AF646AFC2}" type="datetimeFigureOut">
              <a:rPr lang="en-US" smtClean="0"/>
              <a:pPr>
                <a:defRPr/>
              </a:pPr>
              <a:t>5/29/2007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Segoe"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Segoe" pitchFamily="34" charset="0"/>
              </a:defRPr>
            </a:lvl1pPr>
          </a:lstStyle>
          <a:p>
            <a:pPr>
              <a:defRPr/>
            </a:pPr>
            <a:fld id="{A40C2EEB-60D3-444D-B9A1-6025A6882600}"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76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10D907-CEE2-4457-AF46-694210023DFE}" type="datetime8">
              <a:rPr lang="en-US"/>
              <a:pPr fontAlgn="base">
                <a:spcBef>
                  <a:spcPct val="0"/>
                </a:spcBef>
                <a:spcAft>
                  <a:spcPct val="0"/>
                </a:spcAft>
                <a:defRPr/>
              </a:pPr>
              <a:t>5/29/2007 12:48 PM</a:t>
            </a:fld>
            <a:endParaRPr lang="en-US"/>
          </a:p>
        </p:txBody>
      </p:sp>
      <p:sp>
        <p:nvSpPr>
          <p:cNvPr id="276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765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D39E8-5258-4DFE-B77E-712705CC158E}"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81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67E20D4-FA5C-4F13-9D75-276A73C08274}" type="datetime8">
              <a:rPr lang="en-US"/>
              <a:pPr fontAlgn="base">
                <a:spcBef>
                  <a:spcPct val="0"/>
                </a:spcBef>
                <a:spcAft>
                  <a:spcPct val="0"/>
                </a:spcAft>
                <a:defRPr/>
              </a:pPr>
              <a:t>5/29/2007 12:48 PM</a:t>
            </a:fld>
            <a:endParaRPr lang="en-US"/>
          </a:p>
        </p:txBody>
      </p:sp>
      <p:sp>
        <p:nvSpPr>
          <p:cNvPr id="4813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813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984AB9-493B-479E-B782-FEB4F11A8BD0}"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CF28366-F8ED-445C-A40D-E6F2A7C8EEC0}" type="datetime8">
              <a:rPr lang="en-US"/>
              <a:pPr fontAlgn="base">
                <a:spcBef>
                  <a:spcPct val="0"/>
                </a:spcBef>
                <a:spcAft>
                  <a:spcPct val="0"/>
                </a:spcAft>
                <a:defRPr/>
              </a:pPr>
              <a:t>5/29/2007 12:48 PM</a:t>
            </a:fld>
            <a:endParaRPr lang="en-US"/>
          </a:p>
        </p:txBody>
      </p:sp>
      <p:sp>
        <p:nvSpPr>
          <p:cNvPr id="5325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325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8D8650-7247-45AA-8A03-3E9411BE30B1}" type="slidenum">
              <a:rPr lang="en-US"/>
              <a:pPr fontAlgn="base">
                <a:spcBef>
                  <a:spcPct val="0"/>
                </a:spcBef>
                <a:spcAft>
                  <a:spcPct val="0"/>
                </a:spcAft>
                <a:defRPr/>
              </a:pPr>
              <a:t>19</a:t>
            </a:fld>
            <a:endParaRPr lang="en-US"/>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3" name="Rectangle 3"/>
          <p:cNvSpPr>
            <a:spLocks noGrp="1" noChangeArrowheads="1"/>
          </p:cNvSpPr>
          <p:nvPr>
            <p:ph type="body" idx="1"/>
          </p:nvPr>
        </p:nvSpPr>
        <p:spPr bwMode="auto">
          <a:xfrm>
            <a:off x="684213" y="4343400"/>
            <a:ext cx="5489575"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12:48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BE9BB8-6357-4F99-A337-C0338CE82FA7}" type="slidenum">
              <a:rPr lang="en-US"/>
              <a:pPr fontAlgn="base">
                <a:spcBef>
                  <a:spcPct val="0"/>
                </a:spcBef>
                <a:spcAft>
                  <a:spcPct val="0"/>
                </a:spcAft>
                <a:defRPr/>
              </a:pPr>
              <a:t>3</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A343C-F5A7-41B8-9FFC-310799814126}" type="slidenum">
              <a:rPr lang="en-US"/>
              <a:pPr fontAlgn="base">
                <a:spcBef>
                  <a:spcPct val="0"/>
                </a:spcBef>
                <a:spcAft>
                  <a:spcPct val="0"/>
                </a:spcAft>
                <a:defRPr/>
              </a:pPr>
              <a:t>4</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814EE2-1D47-4B37-9250-2F6003D717F3}" type="slidenum">
              <a:rPr lang="en-US"/>
              <a:pPr fontAlgn="base">
                <a:spcBef>
                  <a:spcPct val="0"/>
                </a:spcBef>
                <a:spcAft>
                  <a:spcPct val="0"/>
                </a:spcAft>
                <a:defRPr/>
              </a:pPr>
              <a:t>5</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7F174-966C-4702-BAAA-1A350458A69A}" type="slidenum">
              <a:rPr lang="en-US"/>
              <a:pPr fontAlgn="base">
                <a:spcBef>
                  <a:spcPct val="0"/>
                </a:spcBef>
                <a:spcAft>
                  <a:spcPct val="0"/>
                </a:spcAft>
                <a:defRPr/>
              </a:pPr>
              <a:t>6</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C2EEB-60D3-444D-B9A1-6025A688260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492500" y="6565900"/>
            <a:ext cx="2730500" cy="292100"/>
          </a:xfrm>
          <a:prstGeom prst="rect">
            <a:avLst/>
          </a:prstGeom>
        </p:spPr>
        <p:txBody>
          <a:bodyPr/>
          <a:lstStyle>
            <a:lvl1pPr>
              <a:buNone/>
              <a:defRPr sz="1600" b="1" baseline="0"/>
            </a:lvl1pPr>
          </a:lstStyle>
          <a:p>
            <a:pPr lvl="0"/>
            <a:r>
              <a:rPr lang="en-US" smtClean="0"/>
              <a:t>Click to edit Master text styles</a:t>
            </a:r>
          </a:p>
        </p:txBody>
      </p:sp>
      <p:sp>
        <p:nvSpPr>
          <p:cNvPr id="5" name="Rectangle 8"/>
          <p:cNvSpPr>
            <a:spLocks noGrp="1" noChangeArrowheads="1"/>
          </p:cNvSpPr>
          <p:nvPr>
            <p:ph type="sldNum" sz="quarter" idx="12"/>
          </p:nvPr>
        </p:nvSpPr>
        <p:spPr>
          <a:xfrm>
            <a:off x="7327900" y="6604000"/>
            <a:ext cx="1651000" cy="215900"/>
          </a:xfrm>
          <a:prstGeom prst="rect">
            <a:avLst/>
          </a:prstGeom>
        </p:spPr>
        <p:txBody>
          <a:bodyPr/>
          <a:lstStyle>
            <a:lvl1pPr fontAlgn="auto">
              <a:spcBef>
                <a:spcPts val="0"/>
              </a:spcBef>
              <a:spcAft>
                <a:spcPts val="0"/>
              </a:spcAft>
              <a:defRPr sz="1800" b="1">
                <a:latin typeface="+mn-lt"/>
              </a:defRPr>
            </a:lvl1pPr>
          </a:lstStyle>
          <a:p>
            <a:pPr>
              <a:defRPr/>
            </a:pPr>
            <a:r>
              <a:rPr lang="en-US"/>
              <a:t>	</a:t>
            </a:r>
            <a:fld id="{75AF6F27-7D80-4618-891F-B1E432FDE5F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19" r:id="rId11"/>
    <p:sldLayoutId id="2147483697" r:id="rId12"/>
    <p:sldLayoutId id="2147483698"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9.xml"/><Relationship Id="rId7" Type="http://schemas.openxmlformats.org/officeDocument/2006/relationships/image" Target="../media/image2.png"/><Relationship Id="rId12"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7.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flexgo"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7.em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a:t>
            </a:r>
            <a:r>
              <a:rPr lang="en-US" dirty="0" err="1" smtClean="0"/>
              <a:t>FlexGo</a:t>
            </a:r>
            <a:r>
              <a:rPr lang="en-US" dirty="0" smtClean="0"/>
              <a:t>™ Technology Update</a:t>
            </a:r>
            <a:endParaRPr lang="en-US" dirty="0"/>
          </a:p>
        </p:txBody>
      </p:sp>
      <p:sp>
        <p:nvSpPr>
          <p:cNvPr id="3" name="Subtitle 2"/>
          <p:cNvSpPr>
            <a:spLocks noGrp="1"/>
          </p:cNvSpPr>
          <p:nvPr>
            <p:ph type="subTitle" idx="1"/>
          </p:nvPr>
        </p:nvSpPr>
        <p:spPr>
          <a:xfrm>
            <a:off x="727605" y="4149566"/>
            <a:ext cx="3539595" cy="1163395"/>
          </a:xfrm>
        </p:spPr>
        <p:txBody>
          <a:bodyPr/>
          <a:lstStyle/>
          <a:p>
            <a:r>
              <a:rPr lang="en-US" sz="2800" dirty="0" smtClean="0"/>
              <a:t>Dr. David Foster</a:t>
            </a:r>
          </a:p>
          <a:p>
            <a:r>
              <a:rPr lang="en-US" sz="2800" dirty="0" smtClean="0"/>
              <a:t>General Manager</a:t>
            </a:r>
            <a:br>
              <a:rPr lang="en-US" sz="2800" dirty="0" smtClean="0"/>
            </a:br>
            <a:r>
              <a:rPr lang="en-US" sz="2800" dirty="0" err="1" smtClean="0"/>
              <a:t>FlexGo</a:t>
            </a:r>
            <a:r>
              <a:rPr lang="en-US" sz="2800" dirty="0" smtClean="0"/>
              <a:t>	</a:t>
            </a:r>
          </a:p>
        </p:txBody>
      </p:sp>
      <p:sp>
        <p:nvSpPr>
          <p:cNvPr id="6" name="Rectangle 5"/>
          <p:cNvSpPr/>
          <p:nvPr/>
        </p:nvSpPr>
        <p:spPr>
          <a:xfrm>
            <a:off x="4267200" y="4149566"/>
            <a:ext cx="4876800" cy="2209836"/>
          </a:xfrm>
          <a:prstGeom prst="rect">
            <a:avLst/>
          </a:prstGeom>
        </p:spPr>
        <p:txBody>
          <a:bodyPr wrap="square">
            <a:spAutoFit/>
          </a:bodyPr>
          <a:lstStyle/>
          <a:p>
            <a:r>
              <a:rPr lang="en-US" sz="2800" kern="0" dirty="0" smtClean="0">
                <a:solidFill>
                  <a:srgbClr val="FFFFFF"/>
                </a:solidFill>
                <a:effectLst>
                  <a:outerShdw blurRad="38100" dist="38100" dir="2700000" algn="tl">
                    <a:srgbClr val="000000">
                      <a:alpha val="43137"/>
                    </a:srgbClr>
                  </a:outerShdw>
                </a:effectLst>
                <a:latin typeface="Segoe"/>
              </a:rPr>
              <a:t>Jeff </a:t>
            </a:r>
            <a:r>
              <a:rPr lang="en-US" sz="2800" kern="0" dirty="0" err="1" smtClean="0">
                <a:solidFill>
                  <a:srgbClr val="FFFFFF"/>
                </a:solidFill>
                <a:effectLst>
                  <a:outerShdw blurRad="38100" dist="38100" dir="2700000" algn="tl">
                    <a:srgbClr val="000000">
                      <a:alpha val="43137"/>
                    </a:srgbClr>
                  </a:outerShdw>
                </a:effectLst>
                <a:latin typeface="Segoe"/>
              </a:rPr>
              <a:t>Westerinen</a:t>
            </a:r>
            <a:endParaRPr lang="en-US" sz="2800" kern="0" dirty="0" smtClean="0">
              <a:solidFill>
                <a:srgbClr val="FFFFFF"/>
              </a:solidFill>
              <a:effectLst>
                <a:outerShdw blurRad="38100" dist="38100" dir="2700000" algn="tl">
                  <a:srgbClr val="000000">
                    <a:alpha val="43137"/>
                  </a:srgbClr>
                </a:outerShdw>
              </a:effectLst>
              <a:latin typeface="Segoe"/>
            </a:endParaRPr>
          </a:p>
          <a:p>
            <a:pPr lvl="0" defTabSz="912777">
              <a:lnSpc>
                <a:spcPct val="90000"/>
              </a:lnSpc>
              <a:buClr>
                <a:srgbClr val="FFFFFF"/>
              </a:buClr>
              <a:buSzPct val="95000"/>
            </a:pPr>
            <a:r>
              <a:rPr lang="en-US" sz="2800" kern="0" dirty="0" smtClean="0">
                <a:solidFill>
                  <a:srgbClr val="FFFFFF"/>
                </a:solidFill>
                <a:effectLst>
                  <a:outerShdw blurRad="38100" dist="38100" dir="2700000" algn="tl">
                    <a:srgbClr val="000000">
                      <a:alpha val="43137"/>
                    </a:srgbClr>
                  </a:outerShdw>
                </a:effectLst>
                <a:latin typeface="Segoe"/>
              </a:rPr>
              <a:t>Director</a:t>
            </a:r>
            <a:br>
              <a:rPr lang="en-US" sz="2800" kern="0" dirty="0" smtClean="0">
                <a:solidFill>
                  <a:srgbClr val="FFFFFF"/>
                </a:solidFill>
                <a:effectLst>
                  <a:outerShdw blurRad="38100" dist="38100" dir="2700000" algn="tl">
                    <a:srgbClr val="000000">
                      <a:alpha val="43137"/>
                    </a:srgbClr>
                  </a:outerShdw>
                </a:effectLst>
                <a:latin typeface="Segoe"/>
              </a:rPr>
            </a:br>
            <a:r>
              <a:rPr lang="en-US" sz="2800" kern="0" dirty="0" smtClean="0">
                <a:solidFill>
                  <a:srgbClr val="FFFFFF"/>
                </a:solidFill>
                <a:effectLst>
                  <a:outerShdw blurRad="38100" dist="38100" dir="2700000" algn="tl">
                    <a:srgbClr val="000000">
                      <a:alpha val="43137"/>
                    </a:srgbClr>
                  </a:outerShdw>
                </a:effectLst>
                <a:latin typeface="Segoe"/>
              </a:rPr>
              <a:t>Hardware Architecture</a:t>
            </a:r>
            <a:br>
              <a:rPr lang="en-US" sz="2800" kern="0" dirty="0" smtClean="0">
                <a:solidFill>
                  <a:srgbClr val="FFFFFF"/>
                </a:solidFill>
                <a:effectLst>
                  <a:outerShdw blurRad="38100" dist="38100" dir="2700000" algn="tl">
                    <a:srgbClr val="000000">
                      <a:alpha val="43137"/>
                    </a:srgbClr>
                  </a:outerShdw>
                </a:effectLst>
                <a:latin typeface="Segoe"/>
              </a:rPr>
            </a:br>
            <a:r>
              <a:rPr lang="en-US" sz="2400" kern="0" dirty="0" smtClean="0">
                <a:solidFill>
                  <a:srgbClr val="FFFFFF"/>
                </a:solidFill>
                <a:effectLst>
                  <a:outerShdw blurRad="38100" dist="38100" dir="2700000" algn="tl">
                    <a:srgbClr val="000000">
                      <a:alpha val="43137"/>
                    </a:srgbClr>
                  </a:outerShdw>
                </a:effectLst>
                <a:latin typeface="Segoe"/>
              </a:rPr>
              <a:t>New Business &amp; Products Group</a:t>
            </a:r>
          </a:p>
          <a:p>
            <a:pPr lvl="0" defTabSz="912777">
              <a:lnSpc>
                <a:spcPct val="90000"/>
              </a:lnSpc>
              <a:buClr>
                <a:srgbClr val="FFFFFF"/>
              </a:buClr>
              <a:buSzPct val="95000"/>
            </a:pPr>
            <a:r>
              <a:rPr lang="en-US" sz="2400" kern="0" dirty="0" smtClean="0">
                <a:solidFill>
                  <a:srgbClr val="FFFFFF"/>
                </a:solidFill>
                <a:effectLst>
                  <a:outerShdw blurRad="38100" dist="38100" dir="2700000" algn="tl">
                    <a:srgbClr val="000000">
                      <a:alpha val="43137"/>
                    </a:srgbClr>
                  </a:outerShdw>
                </a:effectLst>
                <a:latin typeface="Segoe"/>
              </a:rPr>
              <a:t>Microsoft Corporation</a:t>
            </a:r>
          </a:p>
          <a:p>
            <a:endParaRPr lang="en-US" sz="1600"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381000" y="1408113"/>
            <a:ext cx="8305800" cy="2859087"/>
          </a:xfrm>
          <a:prstGeom prst="roundRect">
            <a:avLst>
              <a:gd name="adj" fmla="val 1048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173" name="Rectangle 2"/>
          <p:cNvSpPr>
            <a:spLocks noGrp="1" noChangeArrowheads="1"/>
          </p:cNvSpPr>
          <p:nvPr>
            <p:ph type="title"/>
          </p:nvPr>
        </p:nvSpPr>
        <p:spPr>
          <a:xfrm>
            <a:off x="381794" y="228600"/>
            <a:ext cx="8380412" cy="692498"/>
          </a:xfrm>
        </p:spPr>
        <p:txBody>
          <a:bodyPr/>
          <a:lstStyle/>
          <a:p>
            <a:pPr eaLnBrk="1" hangingPunct="1">
              <a:defRPr/>
            </a:pPr>
            <a:r>
              <a:rPr smtClean="0"/>
              <a:t>Pillars And Scenarios</a:t>
            </a:r>
          </a:p>
        </p:txBody>
      </p:sp>
      <p:sp>
        <p:nvSpPr>
          <p:cNvPr id="41992" name="Rectangle 33"/>
          <p:cNvSpPr>
            <a:spLocks noChangeArrowheads="1"/>
          </p:cNvSpPr>
          <p:nvPr/>
        </p:nvSpPr>
        <p:spPr bwMode="auto">
          <a:xfrm>
            <a:off x="381000" y="4495800"/>
            <a:ext cx="2606040" cy="1981200"/>
          </a:xfrm>
          <a:prstGeom prst="round2Same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Scale</a:t>
            </a:r>
          </a:p>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New hardware platforms</a:t>
            </a:r>
          </a:p>
        </p:txBody>
      </p:sp>
      <p:sp>
        <p:nvSpPr>
          <p:cNvPr id="41993" name="Rectangle 34"/>
          <p:cNvSpPr>
            <a:spLocks noChangeArrowheads="1"/>
          </p:cNvSpPr>
          <p:nvPr/>
        </p:nvSpPr>
        <p:spPr bwMode="auto">
          <a:xfrm>
            <a:off x="3230880" y="4432300"/>
            <a:ext cx="2606040" cy="2044700"/>
          </a:xfrm>
          <a:prstGeom prst="round2Same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Windows Vista</a:t>
            </a:r>
          </a:p>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All 32-bit SKUs, </a:t>
            </a:r>
          </a:p>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Windows XP to </a:t>
            </a:r>
            <a:r>
              <a:rPr lang="en-US" b="1"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Windows Vista </a:t>
            </a: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upgrade</a:t>
            </a:r>
          </a:p>
        </p:txBody>
      </p:sp>
      <p:sp>
        <p:nvSpPr>
          <p:cNvPr id="41994" name="Rectangle 36"/>
          <p:cNvSpPr>
            <a:spLocks noChangeArrowheads="1"/>
          </p:cNvSpPr>
          <p:nvPr/>
        </p:nvSpPr>
        <p:spPr bwMode="auto">
          <a:xfrm>
            <a:off x="6080760" y="4414838"/>
            <a:ext cx="2606040" cy="2062162"/>
          </a:xfrm>
          <a:prstGeom prst="round2Same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User Experience</a:t>
            </a:r>
          </a:p>
          <a:p>
            <a:pPr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Improved user experience, removed dependence on technician setup</a:t>
            </a:r>
          </a:p>
        </p:txBody>
      </p:sp>
      <p:sp>
        <p:nvSpPr>
          <p:cNvPr id="47111" name="Text Box 5"/>
          <p:cNvSpPr txBox="1">
            <a:spLocks noChangeArrowheads="1"/>
          </p:cNvSpPr>
          <p:nvPr/>
        </p:nvSpPr>
        <p:spPr bwMode="auto">
          <a:xfrm>
            <a:off x="1651000" y="2740025"/>
            <a:ext cx="6578600" cy="40005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oAutofit/>
          </a:bodyPr>
          <a:lstStyle/>
          <a:p>
            <a:pPr marL="411480" indent="-411480"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MSN Tokens</a:t>
            </a:r>
          </a:p>
        </p:txBody>
      </p:sp>
      <p:sp>
        <p:nvSpPr>
          <p:cNvPr id="47112" name="Text Box 6"/>
          <p:cNvSpPr txBox="1">
            <a:spLocks noChangeArrowheads="1"/>
          </p:cNvSpPr>
          <p:nvPr/>
        </p:nvSpPr>
        <p:spPr bwMode="auto">
          <a:xfrm>
            <a:off x="1651000" y="3244850"/>
            <a:ext cx="6578600" cy="40005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oAutofit/>
          </a:bodyPr>
          <a:lstStyle/>
          <a:p>
            <a:pPr marL="411480" indent="-411480"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Online (Web site) purchase</a:t>
            </a:r>
          </a:p>
        </p:txBody>
      </p:sp>
      <p:sp>
        <p:nvSpPr>
          <p:cNvPr id="47113" name="Text Box 7"/>
          <p:cNvSpPr txBox="1">
            <a:spLocks noChangeArrowheads="1"/>
          </p:cNvSpPr>
          <p:nvPr/>
        </p:nvSpPr>
        <p:spPr bwMode="auto">
          <a:xfrm>
            <a:off x="1651000" y="3716338"/>
            <a:ext cx="6578600" cy="39687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oAutofit/>
          </a:bodyPr>
          <a:lstStyle/>
          <a:p>
            <a:pPr marL="411480" indent="-411480" algn="ctr" defTabSz="912740">
              <a:lnSpc>
                <a:spcPct val="80000"/>
              </a:lnSpc>
              <a:spcBef>
                <a:spcPct val="35000"/>
              </a:spcBef>
              <a:buClr>
                <a:srgbClr val="FDE399"/>
              </a:buClr>
              <a:defRPr/>
            </a:pPr>
            <a:r>
              <a:rPr lang="en-US" b="1">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Offline purchase (such as  ATM, SMS, EPOS)</a:t>
            </a:r>
          </a:p>
        </p:txBody>
      </p:sp>
      <p:sp>
        <p:nvSpPr>
          <p:cNvPr id="47118" name="Text Box 12"/>
          <p:cNvSpPr txBox="1">
            <a:spLocks noChangeArrowheads="1"/>
          </p:cNvSpPr>
          <p:nvPr/>
        </p:nvSpPr>
        <p:spPr bwMode="auto">
          <a:xfrm>
            <a:off x="1651000" y="1754188"/>
            <a:ext cx="6578600" cy="37783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a:spAutoFit/>
          </a:bodyPr>
          <a:lstStyle/>
          <a:p>
            <a:pPr marL="411480" indent="-411480"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Telco-billed renewable subscription</a:t>
            </a:r>
          </a:p>
        </p:txBody>
      </p:sp>
      <p:sp>
        <p:nvSpPr>
          <p:cNvPr id="47119" name="Text Box 13"/>
          <p:cNvSpPr txBox="1">
            <a:spLocks noChangeArrowheads="1"/>
          </p:cNvSpPr>
          <p:nvPr/>
        </p:nvSpPr>
        <p:spPr bwMode="auto">
          <a:xfrm>
            <a:off x="1651000" y="2249488"/>
            <a:ext cx="6559550" cy="37783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square">
            <a:spAutoFit/>
          </a:bodyPr>
          <a:lstStyle/>
          <a:p>
            <a:pPr marL="411480" indent="-411480" algn="ctr" defTabSz="912740">
              <a:lnSpc>
                <a:spcPct val="80000"/>
              </a:lnSpc>
              <a:spcBef>
                <a:spcPct val="35000"/>
              </a:spcBef>
              <a:buClr>
                <a:srgbClr val="FDE399"/>
              </a:buClr>
              <a:defRPr/>
            </a:pPr>
            <a:r>
              <a:rPr lang="en-US"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Day-by-day unlimited usage</a:t>
            </a:r>
          </a:p>
        </p:txBody>
      </p:sp>
      <p:sp>
        <p:nvSpPr>
          <p:cNvPr id="43" name="Text Box 12"/>
          <p:cNvSpPr txBox="1">
            <a:spLocks noChangeArrowheads="1"/>
          </p:cNvSpPr>
          <p:nvPr/>
        </p:nvSpPr>
        <p:spPr bwMode="auto">
          <a:xfrm rot="16200000">
            <a:off x="-727075" y="5036492"/>
            <a:ext cx="1854200" cy="461665"/>
          </a:xfrm>
          <a:prstGeom prst="rect">
            <a:avLst/>
          </a:prstGeom>
          <a:noFill/>
          <a:ln w="12700" algn="ctr">
            <a:noFill/>
            <a:miter lim="800000"/>
            <a:headEnd/>
            <a:tailEnd/>
          </a:ln>
        </p:spPr>
        <p:txBody>
          <a:bodyPr>
            <a:spAutoFit/>
          </a:bodyPr>
          <a:lstStyle/>
          <a:p>
            <a:pPr algn="ctr" eaLnBrk="0" hangingPunct="0">
              <a:defRPr/>
            </a:pPr>
            <a:r>
              <a:rPr lang="en-US" sz="2400" dirty="0">
                <a:effectLst>
                  <a:outerShdw blurRad="38100" dist="38100" dir="2700000" algn="tl">
                    <a:srgbClr val="000000">
                      <a:alpha val="43137"/>
                    </a:srgbClr>
                  </a:outerShdw>
                </a:effectLst>
                <a:latin typeface="+mn-lt"/>
                <a:ea typeface="ＭＳ Ｐゴシック" pitchFamily="34" charset="-128"/>
              </a:rPr>
              <a:t>Pillars</a:t>
            </a:r>
          </a:p>
        </p:txBody>
      </p:sp>
      <p:sp>
        <p:nvSpPr>
          <p:cNvPr id="44" name="Text Box 12"/>
          <p:cNvSpPr txBox="1">
            <a:spLocks noChangeArrowheads="1"/>
          </p:cNvSpPr>
          <p:nvPr/>
        </p:nvSpPr>
        <p:spPr bwMode="auto">
          <a:xfrm rot="16200000">
            <a:off x="135732" y="2651246"/>
            <a:ext cx="1854200" cy="441083"/>
          </a:xfrm>
          <a:prstGeom prst="rect">
            <a:avLst/>
          </a:prstGeom>
          <a:ln>
            <a:headEnd type="none" w="med" len="med"/>
            <a:tailEnd type="none" w="med" len="med"/>
          </a:ln>
        </p:spPr>
        <p:txBody>
          <a:bodyPr>
            <a:spAutoFit/>
          </a:bodyPr>
          <a:lstStyle/>
          <a:p>
            <a:pPr marL="411480" indent="-411480" defTabSz="912740">
              <a:lnSpc>
                <a:spcPct val="80000"/>
              </a:lnSpc>
              <a:spcBef>
                <a:spcPct val="35000"/>
              </a:spcBef>
              <a:buClr>
                <a:srgbClr val="FDE399"/>
              </a:buClr>
              <a:defRPr/>
            </a:pPr>
            <a:r>
              <a:rPr lang="en-US" sz="2800" b="1"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pitchFamily="34" charset="0"/>
              </a:rPr>
              <a:t>Scenarios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User Experience Improvements</a:t>
            </a:r>
            <a:endParaRPr lang="en-US" dirty="0"/>
          </a:p>
        </p:txBody>
      </p:sp>
      <p:graphicFrame>
        <p:nvGraphicFramePr>
          <p:cNvPr id="43027" name="Group 19"/>
          <p:cNvGraphicFramePr>
            <a:graphicFrameLocks noGrp="1"/>
          </p:cNvGraphicFramePr>
          <p:nvPr/>
        </p:nvGraphicFramePr>
        <p:xfrm>
          <a:off x="381000" y="1408113"/>
          <a:ext cx="8305800" cy="3322320"/>
        </p:xfrm>
        <a:graphic>
          <a:graphicData uri="http://schemas.openxmlformats.org/drawingml/2006/table">
            <a:tbl>
              <a:tblPr firstRow="1">
                <a:effectLst>
                  <a:outerShdw blurRad="596900" sx="102000" sy="102000" algn="ctr" rotWithShape="0">
                    <a:srgbClr val="000000"/>
                  </a:outerShdw>
                </a:effectLst>
                <a:tableStyleId>{793D81CF-94F2-401A-BA57-92F5A7B2D0C5}</a:tableStyleId>
              </a:tblPr>
              <a:tblGrid>
                <a:gridCol w="2057400"/>
                <a:gridCol w="6248400"/>
              </a:tblGrid>
              <a:tr h="206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Area</a:t>
                      </a:r>
                      <a:endParaRPr kumimoji="0" lang="en-US" sz="1800" b="1" i="0" u="none" strike="noStrike" cap="none" normalizeH="0" baseline="0" dirty="0" smtClean="0">
                        <a:ln>
                          <a:noFill/>
                        </a:ln>
                        <a:solidFill>
                          <a:srgbClr val="FFFFFF"/>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Improvement</a:t>
                      </a:r>
                      <a:endParaRPr kumimoji="0" lang="en-US" sz="1800" b="1" i="0" u="none" strike="noStrike" cap="none" normalizeH="0" baseline="0" dirty="0" smtClean="0">
                        <a:ln>
                          <a:noFill/>
                        </a:ln>
                        <a:solidFill>
                          <a:schemeClr val="bg1"/>
                        </a:solidFill>
                        <a:effectLst/>
                        <a:latin typeface="Segoe"/>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User Interface</a:t>
                      </a:r>
                      <a:endParaRPr kumimoji="0" lang="en-US" sz="2000" b="1" i="0" u="none" strike="noStrike" cap="none" normalizeH="0" baseline="0" dirty="0" smtClean="0">
                        <a:ln>
                          <a:noFill/>
                        </a:ln>
                        <a:solidFill>
                          <a:srgbClr val="000000"/>
                        </a:solidFill>
                        <a:effectLst/>
                        <a:latin typeface="Segoe"/>
                        <a:cs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Replaced the Wizard with an integrated UI element </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  (the </a:t>
                      </a:r>
                      <a:r>
                        <a:rPr kumimoji="0" lang="en-US" sz="1800" u="none" strike="noStrike" cap="none" normalizeH="0" baseline="0" dirty="0" err="1" smtClean="0">
                          <a:ln>
                            <a:noFill/>
                          </a:ln>
                          <a:effectLst/>
                        </a:rPr>
                        <a:t>FlexGo</a:t>
                      </a:r>
                      <a:r>
                        <a:rPr kumimoji="0" lang="en-US" sz="1800" u="none" strike="noStrike" cap="none" normalizeH="0" baseline="0" dirty="0" smtClean="0">
                          <a:ln>
                            <a:noFill/>
                          </a:ln>
                          <a:effectLst/>
                        </a:rPr>
                        <a:t> Toolbar)</a:t>
                      </a:r>
                    </a:p>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Easier methods for adding time directly into the UI</a:t>
                      </a:r>
                    </a:p>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Error reporting improvements</a:t>
                      </a:r>
                    </a:p>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Simplified metering</a:t>
                      </a:r>
                    </a:p>
                    <a:p>
                      <a:pPr marL="0" marR="0" lvl="0" indent="0" algn="l" defTabSz="914400" rtl="0" eaLnBrk="1" fontAlgn="base" latinLnBrk="0" hangingPunct="1">
                        <a:lnSpc>
                          <a:spcPct val="100000"/>
                        </a:lnSpc>
                        <a:spcBef>
                          <a:spcPct val="0"/>
                        </a:spcBef>
                        <a:spcAft>
                          <a:spcPct val="0"/>
                        </a:spcAft>
                        <a:buClrTx/>
                        <a:buSzTx/>
                        <a:buFontTx/>
                        <a:buBlip>
                          <a:blip r:embed="rId3"/>
                        </a:buBlip>
                        <a:tabLst/>
                      </a:pPr>
                      <a:endParaRPr kumimoji="0" lang="en-US" sz="2000" b="0" i="0" u="none" strike="noStrike" cap="none" normalizeH="0" baseline="0" dirty="0" smtClean="0">
                        <a:ln>
                          <a:noFill/>
                        </a:ln>
                        <a:solidFill>
                          <a:srgbClr val="000000"/>
                        </a:solidFill>
                        <a:effectLst/>
                        <a:latin typeface="Segoe"/>
                        <a:cs typeface="Arial" charset="0"/>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User Experience</a:t>
                      </a:r>
                      <a:endParaRPr kumimoji="0" lang="en-US" sz="2000" b="1" i="0" u="none" strike="noStrike" cap="none" normalizeH="0" baseline="0" dirty="0" smtClean="0">
                        <a:ln>
                          <a:noFill/>
                        </a:ln>
                        <a:solidFill>
                          <a:srgbClr val="000000"/>
                        </a:solidFill>
                        <a:effectLst/>
                        <a:latin typeface="Segoe"/>
                        <a:cs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Concealed Passport sign-in for the Pay-as-you-go model</a:t>
                      </a:r>
                    </a:p>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Improved how users connect to the Internet</a:t>
                      </a:r>
                    </a:p>
                    <a:p>
                      <a:pPr marL="342900" marR="0" lvl="0" indent="-342900" algn="l" defTabSz="914400" rtl="0" eaLnBrk="1" fontAlgn="base" latinLnBrk="0" hangingPunct="1">
                        <a:lnSpc>
                          <a:spcPct val="100000"/>
                        </a:lnSpc>
                        <a:spcBef>
                          <a:spcPct val="0"/>
                        </a:spcBef>
                        <a:spcAft>
                          <a:spcPct val="0"/>
                        </a:spcAft>
                        <a:buClrTx/>
                        <a:buSzTx/>
                        <a:buFontTx/>
                        <a:buBlip>
                          <a:blip r:embed="rId3"/>
                        </a:buBlip>
                        <a:tabLst/>
                      </a:pPr>
                      <a:r>
                        <a:rPr kumimoji="0" lang="en-US" sz="1800" u="none" strike="noStrike" cap="none" normalizeH="0" baseline="0" dirty="0" smtClean="0">
                          <a:ln>
                            <a:noFill/>
                          </a:ln>
                          <a:effectLst/>
                        </a:rPr>
                        <a:t>Removed </a:t>
                      </a:r>
                      <a:r>
                        <a:rPr kumimoji="0" lang="en-US" sz="1800" u="none" strike="noStrike" cap="none" normalizeH="0" baseline="0" dirty="0" err="1" smtClean="0">
                          <a:ln>
                            <a:noFill/>
                          </a:ln>
                          <a:effectLst/>
                        </a:rPr>
                        <a:t>FlexGo’s</a:t>
                      </a:r>
                      <a:r>
                        <a:rPr kumimoji="0" lang="en-US" sz="1800" u="none" strike="noStrike" cap="none" normalizeH="0" baseline="0" dirty="0" smtClean="0">
                          <a:ln>
                            <a:noFill/>
                          </a:ln>
                          <a:effectLst/>
                        </a:rPr>
                        <a:t> dependency on Windows activation</a:t>
                      </a:r>
                      <a:endParaRPr kumimoji="0" lang="en-US" sz="1800" b="0" i="0" u="none" strike="noStrike" cap="none" normalizeH="0" baseline="0" dirty="0" smtClean="0">
                        <a:ln>
                          <a:noFill/>
                        </a:ln>
                        <a:solidFill>
                          <a:srgbClr val="000000"/>
                        </a:solidFill>
                        <a:effectLst/>
                        <a:latin typeface="Segoe"/>
                        <a:cs typeface="Arial" charset="0"/>
                      </a:endParaRPr>
                    </a:p>
                  </a:txBody>
                  <a:tcP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4"/>
          <p:cNvPicPr>
            <a:picLocks noChangeAspect="1" noChangeArrowheads="1"/>
          </p:cNvPicPr>
          <p:nvPr/>
        </p:nvPicPr>
        <p:blipFill>
          <a:blip r:embed="rId3"/>
          <a:srcRect/>
          <a:stretch>
            <a:fillRect/>
          </a:stretch>
        </p:blipFill>
        <p:spPr bwMode="auto">
          <a:xfrm>
            <a:off x="1960563" y="2309813"/>
            <a:ext cx="5221287" cy="4343400"/>
          </a:xfrm>
          <a:prstGeom prst="rect">
            <a:avLst/>
          </a:prstGeom>
          <a:noFill/>
          <a:ln w="9525">
            <a:noFill/>
            <a:miter lim="800000"/>
            <a:headEnd/>
            <a:tailEnd/>
          </a:ln>
        </p:spPr>
      </p:pic>
      <p:sp>
        <p:nvSpPr>
          <p:cNvPr id="17411" name="Rectangle 4"/>
          <p:cNvSpPr>
            <a:spLocks noGrp="1" noChangeArrowheads="1"/>
          </p:cNvSpPr>
          <p:nvPr>
            <p:ph type="title"/>
          </p:nvPr>
        </p:nvSpPr>
        <p:spPr/>
        <p:txBody>
          <a:bodyPr/>
          <a:lstStyle/>
          <a:p>
            <a:r>
              <a:rPr lang="en-US" dirty="0" smtClean="0"/>
              <a:t>New User Interface Highlights</a:t>
            </a:r>
            <a:endParaRPr lang="en-US" dirty="0"/>
          </a:p>
        </p:txBody>
      </p:sp>
      <p:sp>
        <p:nvSpPr>
          <p:cNvPr id="5129" name="AutoShape 9"/>
          <p:cNvSpPr>
            <a:spLocks/>
          </p:cNvSpPr>
          <p:nvPr/>
        </p:nvSpPr>
        <p:spPr bwMode="auto">
          <a:xfrm>
            <a:off x="6662738" y="1592263"/>
            <a:ext cx="2170112" cy="685800"/>
          </a:xfrm>
          <a:prstGeom prst="callout1">
            <a:avLst>
              <a:gd name="adj1" fmla="val 11537"/>
              <a:gd name="adj2" fmla="val -3569"/>
              <a:gd name="adj3" fmla="val 98233"/>
              <a:gd name="adj4" fmla="val -42782"/>
            </a:avLst>
          </a:prstGeom>
          <a:ln>
            <a:headEnd/>
            <a:tailEnd/>
          </a:ln>
        </p:spPr>
        <p:style>
          <a:lnRef idx="3">
            <a:schemeClr val="lt1"/>
          </a:lnRef>
          <a:fillRef idx="1">
            <a:schemeClr val="dk1"/>
          </a:fillRef>
          <a:effectRef idx="1">
            <a:schemeClr val="dk1"/>
          </a:effectRef>
          <a:fontRef idx="minor">
            <a:schemeClr val="lt1"/>
          </a:fontRef>
        </p:style>
        <p:txBody>
          <a:bodyPr/>
          <a:lstStyle/>
          <a:p>
            <a:pPr algn="ctr" fontAlgn="auto">
              <a:spcBef>
                <a:spcPts val="0"/>
              </a:spcBef>
              <a:spcAft>
                <a:spcPts val="0"/>
              </a:spcAft>
              <a:defRPr/>
            </a:pPr>
            <a:r>
              <a:rPr lang="en-US" sz="1600" dirty="0">
                <a:solidFill>
                  <a:schemeClr val="tx1"/>
                </a:solidFill>
                <a:ea typeface="ＭＳ Ｐゴシック" pitchFamily="34" charset="-128"/>
              </a:rPr>
              <a:t>Aero Interface (on supported systems)</a:t>
            </a:r>
          </a:p>
        </p:txBody>
      </p:sp>
      <p:sp>
        <p:nvSpPr>
          <p:cNvPr id="5131" name="AutoShape 11"/>
          <p:cNvSpPr>
            <a:spLocks/>
          </p:cNvSpPr>
          <p:nvPr/>
        </p:nvSpPr>
        <p:spPr bwMode="auto">
          <a:xfrm>
            <a:off x="6589713" y="3411538"/>
            <a:ext cx="2438400" cy="855662"/>
          </a:xfrm>
          <a:prstGeom prst="callout1">
            <a:avLst>
              <a:gd name="adj1" fmla="val 9375"/>
              <a:gd name="adj2" fmla="val -3125"/>
              <a:gd name="adj3" fmla="val -64713"/>
              <a:gd name="adj4" fmla="val -9829"/>
            </a:avLst>
          </a:prstGeom>
          <a:ln>
            <a:headEnd/>
            <a:tailEnd/>
          </a:ln>
        </p:spPr>
        <p:style>
          <a:lnRef idx="3">
            <a:schemeClr val="lt1"/>
          </a:lnRef>
          <a:fillRef idx="1">
            <a:schemeClr val="dk1"/>
          </a:fillRef>
          <a:effectRef idx="1">
            <a:schemeClr val="dk1"/>
          </a:effectRef>
          <a:fontRef idx="minor">
            <a:schemeClr val="lt1"/>
          </a:fontRef>
        </p:style>
        <p:txBody>
          <a:bodyPr/>
          <a:lstStyle/>
          <a:p>
            <a:pPr algn="ctr" fontAlgn="auto">
              <a:spcBef>
                <a:spcPts val="0"/>
              </a:spcBef>
              <a:spcAft>
                <a:spcPts val="0"/>
              </a:spcAft>
              <a:defRPr/>
            </a:pPr>
            <a:r>
              <a:rPr lang="en-US" sz="1600" dirty="0">
                <a:solidFill>
                  <a:schemeClr val="tx1"/>
                </a:solidFill>
                <a:ea typeface="ＭＳ Ｐゴシック" pitchFamily="34" charset="-128"/>
              </a:rPr>
              <a:t>Easy access to “sleep” to conserve time (on pay-as-you-go systems)</a:t>
            </a:r>
          </a:p>
        </p:txBody>
      </p:sp>
      <p:sp>
        <p:nvSpPr>
          <p:cNvPr id="5132" name="AutoShape 12"/>
          <p:cNvSpPr>
            <a:spLocks/>
          </p:cNvSpPr>
          <p:nvPr/>
        </p:nvSpPr>
        <p:spPr bwMode="auto">
          <a:xfrm>
            <a:off x="598488" y="1465263"/>
            <a:ext cx="2438400" cy="914400"/>
          </a:xfrm>
          <a:prstGeom prst="callout1">
            <a:avLst>
              <a:gd name="adj1" fmla="val 12500"/>
              <a:gd name="adj2" fmla="val 103125"/>
              <a:gd name="adj3" fmla="val 105831"/>
              <a:gd name="adj4" fmla="val 195406"/>
            </a:avLst>
          </a:prstGeom>
          <a:ln>
            <a:headEnd/>
            <a:tailEnd/>
          </a:ln>
        </p:spPr>
        <p:style>
          <a:lnRef idx="3">
            <a:schemeClr val="lt1"/>
          </a:lnRef>
          <a:fillRef idx="1">
            <a:schemeClr val="dk1"/>
          </a:fillRef>
          <a:effectRef idx="1">
            <a:schemeClr val="dk1"/>
          </a:effectRef>
          <a:fontRef idx="minor">
            <a:schemeClr val="lt1"/>
          </a:fontRef>
        </p:style>
        <p:txBody>
          <a:bodyPr/>
          <a:lstStyle/>
          <a:p>
            <a:pPr algn="ctr" fontAlgn="auto">
              <a:spcBef>
                <a:spcPts val="0"/>
              </a:spcBef>
              <a:spcAft>
                <a:spcPts val="0"/>
              </a:spcAft>
              <a:defRPr/>
            </a:pPr>
            <a:r>
              <a:rPr lang="en-US" sz="1600" dirty="0">
                <a:solidFill>
                  <a:schemeClr val="tx1"/>
                </a:solidFill>
                <a:ea typeface="ＭＳ Ｐゴシック" pitchFamily="34" charset="-128"/>
              </a:rPr>
              <a:t>Convenient display of current time left on system</a:t>
            </a:r>
          </a:p>
        </p:txBody>
      </p:sp>
      <p:sp>
        <p:nvSpPr>
          <p:cNvPr id="5133" name="AutoShape 13"/>
          <p:cNvSpPr>
            <a:spLocks/>
          </p:cNvSpPr>
          <p:nvPr/>
        </p:nvSpPr>
        <p:spPr bwMode="auto">
          <a:xfrm>
            <a:off x="261938" y="2667000"/>
            <a:ext cx="2084387" cy="947738"/>
          </a:xfrm>
          <a:prstGeom prst="callout1">
            <a:avLst>
              <a:gd name="adj1" fmla="val 9375"/>
              <a:gd name="adj2" fmla="val 104000"/>
              <a:gd name="adj3" fmla="val -10730"/>
              <a:gd name="adj4" fmla="val 147251"/>
            </a:avLst>
          </a:prstGeom>
          <a:ln>
            <a:headEnd/>
            <a:tailEnd/>
          </a:ln>
        </p:spPr>
        <p:style>
          <a:lnRef idx="3">
            <a:schemeClr val="lt1"/>
          </a:lnRef>
          <a:fillRef idx="1">
            <a:schemeClr val="dk1"/>
          </a:fillRef>
          <a:effectRef idx="1">
            <a:schemeClr val="dk1"/>
          </a:effectRef>
          <a:fontRef idx="minor">
            <a:schemeClr val="lt1"/>
          </a:fontRef>
        </p:style>
        <p:txBody>
          <a:bodyPr/>
          <a:lstStyle/>
          <a:p>
            <a:pPr algn="ctr" fontAlgn="auto">
              <a:spcBef>
                <a:spcPts val="0"/>
              </a:spcBef>
              <a:spcAft>
                <a:spcPts val="0"/>
              </a:spcAft>
              <a:defRPr/>
            </a:pPr>
            <a:r>
              <a:rPr lang="en-US" sz="1600" dirty="0">
                <a:solidFill>
                  <a:schemeClr val="tx1"/>
                </a:solidFill>
                <a:ea typeface="ＭＳ Ｐゴシック" pitchFamily="34" charset="-128"/>
              </a:rPr>
              <a:t>“</a:t>
            </a:r>
            <a:r>
              <a:rPr lang="en-US" sz="1600" dirty="0" err="1">
                <a:solidFill>
                  <a:schemeClr val="tx1"/>
                </a:solidFill>
                <a:ea typeface="ＭＳ Ｐゴシック" pitchFamily="34" charset="-128"/>
              </a:rPr>
              <a:t>Grippy</a:t>
            </a:r>
            <a:r>
              <a:rPr lang="en-US" sz="1600" dirty="0">
                <a:solidFill>
                  <a:schemeClr val="tx1"/>
                </a:solidFill>
                <a:ea typeface="ＭＳ Ｐゴシック" pitchFamily="34" charset="-128"/>
              </a:rPr>
              <a:t>” allows horizontal movement of display</a:t>
            </a:r>
          </a:p>
        </p:txBody>
      </p:sp>
      <p:sp>
        <p:nvSpPr>
          <p:cNvPr id="5135" name="AutoShape 15"/>
          <p:cNvSpPr>
            <a:spLocks/>
          </p:cNvSpPr>
          <p:nvPr/>
        </p:nvSpPr>
        <p:spPr bwMode="auto">
          <a:xfrm>
            <a:off x="203200" y="3798888"/>
            <a:ext cx="2590800" cy="1154112"/>
          </a:xfrm>
          <a:prstGeom prst="callout1">
            <a:avLst>
              <a:gd name="adj1" fmla="val 7894"/>
              <a:gd name="adj2" fmla="val 102940"/>
              <a:gd name="adj3" fmla="val -89694"/>
              <a:gd name="adj4" fmla="val 139032"/>
            </a:avLst>
          </a:prstGeom>
          <a:ln>
            <a:headEnd/>
            <a:tailEnd/>
          </a:ln>
        </p:spPr>
        <p:style>
          <a:lnRef idx="3">
            <a:schemeClr val="lt1"/>
          </a:lnRef>
          <a:fillRef idx="1">
            <a:schemeClr val="dk1"/>
          </a:fillRef>
          <a:effectRef idx="1">
            <a:schemeClr val="dk1"/>
          </a:effectRef>
          <a:fontRef idx="minor">
            <a:schemeClr val="lt1"/>
          </a:fontRef>
        </p:style>
        <p:txBody>
          <a:bodyPr/>
          <a:lstStyle/>
          <a:p>
            <a:pPr algn="ctr"/>
            <a:r>
              <a:rPr lang="en-US" sz="1600" dirty="0">
                <a:solidFill>
                  <a:schemeClr val="tx1"/>
                </a:solidFill>
                <a:ea typeface="ＭＳ Ｐゴシック"/>
                <a:cs typeface="ＭＳ Ｐゴシック"/>
              </a:rPr>
              <a:t>Easy menu access to: add more time, </a:t>
            </a:r>
            <a:br>
              <a:rPr lang="en-US" sz="1600" dirty="0">
                <a:solidFill>
                  <a:schemeClr val="tx1"/>
                </a:solidFill>
                <a:ea typeface="ＭＳ Ｐゴシック"/>
                <a:cs typeface="ＭＳ Ｐゴシック"/>
              </a:rPr>
            </a:br>
            <a:r>
              <a:rPr lang="en-US" sz="1600" dirty="0">
                <a:solidFill>
                  <a:schemeClr val="tx1"/>
                </a:solidFill>
                <a:ea typeface="ＭＳ Ｐゴシック"/>
                <a:cs typeface="ＭＳ Ｐゴシック"/>
              </a:rPr>
              <a:t>find support contact info, view computer status…</a:t>
            </a:r>
          </a:p>
        </p:txBody>
      </p:sp>
      <p:sp>
        <p:nvSpPr>
          <p:cNvPr id="5136" name="AutoShape 16"/>
          <p:cNvSpPr>
            <a:spLocks/>
          </p:cNvSpPr>
          <p:nvPr/>
        </p:nvSpPr>
        <p:spPr bwMode="auto">
          <a:xfrm>
            <a:off x="6157913" y="4572000"/>
            <a:ext cx="2757487" cy="1371600"/>
          </a:xfrm>
          <a:prstGeom prst="callout1">
            <a:avLst>
              <a:gd name="adj1" fmla="val 7894"/>
              <a:gd name="adj2" fmla="val -2551"/>
              <a:gd name="adj3" fmla="val 8704"/>
              <a:gd name="adj4" fmla="val -12069"/>
            </a:avLst>
          </a:prstGeom>
          <a:ln>
            <a:headEnd/>
            <a:tailEnd/>
          </a:ln>
        </p:spPr>
        <p:style>
          <a:lnRef idx="3">
            <a:schemeClr val="lt1"/>
          </a:lnRef>
          <a:fillRef idx="1">
            <a:schemeClr val="dk1"/>
          </a:fillRef>
          <a:effectRef idx="1">
            <a:schemeClr val="dk1"/>
          </a:effectRef>
          <a:fontRef idx="minor">
            <a:schemeClr val="lt1"/>
          </a:fontRef>
        </p:style>
        <p:txBody>
          <a:bodyPr/>
          <a:lstStyle/>
          <a:p>
            <a:pPr algn="ctr"/>
            <a:r>
              <a:rPr lang="en-US" sz="1600" dirty="0">
                <a:solidFill>
                  <a:schemeClr val="tx1"/>
                </a:solidFill>
                <a:ea typeface="ＭＳ Ｐゴシック"/>
                <a:cs typeface="ＭＳ Ｐゴシック"/>
              </a:rPr>
              <a:t>Notifications appear for important and critical messages, such as time running out</a:t>
            </a:r>
          </a:p>
          <a:p>
            <a:pPr algn="ctr"/>
            <a:r>
              <a:rPr lang="en-US" sz="1600" dirty="0">
                <a:solidFill>
                  <a:schemeClr val="tx1"/>
                </a:solidFill>
                <a:ea typeface="ＭＳ Ｐゴシック"/>
                <a:cs typeface="ＭＳ Ｐゴシック"/>
              </a:rPr>
              <a:t>(not shown)</a:t>
            </a:r>
          </a:p>
        </p:txBody>
      </p:sp>
      <p:sp>
        <p:nvSpPr>
          <p:cNvPr id="5137" name="AutoShape 17"/>
          <p:cNvSpPr>
            <a:spLocks/>
          </p:cNvSpPr>
          <p:nvPr/>
        </p:nvSpPr>
        <p:spPr bwMode="auto">
          <a:xfrm>
            <a:off x="381000" y="5257800"/>
            <a:ext cx="3048000" cy="1447800"/>
          </a:xfrm>
          <a:prstGeom prst="callout1">
            <a:avLst>
              <a:gd name="adj1" fmla="val 7894"/>
              <a:gd name="adj2" fmla="val 102500"/>
              <a:gd name="adj3" fmla="val -35856"/>
              <a:gd name="adj4" fmla="val 118282"/>
            </a:avLst>
          </a:prstGeom>
          <a:ln>
            <a:headEnd/>
            <a:tailEnd/>
          </a:ln>
        </p:spPr>
        <p:style>
          <a:lnRef idx="3">
            <a:schemeClr val="lt1"/>
          </a:lnRef>
          <a:fillRef idx="1">
            <a:schemeClr val="dk1"/>
          </a:fillRef>
          <a:effectRef idx="1">
            <a:schemeClr val="dk1"/>
          </a:effectRef>
          <a:fontRef idx="minor">
            <a:schemeClr val="lt1"/>
          </a:fontRef>
        </p:style>
        <p:txBody>
          <a:bodyPr/>
          <a:lstStyle/>
          <a:p>
            <a:pPr algn="ctr"/>
            <a:r>
              <a:rPr lang="en-US" sz="1600" dirty="0">
                <a:solidFill>
                  <a:schemeClr val="tx1"/>
                </a:solidFill>
                <a:ea typeface="ＭＳ Ｐゴシック"/>
                <a:cs typeface="ＭＳ Ｐゴシック"/>
              </a:rPr>
              <a:t>Partner-configurable URL enables users to buy time online, find locations from which to buy time, view their latest bill...</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100262" y="3052763"/>
            <a:ext cx="1636713" cy="250825"/>
          </a:xfrm>
          <a:prstGeom prst="rightArrow">
            <a:avLst>
              <a:gd name="adj1" fmla="val 49370"/>
              <a:gd name="adj2" fmla="val 111414"/>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45059" name="Rectangle 3"/>
          <p:cNvSpPr>
            <a:spLocks noChangeArrowheads="1"/>
          </p:cNvSpPr>
          <p:nvPr/>
        </p:nvSpPr>
        <p:spPr bwMode="auto">
          <a:xfrm>
            <a:off x="1417637" y="1985963"/>
            <a:ext cx="3101975" cy="142875"/>
          </a:xfrm>
          <a:prstGeom prst="rect">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45060" name="Rectangle 4"/>
          <p:cNvSpPr>
            <a:spLocks noChangeArrowheads="1"/>
          </p:cNvSpPr>
          <p:nvPr/>
        </p:nvSpPr>
        <p:spPr bwMode="auto">
          <a:xfrm>
            <a:off x="1441450" y="1481138"/>
            <a:ext cx="6269037" cy="153987"/>
          </a:xfrm>
          <a:prstGeom prst="rect">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45061" name="AutoShape 5"/>
          <p:cNvSpPr>
            <a:spLocks noChangeArrowheads="1"/>
          </p:cNvSpPr>
          <p:nvPr/>
        </p:nvSpPr>
        <p:spPr bwMode="auto">
          <a:xfrm>
            <a:off x="5103812" y="3073400"/>
            <a:ext cx="1817688" cy="250825"/>
          </a:xfrm>
          <a:prstGeom prst="rightArrow">
            <a:avLst>
              <a:gd name="adj1" fmla="val 49370"/>
              <a:gd name="adj2" fmla="val 111387"/>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34824" name="Rectangle 6"/>
          <p:cNvSpPr>
            <a:spLocks noGrp="1" noChangeArrowheads="1"/>
          </p:cNvSpPr>
          <p:nvPr>
            <p:ph type="title"/>
          </p:nvPr>
        </p:nvSpPr>
        <p:spPr/>
        <p:txBody>
          <a:bodyPr/>
          <a:lstStyle/>
          <a:p>
            <a:r>
              <a:rPr lang="en-US" dirty="0" smtClean="0"/>
              <a:t>New Policy Enforcement Model</a:t>
            </a:r>
            <a:endParaRPr lang="en-US" dirty="0"/>
          </a:p>
        </p:txBody>
      </p:sp>
      <p:sp>
        <p:nvSpPr>
          <p:cNvPr id="45063" name="Rectangle 7"/>
          <p:cNvSpPr>
            <a:spLocks noChangeArrowheads="1"/>
          </p:cNvSpPr>
          <p:nvPr/>
        </p:nvSpPr>
        <p:spPr bwMode="auto">
          <a:xfrm>
            <a:off x="306387" y="3927475"/>
            <a:ext cx="2730500" cy="3968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800" b="1">
                <a:solidFill>
                  <a:schemeClr val="bg2"/>
                </a:solidFill>
                <a:latin typeface="Segoe"/>
              </a:rPr>
              <a:t>Normal mode</a:t>
            </a:r>
          </a:p>
        </p:txBody>
      </p:sp>
      <p:sp>
        <p:nvSpPr>
          <p:cNvPr id="14346" name="Rectangle 8"/>
          <p:cNvSpPr>
            <a:spLocks noChangeArrowheads="1"/>
          </p:cNvSpPr>
          <p:nvPr/>
        </p:nvSpPr>
        <p:spPr bwMode="auto">
          <a:xfrm>
            <a:off x="3189287" y="3930650"/>
            <a:ext cx="3040063" cy="4127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r>
              <a:rPr lang="en-US" sz="1800" b="1" dirty="0">
                <a:solidFill>
                  <a:schemeClr val="bg2"/>
                </a:solidFill>
                <a:latin typeface="Segoe" pitchFamily="34" charset="0"/>
                <a:ea typeface="ＭＳ Ｐゴシック" pitchFamily="34" charset="-128"/>
              </a:rPr>
              <a:t>Borrowed Time</a:t>
            </a:r>
          </a:p>
        </p:txBody>
      </p:sp>
      <p:sp>
        <p:nvSpPr>
          <p:cNvPr id="14347" name="Rectangle 9"/>
          <p:cNvSpPr>
            <a:spLocks noChangeArrowheads="1"/>
          </p:cNvSpPr>
          <p:nvPr/>
        </p:nvSpPr>
        <p:spPr bwMode="auto">
          <a:xfrm>
            <a:off x="6573837" y="3962400"/>
            <a:ext cx="2438400" cy="627063"/>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lgn="ctr" fontAlgn="auto">
              <a:spcBef>
                <a:spcPts val="0"/>
              </a:spcBef>
              <a:spcAft>
                <a:spcPts val="0"/>
              </a:spcAft>
              <a:defRPr/>
            </a:pPr>
            <a:r>
              <a:rPr lang="en-US" sz="1800" dirty="0">
                <a:solidFill>
                  <a:schemeClr val="accent3"/>
                </a:solidFill>
                <a:ea typeface="ＭＳ Ｐゴシック" pitchFamily="34" charset="-128"/>
              </a:rPr>
              <a:t>Hardware locked </a:t>
            </a:r>
          </a:p>
          <a:p>
            <a:pPr algn="ctr" fontAlgn="auto">
              <a:spcBef>
                <a:spcPts val="0"/>
              </a:spcBef>
              <a:spcAft>
                <a:spcPts val="0"/>
              </a:spcAft>
              <a:defRPr/>
            </a:pPr>
            <a:r>
              <a:rPr lang="en-US" sz="1800" dirty="0">
                <a:solidFill>
                  <a:schemeClr val="accent3"/>
                </a:solidFill>
                <a:ea typeface="ＭＳ Ｐゴシック" pitchFamily="34" charset="-128"/>
              </a:rPr>
              <a:t>mode</a:t>
            </a:r>
          </a:p>
        </p:txBody>
      </p:sp>
      <p:sp>
        <p:nvSpPr>
          <p:cNvPr id="45066" name="AutoShape 10"/>
          <p:cNvSpPr>
            <a:spLocks noChangeArrowheads="1"/>
          </p:cNvSpPr>
          <p:nvPr/>
        </p:nvSpPr>
        <p:spPr bwMode="auto">
          <a:xfrm>
            <a:off x="2476500" y="2749550"/>
            <a:ext cx="968375" cy="8382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1800">
                <a:solidFill>
                  <a:schemeClr val="bg1"/>
                </a:solidFill>
                <a:latin typeface="Segoe"/>
              </a:rPr>
              <a:t>Notify</a:t>
            </a:r>
          </a:p>
        </p:txBody>
      </p:sp>
      <p:sp>
        <p:nvSpPr>
          <p:cNvPr id="45067" name="AutoShape 11"/>
          <p:cNvSpPr>
            <a:spLocks noChangeArrowheads="1"/>
          </p:cNvSpPr>
          <p:nvPr/>
        </p:nvSpPr>
        <p:spPr bwMode="auto">
          <a:xfrm>
            <a:off x="5686425" y="2770188"/>
            <a:ext cx="968375" cy="8382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1800">
                <a:solidFill>
                  <a:schemeClr val="bg1"/>
                </a:solidFill>
                <a:latin typeface="Segoe"/>
              </a:rPr>
              <a:t>Reboot</a:t>
            </a:r>
          </a:p>
        </p:txBody>
      </p:sp>
      <p:sp>
        <p:nvSpPr>
          <p:cNvPr id="45068" name="AutoShape 12"/>
          <p:cNvSpPr>
            <a:spLocks noChangeArrowheads="1"/>
          </p:cNvSpPr>
          <p:nvPr/>
        </p:nvSpPr>
        <p:spPr bwMode="auto">
          <a:xfrm>
            <a:off x="6083300" y="1143000"/>
            <a:ext cx="968375" cy="8382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1400">
                <a:solidFill>
                  <a:schemeClr val="bg1"/>
                </a:solidFill>
                <a:latin typeface="Segoe"/>
              </a:rPr>
              <a:t>Call </a:t>
            </a:r>
          </a:p>
          <a:p>
            <a:pPr algn="ctr"/>
            <a:r>
              <a:rPr lang="en-US" sz="1400">
                <a:solidFill>
                  <a:schemeClr val="bg1"/>
                </a:solidFill>
                <a:latin typeface="Segoe"/>
              </a:rPr>
              <a:t>support</a:t>
            </a:r>
          </a:p>
        </p:txBody>
      </p:sp>
      <p:sp>
        <p:nvSpPr>
          <p:cNvPr id="45069" name="AutoShape 13"/>
          <p:cNvSpPr>
            <a:spLocks noChangeArrowheads="1"/>
          </p:cNvSpPr>
          <p:nvPr/>
        </p:nvSpPr>
        <p:spPr bwMode="auto">
          <a:xfrm rot="5400000">
            <a:off x="945356" y="1870869"/>
            <a:ext cx="1036637" cy="250825"/>
          </a:xfrm>
          <a:prstGeom prst="rightArrow">
            <a:avLst>
              <a:gd name="adj1" fmla="val 49370"/>
              <a:gd name="adj2" fmla="val 82008"/>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45070" name="Rectangle 14"/>
          <p:cNvSpPr>
            <a:spLocks noChangeArrowheads="1"/>
          </p:cNvSpPr>
          <p:nvPr/>
        </p:nvSpPr>
        <p:spPr bwMode="auto">
          <a:xfrm>
            <a:off x="7583487" y="1479550"/>
            <a:ext cx="119063" cy="1254125"/>
          </a:xfrm>
          <a:prstGeom prst="rect">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45071" name="AutoShape 15"/>
          <p:cNvSpPr>
            <a:spLocks noChangeArrowheads="1"/>
          </p:cNvSpPr>
          <p:nvPr/>
        </p:nvSpPr>
        <p:spPr bwMode="auto">
          <a:xfrm>
            <a:off x="2513012" y="1641475"/>
            <a:ext cx="968375" cy="8382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1800" dirty="0">
                <a:solidFill>
                  <a:schemeClr val="bg1"/>
                </a:solidFill>
                <a:latin typeface="Segoe"/>
              </a:rPr>
              <a:t>Add </a:t>
            </a:r>
          </a:p>
          <a:p>
            <a:pPr algn="ctr"/>
            <a:r>
              <a:rPr lang="en-US" sz="1800" dirty="0">
                <a:solidFill>
                  <a:schemeClr val="bg1"/>
                </a:solidFill>
                <a:latin typeface="Segoe"/>
              </a:rPr>
              <a:t>time</a:t>
            </a:r>
          </a:p>
        </p:txBody>
      </p:sp>
      <p:sp>
        <p:nvSpPr>
          <p:cNvPr id="45072" name="Rectangle 16"/>
          <p:cNvSpPr>
            <a:spLocks noChangeArrowheads="1"/>
          </p:cNvSpPr>
          <p:nvPr/>
        </p:nvSpPr>
        <p:spPr bwMode="auto">
          <a:xfrm>
            <a:off x="4502150" y="1985963"/>
            <a:ext cx="119062" cy="492125"/>
          </a:xfrm>
          <a:prstGeom prst="rect">
            <a:avLst/>
          </a:prstGeom>
          <a:solidFill>
            <a:schemeClr val="accent4"/>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latin typeface="Segoe"/>
            </a:endParaRPr>
          </a:p>
        </p:txBody>
      </p:sp>
      <p:sp>
        <p:nvSpPr>
          <p:cNvPr id="45073" name="Text Box 17"/>
          <p:cNvSpPr txBox="1">
            <a:spLocks noChangeArrowheads="1"/>
          </p:cNvSpPr>
          <p:nvPr/>
        </p:nvSpPr>
        <p:spPr bwMode="auto">
          <a:xfrm>
            <a:off x="304800" y="4329113"/>
            <a:ext cx="2724150" cy="2031325"/>
          </a:xfrm>
          <a:prstGeom prst="rect">
            <a:avLst/>
          </a:prstGeom>
          <a:noFill/>
          <a:ln w="12700" algn="ctr">
            <a:solidFill>
              <a:srgbClr val="92D050"/>
            </a:solidFill>
            <a:miter lim="800000"/>
            <a:headEnd/>
            <a:tailEnd/>
          </a:ln>
        </p:spPr>
        <p:txBody>
          <a:bodyPr>
            <a:spAutoFit/>
          </a:bodyPr>
          <a:lstStyle/>
          <a:p>
            <a:pPr marL="225425" indent="-225425">
              <a:buBlip>
                <a:blip r:embed="rId3"/>
              </a:buBlip>
            </a:pPr>
            <a:r>
              <a:rPr lang="en-US" sz="1800" dirty="0">
                <a:effectLst>
                  <a:outerShdw blurRad="38100" dist="38100" dir="2700000" algn="tl">
                    <a:srgbClr val="000000">
                      <a:alpha val="43137"/>
                    </a:srgbClr>
                  </a:outerShdw>
                </a:effectLst>
                <a:latin typeface="+mn-lt"/>
              </a:rPr>
              <a:t>Full PC operation</a:t>
            </a:r>
          </a:p>
          <a:p>
            <a:pPr marL="225425" indent="-225425">
              <a:buBlip>
                <a:blip r:embed="rId3"/>
              </a:buBlip>
            </a:pPr>
            <a:r>
              <a:rPr lang="en-US" sz="1800" dirty="0">
                <a:effectLst>
                  <a:outerShdw blurRad="38100" dist="38100" dir="2700000" algn="tl">
                    <a:srgbClr val="000000">
                      <a:alpha val="43137"/>
                    </a:srgbClr>
                  </a:outerShdw>
                </a:effectLst>
                <a:latin typeface="+mn-lt"/>
              </a:rPr>
              <a:t>Can add or extend time via  Telco / Web site / ATM</a:t>
            </a:r>
          </a:p>
          <a:p>
            <a:pPr marL="225425" indent="-225425">
              <a:buBlip>
                <a:blip r:embed="rId3"/>
              </a:buBlip>
            </a:pPr>
            <a:r>
              <a:rPr lang="en-US" sz="1800" dirty="0">
                <a:effectLst>
                  <a:outerShdw blurRad="38100" dist="38100" dir="2700000" algn="tl">
                    <a:srgbClr val="000000">
                      <a:alpha val="43137"/>
                    </a:srgbClr>
                  </a:outerShdw>
                </a:effectLst>
                <a:latin typeface="+mn-lt"/>
              </a:rPr>
              <a:t>As time decreases, warnings remind user to add time</a:t>
            </a:r>
            <a:endParaRPr lang="en-US" sz="1600" dirty="0">
              <a:effectLst>
                <a:outerShdw blurRad="38100" dist="38100" dir="2700000" algn="tl">
                  <a:srgbClr val="000000">
                    <a:alpha val="43137"/>
                  </a:srgbClr>
                </a:outerShdw>
              </a:effectLst>
              <a:latin typeface="+mn-lt"/>
            </a:endParaRPr>
          </a:p>
        </p:txBody>
      </p:sp>
      <p:sp>
        <p:nvSpPr>
          <p:cNvPr id="14356" name="Text Box 18"/>
          <p:cNvSpPr txBox="1">
            <a:spLocks noChangeArrowheads="1"/>
          </p:cNvSpPr>
          <p:nvPr/>
        </p:nvSpPr>
        <p:spPr bwMode="auto">
          <a:xfrm>
            <a:off x="3189287" y="4348163"/>
            <a:ext cx="3030538" cy="1477328"/>
          </a:xfrm>
          <a:prstGeom prst="rect">
            <a:avLst/>
          </a:prstGeom>
          <a:noFill/>
          <a:ln w="12700" algn="ctr">
            <a:solidFill>
              <a:schemeClr val="accent6">
                <a:lumMod val="60000"/>
                <a:lumOff val="40000"/>
              </a:schemeClr>
            </a:solidFill>
            <a:miter lim="800000"/>
            <a:headEnd/>
            <a:tailEnd/>
          </a:ln>
        </p:spPr>
        <p:txBody>
          <a:bodyPr>
            <a:spAutoFit/>
          </a:bodyPr>
          <a:lstStyle/>
          <a:p>
            <a:pPr marL="225425" indent="-225425">
              <a:buBlip>
                <a:blip r:embed="rId3"/>
              </a:buBlip>
            </a:pPr>
            <a:r>
              <a:rPr lang="en-US" sz="1800">
                <a:effectLst>
                  <a:outerShdw blurRad="38100" dist="38100" dir="2700000" algn="tl">
                    <a:srgbClr val="000000">
                      <a:alpha val="43137"/>
                    </a:srgbClr>
                  </a:outerShdw>
                </a:effectLst>
                <a:latin typeface="+mn-lt"/>
                <a:ea typeface="ＭＳ Ｐゴシック"/>
                <a:cs typeface="ＭＳ Ｐゴシック"/>
              </a:rPr>
              <a:t>Additional time before being locked out</a:t>
            </a:r>
          </a:p>
          <a:p>
            <a:pPr marL="225425" indent="-225425">
              <a:buBlip>
                <a:blip r:embed="rId3"/>
              </a:buBlip>
            </a:pPr>
            <a:r>
              <a:rPr lang="en-US" sz="1800">
                <a:effectLst>
                  <a:outerShdw blurRad="38100" dist="38100" dir="2700000" algn="tl">
                    <a:srgbClr val="000000">
                      <a:alpha val="43137"/>
                    </a:srgbClr>
                  </a:outerShdw>
                </a:effectLst>
                <a:latin typeface="+mn-lt"/>
                <a:ea typeface="ＭＳ Ｐゴシック"/>
                <a:cs typeface="ＭＳ Ｐゴシック"/>
              </a:rPr>
              <a:t>No logoff</a:t>
            </a:r>
          </a:p>
          <a:p>
            <a:pPr marL="225425" indent="-225425">
              <a:buBlip>
                <a:blip r:embed="rId3"/>
              </a:buBlip>
            </a:pPr>
            <a:r>
              <a:rPr lang="en-US" sz="1800">
                <a:effectLst>
                  <a:outerShdw blurRad="38100" dist="38100" dir="2700000" algn="tl">
                    <a:srgbClr val="000000">
                      <a:alpha val="43137"/>
                    </a:srgbClr>
                  </a:outerShdw>
                </a:effectLst>
                <a:latin typeface="+mn-lt"/>
                <a:ea typeface="ＭＳ Ｐゴシック"/>
                <a:cs typeface="ＭＳ Ｐゴシック"/>
              </a:rPr>
              <a:t>Full use of PC</a:t>
            </a:r>
          </a:p>
          <a:p>
            <a:pPr marL="225425" indent="-225425">
              <a:buBlip>
                <a:blip r:embed="rId3"/>
              </a:buBlip>
            </a:pPr>
            <a:r>
              <a:rPr lang="en-US" sz="1800">
                <a:effectLst>
                  <a:outerShdw blurRad="38100" dist="38100" dir="2700000" algn="tl">
                    <a:srgbClr val="000000">
                      <a:alpha val="43137"/>
                    </a:srgbClr>
                  </a:outerShdw>
                </a:effectLst>
                <a:latin typeface="+mn-lt"/>
                <a:ea typeface="ＭＳ Ｐゴシック"/>
                <a:cs typeface="ＭＳ Ｐゴシック"/>
              </a:rPr>
              <a:t>Replaces “RFM mode”</a:t>
            </a:r>
          </a:p>
        </p:txBody>
      </p:sp>
      <p:sp>
        <p:nvSpPr>
          <p:cNvPr id="45075" name="Text Box 19"/>
          <p:cNvSpPr txBox="1">
            <a:spLocks noChangeArrowheads="1"/>
          </p:cNvSpPr>
          <p:nvPr/>
        </p:nvSpPr>
        <p:spPr bwMode="auto">
          <a:xfrm>
            <a:off x="6573837" y="4595813"/>
            <a:ext cx="2424113" cy="1200329"/>
          </a:xfrm>
          <a:prstGeom prst="rect">
            <a:avLst/>
          </a:prstGeom>
          <a:noFill/>
          <a:ln w="12700" algn="ctr">
            <a:solidFill>
              <a:schemeClr val="bg1"/>
            </a:solidFill>
            <a:miter lim="800000"/>
            <a:headEnd/>
            <a:tailEnd/>
          </a:ln>
        </p:spPr>
        <p:txBody>
          <a:bodyPr>
            <a:spAutoFit/>
          </a:bodyPr>
          <a:lstStyle/>
          <a:p>
            <a:pPr marL="225425" indent="-225425">
              <a:buBlip>
                <a:blip r:embed="rId3"/>
              </a:buBlip>
            </a:pPr>
            <a:r>
              <a:rPr lang="en-US" sz="1800">
                <a:effectLst>
                  <a:outerShdw blurRad="38100" dist="38100" dir="2700000" algn="tl">
                    <a:srgbClr val="000000">
                      <a:alpha val="43137"/>
                    </a:srgbClr>
                  </a:outerShdw>
                </a:effectLst>
                <a:latin typeface="+mn-lt"/>
              </a:rPr>
              <a:t>PC does not boot</a:t>
            </a:r>
          </a:p>
          <a:p>
            <a:pPr marL="225425" indent="-225425">
              <a:buBlip>
                <a:blip r:embed="rId3"/>
              </a:buBlip>
            </a:pPr>
            <a:r>
              <a:rPr lang="en-US" sz="1800">
                <a:effectLst>
                  <a:outerShdw blurRad="38100" dist="38100" dir="2700000" algn="tl">
                    <a:srgbClr val="000000">
                      <a:alpha val="43137"/>
                    </a:srgbClr>
                  </a:outerShdw>
                </a:effectLst>
                <a:latin typeface="+mn-lt"/>
              </a:rPr>
              <a:t>Shorter challenge and response strings</a:t>
            </a:r>
          </a:p>
        </p:txBody>
      </p:sp>
      <p:pic>
        <p:nvPicPr>
          <p:cNvPr id="45076" name="Picture 24"/>
          <p:cNvPicPr>
            <a:picLocks noChangeAspect="1" noChangeArrowheads="1"/>
          </p:cNvPicPr>
          <p:nvPr/>
        </p:nvPicPr>
        <p:blipFill>
          <a:blip r:embed="rId4"/>
          <a:srcRect/>
          <a:stretch>
            <a:fillRect/>
          </a:stretch>
        </p:blipFill>
        <p:spPr bwMode="auto">
          <a:xfrm>
            <a:off x="419100" y="2487613"/>
            <a:ext cx="1919287" cy="1438275"/>
          </a:xfrm>
          <a:prstGeom prst="rect">
            <a:avLst/>
          </a:prstGeom>
          <a:noFill/>
          <a:ln w="9525">
            <a:noFill/>
            <a:miter lim="800000"/>
            <a:headEnd/>
            <a:tailEnd/>
          </a:ln>
        </p:spPr>
      </p:pic>
      <p:pic>
        <p:nvPicPr>
          <p:cNvPr id="45077" name="Picture 25"/>
          <p:cNvPicPr>
            <a:picLocks noChangeAspect="1" noChangeArrowheads="1"/>
          </p:cNvPicPr>
          <p:nvPr/>
        </p:nvPicPr>
        <p:blipFill>
          <a:blip r:embed="rId5"/>
          <a:srcRect/>
          <a:stretch>
            <a:fillRect/>
          </a:stretch>
        </p:blipFill>
        <p:spPr bwMode="auto">
          <a:xfrm>
            <a:off x="6780212" y="2438400"/>
            <a:ext cx="1954213" cy="1465263"/>
          </a:xfrm>
          <a:prstGeom prst="rect">
            <a:avLst/>
          </a:prstGeom>
          <a:noFill/>
          <a:ln w="9525">
            <a:solidFill>
              <a:schemeClr val="bg2"/>
            </a:solidFill>
            <a:miter lim="800000"/>
            <a:headEnd/>
            <a:tailEnd/>
          </a:ln>
        </p:spPr>
      </p:pic>
      <p:pic>
        <p:nvPicPr>
          <p:cNvPr id="45078" name="Picture 27" descr="P:\My Documents\WHEG\Powerline\MS Reviews\2006-11-07 WPoole\screen1-reservetank-mockup.jpg"/>
          <p:cNvPicPr>
            <a:picLocks noChangeAspect="1" noChangeArrowheads="1"/>
          </p:cNvPicPr>
          <p:nvPr/>
        </p:nvPicPr>
        <p:blipFill>
          <a:blip r:embed="rId6"/>
          <a:srcRect/>
          <a:stretch>
            <a:fillRect/>
          </a:stretch>
        </p:blipFill>
        <p:spPr bwMode="auto">
          <a:xfrm>
            <a:off x="3646487" y="2443163"/>
            <a:ext cx="1949450" cy="1460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Changes In Hardware</a:t>
            </a:r>
            <a:endParaRPr lang="en-US" dirty="0"/>
          </a:p>
        </p:txBody>
      </p:sp>
      <p:graphicFrame>
        <p:nvGraphicFramePr>
          <p:cNvPr id="46119" name="Group 39"/>
          <p:cNvGraphicFramePr>
            <a:graphicFrameLocks noGrp="1"/>
          </p:cNvGraphicFramePr>
          <p:nvPr/>
        </p:nvGraphicFramePr>
        <p:xfrm>
          <a:off x="381000" y="1447800"/>
          <a:ext cx="8305800" cy="4307656"/>
        </p:xfrm>
        <a:graphic>
          <a:graphicData uri="http://schemas.openxmlformats.org/drawingml/2006/table">
            <a:tbl>
              <a:tblPr firstRow="1" bandRow="1">
                <a:effectLst>
                  <a:outerShdw blurRad="635000" sx="102000" sy="102000" algn="ctr" rotWithShape="0">
                    <a:srgbClr val="000000"/>
                  </a:outerShdw>
                </a:effectLst>
                <a:tableStyleId>{073A0DAA-6AF3-43AB-8588-CEC1D06C72B9}</a:tableStyleId>
              </a:tblPr>
              <a:tblGrid>
                <a:gridCol w="2022282"/>
                <a:gridCol w="2930718"/>
                <a:gridCol w="3352800"/>
              </a:tblGrid>
              <a:tr h="406216">
                <a:tc>
                  <a:txBody>
                    <a:bodyPr/>
                    <a:lstStyle/>
                    <a:p>
                      <a:pPr marL="0" marR="0" lvl="0" indent="0" algn="ctr" defTabSz="914400" rtl="0" eaLnBrk="1" fontAlgn="base" latinLnBrk="0" hangingPunct="1">
                        <a:lnSpc>
                          <a:spcPct val="100000"/>
                        </a:lnSpc>
                        <a:spcBef>
                          <a:spcPts val="100"/>
                        </a:spcBef>
                        <a:spcAft>
                          <a:spcPts val="300"/>
                        </a:spcAft>
                        <a:buClrTx/>
                        <a:buSzTx/>
                        <a:buFontTx/>
                        <a:buNone/>
                        <a:tabLst/>
                      </a:pPr>
                      <a:r>
                        <a:rPr kumimoji="0" lang="en-US" sz="2000" u="none" strike="noStrike" cap="none" normalizeH="0" baseline="0" dirty="0" smtClean="0">
                          <a:ln>
                            <a:noFill/>
                          </a:ln>
                          <a:effectLst/>
                        </a:rPr>
                        <a:t>Area </a:t>
                      </a:r>
                      <a:endParaRPr kumimoji="0" lang="en-US" sz="2000" b="1" i="0" u="none" strike="noStrike" cap="none" normalizeH="0" baseline="0" dirty="0" smtClean="0">
                        <a:ln>
                          <a:noFill/>
                        </a:ln>
                        <a:solidFill>
                          <a:schemeClr val="tx1"/>
                        </a:solidFill>
                        <a:effectLst/>
                        <a:latin typeface="Segoe"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ts val="100"/>
                        </a:spcBef>
                        <a:spcAft>
                          <a:spcPts val="300"/>
                        </a:spcAft>
                        <a:buClrTx/>
                        <a:buSzTx/>
                        <a:buFontTx/>
                        <a:buNone/>
                        <a:tabLst/>
                      </a:pPr>
                      <a:r>
                        <a:rPr kumimoji="0" lang="en-US" sz="2000" u="none" strike="noStrike" cap="none" normalizeH="0" baseline="0" dirty="0" err="1" smtClean="0">
                          <a:ln>
                            <a:noFill/>
                          </a:ln>
                          <a:effectLst/>
                        </a:rPr>
                        <a:t>FlexGo</a:t>
                      </a:r>
                      <a:r>
                        <a:rPr kumimoji="0" lang="en-US" sz="2000" u="none" strike="noStrike" cap="none" normalizeH="0" baseline="0" dirty="0" smtClean="0">
                          <a:ln>
                            <a:noFill/>
                          </a:ln>
                          <a:effectLst/>
                        </a:rPr>
                        <a:t> 1.0 </a:t>
                      </a:r>
                      <a:endParaRPr kumimoji="0" lang="en-US" sz="2000" b="1" i="0" u="none" strike="noStrike" cap="none" normalizeH="0" baseline="0" dirty="0" smtClean="0">
                        <a:ln>
                          <a:noFill/>
                        </a:ln>
                        <a:solidFill>
                          <a:schemeClr val="tx1"/>
                        </a:solidFill>
                        <a:effectLst/>
                        <a:latin typeface="Segoe"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ts val="100"/>
                        </a:spcBef>
                        <a:spcAft>
                          <a:spcPts val="300"/>
                        </a:spcAft>
                        <a:buClrTx/>
                        <a:buSzTx/>
                        <a:buFontTx/>
                        <a:buNone/>
                        <a:tabLst/>
                      </a:pPr>
                      <a:r>
                        <a:rPr kumimoji="0" lang="en-US" sz="2000" u="none" strike="noStrike" cap="none" normalizeH="0" baseline="0" dirty="0" err="1" smtClean="0">
                          <a:ln>
                            <a:noFill/>
                          </a:ln>
                          <a:effectLst/>
                        </a:rPr>
                        <a:t>FlexGo</a:t>
                      </a:r>
                      <a:r>
                        <a:rPr kumimoji="0" lang="en-US" sz="2000" u="none" strike="noStrike" cap="none" normalizeH="0" baseline="0" dirty="0" smtClean="0">
                          <a:ln>
                            <a:noFill/>
                          </a:ln>
                          <a:effectLst/>
                        </a:rPr>
                        <a:t>:  Next Release</a:t>
                      </a:r>
                      <a:endParaRPr kumimoji="0" lang="en-US" sz="2000" b="1" i="0" u="none" strike="noStrike" cap="none" normalizeH="0" baseline="0" dirty="0" smtClean="0">
                        <a:ln>
                          <a:noFill/>
                        </a:ln>
                        <a:solidFill>
                          <a:schemeClr val="tx1"/>
                        </a:solidFill>
                        <a:effectLst/>
                        <a:latin typeface="Segoe" pitchFamily="34" charset="0"/>
                        <a:ea typeface="Calibri" pitchFamily="34" charset="0"/>
                        <a:cs typeface="Times New Roman" pitchFamily="18" charset="0"/>
                      </a:endParaRPr>
                    </a:p>
                  </a:txBody>
                  <a:tcPr marL="68580" marR="68580" marT="0" marB="0" anchor="ctr" horzOverflow="overflow"/>
                </a:tc>
              </a:tr>
              <a:tr h="515659">
                <a:tc>
                  <a:txBody>
                    <a:bodyPr/>
                    <a:lstStyle/>
                    <a:p>
                      <a:pPr marL="0" marR="0" lvl="0" indent="0" algn="l" defTabSz="760413"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OS Integration</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smtClean="0">
                          <a:ln>
                            <a:noFill/>
                          </a:ln>
                          <a:effectLst/>
                        </a:rPr>
                        <a:t>Shipped as a standalone SKU on Windows XP Home Edition</a:t>
                      </a:r>
                      <a:endParaRPr kumimoji="0" lang="en-US" sz="1600" b="0" i="0" u="none" strike="noStrike" cap="none" normalizeH="0" baseline="0" smtClean="0">
                        <a:ln>
                          <a:noFill/>
                        </a:ln>
                        <a:solidFill>
                          <a:srgbClr val="000000"/>
                        </a:solidFill>
                        <a:effectLst/>
                        <a:latin typeface="Segoe"/>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smtClean="0">
                          <a:ln>
                            <a:noFill/>
                          </a:ln>
                          <a:effectLst/>
                        </a:rPr>
                        <a:t>Shipping as an application that runs on all 32-bit versions of Windows Vista</a:t>
                      </a:r>
                      <a:endParaRPr kumimoji="0" lang="en-US" sz="1600" b="0" i="0" u="none" strike="noStrike" cap="none" normalizeH="0" baseline="0" smtClean="0">
                        <a:ln>
                          <a:noFill/>
                        </a:ln>
                        <a:solidFill>
                          <a:srgbClr val="000000"/>
                        </a:solidFill>
                        <a:effectLst/>
                        <a:latin typeface="Segoe"/>
                      </a:endParaRPr>
                    </a:p>
                  </a:txBody>
                  <a:tcPr marL="68580" marR="68580" marT="0" marB="0" horzOverflow="overflow"/>
                </a:tc>
              </a:tr>
              <a:tr h="406216">
                <a:tc>
                  <a:txBody>
                    <a:bodyPr/>
                    <a:lstStyle/>
                    <a:p>
                      <a:pPr marL="0" marR="0" lvl="0" indent="0" algn="l" defTabSz="760413"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Computer identifier (HWID)</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Generated by the computer</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Pre-programmed along with a symmetric key pair</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r>
              <a:tr h="406216">
                <a:tc>
                  <a:txBody>
                    <a:bodyPr/>
                    <a:lstStyle/>
                    <a:p>
                      <a:pPr marL="0" marR="0" lvl="0" indent="0" algn="l" defTabSz="760413"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Client Authentication</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Client certificate stored on the hard disk</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Symmetric key pair linked to the HWID</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r>
              <a:tr h="406216">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Client Activation</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Dependant on Windows activation</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smtClean="0">
                          <a:ln>
                            <a:noFill/>
                          </a:ln>
                          <a:effectLst/>
                        </a:rPr>
                        <a:t>Integrated into FlexGo protocol</a:t>
                      </a:r>
                      <a:endParaRPr kumimoji="0" lang="en-US" sz="1600" b="0" i="0" u="none" strike="noStrike" cap="none" normalizeH="0" baseline="0" smtClean="0">
                        <a:ln>
                          <a:noFill/>
                        </a:ln>
                        <a:solidFill>
                          <a:srgbClr val="000000"/>
                        </a:solidFill>
                        <a:effectLst/>
                        <a:latin typeface="Segoe"/>
                      </a:endParaRPr>
                    </a:p>
                  </a:txBody>
                  <a:tcPr marL="68580" marR="68580" marT="0" marB="0" horzOverflow="overflow"/>
                </a:tc>
              </a:tr>
              <a:tr h="687545">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Metering</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Limited Access Mode enabled “gaming” for more time on the system</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Borrowed time is set within the LPM; re-paid when the computer leaves Hardware Locked Mode (HLM)</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r>
              <a:tr h="600931">
                <a:tc>
                  <a:txBody>
                    <a:bodyPr/>
                    <a:lstStyle/>
                    <a:p>
                      <a:pPr marL="0" marR="0" lvl="0" indent="0" algn="l" defTabSz="760413"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Lower Provisioning Module (LPM) Installation</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LPM installed during system manufacturing</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600" u="none" strike="noStrike" cap="none" normalizeH="0" baseline="0" dirty="0" smtClean="0">
                          <a:ln>
                            <a:noFill/>
                          </a:ln>
                          <a:effectLst/>
                        </a:rPr>
                        <a:t>LPM installed during component manufacturing; dormant until system manufacturing</a:t>
                      </a:r>
                      <a:endParaRPr kumimoji="0" lang="en-US" sz="1600" b="1" i="0" u="none" strike="noStrike" cap="none" normalizeH="0" baseline="0" dirty="0" smtClean="0">
                        <a:ln>
                          <a:noFill/>
                        </a:ln>
                        <a:solidFill>
                          <a:srgbClr val="000000"/>
                        </a:solidFill>
                        <a:effectLst/>
                        <a:latin typeface="Segoe" pitchFamily="34" charset="0"/>
                        <a:ea typeface="Calibri" pitchFamily="34" charset="0"/>
                        <a:cs typeface="Times New Roman" pitchFamily="18" charset="0"/>
                      </a:endParaRPr>
                    </a:p>
                  </a:txBody>
                  <a:tcPr marL="68580" marR="68580" marT="0" marB="0"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Manufacturing Improvements</a:t>
            </a:r>
            <a:endParaRPr lang="en-US" dirty="0"/>
          </a:p>
        </p:txBody>
      </p:sp>
      <p:graphicFrame>
        <p:nvGraphicFramePr>
          <p:cNvPr id="47149" name="Group 45"/>
          <p:cNvGraphicFramePr>
            <a:graphicFrameLocks noGrp="1"/>
          </p:cNvGraphicFramePr>
          <p:nvPr/>
        </p:nvGraphicFramePr>
        <p:xfrm>
          <a:off x="381000" y="1408113"/>
          <a:ext cx="8229600" cy="4456977"/>
        </p:xfrm>
        <a:graphic>
          <a:graphicData uri="http://schemas.openxmlformats.org/drawingml/2006/table">
            <a:tbl>
              <a:tblPr firstRow="1" bandRow="1">
                <a:effectLst>
                  <a:outerShdw blurRad="558800" sx="102000" sy="102000" algn="ctr" rotWithShape="0">
                    <a:srgbClr val="000000"/>
                  </a:outerShdw>
                </a:effectLst>
                <a:tableStyleId>{073A0DAA-6AF3-43AB-8588-CEC1D06C72B9}</a:tableStyleId>
              </a:tblPr>
              <a:tblGrid>
                <a:gridCol w="2093913"/>
                <a:gridCol w="2782887"/>
                <a:gridCol w="3352800"/>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Area </a:t>
                      </a:r>
                      <a:endParaRPr kumimoji="0" lang="en-US" sz="2000" b="1" i="0" u="none" strike="noStrike" cap="none" normalizeH="0" baseline="0" dirty="0" smtClean="0">
                        <a:ln>
                          <a:noFill/>
                        </a:ln>
                        <a:solidFill>
                          <a:schemeClr val="tx1"/>
                        </a:solidFill>
                        <a:effectLst/>
                        <a:latin typeface="Segoe"/>
                        <a:ea typeface="Calibri" pitchFamily="34" charset="0"/>
                        <a:cs typeface="Times New Roman" pitchFamily="18" charset="0"/>
                      </a:endParaRPr>
                    </a:p>
                  </a:txBody>
                  <a:tcPr marL="48986" marR="48986" marT="6804"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rPr>
                        <a:t>FlexGo</a:t>
                      </a:r>
                      <a:r>
                        <a:rPr kumimoji="0" lang="en-US" sz="2000" u="none" strike="noStrike" cap="none" normalizeH="0" baseline="0" dirty="0" smtClean="0">
                          <a:ln>
                            <a:noFill/>
                          </a:ln>
                          <a:effectLst/>
                        </a:rPr>
                        <a:t> 1.0 </a:t>
                      </a:r>
                      <a:endParaRPr kumimoji="0" lang="en-US" sz="2000" b="1" i="0" u="none" strike="noStrike" cap="none" normalizeH="0" baseline="0" dirty="0" smtClean="0">
                        <a:ln>
                          <a:noFill/>
                        </a:ln>
                        <a:solidFill>
                          <a:schemeClr val="tx1"/>
                        </a:solidFill>
                        <a:effectLst/>
                        <a:latin typeface="Segoe"/>
                        <a:ea typeface="Calibri" pitchFamily="34" charset="0"/>
                        <a:cs typeface="Times New Roman" pitchFamily="18" charset="0"/>
                      </a:endParaRPr>
                    </a:p>
                  </a:txBody>
                  <a:tcPr marL="48986" marR="48986" marT="6804"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Next Release of </a:t>
                      </a:r>
                      <a:r>
                        <a:rPr kumimoji="0" lang="en-US" sz="2000" u="none" strike="noStrike" cap="none" normalizeH="0" baseline="0" dirty="0" err="1" smtClean="0">
                          <a:ln>
                            <a:noFill/>
                          </a:ln>
                          <a:effectLst/>
                        </a:rPr>
                        <a:t>FlexGo</a:t>
                      </a:r>
                      <a:r>
                        <a:rPr kumimoji="0" lang="en-US" sz="2000" u="none" strike="noStrike" cap="none" normalizeH="0" baseline="0" dirty="0" smtClean="0">
                          <a:ln>
                            <a:noFill/>
                          </a:ln>
                          <a:effectLst/>
                        </a:rPr>
                        <a:t> </a:t>
                      </a:r>
                      <a:endParaRPr kumimoji="0" lang="en-US" sz="2000" b="1" i="0" u="none" strike="noStrike" cap="none" normalizeH="0" baseline="0" dirty="0" smtClean="0">
                        <a:ln>
                          <a:noFill/>
                        </a:ln>
                        <a:solidFill>
                          <a:schemeClr val="tx1"/>
                        </a:solidFill>
                        <a:effectLst/>
                        <a:latin typeface="Segoe"/>
                        <a:ea typeface="Calibri" pitchFamily="34" charset="0"/>
                        <a:cs typeface="Times New Roman" pitchFamily="18" charset="0"/>
                      </a:endParaRPr>
                    </a:p>
                  </a:txBody>
                  <a:tcPr marL="48986" marR="48986" marT="6804" marB="0" anchor="ctr" horzOverflow="overflow"/>
                </a:tc>
              </a:tr>
              <a:tr h="690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OEM Licensable </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XP Home Edition for Prepaid and Subscription Computers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Microsoft </a:t>
                      </a:r>
                      <a:r>
                        <a:rPr kumimoji="0" lang="en-US" sz="1600" u="none" strike="noStrike" cap="none" normalizeH="0" baseline="0" dirty="0" err="1" smtClean="0">
                          <a:ln>
                            <a:noFill/>
                          </a:ln>
                          <a:effectLst/>
                        </a:rPr>
                        <a:t>FlexGo</a:t>
                      </a:r>
                      <a:r>
                        <a:rPr kumimoji="0" lang="en-US" sz="1600" u="none" strike="noStrike" cap="none" normalizeH="0" baseline="0" dirty="0" smtClean="0">
                          <a:ln>
                            <a:noFill/>
                          </a:ln>
                          <a:effectLst/>
                        </a:rPr>
                        <a:t> (licensed under OEM Tools Agreement runs on all 32-bit versions of Windows Vista)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r h="484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Installation </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Full OS Installation (i.e. new OS image)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Installer (.</a:t>
                      </a:r>
                      <a:r>
                        <a:rPr kumimoji="0" lang="en-US" sz="1600" u="none" strike="noStrike" cap="none" normalizeH="0" baseline="0" dirty="0" err="1" smtClean="0">
                          <a:ln>
                            <a:noFill/>
                          </a:ln>
                          <a:effectLst/>
                        </a:rPr>
                        <a:t>msi</a:t>
                      </a:r>
                      <a:r>
                        <a:rPr kumimoji="0" lang="en-US" sz="1600" u="none" strike="noStrike" cap="none" normalizeH="0" baseline="0" dirty="0" smtClean="0">
                          <a:ln>
                            <a:noFill/>
                          </a:ln>
                          <a:effectLst/>
                        </a:rPr>
                        <a:t>) based installation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Customization </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Used Windows OPK Techniques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Uses XML configuration files</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r h="484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Activation </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Requires COA (Non-SLP) based activation of Windows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Supports all forms of Windows Activation (e.g. OEM Activated)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Image Management </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Unique OS image per partner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Easily added existing OS images during preinstall or manufacturing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LPM Installation</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LPM installed during system manufacturing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LPM installed during component manufacturing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LPM Configuration </a:t>
                      </a:r>
                      <a:endParaRPr kumimoji="0" lang="en-US" sz="1600" b="1"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Part of the LPM install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LPM is sealed for use similar to an OS image </a:t>
                      </a:r>
                      <a:endParaRPr kumimoji="0" lang="en-US" sz="1600" b="0" i="0" u="none" strike="noStrike" cap="none" normalizeH="0" baseline="0" dirty="0" smtClean="0">
                        <a:ln>
                          <a:noFill/>
                        </a:ln>
                        <a:solidFill>
                          <a:schemeClr val="bg2"/>
                        </a:solidFill>
                        <a:effectLst/>
                        <a:latin typeface="Segoe"/>
                        <a:ea typeface="Calibri" pitchFamily="34" charset="0"/>
                        <a:cs typeface="Times New Roman" pitchFamily="18" charset="0"/>
                      </a:endParaRPr>
                    </a:p>
                  </a:txBody>
                  <a:tcPr marL="48986" marR="48986" marT="6804" marB="0"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smtClean="0"/>
              <a:t>The Next Release Of Microsoft </a:t>
            </a:r>
            <a:r>
              <a:rPr lang="en-US" dirty="0" err="1" smtClean="0"/>
              <a:t>FlexGo</a:t>
            </a:r>
            <a:endParaRPr lang="en-US" dirty="0"/>
          </a:p>
        </p:txBody>
      </p:sp>
      <p:sp>
        <p:nvSpPr>
          <p:cNvPr id="5" name="Subtitle 4"/>
          <p:cNvSpPr>
            <a:spLocks noGrp="1"/>
          </p:cNvSpPr>
          <p:nvPr>
            <p:ph type="subTitle" idx="1"/>
          </p:nvPr>
        </p:nvSpPr>
        <p:spPr/>
        <p:txBody>
          <a:bodyPr/>
          <a:lstStyle/>
          <a:p>
            <a:r>
              <a:rPr lang="en-US" smtClean="0"/>
              <a:t>Martin Hall</a:t>
            </a:r>
          </a:p>
          <a:p>
            <a:r>
              <a:rPr lang="en-US" smtClean="0"/>
              <a:t>Lead Program Manager</a:t>
            </a:r>
          </a:p>
          <a:p>
            <a:r>
              <a:rPr lang="en-US" smtClean="0"/>
              <a:t>Microsoft FlexGo</a:t>
            </a:r>
            <a:endParaRPr lang="en-US" dirty="0" smtClean="0"/>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761747"/>
          </a:xfrm>
        </p:spPr>
        <p:txBody>
          <a:bodyPr/>
          <a:lstStyle/>
          <a:p>
            <a:r>
              <a:rPr lang="en-US" dirty="0" err="1" smtClean="0"/>
              <a:t>FlexGo</a:t>
            </a:r>
            <a:r>
              <a:rPr lang="en-US" dirty="0" smtClean="0"/>
              <a:t> Hardware Support</a:t>
            </a:r>
            <a:endParaRPr lang="en-US" dirty="0"/>
          </a:p>
        </p:txBody>
      </p:sp>
      <p:sp>
        <p:nvSpPr>
          <p:cNvPr id="3" name="Subtitle 2"/>
          <p:cNvSpPr>
            <a:spLocks noGrp="1"/>
          </p:cNvSpPr>
          <p:nvPr>
            <p:ph type="subTitle" idx="1"/>
          </p:nvPr>
        </p:nvSpPr>
        <p:spPr/>
        <p:txBody>
          <a:bodyPr/>
          <a:lstStyle/>
          <a:p>
            <a:r>
              <a:rPr lang="en-US" smtClean="0"/>
              <a:t>Jeff Westerinen</a:t>
            </a:r>
          </a:p>
          <a:p>
            <a:r>
              <a:rPr lang="en-US" smtClean="0"/>
              <a:t>Director</a:t>
            </a:r>
          </a:p>
          <a:p>
            <a:r>
              <a:rPr lang="en-US" smtClean="0"/>
              <a:t>FlexGo Hardware Architecture</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dirty="0" smtClean="0"/>
              <a:t>Microsoft </a:t>
            </a:r>
            <a:r>
              <a:rPr lang="en-US" dirty="0" err="1" smtClean="0"/>
              <a:t>FlexGo</a:t>
            </a:r>
            <a:r>
              <a:rPr lang="en-US" dirty="0" smtClean="0"/>
              <a:t> Architecture</a:t>
            </a:r>
            <a:endParaRPr lang="en-US" dirty="0"/>
          </a:p>
        </p:txBody>
      </p:sp>
      <p:sp>
        <p:nvSpPr>
          <p:cNvPr id="80" name="AutoShape 212"/>
          <p:cNvSpPr>
            <a:spLocks noChangeArrowheads="1"/>
          </p:cNvSpPr>
          <p:nvPr/>
        </p:nvSpPr>
        <p:spPr bwMode="auto">
          <a:xfrm>
            <a:off x="7033260" y="2093913"/>
            <a:ext cx="1337310" cy="1577340"/>
          </a:xfrm>
          <a:prstGeom prst="roundRect">
            <a:avLst>
              <a:gd name="adj" fmla="val 8972"/>
            </a:avLst>
          </a:prstGeom>
          <a:solidFill>
            <a:schemeClr val="bg2">
              <a:alpha val="20000"/>
            </a:schemeClr>
          </a:solidFill>
          <a:ln w="12700">
            <a:solidFill>
              <a:schemeClr val="bg2"/>
            </a:solidFill>
            <a:round/>
            <a:headEnd/>
            <a:tailEnd/>
          </a:ln>
        </p:spPr>
        <p:txBody>
          <a:bodyPr wrap="none" lIns="82289" tIns="41145" rIns="82289" bIns="41145" anchor="ctr"/>
          <a:lstStyle/>
          <a:p>
            <a:endParaRPr lang="en-US" dirty="0">
              <a:latin typeface="Segoe" pitchFamily="34" charset="0"/>
            </a:endParaRPr>
          </a:p>
        </p:txBody>
      </p:sp>
      <p:sp>
        <p:nvSpPr>
          <p:cNvPr id="81" name="Rectangle 213"/>
          <p:cNvSpPr>
            <a:spLocks noChangeArrowheads="1"/>
          </p:cNvSpPr>
          <p:nvPr/>
        </p:nvSpPr>
        <p:spPr bwMode="blackWhite">
          <a:xfrm>
            <a:off x="7110413" y="2696846"/>
            <a:ext cx="248603" cy="24145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82289" tIns="41145" rIns="82289" bIns="41145" anchor="ctr"/>
          <a:lstStyle/>
          <a:p>
            <a:endParaRPr lang="en-US"/>
          </a:p>
        </p:txBody>
      </p:sp>
      <p:sp>
        <p:nvSpPr>
          <p:cNvPr id="82" name="Rectangle 215"/>
          <p:cNvSpPr>
            <a:spLocks noChangeArrowheads="1"/>
          </p:cNvSpPr>
          <p:nvPr/>
        </p:nvSpPr>
        <p:spPr bwMode="grayWhite">
          <a:xfrm>
            <a:off x="7110413" y="3125471"/>
            <a:ext cx="248603" cy="23431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endParaRPr lang="en-US"/>
          </a:p>
        </p:txBody>
      </p:sp>
      <p:sp>
        <p:nvSpPr>
          <p:cNvPr id="83" name="Rectangle 217"/>
          <p:cNvSpPr>
            <a:spLocks noChangeArrowheads="1"/>
          </p:cNvSpPr>
          <p:nvPr/>
        </p:nvSpPr>
        <p:spPr bwMode="auto">
          <a:xfrm>
            <a:off x="7346157" y="2262506"/>
            <a:ext cx="803282" cy="268337"/>
          </a:xfrm>
          <a:prstGeom prst="rect">
            <a:avLst/>
          </a:prstGeom>
          <a:noFill/>
          <a:ln w="9525">
            <a:noFill/>
            <a:miter lim="800000"/>
            <a:headEnd/>
            <a:tailEnd/>
          </a:ln>
          <a:effectLst/>
        </p:spPr>
        <p:txBody>
          <a:bodyPr wrap="none" lIns="82860" tIns="41431" rIns="82860" bIns="41431">
            <a:spAutoFit/>
          </a:bodyPr>
          <a:lstStyle/>
          <a:p>
            <a:pPr>
              <a:defRPr/>
            </a:pPr>
            <a:r>
              <a:rPr lang="en-US" sz="1200" dirty="0">
                <a:solidFill>
                  <a:schemeClr val="tx2"/>
                </a:solidFill>
                <a:effectLst>
                  <a:outerShdw blurRad="38100" dist="38100" dir="2700000" algn="tl">
                    <a:srgbClr val="000000">
                      <a:alpha val="43137"/>
                    </a:srgbClr>
                  </a:outerShdw>
                </a:effectLst>
                <a:latin typeface="+mn-lt"/>
              </a:rPr>
              <a:t>Microsoft</a:t>
            </a:r>
          </a:p>
        </p:txBody>
      </p:sp>
      <p:sp>
        <p:nvSpPr>
          <p:cNvPr id="84" name="Rectangle 218"/>
          <p:cNvSpPr>
            <a:spLocks noChangeArrowheads="1"/>
          </p:cNvSpPr>
          <p:nvPr/>
        </p:nvSpPr>
        <p:spPr bwMode="auto">
          <a:xfrm>
            <a:off x="7346157" y="2685416"/>
            <a:ext cx="491145" cy="268337"/>
          </a:xfrm>
          <a:prstGeom prst="rect">
            <a:avLst/>
          </a:prstGeom>
          <a:noFill/>
          <a:ln w="3175">
            <a:noFill/>
            <a:miter lim="800000"/>
            <a:headEnd/>
            <a:tailEnd/>
          </a:ln>
          <a:effectLst/>
        </p:spPr>
        <p:txBody>
          <a:bodyPr wrap="none" lIns="82860" tIns="41431" rIns="82860" bIns="41431">
            <a:spAutoFit/>
          </a:bodyPr>
          <a:lstStyle/>
          <a:p>
            <a:pPr>
              <a:defRPr/>
            </a:pPr>
            <a:r>
              <a:rPr lang="en-US" sz="1200" dirty="0">
                <a:solidFill>
                  <a:schemeClr val="tx2"/>
                </a:solidFill>
                <a:effectLst>
                  <a:outerShdw blurRad="38100" dist="38100" dir="2700000" algn="tl">
                    <a:srgbClr val="000000">
                      <a:alpha val="43137"/>
                    </a:srgbClr>
                  </a:outerShdw>
                </a:effectLst>
                <a:latin typeface="+mn-lt"/>
              </a:rPr>
              <a:t>Joint</a:t>
            </a:r>
          </a:p>
        </p:txBody>
      </p:sp>
      <p:sp>
        <p:nvSpPr>
          <p:cNvPr id="85" name="Rectangle 220"/>
          <p:cNvSpPr>
            <a:spLocks noChangeArrowheads="1"/>
          </p:cNvSpPr>
          <p:nvPr/>
        </p:nvSpPr>
        <p:spPr bwMode="auto">
          <a:xfrm>
            <a:off x="7346157" y="3021744"/>
            <a:ext cx="1071432" cy="453003"/>
          </a:xfrm>
          <a:prstGeom prst="rect">
            <a:avLst/>
          </a:prstGeom>
          <a:noFill/>
          <a:ln w="3175">
            <a:noFill/>
            <a:miter lim="800000"/>
            <a:headEnd/>
            <a:tailEnd/>
          </a:ln>
          <a:effectLst/>
        </p:spPr>
        <p:txBody>
          <a:bodyPr wrap="none" lIns="82860" tIns="41431" rIns="82860" bIns="41431">
            <a:spAutoFit/>
          </a:bodyPr>
          <a:lstStyle/>
          <a:p>
            <a:pPr>
              <a:defRPr/>
            </a:pPr>
            <a:r>
              <a:rPr lang="en-US" sz="1200" dirty="0">
                <a:solidFill>
                  <a:schemeClr val="tx2"/>
                </a:solidFill>
                <a:effectLst>
                  <a:outerShdw blurRad="38100" dist="38100" dir="2700000" algn="tl">
                    <a:srgbClr val="000000">
                      <a:alpha val="43137"/>
                    </a:srgbClr>
                  </a:outerShdw>
                </a:effectLst>
                <a:latin typeface="+mn-lt"/>
              </a:rPr>
              <a:t>Hardware </a:t>
            </a:r>
            <a:endParaRPr lang="en-US" sz="1200" dirty="0" smtClean="0">
              <a:solidFill>
                <a:schemeClr val="tx2"/>
              </a:solidFill>
              <a:effectLst>
                <a:outerShdw blurRad="38100" dist="38100" dir="2700000" algn="tl">
                  <a:srgbClr val="000000">
                    <a:alpha val="43137"/>
                  </a:srgbClr>
                </a:outerShdw>
              </a:effectLst>
              <a:latin typeface="+mn-lt"/>
            </a:endParaRPr>
          </a:p>
          <a:p>
            <a:pPr>
              <a:defRPr/>
            </a:pPr>
            <a:r>
              <a:rPr lang="en-US" sz="1200" dirty="0" smtClean="0">
                <a:solidFill>
                  <a:schemeClr val="tx2"/>
                </a:solidFill>
                <a:effectLst>
                  <a:outerShdw blurRad="38100" dist="38100" dir="2700000" algn="tl">
                    <a:srgbClr val="000000">
                      <a:alpha val="43137"/>
                    </a:srgbClr>
                  </a:outerShdw>
                </a:effectLst>
                <a:latin typeface="+mn-lt"/>
              </a:rPr>
              <a:t>Manufacturer</a:t>
            </a:r>
            <a:endParaRPr lang="en-US" sz="1200" dirty="0">
              <a:solidFill>
                <a:schemeClr val="tx2"/>
              </a:solidFill>
              <a:effectLst>
                <a:outerShdw blurRad="38100" dist="38100" dir="2700000" algn="tl">
                  <a:srgbClr val="000000">
                    <a:alpha val="43137"/>
                  </a:srgbClr>
                </a:outerShdw>
              </a:effectLst>
              <a:latin typeface="+mn-lt"/>
            </a:endParaRPr>
          </a:p>
        </p:txBody>
      </p:sp>
      <p:sp>
        <p:nvSpPr>
          <p:cNvPr id="86" name="Rectangle 235"/>
          <p:cNvSpPr>
            <a:spLocks noChangeArrowheads="1"/>
          </p:cNvSpPr>
          <p:nvPr/>
        </p:nvSpPr>
        <p:spPr bwMode="auto">
          <a:xfrm>
            <a:off x="7110413" y="2281080"/>
            <a:ext cx="248603" cy="24145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82289" tIns="41145" rIns="82289" bIns="41145" anchor="ctr"/>
          <a:lstStyle/>
          <a:p>
            <a:endParaRPr lang="en-US"/>
          </a:p>
        </p:txBody>
      </p:sp>
      <p:sp>
        <p:nvSpPr>
          <p:cNvPr id="87" name="Rectangle 229"/>
          <p:cNvSpPr>
            <a:spLocks noChangeArrowheads="1"/>
          </p:cNvSpPr>
          <p:nvPr/>
        </p:nvSpPr>
        <p:spPr bwMode="grayWhite">
          <a:xfrm>
            <a:off x="1203960" y="3465513"/>
            <a:ext cx="4046220" cy="30175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pPr>
              <a:defRPr/>
            </a:pPr>
            <a:endParaRPr lang="en-US" sz="1400" dirty="0">
              <a:solidFill>
                <a:srgbClr val="000000"/>
              </a:solidFill>
            </a:endParaRPr>
          </a:p>
        </p:txBody>
      </p:sp>
      <p:sp>
        <p:nvSpPr>
          <p:cNvPr id="88" name="Rectangle 87"/>
          <p:cNvSpPr/>
          <p:nvPr/>
        </p:nvSpPr>
        <p:spPr bwMode="auto">
          <a:xfrm>
            <a:off x="1341120" y="1956753"/>
            <a:ext cx="3634740" cy="3909060"/>
          </a:xfrm>
          <a:prstGeom prst="rect">
            <a:avLst/>
          </a:prstGeom>
          <a:noFill/>
          <a:ln w="19050">
            <a:solidFill>
              <a:schemeClr val="bg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8755" tIns="49378" rIns="98755" bIns="49378" anchor="ctr"/>
          <a:lstStyle/>
          <a:p>
            <a:pPr algn="ctr" defTabSz="987267">
              <a:defRPr/>
            </a:pPr>
            <a:endParaRPr lang="en-US" sz="2600" dirty="0">
              <a:solidFill>
                <a:schemeClr val="tx1"/>
              </a:solidFill>
              <a:effectLst>
                <a:outerShdw blurRad="38100" dist="38100" dir="2700000" algn="tl">
                  <a:srgbClr val="000000">
                    <a:alpha val="43137"/>
                  </a:srgbClr>
                </a:outerShdw>
              </a:effectLst>
            </a:endParaRPr>
          </a:p>
        </p:txBody>
      </p:sp>
      <p:sp>
        <p:nvSpPr>
          <p:cNvPr id="89" name="Rectangle 88"/>
          <p:cNvSpPr/>
          <p:nvPr/>
        </p:nvSpPr>
        <p:spPr bwMode="auto">
          <a:xfrm>
            <a:off x="381000" y="2985453"/>
            <a:ext cx="6515100" cy="3634740"/>
          </a:xfrm>
          <a:prstGeom prst="rect">
            <a:avLst/>
          </a:prstGeom>
          <a:noFill/>
          <a:ln w="19050">
            <a:solidFill>
              <a:schemeClr val="bg2"/>
            </a:solidFill>
            <a:headEnd type="none" w="med" len="med"/>
            <a:tailEnd type="none" w="med" len="med"/>
          </a:ln>
          <a:effectLst>
            <a:glow rad="63500">
              <a:schemeClr val="accent1">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8755" tIns="49378" rIns="98755" bIns="49378" anchor="ctr"/>
          <a:lstStyle/>
          <a:p>
            <a:pPr algn="ctr" defTabSz="987267">
              <a:defRPr/>
            </a:pPr>
            <a:endParaRPr lang="en-US" sz="2600" dirty="0">
              <a:solidFill>
                <a:schemeClr val="tx1"/>
              </a:solidFill>
              <a:effectLst>
                <a:outerShdw blurRad="38100" dist="38100" dir="2700000" algn="tl">
                  <a:srgbClr val="000000">
                    <a:alpha val="43137"/>
                  </a:srgbClr>
                </a:outerShdw>
              </a:effectLst>
            </a:endParaRPr>
          </a:p>
        </p:txBody>
      </p:sp>
      <p:sp>
        <p:nvSpPr>
          <p:cNvPr id="90" name="Rectangle 89"/>
          <p:cNvSpPr/>
          <p:nvPr/>
        </p:nvSpPr>
        <p:spPr bwMode="auto">
          <a:xfrm>
            <a:off x="381000" y="1408113"/>
            <a:ext cx="6515100" cy="1371600"/>
          </a:xfrm>
          <a:prstGeom prst="rect">
            <a:avLst/>
          </a:prstGeom>
          <a:noFill/>
          <a:ln w="28575">
            <a:solidFill>
              <a:schemeClr val="bg2"/>
            </a:solidFill>
            <a:prstDash val="lgDash"/>
            <a:headEnd type="none" w="med" len="med"/>
            <a:tailEnd type="none" w="med" len="med"/>
          </a:ln>
          <a:effectLst>
            <a:glow rad="63500">
              <a:schemeClr val="accent1">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8755" tIns="49378" rIns="98755" bIns="49378" anchor="ctr"/>
          <a:lstStyle/>
          <a:p>
            <a:pPr algn="ctr" defTabSz="987267">
              <a:defRPr/>
            </a:pPr>
            <a:endParaRPr lang="en-US" sz="2600" dirty="0">
              <a:solidFill>
                <a:schemeClr val="tx1"/>
              </a:solidFill>
              <a:effectLst>
                <a:outerShdw blurRad="38100" dist="38100" dir="2700000" algn="tl">
                  <a:srgbClr val="000000">
                    <a:alpha val="43137"/>
                  </a:srgbClr>
                </a:outerShdw>
              </a:effectLst>
            </a:endParaRPr>
          </a:p>
        </p:txBody>
      </p:sp>
      <p:sp>
        <p:nvSpPr>
          <p:cNvPr id="91" name="Rectangle 225"/>
          <p:cNvSpPr>
            <a:spLocks noChangeArrowheads="1"/>
          </p:cNvSpPr>
          <p:nvPr/>
        </p:nvSpPr>
        <p:spPr bwMode="auto">
          <a:xfrm>
            <a:off x="1409701" y="3739833"/>
            <a:ext cx="3497580" cy="185166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82289" tIns="41145" rIns="82289" bIns="41145" anchor="ctr"/>
          <a:lstStyle/>
          <a:p>
            <a:pPr>
              <a:defRPr/>
            </a:pPr>
            <a:endParaRPr lang="en-US" dirty="0">
              <a:solidFill>
                <a:srgbClr val="000000"/>
              </a:solidFill>
            </a:endParaRPr>
          </a:p>
        </p:txBody>
      </p:sp>
      <p:sp>
        <p:nvSpPr>
          <p:cNvPr id="92" name="Rectangle 233"/>
          <p:cNvSpPr>
            <a:spLocks noChangeArrowheads="1"/>
          </p:cNvSpPr>
          <p:nvPr/>
        </p:nvSpPr>
        <p:spPr bwMode="blackWhite">
          <a:xfrm>
            <a:off x="1478280" y="3808413"/>
            <a:ext cx="3360420" cy="3601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82289" tIns="41145" rIns="82289" bIns="41145" anchor="ctr"/>
          <a:lstStyle/>
          <a:p>
            <a:pPr algn="ctr">
              <a:defRPr/>
            </a:pPr>
            <a:r>
              <a:rPr lang="en-US" sz="1400" dirty="0">
                <a:solidFill>
                  <a:srgbClr val="000000"/>
                </a:solidFill>
              </a:rPr>
              <a:t>Platform Specific Layer</a:t>
            </a:r>
          </a:p>
        </p:txBody>
      </p:sp>
      <p:sp>
        <p:nvSpPr>
          <p:cNvPr id="93" name="Rectangle 233"/>
          <p:cNvSpPr>
            <a:spLocks noChangeArrowheads="1"/>
          </p:cNvSpPr>
          <p:nvPr/>
        </p:nvSpPr>
        <p:spPr bwMode="blackWhite">
          <a:xfrm rot="5400000">
            <a:off x="3825001" y="4479211"/>
            <a:ext cx="1714500" cy="37290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82289" tIns="41145" rIns="82289" bIns="41145" anchor="ctr"/>
          <a:lstStyle/>
          <a:p>
            <a:pPr>
              <a:defRPr/>
            </a:pPr>
            <a:endParaRPr lang="en-US" dirty="0">
              <a:solidFill>
                <a:srgbClr val="000000"/>
              </a:solidFill>
            </a:endParaRPr>
          </a:p>
        </p:txBody>
      </p:sp>
      <p:sp>
        <p:nvSpPr>
          <p:cNvPr id="94" name="AutoShape 234"/>
          <p:cNvSpPr>
            <a:spLocks noChangeArrowheads="1"/>
          </p:cNvSpPr>
          <p:nvPr/>
        </p:nvSpPr>
        <p:spPr bwMode="auto">
          <a:xfrm>
            <a:off x="1546860" y="4442832"/>
            <a:ext cx="2743200" cy="822960"/>
          </a:xfrm>
          <a:prstGeom prst="plus">
            <a:avLst>
              <a:gd name="adj" fmla="val 0"/>
            </a:avLst>
          </a:prstGeom>
          <a:ln>
            <a:headEnd/>
            <a:tailEnd/>
          </a:ln>
        </p:spPr>
        <p:style>
          <a:lnRef idx="0">
            <a:schemeClr val="accent4"/>
          </a:lnRef>
          <a:fillRef idx="3">
            <a:schemeClr val="accent4"/>
          </a:fillRef>
          <a:effectRef idx="3">
            <a:schemeClr val="accent4"/>
          </a:effectRef>
          <a:fontRef idx="minor">
            <a:schemeClr val="lt1"/>
          </a:fontRef>
        </p:style>
        <p:txBody>
          <a:bodyPr lIns="82289" tIns="41145" rIns="82289" bIns="41145" anchor="ctr"/>
          <a:lstStyle/>
          <a:p>
            <a:pPr algn="ctr">
              <a:lnSpc>
                <a:spcPct val="90000"/>
              </a:lnSpc>
              <a:defRPr/>
            </a:pPr>
            <a:r>
              <a:rPr lang="en-US" sz="1600" dirty="0">
                <a:solidFill>
                  <a:srgbClr val="000000"/>
                </a:solidFill>
              </a:rPr>
              <a:t>LPM </a:t>
            </a:r>
            <a:r>
              <a:rPr lang="en-US" sz="1600" dirty="0" smtClean="0">
                <a:solidFill>
                  <a:srgbClr val="000000"/>
                </a:solidFill>
              </a:rPr>
              <a:t>Firmware</a:t>
            </a:r>
            <a:endParaRPr lang="en-US" sz="1600" dirty="0">
              <a:solidFill>
                <a:srgbClr val="000000"/>
              </a:solidFill>
            </a:endParaRPr>
          </a:p>
        </p:txBody>
      </p:sp>
      <p:sp>
        <p:nvSpPr>
          <p:cNvPr id="95" name="Rectangle 233"/>
          <p:cNvSpPr>
            <a:spLocks noChangeArrowheads="1"/>
          </p:cNvSpPr>
          <p:nvPr/>
        </p:nvSpPr>
        <p:spPr bwMode="blackWhite">
          <a:xfrm>
            <a:off x="1478280" y="2299653"/>
            <a:ext cx="3360420" cy="3429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82289" tIns="41145" rIns="82289" bIns="41145" anchor="ctr"/>
          <a:lstStyle/>
          <a:p>
            <a:pPr algn="ctr">
              <a:defRPr/>
            </a:pPr>
            <a:r>
              <a:rPr lang="en-US" sz="1400" dirty="0">
                <a:solidFill>
                  <a:srgbClr val="000000"/>
                </a:solidFill>
              </a:rPr>
              <a:t>LPM Device Driver</a:t>
            </a:r>
          </a:p>
        </p:txBody>
      </p:sp>
      <p:sp>
        <p:nvSpPr>
          <p:cNvPr id="96" name="Rectangle 229"/>
          <p:cNvSpPr>
            <a:spLocks noChangeArrowheads="1"/>
          </p:cNvSpPr>
          <p:nvPr/>
        </p:nvSpPr>
        <p:spPr bwMode="grayWhite">
          <a:xfrm>
            <a:off x="5867400" y="3242574"/>
            <a:ext cx="822960" cy="49863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pPr algn="ctr">
              <a:defRPr/>
            </a:pPr>
            <a:r>
              <a:rPr lang="en-US" sz="1100" dirty="0">
                <a:solidFill>
                  <a:srgbClr val="000000"/>
                </a:solidFill>
              </a:rPr>
              <a:t>Secure </a:t>
            </a:r>
          </a:p>
          <a:p>
            <a:pPr algn="ctr">
              <a:defRPr/>
            </a:pPr>
            <a:r>
              <a:rPr lang="en-US" sz="1100" dirty="0">
                <a:solidFill>
                  <a:srgbClr val="000000"/>
                </a:solidFill>
              </a:rPr>
              <a:t>HWID</a:t>
            </a:r>
          </a:p>
        </p:txBody>
      </p:sp>
      <p:sp>
        <p:nvSpPr>
          <p:cNvPr id="97" name="Rectangle 229"/>
          <p:cNvSpPr>
            <a:spLocks noChangeArrowheads="1"/>
          </p:cNvSpPr>
          <p:nvPr/>
        </p:nvSpPr>
        <p:spPr bwMode="grayWhite">
          <a:xfrm>
            <a:off x="5867400" y="3859794"/>
            <a:ext cx="822960" cy="49863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pPr algn="ctr">
              <a:defRPr/>
            </a:pPr>
            <a:r>
              <a:rPr lang="en-US" sz="1100" dirty="0">
                <a:solidFill>
                  <a:srgbClr val="000000"/>
                </a:solidFill>
              </a:rPr>
              <a:t>Secure </a:t>
            </a:r>
          </a:p>
          <a:p>
            <a:pPr algn="ctr">
              <a:defRPr/>
            </a:pPr>
            <a:r>
              <a:rPr lang="en-US" sz="1100" dirty="0">
                <a:solidFill>
                  <a:srgbClr val="000000"/>
                </a:solidFill>
              </a:rPr>
              <a:t>Storage</a:t>
            </a:r>
          </a:p>
        </p:txBody>
      </p:sp>
      <p:sp>
        <p:nvSpPr>
          <p:cNvPr id="98" name="Rectangle 229"/>
          <p:cNvSpPr>
            <a:spLocks noChangeArrowheads="1"/>
          </p:cNvSpPr>
          <p:nvPr/>
        </p:nvSpPr>
        <p:spPr bwMode="grayWhite">
          <a:xfrm>
            <a:off x="5867400" y="4545594"/>
            <a:ext cx="822960" cy="49863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pPr algn="ctr">
              <a:defRPr/>
            </a:pPr>
            <a:r>
              <a:rPr lang="en-US" sz="1100" dirty="0">
                <a:solidFill>
                  <a:srgbClr val="000000"/>
                </a:solidFill>
              </a:rPr>
              <a:t>Random </a:t>
            </a:r>
          </a:p>
          <a:p>
            <a:pPr algn="ctr">
              <a:defRPr/>
            </a:pPr>
            <a:r>
              <a:rPr lang="en-US" sz="1100" dirty="0">
                <a:solidFill>
                  <a:srgbClr val="000000"/>
                </a:solidFill>
              </a:rPr>
              <a:t>Number </a:t>
            </a:r>
          </a:p>
          <a:p>
            <a:pPr algn="ctr">
              <a:defRPr/>
            </a:pPr>
            <a:r>
              <a:rPr lang="en-US" sz="1100" dirty="0">
                <a:solidFill>
                  <a:srgbClr val="000000"/>
                </a:solidFill>
              </a:rPr>
              <a:t>Generator</a:t>
            </a:r>
          </a:p>
        </p:txBody>
      </p:sp>
      <p:sp>
        <p:nvSpPr>
          <p:cNvPr id="99" name="Rectangle 229"/>
          <p:cNvSpPr>
            <a:spLocks noChangeArrowheads="1"/>
          </p:cNvSpPr>
          <p:nvPr/>
        </p:nvSpPr>
        <p:spPr bwMode="grayWhite">
          <a:xfrm>
            <a:off x="5867400" y="5231394"/>
            <a:ext cx="822960" cy="49863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pPr algn="ctr">
              <a:defRPr/>
            </a:pPr>
            <a:r>
              <a:rPr lang="en-US" sz="1100" dirty="0">
                <a:solidFill>
                  <a:srgbClr val="000000"/>
                </a:solidFill>
              </a:rPr>
              <a:t>Trusted</a:t>
            </a:r>
          </a:p>
          <a:p>
            <a:pPr algn="ctr">
              <a:defRPr/>
            </a:pPr>
            <a:r>
              <a:rPr lang="en-US" sz="1100" dirty="0">
                <a:solidFill>
                  <a:srgbClr val="000000"/>
                </a:solidFill>
              </a:rPr>
              <a:t>Clock</a:t>
            </a:r>
          </a:p>
        </p:txBody>
      </p:sp>
      <p:sp>
        <p:nvSpPr>
          <p:cNvPr id="100" name="Rectangle 229"/>
          <p:cNvSpPr>
            <a:spLocks noChangeArrowheads="1"/>
          </p:cNvSpPr>
          <p:nvPr/>
        </p:nvSpPr>
        <p:spPr bwMode="grayWhite">
          <a:xfrm>
            <a:off x="5867400" y="5917194"/>
            <a:ext cx="822960" cy="49863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82289" tIns="41145" rIns="82289" bIns="41145" anchor="ctr"/>
          <a:lstStyle/>
          <a:p>
            <a:pPr algn="ctr">
              <a:defRPr/>
            </a:pPr>
            <a:r>
              <a:rPr lang="en-US" sz="1100" dirty="0">
                <a:solidFill>
                  <a:srgbClr val="000000"/>
                </a:solidFill>
              </a:rPr>
              <a:t>HW Locked</a:t>
            </a:r>
          </a:p>
          <a:p>
            <a:pPr algn="ctr">
              <a:defRPr/>
            </a:pPr>
            <a:r>
              <a:rPr lang="en-US" sz="1100" dirty="0">
                <a:solidFill>
                  <a:srgbClr val="000000"/>
                </a:solidFill>
              </a:rPr>
              <a:t>Mode Control</a:t>
            </a:r>
          </a:p>
        </p:txBody>
      </p:sp>
      <p:sp>
        <p:nvSpPr>
          <p:cNvPr id="101" name="TextBox 39"/>
          <p:cNvSpPr txBox="1">
            <a:spLocks noChangeArrowheads="1"/>
          </p:cNvSpPr>
          <p:nvPr/>
        </p:nvSpPr>
        <p:spPr bwMode="auto">
          <a:xfrm>
            <a:off x="449580" y="1476693"/>
            <a:ext cx="3261727" cy="390876"/>
          </a:xfrm>
          <a:prstGeom prst="rect">
            <a:avLst/>
          </a:prstGeom>
          <a:noFill/>
          <a:ln w="9525">
            <a:noFill/>
            <a:miter lim="800000"/>
            <a:headEnd/>
            <a:tailEnd/>
          </a:ln>
        </p:spPr>
        <p:txBody>
          <a:bodyPr wrap="none" lIns="82296" tIns="41148" rIns="82296" bIns="41148">
            <a:spAutoFit/>
          </a:bodyPr>
          <a:lstStyle/>
          <a:p>
            <a:r>
              <a:rPr lang="en-US" dirty="0">
                <a:effectLst>
                  <a:outerShdw blurRad="38100" dist="38100" dir="2700000" algn="tl">
                    <a:srgbClr val="000000">
                      <a:alpha val="43137"/>
                    </a:srgbClr>
                  </a:outerShdw>
                </a:effectLst>
                <a:latin typeface="Segoe"/>
              </a:rPr>
              <a:t>Windows Operating System</a:t>
            </a:r>
          </a:p>
        </p:txBody>
      </p:sp>
      <p:sp>
        <p:nvSpPr>
          <p:cNvPr id="102" name="TextBox 40"/>
          <p:cNvSpPr txBox="1">
            <a:spLocks noChangeArrowheads="1"/>
          </p:cNvSpPr>
          <p:nvPr/>
        </p:nvSpPr>
        <p:spPr bwMode="auto">
          <a:xfrm>
            <a:off x="1341120" y="1956753"/>
            <a:ext cx="2964657" cy="304324"/>
          </a:xfrm>
          <a:prstGeom prst="rect">
            <a:avLst/>
          </a:prstGeom>
          <a:noFill/>
          <a:ln w="9525">
            <a:noFill/>
            <a:miter lim="800000"/>
            <a:headEnd/>
            <a:tailEnd/>
          </a:ln>
        </p:spPr>
        <p:txBody>
          <a:bodyPr wrap="none" lIns="82296" tIns="41148" rIns="82296" bIns="41148">
            <a:spAutoFit/>
          </a:bodyPr>
          <a:lstStyle/>
          <a:p>
            <a:r>
              <a:rPr lang="en-US" sz="1400" dirty="0">
                <a:effectLst>
                  <a:outerShdw blurRad="38100" dist="38100" dir="2700000" algn="tl">
                    <a:srgbClr val="000000">
                      <a:alpha val="43137"/>
                    </a:srgbClr>
                  </a:outerShdw>
                </a:effectLst>
                <a:latin typeface="Segoe"/>
              </a:rPr>
              <a:t>Upper Provisioning Module (UPM)</a:t>
            </a:r>
          </a:p>
        </p:txBody>
      </p:sp>
      <p:sp>
        <p:nvSpPr>
          <p:cNvPr id="103" name="TextBox 41"/>
          <p:cNvSpPr txBox="1">
            <a:spLocks noChangeArrowheads="1"/>
          </p:cNvSpPr>
          <p:nvPr/>
        </p:nvSpPr>
        <p:spPr bwMode="auto">
          <a:xfrm>
            <a:off x="1478280" y="5334372"/>
            <a:ext cx="2243691" cy="252377"/>
          </a:xfrm>
          <a:prstGeom prst="rect">
            <a:avLst/>
          </a:prstGeom>
          <a:noFill/>
          <a:ln w="9525">
            <a:noFill/>
            <a:miter lim="800000"/>
            <a:headEnd/>
            <a:tailEnd/>
          </a:ln>
        </p:spPr>
        <p:txBody>
          <a:bodyPr wrap="none" lIns="82296" tIns="41148" rIns="82296" bIns="41148">
            <a:spAutoFit/>
          </a:bodyPr>
          <a:lstStyle/>
          <a:p>
            <a:r>
              <a:rPr lang="en-US" sz="1100" dirty="0">
                <a:solidFill>
                  <a:schemeClr val="bg2"/>
                </a:solidFill>
                <a:latin typeface="Segoe"/>
              </a:rPr>
              <a:t>Lower Provisioning Module (LPM)</a:t>
            </a:r>
          </a:p>
        </p:txBody>
      </p:sp>
      <p:sp>
        <p:nvSpPr>
          <p:cNvPr id="104" name="TextBox 42"/>
          <p:cNvSpPr txBox="1">
            <a:spLocks noChangeArrowheads="1"/>
          </p:cNvSpPr>
          <p:nvPr/>
        </p:nvSpPr>
        <p:spPr bwMode="auto">
          <a:xfrm>
            <a:off x="448151" y="3036888"/>
            <a:ext cx="1249445" cy="390876"/>
          </a:xfrm>
          <a:prstGeom prst="rect">
            <a:avLst/>
          </a:prstGeom>
          <a:noFill/>
          <a:ln w="9525">
            <a:noFill/>
            <a:miter lim="800000"/>
            <a:headEnd/>
            <a:tailEnd/>
          </a:ln>
        </p:spPr>
        <p:txBody>
          <a:bodyPr wrap="none" lIns="82296" tIns="41148" rIns="82296" bIns="41148">
            <a:spAutoFit/>
          </a:bodyPr>
          <a:lstStyle/>
          <a:p>
            <a:r>
              <a:rPr lang="en-US" dirty="0">
                <a:effectLst>
                  <a:outerShdw blurRad="38100" dist="38100" dir="2700000" algn="tl">
                    <a:srgbClr val="000000">
                      <a:alpha val="43137"/>
                    </a:srgbClr>
                  </a:outerShdw>
                </a:effectLst>
                <a:latin typeface="Segoe"/>
              </a:rPr>
              <a:t>Hardware</a:t>
            </a:r>
          </a:p>
        </p:txBody>
      </p:sp>
      <p:sp>
        <p:nvSpPr>
          <p:cNvPr id="105" name="TextBox 48"/>
          <p:cNvSpPr txBox="1">
            <a:spLocks noChangeArrowheads="1"/>
          </p:cNvSpPr>
          <p:nvPr/>
        </p:nvSpPr>
        <p:spPr bwMode="auto">
          <a:xfrm>
            <a:off x="1341120" y="6002973"/>
            <a:ext cx="2968505" cy="298543"/>
          </a:xfrm>
          <a:prstGeom prst="rect">
            <a:avLst/>
          </a:prstGeom>
          <a:noFill/>
          <a:ln w="9525">
            <a:noFill/>
            <a:miter lim="800000"/>
            <a:headEnd/>
            <a:tailEnd/>
          </a:ln>
        </p:spPr>
        <p:txBody>
          <a:bodyPr wrap="none" lIns="82296" tIns="41148" rIns="82296" bIns="41148">
            <a:spAutoFit/>
          </a:bodyPr>
          <a:lstStyle/>
          <a:p>
            <a:r>
              <a:rPr lang="en-US" sz="1400" dirty="0">
                <a:solidFill>
                  <a:schemeClr val="bg2"/>
                </a:solidFill>
                <a:latin typeface="Segoe"/>
              </a:rPr>
              <a:t>Secure Execution Environment (SEE)</a:t>
            </a:r>
          </a:p>
        </p:txBody>
      </p:sp>
      <p:cxnSp>
        <p:nvCxnSpPr>
          <p:cNvPr id="106" name="Straight Arrow Connector 105"/>
          <p:cNvCxnSpPr/>
          <p:nvPr/>
        </p:nvCxnSpPr>
        <p:spPr bwMode="auto">
          <a:xfrm>
            <a:off x="4907280" y="4768533"/>
            <a:ext cx="960120" cy="142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07" name="Straight Arrow Connector 106"/>
          <p:cNvCxnSpPr/>
          <p:nvPr/>
        </p:nvCxnSpPr>
        <p:spPr bwMode="auto">
          <a:xfrm>
            <a:off x="5593080" y="3465513"/>
            <a:ext cx="274320" cy="14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8" name="Straight Arrow Connector 107"/>
          <p:cNvCxnSpPr/>
          <p:nvPr/>
        </p:nvCxnSpPr>
        <p:spPr bwMode="auto">
          <a:xfrm>
            <a:off x="5593080" y="4082733"/>
            <a:ext cx="274320" cy="14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bwMode="auto">
          <a:xfrm>
            <a:off x="5593080" y="5454333"/>
            <a:ext cx="274320" cy="14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0" name="Straight Arrow Connector 109"/>
          <p:cNvCxnSpPr/>
          <p:nvPr/>
        </p:nvCxnSpPr>
        <p:spPr bwMode="auto">
          <a:xfrm>
            <a:off x="5593080" y="6140133"/>
            <a:ext cx="274320" cy="14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1" name="Straight Connector 110"/>
          <p:cNvCxnSpPr/>
          <p:nvPr/>
        </p:nvCxnSpPr>
        <p:spPr bwMode="auto">
          <a:xfrm rot="5400000">
            <a:off x="4256127" y="4802466"/>
            <a:ext cx="2674620" cy="71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4" name="Rectangle 8"/>
          <p:cNvSpPr>
            <a:spLocks noGrp="1" noChangeArrowheads="1"/>
          </p:cNvSpPr>
          <p:nvPr>
            <p:ph type="title"/>
          </p:nvPr>
        </p:nvSpPr>
        <p:spPr>
          <a:xfrm>
            <a:off x="382588" y="228600"/>
            <a:ext cx="8380412" cy="1384995"/>
          </a:xfrm>
        </p:spPr>
        <p:txBody>
          <a:bodyPr/>
          <a:lstStyle/>
          <a:p>
            <a:r>
              <a:rPr lang="en-US" dirty="0" smtClean="0"/>
              <a:t>Microsoft </a:t>
            </a:r>
            <a:r>
              <a:rPr lang="en-US" dirty="0" err="1" smtClean="0"/>
              <a:t>FlexGo</a:t>
            </a:r>
            <a:r>
              <a:rPr lang="en-US" dirty="0" smtClean="0"/>
              <a:t> Hardware Roadmap – Today</a:t>
            </a:r>
            <a:endParaRPr lang="en-US" dirty="0"/>
          </a:p>
        </p:txBody>
      </p:sp>
      <p:pic>
        <p:nvPicPr>
          <p:cNvPr id="25" name="Picture 2" descr="gold timeline"/>
          <p:cNvPicPr>
            <a:picLocks noChangeAspect="1" noChangeArrowheads="1"/>
          </p:cNvPicPr>
          <p:nvPr/>
        </p:nvPicPr>
        <p:blipFill>
          <a:blip r:embed="rId4"/>
          <a:srcRect/>
          <a:stretch>
            <a:fillRect/>
          </a:stretch>
        </p:blipFill>
        <p:spPr bwMode="auto">
          <a:xfrm>
            <a:off x="345758" y="6142196"/>
            <a:ext cx="7163753" cy="331470"/>
          </a:xfrm>
          <a:prstGeom prst="rect">
            <a:avLst/>
          </a:prstGeom>
          <a:noFill/>
          <a:ln w="9525">
            <a:noFill/>
            <a:miter lim="800000"/>
            <a:headEnd/>
            <a:tailEnd/>
          </a:ln>
        </p:spPr>
      </p:pic>
      <p:pic>
        <p:nvPicPr>
          <p:cNvPr id="26" name="Picture 3" descr="timeline arrowhead"/>
          <p:cNvPicPr>
            <a:picLocks noChangeAspect="1" noChangeArrowheads="1"/>
          </p:cNvPicPr>
          <p:nvPr/>
        </p:nvPicPr>
        <p:blipFill>
          <a:blip r:embed="rId5"/>
          <a:srcRect/>
          <a:stretch>
            <a:fillRect/>
          </a:stretch>
        </p:blipFill>
        <p:spPr bwMode="auto">
          <a:xfrm>
            <a:off x="7393782" y="6019324"/>
            <a:ext cx="790098" cy="571500"/>
          </a:xfrm>
          <a:prstGeom prst="rect">
            <a:avLst/>
          </a:prstGeom>
          <a:noFill/>
          <a:ln w="9525">
            <a:noFill/>
            <a:miter lim="800000"/>
            <a:headEnd/>
            <a:tailEnd/>
          </a:ln>
        </p:spPr>
      </p:pic>
      <p:pic>
        <p:nvPicPr>
          <p:cNvPr id="27" name="Picture 4" descr="Timeline"/>
          <p:cNvPicPr>
            <a:picLocks noChangeAspect="1" noChangeArrowheads="1"/>
          </p:cNvPicPr>
          <p:nvPr/>
        </p:nvPicPr>
        <p:blipFill>
          <a:blip r:embed="rId6"/>
          <a:srcRect/>
          <a:stretch>
            <a:fillRect/>
          </a:stretch>
        </p:blipFill>
        <p:spPr bwMode="auto">
          <a:xfrm>
            <a:off x="297180" y="1633062"/>
            <a:ext cx="988695" cy="5224938"/>
          </a:xfrm>
          <a:prstGeom prst="rect">
            <a:avLst/>
          </a:prstGeom>
          <a:noFill/>
          <a:ln w="9525">
            <a:noFill/>
            <a:miter lim="800000"/>
            <a:headEnd/>
            <a:tailEnd/>
          </a:ln>
        </p:spPr>
      </p:pic>
      <p:sp>
        <p:nvSpPr>
          <p:cNvPr id="28" name="Rectangle 5"/>
          <p:cNvSpPr>
            <a:spLocks noChangeArrowheads="1"/>
          </p:cNvSpPr>
          <p:nvPr/>
        </p:nvSpPr>
        <p:spPr bwMode="auto">
          <a:xfrm>
            <a:off x="1828800" y="2118837"/>
            <a:ext cx="6186488" cy="526298"/>
          </a:xfrm>
          <a:prstGeom prst="rect">
            <a:avLst/>
          </a:prstGeom>
          <a:noFill/>
          <a:ln w="9525" algn="ctr">
            <a:noFill/>
            <a:miter lim="800000"/>
            <a:headEnd/>
            <a:tailEnd/>
          </a:ln>
          <a:effectLst/>
        </p:spPr>
        <p:txBody>
          <a:bodyPr lIns="41148" tIns="41148" rIns="41148" bIns="41148" anchor="ctr">
            <a:spAutoFit/>
          </a:bodyPr>
          <a:lstStyle/>
          <a:p>
            <a:pPr marL="260033" indent="-260033" fontAlgn="auto">
              <a:lnSpc>
                <a:spcPct val="80000"/>
              </a:lnSpc>
              <a:spcBef>
                <a:spcPct val="20000"/>
              </a:spcBef>
              <a:spcAft>
                <a:spcPts val="0"/>
              </a:spcAft>
              <a:buClr>
                <a:schemeClr val="tx2"/>
              </a:buClr>
              <a:buSzPct val="115000"/>
              <a:buBlip>
                <a:blip r:embed="rId7"/>
              </a:buBlip>
              <a:defRPr/>
            </a:pPr>
            <a:r>
              <a:rPr lang="en-US" sz="1600" dirty="0">
                <a:solidFill>
                  <a:schemeClr val="tx2">
                    <a:lumMod val="65000"/>
                  </a:schemeClr>
                </a:solidFill>
                <a:latin typeface="+mn-lt"/>
              </a:rPr>
              <a:t>Phoenix BIOS-based implementations </a:t>
            </a:r>
          </a:p>
          <a:p>
            <a:pPr marL="260033" indent="-260033" fontAlgn="auto">
              <a:lnSpc>
                <a:spcPct val="80000"/>
              </a:lnSpc>
              <a:spcBef>
                <a:spcPct val="20000"/>
              </a:spcBef>
              <a:spcAft>
                <a:spcPts val="0"/>
              </a:spcAft>
              <a:buClr>
                <a:schemeClr val="tx2"/>
              </a:buClr>
              <a:buSzPct val="115000"/>
              <a:buBlip>
                <a:blip r:embed="rId7"/>
              </a:buBlip>
              <a:defRPr/>
            </a:pPr>
            <a:r>
              <a:rPr lang="en-US" sz="1600" dirty="0" err="1">
                <a:solidFill>
                  <a:schemeClr val="tx2">
                    <a:lumMod val="65000"/>
                  </a:schemeClr>
                </a:solidFill>
                <a:latin typeface="+mn-lt"/>
              </a:rPr>
              <a:t>Transmeta</a:t>
            </a:r>
            <a:r>
              <a:rPr lang="en-US" sz="1600" dirty="0">
                <a:solidFill>
                  <a:schemeClr val="tx2">
                    <a:lumMod val="65000"/>
                  </a:schemeClr>
                </a:solidFill>
                <a:latin typeface="+mn-lt"/>
              </a:rPr>
              <a:t> </a:t>
            </a:r>
            <a:r>
              <a:rPr lang="en-US" sz="1600" dirty="0" err="1">
                <a:solidFill>
                  <a:schemeClr val="tx2">
                    <a:lumMod val="65000"/>
                  </a:schemeClr>
                </a:solidFill>
                <a:latin typeface="+mn-lt"/>
              </a:rPr>
              <a:t>Efficeon</a:t>
            </a:r>
            <a:r>
              <a:rPr lang="en-US" sz="1600" baseline="30000" dirty="0">
                <a:solidFill>
                  <a:schemeClr val="tx2">
                    <a:lumMod val="65000"/>
                  </a:schemeClr>
                </a:solidFill>
                <a:latin typeface="+mn-lt"/>
              </a:rPr>
              <a:t>®</a:t>
            </a:r>
            <a:r>
              <a:rPr lang="en-US" sz="1600" dirty="0">
                <a:solidFill>
                  <a:schemeClr val="tx2">
                    <a:lumMod val="65000"/>
                  </a:schemeClr>
                </a:solidFill>
                <a:latin typeface="+mn-lt"/>
              </a:rPr>
              <a:t> processor-based implementations</a:t>
            </a:r>
          </a:p>
        </p:txBody>
      </p:sp>
      <p:sp>
        <p:nvSpPr>
          <p:cNvPr id="29" name="Rectangle 6"/>
          <p:cNvSpPr>
            <a:spLocks noChangeArrowheads="1"/>
          </p:cNvSpPr>
          <p:nvPr/>
        </p:nvSpPr>
        <p:spPr bwMode="auto">
          <a:xfrm>
            <a:off x="2594610" y="2917507"/>
            <a:ext cx="5180648" cy="1049518"/>
          </a:xfrm>
          <a:prstGeom prst="rect">
            <a:avLst/>
          </a:prstGeom>
          <a:noFill/>
          <a:ln w="9525" algn="ctr">
            <a:noFill/>
            <a:miter lim="800000"/>
            <a:headEnd/>
            <a:tailEnd/>
          </a:ln>
          <a:effectLst/>
        </p:spPr>
        <p:txBody>
          <a:bodyPr lIns="41148" tIns="41148" rIns="41148" bIns="41148" anchor="ctr">
            <a:spAutoFit/>
          </a:bodyPr>
          <a:lstStyle/>
          <a:p>
            <a:pPr marL="260033" indent="-260033" fontAlgn="auto">
              <a:lnSpc>
                <a:spcPct val="80000"/>
              </a:lnSpc>
              <a:spcBef>
                <a:spcPct val="20000"/>
              </a:spcBef>
              <a:spcAft>
                <a:spcPts val="0"/>
              </a:spcAft>
              <a:buClr>
                <a:schemeClr val="tx2"/>
              </a:buClr>
              <a:buSzPct val="115000"/>
              <a:buBlip>
                <a:blip r:embed="rId7"/>
              </a:buBlip>
              <a:defRPr/>
            </a:pPr>
            <a:r>
              <a:rPr lang="en-US" sz="1600" dirty="0">
                <a:effectLst>
                  <a:outerShdw blurRad="38100" dist="38100" dir="2700000" algn="tl">
                    <a:srgbClr val="000000"/>
                  </a:outerShdw>
                </a:effectLst>
                <a:latin typeface="+mn-lt"/>
              </a:rPr>
              <a:t>2006-based implementations plus…</a:t>
            </a:r>
          </a:p>
          <a:p>
            <a:pPr marL="260033" indent="-260033" fontAlgn="auto">
              <a:lnSpc>
                <a:spcPct val="80000"/>
              </a:lnSpc>
              <a:spcBef>
                <a:spcPct val="20000"/>
              </a:spcBef>
              <a:spcAft>
                <a:spcPts val="0"/>
              </a:spcAft>
              <a:buClr>
                <a:schemeClr val="tx2"/>
              </a:buClr>
              <a:buSzPct val="115000"/>
              <a:buBlip>
                <a:blip r:embed="rId7"/>
              </a:buBlip>
              <a:defRPr/>
            </a:pPr>
            <a:r>
              <a:rPr lang="en-US" sz="1600" dirty="0">
                <a:effectLst>
                  <a:outerShdw blurRad="38100" dist="38100" dir="2700000" algn="tl">
                    <a:srgbClr val="000000"/>
                  </a:outerShdw>
                </a:effectLst>
                <a:latin typeface="+mn-lt"/>
              </a:rPr>
              <a:t>AMD-based implementations</a:t>
            </a:r>
          </a:p>
          <a:p>
            <a:pPr marL="260033" indent="-260033" fontAlgn="auto">
              <a:lnSpc>
                <a:spcPct val="80000"/>
              </a:lnSpc>
              <a:spcBef>
                <a:spcPct val="20000"/>
              </a:spcBef>
              <a:spcAft>
                <a:spcPts val="0"/>
              </a:spcAft>
              <a:buClr>
                <a:schemeClr val="tx2"/>
              </a:buClr>
              <a:buSzPct val="115000"/>
              <a:buBlip>
                <a:blip r:embed="rId7"/>
              </a:buBlip>
              <a:defRPr/>
            </a:pPr>
            <a:r>
              <a:rPr lang="en-US" sz="1600" dirty="0">
                <a:effectLst>
                  <a:outerShdw blurRad="38100" dist="38100" dir="2700000" algn="tl">
                    <a:srgbClr val="000000"/>
                  </a:outerShdw>
                </a:effectLst>
                <a:latin typeface="+mn-lt"/>
              </a:rPr>
              <a:t>Infineon ASIC-based implementations</a:t>
            </a:r>
          </a:p>
          <a:p>
            <a:pPr marL="260033" indent="-260033" fontAlgn="auto">
              <a:lnSpc>
                <a:spcPct val="80000"/>
              </a:lnSpc>
              <a:spcBef>
                <a:spcPct val="20000"/>
              </a:spcBef>
              <a:spcAft>
                <a:spcPts val="0"/>
              </a:spcAft>
              <a:buClr>
                <a:schemeClr val="tx2"/>
              </a:buClr>
              <a:buSzPct val="115000"/>
              <a:buBlip>
                <a:blip r:embed="rId7"/>
              </a:buBlip>
              <a:defRPr/>
            </a:pPr>
            <a:r>
              <a:rPr lang="en-US" sz="1600" dirty="0">
                <a:effectLst>
                  <a:outerShdw blurRad="38100" dist="38100" dir="2700000" algn="tl">
                    <a:srgbClr val="000000"/>
                  </a:outerShdw>
                </a:effectLst>
                <a:latin typeface="+mn-lt"/>
              </a:rPr>
              <a:t>Intel</a:t>
            </a:r>
            <a:r>
              <a:rPr lang="en-US" sz="1600" baseline="30000" dirty="0">
                <a:effectLst>
                  <a:outerShdw blurRad="38100" dist="38100" dir="2700000" algn="tl">
                    <a:srgbClr val="000000"/>
                  </a:outerShdw>
                </a:effectLst>
                <a:latin typeface="+mn-lt"/>
              </a:rPr>
              <a:t>®</a:t>
            </a:r>
            <a:r>
              <a:rPr lang="en-US" sz="1600" dirty="0">
                <a:effectLst>
                  <a:outerShdw blurRad="38100" dist="38100" dir="2700000" algn="tl">
                    <a:srgbClr val="000000"/>
                  </a:outerShdw>
                </a:effectLst>
                <a:latin typeface="+mn-lt"/>
              </a:rPr>
              <a:t>-based implementations</a:t>
            </a:r>
          </a:p>
        </p:txBody>
      </p:sp>
      <p:sp>
        <p:nvSpPr>
          <p:cNvPr id="30" name="Rectangle 7"/>
          <p:cNvSpPr>
            <a:spLocks noChangeArrowheads="1"/>
          </p:cNvSpPr>
          <p:nvPr/>
        </p:nvSpPr>
        <p:spPr bwMode="auto">
          <a:xfrm>
            <a:off x="5176362" y="5467826"/>
            <a:ext cx="3007518" cy="280035"/>
          </a:xfrm>
          <a:prstGeom prst="rect">
            <a:avLst/>
          </a:prstGeom>
          <a:noFill/>
          <a:ln w="9525" algn="ctr">
            <a:noFill/>
            <a:miter lim="800000"/>
            <a:headEnd/>
            <a:tailEnd/>
          </a:ln>
          <a:effectLst/>
        </p:spPr>
        <p:txBody>
          <a:bodyPr lIns="41148" tIns="41148" rIns="41148" bIns="41148" anchor="ctr">
            <a:spAutoFit/>
          </a:bodyPr>
          <a:lstStyle/>
          <a:p>
            <a:pPr marL="260033" indent="-260033" fontAlgn="auto">
              <a:lnSpc>
                <a:spcPct val="80000"/>
              </a:lnSpc>
              <a:spcBef>
                <a:spcPct val="20000"/>
              </a:spcBef>
              <a:spcAft>
                <a:spcPts val="0"/>
              </a:spcAft>
              <a:buClr>
                <a:schemeClr val="tx2"/>
              </a:buClr>
              <a:buSzPct val="115000"/>
              <a:buBlip>
                <a:blip r:embed="rId7"/>
              </a:buBlip>
              <a:defRPr/>
            </a:pPr>
            <a:r>
              <a:rPr lang="en-US" sz="1600" dirty="0">
                <a:solidFill>
                  <a:schemeClr val="tx2">
                    <a:lumMod val="65000"/>
                  </a:schemeClr>
                </a:solidFill>
                <a:latin typeface="+mn-lt"/>
              </a:rPr>
              <a:t>All of the above plus more</a:t>
            </a:r>
          </a:p>
        </p:txBody>
      </p:sp>
      <p:sp>
        <p:nvSpPr>
          <p:cNvPr id="31" name="Text Box 9"/>
          <p:cNvSpPr txBox="1">
            <a:spLocks noChangeArrowheads="1"/>
          </p:cNvSpPr>
          <p:nvPr/>
        </p:nvSpPr>
        <p:spPr bwMode="auto">
          <a:xfrm>
            <a:off x="1054418" y="2527459"/>
            <a:ext cx="692497" cy="394532"/>
          </a:xfrm>
          <a:prstGeom prst="rect">
            <a:avLst/>
          </a:prstGeom>
          <a:noFill/>
          <a:ln w="9525" algn="ctr">
            <a:noFill/>
            <a:miter lim="800000"/>
            <a:headEnd/>
            <a:tailEnd/>
          </a:ln>
          <a:effectLst/>
        </p:spPr>
        <p:txBody>
          <a:bodyPr wrap="none" lIns="0" tIns="41148" rIns="0" bIns="41148">
            <a:spAutoFit/>
          </a:bodyPr>
          <a:lstStyle/>
          <a:p>
            <a:pPr eaLnBrk="0" fontAlgn="auto" hangingPunct="0">
              <a:lnSpc>
                <a:spcPct val="80000"/>
              </a:lnSpc>
              <a:spcBef>
                <a:spcPts val="0"/>
              </a:spcBef>
              <a:spcAft>
                <a:spcPts val="0"/>
              </a:spcAft>
              <a:defRPr/>
            </a:pPr>
            <a:r>
              <a:rPr lang="en-US" sz="2500" dirty="0">
                <a:solidFill>
                  <a:schemeClr val="tx2">
                    <a:lumMod val="65000"/>
                  </a:schemeClr>
                </a:solidFill>
                <a:latin typeface="+mn-lt"/>
              </a:rPr>
              <a:t>2006</a:t>
            </a:r>
          </a:p>
        </p:txBody>
      </p:sp>
      <p:sp>
        <p:nvSpPr>
          <p:cNvPr id="32" name="Text Box 10"/>
          <p:cNvSpPr txBox="1">
            <a:spLocks noChangeArrowheads="1"/>
          </p:cNvSpPr>
          <p:nvPr/>
        </p:nvSpPr>
        <p:spPr bwMode="auto">
          <a:xfrm>
            <a:off x="840105" y="3541872"/>
            <a:ext cx="692497" cy="394532"/>
          </a:xfrm>
          <a:prstGeom prst="rect">
            <a:avLst/>
          </a:prstGeom>
          <a:noFill/>
          <a:ln w="9525" algn="ctr">
            <a:noFill/>
            <a:miter lim="800000"/>
            <a:headEnd/>
            <a:tailEnd/>
          </a:ln>
          <a:effectLst/>
        </p:spPr>
        <p:txBody>
          <a:bodyPr wrap="none" lIns="0" tIns="41148" rIns="0" bIns="41148">
            <a:spAutoFit/>
          </a:bodyPr>
          <a:lstStyle/>
          <a:p>
            <a:pPr eaLnBrk="0" fontAlgn="auto" hangingPunct="0">
              <a:lnSpc>
                <a:spcPct val="80000"/>
              </a:lnSpc>
              <a:spcBef>
                <a:spcPts val="0"/>
              </a:spcBef>
              <a:spcAft>
                <a:spcPts val="0"/>
              </a:spcAft>
              <a:defRPr/>
            </a:pPr>
            <a:r>
              <a:rPr lang="en-US" sz="2500" dirty="0">
                <a:effectLst>
                  <a:outerShdw blurRad="38100" dist="38100" dir="2700000" algn="tl">
                    <a:srgbClr val="000000"/>
                  </a:outerShdw>
                </a:effectLst>
                <a:latin typeface="+mn-lt"/>
              </a:rPr>
              <a:t>2007</a:t>
            </a:r>
          </a:p>
        </p:txBody>
      </p:sp>
      <p:sp>
        <p:nvSpPr>
          <p:cNvPr id="33" name="Text Box 11"/>
          <p:cNvSpPr txBox="1">
            <a:spLocks noChangeArrowheads="1"/>
          </p:cNvSpPr>
          <p:nvPr/>
        </p:nvSpPr>
        <p:spPr bwMode="auto">
          <a:xfrm>
            <a:off x="1045845" y="5660707"/>
            <a:ext cx="692497" cy="394532"/>
          </a:xfrm>
          <a:prstGeom prst="rect">
            <a:avLst/>
          </a:prstGeom>
          <a:noFill/>
          <a:ln w="9525" algn="ctr">
            <a:noFill/>
            <a:miter lim="800000"/>
            <a:headEnd/>
            <a:tailEnd/>
          </a:ln>
          <a:effectLst/>
        </p:spPr>
        <p:txBody>
          <a:bodyPr wrap="none" lIns="0" tIns="41148" rIns="0" bIns="41148">
            <a:spAutoFit/>
          </a:bodyPr>
          <a:lstStyle/>
          <a:p>
            <a:pPr eaLnBrk="0" fontAlgn="auto" hangingPunct="0">
              <a:lnSpc>
                <a:spcPct val="80000"/>
              </a:lnSpc>
              <a:spcBef>
                <a:spcPts val="0"/>
              </a:spcBef>
              <a:spcAft>
                <a:spcPts val="0"/>
              </a:spcAft>
              <a:defRPr/>
            </a:pPr>
            <a:r>
              <a:rPr lang="en-US" sz="2500" dirty="0">
                <a:solidFill>
                  <a:schemeClr val="tx2">
                    <a:lumMod val="65000"/>
                  </a:schemeClr>
                </a:solidFill>
                <a:latin typeface="+mn-lt"/>
              </a:rPr>
              <a:t>2009</a:t>
            </a:r>
          </a:p>
        </p:txBody>
      </p:sp>
      <p:sp>
        <p:nvSpPr>
          <p:cNvPr id="34" name="Line 12"/>
          <p:cNvSpPr>
            <a:spLocks noChangeShapeType="1"/>
          </p:cNvSpPr>
          <p:nvPr/>
        </p:nvSpPr>
        <p:spPr bwMode="auto">
          <a:xfrm>
            <a:off x="1021557" y="2374582"/>
            <a:ext cx="775811" cy="0"/>
          </a:xfrm>
          <a:prstGeom prst="line">
            <a:avLst/>
          </a:prstGeom>
          <a:noFill/>
          <a:ln w="38100" cap="rnd">
            <a:solidFill>
              <a:schemeClr val="tx1"/>
            </a:solidFill>
            <a:prstDash val="sysDot"/>
            <a:round/>
            <a:headEnd/>
            <a:tailEnd/>
          </a:ln>
        </p:spPr>
        <p:txBody>
          <a:bodyPr lIns="82296" tIns="41148" rIns="82296" bIns="41148" anchor="ctr"/>
          <a:lstStyle/>
          <a:p>
            <a:endParaRPr lang="en-US" dirty="0">
              <a:latin typeface="Segoe" pitchFamily="34" charset="0"/>
            </a:endParaRPr>
          </a:p>
        </p:txBody>
      </p:sp>
      <p:sp>
        <p:nvSpPr>
          <p:cNvPr id="35" name="Line 13"/>
          <p:cNvSpPr>
            <a:spLocks noChangeShapeType="1"/>
          </p:cNvSpPr>
          <p:nvPr/>
        </p:nvSpPr>
        <p:spPr bwMode="auto">
          <a:xfrm>
            <a:off x="917258" y="5603557"/>
            <a:ext cx="4263390" cy="20003"/>
          </a:xfrm>
          <a:prstGeom prst="line">
            <a:avLst/>
          </a:prstGeom>
          <a:noFill/>
          <a:ln w="38100" cap="rnd">
            <a:solidFill>
              <a:schemeClr val="tx1"/>
            </a:solidFill>
            <a:prstDash val="sysDot"/>
            <a:round/>
            <a:headEnd/>
            <a:tailEnd/>
          </a:ln>
        </p:spPr>
        <p:txBody>
          <a:bodyPr lIns="82296" tIns="41148" rIns="82296" bIns="41148" anchor="ctr"/>
          <a:lstStyle/>
          <a:p>
            <a:endParaRPr lang="en-US" dirty="0">
              <a:latin typeface="Segoe" pitchFamily="34" charset="0"/>
            </a:endParaRPr>
          </a:p>
        </p:txBody>
      </p:sp>
      <p:sp>
        <p:nvSpPr>
          <p:cNvPr id="36" name="Line 14"/>
          <p:cNvSpPr>
            <a:spLocks noChangeShapeType="1"/>
          </p:cNvSpPr>
          <p:nvPr/>
        </p:nvSpPr>
        <p:spPr bwMode="auto">
          <a:xfrm>
            <a:off x="787242" y="3446145"/>
            <a:ext cx="1795938" cy="0"/>
          </a:xfrm>
          <a:prstGeom prst="line">
            <a:avLst/>
          </a:prstGeom>
          <a:noFill/>
          <a:ln w="38100" cap="rnd">
            <a:solidFill>
              <a:schemeClr val="tx1"/>
            </a:solidFill>
            <a:prstDash val="sysDot"/>
            <a:round/>
            <a:headEnd/>
            <a:tailEnd/>
          </a:ln>
        </p:spPr>
        <p:txBody>
          <a:bodyPr lIns="82296" tIns="41148" rIns="82296" bIns="41148" anchor="ctr"/>
          <a:lstStyle/>
          <a:p>
            <a:endParaRPr lang="en-US" dirty="0">
              <a:latin typeface="Segoe" pitchFamily="34" charset="0"/>
            </a:endParaRPr>
          </a:p>
        </p:txBody>
      </p:sp>
      <p:pic>
        <p:nvPicPr>
          <p:cNvPr id="37" name="Picture 15" descr="Ball 1"/>
          <p:cNvPicPr>
            <a:picLocks noChangeAspect="1" noChangeArrowheads="1"/>
          </p:cNvPicPr>
          <p:nvPr/>
        </p:nvPicPr>
        <p:blipFill>
          <a:blip r:embed="rId8"/>
          <a:srcRect/>
          <a:stretch>
            <a:fillRect/>
          </a:stretch>
        </p:blipFill>
        <p:spPr bwMode="auto">
          <a:xfrm>
            <a:off x="435769" y="2060257"/>
            <a:ext cx="685800" cy="685800"/>
          </a:xfrm>
          <a:prstGeom prst="rect">
            <a:avLst/>
          </a:prstGeom>
          <a:noFill/>
          <a:ln w="9525">
            <a:noFill/>
            <a:miter lim="800000"/>
            <a:headEnd/>
            <a:tailEnd/>
          </a:ln>
        </p:spPr>
      </p:pic>
      <p:pic>
        <p:nvPicPr>
          <p:cNvPr id="38" name="Picture 16" descr="Ball 4"/>
          <p:cNvPicPr>
            <a:picLocks noChangeAspect="1" noChangeArrowheads="1"/>
          </p:cNvPicPr>
          <p:nvPr/>
        </p:nvPicPr>
        <p:blipFill>
          <a:blip r:embed="rId9"/>
          <a:srcRect/>
          <a:stretch>
            <a:fillRect/>
          </a:stretch>
        </p:blipFill>
        <p:spPr bwMode="auto">
          <a:xfrm>
            <a:off x="324327" y="5302091"/>
            <a:ext cx="685800" cy="685800"/>
          </a:xfrm>
          <a:prstGeom prst="rect">
            <a:avLst/>
          </a:prstGeom>
          <a:noFill/>
          <a:ln w="9525">
            <a:noFill/>
            <a:miter lim="800000"/>
            <a:headEnd/>
            <a:tailEnd/>
          </a:ln>
        </p:spPr>
      </p:pic>
      <p:pic>
        <p:nvPicPr>
          <p:cNvPr id="39" name="Picture 17" descr="Ball 2"/>
          <p:cNvPicPr>
            <a:picLocks noChangeAspect="1" noChangeArrowheads="1"/>
          </p:cNvPicPr>
          <p:nvPr/>
        </p:nvPicPr>
        <p:blipFill>
          <a:blip r:embed="rId10"/>
          <a:srcRect/>
          <a:stretch>
            <a:fillRect/>
          </a:stretch>
        </p:blipFill>
        <p:spPr bwMode="auto">
          <a:xfrm>
            <a:off x="195739" y="3140392"/>
            <a:ext cx="685800" cy="685800"/>
          </a:xfrm>
          <a:prstGeom prst="rect">
            <a:avLst/>
          </a:prstGeom>
          <a:noFill/>
          <a:ln w="9525">
            <a:noFill/>
            <a:miter lim="800000"/>
            <a:headEnd/>
            <a:tailEnd/>
          </a:ln>
        </p:spPr>
      </p:pic>
      <p:sp>
        <p:nvSpPr>
          <p:cNvPr id="40" name="Text Box 18"/>
          <p:cNvSpPr txBox="1">
            <a:spLocks noChangeArrowheads="1"/>
          </p:cNvSpPr>
          <p:nvPr/>
        </p:nvSpPr>
        <p:spPr bwMode="auto">
          <a:xfrm>
            <a:off x="780098" y="4582002"/>
            <a:ext cx="692497" cy="394532"/>
          </a:xfrm>
          <a:prstGeom prst="rect">
            <a:avLst/>
          </a:prstGeom>
          <a:noFill/>
          <a:ln w="9525" algn="ctr">
            <a:noFill/>
            <a:miter lim="800000"/>
            <a:headEnd/>
            <a:tailEnd/>
          </a:ln>
          <a:effectLst/>
        </p:spPr>
        <p:txBody>
          <a:bodyPr wrap="none" lIns="0" tIns="41148" rIns="0" bIns="41148">
            <a:spAutoFit/>
          </a:bodyPr>
          <a:lstStyle/>
          <a:p>
            <a:pPr eaLnBrk="0" fontAlgn="auto" hangingPunct="0">
              <a:lnSpc>
                <a:spcPct val="80000"/>
              </a:lnSpc>
              <a:spcBef>
                <a:spcPts val="0"/>
              </a:spcBef>
              <a:spcAft>
                <a:spcPts val="0"/>
              </a:spcAft>
              <a:defRPr/>
            </a:pPr>
            <a:r>
              <a:rPr lang="en-US" sz="2500" dirty="0">
                <a:solidFill>
                  <a:schemeClr val="tx2">
                    <a:lumMod val="65000"/>
                  </a:schemeClr>
                </a:solidFill>
                <a:latin typeface="+mn-lt"/>
              </a:rPr>
              <a:t>2008</a:t>
            </a:r>
          </a:p>
        </p:txBody>
      </p:sp>
      <p:sp>
        <p:nvSpPr>
          <p:cNvPr id="41" name="Line 19"/>
          <p:cNvSpPr>
            <a:spLocks noChangeShapeType="1"/>
          </p:cNvSpPr>
          <p:nvPr/>
        </p:nvSpPr>
        <p:spPr bwMode="auto">
          <a:xfrm>
            <a:off x="720090" y="4524851"/>
            <a:ext cx="2990374" cy="0"/>
          </a:xfrm>
          <a:prstGeom prst="line">
            <a:avLst/>
          </a:prstGeom>
          <a:noFill/>
          <a:ln w="38100" cap="rnd">
            <a:solidFill>
              <a:schemeClr val="tx1"/>
            </a:solidFill>
            <a:prstDash val="sysDot"/>
            <a:round/>
            <a:headEnd/>
            <a:tailEnd/>
          </a:ln>
        </p:spPr>
        <p:txBody>
          <a:bodyPr lIns="82296" tIns="41148" rIns="82296" bIns="41148" anchor="ctr"/>
          <a:lstStyle/>
          <a:p>
            <a:endParaRPr lang="en-US" dirty="0">
              <a:latin typeface="Segoe" pitchFamily="34" charset="0"/>
            </a:endParaRPr>
          </a:p>
        </p:txBody>
      </p:sp>
      <p:sp>
        <p:nvSpPr>
          <p:cNvPr id="42" name="Rectangle 20"/>
          <p:cNvSpPr>
            <a:spLocks noChangeArrowheads="1"/>
          </p:cNvSpPr>
          <p:nvPr/>
        </p:nvSpPr>
        <p:spPr bwMode="auto">
          <a:xfrm>
            <a:off x="3741897" y="4283392"/>
            <a:ext cx="3897630" cy="526298"/>
          </a:xfrm>
          <a:prstGeom prst="rect">
            <a:avLst/>
          </a:prstGeom>
          <a:noFill/>
          <a:ln w="9525" algn="ctr">
            <a:noFill/>
            <a:miter lim="800000"/>
            <a:headEnd/>
            <a:tailEnd/>
          </a:ln>
          <a:effectLst/>
        </p:spPr>
        <p:txBody>
          <a:bodyPr lIns="41148" tIns="41148" rIns="41148" bIns="41148" anchor="ctr">
            <a:spAutoFit/>
          </a:bodyPr>
          <a:lstStyle/>
          <a:p>
            <a:pPr marL="260033" indent="-260033" fontAlgn="auto">
              <a:lnSpc>
                <a:spcPct val="80000"/>
              </a:lnSpc>
              <a:spcBef>
                <a:spcPct val="20000"/>
              </a:spcBef>
              <a:spcAft>
                <a:spcPts val="0"/>
              </a:spcAft>
              <a:buClr>
                <a:schemeClr val="tx2"/>
              </a:buClr>
              <a:buSzPct val="115000"/>
              <a:buBlip>
                <a:blip r:embed="rId7"/>
              </a:buBlip>
              <a:defRPr/>
            </a:pPr>
            <a:r>
              <a:rPr lang="en-US" sz="1600" dirty="0">
                <a:solidFill>
                  <a:schemeClr val="tx2">
                    <a:lumMod val="65000"/>
                  </a:schemeClr>
                </a:solidFill>
                <a:latin typeface="+mn-lt"/>
              </a:rPr>
              <a:t>2007-based implementations plus…</a:t>
            </a:r>
          </a:p>
          <a:p>
            <a:pPr marL="260033" indent="-260033" fontAlgn="auto">
              <a:lnSpc>
                <a:spcPct val="80000"/>
              </a:lnSpc>
              <a:spcBef>
                <a:spcPct val="20000"/>
              </a:spcBef>
              <a:spcAft>
                <a:spcPts val="0"/>
              </a:spcAft>
              <a:buClr>
                <a:schemeClr val="tx2"/>
              </a:buClr>
              <a:buSzPct val="115000"/>
              <a:buBlip>
                <a:blip r:embed="rId7"/>
              </a:buBlip>
              <a:defRPr/>
            </a:pPr>
            <a:r>
              <a:rPr lang="en-US" sz="1600" dirty="0">
                <a:solidFill>
                  <a:schemeClr val="tx2">
                    <a:lumMod val="65000"/>
                  </a:schemeClr>
                </a:solidFill>
                <a:latin typeface="+mn-lt"/>
              </a:rPr>
              <a:t>SEE’s in high-value components</a:t>
            </a:r>
          </a:p>
        </p:txBody>
      </p:sp>
      <p:pic>
        <p:nvPicPr>
          <p:cNvPr id="43" name="Picture 21" descr="Ball 3"/>
          <p:cNvPicPr>
            <a:picLocks noChangeAspect="1" noChangeArrowheads="1"/>
          </p:cNvPicPr>
          <p:nvPr/>
        </p:nvPicPr>
        <p:blipFill>
          <a:blip r:embed="rId11"/>
          <a:srcRect/>
          <a:stretch>
            <a:fillRect/>
          </a:stretch>
        </p:blipFill>
        <p:spPr bwMode="auto">
          <a:xfrm>
            <a:off x="132874" y="4220527"/>
            <a:ext cx="685800" cy="685800"/>
          </a:xfrm>
          <a:prstGeom prst="rect">
            <a:avLst/>
          </a:prstGeom>
          <a:noFill/>
          <a:ln w="9525">
            <a:noFill/>
            <a:miter lim="800000"/>
            <a:headEnd/>
            <a:tailEnd/>
          </a:ln>
        </p:spPr>
      </p:pic>
      <p:pic>
        <p:nvPicPr>
          <p:cNvPr id="44" name="Picture 22" descr="green timeline"/>
          <p:cNvPicPr>
            <a:picLocks noChangeAspect="1" noChangeArrowheads="1"/>
          </p:cNvPicPr>
          <p:nvPr/>
        </p:nvPicPr>
        <p:blipFill>
          <a:blip r:embed="rId12"/>
          <a:srcRect/>
          <a:stretch>
            <a:fillRect/>
          </a:stretch>
        </p:blipFill>
        <p:spPr bwMode="auto">
          <a:xfrm>
            <a:off x="2450307" y="6145054"/>
            <a:ext cx="5446395" cy="331470"/>
          </a:xfrm>
          <a:prstGeom prst="rect">
            <a:avLst/>
          </a:prstGeom>
          <a:noFill/>
          <a:ln w="9525">
            <a:noFill/>
            <a:miter lim="800000"/>
            <a:headEnd/>
            <a:tailEnd/>
          </a:ln>
        </p:spPr>
      </p:pic>
      <p:sp>
        <p:nvSpPr>
          <p:cNvPr id="45" name="Text Box 23"/>
          <p:cNvSpPr txBox="1">
            <a:spLocks noChangeArrowheads="1"/>
          </p:cNvSpPr>
          <p:nvPr/>
        </p:nvSpPr>
        <p:spPr bwMode="auto">
          <a:xfrm>
            <a:off x="2354580" y="6186487"/>
            <a:ext cx="2628348" cy="282385"/>
          </a:xfrm>
          <a:prstGeom prst="rect">
            <a:avLst/>
          </a:prstGeom>
          <a:noFill/>
          <a:ln w="9525" algn="ctr">
            <a:noFill/>
            <a:miter lim="800000"/>
            <a:headEnd/>
            <a:tailEnd/>
          </a:ln>
          <a:effectLst/>
        </p:spPr>
        <p:txBody>
          <a:bodyPr wrap="none" lIns="0" tIns="41148" rIns="0" bIns="41148">
            <a:spAutoFit/>
          </a:bodyPr>
          <a:lstStyle/>
          <a:p>
            <a:pPr eaLnBrk="0" fontAlgn="auto" hangingPunct="0">
              <a:lnSpc>
                <a:spcPct val="80000"/>
              </a:lnSpc>
              <a:spcBef>
                <a:spcPts val="0"/>
              </a:spcBef>
              <a:spcAft>
                <a:spcPts val="0"/>
              </a:spcAft>
              <a:defRPr/>
            </a:pPr>
            <a:r>
              <a:rPr lang="en-US" sz="1600" dirty="0">
                <a:effectLst>
                  <a:outerShdw blurRad="38100" dist="38100" dir="2700000" algn="tl">
                    <a:srgbClr val="000000">
                      <a:alpha val="43137"/>
                    </a:srgbClr>
                  </a:outerShdw>
                </a:effectLst>
                <a:latin typeface="+mn-lt"/>
              </a:rPr>
              <a:t>Security Robustness Increases</a:t>
            </a: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382588" y="1414464"/>
            <a:ext cx="8380412" cy="3348609"/>
          </a:xfrm>
        </p:spPr>
        <p:txBody>
          <a:bodyPr/>
          <a:lstStyle/>
          <a:p>
            <a:r>
              <a:rPr lang="en-US" dirty="0" smtClean="0"/>
              <a:t>Microsoft </a:t>
            </a:r>
            <a:r>
              <a:rPr lang="en-US" dirty="0" err="1" smtClean="0"/>
              <a:t>FlexGo</a:t>
            </a:r>
            <a:r>
              <a:rPr lang="en-US" dirty="0" smtClean="0"/>
              <a:t>:  Version 1.0 findings</a:t>
            </a:r>
          </a:p>
          <a:p>
            <a:r>
              <a:rPr lang="en-US" dirty="0" smtClean="0"/>
              <a:t>The next release of Microsoft </a:t>
            </a:r>
            <a:r>
              <a:rPr lang="en-US" dirty="0" err="1" smtClean="0"/>
              <a:t>FlexGo</a:t>
            </a:r>
            <a:endParaRPr lang="en-US" dirty="0" smtClean="0"/>
          </a:p>
          <a:p>
            <a:pPr lvl="1"/>
            <a:r>
              <a:rPr lang="en-US" dirty="0" smtClean="0"/>
              <a:t>Software and services</a:t>
            </a:r>
          </a:p>
          <a:p>
            <a:pPr lvl="1"/>
            <a:r>
              <a:rPr lang="en-US" dirty="0" smtClean="0"/>
              <a:t>Demonstration:  Manufacturability</a:t>
            </a:r>
          </a:p>
          <a:p>
            <a:pPr lvl="1"/>
            <a:r>
              <a:rPr lang="en-US" dirty="0" smtClean="0"/>
              <a:t>Hardware and hardware partners</a:t>
            </a:r>
          </a:p>
          <a:p>
            <a:r>
              <a:rPr lang="en-US" dirty="0" smtClean="0"/>
              <a:t>Call to action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2588" y="228600"/>
            <a:ext cx="8380412" cy="1384995"/>
          </a:xfrm>
        </p:spPr>
        <p:txBody>
          <a:bodyPr/>
          <a:lstStyle/>
          <a:p>
            <a:r>
              <a:rPr lang="en-US" dirty="0" smtClean="0"/>
              <a:t>AMD And </a:t>
            </a:r>
            <a:r>
              <a:rPr lang="en-US" dirty="0" err="1" smtClean="0"/>
              <a:t>FlexGo</a:t>
            </a:r>
            <a:r>
              <a:rPr lang="en-US" dirty="0" smtClean="0"/>
              <a:t> Partnership Highlights</a:t>
            </a:r>
            <a:endParaRPr lang="en-US" dirty="0"/>
          </a:p>
        </p:txBody>
      </p:sp>
      <p:sp>
        <p:nvSpPr>
          <p:cNvPr id="31747" name="Rectangle 3"/>
          <p:cNvSpPr>
            <a:spLocks noGrp="1" noChangeArrowheads="1"/>
          </p:cNvSpPr>
          <p:nvPr>
            <p:ph idx="1"/>
          </p:nvPr>
        </p:nvSpPr>
        <p:spPr>
          <a:xfrm>
            <a:off x="381794" y="1889125"/>
            <a:ext cx="8380412" cy="4585871"/>
          </a:xfrm>
        </p:spPr>
        <p:txBody>
          <a:bodyPr/>
          <a:lstStyle/>
          <a:p>
            <a:pPr>
              <a:spcBef>
                <a:spcPts val="600"/>
              </a:spcBef>
            </a:pPr>
            <a:r>
              <a:rPr lang="en-US" sz="2000" dirty="0" smtClean="0"/>
              <a:t>50x15 Initiative, founded by AMD</a:t>
            </a:r>
          </a:p>
          <a:p>
            <a:pPr lvl="1">
              <a:spcBef>
                <a:spcPts val="600"/>
              </a:spcBef>
            </a:pPr>
            <a:r>
              <a:rPr lang="en-US" sz="1800" dirty="0" smtClean="0"/>
              <a:t>Aiming to accelerate affordable internet connectivity and computing for 50 percent of the world’s population by 2015</a:t>
            </a:r>
          </a:p>
          <a:p>
            <a:pPr lvl="1">
              <a:spcBef>
                <a:spcPts val="600"/>
              </a:spcBef>
            </a:pPr>
            <a:r>
              <a:rPr lang="en-US" sz="1800" dirty="0" smtClean="0"/>
              <a:t>Microsoft has been a key 50X15 partner starting in 2004</a:t>
            </a:r>
            <a:endParaRPr lang="en-US" sz="2000" dirty="0" smtClean="0"/>
          </a:p>
          <a:p>
            <a:pPr>
              <a:spcBef>
                <a:spcPts val="600"/>
              </a:spcBef>
            </a:pPr>
            <a:r>
              <a:rPr lang="en-US" sz="2000" dirty="0" smtClean="0"/>
              <a:t>AMD partnership with Microsoft in Emerging Markets</a:t>
            </a:r>
          </a:p>
          <a:p>
            <a:pPr lvl="1">
              <a:spcBef>
                <a:spcPts val="600"/>
              </a:spcBef>
            </a:pPr>
            <a:r>
              <a:rPr lang="en-US" sz="1800" dirty="0" smtClean="0"/>
              <a:t>AMD Personal Internet Communicator managed platform (2004) </a:t>
            </a:r>
          </a:p>
          <a:p>
            <a:pPr lvl="1">
              <a:spcBef>
                <a:spcPts val="600"/>
              </a:spcBef>
            </a:pPr>
            <a:r>
              <a:rPr lang="en-US" sz="1800" dirty="0" smtClean="0"/>
              <a:t>AMD has been a key </a:t>
            </a:r>
            <a:r>
              <a:rPr lang="en-US" sz="1800" dirty="0" err="1" smtClean="0"/>
              <a:t>FlexGo</a:t>
            </a:r>
            <a:r>
              <a:rPr lang="en-US" sz="1800" dirty="0" smtClean="0"/>
              <a:t> partner since early 2006</a:t>
            </a:r>
          </a:p>
          <a:p>
            <a:pPr>
              <a:spcBef>
                <a:spcPts val="600"/>
              </a:spcBef>
            </a:pPr>
            <a:r>
              <a:rPr lang="en-US" sz="2000" dirty="0" smtClean="0"/>
              <a:t>AMD’s </a:t>
            </a:r>
            <a:r>
              <a:rPr lang="en-US" sz="2000" dirty="0" err="1" smtClean="0"/>
              <a:t>FlexGo</a:t>
            </a:r>
            <a:r>
              <a:rPr lang="en-US" sz="2000" dirty="0" smtClean="0"/>
              <a:t> plans for 2007 and beyond</a:t>
            </a:r>
          </a:p>
          <a:p>
            <a:pPr lvl="1">
              <a:spcBef>
                <a:spcPts val="600"/>
              </a:spcBef>
            </a:pPr>
            <a:r>
              <a:rPr lang="en-US" sz="1800" dirty="0" smtClean="0"/>
              <a:t>AMD-based platform will deliver a superior experience for the upcoming release of </a:t>
            </a:r>
            <a:r>
              <a:rPr lang="en-US" sz="1800" dirty="0" err="1" smtClean="0"/>
              <a:t>FlexGo</a:t>
            </a:r>
            <a:r>
              <a:rPr lang="en-US" sz="1800" dirty="0" smtClean="0"/>
              <a:t> </a:t>
            </a:r>
          </a:p>
          <a:p>
            <a:pPr lvl="1">
              <a:spcBef>
                <a:spcPts val="600"/>
              </a:spcBef>
            </a:pPr>
            <a:r>
              <a:rPr lang="en-US" sz="1800" dirty="0" err="1" smtClean="0"/>
              <a:t>FlexGo</a:t>
            </a:r>
            <a:r>
              <a:rPr lang="en-US" sz="1800" dirty="0" smtClean="0"/>
              <a:t> improvements will improve the model for both Consumers and business partners </a:t>
            </a:r>
          </a:p>
          <a:p>
            <a:pPr lvl="2">
              <a:spcBef>
                <a:spcPts val="600"/>
              </a:spcBef>
            </a:pPr>
            <a:r>
              <a:rPr lang="en-US" sz="1600" dirty="0" smtClean="0"/>
              <a:t>More affordable</a:t>
            </a:r>
          </a:p>
          <a:p>
            <a:pPr lvl="2">
              <a:spcBef>
                <a:spcPts val="600"/>
              </a:spcBef>
            </a:pPr>
            <a:r>
              <a:rPr lang="en-US" sz="1600" dirty="0" smtClean="0"/>
              <a:t>More choices</a:t>
            </a:r>
          </a:p>
          <a:p>
            <a:pPr lvl="2">
              <a:spcBef>
                <a:spcPts val="600"/>
              </a:spcBef>
            </a:pPr>
            <a:r>
              <a:rPr lang="en-US" sz="1600" dirty="0" smtClean="0"/>
              <a:t>Enhanced security</a:t>
            </a:r>
          </a:p>
        </p:txBody>
      </p:sp>
      <p:pic>
        <p:nvPicPr>
          <p:cNvPr id="54275" name="Picture 13"/>
          <p:cNvPicPr>
            <a:picLocks noChangeAspect="1" noChangeArrowheads="1"/>
          </p:cNvPicPr>
          <p:nvPr/>
        </p:nvPicPr>
        <p:blipFill>
          <a:blip r:embed="rId3" cstate="print"/>
          <a:srcRect/>
          <a:stretch>
            <a:fillRect/>
          </a:stretch>
        </p:blipFill>
        <p:spPr bwMode="auto">
          <a:xfrm>
            <a:off x="3962400" y="6007100"/>
            <a:ext cx="1219200" cy="469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6562725" y="5943600"/>
            <a:ext cx="2362200" cy="762000"/>
          </a:xfrm>
          <a:prstGeom prst="round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lang="en-US" sz="2900"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bwMode="auto">
          <a:xfrm>
            <a:off x="6477000" y="1484313"/>
            <a:ext cx="2362200" cy="431641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lang="en-US" sz="2900" dirty="0">
              <a:solidFill>
                <a:schemeClr val="tx1"/>
              </a:solidFill>
              <a:effectLst>
                <a:outerShdw blurRad="38100" dist="38100" dir="2700000" algn="tl">
                  <a:srgbClr val="000000">
                    <a:alpha val="43137"/>
                  </a:srgbClr>
                </a:outerShdw>
              </a:effectLst>
            </a:endParaRPr>
          </a:p>
        </p:txBody>
      </p:sp>
      <p:sp>
        <p:nvSpPr>
          <p:cNvPr id="1723394" name="Rectangle 2"/>
          <p:cNvSpPr>
            <a:spLocks noGrp="1" noChangeArrowheads="1"/>
          </p:cNvSpPr>
          <p:nvPr>
            <p:ph type="title"/>
          </p:nvPr>
        </p:nvSpPr>
        <p:spPr>
          <a:xfrm>
            <a:off x="382588" y="228600"/>
            <a:ext cx="8380412" cy="1384995"/>
          </a:xfrm>
        </p:spPr>
        <p:txBody>
          <a:bodyPr/>
          <a:lstStyle/>
          <a:p>
            <a:r>
              <a:rPr lang="en-US" dirty="0" smtClean="0"/>
              <a:t>Infineon </a:t>
            </a:r>
            <a:r>
              <a:rPr lang="en-US" dirty="0" err="1" smtClean="0"/>
              <a:t>FlexGo</a:t>
            </a:r>
            <a:r>
              <a:rPr lang="en-US" dirty="0" smtClean="0"/>
              <a:t> Hardware Platform	</a:t>
            </a:r>
            <a:endParaRPr lang="en-US" dirty="0"/>
          </a:p>
        </p:txBody>
      </p:sp>
      <p:sp>
        <p:nvSpPr>
          <p:cNvPr id="1723395" name="Rectangle 3"/>
          <p:cNvSpPr>
            <a:spLocks noGrp="1" noChangeArrowheads="1"/>
          </p:cNvSpPr>
          <p:nvPr>
            <p:ph idx="1"/>
          </p:nvPr>
        </p:nvSpPr>
        <p:spPr>
          <a:xfrm>
            <a:off x="381794" y="1889125"/>
            <a:ext cx="5790406" cy="4062651"/>
          </a:xfrm>
        </p:spPr>
        <p:txBody>
          <a:bodyPr/>
          <a:lstStyle/>
          <a:p>
            <a:r>
              <a:rPr lang="en-US" sz="2000" dirty="0" smtClean="0"/>
              <a:t>Infineon has worked closely with Microsoft and other partners to develop a </a:t>
            </a:r>
            <a:r>
              <a:rPr lang="en-US" sz="2000" dirty="0" err="1" smtClean="0"/>
              <a:t>FlexGo</a:t>
            </a:r>
            <a:r>
              <a:rPr lang="en-US" sz="2000" dirty="0" smtClean="0"/>
              <a:t> Solution that leverages Infineon security technology.</a:t>
            </a:r>
            <a:br>
              <a:rPr lang="en-US" sz="2000" dirty="0" smtClean="0"/>
            </a:br>
            <a:r>
              <a:rPr lang="en-US" sz="2000" dirty="0" smtClean="0"/>
              <a:t>Infineon is a leader in Security Chip Technology</a:t>
            </a:r>
          </a:p>
          <a:p>
            <a:r>
              <a:rPr lang="en-US" sz="2000" dirty="0" smtClean="0"/>
              <a:t>Infineon enables secure e-business transactions by providing security ICs for state-of-the-art PKI (Public Key Infrastructure) solutions</a:t>
            </a:r>
          </a:p>
          <a:p>
            <a:r>
              <a:rPr lang="en-US" sz="2000" dirty="0" smtClean="0"/>
              <a:t>Security ICs from Infineon feature integrated security mechanisms providing multiple levels of physical protection and encryption</a:t>
            </a:r>
          </a:p>
          <a:p>
            <a:r>
              <a:rPr lang="en-US" sz="2000" dirty="0" smtClean="0"/>
              <a:t>The Infineon </a:t>
            </a:r>
            <a:r>
              <a:rPr lang="en-US" sz="2000" dirty="0" err="1" smtClean="0"/>
              <a:t>FlexGo</a:t>
            </a:r>
            <a:r>
              <a:rPr lang="en-US" sz="2000" dirty="0" smtClean="0"/>
              <a:t> solution will be available to support all major CPU Platforms giving OEM’s the flexibility to choose</a:t>
            </a:r>
          </a:p>
        </p:txBody>
      </p:sp>
      <p:graphicFrame>
        <p:nvGraphicFramePr>
          <p:cNvPr id="56322" name="Object 2"/>
          <p:cNvGraphicFramePr>
            <a:graphicFrameLocks noChangeAspect="1"/>
          </p:cNvGraphicFramePr>
          <p:nvPr/>
        </p:nvGraphicFramePr>
        <p:xfrm>
          <a:off x="7019925" y="4286250"/>
          <a:ext cx="1371600" cy="1190625"/>
        </p:xfrm>
        <a:graphic>
          <a:graphicData uri="http://schemas.openxmlformats.org/presentationml/2006/ole">
            <p:oleObj spid="_x0000_s56322" name="Visio" r:id="rId4" imgW="1466698" imgH="1350264" progId="">
              <p:embed/>
            </p:oleObj>
          </a:graphicData>
        </a:graphic>
      </p:graphicFrame>
      <p:graphicFrame>
        <p:nvGraphicFramePr>
          <p:cNvPr id="56323" name="Object 3"/>
          <p:cNvGraphicFramePr>
            <a:graphicFrameLocks noChangeAspect="1"/>
          </p:cNvGraphicFramePr>
          <p:nvPr/>
        </p:nvGraphicFramePr>
        <p:xfrm>
          <a:off x="7927975" y="1598613"/>
          <a:ext cx="606425" cy="1200150"/>
        </p:xfrm>
        <a:graphic>
          <a:graphicData uri="http://schemas.openxmlformats.org/presentationml/2006/ole">
            <p:oleObj spid="_x0000_s56323" name="Visio" r:id="rId5" imgW="734258" imgH="1306413" progId="">
              <p:embed/>
            </p:oleObj>
          </a:graphicData>
        </a:graphic>
      </p:graphicFrame>
      <p:pic>
        <p:nvPicPr>
          <p:cNvPr id="56332" name="Picture 7" descr="card"/>
          <p:cNvPicPr>
            <a:picLocks noChangeAspect="1" noChangeArrowheads="1"/>
          </p:cNvPicPr>
          <p:nvPr/>
        </p:nvPicPr>
        <p:blipFill>
          <a:blip r:embed="rId6"/>
          <a:srcRect/>
          <a:stretch>
            <a:fillRect/>
          </a:stretch>
        </p:blipFill>
        <p:spPr bwMode="auto">
          <a:xfrm>
            <a:off x="6884988" y="2157413"/>
            <a:ext cx="684212" cy="587375"/>
          </a:xfrm>
          <a:prstGeom prst="rect">
            <a:avLst/>
          </a:prstGeom>
          <a:noFill/>
          <a:ln w="9525">
            <a:noFill/>
            <a:miter lim="800000"/>
            <a:headEnd/>
            <a:tailEnd/>
          </a:ln>
        </p:spPr>
      </p:pic>
      <p:sp>
        <p:nvSpPr>
          <p:cNvPr id="56333" name="Text Box 8"/>
          <p:cNvSpPr txBox="1">
            <a:spLocks noChangeArrowheads="1"/>
          </p:cNvSpPr>
          <p:nvPr/>
        </p:nvSpPr>
        <p:spPr bwMode="auto">
          <a:xfrm>
            <a:off x="7696200" y="2895600"/>
            <a:ext cx="1151277" cy="307777"/>
          </a:xfrm>
          <a:prstGeom prst="rect">
            <a:avLst/>
          </a:prstGeom>
          <a:noFill/>
          <a:ln w="9525">
            <a:noFill/>
            <a:miter lim="800000"/>
            <a:headEnd/>
            <a:tailEnd/>
          </a:ln>
        </p:spPr>
        <p:txBody>
          <a:bodyPr wrap="none">
            <a:spAutoFit/>
          </a:bodyPr>
          <a:lstStyle/>
          <a:p>
            <a:r>
              <a:rPr lang="de-DE" sz="1400" dirty="0">
                <a:solidFill>
                  <a:schemeClr val="bg2"/>
                </a:solidFill>
                <a:effectLst>
                  <a:outerShdw blurRad="38100" dist="38100" dir="2700000" algn="tl">
                    <a:srgbClr val="000000">
                      <a:alpha val="43137"/>
                    </a:srgbClr>
                  </a:outerShdw>
                </a:effectLst>
                <a:latin typeface="Segoe" pitchFamily="34" charset="0"/>
                <a:cs typeface="Tahoma" pitchFamily="34" charset="0"/>
              </a:rPr>
              <a:t>Subscription</a:t>
            </a:r>
          </a:p>
        </p:txBody>
      </p:sp>
      <p:sp>
        <p:nvSpPr>
          <p:cNvPr id="1723401" name="Cloud"/>
          <p:cNvSpPr>
            <a:spLocks noChangeAspect="1" noEditPoints="1" noChangeArrowheads="1"/>
          </p:cNvSpPr>
          <p:nvPr/>
        </p:nvSpPr>
        <p:spPr bwMode="auto">
          <a:xfrm>
            <a:off x="7897813" y="3300413"/>
            <a:ext cx="798512" cy="593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rgbClr val="00B0F0"/>
              </a:gs>
              <a:gs pos="40000">
                <a:schemeClr val="accent4">
                  <a:lumMod val="40000"/>
                  <a:lumOff val="60000"/>
                </a:schemeClr>
              </a:gs>
              <a:gs pos="100000">
                <a:srgbClr val="00B0F0"/>
              </a:gs>
            </a:gsLst>
            <a:path path="circle">
              <a:fillToRect l="100000" b="100000"/>
            </a:path>
            <a:tileRect t="-100000" r="-100000"/>
          </a:gradFill>
          <a:ln w="19050" cap="flat" cmpd="sng" algn="ctr">
            <a:solidFill>
              <a:schemeClr val="accent4">
                <a:lumMod val="75000"/>
                <a:alpha val="23922"/>
              </a:scheme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algn="r" defTabSz="1096963" fontAlgn="auto">
              <a:spcAft>
                <a:spcPts val="0"/>
              </a:spcAft>
              <a:defRPr/>
            </a:pPr>
            <a:endParaRPr lang="en-US" sz="2400">
              <a:latin typeface="Segoe" pitchFamily="34" charset="0"/>
            </a:endParaRPr>
          </a:p>
        </p:txBody>
      </p:sp>
      <p:sp>
        <p:nvSpPr>
          <p:cNvPr id="56335" name="Line 10"/>
          <p:cNvSpPr>
            <a:spLocks noChangeShapeType="1"/>
          </p:cNvSpPr>
          <p:nvPr/>
        </p:nvSpPr>
        <p:spPr bwMode="auto">
          <a:xfrm>
            <a:off x="8345488" y="3106738"/>
            <a:ext cx="0" cy="193675"/>
          </a:xfrm>
          <a:prstGeom prst="line">
            <a:avLst/>
          </a:prstGeom>
          <a:noFill/>
          <a:ln w="9525">
            <a:solidFill>
              <a:srgbClr val="001E64"/>
            </a:solidFill>
            <a:round/>
            <a:headEnd/>
            <a:tailEnd/>
          </a:ln>
        </p:spPr>
        <p:txBody>
          <a:bodyPr wrap="none">
            <a:spAutoFit/>
          </a:bodyPr>
          <a:lstStyle/>
          <a:p>
            <a:endParaRPr lang="en-US" dirty="0">
              <a:latin typeface="Segoe" pitchFamily="34" charset="0"/>
            </a:endParaRPr>
          </a:p>
        </p:txBody>
      </p:sp>
      <p:sp>
        <p:nvSpPr>
          <p:cNvPr id="56336" name="Line 11"/>
          <p:cNvSpPr>
            <a:spLocks noChangeShapeType="1"/>
          </p:cNvSpPr>
          <p:nvPr/>
        </p:nvSpPr>
        <p:spPr bwMode="auto">
          <a:xfrm>
            <a:off x="8324850" y="3894138"/>
            <a:ext cx="0" cy="568325"/>
          </a:xfrm>
          <a:prstGeom prst="line">
            <a:avLst/>
          </a:prstGeom>
          <a:noFill/>
          <a:ln w="9525">
            <a:solidFill>
              <a:srgbClr val="001E64"/>
            </a:solidFill>
            <a:round/>
            <a:headEnd/>
            <a:tailEnd/>
          </a:ln>
        </p:spPr>
        <p:txBody>
          <a:bodyPr wrap="none">
            <a:spAutoFit/>
          </a:bodyPr>
          <a:lstStyle/>
          <a:p>
            <a:endParaRPr lang="en-US" dirty="0">
              <a:latin typeface="Segoe" pitchFamily="34" charset="0"/>
            </a:endParaRPr>
          </a:p>
        </p:txBody>
      </p:sp>
      <p:sp>
        <p:nvSpPr>
          <p:cNvPr id="56337" name="Line 12"/>
          <p:cNvSpPr>
            <a:spLocks noChangeShapeType="1"/>
          </p:cNvSpPr>
          <p:nvPr/>
        </p:nvSpPr>
        <p:spPr bwMode="auto">
          <a:xfrm flipH="1">
            <a:off x="8089900" y="4462463"/>
            <a:ext cx="255588" cy="0"/>
          </a:xfrm>
          <a:prstGeom prst="line">
            <a:avLst/>
          </a:prstGeom>
          <a:noFill/>
          <a:ln w="9525">
            <a:solidFill>
              <a:srgbClr val="001E64"/>
            </a:solidFill>
            <a:round/>
            <a:headEnd/>
            <a:tailEnd type="triangle" w="med" len="med"/>
          </a:ln>
        </p:spPr>
        <p:txBody>
          <a:bodyPr wrap="none">
            <a:spAutoFit/>
          </a:bodyPr>
          <a:lstStyle/>
          <a:p>
            <a:endParaRPr lang="en-US" dirty="0">
              <a:latin typeface="Segoe" pitchFamily="34" charset="0"/>
            </a:endParaRPr>
          </a:p>
        </p:txBody>
      </p:sp>
      <p:sp>
        <p:nvSpPr>
          <p:cNvPr id="56338" name="Text Box 13"/>
          <p:cNvSpPr txBox="1">
            <a:spLocks noChangeArrowheads="1"/>
          </p:cNvSpPr>
          <p:nvPr/>
        </p:nvSpPr>
        <p:spPr bwMode="auto">
          <a:xfrm>
            <a:off x="6553200" y="2743200"/>
            <a:ext cx="1336969" cy="307777"/>
          </a:xfrm>
          <a:prstGeom prst="rect">
            <a:avLst/>
          </a:prstGeom>
          <a:noFill/>
          <a:ln w="9525">
            <a:noFill/>
            <a:miter lim="800000"/>
            <a:headEnd/>
            <a:tailEnd/>
          </a:ln>
        </p:spPr>
        <p:txBody>
          <a:bodyPr wrap="none">
            <a:spAutoFit/>
          </a:bodyPr>
          <a:lstStyle/>
          <a:p>
            <a:r>
              <a:rPr lang="de-DE" sz="1400" dirty="0">
                <a:solidFill>
                  <a:schemeClr val="bg2"/>
                </a:solidFill>
                <a:effectLst>
                  <a:outerShdw blurRad="38100" dist="38100" dir="2700000" algn="tl">
                    <a:srgbClr val="000000">
                      <a:alpha val="43137"/>
                    </a:srgbClr>
                  </a:outerShdw>
                </a:effectLst>
                <a:latin typeface="Segoe" pitchFamily="34" charset="0"/>
                <a:cs typeface="Tahoma" pitchFamily="34" charset="0"/>
              </a:rPr>
              <a:t>Pay-as-you-go</a:t>
            </a:r>
          </a:p>
        </p:txBody>
      </p:sp>
      <p:sp>
        <p:nvSpPr>
          <p:cNvPr id="56339" name="Line 14"/>
          <p:cNvSpPr>
            <a:spLocks noChangeShapeType="1"/>
          </p:cNvSpPr>
          <p:nvPr/>
        </p:nvSpPr>
        <p:spPr bwMode="auto">
          <a:xfrm>
            <a:off x="7092950" y="3106738"/>
            <a:ext cx="0" cy="1355725"/>
          </a:xfrm>
          <a:prstGeom prst="line">
            <a:avLst/>
          </a:prstGeom>
          <a:noFill/>
          <a:ln w="9525">
            <a:solidFill>
              <a:srgbClr val="001E64"/>
            </a:solidFill>
            <a:round/>
            <a:headEnd/>
            <a:tailEnd/>
          </a:ln>
        </p:spPr>
        <p:txBody>
          <a:bodyPr wrap="none">
            <a:spAutoFit/>
          </a:bodyPr>
          <a:lstStyle/>
          <a:p>
            <a:endParaRPr lang="en-US" dirty="0">
              <a:latin typeface="Segoe" pitchFamily="34" charset="0"/>
            </a:endParaRPr>
          </a:p>
        </p:txBody>
      </p:sp>
      <p:sp>
        <p:nvSpPr>
          <p:cNvPr id="56340" name="Line 15"/>
          <p:cNvSpPr>
            <a:spLocks noChangeShapeType="1"/>
          </p:cNvSpPr>
          <p:nvPr/>
        </p:nvSpPr>
        <p:spPr bwMode="auto">
          <a:xfrm>
            <a:off x="7092950" y="4462463"/>
            <a:ext cx="327025" cy="0"/>
          </a:xfrm>
          <a:prstGeom prst="line">
            <a:avLst/>
          </a:prstGeom>
          <a:noFill/>
          <a:ln w="9525">
            <a:solidFill>
              <a:srgbClr val="001E64"/>
            </a:solidFill>
            <a:round/>
            <a:headEnd/>
            <a:tailEnd type="triangle" w="med" len="med"/>
          </a:ln>
        </p:spPr>
        <p:txBody>
          <a:bodyPr wrap="none">
            <a:spAutoFit/>
          </a:bodyPr>
          <a:lstStyle/>
          <a:p>
            <a:endParaRPr lang="en-US" dirty="0">
              <a:latin typeface="Segoe" pitchFamily="34" charset="0"/>
            </a:endParaRPr>
          </a:p>
        </p:txBody>
      </p:sp>
      <p:pic>
        <p:nvPicPr>
          <p:cNvPr id="56341" name="Picture 4" descr="Picture (Enhanced Metafile)"/>
          <p:cNvPicPr>
            <a:picLocks noChangeAspect="1" noChangeArrowheads="1"/>
          </p:cNvPicPr>
          <p:nvPr/>
        </p:nvPicPr>
        <p:blipFill>
          <a:blip r:embed="rId7"/>
          <a:srcRect/>
          <a:stretch>
            <a:fillRect/>
          </a:stretch>
        </p:blipFill>
        <p:spPr bwMode="auto">
          <a:xfrm>
            <a:off x="7115175" y="6019800"/>
            <a:ext cx="1276350" cy="565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1254125" y="88900"/>
            <a:ext cx="6846888" cy="730250"/>
          </a:xfrm>
          <a:prstGeom prst="rect">
            <a:avLst/>
          </a:prstGeom>
          <a:noFill/>
          <a:ln w="9525">
            <a:noFill/>
            <a:miter lim="800000"/>
            <a:headEnd/>
            <a:tailEnd/>
          </a:ln>
        </p:spPr>
        <p:txBody>
          <a:bodyPr lIns="92035" tIns="46019" rIns="92035" bIns="46019" anchor="ctr"/>
          <a:lstStyle/>
          <a:p>
            <a:endParaRPr lang="en-US" altLang="zh-CN" sz="1300" b="1" i="1" dirty="0">
              <a:latin typeface="Segoe" pitchFamily="34" charset="0"/>
              <a:ea typeface="SimSun"/>
              <a:cs typeface="SimSun"/>
            </a:endParaRPr>
          </a:p>
        </p:txBody>
      </p:sp>
      <p:sp>
        <p:nvSpPr>
          <p:cNvPr id="58371" name="Rectangle 5"/>
          <p:cNvSpPr>
            <a:spLocks noChangeArrowheads="1"/>
          </p:cNvSpPr>
          <p:nvPr/>
        </p:nvSpPr>
        <p:spPr bwMode="auto">
          <a:xfrm>
            <a:off x="5105400" y="3200400"/>
            <a:ext cx="4038600" cy="4838700"/>
          </a:xfrm>
          <a:prstGeom prst="rect">
            <a:avLst/>
          </a:prstGeom>
          <a:noFill/>
          <a:ln w="9525">
            <a:noFill/>
            <a:miter lim="800000"/>
            <a:headEnd/>
            <a:tailEnd/>
          </a:ln>
        </p:spPr>
        <p:txBody>
          <a:bodyPr lIns="92075" tIns="46038" rIns="92075" bIns="46038"/>
          <a:lstStyle/>
          <a:p>
            <a:pPr marL="285750" indent="-285750" defTabSz="688975"/>
            <a:endParaRPr lang="en-US" altLang="zh-CN" sz="1700" dirty="0">
              <a:latin typeface="Segoe" pitchFamily="34" charset="0"/>
              <a:ea typeface="SimSun"/>
              <a:cs typeface="SimSun"/>
            </a:endParaRPr>
          </a:p>
        </p:txBody>
      </p:sp>
      <p:grpSp>
        <p:nvGrpSpPr>
          <p:cNvPr id="58372" name="Group 7"/>
          <p:cNvGrpSpPr>
            <a:grpSpLocks/>
          </p:cNvGrpSpPr>
          <p:nvPr/>
        </p:nvGrpSpPr>
        <p:grpSpPr bwMode="auto">
          <a:xfrm>
            <a:off x="1276350" y="3884612"/>
            <a:ext cx="2409825" cy="609600"/>
            <a:chOff x="816" y="2256"/>
            <a:chExt cx="1518" cy="384"/>
          </a:xfrm>
        </p:grpSpPr>
        <p:grpSp>
          <p:nvGrpSpPr>
            <p:cNvPr id="58435" name="Group 8"/>
            <p:cNvGrpSpPr>
              <a:grpSpLocks/>
            </p:cNvGrpSpPr>
            <p:nvPr/>
          </p:nvGrpSpPr>
          <p:grpSpPr bwMode="auto">
            <a:xfrm>
              <a:off x="816" y="2256"/>
              <a:ext cx="1518" cy="384"/>
              <a:chOff x="768" y="2172"/>
              <a:chExt cx="1518" cy="384"/>
            </a:xfrm>
          </p:grpSpPr>
          <p:sp>
            <p:nvSpPr>
              <p:cNvPr id="58462" name="Rectangle 9"/>
              <p:cNvSpPr>
                <a:spLocks noChangeAspect="1" noChangeArrowheads="1"/>
              </p:cNvSpPr>
              <p:nvPr/>
            </p:nvSpPr>
            <p:spPr bwMode="auto">
              <a:xfrm>
                <a:off x="768" y="2172"/>
                <a:ext cx="1518" cy="384"/>
              </a:xfrm>
              <a:prstGeom prst="rect">
                <a:avLst/>
              </a:prstGeom>
              <a:gradFill rotWithShape="1">
                <a:gsLst>
                  <a:gs pos="0">
                    <a:srgbClr val="DDDDDD"/>
                  </a:gs>
                  <a:gs pos="100000">
                    <a:srgbClr val="C5C5C5"/>
                  </a:gs>
                </a:gsLst>
                <a:lin ang="5400000" scaled="1"/>
              </a:gradFill>
              <a:ln w="12700">
                <a:solidFill>
                  <a:srgbClr val="000000"/>
                </a:solidFill>
                <a:miter lim="800000"/>
                <a:headEnd/>
                <a:tailEnd/>
              </a:ln>
            </p:spPr>
            <p:txBody>
              <a:bodyPr/>
              <a:lstStyle/>
              <a:p>
                <a:endParaRPr lang="en-US" sz="1800">
                  <a:latin typeface="Segoe"/>
                </a:endParaRPr>
              </a:p>
            </p:txBody>
          </p:sp>
          <p:grpSp>
            <p:nvGrpSpPr>
              <p:cNvPr id="58463" name="Group 10"/>
              <p:cNvGrpSpPr>
                <a:grpSpLocks noChangeAspect="1"/>
              </p:cNvGrpSpPr>
              <p:nvPr/>
            </p:nvGrpSpPr>
            <p:grpSpPr bwMode="auto">
              <a:xfrm>
                <a:off x="1662" y="2388"/>
                <a:ext cx="156" cy="144"/>
                <a:chOff x="860" y="3369"/>
                <a:chExt cx="173" cy="191"/>
              </a:xfrm>
            </p:grpSpPr>
            <p:grpSp>
              <p:nvGrpSpPr>
                <p:cNvPr id="58565" name="Group 11"/>
                <p:cNvGrpSpPr>
                  <a:grpSpLocks noChangeAspect="1"/>
                </p:cNvGrpSpPr>
                <p:nvPr/>
              </p:nvGrpSpPr>
              <p:grpSpPr bwMode="auto">
                <a:xfrm>
                  <a:off x="860" y="3369"/>
                  <a:ext cx="173" cy="92"/>
                  <a:chOff x="860" y="3363"/>
                  <a:chExt cx="173" cy="92"/>
                </a:xfrm>
              </p:grpSpPr>
              <p:sp>
                <p:nvSpPr>
                  <p:cNvPr id="58569" name="Rectangle 12"/>
                  <p:cNvSpPr>
                    <a:spLocks noChangeAspect="1" noChangeArrowheads="1"/>
                  </p:cNvSpPr>
                  <p:nvPr/>
                </p:nvSpPr>
                <p:spPr bwMode="auto">
                  <a:xfrm>
                    <a:off x="860" y="3363"/>
                    <a:ext cx="173" cy="92"/>
                  </a:xfrm>
                  <a:prstGeom prst="rect">
                    <a:avLst/>
                  </a:prstGeom>
                  <a:solidFill>
                    <a:srgbClr val="FFFFFF"/>
                  </a:solidFill>
                  <a:ln w="12700">
                    <a:solidFill>
                      <a:srgbClr val="000000"/>
                    </a:solidFill>
                    <a:miter lim="800000"/>
                    <a:headEnd/>
                    <a:tailEnd/>
                  </a:ln>
                </p:spPr>
                <p:txBody>
                  <a:bodyPr/>
                  <a:lstStyle/>
                  <a:p>
                    <a:endParaRPr lang="en-US" sz="1800">
                      <a:latin typeface="Segoe"/>
                    </a:endParaRPr>
                  </a:p>
                </p:txBody>
              </p:sp>
              <p:sp>
                <p:nvSpPr>
                  <p:cNvPr id="58570" name="Rectangle 13"/>
                  <p:cNvSpPr>
                    <a:spLocks noChangeAspect="1" noChangeArrowheads="1"/>
                  </p:cNvSpPr>
                  <p:nvPr/>
                </p:nvSpPr>
                <p:spPr bwMode="auto">
                  <a:xfrm>
                    <a:off x="883" y="3397"/>
                    <a:ext cx="127" cy="12"/>
                  </a:xfrm>
                  <a:prstGeom prst="rect">
                    <a:avLst/>
                  </a:prstGeom>
                  <a:solidFill>
                    <a:srgbClr val="FFFFFF"/>
                  </a:solidFill>
                  <a:ln w="12700">
                    <a:solidFill>
                      <a:srgbClr val="000000"/>
                    </a:solidFill>
                    <a:miter lim="800000"/>
                    <a:headEnd type="none" w="sm" len="sm"/>
                    <a:tailEnd type="none" w="sm" len="sm"/>
                  </a:ln>
                </p:spPr>
                <p:txBody>
                  <a:bodyPr anchor="ctr"/>
                  <a:lstStyle/>
                  <a:p>
                    <a:endParaRPr lang="en-US" sz="1800">
                      <a:latin typeface="Segoe"/>
                    </a:endParaRPr>
                  </a:p>
                </p:txBody>
              </p:sp>
            </p:grpSp>
            <p:grpSp>
              <p:nvGrpSpPr>
                <p:cNvPr id="58566" name="Group 14"/>
                <p:cNvGrpSpPr>
                  <a:grpSpLocks noChangeAspect="1"/>
                </p:cNvGrpSpPr>
                <p:nvPr/>
              </p:nvGrpSpPr>
              <p:grpSpPr bwMode="auto">
                <a:xfrm>
                  <a:off x="860" y="3468"/>
                  <a:ext cx="173" cy="92"/>
                  <a:chOff x="860" y="3363"/>
                  <a:chExt cx="173" cy="92"/>
                </a:xfrm>
              </p:grpSpPr>
              <p:sp>
                <p:nvSpPr>
                  <p:cNvPr id="58567" name="Rectangle 15"/>
                  <p:cNvSpPr>
                    <a:spLocks noChangeAspect="1" noChangeArrowheads="1"/>
                  </p:cNvSpPr>
                  <p:nvPr/>
                </p:nvSpPr>
                <p:spPr bwMode="auto">
                  <a:xfrm>
                    <a:off x="860" y="3363"/>
                    <a:ext cx="173" cy="92"/>
                  </a:xfrm>
                  <a:prstGeom prst="rect">
                    <a:avLst/>
                  </a:prstGeom>
                  <a:solidFill>
                    <a:srgbClr val="FFFFFF"/>
                  </a:solidFill>
                  <a:ln w="12700">
                    <a:solidFill>
                      <a:srgbClr val="000000"/>
                    </a:solidFill>
                    <a:miter lim="800000"/>
                    <a:headEnd/>
                    <a:tailEnd/>
                  </a:ln>
                </p:spPr>
                <p:txBody>
                  <a:bodyPr/>
                  <a:lstStyle/>
                  <a:p>
                    <a:endParaRPr lang="en-US" sz="1800">
                      <a:latin typeface="Segoe"/>
                    </a:endParaRPr>
                  </a:p>
                </p:txBody>
              </p:sp>
              <p:sp>
                <p:nvSpPr>
                  <p:cNvPr id="58568" name="Rectangle 16"/>
                  <p:cNvSpPr>
                    <a:spLocks noChangeAspect="1" noChangeArrowheads="1"/>
                  </p:cNvSpPr>
                  <p:nvPr/>
                </p:nvSpPr>
                <p:spPr bwMode="auto">
                  <a:xfrm>
                    <a:off x="883" y="3397"/>
                    <a:ext cx="127" cy="12"/>
                  </a:xfrm>
                  <a:prstGeom prst="rect">
                    <a:avLst/>
                  </a:prstGeom>
                  <a:solidFill>
                    <a:srgbClr val="FFFFFF"/>
                  </a:solidFill>
                  <a:ln w="12700">
                    <a:solidFill>
                      <a:srgbClr val="000000"/>
                    </a:solidFill>
                    <a:miter lim="800000"/>
                    <a:headEnd type="none" w="sm" len="sm"/>
                    <a:tailEnd type="none" w="sm" len="sm"/>
                  </a:ln>
                </p:spPr>
                <p:txBody>
                  <a:bodyPr anchor="ctr"/>
                  <a:lstStyle/>
                  <a:p>
                    <a:endParaRPr lang="en-US" sz="1800">
                      <a:latin typeface="Segoe"/>
                    </a:endParaRPr>
                  </a:p>
                </p:txBody>
              </p:sp>
            </p:grpSp>
          </p:grpSp>
          <p:grpSp>
            <p:nvGrpSpPr>
              <p:cNvPr id="58464" name="Group 17"/>
              <p:cNvGrpSpPr>
                <a:grpSpLocks noChangeAspect="1"/>
              </p:cNvGrpSpPr>
              <p:nvPr/>
            </p:nvGrpSpPr>
            <p:grpSpPr bwMode="auto">
              <a:xfrm>
                <a:off x="2136" y="2214"/>
                <a:ext cx="120" cy="318"/>
                <a:chOff x="533" y="1144"/>
                <a:chExt cx="19" cy="48"/>
              </a:xfrm>
            </p:grpSpPr>
            <p:grpSp>
              <p:nvGrpSpPr>
                <p:cNvPr id="58560" name="Group 18"/>
                <p:cNvGrpSpPr>
                  <a:grpSpLocks noChangeAspect="1"/>
                </p:cNvGrpSpPr>
                <p:nvPr/>
              </p:nvGrpSpPr>
              <p:grpSpPr bwMode="auto">
                <a:xfrm>
                  <a:off x="537" y="1147"/>
                  <a:ext cx="11" cy="42"/>
                  <a:chOff x="2104" y="3570"/>
                  <a:chExt cx="70" cy="279"/>
                </a:xfrm>
              </p:grpSpPr>
              <p:sp>
                <p:nvSpPr>
                  <p:cNvPr id="58562" name="Oval 19"/>
                  <p:cNvSpPr>
                    <a:spLocks noChangeAspect="1" noChangeArrowheads="1"/>
                  </p:cNvSpPr>
                  <p:nvPr/>
                </p:nvSpPr>
                <p:spPr bwMode="auto">
                  <a:xfrm>
                    <a:off x="2104" y="3570"/>
                    <a:ext cx="70" cy="61"/>
                  </a:xfrm>
                  <a:prstGeom prst="ellipse">
                    <a:avLst/>
                  </a:prstGeom>
                  <a:solidFill>
                    <a:srgbClr val="969696"/>
                  </a:solidFill>
                  <a:ln w="28575">
                    <a:solidFill>
                      <a:srgbClr val="4583FF"/>
                    </a:solidFill>
                    <a:round/>
                    <a:headEnd/>
                    <a:tailEnd/>
                  </a:ln>
                </p:spPr>
                <p:txBody>
                  <a:bodyPr/>
                  <a:lstStyle/>
                  <a:p>
                    <a:endParaRPr lang="en-US" sz="1800">
                      <a:latin typeface="Segoe"/>
                    </a:endParaRPr>
                  </a:p>
                </p:txBody>
              </p:sp>
              <p:sp>
                <p:nvSpPr>
                  <p:cNvPr id="58563" name="Oval 20"/>
                  <p:cNvSpPr>
                    <a:spLocks noChangeAspect="1" noChangeArrowheads="1"/>
                  </p:cNvSpPr>
                  <p:nvPr/>
                </p:nvSpPr>
                <p:spPr bwMode="auto">
                  <a:xfrm>
                    <a:off x="2104" y="3678"/>
                    <a:ext cx="70" cy="60"/>
                  </a:xfrm>
                  <a:prstGeom prst="ellipse">
                    <a:avLst/>
                  </a:prstGeom>
                  <a:solidFill>
                    <a:srgbClr val="969696"/>
                  </a:solidFill>
                  <a:ln w="28575">
                    <a:solidFill>
                      <a:srgbClr val="66CC33"/>
                    </a:solidFill>
                    <a:round/>
                    <a:headEnd/>
                    <a:tailEnd/>
                  </a:ln>
                </p:spPr>
                <p:txBody>
                  <a:bodyPr/>
                  <a:lstStyle/>
                  <a:p>
                    <a:endParaRPr lang="en-US" sz="1800">
                      <a:latin typeface="Segoe"/>
                    </a:endParaRPr>
                  </a:p>
                </p:txBody>
              </p:sp>
              <p:sp>
                <p:nvSpPr>
                  <p:cNvPr id="58564" name="Oval 21"/>
                  <p:cNvSpPr>
                    <a:spLocks noChangeAspect="1" noChangeArrowheads="1"/>
                  </p:cNvSpPr>
                  <p:nvPr/>
                </p:nvSpPr>
                <p:spPr bwMode="auto">
                  <a:xfrm>
                    <a:off x="2104" y="3788"/>
                    <a:ext cx="70" cy="61"/>
                  </a:xfrm>
                  <a:prstGeom prst="ellipse">
                    <a:avLst/>
                  </a:prstGeom>
                  <a:solidFill>
                    <a:srgbClr val="969696"/>
                  </a:solidFill>
                  <a:ln w="28575">
                    <a:solidFill>
                      <a:srgbClr val="FF9999"/>
                    </a:solidFill>
                    <a:round/>
                    <a:headEnd/>
                    <a:tailEnd/>
                  </a:ln>
                </p:spPr>
                <p:txBody>
                  <a:bodyPr/>
                  <a:lstStyle/>
                  <a:p>
                    <a:endParaRPr lang="en-US" sz="1800">
                      <a:latin typeface="Segoe"/>
                    </a:endParaRPr>
                  </a:p>
                </p:txBody>
              </p:sp>
            </p:grpSp>
            <p:sp>
              <p:nvSpPr>
                <p:cNvPr id="58561" name="Rectangle 22"/>
                <p:cNvSpPr>
                  <a:spLocks noChangeAspect="1" noChangeArrowheads="1"/>
                </p:cNvSpPr>
                <p:nvPr/>
              </p:nvSpPr>
              <p:spPr bwMode="auto">
                <a:xfrm>
                  <a:off x="533" y="1144"/>
                  <a:ext cx="19" cy="48"/>
                </a:xfrm>
                <a:prstGeom prst="rect">
                  <a:avLst/>
                </a:prstGeom>
                <a:noFill/>
                <a:ln w="12700">
                  <a:solidFill>
                    <a:srgbClr val="4D4D4D"/>
                  </a:solidFill>
                  <a:miter lim="800000"/>
                  <a:headEnd/>
                  <a:tailEnd/>
                </a:ln>
              </p:spPr>
              <p:txBody>
                <a:bodyPr/>
                <a:lstStyle/>
                <a:p>
                  <a:endParaRPr lang="en-US" sz="1800">
                    <a:latin typeface="Segoe"/>
                    <a:ea typeface="SimSun"/>
                    <a:cs typeface="SimSun"/>
                  </a:endParaRPr>
                </a:p>
              </p:txBody>
            </p:sp>
          </p:grpSp>
          <p:grpSp>
            <p:nvGrpSpPr>
              <p:cNvPr id="58465" name="Group 23"/>
              <p:cNvGrpSpPr>
                <a:grpSpLocks/>
              </p:cNvGrpSpPr>
              <p:nvPr/>
            </p:nvGrpSpPr>
            <p:grpSpPr bwMode="auto">
              <a:xfrm>
                <a:off x="1050" y="2181"/>
                <a:ext cx="504" cy="177"/>
                <a:chOff x="1050" y="2181"/>
                <a:chExt cx="504" cy="177"/>
              </a:xfrm>
            </p:grpSpPr>
            <p:grpSp>
              <p:nvGrpSpPr>
                <p:cNvPr id="58525" name="Group 24"/>
                <p:cNvGrpSpPr>
                  <a:grpSpLocks noChangeAspect="1"/>
                </p:cNvGrpSpPr>
                <p:nvPr/>
              </p:nvGrpSpPr>
              <p:grpSpPr bwMode="auto">
                <a:xfrm>
                  <a:off x="1050" y="2256"/>
                  <a:ext cx="504" cy="102"/>
                  <a:chOff x="1176" y="3599"/>
                  <a:chExt cx="526" cy="104"/>
                </a:xfrm>
              </p:grpSpPr>
              <p:sp>
                <p:nvSpPr>
                  <p:cNvPr id="58527" name="Freeform 25"/>
                  <p:cNvSpPr>
                    <a:spLocks noChangeAspect="1"/>
                  </p:cNvSpPr>
                  <p:nvPr/>
                </p:nvSpPr>
                <p:spPr bwMode="auto">
                  <a:xfrm>
                    <a:off x="1255" y="3620"/>
                    <a:ext cx="368" cy="60"/>
                  </a:xfrm>
                  <a:custGeom>
                    <a:avLst/>
                    <a:gdLst>
                      <a:gd name="T0" fmla="*/ 0 w 735"/>
                      <a:gd name="T1" fmla="*/ 0 h 114"/>
                      <a:gd name="T2" fmla="*/ 368 w 735"/>
                      <a:gd name="T3" fmla="*/ 0 h 114"/>
                      <a:gd name="T4" fmla="*/ 354 w 735"/>
                      <a:gd name="T5" fmla="*/ 60 h 114"/>
                      <a:gd name="T6" fmla="*/ 14 w 735"/>
                      <a:gd name="T7" fmla="*/ 60 h 114"/>
                      <a:gd name="T8" fmla="*/ 0 w 735"/>
                      <a:gd name="T9" fmla="*/ 0 h 114"/>
                      <a:gd name="T10" fmla="*/ 0 60000 65536"/>
                      <a:gd name="T11" fmla="*/ 0 60000 65536"/>
                      <a:gd name="T12" fmla="*/ 0 60000 65536"/>
                      <a:gd name="T13" fmla="*/ 0 60000 65536"/>
                      <a:gd name="T14" fmla="*/ 0 60000 65536"/>
                      <a:gd name="T15" fmla="*/ 0 w 735"/>
                      <a:gd name="T16" fmla="*/ 0 h 114"/>
                      <a:gd name="T17" fmla="*/ 735 w 735"/>
                      <a:gd name="T18" fmla="*/ 114 h 114"/>
                    </a:gdLst>
                    <a:ahLst/>
                    <a:cxnLst>
                      <a:cxn ang="T10">
                        <a:pos x="T0" y="T1"/>
                      </a:cxn>
                      <a:cxn ang="T11">
                        <a:pos x="T2" y="T3"/>
                      </a:cxn>
                      <a:cxn ang="T12">
                        <a:pos x="T4" y="T5"/>
                      </a:cxn>
                      <a:cxn ang="T13">
                        <a:pos x="T6" y="T7"/>
                      </a:cxn>
                      <a:cxn ang="T14">
                        <a:pos x="T8" y="T9"/>
                      </a:cxn>
                    </a:cxnLst>
                    <a:rect l="T15" t="T16" r="T17" b="T18"/>
                    <a:pathLst>
                      <a:path w="735" h="114">
                        <a:moveTo>
                          <a:pt x="0" y="0"/>
                        </a:moveTo>
                        <a:lnTo>
                          <a:pt x="735" y="0"/>
                        </a:lnTo>
                        <a:lnTo>
                          <a:pt x="708" y="114"/>
                        </a:lnTo>
                        <a:lnTo>
                          <a:pt x="28" y="114"/>
                        </a:lnTo>
                        <a:lnTo>
                          <a:pt x="0" y="0"/>
                        </a:lnTo>
                        <a:close/>
                      </a:path>
                    </a:pathLst>
                  </a:custGeom>
                  <a:solidFill>
                    <a:srgbClr val="FF3399"/>
                  </a:solidFill>
                  <a:ln w="12700">
                    <a:solidFill>
                      <a:srgbClr val="000000"/>
                    </a:solidFill>
                    <a:round/>
                    <a:headEnd/>
                    <a:tailEnd/>
                  </a:ln>
                </p:spPr>
                <p:txBody>
                  <a:bodyPr/>
                  <a:lstStyle/>
                  <a:p>
                    <a:endParaRPr lang="en-US" sz="1800">
                      <a:latin typeface="Segoe"/>
                    </a:endParaRPr>
                  </a:p>
                </p:txBody>
              </p:sp>
              <p:sp>
                <p:nvSpPr>
                  <p:cNvPr id="58528" name="Freeform 26"/>
                  <p:cNvSpPr>
                    <a:spLocks noChangeAspect="1"/>
                  </p:cNvSpPr>
                  <p:nvPr/>
                </p:nvSpPr>
                <p:spPr bwMode="auto">
                  <a:xfrm>
                    <a:off x="1176" y="3599"/>
                    <a:ext cx="526" cy="104"/>
                  </a:xfrm>
                  <a:custGeom>
                    <a:avLst/>
                    <a:gdLst>
                      <a:gd name="T0" fmla="*/ 12 w 893"/>
                      <a:gd name="T1" fmla="*/ 0 h 129"/>
                      <a:gd name="T2" fmla="*/ 8 w 893"/>
                      <a:gd name="T3" fmla="*/ 1 h 129"/>
                      <a:gd name="T4" fmla="*/ 4 w 893"/>
                      <a:gd name="T5" fmla="*/ 5 h 129"/>
                      <a:gd name="T6" fmla="*/ 1 w 893"/>
                      <a:gd name="T7" fmla="*/ 10 h 129"/>
                      <a:gd name="T8" fmla="*/ 0 w 893"/>
                      <a:gd name="T9" fmla="*/ 17 h 129"/>
                      <a:gd name="T10" fmla="*/ 0 w 893"/>
                      <a:gd name="T11" fmla="*/ 86 h 129"/>
                      <a:gd name="T12" fmla="*/ 1 w 893"/>
                      <a:gd name="T13" fmla="*/ 94 h 129"/>
                      <a:gd name="T14" fmla="*/ 4 w 893"/>
                      <a:gd name="T15" fmla="*/ 99 h 129"/>
                      <a:gd name="T16" fmla="*/ 8 w 893"/>
                      <a:gd name="T17" fmla="*/ 102 h 129"/>
                      <a:gd name="T18" fmla="*/ 12 w 893"/>
                      <a:gd name="T19" fmla="*/ 104 h 129"/>
                      <a:gd name="T20" fmla="*/ 513 w 893"/>
                      <a:gd name="T21" fmla="*/ 104 h 129"/>
                      <a:gd name="T22" fmla="*/ 518 w 893"/>
                      <a:gd name="T23" fmla="*/ 102 h 129"/>
                      <a:gd name="T24" fmla="*/ 522 w 893"/>
                      <a:gd name="T25" fmla="*/ 99 h 129"/>
                      <a:gd name="T26" fmla="*/ 525 w 893"/>
                      <a:gd name="T27" fmla="*/ 94 h 129"/>
                      <a:gd name="T28" fmla="*/ 526 w 893"/>
                      <a:gd name="T29" fmla="*/ 86 h 129"/>
                      <a:gd name="T30" fmla="*/ 526 w 893"/>
                      <a:gd name="T31" fmla="*/ 17 h 129"/>
                      <a:gd name="T32" fmla="*/ 525 w 893"/>
                      <a:gd name="T33" fmla="*/ 10 h 129"/>
                      <a:gd name="T34" fmla="*/ 522 w 893"/>
                      <a:gd name="T35" fmla="*/ 5 h 129"/>
                      <a:gd name="T36" fmla="*/ 518 w 893"/>
                      <a:gd name="T37" fmla="*/ 1 h 129"/>
                      <a:gd name="T38" fmla="*/ 513 w 893"/>
                      <a:gd name="T39" fmla="*/ 0 h 129"/>
                      <a:gd name="T40" fmla="*/ 12 w 893"/>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3"/>
                      <a:gd name="T64" fmla="*/ 0 h 129"/>
                      <a:gd name="T65" fmla="*/ 893 w 893"/>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3" h="129">
                        <a:moveTo>
                          <a:pt x="21" y="0"/>
                        </a:moveTo>
                        <a:lnTo>
                          <a:pt x="13" y="1"/>
                        </a:lnTo>
                        <a:lnTo>
                          <a:pt x="7" y="6"/>
                        </a:lnTo>
                        <a:lnTo>
                          <a:pt x="1" y="12"/>
                        </a:lnTo>
                        <a:lnTo>
                          <a:pt x="0" y="21"/>
                        </a:lnTo>
                        <a:lnTo>
                          <a:pt x="0" y="107"/>
                        </a:lnTo>
                        <a:lnTo>
                          <a:pt x="1" y="116"/>
                        </a:lnTo>
                        <a:lnTo>
                          <a:pt x="7" y="123"/>
                        </a:lnTo>
                        <a:lnTo>
                          <a:pt x="13" y="127"/>
                        </a:lnTo>
                        <a:lnTo>
                          <a:pt x="21" y="129"/>
                        </a:lnTo>
                        <a:lnTo>
                          <a:pt x="871" y="129"/>
                        </a:lnTo>
                        <a:lnTo>
                          <a:pt x="880" y="127"/>
                        </a:lnTo>
                        <a:lnTo>
                          <a:pt x="887" y="123"/>
                        </a:lnTo>
                        <a:lnTo>
                          <a:pt x="891" y="116"/>
                        </a:lnTo>
                        <a:lnTo>
                          <a:pt x="893" y="107"/>
                        </a:lnTo>
                        <a:lnTo>
                          <a:pt x="893" y="21"/>
                        </a:lnTo>
                        <a:lnTo>
                          <a:pt x="891" y="12"/>
                        </a:lnTo>
                        <a:lnTo>
                          <a:pt x="887" y="6"/>
                        </a:lnTo>
                        <a:lnTo>
                          <a:pt x="880" y="1"/>
                        </a:lnTo>
                        <a:lnTo>
                          <a:pt x="871" y="0"/>
                        </a:lnTo>
                        <a:lnTo>
                          <a:pt x="21" y="0"/>
                        </a:lnTo>
                        <a:close/>
                      </a:path>
                    </a:pathLst>
                  </a:custGeom>
                  <a:noFill/>
                  <a:ln w="12700">
                    <a:solidFill>
                      <a:srgbClr val="000000"/>
                    </a:solidFill>
                    <a:round/>
                    <a:headEnd/>
                    <a:tailEnd/>
                  </a:ln>
                </p:spPr>
                <p:txBody>
                  <a:bodyPr/>
                  <a:lstStyle/>
                  <a:p>
                    <a:endParaRPr lang="en-US" sz="1800">
                      <a:latin typeface="Segoe"/>
                    </a:endParaRPr>
                  </a:p>
                </p:txBody>
              </p:sp>
              <p:grpSp>
                <p:nvGrpSpPr>
                  <p:cNvPr id="58529" name="Group 27"/>
                  <p:cNvGrpSpPr>
                    <a:grpSpLocks noChangeAspect="1"/>
                  </p:cNvGrpSpPr>
                  <p:nvPr/>
                </p:nvGrpSpPr>
                <p:grpSpPr bwMode="auto">
                  <a:xfrm>
                    <a:off x="1644" y="3631"/>
                    <a:ext cx="50" cy="35"/>
                    <a:chOff x="1191" y="3470"/>
                    <a:chExt cx="58" cy="46"/>
                  </a:xfrm>
                </p:grpSpPr>
                <p:sp>
                  <p:nvSpPr>
                    <p:cNvPr id="58558" name="Freeform 28"/>
                    <p:cNvSpPr>
                      <a:spLocks noChangeAspect="1"/>
                    </p:cNvSpPr>
                    <p:nvPr/>
                  </p:nvSpPr>
                  <p:spPr bwMode="auto">
                    <a:xfrm>
                      <a:off x="1191" y="3470"/>
                      <a:ext cx="58" cy="46"/>
                    </a:xfrm>
                    <a:custGeom>
                      <a:avLst/>
                      <a:gdLst>
                        <a:gd name="T0" fmla="*/ 14 w 47"/>
                        <a:gd name="T1" fmla="*/ 0 h 48"/>
                        <a:gd name="T2" fmla="*/ 0 w 47"/>
                        <a:gd name="T3" fmla="*/ 25 h 48"/>
                        <a:gd name="T4" fmla="*/ 14 w 47"/>
                        <a:gd name="T5" fmla="*/ 46 h 48"/>
                        <a:gd name="T6" fmla="*/ 44 w 47"/>
                        <a:gd name="T7" fmla="*/ 46 h 48"/>
                        <a:gd name="T8" fmla="*/ 58 w 47"/>
                        <a:gd name="T9" fmla="*/ 25 h 48"/>
                        <a:gd name="T10" fmla="*/ 44 w 47"/>
                        <a:gd name="T11" fmla="*/ 0 h 48"/>
                        <a:gd name="T12" fmla="*/ 14 w 47"/>
                        <a:gd name="T13" fmla="*/ 0 h 48"/>
                        <a:gd name="T14" fmla="*/ 0 60000 65536"/>
                        <a:gd name="T15" fmla="*/ 0 60000 65536"/>
                        <a:gd name="T16" fmla="*/ 0 60000 65536"/>
                        <a:gd name="T17" fmla="*/ 0 60000 65536"/>
                        <a:gd name="T18" fmla="*/ 0 60000 65536"/>
                        <a:gd name="T19" fmla="*/ 0 60000 65536"/>
                        <a:gd name="T20" fmla="*/ 0 60000 65536"/>
                        <a:gd name="T21" fmla="*/ 0 w 47"/>
                        <a:gd name="T22" fmla="*/ 0 h 48"/>
                        <a:gd name="T23" fmla="*/ 47 w 4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8">
                          <a:moveTo>
                            <a:pt x="11" y="0"/>
                          </a:moveTo>
                          <a:lnTo>
                            <a:pt x="0" y="26"/>
                          </a:lnTo>
                          <a:lnTo>
                            <a:pt x="11" y="48"/>
                          </a:lnTo>
                          <a:lnTo>
                            <a:pt x="36" y="48"/>
                          </a:lnTo>
                          <a:lnTo>
                            <a:pt x="47" y="26"/>
                          </a:lnTo>
                          <a:lnTo>
                            <a:pt x="36" y="0"/>
                          </a:lnTo>
                          <a:lnTo>
                            <a:pt x="11" y="0"/>
                          </a:lnTo>
                          <a:close/>
                        </a:path>
                      </a:pathLst>
                    </a:custGeom>
                    <a:solidFill>
                      <a:srgbClr val="969696"/>
                    </a:solidFill>
                    <a:ln w="12700">
                      <a:solidFill>
                        <a:srgbClr val="000000"/>
                      </a:solidFill>
                      <a:round/>
                      <a:headEnd/>
                      <a:tailEnd/>
                    </a:ln>
                  </p:spPr>
                  <p:txBody>
                    <a:bodyPr/>
                    <a:lstStyle/>
                    <a:p>
                      <a:endParaRPr lang="en-US" sz="1800">
                        <a:latin typeface="Segoe"/>
                      </a:endParaRPr>
                    </a:p>
                  </p:txBody>
                </p:sp>
                <p:sp>
                  <p:nvSpPr>
                    <p:cNvPr id="58559" name="Oval 29"/>
                    <p:cNvSpPr>
                      <a:spLocks noChangeAspect="1" noChangeArrowheads="1"/>
                    </p:cNvSpPr>
                    <p:nvPr/>
                  </p:nvSpPr>
                  <p:spPr bwMode="auto">
                    <a:xfrm>
                      <a:off x="1208" y="3481"/>
                      <a:ext cx="23" cy="23"/>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grpSp>
              <p:grpSp>
                <p:nvGrpSpPr>
                  <p:cNvPr id="58530" name="Group 30"/>
                  <p:cNvGrpSpPr>
                    <a:grpSpLocks noChangeAspect="1"/>
                  </p:cNvGrpSpPr>
                  <p:nvPr/>
                </p:nvGrpSpPr>
                <p:grpSpPr bwMode="auto">
                  <a:xfrm>
                    <a:off x="1184" y="3631"/>
                    <a:ext cx="50" cy="35"/>
                    <a:chOff x="1191" y="3470"/>
                    <a:chExt cx="58" cy="46"/>
                  </a:xfrm>
                </p:grpSpPr>
                <p:sp>
                  <p:nvSpPr>
                    <p:cNvPr id="58556" name="Freeform 31"/>
                    <p:cNvSpPr>
                      <a:spLocks noChangeAspect="1"/>
                    </p:cNvSpPr>
                    <p:nvPr/>
                  </p:nvSpPr>
                  <p:spPr bwMode="auto">
                    <a:xfrm>
                      <a:off x="1191" y="3470"/>
                      <a:ext cx="58" cy="46"/>
                    </a:xfrm>
                    <a:custGeom>
                      <a:avLst/>
                      <a:gdLst>
                        <a:gd name="T0" fmla="*/ 14 w 47"/>
                        <a:gd name="T1" fmla="*/ 0 h 48"/>
                        <a:gd name="T2" fmla="*/ 0 w 47"/>
                        <a:gd name="T3" fmla="*/ 25 h 48"/>
                        <a:gd name="T4" fmla="*/ 14 w 47"/>
                        <a:gd name="T5" fmla="*/ 46 h 48"/>
                        <a:gd name="T6" fmla="*/ 44 w 47"/>
                        <a:gd name="T7" fmla="*/ 46 h 48"/>
                        <a:gd name="T8" fmla="*/ 58 w 47"/>
                        <a:gd name="T9" fmla="*/ 25 h 48"/>
                        <a:gd name="T10" fmla="*/ 44 w 47"/>
                        <a:gd name="T11" fmla="*/ 0 h 48"/>
                        <a:gd name="T12" fmla="*/ 14 w 47"/>
                        <a:gd name="T13" fmla="*/ 0 h 48"/>
                        <a:gd name="T14" fmla="*/ 0 60000 65536"/>
                        <a:gd name="T15" fmla="*/ 0 60000 65536"/>
                        <a:gd name="T16" fmla="*/ 0 60000 65536"/>
                        <a:gd name="T17" fmla="*/ 0 60000 65536"/>
                        <a:gd name="T18" fmla="*/ 0 60000 65536"/>
                        <a:gd name="T19" fmla="*/ 0 60000 65536"/>
                        <a:gd name="T20" fmla="*/ 0 60000 65536"/>
                        <a:gd name="T21" fmla="*/ 0 w 47"/>
                        <a:gd name="T22" fmla="*/ 0 h 48"/>
                        <a:gd name="T23" fmla="*/ 47 w 4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8">
                          <a:moveTo>
                            <a:pt x="11" y="0"/>
                          </a:moveTo>
                          <a:lnTo>
                            <a:pt x="0" y="26"/>
                          </a:lnTo>
                          <a:lnTo>
                            <a:pt x="11" y="48"/>
                          </a:lnTo>
                          <a:lnTo>
                            <a:pt x="36" y="48"/>
                          </a:lnTo>
                          <a:lnTo>
                            <a:pt x="47" y="26"/>
                          </a:lnTo>
                          <a:lnTo>
                            <a:pt x="36" y="0"/>
                          </a:lnTo>
                          <a:lnTo>
                            <a:pt x="11" y="0"/>
                          </a:lnTo>
                          <a:close/>
                        </a:path>
                      </a:pathLst>
                    </a:custGeom>
                    <a:solidFill>
                      <a:srgbClr val="969696"/>
                    </a:solidFill>
                    <a:ln w="12700">
                      <a:solidFill>
                        <a:srgbClr val="000000"/>
                      </a:solidFill>
                      <a:round/>
                      <a:headEnd/>
                      <a:tailEnd/>
                    </a:ln>
                  </p:spPr>
                  <p:txBody>
                    <a:bodyPr/>
                    <a:lstStyle/>
                    <a:p>
                      <a:endParaRPr lang="en-US" sz="1800">
                        <a:latin typeface="Segoe"/>
                      </a:endParaRPr>
                    </a:p>
                  </p:txBody>
                </p:sp>
                <p:sp>
                  <p:nvSpPr>
                    <p:cNvPr id="58557" name="Oval 32"/>
                    <p:cNvSpPr>
                      <a:spLocks noChangeAspect="1" noChangeArrowheads="1"/>
                    </p:cNvSpPr>
                    <p:nvPr/>
                  </p:nvSpPr>
                  <p:spPr bwMode="auto">
                    <a:xfrm>
                      <a:off x="1208" y="3481"/>
                      <a:ext cx="23" cy="23"/>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grpSp>
              <p:sp>
                <p:nvSpPr>
                  <p:cNvPr id="58531" name="Oval 33"/>
                  <p:cNvSpPr>
                    <a:spLocks noChangeAspect="1" noChangeArrowheads="1"/>
                  </p:cNvSpPr>
                  <p:nvPr/>
                </p:nvSpPr>
                <p:spPr bwMode="auto">
                  <a:xfrm>
                    <a:off x="1486"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2" name="Oval 34"/>
                  <p:cNvSpPr>
                    <a:spLocks noChangeAspect="1" noChangeArrowheads="1"/>
                  </p:cNvSpPr>
                  <p:nvPr/>
                </p:nvSpPr>
                <p:spPr bwMode="auto">
                  <a:xfrm>
                    <a:off x="1514" y="3633"/>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3" name="Oval 35"/>
                  <p:cNvSpPr>
                    <a:spLocks noChangeAspect="1" noChangeArrowheads="1"/>
                  </p:cNvSpPr>
                  <p:nvPr/>
                </p:nvSpPr>
                <p:spPr bwMode="auto">
                  <a:xfrm>
                    <a:off x="1541" y="3633"/>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4" name="Oval 36"/>
                  <p:cNvSpPr>
                    <a:spLocks noChangeAspect="1" noChangeArrowheads="1"/>
                  </p:cNvSpPr>
                  <p:nvPr/>
                </p:nvSpPr>
                <p:spPr bwMode="auto">
                  <a:xfrm>
                    <a:off x="1567"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5" name="Oval 37"/>
                  <p:cNvSpPr>
                    <a:spLocks noChangeAspect="1" noChangeArrowheads="1"/>
                  </p:cNvSpPr>
                  <p:nvPr/>
                </p:nvSpPr>
                <p:spPr bwMode="auto">
                  <a:xfrm>
                    <a:off x="1594" y="3633"/>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6" name="Oval 38"/>
                  <p:cNvSpPr>
                    <a:spLocks noChangeAspect="1" noChangeArrowheads="1"/>
                  </p:cNvSpPr>
                  <p:nvPr/>
                </p:nvSpPr>
                <p:spPr bwMode="auto">
                  <a:xfrm>
                    <a:off x="1502" y="3658"/>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7" name="Oval 39"/>
                  <p:cNvSpPr>
                    <a:spLocks noChangeAspect="1" noChangeArrowheads="1"/>
                  </p:cNvSpPr>
                  <p:nvPr/>
                </p:nvSpPr>
                <p:spPr bwMode="auto">
                  <a:xfrm>
                    <a:off x="1529"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8" name="Oval 40"/>
                  <p:cNvSpPr>
                    <a:spLocks noChangeAspect="1" noChangeArrowheads="1"/>
                  </p:cNvSpPr>
                  <p:nvPr/>
                </p:nvSpPr>
                <p:spPr bwMode="auto">
                  <a:xfrm>
                    <a:off x="1556"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39" name="Oval 41"/>
                  <p:cNvSpPr>
                    <a:spLocks noChangeAspect="1" noChangeArrowheads="1"/>
                  </p:cNvSpPr>
                  <p:nvPr/>
                </p:nvSpPr>
                <p:spPr bwMode="auto">
                  <a:xfrm>
                    <a:off x="1582" y="3658"/>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0" name="Oval 42"/>
                  <p:cNvSpPr>
                    <a:spLocks noChangeAspect="1" noChangeArrowheads="1"/>
                  </p:cNvSpPr>
                  <p:nvPr/>
                </p:nvSpPr>
                <p:spPr bwMode="auto">
                  <a:xfrm>
                    <a:off x="1274" y="3633"/>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1" name="Oval 43"/>
                  <p:cNvSpPr>
                    <a:spLocks noChangeAspect="1" noChangeArrowheads="1"/>
                  </p:cNvSpPr>
                  <p:nvPr/>
                </p:nvSpPr>
                <p:spPr bwMode="auto">
                  <a:xfrm>
                    <a:off x="1300"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2" name="Oval 44"/>
                  <p:cNvSpPr>
                    <a:spLocks noChangeAspect="1" noChangeArrowheads="1"/>
                  </p:cNvSpPr>
                  <p:nvPr/>
                </p:nvSpPr>
                <p:spPr bwMode="auto">
                  <a:xfrm>
                    <a:off x="1328" y="3633"/>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3" name="Oval 45"/>
                  <p:cNvSpPr>
                    <a:spLocks noChangeAspect="1" noChangeArrowheads="1"/>
                  </p:cNvSpPr>
                  <p:nvPr/>
                </p:nvSpPr>
                <p:spPr bwMode="auto">
                  <a:xfrm>
                    <a:off x="1354"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4" name="Oval 46"/>
                  <p:cNvSpPr>
                    <a:spLocks noChangeAspect="1" noChangeArrowheads="1"/>
                  </p:cNvSpPr>
                  <p:nvPr/>
                </p:nvSpPr>
                <p:spPr bwMode="auto">
                  <a:xfrm>
                    <a:off x="1381"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5" name="Oval 47"/>
                  <p:cNvSpPr>
                    <a:spLocks noChangeAspect="1" noChangeArrowheads="1"/>
                  </p:cNvSpPr>
                  <p:nvPr/>
                </p:nvSpPr>
                <p:spPr bwMode="auto">
                  <a:xfrm>
                    <a:off x="1408"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6" name="Oval 48"/>
                  <p:cNvSpPr>
                    <a:spLocks noChangeAspect="1" noChangeArrowheads="1"/>
                  </p:cNvSpPr>
                  <p:nvPr/>
                </p:nvSpPr>
                <p:spPr bwMode="auto">
                  <a:xfrm>
                    <a:off x="1435" y="3633"/>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7" name="Oval 49"/>
                  <p:cNvSpPr>
                    <a:spLocks noChangeAspect="1" noChangeArrowheads="1"/>
                  </p:cNvSpPr>
                  <p:nvPr/>
                </p:nvSpPr>
                <p:spPr bwMode="auto">
                  <a:xfrm>
                    <a:off x="1459" y="3633"/>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8" name="Oval 50"/>
                  <p:cNvSpPr>
                    <a:spLocks noChangeAspect="1" noChangeArrowheads="1"/>
                  </p:cNvSpPr>
                  <p:nvPr/>
                </p:nvSpPr>
                <p:spPr bwMode="auto">
                  <a:xfrm>
                    <a:off x="1288"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49" name="Oval 51"/>
                  <p:cNvSpPr>
                    <a:spLocks noChangeAspect="1" noChangeArrowheads="1"/>
                  </p:cNvSpPr>
                  <p:nvPr/>
                </p:nvSpPr>
                <p:spPr bwMode="auto">
                  <a:xfrm>
                    <a:off x="1316"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50" name="Oval 52"/>
                  <p:cNvSpPr>
                    <a:spLocks noChangeAspect="1" noChangeArrowheads="1"/>
                  </p:cNvSpPr>
                  <p:nvPr/>
                </p:nvSpPr>
                <p:spPr bwMode="auto">
                  <a:xfrm>
                    <a:off x="1342" y="3658"/>
                    <a:ext cx="11"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51" name="Oval 53"/>
                  <p:cNvSpPr>
                    <a:spLocks noChangeAspect="1" noChangeArrowheads="1"/>
                  </p:cNvSpPr>
                  <p:nvPr/>
                </p:nvSpPr>
                <p:spPr bwMode="auto">
                  <a:xfrm>
                    <a:off x="1369"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52" name="Oval 54"/>
                  <p:cNvSpPr>
                    <a:spLocks noChangeAspect="1" noChangeArrowheads="1"/>
                  </p:cNvSpPr>
                  <p:nvPr/>
                </p:nvSpPr>
                <p:spPr bwMode="auto">
                  <a:xfrm>
                    <a:off x="1396"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53" name="Oval 55"/>
                  <p:cNvSpPr>
                    <a:spLocks noChangeAspect="1" noChangeArrowheads="1"/>
                  </p:cNvSpPr>
                  <p:nvPr/>
                </p:nvSpPr>
                <p:spPr bwMode="auto">
                  <a:xfrm>
                    <a:off x="1423"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54" name="Oval 56"/>
                  <p:cNvSpPr>
                    <a:spLocks noChangeAspect="1" noChangeArrowheads="1"/>
                  </p:cNvSpPr>
                  <p:nvPr/>
                </p:nvSpPr>
                <p:spPr bwMode="auto">
                  <a:xfrm>
                    <a:off x="1448"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55" name="Oval 57"/>
                  <p:cNvSpPr>
                    <a:spLocks noChangeAspect="1" noChangeArrowheads="1"/>
                  </p:cNvSpPr>
                  <p:nvPr/>
                </p:nvSpPr>
                <p:spPr bwMode="auto">
                  <a:xfrm>
                    <a:off x="1475" y="3658"/>
                    <a:ext cx="10" cy="10"/>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grpSp>
            <p:sp>
              <p:nvSpPr>
                <p:cNvPr id="58526" name="Text Box 58"/>
                <p:cNvSpPr txBox="1">
                  <a:spLocks noChangeAspect="1" noChangeArrowheads="1"/>
                </p:cNvSpPr>
                <p:nvPr/>
              </p:nvSpPr>
              <p:spPr bwMode="auto">
                <a:xfrm>
                  <a:off x="1200" y="2181"/>
                  <a:ext cx="331" cy="123"/>
                </a:xfrm>
                <a:prstGeom prst="rect">
                  <a:avLst/>
                </a:prstGeom>
                <a:noFill/>
                <a:ln w="9525">
                  <a:noFill/>
                  <a:miter lim="800000"/>
                  <a:headEnd/>
                  <a:tailEnd/>
                </a:ln>
              </p:spPr>
              <p:txBody>
                <a:bodyPr lIns="0" tIns="0" rIns="0" bIns="0"/>
                <a:lstStyle/>
                <a:p>
                  <a:r>
                    <a:rPr lang="en-US" altLang="zh-CN" sz="800">
                      <a:solidFill>
                        <a:srgbClr val="000000"/>
                      </a:solidFill>
                      <a:latin typeface="Segoe"/>
                      <a:ea typeface="SimSun"/>
                      <a:cs typeface="SimSun"/>
                    </a:rPr>
                    <a:t>Parallel</a:t>
                  </a:r>
                </a:p>
              </p:txBody>
            </p:sp>
          </p:grpSp>
          <p:grpSp>
            <p:nvGrpSpPr>
              <p:cNvPr id="58466" name="Group 59"/>
              <p:cNvGrpSpPr>
                <a:grpSpLocks/>
              </p:cNvGrpSpPr>
              <p:nvPr/>
            </p:nvGrpSpPr>
            <p:grpSpPr bwMode="auto">
              <a:xfrm>
                <a:off x="1848" y="2195"/>
                <a:ext cx="216" cy="337"/>
                <a:chOff x="1848" y="2195"/>
                <a:chExt cx="216" cy="337"/>
              </a:xfrm>
            </p:grpSpPr>
            <p:grpSp>
              <p:nvGrpSpPr>
                <p:cNvPr id="58511" name="Group 60"/>
                <p:cNvGrpSpPr>
                  <a:grpSpLocks noChangeAspect="1"/>
                </p:cNvGrpSpPr>
                <p:nvPr/>
              </p:nvGrpSpPr>
              <p:grpSpPr bwMode="auto">
                <a:xfrm>
                  <a:off x="1848" y="2273"/>
                  <a:ext cx="145" cy="259"/>
                  <a:chOff x="1891" y="3205"/>
                  <a:chExt cx="207" cy="359"/>
                </a:xfrm>
              </p:grpSpPr>
              <p:grpSp>
                <p:nvGrpSpPr>
                  <p:cNvPr id="58513" name="Group 61"/>
                  <p:cNvGrpSpPr>
                    <a:grpSpLocks noChangeAspect="1"/>
                  </p:cNvGrpSpPr>
                  <p:nvPr/>
                </p:nvGrpSpPr>
                <p:grpSpPr bwMode="auto">
                  <a:xfrm>
                    <a:off x="1892" y="3367"/>
                    <a:ext cx="205" cy="95"/>
                    <a:chOff x="860" y="3363"/>
                    <a:chExt cx="173" cy="92"/>
                  </a:xfrm>
                </p:grpSpPr>
                <p:sp>
                  <p:nvSpPr>
                    <p:cNvPr id="58523" name="Rectangle 62"/>
                    <p:cNvSpPr>
                      <a:spLocks noChangeAspect="1" noChangeArrowheads="1"/>
                    </p:cNvSpPr>
                    <p:nvPr/>
                  </p:nvSpPr>
                  <p:spPr bwMode="auto">
                    <a:xfrm>
                      <a:off x="860" y="3363"/>
                      <a:ext cx="173" cy="92"/>
                    </a:xfrm>
                    <a:prstGeom prst="rect">
                      <a:avLst/>
                    </a:prstGeom>
                    <a:solidFill>
                      <a:srgbClr val="FFFFFF"/>
                    </a:solidFill>
                    <a:ln w="12700">
                      <a:solidFill>
                        <a:srgbClr val="000000"/>
                      </a:solidFill>
                      <a:miter lim="800000"/>
                      <a:headEnd/>
                      <a:tailEnd/>
                    </a:ln>
                  </p:spPr>
                  <p:txBody>
                    <a:bodyPr/>
                    <a:lstStyle/>
                    <a:p>
                      <a:endParaRPr lang="en-US" sz="1800">
                        <a:latin typeface="Segoe"/>
                      </a:endParaRPr>
                    </a:p>
                  </p:txBody>
                </p:sp>
                <p:sp>
                  <p:nvSpPr>
                    <p:cNvPr id="58524" name="Rectangle 63"/>
                    <p:cNvSpPr>
                      <a:spLocks noChangeAspect="1" noChangeArrowheads="1"/>
                    </p:cNvSpPr>
                    <p:nvPr/>
                  </p:nvSpPr>
                  <p:spPr bwMode="auto">
                    <a:xfrm>
                      <a:off x="883" y="3397"/>
                      <a:ext cx="127" cy="12"/>
                    </a:xfrm>
                    <a:prstGeom prst="rect">
                      <a:avLst/>
                    </a:prstGeom>
                    <a:solidFill>
                      <a:srgbClr val="FFFFFF"/>
                    </a:solidFill>
                    <a:ln w="12700">
                      <a:solidFill>
                        <a:srgbClr val="000000"/>
                      </a:solidFill>
                      <a:miter lim="800000"/>
                      <a:headEnd type="none" w="sm" len="sm"/>
                      <a:tailEnd type="none" w="sm" len="sm"/>
                    </a:ln>
                  </p:spPr>
                  <p:txBody>
                    <a:bodyPr anchor="ctr"/>
                    <a:lstStyle/>
                    <a:p>
                      <a:endParaRPr lang="en-US" sz="1800">
                        <a:latin typeface="Segoe"/>
                      </a:endParaRPr>
                    </a:p>
                  </p:txBody>
                </p:sp>
              </p:grpSp>
              <p:grpSp>
                <p:nvGrpSpPr>
                  <p:cNvPr id="58514" name="Group 64"/>
                  <p:cNvGrpSpPr>
                    <a:grpSpLocks noChangeAspect="1"/>
                  </p:cNvGrpSpPr>
                  <p:nvPr/>
                </p:nvGrpSpPr>
                <p:grpSpPr bwMode="auto">
                  <a:xfrm>
                    <a:off x="1891" y="3205"/>
                    <a:ext cx="207" cy="155"/>
                    <a:chOff x="860" y="3191"/>
                    <a:chExt cx="175" cy="150"/>
                  </a:xfrm>
                </p:grpSpPr>
                <p:sp>
                  <p:nvSpPr>
                    <p:cNvPr id="58518" name="Rectangle 65"/>
                    <p:cNvSpPr>
                      <a:spLocks noChangeAspect="1" noChangeArrowheads="1"/>
                    </p:cNvSpPr>
                    <p:nvPr/>
                  </p:nvSpPr>
                  <p:spPr bwMode="auto">
                    <a:xfrm>
                      <a:off x="860" y="3191"/>
                      <a:ext cx="175" cy="150"/>
                    </a:xfrm>
                    <a:prstGeom prst="rect">
                      <a:avLst/>
                    </a:prstGeom>
                    <a:solidFill>
                      <a:srgbClr val="FFFFFF"/>
                    </a:solidFill>
                    <a:ln w="12700">
                      <a:solidFill>
                        <a:srgbClr val="000000"/>
                      </a:solidFill>
                      <a:miter lim="800000"/>
                      <a:headEnd/>
                      <a:tailEnd/>
                    </a:ln>
                  </p:spPr>
                  <p:txBody>
                    <a:bodyPr/>
                    <a:lstStyle/>
                    <a:p>
                      <a:endParaRPr lang="en-US" sz="1800">
                        <a:latin typeface="Segoe"/>
                      </a:endParaRPr>
                    </a:p>
                  </p:txBody>
                </p:sp>
                <p:sp>
                  <p:nvSpPr>
                    <p:cNvPr id="58519" name="Rectangle 66"/>
                    <p:cNvSpPr>
                      <a:spLocks noChangeAspect="1" noChangeArrowheads="1"/>
                    </p:cNvSpPr>
                    <p:nvPr/>
                  </p:nvSpPr>
                  <p:spPr bwMode="auto">
                    <a:xfrm>
                      <a:off x="878" y="3236"/>
                      <a:ext cx="138" cy="91"/>
                    </a:xfrm>
                    <a:prstGeom prst="rect">
                      <a:avLst/>
                    </a:prstGeom>
                    <a:solidFill>
                      <a:srgbClr val="C0C0C0"/>
                    </a:solidFill>
                    <a:ln w="12700">
                      <a:solidFill>
                        <a:srgbClr val="000000"/>
                      </a:solidFill>
                      <a:miter lim="800000"/>
                      <a:headEnd/>
                      <a:tailEnd/>
                    </a:ln>
                  </p:spPr>
                  <p:txBody>
                    <a:bodyPr/>
                    <a:lstStyle/>
                    <a:p>
                      <a:endParaRPr lang="en-US" sz="1800">
                        <a:latin typeface="Segoe"/>
                      </a:endParaRPr>
                    </a:p>
                  </p:txBody>
                </p:sp>
                <p:sp>
                  <p:nvSpPr>
                    <p:cNvPr id="58520" name="Rectangle 67"/>
                    <p:cNvSpPr>
                      <a:spLocks noChangeAspect="1" noChangeArrowheads="1"/>
                    </p:cNvSpPr>
                    <p:nvPr/>
                  </p:nvSpPr>
                  <p:spPr bwMode="auto">
                    <a:xfrm>
                      <a:off x="879" y="3204"/>
                      <a:ext cx="29" cy="17"/>
                    </a:xfrm>
                    <a:prstGeom prst="rect">
                      <a:avLst/>
                    </a:prstGeom>
                    <a:solidFill>
                      <a:srgbClr val="339966"/>
                    </a:solidFill>
                    <a:ln w="9525">
                      <a:solidFill>
                        <a:srgbClr val="000000"/>
                      </a:solidFill>
                      <a:miter lim="800000"/>
                      <a:headEnd/>
                      <a:tailEnd/>
                    </a:ln>
                  </p:spPr>
                  <p:txBody>
                    <a:bodyPr/>
                    <a:lstStyle/>
                    <a:p>
                      <a:endParaRPr lang="en-US" sz="1800">
                        <a:latin typeface="Segoe"/>
                      </a:endParaRPr>
                    </a:p>
                  </p:txBody>
                </p:sp>
                <p:sp>
                  <p:nvSpPr>
                    <p:cNvPr id="58521" name="Rectangle 68"/>
                    <p:cNvSpPr>
                      <a:spLocks noChangeAspect="1" noChangeArrowheads="1"/>
                    </p:cNvSpPr>
                    <p:nvPr/>
                  </p:nvSpPr>
                  <p:spPr bwMode="auto">
                    <a:xfrm>
                      <a:off x="987" y="3204"/>
                      <a:ext cx="29" cy="17"/>
                    </a:xfrm>
                    <a:prstGeom prst="rect">
                      <a:avLst/>
                    </a:prstGeom>
                    <a:solidFill>
                      <a:srgbClr val="FFFF00"/>
                    </a:solidFill>
                    <a:ln w="9525">
                      <a:solidFill>
                        <a:srgbClr val="000000"/>
                      </a:solidFill>
                      <a:miter lim="800000"/>
                      <a:headEnd/>
                      <a:tailEnd/>
                    </a:ln>
                  </p:spPr>
                  <p:txBody>
                    <a:bodyPr/>
                    <a:lstStyle/>
                    <a:p>
                      <a:endParaRPr lang="en-US" sz="1800">
                        <a:latin typeface="Segoe"/>
                      </a:endParaRPr>
                    </a:p>
                  </p:txBody>
                </p:sp>
                <p:sp>
                  <p:nvSpPr>
                    <p:cNvPr id="58522" name="Rectangle 69"/>
                    <p:cNvSpPr>
                      <a:spLocks noChangeAspect="1" noChangeArrowheads="1"/>
                    </p:cNvSpPr>
                    <p:nvPr/>
                  </p:nvSpPr>
                  <p:spPr bwMode="auto">
                    <a:xfrm>
                      <a:off x="923" y="3207"/>
                      <a:ext cx="46" cy="29"/>
                    </a:xfrm>
                    <a:prstGeom prst="rect">
                      <a:avLst/>
                    </a:prstGeom>
                    <a:solidFill>
                      <a:srgbClr val="C0C0C0"/>
                    </a:solidFill>
                    <a:ln w="12700">
                      <a:solidFill>
                        <a:srgbClr val="000000"/>
                      </a:solidFill>
                      <a:miter lim="800000"/>
                      <a:headEnd/>
                      <a:tailEnd/>
                    </a:ln>
                  </p:spPr>
                  <p:txBody>
                    <a:bodyPr/>
                    <a:lstStyle/>
                    <a:p>
                      <a:endParaRPr lang="en-US" sz="1800">
                        <a:latin typeface="Segoe"/>
                      </a:endParaRPr>
                    </a:p>
                  </p:txBody>
                </p:sp>
              </p:grpSp>
              <p:grpSp>
                <p:nvGrpSpPr>
                  <p:cNvPr id="58515" name="Group 70"/>
                  <p:cNvGrpSpPr>
                    <a:grpSpLocks noChangeAspect="1"/>
                  </p:cNvGrpSpPr>
                  <p:nvPr/>
                </p:nvGrpSpPr>
                <p:grpSpPr bwMode="auto">
                  <a:xfrm>
                    <a:off x="1892" y="3469"/>
                    <a:ext cx="205" cy="95"/>
                    <a:chOff x="860" y="3363"/>
                    <a:chExt cx="173" cy="92"/>
                  </a:xfrm>
                </p:grpSpPr>
                <p:sp>
                  <p:nvSpPr>
                    <p:cNvPr id="58516" name="Rectangle 71"/>
                    <p:cNvSpPr>
                      <a:spLocks noChangeAspect="1" noChangeArrowheads="1"/>
                    </p:cNvSpPr>
                    <p:nvPr/>
                  </p:nvSpPr>
                  <p:spPr bwMode="auto">
                    <a:xfrm>
                      <a:off x="860" y="3363"/>
                      <a:ext cx="173" cy="92"/>
                    </a:xfrm>
                    <a:prstGeom prst="rect">
                      <a:avLst/>
                    </a:prstGeom>
                    <a:solidFill>
                      <a:srgbClr val="FFFFFF"/>
                    </a:solidFill>
                    <a:ln w="12700">
                      <a:solidFill>
                        <a:srgbClr val="000000"/>
                      </a:solidFill>
                      <a:miter lim="800000"/>
                      <a:headEnd/>
                      <a:tailEnd/>
                    </a:ln>
                  </p:spPr>
                  <p:txBody>
                    <a:bodyPr/>
                    <a:lstStyle/>
                    <a:p>
                      <a:endParaRPr lang="en-US" sz="1800">
                        <a:latin typeface="Segoe"/>
                      </a:endParaRPr>
                    </a:p>
                  </p:txBody>
                </p:sp>
                <p:sp>
                  <p:nvSpPr>
                    <p:cNvPr id="58517" name="Rectangle 72"/>
                    <p:cNvSpPr>
                      <a:spLocks noChangeAspect="1" noChangeArrowheads="1"/>
                    </p:cNvSpPr>
                    <p:nvPr/>
                  </p:nvSpPr>
                  <p:spPr bwMode="auto">
                    <a:xfrm>
                      <a:off x="883" y="3397"/>
                      <a:ext cx="127" cy="12"/>
                    </a:xfrm>
                    <a:prstGeom prst="rect">
                      <a:avLst/>
                    </a:prstGeom>
                    <a:solidFill>
                      <a:srgbClr val="FFFFFF"/>
                    </a:solidFill>
                    <a:ln w="12700">
                      <a:solidFill>
                        <a:srgbClr val="000000"/>
                      </a:solidFill>
                      <a:miter lim="800000"/>
                      <a:headEnd type="none" w="sm" len="sm"/>
                      <a:tailEnd type="none" w="sm" len="sm"/>
                    </a:ln>
                  </p:spPr>
                  <p:txBody>
                    <a:bodyPr anchor="ctr"/>
                    <a:lstStyle/>
                    <a:p>
                      <a:endParaRPr lang="en-US" sz="1800">
                        <a:latin typeface="Segoe"/>
                      </a:endParaRPr>
                    </a:p>
                  </p:txBody>
                </p:sp>
              </p:grpSp>
            </p:grpSp>
            <p:sp>
              <p:nvSpPr>
                <p:cNvPr id="58512" name="Text Box 73"/>
                <p:cNvSpPr txBox="1">
                  <a:spLocks noChangeAspect="1" noChangeArrowheads="1"/>
                </p:cNvSpPr>
                <p:nvPr/>
              </p:nvSpPr>
              <p:spPr bwMode="auto">
                <a:xfrm>
                  <a:off x="1854" y="2195"/>
                  <a:ext cx="210" cy="109"/>
                </a:xfrm>
                <a:prstGeom prst="rect">
                  <a:avLst/>
                </a:prstGeom>
                <a:noFill/>
                <a:ln w="9525">
                  <a:noFill/>
                  <a:miter lim="800000"/>
                  <a:headEnd/>
                  <a:tailEnd/>
                </a:ln>
              </p:spPr>
              <p:txBody>
                <a:bodyPr lIns="0" tIns="0" rIns="0" bIns="0"/>
                <a:lstStyle/>
                <a:p>
                  <a:r>
                    <a:rPr lang="en-US" altLang="zh-CN" sz="800">
                      <a:solidFill>
                        <a:srgbClr val="000000"/>
                      </a:solidFill>
                      <a:latin typeface="Segoe"/>
                      <a:ea typeface="SimSun"/>
                      <a:cs typeface="SimSun"/>
                    </a:rPr>
                    <a:t>RJ45</a:t>
                  </a:r>
                </a:p>
              </p:txBody>
            </p:sp>
          </p:grpSp>
          <p:grpSp>
            <p:nvGrpSpPr>
              <p:cNvPr id="58467" name="Group 74"/>
              <p:cNvGrpSpPr>
                <a:grpSpLocks/>
              </p:cNvGrpSpPr>
              <p:nvPr/>
            </p:nvGrpSpPr>
            <p:grpSpPr bwMode="auto">
              <a:xfrm>
                <a:off x="984" y="2352"/>
                <a:ext cx="300" cy="180"/>
                <a:chOff x="984" y="2352"/>
                <a:chExt cx="300" cy="180"/>
              </a:xfrm>
            </p:grpSpPr>
            <p:grpSp>
              <p:nvGrpSpPr>
                <p:cNvPr id="58492" name="Group 75"/>
                <p:cNvGrpSpPr>
                  <a:grpSpLocks noChangeAspect="1"/>
                </p:cNvGrpSpPr>
                <p:nvPr/>
              </p:nvGrpSpPr>
              <p:grpSpPr bwMode="auto">
                <a:xfrm>
                  <a:off x="984" y="2423"/>
                  <a:ext cx="300" cy="109"/>
                  <a:chOff x="1118" y="3767"/>
                  <a:chExt cx="308" cy="104"/>
                </a:xfrm>
              </p:grpSpPr>
              <p:sp>
                <p:nvSpPr>
                  <p:cNvPr id="58494" name="Freeform 76"/>
                  <p:cNvSpPr>
                    <a:spLocks noChangeAspect="1"/>
                  </p:cNvSpPr>
                  <p:nvPr/>
                </p:nvSpPr>
                <p:spPr bwMode="auto">
                  <a:xfrm>
                    <a:off x="1188" y="3779"/>
                    <a:ext cx="169" cy="78"/>
                  </a:xfrm>
                  <a:custGeom>
                    <a:avLst/>
                    <a:gdLst>
                      <a:gd name="T0" fmla="*/ 0 w 300"/>
                      <a:gd name="T1" fmla="*/ 0 h 112"/>
                      <a:gd name="T2" fmla="*/ 169 w 300"/>
                      <a:gd name="T3" fmla="*/ 0 h 112"/>
                      <a:gd name="T4" fmla="*/ 162 w 300"/>
                      <a:gd name="T5" fmla="*/ 78 h 112"/>
                      <a:gd name="T6" fmla="*/ 7 w 300"/>
                      <a:gd name="T7" fmla="*/ 78 h 112"/>
                      <a:gd name="T8" fmla="*/ 0 w 300"/>
                      <a:gd name="T9" fmla="*/ 0 h 112"/>
                      <a:gd name="T10" fmla="*/ 0 60000 65536"/>
                      <a:gd name="T11" fmla="*/ 0 60000 65536"/>
                      <a:gd name="T12" fmla="*/ 0 60000 65536"/>
                      <a:gd name="T13" fmla="*/ 0 60000 65536"/>
                      <a:gd name="T14" fmla="*/ 0 60000 65536"/>
                      <a:gd name="T15" fmla="*/ 0 w 300"/>
                      <a:gd name="T16" fmla="*/ 0 h 112"/>
                      <a:gd name="T17" fmla="*/ 300 w 300"/>
                      <a:gd name="T18" fmla="*/ 112 h 112"/>
                    </a:gdLst>
                    <a:ahLst/>
                    <a:cxnLst>
                      <a:cxn ang="T10">
                        <a:pos x="T0" y="T1"/>
                      </a:cxn>
                      <a:cxn ang="T11">
                        <a:pos x="T2" y="T3"/>
                      </a:cxn>
                      <a:cxn ang="T12">
                        <a:pos x="T4" y="T5"/>
                      </a:cxn>
                      <a:cxn ang="T13">
                        <a:pos x="T6" y="T7"/>
                      </a:cxn>
                      <a:cxn ang="T14">
                        <a:pos x="T8" y="T9"/>
                      </a:cxn>
                    </a:cxnLst>
                    <a:rect l="T15" t="T16" r="T17" b="T18"/>
                    <a:pathLst>
                      <a:path w="300" h="112">
                        <a:moveTo>
                          <a:pt x="0" y="0"/>
                        </a:moveTo>
                        <a:lnTo>
                          <a:pt x="300" y="0"/>
                        </a:lnTo>
                        <a:lnTo>
                          <a:pt x="288" y="112"/>
                        </a:lnTo>
                        <a:lnTo>
                          <a:pt x="12" y="112"/>
                        </a:lnTo>
                        <a:lnTo>
                          <a:pt x="0" y="0"/>
                        </a:lnTo>
                        <a:close/>
                      </a:path>
                    </a:pathLst>
                  </a:custGeom>
                  <a:solidFill>
                    <a:srgbClr val="33CCCC"/>
                  </a:solidFill>
                  <a:ln w="12700">
                    <a:solidFill>
                      <a:srgbClr val="000000"/>
                    </a:solidFill>
                    <a:round/>
                    <a:headEnd/>
                    <a:tailEnd/>
                  </a:ln>
                </p:spPr>
                <p:txBody>
                  <a:bodyPr/>
                  <a:lstStyle/>
                  <a:p>
                    <a:endParaRPr lang="en-US" sz="1800">
                      <a:latin typeface="Segoe"/>
                    </a:endParaRPr>
                  </a:p>
                </p:txBody>
              </p:sp>
              <p:sp>
                <p:nvSpPr>
                  <p:cNvPr id="58495" name="Oval 77"/>
                  <p:cNvSpPr>
                    <a:spLocks noChangeAspect="1" noChangeArrowheads="1"/>
                  </p:cNvSpPr>
                  <p:nvPr/>
                </p:nvSpPr>
                <p:spPr bwMode="auto">
                  <a:xfrm>
                    <a:off x="1204" y="3801"/>
                    <a:ext cx="11"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496" name="Oval 78"/>
                  <p:cNvSpPr>
                    <a:spLocks noChangeAspect="1" noChangeArrowheads="1"/>
                  </p:cNvSpPr>
                  <p:nvPr/>
                </p:nvSpPr>
                <p:spPr bwMode="auto">
                  <a:xfrm>
                    <a:off x="1235" y="3801"/>
                    <a:ext cx="11"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497" name="Oval 79"/>
                  <p:cNvSpPr>
                    <a:spLocks noChangeAspect="1" noChangeArrowheads="1"/>
                  </p:cNvSpPr>
                  <p:nvPr/>
                </p:nvSpPr>
                <p:spPr bwMode="auto">
                  <a:xfrm>
                    <a:off x="1267" y="3801"/>
                    <a:ext cx="11"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498" name="Oval 80"/>
                  <p:cNvSpPr>
                    <a:spLocks noChangeAspect="1" noChangeArrowheads="1"/>
                  </p:cNvSpPr>
                  <p:nvPr/>
                </p:nvSpPr>
                <p:spPr bwMode="auto">
                  <a:xfrm>
                    <a:off x="1299" y="3801"/>
                    <a:ext cx="11"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499" name="Oval 81"/>
                  <p:cNvSpPr>
                    <a:spLocks noChangeAspect="1" noChangeArrowheads="1"/>
                  </p:cNvSpPr>
                  <p:nvPr/>
                </p:nvSpPr>
                <p:spPr bwMode="auto">
                  <a:xfrm>
                    <a:off x="1331" y="3801"/>
                    <a:ext cx="10"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00" name="Oval 82"/>
                  <p:cNvSpPr>
                    <a:spLocks noChangeAspect="1" noChangeArrowheads="1"/>
                  </p:cNvSpPr>
                  <p:nvPr/>
                </p:nvSpPr>
                <p:spPr bwMode="auto">
                  <a:xfrm>
                    <a:off x="1218" y="3824"/>
                    <a:ext cx="10"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01" name="Oval 83"/>
                  <p:cNvSpPr>
                    <a:spLocks noChangeAspect="1" noChangeArrowheads="1"/>
                  </p:cNvSpPr>
                  <p:nvPr/>
                </p:nvSpPr>
                <p:spPr bwMode="auto">
                  <a:xfrm>
                    <a:off x="1248" y="3824"/>
                    <a:ext cx="11"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02" name="Oval 84"/>
                  <p:cNvSpPr>
                    <a:spLocks noChangeAspect="1" noChangeArrowheads="1"/>
                  </p:cNvSpPr>
                  <p:nvPr/>
                </p:nvSpPr>
                <p:spPr bwMode="auto">
                  <a:xfrm>
                    <a:off x="1283" y="3824"/>
                    <a:ext cx="10"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03" name="Oval 85"/>
                  <p:cNvSpPr>
                    <a:spLocks noChangeAspect="1" noChangeArrowheads="1"/>
                  </p:cNvSpPr>
                  <p:nvPr/>
                </p:nvSpPr>
                <p:spPr bwMode="auto">
                  <a:xfrm>
                    <a:off x="1316" y="3824"/>
                    <a:ext cx="11" cy="9"/>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sp>
                <p:nvSpPr>
                  <p:cNvPr id="58504" name="Freeform 86"/>
                  <p:cNvSpPr>
                    <a:spLocks noChangeAspect="1"/>
                  </p:cNvSpPr>
                  <p:nvPr/>
                </p:nvSpPr>
                <p:spPr bwMode="auto">
                  <a:xfrm>
                    <a:off x="1118" y="3767"/>
                    <a:ext cx="308" cy="104"/>
                  </a:xfrm>
                  <a:custGeom>
                    <a:avLst/>
                    <a:gdLst>
                      <a:gd name="T0" fmla="*/ 15 w 459"/>
                      <a:gd name="T1" fmla="*/ 0 h 131"/>
                      <a:gd name="T2" fmla="*/ 9 w 459"/>
                      <a:gd name="T3" fmla="*/ 1 h 131"/>
                      <a:gd name="T4" fmla="*/ 4 w 459"/>
                      <a:gd name="T5" fmla="*/ 6 h 131"/>
                      <a:gd name="T6" fmla="*/ 1 w 459"/>
                      <a:gd name="T7" fmla="*/ 10 h 131"/>
                      <a:gd name="T8" fmla="*/ 0 w 459"/>
                      <a:gd name="T9" fmla="*/ 17 h 131"/>
                      <a:gd name="T10" fmla="*/ 0 w 459"/>
                      <a:gd name="T11" fmla="*/ 87 h 131"/>
                      <a:gd name="T12" fmla="*/ 1 w 459"/>
                      <a:gd name="T13" fmla="*/ 94 h 131"/>
                      <a:gd name="T14" fmla="*/ 4 w 459"/>
                      <a:gd name="T15" fmla="*/ 98 h 131"/>
                      <a:gd name="T16" fmla="*/ 9 w 459"/>
                      <a:gd name="T17" fmla="*/ 103 h 131"/>
                      <a:gd name="T18" fmla="*/ 15 w 459"/>
                      <a:gd name="T19" fmla="*/ 104 h 131"/>
                      <a:gd name="T20" fmla="*/ 293 w 459"/>
                      <a:gd name="T21" fmla="*/ 104 h 131"/>
                      <a:gd name="T22" fmla="*/ 299 w 459"/>
                      <a:gd name="T23" fmla="*/ 103 h 131"/>
                      <a:gd name="T24" fmla="*/ 303 w 459"/>
                      <a:gd name="T25" fmla="*/ 98 h 131"/>
                      <a:gd name="T26" fmla="*/ 306 w 459"/>
                      <a:gd name="T27" fmla="*/ 94 h 131"/>
                      <a:gd name="T28" fmla="*/ 308 w 459"/>
                      <a:gd name="T29" fmla="*/ 87 h 131"/>
                      <a:gd name="T30" fmla="*/ 308 w 459"/>
                      <a:gd name="T31" fmla="*/ 17 h 131"/>
                      <a:gd name="T32" fmla="*/ 306 w 459"/>
                      <a:gd name="T33" fmla="*/ 10 h 131"/>
                      <a:gd name="T34" fmla="*/ 303 w 459"/>
                      <a:gd name="T35" fmla="*/ 6 h 131"/>
                      <a:gd name="T36" fmla="*/ 299 w 459"/>
                      <a:gd name="T37" fmla="*/ 1 h 131"/>
                      <a:gd name="T38" fmla="*/ 293 w 459"/>
                      <a:gd name="T39" fmla="*/ 0 h 131"/>
                      <a:gd name="T40" fmla="*/ 15 w 45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9"/>
                      <a:gd name="T64" fmla="*/ 0 h 131"/>
                      <a:gd name="T65" fmla="*/ 459 w 45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9" h="131">
                        <a:moveTo>
                          <a:pt x="22" y="0"/>
                        </a:moveTo>
                        <a:lnTo>
                          <a:pt x="13" y="1"/>
                        </a:lnTo>
                        <a:lnTo>
                          <a:pt x="6" y="7"/>
                        </a:lnTo>
                        <a:lnTo>
                          <a:pt x="2" y="13"/>
                        </a:lnTo>
                        <a:lnTo>
                          <a:pt x="0" y="21"/>
                        </a:lnTo>
                        <a:lnTo>
                          <a:pt x="0" y="110"/>
                        </a:lnTo>
                        <a:lnTo>
                          <a:pt x="2" y="118"/>
                        </a:lnTo>
                        <a:lnTo>
                          <a:pt x="6" y="124"/>
                        </a:lnTo>
                        <a:lnTo>
                          <a:pt x="13" y="130"/>
                        </a:lnTo>
                        <a:lnTo>
                          <a:pt x="22" y="131"/>
                        </a:lnTo>
                        <a:lnTo>
                          <a:pt x="436" y="131"/>
                        </a:lnTo>
                        <a:lnTo>
                          <a:pt x="446" y="130"/>
                        </a:lnTo>
                        <a:lnTo>
                          <a:pt x="452" y="124"/>
                        </a:lnTo>
                        <a:lnTo>
                          <a:pt x="456" y="118"/>
                        </a:lnTo>
                        <a:lnTo>
                          <a:pt x="459" y="110"/>
                        </a:lnTo>
                        <a:lnTo>
                          <a:pt x="459" y="21"/>
                        </a:lnTo>
                        <a:lnTo>
                          <a:pt x="456" y="13"/>
                        </a:lnTo>
                        <a:lnTo>
                          <a:pt x="452" y="7"/>
                        </a:lnTo>
                        <a:lnTo>
                          <a:pt x="446" y="1"/>
                        </a:lnTo>
                        <a:lnTo>
                          <a:pt x="436" y="0"/>
                        </a:lnTo>
                        <a:lnTo>
                          <a:pt x="22" y="0"/>
                        </a:lnTo>
                        <a:close/>
                      </a:path>
                    </a:pathLst>
                  </a:custGeom>
                  <a:noFill/>
                  <a:ln w="12700">
                    <a:solidFill>
                      <a:srgbClr val="000000"/>
                    </a:solidFill>
                    <a:round/>
                    <a:headEnd/>
                    <a:tailEnd/>
                  </a:ln>
                </p:spPr>
                <p:txBody>
                  <a:bodyPr/>
                  <a:lstStyle/>
                  <a:p>
                    <a:endParaRPr lang="en-US" sz="1800">
                      <a:latin typeface="Segoe"/>
                    </a:endParaRPr>
                  </a:p>
                </p:txBody>
              </p:sp>
              <p:grpSp>
                <p:nvGrpSpPr>
                  <p:cNvPr id="58505" name="Group 87"/>
                  <p:cNvGrpSpPr>
                    <a:grpSpLocks noChangeAspect="1"/>
                  </p:cNvGrpSpPr>
                  <p:nvPr/>
                </p:nvGrpSpPr>
                <p:grpSpPr bwMode="auto">
                  <a:xfrm>
                    <a:off x="1370" y="3800"/>
                    <a:ext cx="50" cy="35"/>
                    <a:chOff x="1191" y="3470"/>
                    <a:chExt cx="58" cy="46"/>
                  </a:xfrm>
                </p:grpSpPr>
                <p:sp>
                  <p:nvSpPr>
                    <p:cNvPr id="58509" name="Freeform 88"/>
                    <p:cNvSpPr>
                      <a:spLocks noChangeAspect="1"/>
                    </p:cNvSpPr>
                    <p:nvPr/>
                  </p:nvSpPr>
                  <p:spPr bwMode="auto">
                    <a:xfrm>
                      <a:off x="1191" y="3470"/>
                      <a:ext cx="58" cy="46"/>
                    </a:xfrm>
                    <a:custGeom>
                      <a:avLst/>
                      <a:gdLst>
                        <a:gd name="T0" fmla="*/ 14 w 47"/>
                        <a:gd name="T1" fmla="*/ 0 h 48"/>
                        <a:gd name="T2" fmla="*/ 0 w 47"/>
                        <a:gd name="T3" fmla="*/ 25 h 48"/>
                        <a:gd name="T4" fmla="*/ 14 w 47"/>
                        <a:gd name="T5" fmla="*/ 46 h 48"/>
                        <a:gd name="T6" fmla="*/ 44 w 47"/>
                        <a:gd name="T7" fmla="*/ 46 h 48"/>
                        <a:gd name="T8" fmla="*/ 58 w 47"/>
                        <a:gd name="T9" fmla="*/ 25 h 48"/>
                        <a:gd name="T10" fmla="*/ 44 w 47"/>
                        <a:gd name="T11" fmla="*/ 0 h 48"/>
                        <a:gd name="T12" fmla="*/ 14 w 47"/>
                        <a:gd name="T13" fmla="*/ 0 h 48"/>
                        <a:gd name="T14" fmla="*/ 0 60000 65536"/>
                        <a:gd name="T15" fmla="*/ 0 60000 65536"/>
                        <a:gd name="T16" fmla="*/ 0 60000 65536"/>
                        <a:gd name="T17" fmla="*/ 0 60000 65536"/>
                        <a:gd name="T18" fmla="*/ 0 60000 65536"/>
                        <a:gd name="T19" fmla="*/ 0 60000 65536"/>
                        <a:gd name="T20" fmla="*/ 0 60000 65536"/>
                        <a:gd name="T21" fmla="*/ 0 w 47"/>
                        <a:gd name="T22" fmla="*/ 0 h 48"/>
                        <a:gd name="T23" fmla="*/ 47 w 4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8">
                          <a:moveTo>
                            <a:pt x="11" y="0"/>
                          </a:moveTo>
                          <a:lnTo>
                            <a:pt x="0" y="26"/>
                          </a:lnTo>
                          <a:lnTo>
                            <a:pt x="11" y="48"/>
                          </a:lnTo>
                          <a:lnTo>
                            <a:pt x="36" y="48"/>
                          </a:lnTo>
                          <a:lnTo>
                            <a:pt x="47" y="26"/>
                          </a:lnTo>
                          <a:lnTo>
                            <a:pt x="36" y="0"/>
                          </a:lnTo>
                          <a:lnTo>
                            <a:pt x="11" y="0"/>
                          </a:lnTo>
                          <a:close/>
                        </a:path>
                      </a:pathLst>
                    </a:custGeom>
                    <a:solidFill>
                      <a:srgbClr val="969696"/>
                    </a:solidFill>
                    <a:ln w="12700">
                      <a:solidFill>
                        <a:srgbClr val="000000"/>
                      </a:solidFill>
                      <a:round/>
                      <a:headEnd/>
                      <a:tailEnd/>
                    </a:ln>
                  </p:spPr>
                  <p:txBody>
                    <a:bodyPr/>
                    <a:lstStyle/>
                    <a:p>
                      <a:endParaRPr lang="en-US" sz="1800">
                        <a:latin typeface="Segoe"/>
                      </a:endParaRPr>
                    </a:p>
                  </p:txBody>
                </p:sp>
                <p:sp>
                  <p:nvSpPr>
                    <p:cNvPr id="58510" name="Oval 89"/>
                    <p:cNvSpPr>
                      <a:spLocks noChangeAspect="1" noChangeArrowheads="1"/>
                    </p:cNvSpPr>
                    <p:nvPr/>
                  </p:nvSpPr>
                  <p:spPr bwMode="auto">
                    <a:xfrm>
                      <a:off x="1208" y="3481"/>
                      <a:ext cx="23" cy="23"/>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grpSp>
              <p:grpSp>
                <p:nvGrpSpPr>
                  <p:cNvPr id="58506" name="Group 90"/>
                  <p:cNvGrpSpPr>
                    <a:grpSpLocks noChangeAspect="1"/>
                  </p:cNvGrpSpPr>
                  <p:nvPr/>
                </p:nvGrpSpPr>
                <p:grpSpPr bwMode="auto">
                  <a:xfrm>
                    <a:off x="1127" y="3800"/>
                    <a:ext cx="50" cy="35"/>
                    <a:chOff x="1191" y="3470"/>
                    <a:chExt cx="58" cy="46"/>
                  </a:xfrm>
                </p:grpSpPr>
                <p:sp>
                  <p:nvSpPr>
                    <p:cNvPr id="58507" name="Freeform 91"/>
                    <p:cNvSpPr>
                      <a:spLocks noChangeAspect="1"/>
                    </p:cNvSpPr>
                    <p:nvPr/>
                  </p:nvSpPr>
                  <p:spPr bwMode="auto">
                    <a:xfrm>
                      <a:off x="1191" y="3470"/>
                      <a:ext cx="58" cy="46"/>
                    </a:xfrm>
                    <a:custGeom>
                      <a:avLst/>
                      <a:gdLst>
                        <a:gd name="T0" fmla="*/ 14 w 47"/>
                        <a:gd name="T1" fmla="*/ 0 h 48"/>
                        <a:gd name="T2" fmla="*/ 0 w 47"/>
                        <a:gd name="T3" fmla="*/ 25 h 48"/>
                        <a:gd name="T4" fmla="*/ 14 w 47"/>
                        <a:gd name="T5" fmla="*/ 46 h 48"/>
                        <a:gd name="T6" fmla="*/ 44 w 47"/>
                        <a:gd name="T7" fmla="*/ 46 h 48"/>
                        <a:gd name="T8" fmla="*/ 58 w 47"/>
                        <a:gd name="T9" fmla="*/ 25 h 48"/>
                        <a:gd name="T10" fmla="*/ 44 w 47"/>
                        <a:gd name="T11" fmla="*/ 0 h 48"/>
                        <a:gd name="T12" fmla="*/ 14 w 47"/>
                        <a:gd name="T13" fmla="*/ 0 h 48"/>
                        <a:gd name="T14" fmla="*/ 0 60000 65536"/>
                        <a:gd name="T15" fmla="*/ 0 60000 65536"/>
                        <a:gd name="T16" fmla="*/ 0 60000 65536"/>
                        <a:gd name="T17" fmla="*/ 0 60000 65536"/>
                        <a:gd name="T18" fmla="*/ 0 60000 65536"/>
                        <a:gd name="T19" fmla="*/ 0 60000 65536"/>
                        <a:gd name="T20" fmla="*/ 0 60000 65536"/>
                        <a:gd name="T21" fmla="*/ 0 w 47"/>
                        <a:gd name="T22" fmla="*/ 0 h 48"/>
                        <a:gd name="T23" fmla="*/ 47 w 4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8">
                          <a:moveTo>
                            <a:pt x="11" y="0"/>
                          </a:moveTo>
                          <a:lnTo>
                            <a:pt x="0" y="26"/>
                          </a:lnTo>
                          <a:lnTo>
                            <a:pt x="11" y="48"/>
                          </a:lnTo>
                          <a:lnTo>
                            <a:pt x="36" y="48"/>
                          </a:lnTo>
                          <a:lnTo>
                            <a:pt x="47" y="26"/>
                          </a:lnTo>
                          <a:lnTo>
                            <a:pt x="36" y="0"/>
                          </a:lnTo>
                          <a:lnTo>
                            <a:pt x="11" y="0"/>
                          </a:lnTo>
                          <a:close/>
                        </a:path>
                      </a:pathLst>
                    </a:custGeom>
                    <a:solidFill>
                      <a:srgbClr val="969696"/>
                    </a:solidFill>
                    <a:ln w="12700">
                      <a:solidFill>
                        <a:srgbClr val="000000"/>
                      </a:solidFill>
                      <a:round/>
                      <a:headEnd/>
                      <a:tailEnd/>
                    </a:ln>
                  </p:spPr>
                  <p:txBody>
                    <a:bodyPr/>
                    <a:lstStyle/>
                    <a:p>
                      <a:endParaRPr lang="en-US" sz="1800">
                        <a:latin typeface="Segoe"/>
                      </a:endParaRPr>
                    </a:p>
                  </p:txBody>
                </p:sp>
                <p:sp>
                  <p:nvSpPr>
                    <p:cNvPr id="58508" name="Oval 92"/>
                    <p:cNvSpPr>
                      <a:spLocks noChangeAspect="1" noChangeArrowheads="1"/>
                    </p:cNvSpPr>
                    <p:nvPr/>
                  </p:nvSpPr>
                  <p:spPr bwMode="auto">
                    <a:xfrm>
                      <a:off x="1208" y="3481"/>
                      <a:ext cx="23" cy="23"/>
                    </a:xfrm>
                    <a:prstGeom prst="ellipse">
                      <a:avLst/>
                    </a:prstGeom>
                    <a:solidFill>
                      <a:srgbClr val="969696"/>
                    </a:solidFill>
                    <a:ln w="12700">
                      <a:solidFill>
                        <a:srgbClr val="000000"/>
                      </a:solidFill>
                      <a:round/>
                      <a:headEnd/>
                      <a:tailEnd/>
                    </a:ln>
                  </p:spPr>
                  <p:txBody>
                    <a:bodyPr/>
                    <a:lstStyle/>
                    <a:p>
                      <a:endParaRPr lang="en-US" sz="1800">
                        <a:latin typeface="Segoe"/>
                      </a:endParaRPr>
                    </a:p>
                  </p:txBody>
                </p:sp>
              </p:grpSp>
            </p:grpSp>
            <p:sp>
              <p:nvSpPr>
                <p:cNvPr id="58493" name="Text Box 93"/>
                <p:cNvSpPr txBox="1">
                  <a:spLocks noChangeAspect="1" noChangeArrowheads="1"/>
                </p:cNvSpPr>
                <p:nvPr/>
              </p:nvSpPr>
              <p:spPr bwMode="auto">
                <a:xfrm>
                  <a:off x="1055" y="2352"/>
                  <a:ext cx="193" cy="96"/>
                </a:xfrm>
                <a:prstGeom prst="rect">
                  <a:avLst/>
                </a:prstGeom>
                <a:noFill/>
                <a:ln w="9525">
                  <a:noFill/>
                  <a:miter lim="800000"/>
                  <a:headEnd/>
                  <a:tailEnd/>
                </a:ln>
              </p:spPr>
              <p:txBody>
                <a:bodyPr lIns="0" tIns="0" rIns="0" bIns="0"/>
                <a:lstStyle/>
                <a:p>
                  <a:r>
                    <a:rPr lang="en-US" altLang="zh-CN" sz="800">
                      <a:solidFill>
                        <a:srgbClr val="000000"/>
                      </a:solidFill>
                      <a:latin typeface="Segoe"/>
                      <a:ea typeface="SimSun"/>
                      <a:cs typeface="SimSun"/>
                    </a:rPr>
                    <a:t>Serial</a:t>
                  </a:r>
                </a:p>
              </p:txBody>
            </p:sp>
          </p:grpSp>
          <p:grpSp>
            <p:nvGrpSpPr>
              <p:cNvPr id="58468" name="Group 94"/>
              <p:cNvGrpSpPr>
                <a:grpSpLocks/>
              </p:cNvGrpSpPr>
              <p:nvPr/>
            </p:nvGrpSpPr>
            <p:grpSpPr bwMode="auto">
              <a:xfrm>
                <a:off x="798" y="2196"/>
                <a:ext cx="144" cy="336"/>
                <a:chOff x="597" y="1152"/>
                <a:chExt cx="20" cy="50"/>
              </a:xfrm>
            </p:grpSpPr>
            <p:grpSp>
              <p:nvGrpSpPr>
                <p:cNvPr id="58469" name="Group 95"/>
                <p:cNvGrpSpPr>
                  <a:grpSpLocks noChangeAspect="1"/>
                </p:cNvGrpSpPr>
                <p:nvPr/>
              </p:nvGrpSpPr>
              <p:grpSpPr bwMode="auto">
                <a:xfrm>
                  <a:off x="598" y="1166"/>
                  <a:ext cx="19" cy="36"/>
                  <a:chOff x="724" y="3629"/>
                  <a:chExt cx="139" cy="242"/>
                </a:xfrm>
              </p:grpSpPr>
              <p:grpSp>
                <p:nvGrpSpPr>
                  <p:cNvPr id="58471" name="Group 96"/>
                  <p:cNvGrpSpPr>
                    <a:grpSpLocks noChangeAspect="1"/>
                  </p:cNvGrpSpPr>
                  <p:nvPr/>
                </p:nvGrpSpPr>
                <p:grpSpPr bwMode="auto">
                  <a:xfrm>
                    <a:off x="745" y="3644"/>
                    <a:ext cx="99" cy="86"/>
                    <a:chOff x="666" y="3263"/>
                    <a:chExt cx="115" cy="115"/>
                  </a:xfrm>
                </p:grpSpPr>
                <p:sp>
                  <p:nvSpPr>
                    <p:cNvPr id="58483" name="Oval 97"/>
                    <p:cNvSpPr>
                      <a:spLocks noChangeAspect="1" noChangeArrowheads="1"/>
                    </p:cNvSpPr>
                    <p:nvPr/>
                  </p:nvSpPr>
                  <p:spPr bwMode="auto">
                    <a:xfrm>
                      <a:off x="666" y="3263"/>
                      <a:ext cx="115" cy="115"/>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84" name="Oval 98"/>
                    <p:cNvSpPr>
                      <a:spLocks noChangeAspect="1" noChangeArrowheads="1"/>
                    </p:cNvSpPr>
                    <p:nvPr/>
                  </p:nvSpPr>
                  <p:spPr bwMode="auto">
                    <a:xfrm>
                      <a:off x="701" y="3344"/>
                      <a:ext cx="12" cy="12"/>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85" name="Oval 99"/>
                    <p:cNvSpPr>
                      <a:spLocks noChangeAspect="1" noChangeArrowheads="1"/>
                    </p:cNvSpPr>
                    <p:nvPr/>
                  </p:nvSpPr>
                  <p:spPr bwMode="auto">
                    <a:xfrm>
                      <a:off x="733" y="3344"/>
                      <a:ext cx="12" cy="12"/>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86" name="Oval 100"/>
                    <p:cNvSpPr>
                      <a:spLocks noChangeAspect="1" noChangeArrowheads="1"/>
                    </p:cNvSpPr>
                    <p:nvPr/>
                  </p:nvSpPr>
                  <p:spPr bwMode="auto">
                    <a:xfrm>
                      <a:off x="754" y="3319"/>
                      <a:ext cx="12" cy="12"/>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87" name="Oval 101"/>
                    <p:cNvSpPr>
                      <a:spLocks noChangeAspect="1" noChangeArrowheads="1"/>
                    </p:cNvSpPr>
                    <p:nvPr/>
                  </p:nvSpPr>
                  <p:spPr bwMode="auto">
                    <a:xfrm>
                      <a:off x="679" y="3319"/>
                      <a:ext cx="12" cy="12"/>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88" name="Oval 102"/>
                    <p:cNvSpPr>
                      <a:spLocks noChangeAspect="1" noChangeArrowheads="1"/>
                    </p:cNvSpPr>
                    <p:nvPr/>
                  </p:nvSpPr>
                  <p:spPr bwMode="auto">
                    <a:xfrm>
                      <a:off x="744" y="3289"/>
                      <a:ext cx="12" cy="11"/>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89" name="Oval 103"/>
                    <p:cNvSpPr>
                      <a:spLocks noChangeAspect="1" noChangeArrowheads="1"/>
                    </p:cNvSpPr>
                    <p:nvPr/>
                  </p:nvSpPr>
                  <p:spPr bwMode="auto">
                    <a:xfrm>
                      <a:off x="691" y="3289"/>
                      <a:ext cx="12" cy="11"/>
                    </a:xfrm>
                    <a:prstGeom prst="ellipse">
                      <a:avLst/>
                    </a:prstGeom>
                    <a:solidFill>
                      <a:srgbClr val="00FF99">
                        <a:alpha val="50195"/>
                      </a:srgbClr>
                    </a:solidFill>
                    <a:ln w="12700">
                      <a:solidFill>
                        <a:srgbClr val="000000"/>
                      </a:solidFill>
                      <a:round/>
                      <a:headEnd/>
                      <a:tailEnd/>
                    </a:ln>
                  </p:spPr>
                  <p:txBody>
                    <a:bodyPr/>
                    <a:lstStyle/>
                    <a:p>
                      <a:endParaRPr lang="en-US" sz="1800">
                        <a:latin typeface="Segoe"/>
                      </a:endParaRPr>
                    </a:p>
                  </p:txBody>
                </p:sp>
                <p:sp>
                  <p:nvSpPr>
                    <p:cNvPr id="58490" name="Rectangle 104"/>
                    <p:cNvSpPr>
                      <a:spLocks noChangeAspect="1" noChangeArrowheads="1"/>
                    </p:cNvSpPr>
                    <p:nvPr/>
                  </p:nvSpPr>
                  <p:spPr bwMode="auto">
                    <a:xfrm>
                      <a:off x="718" y="3285"/>
                      <a:ext cx="12" cy="23"/>
                    </a:xfrm>
                    <a:prstGeom prst="rect">
                      <a:avLst/>
                    </a:prstGeom>
                    <a:solidFill>
                      <a:srgbClr val="00FF99">
                        <a:alpha val="50195"/>
                      </a:srgbClr>
                    </a:solidFill>
                    <a:ln w="12700">
                      <a:solidFill>
                        <a:srgbClr val="000000"/>
                      </a:solidFill>
                      <a:miter lim="800000"/>
                      <a:headEnd/>
                      <a:tailEnd/>
                    </a:ln>
                  </p:spPr>
                  <p:txBody>
                    <a:bodyPr/>
                    <a:lstStyle/>
                    <a:p>
                      <a:endParaRPr lang="en-US" sz="1800">
                        <a:latin typeface="Segoe"/>
                      </a:endParaRPr>
                    </a:p>
                  </p:txBody>
                </p:sp>
                <p:sp>
                  <p:nvSpPr>
                    <p:cNvPr id="58491" name="Rectangle 105"/>
                    <p:cNvSpPr>
                      <a:spLocks noChangeAspect="1" noChangeArrowheads="1"/>
                    </p:cNvSpPr>
                    <p:nvPr/>
                  </p:nvSpPr>
                  <p:spPr bwMode="auto">
                    <a:xfrm>
                      <a:off x="720" y="3265"/>
                      <a:ext cx="9" cy="6"/>
                    </a:xfrm>
                    <a:prstGeom prst="rect">
                      <a:avLst/>
                    </a:prstGeom>
                    <a:solidFill>
                      <a:srgbClr val="00FF99">
                        <a:alpha val="50195"/>
                      </a:srgbClr>
                    </a:solidFill>
                    <a:ln w="12700">
                      <a:solidFill>
                        <a:srgbClr val="000000"/>
                      </a:solidFill>
                      <a:miter lim="800000"/>
                      <a:headEnd/>
                      <a:tailEnd/>
                    </a:ln>
                  </p:spPr>
                  <p:txBody>
                    <a:bodyPr/>
                    <a:lstStyle/>
                    <a:p>
                      <a:endParaRPr lang="en-US" sz="1800">
                        <a:latin typeface="Segoe"/>
                      </a:endParaRPr>
                    </a:p>
                  </p:txBody>
                </p:sp>
              </p:grpSp>
              <p:sp>
                <p:nvSpPr>
                  <p:cNvPr id="58472" name="Rectangle 106"/>
                  <p:cNvSpPr>
                    <a:spLocks noChangeAspect="1" noChangeArrowheads="1"/>
                  </p:cNvSpPr>
                  <p:nvPr/>
                </p:nvSpPr>
                <p:spPr bwMode="auto">
                  <a:xfrm>
                    <a:off x="724" y="3629"/>
                    <a:ext cx="139" cy="242"/>
                  </a:xfrm>
                  <a:prstGeom prst="rect">
                    <a:avLst/>
                  </a:prstGeom>
                  <a:noFill/>
                  <a:ln w="12700">
                    <a:solidFill>
                      <a:srgbClr val="4D4D4D"/>
                    </a:solidFill>
                    <a:miter lim="800000"/>
                    <a:headEnd/>
                    <a:tailEnd/>
                  </a:ln>
                </p:spPr>
                <p:txBody>
                  <a:bodyPr/>
                  <a:lstStyle/>
                  <a:p>
                    <a:endParaRPr lang="en-US" sz="1800">
                      <a:latin typeface="Segoe"/>
                      <a:ea typeface="SimSun"/>
                      <a:cs typeface="SimSun"/>
                    </a:endParaRPr>
                  </a:p>
                </p:txBody>
              </p:sp>
              <p:grpSp>
                <p:nvGrpSpPr>
                  <p:cNvPr id="58473" name="Group 107"/>
                  <p:cNvGrpSpPr>
                    <a:grpSpLocks noChangeAspect="1"/>
                  </p:cNvGrpSpPr>
                  <p:nvPr/>
                </p:nvGrpSpPr>
                <p:grpSpPr bwMode="auto">
                  <a:xfrm>
                    <a:off x="744" y="3770"/>
                    <a:ext cx="99" cy="87"/>
                    <a:chOff x="666" y="3263"/>
                    <a:chExt cx="115" cy="115"/>
                  </a:xfrm>
                </p:grpSpPr>
                <p:sp>
                  <p:nvSpPr>
                    <p:cNvPr id="58474" name="Oval 108"/>
                    <p:cNvSpPr>
                      <a:spLocks noChangeAspect="1" noChangeArrowheads="1"/>
                    </p:cNvSpPr>
                    <p:nvPr/>
                  </p:nvSpPr>
                  <p:spPr bwMode="auto">
                    <a:xfrm>
                      <a:off x="666" y="3263"/>
                      <a:ext cx="115" cy="115"/>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75" name="Oval 109"/>
                    <p:cNvSpPr>
                      <a:spLocks noChangeAspect="1" noChangeArrowheads="1"/>
                    </p:cNvSpPr>
                    <p:nvPr/>
                  </p:nvSpPr>
                  <p:spPr bwMode="auto">
                    <a:xfrm>
                      <a:off x="701" y="3344"/>
                      <a:ext cx="12" cy="12"/>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76" name="Oval 110"/>
                    <p:cNvSpPr>
                      <a:spLocks noChangeAspect="1" noChangeArrowheads="1"/>
                    </p:cNvSpPr>
                    <p:nvPr/>
                  </p:nvSpPr>
                  <p:spPr bwMode="auto">
                    <a:xfrm>
                      <a:off x="733" y="3344"/>
                      <a:ext cx="12" cy="12"/>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77" name="Oval 111"/>
                    <p:cNvSpPr>
                      <a:spLocks noChangeAspect="1" noChangeArrowheads="1"/>
                    </p:cNvSpPr>
                    <p:nvPr/>
                  </p:nvSpPr>
                  <p:spPr bwMode="auto">
                    <a:xfrm>
                      <a:off x="754" y="3319"/>
                      <a:ext cx="12" cy="12"/>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78" name="Oval 112"/>
                    <p:cNvSpPr>
                      <a:spLocks noChangeAspect="1" noChangeArrowheads="1"/>
                    </p:cNvSpPr>
                    <p:nvPr/>
                  </p:nvSpPr>
                  <p:spPr bwMode="auto">
                    <a:xfrm>
                      <a:off x="679" y="3319"/>
                      <a:ext cx="12" cy="12"/>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79" name="Oval 113"/>
                    <p:cNvSpPr>
                      <a:spLocks noChangeAspect="1" noChangeArrowheads="1"/>
                    </p:cNvSpPr>
                    <p:nvPr/>
                  </p:nvSpPr>
                  <p:spPr bwMode="auto">
                    <a:xfrm>
                      <a:off x="744" y="3289"/>
                      <a:ext cx="12" cy="11"/>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80" name="Oval 114"/>
                    <p:cNvSpPr>
                      <a:spLocks noChangeAspect="1" noChangeArrowheads="1"/>
                    </p:cNvSpPr>
                    <p:nvPr/>
                  </p:nvSpPr>
                  <p:spPr bwMode="auto">
                    <a:xfrm>
                      <a:off x="691" y="3289"/>
                      <a:ext cx="12" cy="11"/>
                    </a:xfrm>
                    <a:prstGeom prst="ellipse">
                      <a:avLst/>
                    </a:prstGeom>
                    <a:solidFill>
                      <a:srgbClr val="9966FF">
                        <a:alpha val="50195"/>
                      </a:srgbClr>
                    </a:solidFill>
                    <a:ln w="12700">
                      <a:solidFill>
                        <a:srgbClr val="000000"/>
                      </a:solidFill>
                      <a:round/>
                      <a:headEnd/>
                      <a:tailEnd/>
                    </a:ln>
                  </p:spPr>
                  <p:txBody>
                    <a:bodyPr/>
                    <a:lstStyle/>
                    <a:p>
                      <a:endParaRPr lang="en-US" sz="1800">
                        <a:latin typeface="Segoe"/>
                      </a:endParaRPr>
                    </a:p>
                  </p:txBody>
                </p:sp>
                <p:sp>
                  <p:nvSpPr>
                    <p:cNvPr id="58481" name="Rectangle 115"/>
                    <p:cNvSpPr>
                      <a:spLocks noChangeAspect="1" noChangeArrowheads="1"/>
                    </p:cNvSpPr>
                    <p:nvPr/>
                  </p:nvSpPr>
                  <p:spPr bwMode="auto">
                    <a:xfrm>
                      <a:off x="718" y="3285"/>
                      <a:ext cx="12" cy="23"/>
                    </a:xfrm>
                    <a:prstGeom prst="rect">
                      <a:avLst/>
                    </a:prstGeom>
                    <a:solidFill>
                      <a:srgbClr val="9966FF">
                        <a:alpha val="50195"/>
                      </a:srgbClr>
                    </a:solidFill>
                    <a:ln w="12700">
                      <a:solidFill>
                        <a:srgbClr val="000000"/>
                      </a:solidFill>
                      <a:miter lim="800000"/>
                      <a:headEnd/>
                      <a:tailEnd/>
                    </a:ln>
                  </p:spPr>
                  <p:txBody>
                    <a:bodyPr/>
                    <a:lstStyle/>
                    <a:p>
                      <a:endParaRPr lang="en-US" sz="1800">
                        <a:latin typeface="Segoe"/>
                      </a:endParaRPr>
                    </a:p>
                  </p:txBody>
                </p:sp>
                <p:sp>
                  <p:nvSpPr>
                    <p:cNvPr id="58482" name="Rectangle 116"/>
                    <p:cNvSpPr>
                      <a:spLocks noChangeAspect="1" noChangeArrowheads="1"/>
                    </p:cNvSpPr>
                    <p:nvPr/>
                  </p:nvSpPr>
                  <p:spPr bwMode="auto">
                    <a:xfrm>
                      <a:off x="720" y="3265"/>
                      <a:ext cx="9" cy="6"/>
                    </a:xfrm>
                    <a:prstGeom prst="rect">
                      <a:avLst/>
                    </a:prstGeom>
                    <a:solidFill>
                      <a:srgbClr val="9966FF">
                        <a:alpha val="50195"/>
                      </a:srgbClr>
                    </a:solidFill>
                    <a:ln w="12700">
                      <a:solidFill>
                        <a:srgbClr val="000000"/>
                      </a:solidFill>
                      <a:miter lim="800000"/>
                      <a:headEnd/>
                      <a:tailEnd/>
                    </a:ln>
                  </p:spPr>
                  <p:txBody>
                    <a:bodyPr/>
                    <a:lstStyle/>
                    <a:p>
                      <a:endParaRPr lang="en-US" sz="1800">
                        <a:latin typeface="Segoe"/>
                      </a:endParaRPr>
                    </a:p>
                  </p:txBody>
                </p:sp>
              </p:grpSp>
            </p:grpSp>
            <p:sp>
              <p:nvSpPr>
                <p:cNvPr id="58470" name="Text Box 117"/>
                <p:cNvSpPr txBox="1">
                  <a:spLocks noChangeAspect="1" noChangeArrowheads="1"/>
                </p:cNvSpPr>
                <p:nvPr/>
              </p:nvSpPr>
              <p:spPr bwMode="auto">
                <a:xfrm>
                  <a:off x="597" y="1152"/>
                  <a:ext cx="20" cy="14"/>
                </a:xfrm>
                <a:prstGeom prst="rect">
                  <a:avLst/>
                </a:prstGeom>
                <a:noFill/>
                <a:ln w="9525">
                  <a:noFill/>
                  <a:miter lim="800000"/>
                  <a:headEnd/>
                  <a:tailEnd/>
                </a:ln>
              </p:spPr>
              <p:txBody>
                <a:bodyPr lIns="0" tIns="0" rIns="0" bIns="0"/>
                <a:lstStyle/>
                <a:p>
                  <a:r>
                    <a:rPr lang="en-US" altLang="zh-CN" sz="800">
                      <a:solidFill>
                        <a:srgbClr val="000000"/>
                      </a:solidFill>
                      <a:latin typeface="Segoe"/>
                      <a:ea typeface="SimSun"/>
                      <a:cs typeface="SimSun"/>
                    </a:rPr>
                    <a:t>PS/2</a:t>
                  </a:r>
                </a:p>
              </p:txBody>
            </p:sp>
          </p:grpSp>
        </p:grpSp>
        <p:grpSp>
          <p:nvGrpSpPr>
            <p:cNvPr id="58436" name="Group 118"/>
            <p:cNvGrpSpPr>
              <a:grpSpLocks/>
            </p:cNvGrpSpPr>
            <p:nvPr/>
          </p:nvGrpSpPr>
          <p:grpSpPr bwMode="auto">
            <a:xfrm>
              <a:off x="1360" y="2436"/>
              <a:ext cx="300" cy="180"/>
              <a:chOff x="1360" y="2436"/>
              <a:chExt cx="300" cy="180"/>
            </a:xfrm>
          </p:grpSpPr>
          <p:grpSp>
            <p:nvGrpSpPr>
              <p:cNvPr id="58437" name="Group 119"/>
              <p:cNvGrpSpPr>
                <a:grpSpLocks noChangeAspect="1"/>
              </p:cNvGrpSpPr>
              <p:nvPr/>
            </p:nvGrpSpPr>
            <p:grpSpPr bwMode="auto">
              <a:xfrm>
                <a:off x="1360" y="2504"/>
                <a:ext cx="300" cy="112"/>
                <a:chOff x="1280" y="3616"/>
                <a:chExt cx="338" cy="115"/>
              </a:xfrm>
            </p:grpSpPr>
            <p:sp>
              <p:nvSpPr>
                <p:cNvPr id="58439" name="Freeform 120"/>
                <p:cNvSpPr>
                  <a:spLocks noChangeAspect="1"/>
                </p:cNvSpPr>
                <p:nvPr/>
              </p:nvSpPr>
              <p:spPr bwMode="auto">
                <a:xfrm>
                  <a:off x="1280" y="3616"/>
                  <a:ext cx="338" cy="115"/>
                </a:xfrm>
                <a:custGeom>
                  <a:avLst/>
                  <a:gdLst>
                    <a:gd name="T0" fmla="*/ 16 w 459"/>
                    <a:gd name="T1" fmla="*/ 0 h 131"/>
                    <a:gd name="T2" fmla="*/ 10 w 459"/>
                    <a:gd name="T3" fmla="*/ 1 h 131"/>
                    <a:gd name="T4" fmla="*/ 4 w 459"/>
                    <a:gd name="T5" fmla="*/ 6 h 131"/>
                    <a:gd name="T6" fmla="*/ 1 w 459"/>
                    <a:gd name="T7" fmla="*/ 11 h 131"/>
                    <a:gd name="T8" fmla="*/ 0 w 459"/>
                    <a:gd name="T9" fmla="*/ 18 h 131"/>
                    <a:gd name="T10" fmla="*/ 0 w 459"/>
                    <a:gd name="T11" fmla="*/ 97 h 131"/>
                    <a:gd name="T12" fmla="*/ 1 w 459"/>
                    <a:gd name="T13" fmla="*/ 104 h 131"/>
                    <a:gd name="T14" fmla="*/ 4 w 459"/>
                    <a:gd name="T15" fmla="*/ 109 h 131"/>
                    <a:gd name="T16" fmla="*/ 10 w 459"/>
                    <a:gd name="T17" fmla="*/ 114 h 131"/>
                    <a:gd name="T18" fmla="*/ 16 w 459"/>
                    <a:gd name="T19" fmla="*/ 115 h 131"/>
                    <a:gd name="T20" fmla="*/ 321 w 459"/>
                    <a:gd name="T21" fmla="*/ 115 h 131"/>
                    <a:gd name="T22" fmla="*/ 328 w 459"/>
                    <a:gd name="T23" fmla="*/ 114 h 131"/>
                    <a:gd name="T24" fmla="*/ 333 w 459"/>
                    <a:gd name="T25" fmla="*/ 109 h 131"/>
                    <a:gd name="T26" fmla="*/ 336 w 459"/>
                    <a:gd name="T27" fmla="*/ 104 h 131"/>
                    <a:gd name="T28" fmla="*/ 338 w 459"/>
                    <a:gd name="T29" fmla="*/ 97 h 131"/>
                    <a:gd name="T30" fmla="*/ 338 w 459"/>
                    <a:gd name="T31" fmla="*/ 18 h 131"/>
                    <a:gd name="T32" fmla="*/ 336 w 459"/>
                    <a:gd name="T33" fmla="*/ 11 h 131"/>
                    <a:gd name="T34" fmla="*/ 333 w 459"/>
                    <a:gd name="T35" fmla="*/ 6 h 131"/>
                    <a:gd name="T36" fmla="*/ 328 w 459"/>
                    <a:gd name="T37" fmla="*/ 1 h 131"/>
                    <a:gd name="T38" fmla="*/ 321 w 459"/>
                    <a:gd name="T39" fmla="*/ 0 h 131"/>
                    <a:gd name="T40" fmla="*/ 16 w 45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9"/>
                    <a:gd name="T64" fmla="*/ 0 h 131"/>
                    <a:gd name="T65" fmla="*/ 459 w 45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9" h="131">
                      <a:moveTo>
                        <a:pt x="22" y="0"/>
                      </a:moveTo>
                      <a:lnTo>
                        <a:pt x="13" y="1"/>
                      </a:lnTo>
                      <a:lnTo>
                        <a:pt x="6" y="7"/>
                      </a:lnTo>
                      <a:lnTo>
                        <a:pt x="2" y="13"/>
                      </a:lnTo>
                      <a:lnTo>
                        <a:pt x="0" y="21"/>
                      </a:lnTo>
                      <a:lnTo>
                        <a:pt x="0" y="110"/>
                      </a:lnTo>
                      <a:lnTo>
                        <a:pt x="2" y="118"/>
                      </a:lnTo>
                      <a:lnTo>
                        <a:pt x="6" y="124"/>
                      </a:lnTo>
                      <a:lnTo>
                        <a:pt x="13" y="130"/>
                      </a:lnTo>
                      <a:lnTo>
                        <a:pt x="22" y="131"/>
                      </a:lnTo>
                      <a:lnTo>
                        <a:pt x="436" y="131"/>
                      </a:lnTo>
                      <a:lnTo>
                        <a:pt x="446" y="130"/>
                      </a:lnTo>
                      <a:lnTo>
                        <a:pt x="452" y="124"/>
                      </a:lnTo>
                      <a:lnTo>
                        <a:pt x="456" y="118"/>
                      </a:lnTo>
                      <a:lnTo>
                        <a:pt x="459" y="110"/>
                      </a:lnTo>
                      <a:lnTo>
                        <a:pt x="459" y="21"/>
                      </a:lnTo>
                      <a:lnTo>
                        <a:pt x="456" y="13"/>
                      </a:lnTo>
                      <a:lnTo>
                        <a:pt x="452" y="7"/>
                      </a:lnTo>
                      <a:lnTo>
                        <a:pt x="446" y="1"/>
                      </a:lnTo>
                      <a:lnTo>
                        <a:pt x="436" y="0"/>
                      </a:lnTo>
                      <a:lnTo>
                        <a:pt x="22" y="0"/>
                      </a:lnTo>
                      <a:close/>
                    </a:path>
                  </a:pathLst>
                </a:custGeom>
                <a:solidFill>
                  <a:srgbClr val="DDDDDD"/>
                </a:solidFill>
                <a:ln w="12700">
                  <a:solidFill>
                    <a:srgbClr val="000000"/>
                  </a:solidFill>
                  <a:round/>
                  <a:headEnd/>
                  <a:tailEnd/>
                </a:ln>
              </p:spPr>
              <p:txBody>
                <a:bodyPr/>
                <a:lstStyle/>
                <a:p>
                  <a:endParaRPr lang="en-US" sz="1800">
                    <a:latin typeface="Segoe"/>
                  </a:endParaRPr>
                </a:p>
              </p:txBody>
            </p:sp>
            <p:grpSp>
              <p:nvGrpSpPr>
                <p:cNvPr id="58440" name="Group 121"/>
                <p:cNvGrpSpPr>
                  <a:grpSpLocks noChangeAspect="1"/>
                </p:cNvGrpSpPr>
                <p:nvPr/>
              </p:nvGrpSpPr>
              <p:grpSpPr bwMode="auto">
                <a:xfrm>
                  <a:off x="1556" y="3653"/>
                  <a:ext cx="56" cy="38"/>
                  <a:chOff x="1191" y="3470"/>
                  <a:chExt cx="58" cy="46"/>
                </a:xfrm>
              </p:grpSpPr>
              <p:sp>
                <p:nvSpPr>
                  <p:cNvPr id="58460" name="Freeform 122"/>
                  <p:cNvSpPr>
                    <a:spLocks noChangeAspect="1"/>
                  </p:cNvSpPr>
                  <p:nvPr/>
                </p:nvSpPr>
                <p:spPr bwMode="auto">
                  <a:xfrm>
                    <a:off x="1191" y="3470"/>
                    <a:ext cx="58" cy="46"/>
                  </a:xfrm>
                  <a:custGeom>
                    <a:avLst/>
                    <a:gdLst>
                      <a:gd name="T0" fmla="*/ 14 w 47"/>
                      <a:gd name="T1" fmla="*/ 0 h 48"/>
                      <a:gd name="T2" fmla="*/ 0 w 47"/>
                      <a:gd name="T3" fmla="*/ 25 h 48"/>
                      <a:gd name="T4" fmla="*/ 14 w 47"/>
                      <a:gd name="T5" fmla="*/ 46 h 48"/>
                      <a:gd name="T6" fmla="*/ 44 w 47"/>
                      <a:gd name="T7" fmla="*/ 46 h 48"/>
                      <a:gd name="T8" fmla="*/ 58 w 47"/>
                      <a:gd name="T9" fmla="*/ 25 h 48"/>
                      <a:gd name="T10" fmla="*/ 44 w 47"/>
                      <a:gd name="T11" fmla="*/ 0 h 48"/>
                      <a:gd name="T12" fmla="*/ 14 w 47"/>
                      <a:gd name="T13" fmla="*/ 0 h 48"/>
                      <a:gd name="T14" fmla="*/ 0 60000 65536"/>
                      <a:gd name="T15" fmla="*/ 0 60000 65536"/>
                      <a:gd name="T16" fmla="*/ 0 60000 65536"/>
                      <a:gd name="T17" fmla="*/ 0 60000 65536"/>
                      <a:gd name="T18" fmla="*/ 0 60000 65536"/>
                      <a:gd name="T19" fmla="*/ 0 60000 65536"/>
                      <a:gd name="T20" fmla="*/ 0 60000 65536"/>
                      <a:gd name="T21" fmla="*/ 0 w 47"/>
                      <a:gd name="T22" fmla="*/ 0 h 48"/>
                      <a:gd name="T23" fmla="*/ 47 w 4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8">
                        <a:moveTo>
                          <a:pt x="11" y="0"/>
                        </a:moveTo>
                        <a:lnTo>
                          <a:pt x="0" y="26"/>
                        </a:lnTo>
                        <a:lnTo>
                          <a:pt x="11" y="48"/>
                        </a:lnTo>
                        <a:lnTo>
                          <a:pt x="36" y="48"/>
                        </a:lnTo>
                        <a:lnTo>
                          <a:pt x="47" y="26"/>
                        </a:lnTo>
                        <a:lnTo>
                          <a:pt x="36" y="0"/>
                        </a:lnTo>
                        <a:lnTo>
                          <a:pt x="11" y="0"/>
                        </a:lnTo>
                        <a:close/>
                      </a:path>
                    </a:pathLst>
                  </a:custGeom>
                  <a:solidFill>
                    <a:srgbClr val="DDDDDD"/>
                  </a:solidFill>
                  <a:ln w="12700">
                    <a:solidFill>
                      <a:srgbClr val="000000"/>
                    </a:solidFill>
                    <a:round/>
                    <a:headEnd/>
                    <a:tailEnd/>
                  </a:ln>
                </p:spPr>
                <p:txBody>
                  <a:bodyPr/>
                  <a:lstStyle/>
                  <a:p>
                    <a:endParaRPr lang="en-US" sz="1800">
                      <a:latin typeface="Segoe"/>
                    </a:endParaRPr>
                  </a:p>
                </p:txBody>
              </p:sp>
              <p:sp>
                <p:nvSpPr>
                  <p:cNvPr id="58461" name="Oval 123"/>
                  <p:cNvSpPr>
                    <a:spLocks noChangeAspect="1" noChangeArrowheads="1"/>
                  </p:cNvSpPr>
                  <p:nvPr/>
                </p:nvSpPr>
                <p:spPr bwMode="auto">
                  <a:xfrm>
                    <a:off x="1208" y="3481"/>
                    <a:ext cx="23" cy="23"/>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grpSp>
            <p:grpSp>
              <p:nvGrpSpPr>
                <p:cNvPr id="58441" name="Group 124"/>
                <p:cNvGrpSpPr>
                  <a:grpSpLocks noChangeAspect="1"/>
                </p:cNvGrpSpPr>
                <p:nvPr/>
              </p:nvGrpSpPr>
              <p:grpSpPr bwMode="auto">
                <a:xfrm>
                  <a:off x="1290" y="3653"/>
                  <a:ext cx="54" cy="38"/>
                  <a:chOff x="1191" y="3470"/>
                  <a:chExt cx="58" cy="46"/>
                </a:xfrm>
              </p:grpSpPr>
              <p:sp>
                <p:nvSpPr>
                  <p:cNvPr id="58458" name="Freeform 125"/>
                  <p:cNvSpPr>
                    <a:spLocks noChangeAspect="1"/>
                  </p:cNvSpPr>
                  <p:nvPr/>
                </p:nvSpPr>
                <p:spPr bwMode="auto">
                  <a:xfrm>
                    <a:off x="1191" y="3470"/>
                    <a:ext cx="58" cy="46"/>
                  </a:xfrm>
                  <a:custGeom>
                    <a:avLst/>
                    <a:gdLst>
                      <a:gd name="T0" fmla="*/ 14 w 47"/>
                      <a:gd name="T1" fmla="*/ 0 h 48"/>
                      <a:gd name="T2" fmla="*/ 0 w 47"/>
                      <a:gd name="T3" fmla="*/ 25 h 48"/>
                      <a:gd name="T4" fmla="*/ 14 w 47"/>
                      <a:gd name="T5" fmla="*/ 46 h 48"/>
                      <a:gd name="T6" fmla="*/ 44 w 47"/>
                      <a:gd name="T7" fmla="*/ 46 h 48"/>
                      <a:gd name="T8" fmla="*/ 58 w 47"/>
                      <a:gd name="T9" fmla="*/ 25 h 48"/>
                      <a:gd name="T10" fmla="*/ 44 w 47"/>
                      <a:gd name="T11" fmla="*/ 0 h 48"/>
                      <a:gd name="T12" fmla="*/ 14 w 47"/>
                      <a:gd name="T13" fmla="*/ 0 h 48"/>
                      <a:gd name="T14" fmla="*/ 0 60000 65536"/>
                      <a:gd name="T15" fmla="*/ 0 60000 65536"/>
                      <a:gd name="T16" fmla="*/ 0 60000 65536"/>
                      <a:gd name="T17" fmla="*/ 0 60000 65536"/>
                      <a:gd name="T18" fmla="*/ 0 60000 65536"/>
                      <a:gd name="T19" fmla="*/ 0 60000 65536"/>
                      <a:gd name="T20" fmla="*/ 0 60000 65536"/>
                      <a:gd name="T21" fmla="*/ 0 w 47"/>
                      <a:gd name="T22" fmla="*/ 0 h 48"/>
                      <a:gd name="T23" fmla="*/ 47 w 4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8">
                        <a:moveTo>
                          <a:pt x="11" y="0"/>
                        </a:moveTo>
                        <a:lnTo>
                          <a:pt x="0" y="26"/>
                        </a:lnTo>
                        <a:lnTo>
                          <a:pt x="11" y="48"/>
                        </a:lnTo>
                        <a:lnTo>
                          <a:pt x="36" y="48"/>
                        </a:lnTo>
                        <a:lnTo>
                          <a:pt x="47" y="26"/>
                        </a:lnTo>
                        <a:lnTo>
                          <a:pt x="36" y="0"/>
                        </a:lnTo>
                        <a:lnTo>
                          <a:pt x="11" y="0"/>
                        </a:lnTo>
                        <a:close/>
                      </a:path>
                    </a:pathLst>
                  </a:custGeom>
                  <a:solidFill>
                    <a:srgbClr val="DDDDDD"/>
                  </a:solidFill>
                  <a:ln w="12700">
                    <a:solidFill>
                      <a:srgbClr val="000000"/>
                    </a:solidFill>
                    <a:round/>
                    <a:headEnd/>
                    <a:tailEnd/>
                  </a:ln>
                </p:spPr>
                <p:txBody>
                  <a:bodyPr/>
                  <a:lstStyle/>
                  <a:p>
                    <a:endParaRPr lang="en-US" sz="1800">
                      <a:latin typeface="Segoe"/>
                    </a:endParaRPr>
                  </a:p>
                </p:txBody>
              </p:sp>
              <p:sp>
                <p:nvSpPr>
                  <p:cNvPr id="58459" name="Oval 126"/>
                  <p:cNvSpPr>
                    <a:spLocks noChangeAspect="1" noChangeArrowheads="1"/>
                  </p:cNvSpPr>
                  <p:nvPr/>
                </p:nvSpPr>
                <p:spPr bwMode="auto">
                  <a:xfrm>
                    <a:off x="1208" y="3481"/>
                    <a:ext cx="23" cy="23"/>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grpSp>
            <p:sp>
              <p:nvSpPr>
                <p:cNvPr id="58442" name="Freeform 127"/>
                <p:cNvSpPr>
                  <a:spLocks noChangeAspect="1"/>
                </p:cNvSpPr>
                <p:nvPr/>
              </p:nvSpPr>
              <p:spPr bwMode="auto">
                <a:xfrm>
                  <a:off x="1364" y="3635"/>
                  <a:ext cx="171" cy="74"/>
                </a:xfrm>
                <a:custGeom>
                  <a:avLst/>
                  <a:gdLst>
                    <a:gd name="T0" fmla="*/ 0 w 300"/>
                    <a:gd name="T1" fmla="*/ 0 h 112"/>
                    <a:gd name="T2" fmla="*/ 171 w 300"/>
                    <a:gd name="T3" fmla="*/ 0 h 112"/>
                    <a:gd name="T4" fmla="*/ 164 w 300"/>
                    <a:gd name="T5" fmla="*/ 74 h 112"/>
                    <a:gd name="T6" fmla="*/ 7 w 300"/>
                    <a:gd name="T7" fmla="*/ 74 h 112"/>
                    <a:gd name="T8" fmla="*/ 0 w 300"/>
                    <a:gd name="T9" fmla="*/ 0 h 112"/>
                    <a:gd name="T10" fmla="*/ 0 60000 65536"/>
                    <a:gd name="T11" fmla="*/ 0 60000 65536"/>
                    <a:gd name="T12" fmla="*/ 0 60000 65536"/>
                    <a:gd name="T13" fmla="*/ 0 60000 65536"/>
                    <a:gd name="T14" fmla="*/ 0 60000 65536"/>
                    <a:gd name="T15" fmla="*/ 0 w 300"/>
                    <a:gd name="T16" fmla="*/ 0 h 112"/>
                    <a:gd name="T17" fmla="*/ 300 w 300"/>
                    <a:gd name="T18" fmla="*/ 112 h 112"/>
                  </a:gdLst>
                  <a:ahLst/>
                  <a:cxnLst>
                    <a:cxn ang="T10">
                      <a:pos x="T0" y="T1"/>
                    </a:cxn>
                    <a:cxn ang="T11">
                      <a:pos x="T2" y="T3"/>
                    </a:cxn>
                    <a:cxn ang="T12">
                      <a:pos x="T4" y="T5"/>
                    </a:cxn>
                    <a:cxn ang="T13">
                      <a:pos x="T6" y="T7"/>
                    </a:cxn>
                    <a:cxn ang="T14">
                      <a:pos x="T8" y="T9"/>
                    </a:cxn>
                  </a:cxnLst>
                  <a:rect l="T15" t="T16" r="T17" b="T18"/>
                  <a:pathLst>
                    <a:path w="300" h="112">
                      <a:moveTo>
                        <a:pt x="0" y="0"/>
                      </a:moveTo>
                      <a:lnTo>
                        <a:pt x="300" y="0"/>
                      </a:lnTo>
                      <a:lnTo>
                        <a:pt x="288" y="112"/>
                      </a:lnTo>
                      <a:lnTo>
                        <a:pt x="12" y="112"/>
                      </a:lnTo>
                      <a:lnTo>
                        <a:pt x="0" y="0"/>
                      </a:lnTo>
                      <a:close/>
                    </a:path>
                  </a:pathLst>
                </a:custGeom>
                <a:solidFill>
                  <a:srgbClr val="3366FF"/>
                </a:solidFill>
                <a:ln w="12700">
                  <a:solidFill>
                    <a:srgbClr val="000000"/>
                  </a:solidFill>
                  <a:round/>
                  <a:headEnd/>
                  <a:tailEnd/>
                </a:ln>
              </p:spPr>
              <p:txBody>
                <a:bodyPr/>
                <a:lstStyle/>
                <a:p>
                  <a:endParaRPr lang="en-US" sz="1800">
                    <a:latin typeface="Segoe"/>
                  </a:endParaRPr>
                </a:p>
              </p:txBody>
            </p:sp>
            <p:sp>
              <p:nvSpPr>
                <p:cNvPr id="58443" name="Oval 128"/>
                <p:cNvSpPr>
                  <a:spLocks noChangeAspect="1" noChangeArrowheads="1"/>
                </p:cNvSpPr>
                <p:nvPr/>
              </p:nvSpPr>
              <p:spPr bwMode="auto">
                <a:xfrm>
                  <a:off x="1377" y="3687"/>
                  <a:ext cx="11"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44" name="Oval 129"/>
                <p:cNvSpPr>
                  <a:spLocks noChangeAspect="1" noChangeArrowheads="1"/>
                </p:cNvSpPr>
                <p:nvPr/>
              </p:nvSpPr>
              <p:spPr bwMode="auto">
                <a:xfrm>
                  <a:off x="1407" y="3687"/>
                  <a:ext cx="11"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45" name="Oval 130"/>
                <p:cNvSpPr>
                  <a:spLocks noChangeAspect="1" noChangeArrowheads="1"/>
                </p:cNvSpPr>
                <p:nvPr/>
              </p:nvSpPr>
              <p:spPr bwMode="auto">
                <a:xfrm>
                  <a:off x="1436" y="3687"/>
                  <a:ext cx="12"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46" name="Oval 131"/>
                <p:cNvSpPr>
                  <a:spLocks noChangeAspect="1" noChangeArrowheads="1"/>
                </p:cNvSpPr>
                <p:nvPr/>
              </p:nvSpPr>
              <p:spPr bwMode="auto">
                <a:xfrm>
                  <a:off x="1467" y="3687"/>
                  <a:ext cx="11"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47" name="Oval 132"/>
                <p:cNvSpPr>
                  <a:spLocks noChangeAspect="1" noChangeArrowheads="1"/>
                </p:cNvSpPr>
                <p:nvPr/>
              </p:nvSpPr>
              <p:spPr bwMode="auto">
                <a:xfrm>
                  <a:off x="1497" y="3687"/>
                  <a:ext cx="11"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48" name="Oval 133"/>
                <p:cNvSpPr>
                  <a:spLocks noChangeAspect="1" noChangeArrowheads="1"/>
                </p:cNvSpPr>
                <p:nvPr/>
              </p:nvSpPr>
              <p:spPr bwMode="auto">
                <a:xfrm>
                  <a:off x="1378" y="3651"/>
                  <a:ext cx="11"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49" name="Oval 134"/>
                <p:cNvSpPr>
                  <a:spLocks noChangeAspect="1" noChangeArrowheads="1"/>
                </p:cNvSpPr>
                <p:nvPr/>
              </p:nvSpPr>
              <p:spPr bwMode="auto">
                <a:xfrm>
                  <a:off x="1407" y="3651"/>
                  <a:ext cx="12"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0" name="Oval 135"/>
                <p:cNvSpPr>
                  <a:spLocks noChangeAspect="1" noChangeArrowheads="1"/>
                </p:cNvSpPr>
                <p:nvPr/>
              </p:nvSpPr>
              <p:spPr bwMode="auto">
                <a:xfrm>
                  <a:off x="1437" y="3651"/>
                  <a:ext cx="12"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1" name="Oval 136"/>
                <p:cNvSpPr>
                  <a:spLocks noChangeAspect="1" noChangeArrowheads="1"/>
                </p:cNvSpPr>
                <p:nvPr/>
              </p:nvSpPr>
              <p:spPr bwMode="auto">
                <a:xfrm>
                  <a:off x="1467" y="3651"/>
                  <a:ext cx="12"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2" name="Oval 137"/>
                <p:cNvSpPr>
                  <a:spLocks noChangeAspect="1" noChangeArrowheads="1"/>
                </p:cNvSpPr>
                <p:nvPr/>
              </p:nvSpPr>
              <p:spPr bwMode="auto">
                <a:xfrm>
                  <a:off x="1498" y="3651"/>
                  <a:ext cx="11" cy="9"/>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3" name="Oval 138"/>
                <p:cNvSpPr>
                  <a:spLocks noChangeAspect="1" noChangeArrowheads="1"/>
                </p:cNvSpPr>
                <p:nvPr/>
              </p:nvSpPr>
              <p:spPr bwMode="auto">
                <a:xfrm>
                  <a:off x="1392" y="3667"/>
                  <a:ext cx="11" cy="10"/>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4" name="Oval 139"/>
                <p:cNvSpPr>
                  <a:spLocks noChangeAspect="1" noChangeArrowheads="1"/>
                </p:cNvSpPr>
                <p:nvPr/>
              </p:nvSpPr>
              <p:spPr bwMode="auto">
                <a:xfrm>
                  <a:off x="1422" y="3667"/>
                  <a:ext cx="11" cy="10"/>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5" name="Oval 140"/>
                <p:cNvSpPr>
                  <a:spLocks noChangeAspect="1" noChangeArrowheads="1"/>
                </p:cNvSpPr>
                <p:nvPr/>
              </p:nvSpPr>
              <p:spPr bwMode="auto">
                <a:xfrm>
                  <a:off x="1451" y="3667"/>
                  <a:ext cx="12" cy="10"/>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6" name="Oval 141"/>
                <p:cNvSpPr>
                  <a:spLocks noChangeAspect="1" noChangeArrowheads="1"/>
                </p:cNvSpPr>
                <p:nvPr/>
              </p:nvSpPr>
              <p:spPr bwMode="auto">
                <a:xfrm>
                  <a:off x="1482" y="3667"/>
                  <a:ext cx="11" cy="10"/>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sp>
              <p:nvSpPr>
                <p:cNvPr id="58457" name="Oval 142"/>
                <p:cNvSpPr>
                  <a:spLocks noChangeAspect="1" noChangeArrowheads="1"/>
                </p:cNvSpPr>
                <p:nvPr/>
              </p:nvSpPr>
              <p:spPr bwMode="auto">
                <a:xfrm>
                  <a:off x="1512" y="3667"/>
                  <a:ext cx="11" cy="10"/>
                </a:xfrm>
                <a:prstGeom prst="ellipse">
                  <a:avLst/>
                </a:prstGeom>
                <a:solidFill>
                  <a:srgbClr val="DDDDDD"/>
                </a:solidFill>
                <a:ln w="12700">
                  <a:solidFill>
                    <a:srgbClr val="000000"/>
                  </a:solidFill>
                  <a:round/>
                  <a:headEnd/>
                  <a:tailEnd/>
                </a:ln>
              </p:spPr>
              <p:txBody>
                <a:bodyPr/>
                <a:lstStyle/>
                <a:p>
                  <a:endParaRPr lang="en-US" sz="1800">
                    <a:latin typeface="Segoe"/>
                  </a:endParaRPr>
                </a:p>
              </p:txBody>
            </p:sp>
          </p:grpSp>
          <p:sp>
            <p:nvSpPr>
              <p:cNvPr id="58438" name="Text Box 143"/>
              <p:cNvSpPr txBox="1">
                <a:spLocks noChangeAspect="1" noChangeArrowheads="1"/>
              </p:cNvSpPr>
              <p:nvPr/>
            </p:nvSpPr>
            <p:spPr bwMode="auto">
              <a:xfrm>
                <a:off x="1441" y="2436"/>
                <a:ext cx="149" cy="60"/>
              </a:xfrm>
              <a:prstGeom prst="rect">
                <a:avLst/>
              </a:prstGeom>
              <a:noFill/>
              <a:ln w="9525">
                <a:noFill/>
                <a:miter lim="800000"/>
                <a:headEnd/>
                <a:tailEnd/>
              </a:ln>
            </p:spPr>
            <p:txBody>
              <a:bodyPr lIns="0" tIns="0" rIns="0" bIns="0"/>
              <a:lstStyle/>
              <a:p>
                <a:pPr algn="ctr" eaLnBrk="0" hangingPunct="0">
                  <a:spcBef>
                    <a:spcPct val="50000"/>
                  </a:spcBef>
                </a:pPr>
                <a:r>
                  <a:rPr lang="en-US" altLang="zh-CN" sz="800">
                    <a:solidFill>
                      <a:srgbClr val="000000"/>
                    </a:solidFill>
                    <a:latin typeface="Segoe"/>
                    <a:ea typeface="SimSun"/>
                    <a:cs typeface="SimSun"/>
                  </a:rPr>
                  <a:t>VGA</a:t>
                </a:r>
              </a:p>
            </p:txBody>
          </p:sp>
        </p:grpSp>
      </p:grpSp>
      <p:grpSp>
        <p:nvGrpSpPr>
          <p:cNvPr id="58373" name="Group 294"/>
          <p:cNvGrpSpPr>
            <a:grpSpLocks/>
          </p:cNvGrpSpPr>
          <p:nvPr/>
        </p:nvGrpSpPr>
        <p:grpSpPr bwMode="auto">
          <a:xfrm>
            <a:off x="1392238" y="4605337"/>
            <a:ext cx="2133600" cy="1871663"/>
            <a:chOff x="904" y="2857"/>
            <a:chExt cx="1344" cy="1179"/>
          </a:xfrm>
        </p:grpSpPr>
        <p:sp>
          <p:nvSpPr>
            <p:cNvPr id="58374" name="Rectangle 225"/>
            <p:cNvSpPr>
              <a:spLocks noChangeAspect="1" noChangeArrowheads="1"/>
            </p:cNvSpPr>
            <p:nvPr/>
          </p:nvSpPr>
          <p:spPr bwMode="auto">
            <a:xfrm rot="10800000">
              <a:off x="904" y="2858"/>
              <a:ext cx="1344" cy="1178"/>
            </a:xfrm>
            <a:prstGeom prst="rect">
              <a:avLst/>
            </a:prstGeom>
            <a:solidFill>
              <a:srgbClr val="008000"/>
            </a:solidFill>
            <a:ln w="12700">
              <a:solidFill>
                <a:srgbClr val="000000"/>
              </a:solidFill>
              <a:miter lim="800000"/>
              <a:headEnd/>
              <a:tailEnd/>
            </a:ln>
          </p:spPr>
          <p:txBody>
            <a:bodyPr wrap="none" anchor="ctr"/>
            <a:lstStyle/>
            <a:p>
              <a:endParaRPr lang="en-US" sz="1800">
                <a:latin typeface="Segoe"/>
              </a:endParaRPr>
            </a:p>
          </p:txBody>
        </p:sp>
        <p:sp>
          <p:nvSpPr>
            <p:cNvPr id="58375" name="Oval 226"/>
            <p:cNvSpPr>
              <a:spLocks noChangeAspect="1" noChangeArrowheads="1"/>
            </p:cNvSpPr>
            <p:nvPr/>
          </p:nvSpPr>
          <p:spPr bwMode="auto">
            <a:xfrm rot="10800000">
              <a:off x="961" y="3814"/>
              <a:ext cx="13" cy="15"/>
            </a:xfrm>
            <a:prstGeom prst="ellipse">
              <a:avLst/>
            </a:prstGeom>
            <a:solidFill>
              <a:schemeClr val="bg2"/>
            </a:solidFill>
            <a:ln w="50800">
              <a:solidFill>
                <a:srgbClr val="969696"/>
              </a:solidFill>
              <a:round/>
              <a:headEnd/>
              <a:tailEnd/>
            </a:ln>
          </p:spPr>
          <p:txBody>
            <a:bodyPr rot="10800000" wrap="none" anchor="ctr"/>
            <a:lstStyle/>
            <a:p>
              <a:pPr algn="ctr" eaLnBrk="0" hangingPunct="0"/>
              <a:endParaRPr lang="zh-CN" altLang="en-US" b="1">
                <a:latin typeface="Segoe"/>
                <a:ea typeface="SimSun"/>
                <a:cs typeface="SimSun"/>
              </a:endParaRPr>
            </a:p>
          </p:txBody>
        </p:sp>
        <p:sp>
          <p:nvSpPr>
            <p:cNvPr id="58376" name="Oval 227"/>
            <p:cNvSpPr>
              <a:spLocks noChangeAspect="1" noChangeArrowheads="1"/>
            </p:cNvSpPr>
            <p:nvPr/>
          </p:nvSpPr>
          <p:spPr bwMode="auto">
            <a:xfrm rot="10800000">
              <a:off x="1163" y="3788"/>
              <a:ext cx="13" cy="13"/>
            </a:xfrm>
            <a:prstGeom prst="ellipse">
              <a:avLst/>
            </a:prstGeom>
            <a:solidFill>
              <a:schemeClr val="bg2"/>
            </a:solidFill>
            <a:ln w="50800">
              <a:solidFill>
                <a:srgbClr val="969696"/>
              </a:solidFill>
              <a:round/>
              <a:headEnd/>
              <a:tailEnd/>
            </a:ln>
          </p:spPr>
          <p:txBody>
            <a:bodyPr rot="10800000" wrap="none" anchor="ctr"/>
            <a:lstStyle/>
            <a:p>
              <a:pPr algn="ctr" eaLnBrk="0" hangingPunct="0"/>
              <a:endParaRPr lang="zh-CN" altLang="en-US" b="1">
                <a:latin typeface="Segoe"/>
                <a:ea typeface="SimSun"/>
                <a:cs typeface="SimSun"/>
              </a:endParaRPr>
            </a:p>
          </p:txBody>
        </p:sp>
        <p:sp>
          <p:nvSpPr>
            <p:cNvPr id="58377" name="Oval 228"/>
            <p:cNvSpPr>
              <a:spLocks noChangeAspect="1" noChangeArrowheads="1"/>
            </p:cNvSpPr>
            <p:nvPr/>
          </p:nvSpPr>
          <p:spPr bwMode="auto">
            <a:xfrm rot="10800000">
              <a:off x="2187" y="2917"/>
              <a:ext cx="14" cy="15"/>
            </a:xfrm>
            <a:prstGeom prst="ellipse">
              <a:avLst/>
            </a:prstGeom>
            <a:solidFill>
              <a:schemeClr val="bg2"/>
            </a:solidFill>
            <a:ln w="50800">
              <a:solidFill>
                <a:srgbClr val="969696"/>
              </a:solidFill>
              <a:round/>
              <a:headEnd/>
              <a:tailEnd/>
            </a:ln>
          </p:spPr>
          <p:txBody>
            <a:bodyPr rot="10800000" wrap="none" anchor="ctr"/>
            <a:lstStyle/>
            <a:p>
              <a:pPr algn="ctr" eaLnBrk="0" hangingPunct="0"/>
              <a:endParaRPr lang="zh-CN" altLang="en-US" b="1">
                <a:latin typeface="Segoe"/>
                <a:ea typeface="SimSun"/>
                <a:cs typeface="SimSun"/>
              </a:endParaRPr>
            </a:p>
          </p:txBody>
        </p:sp>
        <p:sp>
          <p:nvSpPr>
            <p:cNvPr id="58378" name="Oval 229"/>
            <p:cNvSpPr>
              <a:spLocks noChangeAspect="1" noChangeArrowheads="1"/>
            </p:cNvSpPr>
            <p:nvPr/>
          </p:nvSpPr>
          <p:spPr bwMode="auto">
            <a:xfrm rot="10800000">
              <a:off x="2152" y="3818"/>
              <a:ext cx="14" cy="13"/>
            </a:xfrm>
            <a:prstGeom prst="ellipse">
              <a:avLst/>
            </a:prstGeom>
            <a:solidFill>
              <a:schemeClr val="bg2"/>
            </a:solidFill>
            <a:ln w="50800">
              <a:solidFill>
                <a:srgbClr val="969696"/>
              </a:solidFill>
              <a:round/>
              <a:headEnd/>
              <a:tailEnd/>
            </a:ln>
          </p:spPr>
          <p:txBody>
            <a:bodyPr rot="10800000" wrap="none" anchor="ctr"/>
            <a:lstStyle/>
            <a:p>
              <a:pPr algn="ctr" eaLnBrk="0" hangingPunct="0"/>
              <a:endParaRPr lang="zh-CN" altLang="en-US" b="1">
                <a:latin typeface="Segoe"/>
                <a:ea typeface="SimSun"/>
                <a:cs typeface="SimSun"/>
              </a:endParaRPr>
            </a:p>
          </p:txBody>
        </p:sp>
        <p:sp>
          <p:nvSpPr>
            <p:cNvPr id="58379" name="Oval 230"/>
            <p:cNvSpPr>
              <a:spLocks noChangeAspect="1" noChangeArrowheads="1"/>
            </p:cNvSpPr>
            <p:nvPr/>
          </p:nvSpPr>
          <p:spPr bwMode="auto">
            <a:xfrm rot="10800000">
              <a:off x="952" y="2913"/>
              <a:ext cx="15" cy="13"/>
            </a:xfrm>
            <a:prstGeom prst="ellipse">
              <a:avLst/>
            </a:prstGeom>
            <a:solidFill>
              <a:schemeClr val="bg2"/>
            </a:solidFill>
            <a:ln w="50800">
              <a:solidFill>
                <a:srgbClr val="969696"/>
              </a:solidFill>
              <a:round/>
              <a:headEnd/>
              <a:tailEnd/>
            </a:ln>
          </p:spPr>
          <p:txBody>
            <a:bodyPr rot="10800000" wrap="none" anchor="ctr"/>
            <a:lstStyle/>
            <a:p>
              <a:pPr algn="ctr" eaLnBrk="0" hangingPunct="0"/>
              <a:endParaRPr lang="zh-CN" altLang="en-US" b="1">
                <a:latin typeface="Segoe"/>
                <a:ea typeface="SimSun"/>
                <a:cs typeface="SimSun"/>
              </a:endParaRPr>
            </a:p>
          </p:txBody>
        </p:sp>
        <p:sp>
          <p:nvSpPr>
            <p:cNvPr id="58380" name="Oval 231"/>
            <p:cNvSpPr>
              <a:spLocks noChangeAspect="1" noChangeArrowheads="1"/>
            </p:cNvSpPr>
            <p:nvPr/>
          </p:nvSpPr>
          <p:spPr bwMode="auto">
            <a:xfrm rot="10800000">
              <a:off x="1150" y="2915"/>
              <a:ext cx="14" cy="12"/>
            </a:xfrm>
            <a:prstGeom prst="ellipse">
              <a:avLst/>
            </a:prstGeom>
            <a:solidFill>
              <a:schemeClr val="bg2"/>
            </a:solidFill>
            <a:ln w="50800">
              <a:solidFill>
                <a:srgbClr val="969696"/>
              </a:solidFill>
              <a:round/>
              <a:headEnd/>
              <a:tailEnd/>
            </a:ln>
          </p:spPr>
          <p:txBody>
            <a:bodyPr rot="10800000" wrap="none" anchor="ctr"/>
            <a:lstStyle/>
            <a:p>
              <a:pPr algn="ctr" eaLnBrk="0" hangingPunct="0"/>
              <a:endParaRPr lang="zh-CN" altLang="en-US" b="1">
                <a:latin typeface="Segoe"/>
                <a:ea typeface="SimSun"/>
                <a:cs typeface="SimSun"/>
              </a:endParaRPr>
            </a:p>
          </p:txBody>
        </p:sp>
        <p:sp>
          <p:nvSpPr>
            <p:cNvPr id="58381" name="Rectangle 232"/>
            <p:cNvSpPr>
              <a:spLocks noChangeAspect="1" noChangeArrowheads="1"/>
            </p:cNvSpPr>
            <p:nvPr/>
          </p:nvSpPr>
          <p:spPr bwMode="auto">
            <a:xfrm>
              <a:off x="1480" y="2858"/>
              <a:ext cx="78" cy="72"/>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grpSp>
          <p:nvGrpSpPr>
            <p:cNvPr id="58382" name="Group 233"/>
            <p:cNvGrpSpPr>
              <a:grpSpLocks noChangeAspect="1"/>
            </p:cNvGrpSpPr>
            <p:nvPr/>
          </p:nvGrpSpPr>
          <p:grpSpPr bwMode="auto">
            <a:xfrm>
              <a:off x="1698" y="2857"/>
              <a:ext cx="326" cy="127"/>
              <a:chOff x="4971" y="493"/>
              <a:chExt cx="283" cy="110"/>
            </a:xfrm>
          </p:grpSpPr>
          <p:sp>
            <p:nvSpPr>
              <p:cNvPr id="58431" name="Rectangle 234"/>
              <p:cNvSpPr>
                <a:spLocks noChangeAspect="1" noChangeArrowheads="1"/>
              </p:cNvSpPr>
              <p:nvPr/>
            </p:nvSpPr>
            <p:spPr bwMode="auto">
              <a:xfrm>
                <a:off x="4971" y="521"/>
                <a:ext cx="283" cy="82"/>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sp>
            <p:nvSpPr>
              <p:cNvPr id="58432" name="Rectangle 235"/>
              <p:cNvSpPr>
                <a:spLocks noChangeAspect="1" noChangeArrowheads="1"/>
              </p:cNvSpPr>
              <p:nvPr/>
            </p:nvSpPr>
            <p:spPr bwMode="auto">
              <a:xfrm>
                <a:off x="5216" y="493"/>
                <a:ext cx="28" cy="33"/>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sp>
            <p:nvSpPr>
              <p:cNvPr id="58433" name="Rectangle 236"/>
              <p:cNvSpPr>
                <a:spLocks noChangeAspect="1" noChangeArrowheads="1"/>
              </p:cNvSpPr>
              <p:nvPr/>
            </p:nvSpPr>
            <p:spPr bwMode="auto">
              <a:xfrm>
                <a:off x="5025" y="498"/>
                <a:ext cx="178" cy="36"/>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sp>
            <p:nvSpPr>
              <p:cNvPr id="58434" name="Rectangle 237"/>
              <p:cNvSpPr>
                <a:spLocks noChangeAspect="1" noChangeArrowheads="1"/>
              </p:cNvSpPr>
              <p:nvPr/>
            </p:nvSpPr>
            <p:spPr bwMode="auto">
              <a:xfrm>
                <a:off x="4981" y="494"/>
                <a:ext cx="28" cy="34"/>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grpSp>
        <p:sp>
          <p:nvSpPr>
            <p:cNvPr id="58383" name="Rectangle 238"/>
            <p:cNvSpPr>
              <a:spLocks noChangeAspect="1" noChangeArrowheads="1"/>
            </p:cNvSpPr>
            <p:nvPr/>
          </p:nvSpPr>
          <p:spPr bwMode="auto">
            <a:xfrm>
              <a:off x="1336" y="2858"/>
              <a:ext cx="80" cy="98"/>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sp>
          <p:nvSpPr>
            <p:cNvPr id="58384" name="Rectangle 239"/>
            <p:cNvSpPr>
              <a:spLocks noChangeAspect="1" noChangeArrowheads="1"/>
            </p:cNvSpPr>
            <p:nvPr/>
          </p:nvSpPr>
          <p:spPr bwMode="auto">
            <a:xfrm>
              <a:off x="2046" y="2863"/>
              <a:ext cx="75" cy="109"/>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sp>
          <p:nvSpPr>
            <p:cNvPr id="58385" name="Rectangle 240"/>
            <p:cNvSpPr>
              <a:spLocks noChangeAspect="1" noChangeArrowheads="1"/>
            </p:cNvSpPr>
            <p:nvPr/>
          </p:nvSpPr>
          <p:spPr bwMode="auto">
            <a:xfrm>
              <a:off x="1576" y="2858"/>
              <a:ext cx="90" cy="83"/>
            </a:xfrm>
            <a:prstGeom prst="rect">
              <a:avLst/>
            </a:prstGeom>
            <a:solidFill>
              <a:srgbClr val="969696"/>
            </a:solidFill>
            <a:ln w="12700">
              <a:solidFill>
                <a:srgbClr val="000000"/>
              </a:solidFill>
              <a:miter lim="800000"/>
              <a:headEnd/>
              <a:tailEnd/>
            </a:ln>
          </p:spPr>
          <p:txBody>
            <a:bodyPr wrap="none" anchor="ctr"/>
            <a:lstStyle/>
            <a:p>
              <a:endParaRPr lang="en-US" sz="1800">
                <a:latin typeface="Segoe"/>
              </a:endParaRPr>
            </a:p>
          </p:txBody>
        </p:sp>
        <p:sp>
          <p:nvSpPr>
            <p:cNvPr id="58386" name="Rectangle 241"/>
            <p:cNvSpPr>
              <a:spLocks noChangeArrowheads="1"/>
            </p:cNvSpPr>
            <p:nvPr/>
          </p:nvSpPr>
          <p:spPr bwMode="auto">
            <a:xfrm rot="-5400000">
              <a:off x="1399" y="3049"/>
              <a:ext cx="204" cy="2"/>
            </a:xfrm>
            <a:prstGeom prst="rect">
              <a:avLst/>
            </a:prstGeom>
            <a:solidFill>
              <a:srgbClr val="000000"/>
            </a:solidFill>
            <a:ln w="9525">
              <a:noFill/>
              <a:miter lim="800000"/>
              <a:headEnd/>
              <a:tailEnd/>
            </a:ln>
          </p:spPr>
          <p:txBody>
            <a:bodyPr/>
            <a:lstStyle/>
            <a:p>
              <a:endParaRPr lang="en-US" sz="1800">
                <a:latin typeface="Segoe"/>
              </a:endParaRPr>
            </a:p>
          </p:txBody>
        </p:sp>
        <p:grpSp>
          <p:nvGrpSpPr>
            <p:cNvPr id="58387" name="Group 242"/>
            <p:cNvGrpSpPr>
              <a:grpSpLocks noChangeAspect="1"/>
            </p:cNvGrpSpPr>
            <p:nvPr/>
          </p:nvGrpSpPr>
          <p:grpSpPr bwMode="auto">
            <a:xfrm rot="-5400000">
              <a:off x="1290" y="3384"/>
              <a:ext cx="141" cy="145"/>
              <a:chOff x="1126" y="2794"/>
              <a:chExt cx="173" cy="169"/>
            </a:xfrm>
          </p:grpSpPr>
          <p:sp>
            <p:nvSpPr>
              <p:cNvPr id="58429" name="Rectangle 243"/>
              <p:cNvSpPr>
                <a:spLocks noChangeAspect="1" noChangeArrowheads="1"/>
              </p:cNvSpPr>
              <p:nvPr/>
            </p:nvSpPr>
            <p:spPr bwMode="auto">
              <a:xfrm>
                <a:off x="1126" y="2794"/>
                <a:ext cx="173" cy="169"/>
              </a:xfrm>
              <a:prstGeom prst="rect">
                <a:avLst/>
              </a:prstGeom>
              <a:solidFill>
                <a:srgbClr val="008000"/>
              </a:solidFill>
              <a:ln w="12700">
                <a:solidFill>
                  <a:schemeClr val="bg2"/>
                </a:solidFill>
                <a:miter lim="800000"/>
                <a:headEnd/>
                <a:tailEnd/>
              </a:ln>
            </p:spPr>
            <p:txBody>
              <a:bodyPr wrap="none" anchor="ctr"/>
              <a:lstStyle/>
              <a:p>
                <a:endParaRPr lang="en-US" sz="1800">
                  <a:latin typeface="Segoe"/>
                </a:endParaRPr>
              </a:p>
            </p:txBody>
          </p:sp>
          <p:sp>
            <p:nvSpPr>
              <p:cNvPr id="58430" name="Rectangle 244"/>
              <p:cNvSpPr>
                <a:spLocks noChangeAspect="1" noChangeArrowheads="1"/>
              </p:cNvSpPr>
              <p:nvPr/>
            </p:nvSpPr>
            <p:spPr bwMode="auto">
              <a:xfrm>
                <a:off x="1148" y="2814"/>
                <a:ext cx="131" cy="128"/>
              </a:xfrm>
              <a:prstGeom prst="rect">
                <a:avLst/>
              </a:prstGeom>
              <a:solidFill>
                <a:srgbClr val="5F5F5F"/>
              </a:solidFill>
              <a:ln w="12700">
                <a:solidFill>
                  <a:schemeClr val="bg2"/>
                </a:solidFill>
                <a:miter lim="800000"/>
                <a:headEnd/>
                <a:tailEnd/>
              </a:ln>
            </p:spPr>
            <p:txBody>
              <a:bodyPr vert="eaVert" wrap="none" lIns="92075" tIns="46038" rIns="92075" bIns="46038" anchor="ctr"/>
              <a:lstStyle/>
              <a:p>
                <a:pPr algn="ctr"/>
                <a:endParaRPr lang="zh-CN" altLang="en-US" sz="2400">
                  <a:latin typeface="Segoe"/>
                  <a:ea typeface="SimSun"/>
                  <a:cs typeface="SimSun"/>
                </a:endParaRPr>
              </a:p>
            </p:txBody>
          </p:sp>
        </p:grpSp>
        <p:grpSp>
          <p:nvGrpSpPr>
            <p:cNvPr id="58388" name="Group 245"/>
            <p:cNvGrpSpPr>
              <a:grpSpLocks noChangeAspect="1"/>
            </p:cNvGrpSpPr>
            <p:nvPr/>
          </p:nvGrpSpPr>
          <p:grpSpPr bwMode="auto">
            <a:xfrm>
              <a:off x="1709" y="3965"/>
              <a:ext cx="239" cy="52"/>
              <a:chOff x="1791" y="3561"/>
              <a:chExt cx="238" cy="54"/>
            </a:xfrm>
          </p:grpSpPr>
          <p:sp>
            <p:nvSpPr>
              <p:cNvPr id="58420" name="Rectangle 246"/>
              <p:cNvSpPr>
                <a:spLocks noChangeAspect="1" noChangeArrowheads="1"/>
              </p:cNvSpPr>
              <p:nvPr/>
            </p:nvSpPr>
            <p:spPr bwMode="auto">
              <a:xfrm>
                <a:off x="1791" y="3566"/>
                <a:ext cx="238" cy="49"/>
              </a:xfrm>
              <a:prstGeom prst="rect">
                <a:avLst/>
              </a:prstGeom>
              <a:solidFill>
                <a:schemeClr val="tx1"/>
              </a:solidFill>
              <a:ln w="9525">
                <a:solidFill>
                  <a:srgbClr val="5F5F5F"/>
                </a:solidFill>
                <a:miter lim="800000"/>
                <a:headEnd/>
                <a:tailEnd/>
              </a:ln>
            </p:spPr>
            <p:txBody>
              <a:bodyPr wrap="none" anchor="ctr"/>
              <a:lstStyle/>
              <a:p>
                <a:endParaRPr lang="en-US" sz="1800">
                  <a:latin typeface="Segoe"/>
                </a:endParaRPr>
              </a:p>
            </p:txBody>
          </p:sp>
          <p:sp>
            <p:nvSpPr>
              <p:cNvPr id="58421" name="Line 247"/>
              <p:cNvSpPr>
                <a:spLocks noChangeAspect="1" noChangeShapeType="1"/>
              </p:cNvSpPr>
              <p:nvPr/>
            </p:nvSpPr>
            <p:spPr bwMode="auto">
              <a:xfrm>
                <a:off x="1794" y="3591"/>
                <a:ext cx="231" cy="0"/>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2" name="Line 248"/>
              <p:cNvSpPr>
                <a:spLocks noChangeAspect="1" noChangeShapeType="1"/>
              </p:cNvSpPr>
              <p:nvPr/>
            </p:nvSpPr>
            <p:spPr bwMode="auto">
              <a:xfrm>
                <a:off x="1819" y="3564"/>
                <a:ext cx="0" cy="47"/>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3" name="Line 249"/>
              <p:cNvSpPr>
                <a:spLocks noChangeAspect="1" noChangeShapeType="1"/>
              </p:cNvSpPr>
              <p:nvPr/>
            </p:nvSpPr>
            <p:spPr bwMode="auto">
              <a:xfrm>
                <a:off x="1880" y="3568"/>
                <a:ext cx="0" cy="42"/>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4" name="Line 250"/>
              <p:cNvSpPr>
                <a:spLocks noChangeAspect="1" noChangeShapeType="1"/>
              </p:cNvSpPr>
              <p:nvPr/>
            </p:nvSpPr>
            <p:spPr bwMode="auto">
              <a:xfrm>
                <a:off x="1849" y="3561"/>
                <a:ext cx="0" cy="50"/>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5" name="Line 251"/>
              <p:cNvSpPr>
                <a:spLocks noChangeAspect="1" noChangeShapeType="1"/>
              </p:cNvSpPr>
              <p:nvPr/>
            </p:nvSpPr>
            <p:spPr bwMode="auto">
              <a:xfrm>
                <a:off x="1909" y="3568"/>
                <a:ext cx="0" cy="42"/>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6" name="Line 252"/>
              <p:cNvSpPr>
                <a:spLocks noChangeAspect="1" noChangeShapeType="1"/>
              </p:cNvSpPr>
              <p:nvPr/>
            </p:nvSpPr>
            <p:spPr bwMode="auto">
              <a:xfrm>
                <a:off x="1934" y="3568"/>
                <a:ext cx="0" cy="42"/>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7" name="Line 253"/>
              <p:cNvSpPr>
                <a:spLocks noChangeAspect="1" noChangeShapeType="1"/>
              </p:cNvSpPr>
              <p:nvPr/>
            </p:nvSpPr>
            <p:spPr bwMode="auto">
              <a:xfrm>
                <a:off x="1995" y="3565"/>
                <a:ext cx="0" cy="49"/>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sp>
            <p:nvSpPr>
              <p:cNvPr id="58428" name="Line 254"/>
              <p:cNvSpPr>
                <a:spLocks noChangeAspect="1" noChangeShapeType="1"/>
              </p:cNvSpPr>
              <p:nvPr/>
            </p:nvSpPr>
            <p:spPr bwMode="auto">
              <a:xfrm>
                <a:off x="1964" y="3568"/>
                <a:ext cx="0" cy="42"/>
              </a:xfrm>
              <a:prstGeom prst="line">
                <a:avLst/>
              </a:prstGeom>
              <a:noFill/>
              <a:ln w="3175">
                <a:solidFill>
                  <a:srgbClr val="5F5F5F"/>
                </a:solidFill>
                <a:round/>
                <a:headEnd/>
                <a:tailEnd/>
              </a:ln>
            </p:spPr>
            <p:txBody>
              <a:bodyPr>
                <a:spAutoFit/>
              </a:bodyPr>
              <a:lstStyle/>
              <a:p>
                <a:endParaRPr lang="en-US" dirty="0">
                  <a:latin typeface="Segoe" pitchFamily="34" charset="0"/>
                </a:endParaRPr>
              </a:p>
            </p:txBody>
          </p:sp>
        </p:grpSp>
        <p:sp>
          <p:nvSpPr>
            <p:cNvPr id="58389" name="Rectangle 255"/>
            <p:cNvSpPr>
              <a:spLocks noChangeAspect="1" noChangeArrowheads="1"/>
            </p:cNvSpPr>
            <p:nvPr/>
          </p:nvSpPr>
          <p:spPr bwMode="auto">
            <a:xfrm>
              <a:off x="1437" y="3988"/>
              <a:ext cx="205" cy="29"/>
            </a:xfrm>
            <a:prstGeom prst="rect">
              <a:avLst/>
            </a:prstGeom>
            <a:solidFill>
              <a:srgbClr val="FFFFCC"/>
            </a:solidFill>
            <a:ln w="12700">
              <a:solidFill>
                <a:srgbClr val="FFFFCC"/>
              </a:solidFill>
              <a:miter lim="800000"/>
              <a:headEnd/>
              <a:tailEnd/>
            </a:ln>
          </p:spPr>
          <p:txBody>
            <a:bodyPr wrap="none" anchor="ctr"/>
            <a:lstStyle/>
            <a:p>
              <a:endParaRPr lang="en-US" sz="1800">
                <a:latin typeface="Segoe"/>
              </a:endParaRPr>
            </a:p>
          </p:txBody>
        </p:sp>
        <p:sp>
          <p:nvSpPr>
            <p:cNvPr id="58390" name="Rectangle 256"/>
            <p:cNvSpPr>
              <a:spLocks noChangeAspect="1" noChangeArrowheads="1"/>
            </p:cNvSpPr>
            <p:nvPr/>
          </p:nvSpPr>
          <p:spPr bwMode="auto">
            <a:xfrm>
              <a:off x="1165" y="3988"/>
              <a:ext cx="199" cy="33"/>
            </a:xfrm>
            <a:prstGeom prst="rect">
              <a:avLst/>
            </a:prstGeom>
            <a:solidFill>
              <a:schemeClr val="bg2"/>
            </a:solidFill>
            <a:ln w="12700">
              <a:solidFill>
                <a:schemeClr val="tx1"/>
              </a:solidFill>
              <a:miter lim="800000"/>
              <a:headEnd/>
              <a:tailEnd/>
            </a:ln>
          </p:spPr>
          <p:txBody>
            <a:bodyPr wrap="none" anchor="ctr"/>
            <a:lstStyle/>
            <a:p>
              <a:endParaRPr lang="en-US" sz="1800">
                <a:latin typeface="Segoe"/>
              </a:endParaRPr>
            </a:p>
          </p:txBody>
        </p:sp>
        <p:grpSp>
          <p:nvGrpSpPr>
            <p:cNvPr id="58391" name="Group 257"/>
            <p:cNvGrpSpPr>
              <a:grpSpLocks noChangeAspect="1"/>
            </p:cNvGrpSpPr>
            <p:nvPr/>
          </p:nvGrpSpPr>
          <p:grpSpPr bwMode="auto">
            <a:xfrm rot="-5400000">
              <a:off x="1571" y="3265"/>
              <a:ext cx="226" cy="265"/>
              <a:chOff x="1492" y="2219"/>
              <a:chExt cx="256" cy="314"/>
            </a:xfrm>
          </p:grpSpPr>
          <p:sp>
            <p:nvSpPr>
              <p:cNvPr id="58409" name="AutoShape 258"/>
              <p:cNvSpPr>
                <a:spLocks noChangeAspect="1" noChangeArrowheads="1"/>
              </p:cNvSpPr>
              <p:nvPr/>
            </p:nvSpPr>
            <p:spPr bwMode="auto">
              <a:xfrm rot="2329497">
                <a:off x="1493" y="2455"/>
                <a:ext cx="41"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1 w 21600"/>
                  <a:gd name="T13" fmla="*/ 4431 h 21600"/>
                  <a:gd name="T14" fmla="*/ 16859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solidFill>
                  <a:schemeClr val="bg2"/>
                </a:solidFill>
                <a:miter lim="800000"/>
                <a:headEnd/>
                <a:tailEnd/>
              </a:ln>
            </p:spPr>
            <p:txBody>
              <a:bodyPr anchor="ctr">
                <a:spAutoFit/>
              </a:bodyPr>
              <a:lstStyle/>
              <a:p>
                <a:endParaRPr lang="en-US" sz="1800">
                  <a:latin typeface="Segoe"/>
                </a:endParaRPr>
              </a:p>
            </p:txBody>
          </p:sp>
          <p:sp>
            <p:nvSpPr>
              <p:cNvPr id="58410" name="AutoShape 259"/>
              <p:cNvSpPr>
                <a:spLocks noChangeAspect="1" noChangeArrowheads="1"/>
              </p:cNvSpPr>
              <p:nvPr/>
            </p:nvSpPr>
            <p:spPr bwMode="auto">
              <a:xfrm rot="19270503" flipV="1">
                <a:off x="1492" y="2219"/>
                <a:ext cx="41"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1 w 21600"/>
                  <a:gd name="T13" fmla="*/ 4488 h 21600"/>
                  <a:gd name="T14" fmla="*/ 16859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solidFill>
                  <a:schemeClr val="bg2"/>
                </a:solidFill>
                <a:miter lim="800000"/>
                <a:headEnd/>
                <a:tailEnd/>
              </a:ln>
            </p:spPr>
            <p:txBody>
              <a:bodyPr anchor="ctr">
                <a:spAutoFit/>
              </a:bodyPr>
              <a:lstStyle/>
              <a:p>
                <a:endParaRPr lang="en-US" sz="1800">
                  <a:latin typeface="Segoe"/>
                </a:endParaRPr>
              </a:p>
            </p:txBody>
          </p:sp>
          <p:sp>
            <p:nvSpPr>
              <p:cNvPr id="58411" name="AutoShape 260"/>
              <p:cNvSpPr>
                <a:spLocks noChangeAspect="1" noChangeArrowheads="1"/>
              </p:cNvSpPr>
              <p:nvPr/>
            </p:nvSpPr>
            <p:spPr bwMode="auto">
              <a:xfrm rot="19270503" flipH="1">
                <a:off x="1704" y="2456"/>
                <a:ext cx="41"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1 w 21600"/>
                  <a:gd name="T13" fmla="*/ 4488 h 21600"/>
                  <a:gd name="T14" fmla="*/ 16859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solidFill>
                  <a:schemeClr val="bg2"/>
                </a:solidFill>
                <a:miter lim="800000"/>
                <a:headEnd/>
                <a:tailEnd/>
              </a:ln>
            </p:spPr>
            <p:txBody>
              <a:bodyPr anchor="ctr">
                <a:spAutoFit/>
              </a:bodyPr>
              <a:lstStyle/>
              <a:p>
                <a:endParaRPr lang="en-US" sz="1800">
                  <a:latin typeface="Segoe"/>
                </a:endParaRPr>
              </a:p>
            </p:txBody>
          </p:sp>
          <p:sp>
            <p:nvSpPr>
              <p:cNvPr id="58412" name="AutoShape 261"/>
              <p:cNvSpPr>
                <a:spLocks noChangeAspect="1" noChangeArrowheads="1"/>
              </p:cNvSpPr>
              <p:nvPr/>
            </p:nvSpPr>
            <p:spPr bwMode="auto">
              <a:xfrm rot="2329497" flipH="1" flipV="1">
                <a:off x="1707" y="2219"/>
                <a:ext cx="41" cy="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1 w 21600"/>
                  <a:gd name="T13" fmla="*/ 4431 h 21600"/>
                  <a:gd name="T14" fmla="*/ 16859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solidFill>
                  <a:schemeClr val="bg2"/>
                </a:solidFill>
                <a:miter lim="800000"/>
                <a:headEnd/>
                <a:tailEnd/>
              </a:ln>
            </p:spPr>
            <p:txBody>
              <a:bodyPr anchor="ctr">
                <a:spAutoFit/>
              </a:bodyPr>
              <a:lstStyle/>
              <a:p>
                <a:endParaRPr lang="en-US" sz="1800">
                  <a:latin typeface="Segoe"/>
                </a:endParaRPr>
              </a:p>
            </p:txBody>
          </p:sp>
          <p:sp>
            <p:nvSpPr>
              <p:cNvPr id="58413" name="Rectangle 262" descr="Plaid"/>
              <p:cNvSpPr>
                <a:spLocks noChangeAspect="1" noChangeArrowheads="1"/>
              </p:cNvSpPr>
              <p:nvPr/>
            </p:nvSpPr>
            <p:spPr bwMode="auto">
              <a:xfrm>
                <a:off x="1514" y="2273"/>
                <a:ext cx="207" cy="213"/>
              </a:xfrm>
              <a:prstGeom prst="rect">
                <a:avLst/>
              </a:prstGeom>
              <a:pattFill prst="plaid">
                <a:fgClr>
                  <a:srgbClr val="969696"/>
                </a:fgClr>
                <a:bgClr>
                  <a:srgbClr val="FFFFFF"/>
                </a:bgClr>
              </a:pattFill>
              <a:ln w="12700">
                <a:solidFill>
                  <a:schemeClr val="bg2"/>
                </a:solidFill>
                <a:miter lim="800000"/>
                <a:headEnd/>
                <a:tailEnd/>
              </a:ln>
            </p:spPr>
            <p:txBody>
              <a:bodyPr wrap="none" anchor="ctr"/>
              <a:lstStyle/>
              <a:p>
                <a:endParaRPr lang="en-US" sz="1800">
                  <a:latin typeface="Segoe"/>
                </a:endParaRPr>
              </a:p>
            </p:txBody>
          </p:sp>
          <p:grpSp>
            <p:nvGrpSpPr>
              <p:cNvPr id="58414" name="Group 263"/>
              <p:cNvGrpSpPr>
                <a:grpSpLocks noChangeAspect="1"/>
              </p:cNvGrpSpPr>
              <p:nvPr/>
            </p:nvGrpSpPr>
            <p:grpSpPr bwMode="auto">
              <a:xfrm>
                <a:off x="1502" y="2232"/>
                <a:ext cx="235" cy="290"/>
                <a:chOff x="1502" y="2232"/>
                <a:chExt cx="235" cy="290"/>
              </a:xfrm>
            </p:grpSpPr>
            <p:sp>
              <p:nvSpPr>
                <p:cNvPr id="58415" name="AutoShape 264"/>
                <p:cNvSpPr>
                  <a:spLocks noChangeAspect="1" noChangeArrowheads="1"/>
                </p:cNvSpPr>
                <p:nvPr/>
              </p:nvSpPr>
              <p:spPr bwMode="auto">
                <a:xfrm rot="2329497">
                  <a:off x="1502" y="2448"/>
                  <a:ext cx="38"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00 h 21600"/>
                    <a:gd name="T14" fmla="*/ 17053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noFill/>
                  <a:miter lim="800000"/>
                  <a:headEnd/>
                  <a:tailEnd/>
                </a:ln>
              </p:spPr>
              <p:txBody>
                <a:bodyPr anchor="ctr">
                  <a:spAutoFit/>
                </a:bodyPr>
                <a:lstStyle/>
                <a:p>
                  <a:endParaRPr lang="en-US" sz="1800">
                    <a:latin typeface="Segoe"/>
                  </a:endParaRPr>
                </a:p>
              </p:txBody>
            </p:sp>
            <p:sp>
              <p:nvSpPr>
                <p:cNvPr id="58416" name="AutoShape 265"/>
                <p:cNvSpPr>
                  <a:spLocks noChangeAspect="1" noChangeArrowheads="1"/>
                </p:cNvSpPr>
                <p:nvPr/>
              </p:nvSpPr>
              <p:spPr bwMode="auto">
                <a:xfrm rot="19270503" flipV="1">
                  <a:off x="1503" y="2232"/>
                  <a:ext cx="38"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00 h 21600"/>
                    <a:gd name="T14" fmla="*/ 17053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noFill/>
                  <a:miter lim="800000"/>
                  <a:headEnd/>
                  <a:tailEnd/>
                </a:ln>
              </p:spPr>
              <p:txBody>
                <a:bodyPr anchor="ctr">
                  <a:spAutoFit/>
                </a:bodyPr>
                <a:lstStyle/>
                <a:p>
                  <a:endParaRPr lang="en-US" sz="1800">
                    <a:latin typeface="Segoe"/>
                  </a:endParaRPr>
                </a:p>
              </p:txBody>
            </p:sp>
            <p:sp>
              <p:nvSpPr>
                <p:cNvPr id="58417" name="AutoShape 266"/>
                <p:cNvSpPr>
                  <a:spLocks noChangeAspect="1" noChangeArrowheads="1"/>
                </p:cNvSpPr>
                <p:nvPr/>
              </p:nvSpPr>
              <p:spPr bwMode="auto">
                <a:xfrm rot="19270503" flipH="1">
                  <a:off x="1698" y="2450"/>
                  <a:ext cx="38"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00 h 21600"/>
                    <a:gd name="T14" fmla="*/ 17053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noFill/>
                  <a:miter lim="800000"/>
                  <a:headEnd/>
                  <a:tailEnd/>
                </a:ln>
              </p:spPr>
              <p:txBody>
                <a:bodyPr anchor="ctr">
                  <a:spAutoFit/>
                </a:bodyPr>
                <a:lstStyle/>
                <a:p>
                  <a:endParaRPr lang="en-US" sz="1800">
                    <a:latin typeface="Segoe"/>
                  </a:endParaRPr>
                </a:p>
              </p:txBody>
            </p:sp>
            <p:sp>
              <p:nvSpPr>
                <p:cNvPr id="58418" name="AutoShape 267"/>
                <p:cNvSpPr>
                  <a:spLocks noChangeAspect="1" noChangeArrowheads="1"/>
                </p:cNvSpPr>
                <p:nvPr/>
              </p:nvSpPr>
              <p:spPr bwMode="auto">
                <a:xfrm rot="2329497" flipH="1" flipV="1">
                  <a:off x="1699" y="2234"/>
                  <a:ext cx="38"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00 h 21600"/>
                    <a:gd name="T14" fmla="*/ 17053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DDDDD"/>
                </a:solidFill>
                <a:ln w="9525">
                  <a:noFill/>
                  <a:miter lim="800000"/>
                  <a:headEnd/>
                  <a:tailEnd/>
                </a:ln>
              </p:spPr>
              <p:txBody>
                <a:bodyPr anchor="ctr">
                  <a:spAutoFit/>
                </a:bodyPr>
                <a:lstStyle/>
                <a:p>
                  <a:endParaRPr lang="en-US" sz="1800">
                    <a:latin typeface="Segoe"/>
                  </a:endParaRPr>
                </a:p>
              </p:txBody>
            </p:sp>
            <p:sp>
              <p:nvSpPr>
                <p:cNvPr id="58419" name="Rectangle 268" descr="Plaid"/>
                <p:cNvSpPr>
                  <a:spLocks noChangeAspect="1" noChangeArrowheads="1"/>
                </p:cNvSpPr>
                <p:nvPr/>
              </p:nvSpPr>
              <p:spPr bwMode="auto">
                <a:xfrm>
                  <a:off x="1523" y="2277"/>
                  <a:ext cx="193" cy="198"/>
                </a:xfrm>
                <a:prstGeom prst="rect">
                  <a:avLst/>
                </a:prstGeom>
                <a:pattFill prst="plaid">
                  <a:fgClr>
                    <a:srgbClr val="969696"/>
                  </a:fgClr>
                  <a:bgClr>
                    <a:srgbClr val="FFFFFF"/>
                  </a:bgClr>
                </a:pattFill>
                <a:ln w="12700">
                  <a:noFill/>
                  <a:miter lim="800000"/>
                  <a:headEnd/>
                  <a:tailEnd/>
                </a:ln>
              </p:spPr>
              <p:txBody>
                <a:bodyPr wrap="none" anchor="ctr"/>
                <a:lstStyle/>
                <a:p>
                  <a:endParaRPr lang="en-US" sz="1800">
                    <a:latin typeface="Segoe"/>
                  </a:endParaRPr>
                </a:p>
              </p:txBody>
            </p:sp>
          </p:grpSp>
        </p:grpSp>
        <p:sp>
          <p:nvSpPr>
            <p:cNvPr id="58392" name="Rectangle 269"/>
            <p:cNvSpPr>
              <a:spLocks noChangeAspect="1" noChangeArrowheads="1"/>
            </p:cNvSpPr>
            <p:nvPr/>
          </p:nvSpPr>
          <p:spPr bwMode="auto">
            <a:xfrm rot="10778873" flipV="1">
              <a:off x="1913" y="3171"/>
              <a:ext cx="236" cy="236"/>
            </a:xfrm>
            <a:prstGeom prst="rect">
              <a:avLst/>
            </a:prstGeom>
            <a:solidFill>
              <a:srgbClr val="FFFFCC"/>
            </a:solidFill>
            <a:ln w="12700">
              <a:solidFill>
                <a:schemeClr val="bg2"/>
              </a:solidFill>
              <a:miter lim="800000"/>
              <a:headEnd/>
              <a:tailEnd/>
            </a:ln>
          </p:spPr>
          <p:txBody>
            <a:bodyPr wrap="none" anchor="ctr"/>
            <a:lstStyle/>
            <a:p>
              <a:endParaRPr lang="en-US" sz="1800">
                <a:latin typeface="Segoe"/>
              </a:endParaRPr>
            </a:p>
          </p:txBody>
        </p:sp>
        <p:grpSp>
          <p:nvGrpSpPr>
            <p:cNvPr id="58393" name="Group 270"/>
            <p:cNvGrpSpPr>
              <a:grpSpLocks/>
            </p:cNvGrpSpPr>
            <p:nvPr/>
          </p:nvGrpSpPr>
          <p:grpSpPr bwMode="auto">
            <a:xfrm>
              <a:off x="938" y="3557"/>
              <a:ext cx="85" cy="184"/>
              <a:chOff x="962" y="3812"/>
              <a:chExt cx="85" cy="184"/>
            </a:xfrm>
          </p:grpSpPr>
          <p:sp>
            <p:nvSpPr>
              <p:cNvPr id="58405" name="Rectangle 271"/>
              <p:cNvSpPr>
                <a:spLocks noChangeAspect="1" noChangeArrowheads="1"/>
              </p:cNvSpPr>
              <p:nvPr/>
            </p:nvSpPr>
            <p:spPr bwMode="auto">
              <a:xfrm rot="10800000">
                <a:off x="962" y="3812"/>
                <a:ext cx="85" cy="28"/>
              </a:xfrm>
              <a:prstGeom prst="rect">
                <a:avLst/>
              </a:prstGeom>
              <a:solidFill>
                <a:schemeClr val="bg1"/>
              </a:solidFill>
              <a:ln w="12700">
                <a:solidFill>
                  <a:schemeClr val="bg1"/>
                </a:solidFill>
                <a:miter lim="800000"/>
                <a:headEnd/>
                <a:tailEnd/>
              </a:ln>
            </p:spPr>
            <p:txBody>
              <a:bodyPr wrap="none" anchor="ctr"/>
              <a:lstStyle/>
              <a:p>
                <a:endParaRPr lang="en-US" sz="1800">
                  <a:latin typeface="Segoe"/>
                </a:endParaRPr>
              </a:p>
            </p:txBody>
          </p:sp>
          <p:sp>
            <p:nvSpPr>
              <p:cNvPr id="58406" name="Rectangle 272"/>
              <p:cNvSpPr>
                <a:spLocks noChangeAspect="1" noChangeArrowheads="1"/>
              </p:cNvSpPr>
              <p:nvPr/>
            </p:nvSpPr>
            <p:spPr bwMode="auto">
              <a:xfrm rot="10800000">
                <a:off x="962" y="3866"/>
                <a:ext cx="85" cy="27"/>
              </a:xfrm>
              <a:prstGeom prst="rect">
                <a:avLst/>
              </a:prstGeom>
              <a:solidFill>
                <a:schemeClr val="bg1"/>
              </a:solidFill>
              <a:ln w="12700">
                <a:solidFill>
                  <a:schemeClr val="bg1"/>
                </a:solidFill>
                <a:miter lim="800000"/>
                <a:headEnd/>
                <a:tailEnd/>
              </a:ln>
            </p:spPr>
            <p:txBody>
              <a:bodyPr wrap="none" anchor="ctr"/>
              <a:lstStyle/>
              <a:p>
                <a:endParaRPr lang="en-US" sz="1800">
                  <a:latin typeface="Segoe"/>
                </a:endParaRPr>
              </a:p>
            </p:txBody>
          </p:sp>
          <p:sp>
            <p:nvSpPr>
              <p:cNvPr id="58407" name="Rectangle 273"/>
              <p:cNvSpPr>
                <a:spLocks noChangeAspect="1" noChangeArrowheads="1"/>
              </p:cNvSpPr>
              <p:nvPr/>
            </p:nvSpPr>
            <p:spPr bwMode="auto">
              <a:xfrm rot="10800000">
                <a:off x="962" y="3917"/>
                <a:ext cx="85" cy="27"/>
              </a:xfrm>
              <a:prstGeom prst="rect">
                <a:avLst/>
              </a:prstGeom>
              <a:solidFill>
                <a:schemeClr val="bg1"/>
              </a:solidFill>
              <a:ln w="12700">
                <a:solidFill>
                  <a:schemeClr val="bg1"/>
                </a:solidFill>
                <a:miter lim="800000"/>
                <a:headEnd/>
                <a:tailEnd/>
              </a:ln>
            </p:spPr>
            <p:txBody>
              <a:bodyPr wrap="none" anchor="ctr"/>
              <a:lstStyle/>
              <a:p>
                <a:endParaRPr lang="en-US" sz="1800">
                  <a:latin typeface="Segoe"/>
                </a:endParaRPr>
              </a:p>
            </p:txBody>
          </p:sp>
          <p:sp>
            <p:nvSpPr>
              <p:cNvPr id="58408" name="Rectangle 274"/>
              <p:cNvSpPr>
                <a:spLocks noChangeAspect="1" noChangeArrowheads="1"/>
              </p:cNvSpPr>
              <p:nvPr/>
            </p:nvSpPr>
            <p:spPr bwMode="auto">
              <a:xfrm rot="10800000">
                <a:off x="962" y="3969"/>
                <a:ext cx="85" cy="27"/>
              </a:xfrm>
              <a:prstGeom prst="rect">
                <a:avLst/>
              </a:prstGeom>
              <a:solidFill>
                <a:schemeClr val="bg1"/>
              </a:solidFill>
              <a:ln w="12700">
                <a:solidFill>
                  <a:schemeClr val="bg1"/>
                </a:solidFill>
                <a:miter lim="800000"/>
                <a:headEnd/>
                <a:tailEnd/>
              </a:ln>
            </p:spPr>
            <p:txBody>
              <a:bodyPr wrap="none" anchor="ctr"/>
              <a:lstStyle/>
              <a:p>
                <a:endParaRPr lang="en-US" sz="1800">
                  <a:latin typeface="Segoe"/>
                </a:endParaRPr>
              </a:p>
            </p:txBody>
          </p:sp>
        </p:grpSp>
        <p:grpSp>
          <p:nvGrpSpPr>
            <p:cNvPr id="58394" name="Group 275"/>
            <p:cNvGrpSpPr>
              <a:grpSpLocks noChangeAspect="1"/>
            </p:cNvGrpSpPr>
            <p:nvPr/>
          </p:nvGrpSpPr>
          <p:grpSpPr bwMode="auto">
            <a:xfrm rot="-5400000">
              <a:off x="1344" y="3105"/>
              <a:ext cx="86" cy="81"/>
              <a:chOff x="1126" y="2794"/>
              <a:chExt cx="173" cy="169"/>
            </a:xfrm>
          </p:grpSpPr>
          <p:sp>
            <p:nvSpPr>
              <p:cNvPr id="58403" name="Rectangle 276"/>
              <p:cNvSpPr>
                <a:spLocks noChangeAspect="1" noChangeArrowheads="1"/>
              </p:cNvSpPr>
              <p:nvPr/>
            </p:nvSpPr>
            <p:spPr bwMode="auto">
              <a:xfrm>
                <a:off x="1126" y="2794"/>
                <a:ext cx="173" cy="169"/>
              </a:xfrm>
              <a:prstGeom prst="rect">
                <a:avLst/>
              </a:prstGeom>
              <a:solidFill>
                <a:srgbClr val="008000"/>
              </a:solidFill>
              <a:ln w="12700">
                <a:solidFill>
                  <a:schemeClr val="bg2"/>
                </a:solidFill>
                <a:miter lim="800000"/>
                <a:headEnd/>
                <a:tailEnd/>
              </a:ln>
            </p:spPr>
            <p:txBody>
              <a:bodyPr wrap="none" anchor="ctr"/>
              <a:lstStyle/>
              <a:p>
                <a:endParaRPr lang="en-US" sz="1800">
                  <a:latin typeface="Segoe"/>
                </a:endParaRPr>
              </a:p>
            </p:txBody>
          </p:sp>
          <p:sp>
            <p:nvSpPr>
              <p:cNvPr id="58404" name="Rectangle 277"/>
              <p:cNvSpPr>
                <a:spLocks noChangeAspect="1" noChangeArrowheads="1"/>
              </p:cNvSpPr>
              <p:nvPr/>
            </p:nvSpPr>
            <p:spPr bwMode="auto">
              <a:xfrm>
                <a:off x="1148" y="2814"/>
                <a:ext cx="131" cy="128"/>
              </a:xfrm>
              <a:prstGeom prst="rect">
                <a:avLst/>
              </a:prstGeom>
              <a:solidFill>
                <a:srgbClr val="5F5F5F"/>
              </a:solidFill>
              <a:ln w="12700">
                <a:solidFill>
                  <a:schemeClr val="bg2"/>
                </a:solidFill>
                <a:miter lim="800000"/>
                <a:headEnd/>
                <a:tailEnd/>
              </a:ln>
            </p:spPr>
            <p:txBody>
              <a:bodyPr vert="eaVert" wrap="none" lIns="92075" tIns="46038" rIns="92075" bIns="46038" anchor="ctr"/>
              <a:lstStyle/>
              <a:p>
                <a:pPr algn="ctr"/>
                <a:endParaRPr lang="zh-CN" altLang="en-US" sz="2400">
                  <a:latin typeface="Segoe"/>
                  <a:ea typeface="SimSun"/>
                  <a:cs typeface="SimSun"/>
                </a:endParaRPr>
              </a:p>
            </p:txBody>
          </p:sp>
        </p:grpSp>
        <p:grpSp>
          <p:nvGrpSpPr>
            <p:cNvPr id="58395" name="Group 278"/>
            <p:cNvGrpSpPr>
              <a:grpSpLocks noChangeAspect="1"/>
            </p:cNvGrpSpPr>
            <p:nvPr/>
          </p:nvGrpSpPr>
          <p:grpSpPr bwMode="auto">
            <a:xfrm rot="-5400000">
              <a:off x="2054" y="3916"/>
              <a:ext cx="86" cy="81"/>
              <a:chOff x="1126" y="2794"/>
              <a:chExt cx="173" cy="169"/>
            </a:xfrm>
          </p:grpSpPr>
          <p:sp>
            <p:nvSpPr>
              <p:cNvPr id="58401" name="Rectangle 279"/>
              <p:cNvSpPr>
                <a:spLocks noChangeAspect="1" noChangeArrowheads="1"/>
              </p:cNvSpPr>
              <p:nvPr/>
            </p:nvSpPr>
            <p:spPr bwMode="auto">
              <a:xfrm>
                <a:off x="1126" y="2794"/>
                <a:ext cx="173" cy="169"/>
              </a:xfrm>
              <a:prstGeom prst="rect">
                <a:avLst/>
              </a:prstGeom>
              <a:solidFill>
                <a:srgbClr val="008000"/>
              </a:solidFill>
              <a:ln w="12700">
                <a:solidFill>
                  <a:srgbClr val="000000"/>
                </a:solidFill>
                <a:miter lim="800000"/>
                <a:headEnd/>
                <a:tailEnd/>
              </a:ln>
            </p:spPr>
            <p:txBody>
              <a:bodyPr wrap="none" anchor="ctr"/>
              <a:lstStyle/>
              <a:p>
                <a:endParaRPr lang="en-US" sz="1800">
                  <a:latin typeface="Segoe"/>
                </a:endParaRPr>
              </a:p>
            </p:txBody>
          </p:sp>
          <p:sp>
            <p:nvSpPr>
              <p:cNvPr id="58402" name="Rectangle 280"/>
              <p:cNvSpPr>
                <a:spLocks noChangeAspect="1" noChangeArrowheads="1"/>
              </p:cNvSpPr>
              <p:nvPr/>
            </p:nvSpPr>
            <p:spPr bwMode="auto">
              <a:xfrm>
                <a:off x="1148" y="2814"/>
                <a:ext cx="131" cy="128"/>
              </a:xfrm>
              <a:prstGeom prst="rect">
                <a:avLst/>
              </a:prstGeom>
              <a:solidFill>
                <a:srgbClr val="5F5F5F"/>
              </a:solidFill>
              <a:ln w="12700">
                <a:solidFill>
                  <a:srgbClr val="000000"/>
                </a:solidFill>
                <a:miter lim="800000"/>
                <a:headEnd/>
                <a:tailEnd/>
              </a:ln>
            </p:spPr>
            <p:txBody>
              <a:bodyPr vert="eaVert" wrap="none" lIns="92075" tIns="46038" rIns="92075" bIns="46038" anchor="ctr"/>
              <a:lstStyle/>
              <a:p>
                <a:pPr algn="ctr"/>
                <a:endParaRPr lang="zh-CN" altLang="en-US" sz="2400">
                  <a:latin typeface="Segoe"/>
                  <a:ea typeface="SimSun"/>
                  <a:cs typeface="SimSun"/>
                </a:endParaRPr>
              </a:p>
            </p:txBody>
          </p:sp>
        </p:grpSp>
        <p:grpSp>
          <p:nvGrpSpPr>
            <p:cNvPr id="58396" name="Group 289"/>
            <p:cNvGrpSpPr>
              <a:grpSpLocks noChangeAspect="1"/>
            </p:cNvGrpSpPr>
            <p:nvPr/>
          </p:nvGrpSpPr>
          <p:grpSpPr bwMode="auto">
            <a:xfrm>
              <a:off x="1310" y="3668"/>
              <a:ext cx="713" cy="44"/>
              <a:chOff x="1474" y="2744"/>
              <a:chExt cx="710" cy="46"/>
            </a:xfrm>
          </p:grpSpPr>
          <p:sp>
            <p:nvSpPr>
              <p:cNvPr id="58399" name="Rectangle 290"/>
              <p:cNvSpPr>
                <a:spLocks noChangeAspect="1" noChangeArrowheads="1"/>
              </p:cNvSpPr>
              <p:nvPr/>
            </p:nvSpPr>
            <p:spPr bwMode="auto">
              <a:xfrm>
                <a:off x="1474" y="2744"/>
                <a:ext cx="710" cy="46"/>
              </a:xfrm>
              <a:prstGeom prst="rect">
                <a:avLst/>
              </a:prstGeom>
              <a:solidFill>
                <a:srgbClr val="000000"/>
              </a:solidFill>
              <a:ln w="9525">
                <a:solidFill>
                  <a:schemeClr val="tx1"/>
                </a:solidFill>
                <a:miter lim="800000"/>
                <a:headEnd/>
                <a:tailEnd/>
              </a:ln>
            </p:spPr>
            <p:txBody>
              <a:bodyPr wrap="none" anchor="ctr"/>
              <a:lstStyle/>
              <a:p>
                <a:endParaRPr lang="en-US" sz="1800">
                  <a:latin typeface="Segoe"/>
                </a:endParaRPr>
              </a:p>
            </p:txBody>
          </p:sp>
          <p:sp>
            <p:nvSpPr>
              <p:cNvPr id="58400" name="Line 291"/>
              <p:cNvSpPr>
                <a:spLocks noChangeAspect="1" noChangeShapeType="1"/>
              </p:cNvSpPr>
              <p:nvPr/>
            </p:nvSpPr>
            <p:spPr bwMode="auto">
              <a:xfrm>
                <a:off x="1511" y="2766"/>
                <a:ext cx="643" cy="0"/>
              </a:xfrm>
              <a:prstGeom prst="line">
                <a:avLst/>
              </a:prstGeom>
              <a:noFill/>
              <a:ln w="25400">
                <a:solidFill>
                  <a:srgbClr val="000000"/>
                </a:solidFill>
                <a:round/>
                <a:headEnd type="none" w="sm" len="sm"/>
                <a:tailEnd type="none" w="sm" len="sm"/>
              </a:ln>
            </p:spPr>
            <p:txBody>
              <a:bodyPr wrap="none" anchor="ctr"/>
              <a:lstStyle/>
              <a:p>
                <a:endParaRPr lang="en-US" dirty="0">
                  <a:latin typeface="Segoe" pitchFamily="34" charset="0"/>
                </a:endParaRPr>
              </a:p>
            </p:txBody>
          </p:sp>
        </p:grpSp>
        <p:sp>
          <p:nvSpPr>
            <p:cNvPr id="58397" name="Rectangle 292"/>
            <p:cNvSpPr>
              <a:spLocks noChangeAspect="1" noChangeArrowheads="1"/>
            </p:cNvSpPr>
            <p:nvPr/>
          </p:nvSpPr>
          <p:spPr bwMode="auto">
            <a:xfrm>
              <a:off x="2000" y="3676"/>
              <a:ext cx="53" cy="25"/>
            </a:xfrm>
            <a:prstGeom prst="rect">
              <a:avLst/>
            </a:prstGeom>
            <a:solidFill>
              <a:srgbClr val="FFFFCC"/>
            </a:solidFill>
            <a:ln w="12700">
              <a:solidFill>
                <a:srgbClr val="000000"/>
              </a:solidFill>
              <a:miter lim="800000"/>
              <a:headEnd/>
              <a:tailEnd/>
            </a:ln>
          </p:spPr>
          <p:txBody>
            <a:bodyPr wrap="none" anchor="ctr"/>
            <a:lstStyle/>
            <a:p>
              <a:endParaRPr lang="en-US" sz="1800">
                <a:latin typeface="Segoe"/>
              </a:endParaRPr>
            </a:p>
          </p:txBody>
        </p:sp>
        <p:sp>
          <p:nvSpPr>
            <p:cNvPr id="58398" name="Rectangle 293"/>
            <p:cNvSpPr>
              <a:spLocks noChangeAspect="1" noChangeArrowheads="1"/>
            </p:cNvSpPr>
            <p:nvPr/>
          </p:nvSpPr>
          <p:spPr bwMode="auto">
            <a:xfrm>
              <a:off x="1285" y="3676"/>
              <a:ext cx="53" cy="25"/>
            </a:xfrm>
            <a:prstGeom prst="rect">
              <a:avLst/>
            </a:prstGeom>
            <a:solidFill>
              <a:srgbClr val="FFFFCC"/>
            </a:solidFill>
            <a:ln w="12700">
              <a:solidFill>
                <a:srgbClr val="000000"/>
              </a:solidFill>
              <a:miter lim="800000"/>
              <a:headEnd/>
              <a:tailEnd/>
            </a:ln>
          </p:spPr>
          <p:txBody>
            <a:bodyPr wrap="none" anchor="ctr"/>
            <a:lstStyle/>
            <a:p>
              <a:endParaRPr lang="en-US" sz="1800">
                <a:latin typeface="Segoe"/>
              </a:endParaRPr>
            </a:p>
          </p:txBody>
        </p:sp>
      </p:grpSp>
      <p:sp>
        <p:nvSpPr>
          <p:cNvPr id="209" name="Title 208"/>
          <p:cNvSpPr>
            <a:spLocks noGrp="1"/>
          </p:cNvSpPr>
          <p:nvPr>
            <p:ph type="title"/>
          </p:nvPr>
        </p:nvSpPr>
        <p:spPr>
          <a:xfrm>
            <a:off x="382588" y="228600"/>
            <a:ext cx="8380412" cy="1828193"/>
          </a:xfrm>
        </p:spPr>
        <p:txBody>
          <a:bodyPr/>
          <a:lstStyle/>
          <a:p>
            <a:r>
              <a:rPr lang="en-US" altLang="zh-CN" dirty="0" smtClean="0"/>
              <a:t>Cash Canyon (D945GZCCL) </a:t>
            </a:r>
            <a:br>
              <a:rPr lang="en-US" altLang="zh-CN" dirty="0" smtClean="0"/>
            </a:br>
            <a:r>
              <a:rPr lang="en-US" altLang="zh-CN" sz="3200" dirty="0" smtClean="0">
                <a:solidFill>
                  <a:schemeClr val="accent1"/>
                </a:solidFill>
              </a:rPr>
              <a:t>Mainstream </a:t>
            </a:r>
            <a:r>
              <a:rPr lang="en-US" altLang="zh-CN" sz="3200" dirty="0" err="1" smtClean="0">
                <a:solidFill>
                  <a:schemeClr val="accent1"/>
                </a:solidFill>
              </a:rPr>
              <a:t>FlexGo</a:t>
            </a:r>
            <a:r>
              <a:rPr lang="en-US" altLang="zh-CN" sz="3200" dirty="0" smtClean="0">
                <a:solidFill>
                  <a:schemeClr val="accent1"/>
                </a:solidFill>
              </a:rPr>
              <a:t> board with Integrated Graphics</a:t>
            </a:r>
            <a:r>
              <a:rPr lang="en-US" altLang="zh-CN" dirty="0" smtClean="0"/>
              <a:t/>
            </a:r>
            <a:br>
              <a:rPr lang="en-US" altLang="zh-CN" dirty="0" smtClean="0"/>
            </a:br>
            <a:endParaRPr lang="en-US" dirty="0"/>
          </a:p>
        </p:txBody>
      </p:sp>
      <p:sp>
        <p:nvSpPr>
          <p:cNvPr id="205" name="Content Placeholder 204"/>
          <p:cNvSpPr>
            <a:spLocks noGrp="1"/>
          </p:cNvSpPr>
          <p:nvPr>
            <p:ph sz="half" idx="1"/>
          </p:nvPr>
        </p:nvSpPr>
        <p:spPr>
          <a:xfrm>
            <a:off x="381000" y="1889125"/>
            <a:ext cx="4126177" cy="1666610"/>
          </a:xfrm>
        </p:spPr>
        <p:txBody>
          <a:bodyPr/>
          <a:lstStyle/>
          <a:p>
            <a:pPr>
              <a:lnSpc>
                <a:spcPct val="85000"/>
              </a:lnSpc>
              <a:spcBef>
                <a:spcPts val="600"/>
              </a:spcBef>
            </a:pPr>
            <a:r>
              <a:rPr lang="en-US" altLang="zh-CN" sz="1400" dirty="0" smtClean="0"/>
              <a:t>Intel</a:t>
            </a:r>
            <a:r>
              <a:rPr lang="en-US" altLang="zh-CN" sz="1400" baseline="30000" dirty="0" smtClean="0"/>
              <a:t>®</a:t>
            </a:r>
            <a:r>
              <a:rPr lang="en-US" altLang="zh-CN" sz="1400" dirty="0" smtClean="0"/>
              <a:t> Pentium</a:t>
            </a:r>
            <a:r>
              <a:rPr lang="en-US" altLang="zh-CN" sz="1400" baseline="30000" dirty="0" smtClean="0"/>
              <a:t>®</a:t>
            </a:r>
            <a:r>
              <a:rPr lang="en-US" altLang="zh-CN" sz="1400" dirty="0" smtClean="0"/>
              <a:t> D and Celeron</a:t>
            </a:r>
            <a:r>
              <a:rPr lang="en-US" altLang="zh-CN" sz="1400" baseline="30000" dirty="0" smtClean="0"/>
              <a:t>®</a:t>
            </a:r>
            <a:r>
              <a:rPr lang="en-US" altLang="zh-CN" sz="1400" dirty="0" smtClean="0"/>
              <a:t> D processors (LGA 775)</a:t>
            </a:r>
          </a:p>
          <a:p>
            <a:pPr>
              <a:lnSpc>
                <a:spcPct val="85000"/>
              </a:lnSpc>
              <a:spcBef>
                <a:spcPts val="600"/>
              </a:spcBef>
            </a:pPr>
            <a:r>
              <a:rPr lang="en-US" altLang="zh-CN" sz="1400" dirty="0" smtClean="0"/>
              <a:t>Support for Intel</a:t>
            </a:r>
            <a:r>
              <a:rPr lang="en-US" altLang="zh-CN" sz="1400" baseline="30000" dirty="0" smtClean="0"/>
              <a:t>®</a:t>
            </a:r>
            <a:r>
              <a:rPr lang="en-US" altLang="zh-CN" sz="1400" dirty="0" smtClean="0"/>
              <a:t> Core™2 Duo processor</a:t>
            </a:r>
          </a:p>
          <a:p>
            <a:pPr>
              <a:lnSpc>
                <a:spcPct val="85000"/>
              </a:lnSpc>
              <a:spcBef>
                <a:spcPts val="600"/>
              </a:spcBef>
            </a:pPr>
            <a:r>
              <a:rPr lang="en-US" altLang="zh-CN" sz="1400" dirty="0" smtClean="0"/>
              <a:t>Four-layer board with 945GZ and ICH7</a:t>
            </a:r>
          </a:p>
          <a:p>
            <a:pPr>
              <a:lnSpc>
                <a:spcPct val="85000"/>
              </a:lnSpc>
              <a:spcBef>
                <a:spcPts val="600"/>
              </a:spcBef>
            </a:pPr>
            <a:r>
              <a:rPr lang="en-US" altLang="zh-CN" sz="1400" dirty="0" smtClean="0"/>
              <a:t>DDR2 533/400MHz single Channel Memory</a:t>
            </a:r>
          </a:p>
          <a:p>
            <a:pPr>
              <a:lnSpc>
                <a:spcPct val="85000"/>
              </a:lnSpc>
              <a:spcBef>
                <a:spcPts val="600"/>
              </a:spcBef>
            </a:pPr>
            <a:r>
              <a:rPr lang="en-US" altLang="zh-CN" sz="1400" dirty="0" smtClean="0"/>
              <a:t>No </a:t>
            </a:r>
            <a:r>
              <a:rPr lang="en-US" altLang="zh-CN" sz="1400" dirty="0" err="1" smtClean="0"/>
              <a:t>PCIe</a:t>
            </a:r>
            <a:r>
              <a:rPr lang="en-US" altLang="zh-CN" sz="1400" dirty="0" smtClean="0"/>
              <a:t> &amp; No PCI</a:t>
            </a:r>
          </a:p>
          <a:p>
            <a:pPr>
              <a:lnSpc>
                <a:spcPct val="85000"/>
              </a:lnSpc>
              <a:spcBef>
                <a:spcPts val="600"/>
              </a:spcBef>
            </a:pPr>
            <a:r>
              <a:rPr lang="en-US" altLang="zh-CN" sz="1400" dirty="0" err="1" smtClean="0"/>
              <a:t>uATX</a:t>
            </a:r>
            <a:endParaRPr lang="en-US" altLang="zh-CN" sz="1400" dirty="0" smtClean="0"/>
          </a:p>
        </p:txBody>
      </p:sp>
      <p:sp>
        <p:nvSpPr>
          <p:cNvPr id="206" name="Content Placeholder 205"/>
          <p:cNvSpPr>
            <a:spLocks noGrp="1"/>
          </p:cNvSpPr>
          <p:nvPr>
            <p:ph sz="half" idx="2"/>
          </p:nvPr>
        </p:nvSpPr>
        <p:spPr>
          <a:xfrm>
            <a:off x="4419600" y="1889125"/>
            <a:ext cx="4357423" cy="3642536"/>
          </a:xfrm>
        </p:spPr>
        <p:txBody>
          <a:bodyPr/>
          <a:lstStyle/>
          <a:p>
            <a:pPr>
              <a:lnSpc>
                <a:spcPct val="85000"/>
              </a:lnSpc>
              <a:spcBef>
                <a:spcPts val="600"/>
              </a:spcBef>
            </a:pPr>
            <a:r>
              <a:rPr lang="en-US" altLang="zh-CN" sz="1400" dirty="0" smtClean="0"/>
              <a:t>Product highlights</a:t>
            </a:r>
          </a:p>
          <a:p>
            <a:pPr lvl="1">
              <a:lnSpc>
                <a:spcPct val="85000"/>
              </a:lnSpc>
              <a:spcBef>
                <a:spcPts val="600"/>
              </a:spcBef>
            </a:pPr>
            <a:r>
              <a:rPr lang="en-US" altLang="zh-CN" sz="1200" dirty="0" err="1" smtClean="0"/>
              <a:t>FlexGo</a:t>
            </a:r>
            <a:r>
              <a:rPr lang="en-US" altLang="zh-CN" sz="1200" dirty="0" smtClean="0"/>
              <a:t> Compliant board</a:t>
            </a:r>
          </a:p>
          <a:p>
            <a:pPr lvl="1">
              <a:lnSpc>
                <a:spcPct val="85000"/>
              </a:lnSpc>
              <a:spcBef>
                <a:spcPts val="600"/>
              </a:spcBef>
            </a:pPr>
            <a:r>
              <a:rPr lang="en-US" altLang="zh-CN" sz="1200" dirty="0" smtClean="0"/>
              <a:t>800 MHz system bus support</a:t>
            </a:r>
          </a:p>
          <a:p>
            <a:pPr lvl="1">
              <a:lnSpc>
                <a:spcPct val="85000"/>
              </a:lnSpc>
              <a:spcBef>
                <a:spcPts val="600"/>
              </a:spcBef>
            </a:pPr>
            <a:r>
              <a:rPr lang="en-US" altLang="zh-CN" sz="1200" dirty="0" smtClean="0"/>
              <a:t>2 Serial ATA (3.0Gb/s)</a:t>
            </a:r>
          </a:p>
          <a:p>
            <a:pPr lvl="1">
              <a:lnSpc>
                <a:spcPct val="85000"/>
              </a:lnSpc>
              <a:spcBef>
                <a:spcPts val="600"/>
              </a:spcBef>
            </a:pPr>
            <a:r>
              <a:rPr lang="en-US" altLang="zh-CN" sz="1200" dirty="0" err="1" smtClean="0"/>
              <a:t>Sigmatel</a:t>
            </a:r>
            <a:r>
              <a:rPr lang="en-US" altLang="zh-CN" sz="1200" dirty="0" smtClean="0"/>
              <a:t> STAC9227 Audio</a:t>
            </a:r>
          </a:p>
          <a:p>
            <a:pPr lvl="1">
              <a:lnSpc>
                <a:spcPct val="85000"/>
              </a:lnSpc>
              <a:spcBef>
                <a:spcPts val="600"/>
              </a:spcBef>
            </a:pPr>
            <a:r>
              <a:rPr lang="en-US" altLang="zh-CN" sz="1200" dirty="0" smtClean="0"/>
              <a:t>Multi-function secure chip using  </a:t>
            </a:r>
            <a:r>
              <a:rPr lang="en-US" altLang="zh-CN" sz="1200" dirty="0" err="1" smtClean="0"/>
              <a:t>Winbond</a:t>
            </a:r>
            <a:r>
              <a:rPr lang="en-US" altLang="zh-CN" sz="1200" dirty="0" smtClean="0"/>
              <a:t> 8374S MCM</a:t>
            </a:r>
          </a:p>
          <a:p>
            <a:pPr lvl="1">
              <a:lnSpc>
                <a:spcPct val="85000"/>
              </a:lnSpc>
              <a:spcBef>
                <a:spcPts val="600"/>
              </a:spcBef>
            </a:pPr>
            <a:r>
              <a:rPr lang="en-US" altLang="zh-CN" sz="1200" dirty="0" smtClean="0"/>
              <a:t>Hi-speed USB 2.0 ports x 6</a:t>
            </a:r>
          </a:p>
          <a:p>
            <a:pPr lvl="1">
              <a:lnSpc>
                <a:spcPct val="85000"/>
              </a:lnSpc>
              <a:spcBef>
                <a:spcPts val="600"/>
              </a:spcBef>
            </a:pPr>
            <a:r>
              <a:rPr lang="en-US" altLang="zh-CN" sz="1200" dirty="0" smtClean="0"/>
              <a:t>Intel</a:t>
            </a:r>
            <a:r>
              <a:rPr lang="en-US" altLang="zh-CN" sz="1400" baseline="30000" dirty="0" smtClean="0">
                <a:ea typeface="+mn-ea"/>
                <a:cs typeface="+mn-cs"/>
              </a:rPr>
              <a:t>®</a:t>
            </a:r>
            <a:r>
              <a:rPr lang="en-US" altLang="zh-CN" sz="1200" dirty="0" smtClean="0"/>
              <a:t> 10/100 </a:t>
            </a:r>
            <a:r>
              <a:rPr lang="en-US" altLang="zh-CN" sz="1200" dirty="0" err="1" smtClean="0"/>
              <a:t>Ekron</a:t>
            </a:r>
            <a:r>
              <a:rPr lang="en-US" altLang="zh-CN" sz="1200" dirty="0" smtClean="0"/>
              <a:t> C LAN </a:t>
            </a:r>
          </a:p>
          <a:p>
            <a:pPr>
              <a:lnSpc>
                <a:spcPct val="85000"/>
              </a:lnSpc>
              <a:spcBef>
                <a:spcPts val="600"/>
              </a:spcBef>
            </a:pPr>
            <a:r>
              <a:rPr lang="en-US" altLang="zh-CN" sz="1400" dirty="0" smtClean="0"/>
              <a:t>Product positioning</a:t>
            </a:r>
          </a:p>
          <a:p>
            <a:pPr lvl="1">
              <a:lnSpc>
                <a:spcPct val="85000"/>
              </a:lnSpc>
              <a:spcBef>
                <a:spcPts val="600"/>
              </a:spcBef>
            </a:pPr>
            <a:r>
              <a:rPr lang="en-US" altLang="zh-CN" sz="1200" dirty="0" smtClean="0"/>
              <a:t>Mainstream Microsoft </a:t>
            </a:r>
            <a:r>
              <a:rPr lang="en-US" altLang="zh-CN" sz="1200" dirty="0" err="1" smtClean="0"/>
              <a:t>FlexGo</a:t>
            </a:r>
            <a:r>
              <a:rPr lang="en-US" altLang="zh-CN" sz="1200" dirty="0" smtClean="0"/>
              <a:t> with integrated graphics </a:t>
            </a:r>
          </a:p>
          <a:p>
            <a:pPr>
              <a:lnSpc>
                <a:spcPct val="85000"/>
              </a:lnSpc>
              <a:spcBef>
                <a:spcPts val="600"/>
              </a:spcBef>
            </a:pPr>
            <a:r>
              <a:rPr lang="en-US" altLang="zh-CN" sz="1400" dirty="0" smtClean="0"/>
              <a:t>Customer transition</a:t>
            </a:r>
          </a:p>
          <a:p>
            <a:pPr lvl="1">
              <a:lnSpc>
                <a:spcPct val="85000"/>
              </a:lnSpc>
              <a:spcBef>
                <a:spcPts val="600"/>
              </a:spcBef>
            </a:pPr>
            <a:r>
              <a:rPr lang="en-US" altLang="zh-CN" sz="1200" dirty="0" smtClean="0"/>
              <a:t>Entering into new Microsoft </a:t>
            </a:r>
            <a:r>
              <a:rPr lang="en-US" altLang="zh-CN" sz="1200" dirty="0" err="1" smtClean="0"/>
              <a:t>FlexGo</a:t>
            </a:r>
            <a:r>
              <a:rPr lang="en-US" altLang="zh-CN" sz="1200" dirty="0" smtClean="0"/>
              <a:t> business model</a:t>
            </a:r>
          </a:p>
          <a:p>
            <a:pPr>
              <a:lnSpc>
                <a:spcPct val="85000"/>
              </a:lnSpc>
              <a:spcBef>
                <a:spcPts val="600"/>
              </a:spcBef>
            </a:pPr>
            <a:r>
              <a:rPr lang="en-US" altLang="zh-CN" sz="1400" dirty="0" smtClean="0"/>
              <a:t>Production:	Q3’07 (FlexGo1.0)</a:t>
            </a:r>
          </a:p>
          <a:p>
            <a:pPr>
              <a:lnSpc>
                <a:spcPct val="85000"/>
              </a:lnSpc>
              <a:spcBef>
                <a:spcPts val="600"/>
              </a:spcBef>
              <a:buNone/>
            </a:pPr>
            <a:r>
              <a:rPr lang="en-US" altLang="zh-CN" sz="1400" dirty="0" smtClean="0"/>
              <a:t>			Q4’07 (FlexGo2.0)</a:t>
            </a:r>
            <a:endParaRPr lang="en-US" sz="1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You've Heard Today</a:t>
            </a:r>
            <a:endParaRPr lang="en-US"/>
          </a:p>
        </p:txBody>
      </p:sp>
      <p:sp>
        <p:nvSpPr>
          <p:cNvPr id="5" name="Content Placeholder 4"/>
          <p:cNvSpPr>
            <a:spLocks noGrp="1"/>
          </p:cNvSpPr>
          <p:nvPr>
            <p:ph idx="1"/>
          </p:nvPr>
        </p:nvSpPr>
        <p:spPr>
          <a:xfrm>
            <a:off x="382588" y="1414464"/>
            <a:ext cx="8380412" cy="4421210"/>
          </a:xfrm>
        </p:spPr>
        <p:txBody>
          <a:bodyPr/>
          <a:lstStyle/>
          <a:p>
            <a:r>
              <a:rPr lang="en-US" dirty="0" smtClean="0"/>
              <a:t>There are new opportunities for PC market expansion in emerging economies and geographies</a:t>
            </a:r>
          </a:p>
          <a:p>
            <a:r>
              <a:rPr lang="en-US" dirty="0" err="1" smtClean="0"/>
              <a:t>FlexGo</a:t>
            </a:r>
            <a:r>
              <a:rPr lang="en-US" dirty="0" smtClean="0"/>
              <a:t> offers a new approach to making PCs affordable</a:t>
            </a:r>
          </a:p>
          <a:p>
            <a:r>
              <a:rPr lang="en-US" dirty="0" smtClean="0"/>
              <a:t>Take advantage of the growing partnership opportunities </a:t>
            </a:r>
            <a:r>
              <a:rPr lang="en-US" dirty="0" err="1" smtClean="0"/>
              <a:t>FlexGo</a:t>
            </a:r>
            <a:r>
              <a:rPr lang="en-US" dirty="0" smtClean="0"/>
              <a:t> will create for PC design and manufacturing for these new business models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a:p>
        </p:txBody>
      </p:sp>
      <p:sp>
        <p:nvSpPr>
          <p:cNvPr id="4" name="Content Placeholder 3"/>
          <p:cNvSpPr>
            <a:spLocks noGrp="1"/>
          </p:cNvSpPr>
          <p:nvPr>
            <p:ph idx="1"/>
          </p:nvPr>
        </p:nvSpPr>
        <p:spPr>
          <a:xfrm>
            <a:off x="382588" y="1414464"/>
            <a:ext cx="8380412" cy="4425314"/>
          </a:xfrm>
        </p:spPr>
        <p:txBody>
          <a:bodyPr/>
          <a:lstStyle/>
          <a:p>
            <a:r>
              <a:rPr lang="en-US" sz="2800" dirty="0" smtClean="0"/>
              <a:t>Evaluate how Microsoft </a:t>
            </a:r>
            <a:r>
              <a:rPr lang="en-US" sz="2800" dirty="0" err="1" smtClean="0"/>
              <a:t>FlexGo</a:t>
            </a:r>
            <a:r>
              <a:rPr lang="en-US" sz="2800" dirty="0" smtClean="0"/>
              <a:t> Technology can increase your TAM in emerging markets</a:t>
            </a:r>
          </a:p>
          <a:p>
            <a:r>
              <a:rPr lang="en-US" sz="2800" dirty="0" smtClean="0"/>
              <a:t>Work with Microsoft, AMD, Infineon and Intel to enable your 2008-2009 designs to be “</a:t>
            </a:r>
            <a:r>
              <a:rPr lang="en-US" sz="2800" dirty="0" err="1" smtClean="0"/>
              <a:t>FlexGo</a:t>
            </a:r>
            <a:r>
              <a:rPr lang="en-US" sz="2800" dirty="0" smtClean="0"/>
              <a:t> </a:t>
            </a:r>
            <a:r>
              <a:rPr lang="en-US" sz="2800" smtClean="0"/>
              <a:t>ready</a:t>
            </a:r>
            <a:r>
              <a:rPr lang="en-US" sz="2800" dirty="0" smtClean="0"/>
              <a:t>”</a:t>
            </a:r>
          </a:p>
          <a:p>
            <a:pPr lvl="1"/>
            <a:r>
              <a:rPr lang="en-US" sz="2400" dirty="0" smtClean="0"/>
              <a:t>Visit AMD’s and Infineon’s booths on the show floor</a:t>
            </a:r>
          </a:p>
          <a:p>
            <a:r>
              <a:rPr lang="en-US" sz="2800" dirty="0" smtClean="0"/>
              <a:t>Respond to Telco requests for PCs that are optimized for Microsoft </a:t>
            </a:r>
            <a:r>
              <a:rPr lang="en-US" sz="2800" dirty="0" err="1" smtClean="0"/>
              <a:t>FlexGo</a:t>
            </a:r>
            <a:endParaRPr lang="en-US" sz="2800" dirty="0" smtClean="0"/>
          </a:p>
          <a:p>
            <a:r>
              <a:rPr lang="en-US" sz="2800" dirty="0" smtClean="0"/>
              <a:t>Visit </a:t>
            </a:r>
            <a:r>
              <a:rPr lang="en-US" sz="2800" dirty="0" smtClean="0">
                <a:hlinkClick r:id="rId3"/>
              </a:rPr>
              <a:t>http://www.microsoft.com/flexgo</a:t>
            </a:r>
            <a:r>
              <a:rPr lang="en-US" sz="2800" dirty="0" smtClean="0"/>
              <a:t> for more information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7" y="2354792"/>
            <a:ext cx="7692761" cy="3046988"/>
          </a:xfrm>
        </p:spPr>
        <p:txBody>
          <a:bodyPr/>
          <a:lstStyle/>
          <a:p>
            <a:r>
              <a:rPr lang="en-US" dirty="0" smtClean="0"/>
              <a:t>FACT:</a:t>
            </a:r>
            <a:br>
              <a:rPr lang="en-US" dirty="0" smtClean="0"/>
            </a:br>
            <a:r>
              <a:rPr lang="en-US" dirty="0" smtClean="0"/>
              <a:t>277 TV tuner cards carry the “Certified for Windows Vista” logo as of April 1</a:t>
            </a:r>
            <a:endParaRPr lang="en-US" dirty="0"/>
          </a:p>
        </p:txBody>
      </p:sp>
      <p:pic>
        <p:nvPicPr>
          <p:cNvPr id="8" name="Picture 5" descr="wVista-Cert-border.png"/>
          <p:cNvPicPr>
            <a:picLocks noChangeAspect="1"/>
          </p:cNvPicPr>
          <p:nvPr/>
        </p:nvPicPr>
        <p:blipFill>
          <a:blip r:embed="rId3"/>
          <a:srcRect/>
          <a:stretch>
            <a:fillRect/>
          </a:stretch>
        </p:blipFill>
        <p:spPr bwMode="auto">
          <a:xfrm>
            <a:off x="6781800" y="152400"/>
            <a:ext cx="1854200" cy="269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61442" name="Text Box 3"/>
          <p:cNvSpPr txBox="1">
            <a:spLocks noChangeArrowheads="1"/>
          </p:cNvSpPr>
          <p:nvPr/>
        </p:nvSpPr>
        <p:spPr bwMode="blackWhite">
          <a:xfrm>
            <a:off x="381000" y="5926138"/>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dirty="0">
                <a:solidFill>
                  <a:schemeClr val="tx2"/>
                </a:solidFill>
                <a:latin typeface="Segoe"/>
                <a:cs typeface="Arial" charset="0"/>
              </a:rPr>
              <a:t>© 2007 Microsoft Corporation. All rights reserved. Microsoft, Windows, Windows Vista and other product names are or may be registered trademarks and/or trademarks in the U.S. and/or other countries.</a:t>
            </a:r>
          </a:p>
          <a:p>
            <a:pPr algn="ctr" defTabSz="912813" eaLnBrk="0" hangingPunct="0"/>
            <a:r>
              <a:rPr lang="en-US" sz="700" dirty="0">
                <a:solidFill>
                  <a:schemeClr val="tx2"/>
                </a:solidFill>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a:cs typeface="Arial" charset="0"/>
              </a:rPr>
            </a:br>
            <a:r>
              <a:rPr lang="en-US" sz="700" dirty="0">
                <a:solidFill>
                  <a:schemeClr val="tx2"/>
                </a:solidFill>
                <a:latin typeface="Segoe"/>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9" descr="FlexgoWindow_full-title"/>
          <p:cNvPicPr>
            <a:picLocks noChangeAspect="1" noChangeArrowheads="1"/>
          </p:cNvPicPr>
          <p:nvPr/>
        </p:nvPicPr>
        <p:blipFill>
          <a:blip r:embed="rId3"/>
          <a:srcRect/>
          <a:stretch>
            <a:fillRect/>
          </a:stretch>
        </p:blipFill>
        <p:spPr bwMode="auto">
          <a:xfrm>
            <a:off x="591344" y="1889125"/>
            <a:ext cx="7961312" cy="4518025"/>
          </a:xfrm>
          <a:prstGeom prst="rect">
            <a:avLst/>
          </a:prstGeom>
          <a:noFill/>
          <a:ln w="9525">
            <a:noFill/>
            <a:miter lim="800000"/>
            <a:headEnd/>
            <a:tailEnd/>
          </a:ln>
        </p:spPr>
      </p:pic>
      <p:pic>
        <p:nvPicPr>
          <p:cNvPr id="11347" name="Picture 83" descr="Digital-divide-WW"/>
          <p:cNvPicPr>
            <a:picLocks noChangeAspect="1" noChangeArrowheads="1"/>
          </p:cNvPicPr>
          <p:nvPr/>
        </p:nvPicPr>
        <p:blipFill>
          <a:blip r:embed="rId4"/>
          <a:srcRect l="1714"/>
          <a:stretch>
            <a:fillRect/>
          </a:stretch>
        </p:blipFill>
        <p:spPr bwMode="auto">
          <a:xfrm>
            <a:off x="581025" y="2198688"/>
            <a:ext cx="7648575" cy="3028950"/>
          </a:xfrm>
          <a:prstGeom prst="rect">
            <a:avLst/>
          </a:prstGeom>
          <a:noFill/>
          <a:ln w="9525">
            <a:noFill/>
            <a:miter lim="800000"/>
            <a:headEnd/>
            <a:tailEnd/>
          </a:ln>
        </p:spPr>
      </p:pic>
      <p:sp>
        <p:nvSpPr>
          <p:cNvPr id="16388" name="Rectangle 2"/>
          <p:cNvSpPr>
            <a:spLocks noGrp="1" noChangeArrowheads="1"/>
          </p:cNvSpPr>
          <p:nvPr>
            <p:ph type="title"/>
          </p:nvPr>
        </p:nvSpPr>
        <p:spPr/>
        <p:txBody>
          <a:bodyPr>
            <a:normAutofit fontScale="90000"/>
          </a:bodyPr>
          <a:lstStyle/>
          <a:p>
            <a:pPr defTabSz="912777" eaLnBrk="1" hangingPunct="1">
              <a:defRPr/>
            </a:pPr>
            <a:r>
              <a:rPr smtClean="0"/>
              <a:t>The Digital Divide–Worldwide…</a:t>
            </a:r>
          </a:p>
        </p:txBody>
      </p:sp>
      <p:sp>
        <p:nvSpPr>
          <p:cNvPr id="30724" name="Text Box 4"/>
          <p:cNvSpPr txBox="1">
            <a:spLocks noChangeArrowheads="1"/>
          </p:cNvSpPr>
          <p:nvPr/>
        </p:nvSpPr>
        <p:spPr bwMode="auto">
          <a:xfrm>
            <a:off x="398463" y="1408113"/>
            <a:ext cx="7467600" cy="366713"/>
          </a:xfrm>
          <a:prstGeom prst="rect">
            <a:avLst/>
          </a:prstGeom>
          <a:noFill/>
          <a:ln w="9525">
            <a:noFill/>
            <a:miter lim="800000"/>
            <a:headEnd/>
            <a:tailEnd/>
          </a:ln>
        </p:spPr>
        <p:txBody>
          <a:bodyPr>
            <a:spAutoFit/>
          </a:bodyPr>
          <a:lstStyle/>
          <a:p>
            <a:pPr>
              <a:spcBef>
                <a:spcPct val="50000"/>
              </a:spcBef>
            </a:pPr>
            <a:r>
              <a:rPr lang="en-US" sz="1800" dirty="0">
                <a:effectLst>
                  <a:outerShdw blurRad="38100" dist="38100" dir="2700000" algn="tl">
                    <a:srgbClr val="000000">
                      <a:alpha val="43137"/>
                    </a:srgbClr>
                  </a:outerShdw>
                </a:effectLst>
                <a:latin typeface="Segoe"/>
              </a:rPr>
              <a:t>Households without a PC</a:t>
            </a:r>
          </a:p>
        </p:txBody>
      </p:sp>
      <p:grpSp>
        <p:nvGrpSpPr>
          <p:cNvPr id="2" name="Group 71"/>
          <p:cNvGrpSpPr>
            <a:grpSpLocks/>
          </p:cNvGrpSpPr>
          <p:nvPr/>
        </p:nvGrpSpPr>
        <p:grpSpPr bwMode="auto">
          <a:xfrm>
            <a:off x="2349500" y="4152900"/>
            <a:ext cx="1574800" cy="538163"/>
            <a:chOff x="1480" y="2936"/>
            <a:chExt cx="992" cy="339"/>
          </a:xfrm>
        </p:grpSpPr>
        <p:sp>
          <p:nvSpPr>
            <p:cNvPr id="30747" name="AutoShape 62"/>
            <p:cNvSpPr>
              <a:spLocks noChangeArrowheads="1"/>
            </p:cNvSpPr>
            <p:nvPr/>
          </p:nvSpPr>
          <p:spPr bwMode="auto">
            <a:xfrm>
              <a:off x="1480" y="2936"/>
              <a:ext cx="992"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48" name="Text Box 10"/>
            <p:cNvSpPr txBox="1">
              <a:spLocks noChangeArrowheads="1"/>
            </p:cNvSpPr>
            <p:nvPr/>
          </p:nvSpPr>
          <p:spPr bwMode="auto">
            <a:xfrm>
              <a:off x="1520" y="2948"/>
              <a:ext cx="912" cy="327"/>
            </a:xfrm>
            <a:prstGeom prst="rect">
              <a:avLst/>
            </a:prstGeom>
            <a:noFill/>
            <a:ln w="9525">
              <a:noFill/>
              <a:miter lim="800000"/>
              <a:headEnd/>
              <a:tailEnd/>
            </a:ln>
          </p:spPr>
          <p:txBody>
            <a:bodyPr>
              <a:spAutoFit/>
            </a:bodyPr>
            <a:lstStyle/>
            <a:p>
              <a:pPr algn="ctr"/>
              <a:r>
                <a:rPr lang="en-US" sz="1600">
                  <a:latin typeface="Segoe Semibold"/>
                </a:rPr>
                <a:t>Latin America</a:t>
              </a:r>
            </a:p>
            <a:p>
              <a:pPr algn="ctr"/>
              <a:r>
                <a:rPr lang="en-US" sz="1200">
                  <a:latin typeface="Segoe Semibold"/>
                </a:rPr>
                <a:t>~90%</a:t>
              </a:r>
              <a:endParaRPr lang="en-US" sz="1600">
                <a:latin typeface="Segoe Semibold"/>
              </a:endParaRPr>
            </a:p>
          </p:txBody>
        </p:sp>
      </p:grpSp>
      <p:grpSp>
        <p:nvGrpSpPr>
          <p:cNvPr id="3" name="Group 75"/>
          <p:cNvGrpSpPr>
            <a:grpSpLocks/>
          </p:cNvGrpSpPr>
          <p:nvPr/>
        </p:nvGrpSpPr>
        <p:grpSpPr bwMode="auto">
          <a:xfrm>
            <a:off x="6011863" y="2387600"/>
            <a:ext cx="869950" cy="533400"/>
            <a:chOff x="3668" y="1912"/>
            <a:chExt cx="548" cy="336"/>
          </a:xfrm>
        </p:grpSpPr>
        <p:sp>
          <p:nvSpPr>
            <p:cNvPr id="30745" name="AutoShape 67"/>
            <p:cNvSpPr>
              <a:spLocks noChangeArrowheads="1"/>
            </p:cNvSpPr>
            <p:nvPr/>
          </p:nvSpPr>
          <p:spPr bwMode="auto">
            <a:xfrm>
              <a:off x="3668" y="1912"/>
              <a:ext cx="548"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46" name="Text Box 6"/>
            <p:cNvSpPr txBox="1">
              <a:spLocks noChangeArrowheads="1"/>
            </p:cNvSpPr>
            <p:nvPr/>
          </p:nvSpPr>
          <p:spPr bwMode="auto">
            <a:xfrm>
              <a:off x="3716" y="1941"/>
              <a:ext cx="450" cy="269"/>
            </a:xfrm>
            <a:prstGeom prst="rect">
              <a:avLst/>
            </a:prstGeom>
            <a:noFill/>
            <a:ln w="9525">
              <a:noFill/>
              <a:miter lim="800000"/>
              <a:headEnd/>
              <a:tailEnd/>
            </a:ln>
          </p:spPr>
          <p:txBody>
            <a:bodyPr lIns="0" tIns="0" rIns="0" bIns="0">
              <a:spAutoFit/>
            </a:bodyPr>
            <a:lstStyle/>
            <a:p>
              <a:pPr algn="ctr"/>
              <a:r>
                <a:rPr lang="en-US" sz="1600">
                  <a:latin typeface="Segoe Semibold"/>
                </a:rPr>
                <a:t>Russia </a:t>
              </a:r>
            </a:p>
            <a:p>
              <a:pPr algn="ctr"/>
              <a:r>
                <a:rPr lang="en-US" sz="1200">
                  <a:latin typeface="Segoe Semibold"/>
                </a:rPr>
                <a:t>&gt;90%</a:t>
              </a:r>
            </a:p>
          </p:txBody>
        </p:sp>
      </p:grpSp>
      <p:grpSp>
        <p:nvGrpSpPr>
          <p:cNvPr id="4" name="Group 73"/>
          <p:cNvGrpSpPr>
            <a:grpSpLocks/>
          </p:cNvGrpSpPr>
          <p:nvPr/>
        </p:nvGrpSpPr>
        <p:grpSpPr bwMode="auto">
          <a:xfrm>
            <a:off x="4289425" y="3603625"/>
            <a:ext cx="903288" cy="533400"/>
            <a:chOff x="2700" y="2504"/>
            <a:chExt cx="569" cy="336"/>
          </a:xfrm>
        </p:grpSpPr>
        <p:sp>
          <p:nvSpPr>
            <p:cNvPr id="30743" name="AutoShape 65"/>
            <p:cNvSpPr>
              <a:spLocks noChangeArrowheads="1"/>
            </p:cNvSpPr>
            <p:nvPr/>
          </p:nvSpPr>
          <p:spPr bwMode="auto">
            <a:xfrm>
              <a:off x="2732" y="2504"/>
              <a:ext cx="508"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44" name="Text Box 7"/>
            <p:cNvSpPr txBox="1">
              <a:spLocks noChangeArrowheads="1"/>
            </p:cNvSpPr>
            <p:nvPr/>
          </p:nvSpPr>
          <p:spPr bwMode="auto">
            <a:xfrm>
              <a:off x="2700" y="2532"/>
              <a:ext cx="569" cy="269"/>
            </a:xfrm>
            <a:prstGeom prst="rect">
              <a:avLst/>
            </a:prstGeom>
            <a:noFill/>
            <a:ln w="9525">
              <a:noFill/>
              <a:miter lim="800000"/>
              <a:headEnd/>
              <a:tailEnd/>
            </a:ln>
          </p:spPr>
          <p:txBody>
            <a:bodyPr lIns="0" tIns="0" rIns="0" bIns="0">
              <a:spAutoFit/>
            </a:bodyPr>
            <a:lstStyle/>
            <a:p>
              <a:pPr algn="ctr"/>
              <a:r>
                <a:rPr lang="en-US" sz="1600">
                  <a:latin typeface="Segoe Semibold"/>
                </a:rPr>
                <a:t>Africa</a:t>
              </a:r>
            </a:p>
            <a:p>
              <a:pPr algn="ctr"/>
              <a:r>
                <a:rPr lang="en-US" sz="1200">
                  <a:latin typeface="Segoe Semibold"/>
                </a:rPr>
                <a:t>&gt;90%</a:t>
              </a:r>
              <a:endParaRPr lang="en-US" sz="1600">
                <a:latin typeface="Segoe Semibold"/>
              </a:endParaRPr>
            </a:p>
          </p:txBody>
        </p:sp>
      </p:grpSp>
      <p:grpSp>
        <p:nvGrpSpPr>
          <p:cNvPr id="5" name="Group 74"/>
          <p:cNvGrpSpPr>
            <a:grpSpLocks/>
          </p:cNvGrpSpPr>
          <p:nvPr/>
        </p:nvGrpSpPr>
        <p:grpSpPr bwMode="auto">
          <a:xfrm>
            <a:off x="5626100" y="3502025"/>
            <a:ext cx="762000" cy="533400"/>
            <a:chOff x="3568" y="2588"/>
            <a:chExt cx="480" cy="336"/>
          </a:xfrm>
        </p:grpSpPr>
        <p:sp>
          <p:nvSpPr>
            <p:cNvPr id="30741" name="AutoShape 66"/>
            <p:cNvSpPr>
              <a:spLocks noChangeArrowheads="1"/>
            </p:cNvSpPr>
            <p:nvPr/>
          </p:nvSpPr>
          <p:spPr bwMode="auto">
            <a:xfrm>
              <a:off x="3568" y="2588"/>
              <a:ext cx="480"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42" name="Text Box 8"/>
            <p:cNvSpPr txBox="1">
              <a:spLocks noChangeArrowheads="1"/>
            </p:cNvSpPr>
            <p:nvPr/>
          </p:nvSpPr>
          <p:spPr bwMode="auto">
            <a:xfrm>
              <a:off x="3578" y="2616"/>
              <a:ext cx="450" cy="269"/>
            </a:xfrm>
            <a:prstGeom prst="rect">
              <a:avLst/>
            </a:prstGeom>
            <a:noFill/>
            <a:ln w="9525">
              <a:noFill/>
              <a:miter lim="800000"/>
              <a:headEnd/>
              <a:tailEnd/>
            </a:ln>
          </p:spPr>
          <p:txBody>
            <a:bodyPr lIns="0" tIns="0" rIns="0" bIns="0">
              <a:spAutoFit/>
            </a:bodyPr>
            <a:lstStyle/>
            <a:p>
              <a:pPr algn="ctr"/>
              <a:r>
                <a:rPr lang="en-US" sz="1600">
                  <a:latin typeface="Segoe Semibold"/>
                </a:rPr>
                <a:t>India</a:t>
              </a:r>
            </a:p>
            <a:p>
              <a:pPr algn="ctr"/>
              <a:r>
                <a:rPr lang="en-US" sz="1200">
                  <a:latin typeface="Segoe Semibold"/>
                </a:rPr>
                <a:t>&gt;98%</a:t>
              </a:r>
            </a:p>
          </p:txBody>
        </p:sp>
      </p:grpSp>
      <p:grpSp>
        <p:nvGrpSpPr>
          <p:cNvPr id="6" name="Group 77"/>
          <p:cNvGrpSpPr>
            <a:grpSpLocks/>
          </p:cNvGrpSpPr>
          <p:nvPr/>
        </p:nvGrpSpPr>
        <p:grpSpPr bwMode="auto">
          <a:xfrm>
            <a:off x="6661150" y="3784600"/>
            <a:ext cx="1298575" cy="533400"/>
            <a:chOff x="4328" y="2732"/>
            <a:chExt cx="818" cy="336"/>
          </a:xfrm>
        </p:grpSpPr>
        <p:sp>
          <p:nvSpPr>
            <p:cNvPr id="30739" name="AutoShape 69"/>
            <p:cNvSpPr>
              <a:spLocks noChangeArrowheads="1"/>
            </p:cNvSpPr>
            <p:nvPr/>
          </p:nvSpPr>
          <p:spPr bwMode="auto">
            <a:xfrm>
              <a:off x="4356" y="2732"/>
              <a:ext cx="780"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40" name="Text Box 9"/>
            <p:cNvSpPr txBox="1">
              <a:spLocks noChangeArrowheads="1"/>
            </p:cNvSpPr>
            <p:nvPr/>
          </p:nvSpPr>
          <p:spPr bwMode="auto">
            <a:xfrm>
              <a:off x="4328" y="2768"/>
              <a:ext cx="818" cy="269"/>
            </a:xfrm>
            <a:prstGeom prst="rect">
              <a:avLst/>
            </a:prstGeom>
            <a:noFill/>
            <a:ln w="9525">
              <a:noFill/>
              <a:miter lim="800000"/>
              <a:headEnd/>
              <a:tailEnd/>
            </a:ln>
          </p:spPr>
          <p:txBody>
            <a:bodyPr lIns="0" tIns="0" rIns="0" bIns="0">
              <a:spAutoFit/>
            </a:bodyPr>
            <a:lstStyle/>
            <a:p>
              <a:pPr algn="ctr"/>
              <a:r>
                <a:rPr lang="en-US" sz="1600">
                  <a:latin typeface="Segoe Semibold"/>
                </a:rPr>
                <a:t>Asia Pacific</a:t>
              </a:r>
            </a:p>
            <a:p>
              <a:pPr algn="ctr"/>
              <a:r>
                <a:rPr lang="en-US" sz="1200">
                  <a:latin typeface="Segoe Semibold"/>
                </a:rPr>
                <a:t>&gt;90%</a:t>
              </a:r>
            </a:p>
          </p:txBody>
        </p:sp>
      </p:grpSp>
      <p:grpSp>
        <p:nvGrpSpPr>
          <p:cNvPr id="7" name="Group 76"/>
          <p:cNvGrpSpPr>
            <a:grpSpLocks/>
          </p:cNvGrpSpPr>
          <p:nvPr/>
        </p:nvGrpSpPr>
        <p:grpSpPr bwMode="auto">
          <a:xfrm>
            <a:off x="6434138" y="3095625"/>
            <a:ext cx="857250" cy="533400"/>
            <a:chOff x="4060" y="2292"/>
            <a:chExt cx="540" cy="336"/>
          </a:xfrm>
        </p:grpSpPr>
        <p:sp>
          <p:nvSpPr>
            <p:cNvPr id="30737" name="AutoShape 68"/>
            <p:cNvSpPr>
              <a:spLocks noChangeArrowheads="1"/>
            </p:cNvSpPr>
            <p:nvPr/>
          </p:nvSpPr>
          <p:spPr bwMode="auto">
            <a:xfrm>
              <a:off x="4060" y="2292"/>
              <a:ext cx="540"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38" name="Text Box 12"/>
            <p:cNvSpPr txBox="1">
              <a:spLocks noChangeArrowheads="1"/>
            </p:cNvSpPr>
            <p:nvPr/>
          </p:nvSpPr>
          <p:spPr bwMode="auto">
            <a:xfrm>
              <a:off x="4140" y="2326"/>
              <a:ext cx="389" cy="269"/>
            </a:xfrm>
            <a:prstGeom prst="rect">
              <a:avLst/>
            </a:prstGeom>
            <a:noFill/>
            <a:ln w="9525">
              <a:noFill/>
              <a:miter lim="800000"/>
              <a:headEnd/>
              <a:tailEnd/>
            </a:ln>
          </p:spPr>
          <p:txBody>
            <a:bodyPr lIns="0" tIns="0" rIns="0" bIns="0">
              <a:spAutoFit/>
            </a:bodyPr>
            <a:lstStyle/>
            <a:p>
              <a:pPr algn="ctr"/>
              <a:r>
                <a:rPr lang="en-US" sz="1600">
                  <a:latin typeface="Segoe Semibold"/>
                </a:rPr>
                <a:t>China</a:t>
              </a:r>
            </a:p>
            <a:p>
              <a:pPr algn="ctr"/>
              <a:r>
                <a:rPr lang="en-US" sz="1200">
                  <a:latin typeface="Segoe Semibold"/>
                </a:rPr>
                <a:t>&gt;90%</a:t>
              </a:r>
            </a:p>
          </p:txBody>
        </p:sp>
      </p:grpSp>
      <p:grpSp>
        <p:nvGrpSpPr>
          <p:cNvPr id="8" name="Group 70"/>
          <p:cNvGrpSpPr>
            <a:grpSpLocks/>
          </p:cNvGrpSpPr>
          <p:nvPr/>
        </p:nvGrpSpPr>
        <p:grpSpPr bwMode="auto">
          <a:xfrm>
            <a:off x="1406525" y="2921000"/>
            <a:ext cx="1517650" cy="533400"/>
            <a:chOff x="1016" y="2152"/>
            <a:chExt cx="956" cy="336"/>
          </a:xfrm>
        </p:grpSpPr>
        <p:sp>
          <p:nvSpPr>
            <p:cNvPr id="30735" name="AutoShape 63"/>
            <p:cNvSpPr>
              <a:spLocks noChangeArrowheads="1"/>
            </p:cNvSpPr>
            <p:nvPr/>
          </p:nvSpPr>
          <p:spPr bwMode="auto">
            <a:xfrm>
              <a:off x="1016" y="2152"/>
              <a:ext cx="956" cy="336"/>
            </a:xfrm>
            <a:prstGeom prst="roundRect">
              <a:avLst>
                <a:gd name="adj" fmla="val 16667"/>
              </a:avLst>
            </a:prstGeom>
            <a:solidFill>
              <a:schemeClr val="bg1">
                <a:alpha val="63136"/>
              </a:schemeClr>
            </a:solidFill>
            <a:ln w="9525">
              <a:solidFill>
                <a:schemeClr val="accent1"/>
              </a:solidFill>
              <a:round/>
              <a:headEnd/>
              <a:tailEnd/>
            </a:ln>
          </p:spPr>
          <p:txBody>
            <a:bodyPr wrap="none" anchor="ctr"/>
            <a:lstStyle/>
            <a:p>
              <a:endParaRPr lang="en-US" sz="1800">
                <a:latin typeface="Segoe"/>
              </a:endParaRPr>
            </a:p>
          </p:txBody>
        </p:sp>
        <p:sp>
          <p:nvSpPr>
            <p:cNvPr id="30736" name="Text Box 35"/>
            <p:cNvSpPr txBox="1">
              <a:spLocks noChangeArrowheads="1"/>
            </p:cNvSpPr>
            <p:nvPr/>
          </p:nvSpPr>
          <p:spPr bwMode="auto">
            <a:xfrm>
              <a:off x="1038" y="2184"/>
              <a:ext cx="900" cy="269"/>
            </a:xfrm>
            <a:prstGeom prst="rect">
              <a:avLst/>
            </a:prstGeom>
            <a:noFill/>
            <a:ln w="9525">
              <a:noFill/>
              <a:miter lim="800000"/>
              <a:headEnd/>
              <a:tailEnd/>
            </a:ln>
          </p:spPr>
          <p:txBody>
            <a:bodyPr lIns="0" tIns="0" rIns="0" bIns="0">
              <a:spAutoFit/>
            </a:bodyPr>
            <a:lstStyle/>
            <a:p>
              <a:pPr algn="ctr"/>
              <a:r>
                <a:rPr lang="en-US" sz="1600">
                  <a:latin typeface="Segoe Semibold"/>
                </a:rPr>
                <a:t>United States</a:t>
              </a:r>
            </a:p>
            <a:p>
              <a:pPr algn="ctr"/>
              <a:r>
                <a:rPr lang="en-US" sz="1200">
                  <a:latin typeface="Segoe Semibold"/>
                </a:rPr>
                <a:t>~40%</a:t>
              </a:r>
              <a:endParaRPr lang="en-US" sz="1600">
                <a:latin typeface="Segoe Semibold"/>
              </a:endParaRPr>
            </a:p>
          </p:txBody>
        </p:sp>
      </p:grpSp>
      <p:grpSp>
        <p:nvGrpSpPr>
          <p:cNvPr id="9" name="Group 72"/>
          <p:cNvGrpSpPr>
            <a:grpSpLocks/>
          </p:cNvGrpSpPr>
          <p:nvPr/>
        </p:nvGrpSpPr>
        <p:grpSpPr bwMode="auto">
          <a:xfrm>
            <a:off x="3600450" y="2654300"/>
            <a:ext cx="1895475" cy="533400"/>
            <a:chOff x="2274" y="2000"/>
            <a:chExt cx="1194" cy="336"/>
          </a:xfrm>
        </p:grpSpPr>
        <p:sp>
          <p:nvSpPr>
            <p:cNvPr id="30733" name="AutoShape 64"/>
            <p:cNvSpPr>
              <a:spLocks noChangeArrowheads="1"/>
            </p:cNvSpPr>
            <p:nvPr/>
          </p:nvSpPr>
          <p:spPr bwMode="auto">
            <a:xfrm>
              <a:off x="2337" y="2000"/>
              <a:ext cx="1076" cy="336"/>
            </a:xfrm>
            <a:prstGeom prst="roundRect">
              <a:avLst>
                <a:gd name="adj" fmla="val 16667"/>
              </a:avLst>
            </a:prstGeom>
            <a:solidFill>
              <a:schemeClr val="bg1">
                <a:alpha val="79999"/>
              </a:schemeClr>
            </a:solidFill>
            <a:ln w="9525">
              <a:solidFill>
                <a:schemeClr val="accent1"/>
              </a:solidFill>
              <a:round/>
              <a:headEnd/>
              <a:tailEnd/>
            </a:ln>
          </p:spPr>
          <p:txBody>
            <a:bodyPr wrap="none" anchor="ctr"/>
            <a:lstStyle/>
            <a:p>
              <a:endParaRPr lang="en-US" sz="1800">
                <a:latin typeface="Segoe"/>
              </a:endParaRPr>
            </a:p>
          </p:txBody>
        </p:sp>
        <p:sp>
          <p:nvSpPr>
            <p:cNvPr id="30734" name="Text Box 36"/>
            <p:cNvSpPr txBox="1">
              <a:spLocks noChangeArrowheads="1"/>
            </p:cNvSpPr>
            <p:nvPr/>
          </p:nvSpPr>
          <p:spPr bwMode="auto">
            <a:xfrm>
              <a:off x="2274" y="2037"/>
              <a:ext cx="1194" cy="269"/>
            </a:xfrm>
            <a:prstGeom prst="rect">
              <a:avLst/>
            </a:prstGeom>
            <a:noFill/>
            <a:ln w="9525">
              <a:noFill/>
              <a:miter lim="800000"/>
              <a:headEnd/>
              <a:tailEnd/>
            </a:ln>
          </p:spPr>
          <p:txBody>
            <a:bodyPr lIns="0" tIns="0" rIns="0" bIns="0">
              <a:spAutoFit/>
            </a:bodyPr>
            <a:lstStyle/>
            <a:p>
              <a:pPr algn="ctr"/>
              <a:r>
                <a:rPr lang="en-US" sz="1600">
                  <a:latin typeface="Segoe Semibold"/>
                </a:rPr>
                <a:t>Western Europe</a:t>
              </a:r>
            </a:p>
            <a:p>
              <a:pPr algn="ctr"/>
              <a:r>
                <a:rPr lang="en-US" sz="1200">
                  <a:latin typeface="Segoe Semibold"/>
                </a:rPr>
                <a:t>~70%</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347"/>
                                        </p:tgtEl>
                                        <p:attrNameLst>
                                          <p:attrName>style.visibility</p:attrName>
                                        </p:attrNameLst>
                                      </p:cBhvr>
                                      <p:to>
                                        <p:strVal val="visible"/>
                                      </p:to>
                                    </p:set>
                                    <p:animEffect transition="in" filter="fade">
                                      <p:cBhvr>
                                        <p:cTn id="7" dur="1000"/>
                                        <p:tgtEl>
                                          <p:spTgt spid="11347"/>
                                        </p:tgtEl>
                                      </p:cBhvr>
                                    </p:animEffect>
                                  </p:childTnLst>
                                </p:cTn>
                              </p:par>
                            </p:childTnLst>
                          </p:cTn>
                        </p:par>
                        <p:par>
                          <p:cTn id="8" fill="hold">
                            <p:stCondLst>
                              <p:cond delay="1000"/>
                            </p:stCondLst>
                            <p:childTnLst>
                              <p:par>
                                <p:cTn id="9" presetID="47"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7" presetClass="entr" presetSubtype="0"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7" presetClass="entr" presetSubtype="0" fill="hold" nodeType="after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7" presetClass="entr" presetSubtype="0" fill="hold" nodeType="after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8500"/>
                            </p:stCondLst>
                            <p:childTnLst>
                              <p:par>
                                <p:cTn id="39" presetID="47" presetClass="entr" presetSubtype="0" fill="hold" nodeType="afterEffect">
                                  <p:stCondLst>
                                    <p:cond delay="5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par>
                          <p:cTn id="44" fill="hold">
                            <p:stCondLst>
                              <p:cond delay="10000"/>
                            </p:stCondLst>
                            <p:childTnLst>
                              <p:par>
                                <p:cTn id="45" presetID="47" presetClass="entr" presetSubtype="0" fill="hold" nodeType="after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11500"/>
                            </p:stCondLst>
                            <p:childTnLst>
                              <p:par>
                                <p:cTn id="51" presetID="47" presetClass="entr" presetSubtype="0" fill="hold" nodeType="afterEffect">
                                  <p:stCondLst>
                                    <p:cond delay="5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6"/>
          <p:cNvSpPr>
            <a:spLocks noChangeArrowheads="1"/>
          </p:cNvSpPr>
          <p:nvPr/>
        </p:nvSpPr>
        <p:spPr bwMode="auto">
          <a:xfrm>
            <a:off x="0" y="4346575"/>
            <a:ext cx="9148763" cy="1117600"/>
          </a:xfrm>
          <a:prstGeom prst="rect">
            <a:avLst/>
          </a:prstGeom>
          <a:gradFill rotWithShape="1">
            <a:gsLst>
              <a:gs pos="0">
                <a:schemeClr val="hlink">
                  <a:alpha val="65999"/>
                </a:schemeClr>
              </a:gs>
              <a:gs pos="100000">
                <a:schemeClr val="folHlink"/>
              </a:gs>
            </a:gsLst>
            <a:lin ang="0" scaled="1"/>
          </a:gradFill>
          <a:ln w="9525">
            <a:noFill/>
            <a:miter lim="800000"/>
            <a:headEnd/>
            <a:tailEnd/>
          </a:ln>
        </p:spPr>
        <p:txBody>
          <a:bodyPr wrap="none" anchor="ctr"/>
          <a:lstStyle/>
          <a:p>
            <a:endParaRPr lang="en-US" sz="1800">
              <a:latin typeface="Segoe"/>
            </a:endParaRPr>
          </a:p>
        </p:txBody>
      </p:sp>
      <p:sp>
        <p:nvSpPr>
          <p:cNvPr id="32770" name="Rectangle 27"/>
          <p:cNvSpPr>
            <a:spLocks noChangeArrowheads="1"/>
          </p:cNvSpPr>
          <p:nvPr/>
        </p:nvSpPr>
        <p:spPr bwMode="auto">
          <a:xfrm>
            <a:off x="0" y="4308475"/>
            <a:ext cx="9148763" cy="1079500"/>
          </a:xfrm>
          <a:prstGeom prst="rect">
            <a:avLst/>
          </a:prstGeom>
          <a:gradFill rotWithShape="1">
            <a:gsLst>
              <a:gs pos="0">
                <a:srgbClr val="00B000"/>
              </a:gs>
              <a:gs pos="100000">
                <a:srgbClr val="007E00">
                  <a:alpha val="67998"/>
                </a:srgbClr>
              </a:gs>
            </a:gsLst>
            <a:lin ang="0" scaled="1"/>
          </a:gradFill>
          <a:ln w="9525">
            <a:noFill/>
            <a:miter lim="800000"/>
            <a:headEnd/>
            <a:tailEnd/>
          </a:ln>
        </p:spPr>
        <p:txBody>
          <a:bodyPr wrap="none" anchor="ctr"/>
          <a:lstStyle/>
          <a:p>
            <a:endParaRPr lang="en-US" sz="1800">
              <a:latin typeface="Segoe"/>
            </a:endParaRPr>
          </a:p>
        </p:txBody>
      </p:sp>
      <p:pic>
        <p:nvPicPr>
          <p:cNvPr id="32771" name="Picture 28" descr="Our-Mission"/>
          <p:cNvPicPr>
            <a:picLocks noChangeAspect="1" noChangeArrowheads="1"/>
          </p:cNvPicPr>
          <p:nvPr/>
        </p:nvPicPr>
        <p:blipFill>
          <a:blip r:embed="rId3"/>
          <a:srcRect t="3030" b="932"/>
          <a:stretch>
            <a:fillRect/>
          </a:stretch>
        </p:blipFill>
        <p:spPr bwMode="auto">
          <a:xfrm>
            <a:off x="0" y="1397000"/>
            <a:ext cx="9150350" cy="3924300"/>
          </a:xfrm>
          <a:prstGeom prst="rect">
            <a:avLst/>
          </a:prstGeom>
          <a:noFill/>
          <a:ln w="9525">
            <a:noFill/>
            <a:miter lim="800000"/>
            <a:headEnd/>
            <a:tailEnd/>
          </a:ln>
          <a:effectLst>
            <a:reflection blurRad="6350" stA="52000" endA="300" endPos="35000" dir="5400000" sy="-100000" algn="bl" rotWithShape="0"/>
          </a:effectLst>
        </p:spPr>
      </p:pic>
      <p:sp>
        <p:nvSpPr>
          <p:cNvPr id="8197" name="Rectangle 2"/>
          <p:cNvSpPr>
            <a:spLocks noGrp="1" noChangeArrowheads="1"/>
          </p:cNvSpPr>
          <p:nvPr>
            <p:ph type="title"/>
          </p:nvPr>
        </p:nvSpPr>
        <p:spPr/>
        <p:txBody>
          <a:bodyPr/>
          <a:lstStyle/>
          <a:p>
            <a:pPr defTabSz="912777" eaLnBrk="1" hangingPunct="1">
              <a:defRPr/>
            </a:pPr>
            <a:r>
              <a:rPr smtClean="0"/>
              <a:t>Our Mission</a:t>
            </a:r>
          </a:p>
        </p:txBody>
      </p:sp>
      <p:sp>
        <p:nvSpPr>
          <p:cNvPr id="8198" name="Rectangle 23"/>
          <p:cNvSpPr>
            <a:spLocks noGrp="1" noChangeArrowheads="1"/>
          </p:cNvSpPr>
          <p:nvPr>
            <p:ph type="body" idx="4294967295"/>
          </p:nvPr>
        </p:nvSpPr>
        <p:spPr>
          <a:xfrm>
            <a:off x="0" y="5562600"/>
            <a:ext cx="7781925" cy="747713"/>
          </a:xfrm>
          <a:prstGeom prst="rect">
            <a:avLst/>
          </a:prstGeom>
        </p:spPr>
        <p:txBody>
          <a:bodyPr/>
          <a:lstStyle/>
          <a:p>
            <a:pPr marL="0" indent="0" algn="ctr" defTabSz="912777" eaLnBrk="1" hangingPunct="1">
              <a:buFontTx/>
              <a:buNone/>
              <a:defRPr/>
            </a:pPr>
            <a:r>
              <a:rPr lang="en-US" sz="1800" b="1" dirty="0" smtClean="0"/>
              <a:t>Dramatically address digital divide challenges to help individuals, communities, and nations realize their potential through improved </a:t>
            </a:r>
            <a:br>
              <a:rPr lang="en-US" sz="1800" b="1" dirty="0" smtClean="0"/>
            </a:br>
            <a:r>
              <a:rPr lang="en-US" sz="1800" b="1" dirty="0" smtClean="0"/>
              <a:t>access to technology</a:t>
            </a:r>
          </a:p>
        </p:txBody>
      </p:sp>
      <p:grpSp>
        <p:nvGrpSpPr>
          <p:cNvPr id="7" name="Group 6"/>
          <p:cNvGrpSpPr/>
          <p:nvPr/>
        </p:nvGrpSpPr>
        <p:grpSpPr>
          <a:xfrm>
            <a:off x="0" y="5410200"/>
            <a:ext cx="9144000" cy="1676400"/>
            <a:chOff x="5015695" y="-1020616"/>
            <a:chExt cx="9144000" cy="3109482"/>
          </a:xfrm>
        </p:grpSpPr>
        <p:pic>
          <p:nvPicPr>
            <p:cNvPr id="8" name="Picture 47" descr="glass rectangle"/>
            <p:cNvPicPr>
              <a:picLocks noChangeAspect="1" noChangeArrowheads="1"/>
            </p:cNvPicPr>
            <p:nvPr/>
          </p:nvPicPr>
          <p:blipFill>
            <a:blip r:embed="rId4">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9" name="Picture 8" descr="glass rectangle"/>
            <p:cNvPicPr>
              <a:picLocks noChangeAspect="1" noChangeArrowheads="1"/>
            </p:cNvPicPr>
            <p:nvPr/>
          </p:nvPicPr>
          <p:blipFill>
            <a:blip r:embed="rId4">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7" descr="FlexgoWindow_full-title"/>
          <p:cNvPicPr>
            <a:picLocks noChangeAspect="1" noChangeArrowheads="1"/>
          </p:cNvPicPr>
          <p:nvPr/>
        </p:nvPicPr>
        <p:blipFill>
          <a:blip r:embed="rId3"/>
          <a:srcRect b="1827"/>
          <a:stretch>
            <a:fillRect/>
          </a:stretch>
        </p:blipFill>
        <p:spPr bwMode="auto">
          <a:xfrm>
            <a:off x="591344" y="1889125"/>
            <a:ext cx="7961312" cy="44354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3041" name="Picture 33" descr="screen2"/>
          <p:cNvPicPr>
            <a:picLocks noChangeAspect="1" noChangeArrowheads="1"/>
          </p:cNvPicPr>
          <p:nvPr/>
        </p:nvPicPr>
        <p:blipFill>
          <a:blip r:embed="rId4"/>
          <a:srcRect/>
          <a:stretch>
            <a:fillRect/>
          </a:stretch>
        </p:blipFill>
        <p:spPr bwMode="auto">
          <a:xfrm>
            <a:off x="3455988" y="2347913"/>
            <a:ext cx="1846262" cy="2160587"/>
          </a:xfrm>
          <a:prstGeom prst="rect">
            <a:avLst/>
          </a:prstGeom>
          <a:noFill/>
          <a:ln w="9525">
            <a:noFill/>
            <a:miter lim="800000"/>
            <a:headEnd/>
            <a:tailEnd/>
          </a:ln>
        </p:spPr>
      </p:pic>
      <p:sp>
        <p:nvSpPr>
          <p:cNvPr id="28676" name="Rectangle 2"/>
          <p:cNvSpPr>
            <a:spLocks noGrp="1" noChangeArrowheads="1"/>
          </p:cNvSpPr>
          <p:nvPr>
            <p:ph type="title"/>
          </p:nvPr>
        </p:nvSpPr>
        <p:spPr/>
        <p:txBody>
          <a:bodyPr/>
          <a:lstStyle/>
          <a:p>
            <a:pPr defTabSz="912777" eaLnBrk="1" hangingPunct="1">
              <a:defRPr/>
            </a:pPr>
            <a:r>
              <a:rPr smtClean="0"/>
              <a:t>What Is FlexGo Technology?</a:t>
            </a:r>
          </a:p>
        </p:txBody>
      </p:sp>
      <p:sp>
        <p:nvSpPr>
          <p:cNvPr id="28677" name="Rectangle 12"/>
          <p:cNvSpPr>
            <a:spLocks noGrp="1" noChangeArrowheads="1"/>
          </p:cNvSpPr>
          <p:nvPr>
            <p:ph type="body" idx="4294967295"/>
          </p:nvPr>
        </p:nvSpPr>
        <p:spPr>
          <a:xfrm>
            <a:off x="0" y="1408113"/>
            <a:ext cx="8369300" cy="652462"/>
          </a:xfrm>
          <a:prstGeom prst="rect">
            <a:avLst/>
          </a:prstGeom>
        </p:spPr>
        <p:txBody>
          <a:bodyPr/>
          <a:lstStyle/>
          <a:p>
            <a:pPr marL="0" indent="0" eaLnBrk="1" hangingPunct="1">
              <a:spcBef>
                <a:spcPts val="1163"/>
              </a:spcBef>
              <a:buFontTx/>
              <a:buNone/>
              <a:defRPr/>
            </a:pPr>
            <a:r>
              <a:rPr lang="en-US" sz="1800" dirty="0" smtClean="0">
                <a:effectLst>
                  <a:outerShdw blurRad="38100" dist="38100" dir="2700000" algn="tl">
                    <a:srgbClr val="000000"/>
                  </a:outerShdw>
                </a:effectLst>
              </a:rPr>
              <a:t>FlexGo Technology is a combination of hardware, software, and web services</a:t>
            </a:r>
          </a:p>
          <a:p>
            <a:pPr marL="0" indent="0" eaLnBrk="1" hangingPunct="1">
              <a:spcBef>
                <a:spcPts val="1163"/>
              </a:spcBef>
              <a:buFontTx/>
              <a:buNone/>
              <a:defRPr/>
            </a:pPr>
            <a:endParaRPr lang="en-US" sz="1800" dirty="0" smtClean="0">
              <a:effectLst>
                <a:outerShdw blurRad="38100" dist="38100" dir="2700000" algn="tl">
                  <a:srgbClr val="000000"/>
                </a:outerShdw>
              </a:effectLst>
            </a:endParaRPr>
          </a:p>
        </p:txBody>
      </p:sp>
      <p:sp>
        <p:nvSpPr>
          <p:cNvPr id="43022" name="Text Box 14"/>
          <p:cNvSpPr txBox="1">
            <a:spLocks noChangeArrowheads="1"/>
          </p:cNvSpPr>
          <p:nvPr/>
        </p:nvSpPr>
        <p:spPr bwMode="auto">
          <a:xfrm>
            <a:off x="5976938" y="4652963"/>
            <a:ext cx="2252662" cy="777875"/>
          </a:xfrm>
          <a:prstGeom prst="rect">
            <a:avLst/>
          </a:prstGeom>
          <a:noFill/>
          <a:ln w="9525">
            <a:noFill/>
            <a:miter lim="800000"/>
            <a:headEnd/>
            <a:tailEnd/>
          </a:ln>
        </p:spPr>
        <p:txBody>
          <a:bodyPr>
            <a:spAutoFit/>
          </a:bodyPr>
          <a:lstStyle/>
          <a:p>
            <a:pPr marL="171450" indent="-171450">
              <a:spcBef>
                <a:spcPct val="50000"/>
              </a:spcBef>
              <a:buFontTx/>
              <a:buAutoNum type="arabicPeriod" startAt="3"/>
            </a:pPr>
            <a:r>
              <a:rPr lang="en-US" sz="1500" dirty="0">
                <a:solidFill>
                  <a:schemeClr val="bg2"/>
                </a:solidFill>
                <a:latin typeface="Segoe"/>
              </a:rPr>
              <a:t>Limits the customer’s PC usage if the  account goes unpaid.</a:t>
            </a:r>
            <a:r>
              <a:rPr lang="en-US" sz="1500" dirty="0">
                <a:latin typeface="Segoe"/>
              </a:rPr>
              <a:t>.</a:t>
            </a:r>
          </a:p>
        </p:txBody>
      </p:sp>
      <p:sp>
        <p:nvSpPr>
          <p:cNvPr id="43023" name="Text Box 15"/>
          <p:cNvSpPr txBox="1">
            <a:spLocks noChangeArrowheads="1"/>
          </p:cNvSpPr>
          <p:nvPr/>
        </p:nvSpPr>
        <p:spPr bwMode="auto">
          <a:xfrm>
            <a:off x="3287713" y="4652963"/>
            <a:ext cx="2732087" cy="1349375"/>
          </a:xfrm>
          <a:prstGeom prst="rect">
            <a:avLst/>
          </a:prstGeom>
          <a:noFill/>
          <a:ln w="9525">
            <a:noFill/>
            <a:miter lim="800000"/>
            <a:headEnd/>
            <a:tailEnd/>
          </a:ln>
        </p:spPr>
        <p:txBody>
          <a:bodyPr>
            <a:spAutoFit/>
          </a:bodyPr>
          <a:lstStyle/>
          <a:p>
            <a:pPr marL="171450" indent="-171450">
              <a:spcBef>
                <a:spcPct val="50000"/>
              </a:spcBef>
              <a:buFontTx/>
              <a:buAutoNum type="arabicPeriod" startAt="2"/>
            </a:pPr>
            <a:r>
              <a:rPr lang="en-US" sz="1500">
                <a:solidFill>
                  <a:schemeClr val="bg2"/>
                </a:solidFill>
                <a:latin typeface="Segoe"/>
              </a:rPr>
              <a:t>Keeps the customer up-to-date on account status via convenient desktop tool and notifications.</a:t>
            </a:r>
          </a:p>
          <a:p>
            <a:pPr marL="171450" indent="-171450">
              <a:spcBef>
                <a:spcPct val="50000"/>
              </a:spcBef>
              <a:buFontTx/>
              <a:buAutoNum type="arabicPeriod" startAt="2"/>
            </a:pPr>
            <a:endParaRPr lang="en-US" sz="1500">
              <a:solidFill>
                <a:schemeClr val="bg2"/>
              </a:solidFill>
              <a:latin typeface="Segoe"/>
            </a:endParaRPr>
          </a:p>
        </p:txBody>
      </p:sp>
      <p:sp>
        <p:nvSpPr>
          <p:cNvPr id="43024" name="Text Box 16"/>
          <p:cNvSpPr txBox="1">
            <a:spLocks noChangeArrowheads="1"/>
          </p:cNvSpPr>
          <p:nvPr/>
        </p:nvSpPr>
        <p:spPr bwMode="auto">
          <a:xfrm>
            <a:off x="762000" y="4652963"/>
            <a:ext cx="2514600" cy="1463675"/>
          </a:xfrm>
          <a:prstGeom prst="rect">
            <a:avLst/>
          </a:prstGeom>
          <a:noFill/>
          <a:ln w="9525">
            <a:noFill/>
            <a:miter lim="800000"/>
            <a:headEnd/>
            <a:tailEnd/>
          </a:ln>
        </p:spPr>
        <p:txBody>
          <a:bodyPr>
            <a:spAutoFit/>
          </a:bodyPr>
          <a:lstStyle/>
          <a:p>
            <a:pPr marL="171450" indent="-171450">
              <a:spcBef>
                <a:spcPct val="50000"/>
              </a:spcBef>
              <a:buFontTx/>
              <a:buAutoNum type="arabicPeriod"/>
            </a:pPr>
            <a:r>
              <a:rPr lang="en-US" sz="1500">
                <a:solidFill>
                  <a:schemeClr val="bg2"/>
                </a:solidFill>
                <a:latin typeface="Segoe"/>
              </a:rPr>
              <a:t>Monitors the customer’s account status </a:t>
            </a:r>
            <a:br>
              <a:rPr lang="en-US" sz="1500">
                <a:solidFill>
                  <a:schemeClr val="bg2"/>
                </a:solidFill>
                <a:latin typeface="Segoe"/>
              </a:rPr>
            </a:br>
            <a:r>
              <a:rPr lang="en-US" sz="1500">
                <a:solidFill>
                  <a:schemeClr val="bg2"/>
                </a:solidFill>
                <a:latin typeface="Segoe"/>
              </a:rPr>
              <a:t>(prepaid minutes added to the PC or the subscription account balance).</a:t>
            </a:r>
          </a:p>
        </p:txBody>
      </p:sp>
      <p:pic>
        <p:nvPicPr>
          <p:cNvPr id="43032" name="Picture 24" descr="desktop-meter"/>
          <p:cNvPicPr>
            <a:picLocks noChangeAspect="1" noChangeArrowheads="1"/>
          </p:cNvPicPr>
          <p:nvPr/>
        </p:nvPicPr>
        <p:blipFill>
          <a:blip r:embed="rId5"/>
          <a:srcRect/>
          <a:stretch>
            <a:fillRect/>
          </a:stretch>
        </p:blipFill>
        <p:spPr bwMode="auto">
          <a:xfrm>
            <a:off x="3875088" y="2600325"/>
            <a:ext cx="1114425" cy="314325"/>
          </a:xfrm>
          <a:prstGeom prst="rect">
            <a:avLst/>
          </a:prstGeom>
          <a:noFill/>
          <a:ln w="9525">
            <a:noFill/>
            <a:miter lim="800000"/>
            <a:headEnd/>
            <a:tailEnd/>
          </a:ln>
        </p:spPr>
      </p:pic>
      <p:pic>
        <p:nvPicPr>
          <p:cNvPr id="43042" name="Picture 34" descr="screen1_v2"/>
          <p:cNvPicPr>
            <a:picLocks noChangeAspect="1" noChangeArrowheads="1"/>
          </p:cNvPicPr>
          <p:nvPr/>
        </p:nvPicPr>
        <p:blipFill>
          <a:blip r:embed="rId6"/>
          <a:srcRect/>
          <a:stretch>
            <a:fillRect/>
          </a:stretch>
        </p:blipFill>
        <p:spPr bwMode="auto">
          <a:xfrm>
            <a:off x="847725" y="2347913"/>
            <a:ext cx="1846263" cy="2160587"/>
          </a:xfrm>
          <a:prstGeom prst="rect">
            <a:avLst/>
          </a:prstGeom>
          <a:noFill/>
          <a:ln w="9525">
            <a:noFill/>
            <a:miter lim="800000"/>
            <a:headEnd/>
            <a:tailEnd/>
          </a:ln>
        </p:spPr>
      </p:pic>
      <p:pic>
        <p:nvPicPr>
          <p:cNvPr id="43043" name="Picture 35" descr="screen3_v2"/>
          <p:cNvPicPr>
            <a:picLocks noChangeAspect="1" noChangeArrowheads="1"/>
          </p:cNvPicPr>
          <p:nvPr/>
        </p:nvPicPr>
        <p:blipFill>
          <a:blip r:embed="rId7"/>
          <a:srcRect/>
          <a:stretch>
            <a:fillRect/>
          </a:stretch>
        </p:blipFill>
        <p:spPr bwMode="auto">
          <a:xfrm>
            <a:off x="6032500" y="2347913"/>
            <a:ext cx="1919288" cy="22463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fade">
                                      <p:cBhvr>
                                        <p:cTn id="7" dur="1000"/>
                                        <p:tgtEl>
                                          <p:spTgt spid="43024"/>
                                        </p:tgtEl>
                                      </p:cBhvr>
                                    </p:animEffect>
                                  </p:childTnLst>
                                </p:cTn>
                              </p:par>
                              <p:par>
                                <p:cTn id="8" presetID="10" presetClass="entr" presetSubtype="0" fill="hold" nodeType="withEffect">
                                  <p:stCondLst>
                                    <p:cond delay="0"/>
                                  </p:stCondLst>
                                  <p:childTnLst>
                                    <p:set>
                                      <p:cBhvr>
                                        <p:cTn id="9" dur="1" fill="hold">
                                          <p:stCondLst>
                                            <p:cond delay="0"/>
                                          </p:stCondLst>
                                        </p:cTn>
                                        <p:tgtEl>
                                          <p:spTgt spid="43042"/>
                                        </p:tgtEl>
                                        <p:attrNameLst>
                                          <p:attrName>style.visibility</p:attrName>
                                        </p:attrNameLst>
                                      </p:cBhvr>
                                      <p:to>
                                        <p:strVal val="visible"/>
                                      </p:to>
                                    </p:set>
                                    <p:animEffect transition="in" filter="fade">
                                      <p:cBhvr>
                                        <p:cTn id="10" dur="1000"/>
                                        <p:tgtEl>
                                          <p:spTgt spid="430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023"/>
                                        </p:tgtEl>
                                        <p:attrNameLst>
                                          <p:attrName>style.visibility</p:attrName>
                                        </p:attrNameLst>
                                      </p:cBhvr>
                                      <p:to>
                                        <p:strVal val="visible"/>
                                      </p:to>
                                    </p:set>
                                    <p:animEffect transition="in" filter="fade">
                                      <p:cBhvr>
                                        <p:cTn id="15" dur="1000"/>
                                        <p:tgtEl>
                                          <p:spTgt spid="43023"/>
                                        </p:tgtEl>
                                      </p:cBhvr>
                                    </p:animEffect>
                                  </p:childTnLst>
                                </p:cTn>
                              </p:par>
                              <p:par>
                                <p:cTn id="16" presetID="10" presetClass="entr" presetSubtype="0" fill="hold" nodeType="withEffect">
                                  <p:stCondLst>
                                    <p:cond delay="0"/>
                                  </p:stCondLst>
                                  <p:childTnLst>
                                    <p:set>
                                      <p:cBhvr>
                                        <p:cTn id="17" dur="1" fill="hold">
                                          <p:stCondLst>
                                            <p:cond delay="0"/>
                                          </p:stCondLst>
                                        </p:cTn>
                                        <p:tgtEl>
                                          <p:spTgt spid="43041"/>
                                        </p:tgtEl>
                                        <p:attrNameLst>
                                          <p:attrName>style.visibility</p:attrName>
                                        </p:attrNameLst>
                                      </p:cBhvr>
                                      <p:to>
                                        <p:strVal val="visible"/>
                                      </p:to>
                                    </p:set>
                                    <p:animEffect transition="in" filter="fade">
                                      <p:cBhvr>
                                        <p:cTn id="18" dur="1000"/>
                                        <p:tgtEl>
                                          <p:spTgt spid="43041"/>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43032"/>
                                        </p:tgtEl>
                                        <p:attrNameLst>
                                          <p:attrName>style.visibility</p:attrName>
                                        </p:attrNameLst>
                                      </p:cBhvr>
                                      <p:to>
                                        <p:strVal val="visible"/>
                                      </p:to>
                                    </p:set>
                                    <p:anim calcmode="lin" valueType="num">
                                      <p:cBhvr>
                                        <p:cTn id="22" dur="1000" fill="hold"/>
                                        <p:tgtEl>
                                          <p:spTgt spid="43032"/>
                                        </p:tgtEl>
                                        <p:attrNameLst>
                                          <p:attrName>ppt_w</p:attrName>
                                        </p:attrNameLst>
                                      </p:cBhvr>
                                      <p:tavLst>
                                        <p:tav tm="0">
                                          <p:val>
                                            <p:fltVal val="0"/>
                                          </p:val>
                                        </p:tav>
                                        <p:tav tm="100000">
                                          <p:val>
                                            <p:strVal val="#ppt_w"/>
                                          </p:val>
                                        </p:tav>
                                      </p:tavLst>
                                    </p:anim>
                                    <p:anim calcmode="lin" valueType="num">
                                      <p:cBhvr>
                                        <p:cTn id="23" dur="1000" fill="hold"/>
                                        <p:tgtEl>
                                          <p:spTgt spid="43032"/>
                                        </p:tgtEl>
                                        <p:attrNameLst>
                                          <p:attrName>ppt_h</p:attrName>
                                        </p:attrNameLst>
                                      </p:cBhvr>
                                      <p:tavLst>
                                        <p:tav tm="0">
                                          <p:val>
                                            <p:fltVal val="0"/>
                                          </p:val>
                                        </p:tav>
                                        <p:tav tm="100000">
                                          <p:val>
                                            <p:strVal val="#ppt_h"/>
                                          </p:val>
                                        </p:tav>
                                      </p:tavLst>
                                    </p:anim>
                                    <p:animEffect transition="in" filter="fade">
                                      <p:cBhvr>
                                        <p:cTn id="24" dur="1000"/>
                                        <p:tgtEl>
                                          <p:spTgt spid="430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022"/>
                                        </p:tgtEl>
                                        <p:attrNameLst>
                                          <p:attrName>style.visibility</p:attrName>
                                        </p:attrNameLst>
                                      </p:cBhvr>
                                      <p:to>
                                        <p:strVal val="visible"/>
                                      </p:to>
                                    </p:set>
                                    <p:animEffect transition="in" filter="fade">
                                      <p:cBhvr>
                                        <p:cTn id="29" dur="1000"/>
                                        <p:tgtEl>
                                          <p:spTgt spid="43022"/>
                                        </p:tgtEl>
                                      </p:cBhvr>
                                    </p:animEffect>
                                  </p:childTnLst>
                                </p:cTn>
                              </p:par>
                              <p:par>
                                <p:cTn id="30" presetID="10" presetClass="entr" presetSubtype="0" fill="hold" nodeType="withEffect">
                                  <p:stCondLst>
                                    <p:cond delay="0"/>
                                  </p:stCondLst>
                                  <p:childTnLst>
                                    <p:set>
                                      <p:cBhvr>
                                        <p:cTn id="31" dur="1" fill="hold">
                                          <p:stCondLst>
                                            <p:cond delay="0"/>
                                          </p:stCondLst>
                                        </p:cTn>
                                        <p:tgtEl>
                                          <p:spTgt spid="43043"/>
                                        </p:tgtEl>
                                        <p:attrNameLst>
                                          <p:attrName>style.visibility</p:attrName>
                                        </p:attrNameLst>
                                      </p:cBhvr>
                                      <p:to>
                                        <p:strVal val="visible"/>
                                      </p:to>
                                    </p:set>
                                    <p:animEffect transition="in" filter="fade">
                                      <p:cBhvr>
                                        <p:cTn id="32" dur="1000"/>
                                        <p:tgtEl>
                                          <p:spTgt spid="4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p:bldP spid="43023" grpId="0"/>
      <p:bldP spid="430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defTabSz="912777" eaLnBrk="1" hangingPunct="1">
              <a:defRPr/>
            </a:pPr>
            <a:r>
              <a:rPr smtClean="0"/>
              <a:t>FlexGo Computing Models</a:t>
            </a:r>
          </a:p>
        </p:txBody>
      </p:sp>
      <p:grpSp>
        <p:nvGrpSpPr>
          <p:cNvPr id="2" name="Group 40"/>
          <p:cNvGrpSpPr>
            <a:grpSpLocks/>
          </p:cNvGrpSpPr>
          <p:nvPr/>
        </p:nvGrpSpPr>
        <p:grpSpPr bwMode="auto">
          <a:xfrm>
            <a:off x="4403725" y="1439863"/>
            <a:ext cx="4049713" cy="4275137"/>
            <a:chOff x="2774" y="1393"/>
            <a:chExt cx="2551" cy="2693"/>
          </a:xfrm>
          <a:effectLst>
            <a:outerShdw blurRad="63500" sx="102000" sy="102000" algn="ctr" rotWithShape="0">
              <a:prstClr val="black">
                <a:alpha val="40000"/>
              </a:prstClr>
            </a:outerShdw>
          </a:effectLst>
        </p:grpSpPr>
        <p:pic>
          <p:nvPicPr>
            <p:cNvPr id="36877" name="Picture 23" descr="Table-pane_green_half"/>
            <p:cNvPicPr>
              <a:picLocks noChangeAspect="1" noChangeArrowheads="1"/>
            </p:cNvPicPr>
            <p:nvPr/>
          </p:nvPicPr>
          <p:blipFill>
            <a:blip r:embed="rId3"/>
            <a:srcRect/>
            <a:stretch>
              <a:fillRect/>
            </a:stretch>
          </p:blipFill>
          <p:spPr bwMode="auto">
            <a:xfrm>
              <a:off x="2774" y="1393"/>
              <a:ext cx="2551" cy="2693"/>
            </a:xfrm>
            <a:prstGeom prst="rect">
              <a:avLst/>
            </a:prstGeom>
            <a:noFill/>
            <a:ln w="9525">
              <a:noFill/>
              <a:miter lim="800000"/>
              <a:headEnd/>
              <a:tailEnd/>
            </a:ln>
          </p:spPr>
        </p:pic>
        <p:sp>
          <p:nvSpPr>
            <p:cNvPr id="36878" name="Text Box 10"/>
            <p:cNvSpPr txBox="1">
              <a:spLocks noChangeArrowheads="1"/>
            </p:cNvSpPr>
            <p:nvPr/>
          </p:nvSpPr>
          <p:spPr bwMode="auto">
            <a:xfrm>
              <a:off x="3281" y="3023"/>
              <a:ext cx="1536" cy="596"/>
            </a:xfrm>
            <a:prstGeom prst="rect">
              <a:avLst/>
            </a:prstGeom>
            <a:noFill/>
            <a:ln w="9525">
              <a:noFill/>
              <a:miter lim="800000"/>
              <a:headEnd/>
              <a:tailEnd/>
            </a:ln>
          </p:spPr>
          <p:txBody>
            <a:bodyPr>
              <a:spAutoFit/>
            </a:bodyPr>
            <a:lstStyle/>
            <a:p>
              <a:pPr algn="ctr">
                <a:spcBef>
                  <a:spcPct val="50000"/>
                </a:spcBef>
              </a:pPr>
              <a:r>
                <a:rPr lang="en-US" sz="2800">
                  <a:solidFill>
                    <a:schemeClr val="bg2"/>
                  </a:solidFill>
                  <a:latin typeface="Segoe Semibold"/>
                </a:rPr>
                <a:t>Subscription computing </a:t>
              </a:r>
            </a:p>
          </p:txBody>
        </p:sp>
        <p:pic>
          <p:nvPicPr>
            <p:cNvPr id="36879" name="Picture 32" descr="contract"/>
            <p:cNvPicPr>
              <a:picLocks noChangeAspect="1" noChangeArrowheads="1"/>
            </p:cNvPicPr>
            <p:nvPr/>
          </p:nvPicPr>
          <p:blipFill>
            <a:blip r:embed="rId4"/>
            <a:srcRect/>
            <a:stretch>
              <a:fillRect/>
            </a:stretch>
          </p:blipFill>
          <p:spPr bwMode="auto">
            <a:xfrm>
              <a:off x="3386" y="1740"/>
              <a:ext cx="667" cy="984"/>
            </a:xfrm>
            <a:prstGeom prst="rect">
              <a:avLst/>
            </a:prstGeom>
            <a:noFill/>
            <a:ln w="9525">
              <a:noFill/>
              <a:miter lim="800000"/>
              <a:headEnd/>
              <a:tailEnd/>
            </a:ln>
          </p:spPr>
        </p:pic>
        <p:pic>
          <p:nvPicPr>
            <p:cNvPr id="36880" name="Picture 31" descr="computer-grey"/>
            <p:cNvPicPr>
              <a:picLocks noChangeAspect="1" noChangeArrowheads="1"/>
            </p:cNvPicPr>
            <p:nvPr/>
          </p:nvPicPr>
          <p:blipFill>
            <a:blip r:embed="rId5"/>
            <a:srcRect/>
            <a:stretch>
              <a:fillRect/>
            </a:stretch>
          </p:blipFill>
          <p:spPr bwMode="auto">
            <a:xfrm>
              <a:off x="3678" y="1691"/>
              <a:ext cx="1152" cy="1298"/>
            </a:xfrm>
            <a:prstGeom prst="rect">
              <a:avLst/>
            </a:prstGeom>
            <a:noFill/>
            <a:ln w="9525">
              <a:noFill/>
              <a:miter lim="800000"/>
              <a:headEnd/>
              <a:tailEnd/>
            </a:ln>
          </p:spPr>
        </p:pic>
      </p:grpSp>
      <p:grpSp>
        <p:nvGrpSpPr>
          <p:cNvPr id="3" name="Group 48"/>
          <p:cNvGrpSpPr>
            <a:grpSpLocks/>
          </p:cNvGrpSpPr>
          <p:nvPr/>
        </p:nvGrpSpPr>
        <p:grpSpPr bwMode="auto">
          <a:xfrm>
            <a:off x="409575" y="1439863"/>
            <a:ext cx="4049713" cy="4275137"/>
            <a:chOff x="258" y="1393"/>
            <a:chExt cx="2551" cy="2693"/>
          </a:xfrm>
          <a:effectLst>
            <a:outerShdw blurRad="63500" sx="102000" sy="102000" algn="ctr" rotWithShape="0">
              <a:prstClr val="black">
                <a:alpha val="40000"/>
              </a:prstClr>
            </a:outerShdw>
          </a:effectLst>
        </p:grpSpPr>
        <p:pic>
          <p:nvPicPr>
            <p:cNvPr id="36869" name="Picture 22" descr="Table-pane_green_half"/>
            <p:cNvPicPr>
              <a:picLocks noChangeAspect="1" noChangeArrowheads="1"/>
            </p:cNvPicPr>
            <p:nvPr/>
          </p:nvPicPr>
          <p:blipFill>
            <a:blip r:embed="rId3"/>
            <a:srcRect/>
            <a:stretch>
              <a:fillRect/>
            </a:stretch>
          </p:blipFill>
          <p:spPr bwMode="auto">
            <a:xfrm>
              <a:off x="258" y="1393"/>
              <a:ext cx="2551" cy="2693"/>
            </a:xfrm>
            <a:prstGeom prst="rect">
              <a:avLst/>
            </a:prstGeom>
            <a:noFill/>
            <a:ln w="9525">
              <a:noFill/>
              <a:miter lim="800000"/>
              <a:headEnd/>
              <a:tailEnd/>
            </a:ln>
          </p:spPr>
        </p:pic>
        <p:sp>
          <p:nvSpPr>
            <p:cNvPr id="36870" name="Text Box 11"/>
            <p:cNvSpPr txBox="1">
              <a:spLocks noChangeArrowheads="1"/>
            </p:cNvSpPr>
            <p:nvPr/>
          </p:nvSpPr>
          <p:spPr bwMode="auto">
            <a:xfrm>
              <a:off x="719" y="3023"/>
              <a:ext cx="1629" cy="596"/>
            </a:xfrm>
            <a:prstGeom prst="rect">
              <a:avLst/>
            </a:prstGeom>
            <a:noFill/>
            <a:ln w="9525">
              <a:noFill/>
              <a:miter lim="800000"/>
              <a:headEnd/>
              <a:tailEnd/>
            </a:ln>
          </p:spPr>
          <p:txBody>
            <a:bodyPr>
              <a:spAutoFit/>
            </a:bodyPr>
            <a:lstStyle/>
            <a:p>
              <a:pPr algn="ctr">
                <a:spcBef>
                  <a:spcPct val="50000"/>
                </a:spcBef>
              </a:pPr>
              <a:r>
                <a:rPr lang="en-US" sz="2800">
                  <a:solidFill>
                    <a:schemeClr val="bg2"/>
                  </a:solidFill>
                  <a:latin typeface="Segoe Semibold"/>
                </a:rPr>
                <a:t>Pay-as-you-go computing</a:t>
              </a:r>
            </a:p>
          </p:txBody>
        </p:sp>
        <p:grpSp>
          <p:nvGrpSpPr>
            <p:cNvPr id="36871" name="Group 37"/>
            <p:cNvGrpSpPr>
              <a:grpSpLocks/>
            </p:cNvGrpSpPr>
            <p:nvPr/>
          </p:nvGrpSpPr>
          <p:grpSpPr bwMode="auto">
            <a:xfrm rot="-900495">
              <a:off x="673" y="2036"/>
              <a:ext cx="755" cy="533"/>
              <a:chOff x="366" y="1868"/>
              <a:chExt cx="957" cy="675"/>
            </a:xfrm>
          </p:grpSpPr>
          <p:pic>
            <p:nvPicPr>
              <p:cNvPr id="36874" name="Picture 33" descr="flexgo-card"/>
              <p:cNvPicPr>
                <a:picLocks noChangeAspect="1" noChangeArrowheads="1"/>
              </p:cNvPicPr>
              <p:nvPr/>
            </p:nvPicPr>
            <p:blipFill>
              <a:blip r:embed="rId6"/>
              <a:srcRect/>
              <a:stretch>
                <a:fillRect/>
              </a:stretch>
            </p:blipFill>
            <p:spPr bwMode="auto">
              <a:xfrm rot="1583386">
                <a:off x="505" y="1868"/>
                <a:ext cx="818" cy="526"/>
              </a:xfrm>
              <a:prstGeom prst="rect">
                <a:avLst/>
              </a:prstGeom>
              <a:noFill/>
              <a:ln w="9525">
                <a:noFill/>
                <a:miter lim="800000"/>
                <a:headEnd/>
                <a:tailEnd/>
              </a:ln>
            </p:spPr>
          </p:pic>
          <p:pic>
            <p:nvPicPr>
              <p:cNvPr id="36875" name="Picture 34" descr="flexgo-card"/>
              <p:cNvPicPr>
                <a:picLocks noChangeAspect="1" noChangeArrowheads="1"/>
              </p:cNvPicPr>
              <p:nvPr/>
            </p:nvPicPr>
            <p:blipFill>
              <a:blip r:embed="rId6"/>
              <a:srcRect/>
              <a:stretch>
                <a:fillRect/>
              </a:stretch>
            </p:blipFill>
            <p:spPr bwMode="auto">
              <a:xfrm rot="755098">
                <a:off x="426" y="1939"/>
                <a:ext cx="818" cy="526"/>
              </a:xfrm>
              <a:prstGeom prst="rect">
                <a:avLst/>
              </a:prstGeom>
              <a:noFill/>
              <a:ln w="9525">
                <a:noFill/>
                <a:miter lim="800000"/>
                <a:headEnd/>
                <a:tailEnd/>
              </a:ln>
            </p:spPr>
          </p:pic>
          <p:pic>
            <p:nvPicPr>
              <p:cNvPr id="36876" name="Picture 35" descr="flexgo-card"/>
              <p:cNvPicPr>
                <a:picLocks noChangeAspect="1" noChangeArrowheads="1"/>
              </p:cNvPicPr>
              <p:nvPr/>
            </p:nvPicPr>
            <p:blipFill>
              <a:blip r:embed="rId6"/>
              <a:srcRect/>
              <a:stretch>
                <a:fillRect/>
              </a:stretch>
            </p:blipFill>
            <p:spPr bwMode="auto">
              <a:xfrm>
                <a:off x="366" y="2017"/>
                <a:ext cx="818" cy="526"/>
              </a:xfrm>
              <a:prstGeom prst="rect">
                <a:avLst/>
              </a:prstGeom>
              <a:noFill/>
              <a:ln w="9525">
                <a:noFill/>
                <a:miter lim="800000"/>
                <a:headEnd/>
                <a:tailEnd/>
              </a:ln>
            </p:spPr>
          </p:pic>
        </p:grpSp>
        <p:pic>
          <p:nvPicPr>
            <p:cNvPr id="36872" name="Picture 47"/>
            <p:cNvPicPr>
              <a:picLocks noChangeAspect="1" noChangeArrowheads="1"/>
            </p:cNvPicPr>
            <p:nvPr/>
          </p:nvPicPr>
          <p:blipFill>
            <a:blip r:embed="rId7"/>
            <a:srcRect/>
            <a:stretch>
              <a:fillRect/>
            </a:stretch>
          </p:blipFill>
          <p:spPr bwMode="auto">
            <a:xfrm>
              <a:off x="947" y="1914"/>
              <a:ext cx="623" cy="710"/>
            </a:xfrm>
            <a:prstGeom prst="rect">
              <a:avLst/>
            </a:prstGeom>
            <a:noFill/>
            <a:ln w="9525">
              <a:noFill/>
              <a:miter lim="800000"/>
              <a:headEnd/>
              <a:tailEnd/>
            </a:ln>
          </p:spPr>
        </p:pic>
        <p:pic>
          <p:nvPicPr>
            <p:cNvPr id="36873" name="Picture 30" descr="computer-grey"/>
            <p:cNvPicPr>
              <a:picLocks noChangeAspect="1" noChangeArrowheads="1"/>
            </p:cNvPicPr>
            <p:nvPr/>
          </p:nvPicPr>
          <p:blipFill>
            <a:blip r:embed="rId5"/>
            <a:srcRect/>
            <a:stretch>
              <a:fillRect/>
            </a:stretch>
          </p:blipFill>
          <p:spPr bwMode="auto">
            <a:xfrm>
              <a:off x="1217" y="1743"/>
              <a:ext cx="1152" cy="129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Findings</a:t>
            </a:r>
            <a:br>
              <a:rPr lang="en-US" dirty="0" smtClean="0"/>
            </a:br>
            <a:r>
              <a:rPr lang="en-US" sz="3600" dirty="0" smtClean="0">
                <a:solidFill>
                  <a:schemeClr val="accent1"/>
                </a:solidFill>
              </a:rPr>
              <a:t>Pay-as-you-go Computing</a:t>
            </a:r>
            <a:endParaRPr lang="en-US" sz="3600" dirty="0">
              <a:solidFill>
                <a:schemeClr val="accent1"/>
              </a:solidFill>
            </a:endParaRPr>
          </a:p>
        </p:txBody>
      </p:sp>
      <p:sp>
        <p:nvSpPr>
          <p:cNvPr id="3" name="Text Placeholder 2"/>
          <p:cNvSpPr>
            <a:spLocks noGrp="1"/>
          </p:cNvSpPr>
          <p:nvPr>
            <p:ph type="body" idx="1"/>
          </p:nvPr>
        </p:nvSpPr>
        <p:spPr>
          <a:xfrm>
            <a:off x="2819400" y="1889125"/>
            <a:ext cx="5943600" cy="1815882"/>
          </a:xfrm>
        </p:spPr>
        <p:txBody>
          <a:bodyPr/>
          <a:lstStyle/>
          <a:p>
            <a:r>
              <a:rPr lang="en-US" sz="2000" dirty="0" smtClean="0"/>
              <a:t>Strong focus in 2006-2007</a:t>
            </a:r>
          </a:p>
          <a:p>
            <a:pPr marL="404813" indent="-404813"/>
            <a:r>
              <a:rPr lang="en-US" sz="2000" dirty="0" smtClean="0"/>
              <a:t>Trials completed or in progress:</a:t>
            </a:r>
            <a:br>
              <a:rPr lang="en-US" sz="2000" dirty="0" smtClean="0"/>
            </a:br>
            <a:r>
              <a:rPr lang="en-US" sz="2000" dirty="0" smtClean="0"/>
              <a:t>Brazil</a:t>
            </a:r>
            <a:br>
              <a:rPr lang="en-US" sz="2000" dirty="0" smtClean="0"/>
            </a:br>
            <a:r>
              <a:rPr lang="en-US" sz="2000" dirty="0" smtClean="0"/>
              <a:t>India</a:t>
            </a:r>
            <a:br>
              <a:rPr lang="en-US" sz="2000" dirty="0" smtClean="0"/>
            </a:br>
            <a:r>
              <a:rPr lang="en-US" sz="2000" dirty="0" smtClean="0"/>
              <a:t>Mexico</a:t>
            </a:r>
            <a:br>
              <a:rPr lang="en-US" sz="2000" dirty="0" smtClean="0"/>
            </a:br>
            <a:r>
              <a:rPr lang="en-US" sz="2000" dirty="0" smtClean="0"/>
              <a:t>Russia</a:t>
            </a:r>
          </a:p>
        </p:txBody>
      </p:sp>
      <p:grpSp>
        <p:nvGrpSpPr>
          <p:cNvPr id="4" name="Group 48"/>
          <p:cNvGrpSpPr>
            <a:grpSpLocks/>
          </p:cNvGrpSpPr>
          <p:nvPr/>
        </p:nvGrpSpPr>
        <p:grpSpPr bwMode="auto">
          <a:xfrm>
            <a:off x="381000" y="1889125"/>
            <a:ext cx="2038350" cy="1855787"/>
            <a:chOff x="258" y="1393"/>
            <a:chExt cx="2551" cy="2693"/>
          </a:xfrm>
        </p:grpSpPr>
        <p:pic>
          <p:nvPicPr>
            <p:cNvPr id="38936" name="Picture 22" descr="Table-pane_green_half"/>
            <p:cNvPicPr>
              <a:picLocks noChangeAspect="1" noChangeArrowheads="1"/>
            </p:cNvPicPr>
            <p:nvPr/>
          </p:nvPicPr>
          <p:blipFill>
            <a:blip r:embed="rId3"/>
            <a:srcRect/>
            <a:stretch>
              <a:fillRect/>
            </a:stretch>
          </p:blipFill>
          <p:spPr bwMode="auto">
            <a:xfrm>
              <a:off x="258" y="1393"/>
              <a:ext cx="2551" cy="2693"/>
            </a:xfrm>
            <a:prstGeom prst="rect">
              <a:avLst/>
            </a:prstGeom>
            <a:noFill/>
            <a:ln w="9525">
              <a:noFill/>
              <a:miter lim="800000"/>
              <a:headEnd/>
              <a:tailEnd/>
            </a:ln>
          </p:spPr>
        </p:pic>
        <p:sp>
          <p:nvSpPr>
            <p:cNvPr id="38937" name="Text Box 11"/>
            <p:cNvSpPr txBox="1">
              <a:spLocks noChangeArrowheads="1"/>
            </p:cNvSpPr>
            <p:nvPr/>
          </p:nvSpPr>
          <p:spPr bwMode="auto">
            <a:xfrm>
              <a:off x="719" y="3023"/>
              <a:ext cx="1828" cy="759"/>
            </a:xfrm>
            <a:prstGeom prst="rect">
              <a:avLst/>
            </a:prstGeom>
            <a:noFill/>
            <a:ln w="9525">
              <a:noFill/>
              <a:miter lim="800000"/>
              <a:headEnd/>
              <a:tailEnd/>
            </a:ln>
          </p:spPr>
          <p:txBody>
            <a:bodyPr wrap="square">
              <a:spAutoFit/>
            </a:bodyPr>
            <a:lstStyle/>
            <a:p>
              <a:pPr algn="ctr">
                <a:spcBef>
                  <a:spcPct val="50000"/>
                </a:spcBef>
              </a:pPr>
              <a:r>
                <a:rPr lang="en-US" sz="1400" dirty="0">
                  <a:solidFill>
                    <a:schemeClr val="bg2"/>
                  </a:solidFill>
                  <a:latin typeface="Segoe Semibold"/>
                </a:rPr>
                <a:t>Pay-as-you-go computing</a:t>
              </a:r>
            </a:p>
          </p:txBody>
        </p:sp>
        <p:grpSp>
          <p:nvGrpSpPr>
            <p:cNvPr id="38938" name="Group 37"/>
            <p:cNvGrpSpPr>
              <a:grpSpLocks/>
            </p:cNvGrpSpPr>
            <p:nvPr/>
          </p:nvGrpSpPr>
          <p:grpSpPr bwMode="auto">
            <a:xfrm rot="-900495">
              <a:off x="673" y="2036"/>
              <a:ext cx="753" cy="533"/>
              <a:chOff x="366" y="1868"/>
              <a:chExt cx="957" cy="675"/>
            </a:xfrm>
          </p:grpSpPr>
          <p:pic>
            <p:nvPicPr>
              <p:cNvPr id="38941" name="Picture 33" descr="flexgo-card"/>
              <p:cNvPicPr>
                <a:picLocks noChangeAspect="1" noChangeArrowheads="1"/>
              </p:cNvPicPr>
              <p:nvPr/>
            </p:nvPicPr>
            <p:blipFill>
              <a:blip r:embed="rId4"/>
              <a:srcRect/>
              <a:stretch>
                <a:fillRect/>
              </a:stretch>
            </p:blipFill>
            <p:spPr bwMode="auto">
              <a:xfrm rot="1583386">
                <a:off x="505" y="1868"/>
                <a:ext cx="818" cy="526"/>
              </a:xfrm>
              <a:prstGeom prst="rect">
                <a:avLst/>
              </a:prstGeom>
              <a:noFill/>
              <a:ln w="9525">
                <a:noFill/>
                <a:miter lim="800000"/>
                <a:headEnd/>
                <a:tailEnd/>
              </a:ln>
            </p:spPr>
          </p:pic>
          <p:pic>
            <p:nvPicPr>
              <p:cNvPr id="38942" name="Picture 34" descr="flexgo-card"/>
              <p:cNvPicPr>
                <a:picLocks noChangeAspect="1" noChangeArrowheads="1"/>
              </p:cNvPicPr>
              <p:nvPr/>
            </p:nvPicPr>
            <p:blipFill>
              <a:blip r:embed="rId4"/>
              <a:srcRect/>
              <a:stretch>
                <a:fillRect/>
              </a:stretch>
            </p:blipFill>
            <p:spPr bwMode="auto">
              <a:xfrm rot="755098">
                <a:off x="426" y="1939"/>
                <a:ext cx="818" cy="526"/>
              </a:xfrm>
              <a:prstGeom prst="rect">
                <a:avLst/>
              </a:prstGeom>
              <a:noFill/>
              <a:ln w="9525">
                <a:noFill/>
                <a:miter lim="800000"/>
                <a:headEnd/>
                <a:tailEnd/>
              </a:ln>
            </p:spPr>
          </p:pic>
          <p:pic>
            <p:nvPicPr>
              <p:cNvPr id="38943" name="Picture 35" descr="flexgo-card"/>
              <p:cNvPicPr>
                <a:picLocks noChangeAspect="1" noChangeArrowheads="1"/>
              </p:cNvPicPr>
              <p:nvPr/>
            </p:nvPicPr>
            <p:blipFill>
              <a:blip r:embed="rId4"/>
              <a:srcRect/>
              <a:stretch>
                <a:fillRect/>
              </a:stretch>
            </p:blipFill>
            <p:spPr bwMode="auto">
              <a:xfrm>
                <a:off x="366" y="2017"/>
                <a:ext cx="818" cy="526"/>
              </a:xfrm>
              <a:prstGeom prst="rect">
                <a:avLst/>
              </a:prstGeom>
              <a:noFill/>
              <a:ln w="9525">
                <a:noFill/>
                <a:miter lim="800000"/>
                <a:headEnd/>
                <a:tailEnd/>
              </a:ln>
            </p:spPr>
          </p:pic>
        </p:grpSp>
        <p:pic>
          <p:nvPicPr>
            <p:cNvPr id="38939" name="Picture 47"/>
            <p:cNvPicPr>
              <a:picLocks noChangeAspect="1" noChangeArrowheads="1"/>
            </p:cNvPicPr>
            <p:nvPr/>
          </p:nvPicPr>
          <p:blipFill>
            <a:blip r:embed="rId5"/>
            <a:srcRect/>
            <a:stretch>
              <a:fillRect/>
            </a:stretch>
          </p:blipFill>
          <p:spPr bwMode="auto">
            <a:xfrm>
              <a:off x="947" y="1914"/>
              <a:ext cx="623" cy="710"/>
            </a:xfrm>
            <a:prstGeom prst="rect">
              <a:avLst/>
            </a:prstGeom>
            <a:noFill/>
            <a:ln w="9525">
              <a:noFill/>
              <a:miter lim="800000"/>
              <a:headEnd/>
              <a:tailEnd/>
            </a:ln>
          </p:spPr>
        </p:pic>
        <p:pic>
          <p:nvPicPr>
            <p:cNvPr id="38940" name="Picture 30" descr="computer-grey"/>
            <p:cNvPicPr>
              <a:picLocks noChangeAspect="1" noChangeArrowheads="1"/>
            </p:cNvPicPr>
            <p:nvPr/>
          </p:nvPicPr>
          <p:blipFill>
            <a:blip r:embed="rId6"/>
            <a:srcRect/>
            <a:stretch>
              <a:fillRect/>
            </a:stretch>
          </p:blipFill>
          <p:spPr bwMode="auto">
            <a:xfrm>
              <a:off x="1217" y="1743"/>
              <a:ext cx="1152" cy="1298"/>
            </a:xfrm>
            <a:prstGeom prst="rect">
              <a:avLst/>
            </a:prstGeom>
            <a:noFill/>
            <a:ln w="9525">
              <a:noFill/>
              <a:miter lim="800000"/>
              <a:headEnd/>
              <a:tailEnd/>
            </a:ln>
          </p:spPr>
        </p:pic>
      </p:grpSp>
      <p:graphicFrame>
        <p:nvGraphicFramePr>
          <p:cNvPr id="38947" name="Group 35"/>
          <p:cNvGraphicFramePr>
            <a:graphicFrameLocks noGrp="1"/>
          </p:cNvGraphicFramePr>
          <p:nvPr/>
        </p:nvGraphicFramePr>
        <p:xfrm>
          <a:off x="381000" y="3962400"/>
          <a:ext cx="8305800" cy="2514602"/>
        </p:xfrm>
        <a:graphic>
          <a:graphicData uri="http://schemas.openxmlformats.org/drawingml/2006/table">
            <a:tbl>
              <a:tblPr firstRow="1">
                <a:effectLst>
                  <a:outerShdw blurRad="533400" sx="102000" sy="102000" algn="ctr" rotWithShape="0">
                    <a:srgbClr val="000000"/>
                  </a:outerShdw>
                </a:effectLst>
                <a:tableStyleId>{793D81CF-94F2-401A-BA57-92F5A7B2D0C5}</a:tableStyleId>
              </a:tblPr>
              <a:tblGrid>
                <a:gridCol w="2743881"/>
                <a:gridCol w="5561919"/>
              </a:tblGrid>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Topic</a:t>
                      </a:r>
                      <a:endParaRPr kumimoji="0" lang="en-US" sz="1400" b="1" i="0" u="none" strike="noStrike" cap="none" normalizeH="0" baseline="0" dirty="0" smtClean="0">
                        <a:ln>
                          <a:noFill/>
                        </a:ln>
                        <a:solidFill>
                          <a:srgbClr val="FFFFFF"/>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Findings</a:t>
                      </a:r>
                      <a:endParaRPr kumimoji="0" lang="en-US" sz="1400" b="1" i="0" u="none" strike="noStrike" cap="none" normalizeH="0" baseline="0" dirty="0" smtClean="0">
                        <a:ln>
                          <a:noFill/>
                        </a:ln>
                        <a:solidFill>
                          <a:srgbClr val="FFFFFF"/>
                        </a:solidFill>
                        <a:effectLst/>
                        <a:latin typeface="Segoe"/>
                      </a:endParaRPr>
                    </a:p>
                  </a:txBody>
                  <a:tcPr horzOverflow="overflow"/>
                </a:tc>
              </a:tr>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Access to credit</a:t>
                      </a:r>
                      <a:endParaRPr kumimoji="0" lang="en-US" sz="1400" b="0" i="0" u="none" strike="noStrike" cap="none" normalizeH="0" baseline="0" dirty="0" smtClean="0">
                        <a:ln>
                          <a:noFill/>
                        </a:ln>
                        <a:solidFill>
                          <a:srgbClr val="000000"/>
                        </a:solidFill>
                        <a:effectLst/>
                        <a:latin typeface="Segoe"/>
                      </a:endParaRPr>
                    </a:p>
                  </a:txBody>
                  <a:tcPr horzOverflow="overflow">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Credit is more widely available to consumers now than when we launched our first </a:t>
                      </a:r>
                      <a:r>
                        <a:rPr kumimoji="0" lang="en-US" sz="1400" u="none" strike="noStrike" cap="none" normalizeH="0" baseline="0" dirty="0" err="1" smtClean="0">
                          <a:ln>
                            <a:noFill/>
                          </a:ln>
                          <a:effectLst/>
                        </a:rPr>
                        <a:t>FlexGo</a:t>
                      </a:r>
                      <a:r>
                        <a:rPr kumimoji="0" lang="en-US" sz="1400" u="none" strike="noStrike" cap="none" normalizeH="0" baseline="0" dirty="0" smtClean="0">
                          <a:ln>
                            <a:noFill/>
                          </a:ln>
                          <a:effectLst/>
                        </a:rPr>
                        <a:t> trials</a:t>
                      </a:r>
                      <a:endParaRPr kumimoji="0" lang="en-US" sz="1400" b="0" i="0" u="none" strike="noStrike" cap="none" normalizeH="0" baseline="0" dirty="0" smtClean="0">
                        <a:ln>
                          <a:noFill/>
                        </a:ln>
                        <a:solidFill>
                          <a:srgbClr val="FF0000"/>
                        </a:solidFill>
                        <a:effectLst/>
                        <a:latin typeface="Segoe"/>
                      </a:endParaRPr>
                    </a:p>
                  </a:txBody>
                  <a:tcPr horzOverflow="overflow">
                    <a:solidFill>
                      <a:srgbClr val="EAEAEA"/>
                    </a:solid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Hardware Configurations</a:t>
                      </a:r>
                      <a:endParaRPr kumimoji="0" lang="en-US" sz="1400" b="0" i="0" u="none" strike="noStrike" cap="none" normalizeH="0" baseline="0" smtClean="0">
                        <a:ln>
                          <a:noFill/>
                        </a:ln>
                        <a:solidFill>
                          <a:srgbClr val="000000"/>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Different hardware configurations are needed for different locales</a:t>
                      </a:r>
                      <a:endParaRPr kumimoji="0" lang="en-US" sz="1400" b="0" i="0" u="none" strike="noStrike" cap="none" normalizeH="0" baseline="0" dirty="0" smtClean="0">
                        <a:ln>
                          <a:noFill/>
                        </a:ln>
                        <a:solidFill>
                          <a:srgbClr val="000000"/>
                        </a:solidFill>
                        <a:effectLst/>
                        <a:latin typeface="Segoe"/>
                      </a:endParaRPr>
                    </a:p>
                  </a:txBody>
                  <a:tcPr horzOverflow="overflow"/>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Cost Adder</a:t>
                      </a:r>
                      <a:endParaRPr kumimoji="0" lang="en-US" sz="1400" b="0" i="0" u="none" strike="noStrike" cap="none" normalizeH="0" baseline="0" dirty="0" smtClean="0">
                        <a:ln>
                          <a:noFill/>
                        </a:ln>
                        <a:solidFill>
                          <a:srgbClr val="000000"/>
                        </a:solidFill>
                        <a:effectLst/>
                        <a:latin typeface="Segoe"/>
                      </a:endParaRPr>
                    </a:p>
                  </a:txBody>
                  <a:tcPr horzOverflow="overflow">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The market required low or no cost-adder to the overall system cost</a:t>
                      </a:r>
                      <a:endParaRPr kumimoji="0" lang="en-US" sz="1400" b="0" i="0" u="none" strike="noStrike" cap="none" normalizeH="0" baseline="0" dirty="0" smtClean="0">
                        <a:ln>
                          <a:noFill/>
                        </a:ln>
                        <a:solidFill>
                          <a:srgbClr val="000000"/>
                        </a:solidFill>
                        <a:effectLst/>
                        <a:latin typeface="Segoe"/>
                      </a:endParaRPr>
                    </a:p>
                  </a:txBody>
                  <a:tcPr horzOverflow="overflow">
                    <a:solidFill>
                      <a:srgbClr val="EAEAEA"/>
                    </a:solidFill>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Implementation model and partner ecosystem</a:t>
                      </a:r>
                      <a:endParaRPr kumimoji="0" lang="en-US" sz="1400" b="0" i="0" u="none" strike="noStrike" cap="none" normalizeH="0" baseline="0" smtClean="0">
                        <a:ln>
                          <a:noFill/>
                        </a:ln>
                        <a:solidFill>
                          <a:srgbClr val="000000"/>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Model has high consumer appeal, needs tweaking for banks</a:t>
                      </a:r>
                      <a:endParaRPr kumimoji="0" lang="en-US" sz="1400" b="0" i="0" u="none" strike="noStrike" cap="none" normalizeH="0" baseline="0" dirty="0" smtClean="0">
                        <a:ln>
                          <a:noFill/>
                        </a:ln>
                        <a:solidFill>
                          <a:srgbClr val="000000"/>
                        </a:solidFill>
                        <a:effectLst/>
                        <a:latin typeface="Segoe"/>
                      </a:endParaRPr>
                    </a:p>
                  </a:txBody>
                  <a:tcPr horzOverflow="overflow"/>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Findings</a:t>
            </a:r>
            <a:br>
              <a:rPr lang="en-US" dirty="0" smtClean="0"/>
            </a:br>
            <a:r>
              <a:rPr lang="en-US" sz="3600" dirty="0" smtClean="0">
                <a:solidFill>
                  <a:schemeClr val="accent1"/>
                </a:solidFill>
              </a:rPr>
              <a:t>Subscription Computing</a:t>
            </a:r>
            <a:endParaRPr lang="en-US" sz="3600" dirty="0">
              <a:solidFill>
                <a:schemeClr val="accent1"/>
              </a:solidFill>
            </a:endParaRPr>
          </a:p>
        </p:txBody>
      </p:sp>
      <p:sp>
        <p:nvSpPr>
          <p:cNvPr id="3" name="Text Placeholder 2"/>
          <p:cNvSpPr>
            <a:spLocks noGrp="1"/>
          </p:cNvSpPr>
          <p:nvPr>
            <p:ph type="body" idx="1"/>
          </p:nvPr>
        </p:nvSpPr>
        <p:spPr>
          <a:xfrm>
            <a:off x="2590800" y="1889125"/>
            <a:ext cx="6248400" cy="2233945"/>
          </a:xfrm>
        </p:spPr>
        <p:txBody>
          <a:bodyPr/>
          <a:lstStyle/>
          <a:p>
            <a:r>
              <a:rPr lang="en-US" sz="2000" dirty="0" smtClean="0"/>
              <a:t>Existing marketing program in place with 20 </a:t>
            </a:r>
            <a:r>
              <a:rPr lang="en-US" sz="2000" dirty="0" err="1" smtClean="0"/>
              <a:t>Telcos</a:t>
            </a:r>
            <a:r>
              <a:rPr lang="en-US" sz="2000" dirty="0" smtClean="0"/>
              <a:t> (400K units)</a:t>
            </a:r>
          </a:p>
          <a:p>
            <a:r>
              <a:rPr lang="en-US" sz="2000" dirty="0" err="1" smtClean="0"/>
              <a:t>FlexGo</a:t>
            </a:r>
            <a:r>
              <a:rPr lang="en-US" sz="2000" dirty="0" smtClean="0"/>
              <a:t> technology trials currently planned for:</a:t>
            </a:r>
            <a:br>
              <a:rPr lang="en-US" sz="2000" dirty="0" smtClean="0"/>
            </a:br>
            <a:r>
              <a:rPr lang="en-US" sz="2000" dirty="0" smtClean="0"/>
              <a:t>Brazil</a:t>
            </a:r>
            <a:br>
              <a:rPr lang="en-US" sz="2000" dirty="0" smtClean="0"/>
            </a:br>
            <a:r>
              <a:rPr lang="en-US" sz="2000" dirty="0" smtClean="0"/>
              <a:t>India</a:t>
            </a:r>
            <a:br>
              <a:rPr lang="en-US" sz="2000" dirty="0" smtClean="0"/>
            </a:br>
            <a:r>
              <a:rPr lang="en-US" sz="2000" dirty="0" smtClean="0"/>
              <a:t>Mexico</a:t>
            </a:r>
          </a:p>
          <a:p>
            <a:pPr lvl="1"/>
            <a:endParaRPr lang="en-US" sz="1800" dirty="0" smtClean="0"/>
          </a:p>
        </p:txBody>
      </p:sp>
      <p:graphicFrame>
        <p:nvGraphicFramePr>
          <p:cNvPr id="39967" name="Group 31"/>
          <p:cNvGraphicFramePr>
            <a:graphicFrameLocks noGrp="1"/>
          </p:cNvGraphicFramePr>
          <p:nvPr/>
        </p:nvGraphicFramePr>
        <p:xfrm>
          <a:off x="381000" y="3962400"/>
          <a:ext cx="8305800" cy="2189480"/>
        </p:xfrm>
        <a:graphic>
          <a:graphicData uri="http://schemas.openxmlformats.org/drawingml/2006/table">
            <a:tbl>
              <a:tblPr firstRow="1" bandRow="1">
                <a:effectLst>
                  <a:outerShdw blurRad="647700" sx="102000" sy="102000" algn="ctr" rotWithShape="0">
                    <a:srgbClr val="000000"/>
                  </a:outerShdw>
                </a:effectLst>
                <a:tableStyleId>{793D81CF-94F2-401A-BA57-92F5A7B2D0C5}</a:tableStyleId>
              </a:tblPr>
              <a:tblGrid>
                <a:gridCol w="2013667"/>
                <a:gridCol w="6292133"/>
              </a:tblGrid>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Topic</a:t>
                      </a:r>
                      <a:endParaRPr kumimoji="0" lang="en-US" sz="1400" b="1" i="0" u="none" strike="noStrike" cap="none" normalizeH="0" baseline="0" dirty="0" smtClean="0">
                        <a:ln>
                          <a:noFill/>
                        </a:ln>
                        <a:solidFill>
                          <a:srgbClr val="FFFFFF"/>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Findings</a:t>
                      </a:r>
                      <a:endParaRPr kumimoji="0" lang="en-US" sz="1400" b="1" i="0" u="none" strike="noStrike" cap="none" normalizeH="0" baseline="0" dirty="0" smtClean="0">
                        <a:ln>
                          <a:noFill/>
                        </a:ln>
                        <a:solidFill>
                          <a:srgbClr val="FFFFFF"/>
                        </a:solidFill>
                        <a:effectLst/>
                        <a:latin typeface="Segoe"/>
                      </a:endParaRPr>
                    </a:p>
                  </a:txBody>
                  <a:tcPr horzOverflow="overflow"/>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Telco Interest</a:t>
                      </a:r>
                      <a:endParaRPr kumimoji="0" lang="en-US" sz="1400" b="0" i="0" u="none" strike="noStrike" cap="none" normalizeH="0" baseline="0" dirty="0" smtClean="0">
                        <a:ln>
                          <a:noFill/>
                        </a:ln>
                        <a:solidFill>
                          <a:srgbClr val="000000"/>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Telcos</a:t>
                      </a:r>
                      <a:r>
                        <a:rPr kumimoji="0" lang="en-US" sz="1400" u="none" strike="noStrike" cap="none" normalizeH="0" baseline="0" dirty="0" smtClean="0">
                          <a:ln>
                            <a:noFill/>
                          </a:ln>
                          <a:effectLst/>
                        </a:rPr>
                        <a:t> are interested in selling PCs in installments/ subscription to gain new customers</a:t>
                      </a:r>
                      <a:endParaRPr kumimoji="0" lang="en-US" sz="1400" b="0" i="0" u="none" strike="noStrike" cap="none" normalizeH="0" baseline="0" dirty="0" smtClean="0">
                        <a:ln>
                          <a:noFill/>
                        </a:ln>
                        <a:solidFill>
                          <a:srgbClr val="000000"/>
                        </a:solidFill>
                        <a:effectLst/>
                        <a:latin typeface="Segoe"/>
                      </a:endParaRPr>
                    </a:p>
                  </a:txBody>
                  <a:tcPr horzOverflow="overflow"/>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FlexGo Value</a:t>
                      </a:r>
                      <a:endParaRPr kumimoji="0" lang="en-US" sz="1400" b="0" i="0" u="none" strike="noStrike" cap="none" normalizeH="0" baseline="0" smtClean="0">
                        <a:ln>
                          <a:noFill/>
                        </a:ln>
                        <a:solidFill>
                          <a:srgbClr val="000000"/>
                        </a:solidFill>
                        <a:effectLst/>
                        <a:latin typeface="Segoe"/>
                      </a:endParaRPr>
                    </a:p>
                  </a:txBody>
                  <a:tcPr horzOverflow="overflow"/>
                </a:tc>
                <a:tc>
                  <a:txBody>
                    <a:bodyPr/>
                    <a:lstStyle/>
                    <a:p>
                      <a:pPr marL="287338" marR="0" lvl="0" indent="-287338" algn="l" defTabSz="914400" rtl="0" eaLnBrk="1" fontAlgn="base" latinLnBrk="0" hangingPunct="1">
                        <a:lnSpc>
                          <a:spcPct val="100000"/>
                        </a:lnSpc>
                        <a:spcBef>
                          <a:spcPct val="0"/>
                        </a:spcBef>
                        <a:spcAft>
                          <a:spcPct val="0"/>
                        </a:spcAft>
                        <a:buClrTx/>
                        <a:buSzTx/>
                        <a:buFontTx/>
                        <a:buBlip>
                          <a:blip r:embed="rId3"/>
                        </a:buBlip>
                        <a:tabLst/>
                      </a:pPr>
                      <a:r>
                        <a:rPr kumimoji="0" lang="en-US" sz="1400" u="none" strike="noStrike" cap="none" normalizeH="0" baseline="0" dirty="0" smtClean="0">
                          <a:ln>
                            <a:noFill/>
                          </a:ln>
                          <a:effectLst/>
                        </a:rPr>
                        <a:t>Helps mitigate risk of default by limiting PC use when out of policy</a:t>
                      </a:r>
                    </a:p>
                    <a:p>
                      <a:pPr marL="287338" marR="0" lvl="0" indent="-287338" algn="l" defTabSz="914400" rtl="0" eaLnBrk="1" fontAlgn="base" latinLnBrk="0" hangingPunct="1">
                        <a:lnSpc>
                          <a:spcPct val="100000"/>
                        </a:lnSpc>
                        <a:spcBef>
                          <a:spcPct val="0"/>
                        </a:spcBef>
                        <a:spcAft>
                          <a:spcPct val="0"/>
                        </a:spcAft>
                        <a:buClrTx/>
                        <a:buSzTx/>
                        <a:buFontTx/>
                        <a:buBlip>
                          <a:blip r:embed="rId3"/>
                        </a:buBlip>
                        <a:tabLst/>
                      </a:pPr>
                      <a:r>
                        <a:rPr kumimoji="0" lang="en-US" sz="1400" u="none" strike="noStrike" cap="none" normalizeH="0" baseline="0" dirty="0" smtClean="0">
                          <a:ln>
                            <a:noFill/>
                          </a:ln>
                          <a:effectLst/>
                        </a:rPr>
                        <a:t>Can help expand a program’s reach to incremental customers or improve the program’s financing conditions</a:t>
                      </a:r>
                      <a:endParaRPr kumimoji="0" lang="en-US" sz="1400" b="0" i="0" u="none" strike="noStrike" cap="none" normalizeH="0" baseline="0" dirty="0" smtClean="0">
                        <a:ln>
                          <a:noFill/>
                        </a:ln>
                        <a:solidFill>
                          <a:srgbClr val="000000"/>
                        </a:solidFill>
                        <a:effectLst/>
                        <a:latin typeface="Segoe"/>
                      </a:endParaRPr>
                    </a:p>
                  </a:txBody>
                  <a:tcPr horzOverflow="overflow"/>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Partner Opportunities</a:t>
                      </a:r>
                      <a:endParaRPr kumimoji="0" lang="en-US" sz="1400" b="0" i="0" u="none" strike="noStrike" cap="none" normalizeH="0" baseline="0" smtClean="0">
                        <a:ln>
                          <a:noFill/>
                        </a:ln>
                        <a:solidFill>
                          <a:srgbClr val="000000"/>
                        </a:solidFill>
                        <a:effectLst/>
                        <a:latin typeface="Segoe"/>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FlexGo</a:t>
                      </a:r>
                      <a:r>
                        <a:rPr kumimoji="0" lang="en-US" sz="1400" u="none" strike="noStrike" cap="none" normalizeH="0" baseline="0" dirty="0" smtClean="0">
                          <a:ln>
                            <a:noFill/>
                          </a:ln>
                          <a:effectLst/>
                        </a:rPr>
                        <a:t> can help make existing subscription programs stronger and open the door to new programs and market opportunities in the future</a:t>
                      </a:r>
                      <a:endParaRPr kumimoji="0" lang="en-US" sz="1400" b="0" i="0" u="none" strike="noStrike" cap="none" normalizeH="0" baseline="0" dirty="0" smtClean="0">
                        <a:ln>
                          <a:noFill/>
                        </a:ln>
                        <a:solidFill>
                          <a:srgbClr val="000000"/>
                        </a:solidFill>
                        <a:effectLst/>
                        <a:latin typeface="Segoe"/>
                      </a:endParaRPr>
                    </a:p>
                  </a:txBody>
                  <a:tcPr horzOverflow="overflow"/>
                </a:tc>
              </a:tr>
            </a:tbl>
          </a:graphicData>
        </a:graphic>
      </p:graphicFrame>
      <p:grpSp>
        <p:nvGrpSpPr>
          <p:cNvPr id="4" name="Group 40"/>
          <p:cNvGrpSpPr>
            <a:grpSpLocks/>
          </p:cNvGrpSpPr>
          <p:nvPr/>
        </p:nvGrpSpPr>
        <p:grpSpPr bwMode="auto">
          <a:xfrm>
            <a:off x="381000" y="1889125"/>
            <a:ext cx="2114550" cy="1933575"/>
            <a:chOff x="2774" y="1393"/>
            <a:chExt cx="2551" cy="2693"/>
          </a:xfrm>
        </p:grpSpPr>
        <p:pic>
          <p:nvPicPr>
            <p:cNvPr id="39957" name="Picture 23" descr="Table-pane_green_half"/>
            <p:cNvPicPr>
              <a:picLocks noChangeAspect="1" noChangeArrowheads="1"/>
            </p:cNvPicPr>
            <p:nvPr/>
          </p:nvPicPr>
          <p:blipFill>
            <a:blip r:embed="rId4"/>
            <a:srcRect/>
            <a:stretch>
              <a:fillRect/>
            </a:stretch>
          </p:blipFill>
          <p:spPr bwMode="auto">
            <a:xfrm>
              <a:off x="2774" y="1393"/>
              <a:ext cx="2551" cy="2693"/>
            </a:xfrm>
            <a:prstGeom prst="rect">
              <a:avLst/>
            </a:prstGeom>
            <a:noFill/>
            <a:ln w="9525">
              <a:noFill/>
              <a:miter lim="800000"/>
              <a:headEnd/>
              <a:tailEnd/>
            </a:ln>
          </p:spPr>
        </p:pic>
        <p:sp>
          <p:nvSpPr>
            <p:cNvPr id="39958" name="Text Box 10"/>
            <p:cNvSpPr txBox="1">
              <a:spLocks noChangeArrowheads="1"/>
            </p:cNvSpPr>
            <p:nvPr/>
          </p:nvSpPr>
          <p:spPr bwMode="auto">
            <a:xfrm>
              <a:off x="3281" y="3023"/>
              <a:ext cx="1536" cy="729"/>
            </a:xfrm>
            <a:prstGeom prst="rect">
              <a:avLst/>
            </a:prstGeom>
            <a:noFill/>
            <a:ln w="9525">
              <a:noFill/>
              <a:miter lim="800000"/>
              <a:headEnd/>
              <a:tailEnd/>
            </a:ln>
          </p:spPr>
          <p:txBody>
            <a:bodyPr>
              <a:spAutoFit/>
            </a:bodyPr>
            <a:lstStyle/>
            <a:p>
              <a:pPr algn="ctr">
                <a:spcBef>
                  <a:spcPct val="50000"/>
                </a:spcBef>
              </a:pPr>
              <a:r>
                <a:rPr lang="en-US" sz="1400">
                  <a:solidFill>
                    <a:schemeClr val="bg2"/>
                  </a:solidFill>
                  <a:latin typeface="Segoe Semibold"/>
                </a:rPr>
                <a:t>Subscription computing </a:t>
              </a:r>
            </a:p>
          </p:txBody>
        </p:sp>
        <p:pic>
          <p:nvPicPr>
            <p:cNvPr id="39959" name="Picture 32" descr="contract"/>
            <p:cNvPicPr>
              <a:picLocks noChangeAspect="1" noChangeArrowheads="1"/>
            </p:cNvPicPr>
            <p:nvPr/>
          </p:nvPicPr>
          <p:blipFill>
            <a:blip r:embed="rId5"/>
            <a:srcRect/>
            <a:stretch>
              <a:fillRect/>
            </a:stretch>
          </p:blipFill>
          <p:spPr bwMode="auto">
            <a:xfrm>
              <a:off x="3386" y="1740"/>
              <a:ext cx="667" cy="984"/>
            </a:xfrm>
            <a:prstGeom prst="rect">
              <a:avLst/>
            </a:prstGeom>
            <a:noFill/>
            <a:ln w="9525">
              <a:noFill/>
              <a:miter lim="800000"/>
              <a:headEnd/>
              <a:tailEnd/>
            </a:ln>
          </p:spPr>
        </p:pic>
        <p:pic>
          <p:nvPicPr>
            <p:cNvPr id="39960" name="Picture 31" descr="computer-grey"/>
            <p:cNvPicPr>
              <a:picLocks noChangeAspect="1" noChangeArrowheads="1"/>
            </p:cNvPicPr>
            <p:nvPr/>
          </p:nvPicPr>
          <p:blipFill>
            <a:blip r:embed="rId6"/>
            <a:srcRect/>
            <a:stretch>
              <a:fillRect/>
            </a:stretch>
          </p:blipFill>
          <p:spPr bwMode="auto">
            <a:xfrm>
              <a:off x="3678" y="1691"/>
              <a:ext cx="1152" cy="129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Next Release Of Microsoft </a:t>
            </a:r>
            <a:r>
              <a:rPr lang="en-US" dirty="0" err="1" smtClean="0"/>
              <a:t>FlexGo</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5|.5|.5|.5|.5|.5"/>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18270</TotalTime>
  <Words>1812</Words>
  <Application>Microsoft Office PowerPoint</Application>
  <PresentationFormat>On-screen Show (4:3)</PresentationFormat>
  <Paragraphs>316</Paragraphs>
  <Slides>26</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vt:lpstr>
      <vt:lpstr>Segoe</vt:lpstr>
      <vt:lpstr>Wingdings</vt:lpstr>
      <vt:lpstr>Segoe Semibold</vt:lpstr>
      <vt:lpstr>ＭＳ Ｐゴシック</vt:lpstr>
      <vt:lpstr>Calibri</vt:lpstr>
      <vt:lpstr>Times New Roman</vt:lpstr>
      <vt:lpstr>Tahoma</vt:lpstr>
      <vt:lpstr>SimSun</vt:lpstr>
      <vt:lpstr>WinHec 2007 WEB Template</vt:lpstr>
      <vt:lpstr>Visio</vt:lpstr>
      <vt:lpstr>Microsoft FlexGo™ Technology Update</vt:lpstr>
      <vt:lpstr>Agenda</vt:lpstr>
      <vt:lpstr>The Digital Divide–Worldwide…</vt:lpstr>
      <vt:lpstr>Our Mission</vt:lpstr>
      <vt:lpstr>What Is FlexGo Technology?</vt:lpstr>
      <vt:lpstr>FlexGo Computing Models</vt:lpstr>
      <vt:lpstr>Findings Pay-as-you-go Computing</vt:lpstr>
      <vt:lpstr>Findings Subscription Computing</vt:lpstr>
      <vt:lpstr>The Next Release Of Microsoft FlexGo</vt:lpstr>
      <vt:lpstr>Pillars And Scenarios</vt:lpstr>
      <vt:lpstr>User Experience Improvements</vt:lpstr>
      <vt:lpstr>New User Interface Highlights</vt:lpstr>
      <vt:lpstr>New Policy Enforcement Model</vt:lpstr>
      <vt:lpstr>Changes In Hardware</vt:lpstr>
      <vt:lpstr>Manufacturing Improvements</vt:lpstr>
      <vt:lpstr>The Next Release Of Microsoft FlexGo</vt:lpstr>
      <vt:lpstr>FlexGo Hardware Support</vt:lpstr>
      <vt:lpstr>Microsoft FlexGo Architecture</vt:lpstr>
      <vt:lpstr>Microsoft FlexGo Hardware Roadmap – Today</vt:lpstr>
      <vt:lpstr>AMD And FlexGo Partnership Highlights</vt:lpstr>
      <vt:lpstr>Infineon FlexGo Hardware Platform </vt:lpstr>
      <vt:lpstr>Cash Canyon (D945GZCCL)  Mainstream FlexGo board with Integrated Graphics </vt:lpstr>
      <vt:lpstr>What You've Heard Today</vt:lpstr>
      <vt:lpstr>Call To Action</vt:lpstr>
      <vt:lpstr>FACT: 277 TV tuner cards carry the “Certified for Windows Vista” logo as of April 1</vt:lpstr>
      <vt:lpstr>Slide 26</vt:lpstr>
    </vt:vector>
  </TitlesOfParts>
  <Company>Silver Fox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FlexGo™ Technology Update</dc:title>
  <dc:subject>WinHec 2007</dc:subject>
  <dc:creator>Dr. David Foster, Jeff Westerinen</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933</cp:revision>
  <dcterms:created xsi:type="dcterms:W3CDTF">2007-01-18T18:41:21Z</dcterms:created>
  <dcterms:modified xsi:type="dcterms:W3CDTF">2007-05-29T19:48:34Z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