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4"/>
  </p:sldMasterIdLst>
  <p:notesMasterIdLst>
    <p:notesMasterId r:id="rId45"/>
  </p:notesMasterIdLst>
  <p:sldIdLst>
    <p:sldId id="258" r:id="rId5"/>
    <p:sldId id="273" r:id="rId6"/>
    <p:sldId id="516" r:id="rId7"/>
    <p:sldId id="440" r:id="rId8"/>
    <p:sldId id="487" r:id="rId9"/>
    <p:sldId id="489" r:id="rId10"/>
    <p:sldId id="533" r:id="rId11"/>
    <p:sldId id="521" r:id="rId12"/>
    <p:sldId id="527" r:id="rId13"/>
    <p:sldId id="546" r:id="rId14"/>
    <p:sldId id="545" r:id="rId15"/>
    <p:sldId id="518" r:id="rId16"/>
    <p:sldId id="512" r:id="rId17"/>
    <p:sldId id="530" r:id="rId18"/>
    <p:sldId id="529" r:id="rId19"/>
    <p:sldId id="531" r:id="rId20"/>
    <p:sldId id="532" r:id="rId21"/>
    <p:sldId id="513" r:id="rId22"/>
    <p:sldId id="547" r:id="rId23"/>
    <p:sldId id="517" r:id="rId24"/>
    <p:sldId id="493" r:id="rId25"/>
    <p:sldId id="535" r:id="rId26"/>
    <p:sldId id="498" r:id="rId27"/>
    <p:sldId id="548" r:id="rId28"/>
    <p:sldId id="497" r:id="rId29"/>
    <p:sldId id="536" r:id="rId30"/>
    <p:sldId id="519" r:id="rId31"/>
    <p:sldId id="537" r:id="rId32"/>
    <p:sldId id="542" r:id="rId33"/>
    <p:sldId id="538" r:id="rId34"/>
    <p:sldId id="543" r:id="rId35"/>
    <p:sldId id="541" r:id="rId36"/>
    <p:sldId id="539" r:id="rId37"/>
    <p:sldId id="540" r:id="rId38"/>
    <p:sldId id="520" r:id="rId39"/>
    <p:sldId id="522" r:id="rId40"/>
    <p:sldId id="445" r:id="rId41"/>
    <p:sldId id="449" r:id="rId42"/>
    <p:sldId id="450" r:id="rId43"/>
    <p:sldId id="451" r:id="rId44"/>
  </p:sldIdLst>
  <p:sldSz cx="9144000" cy="6858000" type="screen4x3"/>
  <p:notesSz cx="6858000" cy="9144000"/>
  <p:embeddedFontLst>
    <p:embeddedFont>
      <p:font typeface="Calibri" pitchFamily="34" charset="0"/>
      <p:regular r:id="rId46"/>
      <p:bold r:id="rId47"/>
      <p:italic r:id="rId48"/>
      <p:boldItalic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kram Madan" initials="VM"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5559" autoAdjust="0"/>
    <p:restoredTop sz="85551" autoAdjust="0"/>
  </p:normalViewPr>
  <p:slideViewPr>
    <p:cSldViewPr showGuides="1">
      <p:cViewPr varScale="1">
        <p:scale>
          <a:sx n="55" d="100"/>
          <a:sy n="55" d="100"/>
        </p:scale>
        <p:origin x="-187" y="-77"/>
      </p:cViewPr>
      <p:guideLst>
        <p:guide orient="horz" pos="2160"/>
        <p:guide orient="horz" pos="156"/>
        <p:guide orient="horz" pos="900"/>
        <p:guide orient="horz" pos="1200"/>
        <p:guide orient="horz" pos="1524"/>
        <p:guide orient="horz" pos="4128"/>
        <p:guide pos="2880"/>
        <p:guide pos="240"/>
        <p:guide pos="5520"/>
        <p:guide pos="468"/>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48A30-1D58-40A3-8CA9-A9ACDD04ED1F}" type="doc">
      <dgm:prSet loTypeId="urn:microsoft.com/office/officeart/2005/8/layout/gear1" loCatId="cycle" qsTypeId="urn:microsoft.com/office/officeart/2005/8/quickstyle/3d2" qsCatId="3D" csTypeId="urn:microsoft.com/office/officeart/2005/8/colors/colorful1" csCatId="colorful" phldr="1"/>
      <dgm:spPr/>
    </dgm:pt>
    <dgm:pt modelId="{F138B079-D7D4-4EEC-AE95-FA5F75DE9B6C}">
      <dgm:prSet phldrT="[Text]" custT="1"/>
      <dgm:spPr/>
      <dgm:t>
        <a:bodyPr/>
        <a:lstStyle/>
        <a:p>
          <a:r>
            <a:rPr lang="en-US" sz="2000" b="1" dirty="0" smtClean="0">
              <a:solidFill>
                <a:schemeClr val="bg2"/>
              </a:solidFill>
            </a:rPr>
            <a:t>Applications</a:t>
          </a:r>
          <a:endParaRPr lang="en-US" sz="1800" b="1" dirty="0">
            <a:solidFill>
              <a:schemeClr val="bg2"/>
            </a:solidFill>
          </a:endParaRPr>
        </a:p>
      </dgm:t>
    </dgm:pt>
    <dgm:pt modelId="{BF73C42A-2D23-49F0-8548-D74A3CD0AFC7}" type="parTrans" cxnId="{DB9AF83E-B661-44D9-951C-C389A1D2ECD0}">
      <dgm:prSet/>
      <dgm:spPr/>
      <dgm:t>
        <a:bodyPr/>
        <a:lstStyle/>
        <a:p>
          <a:endParaRPr lang="en-US"/>
        </a:p>
      </dgm:t>
    </dgm:pt>
    <dgm:pt modelId="{CCDE24F4-C712-4429-9DED-B94B8CC724AD}" type="sibTrans" cxnId="{DB9AF83E-B661-44D9-951C-C389A1D2ECD0}">
      <dgm:prSet/>
      <dgm:spPr/>
      <dgm:t>
        <a:bodyPr/>
        <a:lstStyle/>
        <a:p>
          <a:endParaRPr lang="en-US"/>
        </a:p>
      </dgm:t>
    </dgm:pt>
    <dgm:pt modelId="{23DD8E40-CF82-4CE2-80C6-F77092F32C5B}">
      <dgm:prSet phldrT="[Text]" custT="1"/>
      <dgm:spPr/>
      <dgm:t>
        <a:bodyPr/>
        <a:lstStyle/>
        <a:p>
          <a:r>
            <a:rPr lang="en-US" sz="2000" b="1" dirty="0" smtClean="0">
              <a:solidFill>
                <a:schemeClr val="bg2"/>
              </a:solidFill>
            </a:rPr>
            <a:t>Social Trends</a:t>
          </a:r>
          <a:endParaRPr lang="en-US" sz="2000" b="1" dirty="0">
            <a:solidFill>
              <a:schemeClr val="bg2"/>
            </a:solidFill>
          </a:endParaRPr>
        </a:p>
      </dgm:t>
    </dgm:pt>
    <dgm:pt modelId="{0ECF3A6D-A6B3-429C-A603-B5AE7FB0A65F}" type="parTrans" cxnId="{0EC8CA7F-C216-4DF5-BDD1-4C6C9E63083B}">
      <dgm:prSet/>
      <dgm:spPr/>
      <dgm:t>
        <a:bodyPr/>
        <a:lstStyle/>
        <a:p>
          <a:endParaRPr lang="en-US"/>
        </a:p>
      </dgm:t>
    </dgm:pt>
    <dgm:pt modelId="{5361CCFF-0514-450D-B691-A9C27831B1E2}" type="sibTrans" cxnId="{0EC8CA7F-C216-4DF5-BDD1-4C6C9E63083B}">
      <dgm:prSet/>
      <dgm:spPr/>
      <dgm:t>
        <a:bodyPr/>
        <a:lstStyle/>
        <a:p>
          <a:endParaRPr lang="en-US"/>
        </a:p>
      </dgm:t>
    </dgm:pt>
    <dgm:pt modelId="{CBCFA998-DF10-48CF-91B4-0CFAB00F53AE}">
      <dgm:prSet phldrT="[Text]" custT="1"/>
      <dgm:spPr/>
      <dgm:t>
        <a:bodyPr/>
        <a:lstStyle/>
        <a:p>
          <a:r>
            <a:rPr lang="en-US" sz="2000" b="1" dirty="0" smtClean="0">
              <a:solidFill>
                <a:schemeClr val="bg2"/>
              </a:solidFill>
            </a:rPr>
            <a:t>Technology &amp; Tools</a:t>
          </a:r>
          <a:endParaRPr lang="en-US" sz="2000" b="1" dirty="0">
            <a:solidFill>
              <a:schemeClr val="bg2"/>
            </a:solidFill>
          </a:endParaRPr>
        </a:p>
      </dgm:t>
    </dgm:pt>
    <dgm:pt modelId="{BA015954-C9BF-455E-9506-F8ADD6CCA51E}" type="parTrans" cxnId="{A0E4F4AA-9755-4074-B673-BCE1AD3F7222}">
      <dgm:prSet/>
      <dgm:spPr/>
      <dgm:t>
        <a:bodyPr/>
        <a:lstStyle/>
        <a:p>
          <a:endParaRPr lang="en-US"/>
        </a:p>
      </dgm:t>
    </dgm:pt>
    <dgm:pt modelId="{2860A66A-3535-4C53-AF6B-958F229A5EDB}" type="sibTrans" cxnId="{A0E4F4AA-9755-4074-B673-BCE1AD3F7222}">
      <dgm:prSet/>
      <dgm:spPr/>
      <dgm:t>
        <a:bodyPr/>
        <a:lstStyle/>
        <a:p>
          <a:endParaRPr lang="en-US"/>
        </a:p>
      </dgm:t>
    </dgm:pt>
    <dgm:pt modelId="{38987D1B-1B5D-4ED0-9F7F-A99A70BA5013}" type="pres">
      <dgm:prSet presAssocID="{62D48A30-1D58-40A3-8CA9-A9ACDD04ED1F}" presName="composite" presStyleCnt="0">
        <dgm:presLayoutVars>
          <dgm:chMax val="3"/>
          <dgm:animLvl val="lvl"/>
          <dgm:resizeHandles val="exact"/>
        </dgm:presLayoutVars>
      </dgm:prSet>
      <dgm:spPr/>
    </dgm:pt>
    <dgm:pt modelId="{1BB7481E-4B85-4FEE-B75A-FCF1551FD990}" type="pres">
      <dgm:prSet presAssocID="{F138B079-D7D4-4EEC-AE95-FA5F75DE9B6C}" presName="gear1" presStyleLbl="node1" presStyleIdx="0" presStyleCnt="3" custLinFactNeighborX="785">
        <dgm:presLayoutVars>
          <dgm:chMax val="1"/>
          <dgm:bulletEnabled val="1"/>
        </dgm:presLayoutVars>
      </dgm:prSet>
      <dgm:spPr/>
      <dgm:t>
        <a:bodyPr/>
        <a:lstStyle/>
        <a:p>
          <a:endParaRPr lang="en-US"/>
        </a:p>
      </dgm:t>
    </dgm:pt>
    <dgm:pt modelId="{0D7F2997-BF9D-481A-A8D9-EEBCA03E69FC}" type="pres">
      <dgm:prSet presAssocID="{F138B079-D7D4-4EEC-AE95-FA5F75DE9B6C}" presName="gear1srcNode" presStyleLbl="node1" presStyleIdx="0" presStyleCnt="3"/>
      <dgm:spPr/>
      <dgm:t>
        <a:bodyPr/>
        <a:lstStyle/>
        <a:p>
          <a:endParaRPr lang="en-US"/>
        </a:p>
      </dgm:t>
    </dgm:pt>
    <dgm:pt modelId="{F68ED21A-9212-43AF-BF07-203B64D0D8D9}" type="pres">
      <dgm:prSet presAssocID="{F138B079-D7D4-4EEC-AE95-FA5F75DE9B6C}" presName="gear1dstNode" presStyleLbl="node1" presStyleIdx="0" presStyleCnt="3"/>
      <dgm:spPr/>
      <dgm:t>
        <a:bodyPr/>
        <a:lstStyle/>
        <a:p>
          <a:endParaRPr lang="en-US"/>
        </a:p>
      </dgm:t>
    </dgm:pt>
    <dgm:pt modelId="{640F892E-1638-491A-BC5A-4A787CC62600}" type="pres">
      <dgm:prSet presAssocID="{23DD8E40-CF82-4CE2-80C6-F77092F32C5B}" presName="gear2" presStyleLbl="node1" presStyleIdx="1" presStyleCnt="3" custScaleX="85000" custScaleY="85000" custLinFactNeighborX="3807" custLinFactNeighborY="6348">
        <dgm:presLayoutVars>
          <dgm:chMax val="1"/>
          <dgm:bulletEnabled val="1"/>
        </dgm:presLayoutVars>
      </dgm:prSet>
      <dgm:spPr/>
      <dgm:t>
        <a:bodyPr/>
        <a:lstStyle/>
        <a:p>
          <a:endParaRPr lang="en-US"/>
        </a:p>
      </dgm:t>
    </dgm:pt>
    <dgm:pt modelId="{386B1AEC-4057-4E7C-8CA4-C677E73799E0}" type="pres">
      <dgm:prSet presAssocID="{23DD8E40-CF82-4CE2-80C6-F77092F32C5B}" presName="gear2srcNode" presStyleLbl="node1" presStyleIdx="1" presStyleCnt="3"/>
      <dgm:spPr/>
      <dgm:t>
        <a:bodyPr/>
        <a:lstStyle/>
        <a:p>
          <a:endParaRPr lang="en-US"/>
        </a:p>
      </dgm:t>
    </dgm:pt>
    <dgm:pt modelId="{4D9A52C9-BF84-44E7-B8A6-C78C0F09B1B1}" type="pres">
      <dgm:prSet presAssocID="{23DD8E40-CF82-4CE2-80C6-F77092F32C5B}" presName="gear2dstNode" presStyleLbl="node1" presStyleIdx="1" presStyleCnt="3"/>
      <dgm:spPr/>
      <dgm:t>
        <a:bodyPr/>
        <a:lstStyle/>
        <a:p>
          <a:endParaRPr lang="en-US"/>
        </a:p>
      </dgm:t>
    </dgm:pt>
    <dgm:pt modelId="{CA6D3C28-8CB5-4180-9C05-655E4405317B}" type="pres">
      <dgm:prSet presAssocID="{CBCFA998-DF10-48CF-91B4-0CFAB00F53AE}" presName="gear3" presStyleLbl="node1" presStyleIdx="2" presStyleCnt="3" custScaleX="129690" custScaleY="129813" custLinFactNeighborX="10012"/>
      <dgm:spPr/>
      <dgm:t>
        <a:bodyPr/>
        <a:lstStyle/>
        <a:p>
          <a:endParaRPr lang="en-US"/>
        </a:p>
      </dgm:t>
    </dgm:pt>
    <dgm:pt modelId="{7D8BA36A-5E20-41F9-B59E-AF7D9A77B692}" type="pres">
      <dgm:prSet presAssocID="{CBCFA998-DF10-48CF-91B4-0CFAB00F53AE}" presName="gear3tx" presStyleLbl="node1" presStyleIdx="2" presStyleCnt="3">
        <dgm:presLayoutVars>
          <dgm:chMax val="1"/>
          <dgm:bulletEnabled val="1"/>
        </dgm:presLayoutVars>
      </dgm:prSet>
      <dgm:spPr/>
      <dgm:t>
        <a:bodyPr/>
        <a:lstStyle/>
        <a:p>
          <a:endParaRPr lang="en-US"/>
        </a:p>
      </dgm:t>
    </dgm:pt>
    <dgm:pt modelId="{C935A3C4-88E9-40E0-81C1-EE83993F89AC}" type="pres">
      <dgm:prSet presAssocID="{CBCFA998-DF10-48CF-91B4-0CFAB00F53AE}" presName="gear3srcNode" presStyleLbl="node1" presStyleIdx="2" presStyleCnt="3"/>
      <dgm:spPr/>
      <dgm:t>
        <a:bodyPr/>
        <a:lstStyle/>
        <a:p>
          <a:endParaRPr lang="en-US"/>
        </a:p>
      </dgm:t>
    </dgm:pt>
    <dgm:pt modelId="{37970BFD-6E36-4A06-975A-69EED4E5AFE6}" type="pres">
      <dgm:prSet presAssocID="{CBCFA998-DF10-48CF-91B4-0CFAB00F53AE}" presName="gear3dstNode" presStyleLbl="node1" presStyleIdx="2" presStyleCnt="3"/>
      <dgm:spPr/>
      <dgm:t>
        <a:bodyPr/>
        <a:lstStyle/>
        <a:p>
          <a:endParaRPr lang="en-US"/>
        </a:p>
      </dgm:t>
    </dgm:pt>
    <dgm:pt modelId="{DC528552-722C-46E5-9A19-AFE009329A94}" type="pres">
      <dgm:prSet presAssocID="{CCDE24F4-C712-4429-9DED-B94B8CC724AD}" presName="connector1" presStyleLbl="sibTrans2D1" presStyleIdx="0" presStyleCnt="3"/>
      <dgm:spPr/>
      <dgm:t>
        <a:bodyPr/>
        <a:lstStyle/>
        <a:p>
          <a:endParaRPr lang="en-US"/>
        </a:p>
      </dgm:t>
    </dgm:pt>
    <dgm:pt modelId="{052C69B4-A63E-48AA-B825-F24DF046D78A}" type="pres">
      <dgm:prSet presAssocID="{5361CCFF-0514-450D-B691-A9C27831B1E2}" presName="connector2" presStyleLbl="sibTrans2D1" presStyleIdx="1" presStyleCnt="3"/>
      <dgm:spPr/>
      <dgm:t>
        <a:bodyPr/>
        <a:lstStyle/>
        <a:p>
          <a:endParaRPr lang="en-US"/>
        </a:p>
      </dgm:t>
    </dgm:pt>
    <dgm:pt modelId="{80FA6C78-B737-4E6C-B458-410BFD980899}" type="pres">
      <dgm:prSet presAssocID="{2860A66A-3535-4C53-AF6B-958F229A5EDB}" presName="connector3" presStyleLbl="sibTrans2D1" presStyleIdx="2" presStyleCnt="3"/>
      <dgm:spPr/>
      <dgm:t>
        <a:bodyPr/>
        <a:lstStyle/>
        <a:p>
          <a:endParaRPr lang="en-US"/>
        </a:p>
      </dgm:t>
    </dgm:pt>
  </dgm:ptLst>
  <dgm:cxnLst>
    <dgm:cxn modelId="{DB9AF83E-B661-44D9-951C-C389A1D2ECD0}" srcId="{62D48A30-1D58-40A3-8CA9-A9ACDD04ED1F}" destId="{F138B079-D7D4-4EEC-AE95-FA5F75DE9B6C}" srcOrd="0" destOrd="0" parTransId="{BF73C42A-2D23-49F0-8548-D74A3CD0AFC7}" sibTransId="{CCDE24F4-C712-4429-9DED-B94B8CC724AD}"/>
    <dgm:cxn modelId="{5077B0EC-5AB8-4386-811B-7B8BAC6B5719}" type="presOf" srcId="{CCDE24F4-C712-4429-9DED-B94B8CC724AD}" destId="{DC528552-722C-46E5-9A19-AFE009329A94}" srcOrd="0" destOrd="0" presId="urn:microsoft.com/office/officeart/2005/8/layout/gear1"/>
    <dgm:cxn modelId="{E1437259-A56D-442C-B1D5-63548B9931DB}" type="presOf" srcId="{CBCFA998-DF10-48CF-91B4-0CFAB00F53AE}" destId="{C935A3C4-88E9-40E0-81C1-EE83993F89AC}" srcOrd="2" destOrd="0" presId="urn:microsoft.com/office/officeart/2005/8/layout/gear1"/>
    <dgm:cxn modelId="{A0E4F4AA-9755-4074-B673-BCE1AD3F7222}" srcId="{62D48A30-1D58-40A3-8CA9-A9ACDD04ED1F}" destId="{CBCFA998-DF10-48CF-91B4-0CFAB00F53AE}" srcOrd="2" destOrd="0" parTransId="{BA015954-C9BF-455E-9506-F8ADD6CCA51E}" sibTransId="{2860A66A-3535-4C53-AF6B-958F229A5EDB}"/>
    <dgm:cxn modelId="{438A8D84-2F2F-46DD-BD80-10ED82321F0D}" type="presOf" srcId="{F138B079-D7D4-4EEC-AE95-FA5F75DE9B6C}" destId="{0D7F2997-BF9D-481A-A8D9-EEBCA03E69FC}" srcOrd="1" destOrd="0" presId="urn:microsoft.com/office/officeart/2005/8/layout/gear1"/>
    <dgm:cxn modelId="{2D6DBDF0-3E7F-48D1-9F54-FE9A3DE25335}" type="presOf" srcId="{F138B079-D7D4-4EEC-AE95-FA5F75DE9B6C}" destId="{F68ED21A-9212-43AF-BF07-203B64D0D8D9}" srcOrd="2" destOrd="0" presId="urn:microsoft.com/office/officeart/2005/8/layout/gear1"/>
    <dgm:cxn modelId="{B8485817-E10B-4A0C-B437-F69E96669A8D}" type="presOf" srcId="{5361CCFF-0514-450D-B691-A9C27831B1E2}" destId="{052C69B4-A63E-48AA-B825-F24DF046D78A}" srcOrd="0" destOrd="0" presId="urn:microsoft.com/office/officeart/2005/8/layout/gear1"/>
    <dgm:cxn modelId="{46D7CC7B-34BA-40E1-A515-E3DF9AEDF7DE}" type="presOf" srcId="{F138B079-D7D4-4EEC-AE95-FA5F75DE9B6C}" destId="{1BB7481E-4B85-4FEE-B75A-FCF1551FD990}" srcOrd="0" destOrd="0" presId="urn:microsoft.com/office/officeart/2005/8/layout/gear1"/>
    <dgm:cxn modelId="{B621F935-3CEC-40C7-9897-7B3B77ADEEF4}" type="presOf" srcId="{CBCFA998-DF10-48CF-91B4-0CFAB00F53AE}" destId="{37970BFD-6E36-4A06-975A-69EED4E5AFE6}" srcOrd="3" destOrd="0" presId="urn:microsoft.com/office/officeart/2005/8/layout/gear1"/>
    <dgm:cxn modelId="{2E3D9285-1A79-4804-AC6D-380BB32B381B}" type="presOf" srcId="{CBCFA998-DF10-48CF-91B4-0CFAB00F53AE}" destId="{7D8BA36A-5E20-41F9-B59E-AF7D9A77B692}" srcOrd="1" destOrd="0" presId="urn:microsoft.com/office/officeart/2005/8/layout/gear1"/>
    <dgm:cxn modelId="{0EC8CA7F-C216-4DF5-BDD1-4C6C9E63083B}" srcId="{62D48A30-1D58-40A3-8CA9-A9ACDD04ED1F}" destId="{23DD8E40-CF82-4CE2-80C6-F77092F32C5B}" srcOrd="1" destOrd="0" parTransId="{0ECF3A6D-A6B3-429C-A603-B5AE7FB0A65F}" sibTransId="{5361CCFF-0514-450D-B691-A9C27831B1E2}"/>
    <dgm:cxn modelId="{2837E3BC-F274-4C30-9D26-8276549B808E}" type="presOf" srcId="{CBCFA998-DF10-48CF-91B4-0CFAB00F53AE}" destId="{CA6D3C28-8CB5-4180-9C05-655E4405317B}" srcOrd="0" destOrd="0" presId="urn:microsoft.com/office/officeart/2005/8/layout/gear1"/>
    <dgm:cxn modelId="{1C2264E3-F05E-4212-BBB1-509256002063}" type="presOf" srcId="{23DD8E40-CF82-4CE2-80C6-F77092F32C5B}" destId="{4D9A52C9-BF84-44E7-B8A6-C78C0F09B1B1}" srcOrd="2" destOrd="0" presId="urn:microsoft.com/office/officeart/2005/8/layout/gear1"/>
    <dgm:cxn modelId="{5469B4CE-A343-4B66-B7EC-54DF64F3E203}" type="presOf" srcId="{62D48A30-1D58-40A3-8CA9-A9ACDD04ED1F}" destId="{38987D1B-1B5D-4ED0-9F7F-A99A70BA5013}" srcOrd="0" destOrd="0" presId="urn:microsoft.com/office/officeart/2005/8/layout/gear1"/>
    <dgm:cxn modelId="{20E98593-9F5C-47AF-A7CB-7703C2B7DFF6}" type="presOf" srcId="{2860A66A-3535-4C53-AF6B-958F229A5EDB}" destId="{80FA6C78-B737-4E6C-B458-410BFD980899}" srcOrd="0" destOrd="0" presId="urn:microsoft.com/office/officeart/2005/8/layout/gear1"/>
    <dgm:cxn modelId="{58EA405A-153C-4890-952E-2859DCD8C5ED}" type="presOf" srcId="{23DD8E40-CF82-4CE2-80C6-F77092F32C5B}" destId="{640F892E-1638-491A-BC5A-4A787CC62600}" srcOrd="0" destOrd="0" presId="urn:microsoft.com/office/officeart/2005/8/layout/gear1"/>
    <dgm:cxn modelId="{88F6FCDF-889B-4A63-8C03-31D27E437E46}" type="presOf" srcId="{23DD8E40-CF82-4CE2-80C6-F77092F32C5B}" destId="{386B1AEC-4057-4E7C-8CA4-C677E73799E0}" srcOrd="1" destOrd="0" presId="urn:microsoft.com/office/officeart/2005/8/layout/gear1"/>
    <dgm:cxn modelId="{DBB17124-7DAC-4D43-90EA-B529C3AC7F5D}" type="presParOf" srcId="{38987D1B-1B5D-4ED0-9F7F-A99A70BA5013}" destId="{1BB7481E-4B85-4FEE-B75A-FCF1551FD990}" srcOrd="0" destOrd="0" presId="urn:microsoft.com/office/officeart/2005/8/layout/gear1"/>
    <dgm:cxn modelId="{B264CB09-7FA6-4178-B3E2-74140AEBCD25}" type="presParOf" srcId="{38987D1B-1B5D-4ED0-9F7F-A99A70BA5013}" destId="{0D7F2997-BF9D-481A-A8D9-EEBCA03E69FC}" srcOrd="1" destOrd="0" presId="urn:microsoft.com/office/officeart/2005/8/layout/gear1"/>
    <dgm:cxn modelId="{02FE34FA-CE88-4721-9756-3E9A670FE2BC}" type="presParOf" srcId="{38987D1B-1B5D-4ED0-9F7F-A99A70BA5013}" destId="{F68ED21A-9212-43AF-BF07-203B64D0D8D9}" srcOrd="2" destOrd="0" presId="urn:microsoft.com/office/officeart/2005/8/layout/gear1"/>
    <dgm:cxn modelId="{ADECF3DF-B796-4FBD-8B2E-8518F7B47B07}" type="presParOf" srcId="{38987D1B-1B5D-4ED0-9F7F-A99A70BA5013}" destId="{640F892E-1638-491A-BC5A-4A787CC62600}" srcOrd="3" destOrd="0" presId="urn:microsoft.com/office/officeart/2005/8/layout/gear1"/>
    <dgm:cxn modelId="{4C2C3CE0-E67A-402A-A278-C3C39D2F7C17}" type="presParOf" srcId="{38987D1B-1B5D-4ED0-9F7F-A99A70BA5013}" destId="{386B1AEC-4057-4E7C-8CA4-C677E73799E0}" srcOrd="4" destOrd="0" presId="urn:microsoft.com/office/officeart/2005/8/layout/gear1"/>
    <dgm:cxn modelId="{09D585ED-95E0-40D1-8D5C-B672C19D2C2A}" type="presParOf" srcId="{38987D1B-1B5D-4ED0-9F7F-A99A70BA5013}" destId="{4D9A52C9-BF84-44E7-B8A6-C78C0F09B1B1}" srcOrd="5" destOrd="0" presId="urn:microsoft.com/office/officeart/2005/8/layout/gear1"/>
    <dgm:cxn modelId="{2FEB55D4-8D71-4D34-857E-4B0DBA256EE1}" type="presParOf" srcId="{38987D1B-1B5D-4ED0-9F7F-A99A70BA5013}" destId="{CA6D3C28-8CB5-4180-9C05-655E4405317B}" srcOrd="6" destOrd="0" presId="urn:microsoft.com/office/officeart/2005/8/layout/gear1"/>
    <dgm:cxn modelId="{02C5DCC8-23F2-4845-98E7-AB9ACCF3391C}" type="presParOf" srcId="{38987D1B-1B5D-4ED0-9F7F-A99A70BA5013}" destId="{7D8BA36A-5E20-41F9-B59E-AF7D9A77B692}" srcOrd="7" destOrd="0" presId="urn:microsoft.com/office/officeart/2005/8/layout/gear1"/>
    <dgm:cxn modelId="{7854CC24-41CF-431A-9CD9-C65517D63768}" type="presParOf" srcId="{38987D1B-1B5D-4ED0-9F7F-A99A70BA5013}" destId="{C935A3C4-88E9-40E0-81C1-EE83993F89AC}" srcOrd="8" destOrd="0" presId="urn:microsoft.com/office/officeart/2005/8/layout/gear1"/>
    <dgm:cxn modelId="{A0388362-E6A5-4008-8292-A6D34A80B7BE}" type="presParOf" srcId="{38987D1B-1B5D-4ED0-9F7F-A99A70BA5013}" destId="{37970BFD-6E36-4A06-975A-69EED4E5AFE6}" srcOrd="9" destOrd="0" presId="urn:microsoft.com/office/officeart/2005/8/layout/gear1"/>
    <dgm:cxn modelId="{74C768C2-1B7A-4EC9-A01E-A5A454F0D0B9}" type="presParOf" srcId="{38987D1B-1B5D-4ED0-9F7F-A99A70BA5013}" destId="{DC528552-722C-46E5-9A19-AFE009329A94}" srcOrd="10" destOrd="0" presId="urn:microsoft.com/office/officeart/2005/8/layout/gear1"/>
    <dgm:cxn modelId="{1338D2F6-4C30-46B6-ACD6-360BF6FE4A08}" type="presParOf" srcId="{38987D1B-1B5D-4ED0-9F7F-A99A70BA5013}" destId="{052C69B4-A63E-48AA-B825-F24DF046D78A}" srcOrd="11" destOrd="0" presId="urn:microsoft.com/office/officeart/2005/8/layout/gear1"/>
    <dgm:cxn modelId="{610FC30A-7834-4783-A410-C208DB3F6251}" type="presParOf" srcId="{38987D1B-1B5D-4ED0-9F7F-A99A70BA5013}" destId="{80FA6C78-B737-4E6C-B458-410BFD980899}"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B079DE51-5BAF-4DF0-A43F-687B1D34240B}"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n-US"/>
        </a:p>
      </dgm:t>
    </dgm:pt>
    <dgm:pt modelId="{A20DEA5A-9FC2-49D9-B13A-8630B07FB171}">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600" b="1" dirty="0" smtClean="0">
              <a:solidFill>
                <a:schemeClr val="bg2"/>
              </a:solidFill>
              <a:effectLst/>
            </a:rPr>
            <a:t>UMPC</a:t>
          </a:r>
        </a:p>
        <a:p>
          <a:endParaRPr lang="en-US" sz="2800" b="1" dirty="0" smtClean="0">
            <a:effectLst>
              <a:outerShdw blurRad="38100" dist="38100" dir="2700000" algn="tl">
                <a:srgbClr val="000000">
                  <a:alpha val="43137"/>
                </a:srgbClr>
              </a:outerShdw>
            </a:effectLst>
          </a:endParaRPr>
        </a:p>
      </dgm:t>
    </dgm:pt>
    <dgm:pt modelId="{F9030836-3485-4D7B-B592-7F18C1BFEDC1}" type="parTrans" cxnId="{8BECD40F-6BD9-4D5D-BC69-6617C133ED35}">
      <dgm:prSet/>
      <dgm:spPr/>
      <dgm:t>
        <a:bodyPr/>
        <a:lstStyle/>
        <a:p>
          <a:endParaRPr lang="en-US">
            <a:effectLst>
              <a:outerShdw blurRad="38100" dist="38100" dir="2700000" algn="tl">
                <a:srgbClr val="000000">
                  <a:alpha val="43137"/>
                </a:srgbClr>
              </a:outerShdw>
            </a:effectLst>
          </a:endParaRPr>
        </a:p>
      </dgm:t>
    </dgm:pt>
    <dgm:pt modelId="{89D4DE26-7300-4593-AD5C-6163D0BE7489}" type="sibTrans" cxnId="{8BECD40F-6BD9-4D5D-BC69-6617C133ED35}">
      <dgm:prSet/>
      <dgm:spPr/>
      <dgm:t>
        <a:bodyPr/>
        <a:lstStyle/>
        <a:p>
          <a:endParaRPr lang="en-US">
            <a:effectLst>
              <a:outerShdw blurRad="38100" dist="38100" dir="2700000" algn="tl">
                <a:srgbClr val="000000">
                  <a:alpha val="43137"/>
                </a:srgbClr>
              </a:outerShdw>
            </a:effectLst>
          </a:endParaRPr>
        </a:p>
      </dgm:t>
    </dgm:pt>
    <dgm:pt modelId="{9C1872C6-44D1-4853-B5EE-D002E494DF56}">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600" b="1" dirty="0" smtClean="0">
              <a:solidFill>
                <a:schemeClr val="bg2"/>
              </a:solidFill>
              <a:effectLst/>
            </a:rPr>
            <a:t>Windows Vista</a:t>
          </a:r>
          <a:endParaRPr lang="en-US" sz="1600" b="1" dirty="0">
            <a:solidFill>
              <a:schemeClr val="bg2"/>
            </a:solidFill>
            <a:effectLst/>
          </a:endParaRPr>
        </a:p>
      </dgm:t>
    </dgm:pt>
    <dgm:pt modelId="{FFB6002F-B450-4D88-9DFF-22E67BBD8BB8}" type="parTrans" cxnId="{679F716C-B965-4F7A-8F8C-E624E3F266B1}">
      <dgm:prSet>
        <dgm:style>
          <a:lnRef idx="1">
            <a:schemeClr val="accent3"/>
          </a:lnRef>
          <a:fillRef idx="3">
            <a:schemeClr val="accent3"/>
          </a:fillRef>
          <a:effectRef idx="2">
            <a:schemeClr val="accent3"/>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ECDD09B8-302A-4BC5-A4CA-5F74D8A23F36}" type="sibTrans" cxnId="{679F716C-B965-4F7A-8F8C-E624E3F266B1}">
      <dgm:prSet/>
      <dgm:spPr/>
      <dgm:t>
        <a:bodyPr/>
        <a:lstStyle/>
        <a:p>
          <a:endParaRPr lang="en-US">
            <a:effectLst>
              <a:outerShdw blurRad="38100" dist="38100" dir="2700000" algn="tl">
                <a:srgbClr val="000000">
                  <a:alpha val="43137"/>
                </a:srgbClr>
              </a:outerShdw>
            </a:effectLst>
          </a:endParaRPr>
        </a:p>
      </dgm:t>
    </dgm:pt>
    <dgm:pt modelId="{1EC5963E-420E-45CB-8BA0-CD49335ABB98}">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1600" b="1" dirty="0" smtClean="0">
              <a:solidFill>
                <a:schemeClr val="bg2"/>
              </a:solidFill>
              <a:effectLst/>
            </a:rPr>
            <a:t>PC Ecosystem Value</a:t>
          </a:r>
          <a:endParaRPr lang="en-US" sz="1600" b="1" dirty="0">
            <a:solidFill>
              <a:schemeClr val="bg2"/>
            </a:solidFill>
            <a:effectLst/>
          </a:endParaRPr>
        </a:p>
      </dgm:t>
    </dgm:pt>
    <dgm:pt modelId="{D9EC4881-C7E2-4877-9DB3-8EC85619DB4D}" type="parTrans" cxnId="{B1E0348A-067B-4505-B9DD-D3C18CE8E14E}">
      <dgm:prSet>
        <dgm:style>
          <a:lnRef idx="1">
            <a:schemeClr val="accent4"/>
          </a:lnRef>
          <a:fillRef idx="3">
            <a:schemeClr val="accent4"/>
          </a:fillRef>
          <a:effectRef idx="2">
            <a:schemeClr val="accent4"/>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0DD4BAC6-BBC6-4FDA-BEC4-85D16E38B910}" type="sibTrans" cxnId="{B1E0348A-067B-4505-B9DD-D3C18CE8E14E}">
      <dgm:prSet/>
      <dgm:spPr/>
      <dgm:t>
        <a:bodyPr/>
        <a:lstStyle/>
        <a:p>
          <a:endParaRPr lang="en-US">
            <a:effectLst>
              <a:outerShdw blurRad="38100" dist="38100" dir="2700000" algn="tl">
                <a:srgbClr val="000000">
                  <a:alpha val="43137"/>
                </a:srgbClr>
              </a:outerShdw>
            </a:effectLst>
          </a:endParaRPr>
        </a:p>
      </dgm:t>
    </dgm:pt>
    <dgm:pt modelId="{C58B891D-C1FB-4503-9522-ECC70E7370F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1600" b="1" dirty="0" smtClean="0">
              <a:solidFill>
                <a:schemeClr val="bg2"/>
              </a:solidFill>
              <a:effectLst/>
            </a:rPr>
            <a:t>Familiar user experience + compatibility</a:t>
          </a:r>
          <a:endParaRPr lang="en-US" sz="1600" b="1" dirty="0">
            <a:solidFill>
              <a:schemeClr val="bg2"/>
            </a:solidFill>
            <a:effectLst/>
          </a:endParaRPr>
        </a:p>
      </dgm:t>
    </dgm:pt>
    <dgm:pt modelId="{3334B674-7DE2-41B3-87FB-896BD153A2B0}" type="parTrans" cxnId="{7478C4BC-312F-478D-9844-96ACDFAFAD96}">
      <dgm:prSet>
        <dgm:style>
          <a:lnRef idx="1">
            <a:schemeClr val="accent5"/>
          </a:lnRef>
          <a:fillRef idx="3">
            <a:schemeClr val="accent5"/>
          </a:fillRef>
          <a:effectRef idx="2">
            <a:schemeClr val="accent5"/>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6F590067-7860-4A27-AA23-8CD6B3E74780}" type="sibTrans" cxnId="{7478C4BC-312F-478D-9844-96ACDFAFAD96}">
      <dgm:prSet/>
      <dgm:spPr/>
      <dgm:t>
        <a:bodyPr/>
        <a:lstStyle/>
        <a:p>
          <a:endParaRPr lang="en-US">
            <a:effectLst>
              <a:outerShdw blurRad="38100" dist="38100" dir="2700000" algn="tl">
                <a:srgbClr val="000000">
                  <a:alpha val="43137"/>
                </a:srgbClr>
              </a:outerShdw>
            </a:effectLst>
          </a:endParaRPr>
        </a:p>
      </dgm:t>
    </dgm:pt>
    <dgm:pt modelId="{173FEFF2-DE00-4EE6-BED8-A03DED0FC2D5}">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600" b="1" dirty="0" smtClean="0">
              <a:solidFill>
                <a:schemeClr val="bg2"/>
              </a:solidFill>
              <a:effectLst/>
            </a:rPr>
            <a:t>Connectivity</a:t>
          </a:r>
          <a:endParaRPr lang="en-US" sz="1600" b="1" dirty="0">
            <a:solidFill>
              <a:schemeClr val="bg2"/>
            </a:solidFill>
            <a:effectLst/>
          </a:endParaRPr>
        </a:p>
      </dgm:t>
    </dgm:pt>
    <dgm:pt modelId="{17B93B62-03E4-412B-9F15-713F7C94FEE5}" type="parTrans" cxnId="{A9397D6C-82FD-4C8E-9F00-44D6BCF708A7}">
      <dgm:prSet>
        <dgm:style>
          <a:lnRef idx="1">
            <a:schemeClr val="accent3"/>
          </a:lnRef>
          <a:fillRef idx="3">
            <a:schemeClr val="accent3"/>
          </a:fillRef>
          <a:effectRef idx="2">
            <a:schemeClr val="accent3"/>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C112C09B-3886-4AD6-8D51-3F083A4039C0}" type="sibTrans" cxnId="{A9397D6C-82FD-4C8E-9F00-44D6BCF708A7}">
      <dgm:prSet/>
      <dgm:spPr/>
      <dgm:t>
        <a:bodyPr/>
        <a:lstStyle/>
        <a:p>
          <a:endParaRPr lang="en-US">
            <a:effectLst>
              <a:outerShdw blurRad="38100" dist="38100" dir="2700000" algn="tl">
                <a:srgbClr val="000000">
                  <a:alpha val="43137"/>
                </a:srgbClr>
              </a:outerShdw>
            </a:effectLst>
          </a:endParaRPr>
        </a:p>
      </dgm:t>
    </dgm:pt>
    <dgm:pt modelId="{13309312-7C08-4D83-BBED-DB1BAE182023}">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1600" b="1" dirty="0" smtClean="0">
              <a:solidFill>
                <a:schemeClr val="bg2"/>
              </a:solidFill>
              <a:effectLst/>
            </a:rPr>
            <a:t>Natural Interaction, on-the-go usage</a:t>
          </a:r>
          <a:endParaRPr lang="en-US" sz="1600" b="1" dirty="0">
            <a:solidFill>
              <a:schemeClr val="bg2"/>
            </a:solidFill>
            <a:effectLst/>
          </a:endParaRPr>
        </a:p>
      </dgm:t>
    </dgm:pt>
    <dgm:pt modelId="{D883F733-AB93-416A-BD87-B94176019F34}" type="parTrans" cxnId="{BEDBD3A7-E19B-4A1E-B7C0-98B3E49777E9}">
      <dgm:prSet>
        <dgm:style>
          <a:lnRef idx="1">
            <a:schemeClr val="accent4"/>
          </a:lnRef>
          <a:fillRef idx="3">
            <a:schemeClr val="accent4"/>
          </a:fillRef>
          <a:effectRef idx="2">
            <a:schemeClr val="accent4"/>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D493CE58-9C4B-4C95-AC03-736EAEB59F7B}" type="sibTrans" cxnId="{BEDBD3A7-E19B-4A1E-B7C0-98B3E49777E9}">
      <dgm:prSet/>
      <dgm:spPr/>
      <dgm:t>
        <a:bodyPr/>
        <a:lstStyle/>
        <a:p>
          <a:endParaRPr lang="en-US">
            <a:effectLst>
              <a:outerShdw blurRad="38100" dist="38100" dir="2700000" algn="tl">
                <a:srgbClr val="000000">
                  <a:alpha val="43137"/>
                </a:srgbClr>
              </a:outerShdw>
            </a:effectLst>
          </a:endParaRPr>
        </a:p>
      </dgm:t>
    </dgm:pt>
    <dgm:pt modelId="{D85F5DB4-8217-4E35-90F1-E1222B8BC3F9}">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1600" b="1" dirty="0" smtClean="0">
              <a:solidFill>
                <a:schemeClr val="bg2"/>
              </a:solidFill>
              <a:effectLst/>
            </a:rPr>
            <a:t>Convenient, </a:t>
          </a:r>
          <a:br>
            <a:rPr lang="en-US" sz="1600" b="1" dirty="0" smtClean="0">
              <a:solidFill>
                <a:schemeClr val="bg2"/>
              </a:solidFill>
              <a:effectLst/>
            </a:rPr>
          </a:br>
          <a:r>
            <a:rPr lang="en-US" sz="1600" b="1" dirty="0" smtClean="0">
              <a:solidFill>
                <a:schemeClr val="bg2"/>
              </a:solidFill>
              <a:effectLst/>
            </a:rPr>
            <a:t>personal, </a:t>
          </a:r>
          <a:br>
            <a:rPr lang="en-US" sz="1600" b="1" dirty="0" smtClean="0">
              <a:solidFill>
                <a:schemeClr val="bg2"/>
              </a:solidFill>
              <a:effectLst/>
            </a:rPr>
          </a:br>
          <a:r>
            <a:rPr lang="en-US" sz="1600" b="1" dirty="0" smtClean="0">
              <a:solidFill>
                <a:schemeClr val="bg2"/>
              </a:solidFill>
              <a:effectLst/>
            </a:rPr>
            <a:t>digital companion</a:t>
          </a:r>
          <a:endParaRPr lang="en-US" sz="1600" b="1" dirty="0">
            <a:solidFill>
              <a:schemeClr val="bg2"/>
            </a:solidFill>
            <a:effectLst/>
          </a:endParaRPr>
        </a:p>
      </dgm:t>
    </dgm:pt>
    <dgm:pt modelId="{673A5BD3-3370-4AF6-B40C-08A86136637F}" type="parTrans" cxnId="{866C44D0-C2C6-4094-8445-08D3017F4528}">
      <dgm:prSet>
        <dgm:style>
          <a:lnRef idx="1">
            <a:schemeClr val="accent5"/>
          </a:lnRef>
          <a:fillRef idx="3">
            <a:schemeClr val="accent5"/>
          </a:fillRef>
          <a:effectRef idx="2">
            <a:schemeClr val="accent5"/>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EF801BBA-DCDA-41C8-9844-5330399AEA6A}" type="sibTrans" cxnId="{866C44D0-C2C6-4094-8445-08D3017F4528}">
      <dgm:prSet/>
      <dgm:spPr/>
      <dgm:t>
        <a:bodyPr/>
        <a:lstStyle/>
        <a:p>
          <a:endParaRPr lang="en-US">
            <a:effectLst>
              <a:outerShdw blurRad="38100" dist="38100" dir="2700000" algn="tl">
                <a:srgbClr val="000000">
                  <a:alpha val="43137"/>
                </a:srgbClr>
              </a:outerShdw>
            </a:effectLst>
          </a:endParaRPr>
        </a:p>
      </dgm:t>
    </dgm:pt>
    <dgm:pt modelId="{8BB1B833-5724-46B2-91CB-CD9DC06637B9}">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600" b="1" dirty="0" smtClean="0">
              <a:solidFill>
                <a:schemeClr val="bg2"/>
              </a:solidFill>
              <a:effectLst/>
            </a:rPr>
            <a:t>New scenarios and opportunities</a:t>
          </a:r>
          <a:endParaRPr lang="en-US" sz="1600" b="1" dirty="0">
            <a:solidFill>
              <a:schemeClr val="bg2"/>
            </a:solidFill>
            <a:effectLst/>
          </a:endParaRPr>
        </a:p>
      </dgm:t>
    </dgm:pt>
    <dgm:pt modelId="{F8B14060-4FDE-4CFA-8EFE-4F3430FD76E3}" type="parTrans" cxnId="{36F7CCAD-3D52-4C99-9872-4A40092C2318}">
      <dgm:prSet>
        <dgm:style>
          <a:lnRef idx="1">
            <a:schemeClr val="accent6"/>
          </a:lnRef>
          <a:fillRef idx="3">
            <a:schemeClr val="accent6"/>
          </a:fillRef>
          <a:effectRef idx="2">
            <a:schemeClr val="accent6"/>
          </a:effectRef>
          <a:fontRef idx="minor">
            <a:schemeClr val="lt1"/>
          </a:fontRef>
        </dgm:style>
      </dgm:prSet>
      <dgm:spPr/>
      <dgm:t>
        <a:bodyPr/>
        <a:lstStyle/>
        <a:p>
          <a:endParaRPr lang="en-US" b="1">
            <a:effectLst>
              <a:outerShdw blurRad="38100" dist="38100" dir="2700000" algn="tl">
                <a:srgbClr val="000000">
                  <a:alpha val="43137"/>
                </a:srgbClr>
              </a:outerShdw>
            </a:effectLst>
          </a:endParaRPr>
        </a:p>
      </dgm:t>
    </dgm:pt>
    <dgm:pt modelId="{DBAC686E-8BB3-453F-83FA-E7FD7202002A}" type="sibTrans" cxnId="{36F7CCAD-3D52-4C99-9872-4A40092C2318}">
      <dgm:prSet/>
      <dgm:spPr/>
      <dgm:t>
        <a:bodyPr/>
        <a:lstStyle/>
        <a:p>
          <a:endParaRPr lang="en-US">
            <a:effectLst>
              <a:outerShdw blurRad="38100" dist="38100" dir="2700000" algn="tl">
                <a:srgbClr val="000000">
                  <a:alpha val="43137"/>
                </a:srgbClr>
              </a:outerShdw>
            </a:effectLst>
          </a:endParaRPr>
        </a:p>
      </dgm:t>
    </dgm:pt>
    <dgm:pt modelId="{D84E8E9E-4B54-448C-9F6A-D757735FE419}" type="pres">
      <dgm:prSet presAssocID="{B079DE51-5BAF-4DF0-A43F-687B1D34240B}" presName="cycle" presStyleCnt="0">
        <dgm:presLayoutVars>
          <dgm:chMax val="1"/>
          <dgm:dir/>
          <dgm:animLvl val="ctr"/>
          <dgm:resizeHandles val="exact"/>
        </dgm:presLayoutVars>
      </dgm:prSet>
      <dgm:spPr/>
      <dgm:t>
        <a:bodyPr/>
        <a:lstStyle/>
        <a:p>
          <a:endParaRPr lang="en-US"/>
        </a:p>
      </dgm:t>
    </dgm:pt>
    <dgm:pt modelId="{00AA9BE2-C7C1-4FC8-8EF8-245ACCB99B8C}" type="pres">
      <dgm:prSet presAssocID="{A20DEA5A-9FC2-49D9-B13A-8630B07FB171}" presName="centerShape" presStyleLbl="node0" presStyleIdx="0" presStyleCnt="1"/>
      <dgm:spPr/>
      <dgm:t>
        <a:bodyPr/>
        <a:lstStyle/>
        <a:p>
          <a:endParaRPr lang="en-US"/>
        </a:p>
      </dgm:t>
    </dgm:pt>
    <dgm:pt modelId="{77370A8C-E3B3-4887-978C-D773E71829B1}" type="pres">
      <dgm:prSet presAssocID="{FFB6002F-B450-4D88-9DFF-22E67BBD8BB8}" presName="parTrans" presStyleLbl="bgSibTrans2D1" presStyleIdx="0" presStyleCnt="7"/>
      <dgm:spPr/>
      <dgm:t>
        <a:bodyPr/>
        <a:lstStyle/>
        <a:p>
          <a:endParaRPr lang="en-US"/>
        </a:p>
      </dgm:t>
    </dgm:pt>
    <dgm:pt modelId="{30F47B21-1B02-4F90-AE45-0E37A81B8ACE}" type="pres">
      <dgm:prSet presAssocID="{9C1872C6-44D1-4853-B5EE-D002E494DF56}" presName="node" presStyleLbl="node1" presStyleIdx="0" presStyleCnt="7">
        <dgm:presLayoutVars>
          <dgm:bulletEnabled val="1"/>
        </dgm:presLayoutVars>
      </dgm:prSet>
      <dgm:spPr/>
      <dgm:t>
        <a:bodyPr/>
        <a:lstStyle/>
        <a:p>
          <a:endParaRPr lang="en-US"/>
        </a:p>
      </dgm:t>
    </dgm:pt>
    <dgm:pt modelId="{6D8586F0-535B-4A9A-B56E-1AE1B5A29039}" type="pres">
      <dgm:prSet presAssocID="{D9EC4881-C7E2-4877-9DB3-8EC85619DB4D}" presName="parTrans" presStyleLbl="bgSibTrans2D1" presStyleIdx="1" presStyleCnt="7"/>
      <dgm:spPr/>
      <dgm:t>
        <a:bodyPr/>
        <a:lstStyle/>
        <a:p>
          <a:endParaRPr lang="en-US"/>
        </a:p>
      </dgm:t>
    </dgm:pt>
    <dgm:pt modelId="{CE172A90-DC9B-4A74-A3AB-B1D140C46A2B}" type="pres">
      <dgm:prSet presAssocID="{1EC5963E-420E-45CB-8BA0-CD49335ABB98}" presName="node" presStyleLbl="node1" presStyleIdx="1" presStyleCnt="7">
        <dgm:presLayoutVars>
          <dgm:bulletEnabled val="1"/>
        </dgm:presLayoutVars>
      </dgm:prSet>
      <dgm:spPr/>
      <dgm:t>
        <a:bodyPr/>
        <a:lstStyle/>
        <a:p>
          <a:endParaRPr lang="en-US"/>
        </a:p>
      </dgm:t>
    </dgm:pt>
    <dgm:pt modelId="{78F988CA-F6E8-41C5-8FFD-BAE671A77821}" type="pres">
      <dgm:prSet presAssocID="{3334B674-7DE2-41B3-87FB-896BD153A2B0}" presName="parTrans" presStyleLbl="bgSibTrans2D1" presStyleIdx="2" presStyleCnt="7"/>
      <dgm:spPr/>
      <dgm:t>
        <a:bodyPr/>
        <a:lstStyle/>
        <a:p>
          <a:endParaRPr lang="en-US"/>
        </a:p>
      </dgm:t>
    </dgm:pt>
    <dgm:pt modelId="{5FEE1D2E-ACEE-4C56-930E-DE4AA150E47E}" type="pres">
      <dgm:prSet presAssocID="{C58B891D-C1FB-4503-9522-ECC70E7370F3}" presName="node" presStyleLbl="node1" presStyleIdx="2" presStyleCnt="7">
        <dgm:presLayoutVars>
          <dgm:bulletEnabled val="1"/>
        </dgm:presLayoutVars>
      </dgm:prSet>
      <dgm:spPr/>
      <dgm:t>
        <a:bodyPr/>
        <a:lstStyle/>
        <a:p>
          <a:endParaRPr lang="en-US"/>
        </a:p>
      </dgm:t>
    </dgm:pt>
    <dgm:pt modelId="{1ED21423-3DC1-4D8E-8662-D27005FA137C}" type="pres">
      <dgm:prSet presAssocID="{17B93B62-03E4-412B-9F15-713F7C94FEE5}" presName="parTrans" presStyleLbl="bgSibTrans2D1" presStyleIdx="3" presStyleCnt="7"/>
      <dgm:spPr/>
      <dgm:t>
        <a:bodyPr/>
        <a:lstStyle/>
        <a:p>
          <a:endParaRPr lang="en-US"/>
        </a:p>
      </dgm:t>
    </dgm:pt>
    <dgm:pt modelId="{5DCC2512-56B0-44A9-B9B2-14C388C64F8D}" type="pres">
      <dgm:prSet presAssocID="{173FEFF2-DE00-4EE6-BED8-A03DED0FC2D5}" presName="node" presStyleLbl="node1" presStyleIdx="3" presStyleCnt="7">
        <dgm:presLayoutVars>
          <dgm:bulletEnabled val="1"/>
        </dgm:presLayoutVars>
      </dgm:prSet>
      <dgm:spPr/>
      <dgm:t>
        <a:bodyPr/>
        <a:lstStyle/>
        <a:p>
          <a:endParaRPr lang="en-US"/>
        </a:p>
      </dgm:t>
    </dgm:pt>
    <dgm:pt modelId="{88330B6D-82E0-4361-84D3-BF353C97E2D4}" type="pres">
      <dgm:prSet presAssocID="{D883F733-AB93-416A-BD87-B94176019F34}" presName="parTrans" presStyleLbl="bgSibTrans2D1" presStyleIdx="4" presStyleCnt="7"/>
      <dgm:spPr/>
      <dgm:t>
        <a:bodyPr/>
        <a:lstStyle/>
        <a:p>
          <a:endParaRPr lang="en-US"/>
        </a:p>
      </dgm:t>
    </dgm:pt>
    <dgm:pt modelId="{07B76C61-0217-40F4-91B7-37E2B102078E}" type="pres">
      <dgm:prSet presAssocID="{13309312-7C08-4D83-BBED-DB1BAE182023}" presName="node" presStyleLbl="node1" presStyleIdx="4" presStyleCnt="7">
        <dgm:presLayoutVars>
          <dgm:bulletEnabled val="1"/>
        </dgm:presLayoutVars>
      </dgm:prSet>
      <dgm:spPr/>
      <dgm:t>
        <a:bodyPr/>
        <a:lstStyle/>
        <a:p>
          <a:endParaRPr lang="en-US"/>
        </a:p>
      </dgm:t>
    </dgm:pt>
    <dgm:pt modelId="{4D9255BD-DDE8-474B-B63B-EFC6F4E0BA2B}" type="pres">
      <dgm:prSet presAssocID="{673A5BD3-3370-4AF6-B40C-08A86136637F}" presName="parTrans" presStyleLbl="bgSibTrans2D1" presStyleIdx="5" presStyleCnt="7"/>
      <dgm:spPr/>
      <dgm:t>
        <a:bodyPr/>
        <a:lstStyle/>
        <a:p>
          <a:endParaRPr lang="en-US"/>
        </a:p>
      </dgm:t>
    </dgm:pt>
    <dgm:pt modelId="{B8ADF614-48ED-47AF-91C7-74D424E36F85}" type="pres">
      <dgm:prSet presAssocID="{D85F5DB4-8217-4E35-90F1-E1222B8BC3F9}" presName="node" presStyleLbl="node1" presStyleIdx="5" presStyleCnt="7">
        <dgm:presLayoutVars>
          <dgm:bulletEnabled val="1"/>
        </dgm:presLayoutVars>
      </dgm:prSet>
      <dgm:spPr/>
      <dgm:t>
        <a:bodyPr/>
        <a:lstStyle/>
        <a:p>
          <a:endParaRPr lang="en-US"/>
        </a:p>
      </dgm:t>
    </dgm:pt>
    <dgm:pt modelId="{92EE53E1-9357-4BC8-B600-B13F11C6E54E}" type="pres">
      <dgm:prSet presAssocID="{F8B14060-4FDE-4CFA-8EFE-4F3430FD76E3}" presName="parTrans" presStyleLbl="bgSibTrans2D1" presStyleIdx="6" presStyleCnt="7"/>
      <dgm:spPr/>
      <dgm:t>
        <a:bodyPr/>
        <a:lstStyle/>
        <a:p>
          <a:endParaRPr lang="en-US"/>
        </a:p>
      </dgm:t>
    </dgm:pt>
    <dgm:pt modelId="{5A04D99E-D190-4B55-AACE-E243ADBA6B71}" type="pres">
      <dgm:prSet presAssocID="{8BB1B833-5724-46B2-91CB-CD9DC06637B9}" presName="node" presStyleLbl="node1" presStyleIdx="6" presStyleCnt="7">
        <dgm:presLayoutVars>
          <dgm:bulletEnabled val="1"/>
        </dgm:presLayoutVars>
      </dgm:prSet>
      <dgm:spPr/>
      <dgm:t>
        <a:bodyPr/>
        <a:lstStyle/>
        <a:p>
          <a:endParaRPr lang="en-US"/>
        </a:p>
      </dgm:t>
    </dgm:pt>
  </dgm:ptLst>
  <dgm:cxnLst>
    <dgm:cxn modelId="{A9397D6C-82FD-4C8E-9F00-44D6BCF708A7}" srcId="{A20DEA5A-9FC2-49D9-B13A-8630B07FB171}" destId="{173FEFF2-DE00-4EE6-BED8-A03DED0FC2D5}" srcOrd="3" destOrd="0" parTransId="{17B93B62-03E4-412B-9F15-713F7C94FEE5}" sibTransId="{C112C09B-3886-4AD6-8D51-3F083A4039C0}"/>
    <dgm:cxn modelId="{09685D5D-CA23-4C9A-9CAC-6C7E48A9C186}" type="presOf" srcId="{A20DEA5A-9FC2-49D9-B13A-8630B07FB171}" destId="{00AA9BE2-C7C1-4FC8-8EF8-245ACCB99B8C}" srcOrd="0" destOrd="0" presId="urn:microsoft.com/office/officeart/2005/8/layout/radial4"/>
    <dgm:cxn modelId="{17CA8220-8A21-4B70-8373-E8D71D526DB0}" type="presOf" srcId="{173FEFF2-DE00-4EE6-BED8-A03DED0FC2D5}" destId="{5DCC2512-56B0-44A9-B9B2-14C388C64F8D}" srcOrd="0" destOrd="0" presId="urn:microsoft.com/office/officeart/2005/8/layout/radial4"/>
    <dgm:cxn modelId="{679F716C-B965-4F7A-8F8C-E624E3F266B1}" srcId="{A20DEA5A-9FC2-49D9-B13A-8630B07FB171}" destId="{9C1872C6-44D1-4853-B5EE-D002E494DF56}" srcOrd="0" destOrd="0" parTransId="{FFB6002F-B450-4D88-9DFF-22E67BBD8BB8}" sibTransId="{ECDD09B8-302A-4BC5-A4CA-5F74D8A23F36}"/>
    <dgm:cxn modelId="{47D9CF9B-CE95-4A9F-B0A5-0E3F3B50FF24}" type="presOf" srcId="{D9EC4881-C7E2-4877-9DB3-8EC85619DB4D}" destId="{6D8586F0-535B-4A9A-B56E-1AE1B5A29039}" srcOrd="0" destOrd="0" presId="urn:microsoft.com/office/officeart/2005/8/layout/radial4"/>
    <dgm:cxn modelId="{7478C4BC-312F-478D-9844-96ACDFAFAD96}" srcId="{A20DEA5A-9FC2-49D9-B13A-8630B07FB171}" destId="{C58B891D-C1FB-4503-9522-ECC70E7370F3}" srcOrd="2" destOrd="0" parTransId="{3334B674-7DE2-41B3-87FB-896BD153A2B0}" sibTransId="{6F590067-7860-4A27-AA23-8CD6B3E74780}"/>
    <dgm:cxn modelId="{866C44D0-C2C6-4094-8445-08D3017F4528}" srcId="{A20DEA5A-9FC2-49D9-B13A-8630B07FB171}" destId="{D85F5DB4-8217-4E35-90F1-E1222B8BC3F9}" srcOrd="5" destOrd="0" parTransId="{673A5BD3-3370-4AF6-B40C-08A86136637F}" sibTransId="{EF801BBA-DCDA-41C8-9844-5330399AEA6A}"/>
    <dgm:cxn modelId="{4133FEBF-B175-44F0-B65E-4B9015FF73E3}" type="presOf" srcId="{3334B674-7DE2-41B3-87FB-896BD153A2B0}" destId="{78F988CA-F6E8-41C5-8FFD-BAE671A77821}" srcOrd="0" destOrd="0" presId="urn:microsoft.com/office/officeart/2005/8/layout/radial4"/>
    <dgm:cxn modelId="{24F7CD77-8338-45F8-929E-D9A235F8DF4D}" type="presOf" srcId="{1EC5963E-420E-45CB-8BA0-CD49335ABB98}" destId="{CE172A90-DC9B-4A74-A3AB-B1D140C46A2B}" srcOrd="0" destOrd="0" presId="urn:microsoft.com/office/officeart/2005/8/layout/radial4"/>
    <dgm:cxn modelId="{B1E0348A-067B-4505-B9DD-D3C18CE8E14E}" srcId="{A20DEA5A-9FC2-49D9-B13A-8630B07FB171}" destId="{1EC5963E-420E-45CB-8BA0-CD49335ABB98}" srcOrd="1" destOrd="0" parTransId="{D9EC4881-C7E2-4877-9DB3-8EC85619DB4D}" sibTransId="{0DD4BAC6-BBC6-4FDA-BEC4-85D16E38B910}"/>
    <dgm:cxn modelId="{F7FB2B8B-70D2-45C6-81B9-64E75FEBFD3A}" type="presOf" srcId="{9C1872C6-44D1-4853-B5EE-D002E494DF56}" destId="{30F47B21-1B02-4F90-AE45-0E37A81B8ACE}" srcOrd="0" destOrd="0" presId="urn:microsoft.com/office/officeart/2005/8/layout/radial4"/>
    <dgm:cxn modelId="{8E8FA1A4-7978-46CF-AD05-E1515C006CA9}" type="presOf" srcId="{673A5BD3-3370-4AF6-B40C-08A86136637F}" destId="{4D9255BD-DDE8-474B-B63B-EFC6F4E0BA2B}" srcOrd="0" destOrd="0" presId="urn:microsoft.com/office/officeart/2005/8/layout/radial4"/>
    <dgm:cxn modelId="{A7C57EF9-E42E-46FB-91A5-331A46E9F3C2}" type="presOf" srcId="{B079DE51-5BAF-4DF0-A43F-687B1D34240B}" destId="{D84E8E9E-4B54-448C-9F6A-D757735FE419}" srcOrd="0" destOrd="0" presId="urn:microsoft.com/office/officeart/2005/8/layout/radial4"/>
    <dgm:cxn modelId="{36F7CCAD-3D52-4C99-9872-4A40092C2318}" srcId="{A20DEA5A-9FC2-49D9-B13A-8630B07FB171}" destId="{8BB1B833-5724-46B2-91CB-CD9DC06637B9}" srcOrd="6" destOrd="0" parTransId="{F8B14060-4FDE-4CFA-8EFE-4F3430FD76E3}" sibTransId="{DBAC686E-8BB3-453F-83FA-E7FD7202002A}"/>
    <dgm:cxn modelId="{ECAD880B-2BDA-49C4-BA00-E7376D47B184}" type="presOf" srcId="{C58B891D-C1FB-4503-9522-ECC70E7370F3}" destId="{5FEE1D2E-ACEE-4C56-930E-DE4AA150E47E}" srcOrd="0" destOrd="0" presId="urn:microsoft.com/office/officeart/2005/8/layout/radial4"/>
    <dgm:cxn modelId="{A137E669-1F0C-498F-AEB0-61E19E4F0859}" type="presOf" srcId="{D85F5DB4-8217-4E35-90F1-E1222B8BC3F9}" destId="{B8ADF614-48ED-47AF-91C7-74D424E36F85}" srcOrd="0" destOrd="0" presId="urn:microsoft.com/office/officeart/2005/8/layout/radial4"/>
    <dgm:cxn modelId="{B9AEE651-6F67-46B0-868F-A53F0C237DDE}" type="presOf" srcId="{F8B14060-4FDE-4CFA-8EFE-4F3430FD76E3}" destId="{92EE53E1-9357-4BC8-B600-B13F11C6E54E}" srcOrd="0" destOrd="0" presId="urn:microsoft.com/office/officeart/2005/8/layout/radial4"/>
    <dgm:cxn modelId="{493EF347-8BA7-49F7-8E0F-0F92F2BAF7E2}" type="presOf" srcId="{8BB1B833-5724-46B2-91CB-CD9DC06637B9}" destId="{5A04D99E-D190-4B55-AACE-E243ADBA6B71}" srcOrd="0" destOrd="0" presId="urn:microsoft.com/office/officeart/2005/8/layout/radial4"/>
    <dgm:cxn modelId="{4A9CFC4E-A0ED-407B-996A-F7DA54065507}" type="presOf" srcId="{D883F733-AB93-416A-BD87-B94176019F34}" destId="{88330B6D-82E0-4361-84D3-BF353C97E2D4}" srcOrd="0" destOrd="0" presId="urn:microsoft.com/office/officeart/2005/8/layout/radial4"/>
    <dgm:cxn modelId="{BEDBD3A7-E19B-4A1E-B7C0-98B3E49777E9}" srcId="{A20DEA5A-9FC2-49D9-B13A-8630B07FB171}" destId="{13309312-7C08-4D83-BBED-DB1BAE182023}" srcOrd="4" destOrd="0" parTransId="{D883F733-AB93-416A-BD87-B94176019F34}" sibTransId="{D493CE58-9C4B-4C95-AC03-736EAEB59F7B}"/>
    <dgm:cxn modelId="{076D711E-87FB-4C79-82C4-831180517EDA}" type="presOf" srcId="{13309312-7C08-4D83-BBED-DB1BAE182023}" destId="{07B76C61-0217-40F4-91B7-37E2B102078E}" srcOrd="0" destOrd="0" presId="urn:microsoft.com/office/officeart/2005/8/layout/radial4"/>
    <dgm:cxn modelId="{8BECD40F-6BD9-4D5D-BC69-6617C133ED35}" srcId="{B079DE51-5BAF-4DF0-A43F-687B1D34240B}" destId="{A20DEA5A-9FC2-49D9-B13A-8630B07FB171}" srcOrd="0" destOrd="0" parTransId="{F9030836-3485-4D7B-B592-7F18C1BFEDC1}" sibTransId="{89D4DE26-7300-4593-AD5C-6163D0BE7489}"/>
    <dgm:cxn modelId="{F9942CD0-8A88-48FF-9D14-E6C194FF8DE5}" type="presOf" srcId="{FFB6002F-B450-4D88-9DFF-22E67BBD8BB8}" destId="{77370A8C-E3B3-4887-978C-D773E71829B1}" srcOrd="0" destOrd="0" presId="urn:microsoft.com/office/officeart/2005/8/layout/radial4"/>
    <dgm:cxn modelId="{D6B10B54-5C45-4E88-B108-1B92D7754C9D}" type="presOf" srcId="{17B93B62-03E4-412B-9F15-713F7C94FEE5}" destId="{1ED21423-3DC1-4D8E-8662-D27005FA137C}" srcOrd="0" destOrd="0" presId="urn:microsoft.com/office/officeart/2005/8/layout/radial4"/>
    <dgm:cxn modelId="{ED3B1C9F-41FF-401C-BBAB-92CD2C648E7F}" type="presParOf" srcId="{D84E8E9E-4B54-448C-9F6A-D757735FE419}" destId="{00AA9BE2-C7C1-4FC8-8EF8-245ACCB99B8C}" srcOrd="0" destOrd="0" presId="urn:microsoft.com/office/officeart/2005/8/layout/radial4"/>
    <dgm:cxn modelId="{2628F51C-614D-4E73-9955-9FF1FDB684E3}" type="presParOf" srcId="{D84E8E9E-4B54-448C-9F6A-D757735FE419}" destId="{77370A8C-E3B3-4887-978C-D773E71829B1}" srcOrd="1" destOrd="0" presId="urn:microsoft.com/office/officeart/2005/8/layout/radial4"/>
    <dgm:cxn modelId="{DDEF6B0A-3BD1-4003-92C9-0B5971DED5F7}" type="presParOf" srcId="{D84E8E9E-4B54-448C-9F6A-D757735FE419}" destId="{30F47B21-1B02-4F90-AE45-0E37A81B8ACE}" srcOrd="2" destOrd="0" presId="urn:microsoft.com/office/officeart/2005/8/layout/radial4"/>
    <dgm:cxn modelId="{17754EF1-BB40-4944-B74A-C3AF48568A04}" type="presParOf" srcId="{D84E8E9E-4B54-448C-9F6A-D757735FE419}" destId="{6D8586F0-535B-4A9A-B56E-1AE1B5A29039}" srcOrd="3" destOrd="0" presId="urn:microsoft.com/office/officeart/2005/8/layout/radial4"/>
    <dgm:cxn modelId="{5CA0A6EE-4F80-400B-B683-E0090B3E7710}" type="presParOf" srcId="{D84E8E9E-4B54-448C-9F6A-D757735FE419}" destId="{CE172A90-DC9B-4A74-A3AB-B1D140C46A2B}" srcOrd="4" destOrd="0" presId="urn:microsoft.com/office/officeart/2005/8/layout/radial4"/>
    <dgm:cxn modelId="{66AE9891-7AC0-4B67-9AB1-F32024DE78B0}" type="presParOf" srcId="{D84E8E9E-4B54-448C-9F6A-D757735FE419}" destId="{78F988CA-F6E8-41C5-8FFD-BAE671A77821}" srcOrd="5" destOrd="0" presId="urn:microsoft.com/office/officeart/2005/8/layout/radial4"/>
    <dgm:cxn modelId="{7E1FC3B7-CD49-4C23-9159-7D0C520E1382}" type="presParOf" srcId="{D84E8E9E-4B54-448C-9F6A-D757735FE419}" destId="{5FEE1D2E-ACEE-4C56-930E-DE4AA150E47E}" srcOrd="6" destOrd="0" presId="urn:microsoft.com/office/officeart/2005/8/layout/radial4"/>
    <dgm:cxn modelId="{A542918B-6B9B-4B64-8826-AED32D289B0B}" type="presParOf" srcId="{D84E8E9E-4B54-448C-9F6A-D757735FE419}" destId="{1ED21423-3DC1-4D8E-8662-D27005FA137C}" srcOrd="7" destOrd="0" presId="urn:microsoft.com/office/officeart/2005/8/layout/radial4"/>
    <dgm:cxn modelId="{F26F7B76-EDDF-4090-A075-BFFA7F3A1FA7}" type="presParOf" srcId="{D84E8E9E-4B54-448C-9F6A-D757735FE419}" destId="{5DCC2512-56B0-44A9-B9B2-14C388C64F8D}" srcOrd="8" destOrd="0" presId="urn:microsoft.com/office/officeart/2005/8/layout/radial4"/>
    <dgm:cxn modelId="{B6C8D0D1-E967-4383-B199-273D4574442A}" type="presParOf" srcId="{D84E8E9E-4B54-448C-9F6A-D757735FE419}" destId="{88330B6D-82E0-4361-84D3-BF353C97E2D4}" srcOrd="9" destOrd="0" presId="urn:microsoft.com/office/officeart/2005/8/layout/radial4"/>
    <dgm:cxn modelId="{C216E308-8D6A-4432-A03E-D1FA31921B17}" type="presParOf" srcId="{D84E8E9E-4B54-448C-9F6A-D757735FE419}" destId="{07B76C61-0217-40F4-91B7-37E2B102078E}" srcOrd="10" destOrd="0" presId="urn:microsoft.com/office/officeart/2005/8/layout/radial4"/>
    <dgm:cxn modelId="{6C0BE102-BDCB-4171-BA57-5CBDEB132EE6}" type="presParOf" srcId="{D84E8E9E-4B54-448C-9F6A-D757735FE419}" destId="{4D9255BD-DDE8-474B-B63B-EFC6F4E0BA2B}" srcOrd="11" destOrd="0" presId="urn:microsoft.com/office/officeart/2005/8/layout/radial4"/>
    <dgm:cxn modelId="{45701874-1625-4027-B12B-68F5AD67B200}" type="presParOf" srcId="{D84E8E9E-4B54-448C-9F6A-D757735FE419}" destId="{B8ADF614-48ED-47AF-91C7-74D424E36F85}" srcOrd="12" destOrd="0" presId="urn:microsoft.com/office/officeart/2005/8/layout/radial4"/>
    <dgm:cxn modelId="{48641857-E927-4BC1-A043-9EF8EDDF806C}" type="presParOf" srcId="{D84E8E9E-4B54-448C-9F6A-D757735FE419}" destId="{92EE53E1-9357-4BC8-B600-B13F11C6E54E}" srcOrd="13" destOrd="0" presId="urn:microsoft.com/office/officeart/2005/8/layout/radial4"/>
    <dgm:cxn modelId="{85BB8BC0-6028-491A-8472-D3E0AD30D473}" type="presParOf" srcId="{D84E8E9E-4B54-448C-9F6A-D757735FE419}" destId="{5A04D99E-D190-4B55-AACE-E243ADBA6B71}" srcOrd="14"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ode-magazine.com/Article.aspx?quickid=070404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MS-Internal UMPC goals for this session:</a:t>
            </a:r>
          </a:p>
          <a:p>
            <a:pPr>
              <a:buFontTx/>
              <a:buChar char="-"/>
            </a:pPr>
            <a:r>
              <a:rPr lang="en-US" dirty="0" smtClean="0"/>
              <a:t>If</a:t>
            </a:r>
            <a:r>
              <a:rPr lang="en-US" baseline="0" dirty="0" smtClean="0"/>
              <a:t> you’re unfamiliar or partially familiar with the UMPC, you’ll be super excited at the end of it</a:t>
            </a:r>
          </a:p>
          <a:p>
            <a:pPr>
              <a:buFontTx/>
              <a:buChar char="-"/>
            </a:pPr>
            <a:r>
              <a:rPr lang="en-US" baseline="0" dirty="0" smtClean="0"/>
              <a:t>If you’ve been getting messages about running alternate </a:t>
            </a:r>
            <a:r>
              <a:rPr lang="en-US" baseline="0" dirty="0" err="1" smtClean="0"/>
              <a:t>Oses</a:t>
            </a:r>
            <a:r>
              <a:rPr lang="en-US" baseline="0" dirty="0" smtClean="0"/>
              <a:t> like Linux or </a:t>
            </a:r>
            <a:r>
              <a:rPr lang="en-US" baseline="0" dirty="0" err="1" smtClean="0"/>
              <a:t>Xpe</a:t>
            </a:r>
            <a:r>
              <a:rPr lang="en-US" baseline="0" dirty="0" smtClean="0"/>
              <a:t> on UMPC/MID hardware, you’ll come away understanding why Windows is a better alternative</a:t>
            </a:r>
          </a:p>
          <a:p>
            <a:pPr>
              <a:buFontTx/>
              <a:buChar char="-"/>
            </a:pPr>
            <a:r>
              <a:rPr lang="en-US" baseline="0" dirty="0" smtClean="0"/>
              <a:t>If you’re interested in UMPC hardware, you’ll come away understanding how it’s advancing and what you need to think about for the future</a:t>
            </a:r>
          </a:p>
          <a:p>
            <a:pPr>
              <a:buFontTx/>
              <a:buChar char="-"/>
            </a:pPr>
            <a:r>
              <a:rPr lang="en-US" baseline="0" dirty="0" smtClean="0"/>
              <a:t>If you’re a software or services person, you’ll some away with a list of requirements and guidelines you can follow for targeting UMPC opportunities…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Anything about user research? </a:t>
            </a:r>
          </a:p>
          <a:p>
            <a:r>
              <a:rPr lang="en-US" dirty="0" smtClean="0"/>
              <a:t>What about marketing?</a:t>
            </a:r>
          </a:p>
          <a:p>
            <a:r>
              <a:rPr lang="en-US" dirty="0" smtClean="0"/>
              <a:t>Should I mention Microsoft Origami UMPCs</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Hardware characteristics</a:t>
            </a:r>
          </a:p>
          <a:p>
            <a:r>
              <a:rPr lang="en-US" dirty="0" smtClean="0"/>
              <a:t>v1 vs. v2 UMPC improvements</a:t>
            </a:r>
          </a:p>
          <a:p>
            <a:r>
              <a:rPr lang="en-US" dirty="0" smtClean="0"/>
              <a:t>MS UMPC definition</a:t>
            </a:r>
          </a:p>
          <a:p>
            <a:r>
              <a:rPr lang="en-US" dirty="0" smtClean="0"/>
              <a:t>Lessons from v1</a:t>
            </a:r>
          </a:p>
          <a:p>
            <a:r>
              <a:rPr lang="en-US" dirty="0" smtClean="0"/>
              <a:t>User feedback and recommendations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Share hardware requirements, user feedback and recommendations</a:t>
            </a:r>
          </a:p>
          <a:p>
            <a:pPr lvl="0"/>
            <a:r>
              <a:rPr lang="en-US" sz="1200" kern="1200" dirty="0" smtClean="0">
                <a:solidFill>
                  <a:schemeClr val="tx1"/>
                </a:solidFill>
                <a:latin typeface="+mn-lt"/>
                <a:ea typeface="+mn-ea"/>
                <a:cs typeface="+mn-cs"/>
              </a:rPr>
              <a:t>show improvements of V2 devices</a:t>
            </a:r>
          </a:p>
          <a:p>
            <a:pPr lvl="0"/>
            <a:r>
              <a:rPr lang="en-US" sz="1200" kern="1200" dirty="0" smtClean="0">
                <a:solidFill>
                  <a:schemeClr val="tx1"/>
                </a:solidFill>
                <a:latin typeface="+mn-lt"/>
                <a:ea typeface="+mn-ea"/>
                <a:cs typeface="+mn-cs"/>
              </a:rPr>
              <a:t>	Samsung Q1 Ultra vs. Q1</a:t>
            </a:r>
          </a:p>
          <a:p>
            <a:pPr lvl="0"/>
            <a:r>
              <a:rPr lang="en-US" sz="1200" kern="1200" dirty="0" smtClean="0">
                <a:solidFill>
                  <a:schemeClr val="tx1"/>
                </a:solidFill>
                <a:latin typeface="+mn-lt"/>
                <a:ea typeface="+mn-ea"/>
                <a:cs typeface="+mn-cs"/>
              </a:rPr>
              <a:t>		Q1 Ultra = Q1 + integrated keyboard + HSDPA + </a:t>
            </a:r>
            <a:r>
              <a:rPr lang="en-US" sz="1200" kern="1200" dirty="0" err="1" smtClean="0">
                <a:solidFill>
                  <a:schemeClr val="tx1"/>
                </a:solidFill>
                <a:latin typeface="+mn-lt"/>
                <a:ea typeface="+mn-ea"/>
                <a:cs typeface="+mn-cs"/>
              </a:rPr>
              <a:t>WiMax</a:t>
            </a:r>
            <a:r>
              <a:rPr lang="en-US" sz="1200" kern="1200" dirty="0" smtClean="0">
                <a:solidFill>
                  <a:schemeClr val="tx1"/>
                </a:solidFill>
                <a:latin typeface="+mn-lt"/>
                <a:ea typeface="+mn-ea"/>
                <a:cs typeface="+mn-cs"/>
              </a:rPr>
              <a:t> + 2 camera's + biometrics + 60% resolution (1024 x 600) + 50% brightness + 100% battery life (4 Hrs) + OX v1.0 - 20% weight (690gr) - 10% thickness (23mm)</a:t>
            </a:r>
          </a:p>
          <a:p>
            <a:pPr lvl="0"/>
            <a:r>
              <a:rPr lang="en-US" sz="1200" kern="1200" dirty="0" smtClean="0">
                <a:solidFill>
                  <a:schemeClr val="tx1"/>
                </a:solidFill>
                <a:latin typeface="+mn-lt"/>
                <a:ea typeface="+mn-ea"/>
                <a:cs typeface="+mn-cs"/>
              </a:rPr>
              <a:t>	HTC Shift</a:t>
            </a:r>
          </a:p>
          <a:p>
            <a:pPr lvl="0"/>
            <a:r>
              <a:rPr lang="en-US" sz="1200" kern="1200" dirty="0" smtClean="0">
                <a:solidFill>
                  <a:schemeClr val="tx1"/>
                </a:solidFill>
                <a:latin typeface="+mn-lt"/>
                <a:ea typeface="+mn-ea"/>
                <a:cs typeface="+mn-cs"/>
              </a:rPr>
              <a:t>MS UMPC definition</a:t>
            </a:r>
          </a:p>
          <a:p>
            <a:pPr lvl="0"/>
            <a:r>
              <a:rPr lang="en-US" sz="1200" kern="1200" dirty="0" smtClean="0">
                <a:solidFill>
                  <a:schemeClr val="tx1"/>
                </a:solidFill>
                <a:latin typeface="+mn-lt"/>
                <a:ea typeface="+mn-ea"/>
                <a:cs typeface="+mn-cs"/>
              </a:rPr>
              <a:t>	100% compatible PC running full Vista OS</a:t>
            </a:r>
          </a:p>
          <a:p>
            <a:pPr lvl="0"/>
            <a:r>
              <a:rPr lang="en-US" sz="1200" kern="1200" dirty="0" smtClean="0">
                <a:solidFill>
                  <a:schemeClr val="tx1"/>
                </a:solidFill>
                <a:latin typeface="+mn-lt"/>
                <a:ea typeface="+mn-ea"/>
                <a:cs typeface="+mn-cs"/>
              </a:rPr>
              <a:t>	7" LCD recommended</a:t>
            </a:r>
          </a:p>
          <a:p>
            <a:pPr lvl="0"/>
            <a:r>
              <a:rPr lang="en-US" sz="1200" kern="1200" dirty="0" smtClean="0">
                <a:solidFill>
                  <a:schemeClr val="tx1"/>
                </a:solidFill>
                <a:latin typeface="+mn-lt"/>
                <a:ea typeface="+mn-ea"/>
                <a:cs typeface="+mn-cs"/>
              </a:rPr>
              <a:t>		readability</a:t>
            </a:r>
          </a:p>
          <a:p>
            <a:pPr lvl="0"/>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touchability</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size required to make device thin --&gt; no stacking</a:t>
            </a:r>
          </a:p>
          <a:p>
            <a:pPr lvl="0"/>
            <a:r>
              <a:rPr lang="en-US" sz="1200" kern="1200" dirty="0" smtClean="0">
                <a:solidFill>
                  <a:schemeClr val="tx1"/>
                </a:solidFill>
                <a:latin typeface="+mn-lt"/>
                <a:ea typeface="+mn-ea"/>
                <a:cs typeface="+mn-cs"/>
              </a:rPr>
              <a:t>		cost &lt;-- many devices already use 7" LCD (in car </a:t>
            </a:r>
            <a:r>
              <a:rPr lang="en-US" sz="1200" kern="1200" dirty="0" err="1" smtClean="0">
                <a:solidFill>
                  <a:schemeClr val="tx1"/>
                </a:solidFill>
                <a:latin typeface="+mn-lt"/>
                <a:ea typeface="+mn-ea"/>
                <a:cs typeface="+mn-cs"/>
              </a:rPr>
              <a:t>navi</a:t>
            </a:r>
            <a:r>
              <a:rPr lang="en-US" sz="1200" kern="1200" dirty="0" smtClean="0">
                <a:solidFill>
                  <a:schemeClr val="tx1"/>
                </a:solidFill>
                <a:latin typeface="+mn-lt"/>
                <a:ea typeface="+mn-ea"/>
                <a:cs typeface="+mn-cs"/>
              </a:rPr>
              <a:t>, portable DVD players, portable DVB-T TVs)</a:t>
            </a:r>
          </a:p>
          <a:p>
            <a:pPr lvl="0"/>
            <a:r>
              <a:rPr lang="en-US" sz="1200" kern="1200" dirty="0" smtClean="0">
                <a:solidFill>
                  <a:schemeClr val="tx1"/>
                </a:solidFill>
                <a:latin typeface="+mn-lt"/>
                <a:ea typeface="+mn-ea"/>
                <a:cs typeface="+mn-cs"/>
              </a:rPr>
              <a:t>	touch digitizer support --&gt; HID driver!</a:t>
            </a:r>
          </a:p>
          <a:p>
            <a:pPr lvl="0"/>
            <a:r>
              <a:rPr lang="en-US" sz="1200" kern="1200" dirty="0" smtClean="0">
                <a:solidFill>
                  <a:schemeClr val="tx1"/>
                </a:solidFill>
                <a:latin typeface="+mn-lt"/>
                <a:ea typeface="+mn-ea"/>
                <a:cs typeface="+mn-cs"/>
              </a:rPr>
              <a:t>user feedback &amp; recommendations</a:t>
            </a:r>
          </a:p>
          <a:p>
            <a:pPr lvl="0"/>
            <a:r>
              <a:rPr lang="en-US" sz="1200" kern="1200" dirty="0" smtClean="0">
                <a:solidFill>
                  <a:schemeClr val="tx1"/>
                </a:solidFill>
                <a:latin typeface="+mn-lt"/>
                <a:ea typeface="+mn-ea"/>
                <a:cs typeface="+mn-cs"/>
              </a:rPr>
              <a:t>	battery life -&gt; ca. 4 hrs with 3 cell, VIA and </a:t>
            </a:r>
            <a:r>
              <a:rPr lang="en-US" sz="1200" kern="1200" dirty="0" err="1" smtClean="0">
                <a:solidFill>
                  <a:schemeClr val="tx1"/>
                </a:solidFill>
                <a:latin typeface="+mn-lt"/>
                <a:ea typeface="+mn-ea"/>
                <a:cs typeface="+mn-cs"/>
              </a:rPr>
              <a:t>McCaslin</a:t>
            </a:r>
            <a:r>
              <a:rPr lang="en-US" sz="1200" kern="1200" dirty="0" smtClean="0">
                <a:solidFill>
                  <a:schemeClr val="tx1"/>
                </a:solidFill>
                <a:latin typeface="+mn-lt"/>
                <a:ea typeface="+mn-ea"/>
                <a:cs typeface="+mn-cs"/>
              </a:rPr>
              <a:t> can do it </a:t>
            </a:r>
          </a:p>
          <a:p>
            <a:pPr lvl="0"/>
            <a:r>
              <a:rPr lang="en-US" sz="1200" kern="1200" dirty="0" smtClean="0">
                <a:solidFill>
                  <a:schemeClr val="tx1"/>
                </a:solidFill>
                <a:latin typeface="+mn-lt"/>
                <a:ea typeface="+mn-ea"/>
                <a:cs typeface="+mn-cs"/>
              </a:rPr>
              <a:t>	ultra mobility = sub 700 gram with 7" LCD (Samsung can do it!)</a:t>
            </a:r>
          </a:p>
          <a:p>
            <a:pPr lvl="0"/>
            <a:r>
              <a:rPr lang="en-US" sz="1200" kern="1200" dirty="0" smtClean="0">
                <a:solidFill>
                  <a:schemeClr val="tx1"/>
                </a:solidFill>
                <a:latin typeface="+mn-lt"/>
                <a:ea typeface="+mn-ea"/>
                <a:cs typeface="+mn-cs"/>
              </a:rPr>
              <a:t>	buttons</a:t>
            </a:r>
          </a:p>
          <a:p>
            <a:pPr lvl="0"/>
            <a:r>
              <a:rPr lang="en-US" sz="1200" kern="1200" dirty="0" smtClean="0">
                <a:solidFill>
                  <a:schemeClr val="tx1"/>
                </a:solidFill>
                <a:latin typeface="+mn-lt"/>
                <a:ea typeface="+mn-ea"/>
                <a:cs typeface="+mn-cs"/>
              </a:rPr>
              <a:t>		mouse</a:t>
            </a:r>
          </a:p>
          <a:p>
            <a:pPr lvl="0"/>
            <a:r>
              <a:rPr lang="en-US" sz="1200" kern="1200" dirty="0" smtClean="0">
                <a:solidFill>
                  <a:schemeClr val="tx1"/>
                </a:solidFill>
                <a:latin typeface="+mn-lt"/>
                <a:ea typeface="+mn-ea"/>
                <a:cs typeface="+mn-cs"/>
              </a:rPr>
              <a:t>		programmable keys (1 for Origami Experience, 1 for software keyboard)</a:t>
            </a:r>
          </a:p>
          <a:p>
            <a:pPr lvl="0"/>
            <a:r>
              <a:rPr lang="en-US" sz="1200" kern="1200" dirty="0" smtClean="0">
                <a:solidFill>
                  <a:schemeClr val="tx1"/>
                </a:solidFill>
                <a:latin typeface="+mn-lt"/>
                <a:ea typeface="+mn-ea"/>
                <a:cs typeface="+mn-cs"/>
              </a:rPr>
              <a:t>		SAS button</a:t>
            </a:r>
          </a:p>
          <a:p>
            <a:pPr lvl="0"/>
            <a:r>
              <a:rPr lang="en-US" sz="1200" kern="1200" dirty="0" smtClean="0">
                <a:solidFill>
                  <a:schemeClr val="tx1"/>
                </a:solidFill>
                <a:latin typeface="+mn-lt"/>
                <a:ea typeface="+mn-ea"/>
                <a:cs typeface="+mn-cs"/>
              </a:rPr>
              <a:t>		hold switch &lt;-- avoid accidental touch</a:t>
            </a:r>
          </a:p>
          <a:p>
            <a:pPr lvl="0"/>
            <a:r>
              <a:rPr lang="en-US" sz="1200" kern="1200" dirty="0" smtClean="0">
                <a:solidFill>
                  <a:schemeClr val="tx1"/>
                </a:solidFill>
                <a:latin typeface="+mn-lt"/>
                <a:ea typeface="+mn-ea"/>
                <a:cs typeface="+mn-cs"/>
              </a:rPr>
              <a:t>		volume up/down		</a:t>
            </a:r>
          </a:p>
          <a:p>
            <a:pPr lvl="0"/>
            <a:r>
              <a:rPr lang="en-US" sz="1200" kern="1200" dirty="0" smtClean="0">
                <a:solidFill>
                  <a:schemeClr val="tx1"/>
                </a:solidFill>
                <a:latin typeface="+mn-lt"/>
                <a:ea typeface="+mn-ea"/>
                <a:cs typeface="+mn-cs"/>
              </a:rPr>
              <a:t>	radios: </a:t>
            </a:r>
            <a:r>
              <a:rPr lang="en-US" sz="1200" kern="1200" dirty="0" err="1" smtClean="0">
                <a:solidFill>
                  <a:schemeClr val="tx1"/>
                </a:solidFill>
                <a:latin typeface="+mn-lt"/>
                <a:ea typeface="+mn-ea"/>
                <a:cs typeface="+mn-cs"/>
              </a:rPr>
              <a:t>WiFi</a:t>
            </a:r>
            <a:r>
              <a:rPr lang="en-US" sz="1200" kern="1200" dirty="0" smtClean="0">
                <a:solidFill>
                  <a:schemeClr val="tx1"/>
                </a:solidFill>
                <a:latin typeface="+mn-lt"/>
                <a:ea typeface="+mn-ea"/>
                <a:cs typeface="+mn-cs"/>
              </a:rPr>
              <a:t>, Bluetooth (for accessories), 3G</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TBD: Can I mention the Home Premium recommendation?</a:t>
            </a:r>
          </a:p>
          <a:p>
            <a:endParaRPr lang="en-US" dirty="0" smtClean="0"/>
          </a:p>
          <a:p>
            <a:r>
              <a:rPr lang="en-US" dirty="0" smtClean="0"/>
              <a:t>From the WHQL logo requirements, following</a:t>
            </a:r>
            <a:r>
              <a:rPr lang="en-US" baseline="0" dirty="0" smtClean="0"/>
              <a:t> are required for Premium logo on UMPC:</a:t>
            </a:r>
          </a:p>
          <a:p>
            <a:r>
              <a:rPr lang="en-US" baseline="0" dirty="0" smtClean="0"/>
              <a:t>HD Audio, LAN – Ethernet, WLAN 802.11g, Graphics, Display, Audio, Storage </a:t>
            </a:r>
          </a:p>
          <a:p>
            <a:r>
              <a:rPr lang="en-US" baseline="0" dirty="0" smtClean="0"/>
              <a:t>Resumes from S3 &lt; 2s</a:t>
            </a:r>
          </a:p>
          <a:p>
            <a:r>
              <a:rPr lang="en-US" baseline="0" dirty="0" smtClean="0"/>
              <a:t>High precision timer</a:t>
            </a:r>
          </a:p>
          <a:p>
            <a:r>
              <a:rPr lang="en-US" baseline="0" dirty="0" smtClean="0"/>
              <a:t>512MB, 1GB RAM after June 1 2007 + lots of other stuff</a:t>
            </a:r>
          </a:p>
          <a:p>
            <a:r>
              <a:rPr lang="en-US" baseline="0" dirty="0" smtClean="0"/>
              <a:t>XPDM drivers can be shipped on UMPCs till June 1 2007</a:t>
            </a:r>
          </a:p>
          <a:p>
            <a:endParaRPr lang="en-US" dirty="0" smtClean="0"/>
          </a:p>
          <a:p>
            <a:r>
              <a:rPr lang="en-US" dirty="0" smtClean="0"/>
              <a:t>Touch digitizer support</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PCs shown:</a:t>
            </a:r>
            <a:br>
              <a:rPr lang="en-US" dirty="0" smtClean="0"/>
            </a:br>
            <a:r>
              <a:rPr lang="en-US" dirty="0" smtClean="0"/>
              <a:t>Q1,</a:t>
            </a:r>
            <a:r>
              <a:rPr lang="en-US" baseline="0" dirty="0" smtClean="0"/>
              <a:t> Asus R2H, </a:t>
            </a:r>
            <a:r>
              <a:rPr lang="en-US" baseline="0" dirty="0" err="1" smtClean="0"/>
              <a:t>Paceblade</a:t>
            </a:r>
            <a:r>
              <a:rPr lang="en-US" baseline="0" dirty="0" smtClean="0"/>
              <a:t>, Founder, </a:t>
            </a:r>
            <a:r>
              <a:rPr lang="en-US" baseline="0" dirty="0" err="1" smtClean="0"/>
              <a:t>Tabletkiosk</a:t>
            </a:r>
            <a:r>
              <a:rPr lang="en-US" baseline="0" dirty="0" smtClean="0"/>
              <a:t>, </a:t>
            </a:r>
            <a:r>
              <a:rPr lang="en-US" baseline="0" dirty="0" err="1" smtClean="0"/>
              <a:t>Medion</a:t>
            </a:r>
            <a:r>
              <a:rPr lang="en-US" baseline="0" dirty="0" smtClean="0"/>
              <a:t>, HTC, Q1-Ultra, U60, </a:t>
            </a:r>
            <a:r>
              <a:rPr lang="en-US" baseline="0" dirty="0" err="1" smtClean="0"/>
              <a:t>Amtek</a:t>
            </a:r>
            <a:r>
              <a:rPr lang="en-US" baseline="0" dirty="0" smtClean="0"/>
              <a:t> , OQO, Sony-UX</a:t>
            </a:r>
            <a:endParaRPr lang="en-US" dirty="0" smtClean="0"/>
          </a:p>
          <a:p>
            <a:endParaRPr lang="en-US" dirty="0" smtClean="0"/>
          </a:p>
          <a:p>
            <a:r>
              <a:rPr lang="en-US" dirty="0" smtClean="0"/>
              <a:t>&lt;?&gt; Suggestions for anything useful on this slide…</a:t>
            </a:r>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OLED displays?</a:t>
            </a:r>
          </a:p>
          <a:p>
            <a:endParaRPr lang="en-US" dirty="0" smtClean="0"/>
          </a:p>
          <a:p>
            <a:r>
              <a:rPr lang="en-US" dirty="0" smtClean="0"/>
              <a:t>Where MS wants to see the hardware go: smaller, faster,</a:t>
            </a:r>
            <a:r>
              <a:rPr lang="en-US" baseline="0" dirty="0" smtClean="0"/>
              <a:t> cheaper &lt;- already happening</a:t>
            </a:r>
          </a:p>
          <a:p>
            <a:endParaRPr lang="en-US" baseline="0" dirty="0" smtClean="0"/>
          </a:p>
          <a:p>
            <a:r>
              <a:rPr lang="en-US" baseline="0" dirty="0" smtClean="0"/>
              <a:t>Where is the biggest opportunity for HW ecosystem: differentiation! Logo requirements for UMPCs are flexible</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 &amp; Intel improvements (e.g. </a:t>
            </a:r>
            <a:r>
              <a:rPr lang="en-US" dirty="0" err="1" smtClean="0"/>
              <a:t>Macaslin</a:t>
            </a:r>
            <a:r>
              <a:rPr lang="en-US" dirty="0" smtClean="0"/>
              <a:t>)</a:t>
            </a:r>
          </a:p>
          <a:p>
            <a:r>
              <a:rPr lang="en-US" dirty="0" smtClean="0"/>
              <a:t>MHz may go down 600Hz -800MHz</a:t>
            </a:r>
          </a:p>
          <a:p>
            <a:r>
              <a:rPr lang="en-US" dirty="0" smtClean="0"/>
              <a:t>Amazed</a:t>
            </a:r>
            <a:r>
              <a:rPr lang="en-US" baseline="0" dirty="0" smtClean="0"/>
              <a:t> by battery life of </a:t>
            </a:r>
            <a:r>
              <a:rPr lang="en-US" baseline="0" dirty="0" err="1" smtClean="0"/>
              <a:t>samsung</a:t>
            </a:r>
            <a:r>
              <a:rPr lang="en-US" baseline="0" dirty="0" smtClean="0"/>
              <a:t> q1 –ultra – use this section for setting min-bar expectation … </a:t>
            </a:r>
          </a:p>
          <a:p>
            <a:endParaRPr lang="en-US" baseline="0" dirty="0" smtClean="0"/>
          </a:p>
          <a:p>
            <a:r>
              <a:rPr lang="en-US" baseline="0" dirty="0" smtClean="0"/>
              <a:t>&lt;?&gt; What is the CEA connector?</a:t>
            </a:r>
          </a:p>
          <a:p>
            <a:r>
              <a:rPr lang="en-US" baseline="0" dirty="0" smtClean="0"/>
              <a:t>&lt;?&gt; What is the ultra battery life?</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&lt;T&gt;</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84% of 3081 users surveyed</a:t>
            </a:r>
            <a:r>
              <a:rPr lang="en-US" sz="1600" baseline="0" dirty="0" smtClean="0"/>
              <a:t> by Microsoft in an online survey in 2005 were interested, very interested, or extremely interested at $499-$599</a:t>
            </a:r>
            <a:endParaRPr lang="en-US" sz="1600" dirty="0" smtClean="0"/>
          </a:p>
          <a:p>
            <a:endParaRPr lang="en-US" sz="1600" dirty="0" smtClean="0"/>
          </a:p>
          <a:p>
            <a:endParaRPr lang="en-US" sz="1600" dirty="0" smtClean="0"/>
          </a:p>
          <a:p>
            <a:r>
              <a:rPr lang="en-US" sz="1600" dirty="0" smtClean="0"/>
              <a:t>Battery life: want 4 hrs with 3-cell - </a:t>
            </a:r>
            <a:r>
              <a:rPr lang="en-US" sz="1400" dirty="0" smtClean="0"/>
              <a:t>VIA &amp; </a:t>
            </a:r>
            <a:r>
              <a:rPr lang="en-US" sz="1400" dirty="0" err="1" smtClean="0"/>
              <a:t>McCaslin</a:t>
            </a:r>
            <a:r>
              <a:rPr lang="en-US" sz="1400" dirty="0" smtClean="0"/>
              <a:t> can do it</a:t>
            </a:r>
          </a:p>
          <a:p>
            <a:r>
              <a:rPr lang="en-US" sz="1600" dirty="0" smtClean="0"/>
              <a:t>Ultra-mobility = sub-700 grams with 7” LCDs (Samsung can do it)</a:t>
            </a:r>
          </a:p>
          <a:p>
            <a:r>
              <a:rPr lang="en-US" sz="1600" dirty="0" smtClean="0"/>
              <a:t>Buttons, mouse, programmable keys</a:t>
            </a:r>
          </a:p>
          <a:p>
            <a:pPr lvl="1"/>
            <a:r>
              <a:rPr lang="en-US" sz="1400" dirty="0" smtClean="0"/>
              <a:t>OX button, software keyboard button</a:t>
            </a:r>
          </a:p>
          <a:p>
            <a:pPr lvl="1"/>
            <a:r>
              <a:rPr lang="en-US" sz="1400" dirty="0" smtClean="0"/>
              <a:t>SAS button</a:t>
            </a:r>
          </a:p>
          <a:p>
            <a:pPr lvl="1"/>
            <a:r>
              <a:rPr lang="en-US" sz="1400" dirty="0" smtClean="0"/>
              <a:t>Hold Switch! – avoid accidental touch</a:t>
            </a:r>
          </a:p>
          <a:p>
            <a:pPr lvl="1"/>
            <a:r>
              <a:rPr lang="en-US" sz="1400" dirty="0" smtClean="0"/>
              <a:t>Volume up/down</a:t>
            </a:r>
          </a:p>
          <a:p>
            <a:pPr lvl="1"/>
            <a:r>
              <a:rPr lang="en-US" sz="1400" dirty="0" smtClean="0"/>
              <a:t>Radios: </a:t>
            </a:r>
            <a:r>
              <a:rPr lang="en-US" sz="1400" dirty="0" err="1" smtClean="0"/>
              <a:t>Wifi</a:t>
            </a:r>
            <a:r>
              <a:rPr lang="en-US" sz="1400" dirty="0" smtClean="0"/>
              <a:t>, </a:t>
            </a:r>
            <a:r>
              <a:rPr lang="en-US" sz="1400" dirty="0" err="1" smtClean="0"/>
              <a:t>bluetooth</a:t>
            </a:r>
            <a:r>
              <a:rPr lang="en-US" sz="1400" dirty="0" smtClean="0"/>
              <a:t>, 3G &lt;- &lt;?&gt; Did </a:t>
            </a:r>
            <a:r>
              <a:rPr lang="en-US" sz="1400" dirty="0" err="1" smtClean="0"/>
              <a:t>oscar</a:t>
            </a:r>
            <a:r>
              <a:rPr lang="en-US" sz="1400" dirty="0" smtClean="0"/>
              <a:t> mean control radios???</a:t>
            </a:r>
          </a:p>
          <a:p>
            <a:endParaRPr lang="en-US" sz="800"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600" dirty="0" smtClean="0"/>
              <a:t>Already a wide</a:t>
            </a:r>
            <a:r>
              <a:rPr lang="en-US" sz="1600" baseline="0" dirty="0" smtClean="0"/>
              <a:t> divergence in available hardware capabilities</a:t>
            </a:r>
          </a:p>
          <a:p>
            <a:r>
              <a:rPr lang="en-US" sz="1600" baseline="0" dirty="0" smtClean="0"/>
              <a:t>Want to push this further – room for innovation</a:t>
            </a:r>
          </a:p>
          <a:p>
            <a:r>
              <a:rPr lang="en-US" sz="1600" baseline="0" dirty="0" smtClean="0"/>
              <a:t>Brighter screens for outdoor use</a:t>
            </a:r>
          </a:p>
          <a:p>
            <a:r>
              <a:rPr lang="en-US" sz="1600" baseline="0" dirty="0" err="1" smtClean="0"/>
              <a:t>Scnerios</a:t>
            </a:r>
            <a:r>
              <a:rPr lang="en-US" sz="1600" baseline="0" dirty="0" smtClean="0"/>
              <a:t>: Gaming, entertainment, communication, information, media, navigation</a:t>
            </a:r>
            <a:endParaRPr lang="en-US" sz="1600"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MS-Internal UMPC goals for this session:</a:t>
            </a:r>
          </a:p>
          <a:p>
            <a:pPr>
              <a:buFontTx/>
              <a:buChar char="-"/>
            </a:pPr>
            <a:r>
              <a:rPr lang="en-US" dirty="0" smtClean="0"/>
              <a:t>If</a:t>
            </a:r>
            <a:r>
              <a:rPr lang="en-US" baseline="0" dirty="0" smtClean="0"/>
              <a:t> you’re unfamiliar or partially familiar with the UMPC, you’ll be super excited at the end of it</a:t>
            </a:r>
          </a:p>
          <a:p>
            <a:pPr>
              <a:buFontTx/>
              <a:buChar char="-"/>
            </a:pPr>
            <a:r>
              <a:rPr lang="en-US" baseline="0" dirty="0" smtClean="0"/>
              <a:t>If you’ve been getting messages about running alternate </a:t>
            </a:r>
            <a:r>
              <a:rPr lang="en-US" baseline="0" dirty="0" err="1" smtClean="0"/>
              <a:t>Oses</a:t>
            </a:r>
            <a:r>
              <a:rPr lang="en-US" baseline="0" dirty="0" smtClean="0"/>
              <a:t> like Linux or </a:t>
            </a:r>
            <a:r>
              <a:rPr lang="en-US" baseline="0" dirty="0" err="1" smtClean="0"/>
              <a:t>Xpe</a:t>
            </a:r>
            <a:r>
              <a:rPr lang="en-US" baseline="0" dirty="0" smtClean="0"/>
              <a:t> on UMPC/MID hardware, you’ll come away understanding why Windows is a better alternative</a:t>
            </a:r>
          </a:p>
          <a:p>
            <a:pPr>
              <a:buFontTx/>
              <a:buChar char="-"/>
            </a:pPr>
            <a:r>
              <a:rPr lang="en-US" baseline="0" dirty="0" smtClean="0"/>
              <a:t>If you’re interested in UMPC hardware, you’ll come away understanding how it’s advancing and what you need to think about for the future</a:t>
            </a:r>
          </a:p>
          <a:p>
            <a:pPr>
              <a:buFontTx/>
              <a:buChar char="-"/>
            </a:pPr>
            <a:r>
              <a:rPr lang="en-US" baseline="0" dirty="0" smtClean="0"/>
              <a:t>If you’re a software or services person, you’ll some away with a list of requirements and guidelines you can follow for targeting UMPC opportunities… </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Show Windows Vista is the right OS</a:t>
            </a:r>
          </a:p>
          <a:p>
            <a:pPr lvl="0"/>
            <a:r>
              <a:rPr lang="en-US" sz="1200" kern="1200" dirty="0" smtClean="0">
                <a:solidFill>
                  <a:schemeClr val="tx1"/>
                </a:solidFill>
                <a:latin typeface="+mn-lt"/>
                <a:ea typeface="+mn-ea"/>
                <a:cs typeface="+mn-cs"/>
              </a:rPr>
              <a:t>importance of compatibility</a:t>
            </a:r>
          </a:p>
          <a:p>
            <a:pPr lvl="0"/>
            <a:r>
              <a:rPr lang="en-US" sz="1200" kern="1200" dirty="0" smtClean="0">
                <a:solidFill>
                  <a:schemeClr val="tx1"/>
                </a:solidFill>
                <a:latin typeface="+mn-lt"/>
                <a:ea typeface="+mn-ea"/>
                <a:cs typeface="+mn-cs"/>
              </a:rPr>
              <a:t>	re-use of ISV, OEM, ODM investments</a:t>
            </a:r>
          </a:p>
          <a:p>
            <a:pPr lvl="0"/>
            <a:r>
              <a:rPr lang="en-US" sz="1200" kern="1200" dirty="0" smtClean="0">
                <a:solidFill>
                  <a:schemeClr val="tx1"/>
                </a:solidFill>
                <a:latin typeface="+mn-lt"/>
                <a:ea typeface="+mn-ea"/>
                <a:cs typeface="+mn-cs"/>
              </a:rPr>
              <a:t>	no user learning</a:t>
            </a:r>
          </a:p>
          <a:p>
            <a:pPr lvl="0"/>
            <a:r>
              <a:rPr lang="en-US" sz="1200" kern="1200" dirty="0" smtClean="0">
                <a:solidFill>
                  <a:schemeClr val="tx1"/>
                </a:solidFill>
                <a:latin typeface="+mn-lt"/>
                <a:ea typeface="+mn-ea"/>
                <a:cs typeface="+mn-cs"/>
              </a:rPr>
              <a:t>	no retailer learning</a:t>
            </a:r>
          </a:p>
          <a:p>
            <a:pPr lvl="0"/>
            <a:r>
              <a:rPr lang="en-US" sz="1200" kern="1200" dirty="0" smtClean="0">
                <a:solidFill>
                  <a:schemeClr val="tx1"/>
                </a:solidFill>
                <a:latin typeface="+mn-lt"/>
                <a:ea typeface="+mn-ea"/>
                <a:cs typeface="+mn-cs"/>
              </a:rPr>
              <a:t>	compatibility with PC software (100'000+ applications)</a:t>
            </a:r>
          </a:p>
          <a:p>
            <a:pPr lvl="0"/>
            <a:r>
              <a:rPr lang="en-US" sz="1200" kern="1200" dirty="0" smtClean="0">
                <a:solidFill>
                  <a:schemeClr val="tx1"/>
                </a:solidFill>
                <a:latin typeface="+mn-lt"/>
                <a:ea typeface="+mn-ea"/>
                <a:cs typeface="+mn-cs"/>
              </a:rPr>
              <a:t>	compatible with PC accessories</a:t>
            </a:r>
          </a:p>
          <a:p>
            <a:pPr lvl="0"/>
            <a:r>
              <a:rPr lang="en-US" sz="1200" kern="1200" dirty="0" smtClean="0">
                <a:solidFill>
                  <a:schemeClr val="tx1"/>
                </a:solidFill>
                <a:latin typeface="+mn-lt"/>
                <a:ea typeface="+mn-ea"/>
                <a:cs typeface="+mn-cs"/>
              </a:rPr>
              <a:t>	compatible with PC components (graphics, </a:t>
            </a:r>
            <a:r>
              <a:rPr lang="en-US" sz="1200" kern="1200" dirty="0" err="1" smtClean="0">
                <a:solidFill>
                  <a:schemeClr val="tx1"/>
                </a:solidFill>
                <a:latin typeface="+mn-lt"/>
                <a:ea typeface="+mn-ea"/>
                <a:cs typeface="+mn-cs"/>
              </a:rPr>
              <a:t>cpu</a:t>
            </a:r>
            <a:r>
              <a:rPr lang="en-US" sz="1200" kern="1200" dirty="0" smtClean="0">
                <a:solidFill>
                  <a:schemeClr val="tx1"/>
                </a:solidFill>
                <a:latin typeface="+mn-lt"/>
                <a:ea typeface="+mn-ea"/>
                <a:cs typeface="+mn-cs"/>
              </a:rPr>
              <a:t>, ram, </a:t>
            </a:r>
            <a:r>
              <a:rPr lang="en-US" sz="1200" kern="1200" dirty="0" err="1" smtClean="0">
                <a:solidFill>
                  <a:schemeClr val="tx1"/>
                </a:solidFill>
                <a:latin typeface="+mn-lt"/>
                <a:ea typeface="+mn-ea"/>
                <a:cs typeface="+mn-cs"/>
              </a:rPr>
              <a:t>usb</a:t>
            </a:r>
            <a:r>
              <a:rPr lang="en-US" sz="1200" kern="1200" dirty="0" smtClean="0">
                <a:solidFill>
                  <a:schemeClr val="tx1"/>
                </a:solidFill>
                <a:latin typeface="+mn-lt"/>
                <a:ea typeface="+mn-ea"/>
                <a:cs typeface="+mn-cs"/>
              </a:rPr>
              <a:t>, etc)</a:t>
            </a:r>
          </a:p>
          <a:p>
            <a:pPr lvl="0"/>
            <a:r>
              <a:rPr lang="en-US" sz="1200" kern="1200" dirty="0" smtClean="0">
                <a:solidFill>
                  <a:schemeClr val="tx1"/>
                </a:solidFill>
                <a:latin typeface="+mn-lt"/>
                <a:ea typeface="+mn-ea"/>
                <a:cs typeface="+mn-cs"/>
              </a:rPr>
              <a:t>	compatible with PC drivers &amp; support</a:t>
            </a:r>
          </a:p>
          <a:p>
            <a:pPr lvl="0"/>
            <a:r>
              <a:rPr lang="en-US" sz="1200" kern="1200" dirty="0" smtClean="0">
                <a:solidFill>
                  <a:schemeClr val="tx1"/>
                </a:solidFill>
                <a:latin typeface="+mn-lt"/>
                <a:ea typeface="+mn-ea"/>
                <a:cs typeface="+mn-cs"/>
              </a:rPr>
              <a:t>MS commitment &amp; investment to deliver software for key scenarios</a:t>
            </a:r>
          </a:p>
          <a:p>
            <a:pPr lvl="0"/>
            <a:r>
              <a:rPr lang="en-US" sz="1200" kern="1200" dirty="0" smtClean="0">
                <a:solidFill>
                  <a:schemeClr val="tx1"/>
                </a:solidFill>
                <a:latin typeface="+mn-lt"/>
                <a:ea typeface="+mn-ea"/>
                <a:cs typeface="+mn-cs"/>
              </a:rPr>
              <a:t>	Vista Mobility Center </a:t>
            </a:r>
          </a:p>
          <a:p>
            <a:pPr lvl="0"/>
            <a:r>
              <a:rPr lang="en-US" sz="1200" kern="1200" dirty="0" smtClean="0">
                <a:solidFill>
                  <a:schemeClr val="tx1"/>
                </a:solidFill>
                <a:latin typeface="+mn-lt"/>
                <a:ea typeface="+mn-ea"/>
                <a:cs typeface="+mn-cs"/>
              </a:rPr>
              <a:t>		Show </a:t>
            </a:r>
            <a:r>
              <a:rPr lang="en-US" sz="1200" kern="1200" dirty="0" err="1" smtClean="0">
                <a:solidFill>
                  <a:schemeClr val="tx1"/>
                </a:solidFill>
                <a:latin typeface="+mn-lt"/>
                <a:ea typeface="+mn-ea"/>
                <a:cs typeface="+mn-cs"/>
              </a:rPr>
              <a:t>expandibility</a:t>
            </a:r>
            <a:r>
              <a:rPr lang="en-US" sz="1200" kern="1200" dirty="0" smtClean="0">
                <a:solidFill>
                  <a:schemeClr val="tx1"/>
                </a:solidFill>
                <a:latin typeface="+mn-lt"/>
                <a:ea typeface="+mn-ea"/>
                <a:cs typeface="+mn-cs"/>
              </a:rPr>
              <a:t>, customization</a:t>
            </a:r>
          </a:p>
          <a:p>
            <a:pPr lvl="0"/>
            <a:r>
              <a:rPr lang="en-US" sz="1200" kern="1200" dirty="0" smtClean="0">
                <a:solidFill>
                  <a:schemeClr val="tx1"/>
                </a:solidFill>
                <a:latin typeface="+mn-lt"/>
                <a:ea typeface="+mn-ea"/>
                <a:cs typeface="+mn-cs"/>
              </a:rPr>
              <a:t>	Vista Network Center</a:t>
            </a:r>
          </a:p>
          <a:p>
            <a:pPr lvl="0"/>
            <a:r>
              <a:rPr lang="en-US" sz="1200" kern="1200" dirty="0" smtClean="0">
                <a:solidFill>
                  <a:schemeClr val="tx1"/>
                </a:solidFill>
                <a:latin typeface="+mn-lt"/>
                <a:ea typeface="+mn-ea"/>
                <a:cs typeface="+mn-cs"/>
              </a:rPr>
              <a:t>	Vista ink, touch &amp; </a:t>
            </a:r>
            <a:r>
              <a:rPr lang="en-US" sz="1200" kern="1200" dirty="0" err="1" smtClean="0">
                <a:solidFill>
                  <a:schemeClr val="tx1"/>
                </a:solidFill>
                <a:latin typeface="+mn-lt"/>
                <a:ea typeface="+mn-ea"/>
                <a:cs typeface="+mn-cs"/>
              </a:rPr>
              <a:t>reco</a:t>
            </a:r>
            <a:r>
              <a:rPr lang="en-US" sz="1200" kern="1200" dirty="0" smtClean="0">
                <a:solidFill>
                  <a:schemeClr val="tx1"/>
                </a:solidFill>
                <a:latin typeface="+mn-lt"/>
                <a:ea typeface="+mn-ea"/>
                <a:cs typeface="+mn-cs"/>
              </a:rPr>
              <a:t> support</a:t>
            </a:r>
          </a:p>
          <a:p>
            <a:pPr lvl="0"/>
            <a:r>
              <a:rPr lang="en-US" sz="1200" kern="1200" dirty="0" smtClean="0">
                <a:solidFill>
                  <a:schemeClr val="tx1"/>
                </a:solidFill>
                <a:latin typeface="+mn-lt"/>
                <a:ea typeface="+mn-ea"/>
                <a:cs typeface="+mn-cs"/>
              </a:rPr>
              <a:t>		Show improvement over XP</a:t>
            </a:r>
          </a:p>
          <a:p>
            <a:pPr lvl="0"/>
            <a:r>
              <a:rPr lang="en-US" sz="1200" kern="1200" dirty="0" smtClean="0">
                <a:solidFill>
                  <a:schemeClr val="tx1"/>
                </a:solidFill>
                <a:latin typeface="+mn-lt"/>
                <a:ea typeface="+mn-ea"/>
                <a:cs typeface="+mn-cs"/>
              </a:rPr>
              <a:t>	Vista fast resume capability</a:t>
            </a:r>
          </a:p>
          <a:p>
            <a:pPr lvl="0"/>
            <a:r>
              <a:rPr lang="en-US" sz="1200" kern="1200" dirty="0" smtClean="0">
                <a:solidFill>
                  <a:schemeClr val="tx1"/>
                </a:solidFill>
                <a:latin typeface="+mn-lt"/>
                <a:ea typeface="+mn-ea"/>
                <a:cs typeface="+mn-cs"/>
              </a:rPr>
              <a:t>	Origami Experience, MS Reader, Live Mail, Street &amp; Trips</a:t>
            </a:r>
          </a:p>
          <a:p>
            <a:pPr lvl="0"/>
            <a:r>
              <a:rPr lang="en-US" sz="1200" kern="1200" dirty="0" smtClean="0">
                <a:solidFill>
                  <a:schemeClr val="tx1"/>
                </a:solidFill>
                <a:latin typeface="+mn-lt"/>
                <a:ea typeface="+mn-ea"/>
                <a:cs typeface="+mn-cs"/>
              </a:rPr>
              <a:t>		Demo</a:t>
            </a:r>
          </a:p>
          <a:p>
            <a:pPr lvl="0"/>
            <a:r>
              <a:rPr lang="en-US" sz="1200" kern="1200" dirty="0" smtClean="0">
                <a:solidFill>
                  <a:schemeClr val="tx1"/>
                </a:solidFill>
                <a:latin typeface="+mn-lt"/>
                <a:ea typeface="+mn-ea"/>
                <a:cs typeface="+mn-cs"/>
              </a:rPr>
              <a:t>		emphasize "for free"</a:t>
            </a:r>
          </a:p>
          <a:p>
            <a:pPr lvl="0"/>
            <a:r>
              <a:rPr lang="en-US" sz="1200" kern="1200" dirty="0" smtClean="0">
                <a:solidFill>
                  <a:schemeClr val="tx1"/>
                </a:solidFill>
                <a:latin typeface="+mn-lt"/>
                <a:ea typeface="+mn-ea"/>
                <a:cs typeface="+mn-cs"/>
              </a:rPr>
              <a:t>3rd party Windows (Vista) app's</a:t>
            </a:r>
          </a:p>
          <a:p>
            <a:pPr lvl="0"/>
            <a:r>
              <a:rPr lang="en-US" sz="1200" kern="1200" dirty="0" smtClean="0">
                <a:solidFill>
                  <a:schemeClr val="tx1"/>
                </a:solidFill>
                <a:latin typeface="+mn-lt"/>
                <a:ea typeface="+mn-ea"/>
                <a:cs typeface="+mn-cs"/>
              </a:rPr>
              <a:t>	example &amp; demo NY times reader</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importance of compatibility</a:t>
            </a:r>
          </a:p>
          <a:p>
            <a:pPr lvl="0"/>
            <a:r>
              <a:rPr lang="en-US" sz="1200" kern="1200" dirty="0" smtClean="0">
                <a:solidFill>
                  <a:schemeClr val="tx1"/>
                </a:solidFill>
                <a:latin typeface="+mn-lt"/>
                <a:ea typeface="+mn-ea"/>
                <a:cs typeface="+mn-cs"/>
              </a:rPr>
              <a:t>	re-use of ISV, OEM, ODM investments</a:t>
            </a:r>
          </a:p>
          <a:p>
            <a:pPr lvl="0"/>
            <a:r>
              <a:rPr lang="en-US" sz="1200" kern="1200" dirty="0" smtClean="0">
                <a:solidFill>
                  <a:schemeClr val="tx1"/>
                </a:solidFill>
                <a:latin typeface="+mn-lt"/>
                <a:ea typeface="+mn-ea"/>
                <a:cs typeface="+mn-cs"/>
              </a:rPr>
              <a:t>	no user learning</a:t>
            </a:r>
          </a:p>
          <a:p>
            <a:pPr lvl="0"/>
            <a:r>
              <a:rPr lang="en-US" sz="1200" kern="1200" dirty="0" smtClean="0">
                <a:solidFill>
                  <a:schemeClr val="tx1"/>
                </a:solidFill>
                <a:latin typeface="+mn-lt"/>
                <a:ea typeface="+mn-ea"/>
                <a:cs typeface="+mn-cs"/>
              </a:rPr>
              <a:t>	no retailer learning</a:t>
            </a:r>
          </a:p>
          <a:p>
            <a:pPr lvl="0"/>
            <a:r>
              <a:rPr lang="en-US" sz="1200" kern="1200" dirty="0" smtClean="0">
                <a:solidFill>
                  <a:schemeClr val="tx1"/>
                </a:solidFill>
                <a:latin typeface="+mn-lt"/>
                <a:ea typeface="+mn-ea"/>
                <a:cs typeface="+mn-cs"/>
              </a:rPr>
              <a:t>	compatibility with PC software (100'000+ applications)</a:t>
            </a:r>
          </a:p>
          <a:p>
            <a:pPr lvl="0"/>
            <a:r>
              <a:rPr lang="en-US" sz="1200" kern="1200" dirty="0" smtClean="0">
                <a:solidFill>
                  <a:schemeClr val="tx1"/>
                </a:solidFill>
                <a:latin typeface="+mn-lt"/>
                <a:ea typeface="+mn-ea"/>
                <a:cs typeface="+mn-cs"/>
              </a:rPr>
              <a:t>	compatible with PC accessories</a:t>
            </a:r>
          </a:p>
          <a:p>
            <a:pPr lvl="0"/>
            <a:r>
              <a:rPr lang="en-US" sz="1200" kern="1200" dirty="0" smtClean="0">
                <a:solidFill>
                  <a:schemeClr val="tx1"/>
                </a:solidFill>
                <a:latin typeface="+mn-lt"/>
                <a:ea typeface="+mn-ea"/>
                <a:cs typeface="+mn-cs"/>
              </a:rPr>
              <a:t>	compatible with PC components (graphics, </a:t>
            </a:r>
            <a:r>
              <a:rPr lang="en-US" sz="1200" kern="1200" dirty="0" err="1" smtClean="0">
                <a:solidFill>
                  <a:schemeClr val="tx1"/>
                </a:solidFill>
                <a:latin typeface="+mn-lt"/>
                <a:ea typeface="+mn-ea"/>
                <a:cs typeface="+mn-cs"/>
              </a:rPr>
              <a:t>cpu</a:t>
            </a:r>
            <a:r>
              <a:rPr lang="en-US" sz="1200" kern="1200" dirty="0" smtClean="0">
                <a:solidFill>
                  <a:schemeClr val="tx1"/>
                </a:solidFill>
                <a:latin typeface="+mn-lt"/>
                <a:ea typeface="+mn-ea"/>
                <a:cs typeface="+mn-cs"/>
              </a:rPr>
              <a:t>, ram, </a:t>
            </a:r>
            <a:r>
              <a:rPr lang="en-US" sz="1200" kern="1200" dirty="0" err="1" smtClean="0">
                <a:solidFill>
                  <a:schemeClr val="tx1"/>
                </a:solidFill>
                <a:latin typeface="+mn-lt"/>
                <a:ea typeface="+mn-ea"/>
                <a:cs typeface="+mn-cs"/>
              </a:rPr>
              <a:t>usb</a:t>
            </a:r>
            <a:r>
              <a:rPr lang="en-US" sz="1200" kern="1200" dirty="0" smtClean="0">
                <a:solidFill>
                  <a:schemeClr val="tx1"/>
                </a:solidFill>
                <a:latin typeface="+mn-lt"/>
                <a:ea typeface="+mn-ea"/>
                <a:cs typeface="+mn-cs"/>
              </a:rPr>
              <a:t>, etc)</a:t>
            </a:r>
          </a:p>
          <a:p>
            <a:pPr lvl="0"/>
            <a:r>
              <a:rPr lang="en-US" sz="1200" kern="1200" dirty="0" smtClean="0">
                <a:solidFill>
                  <a:schemeClr val="tx1"/>
                </a:solidFill>
                <a:latin typeface="+mn-lt"/>
                <a:ea typeface="+mn-ea"/>
                <a:cs typeface="+mn-cs"/>
              </a:rPr>
              <a:t>	compatible with PC drivers &amp; support</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importance of compatibility</a:t>
            </a:r>
          </a:p>
          <a:p>
            <a:pPr lvl="0"/>
            <a:r>
              <a:rPr lang="en-US" sz="1200" kern="1200" dirty="0" smtClean="0">
                <a:solidFill>
                  <a:schemeClr val="tx1"/>
                </a:solidFill>
                <a:latin typeface="+mn-lt"/>
                <a:ea typeface="+mn-ea"/>
                <a:cs typeface="+mn-cs"/>
              </a:rPr>
              <a:t>	re-use of ISV, OEM, ODM investments</a:t>
            </a:r>
          </a:p>
          <a:p>
            <a:pPr lvl="0"/>
            <a:r>
              <a:rPr lang="en-US" sz="1200" kern="1200" dirty="0" smtClean="0">
                <a:solidFill>
                  <a:schemeClr val="tx1"/>
                </a:solidFill>
                <a:latin typeface="+mn-lt"/>
                <a:ea typeface="+mn-ea"/>
                <a:cs typeface="+mn-cs"/>
              </a:rPr>
              <a:t>	no user learning</a:t>
            </a:r>
          </a:p>
          <a:p>
            <a:pPr lvl="0"/>
            <a:r>
              <a:rPr lang="en-US" sz="1200" kern="1200" dirty="0" smtClean="0">
                <a:solidFill>
                  <a:schemeClr val="tx1"/>
                </a:solidFill>
                <a:latin typeface="+mn-lt"/>
                <a:ea typeface="+mn-ea"/>
                <a:cs typeface="+mn-cs"/>
              </a:rPr>
              <a:t>	no retailer learning</a:t>
            </a:r>
          </a:p>
          <a:p>
            <a:pPr lvl="0"/>
            <a:r>
              <a:rPr lang="en-US" sz="1200" kern="1200" dirty="0" smtClean="0">
                <a:solidFill>
                  <a:schemeClr val="tx1"/>
                </a:solidFill>
                <a:latin typeface="+mn-lt"/>
                <a:ea typeface="+mn-ea"/>
                <a:cs typeface="+mn-cs"/>
              </a:rPr>
              <a:t>	compatibility with PC software (100'000+ applications)</a:t>
            </a:r>
          </a:p>
          <a:p>
            <a:pPr lvl="0"/>
            <a:r>
              <a:rPr lang="en-US" sz="1200" kern="1200" dirty="0" smtClean="0">
                <a:solidFill>
                  <a:schemeClr val="tx1"/>
                </a:solidFill>
                <a:latin typeface="+mn-lt"/>
                <a:ea typeface="+mn-ea"/>
                <a:cs typeface="+mn-cs"/>
              </a:rPr>
              <a:t>	compatible with PC accessories</a:t>
            </a:r>
          </a:p>
          <a:p>
            <a:pPr lvl="0"/>
            <a:r>
              <a:rPr lang="en-US" sz="1200" kern="1200" dirty="0" smtClean="0">
                <a:solidFill>
                  <a:schemeClr val="tx1"/>
                </a:solidFill>
                <a:latin typeface="+mn-lt"/>
                <a:ea typeface="+mn-ea"/>
                <a:cs typeface="+mn-cs"/>
              </a:rPr>
              <a:t>	compatible with PC components (graphics, </a:t>
            </a:r>
            <a:r>
              <a:rPr lang="en-US" sz="1200" kern="1200" dirty="0" err="1" smtClean="0">
                <a:solidFill>
                  <a:schemeClr val="tx1"/>
                </a:solidFill>
                <a:latin typeface="+mn-lt"/>
                <a:ea typeface="+mn-ea"/>
                <a:cs typeface="+mn-cs"/>
              </a:rPr>
              <a:t>cpu</a:t>
            </a:r>
            <a:r>
              <a:rPr lang="en-US" sz="1200" kern="1200" dirty="0" smtClean="0">
                <a:solidFill>
                  <a:schemeClr val="tx1"/>
                </a:solidFill>
                <a:latin typeface="+mn-lt"/>
                <a:ea typeface="+mn-ea"/>
                <a:cs typeface="+mn-cs"/>
              </a:rPr>
              <a:t>, ram, </a:t>
            </a:r>
            <a:r>
              <a:rPr lang="en-US" sz="1200" kern="1200" dirty="0" err="1" smtClean="0">
                <a:solidFill>
                  <a:schemeClr val="tx1"/>
                </a:solidFill>
                <a:latin typeface="+mn-lt"/>
                <a:ea typeface="+mn-ea"/>
                <a:cs typeface="+mn-cs"/>
              </a:rPr>
              <a:t>usb</a:t>
            </a:r>
            <a:r>
              <a:rPr lang="en-US" sz="1200" kern="1200" dirty="0" smtClean="0">
                <a:solidFill>
                  <a:schemeClr val="tx1"/>
                </a:solidFill>
                <a:latin typeface="+mn-lt"/>
                <a:ea typeface="+mn-ea"/>
                <a:cs typeface="+mn-cs"/>
              </a:rPr>
              <a:t>, etc)</a:t>
            </a:r>
          </a:p>
          <a:p>
            <a:pPr lvl="0"/>
            <a:r>
              <a:rPr lang="en-US" sz="1200" kern="1200" dirty="0" smtClean="0">
                <a:solidFill>
                  <a:schemeClr val="tx1"/>
                </a:solidFill>
                <a:latin typeface="+mn-lt"/>
                <a:ea typeface="+mn-ea"/>
                <a:cs typeface="+mn-cs"/>
              </a:rPr>
              <a:t>	compatible with PC drivers &amp; support</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MS commitment &amp; investment to deliver software for key scenarios</a:t>
            </a:r>
          </a:p>
          <a:p>
            <a:pPr lvl="0"/>
            <a:r>
              <a:rPr lang="en-US" sz="1200" kern="1200" dirty="0" smtClean="0">
                <a:solidFill>
                  <a:schemeClr val="tx1"/>
                </a:solidFill>
                <a:latin typeface="+mn-lt"/>
                <a:ea typeface="+mn-ea"/>
                <a:cs typeface="+mn-cs"/>
              </a:rPr>
              <a:t>	Vista Mobility Center </a:t>
            </a:r>
          </a:p>
          <a:p>
            <a:pPr lvl="0"/>
            <a:r>
              <a:rPr lang="en-US" sz="1200" kern="1200" dirty="0" smtClean="0">
                <a:solidFill>
                  <a:schemeClr val="tx1"/>
                </a:solidFill>
                <a:latin typeface="+mn-lt"/>
                <a:ea typeface="+mn-ea"/>
                <a:cs typeface="+mn-cs"/>
              </a:rPr>
              <a:t>		Show </a:t>
            </a:r>
            <a:r>
              <a:rPr lang="en-US" sz="1200" kern="1200" dirty="0" err="1" smtClean="0">
                <a:solidFill>
                  <a:schemeClr val="tx1"/>
                </a:solidFill>
                <a:latin typeface="+mn-lt"/>
                <a:ea typeface="+mn-ea"/>
                <a:cs typeface="+mn-cs"/>
              </a:rPr>
              <a:t>expandibility</a:t>
            </a:r>
            <a:r>
              <a:rPr lang="en-US" sz="1200" kern="1200" dirty="0" smtClean="0">
                <a:solidFill>
                  <a:schemeClr val="tx1"/>
                </a:solidFill>
                <a:latin typeface="+mn-lt"/>
                <a:ea typeface="+mn-ea"/>
                <a:cs typeface="+mn-cs"/>
              </a:rPr>
              <a:t>, customization</a:t>
            </a:r>
          </a:p>
          <a:p>
            <a:pPr lvl="0"/>
            <a:r>
              <a:rPr lang="en-US" sz="1200" kern="1200" dirty="0" smtClean="0">
                <a:solidFill>
                  <a:schemeClr val="tx1"/>
                </a:solidFill>
                <a:latin typeface="+mn-lt"/>
                <a:ea typeface="+mn-ea"/>
                <a:cs typeface="+mn-cs"/>
              </a:rPr>
              <a:t>	Vista Network Center</a:t>
            </a:r>
          </a:p>
          <a:p>
            <a:pPr lvl="0"/>
            <a:r>
              <a:rPr lang="en-US" sz="1200" kern="1200" dirty="0" smtClean="0">
                <a:solidFill>
                  <a:schemeClr val="tx1"/>
                </a:solidFill>
                <a:latin typeface="+mn-lt"/>
                <a:ea typeface="+mn-ea"/>
                <a:cs typeface="+mn-cs"/>
              </a:rPr>
              <a:t>	Vista ink, touch &amp; </a:t>
            </a:r>
            <a:r>
              <a:rPr lang="en-US" sz="1200" kern="1200" dirty="0" err="1" smtClean="0">
                <a:solidFill>
                  <a:schemeClr val="tx1"/>
                </a:solidFill>
                <a:latin typeface="+mn-lt"/>
                <a:ea typeface="+mn-ea"/>
                <a:cs typeface="+mn-cs"/>
              </a:rPr>
              <a:t>reco</a:t>
            </a:r>
            <a:r>
              <a:rPr lang="en-US" sz="1200" kern="1200" dirty="0" smtClean="0">
                <a:solidFill>
                  <a:schemeClr val="tx1"/>
                </a:solidFill>
                <a:latin typeface="+mn-lt"/>
                <a:ea typeface="+mn-ea"/>
                <a:cs typeface="+mn-cs"/>
              </a:rPr>
              <a:t> support</a:t>
            </a:r>
          </a:p>
          <a:p>
            <a:pPr lvl="0"/>
            <a:r>
              <a:rPr lang="en-US" sz="1200" kern="1200" dirty="0" smtClean="0">
                <a:solidFill>
                  <a:schemeClr val="tx1"/>
                </a:solidFill>
                <a:latin typeface="+mn-lt"/>
                <a:ea typeface="+mn-ea"/>
                <a:cs typeface="+mn-cs"/>
              </a:rPr>
              <a:t>		Show improvement over XP</a:t>
            </a:r>
          </a:p>
          <a:p>
            <a:pPr lvl="0"/>
            <a:r>
              <a:rPr lang="en-US" sz="1200" kern="1200" dirty="0" smtClean="0">
                <a:solidFill>
                  <a:schemeClr val="tx1"/>
                </a:solidFill>
                <a:latin typeface="+mn-lt"/>
                <a:ea typeface="+mn-ea"/>
                <a:cs typeface="+mn-cs"/>
              </a:rPr>
              <a:t>	Vista fast resume capability</a:t>
            </a:r>
          </a:p>
          <a:p>
            <a:pPr lvl="0"/>
            <a:r>
              <a:rPr lang="en-US" sz="1200" kern="1200" dirty="0" smtClean="0">
                <a:solidFill>
                  <a:schemeClr val="tx1"/>
                </a:solidFill>
                <a:latin typeface="+mn-lt"/>
                <a:ea typeface="+mn-ea"/>
                <a:cs typeface="+mn-cs"/>
              </a:rPr>
              <a:t>	Origami Experience, MS Reader, Live Mail, Street &amp; Trips</a:t>
            </a:r>
          </a:p>
          <a:p>
            <a:pPr lvl="0"/>
            <a:r>
              <a:rPr lang="en-US" sz="1200" kern="1200" dirty="0" smtClean="0">
                <a:solidFill>
                  <a:schemeClr val="tx1"/>
                </a:solidFill>
                <a:latin typeface="+mn-lt"/>
                <a:ea typeface="+mn-ea"/>
                <a:cs typeface="+mn-cs"/>
              </a:rPr>
              <a:t>		Demo</a:t>
            </a:r>
          </a:p>
          <a:p>
            <a:pPr lvl="0"/>
            <a:r>
              <a:rPr lang="en-US" sz="1200" kern="1200" dirty="0" smtClean="0">
                <a:solidFill>
                  <a:schemeClr val="tx1"/>
                </a:solidFill>
                <a:latin typeface="+mn-lt"/>
                <a:ea typeface="+mn-ea"/>
                <a:cs typeface="+mn-cs"/>
              </a:rPr>
              <a:t>		emphasize "for free"</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MS general investments</a:t>
            </a:r>
            <a:r>
              <a:rPr lang="en-US" sz="1200" kern="1200" baseline="0" dirty="0" smtClean="0">
                <a:solidFill>
                  <a:schemeClr val="tx1"/>
                </a:solidFill>
                <a:latin typeface="+mn-lt"/>
                <a:ea typeface="+mn-ea"/>
                <a:cs typeface="+mn-cs"/>
              </a:rPr>
              <a:t> in mobility space automatically carry over to the UMPC when you use Windows Vista.</a:t>
            </a:r>
          </a:p>
          <a:p>
            <a:pPr lvl="0"/>
            <a:r>
              <a:rPr lang="en-US" sz="1200" kern="1200" baseline="0" dirty="0" smtClean="0">
                <a:solidFill>
                  <a:schemeClr val="tx1"/>
                </a:solidFill>
                <a:latin typeface="+mn-lt"/>
                <a:ea typeface="+mn-ea"/>
                <a:cs typeface="+mn-cs"/>
              </a:rPr>
              <a:t>A quick gallery of features </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MS commitment &amp; investment to deliver software for key scenarios</a:t>
            </a:r>
          </a:p>
          <a:p>
            <a:pPr lvl="0"/>
            <a:r>
              <a:rPr lang="en-US" sz="1200" kern="1200" dirty="0" smtClean="0">
                <a:solidFill>
                  <a:schemeClr val="tx1"/>
                </a:solidFill>
                <a:latin typeface="+mn-lt"/>
                <a:ea typeface="+mn-ea"/>
                <a:cs typeface="+mn-cs"/>
              </a:rPr>
              <a:t>	Vista Mobility Center </a:t>
            </a:r>
          </a:p>
          <a:p>
            <a:pPr lvl="0"/>
            <a:r>
              <a:rPr lang="en-US" sz="1200" kern="1200" dirty="0" smtClean="0">
                <a:solidFill>
                  <a:schemeClr val="tx1"/>
                </a:solidFill>
                <a:latin typeface="+mn-lt"/>
                <a:ea typeface="+mn-ea"/>
                <a:cs typeface="+mn-cs"/>
              </a:rPr>
              <a:t>		Show </a:t>
            </a:r>
            <a:r>
              <a:rPr lang="en-US" sz="1200" kern="1200" dirty="0" err="1" smtClean="0">
                <a:solidFill>
                  <a:schemeClr val="tx1"/>
                </a:solidFill>
                <a:latin typeface="+mn-lt"/>
                <a:ea typeface="+mn-ea"/>
                <a:cs typeface="+mn-cs"/>
              </a:rPr>
              <a:t>expandibility</a:t>
            </a:r>
            <a:r>
              <a:rPr lang="en-US" sz="1200" kern="1200" dirty="0" smtClean="0">
                <a:solidFill>
                  <a:schemeClr val="tx1"/>
                </a:solidFill>
                <a:latin typeface="+mn-lt"/>
                <a:ea typeface="+mn-ea"/>
                <a:cs typeface="+mn-cs"/>
              </a:rPr>
              <a:t>, customization</a:t>
            </a:r>
          </a:p>
          <a:p>
            <a:pPr lvl="0"/>
            <a:r>
              <a:rPr lang="en-US" sz="1200" kern="1200" dirty="0" smtClean="0">
                <a:solidFill>
                  <a:schemeClr val="tx1"/>
                </a:solidFill>
                <a:latin typeface="+mn-lt"/>
                <a:ea typeface="+mn-ea"/>
                <a:cs typeface="+mn-cs"/>
              </a:rPr>
              <a:t>	Vista Network Center</a:t>
            </a:r>
          </a:p>
          <a:p>
            <a:pPr lvl="0"/>
            <a:r>
              <a:rPr lang="en-US" sz="1200" kern="1200" dirty="0" smtClean="0">
                <a:solidFill>
                  <a:schemeClr val="tx1"/>
                </a:solidFill>
                <a:latin typeface="+mn-lt"/>
                <a:ea typeface="+mn-ea"/>
                <a:cs typeface="+mn-cs"/>
              </a:rPr>
              <a:t>	Vista ink, touch &amp; </a:t>
            </a:r>
            <a:r>
              <a:rPr lang="en-US" sz="1200" kern="1200" dirty="0" err="1" smtClean="0">
                <a:solidFill>
                  <a:schemeClr val="tx1"/>
                </a:solidFill>
                <a:latin typeface="+mn-lt"/>
                <a:ea typeface="+mn-ea"/>
                <a:cs typeface="+mn-cs"/>
              </a:rPr>
              <a:t>reco</a:t>
            </a:r>
            <a:r>
              <a:rPr lang="en-US" sz="1200" kern="1200" dirty="0" smtClean="0">
                <a:solidFill>
                  <a:schemeClr val="tx1"/>
                </a:solidFill>
                <a:latin typeface="+mn-lt"/>
                <a:ea typeface="+mn-ea"/>
                <a:cs typeface="+mn-cs"/>
              </a:rPr>
              <a:t> support</a:t>
            </a:r>
          </a:p>
          <a:p>
            <a:pPr lvl="0"/>
            <a:r>
              <a:rPr lang="en-US" sz="1200" kern="1200" dirty="0" smtClean="0">
                <a:solidFill>
                  <a:schemeClr val="tx1"/>
                </a:solidFill>
                <a:latin typeface="+mn-lt"/>
                <a:ea typeface="+mn-ea"/>
                <a:cs typeface="+mn-cs"/>
              </a:rPr>
              <a:t>		Show improvement over XP</a:t>
            </a:r>
          </a:p>
          <a:p>
            <a:pPr lvl="0"/>
            <a:r>
              <a:rPr lang="en-US" sz="1200" kern="1200" dirty="0" smtClean="0">
                <a:solidFill>
                  <a:schemeClr val="tx1"/>
                </a:solidFill>
                <a:latin typeface="+mn-lt"/>
                <a:ea typeface="+mn-ea"/>
                <a:cs typeface="+mn-cs"/>
              </a:rPr>
              <a:t>	Vista fast resume capability</a:t>
            </a:r>
          </a:p>
          <a:p>
            <a:pPr lvl="0"/>
            <a:r>
              <a:rPr lang="en-US" sz="1200" kern="1200" dirty="0" smtClean="0">
                <a:solidFill>
                  <a:schemeClr val="tx1"/>
                </a:solidFill>
                <a:latin typeface="+mn-lt"/>
                <a:ea typeface="+mn-ea"/>
                <a:cs typeface="+mn-cs"/>
              </a:rPr>
              <a:t>	Origami Experience, MS Reader, Live Mail, Street &amp; Trips</a:t>
            </a:r>
          </a:p>
          <a:p>
            <a:pPr lvl="0"/>
            <a:r>
              <a:rPr lang="en-US" sz="1200" kern="1200" dirty="0" smtClean="0">
                <a:solidFill>
                  <a:schemeClr val="tx1"/>
                </a:solidFill>
                <a:latin typeface="+mn-lt"/>
                <a:ea typeface="+mn-ea"/>
                <a:cs typeface="+mn-cs"/>
              </a:rPr>
              <a:t>		Demo</a:t>
            </a:r>
          </a:p>
          <a:p>
            <a:pPr lvl="0"/>
            <a:r>
              <a:rPr lang="en-US" sz="1200" kern="1200" dirty="0" smtClean="0">
                <a:solidFill>
                  <a:schemeClr val="tx1"/>
                </a:solidFill>
                <a:latin typeface="+mn-lt"/>
                <a:ea typeface="+mn-ea"/>
                <a:cs typeface="+mn-cs"/>
              </a:rPr>
              <a:t>		emphasize "for free"</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MS commitment &amp; investment to deliver software for key scenarios</a:t>
            </a:r>
          </a:p>
          <a:p>
            <a:pPr lvl="0"/>
            <a:r>
              <a:rPr lang="en-US" sz="1200" kern="1200" dirty="0" smtClean="0">
                <a:solidFill>
                  <a:schemeClr val="tx1"/>
                </a:solidFill>
                <a:latin typeface="+mn-lt"/>
                <a:ea typeface="+mn-ea"/>
                <a:cs typeface="+mn-cs"/>
              </a:rPr>
              <a:t>	Vista Mobility Center </a:t>
            </a:r>
          </a:p>
          <a:p>
            <a:pPr lvl="0"/>
            <a:r>
              <a:rPr lang="en-US" sz="1200" kern="1200" dirty="0" smtClean="0">
                <a:solidFill>
                  <a:schemeClr val="tx1"/>
                </a:solidFill>
                <a:latin typeface="+mn-lt"/>
                <a:ea typeface="+mn-ea"/>
                <a:cs typeface="+mn-cs"/>
              </a:rPr>
              <a:t>		Show </a:t>
            </a:r>
            <a:r>
              <a:rPr lang="en-US" sz="1200" kern="1200" dirty="0" err="1" smtClean="0">
                <a:solidFill>
                  <a:schemeClr val="tx1"/>
                </a:solidFill>
                <a:latin typeface="+mn-lt"/>
                <a:ea typeface="+mn-ea"/>
                <a:cs typeface="+mn-cs"/>
              </a:rPr>
              <a:t>expandibility</a:t>
            </a:r>
            <a:r>
              <a:rPr lang="en-US" sz="1200" kern="1200" dirty="0" smtClean="0">
                <a:solidFill>
                  <a:schemeClr val="tx1"/>
                </a:solidFill>
                <a:latin typeface="+mn-lt"/>
                <a:ea typeface="+mn-ea"/>
                <a:cs typeface="+mn-cs"/>
              </a:rPr>
              <a:t>, customization</a:t>
            </a:r>
          </a:p>
          <a:p>
            <a:pPr lvl="0"/>
            <a:r>
              <a:rPr lang="en-US" sz="1200" kern="1200" dirty="0" smtClean="0">
                <a:solidFill>
                  <a:schemeClr val="tx1"/>
                </a:solidFill>
                <a:latin typeface="+mn-lt"/>
                <a:ea typeface="+mn-ea"/>
                <a:cs typeface="+mn-cs"/>
              </a:rPr>
              <a:t>	Vista Network Center</a:t>
            </a:r>
          </a:p>
          <a:p>
            <a:pPr lvl="0"/>
            <a:r>
              <a:rPr lang="en-US" sz="1200" kern="1200" dirty="0" smtClean="0">
                <a:solidFill>
                  <a:schemeClr val="tx1"/>
                </a:solidFill>
                <a:latin typeface="+mn-lt"/>
                <a:ea typeface="+mn-ea"/>
                <a:cs typeface="+mn-cs"/>
              </a:rPr>
              <a:t>	Vista ink, touch &amp; </a:t>
            </a:r>
            <a:r>
              <a:rPr lang="en-US" sz="1200" kern="1200" dirty="0" err="1" smtClean="0">
                <a:solidFill>
                  <a:schemeClr val="tx1"/>
                </a:solidFill>
                <a:latin typeface="+mn-lt"/>
                <a:ea typeface="+mn-ea"/>
                <a:cs typeface="+mn-cs"/>
              </a:rPr>
              <a:t>reco</a:t>
            </a:r>
            <a:r>
              <a:rPr lang="en-US" sz="1200" kern="1200" dirty="0" smtClean="0">
                <a:solidFill>
                  <a:schemeClr val="tx1"/>
                </a:solidFill>
                <a:latin typeface="+mn-lt"/>
                <a:ea typeface="+mn-ea"/>
                <a:cs typeface="+mn-cs"/>
              </a:rPr>
              <a:t> support</a:t>
            </a:r>
          </a:p>
          <a:p>
            <a:pPr lvl="0"/>
            <a:r>
              <a:rPr lang="en-US" sz="1200" kern="1200" dirty="0" smtClean="0">
                <a:solidFill>
                  <a:schemeClr val="tx1"/>
                </a:solidFill>
                <a:latin typeface="+mn-lt"/>
                <a:ea typeface="+mn-ea"/>
                <a:cs typeface="+mn-cs"/>
              </a:rPr>
              <a:t>		Show improvement over XP</a:t>
            </a:r>
          </a:p>
          <a:p>
            <a:pPr lvl="0"/>
            <a:r>
              <a:rPr lang="en-US" sz="1200" kern="1200" dirty="0" smtClean="0">
                <a:solidFill>
                  <a:schemeClr val="tx1"/>
                </a:solidFill>
                <a:latin typeface="+mn-lt"/>
                <a:ea typeface="+mn-ea"/>
                <a:cs typeface="+mn-cs"/>
              </a:rPr>
              <a:t>	Vista fast resume capability</a:t>
            </a:r>
          </a:p>
          <a:p>
            <a:pPr lvl="0"/>
            <a:r>
              <a:rPr lang="en-US" sz="1200" kern="1200" dirty="0" smtClean="0">
                <a:solidFill>
                  <a:schemeClr val="tx1"/>
                </a:solidFill>
                <a:latin typeface="+mn-lt"/>
                <a:ea typeface="+mn-ea"/>
                <a:cs typeface="+mn-cs"/>
              </a:rPr>
              <a:t>	Origami Experience, MS Reader, Live Mail, Street &amp; Trips</a:t>
            </a:r>
          </a:p>
          <a:p>
            <a:pPr lvl="0"/>
            <a:r>
              <a:rPr lang="en-US" sz="1200" kern="1200" dirty="0" smtClean="0">
                <a:solidFill>
                  <a:schemeClr val="tx1"/>
                </a:solidFill>
                <a:latin typeface="+mn-lt"/>
                <a:ea typeface="+mn-ea"/>
                <a:cs typeface="+mn-cs"/>
              </a:rPr>
              <a:t>		Demo</a:t>
            </a:r>
          </a:p>
          <a:p>
            <a:pPr lvl="0"/>
            <a:r>
              <a:rPr lang="en-US" sz="1200" kern="1200" dirty="0" smtClean="0">
                <a:solidFill>
                  <a:schemeClr val="tx1"/>
                </a:solidFill>
                <a:latin typeface="+mn-lt"/>
                <a:ea typeface="+mn-ea"/>
                <a:cs typeface="+mn-cs"/>
              </a:rPr>
              <a:t>		emphasize "for free"</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MS commitment &amp; investment to deliver software for key scenarios</a:t>
            </a:r>
          </a:p>
          <a:p>
            <a:pPr lvl="0"/>
            <a:r>
              <a:rPr lang="en-US" sz="1200" kern="1200" dirty="0" smtClean="0">
                <a:solidFill>
                  <a:schemeClr val="tx1"/>
                </a:solidFill>
                <a:latin typeface="+mn-lt"/>
                <a:ea typeface="+mn-ea"/>
                <a:cs typeface="+mn-cs"/>
              </a:rPr>
              <a:t>	Vista Mobility Center </a:t>
            </a:r>
          </a:p>
          <a:p>
            <a:pPr lvl="0"/>
            <a:r>
              <a:rPr lang="en-US" sz="1200" kern="1200" dirty="0" smtClean="0">
                <a:solidFill>
                  <a:schemeClr val="tx1"/>
                </a:solidFill>
                <a:latin typeface="+mn-lt"/>
                <a:ea typeface="+mn-ea"/>
                <a:cs typeface="+mn-cs"/>
              </a:rPr>
              <a:t>		Show </a:t>
            </a:r>
            <a:r>
              <a:rPr lang="en-US" sz="1200" kern="1200" dirty="0" err="1" smtClean="0">
                <a:solidFill>
                  <a:schemeClr val="tx1"/>
                </a:solidFill>
                <a:latin typeface="+mn-lt"/>
                <a:ea typeface="+mn-ea"/>
                <a:cs typeface="+mn-cs"/>
              </a:rPr>
              <a:t>expandibility</a:t>
            </a:r>
            <a:r>
              <a:rPr lang="en-US" sz="1200" kern="1200" dirty="0" smtClean="0">
                <a:solidFill>
                  <a:schemeClr val="tx1"/>
                </a:solidFill>
                <a:latin typeface="+mn-lt"/>
                <a:ea typeface="+mn-ea"/>
                <a:cs typeface="+mn-cs"/>
              </a:rPr>
              <a:t>, customization</a:t>
            </a:r>
          </a:p>
          <a:p>
            <a:pPr lvl="0"/>
            <a:r>
              <a:rPr lang="en-US" sz="1200" kern="1200" dirty="0" smtClean="0">
                <a:solidFill>
                  <a:schemeClr val="tx1"/>
                </a:solidFill>
                <a:latin typeface="+mn-lt"/>
                <a:ea typeface="+mn-ea"/>
                <a:cs typeface="+mn-cs"/>
              </a:rPr>
              <a:t>	Vista Network Center</a:t>
            </a:r>
          </a:p>
          <a:p>
            <a:pPr lvl="0"/>
            <a:r>
              <a:rPr lang="en-US" sz="1200" kern="1200" dirty="0" smtClean="0">
                <a:solidFill>
                  <a:schemeClr val="tx1"/>
                </a:solidFill>
                <a:latin typeface="+mn-lt"/>
                <a:ea typeface="+mn-ea"/>
                <a:cs typeface="+mn-cs"/>
              </a:rPr>
              <a:t>	Vista ink, touch &amp; </a:t>
            </a:r>
            <a:r>
              <a:rPr lang="en-US" sz="1200" kern="1200" dirty="0" err="1" smtClean="0">
                <a:solidFill>
                  <a:schemeClr val="tx1"/>
                </a:solidFill>
                <a:latin typeface="+mn-lt"/>
                <a:ea typeface="+mn-ea"/>
                <a:cs typeface="+mn-cs"/>
              </a:rPr>
              <a:t>reco</a:t>
            </a:r>
            <a:r>
              <a:rPr lang="en-US" sz="1200" kern="1200" dirty="0" smtClean="0">
                <a:solidFill>
                  <a:schemeClr val="tx1"/>
                </a:solidFill>
                <a:latin typeface="+mn-lt"/>
                <a:ea typeface="+mn-ea"/>
                <a:cs typeface="+mn-cs"/>
              </a:rPr>
              <a:t> support</a:t>
            </a:r>
          </a:p>
          <a:p>
            <a:pPr lvl="0"/>
            <a:r>
              <a:rPr lang="en-US" sz="1200" kern="1200" dirty="0" smtClean="0">
                <a:solidFill>
                  <a:schemeClr val="tx1"/>
                </a:solidFill>
                <a:latin typeface="+mn-lt"/>
                <a:ea typeface="+mn-ea"/>
                <a:cs typeface="+mn-cs"/>
              </a:rPr>
              <a:t>		Show improvement over XP</a:t>
            </a:r>
          </a:p>
          <a:p>
            <a:pPr lvl="0"/>
            <a:r>
              <a:rPr lang="en-US" sz="1200" kern="1200" dirty="0" smtClean="0">
                <a:solidFill>
                  <a:schemeClr val="tx1"/>
                </a:solidFill>
                <a:latin typeface="+mn-lt"/>
                <a:ea typeface="+mn-ea"/>
                <a:cs typeface="+mn-cs"/>
              </a:rPr>
              <a:t>	Vista fast resume capability</a:t>
            </a:r>
          </a:p>
          <a:p>
            <a:pPr lvl="0"/>
            <a:r>
              <a:rPr lang="en-US" sz="1200" kern="1200" dirty="0" smtClean="0">
                <a:solidFill>
                  <a:schemeClr val="tx1"/>
                </a:solidFill>
                <a:latin typeface="+mn-lt"/>
                <a:ea typeface="+mn-ea"/>
                <a:cs typeface="+mn-cs"/>
              </a:rPr>
              <a:t>	Origami Experience, MS Reader, Live Mail, Street &amp; Trips</a:t>
            </a:r>
          </a:p>
          <a:p>
            <a:pPr lvl="0"/>
            <a:r>
              <a:rPr lang="en-US" sz="1200" kern="1200" dirty="0" smtClean="0">
                <a:solidFill>
                  <a:schemeClr val="tx1"/>
                </a:solidFill>
                <a:latin typeface="+mn-lt"/>
                <a:ea typeface="+mn-ea"/>
                <a:cs typeface="+mn-cs"/>
              </a:rPr>
              <a:t>		Demo</a:t>
            </a:r>
          </a:p>
          <a:p>
            <a:pPr lvl="0"/>
            <a:r>
              <a:rPr lang="en-US" sz="1200" kern="1200" dirty="0" smtClean="0">
                <a:solidFill>
                  <a:schemeClr val="tx1"/>
                </a:solidFill>
                <a:latin typeface="+mn-lt"/>
                <a:ea typeface="+mn-ea"/>
                <a:cs typeface="+mn-cs"/>
              </a:rPr>
              <a:t>		emphasize "for free"</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latin typeface="+mn-lt"/>
                <a:ea typeface="+mn-ea"/>
                <a:cs typeface="+mn-cs"/>
              </a:rPr>
              <a:t>Share software requirements, user feedback, recommendations and Microsoft resources</a:t>
            </a:r>
          </a:p>
          <a:p>
            <a:pPr lvl="0"/>
            <a:r>
              <a:rPr lang="en-US" sz="1200" kern="1200" dirty="0" smtClean="0">
                <a:solidFill>
                  <a:schemeClr val="tx1"/>
                </a:solidFill>
                <a:latin typeface="+mn-lt"/>
                <a:ea typeface="+mn-ea"/>
                <a:cs typeface="+mn-cs"/>
              </a:rPr>
              <a:t>Vista Premium (Home Premium, Business, Ultimate) --&gt; because of ink, touch &amp; </a:t>
            </a:r>
            <a:r>
              <a:rPr lang="en-US" sz="1200" kern="1200" dirty="0" err="1" smtClean="0">
                <a:solidFill>
                  <a:schemeClr val="tx1"/>
                </a:solidFill>
                <a:latin typeface="+mn-lt"/>
                <a:ea typeface="+mn-ea"/>
                <a:cs typeface="+mn-cs"/>
              </a:rPr>
              <a:t>reco</a:t>
            </a:r>
            <a:r>
              <a:rPr lang="en-US" sz="1200" kern="1200" dirty="0" smtClean="0">
                <a:solidFill>
                  <a:schemeClr val="tx1"/>
                </a:solidFill>
                <a:latin typeface="+mn-lt"/>
                <a:ea typeface="+mn-ea"/>
                <a:cs typeface="+mn-cs"/>
              </a:rPr>
              <a:t> support</a:t>
            </a:r>
          </a:p>
          <a:p>
            <a:pPr lvl="0"/>
            <a:r>
              <a:rPr lang="en-US" sz="1200" kern="1200" dirty="0" smtClean="0">
                <a:solidFill>
                  <a:schemeClr val="tx1"/>
                </a:solidFill>
                <a:latin typeface="+mn-lt"/>
                <a:ea typeface="+mn-ea"/>
                <a:cs typeface="+mn-cs"/>
              </a:rPr>
              <a:t>basic approach --&gt; perfection is achieved, not when there is nothing more to add but when there is nothing left to take away</a:t>
            </a:r>
          </a:p>
          <a:p>
            <a:pPr lvl="0"/>
            <a:r>
              <a:rPr lang="en-US" sz="1200" kern="1200" dirty="0" smtClean="0">
                <a:solidFill>
                  <a:schemeClr val="tx1"/>
                </a:solidFill>
                <a:latin typeface="+mn-lt"/>
                <a:ea typeface="+mn-ea"/>
                <a:cs typeface="+mn-cs"/>
              </a:rPr>
              <a:t>touch optimization</a:t>
            </a:r>
          </a:p>
          <a:p>
            <a:pPr lvl="0"/>
            <a:r>
              <a:rPr lang="en-US" sz="1200" kern="1200" dirty="0" smtClean="0">
                <a:solidFill>
                  <a:schemeClr val="tx1"/>
                </a:solidFill>
                <a:latin typeface="+mn-lt"/>
                <a:ea typeface="+mn-ea"/>
                <a:cs typeface="+mn-cs"/>
              </a:rPr>
              <a:t>	minimum touch target size</a:t>
            </a:r>
          </a:p>
          <a:p>
            <a:pPr lvl="0"/>
            <a:r>
              <a:rPr lang="en-US" sz="1200" kern="1200" dirty="0" smtClean="0">
                <a:solidFill>
                  <a:schemeClr val="tx1"/>
                </a:solidFill>
                <a:latin typeface="+mn-lt"/>
                <a:ea typeface="+mn-ea"/>
                <a:cs typeface="+mn-cs"/>
              </a:rPr>
              <a:t>800 x 480 optimization</a:t>
            </a:r>
          </a:p>
          <a:p>
            <a:pPr lvl="0"/>
            <a:r>
              <a:rPr lang="en-US" sz="1200" kern="1200" dirty="0" smtClean="0">
                <a:solidFill>
                  <a:schemeClr val="tx1"/>
                </a:solidFill>
                <a:latin typeface="+mn-lt"/>
                <a:ea typeface="+mn-ea"/>
                <a:cs typeface="+mn-cs"/>
              </a:rPr>
              <a:t>	no dialog box clip-off's</a:t>
            </a:r>
          </a:p>
          <a:p>
            <a:pPr lvl="0"/>
            <a:r>
              <a:rPr lang="en-US" sz="1200" kern="1200" dirty="0" smtClean="0">
                <a:solidFill>
                  <a:schemeClr val="tx1"/>
                </a:solidFill>
                <a:latin typeface="+mn-lt"/>
                <a:ea typeface="+mn-ea"/>
                <a:cs typeface="+mn-cs"/>
              </a:rPr>
              <a:t>	do not forget installation/setup</a:t>
            </a:r>
          </a:p>
          <a:p>
            <a:pPr lvl="0"/>
            <a:r>
              <a:rPr lang="en-US" sz="1200" kern="1200" dirty="0" smtClean="0">
                <a:solidFill>
                  <a:schemeClr val="tx1"/>
                </a:solidFill>
                <a:latin typeface="+mn-lt"/>
                <a:ea typeface="+mn-ea"/>
                <a:cs typeface="+mn-cs"/>
              </a:rPr>
              <a:t>	UMPC simulator software</a:t>
            </a:r>
          </a:p>
          <a:p>
            <a:pPr lvl="0"/>
            <a:r>
              <a:rPr lang="en-US" sz="1200" kern="1200" dirty="0" smtClean="0">
                <a:solidFill>
                  <a:schemeClr val="tx1"/>
                </a:solidFill>
                <a:latin typeface="+mn-lt"/>
                <a:ea typeface="+mn-ea"/>
                <a:cs typeface="+mn-cs"/>
              </a:rPr>
              <a:t>	Sudoku source</a:t>
            </a:r>
          </a:p>
          <a:p>
            <a:pPr lvl="0"/>
            <a:r>
              <a:rPr lang="en-US" sz="1200" kern="1200" dirty="0" smtClean="0">
                <a:solidFill>
                  <a:schemeClr val="tx1"/>
                </a:solidFill>
                <a:latin typeface="+mn-lt"/>
                <a:ea typeface="+mn-ea"/>
                <a:cs typeface="+mn-cs"/>
              </a:rPr>
              <a:t>low power design</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Don’t add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Don’t clip or forcibly center UI; make it scrollable</a:t>
            </a:r>
          </a:p>
          <a:p>
            <a:r>
              <a:rPr lang="en-US" dirty="0" smtClean="0"/>
              <a:t>5:3 screen ratio not 4:3; resolution checks in setup</a:t>
            </a:r>
          </a:p>
          <a:p>
            <a:r>
              <a:rPr lang="en-US" dirty="0" smtClean="0"/>
              <a:t>Fat-finger</a:t>
            </a:r>
            <a:r>
              <a:rPr lang="en-US" baseline="0" dirty="0" smtClean="0"/>
              <a:t> UI; MRUs; auto-complete; don’t ask user to type text .. </a:t>
            </a:r>
            <a:endParaRPr lang="en-US" dirty="0" smtClean="0"/>
          </a:p>
          <a:p>
            <a:r>
              <a:rPr lang="en-US" dirty="0" smtClean="0"/>
              <a:t>Tablet</a:t>
            </a:r>
            <a:r>
              <a:rPr lang="en-US" baseline="0" dirty="0" smtClean="0"/>
              <a:t> SDK platform allows distinguishing between finger, stylus, and pen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Can app be navigated using buttons only?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Don’t assume</a:t>
            </a:r>
            <a:r>
              <a:rPr lang="en-US" baseline="0" dirty="0" smtClean="0"/>
              <a:t> 4:3 ratios or make your UI non-resizable or assume minimum UI size</a:t>
            </a:r>
            <a:endParaRPr lang="en-US" dirty="0" smtClean="0"/>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latin typeface="+mn-lt"/>
                <a:ea typeface="+mn-ea"/>
                <a:cs typeface="+mn-cs"/>
              </a:rPr>
              <a:t>1. Create excitement for UMPC category</a:t>
            </a:r>
          </a:p>
          <a:p>
            <a:pPr lvl="0"/>
            <a:r>
              <a:rPr lang="en-US" sz="1200" kern="1200" dirty="0" smtClean="0">
                <a:solidFill>
                  <a:schemeClr val="tx1"/>
                </a:solidFill>
                <a:latin typeface="+mn-lt"/>
                <a:ea typeface="+mn-ea"/>
                <a:cs typeface="+mn-cs"/>
              </a:rPr>
              <a:t>clarify reason why MS (and many other incl. Intel) are investing in UMPC --&gt; to drive towards 1 PC per person --&gt; </a:t>
            </a:r>
          </a:p>
          <a:p>
            <a:pPr lvl="0"/>
            <a:r>
              <a:rPr lang="en-US" sz="1200" kern="1200" dirty="0" smtClean="0">
                <a:solidFill>
                  <a:schemeClr val="tx1"/>
                </a:solidFill>
                <a:latin typeface="+mn-lt"/>
                <a:ea typeface="+mn-ea"/>
                <a:cs typeface="+mn-cs"/>
              </a:rPr>
              <a:t>identify key scenarios</a:t>
            </a:r>
          </a:p>
          <a:p>
            <a:pPr lvl="0"/>
            <a:r>
              <a:rPr lang="en-US" sz="1200" kern="1200" dirty="0" smtClean="0">
                <a:solidFill>
                  <a:schemeClr val="tx1"/>
                </a:solidFill>
                <a:latin typeface="+mn-lt"/>
                <a:ea typeface="+mn-ea"/>
                <a:cs typeface="+mn-cs"/>
              </a:rPr>
              <a:t>	personal digital media entertainment</a:t>
            </a:r>
          </a:p>
          <a:p>
            <a:pPr lvl="0"/>
            <a:r>
              <a:rPr lang="en-US" sz="1200" kern="1200" dirty="0" smtClean="0">
                <a:solidFill>
                  <a:schemeClr val="tx1"/>
                </a:solidFill>
                <a:latin typeface="+mn-lt"/>
                <a:ea typeface="+mn-ea"/>
                <a:cs typeface="+mn-cs"/>
              </a:rPr>
              <a:t>	internet browser &amp; </a:t>
            </a:r>
            <a:r>
              <a:rPr lang="en-US" sz="1200" kern="1200" dirty="0" err="1" smtClean="0">
                <a:solidFill>
                  <a:schemeClr val="tx1"/>
                </a:solidFill>
                <a:latin typeface="+mn-lt"/>
                <a:ea typeface="+mn-ea"/>
                <a:cs typeface="+mn-cs"/>
              </a:rPr>
              <a:t>rss</a:t>
            </a:r>
            <a:r>
              <a:rPr lang="en-US" sz="1200" kern="1200" dirty="0" smtClean="0">
                <a:solidFill>
                  <a:schemeClr val="tx1"/>
                </a:solidFill>
                <a:latin typeface="+mn-lt"/>
                <a:ea typeface="+mn-ea"/>
                <a:cs typeface="+mn-cs"/>
              </a:rPr>
              <a:t>/news reader</a:t>
            </a:r>
          </a:p>
          <a:p>
            <a:pPr lvl="0"/>
            <a:r>
              <a:rPr lang="en-US" sz="1200" kern="1200" dirty="0" smtClean="0">
                <a:solidFill>
                  <a:schemeClr val="tx1"/>
                </a:solidFill>
                <a:latin typeface="+mn-lt"/>
                <a:ea typeface="+mn-ea"/>
                <a:cs typeface="+mn-cs"/>
              </a:rPr>
              <a:t>	Internet communicator: email  VoIP  IM</a:t>
            </a:r>
          </a:p>
          <a:p>
            <a:pPr lvl="0"/>
            <a:r>
              <a:rPr lang="en-US" sz="1200" kern="1200" dirty="0" smtClean="0">
                <a:solidFill>
                  <a:schemeClr val="tx1"/>
                </a:solidFill>
                <a:latin typeface="+mn-lt"/>
                <a:ea typeface="+mn-ea"/>
                <a:cs typeface="+mn-cs"/>
              </a:rPr>
              <a:t>	casual gaming</a:t>
            </a:r>
          </a:p>
          <a:p>
            <a:pPr lvl="0"/>
            <a:r>
              <a:rPr lang="en-US" sz="1200" kern="1200" dirty="0" smtClean="0">
                <a:solidFill>
                  <a:schemeClr val="tx1"/>
                </a:solidFill>
                <a:latin typeface="+mn-lt"/>
                <a:ea typeface="+mn-ea"/>
                <a:cs typeface="+mn-cs"/>
              </a:rPr>
              <a:t>	navigation</a:t>
            </a:r>
          </a:p>
          <a:p>
            <a:pPr lvl="0"/>
            <a:r>
              <a:rPr lang="en-US" sz="1200" kern="1200" dirty="0" smtClean="0">
                <a:solidFill>
                  <a:schemeClr val="tx1"/>
                </a:solidFill>
                <a:latin typeface="+mn-lt"/>
                <a:ea typeface="+mn-ea"/>
                <a:cs typeface="+mn-cs"/>
              </a:rPr>
              <a:t>show market size opportunity:  300 million PC's sold WW per year --&gt; could easily go to 1 billion PCs by targeting multiple PCs per household</a:t>
            </a:r>
          </a:p>
          <a:p>
            <a:pPr lvl="0"/>
            <a:r>
              <a:rPr lang="en-US" sz="1200" kern="1200" dirty="0" smtClean="0">
                <a:solidFill>
                  <a:schemeClr val="tx1"/>
                </a:solidFill>
                <a:latin typeface="+mn-lt"/>
                <a:ea typeface="+mn-ea"/>
                <a:cs typeface="+mn-cs"/>
              </a:rPr>
              <a:t>	multiple single use devices can be replaced by 1 multi function device</a:t>
            </a:r>
          </a:p>
          <a:p>
            <a:pPr lvl="0"/>
            <a:r>
              <a:rPr lang="en-US" sz="1200" kern="1200" dirty="0" smtClean="0">
                <a:solidFill>
                  <a:schemeClr val="tx1"/>
                </a:solidFill>
                <a:latin typeface="+mn-lt"/>
                <a:ea typeface="+mn-ea"/>
                <a:cs typeface="+mn-cs"/>
              </a:rPr>
              <a:t>		MP3 player</a:t>
            </a:r>
          </a:p>
          <a:p>
            <a:pPr lvl="0"/>
            <a:r>
              <a:rPr lang="en-US" sz="1200" kern="1200" dirty="0" smtClean="0">
                <a:solidFill>
                  <a:schemeClr val="tx1"/>
                </a:solidFill>
                <a:latin typeface="+mn-lt"/>
                <a:ea typeface="+mn-ea"/>
                <a:cs typeface="+mn-cs"/>
              </a:rPr>
              <a:t>		portable </a:t>
            </a:r>
            <a:r>
              <a:rPr lang="en-US" sz="1200" kern="1200" dirty="0" err="1" smtClean="0">
                <a:solidFill>
                  <a:schemeClr val="tx1"/>
                </a:solidFill>
                <a:latin typeface="+mn-lt"/>
                <a:ea typeface="+mn-ea"/>
                <a:cs typeface="+mn-cs"/>
              </a:rPr>
              <a:t>dvd</a:t>
            </a:r>
            <a:r>
              <a:rPr lang="en-US" sz="1200" kern="1200" dirty="0" smtClean="0">
                <a:solidFill>
                  <a:schemeClr val="tx1"/>
                </a:solidFill>
                <a:latin typeface="+mn-lt"/>
                <a:ea typeface="+mn-ea"/>
                <a:cs typeface="+mn-cs"/>
              </a:rPr>
              <a:t>/video player</a:t>
            </a:r>
          </a:p>
          <a:p>
            <a:pPr lvl="0"/>
            <a:r>
              <a:rPr lang="en-US" sz="1200" kern="1200" dirty="0" smtClean="0">
                <a:solidFill>
                  <a:schemeClr val="tx1"/>
                </a:solidFill>
                <a:latin typeface="+mn-lt"/>
                <a:ea typeface="+mn-ea"/>
                <a:cs typeface="+mn-cs"/>
              </a:rPr>
              <a:t>		portable TV</a:t>
            </a:r>
          </a:p>
          <a:p>
            <a:pPr lvl="0"/>
            <a:r>
              <a:rPr lang="en-US" sz="1200" kern="1200" dirty="0" smtClean="0">
                <a:solidFill>
                  <a:schemeClr val="tx1"/>
                </a:solidFill>
                <a:latin typeface="+mn-lt"/>
                <a:ea typeface="+mn-ea"/>
                <a:cs typeface="+mn-cs"/>
              </a:rPr>
              <a:t>		photo frame</a:t>
            </a:r>
          </a:p>
          <a:p>
            <a:pPr lvl="0"/>
            <a:r>
              <a:rPr lang="en-US" sz="1200" kern="1200" dirty="0" smtClean="0">
                <a:solidFill>
                  <a:schemeClr val="tx1"/>
                </a:solidFill>
                <a:latin typeface="+mn-lt"/>
                <a:ea typeface="+mn-ea"/>
                <a:cs typeface="+mn-cs"/>
              </a:rPr>
              <a:t>		personal navigation device</a:t>
            </a:r>
          </a:p>
          <a:p>
            <a:pPr lvl="0"/>
            <a:r>
              <a:rPr lang="en-US" sz="1200" kern="1200" dirty="0" smtClean="0">
                <a:solidFill>
                  <a:schemeClr val="tx1"/>
                </a:solidFill>
                <a:latin typeface="+mn-lt"/>
                <a:ea typeface="+mn-ea"/>
                <a:cs typeface="+mn-cs"/>
              </a:rPr>
              <a:t>		Internet tablet</a:t>
            </a:r>
          </a:p>
          <a:p>
            <a:pPr lvl="0"/>
            <a:r>
              <a:rPr lang="en-US" sz="1200" kern="1200" dirty="0" smtClean="0">
                <a:solidFill>
                  <a:schemeClr val="tx1"/>
                </a:solidFill>
                <a:latin typeface="+mn-lt"/>
                <a:ea typeface="+mn-ea"/>
                <a:cs typeface="+mn-cs"/>
              </a:rPr>
              <a:t>		etc </a:t>
            </a:r>
            <a:r>
              <a:rPr lang="en-US" sz="1200" kern="1200" dirty="0" err="1" smtClean="0">
                <a:solidFill>
                  <a:schemeClr val="tx1"/>
                </a:solidFill>
                <a:latin typeface="+mn-lt"/>
                <a:ea typeface="+mn-ea"/>
                <a:cs typeface="+mn-cs"/>
              </a:rPr>
              <a:t>etc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etc</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show accessory opportunity</a:t>
            </a:r>
          </a:p>
          <a:p>
            <a:pPr lvl="0"/>
            <a:r>
              <a:rPr lang="en-US" sz="1200" kern="1200" dirty="0" smtClean="0">
                <a:solidFill>
                  <a:schemeClr val="tx1"/>
                </a:solidFill>
                <a:latin typeface="+mn-lt"/>
                <a:ea typeface="+mn-ea"/>
                <a:cs typeface="+mn-cs"/>
              </a:rPr>
              <a:t>show service opportunity</a:t>
            </a:r>
          </a:p>
          <a:p>
            <a:r>
              <a:rPr lang="en-US" sz="1200" kern="1200" dirty="0" smtClean="0">
                <a:solidFill>
                  <a:schemeClr val="tx1"/>
                </a:solidFill>
                <a:latin typeface="+mn-lt"/>
                <a:ea typeface="+mn-ea"/>
                <a:cs typeface="+mn-cs"/>
              </a:rPr>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Don’t clip or forcibly center UI; make it scrollable</a:t>
            </a:r>
          </a:p>
          <a:p>
            <a:r>
              <a:rPr lang="en-US" dirty="0" smtClean="0"/>
              <a:t>5:3 screen ratio not 4:3; resolution checks in setup</a:t>
            </a:r>
          </a:p>
          <a:p>
            <a:r>
              <a:rPr lang="en-US" dirty="0" smtClean="0"/>
              <a:t>Fat-finger</a:t>
            </a:r>
            <a:r>
              <a:rPr lang="en-US" baseline="0" dirty="0" smtClean="0"/>
              <a:t> UI; MRUs; auto-complete; don’t ask user to type text .. </a:t>
            </a:r>
            <a:endParaRPr lang="en-US" dirty="0" smtClean="0"/>
          </a:p>
          <a:p>
            <a:r>
              <a:rPr lang="en-US" dirty="0" smtClean="0"/>
              <a:t>Tablet</a:t>
            </a:r>
            <a:r>
              <a:rPr lang="en-US" baseline="0" dirty="0" smtClean="0"/>
              <a:t> SDK platform allows distinguishing between finger, stylus, and pen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Can app be navigated using buttons only?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Don’t assume</a:t>
            </a:r>
            <a:r>
              <a:rPr lang="en-US" baseline="0" dirty="0" smtClean="0"/>
              <a:t> 4:3 ratios or make your UI non-resizable or assume minimum UI size</a:t>
            </a:r>
            <a:endParaRPr lang="en-US" dirty="0" smtClean="0"/>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Finger-friendly -&gt;</a:t>
            </a:r>
            <a:r>
              <a:rPr lang="en-US" sz="1400" baseline="0" dirty="0" smtClean="0"/>
              <a:t> independent of resolution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Don’t put stuff on the screen edges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Windows generally not optimized for touch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Text input: auto-complete, </a:t>
            </a:r>
            <a:r>
              <a:rPr lang="en-US" sz="1400" baseline="0" dirty="0" err="1" smtClean="0"/>
              <a:t>mrus</a:t>
            </a:r>
            <a:endParaRPr lang="en-US" sz="14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Don’t hide UI under the hand or fingers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Text input areas obstructed by on-screen keyboard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Handwriting </a:t>
            </a:r>
            <a:r>
              <a:rPr lang="en-US" sz="1400" baseline="0" dirty="0" err="1" smtClean="0"/>
              <a:t>reco</a:t>
            </a:r>
            <a:r>
              <a:rPr lang="en-US" sz="1400" baseline="0" dirty="0" smtClean="0"/>
              <a:t> works very well on Vista…</a:t>
            </a: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Don’t clip or forcibly center UI; make it scrollable</a:t>
            </a:r>
          </a:p>
          <a:p>
            <a:r>
              <a:rPr lang="en-US" dirty="0" smtClean="0"/>
              <a:t>5:3 screen ratio not 4:3; resolution checks in setup</a:t>
            </a:r>
          </a:p>
          <a:p>
            <a:r>
              <a:rPr lang="en-US" dirty="0" smtClean="0"/>
              <a:t>Fat-finger</a:t>
            </a:r>
            <a:r>
              <a:rPr lang="en-US" baseline="0" dirty="0" smtClean="0"/>
              <a:t> UI; MRUs; auto-complete; don’t ask user to type text .. </a:t>
            </a:r>
            <a:endParaRPr lang="en-US" dirty="0" smtClean="0"/>
          </a:p>
          <a:p>
            <a:r>
              <a:rPr lang="en-US" dirty="0" smtClean="0"/>
              <a:t>Tablet</a:t>
            </a:r>
            <a:r>
              <a:rPr lang="en-US" baseline="0" dirty="0" smtClean="0"/>
              <a:t> SDK platform allows distinguishing between finger, stylus, and pen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Can app be navigated using buttons only?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Don’t assume</a:t>
            </a:r>
            <a:r>
              <a:rPr lang="en-US" baseline="0" dirty="0" smtClean="0"/>
              <a:t> 4:3 ratios or make your UI non-resizable or assume minimum UI size</a:t>
            </a:r>
            <a:endParaRPr lang="en-US" dirty="0" smtClean="0"/>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mn-lt"/>
                <a:ea typeface="+mn-ea"/>
                <a:cs typeface="+mn-cs"/>
              </a:rPr>
              <a:t>Invest in performance optimizations</a:t>
            </a:r>
          </a:p>
          <a:p>
            <a:r>
              <a:rPr lang="en-US" sz="1200" b="1" kern="1200" dirty="0" smtClean="0">
                <a:solidFill>
                  <a:schemeClr val="tx1"/>
                </a:solidFill>
                <a:latin typeface="+mn-lt"/>
                <a:ea typeface="+mn-ea"/>
                <a:cs typeface="+mn-cs"/>
              </a:rPr>
              <a:t>Adjust to user power policy.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Reduce resource usage when the system is on battery power.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 not render to the display when it is off.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Avoid polling and spinning in tight loops.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 not use high-resolution periodic timers.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Allow the system to idle the display and idle to sleep</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Respond to common power management events.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Suspend/resume are key</a:t>
            </a:r>
            <a:r>
              <a:rPr lang="en-US" baseline="0" dirty="0" smtClean="0"/>
              <a:t> to machine being always available and appearing always on</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Slide Purpose: Set the Agenda for the Session</a:t>
            </a:r>
          </a:p>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a:t>
            </a:r>
            <a:r>
              <a:rPr lang="en-US" dirty="0" err="1" smtClean="0"/>
              <a:t>todo</a:t>
            </a:r>
            <a:r>
              <a:rPr lang="en-US" dirty="0" smtClean="0"/>
              <a:t>&gt; Is this slide</a:t>
            </a:r>
            <a:r>
              <a:rPr lang="en-US" baseline="0" dirty="0" smtClean="0"/>
              <a:t> providing any value at all ? </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&lt;?&gt; Summary seems weak – any suggestions?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Summary</a:t>
            </a:r>
          </a:p>
          <a:p>
            <a:pPr lvl="0"/>
            <a:r>
              <a:rPr lang="en-US" sz="1200" kern="1200" dirty="0" smtClean="0">
                <a:solidFill>
                  <a:schemeClr val="tx1"/>
                </a:solidFill>
                <a:latin typeface="+mn-lt"/>
                <a:ea typeface="+mn-ea"/>
                <a:cs typeface="+mn-cs"/>
              </a:rPr>
              <a:t>UMPC momentum is here and big</a:t>
            </a:r>
          </a:p>
          <a:p>
            <a:pPr lvl="0"/>
            <a:r>
              <a:rPr lang="en-US" sz="1200" kern="1200" dirty="0" smtClean="0">
                <a:solidFill>
                  <a:schemeClr val="tx1"/>
                </a:solidFill>
                <a:latin typeface="+mn-lt"/>
                <a:ea typeface="+mn-ea"/>
                <a:cs typeface="+mn-cs"/>
              </a:rPr>
              <a:t>UMPC business opportunity is huge</a:t>
            </a:r>
          </a:p>
          <a:p>
            <a:pPr lvl="0"/>
            <a:r>
              <a:rPr lang="en-US" sz="1200" kern="1200" dirty="0" smtClean="0">
                <a:solidFill>
                  <a:schemeClr val="tx1"/>
                </a:solidFill>
                <a:latin typeface="+mn-lt"/>
                <a:ea typeface="+mn-ea"/>
                <a:cs typeface="+mn-cs"/>
              </a:rPr>
              <a:t>Windows Vista fulfills the customer &amp; suppliers demand</a:t>
            </a:r>
          </a:p>
          <a:p>
            <a:pPr lvl="0"/>
            <a:r>
              <a:rPr lang="en-US" sz="1200" kern="1200" dirty="0" smtClean="0">
                <a:solidFill>
                  <a:schemeClr val="tx1"/>
                </a:solidFill>
                <a:latin typeface="+mn-lt"/>
                <a:ea typeface="+mn-ea"/>
                <a:cs typeface="+mn-cs"/>
              </a:rPr>
              <a:t>Origami </a:t>
            </a:r>
            <a:r>
              <a:rPr lang="en-US" sz="1200" kern="1200" dirty="0" err="1" smtClean="0">
                <a:solidFill>
                  <a:schemeClr val="tx1"/>
                </a:solidFill>
                <a:latin typeface="+mn-lt"/>
                <a:ea typeface="+mn-ea"/>
                <a:cs typeface="+mn-cs"/>
              </a:rPr>
              <a:t>eXperience</a:t>
            </a:r>
            <a:r>
              <a:rPr lang="en-US" sz="1200" kern="1200" dirty="0" smtClean="0">
                <a:solidFill>
                  <a:schemeClr val="tx1"/>
                </a:solidFill>
                <a:latin typeface="+mn-lt"/>
                <a:ea typeface="+mn-ea"/>
                <a:cs typeface="+mn-cs"/>
              </a:rPr>
              <a:t> takes a big load of the OEM shoulder </a:t>
            </a:r>
          </a:p>
          <a:p>
            <a:pPr lvl="0"/>
            <a:r>
              <a:rPr lang="en-US" sz="1200" kern="1200" dirty="0" smtClean="0">
                <a:solidFill>
                  <a:schemeClr val="tx1"/>
                </a:solidFill>
                <a:latin typeface="+mn-lt"/>
                <a:ea typeface="+mn-ea"/>
                <a:cs typeface="+mn-cs"/>
              </a:rPr>
              <a:t>MS is </a:t>
            </a:r>
            <a:r>
              <a:rPr lang="en-US" sz="1200" kern="1200" dirty="0" err="1" smtClean="0">
                <a:solidFill>
                  <a:schemeClr val="tx1"/>
                </a:solidFill>
                <a:latin typeface="+mn-lt"/>
                <a:ea typeface="+mn-ea"/>
                <a:cs typeface="+mn-cs"/>
              </a:rPr>
              <a:t>offereing</a:t>
            </a:r>
            <a:r>
              <a:rPr lang="en-US" sz="1200" kern="1200" dirty="0" smtClean="0">
                <a:solidFill>
                  <a:schemeClr val="tx1"/>
                </a:solidFill>
                <a:latin typeface="+mn-lt"/>
                <a:ea typeface="+mn-ea"/>
                <a:cs typeface="+mn-cs"/>
              </a:rPr>
              <a:t> the right development resources</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&lt;?&gt; suggestions welcome</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&lt;?&gt; Is it kosher to put in a link to Code Magazine?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&lt;?&gt;</a:t>
            </a:r>
            <a:r>
              <a:rPr lang="en-US" sz="1200" dirty="0" smtClean="0"/>
              <a:t> UMPC App development tips: </a:t>
            </a:r>
            <a:r>
              <a:rPr lang="en-US" sz="1100" dirty="0" smtClean="0">
                <a:hlinkClick r:id="rId3"/>
              </a:rPr>
              <a:t>http://www.code-magazine.com/Article.aspx?quickid=0704042</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latin typeface="Calibri" pitchFamily="34" charset="0"/>
              </a:rPr>
              <a:t>Technology industry is a very exciting, super-fast growing industry. </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3 elements can be recognized in the growth engine: technology that drives social behavior that utilizes applications which fuel innovation that leads to new technology and changing behavior. A perpetual motion machine.</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Industry leader have the responsibility to drive growth, to eliminate the obstacles and to invest in the future.</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Digital</a:t>
            </a:r>
            <a:r>
              <a:rPr lang="en-US" baseline="0" dirty="0" smtClean="0">
                <a:latin typeface="Calibri" pitchFamily="34" charset="0"/>
              </a:rPr>
              <a:t> lifestyle is being embraced world wide. Trends show mobility is a key aspect of technology use.</a:t>
            </a:r>
            <a:endParaRPr lang="en-US" dirty="0" smtClean="0">
              <a:latin typeface="Calibri" pitchFamily="34" charset="0"/>
            </a:endParaRPr>
          </a:p>
          <a:p>
            <a:pPr eaLnBrk="1" hangingPunct="1">
              <a:spcBef>
                <a:spcPct val="0"/>
              </a:spcBef>
            </a:pPr>
            <a:r>
              <a:rPr lang="en-US" dirty="0" smtClean="0">
                <a:latin typeface="Calibri" pitchFamily="34" charset="0"/>
              </a:rPr>
              <a:t>Concept of a computer</a:t>
            </a:r>
            <a:r>
              <a:rPr lang="en-US" baseline="0" dirty="0" smtClean="0">
                <a:latin typeface="Calibri" pitchFamily="34" charset="0"/>
              </a:rPr>
              <a:t> in a fixed location is becoming as outdated as that of a phone in a fixed location. Opportunity here to meet the computing needs of users with truly personal computing experiences. Putting the personal back into personal computer. PCs </a:t>
            </a:r>
            <a:r>
              <a:rPr lang="en-US" baseline="0" dirty="0" err="1" smtClean="0">
                <a:latin typeface="Calibri" pitchFamily="34" charset="0"/>
              </a:rPr>
              <a:t>havent</a:t>
            </a:r>
            <a:r>
              <a:rPr lang="en-US" baseline="0" dirty="0" smtClean="0">
                <a:latin typeface="Calibri" pitchFamily="34" charset="0"/>
              </a:rPr>
              <a:t> been truly personal – they are shared when they’re on a end-point/base.</a:t>
            </a:r>
          </a:p>
          <a:p>
            <a:pPr eaLnBrk="1" hangingPunct="1">
              <a:spcBef>
                <a:spcPct val="0"/>
              </a:spcBef>
            </a:pPr>
            <a:endParaRPr lang="en-US" baseline="0" dirty="0" smtClean="0">
              <a:latin typeface="Calibri" pitchFamily="34" charset="0"/>
            </a:endParaRPr>
          </a:p>
          <a:p>
            <a:pPr eaLnBrk="1" hangingPunct="1">
              <a:spcBef>
                <a:spcPct val="0"/>
              </a:spcBef>
            </a:pPr>
            <a:r>
              <a:rPr lang="en-US" baseline="0" dirty="0" smtClean="0">
                <a:latin typeface="Calibri" pitchFamily="34" charset="0"/>
              </a:rPr>
              <a:t>Opportunity to take a PC from shared, fixed use to a pc-per-person digital lifestyle</a:t>
            </a:r>
          </a:p>
          <a:p>
            <a:pPr eaLnBrk="1" hangingPunct="1">
              <a:spcBef>
                <a:spcPct val="0"/>
              </a:spcBef>
            </a:pPr>
            <a:endParaRPr lang="en-US" baseline="0" dirty="0" smtClean="0">
              <a:latin typeface="Calibri" pitchFamily="34" charset="0"/>
            </a:endParaRPr>
          </a:p>
          <a:p>
            <a:pPr eaLnBrk="1" hangingPunct="1">
              <a:spcBef>
                <a:spcPct val="0"/>
              </a:spcBef>
            </a:pPr>
            <a:r>
              <a:rPr lang="en-US" dirty="0" smtClean="0">
                <a:latin typeface="Calibri" pitchFamily="34" charset="0"/>
              </a:rPr>
              <a:t>Customer demand is very clear: they want it all, all the time, wherever they go. And it must be delivered in a simple way!</a:t>
            </a:r>
          </a:p>
          <a:p>
            <a:pPr eaLnBrk="1" hangingPunct="1">
              <a:spcBef>
                <a:spcPct val="0"/>
              </a:spcBef>
            </a:pPr>
            <a:r>
              <a:rPr lang="en-US" dirty="0" smtClean="0">
                <a:latin typeface="Calibri" pitchFamily="34" charset="0"/>
              </a:rPr>
              <a:t>Customers look to solve problems with end to end solutions.</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Today customer choice is limited to single function devices – and lots of them: mp3 player, </a:t>
            </a:r>
            <a:r>
              <a:rPr lang="en-US" dirty="0" err="1" smtClean="0">
                <a:latin typeface="Calibri" pitchFamily="34" charset="0"/>
              </a:rPr>
              <a:t>dvd</a:t>
            </a:r>
            <a:r>
              <a:rPr lang="en-US" dirty="0" smtClean="0">
                <a:latin typeface="Calibri" pitchFamily="34" charset="0"/>
              </a:rPr>
              <a:t>,</a:t>
            </a:r>
            <a:r>
              <a:rPr lang="en-US" baseline="0" dirty="0" smtClean="0">
                <a:latin typeface="Calibri" pitchFamily="34" charset="0"/>
              </a:rPr>
              <a:t> personal navigation, internet tablet, portable </a:t>
            </a:r>
            <a:r>
              <a:rPr lang="en-US" baseline="0" dirty="0" err="1" smtClean="0">
                <a:latin typeface="Calibri" pitchFamily="34" charset="0"/>
              </a:rPr>
              <a:t>tv</a:t>
            </a:r>
            <a:r>
              <a:rPr lang="en-US" baseline="0" dirty="0" smtClean="0">
                <a:latin typeface="Calibri" pitchFamily="34" charset="0"/>
              </a:rPr>
              <a:t>, …</a:t>
            </a:r>
          </a:p>
          <a:p>
            <a:pPr eaLnBrk="1" hangingPunct="1">
              <a:spcBef>
                <a:spcPct val="0"/>
              </a:spcBef>
            </a:pPr>
            <a:endParaRPr lang="en-US" baseline="0" dirty="0" smtClean="0">
              <a:latin typeface="Calibri" pitchFamily="34" charset="0"/>
            </a:endParaRPr>
          </a:p>
          <a:p>
            <a:pPr eaLnBrk="1" hangingPunct="1">
              <a:spcBef>
                <a:spcPct val="0"/>
              </a:spcBef>
            </a:pPr>
            <a:r>
              <a:rPr lang="en-US" baseline="0" dirty="0" smtClean="0">
                <a:latin typeface="Calibri" pitchFamily="34" charset="0"/>
              </a:rPr>
              <a:t>Some devices trying to add more functionality but not a complete and versatile experience…</a:t>
            </a:r>
          </a:p>
          <a:p>
            <a:pPr eaLnBrk="1" hangingPunct="1">
              <a:spcBef>
                <a:spcPct val="0"/>
              </a:spcBef>
            </a:pPr>
            <a:endParaRPr lang="en-US" dirty="0" smtClean="0">
              <a:latin typeface="Calibri" pitchFamily="34" charset="0"/>
            </a:endParaRPr>
          </a:p>
          <a:p>
            <a:r>
              <a:rPr lang="en-US" i="1" dirty="0" smtClean="0"/>
              <a:t>Mobility is key for customers</a:t>
            </a:r>
          </a:p>
          <a:p>
            <a:endParaRPr lang="en-US" i="1" dirty="0" smtClean="0"/>
          </a:p>
          <a:p>
            <a:r>
              <a:rPr lang="en-US" i="1" dirty="0" smtClean="0"/>
              <a:t>Q; What is MS doing for Mobility?</a:t>
            </a:r>
            <a:endParaRPr lang="en-US" dirty="0" smtClean="0"/>
          </a:p>
          <a:p>
            <a:pPr eaLnBrk="1" hangingPunct="1">
              <a:spcBef>
                <a:spcPct val="0"/>
              </a:spcBef>
            </a:pPr>
            <a:endParaRPr lang="en-US" dirty="0" smtClean="0">
              <a:latin typeface="Calibri" pitchFamily="34" charset="0"/>
            </a:endParaRPr>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000" dirty="0" smtClean="0">
                <a:latin typeface="Times New Roman" pitchFamily="18" charset="0"/>
              </a:rPr>
              <a:t>Slide objective: How to position all of Microsoft’s mobile platform offerings.</a:t>
            </a:r>
            <a:endParaRPr lang="en-US" dirty="0" smtClean="0">
              <a:latin typeface="Calibri" pitchFamily="34" charset="0"/>
            </a:endParaRPr>
          </a:p>
          <a:p>
            <a:pPr eaLnBrk="1" hangingPunct="1">
              <a:lnSpc>
                <a:spcPct val="90000"/>
              </a:lnSpc>
            </a:pPr>
            <a:endParaRPr lang="en-US" sz="1000" dirty="0" smtClean="0">
              <a:latin typeface="Times New Roman" pitchFamily="18" charset="0"/>
            </a:endParaRPr>
          </a:p>
          <a:p>
            <a:pPr eaLnBrk="1" hangingPunct="1">
              <a:lnSpc>
                <a:spcPct val="90000"/>
              </a:lnSpc>
            </a:pPr>
            <a:r>
              <a:rPr lang="en-US" sz="1000" dirty="0" smtClean="0">
                <a:latin typeface="Times New Roman" pitchFamily="18" charset="0"/>
              </a:rPr>
              <a:t>Talk about</a:t>
            </a:r>
            <a:r>
              <a:rPr lang="en-US" sz="1000" baseline="0" dirty="0" smtClean="0">
                <a:latin typeface="Times New Roman" pitchFamily="18" charset="0"/>
              </a:rPr>
              <a:t> portability vs. functionality – smart devices on one side, rich application functionality and hardware capability on the other. There is a gap that is filled by the UMPC</a:t>
            </a:r>
            <a:endParaRPr lang="en-US" sz="1000" dirty="0" smtClean="0">
              <a:latin typeface="Times New Roman" pitchFamily="18" charset="0"/>
            </a:endParaRPr>
          </a:p>
          <a:p>
            <a:pPr eaLnBrk="1" hangingPunct="1">
              <a:lnSpc>
                <a:spcPct val="90000"/>
              </a:lnSpc>
            </a:pPr>
            <a:r>
              <a:rPr lang="en-US" sz="1100" dirty="0" smtClean="0">
                <a:latin typeface="Times New Roman" pitchFamily="18" charset="0"/>
              </a:rPr>
              <a:t>Focus on Smart Devices</a:t>
            </a:r>
          </a:p>
          <a:p>
            <a:pPr lvl="1" eaLnBrk="1" hangingPunct="1">
              <a:lnSpc>
                <a:spcPct val="90000"/>
              </a:lnSpc>
            </a:pPr>
            <a:r>
              <a:rPr lang="en-US" sz="1300" dirty="0" smtClean="0">
                <a:latin typeface="Times New Roman" pitchFamily="18" charset="0"/>
              </a:rPr>
              <a:t>Fully data and service-aware</a:t>
            </a:r>
          </a:p>
          <a:p>
            <a:pPr lvl="1" eaLnBrk="1" hangingPunct="1">
              <a:lnSpc>
                <a:spcPct val="90000"/>
              </a:lnSpc>
            </a:pPr>
            <a:r>
              <a:rPr lang="en-US" sz="1300" dirty="0" smtClean="0">
                <a:latin typeface="Times New Roman" pitchFamily="18" charset="0"/>
              </a:rPr>
              <a:t>Connecting users and data in a meaningful way</a:t>
            </a:r>
          </a:p>
          <a:p>
            <a:pPr lvl="1" eaLnBrk="1" hangingPunct="1">
              <a:lnSpc>
                <a:spcPct val="90000"/>
              </a:lnSpc>
            </a:pPr>
            <a:r>
              <a:rPr lang="en-US" sz="1300" dirty="0" smtClean="0">
                <a:latin typeface="Times New Roman" pitchFamily="18" charset="0"/>
              </a:rPr>
              <a:t>The best mobile companions to Outlook</a:t>
            </a:r>
          </a:p>
          <a:p>
            <a:pPr lvl="1" eaLnBrk="1" hangingPunct="1">
              <a:lnSpc>
                <a:spcPct val="90000"/>
              </a:lnSpc>
            </a:pPr>
            <a:r>
              <a:rPr lang="en-US" sz="1300" dirty="0" smtClean="0">
                <a:latin typeface="Times New Roman" pitchFamily="18" charset="0"/>
              </a:rPr>
              <a:t>Integration with other Microsoft Assets such as Exchange Server 2003</a:t>
            </a:r>
          </a:p>
          <a:p>
            <a:pPr eaLnBrk="1" hangingPunct="1">
              <a:lnSpc>
                <a:spcPct val="90000"/>
              </a:lnSpc>
            </a:pPr>
            <a:r>
              <a:rPr lang="en-US" sz="1100" dirty="0" smtClean="0">
                <a:latin typeface="Times New Roman" pitchFamily="18" charset="0"/>
              </a:rPr>
              <a:t>Rich Runtime Environment – On and Offline</a:t>
            </a:r>
          </a:p>
          <a:p>
            <a:pPr eaLnBrk="1" hangingPunct="1">
              <a:lnSpc>
                <a:spcPct val="90000"/>
              </a:lnSpc>
            </a:pPr>
            <a:r>
              <a:rPr lang="en-US" sz="1100" dirty="0" smtClean="0">
                <a:latin typeface="Times New Roman" pitchFamily="18" charset="0"/>
              </a:rPr>
              <a:t>Differentiated “form factors” and software designed for different usage scenarios</a:t>
            </a:r>
          </a:p>
          <a:p>
            <a:pPr lvl="1" eaLnBrk="1" hangingPunct="1">
              <a:lnSpc>
                <a:spcPct val="90000"/>
              </a:lnSpc>
            </a:pPr>
            <a:r>
              <a:rPr lang="en-US" sz="1100" dirty="0" smtClean="0">
                <a:latin typeface="Times New Roman" pitchFamily="18" charset="0"/>
              </a:rPr>
              <a:t>Pocket PC &amp; Pocket PC Phone Edition</a:t>
            </a:r>
          </a:p>
          <a:p>
            <a:pPr lvl="1" eaLnBrk="1" hangingPunct="1">
              <a:lnSpc>
                <a:spcPct val="90000"/>
              </a:lnSpc>
            </a:pPr>
            <a:r>
              <a:rPr lang="en-US" sz="1100" dirty="0" err="1" smtClean="0">
                <a:latin typeface="Times New Roman" pitchFamily="18" charset="0"/>
              </a:rPr>
              <a:t>SmartPhone</a:t>
            </a:r>
            <a:endParaRPr lang="en-US" sz="1100" dirty="0" smtClean="0">
              <a:latin typeface="Times New Roman" pitchFamily="18" charset="0"/>
            </a:endParaRPr>
          </a:p>
          <a:p>
            <a:pPr lvl="1" eaLnBrk="1" hangingPunct="1">
              <a:lnSpc>
                <a:spcPct val="90000"/>
              </a:lnSpc>
            </a:pPr>
            <a:r>
              <a:rPr lang="en-US" sz="1100" dirty="0" smtClean="0">
                <a:latin typeface="Times New Roman" pitchFamily="18" charset="0"/>
              </a:rPr>
              <a:t>Tablet PC</a:t>
            </a:r>
          </a:p>
          <a:p>
            <a:pPr eaLnBrk="1" hangingPunct="1">
              <a:lnSpc>
                <a:spcPct val="90000"/>
              </a:lnSpc>
              <a:buFontTx/>
              <a:buChar char="•"/>
            </a:pPr>
            <a:r>
              <a:rPr lang="en-US" sz="1000" dirty="0" smtClean="0">
                <a:latin typeface="Times New Roman" pitchFamily="18" charset="0"/>
              </a:rPr>
              <a:t>Tablet PCs – best when full PC applications are required, a larger screen is necessary, and battery life (especially coupled with constant wireless connectivity) as well as weight are sufficient to support the user’s typical tasks and working environment.</a:t>
            </a:r>
          </a:p>
          <a:p>
            <a:pPr eaLnBrk="1" hangingPunct="1">
              <a:lnSpc>
                <a:spcPct val="90000"/>
              </a:lnSpc>
              <a:buFontTx/>
              <a:buChar char="•"/>
            </a:pPr>
            <a:r>
              <a:rPr lang="en-US" sz="1000" dirty="0" smtClean="0">
                <a:latin typeface="Times New Roman" pitchFamily="18" charset="0"/>
              </a:rPr>
              <a:t>Pocket PCs – best for PIM, e-mail, and vertical application data access and data entry when a smaller, wireless device is required</a:t>
            </a:r>
          </a:p>
          <a:p>
            <a:pPr eaLnBrk="1" hangingPunct="1">
              <a:lnSpc>
                <a:spcPct val="90000"/>
              </a:lnSpc>
              <a:buFontTx/>
              <a:buChar char="•"/>
            </a:pPr>
            <a:r>
              <a:rPr lang="en-US" sz="1000" dirty="0" err="1" smtClean="0">
                <a:latin typeface="Times New Roman" pitchFamily="18" charset="0"/>
              </a:rPr>
              <a:t>Smartphones</a:t>
            </a:r>
            <a:r>
              <a:rPr lang="en-US" sz="1000" dirty="0" smtClean="0">
                <a:latin typeface="Times New Roman" pitchFamily="18" charset="0"/>
              </a:rPr>
              <a:t> – best when voice communications, PIM, and e-mail are needed in a small, wireless device.  Appropriate for data viewing and very limited data entry</a:t>
            </a:r>
          </a:p>
          <a:p>
            <a:pPr eaLnBrk="1" hangingPunct="1">
              <a:lnSpc>
                <a:spcPct val="90000"/>
              </a:lnSpc>
              <a:buFontTx/>
              <a:buChar char="•"/>
            </a:pPr>
            <a:r>
              <a:rPr lang="en-US" sz="1000" dirty="0" smtClean="0">
                <a:latin typeface="Times New Roman" pitchFamily="18" charset="0"/>
              </a:rPr>
              <a:t>SPOT watches – best for an extended clock experience including PIM and specific consumer information</a:t>
            </a:r>
          </a:p>
          <a:p>
            <a:pPr eaLnBrk="1" hangingPunct="1">
              <a:lnSpc>
                <a:spcPct val="90000"/>
              </a:lnSpc>
              <a:buFontTx/>
              <a:buChar char="•"/>
            </a:pPr>
            <a:endParaRPr lang="en-US" sz="100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Q: Should I mention Premium SKUs?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0 learning curve for users/OEMs/ODMs/</a:t>
            </a:r>
            <a:r>
              <a:rPr lang="en-US" sz="1200" kern="1200" baseline="0" dirty="0" smtClean="0">
                <a:solidFill>
                  <a:schemeClr val="tx1"/>
                </a:solidFill>
                <a:latin typeface="+mn-lt"/>
                <a:ea typeface="+mn-ea"/>
                <a:cs typeface="+mn-cs"/>
              </a:rPr>
              <a:t>Retailers – it’s windows</a:t>
            </a:r>
          </a:p>
          <a:p>
            <a:pPr lvl="0"/>
            <a:r>
              <a:rPr lang="en-US" sz="1200" kern="1200" dirty="0" smtClean="0">
                <a:solidFill>
                  <a:schemeClr val="tx1"/>
                </a:solidFill>
                <a:latin typeface="+mn-lt"/>
                <a:ea typeface="+mn-ea"/>
                <a:cs typeface="+mn-cs"/>
              </a:rPr>
              <a:t>Multifunctional –</a:t>
            </a:r>
            <a:r>
              <a:rPr lang="en-US" sz="1200" kern="1200" baseline="0" dirty="0" smtClean="0">
                <a:solidFill>
                  <a:schemeClr val="tx1"/>
                </a:solidFill>
                <a:latin typeface="+mn-lt"/>
                <a:ea typeface="+mn-ea"/>
                <a:cs typeface="+mn-cs"/>
              </a:rPr>
              <a:t> </a:t>
            </a:r>
          </a:p>
          <a:p>
            <a:pPr lvl="0"/>
            <a:r>
              <a:rPr lang="en-US" sz="1200" kern="1200" baseline="0" dirty="0" smtClean="0">
                <a:solidFill>
                  <a:schemeClr val="tx1"/>
                </a:solidFill>
                <a:latin typeface="+mn-lt"/>
                <a:ea typeface="+mn-ea"/>
                <a:cs typeface="+mn-cs"/>
              </a:rPr>
              <a:t>Price as a function of ecosystem? Standard building blocks &amp; components?</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Intel and VIA are both doing custom </a:t>
            </a:r>
            <a:r>
              <a:rPr lang="en-US" sz="1200" kern="1200" dirty="0" err="1" smtClean="0">
                <a:solidFill>
                  <a:schemeClr val="tx1"/>
                </a:solidFill>
                <a:latin typeface="+mn-lt"/>
                <a:ea typeface="+mn-ea"/>
                <a:cs typeface="+mn-cs"/>
              </a:rPr>
              <a:t>cpu</a:t>
            </a:r>
            <a:r>
              <a:rPr lang="en-US" sz="1200" kern="1200" dirty="0" smtClean="0">
                <a:solidFill>
                  <a:schemeClr val="tx1"/>
                </a:solidFill>
                <a:latin typeface="+mn-lt"/>
                <a:ea typeface="+mn-ea"/>
                <a:cs typeface="+mn-cs"/>
              </a:rPr>
              <a:t>/chipsets and the LCD panels are new for </a:t>
            </a:r>
            <a:r>
              <a:rPr lang="en-US" sz="1200" kern="1200" dirty="0" err="1" smtClean="0">
                <a:solidFill>
                  <a:schemeClr val="tx1"/>
                </a:solidFill>
                <a:latin typeface="+mn-lt"/>
                <a:ea typeface="+mn-ea"/>
                <a:cs typeface="+mn-cs"/>
              </a:rPr>
              <a:t>umpc</a:t>
            </a:r>
            <a:r>
              <a:rPr lang="en-US" sz="1200"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Q: Should I mention Premium SKUs?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On-the-go</a:t>
            </a:r>
            <a:r>
              <a:rPr lang="en-US" sz="1200" kern="1200" baseline="0" dirty="0" smtClean="0">
                <a:solidFill>
                  <a:schemeClr val="tx1"/>
                </a:solidFill>
                <a:latin typeface="+mn-lt"/>
                <a:ea typeface="+mn-ea"/>
                <a:cs typeface="+mn-cs"/>
              </a:rPr>
              <a:t> – extends familiar experience to On-The-Go usage, more places more times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0 learning curve for users/OEMs/ODMs/</a:t>
            </a:r>
            <a:r>
              <a:rPr lang="en-US" sz="1200" kern="1200" baseline="0" dirty="0" smtClean="0">
                <a:solidFill>
                  <a:schemeClr val="tx1"/>
                </a:solidFill>
                <a:latin typeface="+mn-lt"/>
                <a:ea typeface="+mn-ea"/>
                <a:cs typeface="+mn-cs"/>
              </a:rPr>
              <a:t>Retailers – it’s windows</a:t>
            </a:r>
          </a:p>
          <a:p>
            <a:pPr lvl="0"/>
            <a:r>
              <a:rPr lang="en-US" sz="1200" kern="1200" dirty="0" smtClean="0">
                <a:solidFill>
                  <a:schemeClr val="tx1"/>
                </a:solidFill>
                <a:latin typeface="+mn-lt"/>
                <a:ea typeface="+mn-ea"/>
                <a:cs typeface="+mn-cs"/>
              </a:rPr>
              <a:t>Multifunctional –</a:t>
            </a:r>
            <a:r>
              <a:rPr lang="en-US" sz="1200" kern="1200" baseline="0" dirty="0" smtClean="0">
                <a:solidFill>
                  <a:schemeClr val="tx1"/>
                </a:solidFill>
                <a:latin typeface="+mn-lt"/>
                <a:ea typeface="+mn-ea"/>
                <a:cs typeface="+mn-cs"/>
              </a:rPr>
              <a:t> </a:t>
            </a:r>
          </a:p>
          <a:p>
            <a:pPr lvl="0"/>
            <a:r>
              <a:rPr lang="en-US" sz="1200" kern="1200" baseline="0" dirty="0" smtClean="0">
                <a:solidFill>
                  <a:schemeClr val="tx1"/>
                </a:solidFill>
                <a:latin typeface="+mn-lt"/>
                <a:ea typeface="+mn-ea"/>
                <a:cs typeface="+mn-cs"/>
              </a:rPr>
              <a:t>Price as a function of ecosystem? Standard building blocks &amp; components?</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personal digital media entertainment</a:t>
            </a:r>
          </a:p>
          <a:p>
            <a:pPr lvl="0"/>
            <a:r>
              <a:rPr lang="en-US" sz="1200" kern="1200" dirty="0" smtClean="0">
                <a:solidFill>
                  <a:schemeClr val="tx1"/>
                </a:solidFill>
                <a:latin typeface="+mn-lt"/>
                <a:ea typeface="+mn-ea"/>
                <a:cs typeface="+mn-cs"/>
              </a:rPr>
              <a:t>	internet browser &amp; </a:t>
            </a:r>
            <a:r>
              <a:rPr lang="en-US" sz="1200" kern="1200" dirty="0" err="1" smtClean="0">
                <a:solidFill>
                  <a:schemeClr val="tx1"/>
                </a:solidFill>
                <a:latin typeface="+mn-lt"/>
                <a:ea typeface="+mn-ea"/>
                <a:cs typeface="+mn-cs"/>
              </a:rPr>
              <a:t>rss</a:t>
            </a:r>
            <a:r>
              <a:rPr lang="en-US" sz="1200" kern="1200" dirty="0" smtClean="0">
                <a:solidFill>
                  <a:schemeClr val="tx1"/>
                </a:solidFill>
                <a:latin typeface="+mn-lt"/>
                <a:ea typeface="+mn-ea"/>
                <a:cs typeface="+mn-cs"/>
              </a:rPr>
              <a:t>/news reader</a:t>
            </a:r>
          </a:p>
          <a:p>
            <a:pPr lvl="0"/>
            <a:r>
              <a:rPr lang="en-US" sz="1200" kern="1200" dirty="0" smtClean="0">
                <a:solidFill>
                  <a:schemeClr val="tx1"/>
                </a:solidFill>
                <a:latin typeface="+mn-lt"/>
                <a:ea typeface="+mn-ea"/>
                <a:cs typeface="+mn-cs"/>
              </a:rPr>
              <a:t>	Internet communicator: email  VoIP  IM</a:t>
            </a:r>
          </a:p>
          <a:p>
            <a:pPr lvl="0"/>
            <a:r>
              <a:rPr lang="en-US" sz="1200" kern="1200" dirty="0" smtClean="0">
                <a:solidFill>
                  <a:schemeClr val="tx1"/>
                </a:solidFill>
                <a:latin typeface="+mn-lt"/>
                <a:ea typeface="+mn-ea"/>
                <a:cs typeface="+mn-cs"/>
              </a:rPr>
              <a:t>	casual gaming</a:t>
            </a:r>
          </a:p>
          <a:p>
            <a:pPr lvl="0"/>
            <a:r>
              <a:rPr lang="en-US" sz="1200" kern="1200" dirty="0" smtClean="0">
                <a:solidFill>
                  <a:schemeClr val="tx1"/>
                </a:solidFill>
                <a:latin typeface="+mn-lt"/>
                <a:ea typeface="+mn-ea"/>
                <a:cs typeface="+mn-cs"/>
              </a:rPr>
              <a:t>	navigation</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&lt;</a:t>
            </a:r>
            <a:r>
              <a:rPr lang="en-US" sz="1200" kern="1200" dirty="0" err="1" smtClean="0">
                <a:solidFill>
                  <a:schemeClr val="tx1"/>
                </a:solidFill>
                <a:latin typeface="+mn-lt"/>
                <a:ea typeface="+mn-ea"/>
                <a:cs typeface="+mn-cs"/>
              </a:rPr>
              <a:t>todo</a:t>
            </a:r>
            <a:r>
              <a:rPr lang="en-US" sz="1200" kern="1200" dirty="0" smtClean="0">
                <a:solidFill>
                  <a:schemeClr val="tx1"/>
                </a:solidFill>
                <a:latin typeface="+mn-lt"/>
                <a:ea typeface="+mn-ea"/>
                <a:cs typeface="+mn-cs"/>
              </a:rPr>
              <a:t>&gt; Mention</a:t>
            </a:r>
            <a:r>
              <a:rPr lang="en-US" sz="1200" kern="1200" baseline="0" dirty="0" smtClean="0">
                <a:solidFill>
                  <a:schemeClr val="tx1"/>
                </a:solidFill>
                <a:latin typeface="+mn-lt"/>
                <a:ea typeface="+mn-ea"/>
                <a:cs typeface="+mn-cs"/>
              </a:rPr>
              <a:t> Navigation &amp; Location or leave them out ?</a:t>
            </a:r>
          </a:p>
          <a:p>
            <a:pPr lvl="0"/>
            <a:r>
              <a:rPr lang="en-US" sz="1200" kern="1200" baseline="0" dirty="0" smtClean="0">
                <a:solidFill>
                  <a:schemeClr val="tx1"/>
                </a:solidFill>
                <a:latin typeface="+mn-lt"/>
                <a:ea typeface="+mn-ea"/>
                <a:cs typeface="+mn-cs"/>
              </a:rPr>
              <a:t>&lt;</a:t>
            </a:r>
            <a:r>
              <a:rPr lang="en-US" sz="1200" kern="1200" baseline="0" dirty="0" err="1" smtClean="0">
                <a:solidFill>
                  <a:schemeClr val="tx1"/>
                </a:solidFill>
                <a:latin typeface="+mn-lt"/>
                <a:ea typeface="+mn-ea"/>
                <a:cs typeface="+mn-cs"/>
              </a:rPr>
              <a:t>todo</a:t>
            </a:r>
            <a:r>
              <a:rPr lang="en-US" sz="1200" kern="1200" baseline="0" dirty="0" smtClean="0">
                <a:solidFill>
                  <a:schemeClr val="tx1"/>
                </a:solidFill>
                <a:latin typeface="+mn-lt"/>
                <a:ea typeface="+mn-ea"/>
                <a:cs typeface="+mn-cs"/>
              </a:rPr>
              <a:t>&gt; Mention Nth? Companion? Personal PC?</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Consumers lead</a:t>
            </a:r>
            <a:r>
              <a:rPr lang="en-US" sz="1200" kern="1200" baseline="0" dirty="0" smtClean="0">
                <a:solidFill>
                  <a:schemeClr val="tx1"/>
                </a:solidFill>
                <a:latin typeface="+mn-lt"/>
                <a:ea typeface="+mn-ea"/>
                <a:cs typeface="+mn-cs"/>
              </a:rPr>
              <a:t> technology adoption</a:t>
            </a:r>
          </a:p>
          <a:p>
            <a:pPr lvl="0"/>
            <a:r>
              <a:rPr lang="en-US" sz="1200" kern="1200" baseline="0" dirty="0" smtClean="0">
                <a:solidFill>
                  <a:schemeClr val="tx1"/>
                </a:solidFill>
                <a:latin typeface="+mn-lt"/>
                <a:ea typeface="+mn-ea"/>
                <a:cs typeface="+mn-cs"/>
              </a:rPr>
              <a:t>Consumption oriented</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personal digital media entertainment</a:t>
            </a:r>
          </a:p>
          <a:p>
            <a:pPr lvl="0"/>
            <a:r>
              <a:rPr lang="en-US" sz="1200" kern="1200" dirty="0" smtClean="0">
                <a:solidFill>
                  <a:schemeClr val="tx1"/>
                </a:solidFill>
                <a:latin typeface="+mn-lt"/>
                <a:ea typeface="+mn-ea"/>
                <a:cs typeface="+mn-cs"/>
              </a:rPr>
              <a:t>	internet browser &amp; </a:t>
            </a:r>
            <a:r>
              <a:rPr lang="en-US" sz="1200" kern="1200" dirty="0" err="1" smtClean="0">
                <a:solidFill>
                  <a:schemeClr val="tx1"/>
                </a:solidFill>
                <a:latin typeface="+mn-lt"/>
                <a:ea typeface="+mn-ea"/>
                <a:cs typeface="+mn-cs"/>
              </a:rPr>
              <a:t>rss</a:t>
            </a:r>
            <a:r>
              <a:rPr lang="en-US" sz="1200" kern="1200" dirty="0" smtClean="0">
                <a:solidFill>
                  <a:schemeClr val="tx1"/>
                </a:solidFill>
                <a:latin typeface="+mn-lt"/>
                <a:ea typeface="+mn-ea"/>
                <a:cs typeface="+mn-cs"/>
              </a:rPr>
              <a:t>/news reader</a:t>
            </a:r>
          </a:p>
          <a:p>
            <a:pPr lvl="0"/>
            <a:r>
              <a:rPr lang="en-US" sz="1200" kern="1200" dirty="0" smtClean="0">
                <a:solidFill>
                  <a:schemeClr val="tx1"/>
                </a:solidFill>
                <a:latin typeface="+mn-lt"/>
                <a:ea typeface="+mn-ea"/>
                <a:cs typeface="+mn-cs"/>
              </a:rPr>
              <a:t>	Internet communicator: email  VoIP  IM</a:t>
            </a:r>
          </a:p>
          <a:p>
            <a:pPr lvl="0"/>
            <a:r>
              <a:rPr lang="en-US" sz="1200" kern="1200" dirty="0" smtClean="0">
                <a:solidFill>
                  <a:schemeClr val="tx1"/>
                </a:solidFill>
                <a:latin typeface="+mn-lt"/>
                <a:ea typeface="+mn-ea"/>
                <a:cs typeface="+mn-cs"/>
              </a:rPr>
              <a:t>	casual gaming</a:t>
            </a:r>
          </a:p>
          <a:p>
            <a:pPr lvl="0"/>
            <a:r>
              <a:rPr lang="en-US" sz="1200" kern="1200" dirty="0" smtClean="0">
                <a:solidFill>
                  <a:schemeClr val="tx1"/>
                </a:solidFill>
                <a:latin typeface="+mn-lt"/>
                <a:ea typeface="+mn-ea"/>
                <a:cs typeface="+mn-cs"/>
              </a:rPr>
              <a:t>	navigation</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storage available</a:t>
            </a:r>
          </a:p>
          <a:p>
            <a:r>
              <a:rPr lang="en-US" dirty="0" smtClean="0"/>
              <a:t>&lt;?&gt;</a:t>
            </a:r>
            <a:r>
              <a:rPr lang="en-US" baseline="0" dirty="0" smtClean="0"/>
              <a:t> More Suggestions welcome</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14.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3.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www.microsoft.com/whdc/system/pnppwr/powermgmt/PM_apps.mspx" TargetMode="External"/><Relationship Id="rId3" Type="http://schemas.openxmlformats.org/officeDocument/2006/relationships/hyperlink" Target="http://www.microsoft.com/windows/products/winfamily/umpc/default.mspx" TargetMode="External"/><Relationship Id="rId7" Type="http://schemas.openxmlformats.org/officeDocument/2006/relationships/hyperlink" Target="http://www.microsoft.com/whdc/winlogo/hwrequirements.mspx"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www.microsoft.com/whdc/system/platform/mobilepc/default.mspx" TargetMode="External"/><Relationship Id="rId5" Type="http://schemas.openxmlformats.org/officeDocument/2006/relationships/hyperlink" Target="http://msdn2.microsoft.com/en-us/windowsvista/aa905027.aspx" TargetMode="External"/><Relationship Id="rId4" Type="http://schemas.openxmlformats.org/officeDocument/2006/relationships/hyperlink" Target="http://origamiproject.com/" TargetMode="Externa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Ultra-Mobile PC (UMPC) Ecosystem</a:t>
            </a:r>
            <a:endParaRPr lang="en-US" dirty="0"/>
          </a:p>
        </p:txBody>
      </p:sp>
      <p:sp>
        <p:nvSpPr>
          <p:cNvPr id="3" name="Subtitle 2"/>
          <p:cNvSpPr>
            <a:spLocks noGrp="1"/>
          </p:cNvSpPr>
          <p:nvPr>
            <p:ph type="subTitle" idx="1"/>
          </p:nvPr>
        </p:nvSpPr>
        <p:spPr/>
        <p:txBody>
          <a:bodyPr/>
          <a:lstStyle/>
          <a:p>
            <a:r>
              <a:rPr lang="en-US" dirty="0" smtClean="0"/>
              <a:t>Vikram Madan</a:t>
            </a:r>
          </a:p>
          <a:p>
            <a:r>
              <a:rPr lang="en-US" dirty="0" smtClean="0"/>
              <a:t>Development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Virtuous Cycle</a:t>
            </a:r>
            <a:endParaRPr lang="en-US" dirty="0"/>
          </a:p>
        </p:txBody>
      </p:sp>
      <p:grpSp>
        <p:nvGrpSpPr>
          <p:cNvPr id="5" name="Group 4"/>
          <p:cNvGrpSpPr/>
          <p:nvPr/>
        </p:nvGrpSpPr>
        <p:grpSpPr>
          <a:xfrm>
            <a:off x="4908396" y="1438658"/>
            <a:ext cx="3848099" cy="2086967"/>
            <a:chOff x="4539174" y="120147"/>
            <a:chExt cx="3592026" cy="2086967"/>
          </a:xfrm>
        </p:grpSpPr>
        <p:sp>
          <p:nvSpPr>
            <p:cNvPr id="20" name="Rectangle 19"/>
            <p:cNvSpPr/>
            <p:nvPr/>
          </p:nvSpPr>
          <p:spPr>
            <a:xfrm>
              <a:off x="4539174" y="120147"/>
              <a:ext cx="3592026" cy="2086967"/>
            </a:xfrm>
            <a:prstGeom prst="rect">
              <a:avLst/>
            </a:prstGeom>
          </p:spPr>
          <p:style>
            <a:lnRef idx="0">
              <a:schemeClr val="accent2"/>
            </a:lnRef>
            <a:fillRef idx="3">
              <a:schemeClr val="accent2"/>
            </a:fillRef>
            <a:effectRef idx="3">
              <a:schemeClr val="accent2"/>
            </a:effectRef>
            <a:fontRef idx="minor">
              <a:schemeClr val="lt1"/>
            </a:fontRef>
          </p:style>
        </p:sp>
        <p:sp>
          <p:nvSpPr>
            <p:cNvPr id="21" name="Rectangle 20"/>
            <p:cNvSpPr/>
            <p:nvPr/>
          </p:nvSpPr>
          <p:spPr>
            <a:xfrm>
              <a:off x="4539174" y="120147"/>
              <a:ext cx="3592026" cy="2086967"/>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2"/>
                  </a:solidFill>
                  <a:effectLst/>
                </a:rPr>
                <a:t>Ecosystem Expertise </a:t>
              </a:r>
              <a:r>
                <a:rPr lang="en-US" sz="2000" b="1" dirty="0" smtClean="0">
                  <a:solidFill>
                    <a:schemeClr val="bg2"/>
                  </a:solidFill>
                </a:rPr>
                <a:t>and </a:t>
              </a:r>
              <a:r>
                <a:rPr lang="en-US" sz="2000" b="1" kern="1200" dirty="0" smtClean="0">
                  <a:solidFill>
                    <a:schemeClr val="bg2"/>
                  </a:solidFill>
                  <a:effectLst/>
                </a:rPr>
                <a:t>Capability</a:t>
              </a:r>
              <a:endParaRPr lang="en-US" sz="2000" b="1" kern="1200" dirty="0">
                <a:solidFill>
                  <a:schemeClr val="bg2"/>
                </a:solidFill>
                <a:effectLst/>
              </a:endParaRPr>
            </a:p>
            <a:p>
              <a:pPr marL="347663" lvl="1" indent="-290513"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Familiarity for Users, OEMs, ODMs, IHVs, ISVs</a:t>
              </a:r>
              <a:endParaRPr lang="en-US" sz="1600" kern="1200" dirty="0">
                <a:solidFill>
                  <a:schemeClr val="bg2"/>
                </a:solidFill>
                <a:effectLst/>
                <a:latin typeface="+mj-lt"/>
              </a:endParaRPr>
            </a:p>
            <a:p>
              <a:pPr marL="347663" lvl="1" indent="-290513"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Economies of scale</a:t>
              </a:r>
              <a:endParaRPr lang="en-US" sz="1600" kern="1200" dirty="0">
                <a:solidFill>
                  <a:schemeClr val="bg2"/>
                </a:solidFill>
                <a:effectLst/>
                <a:latin typeface="+mj-lt"/>
              </a:endParaRPr>
            </a:p>
            <a:p>
              <a:pPr marL="347663" lvl="1" indent="-290513"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Existing assets and knowledge</a:t>
              </a:r>
              <a:endParaRPr lang="en-US" sz="1600" kern="1200" dirty="0">
                <a:solidFill>
                  <a:schemeClr val="bg2"/>
                </a:solidFill>
                <a:effectLst/>
                <a:latin typeface="+mj-lt"/>
              </a:endParaRPr>
            </a:p>
            <a:p>
              <a:pPr marL="347663" lvl="1" indent="-290513"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Faster cycles</a:t>
              </a:r>
              <a:endParaRPr lang="en-US" sz="1600" kern="1200" dirty="0">
                <a:solidFill>
                  <a:schemeClr val="bg2"/>
                </a:solidFill>
                <a:effectLst/>
                <a:latin typeface="+mj-lt"/>
              </a:endParaRPr>
            </a:p>
          </p:txBody>
        </p:sp>
      </p:grpSp>
      <p:sp>
        <p:nvSpPr>
          <p:cNvPr id="6" name="Circular Arrow 5"/>
          <p:cNvSpPr/>
          <p:nvPr/>
        </p:nvSpPr>
        <p:spPr>
          <a:xfrm rot="21437059">
            <a:off x="2139808" y="1473283"/>
            <a:ext cx="5124533" cy="5124533"/>
          </a:xfrm>
          <a:prstGeom prst="circularArrow">
            <a:avLst>
              <a:gd name="adj1" fmla="val 6902"/>
              <a:gd name="adj2" fmla="val 465362"/>
              <a:gd name="adj3" fmla="val 42331"/>
              <a:gd name="adj4" fmla="val 20902804"/>
              <a:gd name="adj5" fmla="val 805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sp>
      <p:grpSp>
        <p:nvGrpSpPr>
          <p:cNvPr id="8" name="Group 7"/>
          <p:cNvGrpSpPr/>
          <p:nvPr/>
        </p:nvGrpSpPr>
        <p:grpSpPr>
          <a:xfrm>
            <a:off x="4917920" y="4262871"/>
            <a:ext cx="3829050" cy="2086967"/>
            <a:chOff x="4736001" y="2966665"/>
            <a:chExt cx="3198416" cy="2086967"/>
          </a:xfrm>
        </p:grpSpPr>
        <p:sp>
          <p:nvSpPr>
            <p:cNvPr id="18" name="Rectangle 17"/>
            <p:cNvSpPr/>
            <p:nvPr/>
          </p:nvSpPr>
          <p:spPr>
            <a:xfrm>
              <a:off x="4736001" y="2966665"/>
              <a:ext cx="3198416" cy="2086967"/>
            </a:xfrm>
            <a:prstGeom prst="rect">
              <a:avLst/>
            </a:prstGeom>
          </p:spPr>
          <p:style>
            <a:lnRef idx="1">
              <a:schemeClr val="accent5"/>
            </a:lnRef>
            <a:fillRef idx="3">
              <a:schemeClr val="accent5"/>
            </a:fillRef>
            <a:effectRef idx="2">
              <a:schemeClr val="accent5"/>
            </a:effectRef>
            <a:fontRef idx="minor">
              <a:schemeClr val="tx1">
                <a:hueOff val="0"/>
                <a:satOff val="0"/>
                <a:lumOff val="0"/>
                <a:alphaOff val="0"/>
              </a:schemeClr>
            </a:fontRef>
          </p:style>
        </p:sp>
        <p:sp>
          <p:nvSpPr>
            <p:cNvPr id="19" name="Rectangle 18"/>
            <p:cNvSpPr/>
            <p:nvPr/>
          </p:nvSpPr>
          <p:spPr>
            <a:xfrm>
              <a:off x="4736001" y="2966665"/>
              <a:ext cx="3198416" cy="20869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2"/>
                  </a:solidFill>
                  <a:effectLst/>
                </a:rPr>
                <a:t>UMPC Form-Factor and Experience Innovation</a:t>
              </a:r>
              <a:endParaRPr lang="en-US" sz="2000" b="1" kern="1200" dirty="0">
                <a:solidFill>
                  <a:schemeClr val="bg2"/>
                </a:solidFill>
                <a:effectLs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Latest technologies</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Capable hardware</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Optimized experiences</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Appealing designs</a:t>
              </a:r>
              <a:endParaRPr lang="en-US" sz="1600" kern="1200" dirty="0">
                <a:solidFill>
                  <a:schemeClr val="bg2"/>
                </a:solidFill>
                <a:effectLst/>
                <a:latin typeface="+mj-lt"/>
              </a:endParaRPr>
            </a:p>
          </p:txBody>
        </p:sp>
      </p:grpSp>
      <p:sp>
        <p:nvSpPr>
          <p:cNvPr id="9" name="Circular Arrow 8"/>
          <p:cNvSpPr/>
          <p:nvPr/>
        </p:nvSpPr>
        <p:spPr>
          <a:xfrm rot="21435952">
            <a:off x="2009672" y="957508"/>
            <a:ext cx="5124533" cy="5124533"/>
          </a:xfrm>
          <a:prstGeom prst="circularArrow">
            <a:avLst>
              <a:gd name="adj1" fmla="val 6902"/>
              <a:gd name="adj2" fmla="val 465362"/>
              <a:gd name="adj3" fmla="val 5865652"/>
              <a:gd name="adj4" fmla="val 5089285"/>
              <a:gd name="adj5" fmla="val 805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sp>
      <p:grpSp>
        <p:nvGrpSpPr>
          <p:cNvPr id="10" name="Group 9"/>
          <p:cNvGrpSpPr/>
          <p:nvPr/>
        </p:nvGrpSpPr>
        <p:grpSpPr>
          <a:xfrm>
            <a:off x="366606" y="4262871"/>
            <a:ext cx="3683738" cy="2086967"/>
            <a:chOff x="757945" y="2966662"/>
            <a:chExt cx="3198416" cy="2086967"/>
          </a:xfrm>
        </p:grpSpPr>
        <p:sp>
          <p:nvSpPr>
            <p:cNvPr id="16" name="Rectangle 15"/>
            <p:cNvSpPr/>
            <p:nvPr/>
          </p:nvSpPr>
          <p:spPr>
            <a:xfrm>
              <a:off x="757945" y="2966662"/>
              <a:ext cx="3198416" cy="2086967"/>
            </a:xfrm>
            <a:prstGeom prst="rect">
              <a:avLst/>
            </a:prstGeom>
          </p:spPr>
          <p:style>
            <a:lnRef idx="1">
              <a:schemeClr val="accent4"/>
            </a:lnRef>
            <a:fillRef idx="3">
              <a:schemeClr val="accent4"/>
            </a:fillRef>
            <a:effectRef idx="2">
              <a:schemeClr val="accent4"/>
            </a:effectRef>
            <a:fontRef idx="minor">
              <a:schemeClr val="tx1">
                <a:hueOff val="0"/>
                <a:satOff val="0"/>
                <a:lumOff val="0"/>
                <a:alphaOff val="0"/>
              </a:schemeClr>
            </a:fontRef>
          </p:style>
        </p:sp>
        <p:sp>
          <p:nvSpPr>
            <p:cNvPr id="17" name="Rectangle 16"/>
            <p:cNvSpPr/>
            <p:nvPr/>
          </p:nvSpPr>
          <p:spPr>
            <a:xfrm>
              <a:off x="757945" y="2966662"/>
              <a:ext cx="3198416" cy="20869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2"/>
                  </a:solidFill>
                  <a:effectLst/>
                </a:rPr>
                <a:t>New Scenarios </a:t>
              </a:r>
              <a:r>
                <a:rPr lang="en-US" sz="2000" b="1" dirty="0" smtClean="0">
                  <a:solidFill>
                    <a:schemeClr val="bg2"/>
                  </a:solidFill>
                </a:rPr>
                <a:t>and </a:t>
              </a:r>
              <a:r>
                <a:rPr lang="en-US" sz="2000" b="1" kern="1200" dirty="0" smtClean="0">
                  <a:solidFill>
                    <a:schemeClr val="bg2"/>
                  </a:solidFill>
                  <a:effectLst/>
                </a:rPr>
                <a:t>Markets</a:t>
              </a:r>
              <a:endParaRPr lang="en-US" sz="2000" b="1" kern="1200" dirty="0">
                <a:solidFill>
                  <a:schemeClr val="bg2"/>
                </a:solidFill>
                <a:effectLs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Non-traditional, on-the-go use</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Increased digital consumption (More places, more hours)</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Increased PC penetration </a:t>
              </a:r>
              <a:br>
                <a:rPr lang="en-US" sz="1600" kern="1200" dirty="0" smtClean="0">
                  <a:solidFill>
                    <a:schemeClr val="bg2"/>
                  </a:solidFill>
                  <a:effectLst/>
                  <a:latin typeface="+mj-lt"/>
                </a:rPr>
              </a:br>
              <a:r>
                <a:rPr lang="en-US" sz="1600" kern="1200" dirty="0" smtClean="0">
                  <a:solidFill>
                    <a:schemeClr val="bg2"/>
                  </a:solidFill>
                  <a:effectLst/>
                  <a:latin typeface="+mj-lt"/>
                </a:rPr>
                <a:t>(N</a:t>
              </a:r>
              <a:r>
                <a:rPr lang="en-US" sz="1600" kern="1200" baseline="30000" dirty="0" smtClean="0">
                  <a:solidFill>
                    <a:schemeClr val="bg2"/>
                  </a:solidFill>
                  <a:effectLst/>
                  <a:latin typeface="+mj-lt"/>
                </a:rPr>
                <a:t>th</a:t>
              </a:r>
              <a:r>
                <a:rPr lang="en-US" sz="1600" kern="1200" dirty="0" smtClean="0">
                  <a:solidFill>
                    <a:schemeClr val="bg2"/>
                  </a:solidFill>
                  <a:effectLst/>
                  <a:latin typeface="+mj-lt"/>
                </a:rPr>
                <a:t> PC, Companion PC…)</a:t>
              </a:r>
              <a:endParaRPr lang="en-US" sz="1600" kern="1200" dirty="0">
                <a:solidFill>
                  <a:schemeClr val="bg2"/>
                </a:solidFill>
                <a:effectLst/>
                <a:latin typeface="+mj-lt"/>
              </a:endParaRPr>
            </a:p>
          </p:txBody>
        </p:sp>
      </p:grpSp>
      <p:sp>
        <p:nvSpPr>
          <p:cNvPr id="11" name="Circular Arrow 10"/>
          <p:cNvSpPr/>
          <p:nvPr/>
        </p:nvSpPr>
        <p:spPr>
          <a:xfrm rot="21438089">
            <a:off x="1596969" y="1288081"/>
            <a:ext cx="5124533" cy="5124533"/>
          </a:xfrm>
          <a:prstGeom prst="circularArrow">
            <a:avLst>
              <a:gd name="adj1" fmla="val 6902"/>
              <a:gd name="adj2" fmla="val 465362"/>
              <a:gd name="adj3" fmla="val 11035362"/>
              <a:gd name="adj4" fmla="val 10295823"/>
              <a:gd name="adj5" fmla="val 805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sp>
      <p:grpSp>
        <p:nvGrpSpPr>
          <p:cNvPr id="12" name="Group 11"/>
          <p:cNvGrpSpPr/>
          <p:nvPr/>
        </p:nvGrpSpPr>
        <p:grpSpPr>
          <a:xfrm>
            <a:off x="366606" y="1416367"/>
            <a:ext cx="3683738" cy="2086967"/>
            <a:chOff x="757964" y="120158"/>
            <a:chExt cx="3198416" cy="2086967"/>
          </a:xfrm>
        </p:grpSpPr>
        <p:sp>
          <p:nvSpPr>
            <p:cNvPr id="14" name="Rectangle 13"/>
            <p:cNvSpPr/>
            <p:nvPr/>
          </p:nvSpPr>
          <p:spPr>
            <a:xfrm>
              <a:off x="757964" y="120158"/>
              <a:ext cx="3198416" cy="2086967"/>
            </a:xfrm>
            <a:prstGeom prst="rect">
              <a:avLst/>
            </a:prstGeom>
          </p:spPr>
          <p:style>
            <a:lnRef idx="1">
              <a:schemeClr val="accent3"/>
            </a:lnRef>
            <a:fillRef idx="3">
              <a:schemeClr val="accent3"/>
            </a:fillRef>
            <a:effectRef idx="2">
              <a:schemeClr val="accent3"/>
            </a:effectRef>
            <a:fontRef idx="minor">
              <a:schemeClr val="tx1">
                <a:hueOff val="0"/>
                <a:satOff val="0"/>
                <a:lumOff val="0"/>
                <a:alphaOff val="0"/>
              </a:schemeClr>
            </a:fontRef>
          </p:style>
        </p:sp>
        <p:sp>
          <p:nvSpPr>
            <p:cNvPr id="15" name="Rectangle 14"/>
            <p:cNvSpPr/>
            <p:nvPr/>
          </p:nvSpPr>
          <p:spPr>
            <a:xfrm>
              <a:off x="757964" y="120158"/>
              <a:ext cx="3198416" cy="20869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2"/>
                  </a:solidFill>
                  <a:effectLst/>
                </a:rPr>
                <a:t>New Opportunities</a:t>
              </a:r>
              <a:endParaRPr lang="en-US" sz="2000" b="1" kern="1200" dirty="0">
                <a:solidFill>
                  <a:schemeClr val="bg2"/>
                </a:solidFill>
                <a:effectLs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Hardware</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Software</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Peripherals</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Accessories</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Content</a:t>
              </a:r>
              <a:endParaRPr lang="en-US" sz="1600" kern="1200" dirty="0">
                <a:solidFill>
                  <a:schemeClr val="bg2"/>
                </a:solidFill>
                <a:effectLst/>
                <a:latin typeface="+mj-lt"/>
              </a:endParaRPr>
            </a:p>
            <a:p>
              <a:pPr marL="347663" lvl="1" indent="-288925" algn="l" defTabSz="711200">
                <a:lnSpc>
                  <a:spcPct val="90000"/>
                </a:lnSpc>
                <a:spcBef>
                  <a:spcPct val="0"/>
                </a:spcBef>
                <a:spcAft>
                  <a:spcPct val="15000"/>
                </a:spcAft>
                <a:buBlip>
                  <a:blip r:embed="rId4"/>
                </a:buBlip>
              </a:pPr>
              <a:r>
                <a:rPr lang="en-US" sz="1600" kern="1200" dirty="0" smtClean="0">
                  <a:solidFill>
                    <a:schemeClr val="bg2"/>
                  </a:solidFill>
                  <a:effectLst/>
                  <a:latin typeface="+mj-lt"/>
                </a:rPr>
                <a:t>Services</a:t>
              </a:r>
              <a:endParaRPr lang="en-US" sz="1600" kern="1200" dirty="0">
                <a:solidFill>
                  <a:schemeClr val="bg2"/>
                </a:solidFill>
                <a:effectLst/>
                <a:latin typeface="+mj-lt"/>
              </a:endParaRPr>
            </a:p>
          </p:txBody>
        </p:sp>
      </p:grpSp>
      <p:sp>
        <p:nvSpPr>
          <p:cNvPr id="13" name="Circular Arrow 12"/>
          <p:cNvSpPr/>
          <p:nvPr/>
        </p:nvSpPr>
        <p:spPr>
          <a:xfrm rot="21447737">
            <a:off x="2182130" y="1856534"/>
            <a:ext cx="5124533" cy="5124533"/>
          </a:xfrm>
          <a:prstGeom prst="circularArrow">
            <a:avLst>
              <a:gd name="adj1" fmla="val 6902"/>
              <a:gd name="adj2" fmla="val 465362"/>
              <a:gd name="adj3" fmla="val 15965698"/>
              <a:gd name="adj4" fmla="val 15248684"/>
              <a:gd name="adj5" fmla="val 805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UMPC Investments</a:t>
            </a:r>
            <a:endParaRPr lang="en-US" dirty="0"/>
          </a:p>
        </p:txBody>
      </p:sp>
      <p:sp>
        <p:nvSpPr>
          <p:cNvPr id="3" name="Content Placeholder 2"/>
          <p:cNvSpPr>
            <a:spLocks noGrp="1"/>
          </p:cNvSpPr>
          <p:nvPr>
            <p:ph idx="1"/>
          </p:nvPr>
        </p:nvSpPr>
        <p:spPr>
          <a:xfrm>
            <a:off x="382588" y="1414464"/>
            <a:ext cx="8380412" cy="4161139"/>
          </a:xfrm>
        </p:spPr>
        <p:txBody>
          <a:bodyPr/>
          <a:lstStyle/>
          <a:p>
            <a:r>
              <a:rPr lang="en-US" sz="3200" dirty="0" smtClean="0"/>
              <a:t>Hardware reference designs</a:t>
            </a:r>
          </a:p>
          <a:p>
            <a:r>
              <a:rPr lang="en-US" sz="3200" dirty="0" smtClean="0"/>
              <a:t>Mobility support in Windows</a:t>
            </a:r>
          </a:p>
          <a:p>
            <a:r>
              <a:rPr lang="en-US" sz="3200" dirty="0" smtClean="0"/>
              <a:t>Optimized value-add UMPC experiences (OOB value)</a:t>
            </a:r>
          </a:p>
          <a:p>
            <a:r>
              <a:rPr lang="en-US" sz="3200" dirty="0" smtClean="0"/>
              <a:t>Tools, guidelines, UMPC-specific developmental assistance and resources</a:t>
            </a:r>
          </a:p>
          <a:p>
            <a:r>
              <a:rPr lang="en-US" sz="3200" dirty="0" smtClean="0"/>
              <a:t>Biz-dev partnerships with OEMs, ODMs, IHVs, and ISVs</a:t>
            </a:r>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3511731"/>
          </a:xfrm>
        </p:spPr>
        <p:txBody>
          <a:bodyPr/>
          <a:lstStyle/>
          <a:p>
            <a:r>
              <a:rPr lang="en-US" dirty="0" smtClean="0">
                <a:solidFill>
                  <a:schemeClr val="accent4"/>
                </a:solidFill>
              </a:rPr>
              <a:t>UMPC Overview</a:t>
            </a:r>
          </a:p>
          <a:p>
            <a:r>
              <a:rPr lang="en-US" dirty="0" smtClean="0"/>
              <a:t>UMPC Hardware</a:t>
            </a:r>
          </a:p>
          <a:p>
            <a:r>
              <a:rPr lang="en-US" dirty="0" smtClean="0">
                <a:solidFill>
                  <a:schemeClr val="accent4"/>
                </a:solidFill>
              </a:rPr>
              <a:t>UMPC OS:  Windows Vista</a:t>
            </a:r>
          </a:p>
          <a:p>
            <a:r>
              <a:rPr lang="en-US" dirty="0" smtClean="0">
                <a:solidFill>
                  <a:schemeClr val="accent4"/>
                </a:solidFill>
              </a:rPr>
              <a:t>UMPC Software</a:t>
            </a:r>
          </a:p>
          <a:p>
            <a:r>
              <a:rPr lang="en-US" dirty="0" smtClean="0">
                <a:solidFill>
                  <a:schemeClr val="accent4"/>
                </a:solidFill>
              </a:rPr>
              <a:t>Summary</a:t>
            </a:r>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UMPC Definition</a:t>
            </a:r>
            <a:endParaRPr lang="en-US" dirty="0"/>
          </a:p>
        </p:txBody>
      </p:sp>
      <p:sp>
        <p:nvSpPr>
          <p:cNvPr id="3" name="Content Placeholder 2"/>
          <p:cNvSpPr>
            <a:spLocks noGrp="1"/>
          </p:cNvSpPr>
          <p:nvPr>
            <p:ph idx="1"/>
          </p:nvPr>
        </p:nvSpPr>
        <p:spPr>
          <a:xfrm>
            <a:off x="382588" y="1414464"/>
            <a:ext cx="8380412" cy="5044971"/>
          </a:xfrm>
        </p:spPr>
        <p:txBody>
          <a:bodyPr/>
          <a:lstStyle/>
          <a:p>
            <a:pPr lvl="0"/>
            <a:r>
              <a:rPr lang="en-US" sz="2800" dirty="0" smtClean="0"/>
              <a:t>100% Compatible PC running full Windows</a:t>
            </a:r>
          </a:p>
          <a:p>
            <a:pPr lvl="1"/>
            <a:r>
              <a:rPr lang="en-US" sz="2400" dirty="0" smtClean="0"/>
              <a:t>Windows Vista Premium SKUs recommended (for ink, touch, </a:t>
            </a:r>
            <a:r>
              <a:rPr lang="en-US" sz="2400" dirty="0" err="1" smtClean="0"/>
              <a:t>reco</a:t>
            </a:r>
            <a:r>
              <a:rPr lang="en-US" sz="2400" dirty="0" smtClean="0"/>
              <a:t>)</a:t>
            </a:r>
          </a:p>
          <a:p>
            <a:pPr lvl="1"/>
            <a:r>
              <a:rPr lang="en-US" sz="2400" dirty="0" smtClean="0"/>
              <a:t>Windows Logo Program 3.0 references UMPC category</a:t>
            </a:r>
          </a:p>
          <a:p>
            <a:pPr lvl="0"/>
            <a:r>
              <a:rPr lang="en-US" sz="2800" dirty="0" smtClean="0"/>
              <a:t>7” LCD display recommended</a:t>
            </a:r>
          </a:p>
          <a:p>
            <a:pPr lvl="1"/>
            <a:r>
              <a:rPr lang="en-US" sz="2400" dirty="0" smtClean="0"/>
              <a:t>Readable, Touchable, Usable</a:t>
            </a:r>
          </a:p>
          <a:p>
            <a:pPr lvl="1"/>
            <a:r>
              <a:rPr lang="en-US" sz="2400" dirty="0" smtClean="0"/>
              <a:t>Size required to make device thin (no stacking)</a:t>
            </a:r>
          </a:p>
          <a:p>
            <a:pPr lvl="1"/>
            <a:r>
              <a:rPr lang="en-US" sz="2400" dirty="0" smtClean="0"/>
              <a:t>Cost - 7” LCD standard for many other devices (car navigation, portable DVD players, etc)</a:t>
            </a:r>
          </a:p>
          <a:p>
            <a:r>
              <a:rPr lang="en-US" sz="2800" dirty="0" smtClean="0"/>
              <a:t>Touch digitizer support</a:t>
            </a:r>
          </a:p>
          <a:p>
            <a:r>
              <a:rPr lang="en-US" sz="2800" dirty="0" smtClean="0"/>
              <a:t>Weight &lt; 2.5 lbs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Hardware Momentum</a:t>
            </a:r>
            <a:endParaRPr lang="en-US" dirty="0"/>
          </a:p>
        </p:txBody>
      </p:sp>
      <p:sp>
        <p:nvSpPr>
          <p:cNvPr id="3" name="Content Placeholder 2"/>
          <p:cNvSpPr>
            <a:spLocks noGrp="1"/>
          </p:cNvSpPr>
          <p:nvPr>
            <p:ph idx="1"/>
          </p:nvPr>
        </p:nvSpPr>
        <p:spPr>
          <a:xfrm>
            <a:off x="382588" y="1414464"/>
            <a:ext cx="8380412" cy="3155736"/>
          </a:xfrm>
        </p:spPr>
        <p:txBody>
          <a:bodyPr/>
          <a:lstStyle/>
          <a:p>
            <a:r>
              <a:rPr lang="en-US" sz="3200" dirty="0" smtClean="0"/>
              <a:t>1st Wave of UMPCs released 2006</a:t>
            </a:r>
          </a:p>
          <a:p>
            <a:pPr lvl="1"/>
            <a:r>
              <a:rPr lang="en-US" sz="2800" dirty="0" smtClean="0"/>
              <a:t>Shipped with Windows XP Tablet Edition</a:t>
            </a:r>
          </a:p>
          <a:p>
            <a:pPr lvl="1"/>
            <a:r>
              <a:rPr lang="en-US" sz="2800" dirty="0" smtClean="0"/>
              <a:t>Specs in line with MS guidelines</a:t>
            </a:r>
          </a:p>
          <a:p>
            <a:r>
              <a:rPr lang="en-US" sz="3200" dirty="0" smtClean="0"/>
              <a:t>2nd Wave 2007+</a:t>
            </a:r>
          </a:p>
          <a:p>
            <a:pPr lvl="1"/>
            <a:r>
              <a:rPr lang="en-US" sz="2800" dirty="0" smtClean="0"/>
              <a:t>Smaller, ‘better specs’, feature rich</a:t>
            </a:r>
          </a:p>
          <a:p>
            <a:pPr lvl="1"/>
            <a:r>
              <a:rPr lang="en-US" sz="2800" dirty="0" smtClean="0"/>
              <a:t>Innovative design and differentiation</a:t>
            </a:r>
            <a:endParaRPr lang="en-US" sz="3200" dirty="0"/>
          </a:p>
        </p:txBody>
      </p:sp>
      <p:pic>
        <p:nvPicPr>
          <p:cNvPr id="9" name="Rectangle 290823"/>
          <p:cNvPicPr>
            <a:picLocks noChangeAspect="1" noChangeArrowheads="1"/>
          </p:cNvPicPr>
          <p:nvPr/>
        </p:nvPicPr>
        <p:blipFill>
          <a:blip r:embed="rId4" cstate="print"/>
          <a:srcRect/>
          <a:stretch>
            <a:fillRect/>
          </a:stretch>
        </p:blipFill>
        <p:spPr bwMode="auto">
          <a:xfrm>
            <a:off x="106182" y="5791200"/>
            <a:ext cx="1092399" cy="838200"/>
          </a:xfrm>
          <a:prstGeom prst="rect">
            <a:avLst/>
          </a:prstGeom>
          <a:noFill/>
          <a:ln w="9525">
            <a:noFill/>
            <a:miter lim="800000"/>
            <a:headEnd/>
            <a:tailEnd/>
          </a:ln>
        </p:spPr>
      </p:pic>
      <p:pic>
        <p:nvPicPr>
          <p:cNvPr id="10" name="Rectangle 290820"/>
          <p:cNvPicPr>
            <a:picLocks noChangeAspect="1" noChangeArrowheads="1"/>
          </p:cNvPicPr>
          <p:nvPr/>
        </p:nvPicPr>
        <p:blipFill>
          <a:blip r:embed="rId5" cstate="print"/>
          <a:srcRect/>
          <a:stretch>
            <a:fillRect/>
          </a:stretch>
        </p:blipFill>
        <p:spPr bwMode="auto">
          <a:xfrm>
            <a:off x="1600200" y="4800599"/>
            <a:ext cx="1062388" cy="914401"/>
          </a:xfrm>
          <a:prstGeom prst="rect">
            <a:avLst/>
          </a:prstGeom>
          <a:noFill/>
          <a:ln w="9525">
            <a:noFill/>
            <a:miter lim="800000"/>
            <a:headEnd/>
            <a:tailEnd/>
          </a:ln>
        </p:spPr>
      </p:pic>
      <p:pic>
        <p:nvPicPr>
          <p:cNvPr id="11" name="Rectangle 290817"/>
          <p:cNvPicPr>
            <a:picLocks noChangeAspect="1" noChangeArrowheads="1"/>
          </p:cNvPicPr>
          <p:nvPr/>
        </p:nvPicPr>
        <p:blipFill>
          <a:blip r:embed="rId6" cstate="print"/>
          <a:srcRect/>
          <a:stretch>
            <a:fillRect/>
          </a:stretch>
        </p:blipFill>
        <p:spPr bwMode="auto">
          <a:xfrm>
            <a:off x="2505635" y="5943600"/>
            <a:ext cx="1075765" cy="762000"/>
          </a:xfrm>
          <a:prstGeom prst="rect">
            <a:avLst/>
          </a:prstGeom>
          <a:noFill/>
          <a:ln w="9525">
            <a:noFill/>
            <a:miter lim="800000"/>
            <a:headEnd/>
            <a:tailEnd/>
          </a:ln>
        </p:spPr>
      </p:pic>
      <p:pic>
        <p:nvPicPr>
          <p:cNvPr id="12" name="Rectangle 290818"/>
          <p:cNvPicPr>
            <a:picLocks noChangeAspect="1" noChangeArrowheads="1"/>
          </p:cNvPicPr>
          <p:nvPr/>
        </p:nvPicPr>
        <p:blipFill>
          <a:blip r:embed="rId7" cstate="print"/>
          <a:srcRect/>
          <a:stretch>
            <a:fillRect/>
          </a:stretch>
        </p:blipFill>
        <p:spPr bwMode="auto">
          <a:xfrm>
            <a:off x="317490" y="4724400"/>
            <a:ext cx="977910" cy="914399"/>
          </a:xfrm>
          <a:prstGeom prst="rect">
            <a:avLst/>
          </a:prstGeom>
          <a:noFill/>
          <a:ln w="9525">
            <a:noFill/>
            <a:miter lim="800000"/>
            <a:headEnd/>
            <a:tailEnd/>
          </a:ln>
        </p:spPr>
      </p:pic>
      <p:pic>
        <p:nvPicPr>
          <p:cNvPr id="15" name="Picture 14" descr="1.png"/>
          <p:cNvPicPr>
            <a:picLocks noChangeAspect="1"/>
          </p:cNvPicPr>
          <p:nvPr/>
        </p:nvPicPr>
        <p:blipFill>
          <a:blip r:embed="rId8" cstate="print"/>
          <a:stretch>
            <a:fillRect/>
          </a:stretch>
        </p:blipFill>
        <p:spPr>
          <a:xfrm>
            <a:off x="7937768" y="5029200"/>
            <a:ext cx="1130032" cy="914400"/>
          </a:xfrm>
          <a:prstGeom prst="rect">
            <a:avLst/>
          </a:prstGeom>
        </p:spPr>
      </p:pic>
      <p:pic>
        <p:nvPicPr>
          <p:cNvPr id="16" name="Picture 15" descr="2.png"/>
          <p:cNvPicPr>
            <a:picLocks noChangeAspect="1"/>
          </p:cNvPicPr>
          <p:nvPr/>
        </p:nvPicPr>
        <p:blipFill>
          <a:blip r:embed="rId9" cstate="print"/>
          <a:stretch>
            <a:fillRect/>
          </a:stretch>
        </p:blipFill>
        <p:spPr>
          <a:xfrm>
            <a:off x="6791517" y="5029200"/>
            <a:ext cx="980883" cy="533400"/>
          </a:xfrm>
          <a:prstGeom prst="rect">
            <a:avLst/>
          </a:prstGeom>
        </p:spPr>
      </p:pic>
      <p:pic>
        <p:nvPicPr>
          <p:cNvPr id="17" name="Picture 16" descr="4.png"/>
          <p:cNvPicPr>
            <a:picLocks noChangeAspect="1"/>
          </p:cNvPicPr>
          <p:nvPr/>
        </p:nvPicPr>
        <p:blipFill>
          <a:blip r:embed="rId10" cstate="print"/>
          <a:stretch>
            <a:fillRect/>
          </a:stretch>
        </p:blipFill>
        <p:spPr>
          <a:xfrm>
            <a:off x="3968809" y="5791200"/>
            <a:ext cx="907991" cy="685800"/>
          </a:xfrm>
          <a:prstGeom prst="rect">
            <a:avLst/>
          </a:prstGeom>
        </p:spPr>
      </p:pic>
      <p:pic>
        <p:nvPicPr>
          <p:cNvPr id="18" name="Picture 17" descr="6.png"/>
          <p:cNvPicPr>
            <a:picLocks noChangeAspect="1"/>
          </p:cNvPicPr>
          <p:nvPr/>
        </p:nvPicPr>
        <p:blipFill>
          <a:blip r:embed="rId11" cstate="print"/>
          <a:stretch>
            <a:fillRect/>
          </a:stretch>
        </p:blipFill>
        <p:spPr>
          <a:xfrm>
            <a:off x="2907632" y="5105400"/>
            <a:ext cx="978568" cy="609600"/>
          </a:xfrm>
          <a:prstGeom prst="rect">
            <a:avLst/>
          </a:prstGeom>
        </p:spPr>
      </p:pic>
      <p:pic>
        <p:nvPicPr>
          <p:cNvPr id="19" name="Picture 18" descr="9.png"/>
          <p:cNvPicPr>
            <a:picLocks noChangeAspect="1"/>
          </p:cNvPicPr>
          <p:nvPr/>
        </p:nvPicPr>
        <p:blipFill>
          <a:blip r:embed="rId12" cstate="print"/>
          <a:stretch>
            <a:fillRect/>
          </a:stretch>
        </p:blipFill>
        <p:spPr>
          <a:xfrm>
            <a:off x="1511516" y="5867400"/>
            <a:ext cx="698284" cy="671513"/>
          </a:xfrm>
          <a:prstGeom prst="rect">
            <a:avLst/>
          </a:prstGeom>
        </p:spPr>
      </p:pic>
      <p:pic>
        <p:nvPicPr>
          <p:cNvPr id="20" name="Picture 19" descr="8.png"/>
          <p:cNvPicPr>
            <a:picLocks noChangeAspect="1"/>
          </p:cNvPicPr>
          <p:nvPr/>
        </p:nvPicPr>
        <p:blipFill>
          <a:blip r:embed="rId13" cstate="print"/>
          <a:stretch>
            <a:fillRect/>
          </a:stretch>
        </p:blipFill>
        <p:spPr>
          <a:xfrm>
            <a:off x="5638800" y="4800600"/>
            <a:ext cx="934922" cy="990600"/>
          </a:xfrm>
          <a:prstGeom prst="rect">
            <a:avLst/>
          </a:prstGeom>
        </p:spPr>
      </p:pic>
      <p:pic>
        <p:nvPicPr>
          <p:cNvPr id="22" name="Picture 21" descr="10.png"/>
          <p:cNvPicPr>
            <a:picLocks noChangeAspect="1"/>
          </p:cNvPicPr>
          <p:nvPr/>
        </p:nvPicPr>
        <p:blipFill>
          <a:blip r:embed="rId14" cstate="print"/>
          <a:stretch>
            <a:fillRect/>
          </a:stretch>
        </p:blipFill>
        <p:spPr>
          <a:xfrm>
            <a:off x="4191000" y="4800600"/>
            <a:ext cx="1066586" cy="838200"/>
          </a:xfrm>
          <a:prstGeom prst="rect">
            <a:avLst/>
          </a:prstGeom>
        </p:spPr>
      </p:pic>
      <p:pic>
        <p:nvPicPr>
          <p:cNvPr id="21" name="Picture 20" descr="1.png"/>
          <p:cNvPicPr>
            <a:picLocks noChangeAspect="1"/>
          </p:cNvPicPr>
          <p:nvPr/>
        </p:nvPicPr>
        <p:blipFill>
          <a:blip r:embed="rId15" cstate="print"/>
          <a:stretch>
            <a:fillRect/>
          </a:stretch>
        </p:blipFill>
        <p:spPr>
          <a:xfrm>
            <a:off x="5257800" y="5905041"/>
            <a:ext cx="762000" cy="648159"/>
          </a:xfrm>
          <a:prstGeom prst="rect">
            <a:avLst/>
          </a:prstGeom>
        </p:spPr>
      </p:pic>
      <p:pic>
        <p:nvPicPr>
          <p:cNvPr id="24" name="Picture 23" descr="2.png"/>
          <p:cNvPicPr>
            <a:picLocks noChangeAspect="1"/>
          </p:cNvPicPr>
          <p:nvPr/>
        </p:nvPicPr>
        <p:blipFill>
          <a:blip r:embed="rId16" cstate="print"/>
          <a:stretch>
            <a:fillRect/>
          </a:stretch>
        </p:blipFill>
        <p:spPr>
          <a:xfrm>
            <a:off x="6461430" y="5715000"/>
            <a:ext cx="853770" cy="8382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UMPC Hardware Evolution </a:t>
            </a:r>
            <a:r>
              <a:rPr sz="2800" smtClean="0"/>
              <a:t>1/3</a:t>
            </a:r>
            <a:endParaRPr lang="en-US" dirty="0"/>
          </a:p>
        </p:txBody>
      </p:sp>
      <p:graphicFrame>
        <p:nvGraphicFramePr>
          <p:cNvPr id="4" name="Content Placeholder 3"/>
          <p:cNvGraphicFramePr>
            <a:graphicFrameLocks noGrp="1"/>
          </p:cNvGraphicFramePr>
          <p:nvPr>
            <p:ph idx="1"/>
          </p:nvPr>
        </p:nvGraphicFramePr>
        <p:xfrm>
          <a:off x="457200" y="1428750"/>
          <a:ext cx="8229600" cy="4235659"/>
        </p:xfrm>
        <a:graphic>
          <a:graphicData uri="http://schemas.openxmlformats.org/drawingml/2006/table">
            <a:tbl>
              <a:tblPr firstRow="1" bandRow="1">
                <a:effectLst>
                  <a:outerShdw blurRad="609600" sx="102000" sy="102000" algn="ctr" rotWithShape="0">
                    <a:prstClr val="black"/>
                  </a:outerShdw>
                </a:effectLst>
                <a:tableStyleId>{793D81CF-94F2-401A-BA57-92F5A7B2D0C5}</a:tableStyleId>
              </a:tblPr>
              <a:tblGrid>
                <a:gridCol w="1828800"/>
                <a:gridCol w="2971800"/>
                <a:gridCol w="3429000"/>
              </a:tblGrid>
              <a:tr h="152400">
                <a:tc>
                  <a:txBody>
                    <a:bodyPr/>
                    <a:lstStyle/>
                    <a:p>
                      <a:endParaRPr lang="en-US" sz="2000" b="1" dirty="0"/>
                    </a:p>
                  </a:txBody>
                  <a:tcPr/>
                </a:tc>
                <a:tc>
                  <a:txBody>
                    <a:bodyPr/>
                    <a:lstStyle/>
                    <a:p>
                      <a:pPr algn="ctr"/>
                      <a:r>
                        <a:rPr lang="en-US" sz="2000" dirty="0" smtClean="0"/>
                        <a:t>2006</a:t>
                      </a:r>
                      <a:endParaRPr lang="en-US" sz="2000" b="1" dirty="0"/>
                    </a:p>
                  </a:txBody>
                  <a:tcPr/>
                </a:tc>
                <a:tc>
                  <a:txBody>
                    <a:bodyPr/>
                    <a:lstStyle/>
                    <a:p>
                      <a:pPr algn="ctr"/>
                      <a:r>
                        <a:rPr lang="en-US" sz="2000" dirty="0" smtClean="0"/>
                        <a:t>2007+ Possibilities</a:t>
                      </a:r>
                      <a:endParaRPr lang="en-US" sz="2000" b="1" dirty="0"/>
                    </a:p>
                  </a:txBody>
                  <a:tcPr/>
                </a:tc>
              </a:tr>
              <a:tr h="425659">
                <a:tc>
                  <a:txBody>
                    <a:bodyPr/>
                    <a:lstStyle/>
                    <a:p>
                      <a:r>
                        <a:rPr lang="en-US" sz="2000" dirty="0" smtClean="0"/>
                        <a:t>Display</a:t>
                      </a:r>
                      <a:endParaRPr lang="en-US" sz="2000" b="1" dirty="0"/>
                    </a:p>
                  </a:txBody>
                  <a:tcPr/>
                </a:tc>
                <a:tc>
                  <a:txBody>
                    <a:bodyPr/>
                    <a:lstStyle/>
                    <a:p>
                      <a:r>
                        <a:rPr lang="en-US" sz="2000" dirty="0" smtClean="0"/>
                        <a:t>7”</a:t>
                      </a:r>
                      <a:endParaRPr lang="en-US" sz="2000" b="0" dirty="0"/>
                    </a:p>
                  </a:txBody>
                  <a:tcPr/>
                </a:tc>
                <a:tc>
                  <a:txBody>
                    <a:bodyPr/>
                    <a:lstStyle/>
                    <a:p>
                      <a:r>
                        <a:rPr lang="en-US" sz="2000" dirty="0" smtClean="0"/>
                        <a:t>7”, 5” …</a:t>
                      </a:r>
                    </a:p>
                    <a:p>
                      <a:r>
                        <a:rPr lang="en-US" sz="2000" dirty="0" smtClean="0"/>
                        <a:t>LED-Backlit (lower power)</a:t>
                      </a:r>
                      <a:endParaRPr lang="en-US" sz="2000" b="0" dirty="0"/>
                    </a:p>
                  </a:txBody>
                  <a:tcPr/>
                </a:tc>
              </a:tr>
              <a:tr h="425659">
                <a:tc>
                  <a:txBody>
                    <a:bodyPr/>
                    <a:lstStyle/>
                    <a:p>
                      <a:r>
                        <a:rPr lang="en-US" sz="2000" dirty="0" smtClean="0"/>
                        <a:t>Resolution</a:t>
                      </a:r>
                      <a:endParaRPr lang="en-US" sz="2000" b="1" dirty="0"/>
                    </a:p>
                  </a:txBody>
                  <a:tcPr/>
                </a:tc>
                <a:tc>
                  <a:txBody>
                    <a:bodyPr/>
                    <a:lstStyle/>
                    <a:p>
                      <a:r>
                        <a:rPr lang="en-US" sz="2000" dirty="0" smtClean="0"/>
                        <a:t>800x480 minimum</a:t>
                      </a:r>
                      <a:endParaRPr lang="en-US" sz="2000" b="0" dirty="0"/>
                    </a:p>
                  </a:txBody>
                  <a:tcPr/>
                </a:tc>
                <a:tc>
                  <a:txBody>
                    <a:bodyPr/>
                    <a:lstStyle/>
                    <a:p>
                      <a:r>
                        <a:rPr lang="en-US" sz="2000" dirty="0" smtClean="0"/>
                        <a:t>1024x600…</a:t>
                      </a:r>
                      <a:endParaRPr lang="en-US" sz="2000" b="0" dirty="0"/>
                    </a:p>
                  </a:txBody>
                  <a:tcPr/>
                </a:tc>
              </a:tr>
              <a:tr h="452494">
                <a:tc>
                  <a:txBody>
                    <a:bodyPr/>
                    <a:lstStyle/>
                    <a:p>
                      <a:r>
                        <a:rPr lang="en-US" sz="2000" dirty="0" smtClean="0"/>
                        <a:t>Digitizer</a:t>
                      </a:r>
                      <a:endParaRPr lang="en-US" sz="2000" b="1" dirty="0"/>
                    </a:p>
                  </a:txBody>
                  <a:tcPr/>
                </a:tc>
                <a:tc>
                  <a:txBody>
                    <a:bodyPr/>
                    <a:lstStyle/>
                    <a:p>
                      <a:r>
                        <a:rPr lang="en-US" sz="2000" dirty="0" smtClean="0"/>
                        <a:t>Resistive (Touch Screen)</a:t>
                      </a:r>
                      <a:endParaRPr lang="en-US" sz="2000" b="0" dirty="0"/>
                    </a:p>
                  </a:txBody>
                  <a:tcPr/>
                </a:tc>
                <a:tc>
                  <a:txBody>
                    <a:bodyPr/>
                    <a:lstStyle/>
                    <a:p>
                      <a:r>
                        <a:rPr lang="en-US" sz="2000" dirty="0" smtClean="0"/>
                        <a:t>Touch panel integrated with</a:t>
                      </a:r>
                      <a:r>
                        <a:rPr lang="en-US" sz="2000" baseline="0" dirty="0" smtClean="0"/>
                        <a:t> LCD (to reduce thickness)</a:t>
                      </a:r>
                      <a:endParaRPr lang="en-US" sz="2000" b="0" dirty="0"/>
                    </a:p>
                  </a:txBody>
                  <a:tcPr/>
                </a:tc>
              </a:tr>
              <a:tr h="457200">
                <a:tc>
                  <a:txBody>
                    <a:bodyPr/>
                    <a:lstStyle/>
                    <a:p>
                      <a:r>
                        <a:rPr lang="en-US" sz="2000" dirty="0" smtClean="0"/>
                        <a:t>Connectivity</a:t>
                      </a:r>
                      <a:endParaRPr lang="en-US" sz="2000" b="1" dirty="0"/>
                    </a:p>
                  </a:txBody>
                  <a:tcPr/>
                </a:tc>
                <a:tc>
                  <a:txBody>
                    <a:bodyPr/>
                    <a:lstStyle/>
                    <a:p>
                      <a:pPr marL="171450" indent="-171450">
                        <a:buFont typeface="Arial" pitchFamily="34" charset="0"/>
                        <a:buChar char="•"/>
                      </a:pPr>
                      <a:r>
                        <a:rPr lang="en-US" sz="2000" dirty="0" smtClean="0"/>
                        <a:t>802.11 b/g Wireless</a:t>
                      </a:r>
                    </a:p>
                    <a:p>
                      <a:pPr marL="171450" indent="-171450">
                        <a:buFont typeface="Arial" pitchFamily="34" charset="0"/>
                        <a:buChar char="•"/>
                      </a:pPr>
                      <a:r>
                        <a:rPr lang="en-US" sz="2000" dirty="0" smtClean="0"/>
                        <a:t>Bluetooth</a:t>
                      </a:r>
                      <a:endParaRPr lang="en-US" sz="2000" b="0" dirty="0"/>
                    </a:p>
                  </a:txBody>
                  <a:tcPr/>
                </a:tc>
                <a:tc>
                  <a:txBody>
                    <a:bodyPr/>
                    <a:lstStyle/>
                    <a:p>
                      <a:r>
                        <a:rPr lang="en-US" sz="2000" dirty="0" smtClean="0"/>
                        <a:t>(More connected) </a:t>
                      </a:r>
                    </a:p>
                    <a:p>
                      <a:pPr marL="171450" indent="-171450">
                        <a:buFont typeface="Arial" pitchFamily="34" charset="0"/>
                        <a:buChar char="•"/>
                      </a:pPr>
                      <a:r>
                        <a:rPr lang="en-US" sz="2000" dirty="0" err="1" smtClean="0"/>
                        <a:t>WiMax</a:t>
                      </a:r>
                      <a:endParaRPr lang="en-US" sz="2000" dirty="0" smtClean="0"/>
                    </a:p>
                    <a:p>
                      <a:pPr marL="171450" indent="-171450">
                        <a:buFont typeface="Arial" pitchFamily="34" charset="0"/>
                        <a:buChar char="•"/>
                      </a:pPr>
                      <a:r>
                        <a:rPr lang="en-US" sz="2000" dirty="0" smtClean="0"/>
                        <a:t>Integrated WWAN</a:t>
                      </a:r>
                      <a:endParaRPr lang="en-US" sz="2000" b="0" dirty="0"/>
                    </a:p>
                  </a:txBody>
                  <a:tcPr/>
                </a:tc>
              </a:tr>
              <a:tr h="425659">
                <a:tc>
                  <a:txBody>
                    <a:bodyPr/>
                    <a:lstStyle/>
                    <a:p>
                      <a:r>
                        <a:rPr lang="en-US" sz="2000" dirty="0" smtClean="0"/>
                        <a:t>Interaction</a:t>
                      </a:r>
                      <a:endParaRPr lang="en-US" sz="2000" b="1" dirty="0"/>
                    </a:p>
                  </a:txBody>
                  <a:tcPr/>
                </a:tc>
                <a:tc>
                  <a:txBody>
                    <a:bodyPr/>
                    <a:lstStyle/>
                    <a:p>
                      <a:pPr marL="171450" indent="-171450">
                        <a:buFont typeface="Arial" pitchFamily="34" charset="0"/>
                        <a:buChar char="•"/>
                      </a:pPr>
                      <a:r>
                        <a:rPr lang="en-US" sz="2000" dirty="0" smtClean="0"/>
                        <a:t>Touch</a:t>
                      </a:r>
                    </a:p>
                    <a:p>
                      <a:pPr marL="171450" indent="-171450">
                        <a:buFont typeface="Arial" pitchFamily="34" charset="0"/>
                        <a:buChar char="•"/>
                      </a:pPr>
                      <a:r>
                        <a:rPr lang="en-US" sz="2000" dirty="0" smtClean="0"/>
                        <a:t>Stylus</a:t>
                      </a:r>
                    </a:p>
                    <a:p>
                      <a:pPr marL="171450" indent="-171450">
                        <a:buFont typeface="Arial" pitchFamily="34" charset="0"/>
                        <a:buChar char="•"/>
                      </a:pPr>
                      <a:r>
                        <a:rPr lang="en-US" sz="2000" dirty="0" smtClean="0"/>
                        <a:t>Thumb-based controls</a:t>
                      </a:r>
                      <a:endParaRPr lang="en-US" sz="2000" b="0" dirty="0"/>
                    </a:p>
                  </a:txBody>
                  <a:tcPr/>
                </a:tc>
                <a:tc>
                  <a:txBody>
                    <a:bodyPr/>
                    <a:lstStyle/>
                    <a:p>
                      <a:r>
                        <a:rPr lang="en-US" sz="2000" dirty="0" smtClean="0"/>
                        <a:t>+ </a:t>
                      </a:r>
                    </a:p>
                    <a:p>
                      <a:pPr marL="171450" indent="-171450">
                        <a:buFont typeface="Arial" pitchFamily="34" charset="0"/>
                        <a:buChar char="•"/>
                      </a:pPr>
                      <a:r>
                        <a:rPr lang="en-US" sz="2000" dirty="0" smtClean="0"/>
                        <a:t>Integrated Thumb/QWERTY Keyboard</a:t>
                      </a:r>
                      <a:endParaRPr lang="en-US" sz="2000" b="0" dirty="0" smtClean="0"/>
                    </a:p>
                  </a:txBody>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UMPC Hardware Evolution </a:t>
            </a:r>
            <a:r>
              <a:rPr sz="2800" smtClean="0"/>
              <a:t>2/3</a:t>
            </a:r>
            <a:endParaRPr lang="en-US" dirty="0"/>
          </a:p>
        </p:txBody>
      </p:sp>
      <p:graphicFrame>
        <p:nvGraphicFramePr>
          <p:cNvPr id="4" name="Content Placeholder 3"/>
          <p:cNvGraphicFramePr>
            <a:graphicFrameLocks noGrp="1"/>
          </p:cNvGraphicFramePr>
          <p:nvPr>
            <p:ph idx="1"/>
          </p:nvPr>
        </p:nvGraphicFramePr>
        <p:xfrm>
          <a:off x="457200" y="1428750"/>
          <a:ext cx="8229600" cy="4323916"/>
        </p:xfrm>
        <a:graphic>
          <a:graphicData uri="http://schemas.openxmlformats.org/drawingml/2006/table">
            <a:tbl>
              <a:tblPr firstRow="1" bandRow="1">
                <a:effectLst>
                  <a:outerShdw blurRad="660400" sx="102000" sy="102000" algn="ctr" rotWithShape="0">
                    <a:srgbClr val="000000"/>
                  </a:outerShdw>
                </a:effectLst>
                <a:tableStyleId>{793D81CF-94F2-401A-BA57-92F5A7B2D0C5}</a:tableStyleId>
              </a:tblPr>
              <a:tblGrid>
                <a:gridCol w="1828800"/>
                <a:gridCol w="2667000"/>
                <a:gridCol w="3733800"/>
              </a:tblGrid>
              <a:tr h="152400">
                <a:tc>
                  <a:txBody>
                    <a:bodyPr/>
                    <a:lstStyle/>
                    <a:p>
                      <a:endParaRPr lang="en-US" sz="2000" b="1" dirty="0"/>
                    </a:p>
                  </a:txBody>
                  <a:tcPr/>
                </a:tc>
                <a:tc>
                  <a:txBody>
                    <a:bodyPr/>
                    <a:lstStyle/>
                    <a:p>
                      <a:pPr algn="ctr"/>
                      <a:r>
                        <a:rPr lang="en-US" sz="2000" dirty="0" smtClean="0"/>
                        <a:t>2006</a:t>
                      </a:r>
                      <a:endParaRPr lang="en-US" sz="2000" b="1" dirty="0"/>
                    </a:p>
                  </a:txBody>
                  <a:tcPr/>
                </a:tc>
                <a:tc>
                  <a:txBody>
                    <a:bodyPr/>
                    <a:lstStyle/>
                    <a:p>
                      <a:pPr algn="ctr"/>
                      <a:r>
                        <a:rPr lang="en-US" sz="2000" dirty="0" smtClean="0"/>
                        <a:t>2007+ Possibilities</a:t>
                      </a:r>
                      <a:endParaRPr lang="en-US" sz="2000" b="1" dirty="0"/>
                    </a:p>
                  </a:txBody>
                  <a:tcPr/>
                </a:tc>
              </a:tr>
              <a:tr h="425659">
                <a:tc>
                  <a:txBody>
                    <a:bodyPr/>
                    <a:lstStyle/>
                    <a:p>
                      <a:r>
                        <a:rPr lang="en-US" sz="2000" dirty="0" smtClean="0"/>
                        <a:t>RAM</a:t>
                      </a:r>
                      <a:endParaRPr lang="en-US" sz="2000" b="1" dirty="0"/>
                    </a:p>
                  </a:txBody>
                  <a:tcPr/>
                </a:tc>
                <a:tc>
                  <a:txBody>
                    <a:bodyPr/>
                    <a:lstStyle/>
                    <a:p>
                      <a:pPr>
                        <a:buFont typeface="Arial" pitchFamily="34" charset="0"/>
                        <a:buNone/>
                      </a:pPr>
                      <a:r>
                        <a:rPr lang="en-US" sz="2000" dirty="0" smtClean="0"/>
                        <a:t>512MB – 1GB</a:t>
                      </a:r>
                      <a:endParaRPr lang="en-US" sz="2000" b="0" dirty="0"/>
                    </a:p>
                  </a:txBody>
                  <a:tcPr/>
                </a:tc>
                <a:tc>
                  <a:txBody>
                    <a:bodyPr/>
                    <a:lstStyle/>
                    <a:p>
                      <a:r>
                        <a:rPr lang="en-US" sz="2000" dirty="0" smtClean="0"/>
                        <a:t>1GB+ …</a:t>
                      </a:r>
                      <a:endParaRPr lang="en-US" sz="2000" b="0" dirty="0">
                        <a:solidFill>
                          <a:srgbClr val="FF0000"/>
                        </a:solidFill>
                      </a:endParaRPr>
                    </a:p>
                  </a:txBody>
                  <a:tcPr/>
                </a:tc>
              </a:tr>
              <a:tr h="425659">
                <a:tc>
                  <a:txBody>
                    <a:bodyPr/>
                    <a:lstStyle/>
                    <a:p>
                      <a:r>
                        <a:rPr lang="en-US" sz="2000" dirty="0" smtClean="0"/>
                        <a:t>CPU</a:t>
                      </a:r>
                      <a:endParaRPr lang="en-US" sz="2000" b="1" dirty="0"/>
                    </a:p>
                  </a:txBody>
                  <a:tcPr/>
                </a:tc>
                <a:tc>
                  <a:txBody>
                    <a:bodyPr/>
                    <a:lstStyle/>
                    <a:p>
                      <a:r>
                        <a:rPr lang="en-US" sz="2000" dirty="0" smtClean="0"/>
                        <a:t>~1 GHz-class low-voltage </a:t>
                      </a:r>
                    </a:p>
                    <a:p>
                      <a:pPr marL="228600" indent="-228600">
                        <a:buFont typeface="Arial" pitchFamily="34" charset="0"/>
                        <a:buChar char="•"/>
                      </a:pPr>
                      <a:r>
                        <a:rPr lang="en-US" sz="1800" dirty="0" smtClean="0"/>
                        <a:t>Intel</a:t>
                      </a:r>
                      <a:r>
                        <a:rPr lang="en-US" sz="1800" baseline="0" dirty="0" smtClean="0"/>
                        <a:t> Celeron M </a:t>
                      </a:r>
                    </a:p>
                    <a:p>
                      <a:pPr marL="228600" indent="-228600">
                        <a:buFont typeface="Arial" pitchFamily="34" charset="0"/>
                        <a:buChar char="•"/>
                      </a:pPr>
                      <a:r>
                        <a:rPr lang="en-US" sz="1800" baseline="0" dirty="0" smtClean="0"/>
                        <a:t>Intel Pentium M </a:t>
                      </a:r>
                    </a:p>
                    <a:p>
                      <a:pPr marL="228600" indent="-228600">
                        <a:buFont typeface="Arial" pitchFamily="34" charset="0"/>
                        <a:buChar char="•"/>
                      </a:pPr>
                      <a:r>
                        <a:rPr lang="en-US" sz="1800" baseline="0" dirty="0" smtClean="0"/>
                        <a:t>VIA C7-M</a:t>
                      </a:r>
                      <a:endParaRPr lang="en-US" sz="1800" b="0" dirty="0"/>
                    </a:p>
                  </a:txBody>
                  <a:tcPr/>
                </a:tc>
                <a:tc>
                  <a:txBody>
                    <a:bodyPr/>
                    <a:lstStyle/>
                    <a:p>
                      <a:pPr marL="228600" indent="-228600">
                        <a:buFont typeface="Arial" pitchFamily="34" charset="0"/>
                        <a:buChar char="•"/>
                      </a:pPr>
                      <a:r>
                        <a:rPr lang="en-US" sz="2000" dirty="0" smtClean="0"/>
                        <a:t>Maintain* MHz,</a:t>
                      </a:r>
                      <a:r>
                        <a:rPr lang="en-US" sz="2000" baseline="0" dirty="0" smtClean="0"/>
                        <a:t> reduce</a:t>
                      </a:r>
                      <a:r>
                        <a:rPr lang="en-US" sz="2000" dirty="0" smtClean="0"/>
                        <a:t> power requirements</a:t>
                      </a:r>
                    </a:p>
                    <a:p>
                      <a:pPr marL="228600" indent="-228600">
                        <a:buFont typeface="Arial" pitchFamily="34" charset="0"/>
                        <a:buChar char="•"/>
                      </a:pPr>
                      <a:r>
                        <a:rPr lang="en-US" sz="2000" dirty="0" smtClean="0"/>
                        <a:t>Optimized for Windows</a:t>
                      </a:r>
                      <a:r>
                        <a:rPr lang="en-US" sz="2000" baseline="0" dirty="0" smtClean="0"/>
                        <a:t> </a:t>
                      </a:r>
                      <a:r>
                        <a:rPr lang="en-US" sz="2000" dirty="0" smtClean="0"/>
                        <a:t>Vista</a:t>
                      </a:r>
                    </a:p>
                    <a:p>
                      <a:pPr marL="228600" indent="-228600">
                        <a:buFont typeface="Arial" pitchFamily="34" charset="0"/>
                        <a:buChar char="•"/>
                      </a:pPr>
                      <a:r>
                        <a:rPr lang="en-US" sz="2000" dirty="0" smtClean="0"/>
                        <a:t>Passive cooling, fan-less</a:t>
                      </a:r>
                      <a:endParaRPr lang="en-US" sz="2000" b="0" dirty="0">
                        <a:solidFill>
                          <a:srgbClr val="FF0000"/>
                        </a:solidFill>
                      </a:endParaRPr>
                    </a:p>
                  </a:txBody>
                  <a:tcPr/>
                </a:tc>
              </a:tr>
              <a:tr h="425659">
                <a:tc>
                  <a:txBody>
                    <a:bodyPr/>
                    <a:lstStyle/>
                    <a:p>
                      <a:r>
                        <a:rPr lang="en-US" sz="2000" dirty="0" smtClean="0"/>
                        <a:t>Graphics</a:t>
                      </a:r>
                      <a:endParaRPr lang="en-US" sz="2000" b="1" dirty="0"/>
                    </a:p>
                  </a:txBody>
                  <a:tcPr/>
                </a:tc>
                <a:tc>
                  <a:txBody>
                    <a:bodyPr/>
                    <a:lstStyle/>
                    <a:p>
                      <a:r>
                        <a:rPr lang="en-US" sz="2000" dirty="0" smtClean="0"/>
                        <a:t>Integrated graphics</a:t>
                      </a:r>
                      <a:endParaRPr lang="en-US" sz="2000" b="0" dirty="0"/>
                    </a:p>
                  </a:txBody>
                  <a:tcPr/>
                </a:tc>
                <a:tc>
                  <a:txBody>
                    <a:bodyPr/>
                    <a:lstStyle/>
                    <a:p>
                      <a:r>
                        <a:rPr lang="en-US" sz="2000" dirty="0" smtClean="0"/>
                        <a:t>WDDM + DX9+ support</a:t>
                      </a:r>
                      <a:endParaRPr lang="en-US" sz="2000" b="0" dirty="0">
                        <a:solidFill>
                          <a:srgbClr val="FF0000"/>
                        </a:solidFill>
                      </a:endParaRPr>
                    </a:p>
                  </a:txBody>
                  <a:tcPr/>
                </a:tc>
              </a:tr>
              <a:tr h="425659">
                <a:tc>
                  <a:txBody>
                    <a:bodyPr/>
                    <a:lstStyle/>
                    <a:p>
                      <a:r>
                        <a:rPr lang="en-US" sz="2000" dirty="0" smtClean="0"/>
                        <a:t>Battery Life</a:t>
                      </a:r>
                      <a:endParaRPr lang="en-US" sz="2000" b="1" dirty="0"/>
                    </a:p>
                  </a:txBody>
                  <a:tcPr/>
                </a:tc>
                <a:tc>
                  <a:txBody>
                    <a:bodyPr/>
                    <a:lstStyle/>
                    <a:p>
                      <a:r>
                        <a:rPr lang="en-US" sz="2000" dirty="0" smtClean="0"/>
                        <a:t>2-3 hours (3-cell)</a:t>
                      </a:r>
                      <a:endParaRPr lang="en-US" sz="2000" b="0" dirty="0"/>
                    </a:p>
                  </a:txBody>
                  <a:tcPr/>
                </a:tc>
                <a:tc>
                  <a:txBody>
                    <a:bodyPr/>
                    <a:lstStyle/>
                    <a:p>
                      <a:r>
                        <a:rPr lang="en-US" sz="2000" dirty="0" smtClean="0"/>
                        <a:t>3-4 hours (3-cell) </a:t>
                      </a:r>
                    </a:p>
                    <a:p>
                      <a:r>
                        <a:rPr lang="en-US" sz="2000" dirty="0" smtClean="0"/>
                        <a:t>Increasingly power efficient</a:t>
                      </a:r>
                      <a:endParaRPr lang="en-US" sz="2000" b="0" dirty="0">
                        <a:solidFill>
                          <a:srgbClr val="FF0000"/>
                        </a:solidFill>
                      </a:endParaRPr>
                    </a:p>
                  </a:txBody>
                  <a:tcPr/>
                </a:tc>
              </a:tr>
              <a:tr h="425659">
                <a:tc>
                  <a:txBody>
                    <a:bodyPr/>
                    <a:lstStyle/>
                    <a:p>
                      <a:r>
                        <a:rPr lang="en-US" sz="2000" dirty="0" smtClean="0"/>
                        <a:t>Weight</a:t>
                      </a:r>
                      <a:endParaRPr lang="en-US" sz="2000" b="1" dirty="0"/>
                    </a:p>
                  </a:txBody>
                  <a:tcPr/>
                </a:tc>
                <a:tc>
                  <a:txBody>
                    <a:bodyPr/>
                    <a:lstStyle/>
                    <a:p>
                      <a:r>
                        <a:rPr lang="en-US" sz="2000" dirty="0" smtClean="0"/>
                        <a:t>&lt;</a:t>
                      </a:r>
                      <a:r>
                        <a:rPr lang="en-US" sz="2000" baseline="0" dirty="0" smtClean="0"/>
                        <a:t> 2 lbs</a:t>
                      </a:r>
                      <a:endParaRPr lang="en-US" sz="2000" b="0" dirty="0"/>
                    </a:p>
                  </a:txBody>
                  <a:tcPr/>
                </a:tc>
                <a:tc>
                  <a:txBody>
                    <a:bodyPr/>
                    <a:lstStyle/>
                    <a:p>
                      <a:r>
                        <a:rPr lang="en-US" sz="2000" dirty="0" smtClean="0"/>
                        <a:t>&lt;1.5</a:t>
                      </a:r>
                      <a:r>
                        <a:rPr lang="en-US" sz="2000" baseline="0" dirty="0" smtClean="0"/>
                        <a:t> lbs</a:t>
                      </a:r>
                      <a:endParaRPr lang="en-US" sz="2000" b="0" dirty="0"/>
                    </a:p>
                  </a:txBody>
                  <a:tcPr/>
                </a:tc>
              </a:tr>
              <a:tr h="425659">
                <a:tc>
                  <a:txBody>
                    <a:bodyPr/>
                    <a:lstStyle/>
                    <a:p>
                      <a:r>
                        <a:rPr lang="en-US" sz="2000" dirty="0" smtClean="0"/>
                        <a:t>Dimensions</a:t>
                      </a:r>
                      <a:endParaRPr lang="en-US" sz="2000" b="1" dirty="0"/>
                    </a:p>
                  </a:txBody>
                  <a:tcPr/>
                </a:tc>
                <a:tc>
                  <a:txBody>
                    <a:bodyPr/>
                    <a:lstStyle/>
                    <a:p>
                      <a:r>
                        <a:rPr lang="en-US" sz="2000" dirty="0" smtClean="0"/>
                        <a:t>Varies</a:t>
                      </a:r>
                      <a:endParaRPr lang="en-US" sz="2000" b="0" dirty="0"/>
                    </a:p>
                  </a:txBody>
                  <a:tcPr/>
                </a:tc>
                <a:tc>
                  <a:txBody>
                    <a:bodyPr/>
                    <a:lstStyle/>
                    <a:p>
                      <a:r>
                        <a:rPr lang="en-US" sz="2000" dirty="0" smtClean="0"/>
                        <a:t>Possible: 18-20mm</a:t>
                      </a:r>
                      <a:r>
                        <a:rPr lang="en-US" sz="2000" baseline="0" dirty="0" smtClean="0"/>
                        <a:t> thickness</a:t>
                      </a:r>
                      <a:endParaRPr lang="en-US" sz="2000" b="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UMPC Hardware Evolution </a:t>
            </a:r>
            <a:r>
              <a:rPr sz="2800" smtClean="0"/>
              <a:t>3/3</a:t>
            </a:r>
            <a:endParaRPr lang="en-US" dirty="0"/>
          </a:p>
        </p:txBody>
      </p:sp>
      <p:graphicFrame>
        <p:nvGraphicFramePr>
          <p:cNvPr id="4" name="Content Placeholder 3"/>
          <p:cNvGraphicFramePr>
            <a:graphicFrameLocks noGrp="1"/>
          </p:cNvGraphicFramePr>
          <p:nvPr>
            <p:ph idx="1"/>
          </p:nvPr>
        </p:nvGraphicFramePr>
        <p:xfrm>
          <a:off x="457200" y="1428750"/>
          <a:ext cx="8229600" cy="4662379"/>
        </p:xfrm>
        <a:graphic>
          <a:graphicData uri="http://schemas.openxmlformats.org/drawingml/2006/table">
            <a:tbl>
              <a:tblPr firstRow="1" bandRow="1">
                <a:effectLst>
                  <a:outerShdw blurRad="635000" sx="102000" sy="102000" algn="ctr" rotWithShape="0">
                    <a:srgbClr val="000000"/>
                  </a:outerShdw>
                </a:effectLst>
                <a:tableStyleId>{793D81CF-94F2-401A-BA57-92F5A7B2D0C5}</a:tableStyleId>
              </a:tblPr>
              <a:tblGrid>
                <a:gridCol w="1828800"/>
                <a:gridCol w="3124200"/>
                <a:gridCol w="3276600"/>
              </a:tblGrid>
              <a:tr h="152400">
                <a:tc>
                  <a:txBody>
                    <a:bodyPr/>
                    <a:lstStyle/>
                    <a:p>
                      <a:endParaRPr lang="en-US" sz="2000" b="1" dirty="0"/>
                    </a:p>
                  </a:txBody>
                  <a:tcPr/>
                </a:tc>
                <a:tc>
                  <a:txBody>
                    <a:bodyPr/>
                    <a:lstStyle/>
                    <a:p>
                      <a:pPr algn="ctr"/>
                      <a:r>
                        <a:rPr lang="en-US" sz="2000" dirty="0" smtClean="0"/>
                        <a:t>2006</a:t>
                      </a:r>
                      <a:endParaRPr lang="en-US" sz="2000" b="1" dirty="0"/>
                    </a:p>
                  </a:txBody>
                  <a:tcPr/>
                </a:tc>
                <a:tc>
                  <a:txBody>
                    <a:bodyPr/>
                    <a:lstStyle/>
                    <a:p>
                      <a:pPr algn="ctr"/>
                      <a:r>
                        <a:rPr lang="en-US" sz="2000" dirty="0" smtClean="0"/>
                        <a:t>2007+ Possibilities</a:t>
                      </a:r>
                      <a:endParaRPr lang="en-US" sz="2000" b="1" dirty="0"/>
                    </a:p>
                  </a:txBody>
                  <a:tcPr/>
                </a:tc>
              </a:tr>
              <a:tr h="425659">
                <a:tc>
                  <a:txBody>
                    <a:bodyPr/>
                    <a:lstStyle/>
                    <a:p>
                      <a:r>
                        <a:rPr lang="en-US" sz="2000" dirty="0" smtClean="0"/>
                        <a:t>Storage</a:t>
                      </a:r>
                      <a:endParaRPr lang="en-US" sz="2000" b="1" dirty="0"/>
                    </a:p>
                  </a:txBody>
                  <a:tcPr/>
                </a:tc>
                <a:tc>
                  <a:txBody>
                    <a:bodyPr/>
                    <a:lstStyle/>
                    <a:p>
                      <a:r>
                        <a:rPr lang="en-US" sz="2000" dirty="0" smtClean="0"/>
                        <a:t>1.8” or 2.5” HD</a:t>
                      </a:r>
                      <a:endParaRPr lang="en-US" sz="2000" b="0" dirty="0"/>
                    </a:p>
                  </a:txBody>
                  <a:tcPr/>
                </a:tc>
                <a:tc>
                  <a:txBody>
                    <a:bodyPr/>
                    <a:lstStyle/>
                    <a:p>
                      <a:r>
                        <a:rPr lang="en-US" sz="2000" dirty="0" smtClean="0"/>
                        <a:t>100% solid-state…</a:t>
                      </a:r>
                      <a:endParaRPr lang="en-US" sz="2000" b="0" dirty="0">
                        <a:solidFill>
                          <a:srgbClr val="FF0000"/>
                        </a:solidFill>
                      </a:endParaRPr>
                    </a:p>
                  </a:txBody>
                  <a:tcPr/>
                </a:tc>
              </a:tr>
              <a:tr h="2217151">
                <a:tc>
                  <a:txBody>
                    <a:bodyPr/>
                    <a:lstStyle/>
                    <a:p>
                      <a:r>
                        <a:rPr lang="en-US" sz="2000" dirty="0" smtClean="0"/>
                        <a:t>OEM-Specific Basic</a:t>
                      </a:r>
                      <a:endParaRPr lang="en-US" sz="2000" b="1" dirty="0"/>
                    </a:p>
                  </a:txBody>
                  <a:tcPr/>
                </a:tc>
                <a:tc>
                  <a:txBody>
                    <a:bodyPr/>
                    <a:lstStyle/>
                    <a:p>
                      <a:pPr marL="228600" lvl="0" indent="-228600">
                        <a:buFont typeface="Arial" pitchFamily="34" charset="0"/>
                        <a:buChar char="•"/>
                      </a:pPr>
                      <a:r>
                        <a:rPr lang="en-US" sz="2000" dirty="0" smtClean="0"/>
                        <a:t>Headphone connector </a:t>
                      </a:r>
                    </a:p>
                    <a:p>
                      <a:pPr marL="228600" lvl="0" indent="-228600">
                        <a:buFont typeface="Arial" pitchFamily="34" charset="0"/>
                        <a:buChar char="•"/>
                      </a:pPr>
                      <a:r>
                        <a:rPr lang="en-US" sz="2000" dirty="0" smtClean="0"/>
                        <a:t>VGA connector</a:t>
                      </a:r>
                    </a:p>
                    <a:p>
                      <a:pPr marL="228600" lvl="0" indent="-228600">
                        <a:buFont typeface="Arial" pitchFamily="34" charset="0"/>
                        <a:buChar char="•"/>
                      </a:pPr>
                      <a:r>
                        <a:rPr lang="en-US" sz="2000" dirty="0" smtClean="0"/>
                        <a:t>CF/SDIO slots</a:t>
                      </a:r>
                    </a:p>
                    <a:p>
                      <a:pPr marL="228600" lvl="0" indent="-228600">
                        <a:buFont typeface="Arial" pitchFamily="34" charset="0"/>
                        <a:buChar char="•"/>
                      </a:pPr>
                      <a:r>
                        <a:rPr lang="en-US" sz="2000" dirty="0" smtClean="0"/>
                        <a:t>Ethernet</a:t>
                      </a:r>
                    </a:p>
                    <a:p>
                      <a:pPr marL="228600" lvl="0" indent="-228600">
                        <a:buFont typeface="Arial" pitchFamily="34" charset="0"/>
                        <a:buChar char="•"/>
                      </a:pPr>
                      <a:r>
                        <a:rPr lang="en-US" sz="2000" dirty="0" smtClean="0"/>
                        <a:t>Docking connector</a:t>
                      </a:r>
                    </a:p>
                    <a:p>
                      <a:pPr marL="228600" lvl="0" indent="-228600">
                        <a:buFont typeface="Arial" pitchFamily="34" charset="0"/>
                        <a:buChar char="•"/>
                      </a:pPr>
                      <a:r>
                        <a:rPr lang="en-US" sz="2000" dirty="0" smtClean="0"/>
                        <a:t>TV out</a:t>
                      </a:r>
                    </a:p>
                    <a:p>
                      <a:pPr marL="228600" lvl="0" indent="-228600">
                        <a:buFont typeface="Arial" pitchFamily="34" charset="0"/>
                        <a:buChar char="•"/>
                      </a:pPr>
                      <a:r>
                        <a:rPr lang="en-US" sz="2000" dirty="0" smtClean="0"/>
                        <a:t>USB 2.0</a:t>
                      </a:r>
                    </a:p>
                  </a:txBody>
                  <a:tcPr/>
                </a:tc>
                <a:tc>
                  <a:txBody>
                    <a:bodyPr/>
                    <a:lstStyle/>
                    <a:p>
                      <a:pPr lvl="0"/>
                      <a:r>
                        <a:rPr lang="en-US" sz="2000" dirty="0" smtClean="0"/>
                        <a:t>(Same)</a:t>
                      </a:r>
                    </a:p>
                  </a:txBody>
                  <a:tcPr/>
                </a:tc>
              </a:tr>
              <a:tr h="425659">
                <a:tc>
                  <a:txBody>
                    <a:bodyPr/>
                    <a:lstStyle/>
                    <a:p>
                      <a:r>
                        <a:rPr lang="en-US" sz="2000" dirty="0" smtClean="0"/>
                        <a:t>OEM-Specific Advanced</a:t>
                      </a:r>
                      <a:endParaRPr lang="en-US" sz="2000" b="1" dirty="0"/>
                    </a:p>
                  </a:txBody>
                  <a:tcPr/>
                </a:tc>
                <a:tc>
                  <a:txBody>
                    <a:bodyPr/>
                    <a:lstStyle/>
                    <a:p>
                      <a:pPr marL="228600" lvl="0" indent="-228600">
                        <a:buFont typeface="Arial" pitchFamily="34" charset="0"/>
                        <a:buChar char="•"/>
                      </a:pPr>
                      <a:r>
                        <a:rPr lang="en-US" sz="2000" dirty="0" smtClean="0"/>
                        <a:t>Camera</a:t>
                      </a:r>
                    </a:p>
                    <a:p>
                      <a:pPr marL="228600" lvl="0" indent="-228600">
                        <a:buFont typeface="Arial" pitchFamily="34" charset="0"/>
                        <a:buChar char="•"/>
                      </a:pPr>
                      <a:r>
                        <a:rPr lang="en-US" sz="2000" dirty="0" smtClean="0"/>
                        <a:t>Microphone array</a:t>
                      </a:r>
                    </a:p>
                    <a:p>
                      <a:pPr marL="228600" lvl="0" indent="-228600">
                        <a:buFont typeface="Arial" pitchFamily="34" charset="0"/>
                        <a:buChar char="•"/>
                      </a:pPr>
                      <a:r>
                        <a:rPr lang="en-US" sz="2000" dirty="0" smtClean="0"/>
                        <a:t>Built-in GPS receiver</a:t>
                      </a:r>
                    </a:p>
                    <a:p>
                      <a:pPr marL="228600" lvl="0" indent="-228600">
                        <a:buFont typeface="Arial" pitchFamily="34" charset="0"/>
                        <a:buChar char="•"/>
                      </a:pPr>
                      <a:r>
                        <a:rPr lang="en-US" sz="2000" dirty="0" smtClean="0"/>
                        <a:t>Digital TV tuner</a:t>
                      </a:r>
                    </a:p>
                    <a:p>
                      <a:pPr marL="228600" lvl="0" indent="-228600">
                        <a:buFont typeface="Arial" pitchFamily="34" charset="0"/>
                        <a:buChar char="•"/>
                      </a:pPr>
                      <a:r>
                        <a:rPr lang="en-US" sz="2000" dirty="0" smtClean="0"/>
                        <a:t>Fingerprint reader</a:t>
                      </a:r>
                    </a:p>
                  </a:txBody>
                  <a:tcPr/>
                </a:tc>
                <a:tc>
                  <a:txBody>
                    <a:bodyPr/>
                    <a:lstStyle/>
                    <a:p>
                      <a:pPr lvl="0"/>
                      <a:r>
                        <a:rPr lang="en-US" sz="2000" dirty="0" smtClean="0"/>
                        <a:t>Combination of advanced features much more common (e.g. Multiple</a:t>
                      </a:r>
                      <a:r>
                        <a:rPr lang="en-US" sz="2000" baseline="0" dirty="0" smtClean="0"/>
                        <a:t> cameras + GPS + Biometric) </a:t>
                      </a:r>
                      <a:endParaRPr lang="en-US" sz="2000" dirty="0" smtClean="0"/>
                    </a:p>
                  </a:txBody>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Feedback (HW Wants)</a:t>
            </a:r>
            <a:endParaRPr lang="en-US" dirty="0"/>
          </a:p>
        </p:txBody>
      </p:sp>
      <p:sp>
        <p:nvSpPr>
          <p:cNvPr id="3" name="Content Placeholder 2"/>
          <p:cNvSpPr>
            <a:spLocks noGrp="1"/>
          </p:cNvSpPr>
          <p:nvPr>
            <p:ph idx="1"/>
          </p:nvPr>
        </p:nvSpPr>
        <p:spPr>
          <a:xfrm>
            <a:off x="382588" y="1414464"/>
            <a:ext cx="8380412" cy="4973156"/>
          </a:xfrm>
        </p:spPr>
        <p:txBody>
          <a:bodyPr/>
          <a:lstStyle/>
          <a:p>
            <a:r>
              <a:rPr lang="en-US" dirty="0" smtClean="0"/>
              <a:t>Battery life:  4 hrs with 3-cell</a:t>
            </a:r>
          </a:p>
          <a:p>
            <a:r>
              <a:rPr lang="en-US" dirty="0" smtClean="0"/>
              <a:t>Ultra-mobility:  &lt;700 grams weight with </a:t>
            </a:r>
            <a:br>
              <a:rPr lang="en-US" dirty="0" smtClean="0"/>
            </a:br>
            <a:r>
              <a:rPr lang="en-US" dirty="0" smtClean="0"/>
              <a:t>7” LCD </a:t>
            </a:r>
          </a:p>
          <a:p>
            <a:r>
              <a:rPr lang="en-US" dirty="0" smtClean="0"/>
              <a:t>Buttons, mouse, programmable keys</a:t>
            </a:r>
          </a:p>
          <a:p>
            <a:pPr lvl="1"/>
            <a:r>
              <a:rPr lang="en-US" dirty="0" smtClean="0"/>
              <a:t>Launch apps, software keyboard</a:t>
            </a:r>
          </a:p>
          <a:p>
            <a:pPr lvl="1"/>
            <a:r>
              <a:rPr lang="en-US" dirty="0" smtClean="0"/>
              <a:t>Hold switch! – avoid accidental touch</a:t>
            </a:r>
          </a:p>
          <a:p>
            <a:pPr lvl="1"/>
            <a:r>
              <a:rPr lang="en-US" dirty="0" smtClean="0"/>
              <a:t>Volume up/down</a:t>
            </a:r>
          </a:p>
          <a:p>
            <a:pPr lvl="1"/>
            <a:r>
              <a:rPr lang="en-US" dirty="0" smtClean="0"/>
              <a:t>Control radios:  Wi-Fi, Bluetooth, 3G…</a:t>
            </a:r>
          </a:p>
          <a:p>
            <a:r>
              <a:rPr lang="en-US" dirty="0" smtClean="0"/>
              <a:t>Cost: High interest at lower price points</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Differentiation Opportunity</a:t>
            </a:r>
            <a:endParaRPr lang="en-US" dirty="0"/>
          </a:p>
        </p:txBody>
      </p:sp>
      <p:sp>
        <p:nvSpPr>
          <p:cNvPr id="3" name="Content Placeholder 2"/>
          <p:cNvSpPr>
            <a:spLocks noGrp="1"/>
          </p:cNvSpPr>
          <p:nvPr>
            <p:ph idx="1"/>
          </p:nvPr>
        </p:nvSpPr>
        <p:spPr>
          <a:xfrm>
            <a:off x="382588" y="1414464"/>
            <a:ext cx="8380412" cy="4636654"/>
          </a:xfrm>
        </p:spPr>
        <p:txBody>
          <a:bodyPr/>
          <a:lstStyle/>
          <a:p>
            <a:r>
              <a:rPr lang="en-US" dirty="0" smtClean="0"/>
              <a:t>UMPC Logo requirements offer flexibility</a:t>
            </a:r>
          </a:p>
          <a:p>
            <a:r>
              <a:rPr lang="en-US" dirty="0" smtClean="0"/>
              <a:t>Potential for innovative design</a:t>
            </a:r>
          </a:p>
          <a:p>
            <a:pPr lvl="1"/>
            <a:r>
              <a:rPr lang="en-US" dirty="0" smtClean="0"/>
              <a:t>Form-factors tailored for on-the-go, personal, hand-held usage</a:t>
            </a:r>
          </a:p>
          <a:p>
            <a:pPr lvl="1"/>
            <a:r>
              <a:rPr lang="en-US" dirty="0" smtClean="0"/>
              <a:t>Capabilities tailored for scenarios and user segments</a:t>
            </a:r>
          </a:p>
          <a:p>
            <a:pPr lvl="1"/>
            <a:r>
              <a:rPr lang="en-US" dirty="0" smtClean="0"/>
              <a:t>Unique combinations of HW features</a:t>
            </a:r>
          </a:p>
          <a:p>
            <a:r>
              <a:rPr lang="en-US" dirty="0" smtClean="0"/>
              <a:t>Current UMPC offerings highlight differentiation potential</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t>UMPC Overview</a:t>
            </a:r>
          </a:p>
          <a:p>
            <a:r>
              <a:rPr lang="en-US" dirty="0" smtClean="0"/>
              <a:t>UMPC Hardware</a:t>
            </a:r>
          </a:p>
          <a:p>
            <a:r>
              <a:rPr lang="en-US" dirty="0" smtClean="0"/>
              <a:t>UMPC OS:  Windows Vista</a:t>
            </a:r>
          </a:p>
          <a:p>
            <a:r>
              <a:rPr lang="en-US" dirty="0" smtClean="0"/>
              <a:t>UMPC Software</a:t>
            </a:r>
          </a:p>
          <a:p>
            <a:r>
              <a:rPr lang="en-US" dirty="0" smtClean="0"/>
              <a:t>Summary</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solidFill>
                  <a:schemeClr val="accent4"/>
                </a:solidFill>
              </a:rPr>
              <a:t>UMPC Overview</a:t>
            </a:r>
          </a:p>
          <a:p>
            <a:r>
              <a:rPr lang="en-US" dirty="0" smtClean="0">
                <a:solidFill>
                  <a:schemeClr val="accent4"/>
                </a:solidFill>
              </a:rPr>
              <a:t>UMPC Hardware</a:t>
            </a:r>
          </a:p>
          <a:p>
            <a:r>
              <a:rPr lang="en-US" dirty="0" smtClean="0"/>
              <a:t>UMPC OS:  Windows Vista</a:t>
            </a:r>
          </a:p>
          <a:p>
            <a:r>
              <a:rPr lang="en-US" dirty="0" smtClean="0">
                <a:solidFill>
                  <a:schemeClr val="accent4"/>
                </a:solidFill>
              </a:rPr>
              <a:t>UMPC Software</a:t>
            </a:r>
          </a:p>
          <a:p>
            <a:r>
              <a:rPr lang="en-US" dirty="0" smtClean="0">
                <a:solidFill>
                  <a:schemeClr val="accent4"/>
                </a:solidFill>
              </a:rPr>
              <a:t>Summary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Vista UMPC…</a:t>
            </a:r>
            <a:endParaRPr lang="en-US" dirty="0"/>
          </a:p>
        </p:txBody>
      </p:sp>
      <p:sp>
        <p:nvSpPr>
          <p:cNvPr id="3" name="Content Placeholder 2"/>
          <p:cNvSpPr>
            <a:spLocks noGrp="1"/>
          </p:cNvSpPr>
          <p:nvPr>
            <p:ph idx="1"/>
          </p:nvPr>
        </p:nvSpPr>
        <p:spPr>
          <a:xfrm>
            <a:off x="382588" y="1414464"/>
            <a:ext cx="8380412" cy="5198346"/>
          </a:xfrm>
        </p:spPr>
        <p:txBody>
          <a:bodyPr/>
          <a:lstStyle/>
          <a:p>
            <a:r>
              <a:rPr lang="en-US" sz="3200" dirty="0" smtClean="0"/>
              <a:t>Part of extensive Windows ecosystem</a:t>
            </a:r>
          </a:p>
          <a:p>
            <a:r>
              <a:rPr lang="en-US" sz="3200" dirty="0" smtClean="0"/>
              <a:t>Windows brand trust</a:t>
            </a:r>
          </a:p>
          <a:p>
            <a:pPr lvl="1"/>
            <a:r>
              <a:rPr lang="en-US" sz="2800" dirty="0" smtClean="0"/>
              <a:t>Established, known Operating System (OS) with OEM support</a:t>
            </a:r>
          </a:p>
          <a:p>
            <a:pPr lvl="1"/>
            <a:r>
              <a:rPr lang="en-US" sz="2800" dirty="0" smtClean="0"/>
              <a:t>Ongoing Microsoft commitment and investment</a:t>
            </a:r>
          </a:p>
          <a:p>
            <a:r>
              <a:rPr lang="en-US" sz="3200" dirty="0" smtClean="0"/>
              <a:t>Well-differentiated from other-OS choices</a:t>
            </a:r>
          </a:p>
          <a:p>
            <a:pPr lvl="1"/>
            <a:r>
              <a:rPr lang="en-US" sz="2800" dirty="0" smtClean="0"/>
              <a:t>Feature-rich, mobility-aware OS</a:t>
            </a:r>
          </a:p>
          <a:p>
            <a:pPr lvl="1"/>
            <a:r>
              <a:rPr lang="en-US" sz="2800" dirty="0" smtClean="0"/>
              <a:t>Robust, secure, familiar</a:t>
            </a:r>
          </a:p>
          <a:p>
            <a:pPr lvl="1"/>
            <a:r>
              <a:rPr lang="en-US" sz="2800" dirty="0" smtClean="0"/>
              <a:t>Information, expertise, help easily available</a:t>
            </a:r>
          </a:p>
          <a:p>
            <a:pPr lvl="1"/>
            <a:r>
              <a:rPr lang="en-US" sz="2800" dirty="0" smtClean="0"/>
              <a:t>Preserves user knowledge and learning</a:t>
            </a:r>
            <a:endParaRPr lang="en-US"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Vista UMPC…</a:t>
            </a:r>
            <a:endParaRPr lang="en-US" dirty="0"/>
          </a:p>
        </p:txBody>
      </p:sp>
      <p:sp>
        <p:nvSpPr>
          <p:cNvPr id="3" name="Content Placeholder 2"/>
          <p:cNvSpPr>
            <a:spLocks noGrp="1"/>
          </p:cNvSpPr>
          <p:nvPr>
            <p:ph idx="1"/>
          </p:nvPr>
        </p:nvSpPr>
        <p:spPr>
          <a:xfrm>
            <a:off x="382588" y="1414464"/>
            <a:ext cx="8380412" cy="4699748"/>
          </a:xfrm>
        </p:spPr>
        <p:txBody>
          <a:bodyPr/>
          <a:lstStyle/>
          <a:p>
            <a:r>
              <a:rPr lang="en-US" sz="2800" dirty="0" smtClean="0"/>
              <a:t>Provides compatibility with</a:t>
            </a:r>
          </a:p>
          <a:p>
            <a:pPr lvl="1"/>
            <a:r>
              <a:rPr lang="en-US" sz="2400" dirty="0" smtClean="0"/>
              <a:t>Windows applications (100,000+ titles)</a:t>
            </a:r>
          </a:p>
          <a:p>
            <a:pPr lvl="1"/>
            <a:r>
              <a:rPr lang="en-US" sz="2400" dirty="0" smtClean="0"/>
              <a:t>Windows Experiences</a:t>
            </a:r>
          </a:p>
          <a:p>
            <a:pPr lvl="1"/>
            <a:r>
              <a:rPr lang="en-US" sz="2400" dirty="0" smtClean="0"/>
              <a:t>Existing user data</a:t>
            </a:r>
          </a:p>
          <a:p>
            <a:pPr lvl="1"/>
            <a:r>
              <a:rPr lang="en-US" sz="2400" dirty="0" smtClean="0"/>
              <a:t>PC accessories and peripherals</a:t>
            </a:r>
          </a:p>
          <a:p>
            <a:pPr lvl="1"/>
            <a:r>
              <a:rPr lang="en-US" sz="2400" dirty="0" smtClean="0"/>
              <a:t>Drivers and support</a:t>
            </a:r>
          </a:p>
          <a:p>
            <a:pPr lvl="1"/>
            <a:r>
              <a:rPr lang="en-US" sz="2400" dirty="0" smtClean="0"/>
              <a:t>Existing PC components (Graphics, CPU, RAM, USB, etc)</a:t>
            </a:r>
          </a:p>
          <a:p>
            <a:r>
              <a:rPr lang="en-US" sz="2800" dirty="0" smtClean="0"/>
              <a:t>Leverages retailer and channel familiarity</a:t>
            </a:r>
          </a:p>
          <a:p>
            <a:r>
              <a:rPr lang="en-US" sz="2800" dirty="0" smtClean="0"/>
              <a:t>Allows re-use of existing ISV, IHV, OEM, ODM investments</a:t>
            </a:r>
            <a:endParaRPr lang="en-US" sz="2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smtClean="0"/>
              <a:t>Windows Vista Mobility Features</a:t>
            </a:r>
            <a:endParaRPr lang="en-US" dirty="0"/>
          </a:p>
        </p:txBody>
      </p:sp>
      <p:sp>
        <p:nvSpPr>
          <p:cNvPr id="3" name="Content Placeholder 2"/>
          <p:cNvSpPr>
            <a:spLocks noGrp="1"/>
          </p:cNvSpPr>
          <p:nvPr>
            <p:ph idx="1"/>
          </p:nvPr>
        </p:nvSpPr>
        <p:spPr>
          <a:xfrm>
            <a:off x="381794" y="1905000"/>
            <a:ext cx="8380412" cy="5610767"/>
          </a:xfrm>
        </p:spPr>
        <p:txBody>
          <a:bodyPr/>
          <a:lstStyle/>
          <a:p>
            <a:r>
              <a:rPr lang="en-US" dirty="0" smtClean="0"/>
              <a:t>Windows Vista-based UMPCs automatically benefit from ongoing MS investment in Windows mobility. For example:</a:t>
            </a:r>
          </a:p>
          <a:p>
            <a:endParaRPr lang="en-US" dirty="0" smtClean="0"/>
          </a:p>
          <a:p>
            <a:pPr lvl="0">
              <a:defRPr/>
            </a:pPr>
            <a:r>
              <a:rPr lang="en-US" sz="2800" b="1" dirty="0" smtClean="0">
                <a:solidFill>
                  <a:schemeClr val="accent1"/>
                </a:solidFill>
              </a:rPr>
              <a:t>Improved Power Management UX</a:t>
            </a:r>
          </a:p>
          <a:p>
            <a:pPr lvl="1">
              <a:defRPr/>
            </a:pPr>
            <a:r>
              <a:rPr lang="en-US" sz="2000" dirty="0" smtClean="0"/>
              <a:t>Simplified Power Schemes </a:t>
            </a:r>
          </a:p>
          <a:p>
            <a:pPr lvl="1">
              <a:defRPr/>
            </a:pPr>
            <a:r>
              <a:rPr lang="en-US" sz="2000" dirty="0" smtClean="0"/>
              <a:t>Improved Battery Meter, Power CPL UX</a:t>
            </a:r>
          </a:p>
          <a:p>
            <a:pPr lvl="1">
              <a:defRPr/>
            </a:pPr>
            <a:r>
              <a:rPr lang="en-US" sz="2000" dirty="0" smtClean="0"/>
              <a:t>Default Off State = Sleep</a:t>
            </a:r>
          </a:p>
          <a:p>
            <a:endParaRPr lang="en-US" dirty="0" smtClean="0"/>
          </a:p>
          <a:p>
            <a:pPr>
              <a:buNone/>
            </a:pPr>
            <a:endParaRPr lang="en-US" dirty="0" smtClean="0"/>
          </a:p>
          <a:p>
            <a:pPr>
              <a:buNone/>
            </a:pPr>
            <a:endParaRPr lang="en-US" dirty="0" smtClean="0"/>
          </a:p>
        </p:txBody>
      </p:sp>
      <p:pic>
        <p:nvPicPr>
          <p:cNvPr id="407554" name="Picture 2"/>
          <p:cNvPicPr>
            <a:picLocks noChangeAspect="1" noChangeArrowheads="1"/>
          </p:cNvPicPr>
          <p:nvPr/>
        </p:nvPicPr>
        <p:blipFill>
          <a:blip r:embed="rId3"/>
          <a:srcRect/>
          <a:stretch>
            <a:fillRect/>
          </a:stretch>
        </p:blipFill>
        <p:spPr bwMode="auto">
          <a:xfrm>
            <a:off x="7455877" y="4114800"/>
            <a:ext cx="1002323" cy="14478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07556" name="Picture 4"/>
          <p:cNvPicPr>
            <a:picLocks noChangeAspect="1" noChangeArrowheads="1"/>
          </p:cNvPicPr>
          <p:nvPr/>
        </p:nvPicPr>
        <p:blipFill>
          <a:blip r:embed="rId4"/>
          <a:srcRect/>
          <a:stretch>
            <a:fillRect/>
          </a:stretch>
        </p:blipFill>
        <p:spPr bwMode="auto">
          <a:xfrm>
            <a:off x="6648450" y="4724400"/>
            <a:ext cx="666750" cy="285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Windows Vista Mobility Features</a:t>
            </a:r>
            <a:endParaRPr lang="en-US" dirty="0"/>
          </a:p>
        </p:txBody>
      </p:sp>
      <p:sp>
        <p:nvSpPr>
          <p:cNvPr id="3" name="Content Placeholder 2"/>
          <p:cNvSpPr>
            <a:spLocks noGrp="1"/>
          </p:cNvSpPr>
          <p:nvPr>
            <p:ph idx="1"/>
          </p:nvPr>
        </p:nvSpPr>
        <p:spPr>
          <a:xfrm>
            <a:off x="401638" y="1905000"/>
            <a:ext cx="5922962" cy="4256550"/>
          </a:xfrm>
        </p:spPr>
        <p:txBody>
          <a:bodyPr/>
          <a:lstStyle/>
          <a:p>
            <a:r>
              <a:rPr lang="en-US" sz="2800" b="1" dirty="0" smtClean="0">
                <a:solidFill>
                  <a:schemeClr val="accent1"/>
                </a:solidFill>
              </a:rPr>
              <a:t>Mobility Center</a:t>
            </a:r>
          </a:p>
          <a:p>
            <a:pPr lvl="1"/>
            <a:r>
              <a:rPr lang="en-US" sz="2000" dirty="0" smtClean="0"/>
              <a:t>Single place for changing key mobile settings</a:t>
            </a:r>
          </a:p>
          <a:p>
            <a:pPr lvl="1"/>
            <a:r>
              <a:rPr lang="en-US" sz="2000" dirty="0" smtClean="0"/>
              <a:t>OEM customization and branding</a:t>
            </a:r>
          </a:p>
          <a:p>
            <a:r>
              <a:rPr lang="en-US" sz="2800" b="1" dirty="0" smtClean="0">
                <a:solidFill>
                  <a:schemeClr val="accent1"/>
                </a:solidFill>
              </a:rPr>
              <a:t>Touch Support</a:t>
            </a:r>
          </a:p>
          <a:p>
            <a:pPr lvl="1"/>
            <a:r>
              <a:rPr lang="en-US" sz="2000" dirty="0" smtClean="0"/>
              <a:t>Touch pointer enables precise interaction</a:t>
            </a:r>
          </a:p>
          <a:p>
            <a:pPr lvl="1"/>
            <a:r>
              <a:rPr lang="en-US" sz="2000" dirty="0" smtClean="0"/>
              <a:t>Flicks and Panning optimized for touch</a:t>
            </a:r>
          </a:p>
          <a:p>
            <a:r>
              <a:rPr lang="en-US" sz="2800" b="1" dirty="0" smtClean="0">
                <a:solidFill>
                  <a:schemeClr val="accent1"/>
                </a:solidFill>
              </a:rPr>
              <a:t>Ink Support</a:t>
            </a:r>
          </a:p>
          <a:p>
            <a:pPr lvl="1"/>
            <a:r>
              <a:rPr lang="en-US" sz="2000" dirty="0" smtClean="0"/>
              <a:t>Tablet Input Panel</a:t>
            </a:r>
          </a:p>
          <a:p>
            <a:pPr lvl="1"/>
            <a:r>
              <a:rPr lang="en-US" sz="2000" dirty="0" smtClean="0"/>
              <a:t>Dramatically improved handwriting recognition</a:t>
            </a:r>
            <a:endParaRPr lang="en-US" sz="2400" dirty="0"/>
          </a:p>
        </p:txBody>
      </p:sp>
      <p:pic>
        <p:nvPicPr>
          <p:cNvPr id="4" name="Rectangle 297993"/>
          <p:cNvPicPr>
            <a:picLocks noChangeAspect="1" noChangeArrowheads="1"/>
          </p:cNvPicPr>
          <p:nvPr/>
        </p:nvPicPr>
        <p:blipFill>
          <a:blip r:embed="rId3" cstate="print"/>
          <a:srcRect/>
          <a:stretch>
            <a:fillRect/>
          </a:stretch>
        </p:blipFill>
        <p:spPr bwMode="auto">
          <a:xfrm>
            <a:off x="6781800" y="1447800"/>
            <a:ext cx="1819686" cy="1295400"/>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Rectangle 297995"/>
          <p:cNvPicPr>
            <a:picLocks noChangeAspect="1" noChangeArrowheads="1"/>
          </p:cNvPicPr>
          <p:nvPr/>
        </p:nvPicPr>
        <p:blipFill>
          <a:blip r:embed="rId4"/>
          <a:srcRect l="46428"/>
          <a:stretch>
            <a:fillRect/>
          </a:stretch>
        </p:blipFill>
        <p:spPr bwMode="auto">
          <a:xfrm>
            <a:off x="7296150" y="3157537"/>
            <a:ext cx="933450" cy="126206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05507" name="Picture 3"/>
          <p:cNvPicPr>
            <a:picLocks noChangeAspect="1" noChangeArrowheads="1"/>
          </p:cNvPicPr>
          <p:nvPr/>
        </p:nvPicPr>
        <p:blipFill>
          <a:blip r:embed="rId5"/>
          <a:srcRect/>
          <a:stretch>
            <a:fillRect/>
          </a:stretch>
        </p:blipFill>
        <p:spPr bwMode="auto">
          <a:xfrm>
            <a:off x="5443538" y="5105400"/>
            <a:ext cx="3624262" cy="762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Vista Mobility Features</a:t>
            </a:r>
            <a:endParaRPr lang="en-US" dirty="0"/>
          </a:p>
        </p:txBody>
      </p:sp>
      <p:sp>
        <p:nvSpPr>
          <p:cNvPr id="3" name="Content Placeholder 2"/>
          <p:cNvSpPr>
            <a:spLocks noGrp="1"/>
          </p:cNvSpPr>
          <p:nvPr>
            <p:ph idx="1"/>
          </p:nvPr>
        </p:nvSpPr>
        <p:spPr>
          <a:xfrm>
            <a:off x="400050" y="1905000"/>
            <a:ext cx="6153150" cy="3748719"/>
          </a:xfrm>
        </p:spPr>
        <p:txBody>
          <a:bodyPr/>
          <a:lstStyle/>
          <a:p>
            <a:pPr>
              <a:spcBef>
                <a:spcPts val="1200"/>
              </a:spcBef>
            </a:pPr>
            <a:r>
              <a:rPr lang="en-US" sz="2800" b="1" dirty="0" smtClean="0">
                <a:solidFill>
                  <a:schemeClr val="accent1"/>
                </a:solidFill>
              </a:rPr>
              <a:t>Windows </a:t>
            </a:r>
            <a:r>
              <a:rPr lang="en-US" sz="2800" b="1" dirty="0" err="1" smtClean="0">
                <a:solidFill>
                  <a:schemeClr val="accent1"/>
                </a:solidFill>
              </a:rPr>
              <a:t>HotStart</a:t>
            </a:r>
            <a:endParaRPr lang="en-US" sz="2800" b="1" dirty="0" smtClean="0">
              <a:solidFill>
                <a:schemeClr val="accent1"/>
              </a:solidFill>
            </a:endParaRPr>
          </a:p>
          <a:p>
            <a:pPr lvl="1">
              <a:spcBef>
                <a:spcPts val="1200"/>
              </a:spcBef>
            </a:pPr>
            <a:r>
              <a:rPr lang="en-US" sz="2000" dirty="0" smtClean="0"/>
              <a:t>Launch user into Windows experiences from any ON / OFF / Sleep state</a:t>
            </a:r>
          </a:p>
          <a:p>
            <a:pPr>
              <a:spcBef>
                <a:spcPts val="1200"/>
              </a:spcBef>
            </a:pPr>
            <a:r>
              <a:rPr lang="en-US" sz="2800" b="1" dirty="0" smtClean="0">
                <a:solidFill>
                  <a:schemeClr val="accent1"/>
                </a:solidFill>
              </a:rPr>
              <a:t>Network Center</a:t>
            </a:r>
          </a:p>
          <a:p>
            <a:pPr lvl="1">
              <a:spcBef>
                <a:spcPts val="1200"/>
              </a:spcBef>
            </a:pPr>
            <a:r>
              <a:rPr lang="en-US" sz="2000" dirty="0" smtClean="0"/>
              <a:t>Central place for managing all Network Connections</a:t>
            </a:r>
          </a:p>
          <a:p>
            <a:pPr lvl="1">
              <a:spcBef>
                <a:spcPts val="1200"/>
              </a:spcBef>
            </a:pPr>
            <a:r>
              <a:rPr lang="en-US" sz="2000" dirty="0" smtClean="0"/>
              <a:t>Streamlined, simplified networking</a:t>
            </a:r>
          </a:p>
          <a:p>
            <a:pPr>
              <a:spcBef>
                <a:spcPts val="1200"/>
              </a:spcBef>
            </a:pPr>
            <a:r>
              <a:rPr lang="en-US" sz="2800" b="1" dirty="0" smtClean="0">
                <a:solidFill>
                  <a:schemeClr val="accent1"/>
                </a:solidFill>
              </a:rPr>
              <a:t>Meeting Space</a:t>
            </a:r>
          </a:p>
          <a:p>
            <a:pPr lvl="1">
              <a:spcBef>
                <a:spcPts val="1200"/>
              </a:spcBef>
            </a:pPr>
            <a:r>
              <a:rPr lang="en-US" sz="2000" dirty="0" smtClean="0"/>
              <a:t>P2P, Collaboration, Document  Sharing</a:t>
            </a:r>
          </a:p>
        </p:txBody>
      </p:sp>
      <p:pic>
        <p:nvPicPr>
          <p:cNvPr id="8" name="Rectangle 297989"/>
          <p:cNvPicPr>
            <a:picLocks noChangeAspect="1" noChangeArrowheads="1"/>
          </p:cNvPicPr>
          <p:nvPr/>
        </p:nvPicPr>
        <p:blipFill>
          <a:blip r:embed="rId3"/>
          <a:srcRect/>
          <a:stretch>
            <a:fillRect/>
          </a:stretch>
        </p:blipFill>
        <p:spPr bwMode="auto">
          <a:xfrm>
            <a:off x="6977063" y="1498600"/>
            <a:ext cx="1557337" cy="1168400"/>
          </a:xfrm>
          <a:prstGeom prst="rect">
            <a:avLst/>
          </a:prstGeom>
          <a:no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06531" name="Picture 3"/>
          <p:cNvPicPr>
            <a:picLocks noChangeAspect="1" noChangeArrowheads="1"/>
          </p:cNvPicPr>
          <p:nvPr/>
        </p:nvPicPr>
        <p:blipFill>
          <a:blip r:embed="rId4"/>
          <a:srcRect/>
          <a:stretch>
            <a:fillRect/>
          </a:stretch>
        </p:blipFill>
        <p:spPr bwMode="auto">
          <a:xfrm>
            <a:off x="6705600" y="5006356"/>
            <a:ext cx="2057400" cy="124204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06532" name="Picture 4"/>
          <p:cNvPicPr>
            <a:picLocks noChangeAspect="1" noChangeArrowheads="1"/>
          </p:cNvPicPr>
          <p:nvPr/>
        </p:nvPicPr>
        <p:blipFill>
          <a:blip r:embed="rId5"/>
          <a:srcRect/>
          <a:stretch>
            <a:fillRect/>
          </a:stretch>
        </p:blipFill>
        <p:spPr bwMode="auto">
          <a:xfrm>
            <a:off x="6972300" y="3209925"/>
            <a:ext cx="1562100" cy="120967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smtClean="0"/>
              <a:t>Windows Vista Mobility Features</a:t>
            </a:r>
            <a:endParaRPr lang="en-US" dirty="0"/>
          </a:p>
        </p:txBody>
      </p:sp>
      <p:sp>
        <p:nvSpPr>
          <p:cNvPr id="3" name="Content Placeholder 2"/>
          <p:cNvSpPr>
            <a:spLocks noGrp="1"/>
          </p:cNvSpPr>
          <p:nvPr>
            <p:ph idx="1"/>
          </p:nvPr>
        </p:nvSpPr>
        <p:spPr>
          <a:xfrm>
            <a:off x="382588" y="1905000"/>
            <a:ext cx="8418512" cy="4392485"/>
          </a:xfrm>
        </p:spPr>
        <p:txBody>
          <a:bodyPr/>
          <a:lstStyle/>
          <a:p>
            <a:r>
              <a:rPr lang="en-US" sz="2800" b="1" dirty="0" smtClean="0">
                <a:solidFill>
                  <a:schemeClr val="accent1"/>
                </a:solidFill>
              </a:rPr>
              <a:t>Displays and Presentation</a:t>
            </a:r>
          </a:p>
          <a:p>
            <a:pPr lvl="1"/>
            <a:r>
              <a:rPr lang="en-US" sz="2000" dirty="0" smtClean="0"/>
              <a:t>External display management</a:t>
            </a:r>
          </a:p>
          <a:p>
            <a:pPr lvl="1"/>
            <a:r>
              <a:rPr lang="en-US" sz="2000" dirty="0" smtClean="0"/>
              <a:t>Network Projection</a:t>
            </a:r>
          </a:p>
          <a:p>
            <a:pPr lvl="1"/>
            <a:r>
              <a:rPr lang="en-US" sz="2000" dirty="0" smtClean="0"/>
              <a:t>Presentation Settings</a:t>
            </a:r>
          </a:p>
          <a:p>
            <a:r>
              <a:rPr lang="en-US" sz="2800" b="1" dirty="0" smtClean="0">
                <a:solidFill>
                  <a:schemeClr val="accent1"/>
                </a:solidFill>
              </a:rPr>
              <a:t>Sync Center</a:t>
            </a:r>
          </a:p>
          <a:p>
            <a:pPr lvl="1"/>
            <a:r>
              <a:rPr lang="en-US" sz="2000" dirty="0" smtClean="0"/>
              <a:t>Single place to manage data sync </a:t>
            </a:r>
            <a:br>
              <a:rPr lang="en-US" sz="2000" dirty="0" smtClean="0"/>
            </a:br>
            <a:r>
              <a:rPr lang="en-US" sz="2000" dirty="0" smtClean="0"/>
              <a:t>between multiple PCs and/or devices</a:t>
            </a:r>
          </a:p>
          <a:p>
            <a:r>
              <a:rPr lang="en-US" sz="2800" b="1" dirty="0" smtClean="0">
                <a:solidFill>
                  <a:schemeClr val="accent1"/>
                </a:solidFill>
              </a:rPr>
              <a:t>And many, many others…</a:t>
            </a:r>
          </a:p>
          <a:p>
            <a:pPr lvl="1"/>
            <a:r>
              <a:rPr lang="en-US" sz="2000" dirty="0" smtClean="0"/>
              <a:t>Fast resume, Blocked shutdown resolver, Security and protection (IE7, Security Center, Defender), Reliability (Service hardening), Speech, Ready Boost…</a:t>
            </a:r>
            <a:endParaRPr lang="en-US" sz="2400" dirty="0"/>
          </a:p>
        </p:txBody>
      </p:sp>
      <p:grpSp>
        <p:nvGrpSpPr>
          <p:cNvPr id="2" name="Group 8"/>
          <p:cNvGrpSpPr/>
          <p:nvPr/>
        </p:nvGrpSpPr>
        <p:grpSpPr>
          <a:xfrm>
            <a:off x="6136880" y="1295400"/>
            <a:ext cx="2245120" cy="1752600"/>
            <a:chOff x="6964363" y="1924050"/>
            <a:chExt cx="1656422" cy="1162050"/>
          </a:xfrm>
          <a:scene3d>
            <a:camera prst="orthographicFront">
              <a:rot lat="0" lon="0" rev="0"/>
            </a:camera>
            <a:lightRig rig="contrasting" dir="t">
              <a:rot lat="0" lon="0" rev="1500000"/>
            </a:lightRig>
          </a:scene3d>
        </p:grpSpPr>
        <p:pic>
          <p:nvPicPr>
            <p:cNvPr id="10" name="Rectangle 297987"/>
            <p:cNvPicPr>
              <a:picLocks noChangeAspect="1" noChangeArrowheads="1"/>
            </p:cNvPicPr>
            <p:nvPr/>
          </p:nvPicPr>
          <p:blipFill>
            <a:blip r:embed="rId3"/>
            <a:srcRect/>
            <a:stretch>
              <a:fillRect/>
            </a:stretch>
          </p:blipFill>
          <p:spPr bwMode="auto">
            <a:xfrm>
              <a:off x="6964363" y="1990725"/>
              <a:ext cx="1092200" cy="449263"/>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pic>
        <p:pic>
          <p:nvPicPr>
            <p:cNvPr id="11" name="Rectangle 297990"/>
            <p:cNvPicPr>
              <a:picLocks noChangeAspect="1" noChangeArrowheads="1"/>
            </p:cNvPicPr>
            <p:nvPr/>
          </p:nvPicPr>
          <p:blipFill>
            <a:blip r:embed="rId4"/>
            <a:srcRect/>
            <a:stretch>
              <a:fillRect/>
            </a:stretch>
          </p:blipFill>
          <p:spPr bwMode="auto">
            <a:xfrm>
              <a:off x="7296150" y="2370138"/>
              <a:ext cx="1041400" cy="6921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pic>
        <p:sp>
          <p:nvSpPr>
            <p:cNvPr id="12" name="Rectangle 297996"/>
            <p:cNvSpPr>
              <a:spLocks noChangeArrowheads="1"/>
            </p:cNvSpPr>
            <p:nvPr/>
          </p:nvSpPr>
          <p:spPr bwMode="auto">
            <a:xfrm>
              <a:off x="6990422" y="1924050"/>
              <a:ext cx="1630363" cy="1162050"/>
            </a:xfrm>
            <a:prstGeom prst="rect">
              <a:avLst/>
            </a:prstGeom>
            <a:noFill/>
            <a:ln w="12700" algn="ctr">
              <a:noFill/>
              <a:miter lim="800000"/>
              <a:headEnd/>
              <a:tailEnd/>
            </a:ln>
            <a:effectLst>
              <a:outerShdw blurRad="149987" dist="250190" dir="8460000" algn="ctr">
                <a:srgbClr val="000000">
                  <a:alpha val="28000"/>
                </a:srgbClr>
              </a:outerShdw>
            </a:effectLst>
            <a:sp3d prstMaterial="metal">
              <a:bevelT w="88900" h="88900"/>
            </a:sp3d>
          </p:spPr>
          <p:txBody>
            <a:bodyPr wrap="none" anchor="ctr"/>
            <a:lstStyle/>
            <a:p>
              <a:endParaRPr lang="en-US">
                <a:solidFill>
                  <a:srgbClr val="000000"/>
                </a:solidFill>
              </a:endParaRPr>
            </a:p>
          </p:txBody>
        </p:sp>
      </p:grpSp>
      <p:pic>
        <p:nvPicPr>
          <p:cNvPr id="13" name="Picture 12" descr="1.jpg"/>
          <p:cNvPicPr>
            <a:picLocks noChangeAspect="1"/>
          </p:cNvPicPr>
          <p:nvPr/>
        </p:nvPicPr>
        <p:blipFill>
          <a:blip r:embed="rId5"/>
          <a:stretch>
            <a:fillRect/>
          </a:stretch>
        </p:blipFill>
        <p:spPr>
          <a:xfrm>
            <a:off x="6248400" y="3429000"/>
            <a:ext cx="1905000" cy="13457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solidFill>
                  <a:schemeClr val="accent4"/>
                </a:solidFill>
              </a:rPr>
              <a:t>UMPC Overview</a:t>
            </a:r>
          </a:p>
          <a:p>
            <a:r>
              <a:rPr lang="en-US" dirty="0" smtClean="0">
                <a:solidFill>
                  <a:schemeClr val="accent4"/>
                </a:solidFill>
              </a:rPr>
              <a:t>UMPC Hardware</a:t>
            </a:r>
          </a:p>
          <a:p>
            <a:r>
              <a:rPr lang="en-US" dirty="0" smtClean="0">
                <a:solidFill>
                  <a:schemeClr val="accent4"/>
                </a:solidFill>
              </a:rPr>
              <a:t>UMPC OS:  Windows Vista</a:t>
            </a:r>
          </a:p>
          <a:p>
            <a:r>
              <a:rPr lang="en-US" dirty="0" smtClean="0"/>
              <a:t>UMPC Software</a:t>
            </a:r>
          </a:p>
          <a:p>
            <a:r>
              <a:rPr lang="en-US" dirty="0" smtClean="0">
                <a:solidFill>
                  <a:schemeClr val="accent4"/>
                </a:solidFill>
              </a:rPr>
              <a:t>Summary</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UMPC Software Development</a:t>
            </a:r>
            <a:endParaRPr lang="en-US" dirty="0"/>
          </a:p>
        </p:txBody>
      </p:sp>
      <p:sp>
        <p:nvSpPr>
          <p:cNvPr id="3" name="Content Placeholder 2"/>
          <p:cNvSpPr>
            <a:spLocks noGrp="1"/>
          </p:cNvSpPr>
          <p:nvPr>
            <p:ph idx="1"/>
          </p:nvPr>
        </p:nvSpPr>
        <p:spPr>
          <a:xfrm>
            <a:off x="382588" y="1414464"/>
            <a:ext cx="8380412" cy="4737707"/>
          </a:xfrm>
        </p:spPr>
        <p:txBody>
          <a:bodyPr/>
          <a:lstStyle/>
          <a:p>
            <a:r>
              <a:rPr lang="en-US" sz="2800" dirty="0" smtClean="0"/>
              <a:t>Full Windows Vista PC – you already know how to develop for it!</a:t>
            </a:r>
          </a:p>
          <a:p>
            <a:r>
              <a:rPr lang="en-US" sz="2800" dirty="0" smtClean="0"/>
              <a:t>Follow Mobile PC development guidelines</a:t>
            </a:r>
          </a:p>
          <a:p>
            <a:r>
              <a:rPr lang="en-US" sz="2800" dirty="0" smtClean="0"/>
              <a:t>Most apps work well as-is, but some things are different</a:t>
            </a:r>
          </a:p>
          <a:p>
            <a:pPr lvl="1"/>
            <a:r>
              <a:rPr lang="en-US" sz="2400" dirty="0" smtClean="0"/>
              <a:t>HW capabilities diverge widely from desktops </a:t>
            </a:r>
          </a:p>
          <a:p>
            <a:pPr lvl="1"/>
            <a:r>
              <a:rPr lang="en-US" sz="2400" dirty="0" smtClean="0"/>
              <a:t>Form-factor impacts interaction</a:t>
            </a:r>
          </a:p>
          <a:p>
            <a:pPr lvl="1"/>
            <a:r>
              <a:rPr lang="en-US" sz="2400" dirty="0" smtClean="0"/>
              <a:t>More use → smarter power management</a:t>
            </a:r>
          </a:p>
          <a:p>
            <a:pPr lvl="1"/>
            <a:r>
              <a:rPr lang="en-US" sz="2400" dirty="0" smtClean="0"/>
              <a:t>More portable → more transitions</a:t>
            </a:r>
          </a:p>
          <a:p>
            <a:r>
              <a:rPr lang="en-US" sz="2800" dirty="0" smtClean="0"/>
              <a:t>Optimized apps → superior experience</a:t>
            </a:r>
            <a:endParaRPr lang="en-US" sz="24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UMPC Optimized Applications</a:t>
            </a:r>
            <a:endParaRPr lang="en-US" dirty="0"/>
          </a:p>
        </p:txBody>
      </p:sp>
      <p:sp>
        <p:nvSpPr>
          <p:cNvPr id="3" name="Content Placeholder 2"/>
          <p:cNvSpPr>
            <a:spLocks noGrp="1"/>
          </p:cNvSpPr>
          <p:nvPr>
            <p:ph idx="1"/>
          </p:nvPr>
        </p:nvSpPr>
        <p:spPr>
          <a:xfrm>
            <a:off x="382588" y="1414464"/>
            <a:ext cx="8380412" cy="3239861"/>
          </a:xfrm>
        </p:spPr>
        <p:txBody>
          <a:bodyPr/>
          <a:lstStyle/>
          <a:p>
            <a:r>
              <a:rPr lang="en-US" dirty="0" smtClean="0"/>
              <a:t>Optimize for</a:t>
            </a:r>
          </a:p>
          <a:p>
            <a:pPr lvl="1"/>
            <a:r>
              <a:rPr lang="en-US" dirty="0" smtClean="0"/>
              <a:t>Non-traditional displays</a:t>
            </a:r>
          </a:p>
          <a:p>
            <a:pPr lvl="1"/>
            <a:r>
              <a:rPr lang="en-US" dirty="0" smtClean="0"/>
              <a:t>Input and interaction differences</a:t>
            </a:r>
          </a:p>
          <a:p>
            <a:pPr lvl="1"/>
            <a:r>
              <a:rPr lang="en-US" dirty="0" smtClean="0"/>
              <a:t>Power-consumption and system-load</a:t>
            </a:r>
          </a:p>
          <a:p>
            <a:pPr lvl="1"/>
            <a:r>
              <a:rPr lang="en-US" dirty="0" smtClean="0"/>
              <a:t>Frequent transitions</a:t>
            </a:r>
          </a:p>
          <a:p>
            <a:pPr lvl="1"/>
            <a:r>
              <a:rPr lang="en-US" dirty="0" smtClean="0"/>
              <a:t>Scenarios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t>UMPC Overview</a:t>
            </a:r>
          </a:p>
          <a:p>
            <a:r>
              <a:rPr lang="en-US" dirty="0" smtClean="0">
                <a:solidFill>
                  <a:schemeClr val="accent4"/>
                </a:solidFill>
              </a:rPr>
              <a:t>UMPC Hardware</a:t>
            </a:r>
          </a:p>
          <a:p>
            <a:r>
              <a:rPr lang="en-US" dirty="0" smtClean="0">
                <a:solidFill>
                  <a:schemeClr val="accent4"/>
                </a:solidFill>
              </a:rPr>
              <a:t>UMPC OS:  Windows Vista</a:t>
            </a:r>
          </a:p>
          <a:p>
            <a:r>
              <a:rPr lang="en-US" dirty="0" smtClean="0">
                <a:solidFill>
                  <a:schemeClr val="accent4"/>
                </a:solidFill>
              </a:rPr>
              <a:t>UMPC Software</a:t>
            </a:r>
          </a:p>
          <a:p>
            <a:r>
              <a:rPr lang="en-US" dirty="0" smtClean="0">
                <a:solidFill>
                  <a:schemeClr val="accent4"/>
                </a:solidFill>
              </a:rPr>
              <a:t>Summary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Form-Factor</a:t>
            </a:r>
            <a:br>
              <a:rPr lang="en-US" dirty="0" smtClean="0"/>
            </a:br>
            <a:r>
              <a:rPr lang="en-US" sz="3600" dirty="0" smtClean="0">
                <a:solidFill>
                  <a:schemeClr val="accent1"/>
                </a:solidFill>
              </a:rPr>
              <a:t>Display</a:t>
            </a:r>
            <a:endParaRPr lang="en-US" sz="3600" dirty="0">
              <a:solidFill>
                <a:schemeClr val="accent1"/>
              </a:solidFill>
            </a:endParaRPr>
          </a:p>
        </p:txBody>
      </p:sp>
      <p:sp>
        <p:nvSpPr>
          <p:cNvPr id="3" name="Content Placeholder 2"/>
          <p:cNvSpPr>
            <a:spLocks noGrp="1"/>
          </p:cNvSpPr>
          <p:nvPr>
            <p:ph idx="1"/>
          </p:nvPr>
        </p:nvSpPr>
        <p:spPr>
          <a:xfrm>
            <a:off x="381794" y="1905000"/>
            <a:ext cx="8380412" cy="4648965"/>
          </a:xfrm>
        </p:spPr>
        <p:txBody>
          <a:bodyPr/>
          <a:lstStyle/>
          <a:p>
            <a:r>
              <a:rPr lang="en-US" sz="2800" dirty="0" smtClean="0"/>
              <a:t>Display characteristics → design challenges</a:t>
            </a:r>
          </a:p>
          <a:p>
            <a:pPr lvl="1"/>
            <a:r>
              <a:rPr lang="en-US" sz="2400" dirty="0" smtClean="0"/>
              <a:t>Small display area (7”, 5”…) </a:t>
            </a:r>
          </a:p>
          <a:p>
            <a:pPr lvl="1"/>
            <a:endParaRPr lang="en-US" sz="2400" dirty="0" smtClean="0"/>
          </a:p>
          <a:p>
            <a:pPr lvl="1"/>
            <a:endParaRPr lang="en-US" sz="2400" dirty="0" smtClean="0"/>
          </a:p>
          <a:p>
            <a:pPr lvl="1"/>
            <a:endParaRPr lang="en-US" sz="2400" dirty="0" smtClean="0"/>
          </a:p>
          <a:p>
            <a:pPr lvl="1"/>
            <a:r>
              <a:rPr lang="en-US" sz="2400" dirty="0" smtClean="0"/>
              <a:t>Non-standard resolution (800x480, 1024x600…)</a:t>
            </a:r>
          </a:p>
          <a:p>
            <a:pPr lvl="1"/>
            <a:endParaRPr lang="en-US" sz="2400" dirty="0" smtClean="0"/>
          </a:p>
          <a:p>
            <a:pPr lvl="1"/>
            <a:endParaRPr lang="en-US" sz="2400" dirty="0" smtClean="0"/>
          </a:p>
          <a:p>
            <a:pPr lvl="1"/>
            <a:endParaRPr lang="en-US" sz="2400" dirty="0" smtClean="0"/>
          </a:p>
          <a:p>
            <a:pPr lvl="1"/>
            <a:r>
              <a:rPr lang="en-US" sz="2400" dirty="0" smtClean="0"/>
              <a:t>Non-standard aspect ratio (5:3)</a:t>
            </a:r>
            <a:endParaRPr lang="en-US" sz="2800" dirty="0" smtClean="0"/>
          </a:p>
        </p:txBody>
      </p:sp>
      <p:pic>
        <p:nvPicPr>
          <p:cNvPr id="4" name="Picture 3" descr="resolution.png"/>
          <p:cNvPicPr>
            <a:picLocks noChangeAspect="1"/>
          </p:cNvPicPr>
          <p:nvPr/>
        </p:nvPicPr>
        <p:blipFill>
          <a:blip r:embed="rId3"/>
          <a:stretch>
            <a:fillRect/>
          </a:stretch>
        </p:blipFill>
        <p:spPr>
          <a:xfrm>
            <a:off x="2362200" y="4902714"/>
            <a:ext cx="4297680" cy="1040886"/>
          </a:xfrm>
          <a:prstGeom prst="rect">
            <a:avLst/>
          </a:prstGeom>
          <a:effectLst>
            <a:outerShdw blurRad="50800" dist="38100" dir="2700000" algn="tl" rotWithShape="0">
              <a:prstClr val="black">
                <a:alpha val="40000"/>
              </a:prstClr>
            </a:outerShdw>
          </a:effectLst>
        </p:spPr>
      </p:pic>
      <p:pic>
        <p:nvPicPr>
          <p:cNvPr id="5" name="Picture 4" descr="sizes.png"/>
          <p:cNvPicPr>
            <a:picLocks noChangeAspect="1"/>
          </p:cNvPicPr>
          <p:nvPr/>
        </p:nvPicPr>
        <p:blipFill>
          <a:blip r:embed="rId4"/>
          <a:stretch>
            <a:fillRect/>
          </a:stretch>
        </p:blipFill>
        <p:spPr>
          <a:xfrm>
            <a:off x="2362200" y="2971800"/>
            <a:ext cx="4297680" cy="1063278"/>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Form-Factor</a:t>
            </a:r>
            <a:br>
              <a:rPr lang="en-US" dirty="0" smtClean="0"/>
            </a:br>
            <a:r>
              <a:rPr sz="3600" smtClean="0">
                <a:solidFill>
                  <a:schemeClr val="accent1"/>
                </a:solidFill>
              </a:rPr>
              <a:t>Display</a:t>
            </a:r>
            <a:endParaRPr sz="3600">
              <a:solidFill>
                <a:schemeClr val="accent1"/>
              </a:solidFill>
            </a:endParaRPr>
          </a:p>
        </p:txBody>
      </p:sp>
      <p:sp>
        <p:nvSpPr>
          <p:cNvPr id="3" name="Content Placeholder 2"/>
          <p:cNvSpPr>
            <a:spLocks noGrp="1"/>
          </p:cNvSpPr>
          <p:nvPr>
            <p:ph idx="1"/>
          </p:nvPr>
        </p:nvSpPr>
        <p:spPr>
          <a:xfrm>
            <a:off x="420688" y="1905000"/>
            <a:ext cx="8380412" cy="4638193"/>
          </a:xfrm>
        </p:spPr>
        <p:txBody>
          <a:bodyPr/>
          <a:lstStyle/>
          <a:p>
            <a:pPr>
              <a:spcBef>
                <a:spcPts val="600"/>
              </a:spcBef>
            </a:pPr>
            <a:r>
              <a:rPr lang="en-US" sz="3200" dirty="0" smtClean="0"/>
              <a:t>Display size and resolution optimizations</a:t>
            </a:r>
          </a:p>
          <a:p>
            <a:pPr lvl="1">
              <a:spcBef>
                <a:spcPts val="600"/>
              </a:spcBef>
            </a:pPr>
            <a:r>
              <a:rPr lang="en-US" sz="2800" dirty="0" smtClean="0"/>
              <a:t>Intelligent layout; Reduce UI clutter and information density</a:t>
            </a:r>
          </a:p>
          <a:p>
            <a:pPr lvl="1">
              <a:spcBef>
                <a:spcPts val="600"/>
              </a:spcBef>
            </a:pPr>
            <a:r>
              <a:rPr lang="en-US" sz="2800" dirty="0" smtClean="0"/>
              <a:t>Work well on 800x480, 1024x600 resolutions</a:t>
            </a:r>
          </a:p>
          <a:p>
            <a:pPr lvl="2">
              <a:spcBef>
                <a:spcPts val="600"/>
              </a:spcBef>
            </a:pPr>
            <a:r>
              <a:rPr lang="en-US" sz="2400" dirty="0" smtClean="0"/>
              <a:t>No dialog clipping, fixed-size or forcibly-centered windows, …</a:t>
            </a:r>
          </a:p>
          <a:p>
            <a:pPr lvl="1">
              <a:spcBef>
                <a:spcPts val="600"/>
              </a:spcBef>
            </a:pPr>
            <a:r>
              <a:rPr lang="en-US" sz="2800" dirty="0" smtClean="0"/>
              <a:t>Run full-screen, provide exit control</a:t>
            </a:r>
          </a:p>
          <a:p>
            <a:pPr lvl="1">
              <a:spcBef>
                <a:spcPts val="600"/>
              </a:spcBef>
            </a:pPr>
            <a:r>
              <a:rPr lang="en-US" sz="2800" dirty="0" smtClean="0"/>
              <a:t>Anticipate screen rotation</a:t>
            </a:r>
          </a:p>
          <a:p>
            <a:pPr lvl="1">
              <a:spcBef>
                <a:spcPts val="600"/>
              </a:spcBef>
            </a:pPr>
            <a:r>
              <a:rPr lang="en-US" sz="2800" dirty="0" smtClean="0"/>
              <a:t>Test on a range of resolutions and screen sizes</a:t>
            </a:r>
          </a:p>
          <a:p>
            <a:pPr lvl="2">
              <a:spcBef>
                <a:spcPts val="600"/>
              </a:spcBef>
            </a:pPr>
            <a:r>
              <a:rPr lang="en-US" sz="2400" dirty="0" smtClean="0"/>
              <a:t>Don’t hardcode resolution or size assumptions, especially in setup</a:t>
            </a:r>
            <a:endParaRPr lang="en-US" sz="24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Form-Factor</a:t>
            </a:r>
            <a:br>
              <a:rPr lang="en-US" dirty="0" smtClean="0"/>
            </a:br>
            <a:r>
              <a:rPr lang="en-US" sz="3600" dirty="0" smtClean="0">
                <a:solidFill>
                  <a:schemeClr val="accent1"/>
                </a:solidFill>
              </a:rPr>
              <a:t>Input and Interaction</a:t>
            </a:r>
            <a:endParaRPr lang="en-US" sz="3600" dirty="0">
              <a:solidFill>
                <a:schemeClr val="accent1"/>
              </a:solidFill>
            </a:endParaRPr>
          </a:p>
        </p:txBody>
      </p:sp>
      <p:sp>
        <p:nvSpPr>
          <p:cNvPr id="3" name="Content Placeholder 2"/>
          <p:cNvSpPr>
            <a:spLocks noGrp="1"/>
          </p:cNvSpPr>
          <p:nvPr>
            <p:ph idx="1"/>
          </p:nvPr>
        </p:nvSpPr>
        <p:spPr>
          <a:xfrm>
            <a:off x="420688" y="1905000"/>
            <a:ext cx="8380412" cy="4644348"/>
          </a:xfrm>
        </p:spPr>
        <p:txBody>
          <a:bodyPr/>
          <a:lstStyle/>
          <a:p>
            <a:r>
              <a:rPr lang="en-US" sz="2800" dirty="0" smtClean="0"/>
              <a:t>Don’t assume keyboard or mouse</a:t>
            </a:r>
          </a:p>
          <a:p>
            <a:pPr lvl="1"/>
            <a:r>
              <a:rPr lang="en-US" sz="2400" dirty="0" smtClean="0"/>
              <a:t>No hover; context-menus and modifier keys difficult to access</a:t>
            </a:r>
          </a:p>
          <a:p>
            <a:pPr lvl="1"/>
            <a:r>
              <a:rPr lang="en-US" sz="2400" dirty="0" smtClean="0"/>
              <a:t>Minimize need for text input</a:t>
            </a:r>
          </a:p>
          <a:p>
            <a:pPr lvl="1"/>
            <a:r>
              <a:rPr lang="en-US" sz="2400" dirty="0" smtClean="0"/>
              <a:t>Accommodate on-screen keyboard</a:t>
            </a:r>
          </a:p>
          <a:p>
            <a:pPr lvl="1"/>
            <a:r>
              <a:rPr lang="en-US" sz="2400" dirty="0" smtClean="0"/>
              <a:t>Hardware Button-based UI navigation and control</a:t>
            </a:r>
          </a:p>
          <a:p>
            <a:r>
              <a:rPr lang="en-US" sz="2800" dirty="0" smtClean="0"/>
              <a:t>Optimize for touch</a:t>
            </a:r>
          </a:p>
          <a:p>
            <a:pPr lvl="1"/>
            <a:r>
              <a:rPr lang="en-US" sz="2400" dirty="0" smtClean="0"/>
              <a:t>Resolution-independent, finger-friendly targets</a:t>
            </a:r>
          </a:p>
          <a:p>
            <a:r>
              <a:rPr lang="en-US" sz="2800" dirty="0" smtClean="0"/>
              <a:t>Consider alternate input methods</a:t>
            </a:r>
          </a:p>
          <a:p>
            <a:pPr lvl="1"/>
            <a:r>
              <a:rPr lang="en-US" sz="2400" dirty="0" smtClean="0"/>
              <a:t>Speech, gestures, ink …</a:t>
            </a:r>
            <a:endParaRPr lang="en-US" sz="2400" dirty="0"/>
          </a:p>
        </p:txBody>
      </p:sp>
      <p:pic>
        <p:nvPicPr>
          <p:cNvPr id="1026" name="Picture 2" descr="E:\Users\vikramm\AppData\Local\Microsoft\Windows\Temporary Internet Files\Content.IE5\S4QL7IE5\MCj02979430000[1].wmf"/>
          <p:cNvPicPr>
            <a:picLocks noChangeAspect="1" noChangeArrowheads="1"/>
          </p:cNvPicPr>
          <p:nvPr/>
        </p:nvPicPr>
        <p:blipFill>
          <a:blip r:embed="rId3"/>
          <a:srcRect/>
          <a:stretch>
            <a:fillRect/>
          </a:stretch>
        </p:blipFill>
        <p:spPr bwMode="auto">
          <a:xfrm rot="13354234">
            <a:off x="5657471" y="4356248"/>
            <a:ext cx="380542" cy="879287"/>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Management</a:t>
            </a:r>
            <a:endParaRPr lang="en-US" dirty="0"/>
          </a:p>
        </p:txBody>
      </p:sp>
      <p:sp>
        <p:nvSpPr>
          <p:cNvPr id="3" name="Content Placeholder 2"/>
          <p:cNvSpPr>
            <a:spLocks noGrp="1"/>
          </p:cNvSpPr>
          <p:nvPr>
            <p:ph idx="1"/>
          </p:nvPr>
        </p:nvSpPr>
        <p:spPr>
          <a:xfrm>
            <a:off x="382588" y="1414464"/>
            <a:ext cx="8380412" cy="4362733"/>
          </a:xfrm>
        </p:spPr>
        <p:txBody>
          <a:bodyPr/>
          <a:lstStyle/>
          <a:p>
            <a:r>
              <a:rPr lang="en-US" sz="2800" dirty="0" smtClean="0"/>
              <a:t>Minimum:  Same as any Windows Vista Mobile PC</a:t>
            </a:r>
          </a:p>
          <a:p>
            <a:r>
              <a:rPr lang="en-US" sz="2800" dirty="0" smtClean="0"/>
              <a:t>Tune app behavior based on power scheme and power events</a:t>
            </a:r>
          </a:p>
          <a:p>
            <a:r>
              <a:rPr lang="en-US" sz="2800" dirty="0" smtClean="0"/>
              <a:t>Minimize system load; reduce resource usage</a:t>
            </a:r>
          </a:p>
          <a:p>
            <a:pPr lvl="1"/>
            <a:r>
              <a:rPr lang="en-US" sz="2400" dirty="0" smtClean="0"/>
              <a:t>Avoid polling and high-resolution timers</a:t>
            </a:r>
          </a:p>
          <a:p>
            <a:r>
              <a:rPr lang="en-US" sz="2800" dirty="0" smtClean="0"/>
              <a:t>Hardware power control via drivers</a:t>
            </a:r>
          </a:p>
          <a:p>
            <a:pPr lvl="1"/>
            <a:r>
              <a:rPr lang="en-US" sz="2400" dirty="0" smtClean="0"/>
              <a:t>Keep devices in low power state or off</a:t>
            </a:r>
          </a:p>
          <a:p>
            <a:pPr lvl="1"/>
            <a:r>
              <a:rPr lang="en-US" sz="2400" dirty="0" smtClean="0"/>
              <a:t>Suspend/resume performance</a:t>
            </a:r>
          </a:p>
          <a:p>
            <a:r>
              <a:rPr lang="en-US" sz="2800" dirty="0" smtClean="0"/>
              <a:t>Lots of guidelines available for apps and drivers…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Transitions</a:t>
            </a:r>
            <a:endParaRPr lang="en-US" dirty="0"/>
          </a:p>
        </p:txBody>
      </p:sp>
      <p:sp>
        <p:nvSpPr>
          <p:cNvPr id="3" name="Content Placeholder 2"/>
          <p:cNvSpPr>
            <a:spLocks noGrp="1"/>
          </p:cNvSpPr>
          <p:nvPr>
            <p:ph idx="1"/>
          </p:nvPr>
        </p:nvSpPr>
        <p:spPr>
          <a:xfrm>
            <a:off x="382588" y="1414464"/>
            <a:ext cx="8380412" cy="4877233"/>
          </a:xfrm>
        </p:spPr>
        <p:txBody>
          <a:bodyPr/>
          <a:lstStyle/>
          <a:p>
            <a:r>
              <a:rPr lang="en-US" dirty="0" smtClean="0"/>
              <a:t>Connectivity and bandwidth are variables</a:t>
            </a:r>
          </a:p>
          <a:p>
            <a:r>
              <a:rPr lang="en-US" dirty="0" smtClean="0"/>
              <a:t>Expect frequent suspend/resume</a:t>
            </a:r>
          </a:p>
          <a:p>
            <a:pPr lvl="1"/>
            <a:r>
              <a:rPr lang="en-US" dirty="0" smtClean="0"/>
              <a:t>Optimize suspend/resume performance</a:t>
            </a:r>
          </a:p>
          <a:p>
            <a:pPr lvl="1"/>
            <a:r>
              <a:rPr lang="en-US" dirty="0" smtClean="0"/>
              <a:t>Drivers must not block power transitions </a:t>
            </a:r>
          </a:p>
          <a:p>
            <a:pPr lvl="1"/>
            <a:r>
              <a:rPr lang="en-US" dirty="0" smtClean="0"/>
              <a:t>Handle ever-changing environment:  network, peripherals, displays, data-access…</a:t>
            </a:r>
          </a:p>
          <a:p>
            <a:r>
              <a:rPr lang="en-US" dirty="0" smtClean="0"/>
              <a:t>On-the-go usage implies reduced attention</a:t>
            </a:r>
          </a:p>
          <a:p>
            <a:pPr lvl="1"/>
            <a:r>
              <a:rPr lang="en-US" dirty="0" smtClean="0"/>
              <a:t>Short, burst interactions</a:t>
            </a:r>
          </a:p>
          <a:p>
            <a:pPr lvl="1"/>
            <a:r>
              <a:rPr lang="en-US" dirty="0" smtClean="0"/>
              <a:t>Make info glance-able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solidFill>
                  <a:schemeClr val="accent4"/>
                </a:solidFill>
              </a:rPr>
              <a:t>UMPC Overview</a:t>
            </a:r>
          </a:p>
          <a:p>
            <a:r>
              <a:rPr lang="en-US" dirty="0" smtClean="0">
                <a:solidFill>
                  <a:schemeClr val="accent4"/>
                </a:solidFill>
              </a:rPr>
              <a:t>UMPC Hardware</a:t>
            </a:r>
          </a:p>
          <a:p>
            <a:r>
              <a:rPr lang="en-US" dirty="0" smtClean="0">
                <a:solidFill>
                  <a:schemeClr val="accent4"/>
                </a:solidFill>
              </a:rPr>
              <a:t>UMPC OS:  Windows Vista</a:t>
            </a:r>
          </a:p>
          <a:p>
            <a:r>
              <a:rPr lang="en-US" dirty="0" smtClean="0">
                <a:solidFill>
                  <a:schemeClr val="accent4"/>
                </a:solidFill>
              </a:rPr>
              <a:t>UMPC Software</a:t>
            </a:r>
          </a:p>
          <a:p>
            <a:r>
              <a:rPr lang="en-US" dirty="0" smtClean="0"/>
              <a:t>Summary</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UMPC Value Proposition</a:t>
            </a:r>
            <a:endParaRPr lang="en-US" dirty="0"/>
          </a:p>
        </p:txBody>
      </p:sp>
      <p:graphicFrame>
        <p:nvGraphicFramePr>
          <p:cNvPr id="4" name="Content Placeholder 3"/>
          <p:cNvGraphicFramePr>
            <a:graphicFrameLocks noGrp="1"/>
          </p:cNvGraphicFramePr>
          <p:nvPr>
            <p:ph idx="1"/>
          </p:nvPr>
        </p:nvGraphicFramePr>
        <p:xfrm>
          <a:off x="152400" y="1428750"/>
          <a:ext cx="8839200" cy="5124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733800" y="5438781"/>
            <a:ext cx="1676400" cy="1015663"/>
          </a:xfrm>
          <a:prstGeom prst="rect">
            <a:avLst/>
          </a:prstGeom>
          <a:noFill/>
        </p:spPr>
        <p:txBody>
          <a:bodyPr wrap="square" rtlCol="0">
            <a:spAutoFit/>
          </a:bodyPr>
          <a:lstStyle/>
          <a:p>
            <a:pPr lvl="0" algn="ctr"/>
            <a:r>
              <a:rPr lang="en-US" sz="1600" b="1" dirty="0" smtClean="0">
                <a:solidFill>
                  <a:schemeClr val="bg2"/>
                </a:solidFill>
              </a:rPr>
              <a:t>Go Everywhere</a:t>
            </a:r>
          </a:p>
          <a:p>
            <a:pPr lvl="0" algn="ctr"/>
            <a:r>
              <a:rPr lang="en-US" sz="1600" b="1" dirty="0" smtClean="0">
                <a:solidFill>
                  <a:schemeClr val="bg2"/>
                </a:solidFill>
              </a:rPr>
              <a:t>Do Everything</a:t>
            </a:r>
          </a:p>
          <a:p>
            <a:pPr algn="ctr"/>
            <a:endParaRPr lang="en-US" sz="2800" dirty="0" err="1" smtClean="0">
              <a:solidFill>
                <a:schemeClr val="bg2"/>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00AA9BE2-C7C1-4FC8-8EF8-245ACCB99B8C}"/>
                                            </p:graphicEl>
                                          </p:spTgt>
                                        </p:tgtEl>
                                        <p:attrNameLst>
                                          <p:attrName>style.visibility</p:attrName>
                                        </p:attrNameLst>
                                      </p:cBhvr>
                                      <p:to>
                                        <p:strVal val="visible"/>
                                      </p:to>
                                    </p:set>
                                    <p:animEffect transition="in" filter="fade">
                                      <p:cBhvr>
                                        <p:cTn id="7" dur="1000"/>
                                        <p:tgtEl>
                                          <p:spTgt spid="4">
                                            <p:graphicEl>
                                              <a:dgm id="{00AA9BE2-C7C1-4FC8-8EF8-245ACCB99B8C}"/>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7370A8C-E3B3-4887-978C-D773E71829B1}"/>
                                            </p:graphicEl>
                                          </p:spTgt>
                                        </p:tgtEl>
                                        <p:attrNameLst>
                                          <p:attrName>style.visibility</p:attrName>
                                        </p:attrNameLst>
                                      </p:cBhvr>
                                      <p:to>
                                        <p:strVal val="visible"/>
                                      </p:to>
                                    </p:set>
                                    <p:animEffect transition="in" filter="fade">
                                      <p:cBhvr>
                                        <p:cTn id="11" dur="1000"/>
                                        <p:tgtEl>
                                          <p:spTgt spid="4">
                                            <p:graphicEl>
                                              <a:dgm id="{77370A8C-E3B3-4887-978C-D773E71829B1}"/>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30F47B21-1B02-4F90-AE45-0E37A81B8ACE}"/>
                                            </p:graphicEl>
                                          </p:spTgt>
                                        </p:tgtEl>
                                        <p:attrNameLst>
                                          <p:attrName>style.visibility</p:attrName>
                                        </p:attrNameLst>
                                      </p:cBhvr>
                                      <p:to>
                                        <p:strVal val="visible"/>
                                      </p:to>
                                    </p:set>
                                    <p:animEffect transition="in" filter="fade">
                                      <p:cBhvr>
                                        <p:cTn id="15" dur="1000"/>
                                        <p:tgtEl>
                                          <p:spTgt spid="4">
                                            <p:graphicEl>
                                              <a:dgm id="{30F47B21-1B02-4F90-AE45-0E37A81B8ACE}"/>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6D8586F0-535B-4A9A-B56E-1AE1B5A29039}"/>
                                            </p:graphicEl>
                                          </p:spTgt>
                                        </p:tgtEl>
                                        <p:attrNameLst>
                                          <p:attrName>style.visibility</p:attrName>
                                        </p:attrNameLst>
                                      </p:cBhvr>
                                      <p:to>
                                        <p:strVal val="visible"/>
                                      </p:to>
                                    </p:set>
                                    <p:animEffect transition="in" filter="fade">
                                      <p:cBhvr>
                                        <p:cTn id="19" dur="1000"/>
                                        <p:tgtEl>
                                          <p:spTgt spid="4">
                                            <p:graphicEl>
                                              <a:dgm id="{6D8586F0-535B-4A9A-B56E-1AE1B5A29039}"/>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CE172A90-DC9B-4A74-A3AB-B1D140C46A2B}"/>
                                            </p:graphicEl>
                                          </p:spTgt>
                                        </p:tgtEl>
                                        <p:attrNameLst>
                                          <p:attrName>style.visibility</p:attrName>
                                        </p:attrNameLst>
                                      </p:cBhvr>
                                      <p:to>
                                        <p:strVal val="visible"/>
                                      </p:to>
                                    </p:set>
                                    <p:animEffect transition="in" filter="fade">
                                      <p:cBhvr>
                                        <p:cTn id="23" dur="1000"/>
                                        <p:tgtEl>
                                          <p:spTgt spid="4">
                                            <p:graphicEl>
                                              <a:dgm id="{CE172A90-DC9B-4A74-A3AB-B1D140C46A2B}"/>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78F988CA-F6E8-41C5-8FFD-BAE671A77821}"/>
                                            </p:graphicEl>
                                          </p:spTgt>
                                        </p:tgtEl>
                                        <p:attrNameLst>
                                          <p:attrName>style.visibility</p:attrName>
                                        </p:attrNameLst>
                                      </p:cBhvr>
                                      <p:to>
                                        <p:strVal val="visible"/>
                                      </p:to>
                                    </p:set>
                                    <p:animEffect transition="in" filter="fade">
                                      <p:cBhvr>
                                        <p:cTn id="27" dur="1000"/>
                                        <p:tgtEl>
                                          <p:spTgt spid="4">
                                            <p:graphicEl>
                                              <a:dgm id="{78F988CA-F6E8-41C5-8FFD-BAE671A77821}"/>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5FEE1D2E-ACEE-4C56-930E-DE4AA150E47E}"/>
                                            </p:graphicEl>
                                          </p:spTgt>
                                        </p:tgtEl>
                                        <p:attrNameLst>
                                          <p:attrName>style.visibility</p:attrName>
                                        </p:attrNameLst>
                                      </p:cBhvr>
                                      <p:to>
                                        <p:strVal val="visible"/>
                                      </p:to>
                                    </p:set>
                                    <p:animEffect transition="in" filter="fade">
                                      <p:cBhvr>
                                        <p:cTn id="31" dur="1000"/>
                                        <p:tgtEl>
                                          <p:spTgt spid="4">
                                            <p:graphicEl>
                                              <a:dgm id="{5FEE1D2E-ACEE-4C56-930E-DE4AA150E47E}"/>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1ED21423-3DC1-4D8E-8662-D27005FA137C}"/>
                                            </p:graphicEl>
                                          </p:spTgt>
                                        </p:tgtEl>
                                        <p:attrNameLst>
                                          <p:attrName>style.visibility</p:attrName>
                                        </p:attrNameLst>
                                      </p:cBhvr>
                                      <p:to>
                                        <p:strVal val="visible"/>
                                      </p:to>
                                    </p:set>
                                    <p:animEffect transition="in" filter="fade">
                                      <p:cBhvr>
                                        <p:cTn id="35" dur="1000"/>
                                        <p:tgtEl>
                                          <p:spTgt spid="4">
                                            <p:graphicEl>
                                              <a:dgm id="{1ED21423-3DC1-4D8E-8662-D27005FA137C}"/>
                                            </p:graphic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5DCC2512-56B0-44A9-B9B2-14C388C64F8D}"/>
                                            </p:graphicEl>
                                          </p:spTgt>
                                        </p:tgtEl>
                                        <p:attrNameLst>
                                          <p:attrName>style.visibility</p:attrName>
                                        </p:attrNameLst>
                                      </p:cBhvr>
                                      <p:to>
                                        <p:strVal val="visible"/>
                                      </p:to>
                                    </p:set>
                                    <p:animEffect transition="in" filter="fade">
                                      <p:cBhvr>
                                        <p:cTn id="39" dur="1000"/>
                                        <p:tgtEl>
                                          <p:spTgt spid="4">
                                            <p:graphicEl>
                                              <a:dgm id="{5DCC2512-56B0-44A9-B9B2-14C388C64F8D}"/>
                                            </p:graphic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88330B6D-82E0-4361-84D3-BF353C97E2D4}"/>
                                            </p:graphicEl>
                                          </p:spTgt>
                                        </p:tgtEl>
                                        <p:attrNameLst>
                                          <p:attrName>style.visibility</p:attrName>
                                        </p:attrNameLst>
                                      </p:cBhvr>
                                      <p:to>
                                        <p:strVal val="visible"/>
                                      </p:to>
                                    </p:set>
                                    <p:animEffect transition="in" filter="fade">
                                      <p:cBhvr>
                                        <p:cTn id="43" dur="1000"/>
                                        <p:tgtEl>
                                          <p:spTgt spid="4">
                                            <p:graphicEl>
                                              <a:dgm id="{88330B6D-82E0-4361-84D3-BF353C97E2D4}"/>
                                            </p:graphic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07B76C61-0217-40F4-91B7-37E2B102078E}"/>
                                            </p:graphicEl>
                                          </p:spTgt>
                                        </p:tgtEl>
                                        <p:attrNameLst>
                                          <p:attrName>style.visibility</p:attrName>
                                        </p:attrNameLst>
                                      </p:cBhvr>
                                      <p:to>
                                        <p:strVal val="visible"/>
                                      </p:to>
                                    </p:set>
                                    <p:animEffect transition="in" filter="fade">
                                      <p:cBhvr>
                                        <p:cTn id="47" dur="1000"/>
                                        <p:tgtEl>
                                          <p:spTgt spid="4">
                                            <p:graphicEl>
                                              <a:dgm id="{07B76C61-0217-40F4-91B7-37E2B102078E}"/>
                                            </p:graphicEl>
                                          </p:spTgt>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4">
                                            <p:graphicEl>
                                              <a:dgm id="{4D9255BD-DDE8-474B-B63B-EFC6F4E0BA2B}"/>
                                            </p:graphicEl>
                                          </p:spTgt>
                                        </p:tgtEl>
                                        <p:attrNameLst>
                                          <p:attrName>style.visibility</p:attrName>
                                        </p:attrNameLst>
                                      </p:cBhvr>
                                      <p:to>
                                        <p:strVal val="visible"/>
                                      </p:to>
                                    </p:set>
                                    <p:animEffect transition="in" filter="fade">
                                      <p:cBhvr>
                                        <p:cTn id="51" dur="1000"/>
                                        <p:tgtEl>
                                          <p:spTgt spid="4">
                                            <p:graphicEl>
                                              <a:dgm id="{4D9255BD-DDE8-474B-B63B-EFC6F4E0BA2B}"/>
                                            </p:graphic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B8ADF614-48ED-47AF-91C7-74D424E36F85}"/>
                                            </p:graphicEl>
                                          </p:spTgt>
                                        </p:tgtEl>
                                        <p:attrNameLst>
                                          <p:attrName>style.visibility</p:attrName>
                                        </p:attrNameLst>
                                      </p:cBhvr>
                                      <p:to>
                                        <p:strVal val="visible"/>
                                      </p:to>
                                    </p:set>
                                    <p:animEffect transition="in" filter="fade">
                                      <p:cBhvr>
                                        <p:cTn id="55" dur="1000"/>
                                        <p:tgtEl>
                                          <p:spTgt spid="4">
                                            <p:graphicEl>
                                              <a:dgm id="{B8ADF614-48ED-47AF-91C7-74D424E36F85}"/>
                                            </p:graphicEl>
                                          </p:spTgt>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4">
                                            <p:graphicEl>
                                              <a:dgm id="{92EE53E1-9357-4BC8-B600-B13F11C6E54E}"/>
                                            </p:graphicEl>
                                          </p:spTgt>
                                        </p:tgtEl>
                                        <p:attrNameLst>
                                          <p:attrName>style.visibility</p:attrName>
                                        </p:attrNameLst>
                                      </p:cBhvr>
                                      <p:to>
                                        <p:strVal val="visible"/>
                                      </p:to>
                                    </p:set>
                                    <p:animEffect transition="in" filter="fade">
                                      <p:cBhvr>
                                        <p:cTn id="59" dur="1000"/>
                                        <p:tgtEl>
                                          <p:spTgt spid="4">
                                            <p:graphicEl>
                                              <a:dgm id="{92EE53E1-9357-4BC8-B600-B13F11C6E54E}"/>
                                            </p:graphicEl>
                                          </p:spTgt>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5A04D99E-D190-4B55-AACE-E243ADBA6B71}"/>
                                            </p:graphicEl>
                                          </p:spTgt>
                                        </p:tgtEl>
                                        <p:attrNameLst>
                                          <p:attrName>style.visibility</p:attrName>
                                        </p:attrNameLst>
                                      </p:cBhvr>
                                      <p:to>
                                        <p:strVal val="visible"/>
                                      </p:to>
                                    </p:set>
                                    <p:animEffect transition="in" filter="fade">
                                      <p:cBhvr>
                                        <p:cTn id="63" dur="1000"/>
                                        <p:tgtEl>
                                          <p:spTgt spid="4">
                                            <p:graphicEl>
                                              <a:dgm id="{5A04D99E-D190-4B55-AACE-E243ADBA6B71}"/>
                                            </p:graphicEl>
                                          </p:spTgt>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t>
            </a:r>
            <a:endParaRPr lang="en-US" dirty="0"/>
          </a:p>
        </p:txBody>
      </p:sp>
      <p:sp>
        <p:nvSpPr>
          <p:cNvPr id="3" name="Content Placeholder 2"/>
          <p:cNvSpPr>
            <a:spLocks noGrp="1"/>
          </p:cNvSpPr>
          <p:nvPr>
            <p:ph idx="1"/>
          </p:nvPr>
        </p:nvSpPr>
        <p:spPr>
          <a:xfrm>
            <a:off x="382588" y="1414464"/>
            <a:ext cx="8380412" cy="4728987"/>
          </a:xfrm>
        </p:spPr>
        <p:txBody>
          <a:bodyPr/>
          <a:lstStyle/>
          <a:p>
            <a:pPr lvl="0"/>
            <a:r>
              <a:rPr lang="en-US" dirty="0" smtClean="0"/>
              <a:t>New UMPC category gaining momentum: huge growth opportunity for PC Ecosystem</a:t>
            </a:r>
          </a:p>
          <a:p>
            <a:pPr lvl="0"/>
            <a:r>
              <a:rPr lang="en-US" dirty="0" smtClean="0"/>
              <a:t>Hardware will continue to advance and diversify</a:t>
            </a:r>
          </a:p>
          <a:p>
            <a:pPr lvl="0"/>
            <a:r>
              <a:rPr lang="en-US" dirty="0" smtClean="0"/>
              <a:t>Windows Vista is the right UMPC OS</a:t>
            </a:r>
          </a:p>
          <a:p>
            <a:pPr lvl="0"/>
            <a:r>
              <a:rPr lang="en-US" dirty="0" smtClean="0"/>
              <a:t>Microsoft committed to investing in UMPC category and in Windows mobility </a:t>
            </a:r>
          </a:p>
          <a:p>
            <a:pPr lvl="0"/>
            <a:r>
              <a:rPr lang="en-US" dirty="0" smtClean="0"/>
              <a:t>Optimized UMPC experiences provide OOB value today</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4"/>
            <a:ext cx="8380412" cy="4717189"/>
          </a:xfrm>
        </p:spPr>
        <p:txBody>
          <a:bodyPr/>
          <a:lstStyle/>
          <a:p>
            <a:r>
              <a:rPr lang="en-US" sz="2800" dirty="0" smtClean="0"/>
              <a:t>Design for – </a:t>
            </a:r>
          </a:p>
          <a:p>
            <a:pPr lvl="1"/>
            <a:r>
              <a:rPr lang="en-US" sz="2400" dirty="0" smtClean="0"/>
              <a:t>Mobility:  Mobile by design, mobile by default!</a:t>
            </a:r>
          </a:p>
          <a:p>
            <a:pPr lvl="1"/>
            <a:r>
              <a:rPr lang="en-US" sz="2400" dirty="0" smtClean="0"/>
              <a:t>Power efficiency; low cost; consumer market</a:t>
            </a:r>
          </a:p>
          <a:p>
            <a:pPr lvl="1"/>
            <a:r>
              <a:rPr lang="en-US" sz="2400" dirty="0" smtClean="0"/>
              <a:t>Scenarios and end-to-end solutions</a:t>
            </a:r>
          </a:p>
          <a:p>
            <a:pPr lvl="1"/>
            <a:r>
              <a:rPr lang="en-US" sz="2400" dirty="0" smtClean="0"/>
              <a:t>Form-factor flexibility; truly-personal usage</a:t>
            </a:r>
          </a:p>
          <a:p>
            <a:pPr lvl="1"/>
            <a:r>
              <a:rPr lang="en-US" sz="2400" dirty="0" smtClean="0"/>
              <a:t>Touch and non-traditional interaction methods</a:t>
            </a:r>
          </a:p>
          <a:p>
            <a:r>
              <a:rPr lang="en-US" sz="2800" dirty="0" smtClean="0"/>
              <a:t>Consider – </a:t>
            </a:r>
          </a:p>
          <a:p>
            <a:pPr lvl="1"/>
            <a:r>
              <a:rPr lang="en-US" sz="2400" dirty="0" smtClean="0"/>
              <a:t>New and emerging technologies</a:t>
            </a:r>
          </a:p>
          <a:p>
            <a:pPr lvl="1"/>
            <a:r>
              <a:rPr lang="en-US" sz="2400" dirty="0" smtClean="0"/>
              <a:t>Consumer industry trends</a:t>
            </a:r>
          </a:p>
          <a:p>
            <a:pPr lvl="1"/>
            <a:r>
              <a:rPr lang="en-US" sz="2400" dirty="0" smtClean="0"/>
              <a:t>Hardware based differentiation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6"/>
            <a:ext cx="8761412" cy="5355312"/>
          </a:xfrm>
        </p:spPr>
        <p:txBody>
          <a:bodyPr/>
          <a:lstStyle/>
          <a:p>
            <a:pPr marL="338626" indent="-338626">
              <a:spcBef>
                <a:spcPts val="833"/>
              </a:spcBef>
            </a:pPr>
            <a:r>
              <a:rPr lang="en-US" sz="2400" dirty="0" smtClean="0"/>
              <a:t>UMPC Resources</a:t>
            </a:r>
          </a:p>
          <a:p>
            <a:pPr marL="624342" lvl="1" indent="-285717">
              <a:spcBef>
                <a:spcPts val="833"/>
              </a:spcBef>
            </a:pPr>
            <a:r>
              <a:rPr lang="en-US" sz="1800" dirty="0" smtClean="0"/>
              <a:t>Microsoft: </a:t>
            </a:r>
            <a:r>
              <a:rPr lang="en-US" sz="1800" dirty="0" smtClean="0">
                <a:hlinkClick r:id="rId3"/>
              </a:rPr>
              <a:t>http://www.microsoft.com/windows/products/winfamily/umpc/default.mspx</a:t>
            </a:r>
            <a:r>
              <a:rPr lang="en-US" sz="1800" dirty="0" smtClean="0"/>
              <a:t> </a:t>
            </a:r>
          </a:p>
          <a:p>
            <a:pPr marL="624342" lvl="1" indent="-285717">
              <a:spcBef>
                <a:spcPts val="833"/>
              </a:spcBef>
            </a:pPr>
            <a:r>
              <a:rPr lang="en-US" sz="1800" dirty="0" smtClean="0"/>
              <a:t>Community:  </a:t>
            </a:r>
            <a:r>
              <a:rPr lang="en-US" sz="1800" dirty="0" smtClean="0">
                <a:hlinkClick r:id="rId4"/>
              </a:rPr>
              <a:t>http://origamiproject.com</a:t>
            </a:r>
            <a:endParaRPr lang="en-US" sz="1800" dirty="0" smtClean="0"/>
          </a:p>
          <a:p>
            <a:pPr marL="624342" lvl="1" indent="-285717">
              <a:spcBef>
                <a:spcPts val="833"/>
              </a:spcBef>
            </a:pPr>
            <a:r>
              <a:rPr lang="en-US" sz="1800" dirty="0" smtClean="0"/>
              <a:t>UMPC &amp; Mobile PC development center:  </a:t>
            </a:r>
            <a:r>
              <a:rPr lang="en-US" sz="1800" dirty="0" smtClean="0">
                <a:hlinkClick r:id="rId5"/>
              </a:rPr>
              <a:t>http://msdn2.microsoft.com/en-us/windowsvista/aa905027.aspx</a:t>
            </a:r>
            <a:r>
              <a:rPr lang="en-US" sz="1800" dirty="0" smtClean="0"/>
              <a:t> </a:t>
            </a:r>
          </a:p>
          <a:p>
            <a:pPr marL="624342" lvl="1" indent="-285717">
              <a:spcBef>
                <a:spcPts val="833"/>
              </a:spcBef>
            </a:pPr>
            <a:r>
              <a:rPr lang="en-US" sz="1800" dirty="0" smtClean="0"/>
              <a:t>Mobile PC Platform Design: </a:t>
            </a:r>
            <a:r>
              <a:rPr lang="en-US" sz="1800" dirty="0" smtClean="0">
                <a:hlinkClick r:id="rId6"/>
              </a:rPr>
              <a:t>http://www.microsoft.com/whdc/system/platform/mobilepc/default.mspx</a:t>
            </a:r>
            <a:endParaRPr lang="en-US" sz="1800" dirty="0" smtClean="0"/>
          </a:p>
          <a:p>
            <a:pPr marL="624342" lvl="1" indent="-285717">
              <a:spcBef>
                <a:spcPts val="833"/>
              </a:spcBef>
            </a:pPr>
            <a:r>
              <a:rPr lang="en-US" sz="1800" dirty="0" smtClean="0"/>
              <a:t>Windows Logo Program 3.0: </a:t>
            </a:r>
            <a:r>
              <a:rPr lang="en-US" sz="1800" dirty="0" smtClean="0">
                <a:hlinkClick r:id="rId7"/>
              </a:rPr>
              <a:t>http://www.microsoft.com/whdc/winlogo/hwrequirements.mspx</a:t>
            </a:r>
            <a:endParaRPr lang="en-US" sz="1800" dirty="0" smtClean="0"/>
          </a:p>
          <a:p>
            <a:pPr marL="624342" lvl="1" indent="-285717">
              <a:spcBef>
                <a:spcPts val="833"/>
              </a:spcBef>
            </a:pPr>
            <a:r>
              <a:rPr lang="en-US" sz="1800" dirty="0" smtClean="0"/>
              <a:t>Application power management tips: </a:t>
            </a:r>
            <a:r>
              <a:rPr lang="en-US" sz="2000" dirty="0" smtClean="0">
                <a:hlinkClick r:id="rId8"/>
              </a:rPr>
              <a:t>http://www.microsoft.com/whdc/system/pnppwr/powermgmt/PM_apps.mspx</a:t>
            </a:r>
            <a:r>
              <a:rPr lang="en-US" sz="2400" dirty="0" smtClean="0"/>
              <a:t> </a:t>
            </a:r>
          </a:p>
          <a:p>
            <a:pPr marL="624342" lvl="1" indent="-285717">
              <a:spcBef>
                <a:spcPts val="833"/>
              </a:spcBef>
            </a:pPr>
            <a:endParaRPr lang="en-US" sz="1800" dirty="0" smtClean="0"/>
          </a:p>
          <a:p>
            <a:pPr marL="338626" indent="-338626">
              <a:spcBef>
                <a:spcPts val="833"/>
              </a:spcBef>
            </a:pPr>
            <a:r>
              <a:rPr lang="en-US" sz="2400" dirty="0" smtClean="0"/>
              <a:t>Related Sessions</a:t>
            </a:r>
          </a:p>
          <a:p>
            <a:pPr marL="624342" lvl="1" indent="-285717">
              <a:spcBef>
                <a:spcPts val="833"/>
              </a:spcBef>
            </a:pPr>
            <a:r>
              <a:rPr lang="en-US" sz="1800" dirty="0" smtClean="0"/>
              <a:t>CLN-C458:  Origami Experience on UMPC</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bwMode="auto">
          <a:xfrm rot="20172193">
            <a:off x="-185200" y="3795726"/>
            <a:ext cx="9438200" cy="315283"/>
          </a:xfrm>
          <a:prstGeom prst="rightArrow">
            <a:avLst/>
          </a:prstGeom>
          <a:gradFill flip="none"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path path="circle">
              <a:fillToRect l="50000" t="50000" r="50000" b="50000"/>
            </a:path>
            <a:tileRect/>
          </a:gradFill>
          <a:ln>
            <a:noFill/>
            <a:headEnd type="none" w="med" len="med"/>
            <a:tailEnd type="none" w="med" len="me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…..PC Shipments.....</a:t>
            </a:r>
            <a:endParaRPr kumimoji="0" lang="en-US" sz="2900" b="0"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Understanding Growth Drivers</a:t>
            </a:r>
            <a:endParaRPr lang="en-US" dirty="0"/>
          </a:p>
        </p:txBody>
      </p:sp>
      <p:sp>
        <p:nvSpPr>
          <p:cNvPr id="3" name="Content Placeholder 2"/>
          <p:cNvSpPr>
            <a:spLocks noGrp="1"/>
          </p:cNvSpPr>
          <p:nvPr>
            <p:ph idx="4294967295"/>
          </p:nvPr>
        </p:nvSpPr>
        <p:spPr>
          <a:xfrm>
            <a:off x="0" y="1428750"/>
            <a:ext cx="2284413" cy="708025"/>
          </a:xfrm>
          <a:prstGeom prst="rect">
            <a:avLst/>
          </a:prstGeom>
        </p:spPr>
        <p:txBody>
          <a:bodyPr/>
          <a:lstStyle/>
          <a:p>
            <a:pPr marL="285750" indent="-285750"/>
            <a:r>
              <a:rPr lang="en-US" sz="2000" b="1" dirty="0" smtClean="0"/>
              <a:t>Digitization</a:t>
            </a:r>
          </a:p>
          <a:p>
            <a:pPr marL="285750" indent="-285750"/>
            <a:r>
              <a:rPr lang="en-US" sz="2000" b="1" dirty="0" smtClean="0"/>
              <a:t>Miniaturization</a:t>
            </a:r>
            <a:endParaRPr lang="en-US" sz="2000" b="1" dirty="0"/>
          </a:p>
        </p:txBody>
      </p:sp>
      <p:sp>
        <p:nvSpPr>
          <p:cNvPr id="4" name="Content Placeholder 2"/>
          <p:cNvSpPr txBox="1">
            <a:spLocks/>
          </p:cNvSpPr>
          <p:nvPr/>
        </p:nvSpPr>
        <p:spPr bwMode="auto">
          <a:xfrm>
            <a:off x="7391400" y="4038600"/>
            <a:ext cx="1752600" cy="18466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Digital Media</a:t>
            </a:r>
          </a:p>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000" b="1" kern="0" dirty="0" smtClean="0">
                <a:effectLst>
                  <a:outerShdw blurRad="38100" dist="38100" dir="2700000" algn="tl">
                    <a:srgbClr val="000000">
                      <a:alpha val="43137"/>
                    </a:srgbClr>
                  </a:outerShdw>
                </a:effectLst>
              </a:rPr>
              <a:t>E-mail/IM</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Internet</a:t>
            </a:r>
          </a:p>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000" b="1" kern="0" dirty="0" smtClean="0">
                <a:effectLst>
                  <a:outerShdw blurRad="38100" dist="38100" dir="2700000" algn="tl">
                    <a:srgbClr val="000000">
                      <a:alpha val="43137"/>
                    </a:srgbClr>
                  </a:outerShdw>
                </a:effectLst>
              </a:rPr>
              <a:t>Gaming</a:t>
            </a:r>
            <a:endParaRPr kumimoji="0" lang="en-US" sz="20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5" name="Content Placeholder 2"/>
          <p:cNvSpPr txBox="1">
            <a:spLocks/>
          </p:cNvSpPr>
          <p:nvPr/>
        </p:nvSpPr>
        <p:spPr bwMode="auto">
          <a:xfrm>
            <a:off x="400050" y="2819400"/>
            <a:ext cx="2362200" cy="19697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Social / Anonymous Networking</a:t>
            </a:r>
          </a:p>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000" b="1" kern="0" dirty="0" smtClean="0">
                <a:effectLst>
                  <a:outerShdw blurRad="38100" dist="38100" dir="2700000" algn="tl">
                    <a:srgbClr val="000000">
                      <a:alpha val="43137"/>
                    </a:srgbClr>
                  </a:outerShdw>
                </a:effectLst>
              </a:rPr>
              <a:t>Connected Lifestyle</a:t>
            </a:r>
          </a:p>
          <a:p>
            <a:pPr marL="285750" marR="0" lvl="0" indent="-28575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Globalization</a:t>
            </a:r>
          </a:p>
        </p:txBody>
      </p:sp>
      <p:graphicFrame>
        <p:nvGraphicFramePr>
          <p:cNvPr id="6" name="Diagram 5"/>
          <p:cNvGraphicFramePr/>
          <p:nvPr/>
        </p:nvGraphicFramePr>
        <p:xfrm>
          <a:off x="1295400" y="1524000"/>
          <a:ext cx="6096000" cy="500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txBox="1">
            <a:spLocks/>
          </p:cNvSpPr>
          <p:nvPr/>
        </p:nvSpPr>
        <p:spPr bwMode="auto">
          <a:xfrm>
            <a:off x="400050" y="5907453"/>
            <a:ext cx="3048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b="1" i="1" kern="0" dirty="0" smtClean="0">
                <a:solidFill>
                  <a:schemeClr val="accent1"/>
                </a:solidFill>
                <a:effectLst>
                  <a:outerShdw blurRad="38100" dist="38100" dir="2700000" algn="tl">
                    <a:srgbClr val="000000">
                      <a:alpha val="43137"/>
                    </a:srgbClr>
                  </a:outerShdw>
                </a:effectLst>
              </a:rPr>
              <a:t>A PC on every Desk, </a:t>
            </a:r>
            <a:r>
              <a:rPr kumimoji="0" lang="en-US" sz="2400" b="1" i="1"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in</a:t>
            </a:r>
            <a:r>
              <a:rPr kumimoji="0" lang="en-US" sz="2400" b="1" i="1" u="none" strike="noStrike" kern="0" cap="none"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every Home</a:t>
            </a:r>
            <a:endParaRPr kumimoji="0" lang="en-US" sz="2400" b="1" i="1"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txBox="1">
            <a:spLocks/>
          </p:cNvSpPr>
          <p:nvPr/>
        </p:nvSpPr>
        <p:spPr bwMode="auto">
          <a:xfrm>
            <a:off x="6191250" y="1240203"/>
            <a:ext cx="2590800" cy="9971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b="1" i="1" kern="0" dirty="0" smtClean="0">
                <a:solidFill>
                  <a:schemeClr val="accent1"/>
                </a:solidFill>
                <a:effectLst>
                  <a:outerShdw blurRad="38100" dist="38100" dir="2700000" algn="tl">
                    <a:srgbClr val="000000">
                      <a:alpha val="43137"/>
                    </a:srgbClr>
                  </a:outerShdw>
                </a:effectLst>
              </a:rPr>
              <a:t>Digital Lifestyle </a:t>
            </a:r>
            <a:br>
              <a:rPr lang="en-US" sz="2400" b="1" i="1" kern="0" dirty="0" smtClean="0">
                <a:solidFill>
                  <a:schemeClr val="accent1"/>
                </a:solidFill>
                <a:effectLst>
                  <a:outerShdw blurRad="38100" dist="38100" dir="2700000" algn="tl">
                    <a:srgbClr val="000000">
                      <a:alpha val="43137"/>
                    </a:srgbClr>
                  </a:outerShdw>
                </a:effectLst>
              </a:rPr>
            </a:br>
            <a:r>
              <a:rPr kumimoji="0" lang="en-US" sz="2400" b="1" i="1"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A Mobile PC Per Person</a:t>
            </a:r>
            <a:endParaRPr kumimoji="0" lang="en-US" sz="2400" b="1" i="1"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mn-lt"/>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uiExpand="1" build="p"/>
      <p:bldP spid="4" grpId="0"/>
      <p:bldP spid="5" grpId="0"/>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2"/>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898961" y="1371600"/>
            <a:ext cx="3505200" cy="3733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Windows Vista</a:t>
            </a:r>
          </a:p>
        </p:txBody>
      </p:sp>
      <p:sp>
        <p:nvSpPr>
          <p:cNvPr id="6" name="Rounded Rectangle 5"/>
          <p:cNvSpPr/>
          <p:nvPr/>
        </p:nvSpPr>
        <p:spPr bwMode="auto">
          <a:xfrm>
            <a:off x="379652" y="1371600"/>
            <a:ext cx="2895600" cy="37338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Windows</a:t>
            </a:r>
            <a:r>
              <a:rPr kumimoji="0" lang="en-US" sz="2400" b="1" i="0" u="none" strike="noStrike" cap="none" normalizeH="0" baseline="0" dirty="0" smtClean="0">
                <a:solidFill>
                  <a:schemeClr val="bg2"/>
                </a:solidFill>
                <a:latin typeface="Segoe" pitchFamily="34" charset="0"/>
              </a:rPr>
              <a:t> </a:t>
            </a:r>
            <a:r>
              <a:rPr kumimoji="0" lang="en-US" sz="2400"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Mobile</a:t>
            </a:r>
          </a:p>
        </p:txBody>
      </p:sp>
      <p:sp>
        <p:nvSpPr>
          <p:cNvPr id="2" name="Title 1"/>
          <p:cNvSpPr>
            <a:spLocks noGrp="1"/>
          </p:cNvSpPr>
          <p:nvPr>
            <p:ph type="title"/>
          </p:nvPr>
        </p:nvSpPr>
        <p:spPr/>
        <p:txBody>
          <a:bodyPr/>
          <a:lstStyle/>
          <a:p>
            <a:r>
              <a:rPr smtClean="0"/>
              <a:t>Microsoft Mobility Solutions</a:t>
            </a:r>
            <a:endParaRPr lang="en-US" dirty="0"/>
          </a:p>
        </p:txBody>
      </p:sp>
      <p:sp>
        <p:nvSpPr>
          <p:cNvPr id="24" name="Content Placeholder 2"/>
          <p:cNvSpPr>
            <a:spLocks noGrp="1"/>
          </p:cNvSpPr>
          <p:nvPr>
            <p:ph idx="1"/>
          </p:nvPr>
        </p:nvSpPr>
        <p:spPr>
          <a:xfrm>
            <a:off x="403160" y="5275082"/>
            <a:ext cx="4168839" cy="630942"/>
          </a:xfrm>
        </p:spPr>
        <p:txBody>
          <a:bodyPr wrap="square">
            <a:spAutoFit/>
          </a:bodyPr>
          <a:lstStyle/>
          <a:p>
            <a:pPr marL="0" indent="0" defTabSz="914400">
              <a:spcBef>
                <a:spcPts val="600"/>
              </a:spcBef>
              <a:buNone/>
            </a:pPr>
            <a:r>
              <a:rPr lang="en-US" sz="2000" b="1" kern="1200" dirty="0" smtClean="0">
                <a:ln w="12700">
                  <a:noFill/>
                  <a:prstDash val="solid"/>
                </a:ln>
                <a:effectLst>
                  <a:outerShdw blurRad="165100" algn="ctr" rotWithShape="0">
                    <a:prstClr val="black"/>
                  </a:outerShdw>
                </a:effectLst>
                <a:latin typeface="Segoe" pitchFamily="34" charset="0"/>
              </a:rPr>
              <a:t>Optimized for Individual Mobility </a:t>
            </a:r>
          </a:p>
          <a:p>
            <a:pPr marL="0" defTabSz="914400">
              <a:spcBef>
                <a:spcPts val="600"/>
              </a:spcBef>
              <a:buNone/>
            </a:pPr>
            <a:r>
              <a:rPr lang="en-US" sz="2000" b="1" kern="1200" dirty="0" smtClean="0">
                <a:ln w="12700">
                  <a:noFill/>
                  <a:prstDash val="solid"/>
                </a:ln>
                <a:effectLst>
                  <a:outerShdw blurRad="165100" algn="ctr" rotWithShape="0">
                    <a:prstClr val="black"/>
                  </a:outerShdw>
                </a:effectLst>
                <a:latin typeface="Segoe" pitchFamily="34" charset="0"/>
              </a:rPr>
              <a:t>Limited Applications</a:t>
            </a:r>
            <a:endParaRPr lang="en-US" sz="2000" b="1" kern="1200" dirty="0">
              <a:ln w="12700">
                <a:noFill/>
                <a:prstDash val="solid"/>
              </a:ln>
              <a:effectLst>
                <a:outerShdw blurRad="165100" algn="ctr" rotWithShape="0">
                  <a:prstClr val="black"/>
                </a:outerShdw>
              </a:effectLst>
              <a:latin typeface="Segoe" pitchFamily="34" charset="0"/>
            </a:endParaRPr>
          </a:p>
        </p:txBody>
      </p:sp>
      <p:sp>
        <p:nvSpPr>
          <p:cNvPr id="28" name="Left-Right Arrow 27"/>
          <p:cNvSpPr/>
          <p:nvPr/>
        </p:nvSpPr>
        <p:spPr bwMode="auto">
          <a:xfrm rot="20384673">
            <a:off x="-184041" y="3099493"/>
            <a:ext cx="9381843" cy="484632"/>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2"/>
                </a:solidFill>
                <a:latin typeface="Segoe" pitchFamily="34" charset="0"/>
              </a:rPr>
              <a:t>…Portability versus Functionality…  .</a:t>
            </a:r>
          </a:p>
        </p:txBody>
      </p:sp>
      <p:grpSp>
        <p:nvGrpSpPr>
          <p:cNvPr id="7" name="Group 27"/>
          <p:cNvGrpSpPr/>
          <p:nvPr/>
        </p:nvGrpSpPr>
        <p:grpSpPr>
          <a:xfrm>
            <a:off x="3351452" y="1613455"/>
            <a:ext cx="5353050" cy="3339545"/>
            <a:chOff x="3735388" y="1156255"/>
            <a:chExt cx="5122862" cy="4119563"/>
          </a:xfrm>
        </p:grpSpPr>
        <p:pic>
          <p:nvPicPr>
            <p:cNvPr id="8" name="Picture 51" descr="umpc2"/>
            <p:cNvPicPr>
              <a:picLocks noChangeAspect="1" noChangeArrowheads="1"/>
            </p:cNvPicPr>
            <p:nvPr/>
          </p:nvPicPr>
          <p:blipFill>
            <a:blip r:embed="rId4"/>
            <a:srcRect/>
            <a:stretch>
              <a:fillRect/>
            </a:stretch>
          </p:blipFill>
          <p:spPr bwMode="auto">
            <a:xfrm>
              <a:off x="3810001" y="2980740"/>
              <a:ext cx="1486299" cy="926438"/>
            </a:xfrm>
            <a:prstGeom prst="rect">
              <a:avLst/>
            </a:prstGeom>
            <a:noFill/>
          </p:spPr>
        </p:pic>
        <p:sp>
          <p:nvSpPr>
            <p:cNvPr id="9" name="AutoShape 61"/>
            <p:cNvSpPr>
              <a:spLocks noChangeArrowheads="1"/>
            </p:cNvSpPr>
            <p:nvPr/>
          </p:nvSpPr>
          <p:spPr bwMode="auto">
            <a:xfrm>
              <a:off x="3735388" y="1156255"/>
              <a:ext cx="5122862" cy="4119563"/>
            </a:xfrm>
            <a:prstGeom prst="roundRect">
              <a:avLst>
                <a:gd name="adj" fmla="val 6602"/>
              </a:avLst>
            </a:prstGeom>
            <a:noFill/>
            <a:ln w="38100" algn="ctr">
              <a:solidFill>
                <a:srgbClr val="43EF4B"/>
              </a:solidFill>
              <a:prstDash val="sysDot"/>
              <a:round/>
              <a:headEnd/>
              <a:tailEnd/>
            </a:ln>
            <a:effectLst/>
          </p:spPr>
          <p:txBody>
            <a:bodyPr wrap="none" anchor="ctr"/>
            <a:lstStyle/>
            <a:p>
              <a:endParaRPr lang="en-US">
                <a:latin typeface="+mn-lt"/>
              </a:endParaRPr>
            </a:p>
          </p:txBody>
        </p:sp>
        <p:sp>
          <p:nvSpPr>
            <p:cNvPr id="10" name="Rectangle 9"/>
            <p:cNvSpPr>
              <a:spLocks noChangeArrowheads="1"/>
            </p:cNvSpPr>
            <p:nvPr/>
          </p:nvSpPr>
          <p:spPr bwMode="auto">
            <a:xfrm>
              <a:off x="4127764" y="3733800"/>
              <a:ext cx="888471" cy="379665"/>
            </a:xfrm>
            <a:prstGeom prst="rect">
              <a:avLst/>
            </a:prstGeom>
            <a:noFill/>
            <a:ln w="12700" cap="flat" cmpd="sng" algn="ctr">
              <a:noFill/>
              <a:prstDash val="solid"/>
              <a:miter lim="800000"/>
              <a:headEnd type="none" w="med" len="med"/>
              <a:tailEnd type="none" w="med" len="med"/>
            </a:ln>
            <a:effectLst/>
          </p:spPr>
          <p:txBody>
            <a:bodyPr wrap="square">
              <a:spAutoFit/>
            </a:bodyPr>
            <a:lstStyle/>
            <a:p>
              <a:r>
                <a:rPr lang="en-US" sz="1400" b="1" dirty="0" smtClean="0">
                  <a:effectLst>
                    <a:outerShdw blurRad="38100" dist="38100" dir="2700000" algn="tl">
                      <a:srgbClr val="000000">
                        <a:alpha val="43137"/>
                      </a:srgbClr>
                    </a:outerShdw>
                  </a:effectLst>
                  <a:latin typeface="+mn-lt"/>
                </a:rPr>
                <a:t>UMPC</a:t>
              </a:r>
              <a:endParaRPr lang="en-US" b="1" dirty="0">
                <a:effectLst>
                  <a:outerShdw blurRad="38100" dist="38100" dir="2700000" algn="tl">
                    <a:srgbClr val="000000">
                      <a:alpha val="43137"/>
                    </a:srgbClr>
                  </a:outerShdw>
                </a:effectLst>
                <a:latin typeface="+mn-lt"/>
              </a:endParaRPr>
            </a:p>
          </p:txBody>
        </p:sp>
      </p:grpSp>
      <p:sp>
        <p:nvSpPr>
          <p:cNvPr id="13" name="Rectangle 16"/>
          <p:cNvSpPr>
            <a:spLocks noChangeArrowheads="1"/>
          </p:cNvSpPr>
          <p:nvPr/>
        </p:nvSpPr>
        <p:spPr bwMode="auto">
          <a:xfrm>
            <a:off x="860361" y="2449967"/>
            <a:ext cx="1867819" cy="33855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r>
              <a:rPr lang="en-US" sz="1600" dirty="0" smtClean="0">
                <a:solidFill>
                  <a:schemeClr val="bg2"/>
                </a:solidFill>
                <a:latin typeface="+mn-lt"/>
              </a:rPr>
              <a:t>(~ 1 Billion </a:t>
            </a:r>
            <a:r>
              <a:rPr lang="en-US" sz="1600" dirty="0">
                <a:solidFill>
                  <a:schemeClr val="bg2"/>
                </a:solidFill>
                <a:latin typeface="+mn-lt"/>
              </a:rPr>
              <a:t>/ </a:t>
            </a:r>
            <a:r>
              <a:rPr lang="en-US" sz="1600" dirty="0" smtClean="0">
                <a:solidFill>
                  <a:schemeClr val="bg2"/>
                </a:solidFill>
                <a:latin typeface="+mn-lt"/>
              </a:rPr>
              <a:t>year)*</a:t>
            </a:r>
            <a:endParaRPr lang="en-US" sz="1600" dirty="0">
              <a:solidFill>
                <a:schemeClr val="bg2"/>
              </a:solidFill>
              <a:latin typeface="+mn-lt"/>
            </a:endParaRPr>
          </a:p>
        </p:txBody>
      </p:sp>
      <p:grpSp>
        <p:nvGrpSpPr>
          <p:cNvPr id="27" name="Group 26"/>
          <p:cNvGrpSpPr/>
          <p:nvPr/>
        </p:nvGrpSpPr>
        <p:grpSpPr>
          <a:xfrm>
            <a:off x="773537" y="3805890"/>
            <a:ext cx="1229824" cy="1158677"/>
            <a:chOff x="543229" y="3502223"/>
            <a:chExt cx="1229824" cy="1158677"/>
          </a:xfrm>
        </p:grpSpPr>
        <p:sp>
          <p:nvSpPr>
            <p:cNvPr id="11" name="Rectangle 10"/>
            <p:cNvSpPr>
              <a:spLocks noChangeArrowheads="1"/>
            </p:cNvSpPr>
            <p:nvPr/>
          </p:nvSpPr>
          <p:spPr bwMode="auto">
            <a:xfrm>
              <a:off x="543229" y="3502223"/>
              <a:ext cx="1229824" cy="30777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spcBef>
                  <a:spcPct val="15000"/>
                </a:spcBef>
              </a:pPr>
              <a:r>
                <a:rPr lang="en-US" sz="1400" b="1" dirty="0">
                  <a:solidFill>
                    <a:schemeClr val="bg2"/>
                  </a:solidFill>
                  <a:latin typeface="+mn-lt"/>
                </a:rPr>
                <a:t>Smartphone</a:t>
              </a:r>
              <a:endParaRPr lang="en-US" b="1" dirty="0">
                <a:solidFill>
                  <a:schemeClr val="bg2"/>
                </a:solidFill>
                <a:latin typeface="+mn-lt"/>
              </a:endParaRPr>
            </a:p>
          </p:txBody>
        </p:sp>
        <p:pic>
          <p:nvPicPr>
            <p:cNvPr id="14" name="Rectangle 56398"/>
            <p:cNvPicPr>
              <a:picLocks noChangeAspect="1" noChangeArrowheads="1"/>
            </p:cNvPicPr>
            <p:nvPr/>
          </p:nvPicPr>
          <p:blipFill>
            <a:blip r:embed="rId5"/>
            <a:srcRect/>
            <a:stretch>
              <a:fillRect/>
            </a:stretch>
          </p:blipFill>
          <p:spPr bwMode="auto">
            <a:xfrm rot="-1297973">
              <a:off x="748016" y="3819525"/>
              <a:ext cx="746125" cy="841375"/>
            </a:xfrm>
            <a:prstGeom prst="rect">
              <a:avLst/>
            </a:prstGeom>
            <a:noFill/>
            <a:ln w="9525">
              <a:noFill/>
              <a:miter lim="800000"/>
              <a:headEnd/>
              <a:tailEnd/>
            </a:ln>
          </p:spPr>
        </p:pic>
      </p:grpSp>
      <p:grpSp>
        <p:nvGrpSpPr>
          <p:cNvPr id="26" name="Group 25"/>
          <p:cNvGrpSpPr/>
          <p:nvPr/>
        </p:nvGrpSpPr>
        <p:grpSpPr>
          <a:xfrm>
            <a:off x="1393761" y="3377067"/>
            <a:ext cx="1830388" cy="1206500"/>
            <a:chOff x="1532241" y="3048000"/>
            <a:chExt cx="1830388" cy="1206500"/>
          </a:xfrm>
        </p:grpSpPr>
        <p:sp>
          <p:nvSpPr>
            <p:cNvPr id="12" name="Rectangle 11"/>
            <p:cNvSpPr>
              <a:spLocks noChangeArrowheads="1"/>
            </p:cNvSpPr>
            <p:nvPr/>
          </p:nvSpPr>
          <p:spPr bwMode="auto">
            <a:xfrm>
              <a:off x="1532241" y="3048000"/>
              <a:ext cx="1830388" cy="304800"/>
            </a:xfrm>
            <a:prstGeom prst="rect">
              <a:avLst/>
            </a:prstGeom>
            <a:noFill/>
            <a:ln w="12700" cap="flat" cmpd="sng" algn="ctr">
              <a:noFill/>
              <a:prstDash val="solid"/>
              <a:miter lim="800000"/>
              <a:headEnd type="none" w="med" len="med"/>
              <a:tailEnd type="none" w="med" len="med"/>
            </a:ln>
            <a:effectLst/>
          </p:spPr>
          <p:txBody>
            <a:bodyPr>
              <a:spAutoFit/>
            </a:bodyPr>
            <a:lstStyle/>
            <a:p>
              <a:pPr algn="ctr"/>
              <a:r>
                <a:rPr lang="en-US" sz="1400" b="1" dirty="0">
                  <a:solidFill>
                    <a:schemeClr val="bg2"/>
                  </a:solidFill>
                  <a:latin typeface="+mn-lt"/>
                </a:rPr>
                <a:t>Pocket PC</a:t>
              </a:r>
              <a:endParaRPr lang="en-US" b="1" dirty="0">
                <a:solidFill>
                  <a:schemeClr val="bg2"/>
                </a:solidFill>
                <a:latin typeface="+mn-lt"/>
              </a:endParaRPr>
            </a:p>
          </p:txBody>
        </p:sp>
        <p:grpSp>
          <p:nvGrpSpPr>
            <p:cNvPr id="15" name="Group 40"/>
            <p:cNvGrpSpPr>
              <a:grpSpLocks/>
            </p:cNvGrpSpPr>
            <p:nvPr/>
          </p:nvGrpSpPr>
          <p:grpSpPr bwMode="auto">
            <a:xfrm>
              <a:off x="2192641" y="3284538"/>
              <a:ext cx="695325" cy="969962"/>
              <a:chOff x="1297" y="2385"/>
              <a:chExt cx="522" cy="690"/>
            </a:xfrm>
          </p:grpSpPr>
          <p:pic>
            <p:nvPicPr>
              <p:cNvPr id="16" name="Rectangle 15371"/>
              <p:cNvPicPr>
                <a:picLocks noChangeAspect="1" noChangeArrowheads="1"/>
              </p:cNvPicPr>
              <p:nvPr/>
            </p:nvPicPr>
            <p:blipFill>
              <a:blip r:embed="rId6">
                <a:lum bright="-24000" contrast="-54000"/>
                <a:grayscl/>
              </a:blip>
              <a:srcRect/>
              <a:stretch>
                <a:fillRect/>
              </a:stretch>
            </p:blipFill>
            <p:spPr bwMode="auto">
              <a:xfrm>
                <a:off x="1297" y="2385"/>
                <a:ext cx="522" cy="690"/>
              </a:xfrm>
              <a:prstGeom prst="rect">
                <a:avLst/>
              </a:prstGeom>
              <a:noFill/>
              <a:ln w="9525">
                <a:noFill/>
                <a:miter lim="800000"/>
                <a:headEnd/>
                <a:tailEnd/>
              </a:ln>
            </p:spPr>
          </p:pic>
          <p:pic>
            <p:nvPicPr>
              <p:cNvPr id="17" name="Rectangle 60450"/>
              <p:cNvPicPr>
                <a:picLocks noChangeAspect="1" noChangeArrowheads="1"/>
              </p:cNvPicPr>
              <p:nvPr/>
            </p:nvPicPr>
            <p:blipFill>
              <a:blip r:embed="rId7" cstate="print"/>
              <a:srcRect l="34293" t="13139" r="32301" b="57538"/>
              <a:stretch>
                <a:fillRect/>
              </a:stretch>
            </p:blipFill>
            <p:spPr bwMode="auto">
              <a:xfrm rot="5400000">
                <a:off x="1379" y="2550"/>
                <a:ext cx="350" cy="267"/>
              </a:xfrm>
              <a:prstGeom prst="rect">
                <a:avLst/>
              </a:prstGeom>
              <a:noFill/>
              <a:ln w="9525">
                <a:noFill/>
                <a:miter lim="800000"/>
                <a:headEnd/>
                <a:tailEnd/>
              </a:ln>
            </p:spPr>
          </p:pic>
        </p:grpSp>
      </p:grpSp>
      <p:sp>
        <p:nvSpPr>
          <p:cNvPr id="18" name="Rectangle 16"/>
          <p:cNvSpPr>
            <a:spLocks noChangeArrowheads="1"/>
          </p:cNvSpPr>
          <p:nvPr/>
        </p:nvSpPr>
        <p:spPr bwMode="auto">
          <a:xfrm>
            <a:off x="5584761" y="4114800"/>
            <a:ext cx="2169761" cy="33855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r>
              <a:rPr lang="en-US" sz="1600" dirty="0" smtClean="0">
                <a:solidFill>
                  <a:schemeClr val="bg2"/>
                </a:solidFill>
                <a:latin typeface="+mn-lt"/>
              </a:rPr>
              <a:t>(~ 300 Million </a:t>
            </a:r>
            <a:r>
              <a:rPr lang="en-US" sz="1600" dirty="0">
                <a:solidFill>
                  <a:schemeClr val="bg2"/>
                </a:solidFill>
                <a:latin typeface="+mn-lt"/>
              </a:rPr>
              <a:t>/ </a:t>
            </a:r>
            <a:r>
              <a:rPr lang="en-US" sz="1600" dirty="0" smtClean="0">
                <a:solidFill>
                  <a:schemeClr val="bg2"/>
                </a:solidFill>
                <a:latin typeface="+mn-lt"/>
              </a:rPr>
              <a:t>year)*</a:t>
            </a:r>
            <a:endParaRPr lang="en-US" sz="1600" dirty="0">
              <a:solidFill>
                <a:schemeClr val="bg2"/>
              </a:solidFill>
              <a:latin typeface="+mn-lt"/>
            </a:endParaRPr>
          </a:p>
        </p:txBody>
      </p:sp>
      <p:grpSp>
        <p:nvGrpSpPr>
          <p:cNvPr id="29" name="Group 28"/>
          <p:cNvGrpSpPr/>
          <p:nvPr/>
        </p:nvGrpSpPr>
        <p:grpSpPr>
          <a:xfrm>
            <a:off x="5105400" y="2667000"/>
            <a:ext cx="1703387" cy="1066801"/>
            <a:chOff x="5105400" y="2503032"/>
            <a:chExt cx="1703387" cy="1066801"/>
          </a:xfrm>
        </p:grpSpPr>
        <p:sp>
          <p:nvSpPr>
            <p:cNvPr id="19" name="Rectangle 18"/>
            <p:cNvSpPr>
              <a:spLocks noChangeArrowheads="1"/>
            </p:cNvSpPr>
            <p:nvPr/>
          </p:nvSpPr>
          <p:spPr bwMode="auto">
            <a:xfrm>
              <a:off x="5105400" y="3262056"/>
              <a:ext cx="1703387" cy="307777"/>
            </a:xfrm>
            <a:prstGeom prst="rect">
              <a:avLst/>
            </a:prstGeom>
            <a:noFill/>
            <a:ln w="12700" cap="flat" cmpd="sng" algn="ctr">
              <a:noFill/>
              <a:prstDash val="solid"/>
              <a:miter lim="800000"/>
              <a:headEnd type="none" w="med" len="med"/>
              <a:tailEnd type="none" w="med" len="med"/>
            </a:ln>
            <a:effectLst/>
          </p:spPr>
          <p:txBody>
            <a:bodyPr>
              <a:spAutoFit/>
            </a:bodyPr>
            <a:lstStyle/>
            <a:p>
              <a:pPr algn="ctr"/>
              <a:r>
                <a:rPr lang="en-US" sz="1400" b="1" dirty="0" smtClean="0">
                  <a:solidFill>
                    <a:schemeClr val="bg2"/>
                  </a:solidFill>
                  <a:latin typeface="+mn-lt"/>
                </a:rPr>
                <a:t>Ultra Portable PC</a:t>
              </a:r>
              <a:endParaRPr lang="en-US" b="1" dirty="0">
                <a:solidFill>
                  <a:schemeClr val="bg2"/>
                </a:solidFill>
                <a:latin typeface="+mn-lt"/>
              </a:endParaRPr>
            </a:p>
          </p:txBody>
        </p:sp>
        <p:pic>
          <p:nvPicPr>
            <p:cNvPr id="21" name="Rectangle 60450"/>
            <p:cNvPicPr>
              <a:picLocks noChangeAspect="1" noChangeArrowheads="1"/>
            </p:cNvPicPr>
            <p:nvPr/>
          </p:nvPicPr>
          <p:blipFill>
            <a:blip r:embed="rId8" cstate="print"/>
            <a:srcRect/>
            <a:stretch>
              <a:fillRect/>
            </a:stretch>
          </p:blipFill>
          <p:spPr bwMode="auto">
            <a:xfrm>
              <a:off x="5373511" y="2503032"/>
              <a:ext cx="1168968" cy="934915"/>
            </a:xfrm>
            <a:prstGeom prst="rect">
              <a:avLst/>
            </a:prstGeom>
            <a:noFill/>
            <a:ln w="9525">
              <a:noFill/>
              <a:miter lim="800000"/>
              <a:headEnd/>
              <a:tailEnd/>
            </a:ln>
          </p:spPr>
        </p:pic>
      </p:grpSp>
      <p:grpSp>
        <p:nvGrpSpPr>
          <p:cNvPr id="30" name="Group 29"/>
          <p:cNvGrpSpPr/>
          <p:nvPr/>
        </p:nvGrpSpPr>
        <p:grpSpPr>
          <a:xfrm>
            <a:off x="6118161" y="1992767"/>
            <a:ext cx="2667000" cy="1447800"/>
            <a:chOff x="6172200" y="1817233"/>
            <a:chExt cx="2667000" cy="1447800"/>
          </a:xfrm>
        </p:grpSpPr>
        <p:sp>
          <p:nvSpPr>
            <p:cNvPr id="20" name="Rectangle 19"/>
            <p:cNvSpPr>
              <a:spLocks noChangeArrowheads="1"/>
            </p:cNvSpPr>
            <p:nvPr/>
          </p:nvSpPr>
          <p:spPr bwMode="auto">
            <a:xfrm>
              <a:off x="6934200" y="2957256"/>
              <a:ext cx="1308371" cy="30777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r>
                <a:rPr lang="en-US" sz="1400" b="1" dirty="0" smtClean="0">
                  <a:solidFill>
                    <a:schemeClr val="bg2"/>
                  </a:solidFill>
                  <a:latin typeface="+mn-lt"/>
                </a:rPr>
                <a:t>Notebook PC</a:t>
              </a:r>
              <a:endParaRPr lang="en-US" b="1" dirty="0">
                <a:solidFill>
                  <a:schemeClr val="bg2"/>
                </a:solidFill>
                <a:latin typeface="+mn-lt"/>
              </a:endParaRPr>
            </a:p>
          </p:txBody>
        </p:sp>
        <p:pic>
          <p:nvPicPr>
            <p:cNvPr id="22" name="Rectangle 60450"/>
            <p:cNvPicPr>
              <a:picLocks noChangeAspect="1" noChangeArrowheads="1"/>
            </p:cNvPicPr>
            <p:nvPr/>
          </p:nvPicPr>
          <p:blipFill>
            <a:blip r:embed="rId9" cstate="print"/>
            <a:srcRect/>
            <a:stretch>
              <a:fillRect/>
            </a:stretch>
          </p:blipFill>
          <p:spPr bwMode="auto">
            <a:xfrm flipH="1">
              <a:off x="6172200" y="1817233"/>
              <a:ext cx="1460020" cy="1255182"/>
            </a:xfrm>
            <a:prstGeom prst="rect">
              <a:avLst/>
            </a:prstGeom>
            <a:noFill/>
            <a:ln w="9525">
              <a:noFill/>
              <a:miter lim="800000"/>
              <a:headEnd/>
              <a:tailEnd/>
            </a:ln>
          </p:spPr>
        </p:pic>
        <p:pic>
          <p:nvPicPr>
            <p:cNvPr id="23" name="Rectangle 60447"/>
            <p:cNvPicPr>
              <a:picLocks noChangeAspect="1" noChangeArrowheads="1"/>
            </p:cNvPicPr>
            <p:nvPr/>
          </p:nvPicPr>
          <p:blipFill>
            <a:blip r:embed="rId10" cstate="print"/>
            <a:srcRect/>
            <a:stretch>
              <a:fillRect/>
            </a:stretch>
          </p:blipFill>
          <p:spPr bwMode="auto">
            <a:xfrm>
              <a:off x="7291387" y="1905000"/>
              <a:ext cx="1547813" cy="1238250"/>
            </a:xfrm>
            <a:prstGeom prst="rect">
              <a:avLst/>
            </a:prstGeom>
            <a:noFill/>
            <a:ln w="9525">
              <a:noFill/>
              <a:miter lim="800000"/>
              <a:headEnd/>
              <a:tailEnd/>
            </a:ln>
          </p:spPr>
        </p:pic>
      </p:grpSp>
      <p:sp>
        <p:nvSpPr>
          <p:cNvPr id="25" name="Content Placeholder 2"/>
          <p:cNvSpPr txBox="1">
            <a:spLocks/>
          </p:cNvSpPr>
          <p:nvPr/>
        </p:nvSpPr>
        <p:spPr bwMode="auto">
          <a:xfrm>
            <a:off x="5051361" y="5269367"/>
            <a:ext cx="3352800" cy="1277273"/>
          </a:xfrm>
          <a:prstGeom prst="rect">
            <a:avLst/>
          </a:prstGeom>
        </p:spPr>
        <p:txBody>
          <a:bodyPr wrap="square">
            <a:spAutoFit/>
          </a:bodyPr>
          <a:lstStyle/>
          <a:p>
            <a:pPr marR="0" fontAlgn="base">
              <a:lnSpc>
                <a:spcPct val="90000"/>
              </a:lnSpc>
              <a:spcBef>
                <a:spcPts val="600"/>
              </a:spcBef>
              <a:spcAft>
                <a:spcPct val="0"/>
              </a:spcAft>
              <a:buClr>
                <a:schemeClr val="tx2"/>
              </a:buClr>
              <a:buSzPct val="95000"/>
              <a:buFontTx/>
              <a:buNone/>
              <a:defRPr/>
            </a:pPr>
            <a:r>
              <a:rPr lang="en-US" sz="2000" b="1" dirty="0" smtClean="0">
                <a:ln w="12700">
                  <a:noFill/>
                  <a:prstDash val="solid"/>
                </a:ln>
                <a:effectLst>
                  <a:outerShdw blurRad="165100" algn="ctr" rotWithShape="0">
                    <a:prstClr val="black"/>
                  </a:outerShdw>
                </a:effectLst>
                <a:latin typeface="Segoe" pitchFamily="34" charset="0"/>
              </a:rPr>
              <a:t>Optimized for Shared Use + Performance </a:t>
            </a:r>
          </a:p>
          <a:p>
            <a:pPr marR="0" fontAlgn="base">
              <a:lnSpc>
                <a:spcPct val="90000"/>
              </a:lnSpc>
              <a:spcBef>
                <a:spcPts val="600"/>
              </a:spcBef>
              <a:spcAft>
                <a:spcPct val="0"/>
              </a:spcAft>
              <a:buClr>
                <a:schemeClr val="tx2"/>
              </a:buClr>
              <a:buSzPct val="95000"/>
              <a:buFontTx/>
              <a:buNone/>
              <a:defRPr/>
            </a:pPr>
            <a:r>
              <a:rPr lang="en-US" sz="2000" b="1" dirty="0" smtClean="0">
                <a:ln w="12700">
                  <a:noFill/>
                  <a:prstDash val="solid"/>
                </a:ln>
                <a:effectLst>
                  <a:outerShdw blurRad="165100" algn="ctr" rotWithShape="0">
                    <a:prstClr val="black"/>
                  </a:outerShdw>
                </a:effectLst>
                <a:latin typeface="Segoe" pitchFamily="34" charset="0"/>
              </a:rPr>
              <a:t>Over 100,000 Compatible Applications</a:t>
            </a:r>
            <a:endParaRPr lang="en-US" sz="2000" b="1" dirty="0">
              <a:ln w="12700">
                <a:noFill/>
                <a:prstDash val="solid"/>
              </a:ln>
              <a:effectLst>
                <a:outerShdw blurRad="165100" algn="ctr" rotWithShape="0">
                  <a:prstClr val="black"/>
                </a:outerShdw>
              </a:effectLst>
              <a:latin typeface="Segoe" pitchFamily="34" charset="0"/>
            </a:endParaRPr>
          </a:p>
        </p:txBody>
      </p:sp>
      <p:sp>
        <p:nvSpPr>
          <p:cNvPr id="31" name="TextBox 30"/>
          <p:cNvSpPr txBox="1"/>
          <p:nvPr/>
        </p:nvSpPr>
        <p:spPr>
          <a:xfrm>
            <a:off x="2946869" y="6581001"/>
            <a:ext cx="2472152" cy="276999"/>
          </a:xfrm>
          <a:prstGeom prst="rect">
            <a:avLst/>
          </a:prstGeom>
          <a:noFill/>
        </p:spPr>
        <p:txBody>
          <a:bodyPr wrap="none" rtlCol="0">
            <a:spAutoFit/>
          </a:bodyPr>
          <a:lstStyle/>
          <a:p>
            <a:r>
              <a:rPr lang="en-US" sz="1200" dirty="0" smtClean="0">
                <a:solidFill>
                  <a:schemeClr val="tx1"/>
                </a:solidFill>
                <a:latin typeface="Segoe" pitchFamily="34" charset="0"/>
              </a:rPr>
              <a:t>* Entire Phone/PC category totals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UMPC Vision</a:t>
            </a:r>
            <a:endParaRPr lang="en-US" dirty="0"/>
          </a:p>
        </p:txBody>
      </p:sp>
      <p:sp>
        <p:nvSpPr>
          <p:cNvPr id="3" name="Content Placeholder 2"/>
          <p:cNvSpPr>
            <a:spLocks noGrp="1"/>
          </p:cNvSpPr>
          <p:nvPr>
            <p:ph idx="1"/>
          </p:nvPr>
        </p:nvSpPr>
        <p:spPr>
          <a:xfrm>
            <a:off x="382588" y="1414464"/>
            <a:ext cx="8761412" cy="5836470"/>
          </a:xfrm>
        </p:spPr>
        <p:txBody>
          <a:bodyPr/>
          <a:lstStyle/>
          <a:p>
            <a:r>
              <a:rPr lang="en-US" dirty="0" smtClean="0"/>
              <a:t>Fully-functional, highly-portable </a:t>
            </a:r>
            <a:r>
              <a:rPr lang="en-US" dirty="0" smtClean="0">
                <a:solidFill>
                  <a:schemeClr val="accent1"/>
                </a:solidFill>
              </a:rPr>
              <a:t>Windows PC</a:t>
            </a:r>
          </a:p>
          <a:p>
            <a:pPr lvl="1"/>
            <a:r>
              <a:rPr lang="en-US" dirty="0" smtClean="0"/>
              <a:t>General purpose PC-alternative to single (or limited) function devices</a:t>
            </a:r>
          </a:p>
          <a:p>
            <a:pPr lvl="1"/>
            <a:r>
              <a:rPr lang="en-US" dirty="0" smtClean="0"/>
              <a:t>Runs full Windows Vista</a:t>
            </a:r>
          </a:p>
          <a:p>
            <a:pPr lvl="1"/>
            <a:r>
              <a:rPr lang="en-US" dirty="0" smtClean="0"/>
              <a:t>Provides familiar, compatible PC experience</a:t>
            </a:r>
          </a:p>
          <a:p>
            <a:pPr lvl="1"/>
            <a:r>
              <a:rPr lang="en-US" dirty="0" smtClean="0"/>
              <a:t>Leverages existing PC Ecosystem</a:t>
            </a:r>
          </a:p>
          <a:p>
            <a:r>
              <a:rPr lang="en-US" dirty="0" smtClean="0"/>
              <a:t>High consumer appeal</a:t>
            </a:r>
          </a:p>
          <a:p>
            <a:pPr lvl="1"/>
            <a:r>
              <a:rPr lang="en-US" dirty="0" smtClean="0"/>
              <a:t>Device-like designs</a:t>
            </a:r>
          </a:p>
          <a:p>
            <a:pPr lvl="1"/>
            <a:r>
              <a:rPr lang="en-US" dirty="0" smtClean="0"/>
              <a:t>Truly personal, digital-lifestyle companion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UMPC Vision</a:t>
            </a:r>
            <a:endParaRPr lang="en-US" dirty="0"/>
          </a:p>
        </p:txBody>
      </p:sp>
      <p:sp>
        <p:nvSpPr>
          <p:cNvPr id="3" name="Content Placeholder 2"/>
          <p:cNvSpPr>
            <a:spLocks noGrp="1"/>
          </p:cNvSpPr>
          <p:nvPr>
            <p:ph idx="1"/>
          </p:nvPr>
        </p:nvSpPr>
        <p:spPr>
          <a:xfrm>
            <a:off x="382588" y="1414464"/>
            <a:ext cx="8380412" cy="5047536"/>
          </a:xfrm>
        </p:spPr>
        <p:txBody>
          <a:bodyPr/>
          <a:lstStyle/>
          <a:p>
            <a:pPr>
              <a:spcBef>
                <a:spcPts val="600"/>
              </a:spcBef>
            </a:pPr>
            <a:r>
              <a:rPr lang="en-US" sz="3200" dirty="0" smtClean="0"/>
              <a:t>Ultra-Mobile</a:t>
            </a:r>
          </a:p>
          <a:p>
            <a:pPr lvl="1">
              <a:spcBef>
                <a:spcPts val="600"/>
              </a:spcBef>
            </a:pPr>
            <a:r>
              <a:rPr lang="en-US" sz="2800" dirty="0" smtClean="0"/>
              <a:t>Small, convenient form-factor </a:t>
            </a:r>
          </a:p>
          <a:p>
            <a:pPr lvl="1">
              <a:spcBef>
                <a:spcPts val="600"/>
              </a:spcBef>
            </a:pPr>
            <a:r>
              <a:rPr lang="en-US" sz="2800" dirty="0" smtClean="0"/>
              <a:t>Always connected: go everywhere, do everything</a:t>
            </a:r>
          </a:p>
          <a:p>
            <a:pPr>
              <a:spcBef>
                <a:spcPts val="600"/>
              </a:spcBef>
            </a:pPr>
            <a:r>
              <a:rPr lang="en-US" sz="3200" dirty="0" smtClean="0"/>
              <a:t>On-the-go usage</a:t>
            </a:r>
          </a:p>
          <a:p>
            <a:pPr lvl="1">
              <a:spcBef>
                <a:spcPts val="600"/>
              </a:spcBef>
            </a:pPr>
            <a:r>
              <a:rPr lang="en-US" sz="2800" dirty="0" smtClean="0"/>
              <a:t>True handheld operation; </a:t>
            </a:r>
          </a:p>
          <a:p>
            <a:pPr lvl="1">
              <a:spcBef>
                <a:spcPts val="600"/>
              </a:spcBef>
            </a:pPr>
            <a:r>
              <a:rPr lang="en-US" sz="2800" dirty="0" smtClean="0"/>
              <a:t>Natural interaction</a:t>
            </a:r>
          </a:p>
          <a:p>
            <a:pPr lvl="1">
              <a:spcBef>
                <a:spcPts val="600"/>
              </a:spcBef>
            </a:pPr>
            <a:r>
              <a:rPr lang="en-US" sz="2800" dirty="0" smtClean="0"/>
              <a:t>Multiple input methods (stylus, touch, keyboard, buttons, pointing device, voice…)</a:t>
            </a:r>
          </a:p>
          <a:p>
            <a:pPr>
              <a:spcBef>
                <a:spcPts val="600"/>
              </a:spcBef>
            </a:pPr>
            <a:r>
              <a:rPr lang="en-US" sz="3200" dirty="0" smtClean="0"/>
              <a:t>Target audience</a:t>
            </a:r>
          </a:p>
          <a:p>
            <a:pPr lvl="1">
              <a:spcBef>
                <a:spcPts val="600"/>
              </a:spcBef>
            </a:pPr>
            <a:r>
              <a:rPr lang="en-US" sz="2800" dirty="0" smtClean="0"/>
              <a:t>Consumers, Dual (Work/Home) Users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UMPC Vision</a:t>
            </a:r>
            <a:endParaRPr lang="en-US" dirty="0"/>
          </a:p>
        </p:txBody>
      </p:sp>
      <p:sp>
        <p:nvSpPr>
          <p:cNvPr id="3" name="Content Placeholder 2"/>
          <p:cNvSpPr>
            <a:spLocks noGrp="1"/>
          </p:cNvSpPr>
          <p:nvPr>
            <p:ph idx="1"/>
          </p:nvPr>
        </p:nvSpPr>
        <p:spPr>
          <a:xfrm>
            <a:off x="382588" y="1414464"/>
            <a:ext cx="8380412" cy="5042919"/>
          </a:xfrm>
        </p:spPr>
        <p:txBody>
          <a:bodyPr/>
          <a:lstStyle/>
          <a:p>
            <a:r>
              <a:rPr lang="en-US" dirty="0" smtClean="0"/>
              <a:t>Key scenarios</a:t>
            </a:r>
          </a:p>
          <a:p>
            <a:pPr lvl="1"/>
            <a:r>
              <a:rPr lang="en-US" dirty="0" smtClean="0"/>
              <a:t>Digital Consumption</a:t>
            </a:r>
          </a:p>
          <a:p>
            <a:pPr lvl="1"/>
            <a:r>
              <a:rPr lang="en-US" dirty="0" smtClean="0"/>
              <a:t>Communicate:  E-mail, VOIP, IM </a:t>
            </a:r>
          </a:p>
          <a:p>
            <a:pPr lvl="1"/>
            <a:r>
              <a:rPr lang="en-US" dirty="0" smtClean="0"/>
              <a:t>Personal digital media/entertainment:  Music, Photos, Video, TV, Gaming</a:t>
            </a:r>
          </a:p>
          <a:p>
            <a:pPr lvl="1"/>
            <a:r>
              <a:rPr lang="en-US" dirty="0" smtClean="0"/>
              <a:t>Information: Productivity, Web Browsing, RSS, eBook/News readers</a:t>
            </a:r>
          </a:p>
          <a:p>
            <a:pPr lvl="1"/>
            <a:r>
              <a:rPr lang="en-US" dirty="0" smtClean="0"/>
              <a:t>Location:  Navigation, Maps, Directions, POI</a:t>
            </a:r>
          </a:p>
          <a:p>
            <a:pPr lvl="1"/>
            <a:r>
              <a:rPr lang="en-US" dirty="0" smtClean="0"/>
              <a:t>+ Extend familiar desktop/laptop experience to more places and times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Opportunities</a:t>
            </a:r>
            <a:endParaRPr lang="en-US" dirty="0"/>
          </a:p>
        </p:txBody>
      </p:sp>
      <p:sp>
        <p:nvSpPr>
          <p:cNvPr id="3" name="Content Placeholder 2"/>
          <p:cNvSpPr>
            <a:spLocks noGrp="1"/>
          </p:cNvSpPr>
          <p:nvPr>
            <p:ph idx="1"/>
          </p:nvPr>
        </p:nvSpPr>
        <p:spPr>
          <a:xfrm>
            <a:off x="382588" y="1414464"/>
            <a:ext cx="8380412" cy="4647426"/>
          </a:xfrm>
        </p:spPr>
        <p:txBody>
          <a:bodyPr/>
          <a:lstStyle/>
          <a:p>
            <a:r>
              <a:rPr lang="en-US" sz="2800" dirty="0" smtClean="0">
                <a:solidFill>
                  <a:schemeClr val="accent1"/>
                </a:solidFill>
              </a:rPr>
              <a:t>Hardware:  </a:t>
            </a:r>
            <a:r>
              <a:rPr lang="en-US" sz="2800" dirty="0" smtClean="0"/>
              <a:t>New form-factors, latest standards and technologies, consumer-appeal, design and functionality based differentiation…</a:t>
            </a:r>
          </a:p>
          <a:p>
            <a:r>
              <a:rPr lang="en-US" sz="2800" dirty="0" smtClean="0">
                <a:solidFill>
                  <a:schemeClr val="accent1"/>
                </a:solidFill>
              </a:rPr>
              <a:t>Software:  </a:t>
            </a:r>
            <a:r>
              <a:rPr lang="en-US" sz="2800" dirty="0" smtClean="0"/>
              <a:t>Tailored, un-tethered experiences; on-the-go + digital consumption scenarios; optimized applications…</a:t>
            </a:r>
          </a:p>
          <a:p>
            <a:r>
              <a:rPr lang="en-US" sz="2800" dirty="0" smtClean="0">
                <a:solidFill>
                  <a:schemeClr val="accent1"/>
                </a:solidFill>
              </a:rPr>
              <a:t>Peripherals:  </a:t>
            </a:r>
            <a:r>
              <a:rPr lang="en-US" sz="2800" dirty="0" smtClean="0"/>
              <a:t>Bluetooth, USB…</a:t>
            </a:r>
          </a:p>
          <a:p>
            <a:r>
              <a:rPr lang="en-US" sz="2800" dirty="0" smtClean="0">
                <a:solidFill>
                  <a:schemeClr val="accent1"/>
                </a:solidFill>
              </a:rPr>
              <a:t>Content:  </a:t>
            </a:r>
            <a:r>
              <a:rPr lang="en-US" sz="2800" dirty="0" smtClean="0"/>
              <a:t>Media, Games, Books, Entertainment… </a:t>
            </a:r>
          </a:p>
          <a:p>
            <a:r>
              <a:rPr lang="en-US" sz="2800" dirty="0" smtClean="0">
                <a:solidFill>
                  <a:schemeClr val="accent1"/>
                </a:solidFill>
              </a:rPr>
              <a:t>Accessories:  </a:t>
            </a:r>
            <a:r>
              <a:rPr lang="en-US" sz="2800" dirty="0" smtClean="0"/>
              <a:t>Personalization, customization… </a:t>
            </a:r>
          </a:p>
          <a:p>
            <a:r>
              <a:rPr lang="en-US" sz="2800" dirty="0" smtClean="0">
                <a:solidFill>
                  <a:schemeClr val="accent1"/>
                </a:solidFill>
              </a:rPr>
              <a:t>Services:  </a:t>
            </a:r>
            <a:r>
              <a:rPr lang="en-US" sz="2800" dirty="0" smtClean="0"/>
              <a:t>Roaming, connectivity, web-based… </a:t>
            </a:r>
            <a:endParaRPr lang="en-US" sz="28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10:00:59 AM&quot;&gt;&lt;Slide id=&quot;257&quot; dur=&quot;961.4844&quot; bld=&quot;INVLD&quot;/&gt;&lt;Slide id=&quot;258&quot; dur=&quot;2215.328&quot;/&gt;&lt;Slide id=&quot;257&quot; dur=&quot;1&quot;/&gt;&lt;Slide id=&quot;258&quot; dur=&quot;291.7656&quot;/&gt;&lt;Slide id=&quot;273&quot; dur=&quot;54.96875&quot;/&gt;&lt;Slide id=&quot;516&quot; dur=&quot;1.828125&quot;/&gt;&lt;Slide id=&quot;440&quot; dur=&quot;141.7656&quot; bld=&quot;|20.8|2|2|51.8|2|2&quot;/&gt;&lt;Slide id=&quot;487&quot; dur=&quot;73.67188&quot; bld=&quot;|53.7&quot;/&gt;&lt;Slide id=&quot;489&quot; dur=&quot;97.92188&quot;/&gt;&lt;Slide id=&quot;533&quot; dur=&quot;193.2031&quot;/&gt;&lt;Slide id=&quot;521&quot; dur=&quot;145.2188&quot;/&gt;&lt;Slide id=&quot;527&quot; dur=&quot;159.9219&quot;/&gt;&lt;Slide id=&quot;546&quot; dur=&quot;62.07813&quot; bld=&quot;|1.4|29.3|9.8|7.8&quot;/&gt;&lt;Slide id=&quot;545&quot; dur=&quot;193.5&quot;/&gt;&lt;Slide id=&quot;518&quot; dur=&quot;21.32813&quot;/&gt;&lt;Slide id=&quot;512&quot; dur=&quot;310.5781&quot;/&gt;&lt;Slide id=&quot;530&quot; dur=&quot;124.3906&quot; bld=&quot;|0|.5|.5|.5|.5|.5|.5|.5|.5|.5|.5|.5|.5&quot;/&gt;&lt;Slide id=&quot;529&quot; dur=&quot;80.875&quot;/&gt;&lt;Slide id=&quot;531&quot; dur=&quot;115.7969&quot;/&gt;&lt;Slide id=&quot;532&quot; dur=&quot;76.39063&quot;/&gt;&lt;Slide id=&quot;513&quot; dur=&quot;125.625&quot;/&gt;&lt;Slide id=&quot;547&quot; dur=&quot;105.2188&quot;/&gt;&lt;Slide id=&quot;517&quot; dur=&quot;23&quot;/&gt;&lt;Slide id=&quot;493&quot; dur=&quot;70.84375&quot;/&gt;&lt;Slide id=&quot;535&quot; dur=&quot;71.09375&quot;/&gt;&lt;Slide id=&quot;498&quot; dur=&quot;85.96875&quot;/&gt;&lt;Slide id=&quot;548&quot; dur=&quot;92.875&quot;/&gt;&lt;Slide id=&quot;497&quot; dur=&quot;108.4688&quot;/&gt;&lt;Slide id=&quot;536&quot; dur=&quot;50.6875&quot;/&gt;&lt;Slide id=&quot;519&quot; dur=&quot;24.48438&quot;/&gt;&lt;Slide id=&quot;537&quot; dur=&quot;147.625&quot;/&gt;&lt;Slide id=&quot;542&quot; dur=&quot;16.29688&quot;/&gt;&lt;Slide id=&quot;538&quot; dur=&quot;81.75&quot;/&gt;&lt;Slide id=&quot;543&quot; dur=&quot;104.625&quot;/&gt;&lt;Slide id=&quot;541&quot; dur=&quot;144.9375&quot;/&gt;&lt;Slide id=&quot;539&quot; dur=&quot;96.51563&quot;/&gt;&lt;Slide id=&quot;540&quot; dur=&quot;112.2969&quot;/&gt;&lt;Slide id=&quot;520&quot; dur=&quot;2.890625&quot;/&gt;&lt;Slide id=&quot;522&quot; dur=&quot;65.10938&quot; bld=&quot;|0|1|1|1|1|1|1|1|1|1|1|1|1|1|1|2&quot;/&gt;&lt;Slide id=&quot;445&quot; dur=&quot;33.0625&quot;/&gt;&lt;Slide id=&quot;449&quot; dur=&quot;65.375&quot;/&gt;&lt;Slide id=&quot;450&quot; dur=&quot;19.28125&quot;/&gt;&lt;Slide id=&quot;549&quot; dur=&quot;11.46875&quot;/&gt;&lt;Slide id=&quot;451&quot; dur=&quot;1160.688&quot;/&gt;&lt;/Timings&gt;&lt;Timings time=&quot;5/16/2007 9:51:22 AM&quot;&gt;&lt;Slide id=&quot;257&quot; dur=&quot;548.1563&quot; bld=&quot;INVLD&quot;/&gt;&lt;Slide id=&quot;258&quot; dur=&quot;1.453125&quot;/&gt;&lt;Slide id=&quot;257&quot; dur=&quot;6.32812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0.8|2|2|51.8|2|2"/>
</p:tagLst>
</file>

<file path=ppt/tags/tag3.xml><?xml version="1.0" encoding="utf-8"?>
<p:tagLst xmlns:a="http://schemas.openxmlformats.org/drawingml/2006/main" xmlns:r="http://schemas.openxmlformats.org/officeDocument/2006/relationships" xmlns:p="http://schemas.openxmlformats.org/presentationml/2006/main">
  <p:tag name="TIMING" val="|53.7"/>
</p:tagLst>
</file>

<file path=ppt/tags/tag4.xml><?xml version="1.0" encoding="utf-8"?>
<p:tagLst xmlns:a="http://schemas.openxmlformats.org/drawingml/2006/main" xmlns:r="http://schemas.openxmlformats.org/officeDocument/2006/relationships" xmlns:p="http://schemas.openxmlformats.org/presentationml/2006/main">
  <p:tag name="TIMING" val="|1.4|29.3|9.8|7.8"/>
</p:tagLst>
</file>

<file path=ppt/tags/tag5.xml><?xml version="1.0" encoding="utf-8"?>
<p:tagLst xmlns:a="http://schemas.openxmlformats.org/drawingml/2006/main" xmlns:r="http://schemas.openxmlformats.org/officeDocument/2006/relationships" xmlns:p="http://schemas.openxmlformats.org/presentationml/2006/main">
  <p:tag name="TIMING" val="|0|.5|.5|.5|.5|.5|.5|.5|.5|.5|.5|.5|.5"/>
</p:tagLst>
</file>

<file path=ppt/tags/tag6.xml><?xml version="1.0" encoding="utf-8"?>
<p:tagLst xmlns:a="http://schemas.openxmlformats.org/drawingml/2006/main" xmlns:r="http://schemas.openxmlformats.org/officeDocument/2006/relationships" xmlns:p="http://schemas.openxmlformats.org/presentationml/2006/main">
  <p:tag name="TIMING" val="|0|1|1|1|1|1|1|1|1|1|1|1|1|1|1|2"/>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2.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B4BAE66-B9B7-4877-A689-DC059261EAF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WinHEC 2007 WEB Template</Template>
  <TotalTime>3769</TotalTime>
  <Words>3526</Words>
  <Application>Microsoft Office PowerPoint</Application>
  <PresentationFormat>On-screen Show (4:3)</PresentationFormat>
  <Paragraphs>757</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Segoe</vt:lpstr>
      <vt:lpstr>Wingdings</vt:lpstr>
      <vt:lpstr>Segoe Semibold</vt:lpstr>
      <vt:lpstr>Calibri</vt:lpstr>
      <vt:lpstr>Times New Roman</vt:lpstr>
      <vt:lpstr>WinHec 2007 WEB Template</vt:lpstr>
      <vt:lpstr>Ultra-Mobile PC (UMPC) Ecosystem</vt:lpstr>
      <vt:lpstr>Agenda</vt:lpstr>
      <vt:lpstr>Agenda</vt:lpstr>
      <vt:lpstr>Understanding Growth Drivers</vt:lpstr>
      <vt:lpstr>Microsoft Mobility Solutions</vt:lpstr>
      <vt:lpstr>Microsoft UMPC Vision</vt:lpstr>
      <vt:lpstr>Microsoft UMPC Vision</vt:lpstr>
      <vt:lpstr>Microsoft UMPC Vision</vt:lpstr>
      <vt:lpstr>Opportunities</vt:lpstr>
      <vt:lpstr>Virtuous Cycle</vt:lpstr>
      <vt:lpstr>Microsoft UMPC Investments</vt:lpstr>
      <vt:lpstr>Agenda</vt:lpstr>
      <vt:lpstr>Microsoft UMPC Definition</vt:lpstr>
      <vt:lpstr>Hardware Momentum</vt:lpstr>
      <vt:lpstr>UMPC Hardware Evolution 1/3</vt:lpstr>
      <vt:lpstr>UMPC Hardware Evolution 2/3</vt:lpstr>
      <vt:lpstr>UMPC Hardware Evolution 3/3</vt:lpstr>
      <vt:lpstr>User Feedback (HW Wants)</vt:lpstr>
      <vt:lpstr>HW Differentiation Opportunity</vt:lpstr>
      <vt:lpstr>Agenda</vt:lpstr>
      <vt:lpstr>Windows Vista UMPC…</vt:lpstr>
      <vt:lpstr>Windows Vista UMPC…</vt:lpstr>
      <vt:lpstr>Windows Vista Mobility Features</vt:lpstr>
      <vt:lpstr>Windows Vista Mobility Features</vt:lpstr>
      <vt:lpstr>Windows Vista Mobility Features</vt:lpstr>
      <vt:lpstr>Windows Vista Mobility Features</vt:lpstr>
      <vt:lpstr>Agenda</vt:lpstr>
      <vt:lpstr>UMPC Software Development</vt:lpstr>
      <vt:lpstr>UMPC Optimized Applications</vt:lpstr>
      <vt:lpstr>Form-Factor Display</vt:lpstr>
      <vt:lpstr>Form-Factor Display</vt:lpstr>
      <vt:lpstr>Form-Factor Input and Interaction</vt:lpstr>
      <vt:lpstr>Power Management</vt:lpstr>
      <vt:lpstr>Transitions</vt:lpstr>
      <vt:lpstr>Agenda</vt:lpstr>
      <vt:lpstr>UMPC Value Proposition</vt:lpstr>
      <vt:lpstr>Summary </vt:lpstr>
      <vt:lpstr>Call To Action</vt:lpstr>
      <vt:lpstr>Additional Resources</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CLN-T459 Ultra-Mobile PC (UMPC) Ecosystem</dc:title>
  <dc:subject>WinHec 2007</dc:subject>
  <dc:creator>Vikram Madan</dc:creator>
  <cp:keywords>CLN-T49 UMPC Ultra-Mobile WinHEC</cp:keywords>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359</cp:revision>
  <dcterms:created xsi:type="dcterms:W3CDTF">2007-04-09T21:34:00Z</dcterms:created>
  <dcterms:modified xsi:type="dcterms:W3CDTF">2007-05-29T19:50:17Z</dcterms:modified>
  <cp:category>WinHEC Client talks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